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theme/themeOverride4.xml" ContentType="application/vnd.openxmlformats-officedocument.themeOverride+xml"/>
  <Override PartName="/ppt/charts/chart6.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3.xml" ContentType="application/vnd.openxmlformats-officedocument.drawingml.chartshapes+xml"/>
  <Override PartName="/ppt/charts/chart7.xml" ContentType="application/vnd.openxmlformats-officedocument.drawingml.chart+xml"/>
  <Override PartName="/ppt/theme/themeOverride5.xml" ContentType="application/vnd.openxmlformats-officedocument.themeOverr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400" r:id="rId2"/>
    <p:sldId id="269" r:id="rId3"/>
    <p:sldId id="488" r:id="rId4"/>
    <p:sldId id="346" r:id="rId5"/>
    <p:sldId id="337" r:id="rId6"/>
    <p:sldId id="492" r:id="rId7"/>
    <p:sldId id="431" r:id="rId8"/>
    <p:sldId id="491" r:id="rId9"/>
    <p:sldId id="450" r:id="rId10"/>
    <p:sldId id="487" r:id="rId11"/>
    <p:sldId id="403" r:id="rId12"/>
    <p:sldId id="32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92"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nae Brown" initials="DB" lastIdx="20" clrIdx="0">
    <p:extLst>
      <p:ext uri="{19B8F6BF-5375-455C-9EA6-DF929625EA0E}">
        <p15:presenceInfo xmlns:p15="http://schemas.microsoft.com/office/powerpoint/2012/main" userId="Dannae Brown" providerId="None"/>
      </p:ext>
    </p:extLst>
  </p:cmAuthor>
  <p:cmAuthor id="2" name="Jeff Stumpf" initials="JS" lastIdx="95" clrIdx="1">
    <p:extLst>
      <p:ext uri="{19B8F6BF-5375-455C-9EA6-DF929625EA0E}">
        <p15:presenceInfo xmlns:p15="http://schemas.microsoft.com/office/powerpoint/2012/main" userId="S::jstumpf@medthinkscicom.com::fb3694bc-c129-428d-8812-0a119f3d98a7" providerId="AD"/>
      </p:ext>
    </p:extLst>
  </p:cmAuthor>
  <p:cmAuthor id="3" name="Sherri Damlo" initials="SD" lastIdx="4" clrIdx="2">
    <p:extLst>
      <p:ext uri="{19B8F6BF-5375-455C-9EA6-DF929625EA0E}">
        <p15:presenceInfo xmlns:p15="http://schemas.microsoft.com/office/powerpoint/2012/main" userId="S::sdamlo@medthinkscicom.com::9a7c6c05-a3b2-4922-a314-51a3db1629c0" providerId="AD"/>
      </p:ext>
    </p:extLst>
  </p:cmAuthor>
  <p:cmAuthor id="4" name="Jorg Sievers" initials="JS" lastIdx="9" clrIdx="3">
    <p:extLst>
      <p:ext uri="{19B8F6BF-5375-455C-9EA6-DF929625EA0E}">
        <p15:presenceInfo xmlns:p15="http://schemas.microsoft.com/office/powerpoint/2012/main" userId="Jorg Sievers" providerId="None"/>
      </p:ext>
    </p:extLst>
  </p:cmAuthor>
  <p:cmAuthor id="5" name="Leila Strickland" initials="LS" lastIdx="42" clrIdx="4">
    <p:extLst>
      <p:ext uri="{19B8F6BF-5375-455C-9EA6-DF929625EA0E}">
        <p15:presenceInfo xmlns:p15="http://schemas.microsoft.com/office/powerpoint/2012/main" userId="S-1-5-21-847797224-2514617524-765411984-61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E6E6E6"/>
    <a:srgbClr val="FF6600"/>
    <a:srgbClr val="E31836"/>
    <a:srgbClr val="002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412" autoAdjust="0"/>
    <p:restoredTop sz="94249" autoAdjust="0"/>
  </p:normalViewPr>
  <p:slideViewPr>
    <p:cSldViewPr snapToGrid="0">
      <p:cViewPr varScale="1">
        <p:scale>
          <a:sx n="64" d="100"/>
          <a:sy n="64" d="100"/>
        </p:scale>
        <p:origin x="312" y="72"/>
      </p:cViewPr>
      <p:guideLst>
        <p:guide orient="horz" pos="3192"/>
        <p:guide pos="3840"/>
      </p:guideLst>
    </p:cSldViewPr>
  </p:slideViewPr>
  <p:outlineViewPr>
    <p:cViewPr>
      <p:scale>
        <a:sx n="33" d="100"/>
        <a:sy n="33" d="100"/>
      </p:scale>
      <p:origin x="0" y="-3750"/>
    </p:cViewPr>
  </p:outlineViewPr>
  <p:notesTextViewPr>
    <p:cViewPr>
      <p:scale>
        <a:sx n="1" d="1"/>
        <a:sy n="1" d="1"/>
      </p:scale>
      <p:origin x="0" y="0"/>
    </p:cViewPr>
  </p:notesTextViewPr>
  <p:sorterViewPr>
    <p:cViewPr>
      <p:scale>
        <a:sx n="100" d="100"/>
        <a:sy n="100" d="100"/>
      </p:scale>
      <p:origin x="0" y="-1692"/>
    </p:cViewPr>
  </p:sorterViewPr>
  <p:notesViewPr>
    <p:cSldViewPr snapToGrid="0">
      <p:cViewPr varScale="1">
        <p:scale>
          <a:sx n="80" d="100"/>
          <a:sy n="80" d="100"/>
        </p:scale>
        <p:origin x="246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428748226856063"/>
          <c:y val="0.2623296122874853"/>
          <c:w val="0.91322101854556592"/>
          <c:h val="0.66387749594695089"/>
        </c:manualLayout>
      </c:layout>
      <c:barChart>
        <c:barDir val="bar"/>
        <c:grouping val="clustered"/>
        <c:varyColors val="0"/>
        <c:ser>
          <c:idx val="0"/>
          <c:order val="0"/>
          <c:tx>
            <c:strRef>
              <c:f>Sheet1!$B$1</c:f>
              <c:strCache>
                <c:ptCount val="1"/>
                <c:pt idx="0">
                  <c:v>LPV/r + 2 NRTIs</c:v>
                </c:pt>
              </c:strCache>
            </c:strRef>
          </c:tx>
          <c:spPr>
            <a:solidFill>
              <a:srgbClr val="FF6600"/>
            </a:solidFill>
            <a:ln>
              <a:noFill/>
            </a:ln>
            <a:effectLst/>
          </c:spPr>
          <c:invertIfNegative val="0"/>
          <c:dLbls>
            <c:dLbl>
              <c:idx val="0"/>
              <c:tx>
                <c:rich>
                  <a:bodyPr/>
                  <a:lstStyle/>
                  <a:p>
                    <a:r>
                      <a:rPr lang="en-US" dirty="0">
                        <a:solidFill>
                          <a:schemeClr val="tx1"/>
                        </a:solidFill>
                      </a:rPr>
                      <a:t>71</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3AA-4E75-BF39-53E388DA8222}"/>
                </c:ext>
              </c:extLst>
            </c:dLbl>
            <c:dLbl>
              <c:idx val="1"/>
              <c:tx>
                <c:rich>
                  <a:bodyPr/>
                  <a:lstStyle/>
                  <a:p>
                    <a:r>
                      <a:rPr lang="en-US" dirty="0">
                        <a:solidFill>
                          <a:schemeClr val="tx1"/>
                        </a:solidFill>
                      </a:rPr>
                      <a:t>72</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AA-4E75-BF39-53E388DA8222}"/>
                </c:ext>
              </c:extLst>
            </c:dLbl>
            <c:dLbl>
              <c:idx val="2"/>
              <c:tx>
                <c:rich>
                  <a:bodyPr/>
                  <a:lstStyle/>
                  <a:p>
                    <a:r>
                      <a:rPr lang="en-US" dirty="0">
                        <a:solidFill>
                          <a:schemeClr val="tx1"/>
                        </a:solidFill>
                      </a:rPr>
                      <a:t>62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3AA-4E75-BF39-53E388DA8222}"/>
                </c:ext>
              </c:extLst>
            </c:dLbl>
            <c:dLbl>
              <c:idx val="3"/>
              <c:tx>
                <c:rich>
                  <a:bodyPr/>
                  <a:lstStyle/>
                  <a:p>
                    <a:r>
                      <a:rPr lang="en-US" dirty="0">
                        <a:solidFill>
                          <a:schemeClr val="tx1"/>
                        </a:solidFill>
                      </a:rPr>
                      <a:t>72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3AA-4E75-BF39-53E388DA8222}"/>
                </c:ext>
              </c:extLst>
            </c:dLbl>
            <c:dLbl>
              <c:idx val="4"/>
              <c:tx>
                <c:rich>
                  <a:bodyPr/>
                  <a:lstStyle/>
                  <a:p>
                    <a:r>
                      <a:rPr lang="en-US" dirty="0">
                        <a:solidFill>
                          <a:schemeClr val="tx1"/>
                        </a:solidFill>
                      </a:rPr>
                      <a:t>70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3AA-4E75-BF39-53E388DA8222}"/>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 XTC</c:v>
                </c:pt>
                <c:pt idx="1">
                  <c:v>XTC  </c:v>
                </c:pt>
                <c:pt idx="2">
                  <c:v>No</c:v>
                </c:pt>
                <c:pt idx="3">
                  <c:v>Yes</c:v>
                </c:pt>
                <c:pt idx="4">
                  <c:v>Overall</c:v>
                </c:pt>
              </c:strCache>
            </c:strRef>
          </c:cat>
          <c:val>
            <c:numRef>
              <c:f>Sheet1!$B$2:$B$6</c:f>
              <c:numCache>
                <c:formatCode>General</c:formatCode>
                <c:ptCount val="5"/>
                <c:pt idx="0">
                  <c:v>71</c:v>
                </c:pt>
                <c:pt idx="1">
                  <c:v>72</c:v>
                </c:pt>
                <c:pt idx="2">
                  <c:v>61</c:v>
                </c:pt>
                <c:pt idx="3">
                  <c:v>72</c:v>
                </c:pt>
                <c:pt idx="4">
                  <c:v>70</c:v>
                </c:pt>
              </c:numCache>
            </c:numRef>
          </c:val>
          <c:extLst>
            <c:ext xmlns:c16="http://schemas.microsoft.com/office/drawing/2014/chart" uri="{C3380CC4-5D6E-409C-BE32-E72D297353CC}">
              <c16:uniqueId val="{00000005-D3AA-4E75-BF39-53E388DA8222}"/>
            </c:ext>
          </c:extLst>
        </c:ser>
        <c:ser>
          <c:idx val="1"/>
          <c:order val="1"/>
          <c:tx>
            <c:strRef>
              <c:f>Sheet1!$C$1</c:f>
              <c:strCache>
                <c:ptCount val="1"/>
                <c:pt idx="0">
                  <c:v>DTG + 2 NRTIs</c:v>
                </c:pt>
              </c:strCache>
            </c:strRef>
          </c:tx>
          <c:spPr>
            <a:solidFill>
              <a:srgbClr val="002F5F"/>
            </a:solidFill>
            <a:ln>
              <a:noFill/>
            </a:ln>
            <a:effectLst/>
          </c:spPr>
          <c:invertIfNegative val="0"/>
          <c:dLbls>
            <c:dLbl>
              <c:idx val="0"/>
              <c:tx>
                <c:rich>
                  <a:bodyPr/>
                  <a:lstStyle/>
                  <a:p>
                    <a:r>
                      <a:rPr lang="en-US" dirty="0"/>
                      <a:t>80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3AA-4E75-BF39-53E388DA8222}"/>
                </c:ext>
              </c:extLst>
            </c:dLbl>
            <c:dLbl>
              <c:idx val="1"/>
              <c:tx>
                <c:rich>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r>
                      <a:rPr lang="en-US" b="0" dirty="0">
                        <a:solidFill>
                          <a:schemeClr val="tx1"/>
                        </a:solidFill>
                      </a:rPr>
                      <a:t>85</a:t>
                    </a:r>
                  </a:p>
                </c:rich>
              </c:tx>
              <c:numFmt formatCode="#,##0.0" sourceLinked="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3AA-4E75-BF39-53E388DA8222}"/>
                </c:ext>
              </c:extLst>
            </c:dLbl>
            <c:dLbl>
              <c:idx val="2"/>
              <c:tx>
                <c:rich>
                  <a:bodyPr/>
                  <a:lstStyle/>
                  <a:p>
                    <a:r>
                      <a:rPr lang="en-US" dirty="0">
                        <a:solidFill>
                          <a:schemeClr val="tx1"/>
                        </a:solidFill>
                      </a:rPr>
                      <a:t>80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3AA-4E75-BF39-53E388DA8222}"/>
                </c:ext>
              </c:extLst>
            </c:dLbl>
            <c:dLbl>
              <c:idx val="3"/>
              <c:tx>
                <c:rich>
                  <a:bodyPr/>
                  <a:lstStyle/>
                  <a:p>
                    <a:r>
                      <a:rPr lang="en-US" dirty="0">
                        <a:solidFill>
                          <a:schemeClr val="tx1"/>
                        </a:solidFill>
                      </a:rPr>
                      <a:t>84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3AA-4E75-BF39-53E388DA8222}"/>
                </c:ext>
              </c:extLst>
            </c:dLbl>
            <c:dLbl>
              <c:idx val="4"/>
              <c:tx>
                <c:rich>
                  <a:bodyPr/>
                  <a:lstStyle/>
                  <a:p>
                    <a:r>
                      <a:rPr lang="en-US" dirty="0">
                        <a:solidFill>
                          <a:schemeClr val="tx1"/>
                        </a:solidFill>
                      </a:rPr>
                      <a:t>84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3AA-4E75-BF39-53E388DA8222}"/>
                </c:ext>
              </c:extLst>
            </c:dLbl>
            <c:dLbl>
              <c:idx val="6"/>
              <c:tx>
                <c:rich>
                  <a:bodyPr/>
                  <a:lstStyle/>
                  <a:p>
                    <a:r>
                      <a:rPr lang="en-US" dirty="0"/>
                      <a:t>71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3AA-4E75-BF39-53E388DA8222}"/>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 XTC</c:v>
                </c:pt>
                <c:pt idx="1">
                  <c:v>XTC  </c:v>
                </c:pt>
                <c:pt idx="2">
                  <c:v>No</c:v>
                </c:pt>
                <c:pt idx="3">
                  <c:v>Yes</c:v>
                </c:pt>
                <c:pt idx="4">
                  <c:v>Overall</c:v>
                </c:pt>
              </c:strCache>
            </c:strRef>
          </c:cat>
          <c:val>
            <c:numRef>
              <c:f>Sheet1!$C$2:$C$6</c:f>
              <c:numCache>
                <c:formatCode>General</c:formatCode>
                <c:ptCount val="5"/>
                <c:pt idx="0">
                  <c:v>80</c:v>
                </c:pt>
                <c:pt idx="1">
                  <c:v>85</c:v>
                </c:pt>
                <c:pt idx="2">
                  <c:v>80</c:v>
                </c:pt>
                <c:pt idx="3">
                  <c:v>84</c:v>
                </c:pt>
                <c:pt idx="4">
                  <c:v>84</c:v>
                </c:pt>
              </c:numCache>
            </c:numRef>
          </c:val>
          <c:extLst>
            <c:ext xmlns:c16="http://schemas.microsoft.com/office/drawing/2014/chart" uri="{C3380CC4-5D6E-409C-BE32-E72D297353CC}">
              <c16:uniqueId val="{0000000C-D3AA-4E75-BF39-53E388DA8222}"/>
            </c:ext>
          </c:extLst>
        </c:ser>
        <c:dLbls>
          <c:showLegendKey val="0"/>
          <c:showVal val="1"/>
          <c:showCatName val="0"/>
          <c:showSerName val="0"/>
          <c:showPercent val="0"/>
          <c:showBubbleSize val="0"/>
        </c:dLbls>
        <c:gapWidth val="150"/>
        <c:axId val="146113664"/>
        <c:axId val="146115968"/>
      </c:barChart>
      <c:dateAx>
        <c:axId val="146113664"/>
        <c:scaling>
          <c:orientation val="minMax"/>
        </c:scaling>
        <c:delete val="0"/>
        <c:axPos val="l"/>
        <c:numFmt formatCode="General" sourceLinked="0"/>
        <c:majorTickMark val="none"/>
        <c:minorTickMark val="out"/>
        <c:tickLblPos val="low"/>
        <c:spPr>
          <a:noFill/>
          <a:ln w="19038" cap="flat" cmpd="sng" algn="ctr">
            <a:solidFill>
              <a:srgbClr val="000000"/>
            </a:solidFill>
            <a:prstDash val="solid"/>
            <a:round/>
          </a:ln>
          <a:effectLst/>
        </c:spPr>
        <c:txPr>
          <a:bodyPr rot="0" spcFirstLastPara="1" vertOverflow="ellipsis" wrap="square" anchor="ctr" anchorCtr="1"/>
          <a:lstStyle/>
          <a:p>
            <a:pPr>
              <a:defRPr sz="1200" b="0" i="0" u="none" strike="noStrike" kern="1200" baseline="0">
                <a:ln>
                  <a:noFill/>
                </a:ln>
                <a:solidFill>
                  <a:schemeClr val="tx1"/>
                </a:solidFill>
                <a:latin typeface="Arial" panose="020B0604020202020204" pitchFamily="34" charset="0"/>
                <a:ea typeface="+mn-ea"/>
                <a:cs typeface="Arial" panose="020B0604020202020204" pitchFamily="34" charset="0"/>
              </a:defRPr>
            </a:pPr>
            <a:endParaRPr lang="de-DE"/>
          </a:p>
        </c:txPr>
        <c:crossAx val="146115968"/>
        <c:crosses val="autoZero"/>
        <c:auto val="0"/>
        <c:lblOffset val="200"/>
        <c:baseTimeUnit val="days"/>
        <c:majorUnit val="1"/>
      </c:dateAx>
      <c:valAx>
        <c:axId val="146115968"/>
        <c:scaling>
          <c:orientation val="minMax"/>
          <c:max val="100"/>
        </c:scaling>
        <c:delete val="0"/>
        <c:axPos val="b"/>
        <c:numFmt formatCode="General" sourceLinked="1"/>
        <c:majorTickMark val="out"/>
        <c:minorTickMark val="none"/>
        <c:tickLblPos val="nextTo"/>
        <c:spPr>
          <a:noFill/>
          <a:ln w="19038" cap="flat" cmpd="sng" algn="ctr">
            <a:solidFill>
              <a:srgbClr val="000000"/>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crossAx val="146113664"/>
        <c:crosses val="autoZero"/>
        <c:crossBetween val="between"/>
        <c:majorUnit val="20"/>
      </c:valAx>
      <c:spPr>
        <a:noFill/>
        <a:ln w="25384">
          <a:noFill/>
        </a:ln>
        <a:effectLst/>
      </c:spPr>
    </c:plotArea>
    <c:legend>
      <c:legendPos val="r"/>
      <c:layout>
        <c:manualLayout>
          <c:xMode val="edge"/>
          <c:yMode val="edge"/>
          <c:x val="0.36898894089982648"/>
          <c:y val="0.17357597381328577"/>
          <c:w val="0.23327290867282705"/>
          <c:h val="0.1008592258109703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legend>
    <c:plotVisOnly val="1"/>
    <c:dispBlanksAs val="gap"/>
    <c:showDLblsOverMax val="0"/>
  </c:chart>
  <c:spPr>
    <a:noFill/>
    <a:ln w="9525" cap="flat" cmpd="sng" algn="ctr">
      <a:noFill/>
      <a:prstDash val="solid"/>
    </a:ln>
    <a:effectLst/>
  </c:spPr>
  <c:txPr>
    <a:bodyPr/>
    <a:lstStyle/>
    <a:p>
      <a:pPr>
        <a:defRPr sz="1799"/>
      </a:pPr>
      <a:endParaRPr lang="de-DE"/>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7666666666666802E-2"/>
          <c:y val="1.5728218471191956E-3"/>
          <c:w val="0.91040633202099741"/>
          <c:h val="0.92258899907069358"/>
        </c:manualLayout>
      </c:layout>
      <c:scatterChart>
        <c:scatterStyle val="lineMarker"/>
        <c:varyColors val="0"/>
        <c:ser>
          <c:idx val="0"/>
          <c:order val="0"/>
          <c:tx>
            <c:strRef>
              <c:f>Sheet1!$B$1</c:f>
              <c:strCache>
                <c:ptCount val="1"/>
                <c:pt idx="0">
                  <c:v>Y-Values</c:v>
                </c:pt>
              </c:strCache>
            </c:strRef>
          </c:tx>
          <c:spPr>
            <a:ln w="28533">
              <a:noFill/>
            </a:ln>
          </c:spPr>
          <c:marker>
            <c:symbol val="square"/>
            <c:size val="8"/>
            <c:spPr>
              <a:solidFill>
                <a:schemeClr val="tx1"/>
              </a:solidFill>
              <a:ln>
                <a:solidFill>
                  <a:schemeClr val="tx1"/>
                </a:solidFill>
              </a:ln>
            </c:spPr>
          </c:marker>
          <c:dLbls>
            <c:dLbl>
              <c:idx val="2"/>
              <c:tx>
                <c:rich>
                  <a:bodyPr/>
                  <a:lstStyle/>
                  <a:p>
                    <a:fld id="{7F958531-247F-4685-B851-69BC8553E3CA}" type="XVALUE">
                      <a:rPr lang="en-US" smtClean="0"/>
                      <a:pPr/>
                      <a:t>[X-WERT]</a:t>
                    </a:fld>
                    <a:endParaRPr lang="de-DE"/>
                  </a:p>
                </c:rich>
              </c:tx>
              <c:dLblPos val="t"/>
              <c:showLegendKey val="0"/>
              <c:showVal val="0"/>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37E1-40CA-9893-84AFF15ABACE}"/>
                </c:ext>
              </c:extLst>
            </c:dLbl>
            <c:dLbl>
              <c:idx val="4"/>
              <c:tx>
                <c:rich>
                  <a:bodyPr/>
                  <a:lstStyle/>
                  <a:p>
                    <a:fld id="{D95C6AC1-852D-47D7-9140-FF3A4462148B}" type="XVALUE">
                      <a:rPr lang="en-US" smtClean="0"/>
                      <a:pPr/>
                      <a:t>[X-WERT]</a:t>
                    </a:fld>
                    <a:endParaRPr lang="de-DE"/>
                  </a:p>
                </c:rich>
              </c:tx>
              <c:dLblPos val="t"/>
              <c:showLegendKey val="0"/>
              <c:showVal val="0"/>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7E1-40CA-9893-84AFF15ABACE}"/>
                </c:ext>
              </c:extLst>
            </c:dLbl>
            <c:spPr>
              <a:noFill/>
              <a:ln>
                <a:noFill/>
              </a:ln>
              <a:effectLst/>
            </c:spPr>
            <c:txPr>
              <a:bodyPr/>
              <a:lstStyle/>
              <a:p>
                <a:pPr>
                  <a:defRPr sz="1400" b="0">
                    <a:latin typeface="Arial" panose="020B0604020202020204" pitchFamily="34" charset="0"/>
                    <a:cs typeface="Arial" panose="020B0604020202020204" pitchFamily="34" charset="0"/>
                  </a:defRPr>
                </a:pPr>
                <a:endParaRPr lang="de-DE"/>
              </a:p>
            </c:txPr>
            <c:dLblPos val="t"/>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errBars>
            <c:errDir val="x"/>
            <c:errBarType val="both"/>
            <c:errValType val="cust"/>
            <c:noEndCap val="0"/>
            <c:plus>
              <c:numRef>
                <c:f>Sheet1!$E$2:$E$6</c:f>
                <c:numCache>
                  <c:formatCode>General</c:formatCode>
                  <c:ptCount val="5"/>
                  <c:pt idx="0">
                    <c:v>6.5000000000000009</c:v>
                  </c:pt>
                  <c:pt idx="1">
                    <c:v>7.1</c:v>
                  </c:pt>
                  <c:pt idx="2">
                    <c:v>17.7</c:v>
                  </c:pt>
                  <c:pt idx="3">
                    <c:v>7.6999999999999993</c:v>
                  </c:pt>
                  <c:pt idx="4">
                    <c:v>19</c:v>
                  </c:pt>
                </c:numCache>
              </c:numRef>
            </c:plus>
            <c:minus>
              <c:numRef>
                <c:f>Sheet1!$F$2:$F$6</c:f>
                <c:numCache>
                  <c:formatCode>General</c:formatCode>
                  <c:ptCount val="5"/>
                  <c:pt idx="0">
                    <c:v>6.5</c:v>
                  </c:pt>
                  <c:pt idx="1">
                    <c:v>7.0000000000000018</c:v>
                  </c:pt>
                  <c:pt idx="2">
                    <c:v>16.7</c:v>
                  </c:pt>
                  <c:pt idx="3">
                    <c:v>7.7000000000000011</c:v>
                  </c:pt>
                  <c:pt idx="4">
                    <c:v>19.100000000000001</c:v>
                  </c:pt>
                </c:numCache>
              </c:numRef>
            </c:minus>
            <c:spPr>
              <a:ln w="25363">
                <a:solidFill>
                  <a:srgbClr val="000000"/>
                </a:solidFill>
                <a:prstDash val="solid"/>
              </a:ln>
            </c:spPr>
          </c:errBars>
          <c:xVal>
            <c:numRef>
              <c:f>Sheet1!$A$2:$A$6</c:f>
              <c:numCache>
                <c:formatCode>General</c:formatCode>
                <c:ptCount val="5"/>
                <c:pt idx="0">
                  <c:v>13.8</c:v>
                </c:pt>
                <c:pt idx="1">
                  <c:v>12.1</c:v>
                </c:pt>
                <c:pt idx="2">
                  <c:v>18.7</c:v>
                </c:pt>
                <c:pt idx="3">
                  <c:v>12.6</c:v>
                </c:pt>
                <c:pt idx="4">
                  <c:v>9.1</c:v>
                </c:pt>
              </c:numCache>
            </c:numRef>
          </c:xVal>
          <c:yVal>
            <c:numRef>
              <c:f>Sheet1!$B$2:$B$6</c:f>
              <c:numCache>
                <c:formatCode>General</c:formatCode>
                <c:ptCount val="5"/>
                <c:pt idx="0">
                  <c:v>13</c:v>
                </c:pt>
                <c:pt idx="1">
                  <c:v>10</c:v>
                </c:pt>
                <c:pt idx="2">
                  <c:v>7</c:v>
                </c:pt>
                <c:pt idx="3">
                  <c:v>4</c:v>
                </c:pt>
                <c:pt idx="4">
                  <c:v>1</c:v>
                </c:pt>
              </c:numCache>
            </c:numRef>
          </c:yVal>
          <c:smooth val="0"/>
          <c:extLst>
            <c:ext xmlns:c16="http://schemas.microsoft.com/office/drawing/2014/chart" uri="{C3380CC4-5D6E-409C-BE32-E72D297353CC}">
              <c16:uniqueId val="{00000000-5FFE-4540-8456-EE12BAE52A1D}"/>
            </c:ext>
          </c:extLst>
        </c:ser>
        <c:dLbls>
          <c:showLegendKey val="0"/>
          <c:showVal val="0"/>
          <c:showCatName val="0"/>
          <c:showSerName val="0"/>
          <c:showPercent val="0"/>
          <c:showBubbleSize val="0"/>
        </c:dLbls>
        <c:axId val="144662912"/>
        <c:axId val="144664448"/>
      </c:scatterChart>
      <c:valAx>
        <c:axId val="144662912"/>
        <c:scaling>
          <c:orientation val="minMax"/>
          <c:max val="38"/>
          <c:min val="-12"/>
        </c:scaling>
        <c:delete val="0"/>
        <c:axPos val="b"/>
        <c:numFmt formatCode="General" sourceLinked="1"/>
        <c:majorTickMark val="out"/>
        <c:minorTickMark val="none"/>
        <c:tickLblPos val="nextTo"/>
        <c:spPr>
          <a:ln w="19022">
            <a:solidFill>
              <a:schemeClr val="tx1"/>
            </a:solidFill>
          </a:ln>
        </c:spPr>
        <c:txPr>
          <a:bodyPr rot="0" vert="horz"/>
          <a:lstStyle/>
          <a:p>
            <a:pPr>
              <a:defRPr sz="1400" b="0" i="0" u="none" strike="noStrike" baseline="0">
                <a:solidFill>
                  <a:srgbClr val="000000"/>
                </a:solidFill>
                <a:latin typeface="Arial"/>
                <a:ea typeface="Arial"/>
                <a:cs typeface="Arial"/>
              </a:defRPr>
            </a:pPr>
            <a:endParaRPr lang="de-DE"/>
          </a:p>
        </c:txPr>
        <c:crossAx val="144664448"/>
        <c:crosses val="autoZero"/>
        <c:crossBetween val="midCat"/>
        <c:majorUnit val="4"/>
        <c:minorUnit val="1"/>
      </c:valAx>
      <c:valAx>
        <c:axId val="144664448"/>
        <c:scaling>
          <c:orientation val="minMax"/>
          <c:max val="15"/>
          <c:min val="0"/>
        </c:scaling>
        <c:delete val="0"/>
        <c:axPos val="l"/>
        <c:numFmt formatCode="General" sourceLinked="1"/>
        <c:majorTickMark val="none"/>
        <c:minorTickMark val="none"/>
        <c:tickLblPos val="none"/>
        <c:spPr>
          <a:ln w="19022">
            <a:solidFill>
              <a:schemeClr val="tx1"/>
            </a:solidFill>
          </a:ln>
        </c:spPr>
        <c:crossAx val="144662912"/>
        <c:crossesAt val="0"/>
        <c:crossBetween val="midCat"/>
      </c:valAx>
      <c:spPr>
        <a:noFill/>
        <a:ln w="25363">
          <a:noFill/>
        </a:ln>
      </c:spPr>
    </c:plotArea>
    <c:plotVisOnly val="1"/>
    <c:dispBlanksAs val="gap"/>
    <c:showDLblsOverMax val="0"/>
  </c:chart>
  <c:txPr>
    <a:bodyPr/>
    <a:lstStyle/>
    <a:p>
      <a:pPr>
        <a:defRPr sz="1797"/>
      </a:pPr>
      <a:endParaRPr lang="de-DE"/>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5428748226856063"/>
          <c:y val="0.14198443876342348"/>
          <c:w val="0.91322101854556592"/>
          <c:h val="0.78422270891469559"/>
        </c:manualLayout>
      </c:layout>
      <c:barChart>
        <c:barDir val="bar"/>
        <c:grouping val="clustered"/>
        <c:varyColors val="0"/>
        <c:ser>
          <c:idx val="1"/>
          <c:order val="0"/>
          <c:tx>
            <c:strRef>
              <c:f>Sheet1!$C$1</c:f>
              <c:strCache>
                <c:ptCount val="1"/>
                <c:pt idx="0">
                  <c:v>LPV/r + 2 NRTIs</c:v>
                </c:pt>
              </c:strCache>
            </c:strRef>
          </c:tx>
          <c:spPr>
            <a:solidFill>
              <a:srgbClr val="FF6600"/>
            </a:solidFill>
            <a:ln>
              <a:solidFill>
                <a:srgbClr val="FF6600"/>
              </a:solidFill>
            </a:ln>
          </c:spPr>
          <c:invertIfNegative val="0"/>
          <c:dLbls>
            <c:dLbl>
              <c:idx val="0"/>
              <c:tx>
                <c:rich>
                  <a:bodyPr/>
                  <a:lstStyle/>
                  <a:p>
                    <a:r>
                      <a:rPr lang="en-US" sz="1400" dirty="0">
                        <a:latin typeface="Arial" panose="020B0604020202020204" pitchFamily="34" charset="0"/>
                        <a:cs typeface="Arial" panose="020B0604020202020204" pitchFamily="34" charset="0"/>
                      </a:rPr>
                      <a:t>78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3AA-4E75-BF39-53E388DA8222}"/>
                </c:ext>
              </c:extLst>
            </c:dLbl>
            <c:dLbl>
              <c:idx val="1"/>
              <c:tx>
                <c:rich>
                  <a:bodyPr/>
                  <a:lstStyle/>
                  <a:p>
                    <a:pPr>
                      <a:defRPr sz="1400" b="0">
                        <a:solidFill>
                          <a:schemeClr val="tx1"/>
                        </a:solidFill>
                        <a:latin typeface="+mj-lt"/>
                        <a:cs typeface="Arial" panose="020B0604020202020204" pitchFamily="34" charset="0"/>
                      </a:defRPr>
                    </a:pPr>
                    <a:r>
                      <a:rPr lang="en-US" b="0" dirty="0">
                        <a:solidFill>
                          <a:schemeClr val="tx1"/>
                        </a:solidFill>
                        <a:latin typeface="Arial" panose="020B0604020202020204" pitchFamily="34" charset="0"/>
                        <a:cs typeface="Arial" panose="020B0604020202020204" pitchFamily="34" charset="0"/>
                      </a:rPr>
                      <a:t>75</a:t>
                    </a:r>
                  </a:p>
                </c:rich>
              </c:tx>
              <c:numFmt formatCode="#,##0.0" sourceLinked="0"/>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3AA-4E75-BF39-53E388DA8222}"/>
                </c:ext>
              </c:extLst>
            </c:dLbl>
            <c:dLbl>
              <c:idx val="2"/>
              <c:tx>
                <c:rich>
                  <a:bodyPr/>
                  <a:lstStyle/>
                  <a:p>
                    <a:pPr>
                      <a:defRPr sz="1400" b="0">
                        <a:solidFill>
                          <a:schemeClr val="tx1"/>
                        </a:solidFill>
                        <a:latin typeface="+mj-lt"/>
                        <a:cs typeface="Arial" panose="020B0604020202020204" pitchFamily="34" charset="0"/>
                      </a:defRPr>
                    </a:pPr>
                    <a:r>
                      <a:rPr lang="en-US" b="0" dirty="0">
                        <a:solidFill>
                          <a:schemeClr val="tx1"/>
                        </a:solidFill>
                        <a:latin typeface="Arial" panose="020B0604020202020204" pitchFamily="34" charset="0"/>
                        <a:cs typeface="Arial" panose="020B0604020202020204" pitchFamily="34" charset="0"/>
                      </a:rPr>
                      <a:t>88</a:t>
                    </a:r>
                  </a:p>
                </c:rich>
              </c:tx>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3AA-4E75-BF39-53E388DA8222}"/>
                </c:ext>
              </c:extLst>
            </c:dLbl>
            <c:dLbl>
              <c:idx val="3"/>
              <c:tx>
                <c:rich>
                  <a:bodyPr/>
                  <a:lstStyle/>
                  <a:p>
                    <a:pPr>
                      <a:defRPr sz="1400" b="0">
                        <a:solidFill>
                          <a:schemeClr val="tx1"/>
                        </a:solidFill>
                        <a:latin typeface="+mj-lt"/>
                        <a:cs typeface="Arial" panose="020B0604020202020204" pitchFamily="34" charset="0"/>
                      </a:defRPr>
                    </a:pPr>
                    <a:r>
                      <a:rPr lang="en-US" b="0" dirty="0">
                        <a:solidFill>
                          <a:schemeClr val="tx1"/>
                        </a:solidFill>
                        <a:latin typeface="Arial" panose="020B0604020202020204" pitchFamily="34" charset="0"/>
                        <a:cs typeface="Arial" panose="020B0604020202020204" pitchFamily="34" charset="0"/>
                      </a:rPr>
                      <a:t>74</a:t>
                    </a:r>
                  </a:p>
                </c:rich>
              </c:tx>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3AA-4E75-BF39-53E388DA8222}"/>
                </c:ext>
              </c:extLst>
            </c:dLbl>
            <c:dLbl>
              <c:idx val="4"/>
              <c:tx>
                <c:rich>
                  <a:bodyPr/>
                  <a:lstStyle/>
                  <a:p>
                    <a:pPr>
                      <a:defRPr sz="1400" b="0">
                        <a:solidFill>
                          <a:schemeClr val="tx1"/>
                        </a:solidFill>
                        <a:latin typeface="+mj-lt"/>
                        <a:cs typeface="Arial" panose="020B0604020202020204" pitchFamily="34" charset="0"/>
                      </a:defRPr>
                    </a:pPr>
                    <a:r>
                      <a:rPr lang="en-US" b="0" dirty="0">
                        <a:solidFill>
                          <a:schemeClr val="tx1"/>
                        </a:solidFill>
                        <a:latin typeface="Arial" panose="020B0604020202020204" pitchFamily="34" charset="0"/>
                        <a:cs typeface="Arial" panose="020B0604020202020204" pitchFamily="34" charset="0"/>
                      </a:rPr>
                      <a:t>70</a:t>
                    </a:r>
                  </a:p>
                </c:rich>
              </c:tx>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3AA-4E75-BF39-53E388DA8222}"/>
                </c:ext>
              </c:extLst>
            </c:dLbl>
            <c:dLbl>
              <c:idx val="6"/>
              <c:tx>
                <c:rich>
                  <a:bodyPr/>
                  <a:lstStyle/>
                  <a:p>
                    <a:r>
                      <a:rPr lang="en-US" dirty="0"/>
                      <a:t>71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3AA-4E75-BF39-53E388DA8222}"/>
                </c:ext>
              </c:extLst>
            </c:dLbl>
            <c:spPr>
              <a:noFill/>
              <a:ln>
                <a:noFill/>
              </a:ln>
              <a:effectLst/>
            </c:spPr>
            <c:txPr>
              <a:bodyPr wrap="square" lIns="38100" tIns="19050" rIns="38100" bIns="19050" anchor="ctr">
                <a:spAutoFit/>
              </a:bodyPr>
              <a:lstStyle/>
              <a:p>
                <a:pPr>
                  <a:defRPr>
                    <a:latin typeface="+mj-lt"/>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AZT + other NRTI ≥1 TAM</c:v>
                </c:pt>
                <c:pt idx="1">
                  <c:v>≥1 TAM</c:v>
                </c:pt>
                <c:pt idx="2">
                  <c:v>TDF + other NRTI K65R</c:v>
                </c:pt>
                <c:pt idx="3">
                  <c:v>K65R</c:v>
                </c:pt>
                <c:pt idx="4">
                  <c:v>Overall</c:v>
                </c:pt>
              </c:strCache>
            </c:strRef>
          </c:cat>
          <c:val>
            <c:numRef>
              <c:f>Sheet1!$C$2:$C$6</c:f>
              <c:numCache>
                <c:formatCode>General</c:formatCode>
                <c:ptCount val="5"/>
                <c:pt idx="0">
                  <c:v>71</c:v>
                </c:pt>
                <c:pt idx="1">
                  <c:v>75</c:v>
                </c:pt>
                <c:pt idx="2">
                  <c:v>88</c:v>
                </c:pt>
                <c:pt idx="3">
                  <c:v>74</c:v>
                </c:pt>
                <c:pt idx="4">
                  <c:v>70</c:v>
                </c:pt>
              </c:numCache>
            </c:numRef>
          </c:val>
          <c:extLst>
            <c:ext xmlns:c16="http://schemas.microsoft.com/office/drawing/2014/chart" uri="{C3380CC4-5D6E-409C-BE32-E72D297353CC}">
              <c16:uniqueId val="{0000000C-D3AA-4E75-BF39-53E388DA8222}"/>
            </c:ext>
          </c:extLst>
        </c:ser>
        <c:ser>
          <c:idx val="0"/>
          <c:order val="1"/>
          <c:tx>
            <c:strRef>
              <c:f>Sheet1!$B$1</c:f>
              <c:strCache>
                <c:ptCount val="1"/>
                <c:pt idx="0">
                  <c:v>DTG + 2 NRTIs</c:v>
                </c:pt>
              </c:strCache>
            </c:strRef>
          </c:tx>
          <c:spPr>
            <a:solidFill>
              <a:srgbClr val="002F5F"/>
            </a:solidFill>
          </c:spPr>
          <c:invertIfNegative val="0"/>
          <c:dLbls>
            <c:dLbl>
              <c:idx val="0"/>
              <c:tx>
                <c:rich>
                  <a:bodyPr/>
                  <a:lstStyle/>
                  <a:p>
                    <a:r>
                      <a:rPr lang="en-US" dirty="0">
                        <a:solidFill>
                          <a:schemeClr val="tx1"/>
                        </a:solidFill>
                      </a:rPr>
                      <a:t>86</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3AA-4E75-BF39-53E388DA8222}"/>
                </c:ext>
              </c:extLst>
            </c:dLbl>
            <c:dLbl>
              <c:idx val="1"/>
              <c:tx>
                <c:rich>
                  <a:bodyPr/>
                  <a:lstStyle/>
                  <a:p>
                    <a:r>
                      <a:rPr lang="en-US" dirty="0">
                        <a:solidFill>
                          <a:schemeClr val="tx1"/>
                        </a:solidFill>
                      </a:rPr>
                      <a:t>87</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AA-4E75-BF39-53E388DA8222}"/>
                </c:ext>
              </c:extLst>
            </c:dLbl>
            <c:dLbl>
              <c:idx val="2"/>
              <c:tx>
                <c:rich>
                  <a:bodyPr/>
                  <a:lstStyle/>
                  <a:p>
                    <a:r>
                      <a:rPr lang="en-US" dirty="0">
                        <a:solidFill>
                          <a:schemeClr val="tx1"/>
                        </a:solidFill>
                      </a:rPr>
                      <a:t>86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3AA-4E75-BF39-53E388DA8222}"/>
                </c:ext>
              </c:extLst>
            </c:dLbl>
            <c:dLbl>
              <c:idx val="3"/>
              <c:tx>
                <c:rich>
                  <a:bodyPr/>
                  <a:lstStyle/>
                  <a:p>
                    <a:r>
                      <a:rPr lang="en-US" dirty="0">
                        <a:solidFill>
                          <a:schemeClr val="tx1"/>
                        </a:solidFill>
                      </a:rPr>
                      <a:t>84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3AA-4E75-BF39-53E388DA8222}"/>
                </c:ext>
              </c:extLst>
            </c:dLbl>
            <c:dLbl>
              <c:idx val="4"/>
              <c:tx>
                <c:rich>
                  <a:bodyPr/>
                  <a:lstStyle/>
                  <a:p>
                    <a:r>
                      <a:rPr lang="en-US" dirty="0">
                        <a:solidFill>
                          <a:schemeClr val="tx1"/>
                        </a:solidFill>
                      </a:rPr>
                      <a:t>84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3AA-4E75-BF39-53E388DA8222}"/>
                </c:ext>
              </c:extLst>
            </c:dLbl>
            <c:spPr>
              <a:noFill/>
              <a:ln>
                <a:noFill/>
              </a:ln>
              <a:effectLst/>
            </c:spPr>
            <c:txPr>
              <a:bodyPr/>
              <a:lstStyle/>
              <a:p>
                <a:pPr>
                  <a:defRPr sz="1400" b="0">
                    <a:solidFill>
                      <a:schemeClr val="tx1"/>
                    </a:solidFill>
                    <a:latin typeface="Arial" panose="020B0604020202020204" pitchFamily="34" charset="0"/>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AZT + other NRTI ≥1 TAM</c:v>
                </c:pt>
                <c:pt idx="1">
                  <c:v>≥1 TAM</c:v>
                </c:pt>
                <c:pt idx="2">
                  <c:v>TDF + other NRTI K65R</c:v>
                </c:pt>
                <c:pt idx="3">
                  <c:v>K65R</c:v>
                </c:pt>
                <c:pt idx="4">
                  <c:v>Overall</c:v>
                </c:pt>
              </c:strCache>
            </c:strRef>
          </c:cat>
          <c:val>
            <c:numRef>
              <c:f>Sheet1!$B$2:$B$6</c:f>
              <c:numCache>
                <c:formatCode>General</c:formatCode>
                <c:ptCount val="5"/>
                <c:pt idx="0">
                  <c:v>86</c:v>
                </c:pt>
                <c:pt idx="1">
                  <c:v>87</c:v>
                </c:pt>
                <c:pt idx="2">
                  <c:v>86</c:v>
                </c:pt>
                <c:pt idx="3">
                  <c:v>84</c:v>
                </c:pt>
                <c:pt idx="4">
                  <c:v>84</c:v>
                </c:pt>
              </c:numCache>
            </c:numRef>
          </c:val>
          <c:extLst>
            <c:ext xmlns:c16="http://schemas.microsoft.com/office/drawing/2014/chart" uri="{C3380CC4-5D6E-409C-BE32-E72D297353CC}">
              <c16:uniqueId val="{00000005-D3AA-4E75-BF39-53E388DA8222}"/>
            </c:ext>
          </c:extLst>
        </c:ser>
        <c:dLbls>
          <c:showLegendKey val="0"/>
          <c:showVal val="1"/>
          <c:showCatName val="0"/>
          <c:showSerName val="0"/>
          <c:showPercent val="0"/>
          <c:showBubbleSize val="0"/>
        </c:dLbls>
        <c:gapWidth val="150"/>
        <c:axId val="146113664"/>
        <c:axId val="146115968"/>
      </c:barChart>
      <c:dateAx>
        <c:axId val="146113664"/>
        <c:scaling>
          <c:orientation val="minMax"/>
        </c:scaling>
        <c:delete val="0"/>
        <c:axPos val="l"/>
        <c:numFmt formatCode="General" sourceLinked="0"/>
        <c:majorTickMark val="none"/>
        <c:minorTickMark val="out"/>
        <c:tickLblPos val="low"/>
        <c:spPr>
          <a:ln w="19038">
            <a:solidFill>
              <a:srgbClr val="000000"/>
            </a:solidFill>
          </a:ln>
        </c:spPr>
        <c:txPr>
          <a:bodyPr rot="0" vert="horz" anchor="ctr" anchorCtr="1"/>
          <a:lstStyle/>
          <a:p>
            <a:pPr>
              <a:defRPr sz="1200" b="0">
                <a:ln>
                  <a:noFill/>
                </a:ln>
                <a:latin typeface="Arial" panose="020B0604020202020204" pitchFamily="34" charset="0"/>
                <a:cs typeface="Arial" panose="020B0604020202020204" pitchFamily="34" charset="0"/>
              </a:defRPr>
            </a:pPr>
            <a:endParaRPr lang="de-DE"/>
          </a:p>
        </c:txPr>
        <c:crossAx val="146115968"/>
        <c:crosses val="autoZero"/>
        <c:auto val="0"/>
        <c:lblOffset val="200"/>
        <c:baseTimeUnit val="days"/>
        <c:majorUnit val="1"/>
      </c:dateAx>
      <c:valAx>
        <c:axId val="146115968"/>
        <c:scaling>
          <c:orientation val="minMax"/>
          <c:max val="100"/>
        </c:scaling>
        <c:delete val="0"/>
        <c:axPos val="b"/>
        <c:numFmt formatCode="General" sourceLinked="1"/>
        <c:majorTickMark val="out"/>
        <c:minorTickMark val="none"/>
        <c:tickLblPos val="nextTo"/>
        <c:spPr>
          <a:ln w="19038">
            <a:solidFill>
              <a:srgbClr val="000000"/>
            </a:solidFill>
          </a:ln>
        </c:spPr>
        <c:txPr>
          <a:bodyPr/>
          <a:lstStyle/>
          <a:p>
            <a:pPr>
              <a:defRPr sz="1200" b="0">
                <a:latin typeface="Arial" panose="020B0604020202020204" pitchFamily="34" charset="0"/>
                <a:cs typeface="Arial" panose="020B0604020202020204" pitchFamily="34" charset="0"/>
              </a:defRPr>
            </a:pPr>
            <a:endParaRPr lang="de-DE"/>
          </a:p>
        </c:txPr>
        <c:crossAx val="146113664"/>
        <c:crosses val="autoZero"/>
        <c:crossBetween val="between"/>
        <c:majorUnit val="20"/>
      </c:valAx>
      <c:spPr>
        <a:noFill/>
        <a:ln w="25384">
          <a:noFill/>
        </a:ln>
      </c:spPr>
    </c:plotArea>
    <c:legend>
      <c:legendPos val="r"/>
      <c:layout>
        <c:manualLayout>
          <c:xMode val="edge"/>
          <c:yMode val="edge"/>
          <c:x val="0.45708254671446691"/>
          <c:y val="4.0149803167043301E-2"/>
          <c:w val="0.22963811378216556"/>
          <c:h val="0.10085922581097033"/>
        </c:manualLayout>
      </c:layout>
      <c:overlay val="0"/>
      <c:txPr>
        <a:bodyPr/>
        <a:lstStyle/>
        <a:p>
          <a:pPr>
            <a:defRPr sz="1200" b="0">
              <a:latin typeface="Arial" panose="020B0604020202020204" pitchFamily="34" charset="0"/>
              <a:cs typeface="Arial" panose="020B0604020202020204" pitchFamily="34" charset="0"/>
            </a:defRPr>
          </a:pPr>
          <a:endParaRPr lang="de-DE"/>
        </a:p>
      </c:txPr>
    </c:legend>
    <c:plotVisOnly val="1"/>
    <c:dispBlanksAs val="gap"/>
    <c:showDLblsOverMax val="0"/>
  </c:chart>
  <c:txPr>
    <a:bodyPr/>
    <a:lstStyle/>
    <a:p>
      <a:pPr>
        <a:defRPr sz="1799"/>
      </a:pPr>
      <a:endParaRPr lang="de-DE"/>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7666666666666802E-2"/>
          <c:y val="1.5728218471191956E-3"/>
          <c:w val="0.91040633202099741"/>
          <c:h val="0.92258899907069358"/>
        </c:manualLayout>
      </c:layout>
      <c:scatterChart>
        <c:scatterStyle val="lineMarker"/>
        <c:varyColors val="0"/>
        <c:ser>
          <c:idx val="0"/>
          <c:order val="0"/>
          <c:tx>
            <c:strRef>
              <c:f>Sheet1!$B$1</c:f>
              <c:strCache>
                <c:ptCount val="1"/>
                <c:pt idx="0">
                  <c:v>Y-Values</c:v>
                </c:pt>
              </c:strCache>
            </c:strRef>
          </c:tx>
          <c:spPr>
            <a:ln w="28533">
              <a:noFill/>
            </a:ln>
          </c:spPr>
          <c:marker>
            <c:symbol val="square"/>
            <c:size val="8"/>
            <c:spPr>
              <a:solidFill>
                <a:schemeClr val="tx1"/>
              </a:solidFill>
              <a:ln>
                <a:solidFill>
                  <a:schemeClr val="tx1"/>
                </a:solidFill>
              </a:ln>
            </c:spPr>
          </c:marker>
          <c:dLbls>
            <c:dLbl>
              <c:idx val="2"/>
              <c:layout>
                <c:manualLayout>
                  <c:x val="-0.11257824591488969"/>
                  <c:y val="-4.8883393730568922E-2"/>
                </c:manualLayout>
              </c:layout>
              <c:tx>
                <c:rich>
                  <a:bodyPr/>
                  <a:lstStyle/>
                  <a:p>
                    <a:r>
                      <a:rPr lang="en-US" dirty="0"/>
                      <a:t>−1.8</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A4-43B6-A961-4AACE143E49D}"/>
                </c:ext>
              </c:extLst>
            </c:dLbl>
            <c:dLbl>
              <c:idx val="3"/>
              <c:tx>
                <c:rich>
                  <a:bodyPr/>
                  <a:lstStyle/>
                  <a:p>
                    <a:fld id="{B719910F-55F8-452F-93C9-62D1E4447CDC}" type="XVALUE">
                      <a:rPr lang="en-US" smtClean="0"/>
                      <a:pPr/>
                      <a:t>[X-WERT]</a:t>
                    </a:fld>
                    <a:r>
                      <a:rPr lang="en-US" dirty="0"/>
                      <a:t>.0</a:t>
                    </a:r>
                  </a:p>
                </c:rich>
              </c:tx>
              <c:dLblPos val="t"/>
              <c:showLegendKey val="0"/>
              <c:showVal val="0"/>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FA4-43B6-A961-4AACE143E49D}"/>
                </c:ext>
              </c:extLst>
            </c:dLbl>
            <c:spPr>
              <a:noFill/>
              <a:ln>
                <a:noFill/>
              </a:ln>
              <a:effectLst/>
            </c:spPr>
            <c:txPr>
              <a:bodyPr/>
              <a:lstStyle/>
              <a:p>
                <a:pPr>
                  <a:defRPr sz="1400" b="0">
                    <a:latin typeface="Arial" panose="020B0604020202020204" pitchFamily="34" charset="0"/>
                    <a:cs typeface="Arial" panose="020B0604020202020204" pitchFamily="34" charset="0"/>
                  </a:defRPr>
                </a:pPr>
                <a:endParaRPr lang="de-DE"/>
              </a:p>
            </c:txPr>
            <c:dLblPos val="t"/>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errBars>
            <c:errDir val="x"/>
            <c:errBarType val="both"/>
            <c:errValType val="cust"/>
            <c:noEndCap val="0"/>
            <c:plus>
              <c:numRef>
                <c:f>Sheet1!$E$2:$E$6</c:f>
                <c:numCache>
                  <c:formatCode>General</c:formatCode>
                  <c:ptCount val="5"/>
                  <c:pt idx="0">
                    <c:v>6.5000000000000009</c:v>
                  </c:pt>
                  <c:pt idx="1">
                    <c:v>11.600000000000001</c:v>
                  </c:pt>
                  <c:pt idx="2">
                    <c:v>34.6</c:v>
                  </c:pt>
                  <c:pt idx="3">
                    <c:v>12.9</c:v>
                  </c:pt>
                  <c:pt idx="4">
                    <c:v>15.8</c:v>
                  </c:pt>
                </c:numCache>
              </c:numRef>
            </c:plus>
            <c:minus>
              <c:numRef>
                <c:f>Sheet1!$F$2:$F$6</c:f>
                <c:numCache>
                  <c:formatCode>General</c:formatCode>
                  <c:ptCount val="5"/>
                  <c:pt idx="0">
                    <c:v>6.5</c:v>
                  </c:pt>
                  <c:pt idx="1">
                    <c:v>11.599999999999998</c:v>
                  </c:pt>
                  <c:pt idx="2">
                    <c:v>34.599999999999994</c:v>
                  </c:pt>
                  <c:pt idx="3">
                    <c:v>12.5</c:v>
                  </c:pt>
                  <c:pt idx="4">
                    <c:v>16.2</c:v>
                  </c:pt>
                </c:numCache>
              </c:numRef>
            </c:minus>
            <c:spPr>
              <a:ln w="25363">
                <a:solidFill>
                  <a:srgbClr val="000000"/>
                </a:solidFill>
                <a:prstDash val="solid"/>
              </a:ln>
            </c:spPr>
          </c:errBars>
          <c:xVal>
            <c:numRef>
              <c:f>Sheet1!$A$2:$A$6</c:f>
              <c:numCache>
                <c:formatCode>General</c:formatCode>
                <c:ptCount val="5"/>
                <c:pt idx="0">
                  <c:v>13.8</c:v>
                </c:pt>
                <c:pt idx="1">
                  <c:v>10.3</c:v>
                </c:pt>
                <c:pt idx="2">
                  <c:v>-1.8</c:v>
                </c:pt>
                <c:pt idx="3">
                  <c:v>12</c:v>
                </c:pt>
                <c:pt idx="4">
                  <c:v>7.3</c:v>
                </c:pt>
              </c:numCache>
            </c:numRef>
          </c:xVal>
          <c:yVal>
            <c:numRef>
              <c:f>Sheet1!$B$2:$B$6</c:f>
              <c:numCache>
                <c:formatCode>General</c:formatCode>
                <c:ptCount val="5"/>
                <c:pt idx="0">
                  <c:v>13.7</c:v>
                </c:pt>
                <c:pt idx="1">
                  <c:v>10.6</c:v>
                </c:pt>
                <c:pt idx="2">
                  <c:v>7.7</c:v>
                </c:pt>
                <c:pt idx="3">
                  <c:v>4.5</c:v>
                </c:pt>
                <c:pt idx="4">
                  <c:v>1.5</c:v>
                </c:pt>
              </c:numCache>
            </c:numRef>
          </c:yVal>
          <c:smooth val="0"/>
          <c:extLst>
            <c:ext xmlns:c16="http://schemas.microsoft.com/office/drawing/2014/chart" uri="{C3380CC4-5D6E-409C-BE32-E72D297353CC}">
              <c16:uniqueId val="{00000000-8988-4C2F-BD2B-0A1154F65050}"/>
            </c:ext>
          </c:extLst>
        </c:ser>
        <c:dLbls>
          <c:showLegendKey val="0"/>
          <c:showVal val="0"/>
          <c:showCatName val="0"/>
          <c:showSerName val="0"/>
          <c:showPercent val="0"/>
          <c:showBubbleSize val="0"/>
        </c:dLbls>
        <c:axId val="144662912"/>
        <c:axId val="144664448"/>
      </c:scatterChart>
      <c:valAx>
        <c:axId val="144662912"/>
        <c:scaling>
          <c:orientation val="minMax"/>
          <c:max val="35"/>
          <c:min val="-40"/>
        </c:scaling>
        <c:delete val="0"/>
        <c:axPos val="b"/>
        <c:numFmt formatCode="General" sourceLinked="1"/>
        <c:majorTickMark val="out"/>
        <c:minorTickMark val="none"/>
        <c:tickLblPos val="nextTo"/>
        <c:spPr>
          <a:ln w="19022">
            <a:solidFill>
              <a:schemeClr val="tx1"/>
            </a:solidFill>
          </a:ln>
        </c:spPr>
        <c:txPr>
          <a:bodyPr rot="0" vert="horz"/>
          <a:lstStyle/>
          <a:p>
            <a:pPr>
              <a:defRPr sz="1200" b="0" i="0" u="none" strike="noStrike" baseline="0">
                <a:solidFill>
                  <a:srgbClr val="000000"/>
                </a:solidFill>
                <a:latin typeface="Arial"/>
                <a:ea typeface="Arial"/>
                <a:cs typeface="Arial"/>
              </a:defRPr>
            </a:pPr>
            <a:endParaRPr lang="de-DE"/>
          </a:p>
        </c:txPr>
        <c:crossAx val="144664448"/>
        <c:crosses val="autoZero"/>
        <c:crossBetween val="midCat"/>
        <c:majorUnit val="5"/>
        <c:minorUnit val="1"/>
      </c:valAx>
      <c:valAx>
        <c:axId val="144664448"/>
        <c:scaling>
          <c:orientation val="minMax"/>
          <c:max val="15"/>
          <c:min val="0"/>
        </c:scaling>
        <c:delete val="0"/>
        <c:axPos val="l"/>
        <c:numFmt formatCode="General" sourceLinked="1"/>
        <c:majorTickMark val="none"/>
        <c:minorTickMark val="none"/>
        <c:tickLblPos val="none"/>
        <c:spPr>
          <a:ln w="19022">
            <a:solidFill>
              <a:schemeClr val="tx1"/>
            </a:solidFill>
          </a:ln>
        </c:spPr>
        <c:crossAx val="144662912"/>
        <c:crossesAt val="0"/>
        <c:crossBetween val="midCat"/>
      </c:valAx>
      <c:spPr>
        <a:noFill/>
        <a:ln w="25363">
          <a:noFill/>
        </a:ln>
      </c:spPr>
    </c:plotArea>
    <c:plotVisOnly val="1"/>
    <c:dispBlanksAs val="gap"/>
    <c:showDLblsOverMax val="0"/>
  </c:chart>
  <c:txPr>
    <a:bodyPr/>
    <a:lstStyle/>
    <a:p>
      <a:pPr>
        <a:defRPr sz="1797"/>
      </a:pPr>
      <a:endParaRPr lang="de-DE"/>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0310427085525265E-2"/>
          <c:y val="0"/>
          <c:w val="0.91040633202099741"/>
          <c:h val="0.92258899907069358"/>
        </c:manualLayout>
      </c:layout>
      <c:scatterChart>
        <c:scatterStyle val="lineMarker"/>
        <c:varyColors val="0"/>
        <c:ser>
          <c:idx val="0"/>
          <c:order val="0"/>
          <c:tx>
            <c:strRef>
              <c:f>Sheet1!$B$1</c:f>
              <c:strCache>
                <c:ptCount val="1"/>
                <c:pt idx="0">
                  <c:v>Y-Values</c:v>
                </c:pt>
              </c:strCache>
            </c:strRef>
          </c:tx>
          <c:spPr>
            <a:ln w="28533">
              <a:noFill/>
            </a:ln>
          </c:spPr>
          <c:marker>
            <c:symbol val="square"/>
            <c:size val="8"/>
            <c:spPr>
              <a:solidFill>
                <a:schemeClr val="tx1"/>
              </a:solidFill>
              <a:ln>
                <a:solidFill>
                  <a:schemeClr val="tx1"/>
                </a:solidFill>
              </a:ln>
            </c:spPr>
          </c:marker>
          <c:dLbls>
            <c:dLbl>
              <c:idx val="0"/>
              <c:layout>
                <c:manualLayout>
                  <c:x val="-8.187428342179677E-3"/>
                  <c:y val="-3.023292621603154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C6D-4EBD-A89D-1704212141D7}"/>
                </c:ext>
              </c:extLst>
            </c:dLbl>
            <c:dLbl>
              <c:idx val="2"/>
              <c:layout>
                <c:manualLayout>
                  <c:x val="-7.492728513470201E-2"/>
                  <c:y val="-4.2078671058208492E-2"/>
                </c:manualLayout>
              </c:layout>
              <c:tx>
                <c:rich>
                  <a:bodyPr/>
                  <a:lstStyle/>
                  <a:p>
                    <a:fld id="{7F958531-247F-4685-B851-69BC8553E3CA}" type="XVALUE">
                      <a:rPr lang="en-US" smtClean="0"/>
                      <a:pPr/>
                      <a:t>[X-WERT]</a:t>
                    </a:fld>
                    <a:endParaRPr lang="de-DE"/>
                  </a:p>
                </c:rich>
              </c:tx>
              <c:dLblPos val="r"/>
              <c:showLegendKey val="0"/>
              <c:showVal val="0"/>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C6D-4EBD-A89D-1704212141D7}"/>
                </c:ext>
              </c:extLst>
            </c:dLbl>
            <c:dLbl>
              <c:idx val="5"/>
              <c:tx>
                <c:rich>
                  <a:bodyPr/>
                  <a:lstStyle/>
                  <a:p>
                    <a:fld id="{D95C6AC1-852D-47D7-9140-FF3A4462148B}" type="XVALUE">
                      <a:rPr lang="en-US" smtClean="0"/>
                      <a:pPr/>
                      <a:t>[X-WERT]</a:t>
                    </a:fld>
                    <a:r>
                      <a:rPr lang="en-US" dirty="0"/>
                      <a:t>.0</a:t>
                    </a:r>
                  </a:p>
                </c:rich>
              </c:tx>
              <c:dLblPos val="t"/>
              <c:showLegendKey val="0"/>
              <c:showVal val="0"/>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9FA3-4789-8556-D4CD8953205F}"/>
                </c:ext>
              </c:extLst>
            </c:dLbl>
            <c:spPr>
              <a:noFill/>
              <a:ln>
                <a:noFill/>
              </a:ln>
              <a:effectLst/>
            </c:spPr>
            <c:txPr>
              <a:bodyPr/>
              <a:lstStyle/>
              <a:p>
                <a:pPr>
                  <a:defRPr sz="1400" b="0">
                    <a:latin typeface="Arial" panose="020B0604020202020204" pitchFamily="34" charset="0"/>
                    <a:cs typeface="Arial" panose="020B0604020202020204" pitchFamily="34" charset="0"/>
                  </a:defRPr>
                </a:pPr>
                <a:endParaRPr lang="de-DE"/>
              </a:p>
            </c:txPr>
            <c:dLblPos val="t"/>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errBars>
            <c:errDir val="x"/>
            <c:errBarType val="both"/>
            <c:errValType val="cust"/>
            <c:noEndCap val="0"/>
            <c:plus>
              <c:numRef>
                <c:f>Sheet1!$E$2:$E$7</c:f>
                <c:numCache>
                  <c:formatCode>General</c:formatCode>
                  <c:ptCount val="6"/>
                  <c:pt idx="0">
                    <c:v>6.5000000000000009</c:v>
                  </c:pt>
                  <c:pt idx="1">
                    <c:v>7.6999999999999993</c:v>
                  </c:pt>
                  <c:pt idx="2">
                    <c:v>15.9</c:v>
                  </c:pt>
                  <c:pt idx="3">
                    <c:v>8.9</c:v>
                  </c:pt>
                  <c:pt idx="4">
                    <c:v>14.400000000000002</c:v>
                  </c:pt>
                  <c:pt idx="5">
                    <c:v>24.4</c:v>
                  </c:pt>
                </c:numCache>
              </c:numRef>
            </c:plus>
            <c:minus>
              <c:numRef>
                <c:f>Sheet1!$F$2:$F$7</c:f>
                <c:numCache>
                  <c:formatCode>General</c:formatCode>
                  <c:ptCount val="6"/>
                  <c:pt idx="0">
                    <c:v>6.5</c:v>
                  </c:pt>
                  <c:pt idx="1">
                    <c:v>7.7000000000000011</c:v>
                  </c:pt>
                  <c:pt idx="2">
                    <c:v>15.2</c:v>
                  </c:pt>
                  <c:pt idx="3">
                    <c:v>8.9</c:v>
                  </c:pt>
                  <c:pt idx="4">
                    <c:v>14.399999999999999</c:v>
                  </c:pt>
                  <c:pt idx="5">
                    <c:v>25.299999999999997</c:v>
                  </c:pt>
                </c:numCache>
              </c:numRef>
            </c:minus>
            <c:spPr>
              <a:ln w="25363">
                <a:solidFill>
                  <a:srgbClr val="000000"/>
                </a:solidFill>
                <a:prstDash val="solid"/>
              </a:ln>
            </c:spPr>
          </c:errBars>
          <c:xVal>
            <c:numRef>
              <c:f>Sheet1!$A$2:$A$7</c:f>
              <c:numCache>
                <c:formatCode>General</c:formatCode>
                <c:ptCount val="6"/>
                <c:pt idx="0">
                  <c:v>13.8</c:v>
                </c:pt>
                <c:pt idx="1">
                  <c:v>12.6</c:v>
                </c:pt>
                <c:pt idx="2">
                  <c:v>14.8</c:v>
                </c:pt>
                <c:pt idx="3">
                  <c:v>11.4</c:v>
                </c:pt>
                <c:pt idx="4">
                  <c:v>18.100000000000001</c:v>
                </c:pt>
                <c:pt idx="5">
                  <c:v>17</c:v>
                </c:pt>
              </c:numCache>
            </c:numRef>
          </c:xVal>
          <c:yVal>
            <c:numRef>
              <c:f>Sheet1!$B$2:$B$7</c:f>
              <c:numCache>
                <c:formatCode>General</c:formatCode>
                <c:ptCount val="6"/>
                <c:pt idx="0">
                  <c:v>14</c:v>
                </c:pt>
                <c:pt idx="1">
                  <c:v>11.5</c:v>
                </c:pt>
                <c:pt idx="2">
                  <c:v>8.8000000000000007</c:v>
                </c:pt>
                <c:pt idx="3">
                  <c:v>6.3</c:v>
                </c:pt>
                <c:pt idx="4">
                  <c:v>3.6</c:v>
                </c:pt>
                <c:pt idx="5">
                  <c:v>1</c:v>
                </c:pt>
              </c:numCache>
            </c:numRef>
          </c:yVal>
          <c:smooth val="0"/>
          <c:extLst>
            <c:ext xmlns:c16="http://schemas.microsoft.com/office/drawing/2014/chart" uri="{C3380CC4-5D6E-409C-BE32-E72D297353CC}">
              <c16:uniqueId val="{00000002-4C6D-4EBD-A89D-1704212141D7}"/>
            </c:ext>
          </c:extLst>
        </c:ser>
        <c:dLbls>
          <c:showLegendKey val="0"/>
          <c:showVal val="0"/>
          <c:showCatName val="0"/>
          <c:showSerName val="0"/>
          <c:showPercent val="0"/>
          <c:showBubbleSize val="0"/>
        </c:dLbls>
        <c:axId val="144662912"/>
        <c:axId val="144664448"/>
      </c:scatterChart>
      <c:valAx>
        <c:axId val="144662912"/>
        <c:scaling>
          <c:orientation val="minMax"/>
          <c:max val="45"/>
          <c:min val="-15"/>
        </c:scaling>
        <c:delete val="0"/>
        <c:axPos val="b"/>
        <c:numFmt formatCode="General" sourceLinked="1"/>
        <c:majorTickMark val="out"/>
        <c:minorTickMark val="none"/>
        <c:tickLblPos val="nextTo"/>
        <c:spPr>
          <a:ln w="19022">
            <a:solidFill>
              <a:schemeClr val="tx1"/>
            </a:solidFill>
          </a:ln>
        </c:spPr>
        <c:txPr>
          <a:bodyPr rot="0" vert="horz"/>
          <a:lstStyle/>
          <a:p>
            <a:pPr>
              <a:defRPr sz="1400" b="0" i="0" u="none" strike="noStrike" baseline="0">
                <a:solidFill>
                  <a:srgbClr val="000000"/>
                </a:solidFill>
                <a:latin typeface="Arial"/>
                <a:ea typeface="Arial"/>
                <a:cs typeface="Arial"/>
              </a:defRPr>
            </a:pPr>
            <a:endParaRPr lang="de-DE"/>
          </a:p>
        </c:txPr>
        <c:crossAx val="144664448"/>
        <c:crosses val="autoZero"/>
        <c:crossBetween val="midCat"/>
        <c:majorUnit val="5"/>
        <c:minorUnit val="1"/>
      </c:valAx>
      <c:valAx>
        <c:axId val="144664448"/>
        <c:scaling>
          <c:orientation val="minMax"/>
          <c:max val="15"/>
          <c:min val="0"/>
        </c:scaling>
        <c:delete val="0"/>
        <c:axPos val="l"/>
        <c:numFmt formatCode="General" sourceLinked="1"/>
        <c:majorTickMark val="none"/>
        <c:minorTickMark val="none"/>
        <c:tickLblPos val="none"/>
        <c:spPr>
          <a:ln w="19022">
            <a:solidFill>
              <a:schemeClr val="tx1"/>
            </a:solidFill>
          </a:ln>
        </c:spPr>
        <c:crossAx val="144662912"/>
        <c:crossesAt val="0"/>
        <c:crossBetween val="midCat"/>
      </c:valAx>
      <c:spPr>
        <a:noFill/>
        <a:ln w="25363">
          <a:noFill/>
        </a:ln>
      </c:spPr>
    </c:plotArea>
    <c:plotVisOnly val="1"/>
    <c:dispBlanksAs val="gap"/>
    <c:showDLblsOverMax val="0"/>
  </c:chart>
  <c:txPr>
    <a:bodyPr/>
    <a:lstStyle/>
    <a:p>
      <a:pPr>
        <a:defRPr sz="1797"/>
      </a:pPr>
      <a:endParaRPr lang="de-DE"/>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428748226856063"/>
          <c:y val="0.2623296122874853"/>
          <c:w val="0.91322101854556592"/>
          <c:h val="0.66387749594695089"/>
        </c:manualLayout>
      </c:layout>
      <c:barChart>
        <c:barDir val="bar"/>
        <c:grouping val="clustered"/>
        <c:varyColors val="0"/>
        <c:ser>
          <c:idx val="0"/>
          <c:order val="0"/>
          <c:tx>
            <c:strRef>
              <c:f>Sheet1!$B$1</c:f>
              <c:strCache>
                <c:ptCount val="1"/>
                <c:pt idx="0">
                  <c:v>LPV/r + 2 NRTIs</c:v>
                </c:pt>
              </c:strCache>
            </c:strRef>
          </c:tx>
          <c:spPr>
            <a:solidFill>
              <a:srgbClr val="FF6600"/>
            </a:solidFill>
            <a:ln>
              <a:noFill/>
            </a:ln>
            <a:effectLst/>
          </c:spPr>
          <c:invertIfNegative val="0"/>
          <c:dLbls>
            <c:dLbl>
              <c:idx val="0"/>
              <c:tx>
                <c:rich>
                  <a:bodyPr/>
                  <a:lstStyle/>
                  <a:p>
                    <a:r>
                      <a:rPr lang="en-US" dirty="0">
                        <a:solidFill>
                          <a:schemeClr val="tx1"/>
                        </a:solidFill>
                      </a:rPr>
                      <a:t>68</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022-45F9-9785-4A9063B720FA}"/>
                </c:ext>
              </c:extLst>
            </c:dLbl>
            <c:dLbl>
              <c:idx val="2"/>
              <c:tx>
                <c:rich>
                  <a:bodyPr/>
                  <a:lstStyle/>
                  <a:p>
                    <a:r>
                      <a:rPr lang="en-US" dirty="0">
                        <a:solidFill>
                          <a:schemeClr val="tx1"/>
                        </a:solidFill>
                      </a:rPr>
                      <a:t>74</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022-45F9-9785-4A9063B720FA}"/>
                </c:ext>
              </c:extLst>
            </c:dLbl>
            <c:dLbl>
              <c:idx val="3"/>
              <c:tx>
                <c:rich>
                  <a:bodyPr/>
                  <a:lstStyle/>
                  <a:p>
                    <a:r>
                      <a:rPr lang="en-US" dirty="0">
                        <a:solidFill>
                          <a:schemeClr val="tx1"/>
                        </a:solidFill>
                      </a:rPr>
                      <a:t>68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022-45F9-9785-4A9063B720FA}"/>
                </c:ext>
              </c:extLst>
            </c:dLbl>
            <c:dLbl>
              <c:idx val="4"/>
              <c:tx>
                <c:rich>
                  <a:bodyPr/>
                  <a:lstStyle/>
                  <a:p>
                    <a:r>
                      <a:rPr lang="en-US" dirty="0">
                        <a:solidFill>
                          <a:schemeClr val="tx1"/>
                        </a:solidFill>
                      </a:rPr>
                      <a:t>72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022-45F9-9785-4A9063B720FA}"/>
                </c:ext>
              </c:extLst>
            </c:dLbl>
            <c:dLbl>
              <c:idx val="5"/>
              <c:tx>
                <c:rich>
                  <a:bodyPr/>
                  <a:lstStyle/>
                  <a:p>
                    <a:r>
                      <a:rPr lang="en-US" dirty="0">
                        <a:solidFill>
                          <a:schemeClr val="tx1"/>
                        </a:solidFill>
                      </a:rPr>
                      <a:t>70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022-45F9-9785-4A9063B720FA}"/>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M184V/I + K65R</c:v>
                </c:pt>
                <c:pt idx="1">
                  <c:v>M184V/I + ≥1 TAM</c:v>
                </c:pt>
                <c:pt idx="2">
                  <c:v>M184V/I + ≥1 NRTI RAM</c:v>
                </c:pt>
                <c:pt idx="3">
                  <c:v>M184V/I only</c:v>
                </c:pt>
                <c:pt idx="4">
                  <c:v>M184V/I</c:v>
                </c:pt>
                <c:pt idx="5">
                  <c:v>Overall</c:v>
                </c:pt>
              </c:strCache>
            </c:strRef>
          </c:cat>
          <c:val>
            <c:numRef>
              <c:f>Sheet1!$B$2:$B$7</c:f>
              <c:numCache>
                <c:formatCode>General</c:formatCode>
                <c:ptCount val="6"/>
                <c:pt idx="0">
                  <c:v>68</c:v>
                </c:pt>
                <c:pt idx="1">
                  <c:v>72</c:v>
                </c:pt>
                <c:pt idx="2">
                  <c:v>74</c:v>
                </c:pt>
                <c:pt idx="3">
                  <c:v>68</c:v>
                </c:pt>
                <c:pt idx="4">
                  <c:v>72</c:v>
                </c:pt>
                <c:pt idx="5">
                  <c:v>70</c:v>
                </c:pt>
              </c:numCache>
            </c:numRef>
          </c:val>
          <c:extLst>
            <c:ext xmlns:c16="http://schemas.microsoft.com/office/drawing/2014/chart" uri="{C3380CC4-5D6E-409C-BE32-E72D297353CC}">
              <c16:uniqueId val="{00000005-B022-45F9-9785-4A9063B720FA}"/>
            </c:ext>
          </c:extLst>
        </c:ser>
        <c:ser>
          <c:idx val="1"/>
          <c:order val="1"/>
          <c:tx>
            <c:strRef>
              <c:f>Sheet1!$C$1</c:f>
              <c:strCache>
                <c:ptCount val="1"/>
                <c:pt idx="0">
                  <c:v>DTG + 2 NRTIs</c:v>
                </c:pt>
              </c:strCache>
            </c:strRef>
          </c:tx>
          <c:spPr>
            <a:solidFill>
              <a:srgbClr val="002F5F"/>
            </a:solidFill>
            <a:ln>
              <a:noFill/>
            </a:ln>
            <a:effectLst/>
          </c:spPr>
          <c:invertIfNegative val="0"/>
          <c:dLbls>
            <c:dLbl>
              <c:idx val="0"/>
              <c:tx>
                <c:rich>
                  <a:bodyPr/>
                  <a:lstStyle/>
                  <a:p>
                    <a:r>
                      <a:rPr lang="en-US" dirty="0"/>
                      <a:t>85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022-45F9-9785-4A9063B720FA}"/>
                </c:ext>
              </c:extLst>
            </c:dLbl>
            <c:dLbl>
              <c:idx val="2"/>
              <c:tx>
                <c:rich>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r>
                      <a:rPr lang="en-US" b="0" dirty="0">
                        <a:solidFill>
                          <a:schemeClr val="tx1"/>
                        </a:solidFill>
                      </a:rPr>
                      <a:t>86</a:t>
                    </a:r>
                  </a:p>
                </c:rich>
              </c:tx>
              <c:numFmt formatCode="#,##0.0" sourceLinked="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022-45F9-9785-4A9063B720FA}"/>
                </c:ext>
              </c:extLst>
            </c:dLbl>
            <c:dLbl>
              <c:idx val="3"/>
              <c:tx>
                <c:rich>
                  <a:bodyPr/>
                  <a:lstStyle/>
                  <a:p>
                    <a:r>
                      <a:rPr lang="en-US" dirty="0">
                        <a:solidFill>
                          <a:schemeClr val="tx1"/>
                        </a:solidFill>
                      </a:rPr>
                      <a:t>82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022-45F9-9785-4A9063B720FA}"/>
                </c:ext>
              </c:extLst>
            </c:dLbl>
            <c:dLbl>
              <c:idx val="4"/>
              <c:tx>
                <c:rich>
                  <a:bodyPr/>
                  <a:lstStyle/>
                  <a:p>
                    <a:r>
                      <a:rPr lang="en-US" dirty="0">
                        <a:solidFill>
                          <a:schemeClr val="tx1"/>
                        </a:solidFill>
                      </a:rPr>
                      <a:t>85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022-45F9-9785-4A9063B720FA}"/>
                </c:ext>
              </c:extLst>
            </c:dLbl>
            <c:dLbl>
              <c:idx val="5"/>
              <c:tx>
                <c:rich>
                  <a:bodyPr/>
                  <a:lstStyle/>
                  <a:p>
                    <a:r>
                      <a:rPr lang="en-US" dirty="0">
                        <a:solidFill>
                          <a:schemeClr val="tx1"/>
                        </a:solidFill>
                      </a:rPr>
                      <a:t>84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022-45F9-9785-4A9063B720FA}"/>
                </c:ext>
              </c:extLst>
            </c:dLbl>
            <c:dLbl>
              <c:idx val="6"/>
              <c:tx>
                <c:rich>
                  <a:bodyPr/>
                  <a:lstStyle/>
                  <a:p>
                    <a:r>
                      <a:rPr lang="en-US" dirty="0"/>
                      <a:t>71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022-45F9-9785-4A9063B720FA}"/>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M184V/I + K65R</c:v>
                </c:pt>
                <c:pt idx="1">
                  <c:v>M184V/I + ≥1 TAM</c:v>
                </c:pt>
                <c:pt idx="2">
                  <c:v>M184V/I + ≥1 NRTI RAM</c:v>
                </c:pt>
                <c:pt idx="3">
                  <c:v>M184V/I only</c:v>
                </c:pt>
                <c:pt idx="4">
                  <c:v>M184V/I</c:v>
                </c:pt>
                <c:pt idx="5">
                  <c:v>Overall</c:v>
                </c:pt>
              </c:strCache>
            </c:strRef>
          </c:cat>
          <c:val>
            <c:numRef>
              <c:f>Sheet1!$C$2:$C$7</c:f>
              <c:numCache>
                <c:formatCode>General</c:formatCode>
                <c:ptCount val="6"/>
                <c:pt idx="0">
                  <c:v>85</c:v>
                </c:pt>
                <c:pt idx="1">
                  <c:v>90</c:v>
                </c:pt>
                <c:pt idx="2">
                  <c:v>86</c:v>
                </c:pt>
                <c:pt idx="3">
                  <c:v>82</c:v>
                </c:pt>
                <c:pt idx="4">
                  <c:v>84</c:v>
                </c:pt>
                <c:pt idx="5">
                  <c:v>84</c:v>
                </c:pt>
              </c:numCache>
            </c:numRef>
          </c:val>
          <c:extLst>
            <c:ext xmlns:c16="http://schemas.microsoft.com/office/drawing/2014/chart" uri="{C3380CC4-5D6E-409C-BE32-E72D297353CC}">
              <c16:uniqueId val="{0000000C-B022-45F9-9785-4A9063B720FA}"/>
            </c:ext>
          </c:extLst>
        </c:ser>
        <c:dLbls>
          <c:showLegendKey val="0"/>
          <c:showVal val="1"/>
          <c:showCatName val="0"/>
          <c:showSerName val="0"/>
          <c:showPercent val="0"/>
          <c:showBubbleSize val="0"/>
        </c:dLbls>
        <c:gapWidth val="150"/>
        <c:axId val="146113664"/>
        <c:axId val="146115968"/>
      </c:barChart>
      <c:dateAx>
        <c:axId val="146113664"/>
        <c:scaling>
          <c:orientation val="minMax"/>
        </c:scaling>
        <c:delete val="0"/>
        <c:axPos val="l"/>
        <c:numFmt formatCode="General" sourceLinked="0"/>
        <c:majorTickMark val="none"/>
        <c:minorTickMark val="out"/>
        <c:tickLblPos val="low"/>
        <c:spPr>
          <a:noFill/>
          <a:ln w="19038" cap="flat" cmpd="sng" algn="ctr">
            <a:solidFill>
              <a:srgbClr val="000000"/>
            </a:solidFill>
            <a:prstDash val="solid"/>
            <a:round/>
          </a:ln>
          <a:effectLst/>
        </c:spPr>
        <c:txPr>
          <a:bodyPr rot="0" spcFirstLastPara="1" vertOverflow="ellipsis" wrap="square" anchor="ctr" anchorCtr="1"/>
          <a:lstStyle/>
          <a:p>
            <a:pPr>
              <a:defRPr sz="1200" b="0" i="0" u="none" strike="noStrike" kern="1200" baseline="0">
                <a:ln>
                  <a:noFill/>
                </a:ln>
                <a:solidFill>
                  <a:schemeClr val="tx1"/>
                </a:solidFill>
                <a:latin typeface="Arial" panose="020B0604020202020204" pitchFamily="34" charset="0"/>
                <a:ea typeface="+mn-ea"/>
                <a:cs typeface="Arial" panose="020B0604020202020204" pitchFamily="34" charset="0"/>
              </a:defRPr>
            </a:pPr>
            <a:endParaRPr lang="de-DE"/>
          </a:p>
        </c:txPr>
        <c:crossAx val="146115968"/>
        <c:crosses val="autoZero"/>
        <c:auto val="0"/>
        <c:lblOffset val="200"/>
        <c:baseTimeUnit val="days"/>
        <c:majorUnit val="1"/>
      </c:dateAx>
      <c:valAx>
        <c:axId val="146115968"/>
        <c:scaling>
          <c:orientation val="minMax"/>
          <c:max val="100"/>
        </c:scaling>
        <c:delete val="0"/>
        <c:axPos val="b"/>
        <c:numFmt formatCode="General" sourceLinked="1"/>
        <c:majorTickMark val="out"/>
        <c:minorTickMark val="none"/>
        <c:tickLblPos val="nextTo"/>
        <c:spPr>
          <a:noFill/>
          <a:ln w="19038" cap="flat" cmpd="sng" algn="ctr">
            <a:solidFill>
              <a:srgbClr val="000000"/>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crossAx val="146113664"/>
        <c:crosses val="autoZero"/>
        <c:crossBetween val="between"/>
        <c:majorUnit val="20"/>
      </c:valAx>
      <c:spPr>
        <a:noFill/>
        <a:ln w="25384">
          <a:noFill/>
        </a:ln>
        <a:effectLst/>
      </c:spPr>
    </c:plotArea>
    <c:legend>
      <c:legendPos val="r"/>
      <c:layout>
        <c:manualLayout>
          <c:xMode val="edge"/>
          <c:yMode val="edge"/>
          <c:x val="0.3227331011565775"/>
          <c:y val="0.21315367067243282"/>
          <c:w val="0.36583618131910217"/>
          <c:h val="5.3155609581070538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legend>
    <c:plotVisOnly val="1"/>
    <c:dispBlanksAs val="gap"/>
    <c:showDLblsOverMax val="0"/>
  </c:chart>
  <c:spPr>
    <a:noFill/>
    <a:ln w="9525" cap="flat" cmpd="sng" algn="ctr">
      <a:noFill/>
      <a:prstDash val="solid"/>
    </a:ln>
    <a:effectLst/>
  </c:spPr>
  <c:txPr>
    <a:bodyPr/>
    <a:lstStyle/>
    <a:p>
      <a:pPr>
        <a:defRPr sz="1799"/>
      </a:pPr>
      <a:endParaRPr lang="de-DE"/>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9316991671238337E-2"/>
          <c:y val="0.11843863753700568"/>
          <c:w val="0.83178582115605204"/>
          <c:h val="0.70050428788905661"/>
        </c:manualLayout>
      </c:layout>
      <c:barChart>
        <c:barDir val="col"/>
        <c:grouping val="clustered"/>
        <c:varyColors val="0"/>
        <c:ser>
          <c:idx val="0"/>
          <c:order val="0"/>
          <c:tx>
            <c:strRef>
              <c:f>Sheet1!$B$1</c:f>
              <c:strCache>
                <c:ptCount val="1"/>
                <c:pt idx="0">
                  <c:v>DTG + 2 NRTIs (n=312)</c:v>
                </c:pt>
              </c:strCache>
            </c:strRef>
          </c:tx>
          <c:spPr>
            <a:solidFill>
              <a:srgbClr val="002F5F"/>
            </a:solidFill>
          </c:spPr>
          <c:invertIfNegative val="0"/>
          <c:dLbls>
            <c:dLbl>
              <c:idx val="0"/>
              <c:tx>
                <c:rich>
                  <a:bodyPr/>
                  <a:lstStyle/>
                  <a:p>
                    <a:r>
                      <a:rPr lang="en-US" baseline="0" dirty="0">
                        <a:solidFill>
                          <a:schemeClr val="tx1"/>
                        </a:solidFill>
                      </a:rPr>
                      <a:t>84</a:t>
                    </a:r>
                    <a:endParaRPr lang="en-US" baseline="0"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F7D-4C31-B11F-0FC846C241C6}"/>
                </c:ext>
              </c:extLst>
            </c:dLbl>
            <c:dLbl>
              <c:idx val="1"/>
              <c:tx>
                <c:rich>
                  <a:bodyPr/>
                  <a:lstStyle/>
                  <a:p>
                    <a:r>
                      <a:rPr lang="en-US" dirty="0">
                        <a:solidFill>
                          <a:schemeClr val="tx1"/>
                        </a:solidFill>
                      </a:rPr>
                      <a:t>10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F7D-4C31-B11F-0FC846C241C6}"/>
                </c:ext>
              </c:extLst>
            </c:dLbl>
            <c:dLbl>
              <c:idx val="2"/>
              <c:tx>
                <c:rich>
                  <a:bodyPr/>
                  <a:lstStyle/>
                  <a:p>
                    <a:r>
                      <a:rPr lang="en-US" dirty="0">
                        <a:solidFill>
                          <a:schemeClr val="tx1"/>
                        </a:solidFill>
                      </a:rPr>
                      <a:t>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F7D-4C31-B11F-0FC846C241C6}"/>
                </c:ext>
              </c:extLst>
            </c:dLbl>
            <c:spPr>
              <a:noFill/>
              <a:ln>
                <a:noFill/>
              </a:ln>
              <a:effectLst/>
            </c:spPr>
            <c:txPr>
              <a:bodyPr/>
              <a:lstStyle/>
              <a:p>
                <a:pPr>
                  <a:defRPr sz="1400" b="0">
                    <a:solidFill>
                      <a:schemeClr val="tx1"/>
                    </a:solidFill>
                    <a:latin typeface="Arial" panose="020B0604020202020204" pitchFamily="34" charset="0"/>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Virologic success</c:v>
                </c:pt>
                <c:pt idx="1">
                  <c:v>Virologic nonresponse</c:v>
                </c:pt>
                <c:pt idx="2">
                  <c:v>No virologic data</c:v>
                </c:pt>
              </c:strCache>
            </c:strRef>
          </c:cat>
          <c:val>
            <c:numRef>
              <c:f>Sheet1!$B$2:$B$4</c:f>
              <c:numCache>
                <c:formatCode>General</c:formatCode>
                <c:ptCount val="3"/>
                <c:pt idx="0">
                  <c:v>84</c:v>
                </c:pt>
                <c:pt idx="1">
                  <c:v>10</c:v>
                </c:pt>
                <c:pt idx="2">
                  <c:v>7</c:v>
                </c:pt>
              </c:numCache>
            </c:numRef>
          </c:val>
          <c:extLst>
            <c:ext xmlns:c16="http://schemas.microsoft.com/office/drawing/2014/chart" uri="{C3380CC4-5D6E-409C-BE32-E72D297353CC}">
              <c16:uniqueId val="{00000003-6F7D-4C31-B11F-0FC846C241C6}"/>
            </c:ext>
          </c:extLst>
        </c:ser>
        <c:ser>
          <c:idx val="1"/>
          <c:order val="1"/>
          <c:tx>
            <c:strRef>
              <c:f>Sheet1!$C$1</c:f>
              <c:strCache>
                <c:ptCount val="1"/>
                <c:pt idx="0">
                  <c:v>LPV/r + 2 NRTIs (n=312)</c:v>
                </c:pt>
              </c:strCache>
            </c:strRef>
          </c:tx>
          <c:spPr>
            <a:solidFill>
              <a:srgbClr val="FF6600"/>
            </a:solidFill>
            <a:ln>
              <a:noFill/>
            </a:ln>
          </c:spPr>
          <c:invertIfNegative val="0"/>
          <c:dLbls>
            <c:dLbl>
              <c:idx val="0"/>
              <c:tx>
                <c:rich>
                  <a:bodyPr/>
                  <a:lstStyle/>
                  <a:p>
                    <a:r>
                      <a:rPr lang="en-US" dirty="0"/>
                      <a:t>70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F7D-4C31-B11F-0FC846C241C6}"/>
                </c:ext>
              </c:extLst>
            </c:dLbl>
            <c:dLbl>
              <c:idx val="1"/>
              <c:tx>
                <c:rich>
                  <a:bodyPr/>
                  <a:lstStyle/>
                  <a:p>
                    <a:pPr>
                      <a:defRPr sz="1400" b="0">
                        <a:solidFill>
                          <a:schemeClr val="tx1"/>
                        </a:solidFill>
                        <a:latin typeface="Arial" panose="020B0604020202020204" pitchFamily="34" charset="0"/>
                        <a:cs typeface="Arial" panose="020B0604020202020204" pitchFamily="34" charset="0"/>
                      </a:defRPr>
                    </a:pPr>
                    <a:r>
                      <a:rPr lang="en-US" b="0" dirty="0">
                        <a:solidFill>
                          <a:schemeClr val="tx1"/>
                        </a:solidFill>
                      </a:rPr>
                      <a:t>22</a:t>
                    </a:r>
                  </a:p>
                </c:rich>
              </c:tx>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F7D-4C31-B11F-0FC846C241C6}"/>
                </c:ext>
              </c:extLst>
            </c:dLbl>
            <c:dLbl>
              <c:idx val="2"/>
              <c:tx>
                <c:rich>
                  <a:bodyPr/>
                  <a:lstStyle/>
                  <a:p>
                    <a:pPr>
                      <a:defRPr sz="1400" b="0">
                        <a:solidFill>
                          <a:schemeClr val="tx1"/>
                        </a:solidFill>
                        <a:latin typeface="Arial" panose="020B0604020202020204" pitchFamily="34" charset="0"/>
                        <a:cs typeface="Arial" panose="020B0604020202020204" pitchFamily="34" charset="0"/>
                      </a:defRPr>
                    </a:pPr>
                    <a:r>
                      <a:rPr lang="en-US" b="0" dirty="0">
                        <a:solidFill>
                          <a:schemeClr val="tx1"/>
                        </a:solidFill>
                      </a:rPr>
                      <a:t>8</a:t>
                    </a:r>
                  </a:p>
                </c:rich>
              </c:tx>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F7D-4C31-B11F-0FC846C241C6}"/>
                </c:ext>
              </c:extLst>
            </c:dLbl>
            <c:dLbl>
              <c:idx val="6"/>
              <c:tx>
                <c:rich>
                  <a:bodyPr/>
                  <a:lstStyle/>
                  <a:p>
                    <a:r>
                      <a:rPr lang="en-US" dirty="0"/>
                      <a:t>71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F7D-4C31-B11F-0FC846C241C6}"/>
                </c:ext>
              </c:extLst>
            </c:dLbl>
            <c:spPr>
              <a:noFill/>
              <a:ln>
                <a:noFill/>
              </a:ln>
              <a:effectLst/>
            </c:spPr>
            <c:txPr>
              <a:bodyPr/>
              <a:lstStyle/>
              <a:p>
                <a:pPr>
                  <a:defRPr sz="1400" b="0">
                    <a:latin typeface="Arial" panose="020B0604020202020204" pitchFamily="34" charset="0"/>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Virologic success</c:v>
                </c:pt>
                <c:pt idx="1">
                  <c:v>Virologic nonresponse</c:v>
                </c:pt>
                <c:pt idx="2">
                  <c:v>No virologic data</c:v>
                </c:pt>
              </c:strCache>
            </c:strRef>
          </c:cat>
          <c:val>
            <c:numRef>
              <c:f>Sheet1!$C$2:$C$4</c:f>
              <c:numCache>
                <c:formatCode>General</c:formatCode>
                <c:ptCount val="3"/>
                <c:pt idx="0">
                  <c:v>70</c:v>
                </c:pt>
                <c:pt idx="1">
                  <c:v>22</c:v>
                </c:pt>
                <c:pt idx="2">
                  <c:v>8</c:v>
                </c:pt>
              </c:numCache>
            </c:numRef>
          </c:val>
          <c:extLst>
            <c:ext xmlns:c16="http://schemas.microsoft.com/office/drawing/2014/chart" uri="{C3380CC4-5D6E-409C-BE32-E72D297353CC}">
              <c16:uniqueId val="{00000008-6F7D-4C31-B11F-0FC846C241C6}"/>
            </c:ext>
          </c:extLst>
        </c:ser>
        <c:ser>
          <c:idx val="2"/>
          <c:order val="2"/>
          <c:tx>
            <c:strRef>
              <c:f>Sheet1!$D$1</c:f>
              <c:strCache>
                <c:ptCount val="1"/>
                <c:pt idx="0">
                  <c:v>DTG + 2 NRTIs (n=220)</c:v>
                </c:pt>
              </c:strCache>
            </c:strRef>
          </c:tx>
          <c:spPr>
            <a:pattFill prst="dkDnDiag">
              <a:fgClr>
                <a:srgbClr val="002F5F"/>
              </a:fgClr>
              <a:bgClr>
                <a:srgbClr val="FFFFFF"/>
              </a:bgClr>
            </a:pattFill>
          </c:spPr>
          <c:invertIfNegative val="0"/>
          <c:dLbls>
            <c:spPr>
              <a:noFill/>
              <a:ln>
                <a:noFill/>
              </a:ln>
              <a:effectLst/>
            </c:spPr>
            <c:txPr>
              <a:bodyPr wrap="square" lIns="38100" tIns="19050" rIns="38100" bIns="19050" anchor="ctr">
                <a:spAutoFit/>
              </a:bodyPr>
              <a:lstStyle/>
              <a:p>
                <a:pPr>
                  <a:defRPr sz="1400" baseline="0">
                    <a:latin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Sheet1!$D$2:$D$4</c:f>
              <c:numCache>
                <c:formatCode>General</c:formatCode>
                <c:ptCount val="3"/>
                <c:pt idx="0">
                  <c:v>85</c:v>
                </c:pt>
                <c:pt idx="1">
                  <c:v>9</c:v>
                </c:pt>
                <c:pt idx="2">
                  <c:v>6</c:v>
                </c:pt>
              </c:numCache>
            </c:numRef>
          </c:val>
          <c:extLst>
            <c:ext xmlns:c16="http://schemas.microsoft.com/office/drawing/2014/chart" uri="{C3380CC4-5D6E-409C-BE32-E72D297353CC}">
              <c16:uniqueId val="{00000009-6F7D-4C31-B11F-0FC846C241C6}"/>
            </c:ext>
          </c:extLst>
        </c:ser>
        <c:ser>
          <c:idx val="3"/>
          <c:order val="3"/>
          <c:tx>
            <c:strRef>
              <c:f>Sheet1!$E$1</c:f>
              <c:strCache>
                <c:ptCount val="1"/>
                <c:pt idx="0">
                  <c:v>LPV/r + 2 NRTIs (n=210)</c:v>
                </c:pt>
              </c:strCache>
            </c:strRef>
          </c:tx>
          <c:spPr>
            <a:pattFill prst="dkDnDiag">
              <a:fgClr>
                <a:srgbClr val="FF6600"/>
              </a:fgClr>
              <a:bgClr>
                <a:srgbClr val="FFFFFF"/>
              </a:bgClr>
            </a:pattFill>
          </c:spPr>
          <c:invertIfNegative val="0"/>
          <c:dLbls>
            <c:dLbl>
              <c:idx val="0"/>
              <c:tx>
                <c:rich>
                  <a:bodyPr/>
                  <a:lstStyle/>
                  <a:p>
                    <a:fld id="{EE79694C-1395-431A-B7A5-AE7451E2B31B}" type="VALUE">
                      <a:rPr lang="en-US" sz="1400" baseline="0">
                        <a:latin typeface="Arial" panose="020B0604020202020204" pitchFamily="34" charset="0"/>
                        <a:cs typeface="Arial" panose="020B0604020202020204" pitchFamily="34" charset="0"/>
                      </a:rPr>
                      <a:pPr/>
                      <a:t>[WERT]</a:t>
                    </a:fld>
                    <a:endParaRPr lang="de-DE"/>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6F7D-4C31-B11F-0FC846C241C6}"/>
                </c:ext>
              </c:extLst>
            </c:dLbl>
            <c:spPr>
              <a:noFill/>
              <a:ln>
                <a:noFill/>
              </a:ln>
              <a:effectLst/>
            </c:spPr>
            <c:txPr>
              <a:bodyPr wrap="square" lIns="38100" tIns="19050" rIns="38100" bIns="19050" anchor="ctr">
                <a:spAutoFit/>
              </a:bodyPr>
              <a:lstStyle/>
              <a:p>
                <a:pPr>
                  <a:defRPr sz="1400" baseline="0">
                    <a:latin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Sheet1!$E$2:$E$4</c:f>
              <c:numCache>
                <c:formatCode>General</c:formatCode>
                <c:ptCount val="3"/>
                <c:pt idx="0">
                  <c:v>72</c:v>
                </c:pt>
                <c:pt idx="1">
                  <c:v>19</c:v>
                </c:pt>
                <c:pt idx="2">
                  <c:v>9</c:v>
                </c:pt>
              </c:numCache>
            </c:numRef>
          </c:val>
          <c:extLst>
            <c:ext xmlns:c16="http://schemas.microsoft.com/office/drawing/2014/chart" uri="{C3380CC4-5D6E-409C-BE32-E72D297353CC}">
              <c16:uniqueId val="{0000000B-6F7D-4C31-B11F-0FC846C241C6}"/>
            </c:ext>
          </c:extLst>
        </c:ser>
        <c:dLbls>
          <c:showLegendKey val="0"/>
          <c:showVal val="1"/>
          <c:showCatName val="0"/>
          <c:showSerName val="0"/>
          <c:showPercent val="0"/>
          <c:showBubbleSize val="0"/>
        </c:dLbls>
        <c:gapWidth val="150"/>
        <c:axId val="146113664"/>
        <c:axId val="146115968"/>
      </c:barChart>
      <c:dateAx>
        <c:axId val="146113664"/>
        <c:scaling>
          <c:orientation val="minMax"/>
        </c:scaling>
        <c:delete val="0"/>
        <c:axPos val="b"/>
        <c:numFmt formatCode="General" sourceLinked="0"/>
        <c:majorTickMark val="out"/>
        <c:minorTickMark val="none"/>
        <c:tickLblPos val="low"/>
        <c:spPr>
          <a:ln w="19038">
            <a:solidFill>
              <a:srgbClr val="000000"/>
            </a:solidFill>
          </a:ln>
        </c:spPr>
        <c:txPr>
          <a:bodyPr rot="0" vert="horz" anchor="ctr" anchorCtr="1"/>
          <a:lstStyle/>
          <a:p>
            <a:pPr>
              <a:defRPr sz="1400" b="0">
                <a:ln>
                  <a:noFill/>
                </a:ln>
                <a:latin typeface="Arial" panose="020B0604020202020204" pitchFamily="34" charset="0"/>
                <a:cs typeface="Arial" panose="020B0604020202020204" pitchFamily="34" charset="0"/>
              </a:defRPr>
            </a:pPr>
            <a:endParaRPr lang="de-DE"/>
          </a:p>
        </c:txPr>
        <c:crossAx val="146115968"/>
        <c:crosses val="autoZero"/>
        <c:auto val="0"/>
        <c:lblOffset val="200"/>
        <c:baseTimeUnit val="days"/>
        <c:majorUnit val="1"/>
      </c:dateAx>
      <c:valAx>
        <c:axId val="146115968"/>
        <c:scaling>
          <c:orientation val="minMax"/>
          <c:max val="100"/>
        </c:scaling>
        <c:delete val="0"/>
        <c:axPos val="l"/>
        <c:title>
          <c:tx>
            <c:rich>
              <a:bodyPr/>
              <a:lstStyle/>
              <a:p>
                <a:pPr>
                  <a:defRPr sz="1200" b="1" i="0" u="none" strike="noStrike" baseline="0">
                    <a:solidFill>
                      <a:srgbClr val="000000"/>
                    </a:solidFill>
                    <a:latin typeface="Arial" panose="020B0604020202020204" pitchFamily="34" charset="0"/>
                    <a:ea typeface="Arial"/>
                    <a:cs typeface="Arial" panose="020B0604020202020204" pitchFamily="34" charset="0"/>
                  </a:defRPr>
                </a:pPr>
                <a:r>
                  <a:rPr lang="en-US" sz="1400" b="0" dirty="0">
                    <a:latin typeface="Arial" panose="020B0604020202020204" pitchFamily="34" charset="0"/>
                    <a:cs typeface="Arial" panose="020B0604020202020204" pitchFamily="34" charset="0"/>
                  </a:rPr>
                  <a:t>HIV-1 RNA &lt;50 c/mL, %</a:t>
                </a:r>
              </a:p>
            </c:rich>
          </c:tx>
          <c:layout>
            <c:manualLayout>
              <c:xMode val="edge"/>
              <c:yMode val="edge"/>
              <c:x val="3.8019122665773706E-3"/>
              <c:y val="0.25138030269633344"/>
            </c:manualLayout>
          </c:layout>
          <c:overlay val="0"/>
        </c:title>
        <c:numFmt formatCode="General" sourceLinked="1"/>
        <c:majorTickMark val="out"/>
        <c:minorTickMark val="none"/>
        <c:tickLblPos val="nextTo"/>
        <c:spPr>
          <a:ln w="19038">
            <a:solidFill>
              <a:srgbClr val="000000"/>
            </a:solidFill>
          </a:ln>
        </c:spPr>
        <c:txPr>
          <a:bodyPr/>
          <a:lstStyle/>
          <a:p>
            <a:pPr>
              <a:defRPr sz="1400" b="0">
                <a:latin typeface="Arial" panose="020B0604020202020204" pitchFamily="34" charset="0"/>
                <a:cs typeface="Arial" panose="020B0604020202020204" pitchFamily="34" charset="0"/>
              </a:defRPr>
            </a:pPr>
            <a:endParaRPr lang="de-DE"/>
          </a:p>
        </c:txPr>
        <c:crossAx val="146113664"/>
        <c:crosses val="autoZero"/>
        <c:crossBetween val="between"/>
        <c:majorUnit val="20"/>
      </c:valAx>
      <c:spPr>
        <a:noFill/>
        <a:ln w="25384">
          <a:noFill/>
        </a:ln>
      </c:spPr>
    </c:plotArea>
    <c:legend>
      <c:legendPos val="r"/>
      <c:layout>
        <c:manualLayout>
          <c:xMode val="edge"/>
          <c:yMode val="edge"/>
          <c:x val="0.44679656162499909"/>
          <c:y val="2.706880604486267E-2"/>
          <c:w val="0.17734749602798577"/>
          <c:h val="0.27235583608171604"/>
        </c:manualLayout>
      </c:layout>
      <c:overlay val="0"/>
      <c:txPr>
        <a:bodyPr/>
        <a:lstStyle/>
        <a:p>
          <a:pPr>
            <a:defRPr sz="1200" b="0">
              <a:latin typeface="Arial" panose="020B0604020202020204" pitchFamily="34" charset="0"/>
              <a:cs typeface="Arial" panose="020B0604020202020204" pitchFamily="34" charset="0"/>
            </a:defRPr>
          </a:pPr>
          <a:endParaRPr lang="de-DE"/>
        </a:p>
      </c:txPr>
    </c:legend>
    <c:plotVisOnly val="1"/>
    <c:dispBlanksAs val="gap"/>
    <c:showDLblsOverMax val="0"/>
  </c:chart>
  <c:txPr>
    <a:bodyPr/>
    <a:lstStyle/>
    <a:p>
      <a:pPr>
        <a:defRPr sz="1799"/>
      </a:pPr>
      <a:endParaRPr lang="de-DE"/>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0.35345</cdr:x>
      <cdr:y>0.3804</cdr:y>
    </cdr:from>
    <cdr:to>
      <cdr:x>0.38793</cdr:x>
      <cdr:y>0.41772</cdr:y>
    </cdr:to>
    <cdr:sp macro="" textlink="">
      <cdr:nvSpPr>
        <cdr:cNvPr id="2" name="TextBox 1"/>
        <cdr:cNvSpPr txBox="1"/>
      </cdr:nvSpPr>
      <cdr:spPr>
        <a:xfrm xmlns:a="http://schemas.openxmlformats.org/drawingml/2006/main">
          <a:off x="2952328" y="1725694"/>
          <a:ext cx="288032" cy="169277"/>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0.35345</cdr:x>
      <cdr:y>0.3804</cdr:y>
    </cdr:from>
    <cdr:to>
      <cdr:x>0.38793</cdr:x>
      <cdr:y>0.41772</cdr:y>
    </cdr:to>
    <cdr:sp macro="" textlink="">
      <cdr:nvSpPr>
        <cdr:cNvPr id="2" name="TextBox 1"/>
        <cdr:cNvSpPr txBox="1"/>
      </cdr:nvSpPr>
      <cdr:spPr>
        <a:xfrm xmlns:a="http://schemas.openxmlformats.org/drawingml/2006/main">
          <a:off x="2952328" y="1725694"/>
          <a:ext cx="288032" cy="169277"/>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0.35345</cdr:x>
      <cdr:y>0.3804</cdr:y>
    </cdr:from>
    <cdr:to>
      <cdr:x>0.38793</cdr:x>
      <cdr:y>0.41772</cdr:y>
    </cdr:to>
    <cdr:sp macro="" textlink="">
      <cdr:nvSpPr>
        <cdr:cNvPr id="2" name="TextBox 1"/>
        <cdr:cNvSpPr txBox="1"/>
      </cdr:nvSpPr>
      <cdr:spPr>
        <a:xfrm xmlns:a="http://schemas.openxmlformats.org/drawingml/2006/main">
          <a:off x="2952328" y="1725694"/>
          <a:ext cx="288032" cy="169277"/>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C24BA1-A63A-4E52-9464-26F4DA88DAF1}" type="datetimeFigureOut">
              <a:rPr lang="en-AU" smtClean="0"/>
              <a:t>7/03/2019</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60AEC9-1CB0-42E9-A2DD-3244C41794C9}" type="slidenum">
              <a:rPr lang="en-AU" smtClean="0"/>
              <a:t>‹Nr.›</a:t>
            </a:fld>
            <a:endParaRPr lang="en-AU"/>
          </a:p>
        </p:txBody>
      </p:sp>
    </p:spTree>
    <p:extLst>
      <p:ext uri="{BB962C8B-B14F-4D97-AF65-F5344CB8AC3E}">
        <p14:creationId xmlns:p14="http://schemas.microsoft.com/office/powerpoint/2010/main" val="3975223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8DC5FC7F-3AAA-4AC2-B4BD-CCE057FFC4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A203C4B4-83AC-44D1-AB2C-34ECDE372B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D8CD189A-12B2-4573-9AAC-9C0AFC8073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00D5F16-B7AB-4AAC-B05D-36B10C7F3FB0}"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52825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330200" y="696913"/>
            <a:ext cx="6197600" cy="3486150"/>
          </a:xfrm>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defTabSz="1776413">
              <a:spcBef>
                <a:spcPct val="0"/>
              </a:spcBef>
            </a:pPr>
            <a:endParaRPr lang="en-US" dirty="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F8B7E9-EA87-44BC-B535-B48C26F7114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21st International AIDS Conference,18-22 July 2016, Durban, South Africa </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7264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696913"/>
            <a:ext cx="6197600" cy="3486150"/>
          </a:xfrm>
        </p:spPr>
      </p:sp>
      <p:sp>
        <p:nvSpPr>
          <p:cNvPr id="3" name="Notes Placeholder 2"/>
          <p:cNvSpPr>
            <a:spLocks noGrp="1"/>
          </p:cNvSpPr>
          <p:nvPr>
            <p:ph type="body" idx="1"/>
          </p:nvPr>
        </p:nvSpPr>
        <p:spPr/>
        <p:txBody>
          <a:bodyPr>
            <a:normAutofit/>
          </a:bodyPr>
          <a:lstStyle/>
          <a:p>
            <a:endParaRPr lang="en-US" sz="800"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21st International AIDS Conference,18-22 July 2016, Durban, South Africa </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5063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696913"/>
            <a:ext cx="6197600" cy="3486150"/>
          </a:xfrm>
        </p:spPr>
      </p:sp>
      <p:sp>
        <p:nvSpPr>
          <p:cNvPr id="3" name="Notes Placeholder 2"/>
          <p:cNvSpPr>
            <a:spLocks noGrp="1"/>
          </p:cNvSpPr>
          <p:nvPr>
            <p:ph type="body" idx="1"/>
          </p:nvPr>
        </p:nvSpPr>
        <p:spPr/>
        <p:txBody>
          <a:bodyPr>
            <a:normAutofit/>
          </a:bodyPr>
          <a:lstStyle/>
          <a:p>
            <a:endParaRPr lang="en-US" sz="800"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21st International AIDS Conference,18-22 July 2016, Durban, South Africa </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5127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160AEC9-1CB0-42E9-A2DD-3244C41794C9}" type="slidenum">
              <a:rPr lang="en-AU" smtClean="0"/>
              <a:t>10</a:t>
            </a:fld>
            <a:endParaRPr lang="en-AU"/>
          </a:p>
        </p:txBody>
      </p:sp>
    </p:spTree>
    <p:extLst>
      <p:ext uri="{BB962C8B-B14F-4D97-AF65-F5344CB8AC3E}">
        <p14:creationId xmlns:p14="http://schemas.microsoft.com/office/powerpoint/2010/main" val="36510301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 Box_Title_Bold Sub_Italic Sub">
    <p:spTree>
      <p:nvGrpSpPr>
        <p:cNvPr id="1" name=""/>
        <p:cNvGrpSpPr/>
        <p:nvPr/>
      </p:nvGrpSpPr>
      <p:grpSpPr>
        <a:xfrm>
          <a:off x="0" y="0"/>
          <a:ext cx="0" cy="0"/>
          <a:chOff x="0" y="0"/>
          <a:chExt cx="0" cy="0"/>
        </a:xfrm>
      </p:grpSpPr>
      <p:pic>
        <p:nvPicPr>
          <p:cNvPr id="7" name="Picture 9">
            <a:extLst>
              <a:ext uri="{FF2B5EF4-FFF2-40B4-BE49-F238E27FC236}">
                <a16:creationId xmlns:a16="http://schemas.microsoft.com/office/drawing/2014/main" id="{A5AA2633-09F9-49AE-9D54-593639DB2F6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600200"/>
            <a:ext cx="12192000" cy="3397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19"/>
          <p:cNvSpPr>
            <a:spLocks noGrp="1"/>
          </p:cNvSpPr>
          <p:nvPr>
            <p:ph type="body" sz="quarter" idx="11"/>
          </p:nvPr>
        </p:nvSpPr>
        <p:spPr>
          <a:xfrm>
            <a:off x="1117600" y="5574792"/>
            <a:ext cx="8631936" cy="859536"/>
          </a:xfrm>
        </p:spPr>
        <p:txBody>
          <a:bodyPr/>
          <a:lstStyle>
            <a:lvl1pPr marL="0" indent="0">
              <a:buNone/>
              <a:defRPr sz="1400" i="1">
                <a:solidFill>
                  <a:schemeClr val="tx1"/>
                </a:solidFill>
              </a:defRPr>
            </a:lvl1pPr>
            <a:lvl2pPr marL="247644" indent="0">
              <a:buNone/>
              <a:defRPr/>
            </a:lvl2pPr>
            <a:lvl3pPr marL="507987" indent="0">
              <a:buNone/>
              <a:defRPr/>
            </a:lvl3pPr>
            <a:lvl4pPr marL="736582" indent="0">
              <a:buNone/>
              <a:defRPr/>
            </a:lvl4pPr>
            <a:lvl5pPr marL="954592" indent="0">
              <a:buNone/>
              <a:defRPr/>
            </a:lvl5pPr>
          </a:lstStyle>
          <a:p>
            <a:pPr lvl="0"/>
            <a:r>
              <a:rPr lang="en-US" dirty="0"/>
              <a:t>Click to edit Master text styles</a:t>
            </a:r>
          </a:p>
        </p:txBody>
      </p:sp>
      <p:sp>
        <p:nvSpPr>
          <p:cNvPr id="5" name="Title 1"/>
          <p:cNvSpPr>
            <a:spLocks noGrp="1"/>
          </p:cNvSpPr>
          <p:nvPr>
            <p:ph type="ctrTitle"/>
          </p:nvPr>
        </p:nvSpPr>
        <p:spPr>
          <a:xfrm>
            <a:off x="1117600" y="2209802"/>
            <a:ext cx="8636000" cy="1954213"/>
          </a:xfrm>
          <a:prstGeom prst="rect">
            <a:avLst/>
          </a:prstGeom>
        </p:spPr>
        <p:txBody>
          <a:bodyPr anchor="t">
            <a:normAutofit/>
          </a:bodyPr>
          <a:lstStyle>
            <a:lvl1pPr algn="l">
              <a:defRPr sz="3733">
                <a:solidFill>
                  <a:schemeClr val="bg1"/>
                </a:solidFill>
                <a:effectLst>
                  <a:outerShdw blurRad="38100" dist="38100" dir="2700000" algn="tl">
                    <a:srgbClr val="000000">
                      <a:alpha val="43137"/>
                    </a:srgbClr>
                  </a:outerShdw>
                </a:effectLst>
                <a:latin typeface="Arial"/>
                <a:cs typeface="Arial"/>
              </a:defRPr>
            </a:lvl1pPr>
          </a:lstStyle>
          <a:p>
            <a:r>
              <a:rPr lang="en-US" dirty="0"/>
              <a:t>Click to edit Master title style</a:t>
            </a:r>
          </a:p>
        </p:txBody>
      </p:sp>
      <p:sp>
        <p:nvSpPr>
          <p:cNvPr id="6" name="Subtitle 2"/>
          <p:cNvSpPr>
            <a:spLocks noGrp="1"/>
          </p:cNvSpPr>
          <p:nvPr>
            <p:ph type="subTitle" idx="1"/>
          </p:nvPr>
        </p:nvSpPr>
        <p:spPr>
          <a:xfrm>
            <a:off x="1117600" y="4648200"/>
            <a:ext cx="8631936" cy="908304"/>
          </a:xfrm>
          <a:prstGeom prst="rect">
            <a:avLst/>
          </a:prstGeom>
        </p:spPr>
        <p:txBody>
          <a:bodyPr>
            <a:normAutofit/>
          </a:bodyPr>
          <a:lstStyle>
            <a:lvl1pPr marL="0" indent="0" algn="l">
              <a:buNone/>
              <a:defRPr sz="1600" b="1" i="0">
                <a:solidFill>
                  <a:schemeClr val="tx1"/>
                </a:solidFill>
                <a:effectLst/>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948773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_Content">
    <p:spTree>
      <p:nvGrpSpPr>
        <p:cNvPr id="1" name=""/>
        <p:cNvGrpSpPr/>
        <p:nvPr/>
      </p:nvGrpSpPr>
      <p:grpSpPr>
        <a:xfrm>
          <a:off x="0" y="0"/>
          <a:ext cx="0" cy="0"/>
          <a:chOff x="0" y="0"/>
          <a:chExt cx="0" cy="0"/>
        </a:xfrm>
      </p:grpSpPr>
      <p:cxnSp>
        <p:nvCxnSpPr>
          <p:cNvPr id="6" name="Straight Connector 5"/>
          <p:cNvCxnSpPr/>
          <p:nvPr userDrawn="1"/>
        </p:nvCxnSpPr>
        <p:spPr>
          <a:xfrm>
            <a:off x="624419" y="1062039"/>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1" name="Rectangle 3"/>
          <p:cNvSpPr>
            <a:spLocks noGrp="1" noChangeArrowheads="1"/>
          </p:cNvSpPr>
          <p:nvPr>
            <p:ph idx="1"/>
          </p:nvPr>
        </p:nvSpPr>
        <p:spPr bwMode="auto">
          <a:xfrm>
            <a:off x="711201" y="1350963"/>
            <a:ext cx="11144251" cy="4498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p:txBody>
      </p:sp>
      <p:sp>
        <p:nvSpPr>
          <p:cNvPr id="12"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10" name="Text Placeholder 6"/>
          <p:cNvSpPr>
            <a:spLocks noGrp="1"/>
          </p:cNvSpPr>
          <p:nvPr>
            <p:ph type="body" sz="quarter" idx="13"/>
          </p:nvPr>
        </p:nvSpPr>
        <p:spPr>
          <a:xfrm>
            <a:off x="711200" y="5862320"/>
            <a:ext cx="11143488"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2591428266"/>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264">
          <p15:clr>
            <a:srgbClr val="FBAE40"/>
          </p15:clr>
        </p15:guide>
        <p15:guide id="4" orient="horz" pos="52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DA4188-42AB-4BFE-87EC-69E44326588E}" type="datetimeFigureOut">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28B56-918F-444F-83A2-052CF58DC05A}" type="slidenum">
              <a:rPr lang="en-US" smtClean="0"/>
              <a:t>‹Nr.›</a:t>
            </a:fld>
            <a:endParaRPr lang="en-US"/>
          </a:p>
        </p:txBody>
      </p:sp>
    </p:spTree>
    <p:extLst>
      <p:ext uri="{BB962C8B-B14F-4D97-AF65-F5344CB8AC3E}">
        <p14:creationId xmlns:p14="http://schemas.microsoft.com/office/powerpoint/2010/main" val="1567090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 Box_Title_Italic sub">
    <p:spTree>
      <p:nvGrpSpPr>
        <p:cNvPr id="1" name=""/>
        <p:cNvGrpSpPr/>
        <p:nvPr/>
      </p:nvGrpSpPr>
      <p:grpSpPr>
        <a:xfrm>
          <a:off x="0" y="0"/>
          <a:ext cx="0" cy="0"/>
          <a:chOff x="0" y="0"/>
          <a:chExt cx="0" cy="0"/>
        </a:xfrm>
      </p:grpSpPr>
      <p:pic>
        <p:nvPicPr>
          <p:cNvPr id="4" name="Picture 9">
            <a:extLst>
              <a:ext uri="{FF2B5EF4-FFF2-40B4-BE49-F238E27FC236}">
                <a16:creationId xmlns:a16="http://schemas.microsoft.com/office/drawing/2014/main" id="{326D5FAB-929D-47F0-9DFC-0B12A489BF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600200"/>
            <a:ext cx="12192000" cy="3397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1117600" y="2209802"/>
            <a:ext cx="8636000" cy="1954213"/>
          </a:xfrm>
          <a:prstGeom prst="rect">
            <a:avLst/>
          </a:prstGeom>
        </p:spPr>
        <p:txBody>
          <a:bodyPr anchor="t">
            <a:normAutofit/>
          </a:bodyPr>
          <a:lstStyle>
            <a:lvl1pPr algn="l">
              <a:defRPr sz="3733">
                <a:solidFill>
                  <a:schemeClr val="bg1"/>
                </a:solidFill>
                <a:effectLst>
                  <a:outerShdw blurRad="38100" dist="38100" dir="2700000" algn="tl">
                    <a:srgbClr val="000000">
                      <a:alpha val="43137"/>
                    </a:srgbClr>
                  </a:outerShdw>
                </a:effectLst>
                <a:latin typeface="Arial"/>
                <a:cs typeface="Arial"/>
              </a:defRPr>
            </a:lvl1pPr>
          </a:lstStyle>
          <a:p>
            <a:r>
              <a:rPr lang="en-US" dirty="0"/>
              <a:t>Click to edit Master title style</a:t>
            </a:r>
          </a:p>
        </p:txBody>
      </p:sp>
      <p:sp>
        <p:nvSpPr>
          <p:cNvPr id="7" name="Subtitle 2"/>
          <p:cNvSpPr>
            <a:spLocks noGrp="1"/>
          </p:cNvSpPr>
          <p:nvPr>
            <p:ph type="subTitle" idx="1"/>
          </p:nvPr>
        </p:nvSpPr>
        <p:spPr>
          <a:xfrm>
            <a:off x="1117600" y="4648200"/>
            <a:ext cx="8631936" cy="1752600"/>
          </a:xfrm>
          <a:prstGeom prst="rect">
            <a:avLst/>
          </a:prstGeom>
        </p:spPr>
        <p:txBody>
          <a:bodyPr>
            <a:normAutofit/>
          </a:bodyPr>
          <a:lstStyle>
            <a:lvl1pPr marL="0" indent="0" algn="l">
              <a:buNone/>
              <a:defRPr sz="1600" b="0" i="1">
                <a:solidFill>
                  <a:schemeClr val="tx1"/>
                </a:solidFill>
                <a:effectLst/>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39105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Slide_Teal Sub_Bold Sub_Italic Sub">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24176CF4-D79C-46EC-BBD5-882D3F4BBEE6}"/>
              </a:ext>
            </a:extLst>
          </p:cNvPr>
          <p:cNvCxnSpPr/>
          <p:nvPr userDrawn="1"/>
        </p:nvCxnSpPr>
        <p:spPr>
          <a:xfrm>
            <a:off x="624418" y="364701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4" name="Title 1"/>
          <p:cNvSpPr>
            <a:spLocks noGrp="1"/>
          </p:cNvSpPr>
          <p:nvPr>
            <p:ph type="title"/>
          </p:nvPr>
        </p:nvSpPr>
        <p:spPr>
          <a:xfrm>
            <a:off x="1110149" y="3785617"/>
            <a:ext cx="10485120" cy="1014984"/>
          </a:xfrm>
        </p:spPr>
        <p:txBody>
          <a:bodyPr anchor="t">
            <a:normAutofit/>
          </a:bodyPr>
          <a:lstStyle>
            <a:lvl1pPr algn="l">
              <a:lnSpc>
                <a:spcPts val="3200"/>
              </a:lnSpc>
              <a:defRPr sz="2133" b="1" i="0" cap="none" baseline="0">
                <a:solidFill>
                  <a:srgbClr val="008790"/>
                </a:solidFill>
              </a:defRPr>
            </a:lvl1pPr>
          </a:lstStyle>
          <a:p>
            <a:pPr lvl="0"/>
            <a:r>
              <a:rPr lang="en-US" dirty="0"/>
              <a:t>Click to edit Master title style</a:t>
            </a:r>
          </a:p>
        </p:txBody>
      </p:sp>
      <p:sp>
        <p:nvSpPr>
          <p:cNvPr id="5" name="Text Placeholder 2"/>
          <p:cNvSpPr>
            <a:spLocks noGrp="1"/>
          </p:cNvSpPr>
          <p:nvPr>
            <p:ph type="body" idx="1"/>
          </p:nvPr>
        </p:nvSpPr>
        <p:spPr>
          <a:xfrm>
            <a:off x="1110149" y="990601"/>
            <a:ext cx="10485120" cy="2480563"/>
          </a:xfrm>
          <a:noFill/>
          <a:ln w="9525" algn="ctr">
            <a:noFill/>
            <a:miter lim="800000"/>
            <a:headEnd/>
            <a:tailEnd/>
          </a:ln>
          <a:effectLst/>
        </p:spPr>
        <p:txBody>
          <a:bodyPr anchor="b">
            <a:noAutofit/>
          </a:bodyPr>
          <a:lstStyle>
            <a:lvl1pPr marL="0" indent="0">
              <a:buNone/>
              <a:defRPr lang="en-US" sz="3200" b="1" dirty="0" smtClean="0">
                <a:solidFill>
                  <a:srgbClr val="E31836"/>
                </a:solidFill>
                <a:latin typeface="Arial" panose="020B0604020202020204" pitchFamily="34" charset="0"/>
                <a:ea typeface="+mj-ea"/>
                <a:cs typeface="Arial" panose="020B0604020202020204"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
        <p:nvSpPr>
          <p:cNvPr id="6" name="Text Placeholder 3"/>
          <p:cNvSpPr>
            <a:spLocks noGrp="1"/>
          </p:cNvSpPr>
          <p:nvPr>
            <p:ph type="body" sz="quarter" idx="10"/>
          </p:nvPr>
        </p:nvSpPr>
        <p:spPr>
          <a:xfrm>
            <a:off x="1110149" y="4828881"/>
            <a:ext cx="10485120" cy="838200"/>
          </a:xfrm>
        </p:spPr>
        <p:txBody>
          <a:bodyPr/>
          <a:lstStyle>
            <a:lvl1pPr marL="0" indent="0">
              <a:buNone/>
              <a:defRPr sz="1600" b="1"/>
            </a:lvl1pPr>
            <a:lvl2pPr marL="247644" indent="0">
              <a:buNone/>
              <a:defRPr b="1"/>
            </a:lvl2pPr>
            <a:lvl3pPr marL="507987" indent="0">
              <a:buNone/>
              <a:defRPr b="1"/>
            </a:lvl3pPr>
            <a:lvl4pPr marL="736582" indent="0">
              <a:buNone/>
              <a:defRPr b="1"/>
            </a:lvl4pPr>
            <a:lvl5pPr marL="954592" indent="0">
              <a:buNone/>
              <a:defRPr b="1"/>
            </a:lvl5pPr>
          </a:lstStyle>
          <a:p>
            <a:pPr lvl="0"/>
            <a:r>
              <a:rPr lang="en-US" dirty="0"/>
              <a:t>Click to edit Master text styles</a:t>
            </a:r>
          </a:p>
        </p:txBody>
      </p:sp>
      <p:sp>
        <p:nvSpPr>
          <p:cNvPr id="7" name="Text Placeholder 19"/>
          <p:cNvSpPr>
            <a:spLocks noGrp="1"/>
          </p:cNvSpPr>
          <p:nvPr>
            <p:ph type="body" sz="quarter" idx="11"/>
          </p:nvPr>
        </p:nvSpPr>
        <p:spPr>
          <a:xfrm>
            <a:off x="1110149" y="5705574"/>
            <a:ext cx="10485120" cy="750063"/>
          </a:xfrm>
        </p:spPr>
        <p:txBody>
          <a:bodyPr/>
          <a:lstStyle>
            <a:lvl1pPr marL="0" indent="0">
              <a:buNone/>
              <a:defRPr sz="1400" i="1"/>
            </a:lvl1pPr>
            <a:lvl2pPr marL="247644" indent="0">
              <a:buNone/>
              <a:defRPr/>
            </a:lvl2pPr>
            <a:lvl3pPr marL="507987" indent="0">
              <a:buNone/>
              <a:defRPr/>
            </a:lvl3pPr>
            <a:lvl4pPr marL="736582" indent="0">
              <a:buNone/>
              <a:defRPr/>
            </a:lvl4pPr>
            <a:lvl5pPr marL="954592" indent="0">
              <a:buNone/>
              <a:defRPr/>
            </a:lvl5pPr>
          </a:lstStyle>
          <a:p>
            <a:pPr lvl="0"/>
            <a:r>
              <a:rPr lang="en-US" dirty="0"/>
              <a:t>Click to edit Master text styles</a:t>
            </a:r>
          </a:p>
        </p:txBody>
      </p:sp>
    </p:spTree>
    <p:extLst>
      <p:ext uri="{BB962C8B-B14F-4D97-AF65-F5344CB8AC3E}">
        <p14:creationId xmlns:p14="http://schemas.microsoft.com/office/powerpoint/2010/main" val="2682366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C75F35EE-BFAC-491A-98FC-0E7D2F146DD0}"/>
              </a:ext>
            </a:extLst>
          </p:cNvPr>
          <p:cNvCxnSpPr/>
          <p:nvPr userDrawn="1"/>
        </p:nvCxnSpPr>
        <p:spPr>
          <a:xfrm>
            <a:off x="624418" y="106256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1" name="Rectangle 3"/>
          <p:cNvSpPr>
            <a:spLocks noGrp="1" noChangeArrowheads="1"/>
          </p:cNvSpPr>
          <p:nvPr>
            <p:ph idx="1"/>
          </p:nvPr>
        </p:nvSpPr>
        <p:spPr bwMode="auto">
          <a:xfrm>
            <a:off x="711200" y="1350963"/>
            <a:ext cx="11144251" cy="4498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p:txBody>
      </p:sp>
      <p:sp>
        <p:nvSpPr>
          <p:cNvPr id="12"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8" name="Text Placeholder 4"/>
          <p:cNvSpPr>
            <a:spLocks noGrp="1"/>
          </p:cNvSpPr>
          <p:nvPr>
            <p:ph type="body" sz="quarter" idx="11"/>
          </p:nvPr>
        </p:nvSpPr>
        <p:spPr>
          <a:xfrm>
            <a:off x="711200" y="6294120"/>
            <a:ext cx="11143488" cy="182880"/>
          </a:xfrm>
        </p:spPr>
        <p:txBody>
          <a:bodyPr/>
          <a:lstStyle>
            <a:lvl1pPr marL="0" indent="0" algn="r">
              <a:buNone/>
              <a:defRPr sz="933"/>
            </a:lvl1pPr>
          </a:lstStyle>
          <a:p>
            <a:pPr lvl="0"/>
            <a:r>
              <a:rPr lang="en-US" dirty="0"/>
              <a:t>Click to edit Master text styles</a:t>
            </a:r>
          </a:p>
        </p:txBody>
      </p:sp>
      <p:sp>
        <p:nvSpPr>
          <p:cNvPr id="10" name="Text Placeholder 6"/>
          <p:cNvSpPr>
            <a:spLocks noGrp="1"/>
          </p:cNvSpPr>
          <p:nvPr>
            <p:ph type="body" sz="quarter" idx="13"/>
          </p:nvPr>
        </p:nvSpPr>
        <p:spPr>
          <a:xfrm>
            <a:off x="711200" y="5862320"/>
            <a:ext cx="11143488" cy="365760"/>
          </a:xfrm>
        </p:spPr>
        <p:txBody>
          <a:bodyPr anchor="b"/>
          <a:lstStyle>
            <a:lvl1pPr marL="0" indent="0">
              <a:buNone/>
              <a:defRPr sz="1333" baseline="0"/>
            </a:lvl1pPr>
          </a:lstStyle>
          <a:p>
            <a:pPr lvl="0"/>
            <a:r>
              <a:rPr lang="en-US" dirty="0"/>
              <a:t>Click to edit Master text styles</a:t>
            </a:r>
          </a:p>
        </p:txBody>
      </p:sp>
    </p:spTree>
    <p:extLst>
      <p:ext uri="{BB962C8B-B14F-4D97-AF65-F5344CB8AC3E}">
        <p14:creationId xmlns:p14="http://schemas.microsoft.com/office/powerpoint/2010/main" val="1795192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_Title Only">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368C45ED-4BF9-46B1-82B5-CD4CF1A38C33}"/>
              </a:ext>
            </a:extLst>
          </p:cNvPr>
          <p:cNvCxnSpPr/>
          <p:nvPr userDrawn="1"/>
        </p:nvCxnSpPr>
        <p:spPr>
          <a:xfrm>
            <a:off x="624418" y="106256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6" name="Text Placeholder 4"/>
          <p:cNvSpPr>
            <a:spLocks noGrp="1"/>
          </p:cNvSpPr>
          <p:nvPr>
            <p:ph type="body" sz="quarter" idx="11"/>
          </p:nvPr>
        </p:nvSpPr>
        <p:spPr>
          <a:xfrm>
            <a:off x="711200" y="6294120"/>
            <a:ext cx="11143488" cy="182880"/>
          </a:xfrm>
        </p:spPr>
        <p:txBody>
          <a:bodyPr/>
          <a:lstStyle>
            <a:lvl1pPr marL="0" indent="0" algn="r">
              <a:buNone/>
              <a:defRPr sz="933"/>
            </a:lvl1pPr>
          </a:lstStyle>
          <a:p>
            <a:pPr lvl="0"/>
            <a:r>
              <a:rPr lang="en-US" dirty="0"/>
              <a:t>Click to edit Master text styles</a:t>
            </a:r>
          </a:p>
        </p:txBody>
      </p:sp>
      <p:sp>
        <p:nvSpPr>
          <p:cNvPr id="9" name="Text Placeholder 6"/>
          <p:cNvSpPr>
            <a:spLocks noGrp="1"/>
          </p:cNvSpPr>
          <p:nvPr>
            <p:ph type="body" sz="quarter" idx="13"/>
          </p:nvPr>
        </p:nvSpPr>
        <p:spPr>
          <a:xfrm>
            <a:off x="711200" y="5862320"/>
            <a:ext cx="11143488" cy="365760"/>
          </a:xfrm>
        </p:spPr>
        <p:txBody>
          <a:bodyPr anchor="b"/>
          <a:lstStyle>
            <a:lvl1pPr marL="0" indent="0">
              <a:buNone/>
              <a:defRPr sz="1333" baseline="0"/>
            </a:lvl1pPr>
          </a:lstStyle>
          <a:p>
            <a:pPr lvl="0"/>
            <a:r>
              <a:rPr lang="en-US" dirty="0"/>
              <a:t>Click to edit Master text styles</a:t>
            </a:r>
          </a:p>
        </p:txBody>
      </p:sp>
    </p:spTree>
    <p:extLst>
      <p:ext uri="{BB962C8B-B14F-4D97-AF65-F5344CB8AC3E}">
        <p14:creationId xmlns:p14="http://schemas.microsoft.com/office/powerpoint/2010/main" val="3607482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go Title Subhead and Content">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9E8E120-53B7-4D12-96B3-D31590D6E9E5}"/>
              </a:ext>
            </a:extLst>
          </p:cNvPr>
          <p:cNvCxnSpPr/>
          <p:nvPr userDrawn="1"/>
        </p:nvCxnSpPr>
        <p:spPr>
          <a:xfrm>
            <a:off x="624418" y="106256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7" name="Rectangle 2"/>
          <p:cNvSpPr>
            <a:spLocks noGrp="1" noChangeArrowheads="1"/>
          </p:cNvSpPr>
          <p:nvPr>
            <p:ph type="title"/>
          </p:nvPr>
        </p:nvSpPr>
        <p:spPr bwMode="auto">
          <a:xfrm>
            <a:off x="711202"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11" name="Text Placeholder 2"/>
          <p:cNvSpPr>
            <a:spLocks noGrp="1"/>
          </p:cNvSpPr>
          <p:nvPr>
            <p:ph type="body" sz="quarter" idx="17"/>
          </p:nvPr>
        </p:nvSpPr>
        <p:spPr>
          <a:xfrm>
            <a:off x="711200" y="1371600"/>
            <a:ext cx="11143488" cy="381000"/>
          </a:xfrm>
        </p:spPr>
        <p:txBody>
          <a:bodyPr/>
          <a:lstStyle>
            <a:lvl1pPr marL="0" indent="0">
              <a:buNone/>
              <a:defRPr b="1">
                <a:solidFill>
                  <a:srgbClr val="008790"/>
                </a:solidFill>
              </a:defRPr>
            </a:lvl1pPr>
          </a:lstStyle>
          <a:p>
            <a:pPr lvl="0"/>
            <a:r>
              <a:rPr lang="en-US" dirty="0"/>
              <a:t>Click to edit Master text styles</a:t>
            </a:r>
          </a:p>
        </p:txBody>
      </p:sp>
      <p:sp>
        <p:nvSpPr>
          <p:cNvPr id="16" name="Content Placeholder 3"/>
          <p:cNvSpPr>
            <a:spLocks noGrp="1"/>
          </p:cNvSpPr>
          <p:nvPr>
            <p:ph sz="quarter" idx="14"/>
          </p:nvPr>
        </p:nvSpPr>
        <p:spPr>
          <a:xfrm>
            <a:off x="711200" y="1786128"/>
            <a:ext cx="11143488"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11"/>
          </p:nvPr>
        </p:nvSpPr>
        <p:spPr>
          <a:xfrm>
            <a:off x="711200" y="6294120"/>
            <a:ext cx="11143488" cy="182880"/>
          </a:xfrm>
        </p:spPr>
        <p:txBody>
          <a:bodyPr/>
          <a:lstStyle>
            <a:lvl1pPr marL="0" indent="0" algn="r">
              <a:buNone/>
              <a:defRPr sz="933"/>
            </a:lvl1pPr>
          </a:lstStyle>
          <a:p>
            <a:pPr lvl="0"/>
            <a:r>
              <a:rPr lang="en-US" dirty="0"/>
              <a:t>Click to edit Master text styles</a:t>
            </a:r>
          </a:p>
        </p:txBody>
      </p:sp>
      <p:sp>
        <p:nvSpPr>
          <p:cNvPr id="13" name="Text Placeholder 6"/>
          <p:cNvSpPr>
            <a:spLocks noGrp="1"/>
          </p:cNvSpPr>
          <p:nvPr>
            <p:ph type="body" sz="quarter" idx="13"/>
          </p:nvPr>
        </p:nvSpPr>
        <p:spPr>
          <a:xfrm>
            <a:off x="711200" y="5862320"/>
            <a:ext cx="11143488" cy="365760"/>
          </a:xfrm>
        </p:spPr>
        <p:txBody>
          <a:bodyPr anchor="b"/>
          <a:lstStyle>
            <a:lvl1pPr marL="0" indent="0">
              <a:buNone/>
              <a:defRPr sz="1333" baseline="0"/>
            </a:lvl1pPr>
          </a:lstStyle>
          <a:p>
            <a:pPr lvl="0"/>
            <a:r>
              <a:rPr lang="en-US" dirty="0"/>
              <a:t>Click to edit Master text styles</a:t>
            </a:r>
          </a:p>
        </p:txBody>
      </p:sp>
    </p:spTree>
    <p:extLst>
      <p:ext uri="{BB962C8B-B14F-4D97-AF65-F5344CB8AC3E}">
        <p14:creationId xmlns:p14="http://schemas.microsoft.com/office/powerpoint/2010/main" val="3288839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_2Col Content">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9632DC9F-7E65-4CE0-9B36-CAE075AA3223}"/>
              </a:ext>
            </a:extLst>
          </p:cNvPr>
          <p:cNvCxnSpPr/>
          <p:nvPr userDrawn="1"/>
        </p:nvCxnSpPr>
        <p:spPr>
          <a:xfrm>
            <a:off x="624418" y="106256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711201" y="1350963"/>
            <a:ext cx="5364480" cy="44988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p:cNvSpPr>
            <a:spLocks noGrp="1"/>
          </p:cNvSpPr>
          <p:nvPr>
            <p:ph sz="quarter" idx="16"/>
          </p:nvPr>
        </p:nvSpPr>
        <p:spPr>
          <a:xfrm>
            <a:off x="6490208" y="1350963"/>
            <a:ext cx="5364480" cy="44988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4"/>
          <p:cNvSpPr>
            <a:spLocks noGrp="1"/>
          </p:cNvSpPr>
          <p:nvPr>
            <p:ph type="body" sz="quarter" idx="11"/>
          </p:nvPr>
        </p:nvSpPr>
        <p:spPr>
          <a:xfrm>
            <a:off x="711200" y="6294120"/>
            <a:ext cx="11143488" cy="182880"/>
          </a:xfrm>
        </p:spPr>
        <p:txBody>
          <a:bodyPr/>
          <a:lstStyle>
            <a:lvl1pPr marL="0" indent="0" algn="r">
              <a:buNone/>
              <a:defRPr sz="933"/>
            </a:lvl1pPr>
          </a:lstStyle>
          <a:p>
            <a:pPr lvl="0"/>
            <a:r>
              <a:rPr lang="en-US" dirty="0"/>
              <a:t>Click to edit Master text styles</a:t>
            </a:r>
          </a:p>
        </p:txBody>
      </p:sp>
      <p:sp>
        <p:nvSpPr>
          <p:cNvPr id="10" name="Text Placeholder 6"/>
          <p:cNvSpPr>
            <a:spLocks noGrp="1"/>
          </p:cNvSpPr>
          <p:nvPr>
            <p:ph type="body" sz="quarter" idx="13"/>
          </p:nvPr>
        </p:nvSpPr>
        <p:spPr>
          <a:xfrm>
            <a:off x="711200" y="5862320"/>
            <a:ext cx="11143488" cy="365760"/>
          </a:xfrm>
        </p:spPr>
        <p:txBody>
          <a:bodyPr anchor="b"/>
          <a:lstStyle>
            <a:lvl1pPr marL="0" indent="0">
              <a:buNone/>
              <a:defRPr sz="1333" baseline="0"/>
            </a:lvl1pPr>
          </a:lstStyle>
          <a:p>
            <a:pPr lvl="0"/>
            <a:r>
              <a:rPr lang="en-US" dirty="0"/>
              <a:t>Click to edit Master text styles</a:t>
            </a:r>
          </a:p>
        </p:txBody>
      </p:sp>
    </p:spTree>
    <p:extLst>
      <p:ext uri="{BB962C8B-B14F-4D97-AF65-F5344CB8AC3E}">
        <p14:creationId xmlns:p14="http://schemas.microsoft.com/office/powerpoint/2010/main" val="939256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_2Col Content_Teal Subs">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BEB6BE09-FB01-47F6-9E64-D7966CB508D5}"/>
              </a:ext>
            </a:extLst>
          </p:cNvPr>
          <p:cNvCxnSpPr/>
          <p:nvPr userDrawn="1"/>
        </p:nvCxnSpPr>
        <p:spPr>
          <a:xfrm>
            <a:off x="624418" y="106256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711201" y="1786128"/>
            <a:ext cx="5364480" cy="4059936"/>
          </a:xfrm>
        </p:spPr>
        <p:txBody>
          <a:bodyPr/>
          <a:lstStyle>
            <a:lvl1pPr>
              <a:defRPr sz="2400"/>
            </a:lvl1pPr>
            <a:lvl2pPr>
              <a:defRPr sz="2133"/>
            </a:lvl2pPr>
            <a:lvl3pPr>
              <a:defRPr sz="1867"/>
            </a:lvl3pPr>
            <a:lvl4pPr>
              <a:defRPr sz="1600"/>
            </a:lvl4pPr>
            <a:lvl5pPr>
              <a:defRPr sz="1467"/>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p:cNvSpPr>
            <a:spLocks noGrp="1"/>
          </p:cNvSpPr>
          <p:nvPr>
            <p:ph type="body" sz="quarter" idx="17"/>
          </p:nvPr>
        </p:nvSpPr>
        <p:spPr>
          <a:xfrm>
            <a:off x="711201" y="1371600"/>
            <a:ext cx="5364480" cy="381000"/>
          </a:xfrm>
        </p:spPr>
        <p:txBody>
          <a:bodyPr/>
          <a:lstStyle>
            <a:lvl1pPr marL="0" indent="0">
              <a:buNone/>
              <a:defRPr b="1">
                <a:solidFill>
                  <a:srgbClr val="008790"/>
                </a:solidFill>
              </a:defRPr>
            </a:lvl1pPr>
          </a:lstStyle>
          <a:p>
            <a:pPr lvl="0"/>
            <a:r>
              <a:rPr lang="en-US" dirty="0"/>
              <a:t>Click to edit Master text styles</a:t>
            </a:r>
          </a:p>
        </p:txBody>
      </p:sp>
      <p:sp>
        <p:nvSpPr>
          <p:cNvPr id="10" name="Content Placeholder 3"/>
          <p:cNvSpPr>
            <a:spLocks noGrp="1"/>
          </p:cNvSpPr>
          <p:nvPr>
            <p:ph sz="quarter" idx="18"/>
          </p:nvPr>
        </p:nvSpPr>
        <p:spPr>
          <a:xfrm>
            <a:off x="6490208" y="1786128"/>
            <a:ext cx="5364480" cy="4059936"/>
          </a:xfrm>
        </p:spPr>
        <p:txBody>
          <a:bodyPr/>
          <a:lstStyle>
            <a:lvl1pPr>
              <a:defRPr sz="2400"/>
            </a:lvl1pPr>
            <a:lvl2pPr>
              <a:defRPr sz="2133"/>
            </a:lvl2pPr>
            <a:lvl3pPr>
              <a:defRPr sz="1867"/>
            </a:lvl3pPr>
            <a:lvl4pPr>
              <a:defRPr sz="1600"/>
            </a:lvl4pPr>
            <a:lvl5pPr>
              <a:defRPr sz="1467"/>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p:cNvSpPr>
            <a:spLocks noGrp="1"/>
          </p:cNvSpPr>
          <p:nvPr>
            <p:ph type="body" sz="quarter" idx="19"/>
          </p:nvPr>
        </p:nvSpPr>
        <p:spPr>
          <a:xfrm>
            <a:off x="6490208" y="1371600"/>
            <a:ext cx="5364480" cy="381000"/>
          </a:xfrm>
        </p:spPr>
        <p:txBody>
          <a:bodyPr/>
          <a:lstStyle>
            <a:lvl1pPr marL="0" indent="0">
              <a:buNone/>
              <a:defRPr b="1">
                <a:solidFill>
                  <a:srgbClr val="008790"/>
                </a:solidFill>
              </a:defRPr>
            </a:lvl1pPr>
          </a:lstStyle>
          <a:p>
            <a:pPr lvl="0"/>
            <a:r>
              <a:rPr lang="en-US" dirty="0"/>
              <a:t>Click to edit Master text styles</a:t>
            </a:r>
          </a:p>
        </p:txBody>
      </p:sp>
      <p:sp>
        <p:nvSpPr>
          <p:cNvPr id="13" name="Text Placeholder 4"/>
          <p:cNvSpPr>
            <a:spLocks noGrp="1"/>
          </p:cNvSpPr>
          <p:nvPr>
            <p:ph type="body" sz="quarter" idx="11"/>
          </p:nvPr>
        </p:nvSpPr>
        <p:spPr>
          <a:xfrm>
            <a:off x="711200" y="6294120"/>
            <a:ext cx="11143488" cy="182880"/>
          </a:xfrm>
        </p:spPr>
        <p:txBody>
          <a:bodyPr/>
          <a:lstStyle>
            <a:lvl1pPr marL="0" indent="0" algn="r">
              <a:buNone/>
              <a:defRPr sz="933"/>
            </a:lvl1pPr>
          </a:lstStyle>
          <a:p>
            <a:pPr lvl="0"/>
            <a:r>
              <a:rPr lang="en-US" dirty="0"/>
              <a:t>Click to edit Master text styles</a:t>
            </a:r>
          </a:p>
        </p:txBody>
      </p:sp>
      <p:sp>
        <p:nvSpPr>
          <p:cNvPr id="14" name="Text Placeholder 6"/>
          <p:cNvSpPr>
            <a:spLocks noGrp="1"/>
          </p:cNvSpPr>
          <p:nvPr>
            <p:ph type="body" sz="quarter" idx="13"/>
          </p:nvPr>
        </p:nvSpPr>
        <p:spPr>
          <a:xfrm>
            <a:off x="711200" y="5862320"/>
            <a:ext cx="11143488" cy="365760"/>
          </a:xfrm>
        </p:spPr>
        <p:txBody>
          <a:bodyPr anchor="b"/>
          <a:lstStyle>
            <a:lvl1pPr marL="0" indent="0">
              <a:buNone/>
              <a:defRPr sz="1333" baseline="0"/>
            </a:lvl1pPr>
          </a:lstStyle>
          <a:p>
            <a:pPr lvl="0"/>
            <a:r>
              <a:rPr lang="en-US" dirty="0"/>
              <a:t>Click to edit Master text styles</a:t>
            </a:r>
          </a:p>
        </p:txBody>
      </p:sp>
    </p:spTree>
    <p:extLst>
      <p:ext uri="{BB962C8B-B14F-4D97-AF65-F5344CB8AC3E}">
        <p14:creationId xmlns:p14="http://schemas.microsoft.com/office/powerpoint/2010/main" val="1360567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 Slide_Title Only">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D3C42625-94DB-4ED3-811D-E65B4E16846C}"/>
              </a:ext>
            </a:extLst>
          </p:cNvPr>
          <p:cNvCxnSpPr/>
          <p:nvPr userDrawn="1"/>
        </p:nvCxnSpPr>
        <p:spPr>
          <a:xfrm>
            <a:off x="624418" y="106256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6" name="Text Placeholder 2"/>
          <p:cNvSpPr>
            <a:spLocks noGrp="1"/>
          </p:cNvSpPr>
          <p:nvPr>
            <p:ph type="body" sz="quarter" idx="14"/>
          </p:nvPr>
        </p:nvSpPr>
        <p:spPr>
          <a:xfrm>
            <a:off x="711201" y="1371600"/>
            <a:ext cx="11143488" cy="457200"/>
          </a:xfrm>
        </p:spPr>
        <p:txBody>
          <a:bodyPr/>
          <a:lstStyle>
            <a:lvl1pPr marL="0" indent="0">
              <a:buNone/>
              <a:defRPr sz="2400" b="1">
                <a:solidFill>
                  <a:srgbClr val="008790"/>
                </a:solidFill>
              </a:defRPr>
            </a:lvl1pPr>
          </a:lstStyle>
          <a:p>
            <a:pPr lvl="0"/>
            <a:r>
              <a:rPr lang="en-US" dirty="0"/>
              <a:t>Click to edit Master text styles</a:t>
            </a:r>
          </a:p>
        </p:txBody>
      </p:sp>
      <p:sp>
        <p:nvSpPr>
          <p:cNvPr id="10" name="Text Placeholder 4"/>
          <p:cNvSpPr>
            <a:spLocks noGrp="1"/>
          </p:cNvSpPr>
          <p:nvPr>
            <p:ph type="body" sz="quarter" idx="11"/>
          </p:nvPr>
        </p:nvSpPr>
        <p:spPr>
          <a:xfrm>
            <a:off x="711200" y="6294120"/>
            <a:ext cx="11143488" cy="182880"/>
          </a:xfrm>
        </p:spPr>
        <p:txBody>
          <a:bodyPr/>
          <a:lstStyle>
            <a:lvl1pPr marL="0" indent="0" algn="r">
              <a:buNone/>
              <a:defRPr sz="933"/>
            </a:lvl1pPr>
          </a:lstStyle>
          <a:p>
            <a:pPr lvl="0"/>
            <a:r>
              <a:rPr lang="en-US" dirty="0"/>
              <a:t>Click to edit Master text styles</a:t>
            </a:r>
          </a:p>
        </p:txBody>
      </p:sp>
      <p:sp>
        <p:nvSpPr>
          <p:cNvPr id="11" name="Text Placeholder 6"/>
          <p:cNvSpPr>
            <a:spLocks noGrp="1"/>
          </p:cNvSpPr>
          <p:nvPr>
            <p:ph type="body" sz="quarter" idx="13"/>
          </p:nvPr>
        </p:nvSpPr>
        <p:spPr>
          <a:xfrm>
            <a:off x="711200" y="5862320"/>
            <a:ext cx="11143488" cy="365760"/>
          </a:xfrm>
        </p:spPr>
        <p:txBody>
          <a:bodyPr anchor="b"/>
          <a:lstStyle>
            <a:lvl1pPr marL="0" indent="0">
              <a:buNone/>
              <a:defRPr sz="1333" baseline="0"/>
            </a:lvl1pPr>
          </a:lstStyle>
          <a:p>
            <a:pPr lvl="0"/>
            <a:r>
              <a:rPr lang="en-US" dirty="0"/>
              <a:t>Click to edit Master text styles</a:t>
            </a:r>
          </a:p>
        </p:txBody>
      </p:sp>
    </p:spTree>
    <p:extLst>
      <p:ext uri="{BB962C8B-B14F-4D97-AF65-F5344CB8AC3E}">
        <p14:creationId xmlns:p14="http://schemas.microsoft.com/office/powerpoint/2010/main" val="459445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F2F8FAE-334F-46C5-8D22-FE10DFCB9503}"/>
              </a:ext>
            </a:extLst>
          </p:cNvPr>
          <p:cNvSpPr>
            <a:spLocks noGrp="1" noChangeArrowheads="1"/>
          </p:cNvSpPr>
          <p:nvPr>
            <p:ph type="title"/>
          </p:nvPr>
        </p:nvSpPr>
        <p:spPr bwMode="auto">
          <a:xfrm>
            <a:off x="711200" y="152400"/>
            <a:ext cx="10058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endParaRPr lang="en-GB" altLang="en-US"/>
          </a:p>
        </p:txBody>
      </p:sp>
      <p:sp>
        <p:nvSpPr>
          <p:cNvPr id="1027" name="Rectangle 3">
            <a:extLst>
              <a:ext uri="{FF2B5EF4-FFF2-40B4-BE49-F238E27FC236}">
                <a16:creationId xmlns:a16="http://schemas.microsoft.com/office/drawing/2014/main" id="{D67C4009-B31E-485F-9150-852099D1A51B}"/>
              </a:ext>
            </a:extLst>
          </p:cNvPr>
          <p:cNvSpPr>
            <a:spLocks noGrp="1" noChangeArrowheads="1"/>
          </p:cNvSpPr>
          <p:nvPr>
            <p:ph type="body" idx="1"/>
          </p:nvPr>
        </p:nvSpPr>
        <p:spPr bwMode="auto">
          <a:xfrm>
            <a:off x="711200" y="1350434"/>
            <a:ext cx="11144251" cy="451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6">
            <a:extLst>
              <a:ext uri="{FF2B5EF4-FFF2-40B4-BE49-F238E27FC236}">
                <a16:creationId xmlns:a16="http://schemas.microsoft.com/office/drawing/2014/main" id="{88417A58-D9F2-4A6E-A7AE-CB84F3C1FC16}"/>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468533"/>
            <a:ext cx="12192000" cy="389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4">
            <a:extLst>
              <a:ext uri="{FF2B5EF4-FFF2-40B4-BE49-F238E27FC236}">
                <a16:creationId xmlns:a16="http://schemas.microsoft.com/office/drawing/2014/main" id="{AABAEF33-CD4F-4B93-BB32-E5AE8377830E}"/>
              </a:ext>
            </a:extLst>
          </p:cNvPr>
          <p:cNvSpPr txBox="1">
            <a:spLocks noChangeArrowheads="1"/>
          </p:cNvSpPr>
          <p:nvPr userDrawn="1"/>
        </p:nvSpPr>
        <p:spPr bwMode="auto">
          <a:xfrm>
            <a:off x="78317" y="6491818"/>
            <a:ext cx="12012083"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defRPr/>
            </a:pPr>
            <a:r>
              <a:rPr lang="en-GB" sz="1067" b="1" dirty="0"/>
              <a:t>Conference on Retroviruses and Opportunistic Infections; March 4-7, 2019; Seattle, WA</a:t>
            </a:r>
          </a:p>
        </p:txBody>
      </p:sp>
    </p:spTree>
    <p:extLst>
      <p:ext uri="{BB962C8B-B14F-4D97-AF65-F5344CB8AC3E}">
        <p14:creationId xmlns:p14="http://schemas.microsoft.com/office/powerpoint/2010/main" val="41829854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ts val="4667"/>
        </a:lnSpc>
        <a:spcBef>
          <a:spcPct val="0"/>
        </a:spcBef>
        <a:spcAft>
          <a:spcPct val="0"/>
        </a:spcAft>
        <a:defRPr sz="3200" b="1">
          <a:solidFill>
            <a:srgbClr val="E31836"/>
          </a:solidFill>
          <a:latin typeface="Arial" panose="020B0604020202020204" pitchFamily="34" charset="0"/>
          <a:ea typeface="+mj-ea"/>
          <a:cs typeface="Arial" panose="020B0604020202020204" pitchFamily="34" charset="0"/>
        </a:defRPr>
      </a:lvl1pPr>
      <a:lvl2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2pPr>
      <a:lvl3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3pPr>
      <a:lvl4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4pPr>
      <a:lvl5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5pPr>
      <a:lvl6pPr marL="609585" algn="l" rtl="0" eaLnBrk="1" fontAlgn="base" hangingPunct="1">
        <a:spcBef>
          <a:spcPct val="0"/>
        </a:spcBef>
        <a:spcAft>
          <a:spcPct val="0"/>
        </a:spcAft>
        <a:defRPr sz="2800">
          <a:solidFill>
            <a:srgbClr val="B61229"/>
          </a:solidFill>
          <a:latin typeface="Century Gothic" pitchFamily="34" charset="0"/>
          <a:cs typeface="Arial" charset="0"/>
        </a:defRPr>
      </a:lvl6pPr>
      <a:lvl7pPr marL="1219170" algn="l" rtl="0" eaLnBrk="1" fontAlgn="base" hangingPunct="1">
        <a:spcBef>
          <a:spcPct val="0"/>
        </a:spcBef>
        <a:spcAft>
          <a:spcPct val="0"/>
        </a:spcAft>
        <a:defRPr sz="2800">
          <a:solidFill>
            <a:srgbClr val="B61229"/>
          </a:solidFill>
          <a:latin typeface="Century Gothic" pitchFamily="34" charset="0"/>
          <a:cs typeface="Arial" charset="0"/>
        </a:defRPr>
      </a:lvl7pPr>
      <a:lvl8pPr marL="1828754" algn="l" rtl="0" eaLnBrk="1" fontAlgn="base" hangingPunct="1">
        <a:spcBef>
          <a:spcPct val="0"/>
        </a:spcBef>
        <a:spcAft>
          <a:spcPct val="0"/>
        </a:spcAft>
        <a:defRPr sz="2800">
          <a:solidFill>
            <a:srgbClr val="B61229"/>
          </a:solidFill>
          <a:latin typeface="Century Gothic" pitchFamily="34" charset="0"/>
          <a:cs typeface="Arial" charset="0"/>
        </a:defRPr>
      </a:lvl8pPr>
      <a:lvl9pPr marL="2438339" algn="l" rtl="0" eaLnBrk="1" fontAlgn="base" hangingPunct="1">
        <a:spcBef>
          <a:spcPct val="0"/>
        </a:spcBef>
        <a:spcAft>
          <a:spcPct val="0"/>
        </a:spcAft>
        <a:defRPr sz="2800">
          <a:solidFill>
            <a:srgbClr val="B61229"/>
          </a:solidFill>
          <a:latin typeface="Century Gothic" pitchFamily="34" charset="0"/>
          <a:cs typeface="Arial" charset="0"/>
        </a:defRPr>
      </a:lvl9pPr>
    </p:titleStyle>
    <p:bodyStyle>
      <a:lvl1pPr marL="253994" indent="-253994" algn="l" rtl="0" eaLnBrk="0" fontAlgn="base" hangingPunct="0">
        <a:spcBef>
          <a:spcPct val="0"/>
        </a:spcBef>
        <a:spcAft>
          <a:spcPts val="400"/>
        </a:spcAft>
        <a:buClr>
          <a:srgbClr val="E31836"/>
        </a:buClr>
        <a:buSzPct val="115000"/>
        <a:buFont typeface="Arial" panose="020B0604020202020204" pitchFamily="34" charset="0"/>
        <a:buChar char="•"/>
        <a:defRPr>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4F790637-8812-4781-8305-36009D74E54C}"/>
              </a:ext>
            </a:extLst>
          </p:cNvPr>
          <p:cNvSpPr>
            <a:spLocks noGrp="1"/>
          </p:cNvSpPr>
          <p:nvPr>
            <p:ph type="ctrTitle"/>
          </p:nvPr>
        </p:nvSpPr>
        <p:spPr>
          <a:xfrm>
            <a:off x="1117600" y="2284830"/>
            <a:ext cx="8636000" cy="1953684"/>
          </a:xfrm>
        </p:spPr>
        <p:txBody>
          <a:bodyPr>
            <a:normAutofit/>
          </a:bodyPr>
          <a:lstStyle/>
          <a:p>
            <a:pPr>
              <a:defRPr/>
            </a:pPr>
            <a:r>
              <a:rPr lang="en-US" spc="-30" dirty="0"/>
              <a:t>DTG vs LPV/r (DAWNING): Efficacy </a:t>
            </a:r>
            <a:br>
              <a:rPr lang="en-US" dirty="0"/>
            </a:br>
            <a:r>
              <a:rPr lang="en-US" spc="30" dirty="0"/>
              <a:t>by Baseline NRTI Resistance </a:t>
            </a:r>
            <a:br>
              <a:rPr lang="en-US" spc="30" dirty="0"/>
            </a:br>
            <a:r>
              <a:rPr lang="en-US" spc="30" dirty="0"/>
              <a:t>and Second-Line NRTI Use</a:t>
            </a:r>
          </a:p>
        </p:txBody>
      </p:sp>
      <p:sp>
        <p:nvSpPr>
          <p:cNvPr id="26627" name="Text Placeholder 8">
            <a:extLst>
              <a:ext uri="{FF2B5EF4-FFF2-40B4-BE49-F238E27FC236}">
                <a16:creationId xmlns:a16="http://schemas.microsoft.com/office/drawing/2014/main" id="{3C6C9F33-A8FE-40C8-92EE-EDE6A4AD88E2}"/>
              </a:ext>
            </a:extLst>
          </p:cNvPr>
          <p:cNvSpPr>
            <a:spLocks noGrp="1" noChangeArrowheads="1"/>
          </p:cNvSpPr>
          <p:nvPr>
            <p:ph type="subTitle" idx="1"/>
          </p:nvPr>
        </p:nvSpPr>
        <p:spPr>
          <a:xfrm>
            <a:off x="1117600" y="4676336"/>
            <a:ext cx="8737600" cy="908051"/>
          </a:xfrm>
        </p:spPr>
        <p:txBody>
          <a:bodyPr/>
          <a:lstStyle/>
          <a:p>
            <a:r>
              <a:rPr lang="en-US" altLang="en-US" sz="1467" spc="20" dirty="0" err="1">
                <a:latin typeface="Arial" panose="020B0604020202020204" pitchFamily="34" charset="0"/>
                <a:cs typeface="Arial" panose="020B0604020202020204" pitchFamily="34" charset="0"/>
              </a:rPr>
              <a:t>Dannae</a:t>
            </a:r>
            <a:r>
              <a:rPr lang="en-US" altLang="en-US" sz="1467" spc="20" dirty="0">
                <a:latin typeface="Arial" panose="020B0604020202020204" pitchFamily="34" charset="0"/>
                <a:cs typeface="Arial" panose="020B0604020202020204" pitchFamily="34" charset="0"/>
              </a:rPr>
              <a:t> Brown,</a:t>
            </a:r>
            <a:r>
              <a:rPr lang="en-US" altLang="en-US" sz="1467" spc="20" baseline="30000" dirty="0">
                <a:latin typeface="Arial" panose="020B0604020202020204" pitchFamily="34" charset="0"/>
                <a:cs typeface="Arial" panose="020B0604020202020204" pitchFamily="34" charset="0"/>
              </a:rPr>
              <a:t>1</a:t>
            </a:r>
            <a:r>
              <a:rPr lang="en-US" altLang="en-US" sz="1467" spc="20" dirty="0">
                <a:latin typeface="Arial" panose="020B0604020202020204" pitchFamily="34" charset="0"/>
                <a:cs typeface="Arial" panose="020B0604020202020204" pitchFamily="34" charset="0"/>
              </a:rPr>
              <a:t> </a:t>
            </a:r>
            <a:r>
              <a:rPr lang="en-US" altLang="en-US" sz="1467" spc="20" dirty="0" err="1">
                <a:latin typeface="Arial" panose="020B0604020202020204" pitchFamily="34" charset="0"/>
                <a:cs typeface="Arial" panose="020B0604020202020204" pitchFamily="34" charset="0"/>
              </a:rPr>
              <a:t>Ruolan</a:t>
            </a:r>
            <a:r>
              <a:rPr lang="en-US" altLang="en-US" sz="1467" spc="20" dirty="0">
                <a:latin typeface="Arial" panose="020B0604020202020204" pitchFamily="34" charset="0"/>
                <a:cs typeface="Arial" panose="020B0604020202020204" pitchFamily="34" charset="0"/>
              </a:rPr>
              <a:t> Wang,</a:t>
            </a:r>
            <a:r>
              <a:rPr lang="en-US" altLang="en-US" sz="1467" spc="20" baseline="30000" dirty="0">
                <a:latin typeface="Arial" panose="020B0604020202020204" pitchFamily="34" charset="0"/>
                <a:cs typeface="Arial" panose="020B0604020202020204" pitchFamily="34" charset="0"/>
              </a:rPr>
              <a:t>2</a:t>
            </a:r>
            <a:r>
              <a:rPr lang="en-US" altLang="en-US" sz="1467" spc="20" dirty="0">
                <a:latin typeface="Arial" panose="020B0604020202020204" pitchFamily="34" charset="0"/>
                <a:cs typeface="Arial" panose="020B0604020202020204" pitchFamily="34" charset="0"/>
              </a:rPr>
              <a:t> Mark Underwood,</a:t>
            </a:r>
            <a:r>
              <a:rPr lang="en-US" altLang="en-US" sz="1467" spc="20" baseline="30000" dirty="0">
                <a:latin typeface="Arial" panose="020B0604020202020204" pitchFamily="34" charset="0"/>
                <a:cs typeface="Arial" panose="020B0604020202020204" pitchFamily="34" charset="0"/>
              </a:rPr>
              <a:t>2</a:t>
            </a:r>
            <a:r>
              <a:rPr lang="en-US" altLang="en-US" sz="1467" spc="20" dirty="0">
                <a:latin typeface="Arial" panose="020B0604020202020204" pitchFamily="34" charset="0"/>
                <a:cs typeface="Arial" panose="020B0604020202020204" pitchFamily="34" charset="0"/>
              </a:rPr>
              <a:t> Judy Hopking,</a:t>
            </a:r>
            <a:r>
              <a:rPr lang="en-US" altLang="en-US" sz="1467" spc="20" baseline="30000" dirty="0">
                <a:latin typeface="Arial" panose="020B0604020202020204" pitchFamily="34" charset="0"/>
                <a:cs typeface="Arial" panose="020B0604020202020204" pitchFamily="34" charset="0"/>
              </a:rPr>
              <a:t>3</a:t>
            </a:r>
            <a:r>
              <a:rPr lang="en-US" altLang="en-US" sz="1467" spc="20" dirty="0">
                <a:latin typeface="Arial" panose="020B0604020202020204" pitchFamily="34" charset="0"/>
                <a:cs typeface="Arial" panose="020B0604020202020204" pitchFamily="34" charset="0"/>
              </a:rPr>
              <a:t> Maria Claudia Nascimento,</a:t>
            </a:r>
            <a:r>
              <a:rPr lang="en-US" altLang="en-US" sz="1467" spc="20" baseline="30000" dirty="0">
                <a:latin typeface="Arial" panose="020B0604020202020204" pitchFamily="34" charset="0"/>
                <a:cs typeface="Arial" panose="020B0604020202020204" pitchFamily="34" charset="0"/>
              </a:rPr>
              <a:t>4</a:t>
            </a:r>
            <a:r>
              <a:rPr lang="en-US" altLang="en-US" sz="1467" spc="20" dirty="0">
                <a:latin typeface="Arial" panose="020B0604020202020204" pitchFamily="34" charset="0"/>
                <a:cs typeface="Arial" panose="020B0604020202020204" pitchFamily="34" charset="0"/>
              </a:rPr>
              <a:t> </a:t>
            </a:r>
            <a:br>
              <a:rPr lang="en-US" altLang="en-US" sz="1467" spc="20" dirty="0">
                <a:latin typeface="Arial" panose="020B0604020202020204" pitchFamily="34" charset="0"/>
                <a:cs typeface="Arial" panose="020B0604020202020204" pitchFamily="34" charset="0"/>
              </a:rPr>
            </a:br>
            <a:r>
              <a:rPr lang="en-US" altLang="en-US" sz="1467" spc="20" dirty="0">
                <a:latin typeface="Arial" panose="020B0604020202020204" pitchFamily="34" charset="0"/>
                <a:cs typeface="Arial" panose="020B0604020202020204" pitchFamily="34" charset="0"/>
              </a:rPr>
              <a:t>Michael Aboud,</a:t>
            </a:r>
            <a:r>
              <a:rPr lang="en-US" altLang="en-US" sz="1467" spc="20" baseline="30000" dirty="0">
                <a:latin typeface="Arial" panose="020B0604020202020204" pitchFamily="34" charset="0"/>
                <a:cs typeface="Arial" panose="020B0604020202020204" pitchFamily="34" charset="0"/>
              </a:rPr>
              <a:t>4</a:t>
            </a:r>
            <a:r>
              <a:rPr lang="en-US" altLang="en-US" sz="1467" spc="20" dirty="0">
                <a:latin typeface="Arial" panose="020B0604020202020204" pitchFamily="34" charset="0"/>
                <a:cs typeface="Arial" panose="020B0604020202020204" pitchFamily="34" charset="0"/>
              </a:rPr>
              <a:t> </a:t>
            </a:r>
            <a:r>
              <a:rPr lang="en-US" altLang="en-US" sz="1467" spc="20" dirty="0" err="1">
                <a:latin typeface="Arial" panose="020B0604020202020204" pitchFamily="34" charset="0"/>
                <a:cs typeface="Arial" panose="020B0604020202020204" pitchFamily="34" charset="0"/>
              </a:rPr>
              <a:t>Jörg</a:t>
            </a:r>
            <a:r>
              <a:rPr lang="en-US" altLang="en-US" sz="1467" spc="20" dirty="0">
                <a:latin typeface="Arial" panose="020B0604020202020204" pitchFamily="34" charset="0"/>
                <a:cs typeface="Arial" panose="020B0604020202020204" pitchFamily="34" charset="0"/>
              </a:rPr>
              <a:t> Sievers</a:t>
            </a:r>
            <a:r>
              <a:rPr lang="en-US" altLang="en-US" sz="1467" spc="20" baseline="30000" dirty="0">
                <a:latin typeface="Arial" panose="020B0604020202020204" pitchFamily="34" charset="0"/>
                <a:cs typeface="Arial" panose="020B0604020202020204" pitchFamily="34" charset="0"/>
              </a:rPr>
              <a:t>4</a:t>
            </a:r>
            <a:endParaRPr lang="en-US" altLang="en-US" sz="1467" spc="20" dirty="0">
              <a:latin typeface="Arial" panose="020B0604020202020204" pitchFamily="34" charset="0"/>
              <a:cs typeface="Arial" panose="020B0604020202020204" pitchFamily="34" charset="0"/>
            </a:endParaRPr>
          </a:p>
        </p:txBody>
      </p:sp>
      <p:sp>
        <p:nvSpPr>
          <p:cNvPr id="26628" name="Subtitle 2">
            <a:extLst>
              <a:ext uri="{FF2B5EF4-FFF2-40B4-BE49-F238E27FC236}">
                <a16:creationId xmlns:a16="http://schemas.microsoft.com/office/drawing/2014/main" id="{FBDE35A2-8478-41DE-841B-3D64674A5130}"/>
              </a:ext>
            </a:extLst>
          </p:cNvPr>
          <p:cNvSpPr>
            <a:spLocks noGrp="1" noChangeArrowheads="1"/>
          </p:cNvSpPr>
          <p:nvPr>
            <p:ph type="body" sz="quarter" idx="11"/>
          </p:nvPr>
        </p:nvSpPr>
        <p:spPr>
          <a:xfrm>
            <a:off x="1117601" y="5220286"/>
            <a:ext cx="8631767" cy="859367"/>
          </a:xfrm>
        </p:spPr>
        <p:txBody>
          <a:bodyPr/>
          <a:lstStyle/>
          <a:p>
            <a:r>
              <a:rPr lang="en-GB" altLang="en-US" sz="1200" baseline="30000" dirty="0"/>
              <a:t>1</a:t>
            </a:r>
            <a:r>
              <a:rPr lang="en-GB" altLang="en-US" sz="1200" dirty="0"/>
              <a:t>Viiv Healthcare, Abbotsford, Australia; </a:t>
            </a:r>
            <a:r>
              <a:rPr lang="en-GB" altLang="en-US" sz="1200" baseline="30000" dirty="0"/>
              <a:t>2</a:t>
            </a:r>
            <a:r>
              <a:rPr lang="en-GB" altLang="en-US" sz="1200" dirty="0"/>
              <a:t>ViiV Healthcare, Research Triangle Park, NC; </a:t>
            </a:r>
            <a:r>
              <a:rPr lang="en-GB" altLang="en-US" sz="1200" baseline="30000" dirty="0"/>
              <a:t>3</a:t>
            </a:r>
            <a:r>
              <a:rPr lang="en-GB" altLang="en-US" sz="1200" dirty="0"/>
              <a:t>GlaxoSmithKline, Stockley Park, UK; </a:t>
            </a:r>
            <a:r>
              <a:rPr lang="en-GB" altLang="en-US" sz="1200" baseline="30000" dirty="0"/>
              <a:t>4</a:t>
            </a:r>
            <a:r>
              <a:rPr lang="en-GB" altLang="en-US" sz="1200" dirty="0"/>
              <a:t>ViiV Healthcare, Brentford, UK</a:t>
            </a:r>
          </a:p>
        </p:txBody>
      </p:sp>
    </p:spTree>
    <p:extLst>
      <p:ext uri="{BB962C8B-B14F-4D97-AF65-F5344CB8AC3E}">
        <p14:creationId xmlns:p14="http://schemas.microsoft.com/office/powerpoint/2010/main" val="886640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81A2C03-84F4-476B-87B8-DD35C96F40E5}"/>
              </a:ext>
            </a:extLst>
          </p:cNvPr>
          <p:cNvSpPr>
            <a:spLocks noGrp="1"/>
          </p:cNvSpPr>
          <p:nvPr>
            <p:ph type="title"/>
          </p:nvPr>
        </p:nvSpPr>
        <p:spPr/>
        <p:txBody>
          <a:bodyPr/>
          <a:lstStyle/>
          <a:p>
            <a:r>
              <a:rPr lang="en-AU" dirty="0"/>
              <a:t>Confirmed Virologic Withdrawals Through Week 48</a:t>
            </a:r>
          </a:p>
        </p:txBody>
      </p:sp>
      <p:sp>
        <p:nvSpPr>
          <p:cNvPr id="6" name="Text Placeholder 4">
            <a:extLst>
              <a:ext uri="{FF2B5EF4-FFF2-40B4-BE49-F238E27FC236}">
                <a16:creationId xmlns:a16="http://schemas.microsoft.com/office/drawing/2014/main" id="{CA424DF6-9653-4A2F-AAC6-8E5B53052619}"/>
              </a:ext>
            </a:extLst>
          </p:cNvPr>
          <p:cNvSpPr>
            <a:spLocks noGrp="1"/>
          </p:cNvSpPr>
          <p:nvPr>
            <p:ph type="body" sz="quarter" idx="13"/>
          </p:nvPr>
        </p:nvSpPr>
        <p:spPr>
          <a:xfrm>
            <a:off x="711200" y="6051210"/>
            <a:ext cx="8419737" cy="298790"/>
          </a:xfrm>
        </p:spPr>
        <p:txBody>
          <a:bodyPr/>
          <a:lstStyle/>
          <a:p>
            <a:r>
              <a:rPr lang="en-AU" sz="1200" spc="-30" dirty="0"/>
              <a:t>FC, fold-change; GSS, genotypic susceptibility score; PSS, phenotypic susceptibility score; RAM, resistance-associated mutation; RC, replication capacity; </a:t>
            </a:r>
            <a:r>
              <a:rPr lang="en-US" sz="1200" spc="-30" dirty="0"/>
              <a:t>XTC, 3TC or FTC</a:t>
            </a:r>
            <a:r>
              <a:rPr lang="en-AU" sz="1200" spc="-30" dirty="0"/>
              <a:t>.</a:t>
            </a:r>
          </a:p>
          <a:p>
            <a:r>
              <a:rPr lang="en-US" sz="1200" spc="-30" dirty="0" err="1"/>
              <a:t>Aboud</a:t>
            </a:r>
            <a:r>
              <a:rPr lang="en-US" sz="1200" spc="-30" dirty="0"/>
              <a:t> et al. </a:t>
            </a:r>
            <a:r>
              <a:rPr lang="en-US" sz="1200" i="1" spc="-30" dirty="0"/>
              <a:t>Lancet Infect Dis</a:t>
            </a:r>
            <a:r>
              <a:rPr lang="en-US" sz="1200" spc="-30" dirty="0"/>
              <a:t>. 2019 [</a:t>
            </a:r>
            <a:r>
              <a:rPr lang="en-US" sz="1200" spc="-30" dirty="0" err="1"/>
              <a:t>Epub</a:t>
            </a:r>
            <a:r>
              <a:rPr lang="en-US" sz="1200" spc="-30" dirty="0"/>
              <a:t> ahead of print]. </a:t>
            </a:r>
          </a:p>
        </p:txBody>
      </p:sp>
      <p:sp>
        <p:nvSpPr>
          <p:cNvPr id="7" name="Text Placeholder 2">
            <a:extLst>
              <a:ext uri="{FF2B5EF4-FFF2-40B4-BE49-F238E27FC236}">
                <a16:creationId xmlns:a16="http://schemas.microsoft.com/office/drawing/2014/main" id="{683898CE-FFBF-4B18-A704-09CE4E1ECE3A}"/>
              </a:ext>
            </a:extLst>
          </p:cNvPr>
          <p:cNvSpPr txBox="1">
            <a:spLocks/>
          </p:cNvSpPr>
          <p:nvPr/>
        </p:nvSpPr>
        <p:spPr bwMode="auto">
          <a:xfrm>
            <a:off x="711200" y="6294120"/>
            <a:ext cx="11143488" cy="18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33">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r>
              <a:rPr lang="en-US" altLang="en-US" sz="1000" kern="0" dirty="0">
                <a:latin typeface="Arial" charset="0"/>
                <a:cs typeface="Arial" charset="0"/>
              </a:rPr>
              <a:t>Brown et al. CROI 2019; Seattle, WA. Slides 144.</a:t>
            </a:r>
            <a:endParaRPr lang="en-US" sz="1000" kern="0" dirty="0"/>
          </a:p>
        </p:txBody>
      </p:sp>
      <p:sp>
        <p:nvSpPr>
          <p:cNvPr id="10" name="Content Placeholder 1">
            <a:extLst>
              <a:ext uri="{FF2B5EF4-FFF2-40B4-BE49-F238E27FC236}">
                <a16:creationId xmlns:a16="http://schemas.microsoft.com/office/drawing/2014/main" id="{4C5983F1-EF08-4B4B-A361-81D06DFD9520}"/>
              </a:ext>
            </a:extLst>
          </p:cNvPr>
          <p:cNvSpPr txBox="1">
            <a:spLocks/>
          </p:cNvSpPr>
          <p:nvPr/>
        </p:nvSpPr>
        <p:spPr>
          <a:xfrm>
            <a:off x="433618" y="1350963"/>
            <a:ext cx="10948630" cy="876109"/>
          </a:xfrm>
          <a:prstGeom prst="rect">
            <a:avLst/>
          </a:prstGeom>
        </p:spPr>
        <p:txBody>
          <a:bodyPr/>
          <a:lstStyle>
            <a:lvl1pPr marL="253994" indent="-253994" algn="l" rtl="0" eaLnBrk="0" fontAlgn="base" hangingPunct="0">
              <a:spcBef>
                <a:spcPct val="0"/>
              </a:spcBef>
              <a:spcAft>
                <a:spcPts val="400"/>
              </a:spcAft>
              <a:buClr>
                <a:srgbClr val="E31836"/>
              </a:buClr>
              <a:buSzPct val="115000"/>
              <a:buFont typeface="Arial" panose="020B0604020202020204" pitchFamily="34" charset="0"/>
              <a:buChar char="•"/>
              <a:defRPr>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r>
              <a:rPr lang="en-AU" kern="0" dirty="0"/>
              <a:t>Among the 11 (4%) CVWs in the DTG group, 5/11</a:t>
            </a:r>
            <a:r>
              <a:rPr lang="en-AU" sz="1800" kern="0" dirty="0"/>
              <a:t> (45%) had M184V/I at baseline with use of XTC</a:t>
            </a:r>
          </a:p>
          <a:p>
            <a:pPr marL="0" indent="0">
              <a:buNone/>
            </a:pPr>
            <a:endParaRPr lang="en-AU" sz="1800" kern="0" dirty="0"/>
          </a:p>
          <a:p>
            <a:r>
              <a:rPr lang="en-AU" kern="0" dirty="0"/>
              <a:t>Among the 30 (10%) CVWs in the LPV/r group, 15/30 (50%) had M184V/I at baseline with use of XTC </a:t>
            </a:r>
            <a:endParaRPr lang="en-AU" sz="1800" kern="0" dirty="0"/>
          </a:p>
          <a:p>
            <a:pPr marL="287860" lvl="1" indent="0">
              <a:buFont typeface="Arial" panose="020B0604020202020204" pitchFamily="34" charset="0"/>
              <a:buNone/>
            </a:pPr>
            <a:endParaRPr lang="en-AU" sz="1800" kern="0" dirty="0"/>
          </a:p>
          <a:p>
            <a:pPr marL="287860" lvl="1" indent="0">
              <a:buNone/>
            </a:pPr>
            <a:endParaRPr lang="en-AU" sz="1600" kern="0" dirty="0"/>
          </a:p>
          <a:p>
            <a:pPr marL="874162" lvl="3" indent="0">
              <a:buFont typeface="Arial" panose="020B0604020202020204" pitchFamily="34" charset="0"/>
              <a:buNone/>
            </a:pPr>
            <a:endParaRPr lang="en-AU" sz="1400" kern="0" dirty="0"/>
          </a:p>
          <a:p>
            <a:pPr marL="874162" lvl="3" indent="0">
              <a:buFont typeface="Arial" panose="020B0604020202020204" pitchFamily="34" charset="0"/>
              <a:buNone/>
            </a:pPr>
            <a:endParaRPr lang="en-AU" sz="1400" kern="0" dirty="0"/>
          </a:p>
          <a:p>
            <a:pPr lvl="1"/>
            <a:endParaRPr lang="en-AU" sz="1800" kern="0" dirty="0"/>
          </a:p>
        </p:txBody>
      </p:sp>
      <p:graphicFrame>
        <p:nvGraphicFramePr>
          <p:cNvPr id="9" name="Content Placeholder 5">
            <a:extLst>
              <a:ext uri="{FF2B5EF4-FFF2-40B4-BE49-F238E27FC236}">
                <a16:creationId xmlns:a16="http://schemas.microsoft.com/office/drawing/2014/main" id="{66D0AFFF-874D-4027-B248-722F1B6376CD}"/>
              </a:ext>
            </a:extLst>
          </p:cNvPr>
          <p:cNvGraphicFramePr>
            <a:graphicFrameLocks noGrp="1"/>
          </p:cNvGraphicFramePr>
          <p:nvPr>
            <p:ph idx="1"/>
            <p:extLst>
              <p:ext uri="{D42A27DB-BD31-4B8C-83A1-F6EECF244321}">
                <p14:modId xmlns:p14="http://schemas.microsoft.com/office/powerpoint/2010/main" val="1443582671"/>
              </p:ext>
            </p:extLst>
          </p:nvPr>
        </p:nvGraphicFramePr>
        <p:xfrm>
          <a:off x="433617" y="2716236"/>
          <a:ext cx="11143487" cy="2845810"/>
        </p:xfrm>
        <a:graphic>
          <a:graphicData uri="http://schemas.openxmlformats.org/drawingml/2006/table">
            <a:tbl>
              <a:tblPr firstRow="1" bandRow="1">
                <a:tableStyleId>{5C22544A-7EE6-4342-B048-85BDC9FD1C3A}</a:tableStyleId>
              </a:tblPr>
              <a:tblGrid>
                <a:gridCol w="719328">
                  <a:extLst>
                    <a:ext uri="{9D8B030D-6E8A-4147-A177-3AD203B41FA5}">
                      <a16:colId xmlns:a16="http://schemas.microsoft.com/office/drawing/2014/main" val="3736943310"/>
                    </a:ext>
                  </a:extLst>
                </a:gridCol>
                <a:gridCol w="970671">
                  <a:extLst>
                    <a:ext uri="{9D8B030D-6E8A-4147-A177-3AD203B41FA5}">
                      <a16:colId xmlns:a16="http://schemas.microsoft.com/office/drawing/2014/main" val="894165038"/>
                    </a:ext>
                  </a:extLst>
                </a:gridCol>
                <a:gridCol w="984738">
                  <a:extLst>
                    <a:ext uri="{9D8B030D-6E8A-4147-A177-3AD203B41FA5}">
                      <a16:colId xmlns:a16="http://schemas.microsoft.com/office/drawing/2014/main" val="3525551771"/>
                    </a:ext>
                  </a:extLst>
                </a:gridCol>
                <a:gridCol w="1209822">
                  <a:extLst>
                    <a:ext uri="{9D8B030D-6E8A-4147-A177-3AD203B41FA5}">
                      <a16:colId xmlns:a16="http://schemas.microsoft.com/office/drawing/2014/main" val="2497178174"/>
                    </a:ext>
                  </a:extLst>
                </a:gridCol>
                <a:gridCol w="1195754">
                  <a:extLst>
                    <a:ext uri="{9D8B030D-6E8A-4147-A177-3AD203B41FA5}">
                      <a16:colId xmlns:a16="http://schemas.microsoft.com/office/drawing/2014/main" val="4211674817"/>
                    </a:ext>
                  </a:extLst>
                </a:gridCol>
                <a:gridCol w="1026941">
                  <a:extLst>
                    <a:ext uri="{9D8B030D-6E8A-4147-A177-3AD203B41FA5}">
                      <a16:colId xmlns:a16="http://schemas.microsoft.com/office/drawing/2014/main" val="2280700674"/>
                    </a:ext>
                  </a:extLst>
                </a:gridCol>
                <a:gridCol w="1936922">
                  <a:extLst>
                    <a:ext uri="{9D8B030D-6E8A-4147-A177-3AD203B41FA5}">
                      <a16:colId xmlns:a16="http://schemas.microsoft.com/office/drawing/2014/main" val="2290673989"/>
                    </a:ext>
                  </a:extLst>
                </a:gridCol>
                <a:gridCol w="1790551">
                  <a:extLst>
                    <a:ext uri="{9D8B030D-6E8A-4147-A177-3AD203B41FA5}">
                      <a16:colId xmlns:a16="http://schemas.microsoft.com/office/drawing/2014/main" val="3663546483"/>
                    </a:ext>
                  </a:extLst>
                </a:gridCol>
                <a:gridCol w="1308760">
                  <a:extLst>
                    <a:ext uri="{9D8B030D-6E8A-4147-A177-3AD203B41FA5}">
                      <a16:colId xmlns:a16="http://schemas.microsoft.com/office/drawing/2014/main" val="451819791"/>
                    </a:ext>
                  </a:extLst>
                </a:gridCol>
              </a:tblGrid>
              <a:tr h="261630">
                <a:tc>
                  <a:txBody>
                    <a:bodyPr/>
                    <a:lstStyle/>
                    <a:p>
                      <a:pPr algn="ctr"/>
                      <a:endParaRPr lang="en-AU" sz="1200" dirty="0">
                        <a:solidFill>
                          <a:schemeClr val="tx1"/>
                        </a:solidFill>
                      </a:endParaRPr>
                    </a:p>
                  </a:txBody>
                  <a:tcPr>
                    <a:lnB w="12700" cap="flat" cmpd="sng" algn="ctr">
                      <a:solidFill>
                        <a:schemeClr val="tx1"/>
                      </a:solidFill>
                      <a:prstDash val="solid"/>
                      <a:round/>
                      <a:headEnd type="none" w="med" len="med"/>
                      <a:tailEnd type="none" w="med" len="med"/>
                    </a:lnB>
                    <a:noFill/>
                  </a:tcPr>
                </a:tc>
                <a:tc gridSpan="8">
                  <a:txBody>
                    <a:bodyPr/>
                    <a:lstStyle/>
                    <a:p>
                      <a:pPr algn="ctr"/>
                      <a:r>
                        <a:rPr lang="en-AU" sz="1200" dirty="0">
                          <a:solidFill>
                            <a:schemeClr val="tx1"/>
                          </a:solidFill>
                        </a:rPr>
                        <a:t>Emergent resistance mutations in 2 patients in the DTG group</a:t>
                      </a:r>
                    </a:p>
                  </a:txBody>
                  <a:tcPr>
                    <a:lnB w="12700" cap="flat" cmpd="sng" algn="ctr">
                      <a:solidFill>
                        <a:schemeClr val="tx1"/>
                      </a:solidFill>
                      <a:prstDash val="solid"/>
                      <a:round/>
                      <a:headEnd type="none" w="med" len="med"/>
                      <a:tailEnd type="none" w="med" len="med"/>
                    </a:lnB>
                    <a:noFill/>
                  </a:tcPr>
                </a:tc>
                <a:tc hMerge="1">
                  <a:txBody>
                    <a:bodyPr/>
                    <a:lstStyle/>
                    <a:p>
                      <a:pPr algn="ctr"/>
                      <a:endParaRPr lang="en-AU" sz="1400" dirty="0">
                        <a:solidFill>
                          <a:schemeClr val="tx1"/>
                        </a:solidFill>
                      </a:endParaRPr>
                    </a:p>
                  </a:txBody>
                  <a:tcPr>
                    <a:lnB w="12700" cap="flat" cmpd="sng" algn="ctr">
                      <a:solidFill>
                        <a:schemeClr val="tx1"/>
                      </a:solidFill>
                      <a:prstDash val="solid"/>
                      <a:round/>
                      <a:headEnd type="none" w="med" len="med"/>
                      <a:tailEnd type="none" w="med" len="med"/>
                    </a:lnB>
                    <a:noFill/>
                  </a:tcPr>
                </a:tc>
                <a:tc hMerge="1">
                  <a:txBody>
                    <a:bodyPr/>
                    <a:lstStyle/>
                    <a:p>
                      <a:pPr algn="ctr"/>
                      <a:endParaRPr lang="en-AU" sz="1400" dirty="0">
                        <a:solidFill>
                          <a:schemeClr val="tx1"/>
                        </a:solidFill>
                      </a:endParaRPr>
                    </a:p>
                  </a:txBody>
                  <a:tcPr>
                    <a:lnB w="12700" cap="flat" cmpd="sng" algn="ctr">
                      <a:solidFill>
                        <a:schemeClr val="tx1"/>
                      </a:solidFill>
                      <a:prstDash val="solid"/>
                      <a:round/>
                      <a:headEnd type="none" w="med" len="med"/>
                      <a:tailEnd type="none" w="med" len="med"/>
                    </a:lnB>
                    <a:noFill/>
                  </a:tcPr>
                </a:tc>
                <a:tc hMerge="1">
                  <a:txBody>
                    <a:bodyPr/>
                    <a:lstStyle/>
                    <a:p>
                      <a:pPr algn="ctr"/>
                      <a:endParaRPr lang="en-AU" sz="1400" dirty="0">
                        <a:solidFill>
                          <a:schemeClr val="tx1"/>
                        </a:solidFill>
                      </a:endParaRPr>
                    </a:p>
                  </a:txBody>
                  <a:tcPr>
                    <a:lnB w="12700" cap="flat" cmpd="sng" algn="ctr">
                      <a:solidFill>
                        <a:schemeClr val="tx1"/>
                      </a:solidFill>
                      <a:prstDash val="solid"/>
                      <a:round/>
                      <a:headEnd type="none" w="med" len="med"/>
                      <a:tailEnd type="none" w="med" len="med"/>
                    </a:lnB>
                    <a:noFill/>
                  </a:tcPr>
                </a:tc>
                <a:tc hMerge="1">
                  <a:txBody>
                    <a:bodyPr/>
                    <a:lstStyle/>
                    <a:p>
                      <a:pPr algn="ctr"/>
                      <a:endParaRPr lang="en-AU" sz="1400" dirty="0">
                        <a:solidFill>
                          <a:schemeClr val="tx1"/>
                        </a:solidFill>
                      </a:endParaRPr>
                    </a:p>
                  </a:txBody>
                  <a:tcPr>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algn="ctr"/>
                      <a:endParaRPr lang="en-AU" sz="1400" dirty="0">
                        <a:solidFill>
                          <a:schemeClr val="tx1"/>
                        </a:solidFill>
                      </a:endParaRPr>
                    </a:p>
                  </a:txBody>
                  <a:tcPr>
                    <a:lnB w="12700" cap="flat" cmpd="sng" algn="ctr">
                      <a:solidFill>
                        <a:schemeClr val="tx1"/>
                      </a:solidFill>
                      <a:prstDash val="solid"/>
                      <a:round/>
                      <a:headEnd type="none" w="med" len="med"/>
                      <a:tailEnd type="none" w="med" len="med"/>
                    </a:lnB>
                    <a:noFill/>
                  </a:tcPr>
                </a:tc>
                <a:tc hMerge="1">
                  <a:txBody>
                    <a:bodyPr/>
                    <a:lstStyle/>
                    <a:p>
                      <a:pPr algn="ctr"/>
                      <a:endParaRPr lang="en-AU" sz="1400" dirty="0">
                        <a:solidFill>
                          <a:schemeClr val="tx1"/>
                        </a:solidFill>
                      </a:endParaRP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5944767"/>
                  </a:ext>
                </a:extLst>
              </a:tr>
              <a:tr h="436049">
                <a:tc>
                  <a:txBody>
                    <a:bodyPr/>
                    <a:lstStyle/>
                    <a:p>
                      <a:pPr algn="l"/>
                      <a:r>
                        <a:rPr lang="en-AU" sz="1200" b="1" dirty="0">
                          <a:solidFill>
                            <a:schemeClr val="tx1"/>
                          </a:solidFill>
                        </a:rPr>
                        <a:t>Group</a:t>
                      </a:r>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200" b="1" dirty="0">
                          <a:solidFill>
                            <a:schemeClr val="tx1"/>
                          </a:solidFill>
                        </a:rPr>
                        <a:t>HIV subtype</a:t>
                      </a:r>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200" b="1" dirty="0">
                          <a:solidFill>
                            <a:schemeClr val="tx1"/>
                          </a:solidFill>
                        </a:rPr>
                        <a:t>CVW visit</a:t>
                      </a:r>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200" b="1" dirty="0">
                          <a:solidFill>
                            <a:schemeClr val="tx1"/>
                          </a:solidFill>
                        </a:rPr>
                        <a:t>NRTI </a:t>
                      </a:r>
                      <a:br>
                        <a:rPr lang="en-AU" sz="1200" b="1" dirty="0">
                          <a:solidFill>
                            <a:schemeClr val="tx1"/>
                          </a:solidFill>
                        </a:rPr>
                      </a:br>
                      <a:r>
                        <a:rPr lang="en-AU" sz="1200" b="1" dirty="0">
                          <a:solidFill>
                            <a:schemeClr val="tx1"/>
                          </a:solidFill>
                        </a:rPr>
                        <a:t>use</a:t>
                      </a:r>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200" b="1" dirty="0">
                          <a:solidFill>
                            <a:schemeClr val="tx1"/>
                          </a:solidFill>
                        </a:rPr>
                        <a:t>BL </a:t>
                      </a:r>
                      <a:br>
                        <a:rPr lang="en-AU" sz="1200" b="1" dirty="0">
                          <a:solidFill>
                            <a:schemeClr val="tx1"/>
                          </a:solidFill>
                        </a:rPr>
                      </a:br>
                      <a:r>
                        <a:rPr lang="en-AU" sz="1200" b="1" dirty="0">
                          <a:solidFill>
                            <a:schemeClr val="tx1"/>
                          </a:solidFill>
                        </a:rPr>
                        <a:t>VL</a:t>
                      </a:r>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200" b="1" dirty="0">
                          <a:solidFill>
                            <a:schemeClr val="tx1"/>
                          </a:solidFill>
                        </a:rPr>
                        <a:t>CVW </a:t>
                      </a:r>
                      <a:br>
                        <a:rPr lang="en-AU" sz="1200" b="1" dirty="0">
                          <a:solidFill>
                            <a:schemeClr val="tx1"/>
                          </a:solidFill>
                        </a:rPr>
                      </a:br>
                      <a:r>
                        <a:rPr lang="en-AU" sz="1200" b="1" dirty="0">
                          <a:solidFill>
                            <a:schemeClr val="tx1"/>
                          </a:solidFill>
                        </a:rPr>
                        <a:t>VL</a:t>
                      </a:r>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200" b="1" dirty="0">
                          <a:solidFill>
                            <a:schemeClr val="tx1"/>
                          </a:solidFill>
                        </a:rPr>
                        <a:t>BL NRTI </a:t>
                      </a:r>
                      <a:br>
                        <a:rPr lang="en-AU" sz="1200" b="1" dirty="0">
                          <a:solidFill>
                            <a:schemeClr val="tx1"/>
                          </a:solidFill>
                        </a:rPr>
                      </a:br>
                      <a:r>
                        <a:rPr lang="en-AU" sz="1200" b="1" dirty="0">
                          <a:solidFill>
                            <a:schemeClr val="tx1"/>
                          </a:solidFill>
                        </a:rPr>
                        <a:t>RAM</a:t>
                      </a:r>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200" b="1" dirty="0">
                          <a:solidFill>
                            <a:schemeClr val="tx1"/>
                          </a:solidFill>
                        </a:rPr>
                        <a:t>Emergent INSTI </a:t>
                      </a:r>
                      <a:br>
                        <a:rPr lang="en-AU" sz="1200" b="1" dirty="0">
                          <a:solidFill>
                            <a:schemeClr val="tx1"/>
                          </a:solidFill>
                        </a:rPr>
                      </a:br>
                      <a:r>
                        <a:rPr lang="en-AU" sz="1200" b="1" dirty="0">
                          <a:solidFill>
                            <a:schemeClr val="tx1"/>
                          </a:solidFill>
                        </a:rPr>
                        <a:t>RAM</a:t>
                      </a:r>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AU" sz="1200" b="1" dirty="0">
                          <a:solidFill>
                            <a:schemeClr val="tx1"/>
                          </a:solidFill>
                        </a:rPr>
                        <a:t>Emergent NRTI RAM</a:t>
                      </a:r>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8961527"/>
                  </a:ext>
                </a:extLst>
              </a:tr>
              <a:tr h="261630">
                <a:tc rowSpan="2">
                  <a:txBody>
                    <a:bodyPr/>
                    <a:lstStyle/>
                    <a:p>
                      <a:pPr algn="ctr"/>
                      <a:r>
                        <a:rPr lang="en-AU" sz="1200" b="0" dirty="0"/>
                        <a:t>DTG</a:t>
                      </a:r>
                    </a:p>
                  </a:txBody>
                  <a:tcPr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lang="en-AU" sz="1200" b="0" dirty="0"/>
                        <a:t>B</a:t>
                      </a:r>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lang="en-AU" sz="1200" b="0" dirty="0"/>
                        <a:t>W36</a:t>
                      </a:r>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lang="en-AU" sz="1200" b="0" dirty="0"/>
                        <a:t>FTC + TDF</a:t>
                      </a:r>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lang="en-AU" sz="1200" b="0" dirty="0"/>
                        <a:t>461,801</a:t>
                      </a:r>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lang="en-AU" sz="1200" b="0" dirty="0"/>
                        <a:t>2464</a:t>
                      </a:r>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lang="en-AU" sz="1200" b="0" dirty="0"/>
                        <a:t>K219K/E M184V</a:t>
                      </a:r>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AU" sz="1200" b="0" dirty="0"/>
                        <a:t>G118R</a:t>
                      </a:r>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AU" sz="1200" b="0" dirty="0"/>
                        <a:t>D67N</a:t>
                      </a:r>
                    </a:p>
                  </a:txBody>
                  <a:tcP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3168060635"/>
                  </a:ext>
                </a:extLst>
              </a:tr>
              <a:tr h="436049">
                <a:tc vMerge="1">
                  <a:txBody>
                    <a:bodyPr/>
                    <a:lstStyle/>
                    <a:p>
                      <a:endParaRPr lang="en-AU" sz="1400" b="0" dirty="0"/>
                    </a:p>
                  </a:txBody>
                  <a:tcPr>
                    <a:solidFill>
                      <a:srgbClr val="F2F2F2"/>
                    </a:solidFill>
                  </a:tcPr>
                </a:tc>
                <a:tc>
                  <a:txBody>
                    <a:bodyPr/>
                    <a:lstStyle/>
                    <a:p>
                      <a:pPr algn="ctr"/>
                      <a:r>
                        <a:rPr lang="en-AU" sz="1200" b="0" dirty="0"/>
                        <a:t>C</a:t>
                      </a:r>
                    </a:p>
                  </a:txBody>
                  <a:tcPr>
                    <a:solidFill>
                      <a:schemeClr val="bg1">
                        <a:lumMod val="85000"/>
                      </a:schemeClr>
                    </a:solidFill>
                  </a:tcPr>
                </a:tc>
                <a:tc>
                  <a:txBody>
                    <a:bodyPr/>
                    <a:lstStyle/>
                    <a:p>
                      <a:pPr algn="ctr"/>
                      <a:r>
                        <a:rPr lang="en-AU" sz="1200" b="0" dirty="0"/>
                        <a:t>W48</a:t>
                      </a:r>
                    </a:p>
                  </a:txBody>
                  <a:tcPr>
                    <a:solidFill>
                      <a:schemeClr val="bg1">
                        <a:lumMod val="85000"/>
                      </a:schemeClr>
                    </a:solidFill>
                  </a:tcPr>
                </a:tc>
                <a:tc>
                  <a:txBody>
                    <a:bodyPr/>
                    <a:lstStyle/>
                    <a:p>
                      <a:pPr algn="ctr"/>
                      <a:r>
                        <a:rPr lang="en-AU" sz="1200" b="0" dirty="0"/>
                        <a:t>3TC + AZT</a:t>
                      </a:r>
                    </a:p>
                  </a:txBody>
                  <a:tcPr>
                    <a:solidFill>
                      <a:schemeClr val="bg1">
                        <a:lumMod val="85000"/>
                      </a:schemeClr>
                    </a:solidFill>
                  </a:tcPr>
                </a:tc>
                <a:tc>
                  <a:txBody>
                    <a:bodyPr/>
                    <a:lstStyle/>
                    <a:p>
                      <a:pPr algn="ctr"/>
                      <a:r>
                        <a:rPr lang="en-AU" sz="1200" b="0" dirty="0"/>
                        <a:t>1,248,517</a:t>
                      </a:r>
                    </a:p>
                  </a:txBody>
                  <a:tcPr>
                    <a:solidFill>
                      <a:schemeClr val="bg1">
                        <a:lumMod val="85000"/>
                      </a:schemeClr>
                    </a:solidFill>
                  </a:tcPr>
                </a:tc>
                <a:tc>
                  <a:txBody>
                    <a:bodyPr/>
                    <a:lstStyle/>
                    <a:p>
                      <a:pPr algn="ctr"/>
                      <a:r>
                        <a:rPr lang="en-AU" sz="1200" b="0" dirty="0"/>
                        <a:t>454</a:t>
                      </a:r>
                    </a:p>
                  </a:txBody>
                  <a:tcPr>
                    <a:solidFill>
                      <a:schemeClr val="bg1">
                        <a:lumMod val="85000"/>
                      </a:schemeClr>
                    </a:solidFill>
                  </a:tcPr>
                </a:tc>
                <a:tc>
                  <a:txBody>
                    <a:bodyPr/>
                    <a:lstStyle/>
                    <a:p>
                      <a:pPr algn="ctr"/>
                      <a:r>
                        <a:rPr lang="en-AU" sz="1200" b="0" dirty="0"/>
                        <a:t>K70E M184V</a:t>
                      </a:r>
                    </a:p>
                  </a:txBody>
                  <a:tcPr>
                    <a:solidFill>
                      <a:schemeClr val="bg1">
                        <a:lumMod val="8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AU" sz="1200" b="0" dirty="0"/>
                        <a:t>H51H/Y, G118R, E138E/K, R263R/K</a:t>
                      </a:r>
                    </a:p>
                  </a:txBody>
                  <a:tcPr>
                    <a:solidFill>
                      <a:schemeClr val="bg1">
                        <a:lumMod val="8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AU" sz="1200" b="0" dirty="0"/>
                        <a:t>None</a:t>
                      </a:r>
                    </a:p>
                  </a:txBody>
                  <a:tcPr>
                    <a:solidFill>
                      <a:schemeClr val="bg1">
                        <a:lumMod val="85000"/>
                      </a:schemeClr>
                    </a:solidFill>
                  </a:tcPr>
                </a:tc>
                <a:extLst>
                  <a:ext uri="{0D108BD9-81ED-4DB2-BD59-A6C34878D82A}">
                    <a16:rowId xmlns:a16="http://schemas.microsoft.com/office/drawing/2014/main" val="1365934887"/>
                  </a:ext>
                </a:extLst>
              </a:tr>
              <a:tr h="436049">
                <a:tc rowSpan="3">
                  <a:txBody>
                    <a:bodyPr/>
                    <a:lstStyle/>
                    <a:p>
                      <a:pPr algn="ctr"/>
                      <a:r>
                        <a:rPr lang="en-AU" sz="1200" b="0" dirty="0"/>
                        <a:t>LPV/r</a:t>
                      </a:r>
                    </a:p>
                  </a:txBody>
                  <a:tcPr anchor="ctr">
                    <a:solidFill>
                      <a:schemeClr val="bg1">
                        <a:lumMod val="95000"/>
                      </a:schemeClr>
                    </a:solidFill>
                  </a:tcPr>
                </a:tc>
                <a:tc>
                  <a:txBody>
                    <a:bodyPr/>
                    <a:lstStyle/>
                    <a:p>
                      <a:pPr algn="ctr"/>
                      <a:r>
                        <a:rPr lang="en-AU" sz="1200" b="0" dirty="0"/>
                        <a:t>A</a:t>
                      </a:r>
                    </a:p>
                  </a:txBody>
                  <a:tcPr>
                    <a:solidFill>
                      <a:schemeClr val="bg1">
                        <a:lumMod val="95000"/>
                      </a:schemeClr>
                    </a:solidFill>
                  </a:tcPr>
                </a:tc>
                <a:tc>
                  <a:txBody>
                    <a:bodyPr/>
                    <a:lstStyle/>
                    <a:p>
                      <a:pPr algn="ctr"/>
                      <a:r>
                        <a:rPr lang="en-AU" sz="1200" b="0" dirty="0"/>
                        <a:t>W24</a:t>
                      </a:r>
                    </a:p>
                  </a:txBody>
                  <a:tcPr>
                    <a:solidFill>
                      <a:schemeClr val="bg1">
                        <a:lumMod val="95000"/>
                      </a:schemeClr>
                    </a:solidFill>
                  </a:tcPr>
                </a:tc>
                <a:tc>
                  <a:txBody>
                    <a:bodyPr/>
                    <a:lstStyle/>
                    <a:p>
                      <a:pPr algn="ctr"/>
                      <a:r>
                        <a:rPr lang="en-AU" sz="1200" b="0" dirty="0"/>
                        <a:t>3TC + TDF</a:t>
                      </a:r>
                    </a:p>
                  </a:txBody>
                  <a:tcPr>
                    <a:solidFill>
                      <a:schemeClr val="bg1">
                        <a:lumMod val="95000"/>
                      </a:schemeClr>
                    </a:solidFill>
                  </a:tcPr>
                </a:tc>
                <a:tc>
                  <a:txBody>
                    <a:bodyPr/>
                    <a:lstStyle/>
                    <a:p>
                      <a:pPr algn="ctr"/>
                      <a:r>
                        <a:rPr lang="en-AU" sz="1200" b="0" dirty="0"/>
                        <a:t>583004</a:t>
                      </a:r>
                    </a:p>
                  </a:txBody>
                  <a:tcPr>
                    <a:solidFill>
                      <a:schemeClr val="bg1">
                        <a:lumMod val="95000"/>
                      </a:schemeClr>
                    </a:solidFill>
                  </a:tcPr>
                </a:tc>
                <a:tc>
                  <a:txBody>
                    <a:bodyPr/>
                    <a:lstStyle/>
                    <a:p>
                      <a:pPr algn="ctr"/>
                      <a:r>
                        <a:rPr lang="en-AU" sz="1200" b="0" dirty="0"/>
                        <a:t>452</a:t>
                      </a:r>
                    </a:p>
                  </a:txBody>
                  <a:tcPr>
                    <a:solidFill>
                      <a:schemeClr val="bg1">
                        <a:lumMod val="95000"/>
                      </a:schemeClr>
                    </a:solidFill>
                  </a:tcPr>
                </a:tc>
                <a:tc>
                  <a:txBody>
                    <a:bodyPr/>
                    <a:lstStyle/>
                    <a:p>
                      <a:pPr algn="ctr"/>
                      <a:r>
                        <a:rPr lang="en-AU" sz="1200" b="0" dirty="0"/>
                        <a:t>none</a:t>
                      </a:r>
                    </a:p>
                  </a:txBody>
                  <a:tcPr>
                    <a:solidFill>
                      <a:schemeClr val="bg1">
                        <a:lumMod val="9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AU" sz="1200" b="0" dirty="0">
                          <a:latin typeface="Franklin Gothic Book" panose="020B0503020102020204" pitchFamily="34" charset="0"/>
                        </a:rPr>
                        <a:t>—</a:t>
                      </a:r>
                      <a:endParaRPr lang="en-AU" sz="1200" b="0" dirty="0"/>
                    </a:p>
                  </a:txBody>
                  <a:tcPr>
                    <a:solidFill>
                      <a:schemeClr val="bg1">
                        <a:lumMod val="9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AU" sz="1200" b="0" dirty="0"/>
                        <a:t>K70K/R</a:t>
                      </a:r>
                      <a:br>
                        <a:rPr lang="en-AU" sz="1200" b="0" dirty="0"/>
                      </a:br>
                      <a:r>
                        <a:rPr lang="en-AU" sz="1200" b="0" dirty="0"/>
                        <a:t>M184V</a:t>
                      </a:r>
                    </a:p>
                  </a:txBody>
                  <a:tcPr>
                    <a:solidFill>
                      <a:schemeClr val="bg1">
                        <a:lumMod val="95000"/>
                      </a:schemeClr>
                    </a:solidFill>
                  </a:tcPr>
                </a:tc>
                <a:extLst>
                  <a:ext uri="{0D108BD9-81ED-4DB2-BD59-A6C34878D82A}">
                    <a16:rowId xmlns:a16="http://schemas.microsoft.com/office/drawing/2014/main" val="3031197476"/>
                  </a:ext>
                </a:extLst>
              </a:tr>
              <a:tr h="436049">
                <a:tc vMerge="1">
                  <a:txBody>
                    <a:bodyPr/>
                    <a:lstStyle/>
                    <a:p>
                      <a:endParaRPr lang="en-AU" sz="1400" b="0" dirty="0"/>
                    </a:p>
                  </a:txBody>
                  <a:tcPr>
                    <a:solidFill>
                      <a:srgbClr val="F2F2F2"/>
                    </a:solidFill>
                  </a:tcPr>
                </a:tc>
                <a:tc>
                  <a:txBody>
                    <a:bodyPr/>
                    <a:lstStyle/>
                    <a:p>
                      <a:pPr algn="ctr"/>
                      <a:r>
                        <a:rPr lang="en-AU" sz="1200" b="0" dirty="0"/>
                        <a:t>F/B</a:t>
                      </a:r>
                    </a:p>
                  </a:txBody>
                  <a:tcPr>
                    <a:solidFill>
                      <a:schemeClr val="bg1">
                        <a:lumMod val="95000"/>
                      </a:schemeClr>
                    </a:solidFill>
                  </a:tcPr>
                </a:tc>
                <a:tc>
                  <a:txBody>
                    <a:bodyPr/>
                    <a:lstStyle/>
                    <a:p>
                      <a:pPr algn="ctr"/>
                      <a:r>
                        <a:rPr lang="en-AU" sz="1200" b="0" dirty="0"/>
                        <a:t>W24</a:t>
                      </a:r>
                    </a:p>
                  </a:txBody>
                  <a:tcPr>
                    <a:solidFill>
                      <a:schemeClr val="bg1">
                        <a:lumMod val="95000"/>
                      </a:schemeClr>
                    </a:solidFill>
                  </a:tcPr>
                </a:tc>
                <a:tc>
                  <a:txBody>
                    <a:bodyPr/>
                    <a:lstStyle/>
                    <a:p>
                      <a:pPr algn="ctr"/>
                      <a:r>
                        <a:rPr lang="en-AU" sz="1200" b="0" dirty="0"/>
                        <a:t>AZT + 3TC</a:t>
                      </a:r>
                    </a:p>
                  </a:txBody>
                  <a:tcPr>
                    <a:solidFill>
                      <a:schemeClr val="bg1">
                        <a:lumMod val="95000"/>
                      </a:schemeClr>
                    </a:solidFill>
                  </a:tcPr>
                </a:tc>
                <a:tc>
                  <a:txBody>
                    <a:bodyPr/>
                    <a:lstStyle/>
                    <a:p>
                      <a:pPr algn="ctr"/>
                      <a:r>
                        <a:rPr lang="en-AU" sz="1200" b="0" dirty="0"/>
                        <a:t>12231</a:t>
                      </a:r>
                    </a:p>
                  </a:txBody>
                  <a:tcPr>
                    <a:solidFill>
                      <a:schemeClr val="bg1">
                        <a:lumMod val="95000"/>
                      </a:schemeClr>
                    </a:solidFill>
                  </a:tcPr>
                </a:tc>
                <a:tc>
                  <a:txBody>
                    <a:bodyPr/>
                    <a:lstStyle/>
                    <a:p>
                      <a:pPr algn="ctr"/>
                      <a:r>
                        <a:rPr lang="en-AU" sz="1200" b="0" dirty="0"/>
                        <a:t>835</a:t>
                      </a:r>
                    </a:p>
                  </a:txBody>
                  <a:tcPr>
                    <a:solidFill>
                      <a:schemeClr val="bg1">
                        <a:lumMod val="95000"/>
                      </a:schemeClr>
                    </a:solidFill>
                  </a:tcPr>
                </a:tc>
                <a:tc>
                  <a:txBody>
                    <a:bodyPr/>
                    <a:lstStyle/>
                    <a:p>
                      <a:pPr algn="ctr"/>
                      <a:r>
                        <a:rPr lang="en-AU" sz="1200" b="0" dirty="0"/>
                        <a:t>K219K/E, K65R, K70K/E, M184V</a:t>
                      </a:r>
                    </a:p>
                  </a:txBody>
                  <a:tcPr>
                    <a:solidFill>
                      <a:schemeClr val="bg1">
                        <a:lumMod val="9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AU" sz="1200" b="0" dirty="0">
                          <a:latin typeface="Franklin Gothic Book" panose="020B0503020102020204" pitchFamily="34" charset="0"/>
                        </a:rPr>
                        <a:t>—</a:t>
                      </a:r>
                      <a:endParaRPr lang="en-AU" sz="1200" b="0" dirty="0"/>
                    </a:p>
                  </a:txBody>
                  <a:tcPr>
                    <a:solidFill>
                      <a:schemeClr val="bg1">
                        <a:lumMod val="9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AU" sz="1200" b="0" dirty="0"/>
                        <a:t>K219K/Q</a:t>
                      </a:r>
                    </a:p>
                  </a:txBody>
                  <a:tcPr>
                    <a:solidFill>
                      <a:schemeClr val="bg1">
                        <a:lumMod val="95000"/>
                      </a:schemeClr>
                    </a:solidFill>
                  </a:tcPr>
                </a:tc>
                <a:extLst>
                  <a:ext uri="{0D108BD9-81ED-4DB2-BD59-A6C34878D82A}">
                    <a16:rowId xmlns:a16="http://schemas.microsoft.com/office/drawing/2014/main" val="2684101216"/>
                  </a:ext>
                </a:extLst>
              </a:tr>
              <a:tr h="468370">
                <a:tc vMerge="1">
                  <a:txBody>
                    <a:bodyPr/>
                    <a:lstStyle/>
                    <a:p>
                      <a:endParaRPr lang="en-AU" sz="1400" b="0" dirty="0"/>
                    </a:p>
                  </a:txBody>
                  <a:tcPr>
                    <a:solidFill>
                      <a:srgbClr val="F2F2F2"/>
                    </a:solidFill>
                  </a:tcPr>
                </a:tc>
                <a:tc>
                  <a:txBody>
                    <a:bodyPr/>
                    <a:lstStyle/>
                    <a:p>
                      <a:pPr algn="ctr"/>
                      <a:r>
                        <a:rPr lang="en-AU" sz="1200" b="0" dirty="0"/>
                        <a:t>C</a:t>
                      </a:r>
                    </a:p>
                  </a:txBody>
                  <a:tcPr>
                    <a:solidFill>
                      <a:schemeClr val="bg1">
                        <a:lumMod val="95000"/>
                      </a:schemeClr>
                    </a:solidFill>
                  </a:tcPr>
                </a:tc>
                <a:tc>
                  <a:txBody>
                    <a:bodyPr/>
                    <a:lstStyle/>
                    <a:p>
                      <a:pPr algn="ctr"/>
                      <a:r>
                        <a:rPr lang="en-AU" sz="1200" b="0" dirty="0"/>
                        <a:t>W48</a:t>
                      </a:r>
                    </a:p>
                  </a:txBody>
                  <a:tcPr>
                    <a:solidFill>
                      <a:schemeClr val="bg1">
                        <a:lumMod val="95000"/>
                      </a:schemeClr>
                    </a:solidFill>
                  </a:tcPr>
                </a:tc>
                <a:tc>
                  <a:txBody>
                    <a:bodyPr/>
                    <a:lstStyle/>
                    <a:p>
                      <a:pPr algn="ctr"/>
                      <a:r>
                        <a:rPr lang="en-AU" sz="1200" b="0" dirty="0"/>
                        <a:t>AZT +3TC</a:t>
                      </a:r>
                    </a:p>
                  </a:txBody>
                  <a:tcPr>
                    <a:solidFill>
                      <a:schemeClr val="bg1">
                        <a:lumMod val="95000"/>
                      </a:schemeClr>
                    </a:solidFill>
                  </a:tcPr>
                </a:tc>
                <a:tc>
                  <a:txBody>
                    <a:bodyPr/>
                    <a:lstStyle/>
                    <a:p>
                      <a:pPr algn="ctr"/>
                      <a:r>
                        <a:rPr lang="en-AU" sz="1200" b="0" dirty="0"/>
                        <a:t>20356</a:t>
                      </a:r>
                    </a:p>
                  </a:txBody>
                  <a:tcPr>
                    <a:solidFill>
                      <a:schemeClr val="bg1">
                        <a:lumMod val="95000"/>
                      </a:schemeClr>
                    </a:solidFill>
                  </a:tcPr>
                </a:tc>
                <a:tc>
                  <a:txBody>
                    <a:bodyPr/>
                    <a:lstStyle/>
                    <a:p>
                      <a:pPr algn="ctr"/>
                      <a:r>
                        <a:rPr lang="en-AU" sz="1200" b="0" dirty="0"/>
                        <a:t>3141</a:t>
                      </a:r>
                    </a:p>
                  </a:txBody>
                  <a:tcPr>
                    <a:solidFill>
                      <a:schemeClr val="bg1">
                        <a:lumMod val="9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AU" sz="1200" b="0" dirty="0">
                          <a:latin typeface="Franklin Gothic Book" panose="020B0503020102020204" pitchFamily="34" charset="0"/>
                        </a:rPr>
                        <a:t>A62A/V, D67D/N, K65K/R, K70K/E/Q, M184W</a:t>
                      </a:r>
                      <a:endParaRPr lang="en-AU" sz="1200" b="0" dirty="0"/>
                    </a:p>
                  </a:txBody>
                  <a:tcPr>
                    <a:solidFill>
                      <a:schemeClr val="bg1">
                        <a:lumMod val="9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AU" sz="1200" b="0" dirty="0">
                          <a:latin typeface="Franklin Gothic Book" panose="020B0503020102020204" pitchFamily="34" charset="0"/>
                        </a:rPr>
                        <a:t>—</a:t>
                      </a:r>
                      <a:endParaRPr lang="en-AU" sz="1200" b="0" dirty="0"/>
                    </a:p>
                    <a:p>
                      <a:pPr marL="0" marR="0" lvl="0" indent="0" algn="ctr" defTabSz="1219170" rtl="0" eaLnBrk="1" fontAlgn="auto" latinLnBrk="0" hangingPunct="1">
                        <a:lnSpc>
                          <a:spcPct val="100000"/>
                        </a:lnSpc>
                        <a:spcBef>
                          <a:spcPts val="0"/>
                        </a:spcBef>
                        <a:spcAft>
                          <a:spcPts val="0"/>
                        </a:spcAft>
                        <a:buClrTx/>
                        <a:buSzTx/>
                        <a:buFontTx/>
                        <a:buNone/>
                        <a:tabLst/>
                        <a:defRPr/>
                      </a:pPr>
                      <a:endParaRPr lang="en-AU" sz="1200" b="0" dirty="0"/>
                    </a:p>
                  </a:txBody>
                  <a:tcPr>
                    <a:solidFill>
                      <a:schemeClr val="bg1">
                        <a:lumMod val="9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AU" sz="1200" b="0" dirty="0"/>
                        <a:t>K70K/Q/R</a:t>
                      </a:r>
                      <a:br>
                        <a:rPr lang="en-AU" sz="1200" b="0" dirty="0"/>
                      </a:br>
                      <a:r>
                        <a:rPr lang="en-AU" sz="1200" b="0" dirty="0"/>
                        <a:t>K219K/E</a:t>
                      </a:r>
                    </a:p>
                  </a:txBody>
                  <a:tcPr>
                    <a:solidFill>
                      <a:schemeClr val="bg1">
                        <a:lumMod val="95000"/>
                      </a:schemeClr>
                    </a:solidFill>
                  </a:tcPr>
                </a:tc>
                <a:extLst>
                  <a:ext uri="{0D108BD9-81ED-4DB2-BD59-A6C34878D82A}">
                    <a16:rowId xmlns:a16="http://schemas.microsoft.com/office/drawing/2014/main" val="736958186"/>
                  </a:ext>
                </a:extLst>
              </a:tr>
            </a:tbl>
          </a:graphicData>
        </a:graphic>
      </p:graphicFrame>
    </p:spTree>
    <p:extLst>
      <p:ext uri="{BB962C8B-B14F-4D97-AF65-F5344CB8AC3E}">
        <p14:creationId xmlns:p14="http://schemas.microsoft.com/office/powerpoint/2010/main" val="2603903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6D337A-B678-4E73-9AD9-09FA396516E2}"/>
              </a:ext>
            </a:extLst>
          </p:cNvPr>
          <p:cNvSpPr>
            <a:spLocks noGrp="1"/>
          </p:cNvSpPr>
          <p:nvPr>
            <p:ph idx="1"/>
          </p:nvPr>
        </p:nvSpPr>
        <p:spPr>
          <a:xfrm>
            <a:off x="711201" y="1350963"/>
            <a:ext cx="10607288" cy="4498848"/>
          </a:xfrm>
        </p:spPr>
        <p:txBody>
          <a:bodyPr/>
          <a:lstStyle/>
          <a:p>
            <a:pPr>
              <a:spcAft>
                <a:spcPts val="1800"/>
              </a:spcAft>
            </a:pPr>
            <a:r>
              <a:rPr lang="en-US" altLang="en-US" sz="2000" dirty="0"/>
              <a:t>Week 48 results demonstrated superior efficacy (adjusted treatment difference, 13.8%; </a:t>
            </a:r>
            <a:br>
              <a:rPr lang="en-US" altLang="en-US" sz="2000" dirty="0"/>
            </a:br>
            <a:r>
              <a:rPr lang="en-US" altLang="en-US" sz="2000" dirty="0"/>
              <a:t>95% CI, 7.3-20.3; </a:t>
            </a:r>
            <a:r>
              <a:rPr lang="en-US" altLang="en-US" sz="2000" i="1" dirty="0"/>
              <a:t>P</a:t>
            </a:r>
            <a:r>
              <a:rPr lang="en-US" altLang="en-US" sz="2000" dirty="0"/>
              <a:t>&lt;0.001) of DTG + 2 NRTIs vs LPV/r + 2 NRTIs</a:t>
            </a:r>
          </a:p>
          <a:p>
            <a:pPr>
              <a:spcAft>
                <a:spcPts val="1800"/>
              </a:spcAft>
            </a:pPr>
            <a:r>
              <a:rPr lang="en-GB" sz="2000" dirty="0"/>
              <a:t>Response rates were high in participants receiving DTG + 2 NRTIs regardless of pre-existing resistance to one of the NRTIs in the background regimen, including when 3TC or FTC was used in the presence of M184V/I</a:t>
            </a:r>
          </a:p>
          <a:p>
            <a:pPr>
              <a:spcAft>
                <a:spcPts val="1800"/>
              </a:spcAft>
            </a:pPr>
            <a:r>
              <a:rPr lang="en-US" altLang="en-US" sz="2000" dirty="0"/>
              <a:t>Rates of virologic failure were lower in the DTG arm regardless of baseline NRTI resistance patterns and second-line background NRTI use</a:t>
            </a:r>
          </a:p>
          <a:p>
            <a:pPr>
              <a:spcAft>
                <a:spcPts val="1800"/>
              </a:spcAft>
            </a:pPr>
            <a:r>
              <a:rPr lang="en-GB" sz="2000" dirty="0"/>
              <a:t>WHO interim guidelines with updated recommendations for first- and second-line ART now include DTG + 2 NRTIs as a recommended second-line treatment option for patients failing an NNRTI or PI first-line ARV regimen</a:t>
            </a:r>
            <a:endParaRPr lang="en-AU" sz="2000" dirty="0"/>
          </a:p>
          <a:p>
            <a:pPr marL="0" indent="0">
              <a:buNone/>
            </a:pPr>
            <a:endParaRPr lang="en-AU" sz="2000" dirty="0"/>
          </a:p>
        </p:txBody>
      </p:sp>
      <p:sp>
        <p:nvSpPr>
          <p:cNvPr id="3" name="Title 2">
            <a:extLst>
              <a:ext uri="{FF2B5EF4-FFF2-40B4-BE49-F238E27FC236}">
                <a16:creationId xmlns:a16="http://schemas.microsoft.com/office/drawing/2014/main" id="{A09E00EA-4B64-4F88-9373-3F8F77A8DBD0}"/>
              </a:ext>
            </a:extLst>
          </p:cNvPr>
          <p:cNvSpPr>
            <a:spLocks noGrp="1"/>
          </p:cNvSpPr>
          <p:nvPr>
            <p:ph type="title"/>
          </p:nvPr>
        </p:nvSpPr>
        <p:spPr/>
        <p:txBody>
          <a:bodyPr/>
          <a:lstStyle/>
          <a:p>
            <a:r>
              <a:rPr lang="en-AU" dirty="0"/>
              <a:t>Conclusions</a:t>
            </a:r>
          </a:p>
        </p:txBody>
      </p:sp>
      <p:sp>
        <p:nvSpPr>
          <p:cNvPr id="5" name="Text Placeholder 4">
            <a:extLst>
              <a:ext uri="{FF2B5EF4-FFF2-40B4-BE49-F238E27FC236}">
                <a16:creationId xmlns:a16="http://schemas.microsoft.com/office/drawing/2014/main" id="{DF0E6462-EB71-49EF-86D9-3551A1B58385}"/>
              </a:ext>
            </a:extLst>
          </p:cNvPr>
          <p:cNvSpPr>
            <a:spLocks noGrp="1"/>
          </p:cNvSpPr>
          <p:nvPr>
            <p:ph type="body" sz="quarter" idx="13"/>
          </p:nvPr>
        </p:nvSpPr>
        <p:spPr>
          <a:xfrm>
            <a:off x="711200" y="5862320"/>
            <a:ext cx="11143488" cy="365760"/>
          </a:xfrm>
        </p:spPr>
        <p:txBody>
          <a:bodyPr/>
          <a:lstStyle/>
          <a:p>
            <a:r>
              <a:rPr lang="en-AU" sz="1200" dirty="0"/>
              <a:t>WHO, World Health Organization.</a:t>
            </a:r>
          </a:p>
          <a:p>
            <a:r>
              <a:rPr lang="en-US" sz="1200" dirty="0"/>
              <a:t>World Health Organization. http://www.who.int/hiv/pub/guidelines/ARV2018update/en/. Accessed February 14, 2019.</a:t>
            </a:r>
            <a:endParaRPr lang="en-AU" sz="1200" dirty="0"/>
          </a:p>
        </p:txBody>
      </p:sp>
      <p:sp>
        <p:nvSpPr>
          <p:cNvPr id="6" name="Text Placeholder 2">
            <a:extLst>
              <a:ext uri="{FF2B5EF4-FFF2-40B4-BE49-F238E27FC236}">
                <a16:creationId xmlns:a16="http://schemas.microsoft.com/office/drawing/2014/main" id="{5A4507C7-74E7-4076-A442-4BCC454DF4EA}"/>
              </a:ext>
            </a:extLst>
          </p:cNvPr>
          <p:cNvSpPr txBox="1">
            <a:spLocks/>
          </p:cNvSpPr>
          <p:nvPr/>
        </p:nvSpPr>
        <p:spPr bwMode="auto">
          <a:xfrm>
            <a:off x="711200" y="6294120"/>
            <a:ext cx="11143488" cy="18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33">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r>
              <a:rPr lang="en-US" altLang="en-US" sz="1000" kern="0" dirty="0">
                <a:latin typeface="Arial" charset="0"/>
                <a:cs typeface="Arial" charset="0"/>
              </a:rPr>
              <a:t>Brown et al. CROI 2019; Seattle, WA. Slides 144.</a:t>
            </a:r>
            <a:endParaRPr lang="en-US" sz="1000" kern="0" dirty="0"/>
          </a:p>
        </p:txBody>
      </p:sp>
    </p:spTree>
    <p:extLst>
      <p:ext uri="{BB962C8B-B14F-4D97-AF65-F5344CB8AC3E}">
        <p14:creationId xmlns:p14="http://schemas.microsoft.com/office/powerpoint/2010/main" val="57611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51384" y="1350963"/>
            <a:ext cx="11304067" cy="4498848"/>
          </a:xfrm>
        </p:spPr>
        <p:txBody>
          <a:bodyPr/>
          <a:lstStyle/>
          <a:p>
            <a:pPr>
              <a:defRPr/>
            </a:pPr>
            <a:r>
              <a:rPr lang="en-GB" sz="2400" dirty="0">
                <a:latin typeface="Arial" charset="0"/>
                <a:cs typeface="Arial" charset="0"/>
              </a:rPr>
              <a:t>We thank everyone who has contributed to the success of this study, including</a:t>
            </a:r>
          </a:p>
          <a:p>
            <a:pPr lvl="1">
              <a:defRPr/>
            </a:pPr>
            <a:r>
              <a:rPr lang="en-GB" sz="2400" dirty="0">
                <a:latin typeface="Arial" charset="0"/>
                <a:cs typeface="Arial" charset="0"/>
              </a:rPr>
              <a:t>All study participants and their families</a:t>
            </a:r>
          </a:p>
          <a:p>
            <a:pPr lvl="1">
              <a:defRPr/>
            </a:pPr>
            <a:r>
              <a:rPr lang="en-GB" sz="2400" dirty="0">
                <a:latin typeface="Arial" charset="0"/>
                <a:cs typeface="Arial" charset="0"/>
              </a:rPr>
              <a:t>IDMC</a:t>
            </a:r>
          </a:p>
          <a:p>
            <a:pPr lvl="1">
              <a:defRPr/>
            </a:pPr>
            <a:r>
              <a:rPr lang="en-GB" sz="2400" dirty="0">
                <a:latin typeface="Arial" charset="0"/>
                <a:cs typeface="Arial" charset="0"/>
              </a:rPr>
              <a:t>The clinical investigators and their staff:</a:t>
            </a:r>
          </a:p>
          <a:p>
            <a:pPr lvl="1">
              <a:buNone/>
              <a:defRPr/>
            </a:pPr>
            <a:r>
              <a:rPr lang="en-GB" sz="1400" dirty="0">
                <a:latin typeface="Arial" charset="0"/>
                <a:cs typeface="Arial" charset="0"/>
              </a:rPr>
              <a:t>	</a:t>
            </a:r>
            <a:r>
              <a:rPr lang="en-GB" sz="1800" b="1" dirty="0">
                <a:latin typeface="Arial" charset="0"/>
                <a:cs typeface="Arial" charset="0"/>
              </a:rPr>
              <a:t>Argentina:</a:t>
            </a:r>
            <a:r>
              <a:rPr lang="en-GB" sz="1800" dirty="0">
                <a:latin typeface="Arial" charset="0"/>
                <a:cs typeface="Arial" charset="0"/>
              </a:rPr>
              <a:t> P Cahn, I Cassetti, M Losso, N Luna, S Lupo, N Porteiro, C </a:t>
            </a:r>
            <a:r>
              <a:rPr lang="en-GB" sz="1800" dirty="0" err="1">
                <a:latin typeface="Arial" charset="0"/>
                <a:cs typeface="Arial" charset="0"/>
              </a:rPr>
              <a:t>Zala</a:t>
            </a:r>
            <a:r>
              <a:rPr lang="en-GB" sz="1800" dirty="0">
                <a:latin typeface="Arial" charset="0"/>
                <a:cs typeface="Arial" charset="0"/>
              </a:rPr>
              <a:t>; </a:t>
            </a:r>
            <a:r>
              <a:rPr lang="en-GB" sz="1800" b="1" dirty="0">
                <a:latin typeface="Arial" charset="0"/>
                <a:cs typeface="Arial" charset="0"/>
              </a:rPr>
              <a:t>Brazil:</a:t>
            </a:r>
            <a:r>
              <a:rPr lang="en-GB" sz="1800" dirty="0">
                <a:latin typeface="Arial" charset="0"/>
                <a:cs typeface="Arial" charset="0"/>
              </a:rPr>
              <a:t> C </a:t>
            </a:r>
            <a:r>
              <a:rPr lang="en-GB" sz="1800" dirty="0" err="1">
                <a:latin typeface="Arial" charset="0"/>
                <a:cs typeface="Arial" charset="0"/>
              </a:rPr>
              <a:t>Brites</a:t>
            </a:r>
            <a:r>
              <a:rPr lang="en-GB" sz="1800" dirty="0">
                <a:latin typeface="Arial" charset="0"/>
                <a:cs typeface="Arial" charset="0"/>
              </a:rPr>
              <a:t>, </a:t>
            </a:r>
            <a:br>
              <a:rPr lang="en-GB" sz="1800" dirty="0">
                <a:latin typeface="Arial" charset="0"/>
                <a:cs typeface="Arial" charset="0"/>
              </a:rPr>
            </a:br>
            <a:r>
              <a:rPr lang="en-GB" sz="1800" dirty="0">
                <a:latin typeface="Arial" charset="0"/>
                <a:cs typeface="Arial" charset="0"/>
              </a:rPr>
              <a:t>B </a:t>
            </a:r>
            <a:r>
              <a:rPr lang="en-GB" sz="1800" dirty="0" err="1">
                <a:latin typeface="Arial" charset="0"/>
                <a:cs typeface="Arial" charset="0"/>
              </a:rPr>
              <a:t>Grinsztejn</a:t>
            </a:r>
            <a:r>
              <a:rPr lang="en-GB" sz="1800" dirty="0">
                <a:latin typeface="Arial" charset="0"/>
                <a:cs typeface="Arial" charset="0"/>
              </a:rPr>
              <a:t>, T Newman, J </a:t>
            </a:r>
            <a:r>
              <a:rPr lang="en-GB" sz="1800" dirty="0" err="1">
                <a:latin typeface="Arial" charset="0"/>
                <a:cs typeface="Arial" charset="0"/>
              </a:rPr>
              <a:t>Madruga</a:t>
            </a:r>
            <a:r>
              <a:rPr lang="en-GB" sz="1800" dirty="0">
                <a:latin typeface="Arial" charset="0"/>
                <a:cs typeface="Arial" charset="0"/>
              </a:rPr>
              <a:t>; </a:t>
            </a:r>
            <a:r>
              <a:rPr lang="en-GB" sz="1800" b="1" dirty="0">
                <a:latin typeface="Arial" charset="0"/>
                <a:cs typeface="Arial" charset="0"/>
              </a:rPr>
              <a:t>Chile:</a:t>
            </a:r>
            <a:r>
              <a:rPr lang="en-GB" sz="1800" dirty="0">
                <a:latin typeface="Arial" charset="0"/>
                <a:cs typeface="Arial" charset="0"/>
              </a:rPr>
              <a:t> C Beltran, M Lasso, A Rojas, M Wolff; </a:t>
            </a:r>
            <a:r>
              <a:rPr lang="en-GB" sz="1800" b="1" dirty="0">
                <a:latin typeface="Arial" charset="0"/>
                <a:cs typeface="Arial" charset="0"/>
              </a:rPr>
              <a:t>China:</a:t>
            </a:r>
            <a:r>
              <a:rPr lang="en-GB" sz="1800" dirty="0">
                <a:latin typeface="Arial" charset="0"/>
                <a:cs typeface="Arial" charset="0"/>
              </a:rPr>
              <a:t> W Cai, </a:t>
            </a:r>
            <a:br>
              <a:rPr lang="en-GB" sz="1800" dirty="0">
                <a:latin typeface="Arial" charset="0"/>
                <a:cs typeface="Arial" charset="0"/>
              </a:rPr>
            </a:br>
            <a:r>
              <a:rPr lang="en-GB" sz="1800" dirty="0">
                <a:latin typeface="Arial" charset="0"/>
                <a:cs typeface="Arial" charset="0"/>
              </a:rPr>
              <a:t>H Lu, T Zhang, H Zhao; </a:t>
            </a:r>
            <a:r>
              <a:rPr lang="en-GB" sz="1800" b="1" dirty="0">
                <a:latin typeface="Arial" charset="0"/>
                <a:cs typeface="Arial" charset="0"/>
              </a:rPr>
              <a:t>Colombia:</a:t>
            </a:r>
            <a:r>
              <a:rPr lang="en-GB" sz="1800" dirty="0">
                <a:latin typeface="Arial" charset="0"/>
                <a:cs typeface="Arial" charset="0"/>
              </a:rPr>
              <a:t> C Alvarez, O Sussmann; </a:t>
            </a:r>
            <a:r>
              <a:rPr lang="en-GB" sz="1800" b="1" dirty="0">
                <a:latin typeface="Arial" charset="0"/>
                <a:cs typeface="Arial" charset="0"/>
              </a:rPr>
              <a:t>Kenya:</a:t>
            </a:r>
            <a:r>
              <a:rPr lang="en-GB" sz="1800" dirty="0">
                <a:latin typeface="Arial" charset="0"/>
                <a:cs typeface="Arial" charset="0"/>
              </a:rPr>
              <a:t> E Amukoye; </a:t>
            </a:r>
            <a:r>
              <a:rPr lang="en-GB" sz="1800" b="1" dirty="0">
                <a:latin typeface="Arial" charset="0"/>
                <a:cs typeface="Arial" charset="0"/>
              </a:rPr>
              <a:t>Mexico:</a:t>
            </a:r>
            <a:r>
              <a:rPr lang="en-GB" sz="1800" dirty="0">
                <a:latin typeface="Arial" charset="0"/>
                <a:cs typeface="Arial" charset="0"/>
              </a:rPr>
              <a:t> J Andrade-Villanueva, E Granados-Reyes, M Santoscoy-Gómez, J Sierra-Madero; </a:t>
            </a:r>
            <a:r>
              <a:rPr lang="en-GB" sz="1800" b="1" dirty="0">
                <a:latin typeface="Arial" charset="0"/>
                <a:cs typeface="Arial" charset="0"/>
              </a:rPr>
              <a:t>Peru:</a:t>
            </a:r>
            <a:r>
              <a:rPr lang="en-GB" sz="1800" dirty="0">
                <a:latin typeface="Arial" charset="0"/>
                <a:cs typeface="Arial" charset="0"/>
              </a:rPr>
              <a:t> L Hercilla, J </a:t>
            </a:r>
            <a:r>
              <a:rPr lang="es-ES" sz="1800" dirty="0">
                <a:latin typeface="Arial" charset="0"/>
                <a:cs typeface="Arial" charset="0"/>
              </a:rPr>
              <a:t>Hidalgo, </a:t>
            </a:r>
            <a:br>
              <a:rPr lang="es-ES" sz="1800" dirty="0">
                <a:latin typeface="Arial" charset="0"/>
                <a:cs typeface="Arial" charset="0"/>
              </a:rPr>
            </a:br>
            <a:r>
              <a:rPr lang="es-ES" sz="1800" dirty="0">
                <a:latin typeface="Arial" charset="0"/>
                <a:cs typeface="Arial" charset="0"/>
              </a:rPr>
              <a:t>J Lama, E Montalban, C Seas; </a:t>
            </a:r>
            <a:r>
              <a:rPr lang="es-ES" sz="1800" b="1" dirty="0">
                <a:latin typeface="Arial" charset="0"/>
                <a:cs typeface="Arial" charset="0"/>
              </a:rPr>
              <a:t>Romania:</a:t>
            </a:r>
            <a:r>
              <a:rPr lang="es-ES" sz="1800" dirty="0">
                <a:latin typeface="Arial" charset="0"/>
                <a:cs typeface="Arial" charset="0"/>
              </a:rPr>
              <a:t> C Jianu, A Oprea, L Preotescu, S Rugina, E Zaharia Kezdi; </a:t>
            </a:r>
            <a:r>
              <a:rPr lang="es-ES" sz="1800" b="1" dirty="0">
                <a:latin typeface="Arial" charset="0"/>
                <a:cs typeface="Arial" charset="0"/>
              </a:rPr>
              <a:t>Russian Federation:</a:t>
            </a:r>
            <a:r>
              <a:rPr lang="es-ES" sz="1800" dirty="0">
                <a:latin typeface="Arial" charset="0"/>
                <a:cs typeface="Arial" charset="0"/>
              </a:rPr>
              <a:t> O Borodkina, O Chernova, V Kulagin, E Orlova-Morozova, F Nagimova, </a:t>
            </a:r>
            <a:br>
              <a:rPr lang="es-ES" sz="1800" dirty="0">
                <a:latin typeface="Arial" charset="0"/>
                <a:cs typeface="Arial" charset="0"/>
              </a:rPr>
            </a:br>
            <a:r>
              <a:rPr lang="es-ES" sz="1800" dirty="0">
                <a:latin typeface="Arial" charset="0"/>
                <a:cs typeface="Arial" charset="0"/>
              </a:rPr>
              <a:t>V Pokrovsky, T Shimonova, L Sultanov, O Tsybakova, S Volkova, N Zakharova; </a:t>
            </a:r>
            <a:r>
              <a:rPr lang="es-ES" sz="1800" b="1" dirty="0">
                <a:latin typeface="Arial" charset="0"/>
                <a:cs typeface="Arial" charset="0"/>
              </a:rPr>
              <a:t>South Africa:</a:t>
            </a:r>
            <a:r>
              <a:rPr lang="es-ES" sz="1800" dirty="0">
                <a:latin typeface="Arial" charset="0"/>
                <a:cs typeface="Arial" charset="0"/>
              </a:rPr>
              <a:t> R Kaplan, G Latiff, J </a:t>
            </a:r>
            <a:r>
              <a:rPr lang="es-ES" sz="1800" dirty="0" err="1">
                <a:latin typeface="Arial" charset="0"/>
                <a:cs typeface="Arial" charset="0"/>
              </a:rPr>
              <a:t>Lombaard</a:t>
            </a:r>
            <a:r>
              <a:rPr lang="es-ES" sz="1800" dirty="0">
                <a:latin typeface="Arial" charset="0"/>
                <a:cs typeface="Arial" charset="0"/>
              </a:rPr>
              <a:t>, L Mohapi, M Rassool; </a:t>
            </a:r>
            <a:r>
              <a:rPr lang="es-ES" sz="1800" b="1" dirty="0">
                <a:latin typeface="Arial" charset="0"/>
                <a:cs typeface="Arial" charset="0"/>
              </a:rPr>
              <a:t>Thailand:</a:t>
            </a:r>
            <a:r>
              <a:rPr lang="es-ES" sz="1800" dirty="0">
                <a:latin typeface="Arial" charset="0"/>
                <a:cs typeface="Arial" charset="0"/>
              </a:rPr>
              <a:t> P Chetchotisakd, S Kiertiburanakul, W Manosuthi, K Ruxrungtham, K Supparatpinyo; </a:t>
            </a:r>
            <a:r>
              <a:rPr lang="es-ES" sz="1800" b="1" dirty="0">
                <a:latin typeface="Arial" charset="0"/>
                <a:cs typeface="Arial" charset="0"/>
              </a:rPr>
              <a:t>Ukraine:</a:t>
            </a:r>
            <a:r>
              <a:rPr lang="es-ES" sz="1800" dirty="0">
                <a:latin typeface="Arial" charset="0"/>
                <a:cs typeface="Arial" charset="0"/>
              </a:rPr>
              <a:t> V </a:t>
            </a:r>
            <a:r>
              <a:rPr lang="es-ES" sz="1800" dirty="0" err="1">
                <a:latin typeface="Arial" charset="0"/>
                <a:cs typeface="Arial" charset="0"/>
              </a:rPr>
              <a:t>Lukianenko</a:t>
            </a:r>
            <a:r>
              <a:rPr lang="es-ES" sz="1800" dirty="0">
                <a:latin typeface="Arial" charset="0"/>
                <a:cs typeface="Arial" charset="0"/>
              </a:rPr>
              <a:t>, E Mamedova, L Moroz, S </a:t>
            </a:r>
            <a:r>
              <a:rPr lang="es-ES" sz="1800" dirty="0" err="1">
                <a:latin typeface="Arial" charset="0"/>
                <a:cs typeface="Arial" charset="0"/>
              </a:rPr>
              <a:t>Servetskiy</a:t>
            </a:r>
            <a:r>
              <a:rPr lang="es-ES" sz="1800" dirty="0">
                <a:latin typeface="Arial" charset="0"/>
                <a:cs typeface="Arial" charset="0"/>
              </a:rPr>
              <a:t>, </a:t>
            </a:r>
            <a:br>
              <a:rPr lang="es-ES" sz="1800" dirty="0">
                <a:latin typeface="Arial" charset="0"/>
                <a:cs typeface="Arial" charset="0"/>
              </a:rPr>
            </a:br>
            <a:r>
              <a:rPr lang="es-ES" sz="1800" dirty="0">
                <a:latin typeface="Arial" charset="0"/>
                <a:cs typeface="Arial" charset="0"/>
              </a:rPr>
              <a:t>S Yesypenko, D </a:t>
            </a:r>
            <a:r>
              <a:rPr lang="es-ES" sz="1800" dirty="0" err="1">
                <a:latin typeface="Arial" charset="0"/>
                <a:cs typeface="Arial" charset="0"/>
              </a:rPr>
              <a:t>Zhivitsa</a:t>
            </a:r>
            <a:endParaRPr lang="en-GB" sz="1800" dirty="0">
              <a:latin typeface="Arial" charset="0"/>
              <a:cs typeface="Arial" charset="0"/>
            </a:endParaRPr>
          </a:p>
          <a:p>
            <a:pPr lvl="1">
              <a:defRPr/>
            </a:pPr>
            <a:r>
              <a:rPr lang="en-GB" sz="2400" dirty="0">
                <a:latin typeface="Arial" charset="0"/>
                <a:cs typeface="Arial" charset="0"/>
              </a:rPr>
              <a:t>The GlaxoSmithKline and ViiV Healthcare study teams</a:t>
            </a:r>
          </a:p>
          <a:p>
            <a:endParaRPr lang="en-GB" sz="2400" dirty="0"/>
          </a:p>
        </p:txBody>
      </p:sp>
      <p:sp>
        <p:nvSpPr>
          <p:cNvPr id="3" name="Title 2"/>
          <p:cNvSpPr>
            <a:spLocks noGrp="1"/>
          </p:cNvSpPr>
          <p:nvPr>
            <p:ph type="title"/>
          </p:nvPr>
        </p:nvSpPr>
        <p:spPr/>
        <p:txBody>
          <a:bodyPr/>
          <a:lstStyle/>
          <a:p>
            <a:r>
              <a:rPr lang="en-GB" dirty="0"/>
              <a:t>Acknowledgments</a:t>
            </a:r>
          </a:p>
        </p:txBody>
      </p:sp>
      <p:sp>
        <p:nvSpPr>
          <p:cNvPr id="6" name="Text Placeholder 2">
            <a:extLst>
              <a:ext uri="{FF2B5EF4-FFF2-40B4-BE49-F238E27FC236}">
                <a16:creationId xmlns:a16="http://schemas.microsoft.com/office/drawing/2014/main" id="{364286C0-94B5-40D5-8776-1CE1F166C47C}"/>
              </a:ext>
            </a:extLst>
          </p:cNvPr>
          <p:cNvSpPr txBox="1">
            <a:spLocks/>
          </p:cNvSpPr>
          <p:nvPr/>
        </p:nvSpPr>
        <p:spPr bwMode="auto">
          <a:xfrm>
            <a:off x="711200" y="6294120"/>
            <a:ext cx="11143488" cy="18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33">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r>
              <a:rPr lang="en-US" altLang="en-US" sz="1000" kern="0" dirty="0">
                <a:latin typeface="Arial" charset="0"/>
                <a:cs typeface="Arial" charset="0"/>
              </a:rPr>
              <a:t>Brown et al. CROI 2019; Seattle, WA. Slides 144.</a:t>
            </a:r>
            <a:endParaRPr lang="en-US" sz="1000" kern="0" dirty="0"/>
          </a:p>
        </p:txBody>
      </p:sp>
    </p:spTree>
    <p:extLst>
      <p:ext uri="{BB962C8B-B14F-4D97-AF65-F5344CB8AC3E}">
        <p14:creationId xmlns:p14="http://schemas.microsoft.com/office/powerpoint/2010/main" val="1406681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a:spLocks noGrp="1"/>
          </p:cNvSpPr>
          <p:nvPr>
            <p:ph idx="1"/>
          </p:nvPr>
        </p:nvSpPr>
        <p:spPr>
          <a:xfrm>
            <a:off x="711200" y="1182711"/>
            <a:ext cx="11144251" cy="4498848"/>
          </a:xfrm>
          <a:prstGeom prst="rect">
            <a:avLst/>
          </a:prstGeom>
        </p:spPr>
        <p:txBody>
          <a:bodyPr/>
          <a:lstStyle/>
          <a:p>
            <a:pPr marL="182880" indent="-182880">
              <a:spcAft>
                <a:spcPts val="1200"/>
              </a:spcAft>
            </a:pPr>
            <a:r>
              <a:rPr lang="en-US" sz="2000" dirty="0"/>
              <a:t>The DAWNING study was conducted to evaluate the efficacy and safety of DTG + 2 NRTIs vs </a:t>
            </a:r>
            <a:br>
              <a:rPr lang="en-US" sz="2000" dirty="0"/>
            </a:br>
            <a:r>
              <a:rPr lang="en-GB" sz="2000" dirty="0"/>
              <a:t>a current WHO-recommended regimen of LPV/r + 2 NRTIs in HIV-1-infected participants failing first-line therapy of an NNRTI + 2 NRTIs (ClinicalTrials.gov: NCT02227238)</a:t>
            </a:r>
          </a:p>
          <a:p>
            <a:pPr marL="182880" indent="-182880">
              <a:spcAft>
                <a:spcPts val="1200"/>
              </a:spcAft>
            </a:pPr>
            <a:r>
              <a:rPr lang="en-US" sz="2000" dirty="0"/>
              <a:t>DTG + 2 NRTIs was shown to be superior in the proportion of participants achieving viral suppression (plasma HIV-1 RNA &lt;50 c/mL) at Week 48 compared with LPV/r + 2 NRTIs</a:t>
            </a:r>
          </a:p>
          <a:p>
            <a:pPr marL="182880" indent="-182880">
              <a:spcAft>
                <a:spcPts val="1200"/>
              </a:spcAft>
            </a:pPr>
            <a:r>
              <a:rPr lang="en-US" sz="2000" dirty="0"/>
              <a:t>NRTI resistance is common following virologic failure on historic first-line regimens in resource- limited settings (especially M184V/I and K65R)</a:t>
            </a:r>
          </a:p>
          <a:p>
            <a:pPr marL="559637" lvl="1" indent="-182880">
              <a:spcAft>
                <a:spcPts val="1200"/>
              </a:spcAft>
            </a:pPr>
            <a:r>
              <a:rPr lang="en-US" sz="2333" dirty="0"/>
              <a:t> </a:t>
            </a:r>
            <a:r>
              <a:rPr lang="en-US" sz="1900" dirty="0"/>
              <a:t>Recycling of 3TC or FTC is recommended in NRTI sequencing algorithms</a:t>
            </a:r>
          </a:p>
          <a:p>
            <a:pPr marL="182880" indent="-182880">
              <a:spcAft>
                <a:spcPts val="1200"/>
              </a:spcAft>
            </a:pPr>
            <a:r>
              <a:rPr lang="en-US" sz="2000" dirty="0"/>
              <a:t>The current post hoc analysis examined efficacy outcomes for different NRTI combinations in the presence of existing NRTI resistance, including when 3TC or FTC was used in the presence of M184V/I</a:t>
            </a:r>
            <a:endParaRPr lang="en-GB" sz="2000" dirty="0"/>
          </a:p>
        </p:txBody>
      </p:sp>
      <p:sp>
        <p:nvSpPr>
          <p:cNvPr id="10243" name="Title 16"/>
          <p:cNvSpPr>
            <a:spLocks noGrp="1"/>
          </p:cNvSpPr>
          <p:nvPr>
            <p:ph type="title"/>
          </p:nvPr>
        </p:nvSpPr>
        <p:spPr/>
        <p:txBody>
          <a:bodyPr/>
          <a:lstStyle/>
          <a:p>
            <a:r>
              <a:rPr lang="en-US" dirty="0"/>
              <a:t>DAWNING: Introduction</a:t>
            </a:r>
          </a:p>
        </p:txBody>
      </p:sp>
      <p:sp>
        <p:nvSpPr>
          <p:cNvPr id="6" name="Text Placeholder 2">
            <a:extLst>
              <a:ext uri="{FF2B5EF4-FFF2-40B4-BE49-F238E27FC236}">
                <a16:creationId xmlns:a16="http://schemas.microsoft.com/office/drawing/2014/main" id="{F8A13221-D11A-4FB1-9924-C6B4A19DA9AA}"/>
              </a:ext>
            </a:extLst>
          </p:cNvPr>
          <p:cNvSpPr txBox="1">
            <a:spLocks/>
          </p:cNvSpPr>
          <p:nvPr/>
        </p:nvSpPr>
        <p:spPr bwMode="auto">
          <a:xfrm>
            <a:off x="711200" y="6294120"/>
            <a:ext cx="11143488" cy="18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33">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r>
              <a:rPr lang="en-US" altLang="en-US" sz="1000" kern="0" dirty="0">
                <a:latin typeface="Arial" charset="0"/>
                <a:cs typeface="Arial" charset="0"/>
              </a:rPr>
              <a:t>Brown et al. CROI 2019; Seattle, WA. Slides 144.</a:t>
            </a:r>
            <a:endParaRPr lang="en-US" sz="1000" kern="0" dirty="0"/>
          </a:p>
        </p:txBody>
      </p:sp>
      <p:sp>
        <p:nvSpPr>
          <p:cNvPr id="8" name="Text Placeholder 4">
            <a:extLst>
              <a:ext uri="{FF2B5EF4-FFF2-40B4-BE49-F238E27FC236}">
                <a16:creationId xmlns:a16="http://schemas.microsoft.com/office/drawing/2014/main" id="{F77CA546-2F3B-4B58-9061-2F7FB55A65EB}"/>
              </a:ext>
            </a:extLst>
          </p:cNvPr>
          <p:cNvSpPr txBox="1">
            <a:spLocks/>
          </p:cNvSpPr>
          <p:nvPr/>
        </p:nvSpPr>
        <p:spPr bwMode="auto">
          <a:xfrm>
            <a:off x="711200" y="5862320"/>
            <a:ext cx="11143488"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1333" baseline="0">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endParaRPr lang="en-US" sz="1200" kern="0" dirty="0"/>
          </a:p>
          <a:p>
            <a:endParaRPr lang="en-US" sz="1200" kern="0" dirty="0"/>
          </a:p>
          <a:p>
            <a:r>
              <a:rPr lang="en-US" sz="1200" kern="0" dirty="0"/>
              <a:t>WHO, World Health Organization.</a:t>
            </a:r>
          </a:p>
          <a:p>
            <a:r>
              <a:rPr lang="en-US" sz="1200" kern="0" dirty="0" err="1"/>
              <a:t>Aboud</a:t>
            </a:r>
            <a:r>
              <a:rPr lang="en-US" sz="1200" kern="0" dirty="0"/>
              <a:t> et al. </a:t>
            </a:r>
            <a:r>
              <a:rPr lang="en-US" sz="1200" i="1" kern="0" dirty="0"/>
              <a:t>Lancet Infect Dis</a:t>
            </a:r>
            <a:r>
              <a:rPr lang="en-US" sz="1200" kern="0" dirty="0"/>
              <a:t>. 2019 [</a:t>
            </a:r>
            <a:r>
              <a:rPr lang="en-US" sz="1200" kern="0" dirty="0" err="1"/>
              <a:t>Epub</a:t>
            </a:r>
            <a:r>
              <a:rPr lang="en-US" sz="1200" kern="0" dirty="0"/>
              <a:t> ahead of print]. </a:t>
            </a:r>
          </a:p>
        </p:txBody>
      </p:sp>
    </p:spTree>
    <p:extLst>
      <p:ext uri="{BB962C8B-B14F-4D97-AF65-F5344CB8AC3E}">
        <p14:creationId xmlns:p14="http://schemas.microsoft.com/office/powerpoint/2010/main" val="631136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4A2FD19-4BB3-49AE-AE26-11AC3288A95B}"/>
              </a:ext>
            </a:extLst>
          </p:cNvPr>
          <p:cNvSpPr>
            <a:spLocks noGrp="1"/>
          </p:cNvSpPr>
          <p:nvPr>
            <p:ph type="title"/>
          </p:nvPr>
        </p:nvSpPr>
        <p:spPr/>
        <p:txBody>
          <a:bodyPr/>
          <a:lstStyle/>
          <a:p>
            <a:r>
              <a:rPr lang="en-GB" dirty="0"/>
              <a:t>Study Design</a:t>
            </a:r>
            <a:endParaRPr lang="en-US" dirty="0"/>
          </a:p>
        </p:txBody>
      </p:sp>
      <p:sp>
        <p:nvSpPr>
          <p:cNvPr id="6" name="Text Box 15">
            <a:extLst>
              <a:ext uri="{FF2B5EF4-FFF2-40B4-BE49-F238E27FC236}">
                <a16:creationId xmlns:a16="http://schemas.microsoft.com/office/drawing/2014/main" id="{BD7CA475-4703-48D0-A600-0FB7E3B55515}"/>
              </a:ext>
            </a:extLst>
          </p:cNvPr>
          <p:cNvSpPr txBox="1">
            <a:spLocks noChangeArrowheads="1"/>
          </p:cNvSpPr>
          <p:nvPr/>
        </p:nvSpPr>
        <p:spPr bwMode="auto">
          <a:xfrm>
            <a:off x="188916" y="4091507"/>
            <a:ext cx="3764106" cy="1569660"/>
          </a:xfrm>
          <a:prstGeom prst="rect">
            <a:avLst/>
          </a:prstGeom>
          <a:solidFill>
            <a:schemeClr val="bg1">
              <a:lumMod val="85000"/>
            </a:schemeClr>
          </a:solidFill>
          <a:ln w="12700">
            <a:solidFill>
              <a:srgbClr val="002F5F"/>
            </a:solidFill>
            <a:miter lim="800000"/>
            <a:headEnd/>
            <a:tailEnd/>
          </a:ln>
          <a:effectLst/>
        </p:spPr>
        <p:txBody>
          <a:bodyPr wrap="square" anchor="ctr" anchorCtr="0">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12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Inclusion criteria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On first-line 2 NRTIs + NNRTI regimen for ≥6 mo, failing virologically (HIV-1 RNA ≥400 c/mL on </a:t>
            </a:r>
            <a:br>
              <a:rPr kumimoji="0" lang="en-US" sz="1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2 occasions)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No primary viral resistance to PIs or INSTIs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Investigator-selected NRTIs had to include ≥1 fully active NRTI based on viral resistance testing at screening</a:t>
            </a:r>
          </a:p>
        </p:txBody>
      </p:sp>
      <p:sp>
        <p:nvSpPr>
          <p:cNvPr id="7" name="AutoShape 4">
            <a:extLst>
              <a:ext uri="{FF2B5EF4-FFF2-40B4-BE49-F238E27FC236}">
                <a16:creationId xmlns:a16="http://schemas.microsoft.com/office/drawing/2014/main" id="{753D2A7E-1708-452E-91CE-421295463E50}"/>
              </a:ext>
            </a:extLst>
          </p:cNvPr>
          <p:cNvSpPr>
            <a:spLocks noChangeArrowheads="1"/>
          </p:cNvSpPr>
          <p:nvPr/>
        </p:nvSpPr>
        <p:spPr bwMode="auto">
          <a:xfrm>
            <a:off x="3717532" y="1850112"/>
            <a:ext cx="3915150" cy="748742"/>
          </a:xfrm>
          <a:prstGeom prst="homePlate">
            <a:avLst>
              <a:gd name="adj" fmla="val 37877"/>
            </a:avLst>
          </a:prstGeom>
          <a:solidFill>
            <a:srgbClr val="002F5F"/>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8288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DTG + 2 NRTIs</a:t>
            </a:r>
          </a:p>
        </p:txBody>
      </p:sp>
      <p:sp>
        <p:nvSpPr>
          <p:cNvPr id="8" name="Line 7">
            <a:extLst>
              <a:ext uri="{FF2B5EF4-FFF2-40B4-BE49-F238E27FC236}">
                <a16:creationId xmlns:a16="http://schemas.microsoft.com/office/drawing/2014/main" id="{96FD0EE2-7C63-40A2-8FEB-85C3EEDCBF8C}"/>
              </a:ext>
            </a:extLst>
          </p:cNvPr>
          <p:cNvSpPr>
            <a:spLocks noChangeShapeType="1"/>
          </p:cNvSpPr>
          <p:nvPr/>
        </p:nvSpPr>
        <p:spPr bwMode="auto">
          <a:xfrm flipV="1">
            <a:off x="383593" y="3619527"/>
            <a:ext cx="11689471" cy="12832"/>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 name="Text Box 8">
            <a:extLst>
              <a:ext uri="{FF2B5EF4-FFF2-40B4-BE49-F238E27FC236}">
                <a16:creationId xmlns:a16="http://schemas.microsoft.com/office/drawing/2014/main" id="{A9E1F24C-385D-4CCF-BB9B-B21867CF688C}"/>
              </a:ext>
            </a:extLst>
          </p:cNvPr>
          <p:cNvSpPr txBox="1">
            <a:spLocks noChangeArrowheads="1"/>
          </p:cNvSpPr>
          <p:nvPr/>
        </p:nvSpPr>
        <p:spPr bwMode="auto">
          <a:xfrm>
            <a:off x="2854751" y="3713325"/>
            <a:ext cx="1654620" cy="338554"/>
          </a:xfrm>
          <a:prstGeom prst="rect">
            <a:avLst/>
          </a:prstGeom>
          <a:noFill/>
          <a:ln w="9525">
            <a:noFill/>
            <a:miter lim="800000"/>
            <a:headEnd/>
            <a:tailEnd/>
          </a:ln>
        </p:spPr>
        <p:txBody>
          <a:bodyPr wrap="none">
            <a:spAutoFit/>
          </a:bodyPr>
          <a:lstStyle/>
          <a:p>
            <a:pPr marL="284163" marR="0" lvl="0" indent="-284163" algn="ctr" defTabSz="796925" rtl="0" eaLnBrk="0" fontAlgn="auto" latinLnBrk="0" hangingPunct="0">
              <a:lnSpc>
                <a:spcPct val="100000"/>
              </a:lnSpc>
              <a:spcBef>
                <a:spcPct val="25000"/>
              </a:spcBef>
              <a:spcAft>
                <a:spcPts val="0"/>
              </a:spcAft>
              <a:buClr>
                <a:srgbClr val="FF6623"/>
              </a:buClr>
              <a:buSzPct val="125000"/>
              <a:buFontTx/>
              <a:buNone/>
              <a:tabLst/>
              <a:defRPr/>
            </a:pPr>
            <a:r>
              <a:rPr kumimoji="0" lang="en-US" sz="1600" b="1" i="0" u="none" strike="noStrike" kern="1200" cap="none" spc="0" normalizeH="0" baseline="0" noProof="0" dirty="0">
                <a:ln>
                  <a:noFill/>
                </a:ln>
                <a:solidFill>
                  <a:srgbClr val="000000"/>
                </a:solidFill>
                <a:effectLst/>
                <a:uLnTx/>
                <a:uFillTx/>
                <a:latin typeface="Arial"/>
                <a:ea typeface="MS PGothic" pitchFamily="34" charset="-128"/>
                <a:cs typeface="+mn-cs"/>
              </a:rPr>
              <a:t>Randomization</a:t>
            </a:r>
          </a:p>
        </p:txBody>
      </p:sp>
      <p:sp>
        <p:nvSpPr>
          <p:cNvPr id="10" name="Line 11">
            <a:extLst>
              <a:ext uri="{FF2B5EF4-FFF2-40B4-BE49-F238E27FC236}">
                <a16:creationId xmlns:a16="http://schemas.microsoft.com/office/drawing/2014/main" id="{FBBDE31B-D415-4296-BDED-A2DAE58B0BA8}"/>
              </a:ext>
            </a:extLst>
          </p:cNvPr>
          <p:cNvSpPr>
            <a:spLocks noChangeShapeType="1"/>
          </p:cNvSpPr>
          <p:nvPr/>
        </p:nvSpPr>
        <p:spPr bwMode="auto">
          <a:xfrm>
            <a:off x="3687286" y="3630435"/>
            <a:ext cx="0" cy="146050"/>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2" name="Text Box 17">
            <a:extLst>
              <a:ext uri="{FF2B5EF4-FFF2-40B4-BE49-F238E27FC236}">
                <a16:creationId xmlns:a16="http://schemas.microsoft.com/office/drawing/2014/main" id="{E1B882CF-6EC4-47E6-8C9C-35815F9FBD8A}"/>
              </a:ext>
            </a:extLst>
          </p:cNvPr>
          <p:cNvSpPr txBox="1">
            <a:spLocks noChangeArrowheads="1"/>
          </p:cNvSpPr>
          <p:nvPr/>
        </p:nvSpPr>
        <p:spPr bwMode="auto">
          <a:xfrm>
            <a:off x="1043458" y="1708852"/>
            <a:ext cx="1175322" cy="338554"/>
          </a:xfrm>
          <a:prstGeom prst="rect">
            <a:avLst/>
          </a:prstGeom>
          <a:noFill/>
          <a:ln w="9525">
            <a:noFill/>
            <a:miter lim="800000"/>
            <a:headEnd/>
            <a:tailEnd/>
          </a:ln>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Screening</a:t>
            </a:r>
          </a:p>
        </p:txBody>
      </p:sp>
      <p:sp>
        <p:nvSpPr>
          <p:cNvPr id="13" name="Text Box 18">
            <a:extLst>
              <a:ext uri="{FF2B5EF4-FFF2-40B4-BE49-F238E27FC236}">
                <a16:creationId xmlns:a16="http://schemas.microsoft.com/office/drawing/2014/main" id="{8A5C6AE2-FC24-45E0-A101-B604911B8157}"/>
              </a:ext>
            </a:extLst>
          </p:cNvPr>
          <p:cNvSpPr txBox="1">
            <a:spLocks noChangeArrowheads="1"/>
          </p:cNvSpPr>
          <p:nvPr/>
        </p:nvSpPr>
        <p:spPr bwMode="auto">
          <a:xfrm>
            <a:off x="7433343" y="3734753"/>
            <a:ext cx="1001684" cy="338554"/>
          </a:xfrm>
          <a:prstGeom prst="rect">
            <a:avLst/>
          </a:prstGeom>
          <a:noFill/>
          <a:ln w="9525">
            <a:noFill/>
            <a:miter lim="800000"/>
            <a:headEnd/>
            <a:tailEnd/>
          </a:ln>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Week 52</a:t>
            </a:r>
          </a:p>
        </p:txBody>
      </p:sp>
      <p:sp>
        <p:nvSpPr>
          <p:cNvPr id="14" name="Text Box 26">
            <a:extLst>
              <a:ext uri="{FF2B5EF4-FFF2-40B4-BE49-F238E27FC236}">
                <a16:creationId xmlns:a16="http://schemas.microsoft.com/office/drawing/2014/main" id="{1AFE932E-59C7-411E-9E6F-00E46A27842F}"/>
              </a:ext>
            </a:extLst>
          </p:cNvPr>
          <p:cNvSpPr txBox="1">
            <a:spLocks noChangeArrowheads="1"/>
          </p:cNvSpPr>
          <p:nvPr/>
        </p:nvSpPr>
        <p:spPr bwMode="auto">
          <a:xfrm>
            <a:off x="325464" y="1231934"/>
            <a:ext cx="11184628" cy="369332"/>
          </a:xfrm>
          <a:prstGeom prst="rect">
            <a:avLst/>
          </a:prstGeom>
          <a:noFill/>
          <a:ln w="9525">
            <a:noFill/>
            <a:miter lim="800000"/>
            <a:headEnd/>
            <a:tailEnd/>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0000"/>
                </a:solidFill>
                <a:effectLst/>
                <a:uLnTx/>
                <a:uFillTx/>
                <a:latin typeface="Arial"/>
                <a:ea typeface="+mn-ea"/>
                <a:cs typeface="+mn-cs"/>
              </a:rPr>
              <a:t>Open-label, randomized noninferiority phase </a:t>
            </a:r>
            <a:r>
              <a:rPr kumimoji="0" lang="en-GB" sz="1800" b="1" i="0" u="none" strike="noStrike" kern="1200" cap="none" spc="0" normalizeH="0" baseline="0" noProof="0" dirty="0" err="1">
                <a:ln>
                  <a:noFill/>
                </a:ln>
                <a:solidFill>
                  <a:srgbClr val="000000"/>
                </a:solidFill>
                <a:effectLst/>
                <a:uLnTx/>
                <a:uFillTx/>
                <a:latin typeface="Arial"/>
                <a:ea typeface="+mn-ea"/>
                <a:cs typeface="+mn-cs"/>
              </a:rPr>
              <a:t>IIIb</a:t>
            </a:r>
            <a:r>
              <a:rPr kumimoji="0" lang="en-GB" sz="1800" b="1" i="0" u="none" strike="noStrike" kern="1200" cap="none" spc="0" normalizeH="0" baseline="0" noProof="0" dirty="0">
                <a:ln>
                  <a:noFill/>
                </a:ln>
                <a:solidFill>
                  <a:srgbClr val="000000"/>
                </a:solidFill>
                <a:effectLst/>
                <a:uLnTx/>
                <a:uFillTx/>
                <a:latin typeface="Arial"/>
                <a:ea typeface="+mn-ea"/>
                <a:cs typeface="+mn-cs"/>
              </a:rPr>
              <a:t> study </a:t>
            </a:r>
          </a:p>
        </p:txBody>
      </p:sp>
      <p:sp>
        <p:nvSpPr>
          <p:cNvPr id="15" name="AutoShape 4">
            <a:extLst>
              <a:ext uri="{FF2B5EF4-FFF2-40B4-BE49-F238E27FC236}">
                <a16:creationId xmlns:a16="http://schemas.microsoft.com/office/drawing/2014/main" id="{60671D09-979C-4E84-987F-E369AB3D2494}"/>
              </a:ext>
            </a:extLst>
          </p:cNvPr>
          <p:cNvSpPr>
            <a:spLocks noChangeArrowheads="1"/>
          </p:cNvSpPr>
          <p:nvPr/>
        </p:nvSpPr>
        <p:spPr bwMode="auto">
          <a:xfrm>
            <a:off x="3703526" y="2764382"/>
            <a:ext cx="3915150" cy="701296"/>
          </a:xfrm>
          <a:prstGeom prst="homePlate">
            <a:avLst>
              <a:gd name="adj" fmla="val 37877"/>
            </a:avLst>
          </a:prstGeom>
          <a:solidFill>
            <a:srgbClr val="FF6600"/>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8288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LPV/r + 2 NRTIs</a:t>
            </a:r>
          </a:p>
        </p:txBody>
      </p:sp>
      <p:sp>
        <p:nvSpPr>
          <p:cNvPr id="19" name="AutoShape 2">
            <a:extLst>
              <a:ext uri="{FF2B5EF4-FFF2-40B4-BE49-F238E27FC236}">
                <a16:creationId xmlns:a16="http://schemas.microsoft.com/office/drawing/2014/main" id="{7FCA5E29-6F43-40B1-818F-86D2DD3FCF1B}"/>
              </a:ext>
            </a:extLst>
          </p:cNvPr>
          <p:cNvSpPr>
            <a:spLocks noChangeArrowheads="1"/>
          </p:cNvSpPr>
          <p:nvPr/>
        </p:nvSpPr>
        <p:spPr bwMode="auto">
          <a:xfrm>
            <a:off x="604917" y="1850112"/>
            <a:ext cx="3112616" cy="1699056"/>
          </a:xfrm>
          <a:prstGeom prst="rightArrow">
            <a:avLst>
              <a:gd name="adj1" fmla="val 57009"/>
              <a:gd name="adj2" fmla="val 65033"/>
            </a:avLst>
          </a:prstGeom>
          <a:solidFill>
            <a:schemeClr val="bg2"/>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8288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sng"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1:1 randomized</a:t>
            </a:r>
            <a:endParaRPr kumimoji="0" lang="en-US" sz="1400" b="0" i="0" u="sng"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Stratification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BL HIV ≤ or &gt;100,000 c/mL</a:t>
            </a:r>
            <a:br>
              <a:rPr kumimoji="0" lang="en-US" sz="1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br>
            <a:r>
              <a:rPr kumimoji="0" lang="en-US" sz="1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Fully active NRTIs (2 or &lt;2)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cxnSp>
        <p:nvCxnSpPr>
          <p:cNvPr id="23" name="Straight Arrow Connector 22">
            <a:extLst>
              <a:ext uri="{FF2B5EF4-FFF2-40B4-BE49-F238E27FC236}">
                <a16:creationId xmlns:a16="http://schemas.microsoft.com/office/drawing/2014/main" id="{C01C3DA8-9EDA-4F04-9777-390CD2AF551A}"/>
              </a:ext>
            </a:extLst>
          </p:cNvPr>
          <p:cNvCxnSpPr>
            <a:cxnSpLocks/>
          </p:cNvCxnSpPr>
          <p:nvPr/>
        </p:nvCxnSpPr>
        <p:spPr>
          <a:xfrm flipV="1">
            <a:off x="7433343" y="3619331"/>
            <a:ext cx="0" cy="787577"/>
          </a:xfrm>
          <a:prstGeom prst="straightConnector1">
            <a:avLst/>
          </a:prstGeom>
          <a:ln w="28575">
            <a:solidFill>
              <a:srgbClr val="E31836"/>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41">
            <a:extLst>
              <a:ext uri="{FF2B5EF4-FFF2-40B4-BE49-F238E27FC236}">
                <a16:creationId xmlns:a16="http://schemas.microsoft.com/office/drawing/2014/main" id="{26A9B8AB-9655-4C6A-AC23-743705B45F47}"/>
              </a:ext>
            </a:extLst>
          </p:cNvPr>
          <p:cNvSpPr txBox="1">
            <a:spLocks noChangeArrowheads="1"/>
          </p:cNvSpPr>
          <p:nvPr/>
        </p:nvSpPr>
        <p:spPr bwMode="auto">
          <a:xfrm>
            <a:off x="6096000" y="4417630"/>
            <a:ext cx="1725369" cy="1246495"/>
          </a:xfrm>
          <a:prstGeom prst="rect">
            <a:avLst/>
          </a:prstGeom>
          <a:solidFill>
            <a:schemeClr val="bg1">
              <a:lumMod val="95000"/>
            </a:schemeClr>
          </a:solidFill>
          <a:ln w="19050">
            <a:solidFill>
              <a:srgbClr val="E31836"/>
            </a:solidFill>
            <a:miter lim="800000"/>
            <a:headEnd/>
            <a:tailEnd/>
          </a:ln>
          <a:effectLst>
            <a:outerShdw blurRad="107950" dist="12700" dir="5400000" algn="ctr">
              <a:srgbClr val="000000"/>
            </a:outerShdw>
          </a:effectLst>
        </p:spPr>
        <p:txBody>
          <a:bodyPr wrap="square" lIns="0" rIns="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ja-JP" sz="1500" b="1" i="0" u="none" strike="noStrike" kern="1200" cap="none" spc="0" normalizeH="0" baseline="0" noProof="0" dirty="0">
                <a:ln>
                  <a:noFill/>
                </a:ln>
                <a:solidFill>
                  <a:srgbClr val="E31836"/>
                </a:solidFill>
                <a:effectLst/>
                <a:uLnTx/>
                <a:uFillTx/>
                <a:latin typeface="Arial" panose="020B0604020202020204" pitchFamily="34" charset="0"/>
                <a:ea typeface="+mn-ea"/>
                <a:cs typeface="Arial" panose="020B0604020202020204" pitchFamily="34" charset="0"/>
              </a:rPr>
              <a:t>Primary endpoint </a:t>
            </a:r>
            <a:br>
              <a:rPr kumimoji="0" lang="en-GB" altLang="ja-JP" sz="1500" b="1" i="0" u="none" strike="noStrike" kern="1200" cap="none" spc="0" normalizeH="0" baseline="0" noProof="0" dirty="0">
                <a:ln>
                  <a:noFill/>
                </a:ln>
                <a:solidFill>
                  <a:srgbClr val="E31836"/>
                </a:solidFill>
                <a:effectLst/>
                <a:uLnTx/>
                <a:uFillTx/>
                <a:latin typeface="Arial" panose="020B0604020202020204" pitchFamily="34" charset="0"/>
                <a:ea typeface="+mn-ea"/>
                <a:cs typeface="Arial" panose="020B0604020202020204" pitchFamily="34" charset="0"/>
              </a:rPr>
            </a:br>
            <a:r>
              <a:rPr kumimoji="0" lang="en-GB" altLang="ja-JP" sz="1500" b="1" i="0" u="none" strike="noStrike" kern="1200" cap="none" spc="0" normalizeH="0" baseline="0" noProof="0" dirty="0">
                <a:ln>
                  <a:noFill/>
                </a:ln>
                <a:solidFill>
                  <a:srgbClr val="E31836"/>
                </a:solidFill>
                <a:effectLst/>
                <a:uLnTx/>
                <a:uFillTx/>
                <a:latin typeface="Arial" panose="020B0604020202020204" pitchFamily="34" charset="0"/>
                <a:ea typeface="+mn-ea"/>
                <a:cs typeface="Arial" panose="020B0604020202020204" pitchFamily="34" charset="0"/>
              </a:rPr>
              <a:t>at 48 </a:t>
            </a:r>
            <a:r>
              <a:rPr kumimoji="0" lang="en-GB" altLang="ja-JP" sz="1500" b="1" i="0" u="none" strike="noStrike" kern="1200" cap="none" spc="0" normalizeH="0" baseline="0" noProof="0" dirty="0" err="1">
                <a:ln>
                  <a:noFill/>
                </a:ln>
                <a:solidFill>
                  <a:srgbClr val="E31836"/>
                </a:solidFill>
                <a:effectLst/>
                <a:uLnTx/>
                <a:uFillTx/>
                <a:latin typeface="Arial" panose="020B0604020202020204" pitchFamily="34" charset="0"/>
                <a:ea typeface="+mn-ea"/>
                <a:cs typeface="Arial" panose="020B0604020202020204" pitchFamily="34" charset="0"/>
              </a:rPr>
              <a:t>wk</a:t>
            </a:r>
            <a:r>
              <a:rPr kumimoji="0" lang="en-GB" altLang="ja-JP" sz="1500" b="1" i="0" u="none" strike="noStrike" kern="1200" cap="none" spc="0" normalizeH="0" baseline="0" noProof="0" dirty="0">
                <a:ln>
                  <a:noFill/>
                </a:ln>
                <a:solidFill>
                  <a:srgbClr val="E31836"/>
                </a:solidFill>
                <a:effectLst/>
                <a:uLnTx/>
                <a:uFillTx/>
                <a:latin typeface="Arial" panose="020B0604020202020204" pitchFamily="34" charset="0"/>
                <a:ea typeface="+mn-ea"/>
                <a:cs typeface="Arial" panose="020B0604020202020204" pitchFamily="34" charset="0"/>
              </a:rPr>
              <a:t>: </a:t>
            </a:r>
            <a:br>
              <a:rPr kumimoji="0" lang="en-GB" altLang="ja-JP" sz="1500" b="1" i="0" u="none" strike="noStrike" kern="1200" cap="none" spc="0" normalizeH="0" baseline="0" noProof="0" dirty="0">
                <a:ln>
                  <a:noFill/>
                </a:ln>
                <a:solidFill>
                  <a:srgbClr val="E31836"/>
                </a:solidFill>
                <a:effectLst/>
                <a:uLnTx/>
                <a:uFillTx/>
                <a:latin typeface="Arial" panose="020B0604020202020204" pitchFamily="34" charset="0"/>
                <a:ea typeface="+mn-ea"/>
                <a:cs typeface="Arial" panose="020B0604020202020204" pitchFamily="34" charset="0"/>
              </a:rPr>
            </a:br>
            <a:r>
              <a:rPr kumimoji="0" lang="en-GB" altLang="ja-JP" sz="1500" b="1" i="0" u="none" strike="noStrike" kern="1200" cap="none" spc="0" normalizeH="0" baseline="0" noProof="0" dirty="0">
                <a:ln>
                  <a:noFill/>
                </a:ln>
                <a:solidFill>
                  <a:srgbClr val="E31836"/>
                </a:solidFill>
                <a:effectLst/>
                <a:uLnTx/>
                <a:uFillTx/>
                <a:latin typeface="Arial" panose="020B0604020202020204" pitchFamily="34" charset="0"/>
                <a:ea typeface="+mn-ea"/>
                <a:cs typeface="Arial" panose="020B0604020202020204" pitchFamily="34" charset="0"/>
              </a:rPr>
              <a:t>participants with</a:t>
            </a:r>
            <a:br>
              <a:rPr kumimoji="0" lang="en-GB" altLang="ja-JP" sz="1500" b="1" i="0" u="none" strike="noStrike" kern="1200" cap="none" spc="0" normalizeH="0" baseline="0" noProof="0" dirty="0">
                <a:ln>
                  <a:noFill/>
                </a:ln>
                <a:solidFill>
                  <a:srgbClr val="E31836"/>
                </a:solidFill>
                <a:effectLst/>
                <a:uLnTx/>
                <a:uFillTx/>
                <a:latin typeface="Arial" panose="020B0604020202020204" pitchFamily="34" charset="0"/>
                <a:ea typeface="+mn-ea"/>
                <a:cs typeface="Arial" panose="020B0604020202020204" pitchFamily="34" charset="0"/>
              </a:rPr>
            </a:br>
            <a:r>
              <a:rPr kumimoji="0" lang="en-GB" altLang="ja-JP" sz="1500" b="1" i="0" u="none" strike="noStrike" kern="1200" cap="none" spc="0" normalizeH="0" baseline="0" noProof="0" dirty="0">
                <a:ln>
                  <a:noFill/>
                </a:ln>
                <a:solidFill>
                  <a:srgbClr val="E31836"/>
                </a:solidFill>
                <a:effectLst/>
                <a:uLnTx/>
                <a:uFillTx/>
                <a:latin typeface="Arial" panose="020B0604020202020204" pitchFamily="34" charset="0"/>
                <a:ea typeface="+mn-ea"/>
                <a:cs typeface="Arial" panose="020B0604020202020204" pitchFamily="34" charset="0"/>
              </a:rPr>
              <a:t>VL &lt;50 c/mL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ja-JP" sz="1500" b="1" i="0" u="none" strike="noStrike" kern="1200" cap="none" spc="0" normalizeH="0" baseline="0" noProof="0" dirty="0">
                <a:ln>
                  <a:noFill/>
                </a:ln>
                <a:solidFill>
                  <a:srgbClr val="E31836"/>
                </a:solidFill>
                <a:effectLst/>
                <a:uLnTx/>
                <a:uFillTx/>
                <a:latin typeface="Arial" panose="020B0604020202020204" pitchFamily="34" charset="0"/>
                <a:ea typeface="+mn-ea"/>
                <a:cs typeface="Arial" panose="020B0604020202020204" pitchFamily="34" charset="0"/>
              </a:rPr>
              <a:t>(ITT-E snapshot)</a:t>
            </a:r>
            <a:r>
              <a:rPr kumimoji="0" lang="en-GB" altLang="ja-JP" sz="1500" b="1" i="0" u="none" strike="noStrike" kern="1200" cap="none" spc="0" normalizeH="0" baseline="30000" noProof="0" dirty="0">
                <a:ln>
                  <a:noFill/>
                </a:ln>
                <a:solidFill>
                  <a:srgbClr val="E31836"/>
                </a:solidFill>
                <a:effectLst/>
                <a:uLnTx/>
                <a:uFillTx/>
                <a:latin typeface="Arial" panose="020B0604020202020204" pitchFamily="34" charset="0"/>
                <a:ea typeface="+mn-ea"/>
                <a:cs typeface="Arial" panose="020B0604020202020204" pitchFamily="34" charset="0"/>
              </a:rPr>
              <a:t>a</a:t>
            </a:r>
          </a:p>
        </p:txBody>
      </p:sp>
      <p:sp>
        <p:nvSpPr>
          <p:cNvPr id="31" name="Text Box 18">
            <a:extLst>
              <a:ext uri="{FF2B5EF4-FFF2-40B4-BE49-F238E27FC236}">
                <a16:creationId xmlns:a16="http://schemas.microsoft.com/office/drawing/2014/main" id="{C8C48351-F0A2-4F5B-AF74-933A90E925C2}"/>
              </a:ext>
            </a:extLst>
          </p:cNvPr>
          <p:cNvSpPr txBox="1">
            <a:spLocks noChangeArrowheads="1"/>
          </p:cNvSpPr>
          <p:nvPr/>
        </p:nvSpPr>
        <p:spPr bwMode="auto">
          <a:xfrm>
            <a:off x="5128108" y="3771778"/>
            <a:ext cx="1051891" cy="707886"/>
          </a:xfrm>
          <a:prstGeom prst="rect">
            <a:avLst/>
          </a:prstGeom>
          <a:noFill/>
          <a:ln w="9525">
            <a:noFill/>
            <a:miter lim="800000"/>
            <a:headEnd/>
            <a:tailEnd/>
          </a:ln>
        </p:spPr>
        <p:txBody>
          <a:bodyPr wrap="none">
            <a:spAutoFit/>
          </a:bodyPr>
          <a:lstStyle/>
          <a:p>
            <a:pPr marL="0" marR="0" lvl="0" indent="0" algn="ctr" defTabSz="796925" rtl="0" eaLnBrk="0" fontAlgn="auto" latinLnBrk="0" hangingPunct="0">
              <a:lnSpc>
                <a:spcPts val="1600"/>
              </a:lnSpc>
              <a:spcBef>
                <a:spcPts val="0"/>
              </a:spcBef>
              <a:spcAft>
                <a:spcPts val="0"/>
              </a:spcAft>
              <a:buClr>
                <a:srgbClr val="FF6623"/>
              </a:buClr>
              <a:buSzPct val="125000"/>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Week 24</a:t>
            </a:r>
            <a:br>
              <a:rPr kumimoji="0" lang="en-US" altLang="ja-JP" sz="1600" b="1"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br>
            <a:r>
              <a:rPr kumimoji="0" lang="en-US" sz="1600" b="1" i="0" u="none" strike="noStrike" kern="1200" cap="none" spc="0" normalizeH="0" baseline="0" noProof="0" dirty="0">
                <a:ln>
                  <a:noFill/>
                </a:ln>
                <a:solidFill>
                  <a:srgbClr val="000000"/>
                </a:solidFill>
                <a:effectLst/>
                <a:uLnTx/>
                <a:uFillTx/>
                <a:latin typeface="Arial"/>
                <a:ea typeface="MS PGothic" pitchFamily="34" charset="-128"/>
                <a:cs typeface="+mn-cs"/>
              </a:rPr>
              <a:t>interim </a:t>
            </a:r>
          </a:p>
          <a:p>
            <a:pPr marL="0" marR="0" lvl="0" indent="0" algn="ctr" defTabSz="796925" rtl="0" eaLnBrk="0" fontAlgn="auto" latinLnBrk="0" hangingPunct="0">
              <a:lnSpc>
                <a:spcPts val="1600"/>
              </a:lnSpc>
              <a:spcBef>
                <a:spcPts val="0"/>
              </a:spcBef>
              <a:spcAft>
                <a:spcPts val="0"/>
              </a:spcAft>
              <a:buClr>
                <a:srgbClr val="FF6623"/>
              </a:buClr>
              <a:buSzPct val="125000"/>
              <a:buFontTx/>
              <a:buNone/>
              <a:tabLst/>
              <a:defRPr/>
            </a:pPr>
            <a:r>
              <a:rPr kumimoji="0" lang="en-US" sz="1600" b="1" i="0" u="none" strike="noStrike" kern="1200" cap="none" spc="0" normalizeH="0" baseline="0" noProof="0" dirty="0">
                <a:ln>
                  <a:noFill/>
                </a:ln>
                <a:solidFill>
                  <a:srgbClr val="000000"/>
                </a:solidFill>
                <a:effectLst/>
                <a:uLnTx/>
                <a:uFillTx/>
                <a:latin typeface="Arial"/>
                <a:ea typeface="MS PGothic" pitchFamily="34" charset="-128"/>
                <a:cs typeface="+mn-cs"/>
              </a:rPr>
              <a:t>analysis </a:t>
            </a:r>
          </a:p>
        </p:txBody>
      </p:sp>
      <p:sp>
        <p:nvSpPr>
          <p:cNvPr id="32" name="Line 12">
            <a:extLst>
              <a:ext uri="{FF2B5EF4-FFF2-40B4-BE49-F238E27FC236}">
                <a16:creationId xmlns:a16="http://schemas.microsoft.com/office/drawing/2014/main" id="{568FB9DA-4FF0-4B7E-B187-0374F7B28EF3}"/>
              </a:ext>
            </a:extLst>
          </p:cNvPr>
          <p:cNvSpPr>
            <a:spLocks noChangeShapeType="1"/>
          </p:cNvSpPr>
          <p:nvPr/>
        </p:nvSpPr>
        <p:spPr bwMode="auto">
          <a:xfrm>
            <a:off x="5605126" y="3631206"/>
            <a:ext cx="0" cy="146050"/>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3" name="Text Placeholder 2">
            <a:extLst>
              <a:ext uri="{FF2B5EF4-FFF2-40B4-BE49-F238E27FC236}">
                <a16:creationId xmlns:a16="http://schemas.microsoft.com/office/drawing/2014/main" id="{AFB12D5C-A687-466D-B5FF-4EE1B1D4F1C4}"/>
              </a:ext>
            </a:extLst>
          </p:cNvPr>
          <p:cNvSpPr>
            <a:spLocks noGrp="1"/>
          </p:cNvSpPr>
          <p:nvPr>
            <p:ph type="body" sz="quarter" idx="11"/>
          </p:nvPr>
        </p:nvSpPr>
        <p:spPr>
          <a:xfrm>
            <a:off x="711200" y="6294120"/>
            <a:ext cx="11143488" cy="182880"/>
          </a:xfrm>
          <a:prstGeom prst="rect">
            <a:avLst/>
          </a:prstGeom>
        </p:spPr>
        <p:txBody>
          <a:bodyPr/>
          <a:lstStyle/>
          <a:p>
            <a:r>
              <a:rPr lang="en-US" altLang="en-US" sz="1000" dirty="0">
                <a:latin typeface="Arial" charset="0"/>
                <a:cs typeface="Arial" charset="0"/>
              </a:rPr>
              <a:t>Brown et al. CROI 2019; Seattle, WA. Slides 144.</a:t>
            </a:r>
            <a:endParaRPr lang="en-US" sz="1000" dirty="0"/>
          </a:p>
        </p:txBody>
      </p:sp>
      <p:sp>
        <p:nvSpPr>
          <p:cNvPr id="35" name="Text Placeholder 4">
            <a:extLst>
              <a:ext uri="{FF2B5EF4-FFF2-40B4-BE49-F238E27FC236}">
                <a16:creationId xmlns:a16="http://schemas.microsoft.com/office/drawing/2014/main" id="{D37198E3-4513-4CC8-87B3-17C689A4FF38}"/>
              </a:ext>
            </a:extLst>
          </p:cNvPr>
          <p:cNvSpPr txBox="1">
            <a:spLocks/>
          </p:cNvSpPr>
          <p:nvPr/>
        </p:nvSpPr>
        <p:spPr bwMode="auto">
          <a:xfrm>
            <a:off x="711200" y="5862320"/>
            <a:ext cx="11143488"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1333" baseline="0">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marL="0" marR="0" lvl="0" indent="0" algn="l" defTabSz="914400" rtl="0" eaLnBrk="0" fontAlgn="base" latinLnBrk="0" hangingPunct="0">
              <a:lnSpc>
                <a:spcPct val="100000"/>
              </a:lnSpc>
              <a:spcBef>
                <a:spcPct val="0"/>
              </a:spcBef>
              <a:spcAft>
                <a:spcPts val="400"/>
              </a:spcAft>
              <a:buClr>
                <a:srgbClr val="E31836"/>
              </a:buClr>
              <a:buSzPct val="115000"/>
              <a:buFont typeface="Arial" panose="020B0604020202020204" pitchFamily="34" charset="0"/>
              <a:buNone/>
              <a:tabLst/>
              <a:defRPr/>
            </a:pPr>
            <a:endPar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ts val="400"/>
              </a:spcAft>
              <a:buClr>
                <a:srgbClr val="E31836"/>
              </a:buClr>
              <a:buSzPct val="115000"/>
              <a:buFont typeface="Arial" panose="020B0604020202020204" pitchFamily="34" charset="0"/>
              <a:buNone/>
              <a:tabLst/>
              <a:defRPr/>
            </a:pPr>
            <a:endPar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ts val="400"/>
              </a:spcAft>
              <a:buClr>
                <a:srgbClr val="E31836"/>
              </a:buClr>
              <a:buSzPct val="115000"/>
              <a:buFont typeface="Arial" panose="020B0604020202020204" pitchFamily="34" charset="0"/>
              <a:buNone/>
              <a:tabLst/>
              <a:defRPr/>
            </a:pPr>
            <a:r>
              <a:rPr kumimoji="0" lang="en-US" altLang="ja-JP" sz="1200" b="0" i="0" u="none" strike="noStrike" kern="1200" cap="none" spc="0" normalizeH="0" baseline="30000" noProof="0" dirty="0">
                <a:ln>
                  <a:noFill/>
                </a:ln>
                <a:solidFill>
                  <a:srgbClr val="000000"/>
                </a:solidFill>
                <a:effectLst/>
                <a:uLnTx/>
                <a:uFillTx/>
                <a:latin typeface="Arial" panose="020B0604020202020204" pitchFamily="34" charset="0"/>
                <a:ea typeface="+mn-ea"/>
                <a:cs typeface="Arial" panose="020B0604020202020204" pitchFamily="34" charset="0"/>
              </a:rPr>
              <a:t>a</a:t>
            </a:r>
            <a:r>
              <a:rPr kumimoji="0"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r>
              <a:rPr kumimoji="0" lang="en-GB"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12% noninferiority margin. BL, baseline; ITT-E, intent-to-treat–exposed; VL, viral load.</a:t>
            </a:r>
            <a:endPar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ts val="400"/>
              </a:spcAft>
              <a:buClr>
                <a:srgbClr val="E31836"/>
              </a:buClr>
              <a:buSzPct val="115000"/>
              <a:buFont typeface="Arial" panose="020B0604020202020204" pitchFamily="34" charset="0"/>
              <a:buNone/>
              <a:tabLst/>
              <a:defRPr/>
            </a:pPr>
            <a:r>
              <a:rPr kumimoji="0" lang="en-US" sz="1200" b="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Aboud</a:t>
            </a:r>
            <a:r>
              <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et al. </a:t>
            </a:r>
            <a:r>
              <a:rPr kumimoji="0" lang="en-US" sz="1200" b="0" i="1"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Lancet Infect Dis</a:t>
            </a:r>
            <a:r>
              <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2019 [</a:t>
            </a:r>
            <a:r>
              <a:rPr kumimoji="0" lang="en-US" sz="1200" b="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Epub</a:t>
            </a:r>
            <a:r>
              <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ahead of print]. </a:t>
            </a:r>
          </a:p>
        </p:txBody>
      </p:sp>
      <p:sp>
        <p:nvSpPr>
          <p:cNvPr id="25" name="Line 11">
            <a:extLst>
              <a:ext uri="{FF2B5EF4-FFF2-40B4-BE49-F238E27FC236}">
                <a16:creationId xmlns:a16="http://schemas.microsoft.com/office/drawing/2014/main" id="{7FE3F67C-FB4B-4E1F-A20A-D3914A43BAB0}"/>
              </a:ext>
            </a:extLst>
          </p:cNvPr>
          <p:cNvSpPr>
            <a:spLocks noChangeShapeType="1"/>
          </p:cNvSpPr>
          <p:nvPr/>
        </p:nvSpPr>
        <p:spPr bwMode="auto">
          <a:xfrm>
            <a:off x="7813452" y="3630435"/>
            <a:ext cx="0" cy="146050"/>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2" name="TextBox 41">
            <a:extLst>
              <a:ext uri="{FF2B5EF4-FFF2-40B4-BE49-F238E27FC236}">
                <a16:creationId xmlns:a16="http://schemas.microsoft.com/office/drawing/2014/main" id="{FC7C70B2-2E6C-4EE4-B24F-5C2E5DD1CDFB}"/>
              </a:ext>
            </a:extLst>
          </p:cNvPr>
          <p:cNvSpPr txBox="1">
            <a:spLocks noChangeArrowheads="1"/>
          </p:cNvSpPr>
          <p:nvPr/>
        </p:nvSpPr>
        <p:spPr bwMode="auto">
          <a:xfrm>
            <a:off x="8015100" y="4090096"/>
            <a:ext cx="4057964" cy="1431161"/>
          </a:xfrm>
          <a:prstGeom prst="rect">
            <a:avLst/>
          </a:prstGeom>
          <a:solidFill>
            <a:schemeClr val="bg1">
              <a:lumMod val="85000"/>
            </a:schemeClr>
          </a:solidFill>
          <a:ln w="12700">
            <a:solidFill>
              <a:srgbClr val="002F5F"/>
            </a:solidFill>
            <a:miter lim="800000"/>
            <a:headEnd/>
            <a:tailEnd/>
          </a:ln>
        </p:spPr>
        <p:txBody>
          <a:bodyPr wrap="square" lIns="274320" tIns="91440" rIns="91440" anchor="t"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tab pos="968375" algn="l"/>
                <a:tab pos="2055813" algn="l"/>
                <a:tab pos="3032125" algn="l"/>
              </a:tabLst>
              <a:defRPr/>
            </a:pPr>
            <a:r>
              <a:rPr kumimoji="0" lang="en-GB" altLang="ja-JP" sz="1200" b="1"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rPr>
              <a:t>Countries</a:t>
            </a:r>
            <a:br>
              <a:rPr kumimoji="0" lang="en-GB" altLang="ja-JP" sz="1200"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rPr>
            </a:br>
            <a:r>
              <a:rPr kumimoji="0" lang="en-GB" altLang="ja-JP" sz="1200"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rPr>
              <a:t>Argentina	Kenya	China	Romania Brazil	South Africa	Thailand	Russia Chile			Ukraine</a:t>
            </a:r>
            <a:br>
              <a:rPr kumimoji="0" lang="en-GB" altLang="ja-JP" sz="1200"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rPr>
            </a:br>
            <a:r>
              <a:rPr kumimoji="0" lang="en-GB" altLang="ja-JP" sz="1200"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rPr>
              <a:t>Colombia			</a:t>
            </a:r>
          </a:p>
          <a:p>
            <a:pPr marL="0" marR="0" lvl="0" indent="0" algn="l" defTabSz="914400" rtl="0" eaLnBrk="1" fontAlgn="auto" latinLnBrk="0" hangingPunct="1">
              <a:lnSpc>
                <a:spcPct val="100000"/>
              </a:lnSpc>
              <a:spcBef>
                <a:spcPts val="0"/>
              </a:spcBef>
              <a:spcAft>
                <a:spcPts val="0"/>
              </a:spcAft>
              <a:buClrTx/>
              <a:buSzTx/>
              <a:buFontTx/>
              <a:buNone/>
              <a:tabLst>
                <a:tab pos="968375" algn="l"/>
                <a:tab pos="2055813" algn="l"/>
                <a:tab pos="3313113" algn="l"/>
              </a:tabLst>
              <a:defRPr/>
            </a:pPr>
            <a:r>
              <a:rPr kumimoji="0" lang="en-GB" altLang="ja-JP" sz="1200"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rPr>
              <a:t>Mexico	 </a:t>
            </a:r>
          </a:p>
          <a:p>
            <a:pPr marL="0" marR="0" lvl="0" indent="0" algn="l" defTabSz="914400" rtl="0" eaLnBrk="1" fontAlgn="auto" latinLnBrk="0" hangingPunct="1">
              <a:lnSpc>
                <a:spcPct val="100000"/>
              </a:lnSpc>
              <a:spcBef>
                <a:spcPts val="0"/>
              </a:spcBef>
              <a:spcAft>
                <a:spcPts val="0"/>
              </a:spcAft>
              <a:buClrTx/>
              <a:buSzTx/>
              <a:buFontTx/>
              <a:buNone/>
              <a:tabLst>
                <a:tab pos="968375" algn="l"/>
                <a:tab pos="2055813" algn="l"/>
                <a:tab pos="3313113" algn="l"/>
              </a:tabLst>
              <a:defRPr/>
            </a:pPr>
            <a:r>
              <a:rPr kumimoji="0" lang="en-GB" altLang="ja-JP" sz="1200"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rPr>
              <a:t>Peru	     </a:t>
            </a:r>
          </a:p>
        </p:txBody>
      </p:sp>
      <p:sp>
        <p:nvSpPr>
          <p:cNvPr id="26" name="AutoShape 4">
            <a:extLst>
              <a:ext uri="{FF2B5EF4-FFF2-40B4-BE49-F238E27FC236}">
                <a16:creationId xmlns:a16="http://schemas.microsoft.com/office/drawing/2014/main" id="{C01F7CC3-04EB-4119-AF1E-EC8950C1B30D}"/>
              </a:ext>
            </a:extLst>
          </p:cNvPr>
          <p:cNvSpPr>
            <a:spLocks noChangeArrowheads="1"/>
          </p:cNvSpPr>
          <p:nvPr/>
        </p:nvSpPr>
        <p:spPr bwMode="auto">
          <a:xfrm>
            <a:off x="7821369" y="1880014"/>
            <a:ext cx="2870085" cy="647336"/>
          </a:xfrm>
          <a:prstGeom prst="homePlate">
            <a:avLst>
              <a:gd name="adj" fmla="val 37877"/>
            </a:avLst>
          </a:prstGeom>
          <a:solidFill>
            <a:srgbClr val="002F5F"/>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8288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DTG + 2 NRTIs </a:t>
            </a:r>
            <a:br>
              <a:rPr kumimoji="0" lang="en-US" sz="2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br>
            <a:r>
              <a:rPr kumimoji="0" lang="en-US" sz="2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Continuation phase</a:t>
            </a:r>
          </a:p>
        </p:txBody>
      </p:sp>
    </p:spTree>
    <p:extLst>
      <p:ext uri="{BB962C8B-B14F-4D97-AF65-F5344CB8AC3E}">
        <p14:creationId xmlns:p14="http://schemas.microsoft.com/office/powerpoint/2010/main" val="3549959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Demographics and Baseline Characteristics</a:t>
            </a:r>
          </a:p>
        </p:txBody>
      </p:sp>
      <p:sp>
        <p:nvSpPr>
          <p:cNvPr id="6" name="Text Placeholder 2"/>
          <p:cNvSpPr>
            <a:spLocks noGrp="1"/>
          </p:cNvSpPr>
          <p:nvPr>
            <p:ph type="body" sz="quarter" idx="11"/>
          </p:nvPr>
        </p:nvSpPr>
        <p:spPr>
          <a:prstGeom prst="rect">
            <a:avLst/>
          </a:prstGeom>
        </p:spPr>
        <p:txBody>
          <a:bodyPr/>
          <a:lstStyle/>
          <a:p>
            <a:r>
              <a:rPr lang="en-US" altLang="en-US" sz="1000" dirty="0">
                <a:latin typeface="Arial" charset="0"/>
                <a:cs typeface="Arial" charset="0"/>
              </a:rPr>
              <a:t>Brown et al. CROI 2019; Seattle, WA. Slides 144.</a:t>
            </a:r>
            <a:endParaRPr lang="en-US" sz="1000" dirty="0"/>
          </a:p>
          <a:p>
            <a:endParaRPr lang="en-US" dirty="0">
              <a:latin typeface="Arial" panose="020B0604020202020204" pitchFamily="34" charset="0"/>
              <a:cs typeface="Arial" panose="020B0604020202020204" pitchFamily="34" charset="0"/>
            </a:endParaRPr>
          </a:p>
        </p:txBody>
      </p:sp>
      <p:sp>
        <p:nvSpPr>
          <p:cNvPr id="7" name="Text Placeholder 4">
            <a:extLst>
              <a:ext uri="{FF2B5EF4-FFF2-40B4-BE49-F238E27FC236}">
                <a16:creationId xmlns:a16="http://schemas.microsoft.com/office/drawing/2014/main" id="{9C067D46-8E7D-4373-92DB-92FD28C31544}"/>
              </a:ext>
            </a:extLst>
          </p:cNvPr>
          <p:cNvSpPr txBox="1">
            <a:spLocks/>
          </p:cNvSpPr>
          <p:nvPr/>
        </p:nvSpPr>
        <p:spPr bwMode="auto">
          <a:xfrm>
            <a:off x="711200" y="5862320"/>
            <a:ext cx="11143488"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1333" baseline="0">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endParaRPr lang="en-US" sz="1200" kern="0" dirty="0"/>
          </a:p>
          <a:p>
            <a:r>
              <a:rPr lang="en-US" sz="1200" dirty="0"/>
              <a:t>CDC, Centers for Disease Control and Prevention.</a:t>
            </a:r>
            <a:endParaRPr lang="en-US" sz="1200" kern="0" dirty="0"/>
          </a:p>
          <a:p>
            <a:r>
              <a:rPr lang="en-US" sz="1200" kern="0" dirty="0" err="1"/>
              <a:t>Aboud</a:t>
            </a:r>
            <a:r>
              <a:rPr lang="en-US" sz="1200" kern="0" dirty="0"/>
              <a:t> et al. </a:t>
            </a:r>
            <a:r>
              <a:rPr lang="en-US" sz="1200" i="1" kern="0" dirty="0"/>
              <a:t>Lancet Infect Dis</a:t>
            </a:r>
            <a:r>
              <a:rPr lang="en-US" sz="1200" kern="0" dirty="0"/>
              <a:t>. 2019 [</a:t>
            </a:r>
            <a:r>
              <a:rPr lang="en-US" sz="1200" kern="0" dirty="0" err="1"/>
              <a:t>Epub</a:t>
            </a:r>
            <a:r>
              <a:rPr lang="en-US" sz="1200" kern="0" dirty="0"/>
              <a:t> ahead of print]. </a:t>
            </a:r>
          </a:p>
        </p:txBody>
      </p:sp>
      <p:graphicFrame>
        <p:nvGraphicFramePr>
          <p:cNvPr id="8" name="Table 7">
            <a:extLst>
              <a:ext uri="{FF2B5EF4-FFF2-40B4-BE49-F238E27FC236}">
                <a16:creationId xmlns:a16="http://schemas.microsoft.com/office/drawing/2014/main" id="{CE62A48D-AD03-438D-A251-BC4CFC48225E}"/>
              </a:ext>
            </a:extLst>
          </p:cNvPr>
          <p:cNvGraphicFramePr>
            <a:graphicFrameLocks noGrp="1"/>
          </p:cNvGraphicFramePr>
          <p:nvPr>
            <p:extLst>
              <p:ext uri="{D42A27DB-BD31-4B8C-83A1-F6EECF244321}">
                <p14:modId xmlns:p14="http://schemas.microsoft.com/office/powerpoint/2010/main" val="1792221481"/>
              </p:ext>
            </p:extLst>
          </p:nvPr>
        </p:nvGraphicFramePr>
        <p:xfrm>
          <a:off x="1559496" y="1124744"/>
          <a:ext cx="9001000" cy="4504668"/>
        </p:xfrm>
        <a:graphic>
          <a:graphicData uri="http://schemas.openxmlformats.org/drawingml/2006/table">
            <a:tbl>
              <a:tblPr>
                <a:tableStyleId>{2D5ABB26-0587-4C30-8999-92F81FD0307C}</a:tableStyleId>
              </a:tblPr>
              <a:tblGrid>
                <a:gridCol w="4840874">
                  <a:extLst>
                    <a:ext uri="{9D8B030D-6E8A-4147-A177-3AD203B41FA5}">
                      <a16:colId xmlns:a16="http://schemas.microsoft.com/office/drawing/2014/main" val="20000"/>
                    </a:ext>
                  </a:extLst>
                </a:gridCol>
                <a:gridCol w="2080063">
                  <a:extLst>
                    <a:ext uri="{9D8B030D-6E8A-4147-A177-3AD203B41FA5}">
                      <a16:colId xmlns:a16="http://schemas.microsoft.com/office/drawing/2014/main" val="20001"/>
                    </a:ext>
                  </a:extLst>
                </a:gridCol>
                <a:gridCol w="2080063">
                  <a:extLst>
                    <a:ext uri="{9D8B030D-6E8A-4147-A177-3AD203B41FA5}">
                      <a16:colId xmlns:a16="http://schemas.microsoft.com/office/drawing/2014/main" val="20002"/>
                    </a:ext>
                  </a:extLst>
                </a:gridCol>
              </a:tblGrid>
              <a:tr h="443031">
                <a:tc>
                  <a:txBody>
                    <a:bodyPr/>
                    <a:lstStyle/>
                    <a:p>
                      <a:pPr algn="l" fontAlgn="b"/>
                      <a:r>
                        <a:rPr lang="en-US" sz="1400" b="1" i="0" u="none" strike="noStrike" dirty="0">
                          <a:solidFill>
                            <a:schemeClr val="tx1"/>
                          </a:solidFill>
                          <a:latin typeface="+mn-lt"/>
                        </a:rPr>
                        <a:t>Variable</a:t>
                      </a:r>
                    </a:p>
                  </a:txBody>
                  <a:tcPr marL="6102" marR="6102" marT="6102" marB="0" anchor="b">
                    <a:lnB w="12700" cap="flat" cmpd="sng" algn="ctr">
                      <a:solidFill>
                        <a:schemeClr val="tx1"/>
                      </a:solidFill>
                      <a:prstDash val="solid"/>
                      <a:round/>
                      <a:headEnd type="none" w="med" len="med"/>
                      <a:tailEnd type="none" w="med" len="med"/>
                    </a:lnB>
                  </a:tcPr>
                </a:tc>
                <a:tc>
                  <a:txBody>
                    <a:bodyPr/>
                    <a:lstStyle/>
                    <a:p>
                      <a:pPr algn="ctr">
                        <a:spcAft>
                          <a:spcPts val="0"/>
                        </a:spcAft>
                      </a:pPr>
                      <a:r>
                        <a:rPr lang="en-GB" sz="1400" b="1" dirty="0">
                          <a:solidFill>
                            <a:schemeClr val="bg1"/>
                          </a:solidFill>
                          <a:latin typeface="+mn-lt"/>
                        </a:rPr>
                        <a:t>DTG</a:t>
                      </a:r>
                      <a:r>
                        <a:rPr lang="en-GB" sz="1400" b="1" baseline="0" dirty="0">
                          <a:solidFill>
                            <a:schemeClr val="bg1"/>
                          </a:solidFill>
                          <a:latin typeface="+mn-lt"/>
                        </a:rPr>
                        <a:t> + 2 NRTIs</a:t>
                      </a:r>
                      <a:endParaRPr lang="en-GB" sz="1400" b="1" dirty="0">
                        <a:solidFill>
                          <a:schemeClr val="bg1"/>
                        </a:solidFill>
                        <a:latin typeface="+mn-lt"/>
                      </a:endParaRPr>
                    </a:p>
                    <a:p>
                      <a:pPr algn="ctr">
                        <a:spcAft>
                          <a:spcPts val="0"/>
                        </a:spcAft>
                      </a:pPr>
                      <a:r>
                        <a:rPr lang="en-GB" sz="1400" b="1" dirty="0">
                          <a:solidFill>
                            <a:schemeClr val="bg1"/>
                          </a:solidFill>
                          <a:latin typeface="+mn-lt"/>
                        </a:rPr>
                        <a:t>(n=312)</a:t>
                      </a:r>
                      <a:endParaRPr lang="en-GB" sz="1400" b="1" dirty="0">
                        <a:solidFill>
                          <a:schemeClr val="bg1"/>
                        </a:solidFill>
                        <a:latin typeface="+mn-lt"/>
                        <a:ea typeface="Times New Roman"/>
                        <a:cs typeface="Calibri" pitchFamily="34" charset="0"/>
                      </a:endParaRPr>
                    </a:p>
                  </a:txBody>
                  <a:tcPr marL="9525" marR="9525" marT="9525" marB="9525" anchor="ctr">
                    <a:lnB w="12700" cap="flat" cmpd="sng" algn="ctr">
                      <a:solidFill>
                        <a:schemeClr val="tx1"/>
                      </a:solidFill>
                      <a:prstDash val="solid"/>
                      <a:round/>
                      <a:headEnd type="none" w="med" len="med"/>
                      <a:tailEnd type="none" w="med" len="med"/>
                    </a:lnB>
                    <a:solidFill>
                      <a:srgbClr val="002F5F"/>
                    </a:solidFill>
                  </a:tcPr>
                </a:tc>
                <a:tc>
                  <a:txBody>
                    <a:bodyPr/>
                    <a:lstStyle/>
                    <a:p>
                      <a:pPr algn="ctr"/>
                      <a:r>
                        <a:rPr kumimoji="0" lang="en-GB" sz="1400" b="1" u="none" strike="noStrike" cap="none" normalizeH="0" dirty="0">
                          <a:ln>
                            <a:noFill/>
                          </a:ln>
                          <a:solidFill>
                            <a:schemeClr val="bg1"/>
                          </a:solidFill>
                          <a:effectLst/>
                          <a:latin typeface="+mn-lt"/>
                        </a:rPr>
                        <a:t>LPV</a:t>
                      </a:r>
                      <a:r>
                        <a:rPr kumimoji="0" lang="en-GB" sz="1400" b="1" u="none" strike="noStrike" cap="none" normalizeH="0" baseline="0" dirty="0">
                          <a:ln>
                            <a:noFill/>
                          </a:ln>
                          <a:solidFill>
                            <a:schemeClr val="bg1"/>
                          </a:solidFill>
                          <a:effectLst/>
                          <a:latin typeface="+mn-lt"/>
                        </a:rPr>
                        <a:t>/RTV + 2 NRTIs</a:t>
                      </a:r>
                      <a:endParaRPr kumimoji="0" lang="en-GB" sz="1400" b="1" u="none" strike="noStrike" cap="none" normalizeH="0" dirty="0">
                        <a:ln>
                          <a:noFill/>
                        </a:ln>
                        <a:solidFill>
                          <a:schemeClr val="bg1"/>
                        </a:solidFill>
                        <a:effectLst/>
                        <a:latin typeface="+mn-lt"/>
                      </a:endParaRPr>
                    </a:p>
                    <a:p>
                      <a:pPr algn="ctr"/>
                      <a:r>
                        <a:rPr kumimoji="0" lang="en-GB" sz="1400" b="1" u="none" strike="noStrike" cap="none" normalizeH="0" dirty="0">
                          <a:ln>
                            <a:noFill/>
                          </a:ln>
                          <a:solidFill>
                            <a:schemeClr val="bg1"/>
                          </a:solidFill>
                          <a:effectLst/>
                          <a:latin typeface="+mn-lt"/>
                        </a:rPr>
                        <a:t>(n=312)</a:t>
                      </a:r>
                      <a:endParaRPr lang="en-US" sz="1400" b="1" dirty="0">
                        <a:solidFill>
                          <a:schemeClr val="bg1"/>
                        </a:solidFill>
                        <a:latin typeface="+mn-lt"/>
                        <a:cs typeface="Calibri" pitchFamily="34" charset="0"/>
                      </a:endParaRPr>
                    </a:p>
                  </a:txBody>
                  <a:tcPr marL="9525" marR="9525" marT="9525" marB="9525" anchor="ctr">
                    <a:lnB w="12700" cap="flat" cmpd="sng" algn="ctr">
                      <a:solidFill>
                        <a:schemeClr val="tx1"/>
                      </a:solidFill>
                      <a:prstDash val="solid"/>
                      <a:round/>
                      <a:headEnd type="none" w="med" len="med"/>
                      <a:tailEnd type="none" w="med" len="med"/>
                    </a:lnB>
                    <a:solidFill>
                      <a:srgbClr val="FF6600"/>
                    </a:solidFill>
                  </a:tcPr>
                </a:tc>
                <a:extLst>
                  <a:ext uri="{0D108BD9-81ED-4DB2-BD59-A6C34878D82A}">
                    <a16:rowId xmlns:a16="http://schemas.microsoft.com/office/drawing/2014/main" val="10000"/>
                  </a:ext>
                </a:extLst>
              </a:tr>
              <a:tr h="194867">
                <a:tc>
                  <a:txBody>
                    <a:bodyPr/>
                    <a:lstStyle/>
                    <a:p>
                      <a:pPr algn="l" fontAlgn="b"/>
                      <a:r>
                        <a:rPr lang="en-US" sz="1200" b="1" u="none" strike="noStrike" dirty="0">
                          <a:latin typeface="+mn-lt"/>
                        </a:rPr>
                        <a:t>Age, </a:t>
                      </a:r>
                      <a:r>
                        <a:rPr lang="en-US" sz="1200" b="1" u="none" strike="noStrike" baseline="0" dirty="0">
                          <a:latin typeface="+mn-lt"/>
                        </a:rPr>
                        <a:t>mean (range), y</a:t>
                      </a:r>
                      <a:endParaRPr lang="en-US" sz="1200" b="1" i="0" u="none" strike="noStrike" dirty="0">
                        <a:solidFill>
                          <a:srgbClr val="000000"/>
                        </a:solidFill>
                        <a:latin typeface="+mn-lt"/>
                      </a:endParaRPr>
                    </a:p>
                  </a:txBody>
                  <a:tcPr marL="9525" marR="9525" marT="9525" marB="0" anchor="ctr">
                    <a:lnT w="12700" cap="flat" cmpd="sng" algn="ctr">
                      <a:solidFill>
                        <a:schemeClr val="tx1"/>
                      </a:solidFill>
                      <a:prstDash val="solid"/>
                      <a:round/>
                      <a:headEnd type="none" w="med" len="med"/>
                      <a:tailEnd type="none" w="med" len="med"/>
                    </a:lnT>
                    <a:solidFill>
                      <a:srgbClr val="E6E6E6"/>
                    </a:solidFill>
                  </a:tcPr>
                </a:tc>
                <a:tc>
                  <a:txBody>
                    <a:bodyPr/>
                    <a:lstStyle/>
                    <a:p>
                      <a:pPr algn="ctr" fontAlgn="b"/>
                      <a:r>
                        <a:rPr lang="en-US" sz="1200" b="0" u="none" strike="noStrike" dirty="0">
                          <a:latin typeface="+mn-lt"/>
                        </a:rPr>
                        <a:t>37.5 </a:t>
                      </a:r>
                      <a:r>
                        <a:rPr lang="en-US" sz="1200" b="0" u="none" strike="noStrike" kern="1200" dirty="0">
                          <a:latin typeface="+mn-lt"/>
                        </a:rPr>
                        <a:t>(19-64)</a:t>
                      </a:r>
                      <a:endParaRPr lang="en-US" sz="1200" b="0" i="0" u="none" strike="noStrike" dirty="0">
                        <a:solidFill>
                          <a:srgbClr val="000000"/>
                        </a:solidFill>
                        <a:latin typeface="+mn-lt"/>
                      </a:endParaRPr>
                    </a:p>
                  </a:txBody>
                  <a:tcPr marL="9525" marR="9525" marT="9525" marB="0" anchor="ctr">
                    <a:lnT w="12700" cap="flat" cmpd="sng" algn="ctr">
                      <a:solidFill>
                        <a:schemeClr val="tx1"/>
                      </a:solidFill>
                      <a:prstDash val="solid"/>
                      <a:round/>
                      <a:headEnd type="none" w="med" len="med"/>
                      <a:tailEnd type="none" w="med" len="med"/>
                    </a:lnT>
                    <a:solidFill>
                      <a:srgbClr val="E6E6E6"/>
                    </a:solidFill>
                  </a:tcPr>
                </a:tc>
                <a:tc>
                  <a:txBody>
                    <a:bodyPr/>
                    <a:lstStyle/>
                    <a:p>
                      <a:pPr algn="ctr" fontAlgn="b"/>
                      <a:r>
                        <a:rPr lang="en-US" sz="1200" b="0" u="none" strike="noStrike" dirty="0">
                          <a:latin typeface="+mn-lt"/>
                        </a:rPr>
                        <a:t>38.7 </a:t>
                      </a:r>
                      <a:r>
                        <a:rPr lang="en-US" sz="1200" b="0" u="none" strike="noStrike" kern="1200" dirty="0">
                          <a:latin typeface="+mn-lt"/>
                        </a:rPr>
                        <a:t>(18-72)</a:t>
                      </a:r>
                      <a:endParaRPr lang="en-US" sz="1200" b="0" i="0" u="none" strike="noStrike" dirty="0">
                        <a:solidFill>
                          <a:srgbClr val="000000"/>
                        </a:solidFill>
                        <a:latin typeface="+mn-lt"/>
                      </a:endParaRPr>
                    </a:p>
                  </a:txBody>
                  <a:tcPr marL="9525" marR="9525" marT="9525" marB="0" anchor="ctr">
                    <a:lnT w="12700" cap="flat" cmpd="sng" algn="ctr">
                      <a:solidFill>
                        <a:schemeClr val="tx1"/>
                      </a:solidFill>
                      <a:prstDash val="solid"/>
                      <a:round/>
                      <a:headEnd type="none" w="med" len="med"/>
                      <a:tailEnd type="none" w="med" len="med"/>
                    </a:lnT>
                    <a:solidFill>
                      <a:srgbClr val="E6E6E6"/>
                    </a:solidFill>
                  </a:tcPr>
                </a:tc>
                <a:extLst>
                  <a:ext uri="{0D108BD9-81ED-4DB2-BD59-A6C34878D82A}">
                    <a16:rowId xmlns:a16="http://schemas.microsoft.com/office/drawing/2014/main" val="10001"/>
                  </a:ext>
                </a:extLst>
              </a:tr>
              <a:tr h="19486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200" b="1" u="none" strike="noStrike" kern="1200" dirty="0">
                          <a:latin typeface="+mn-lt"/>
                        </a:rPr>
                        <a:t>Female, n (%)</a:t>
                      </a:r>
                    </a:p>
                  </a:txBody>
                  <a:tcPr marL="9525" marR="9525" marT="9525" marB="0" anchor="ctr">
                    <a:solidFill>
                      <a:srgbClr val="F2F2F2"/>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116 (37)</a:t>
                      </a:r>
                    </a:p>
                  </a:txBody>
                  <a:tcPr marL="9525" marR="9525" marT="9525" marB="0" anchor="ctr">
                    <a:solidFill>
                      <a:srgbClr val="F2F2F2"/>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103 (33)</a:t>
                      </a:r>
                    </a:p>
                  </a:txBody>
                  <a:tcPr marL="9525" marR="9525" marT="9525" marB="0" anchor="ctr">
                    <a:solidFill>
                      <a:srgbClr val="F2F2F2"/>
                    </a:solidFill>
                  </a:tcPr>
                </a:tc>
                <a:extLst>
                  <a:ext uri="{0D108BD9-81ED-4DB2-BD59-A6C34878D82A}">
                    <a16:rowId xmlns:a16="http://schemas.microsoft.com/office/drawing/2014/main" val="10002"/>
                  </a:ext>
                </a:extLst>
              </a:tr>
              <a:tr h="194867">
                <a:tc>
                  <a:txBody>
                    <a:bodyPr/>
                    <a:lstStyle/>
                    <a:p>
                      <a:pPr algn="l" fontAlgn="b"/>
                      <a:r>
                        <a:rPr lang="en-US" sz="1200" b="1" u="none" strike="noStrike" kern="1200" dirty="0">
                          <a:latin typeface="+mn-lt"/>
                        </a:rPr>
                        <a:t>Race/Ethnicity,</a:t>
                      </a:r>
                      <a:r>
                        <a:rPr lang="en-US" sz="1200" b="1" u="none" strike="noStrike" kern="1200" baseline="0" dirty="0">
                          <a:latin typeface="+mn-lt"/>
                        </a:rPr>
                        <a:t> </a:t>
                      </a:r>
                      <a:r>
                        <a:rPr lang="en-US" sz="1200" b="1" u="none" strike="noStrike" kern="1200" dirty="0">
                          <a:latin typeface="+mn-lt"/>
                        </a:rPr>
                        <a:t>n</a:t>
                      </a:r>
                      <a:r>
                        <a:rPr lang="en-US" sz="1200" b="1" u="none" strike="noStrike" kern="1200" baseline="0" dirty="0">
                          <a:latin typeface="+mn-lt"/>
                        </a:rPr>
                        <a:t> (</a:t>
                      </a:r>
                      <a:r>
                        <a:rPr lang="en-US" sz="1200" b="1" u="none" strike="noStrike" kern="1200" dirty="0">
                          <a:latin typeface="+mn-lt"/>
                        </a:rPr>
                        <a:t>%)</a:t>
                      </a:r>
                      <a:endParaRPr lang="en-US" sz="1200" b="1" i="0" u="none" strike="noStrike" dirty="0">
                        <a:solidFill>
                          <a:srgbClr val="000000"/>
                        </a:solidFill>
                        <a:latin typeface="+mn-lt"/>
                      </a:endParaRPr>
                    </a:p>
                  </a:txBody>
                  <a:tcPr marL="9525" marR="9525" marT="9525" marB="0" anchor="ctr">
                    <a:solidFill>
                      <a:srgbClr val="E6E6E6"/>
                    </a:solidFill>
                  </a:tcPr>
                </a:tc>
                <a:tc>
                  <a:txBody>
                    <a:bodyPr/>
                    <a:lstStyle/>
                    <a:p>
                      <a:pPr algn="ctr" fontAlgn="b"/>
                      <a:endParaRPr lang="en-US" sz="1200" b="0" i="0" u="none" strike="noStrike" dirty="0">
                        <a:solidFill>
                          <a:srgbClr val="000000"/>
                        </a:solidFill>
                        <a:latin typeface="+mn-lt"/>
                      </a:endParaRPr>
                    </a:p>
                  </a:txBody>
                  <a:tcPr marL="9525" marR="9525" marT="9525" marB="0" anchor="ctr">
                    <a:solidFill>
                      <a:srgbClr val="E6E6E6"/>
                    </a:solidFill>
                  </a:tcPr>
                </a:tc>
                <a:tc>
                  <a:txBody>
                    <a:bodyPr/>
                    <a:lstStyle/>
                    <a:p>
                      <a:pPr algn="ctr" fontAlgn="b"/>
                      <a:endParaRPr lang="en-US" sz="1200" b="0" i="0" u="none" strike="noStrike" dirty="0">
                        <a:solidFill>
                          <a:srgbClr val="000000"/>
                        </a:solidFill>
                        <a:latin typeface="+mn-lt"/>
                      </a:endParaRPr>
                    </a:p>
                  </a:txBody>
                  <a:tcPr marL="9525" marR="9525" marT="9525" marB="0" anchor="ctr">
                    <a:solidFill>
                      <a:srgbClr val="E6E6E6"/>
                    </a:solidFill>
                  </a:tcPr>
                </a:tc>
                <a:extLst>
                  <a:ext uri="{0D108BD9-81ED-4DB2-BD59-A6C34878D82A}">
                    <a16:rowId xmlns:a16="http://schemas.microsoft.com/office/drawing/2014/main" val="10003"/>
                  </a:ext>
                </a:extLst>
              </a:tr>
              <a:tr h="194867">
                <a:tc>
                  <a:txBody>
                    <a:bodyPr/>
                    <a:lstStyle/>
                    <a:p>
                      <a:pPr marL="274320" marR="0" indent="0" algn="l" defTabSz="914400" rtl="0" eaLnBrk="1" fontAlgn="b" latinLnBrk="0" hangingPunct="1">
                        <a:lnSpc>
                          <a:spcPct val="100000"/>
                        </a:lnSpc>
                        <a:spcBef>
                          <a:spcPts val="0"/>
                        </a:spcBef>
                        <a:spcAft>
                          <a:spcPts val="0"/>
                        </a:spcAft>
                        <a:buClrTx/>
                        <a:buSzTx/>
                        <a:buFontTx/>
                        <a:buNone/>
                        <a:tabLst/>
                        <a:defRPr/>
                      </a:pPr>
                      <a:r>
                        <a:rPr lang="en-US" sz="1200" b="0" dirty="0">
                          <a:latin typeface="+mn-lt"/>
                        </a:rPr>
                        <a:t>African heritage </a:t>
                      </a:r>
                      <a:endParaRPr lang="en-US" sz="1200" b="0" i="0" u="none" strike="noStrike" dirty="0">
                        <a:solidFill>
                          <a:srgbClr val="000000"/>
                        </a:solidFill>
                        <a:latin typeface="+mn-lt"/>
                      </a:endParaRPr>
                    </a:p>
                  </a:txBody>
                  <a:tcPr marL="9525" marR="9525" marT="9525" marB="0" anchor="ctr">
                    <a:solidFill>
                      <a:srgbClr val="E6E6E6"/>
                    </a:solidFill>
                  </a:tcPr>
                </a:tc>
                <a:tc>
                  <a:txBody>
                    <a:bodyPr/>
                    <a:lstStyle/>
                    <a:p>
                      <a:pPr algn="ctr" fontAlgn="b"/>
                      <a:r>
                        <a:rPr lang="en-US" sz="1200" b="0" dirty="0">
                          <a:latin typeface="+mn-lt"/>
                        </a:rPr>
                        <a:t>130 (42)</a:t>
                      </a:r>
                      <a:endParaRPr lang="en-US" sz="1200" b="0" i="0" u="none" strike="noStrike" dirty="0">
                        <a:solidFill>
                          <a:srgbClr val="000000"/>
                        </a:solidFill>
                        <a:latin typeface="+mn-lt"/>
                      </a:endParaRPr>
                    </a:p>
                  </a:txBody>
                  <a:tcPr marL="9525" marR="9525" marT="9525" marB="0" anchor="ctr">
                    <a:solidFill>
                      <a:srgbClr val="E6E6E6"/>
                    </a:solidFill>
                  </a:tcPr>
                </a:tc>
                <a:tc>
                  <a:txBody>
                    <a:bodyPr/>
                    <a:lstStyle/>
                    <a:p>
                      <a:pPr algn="ctr" fontAlgn="b"/>
                      <a:r>
                        <a:rPr lang="en-US" sz="1200" b="0" dirty="0">
                          <a:latin typeface="+mn-lt"/>
                        </a:rPr>
                        <a:t>112 (36) </a:t>
                      </a:r>
                      <a:endParaRPr lang="en-US" sz="1200" b="0" i="0" u="none" strike="noStrike" dirty="0">
                        <a:solidFill>
                          <a:srgbClr val="000000"/>
                        </a:solidFill>
                        <a:latin typeface="+mn-lt"/>
                      </a:endParaRPr>
                    </a:p>
                  </a:txBody>
                  <a:tcPr marL="9525" marR="9525" marT="9525" marB="0" anchor="ctr">
                    <a:solidFill>
                      <a:srgbClr val="E6E6E6"/>
                    </a:solidFill>
                  </a:tcPr>
                </a:tc>
                <a:extLst>
                  <a:ext uri="{0D108BD9-81ED-4DB2-BD59-A6C34878D82A}">
                    <a16:rowId xmlns:a16="http://schemas.microsoft.com/office/drawing/2014/main" val="10004"/>
                  </a:ext>
                </a:extLst>
              </a:tr>
              <a:tr h="194867">
                <a:tc>
                  <a:txBody>
                    <a:bodyPr/>
                    <a:lstStyle/>
                    <a:p>
                      <a:pPr marL="274320" marR="0" indent="0" algn="l" defTabSz="914400" rtl="0" eaLnBrk="1" fontAlgn="b" latinLnBrk="0" hangingPunct="1">
                        <a:lnSpc>
                          <a:spcPct val="100000"/>
                        </a:lnSpc>
                        <a:spcBef>
                          <a:spcPts val="0"/>
                        </a:spcBef>
                        <a:spcAft>
                          <a:spcPts val="0"/>
                        </a:spcAft>
                        <a:buClrTx/>
                        <a:buSzTx/>
                        <a:buFontTx/>
                        <a:buNone/>
                        <a:tabLst/>
                        <a:defRPr/>
                      </a:pPr>
                      <a:r>
                        <a:rPr lang="en-US" sz="1200" b="0" dirty="0">
                          <a:latin typeface="+mn-lt"/>
                        </a:rPr>
                        <a:t>American</a:t>
                      </a:r>
                      <a:r>
                        <a:rPr lang="en-US" sz="1200" b="0" baseline="0" dirty="0">
                          <a:latin typeface="+mn-lt"/>
                        </a:rPr>
                        <a:t> Indian</a:t>
                      </a:r>
                      <a:endParaRPr lang="en-US" sz="1200" b="0" dirty="0">
                        <a:latin typeface="+mn-lt"/>
                      </a:endParaRPr>
                    </a:p>
                  </a:txBody>
                  <a:tcPr marL="9525" marR="9525" marT="9525" marB="0" anchor="ctr">
                    <a:solidFill>
                      <a:srgbClr val="E6E6E6"/>
                    </a:solidFill>
                  </a:tcPr>
                </a:tc>
                <a:tc>
                  <a:txBody>
                    <a:bodyPr/>
                    <a:lstStyle/>
                    <a:p>
                      <a:pPr algn="ctr" fontAlgn="b"/>
                      <a:r>
                        <a:rPr lang="en-US" sz="1200" b="0" i="0" u="none" strike="noStrike" dirty="0">
                          <a:solidFill>
                            <a:srgbClr val="000000"/>
                          </a:solidFill>
                          <a:latin typeface="+mn-lt"/>
                        </a:rPr>
                        <a:t>42 (13)</a:t>
                      </a:r>
                    </a:p>
                  </a:txBody>
                  <a:tcPr marL="9525" marR="9525" marT="9525" marB="0" anchor="ctr">
                    <a:solidFill>
                      <a:srgbClr val="E6E6E6"/>
                    </a:solidFill>
                  </a:tcPr>
                </a:tc>
                <a:tc>
                  <a:txBody>
                    <a:bodyPr/>
                    <a:lstStyle/>
                    <a:p>
                      <a:pPr algn="ctr" fontAlgn="b"/>
                      <a:r>
                        <a:rPr lang="en-US" sz="1200" b="0" i="0" u="none" strike="noStrike" dirty="0">
                          <a:solidFill>
                            <a:srgbClr val="000000"/>
                          </a:solidFill>
                          <a:latin typeface="+mn-lt"/>
                        </a:rPr>
                        <a:t>53 (17)</a:t>
                      </a:r>
                    </a:p>
                  </a:txBody>
                  <a:tcPr marL="9525" marR="9525" marT="9525" marB="0" anchor="ctr">
                    <a:solidFill>
                      <a:srgbClr val="E6E6E6"/>
                    </a:solidFill>
                  </a:tcPr>
                </a:tc>
                <a:extLst>
                  <a:ext uri="{0D108BD9-81ED-4DB2-BD59-A6C34878D82A}">
                    <a16:rowId xmlns:a16="http://schemas.microsoft.com/office/drawing/2014/main" val="10005"/>
                  </a:ext>
                </a:extLst>
              </a:tr>
              <a:tr h="194867">
                <a:tc>
                  <a:txBody>
                    <a:bodyPr/>
                    <a:lstStyle/>
                    <a:p>
                      <a:pPr marL="274320" marR="0" indent="0" algn="l" defTabSz="914400" rtl="0" eaLnBrk="1" fontAlgn="b" latinLnBrk="0" hangingPunct="1">
                        <a:lnSpc>
                          <a:spcPct val="100000"/>
                        </a:lnSpc>
                        <a:spcBef>
                          <a:spcPts val="0"/>
                        </a:spcBef>
                        <a:spcAft>
                          <a:spcPts val="0"/>
                        </a:spcAft>
                        <a:buClrTx/>
                        <a:buSzTx/>
                        <a:buFontTx/>
                        <a:buNone/>
                        <a:tabLst/>
                        <a:defRPr/>
                      </a:pPr>
                      <a:r>
                        <a:rPr lang="en-US" sz="1200" b="0" dirty="0">
                          <a:latin typeface="+mn-lt"/>
                        </a:rPr>
                        <a:t>White </a:t>
                      </a:r>
                      <a:endParaRPr lang="en-US" sz="1200" b="0" i="0" u="none" strike="noStrike" dirty="0">
                        <a:solidFill>
                          <a:srgbClr val="000000"/>
                        </a:solidFill>
                        <a:latin typeface="+mn-lt"/>
                      </a:endParaRPr>
                    </a:p>
                  </a:txBody>
                  <a:tcPr marL="9525" marR="9525" marT="9525" marB="0" anchor="ctr">
                    <a:solidFill>
                      <a:srgbClr val="E6E6E6"/>
                    </a:solidFill>
                  </a:tcPr>
                </a:tc>
                <a:tc>
                  <a:txBody>
                    <a:bodyPr/>
                    <a:lstStyle/>
                    <a:p>
                      <a:pPr algn="ctr" fontAlgn="b"/>
                      <a:r>
                        <a:rPr lang="en-US" sz="1200" b="0" dirty="0">
                          <a:latin typeface="+mn-lt"/>
                        </a:rPr>
                        <a:t>90 (29)</a:t>
                      </a:r>
                      <a:endParaRPr lang="en-US" sz="1200" b="0" i="0" u="none" strike="noStrike" dirty="0">
                        <a:solidFill>
                          <a:srgbClr val="000000"/>
                        </a:solidFill>
                        <a:latin typeface="+mn-lt"/>
                      </a:endParaRPr>
                    </a:p>
                  </a:txBody>
                  <a:tcPr marL="9525" marR="9525" marT="9525" marB="0" anchor="ctr">
                    <a:solidFill>
                      <a:srgbClr val="E6E6E6"/>
                    </a:solidFill>
                  </a:tcPr>
                </a:tc>
                <a:tc>
                  <a:txBody>
                    <a:bodyPr/>
                    <a:lstStyle/>
                    <a:p>
                      <a:pPr algn="ctr" fontAlgn="b"/>
                      <a:r>
                        <a:rPr lang="en-US" sz="1200" b="0" dirty="0">
                          <a:latin typeface="+mn-lt"/>
                        </a:rPr>
                        <a:t>90 (29)</a:t>
                      </a:r>
                      <a:endParaRPr lang="en-US" sz="1200" b="0" i="0" u="none" strike="noStrike" dirty="0">
                        <a:solidFill>
                          <a:srgbClr val="000000"/>
                        </a:solidFill>
                        <a:latin typeface="+mn-lt"/>
                      </a:endParaRPr>
                    </a:p>
                  </a:txBody>
                  <a:tcPr marL="9525" marR="9525" marT="9525" marB="0" anchor="ctr">
                    <a:solidFill>
                      <a:srgbClr val="E6E6E6"/>
                    </a:solidFill>
                  </a:tcPr>
                </a:tc>
                <a:extLst>
                  <a:ext uri="{0D108BD9-81ED-4DB2-BD59-A6C34878D82A}">
                    <a16:rowId xmlns:a16="http://schemas.microsoft.com/office/drawing/2014/main" val="10006"/>
                  </a:ext>
                </a:extLst>
              </a:tr>
              <a:tr h="194867">
                <a:tc>
                  <a:txBody>
                    <a:bodyPr/>
                    <a:lstStyle/>
                    <a:p>
                      <a:pPr marL="274320" marR="0" indent="0" algn="l" defTabSz="914400" rtl="0" eaLnBrk="1" fontAlgn="b" latinLnBrk="0" hangingPunct="1">
                        <a:lnSpc>
                          <a:spcPct val="100000"/>
                        </a:lnSpc>
                        <a:spcBef>
                          <a:spcPts val="0"/>
                        </a:spcBef>
                        <a:spcAft>
                          <a:spcPts val="0"/>
                        </a:spcAft>
                        <a:buClrTx/>
                        <a:buSzTx/>
                        <a:buFontTx/>
                        <a:buNone/>
                        <a:tabLst/>
                        <a:defRPr/>
                      </a:pPr>
                      <a:r>
                        <a:rPr lang="en-US" sz="1200" b="0" u="none" strike="noStrike" dirty="0">
                          <a:latin typeface="+mn-lt"/>
                        </a:rPr>
                        <a:t>Asian</a:t>
                      </a:r>
                      <a:endParaRPr lang="en-US" sz="1200" b="0" i="0" u="none" strike="noStrike" dirty="0">
                        <a:solidFill>
                          <a:srgbClr val="000000"/>
                        </a:solidFill>
                        <a:latin typeface="+mn-lt"/>
                      </a:endParaRPr>
                    </a:p>
                  </a:txBody>
                  <a:tcPr marL="9525" marR="9525" marT="9525" marB="0" anchor="ctr">
                    <a:solidFill>
                      <a:srgbClr val="E6E6E6"/>
                    </a:solidFill>
                  </a:tcPr>
                </a:tc>
                <a:tc>
                  <a:txBody>
                    <a:bodyPr/>
                    <a:lstStyle/>
                    <a:p>
                      <a:pPr algn="ctr" fontAlgn="b"/>
                      <a:r>
                        <a:rPr lang="en-US" sz="1200" b="0" u="none" strike="noStrike" dirty="0">
                          <a:latin typeface="+mn-lt"/>
                        </a:rPr>
                        <a:t>50 (16)</a:t>
                      </a:r>
                      <a:endParaRPr lang="en-US" sz="1200" b="0" i="0" u="none" strike="noStrike" dirty="0">
                        <a:solidFill>
                          <a:srgbClr val="000000"/>
                        </a:solidFill>
                        <a:latin typeface="+mn-lt"/>
                      </a:endParaRPr>
                    </a:p>
                  </a:txBody>
                  <a:tcPr marL="9525" marR="9525" marT="9525" marB="0" anchor="ctr">
                    <a:solidFill>
                      <a:srgbClr val="E6E6E6"/>
                    </a:solidFill>
                  </a:tcPr>
                </a:tc>
                <a:tc>
                  <a:txBody>
                    <a:bodyPr/>
                    <a:lstStyle/>
                    <a:p>
                      <a:pPr algn="ctr" fontAlgn="b"/>
                      <a:r>
                        <a:rPr lang="en-US" sz="1200" b="0" u="none" strike="noStrike" baseline="0" dirty="0">
                          <a:latin typeface="+mn-lt"/>
                        </a:rPr>
                        <a:t>56 (18)</a:t>
                      </a:r>
                      <a:endParaRPr lang="en-US" sz="1200" b="0" i="0" u="none" strike="noStrike" dirty="0">
                        <a:solidFill>
                          <a:srgbClr val="000000"/>
                        </a:solidFill>
                        <a:latin typeface="+mn-lt"/>
                      </a:endParaRPr>
                    </a:p>
                  </a:txBody>
                  <a:tcPr marL="9525" marR="9525" marT="9525" marB="0" anchor="ctr">
                    <a:solidFill>
                      <a:srgbClr val="E6E6E6"/>
                    </a:solidFill>
                  </a:tcPr>
                </a:tc>
                <a:extLst>
                  <a:ext uri="{0D108BD9-81ED-4DB2-BD59-A6C34878D82A}">
                    <a16:rowId xmlns:a16="http://schemas.microsoft.com/office/drawing/2014/main" val="10007"/>
                  </a:ext>
                </a:extLst>
              </a:tr>
              <a:tr h="194867">
                <a:tc>
                  <a:txBody>
                    <a:bodyPr/>
                    <a:lstStyle/>
                    <a:p>
                      <a:pPr marL="274320" marR="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Mixed race</a:t>
                      </a:r>
                    </a:p>
                  </a:txBody>
                  <a:tcPr marL="9525" marR="9525" marT="9525" marB="0" anchor="ctr">
                    <a:solidFill>
                      <a:srgbClr val="E6E6E6"/>
                    </a:solidFill>
                  </a:tcPr>
                </a:tc>
                <a:tc>
                  <a:txBody>
                    <a:bodyPr/>
                    <a:lstStyle/>
                    <a:p>
                      <a:pPr algn="ctr" fontAlgn="b"/>
                      <a:r>
                        <a:rPr lang="en-US" sz="1200" b="0" i="0" u="none" strike="noStrike" dirty="0">
                          <a:solidFill>
                            <a:srgbClr val="000000"/>
                          </a:solidFill>
                          <a:latin typeface="+mn-lt"/>
                        </a:rPr>
                        <a:t>0</a:t>
                      </a:r>
                    </a:p>
                  </a:txBody>
                  <a:tcPr marL="9525" marR="9525" marT="9525" marB="0" anchor="ctr">
                    <a:solidFill>
                      <a:srgbClr val="E6E6E6"/>
                    </a:solidFill>
                  </a:tcPr>
                </a:tc>
                <a:tc>
                  <a:txBody>
                    <a:bodyPr/>
                    <a:lstStyle/>
                    <a:p>
                      <a:pPr algn="ctr" fontAlgn="b"/>
                      <a:r>
                        <a:rPr lang="en-US" sz="1200" b="0" i="0" u="none" strike="noStrike" dirty="0">
                          <a:solidFill>
                            <a:srgbClr val="000000"/>
                          </a:solidFill>
                          <a:latin typeface="+mn-lt"/>
                        </a:rPr>
                        <a:t>1 (&lt;1)</a:t>
                      </a:r>
                    </a:p>
                  </a:txBody>
                  <a:tcPr marL="9525" marR="9525" marT="9525" marB="0" anchor="ctr">
                    <a:solidFill>
                      <a:srgbClr val="E6E6E6"/>
                    </a:solidFill>
                  </a:tcPr>
                </a:tc>
                <a:extLst>
                  <a:ext uri="{0D108BD9-81ED-4DB2-BD59-A6C34878D82A}">
                    <a16:rowId xmlns:a16="http://schemas.microsoft.com/office/drawing/2014/main" val="1866040578"/>
                  </a:ext>
                </a:extLst>
              </a:tr>
              <a:tr h="194867">
                <a:tc>
                  <a:txBody>
                    <a:bodyPr/>
                    <a:lstStyle/>
                    <a:p>
                      <a:pPr algn="l" fontAlgn="b"/>
                      <a:r>
                        <a:rPr lang="en-US" sz="1200" b="1" u="none" strike="noStrike" dirty="0">
                          <a:latin typeface="+mn-lt"/>
                        </a:rPr>
                        <a:t>Hepatitis</a:t>
                      </a:r>
                      <a:r>
                        <a:rPr lang="en-US" sz="1200" b="1" u="none" strike="noStrike" baseline="0" dirty="0">
                          <a:latin typeface="+mn-lt"/>
                        </a:rPr>
                        <a:t> B virus, n (%)</a:t>
                      </a:r>
                      <a:endParaRPr lang="en-US" sz="1200" b="1" i="0" u="none" strike="noStrike" dirty="0">
                        <a:solidFill>
                          <a:srgbClr val="000000"/>
                        </a:solidFill>
                        <a:latin typeface="+mn-lt"/>
                      </a:endParaRPr>
                    </a:p>
                  </a:txBody>
                  <a:tcPr marL="9525" marR="9525" marT="9525" marB="0" anchor="ctr">
                    <a:solidFill>
                      <a:srgbClr val="F2F2F2"/>
                    </a:solidFill>
                  </a:tcPr>
                </a:tc>
                <a:tc>
                  <a:txBody>
                    <a:bodyPr/>
                    <a:lstStyle/>
                    <a:p>
                      <a:pPr algn="ctr" fontAlgn="b"/>
                      <a:r>
                        <a:rPr lang="en-US" sz="1200" b="0" u="none" strike="noStrike" dirty="0">
                          <a:latin typeface="+mn-lt"/>
                        </a:rPr>
                        <a:t>13 (4)</a:t>
                      </a:r>
                      <a:endParaRPr lang="en-US" sz="1200" b="0" i="0" u="none" strike="noStrike" dirty="0">
                        <a:solidFill>
                          <a:srgbClr val="000000"/>
                        </a:solidFill>
                        <a:latin typeface="+mn-lt"/>
                      </a:endParaRPr>
                    </a:p>
                  </a:txBody>
                  <a:tcPr marL="9525" marR="9525" marT="9525" marB="0" anchor="ctr">
                    <a:solidFill>
                      <a:srgbClr val="F2F2F2"/>
                    </a:solidFill>
                  </a:tcPr>
                </a:tc>
                <a:tc>
                  <a:txBody>
                    <a:bodyPr/>
                    <a:lstStyle/>
                    <a:p>
                      <a:pPr algn="ctr" fontAlgn="b"/>
                      <a:r>
                        <a:rPr lang="en-US" sz="1200" b="0" u="none" strike="noStrike" dirty="0">
                          <a:latin typeface="+mn-lt"/>
                        </a:rPr>
                        <a:t>16 (5)</a:t>
                      </a:r>
                      <a:endParaRPr lang="en-US" sz="1200" b="0" i="0" u="none" strike="noStrike" dirty="0">
                        <a:solidFill>
                          <a:srgbClr val="000000"/>
                        </a:solidFill>
                        <a:latin typeface="+mn-lt"/>
                      </a:endParaRPr>
                    </a:p>
                  </a:txBody>
                  <a:tcPr marL="9525" marR="9525" marT="9525" marB="0" anchor="ctr">
                    <a:solidFill>
                      <a:srgbClr val="F2F2F2"/>
                    </a:solidFill>
                  </a:tcPr>
                </a:tc>
                <a:extLst>
                  <a:ext uri="{0D108BD9-81ED-4DB2-BD59-A6C34878D82A}">
                    <a16:rowId xmlns:a16="http://schemas.microsoft.com/office/drawing/2014/main" val="10008"/>
                  </a:ext>
                </a:extLst>
              </a:tr>
              <a:tr h="194867">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1" u="none" strike="noStrike" dirty="0">
                          <a:solidFill>
                            <a:schemeClr val="tx1"/>
                          </a:solidFill>
                          <a:latin typeface="+mn-lt"/>
                        </a:rPr>
                        <a:t>Hepatitis</a:t>
                      </a:r>
                      <a:r>
                        <a:rPr lang="en-US" sz="1200" b="1" u="none" strike="noStrike" baseline="0" dirty="0">
                          <a:solidFill>
                            <a:schemeClr val="tx1"/>
                          </a:solidFill>
                          <a:latin typeface="+mn-lt"/>
                        </a:rPr>
                        <a:t> C virus, n (%)</a:t>
                      </a:r>
                      <a:endParaRPr lang="en-US" sz="1200" b="1" i="0" u="none" strike="noStrike" dirty="0">
                        <a:solidFill>
                          <a:schemeClr val="tx1"/>
                        </a:solidFill>
                        <a:latin typeface="+mn-lt"/>
                      </a:endParaRPr>
                    </a:p>
                  </a:txBody>
                  <a:tcPr marL="9525" marR="9525" marT="9525" marB="0" anchor="ctr">
                    <a:solidFill>
                      <a:srgbClr val="E6E6E6"/>
                    </a:solidFill>
                  </a:tcPr>
                </a:tc>
                <a:tc>
                  <a:txBody>
                    <a:bodyPr/>
                    <a:lstStyle/>
                    <a:p>
                      <a:pPr algn="ctr" fontAlgn="b"/>
                      <a:r>
                        <a:rPr lang="en-US" sz="1200" b="0" i="0" u="none" strike="noStrike" dirty="0">
                          <a:solidFill>
                            <a:srgbClr val="000000"/>
                          </a:solidFill>
                          <a:latin typeface="+mn-lt"/>
                        </a:rPr>
                        <a:t>25 (8)</a:t>
                      </a:r>
                    </a:p>
                  </a:txBody>
                  <a:tcPr marL="9525" marR="9525" marT="9525" marB="0" anchor="ctr">
                    <a:solidFill>
                      <a:srgbClr val="E6E6E6"/>
                    </a:solidFill>
                  </a:tcPr>
                </a:tc>
                <a:tc>
                  <a:txBody>
                    <a:bodyPr/>
                    <a:lstStyle/>
                    <a:p>
                      <a:pPr algn="ctr" fontAlgn="b"/>
                      <a:r>
                        <a:rPr lang="en-US" sz="1200" b="0" i="0" u="none" strike="noStrike" dirty="0">
                          <a:solidFill>
                            <a:srgbClr val="000000"/>
                          </a:solidFill>
                          <a:latin typeface="+mn-lt"/>
                        </a:rPr>
                        <a:t>25 (8)</a:t>
                      </a:r>
                    </a:p>
                  </a:txBody>
                  <a:tcPr marL="9525" marR="9525" marT="9525" marB="0" anchor="ctr">
                    <a:solidFill>
                      <a:srgbClr val="E6E6E6"/>
                    </a:solidFill>
                  </a:tcPr>
                </a:tc>
                <a:extLst>
                  <a:ext uri="{0D108BD9-81ED-4DB2-BD59-A6C34878D82A}">
                    <a16:rowId xmlns:a16="http://schemas.microsoft.com/office/drawing/2014/main" val="928247475"/>
                  </a:ext>
                </a:extLst>
              </a:tr>
              <a:tr h="194867">
                <a:tc>
                  <a:txBody>
                    <a:bodyPr/>
                    <a:lstStyle/>
                    <a:p>
                      <a:pPr algn="l" fontAlgn="b"/>
                      <a:r>
                        <a:rPr lang="en-US" sz="1200" b="1" dirty="0">
                          <a:latin typeface="+mn-lt"/>
                        </a:rPr>
                        <a:t>CDC category, </a:t>
                      </a:r>
                      <a:r>
                        <a:rPr lang="en-US" sz="1200" b="1" u="none" strike="noStrike" kern="1200" dirty="0">
                          <a:latin typeface="+mn-lt"/>
                        </a:rPr>
                        <a:t>n</a:t>
                      </a:r>
                      <a:r>
                        <a:rPr lang="en-US" sz="1200" b="1" u="none" strike="noStrike" kern="1200" baseline="0" dirty="0">
                          <a:latin typeface="+mn-lt"/>
                        </a:rPr>
                        <a:t> (</a:t>
                      </a:r>
                      <a:r>
                        <a:rPr lang="en-US" sz="1200" b="1" u="none" strike="noStrike" kern="1200" dirty="0">
                          <a:latin typeface="+mn-lt"/>
                        </a:rPr>
                        <a:t>%)</a:t>
                      </a:r>
                      <a:endParaRPr lang="en-US" sz="1200" b="1" i="0" u="none" strike="noStrike" dirty="0">
                        <a:solidFill>
                          <a:srgbClr val="000000"/>
                        </a:solidFill>
                        <a:latin typeface="+mn-lt"/>
                      </a:endParaRPr>
                    </a:p>
                  </a:txBody>
                  <a:tcPr marL="9525" marR="9525" marT="9525" marB="0" anchor="ctr">
                    <a:solidFill>
                      <a:srgbClr val="F2F2F2"/>
                    </a:solidFill>
                  </a:tcPr>
                </a:tc>
                <a:tc>
                  <a:txBody>
                    <a:bodyPr/>
                    <a:lstStyle/>
                    <a:p>
                      <a:pPr algn="ctr" fontAlgn="b"/>
                      <a:endParaRPr lang="en-US" sz="1200" b="0" i="0" u="none" strike="noStrike" dirty="0">
                        <a:solidFill>
                          <a:srgbClr val="000000"/>
                        </a:solidFill>
                        <a:latin typeface="+mn-lt"/>
                      </a:endParaRPr>
                    </a:p>
                  </a:txBody>
                  <a:tcPr marL="9525" marR="9525" marT="9525" marB="0" anchor="ctr">
                    <a:solidFill>
                      <a:srgbClr val="F2F2F2"/>
                    </a:solidFill>
                  </a:tcPr>
                </a:tc>
                <a:tc>
                  <a:txBody>
                    <a:bodyPr/>
                    <a:lstStyle/>
                    <a:p>
                      <a:pPr algn="ctr" fontAlgn="b"/>
                      <a:endParaRPr lang="en-US" sz="1200" b="0" i="0" u="none" strike="noStrike" dirty="0">
                        <a:solidFill>
                          <a:srgbClr val="000000"/>
                        </a:solidFill>
                        <a:latin typeface="+mn-lt"/>
                      </a:endParaRPr>
                    </a:p>
                  </a:txBody>
                  <a:tcPr marL="9525" marR="9525" marT="9525" marB="0" anchor="ctr">
                    <a:solidFill>
                      <a:srgbClr val="F2F2F2"/>
                    </a:solidFill>
                  </a:tcPr>
                </a:tc>
                <a:extLst>
                  <a:ext uri="{0D108BD9-81ED-4DB2-BD59-A6C34878D82A}">
                    <a16:rowId xmlns:a16="http://schemas.microsoft.com/office/drawing/2014/main" val="10010"/>
                  </a:ext>
                </a:extLst>
              </a:tr>
              <a:tr h="194867">
                <a:tc>
                  <a:txBody>
                    <a:bodyPr/>
                    <a:lstStyle/>
                    <a:p>
                      <a:pPr marL="274320" algn="l" fontAlgn="b"/>
                      <a:r>
                        <a:rPr lang="en-US" sz="1200" b="0" u="none" strike="noStrike" dirty="0">
                          <a:latin typeface="+mn-lt"/>
                        </a:rPr>
                        <a:t>C: AIDS</a:t>
                      </a:r>
                      <a:endParaRPr lang="en-US" sz="1200" b="0" i="0" u="none" strike="noStrike" dirty="0">
                        <a:solidFill>
                          <a:srgbClr val="000000"/>
                        </a:solidFill>
                        <a:latin typeface="+mn-lt"/>
                      </a:endParaRPr>
                    </a:p>
                  </a:txBody>
                  <a:tcPr marL="9525" marR="9525" marT="9525" marB="0" anchor="ctr">
                    <a:solidFill>
                      <a:srgbClr val="F2F2F2"/>
                    </a:solidFill>
                  </a:tcPr>
                </a:tc>
                <a:tc>
                  <a:txBody>
                    <a:bodyPr/>
                    <a:lstStyle/>
                    <a:p>
                      <a:pPr algn="ctr" fontAlgn="b"/>
                      <a:r>
                        <a:rPr lang="en-US" sz="1200" b="0" u="none" strike="noStrike" dirty="0">
                          <a:latin typeface="+mn-lt"/>
                        </a:rPr>
                        <a:t>107 (34)</a:t>
                      </a:r>
                      <a:endParaRPr lang="en-US" sz="1200" b="0" i="0" u="none" strike="noStrike" dirty="0">
                        <a:solidFill>
                          <a:srgbClr val="000000"/>
                        </a:solidFill>
                        <a:latin typeface="+mn-lt"/>
                      </a:endParaRPr>
                    </a:p>
                  </a:txBody>
                  <a:tcPr marL="9525" marR="9525" marT="9525" marB="0" anchor="ctr">
                    <a:solidFill>
                      <a:srgbClr val="F2F2F2"/>
                    </a:solidFill>
                  </a:tcPr>
                </a:tc>
                <a:tc>
                  <a:txBody>
                    <a:bodyPr/>
                    <a:lstStyle/>
                    <a:p>
                      <a:pPr algn="ctr" fontAlgn="b"/>
                      <a:r>
                        <a:rPr lang="en-US" sz="1200" b="0" u="none" strike="noStrike" baseline="0" dirty="0">
                          <a:latin typeface="+mn-lt"/>
                        </a:rPr>
                        <a:t>95 (30)</a:t>
                      </a:r>
                      <a:endParaRPr lang="en-US" sz="1200" b="0" i="0" u="none" strike="noStrike" dirty="0">
                        <a:solidFill>
                          <a:srgbClr val="000000"/>
                        </a:solidFill>
                        <a:latin typeface="+mn-lt"/>
                      </a:endParaRPr>
                    </a:p>
                  </a:txBody>
                  <a:tcPr marL="9525" marR="9525" marT="9525" marB="0" anchor="ctr">
                    <a:solidFill>
                      <a:srgbClr val="F2F2F2"/>
                    </a:solidFill>
                  </a:tcPr>
                </a:tc>
                <a:extLst>
                  <a:ext uri="{0D108BD9-81ED-4DB2-BD59-A6C34878D82A}">
                    <a16:rowId xmlns:a16="http://schemas.microsoft.com/office/drawing/2014/main" val="10013"/>
                  </a:ext>
                </a:extLst>
              </a:tr>
              <a:tr h="194867">
                <a:tc>
                  <a:txBody>
                    <a:bodyPr/>
                    <a:lstStyle/>
                    <a:p>
                      <a:pPr marL="0" algn="l" fontAlgn="b"/>
                      <a:r>
                        <a:rPr lang="en-US" sz="1200" b="1" u="none" strike="noStrike" dirty="0">
                          <a:latin typeface="+mn-lt"/>
                        </a:rPr>
                        <a:t>HIV-1 RNA, </a:t>
                      </a:r>
                      <a:r>
                        <a:rPr lang="en-US" sz="1200" b="1" u="none" strike="noStrike" baseline="0" dirty="0">
                          <a:latin typeface="+mn-lt"/>
                        </a:rPr>
                        <a:t>mean, </a:t>
                      </a:r>
                      <a:r>
                        <a:rPr lang="en-US" sz="1200" b="1" u="none" strike="noStrike" dirty="0">
                          <a:latin typeface="+mn-lt"/>
                        </a:rPr>
                        <a:t>log</a:t>
                      </a:r>
                      <a:r>
                        <a:rPr lang="en-US" sz="1200" b="1" u="none" strike="noStrike" baseline="0" dirty="0">
                          <a:latin typeface="+mn-lt"/>
                        </a:rPr>
                        <a:t> c/mL</a:t>
                      </a:r>
                      <a:endParaRPr lang="en-US" sz="1200" b="1" i="0" u="none" strike="noStrike" dirty="0">
                        <a:solidFill>
                          <a:srgbClr val="000000"/>
                        </a:solidFill>
                        <a:latin typeface="+mn-lt"/>
                      </a:endParaRPr>
                    </a:p>
                  </a:txBody>
                  <a:tcPr marL="9525" marR="9525" marT="9525" marB="0" anchor="ctr">
                    <a:solidFill>
                      <a:srgbClr val="E6E6E6"/>
                    </a:solidFill>
                  </a:tcPr>
                </a:tc>
                <a:tc>
                  <a:txBody>
                    <a:bodyPr/>
                    <a:lstStyle/>
                    <a:p>
                      <a:pPr algn="ctr" fontAlgn="b"/>
                      <a:r>
                        <a:rPr lang="en-US" sz="1200" b="0" u="none" strike="noStrike" dirty="0">
                          <a:latin typeface="+mn-lt"/>
                        </a:rPr>
                        <a:t>4.2</a:t>
                      </a:r>
                      <a:endParaRPr lang="en-US" sz="1200" b="0" i="0" u="none" strike="noStrike" dirty="0">
                        <a:solidFill>
                          <a:srgbClr val="000000"/>
                        </a:solidFill>
                        <a:latin typeface="+mn-lt"/>
                      </a:endParaRPr>
                    </a:p>
                  </a:txBody>
                  <a:tcPr marL="9525" marR="9525" marT="9525" marB="0" anchor="ctr">
                    <a:solidFill>
                      <a:srgbClr val="E6E6E6"/>
                    </a:solidFill>
                  </a:tcPr>
                </a:tc>
                <a:tc>
                  <a:txBody>
                    <a:bodyPr/>
                    <a:lstStyle/>
                    <a:p>
                      <a:pPr algn="ctr" fontAlgn="b"/>
                      <a:r>
                        <a:rPr lang="en-US" sz="1200" b="0" u="none" strike="noStrike" dirty="0">
                          <a:latin typeface="+mn-lt"/>
                        </a:rPr>
                        <a:t> 4.2</a:t>
                      </a:r>
                      <a:endParaRPr lang="en-US" sz="1200" b="0" i="0" u="none" strike="noStrike" dirty="0">
                        <a:solidFill>
                          <a:srgbClr val="000000"/>
                        </a:solidFill>
                        <a:latin typeface="+mn-lt"/>
                      </a:endParaRPr>
                    </a:p>
                  </a:txBody>
                  <a:tcPr marL="9525" marR="9525" marT="9525" marB="0" anchor="ctr">
                    <a:solidFill>
                      <a:srgbClr val="E6E6E6"/>
                    </a:solidFill>
                  </a:tcPr>
                </a:tc>
                <a:extLst>
                  <a:ext uri="{0D108BD9-81ED-4DB2-BD59-A6C34878D82A}">
                    <a16:rowId xmlns:a16="http://schemas.microsoft.com/office/drawing/2014/main" val="10014"/>
                  </a:ext>
                </a:extLst>
              </a:tr>
              <a:tr h="194867">
                <a:tc>
                  <a:txBody>
                    <a:bodyPr/>
                    <a:lstStyle/>
                    <a:p>
                      <a:pPr marL="274320" algn="l" fontAlgn="b"/>
                      <a:r>
                        <a:rPr lang="en-US" sz="1200" b="0" u="none" strike="noStrike" kern="1200" baseline="0" dirty="0">
                          <a:latin typeface="+mn-lt"/>
                        </a:rPr>
                        <a:t>&gt;100,000 c/mL, </a:t>
                      </a:r>
                      <a:r>
                        <a:rPr lang="en-US" sz="1200" b="0" u="none" strike="noStrike" kern="1200" dirty="0">
                          <a:latin typeface="+mn-lt"/>
                        </a:rPr>
                        <a:t>n</a:t>
                      </a:r>
                      <a:r>
                        <a:rPr lang="en-US" sz="1200" b="0" u="none" strike="noStrike" kern="1200" baseline="0" dirty="0">
                          <a:latin typeface="+mn-lt"/>
                        </a:rPr>
                        <a:t> (</a:t>
                      </a:r>
                      <a:r>
                        <a:rPr lang="en-US" sz="1200" b="0" u="none" strike="noStrike" kern="1200" dirty="0">
                          <a:latin typeface="+mn-lt"/>
                        </a:rPr>
                        <a:t>%)</a:t>
                      </a:r>
                      <a:endParaRPr lang="en-US" sz="1200" b="0" i="0" u="none" strike="noStrike" kern="1200" dirty="0">
                        <a:solidFill>
                          <a:srgbClr val="000000"/>
                        </a:solidFill>
                        <a:latin typeface="+mn-lt"/>
                        <a:ea typeface="+mn-ea"/>
                        <a:cs typeface="+mn-cs"/>
                      </a:endParaRPr>
                    </a:p>
                  </a:txBody>
                  <a:tcPr marL="9525" marR="9525" marT="9525" marB="0" anchor="ctr">
                    <a:solidFill>
                      <a:srgbClr val="E6E6E6"/>
                    </a:solidFill>
                  </a:tcPr>
                </a:tc>
                <a:tc>
                  <a:txBody>
                    <a:bodyPr/>
                    <a:lstStyle/>
                    <a:p>
                      <a:pPr algn="ctr" fontAlgn="b"/>
                      <a:r>
                        <a:rPr lang="en-US" sz="1200" b="0" u="none" strike="noStrike" dirty="0">
                          <a:latin typeface="+mn-lt"/>
                        </a:rPr>
                        <a:t>70 (22)</a:t>
                      </a:r>
                      <a:endParaRPr lang="en-US" sz="1200" b="0" i="0" u="none" strike="noStrike" dirty="0">
                        <a:solidFill>
                          <a:srgbClr val="000000"/>
                        </a:solidFill>
                        <a:latin typeface="+mn-lt"/>
                      </a:endParaRPr>
                    </a:p>
                  </a:txBody>
                  <a:tcPr marL="9525" marR="9525" marT="9525" marB="0" anchor="ctr">
                    <a:solidFill>
                      <a:srgbClr val="E6E6E6"/>
                    </a:solidFill>
                  </a:tcPr>
                </a:tc>
                <a:tc>
                  <a:txBody>
                    <a:bodyPr/>
                    <a:lstStyle/>
                    <a:p>
                      <a:pPr algn="ctr" fontAlgn="b"/>
                      <a:r>
                        <a:rPr lang="en-US" sz="1200" b="0" u="none" strike="noStrike" dirty="0">
                          <a:latin typeface="+mn-lt"/>
                        </a:rPr>
                        <a:t>63 (20)</a:t>
                      </a:r>
                      <a:endParaRPr lang="en-US" sz="1200" b="0" i="0" u="none" strike="noStrike" dirty="0">
                        <a:solidFill>
                          <a:srgbClr val="000000"/>
                        </a:solidFill>
                        <a:latin typeface="+mn-lt"/>
                      </a:endParaRPr>
                    </a:p>
                  </a:txBody>
                  <a:tcPr marL="9525" marR="9525" marT="9525" marB="0" anchor="ctr">
                    <a:solidFill>
                      <a:srgbClr val="E6E6E6"/>
                    </a:solidFill>
                  </a:tcPr>
                </a:tc>
                <a:extLst>
                  <a:ext uri="{0D108BD9-81ED-4DB2-BD59-A6C34878D82A}">
                    <a16:rowId xmlns:a16="http://schemas.microsoft.com/office/drawing/2014/main" val="10015"/>
                  </a:ext>
                </a:extLst>
              </a:tr>
              <a:tr h="194867">
                <a:tc>
                  <a:txBody>
                    <a:bodyPr/>
                    <a:lstStyle/>
                    <a:p>
                      <a:pPr marL="0" algn="l" fontAlgn="b"/>
                      <a:r>
                        <a:rPr lang="en-US" sz="1200" b="1" u="none" strike="noStrike" dirty="0">
                          <a:latin typeface="+mn-lt"/>
                        </a:rPr>
                        <a:t>CD4+ cell</a:t>
                      </a:r>
                      <a:r>
                        <a:rPr lang="en-US" sz="1200" b="1" u="none" strike="noStrike" baseline="0" dirty="0">
                          <a:latin typeface="+mn-lt"/>
                        </a:rPr>
                        <a:t> count, cells/mm</a:t>
                      </a:r>
                      <a:r>
                        <a:rPr lang="en-US" sz="1200" b="1" u="none" strike="noStrike" baseline="30000" dirty="0">
                          <a:latin typeface="+mn-lt"/>
                        </a:rPr>
                        <a:t>3</a:t>
                      </a:r>
                      <a:r>
                        <a:rPr lang="en-US" sz="1200" b="1" u="none" strike="noStrike" baseline="0" dirty="0">
                          <a:latin typeface="+mn-lt"/>
                        </a:rPr>
                        <a:t> </a:t>
                      </a:r>
                      <a:endParaRPr lang="en-US" sz="1200" b="1" i="0" u="none" strike="noStrike" dirty="0">
                        <a:solidFill>
                          <a:srgbClr val="000000"/>
                        </a:solidFill>
                        <a:latin typeface="+mn-lt"/>
                      </a:endParaRPr>
                    </a:p>
                  </a:txBody>
                  <a:tcPr marL="9525" marR="9525" marT="9525" marB="0" anchor="ctr">
                    <a:solidFill>
                      <a:srgbClr val="F2F2F2"/>
                    </a:solidFill>
                  </a:tcPr>
                </a:tc>
                <a:tc>
                  <a:txBody>
                    <a:bodyPr/>
                    <a:lstStyle/>
                    <a:p>
                      <a:pPr algn="ctr" fontAlgn="b"/>
                      <a:endParaRPr lang="en-US" sz="1200" b="0" i="0" u="none" strike="noStrike" dirty="0">
                        <a:solidFill>
                          <a:srgbClr val="000000"/>
                        </a:solidFill>
                        <a:latin typeface="+mn-lt"/>
                      </a:endParaRPr>
                    </a:p>
                  </a:txBody>
                  <a:tcPr marL="9525" marR="9525" marT="9525" marB="0" anchor="ctr">
                    <a:solidFill>
                      <a:srgbClr val="F2F2F2"/>
                    </a:solidFill>
                  </a:tcPr>
                </a:tc>
                <a:tc>
                  <a:txBody>
                    <a:bodyPr/>
                    <a:lstStyle/>
                    <a:p>
                      <a:pPr algn="ctr" fontAlgn="b"/>
                      <a:endParaRPr lang="en-US" sz="1200" b="0" i="0" u="none" strike="noStrike" dirty="0">
                        <a:solidFill>
                          <a:srgbClr val="000000"/>
                        </a:solidFill>
                        <a:latin typeface="+mn-lt"/>
                      </a:endParaRPr>
                    </a:p>
                  </a:txBody>
                  <a:tcPr marL="9525" marR="9525" marT="9525" marB="0" anchor="ctr">
                    <a:solidFill>
                      <a:srgbClr val="F2F2F2"/>
                    </a:solidFill>
                  </a:tcPr>
                </a:tc>
                <a:extLst>
                  <a:ext uri="{0D108BD9-81ED-4DB2-BD59-A6C34878D82A}">
                    <a16:rowId xmlns:a16="http://schemas.microsoft.com/office/drawing/2014/main" val="10016"/>
                  </a:ext>
                </a:extLst>
              </a:tr>
              <a:tr h="194867">
                <a:tc>
                  <a:txBody>
                    <a:bodyPr/>
                    <a:lstStyle/>
                    <a:p>
                      <a:pPr marL="274320" algn="l" fontAlgn="b">
                        <a:spcBef>
                          <a:spcPts val="0"/>
                        </a:spcBef>
                      </a:pPr>
                      <a:r>
                        <a:rPr lang="en-US" sz="1200" b="0" u="none" strike="noStrike" dirty="0">
                          <a:latin typeface="+mn-lt"/>
                        </a:rPr>
                        <a:t>&lt;200</a:t>
                      </a:r>
                      <a:r>
                        <a:rPr lang="en-US" sz="1200" b="0" u="none" strike="noStrike" baseline="0" dirty="0">
                          <a:latin typeface="+mn-lt"/>
                        </a:rPr>
                        <a:t>, n (</a:t>
                      </a:r>
                      <a:r>
                        <a:rPr lang="en-US" sz="1200" b="0" u="none" strike="noStrike" kern="1200" dirty="0">
                          <a:latin typeface="+mn-lt"/>
                        </a:rPr>
                        <a:t>%)</a:t>
                      </a:r>
                      <a:endParaRPr lang="en-US" sz="1200" b="0" i="0" u="none" strike="noStrike" baseline="0" dirty="0">
                        <a:solidFill>
                          <a:srgbClr val="000000"/>
                        </a:solidFill>
                        <a:latin typeface="+mn-lt"/>
                      </a:endParaRPr>
                    </a:p>
                  </a:txBody>
                  <a:tcPr marL="9525" marR="9525" marT="9525" marB="0" anchor="ctr">
                    <a:lnB>
                      <a:noFill/>
                    </a:lnB>
                    <a:solidFill>
                      <a:srgbClr val="F2F2F2"/>
                    </a:solidFill>
                  </a:tcPr>
                </a:tc>
                <a:tc>
                  <a:txBody>
                    <a:bodyPr/>
                    <a:lstStyle/>
                    <a:p>
                      <a:pPr algn="ctr" fontAlgn="b"/>
                      <a:r>
                        <a:rPr lang="en-US" sz="1200" b="0" u="none" strike="noStrike" dirty="0">
                          <a:latin typeface="+mn-lt"/>
                        </a:rPr>
                        <a:t>166 (53)</a:t>
                      </a:r>
                      <a:endParaRPr lang="en-US" sz="1200" b="0" i="0" u="none" strike="noStrike" dirty="0">
                        <a:solidFill>
                          <a:schemeClr val="tx1"/>
                        </a:solidFill>
                        <a:latin typeface="+mn-lt"/>
                      </a:endParaRPr>
                    </a:p>
                  </a:txBody>
                  <a:tcPr marL="9525" marR="9525" marT="9525" marB="0" anchor="ctr">
                    <a:lnB>
                      <a:noFill/>
                    </a:lnB>
                    <a:solidFill>
                      <a:srgbClr val="F2F2F2"/>
                    </a:solidFill>
                  </a:tcPr>
                </a:tc>
                <a:tc>
                  <a:txBody>
                    <a:bodyPr/>
                    <a:lstStyle/>
                    <a:p>
                      <a:pPr algn="ctr" fontAlgn="b"/>
                      <a:r>
                        <a:rPr lang="en-US" sz="1200" b="0" u="none" strike="noStrike" dirty="0">
                          <a:latin typeface="+mn-lt"/>
                        </a:rPr>
                        <a:t>151 (48)</a:t>
                      </a:r>
                      <a:endParaRPr lang="en-US" sz="1200" b="0" i="0" u="none" strike="noStrike" dirty="0">
                        <a:solidFill>
                          <a:schemeClr val="tx1"/>
                        </a:solidFill>
                        <a:latin typeface="+mn-lt"/>
                      </a:endParaRPr>
                    </a:p>
                  </a:txBody>
                  <a:tcPr marL="9525" marR="9525" marT="9525" marB="0" anchor="ctr">
                    <a:lnB>
                      <a:noFill/>
                    </a:lnB>
                    <a:solidFill>
                      <a:srgbClr val="F2F2F2"/>
                    </a:solidFill>
                  </a:tcPr>
                </a:tc>
                <a:extLst>
                  <a:ext uri="{0D108BD9-81ED-4DB2-BD59-A6C34878D82A}">
                    <a16:rowId xmlns:a16="http://schemas.microsoft.com/office/drawing/2014/main" val="10017"/>
                  </a:ext>
                </a:extLst>
              </a:tr>
              <a:tr h="941026">
                <a:tc>
                  <a:txBody>
                    <a:bodyPr/>
                    <a:lstStyle/>
                    <a:p>
                      <a:pPr marL="0" indent="0" algn="l" fontAlgn="b">
                        <a:spcBef>
                          <a:spcPts val="0"/>
                        </a:spcBef>
                      </a:pPr>
                      <a:r>
                        <a:rPr lang="en-GB" sz="1200" b="1" i="0" u="none" strike="noStrike" baseline="0" dirty="0">
                          <a:solidFill>
                            <a:srgbClr val="000000"/>
                          </a:solidFill>
                          <a:latin typeface="+mn-lt"/>
                        </a:rPr>
                        <a:t>Duration of first antiretroviral regimen, mean, mo</a:t>
                      </a:r>
                      <a:br>
                        <a:rPr lang="en-GB" sz="1200" b="1" i="0" u="none" strike="noStrike" baseline="0" dirty="0">
                          <a:solidFill>
                            <a:srgbClr val="000000"/>
                          </a:solidFill>
                          <a:latin typeface="+mn-lt"/>
                        </a:rPr>
                      </a:br>
                      <a:r>
                        <a:rPr lang="en-GB" sz="1200" b="1" i="0" u="none" strike="noStrike" baseline="0" dirty="0">
                          <a:solidFill>
                            <a:srgbClr val="000000"/>
                          </a:solidFill>
                          <a:latin typeface="+mn-lt"/>
                        </a:rPr>
                        <a:t>Prior therapy agent, n (%)</a:t>
                      </a:r>
                    </a:p>
                    <a:p>
                      <a:pPr marL="0" indent="0" algn="l" fontAlgn="b">
                        <a:spcBef>
                          <a:spcPts val="0"/>
                        </a:spcBef>
                      </a:pPr>
                      <a:r>
                        <a:rPr lang="en-GB" sz="1200" b="0" i="0" u="none" strike="noStrike" baseline="0" dirty="0">
                          <a:solidFill>
                            <a:schemeClr val="tx1"/>
                          </a:solidFill>
                          <a:latin typeface="+mn-lt"/>
                        </a:rPr>
                        <a:t>     EFV</a:t>
                      </a:r>
                    </a:p>
                    <a:p>
                      <a:pPr marL="0" indent="0" algn="l" fontAlgn="b">
                        <a:spcBef>
                          <a:spcPts val="0"/>
                        </a:spcBef>
                      </a:pPr>
                      <a:r>
                        <a:rPr lang="en-GB" sz="1200" b="0" i="0" u="none" strike="noStrike" baseline="0" dirty="0">
                          <a:solidFill>
                            <a:schemeClr val="tx1"/>
                          </a:solidFill>
                          <a:latin typeface="+mn-lt"/>
                        </a:rPr>
                        <a:t>     TDF</a:t>
                      </a:r>
                      <a:br>
                        <a:rPr lang="en-GB" sz="1200" b="0" i="0" u="none" strike="noStrike" baseline="0" dirty="0">
                          <a:solidFill>
                            <a:schemeClr val="tx1"/>
                          </a:solidFill>
                          <a:latin typeface="+mn-lt"/>
                        </a:rPr>
                      </a:br>
                      <a:r>
                        <a:rPr lang="en-GB" sz="1200" b="0" i="0" u="none" strike="noStrike" baseline="0" dirty="0">
                          <a:solidFill>
                            <a:schemeClr val="tx1"/>
                          </a:solidFill>
                          <a:latin typeface="+mn-lt"/>
                        </a:rPr>
                        <a:t>     AZT</a:t>
                      </a:r>
                    </a:p>
                  </a:txBody>
                  <a:tcPr marL="9525" marR="9525" marT="9525" marB="0">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algn="ctr" fontAlgn="b"/>
                      <a:r>
                        <a:rPr lang="en-US" sz="1200" b="0" i="0" u="none" strike="noStrike" dirty="0">
                          <a:solidFill>
                            <a:schemeClr val="tx1"/>
                          </a:solidFill>
                          <a:latin typeface="+mn-lt"/>
                        </a:rPr>
                        <a:t>37</a:t>
                      </a:r>
                      <a:br>
                        <a:rPr lang="en-US" sz="1200" b="0" i="0" u="none" strike="noStrike" dirty="0">
                          <a:solidFill>
                            <a:schemeClr val="tx1"/>
                          </a:solidFill>
                          <a:latin typeface="+mn-lt"/>
                        </a:rPr>
                      </a:br>
                      <a:endParaRPr lang="en-US" sz="1200" b="0" i="0" u="none" strike="noStrike" dirty="0">
                        <a:solidFill>
                          <a:schemeClr val="tx1"/>
                        </a:solidFill>
                        <a:latin typeface="+mn-lt"/>
                      </a:endParaRPr>
                    </a:p>
                    <a:p>
                      <a:pPr algn="ctr" fontAlgn="b"/>
                      <a:r>
                        <a:rPr lang="en-US" sz="1200" b="0" i="0" u="none" strike="noStrike" dirty="0">
                          <a:solidFill>
                            <a:schemeClr val="tx1"/>
                          </a:solidFill>
                          <a:latin typeface="+mn-lt"/>
                        </a:rPr>
                        <a:t>242 (78)</a:t>
                      </a:r>
                    </a:p>
                    <a:p>
                      <a:pPr algn="ctr" fontAlgn="b"/>
                      <a:r>
                        <a:rPr lang="en-US" sz="1200" b="0" i="0" u="none" strike="noStrike" dirty="0">
                          <a:solidFill>
                            <a:schemeClr val="tx1"/>
                          </a:solidFill>
                          <a:latin typeface="+mn-lt"/>
                        </a:rPr>
                        <a:t>181 (58)</a:t>
                      </a:r>
                      <a:br>
                        <a:rPr lang="en-US" sz="1200" b="0" i="0" u="none" strike="noStrike" dirty="0">
                          <a:solidFill>
                            <a:schemeClr val="tx1"/>
                          </a:solidFill>
                          <a:latin typeface="+mn-lt"/>
                        </a:rPr>
                      </a:br>
                      <a:r>
                        <a:rPr lang="en-US" sz="1200" b="0" i="0" u="none" strike="noStrike" dirty="0">
                          <a:solidFill>
                            <a:schemeClr val="tx1"/>
                          </a:solidFill>
                          <a:latin typeface="+mn-lt"/>
                        </a:rPr>
                        <a:t>89 (29)</a:t>
                      </a:r>
                    </a:p>
                  </a:txBody>
                  <a:tcPr marL="9525" marR="9525" marT="9525" marB="0">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algn="ctr" fontAlgn="b"/>
                      <a:r>
                        <a:rPr lang="en-US" sz="1200" b="0" i="0" u="none" strike="noStrike" dirty="0">
                          <a:solidFill>
                            <a:schemeClr val="tx1"/>
                          </a:solidFill>
                          <a:latin typeface="+mn-lt"/>
                        </a:rPr>
                        <a:t>35</a:t>
                      </a:r>
                      <a:br>
                        <a:rPr lang="en-US" sz="1200" b="0" i="0" u="none" strike="noStrike" dirty="0">
                          <a:solidFill>
                            <a:schemeClr val="tx1"/>
                          </a:solidFill>
                          <a:latin typeface="+mn-lt"/>
                        </a:rPr>
                      </a:br>
                      <a:endParaRPr lang="en-US" sz="1200" b="0" i="0" u="none" strike="noStrike" dirty="0">
                        <a:solidFill>
                          <a:schemeClr val="tx1"/>
                        </a:solidFill>
                        <a:latin typeface="+mn-lt"/>
                      </a:endParaRPr>
                    </a:p>
                    <a:p>
                      <a:pPr marL="0" marR="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latin typeface="+mn-lt"/>
                        </a:rPr>
                        <a:t>242 (78)</a:t>
                      </a:r>
                    </a:p>
                    <a:p>
                      <a:pPr algn="ctr" fontAlgn="b"/>
                      <a:r>
                        <a:rPr lang="en-US" sz="1200" b="0" i="0" u="none" strike="noStrike" dirty="0">
                          <a:solidFill>
                            <a:schemeClr val="tx1"/>
                          </a:solidFill>
                          <a:latin typeface="+mn-lt"/>
                        </a:rPr>
                        <a:t>186 (60)</a:t>
                      </a:r>
                      <a:br>
                        <a:rPr lang="en-US" sz="1200" b="0" i="0" u="none" strike="noStrike" dirty="0">
                          <a:solidFill>
                            <a:schemeClr val="tx1"/>
                          </a:solidFill>
                          <a:latin typeface="+mn-lt"/>
                        </a:rPr>
                      </a:br>
                      <a:r>
                        <a:rPr lang="en-US" sz="1200" b="0" i="0" u="none" strike="noStrike" dirty="0">
                          <a:solidFill>
                            <a:schemeClr val="tx1"/>
                          </a:solidFill>
                          <a:latin typeface="+mn-lt"/>
                        </a:rPr>
                        <a:t>89 (29)</a:t>
                      </a:r>
                    </a:p>
                  </a:txBody>
                  <a:tcPr marL="9525" marR="9525" marT="9525" marB="0">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2844252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dirty="0"/>
              <a:t>Baseline Resistance Profile and NRTI </a:t>
            </a:r>
            <a:br>
              <a:rPr lang="en-US" dirty="0"/>
            </a:br>
            <a:r>
              <a:rPr lang="en-US" dirty="0"/>
              <a:t>Background Regimen After Randomization</a:t>
            </a:r>
          </a:p>
        </p:txBody>
      </p:sp>
      <p:graphicFrame>
        <p:nvGraphicFramePr>
          <p:cNvPr id="5" name="Table 4"/>
          <p:cNvGraphicFramePr>
            <a:graphicFrameLocks noGrp="1"/>
          </p:cNvGraphicFramePr>
          <p:nvPr>
            <p:extLst>
              <p:ext uri="{D42A27DB-BD31-4B8C-83A1-F6EECF244321}">
                <p14:modId xmlns:p14="http://schemas.microsoft.com/office/powerpoint/2010/main" val="1719961136"/>
              </p:ext>
            </p:extLst>
          </p:nvPr>
        </p:nvGraphicFramePr>
        <p:xfrm>
          <a:off x="354737" y="1163106"/>
          <a:ext cx="9017323" cy="4707615"/>
        </p:xfrm>
        <a:graphic>
          <a:graphicData uri="http://schemas.openxmlformats.org/drawingml/2006/table">
            <a:tbl>
              <a:tblPr>
                <a:tableStyleId>{2D5ABB26-0587-4C30-8999-92F81FD0307C}</a:tableStyleId>
              </a:tblPr>
              <a:tblGrid>
                <a:gridCol w="4849653">
                  <a:extLst>
                    <a:ext uri="{9D8B030D-6E8A-4147-A177-3AD203B41FA5}">
                      <a16:colId xmlns:a16="http://schemas.microsoft.com/office/drawing/2014/main" val="20000"/>
                    </a:ext>
                  </a:extLst>
                </a:gridCol>
                <a:gridCol w="2083835">
                  <a:extLst>
                    <a:ext uri="{9D8B030D-6E8A-4147-A177-3AD203B41FA5}">
                      <a16:colId xmlns:a16="http://schemas.microsoft.com/office/drawing/2014/main" val="20001"/>
                    </a:ext>
                  </a:extLst>
                </a:gridCol>
                <a:gridCol w="2083835">
                  <a:extLst>
                    <a:ext uri="{9D8B030D-6E8A-4147-A177-3AD203B41FA5}">
                      <a16:colId xmlns:a16="http://schemas.microsoft.com/office/drawing/2014/main" val="20002"/>
                    </a:ext>
                  </a:extLst>
                </a:gridCol>
              </a:tblGrid>
              <a:tr h="500960">
                <a:tc>
                  <a:txBody>
                    <a:bodyPr/>
                    <a:lstStyle/>
                    <a:p>
                      <a:pPr algn="l" fontAlgn="b"/>
                      <a:r>
                        <a:rPr lang="en-US" sz="1600" b="1" i="0" u="none" strike="noStrike" dirty="0">
                          <a:solidFill>
                            <a:schemeClr val="tx1"/>
                          </a:solidFill>
                          <a:latin typeface="+mn-lt"/>
                        </a:rPr>
                        <a:t>Variable</a:t>
                      </a:r>
                    </a:p>
                  </a:txBody>
                  <a:tcPr marL="6102" marR="6102" marT="6102" marB="0" anchor="b">
                    <a:lnB w="12700" cap="flat" cmpd="sng" algn="ctr">
                      <a:solidFill>
                        <a:schemeClr val="tx1"/>
                      </a:solidFill>
                      <a:prstDash val="solid"/>
                      <a:round/>
                      <a:headEnd type="none" w="med" len="med"/>
                      <a:tailEnd type="none" w="med" len="med"/>
                    </a:lnB>
                  </a:tcPr>
                </a:tc>
                <a:tc>
                  <a:txBody>
                    <a:bodyPr/>
                    <a:lstStyle/>
                    <a:p>
                      <a:pPr algn="ctr">
                        <a:spcAft>
                          <a:spcPts val="0"/>
                        </a:spcAft>
                      </a:pPr>
                      <a:r>
                        <a:rPr lang="en-GB" sz="1600" b="1" dirty="0">
                          <a:solidFill>
                            <a:schemeClr val="bg1"/>
                          </a:solidFill>
                          <a:latin typeface="+mn-lt"/>
                        </a:rPr>
                        <a:t>DTG</a:t>
                      </a:r>
                      <a:r>
                        <a:rPr lang="en-GB" sz="1600" b="1" baseline="0" dirty="0">
                          <a:solidFill>
                            <a:schemeClr val="bg1"/>
                          </a:solidFill>
                          <a:latin typeface="+mn-lt"/>
                        </a:rPr>
                        <a:t> + 2 NRTIs</a:t>
                      </a:r>
                      <a:endParaRPr lang="en-GB" sz="1600" b="1" dirty="0">
                        <a:solidFill>
                          <a:schemeClr val="bg1"/>
                        </a:solidFill>
                        <a:latin typeface="+mn-lt"/>
                      </a:endParaRPr>
                    </a:p>
                    <a:p>
                      <a:pPr algn="ctr">
                        <a:spcAft>
                          <a:spcPts val="0"/>
                        </a:spcAft>
                      </a:pPr>
                      <a:r>
                        <a:rPr lang="en-GB" sz="1600" b="1" dirty="0">
                          <a:solidFill>
                            <a:schemeClr val="bg1"/>
                          </a:solidFill>
                          <a:latin typeface="+mn-lt"/>
                        </a:rPr>
                        <a:t>(n=312)</a:t>
                      </a:r>
                      <a:endParaRPr lang="en-GB" sz="1600" b="1" dirty="0">
                        <a:solidFill>
                          <a:schemeClr val="bg1"/>
                        </a:solidFill>
                        <a:latin typeface="+mn-lt"/>
                        <a:ea typeface="Times New Roman"/>
                        <a:cs typeface="Calibri" pitchFamily="34" charset="0"/>
                      </a:endParaRPr>
                    </a:p>
                  </a:txBody>
                  <a:tcPr marL="9525" marR="9525" marT="9525" marB="9525" anchor="ctr">
                    <a:lnB w="12700" cap="flat" cmpd="sng" algn="ctr">
                      <a:solidFill>
                        <a:schemeClr val="tx1"/>
                      </a:solidFill>
                      <a:prstDash val="solid"/>
                      <a:round/>
                      <a:headEnd type="none" w="med" len="med"/>
                      <a:tailEnd type="none" w="med" len="med"/>
                    </a:lnB>
                    <a:solidFill>
                      <a:srgbClr val="002F5F"/>
                    </a:solidFill>
                  </a:tcPr>
                </a:tc>
                <a:tc>
                  <a:txBody>
                    <a:bodyPr/>
                    <a:lstStyle/>
                    <a:p>
                      <a:pPr algn="ctr"/>
                      <a:r>
                        <a:rPr kumimoji="0" lang="en-GB" sz="1600" b="1" u="none" strike="noStrike" cap="none" normalizeH="0" dirty="0">
                          <a:ln>
                            <a:noFill/>
                          </a:ln>
                          <a:solidFill>
                            <a:schemeClr val="bg1"/>
                          </a:solidFill>
                          <a:effectLst/>
                          <a:latin typeface="+mn-lt"/>
                        </a:rPr>
                        <a:t>LPV</a:t>
                      </a:r>
                      <a:r>
                        <a:rPr kumimoji="0" lang="en-GB" sz="1600" b="1" u="none" strike="noStrike" cap="none" normalizeH="0" baseline="0" dirty="0">
                          <a:ln>
                            <a:noFill/>
                          </a:ln>
                          <a:solidFill>
                            <a:schemeClr val="bg1"/>
                          </a:solidFill>
                          <a:effectLst/>
                          <a:latin typeface="+mn-lt"/>
                        </a:rPr>
                        <a:t>/r + 2 NRTIs</a:t>
                      </a:r>
                      <a:endParaRPr kumimoji="0" lang="en-GB" sz="1600" b="1" u="none" strike="noStrike" cap="none" normalizeH="0" dirty="0">
                        <a:ln>
                          <a:noFill/>
                        </a:ln>
                        <a:solidFill>
                          <a:schemeClr val="bg1"/>
                        </a:solidFill>
                        <a:effectLst/>
                        <a:latin typeface="+mn-lt"/>
                      </a:endParaRPr>
                    </a:p>
                    <a:p>
                      <a:pPr algn="ctr"/>
                      <a:r>
                        <a:rPr kumimoji="0" lang="en-GB" sz="1600" b="1" u="none" strike="noStrike" cap="none" normalizeH="0" dirty="0">
                          <a:ln>
                            <a:noFill/>
                          </a:ln>
                          <a:solidFill>
                            <a:schemeClr val="bg1"/>
                          </a:solidFill>
                          <a:effectLst/>
                          <a:latin typeface="+mn-lt"/>
                        </a:rPr>
                        <a:t>(n=312)</a:t>
                      </a:r>
                      <a:endParaRPr lang="en-US" sz="1600" b="1" dirty="0">
                        <a:solidFill>
                          <a:schemeClr val="bg1"/>
                        </a:solidFill>
                        <a:latin typeface="+mn-lt"/>
                        <a:cs typeface="Calibri" pitchFamily="34" charset="0"/>
                      </a:endParaRPr>
                    </a:p>
                  </a:txBody>
                  <a:tcPr marL="9525" marR="9525" marT="9525" marB="9525" anchor="ctr">
                    <a:lnB w="12700" cap="flat" cmpd="sng" algn="ctr">
                      <a:solidFill>
                        <a:schemeClr val="tx1"/>
                      </a:solidFill>
                      <a:prstDash val="solid"/>
                      <a:round/>
                      <a:headEnd type="none" w="med" len="med"/>
                      <a:tailEnd type="none" w="med" len="med"/>
                    </a:lnB>
                    <a:solidFill>
                      <a:srgbClr val="FF6600"/>
                    </a:solidFill>
                  </a:tcPr>
                </a:tc>
                <a:extLst>
                  <a:ext uri="{0D108BD9-81ED-4DB2-BD59-A6C34878D82A}">
                    <a16:rowId xmlns:a16="http://schemas.microsoft.com/office/drawing/2014/main" val="10000"/>
                  </a:ext>
                </a:extLst>
              </a:tr>
              <a:tr h="234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1" i="0" u="none" strike="noStrike" baseline="0" dirty="0">
                          <a:solidFill>
                            <a:srgbClr val="000000"/>
                          </a:solidFill>
                          <a:latin typeface="+mn-lt"/>
                        </a:rPr>
                        <a:t>Resistance profile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endParaRPr lang="en-US" sz="1400" b="0" i="0" u="none" strike="noStrike" dirty="0">
                        <a:solidFill>
                          <a:srgbClr val="000000"/>
                        </a:solidFill>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endParaRPr lang="en-US" sz="1400" b="0" i="0" u="none" strike="noStrike" dirty="0">
                        <a:solidFill>
                          <a:srgbClr val="000000"/>
                        </a:solidFill>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409411738"/>
                  </a:ext>
                </a:extLst>
              </a:tr>
              <a:tr h="234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Any NRTI, n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algn="ctr" fontAlgn="b"/>
                      <a:r>
                        <a:rPr lang="en-US" sz="1400" b="0" i="0" u="none" strike="noStrike" dirty="0">
                          <a:solidFill>
                            <a:srgbClr val="000000"/>
                          </a:solidFill>
                          <a:latin typeface="+mn-lt"/>
                        </a:rPr>
                        <a:t>282 (90)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279 (89)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606838432"/>
                  </a:ext>
                </a:extLst>
              </a:tr>
              <a:tr h="234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     M184V/I only</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77 (25)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85 (27)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939971168"/>
                  </a:ext>
                </a:extLst>
              </a:tr>
              <a:tr h="125624">
                <a:tc>
                  <a:txBody>
                    <a:bodyPr/>
                    <a:lstStyle/>
                    <a:p>
                      <a:r>
                        <a:rPr lang="en-AU" sz="1400" b="0" dirty="0"/>
                        <a:t>     M184V + ≥1 NRTI RAMs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184 (59)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167 (54)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815949461"/>
                  </a:ext>
                </a:extLst>
              </a:tr>
              <a:tr h="234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     K65R</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95 (30)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92 (29)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825782270"/>
                  </a:ext>
                </a:extLst>
              </a:tr>
              <a:tr h="234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     K70E</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33 (11)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37 (12)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334134393"/>
                  </a:ext>
                </a:extLst>
              </a:tr>
              <a:tr h="234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     1 TAM</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54 (17)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63 (20)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212391758"/>
                  </a:ext>
                </a:extLst>
              </a:tr>
              <a:tr h="234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     </a:t>
                      </a:r>
                      <a:r>
                        <a:rPr lang="en-AU" sz="1400" b="0" dirty="0"/>
                        <a:t>≥</a:t>
                      </a:r>
                      <a:r>
                        <a:rPr lang="en-US" sz="1400" b="0" i="0" u="none" strike="noStrike" baseline="0" dirty="0">
                          <a:solidFill>
                            <a:srgbClr val="000000"/>
                          </a:solidFill>
                          <a:latin typeface="+mn-lt"/>
                        </a:rPr>
                        <a:t>2 TAMs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17 (6)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18 (6)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2681603934"/>
                  </a:ext>
                </a:extLst>
              </a:tr>
              <a:tr h="234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Any NNRTI, n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298 (96)</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295</a:t>
                      </a:r>
                      <a:r>
                        <a:rPr lang="en-US" sz="1400" b="0" i="0" u="none" strike="noStrike" baseline="0" dirty="0">
                          <a:solidFill>
                            <a:srgbClr val="000000"/>
                          </a:solidFill>
                          <a:latin typeface="+mn-lt"/>
                        </a:rPr>
                        <a:t> (95)</a:t>
                      </a:r>
                      <a:endParaRPr lang="en-US" sz="1400" b="0" i="0" u="none" strike="noStrike" dirty="0">
                        <a:solidFill>
                          <a:srgbClr val="000000"/>
                        </a:solidFill>
                        <a:latin typeface="+mn-lt"/>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894933122"/>
                  </a:ext>
                </a:extLst>
              </a:tr>
              <a:tr h="234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     1 major NNRTI RAM</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68 (22)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62 (20)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946072466"/>
                  </a:ext>
                </a:extLst>
              </a:tr>
              <a:tr h="234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     </a:t>
                      </a:r>
                      <a:r>
                        <a:rPr lang="en-AU" sz="1400" b="0" dirty="0"/>
                        <a:t>≥</a:t>
                      </a:r>
                      <a:r>
                        <a:rPr lang="en-US" sz="1400" b="0" i="0" u="none" strike="noStrike" baseline="0" dirty="0">
                          <a:solidFill>
                            <a:srgbClr val="000000"/>
                          </a:solidFill>
                          <a:latin typeface="+mn-lt"/>
                        </a:rPr>
                        <a:t>2 major NNRTI RAMs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230 (74)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400" b="0" i="0" u="none" strike="noStrike" dirty="0">
                          <a:solidFill>
                            <a:srgbClr val="000000"/>
                          </a:solidFill>
                          <a:latin typeface="+mn-lt"/>
                        </a:rPr>
                        <a:t>233 (75)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246965727"/>
                  </a:ext>
                </a:extLst>
              </a:tr>
              <a:tr h="234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1" i="0" u="none" strike="noStrike" baseline="0" dirty="0">
                          <a:solidFill>
                            <a:srgbClr val="000000"/>
                          </a:solidFill>
                          <a:latin typeface="+mn-lt"/>
                        </a:rPr>
                        <a:t>NRTI background regimen</a:t>
                      </a:r>
                      <a:r>
                        <a:rPr lang="en-US" sz="1400" b="1" u="none" strike="noStrike" kern="1200" dirty="0">
                          <a:latin typeface="+mn-lt"/>
                        </a:rPr>
                        <a:t>, post randomization, n (%)</a:t>
                      </a:r>
                      <a:endParaRPr lang="en-US" sz="1400" b="1" i="0" u="none" strike="noStrike" baseline="0" dirty="0">
                        <a:solidFill>
                          <a:srgbClr val="000000"/>
                        </a:solidFill>
                        <a:latin typeface="+mn-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endParaRPr lang="en-US" sz="1400" b="0" i="0" u="none" strike="noStrike" dirty="0">
                        <a:solidFill>
                          <a:srgbClr val="000000"/>
                        </a:solidFill>
                        <a:latin typeface="+mn-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endParaRPr lang="en-US" sz="1400" b="0" i="0" u="none" strike="noStrike" dirty="0">
                        <a:solidFill>
                          <a:srgbClr val="000000"/>
                        </a:solidFill>
                        <a:latin typeface="+mn-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0013"/>
                  </a:ext>
                </a:extLst>
              </a:tr>
              <a:tr h="234000">
                <a:tc>
                  <a:txBody>
                    <a:bodyPr/>
                    <a:lstStyle/>
                    <a:p>
                      <a:pPr marL="27305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AZT + 3TC</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r>
                        <a:rPr lang="en-US" sz="1400" b="0" i="0" u="none" strike="noStrike" dirty="0">
                          <a:solidFill>
                            <a:srgbClr val="000000"/>
                          </a:solidFill>
                          <a:latin typeface="+mn-lt"/>
                        </a:rPr>
                        <a:t>132 (42)</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r>
                        <a:rPr lang="en-US" sz="1400" b="0" i="0" u="none" strike="noStrike" dirty="0">
                          <a:solidFill>
                            <a:srgbClr val="000000"/>
                          </a:solidFill>
                          <a:latin typeface="+mn-lt"/>
                        </a:rPr>
                        <a:t>121 (39)</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0014"/>
                  </a:ext>
                </a:extLst>
              </a:tr>
              <a:tr h="234000">
                <a:tc>
                  <a:txBody>
                    <a:bodyPr/>
                    <a:lstStyle/>
                    <a:p>
                      <a:pPr marL="27305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TDF + 3TC or FTC</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r>
                        <a:rPr lang="en-US" sz="1400" b="0" i="0" u="none" strike="noStrike" dirty="0">
                          <a:solidFill>
                            <a:srgbClr val="000000"/>
                          </a:solidFill>
                          <a:latin typeface="+mn-lt"/>
                        </a:rPr>
                        <a:t>128 (41)</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134 (43)</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0015"/>
                  </a:ext>
                </a:extLst>
              </a:tr>
              <a:tr h="234000">
                <a:tc>
                  <a:txBody>
                    <a:bodyPr/>
                    <a:lstStyle/>
                    <a:p>
                      <a:pPr marL="27305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TDF + AZT</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r>
                        <a:rPr lang="en-US" sz="1400" b="0" i="0" u="none" strike="noStrike" dirty="0">
                          <a:solidFill>
                            <a:srgbClr val="000000"/>
                          </a:solidFill>
                          <a:latin typeface="+mn-lt"/>
                        </a:rPr>
                        <a:t>36 (12)</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r>
                        <a:rPr lang="en-US" sz="1400" b="0" i="0" u="none" strike="noStrike" dirty="0">
                          <a:solidFill>
                            <a:srgbClr val="000000"/>
                          </a:solidFill>
                          <a:latin typeface="+mn-lt"/>
                        </a:rPr>
                        <a:t>41 (13)</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0016"/>
                  </a:ext>
                </a:extLst>
              </a:tr>
              <a:tr h="234000">
                <a:tc>
                  <a:txBody>
                    <a:bodyPr/>
                    <a:lstStyle/>
                    <a:p>
                      <a:pPr marL="27305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ABC + 3TC</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r>
                        <a:rPr lang="en-US" sz="1400" b="0" i="0" u="none" strike="noStrike" dirty="0">
                          <a:solidFill>
                            <a:srgbClr val="000000"/>
                          </a:solidFill>
                          <a:latin typeface="+mn-lt"/>
                        </a:rPr>
                        <a:t>7 (2)</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r>
                        <a:rPr lang="en-US" sz="1400" b="0" i="0" u="none" strike="noStrike" dirty="0">
                          <a:solidFill>
                            <a:srgbClr val="000000"/>
                          </a:solidFill>
                          <a:latin typeface="+mn-lt"/>
                        </a:rPr>
                        <a:t>7 (2)</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0017"/>
                  </a:ext>
                </a:extLst>
              </a:tr>
              <a:tr h="234000">
                <a:tc>
                  <a:txBody>
                    <a:bodyPr/>
                    <a:lstStyle/>
                    <a:p>
                      <a:pPr marL="27305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Other</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r>
                        <a:rPr lang="en-US" sz="1400" b="0" i="0" u="none" strike="noStrike" dirty="0">
                          <a:solidFill>
                            <a:srgbClr val="000000"/>
                          </a:solidFill>
                          <a:latin typeface="+mn-lt"/>
                        </a:rPr>
                        <a:t>9 (3)</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r>
                        <a:rPr lang="en-US" sz="1400" b="0" i="0" u="none" strike="noStrike" dirty="0">
                          <a:solidFill>
                            <a:srgbClr val="000000"/>
                          </a:solidFill>
                          <a:latin typeface="+mn-lt"/>
                        </a:rPr>
                        <a:t>9 (3)</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0018"/>
                  </a:ext>
                </a:extLst>
              </a:tr>
              <a:tr h="234000">
                <a:tc>
                  <a:txBody>
                    <a:bodyPr/>
                    <a:lstStyle/>
                    <a:p>
                      <a:pPr marL="0" indent="0" algn="l" fontAlgn="b">
                        <a:spcBef>
                          <a:spcPts val="0"/>
                        </a:spcBef>
                      </a:pPr>
                      <a:endParaRPr lang="en-US" sz="1400" b="1" i="0" u="none" strike="noStrike" baseline="0" dirty="0">
                        <a:solidFill>
                          <a:srgbClr val="000000"/>
                        </a:solidFill>
                        <a:latin typeface="+mn-lt"/>
                      </a:endParaRPr>
                    </a:p>
                  </a:txBody>
                  <a:tcPr marL="9525" marR="9525" marT="9525" marB="0" anchor="ctr">
                    <a:lnT w="12700" cap="flat" cmpd="sng" algn="ctr">
                      <a:noFill/>
                      <a:prstDash val="solid"/>
                      <a:round/>
                      <a:headEnd type="none" w="med" len="med"/>
                      <a:tailEnd type="none" w="med" len="med"/>
                    </a:lnT>
                  </a:tcPr>
                </a:tc>
                <a:tc>
                  <a:txBody>
                    <a:bodyPr/>
                    <a:lstStyle/>
                    <a:p>
                      <a:pPr algn="ctr" fontAlgn="b"/>
                      <a:endParaRPr lang="en-US" sz="1400" b="1" i="0" u="none" strike="noStrike" dirty="0">
                        <a:solidFill>
                          <a:srgbClr val="000000"/>
                        </a:solidFill>
                        <a:latin typeface="+mn-lt"/>
                      </a:endParaRPr>
                    </a:p>
                  </a:txBody>
                  <a:tcPr marL="9525" marR="9525" marT="9525" marB="0" anchor="ctr">
                    <a:lnT w="12700" cap="flat" cmpd="sng" algn="ctr">
                      <a:noFill/>
                      <a:prstDash val="solid"/>
                      <a:round/>
                      <a:headEnd type="none" w="med" len="med"/>
                      <a:tailEnd type="none" w="med" len="med"/>
                    </a:lnT>
                  </a:tcPr>
                </a:tc>
                <a:tc>
                  <a:txBody>
                    <a:bodyPr/>
                    <a:lstStyle/>
                    <a:p>
                      <a:pPr algn="ctr" fontAlgn="b"/>
                      <a:endParaRPr lang="en-US" sz="1400" b="1" i="0" u="none" strike="noStrike" dirty="0">
                        <a:solidFill>
                          <a:srgbClr val="000000"/>
                        </a:solidFill>
                        <a:latin typeface="+mn-lt"/>
                      </a:endParaRP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val="10019"/>
                  </a:ext>
                </a:extLst>
              </a:tr>
            </a:tbl>
          </a:graphicData>
        </a:graphic>
      </p:graphicFrame>
      <p:sp>
        <p:nvSpPr>
          <p:cNvPr id="3" name="Rectangle 2"/>
          <p:cNvSpPr/>
          <p:nvPr/>
        </p:nvSpPr>
        <p:spPr>
          <a:xfrm>
            <a:off x="360441" y="2153654"/>
            <a:ext cx="9000999"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srgbClr val="FFFFFF"/>
              </a:solidFill>
              <a:effectLst/>
              <a:uLnTx/>
              <a:uFillTx/>
              <a:latin typeface="Arial"/>
              <a:ea typeface="+mn-ea"/>
              <a:cs typeface="+mn-cs"/>
            </a:endParaRPr>
          </a:p>
        </p:txBody>
      </p:sp>
      <p:sp>
        <p:nvSpPr>
          <p:cNvPr id="11" name="Text Placeholder 4">
            <a:extLst>
              <a:ext uri="{FF2B5EF4-FFF2-40B4-BE49-F238E27FC236}">
                <a16:creationId xmlns:a16="http://schemas.microsoft.com/office/drawing/2014/main" id="{57B2A66B-42D5-4659-ADE0-8D38E85596A8}"/>
              </a:ext>
            </a:extLst>
          </p:cNvPr>
          <p:cNvSpPr txBox="1">
            <a:spLocks/>
          </p:cNvSpPr>
          <p:nvPr/>
        </p:nvSpPr>
        <p:spPr bwMode="auto">
          <a:xfrm>
            <a:off x="711200" y="5862320"/>
            <a:ext cx="11143488"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1333" baseline="0">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endParaRPr lang="en-US" sz="1200" kern="0" dirty="0"/>
          </a:p>
          <a:p>
            <a:r>
              <a:rPr lang="en-AU" sz="1200" dirty="0"/>
              <a:t>RAM, resistance associated mutation; </a:t>
            </a:r>
            <a:r>
              <a:rPr lang="en-US" sz="1200" kern="0" dirty="0"/>
              <a:t>TAM, thymidine analogue mutation; XTC, 3TC or FTC</a:t>
            </a:r>
            <a:r>
              <a:rPr lang="en-AU" sz="1200" dirty="0"/>
              <a:t>.</a:t>
            </a:r>
            <a:endParaRPr lang="en-US" sz="1200" kern="0" dirty="0"/>
          </a:p>
          <a:p>
            <a:r>
              <a:rPr lang="en-US" sz="1200" kern="0" dirty="0" err="1"/>
              <a:t>Aboud</a:t>
            </a:r>
            <a:r>
              <a:rPr lang="en-US" sz="1200" kern="0" dirty="0"/>
              <a:t> et al. </a:t>
            </a:r>
            <a:r>
              <a:rPr lang="en-US" sz="1200" i="1" kern="0" dirty="0"/>
              <a:t>Lancet Infect Dis</a:t>
            </a:r>
            <a:r>
              <a:rPr lang="en-US" sz="1200" kern="0" dirty="0"/>
              <a:t>. 2019 [</a:t>
            </a:r>
            <a:r>
              <a:rPr lang="en-US" sz="1200" kern="0" dirty="0" err="1"/>
              <a:t>Epub</a:t>
            </a:r>
            <a:r>
              <a:rPr lang="en-US" sz="1200" kern="0" dirty="0"/>
              <a:t> ahead of print]. </a:t>
            </a:r>
          </a:p>
        </p:txBody>
      </p:sp>
      <p:sp>
        <p:nvSpPr>
          <p:cNvPr id="10" name="Text Placeholder 2">
            <a:extLst>
              <a:ext uri="{FF2B5EF4-FFF2-40B4-BE49-F238E27FC236}">
                <a16:creationId xmlns:a16="http://schemas.microsoft.com/office/drawing/2014/main" id="{DDFCD225-18A5-418F-BCB9-CA7885E305D0}"/>
              </a:ext>
            </a:extLst>
          </p:cNvPr>
          <p:cNvSpPr txBox="1">
            <a:spLocks/>
          </p:cNvSpPr>
          <p:nvPr/>
        </p:nvSpPr>
        <p:spPr bwMode="auto">
          <a:xfrm>
            <a:off x="711200" y="6294120"/>
            <a:ext cx="11143488" cy="18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33">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r>
              <a:rPr lang="en-US" altLang="en-US" sz="1000" kern="0" dirty="0">
                <a:latin typeface="Arial" charset="0"/>
                <a:cs typeface="Arial" charset="0"/>
              </a:rPr>
              <a:t>Brown et al. CROI 2019; Seattle, WA. Slides 144.</a:t>
            </a:r>
            <a:endParaRPr lang="en-US" sz="1000" kern="0" dirty="0"/>
          </a:p>
        </p:txBody>
      </p:sp>
      <p:sp>
        <p:nvSpPr>
          <p:cNvPr id="7" name="Rectangle 6">
            <a:extLst>
              <a:ext uri="{FF2B5EF4-FFF2-40B4-BE49-F238E27FC236}">
                <a16:creationId xmlns:a16="http://schemas.microsoft.com/office/drawing/2014/main" id="{ADA26406-A0FC-43A4-B658-76A70A879E2A}"/>
              </a:ext>
            </a:extLst>
          </p:cNvPr>
          <p:cNvSpPr/>
          <p:nvPr/>
        </p:nvSpPr>
        <p:spPr>
          <a:xfrm>
            <a:off x="362454" y="4468127"/>
            <a:ext cx="9000999"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srgbClr val="FFFFFF"/>
              </a:solidFill>
              <a:effectLst/>
              <a:uLnTx/>
              <a:uFillTx/>
              <a:latin typeface="Arial"/>
              <a:ea typeface="+mn-ea"/>
              <a:cs typeface="+mn-cs"/>
            </a:endParaRPr>
          </a:p>
        </p:txBody>
      </p:sp>
      <p:sp>
        <p:nvSpPr>
          <p:cNvPr id="8" name="Rectangle 7">
            <a:extLst>
              <a:ext uri="{FF2B5EF4-FFF2-40B4-BE49-F238E27FC236}">
                <a16:creationId xmlns:a16="http://schemas.microsoft.com/office/drawing/2014/main" id="{2BB6A5CF-BB90-4ECC-9FF0-8ECAE1D8A5ED}"/>
              </a:ext>
            </a:extLst>
          </p:cNvPr>
          <p:cNvSpPr/>
          <p:nvPr/>
        </p:nvSpPr>
        <p:spPr>
          <a:xfrm>
            <a:off x="372490" y="5165357"/>
            <a:ext cx="9000999"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TextBox 8">
            <a:extLst>
              <a:ext uri="{FF2B5EF4-FFF2-40B4-BE49-F238E27FC236}">
                <a16:creationId xmlns:a16="http://schemas.microsoft.com/office/drawing/2014/main" id="{29E7ECE6-E046-4A1B-8FCB-BCA42A299029}"/>
              </a:ext>
            </a:extLst>
          </p:cNvPr>
          <p:cNvSpPr txBox="1"/>
          <p:nvPr/>
        </p:nvSpPr>
        <p:spPr>
          <a:xfrm>
            <a:off x="9430551" y="1960754"/>
            <a:ext cx="1506242" cy="861774"/>
          </a:xfrm>
          <a:prstGeom prst="rect">
            <a:avLst/>
          </a:prstGeom>
          <a:noFill/>
        </p:spPr>
        <p:txBody>
          <a:bodyPr wrap="square" lIns="0" tIns="0" rIns="0" b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dirty="0">
                <a:ln>
                  <a:noFill/>
                </a:ln>
                <a:effectLst/>
                <a:uLnTx/>
                <a:uFillTx/>
                <a:latin typeface="Arial"/>
                <a:ea typeface="+mn-ea"/>
                <a:cs typeface="+mn-cs"/>
              </a:rPr>
              <a:t>M184V/I present at baseline:</a:t>
            </a:r>
          </a:p>
          <a:p>
            <a:pPr marL="0" marR="0" lvl="0" indent="0" defTabSz="914400" rtl="0" eaLnBrk="1" fontAlgn="auto" latinLnBrk="0" hangingPunct="1">
              <a:lnSpc>
                <a:spcPct val="100000"/>
              </a:lnSpc>
              <a:spcBef>
                <a:spcPts val="0"/>
              </a:spcBef>
              <a:spcAft>
                <a:spcPts val="0"/>
              </a:spcAft>
              <a:buClrTx/>
              <a:buSzTx/>
              <a:buFontTx/>
              <a:buNone/>
              <a:tabLst/>
              <a:defRPr/>
            </a:pPr>
            <a:r>
              <a:rPr lang="en-AU" sz="1400" dirty="0">
                <a:latin typeface="Arial"/>
              </a:rPr>
              <a:t>    DTG:  84%</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dirty="0">
                <a:ln>
                  <a:noFill/>
                </a:ln>
                <a:effectLst/>
                <a:uLnTx/>
                <a:uFillTx/>
                <a:latin typeface="Arial"/>
                <a:ea typeface="+mn-ea"/>
                <a:cs typeface="+mn-cs"/>
              </a:rPr>
              <a:t>    LPV/r: 81%</a:t>
            </a:r>
          </a:p>
        </p:txBody>
      </p:sp>
      <p:sp>
        <p:nvSpPr>
          <p:cNvPr id="12" name="TextBox 11">
            <a:extLst>
              <a:ext uri="{FF2B5EF4-FFF2-40B4-BE49-F238E27FC236}">
                <a16:creationId xmlns:a16="http://schemas.microsoft.com/office/drawing/2014/main" id="{D2078677-48E2-499B-8651-5440666AEC2C}"/>
              </a:ext>
            </a:extLst>
          </p:cNvPr>
          <p:cNvSpPr txBox="1"/>
          <p:nvPr/>
        </p:nvSpPr>
        <p:spPr>
          <a:xfrm>
            <a:off x="9460573" y="4692843"/>
            <a:ext cx="1151804" cy="646331"/>
          </a:xfrm>
          <a:prstGeom prst="rect">
            <a:avLst/>
          </a:prstGeom>
          <a:noFill/>
        </p:spPr>
        <p:txBody>
          <a:bodyPr wrap="square" lIns="0" tIns="0" rIns="0" b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dirty="0">
                <a:ln>
                  <a:noFill/>
                </a:ln>
                <a:effectLst/>
                <a:uLnTx/>
                <a:uFillTx/>
                <a:latin typeface="Arial"/>
                <a:ea typeface="+mn-ea"/>
                <a:cs typeface="+mn-cs"/>
              </a:rPr>
              <a:t>XTC use: </a:t>
            </a:r>
          </a:p>
          <a:p>
            <a:pPr marL="0" marR="0" lvl="0" indent="0" defTabSz="914400" rtl="0" eaLnBrk="1" fontAlgn="auto" latinLnBrk="0" hangingPunct="1">
              <a:lnSpc>
                <a:spcPct val="100000"/>
              </a:lnSpc>
              <a:spcBef>
                <a:spcPts val="0"/>
              </a:spcBef>
              <a:spcAft>
                <a:spcPts val="0"/>
              </a:spcAft>
              <a:buClrTx/>
              <a:buSzTx/>
              <a:buFontTx/>
              <a:buNone/>
              <a:tabLst/>
              <a:defRPr/>
            </a:pPr>
            <a:r>
              <a:rPr lang="en-AU" sz="1400" dirty="0">
                <a:latin typeface="Arial"/>
              </a:rPr>
              <a:t>    DTG:  </a:t>
            </a:r>
            <a:r>
              <a:rPr kumimoji="0" lang="en-AU" sz="1400" b="0" i="0" u="none" strike="noStrike" kern="1200" cap="none" spc="0" normalizeH="0" baseline="0" noProof="0" dirty="0">
                <a:ln>
                  <a:noFill/>
                </a:ln>
                <a:effectLst/>
                <a:uLnTx/>
                <a:uFillTx/>
                <a:latin typeface="Arial"/>
                <a:ea typeface="+mn-ea"/>
                <a:cs typeface="+mn-cs"/>
              </a:rPr>
              <a:t>86%</a:t>
            </a:r>
          </a:p>
          <a:p>
            <a:pPr marL="0" marR="0" lvl="0" indent="0" defTabSz="914400" rtl="0" eaLnBrk="1" fontAlgn="auto" latinLnBrk="0" hangingPunct="1">
              <a:lnSpc>
                <a:spcPct val="100000"/>
              </a:lnSpc>
              <a:spcBef>
                <a:spcPts val="0"/>
              </a:spcBef>
              <a:spcAft>
                <a:spcPts val="0"/>
              </a:spcAft>
              <a:buClrTx/>
              <a:buSzTx/>
              <a:buFontTx/>
              <a:buNone/>
              <a:tabLst/>
              <a:defRPr/>
            </a:pPr>
            <a:r>
              <a:rPr lang="en-AU" sz="1400" dirty="0">
                <a:latin typeface="Arial"/>
              </a:rPr>
              <a:t>    </a:t>
            </a:r>
            <a:r>
              <a:rPr kumimoji="0" lang="en-AU" sz="1400" b="0" i="0" u="none" strike="noStrike" kern="1200" cap="none" spc="0" normalizeH="0" baseline="0" noProof="0" dirty="0">
                <a:ln>
                  <a:noFill/>
                </a:ln>
                <a:effectLst/>
                <a:uLnTx/>
                <a:uFillTx/>
                <a:latin typeface="Arial"/>
                <a:ea typeface="+mn-ea"/>
                <a:cs typeface="+mn-cs"/>
              </a:rPr>
              <a:t>LPV/r:</a:t>
            </a:r>
            <a:r>
              <a:rPr kumimoji="0" lang="en-AU" sz="1400" b="0" i="0" u="none" strike="noStrike" kern="1200" cap="none" spc="0" normalizeH="0" noProof="0" dirty="0">
                <a:ln>
                  <a:noFill/>
                </a:ln>
                <a:effectLst/>
                <a:uLnTx/>
                <a:uFillTx/>
                <a:latin typeface="Arial"/>
                <a:ea typeface="+mn-ea"/>
                <a:cs typeface="+mn-cs"/>
              </a:rPr>
              <a:t> </a:t>
            </a:r>
            <a:r>
              <a:rPr kumimoji="0" lang="en-AU" sz="1400" b="0" i="0" u="none" strike="noStrike" kern="1200" cap="none" spc="0" normalizeH="0" baseline="0" noProof="0" dirty="0">
                <a:ln>
                  <a:noFill/>
                </a:ln>
                <a:effectLst/>
                <a:uLnTx/>
                <a:uFillTx/>
                <a:latin typeface="Arial"/>
                <a:ea typeface="+mn-ea"/>
                <a:cs typeface="+mn-cs"/>
              </a:rPr>
              <a:t>87% </a:t>
            </a:r>
          </a:p>
        </p:txBody>
      </p:sp>
      <p:grpSp>
        <p:nvGrpSpPr>
          <p:cNvPr id="27" name="Group 26">
            <a:extLst>
              <a:ext uri="{FF2B5EF4-FFF2-40B4-BE49-F238E27FC236}">
                <a16:creationId xmlns:a16="http://schemas.microsoft.com/office/drawing/2014/main" id="{56E0ACE9-4FEF-47FB-A2FA-3CDB5331D359}"/>
              </a:ext>
            </a:extLst>
          </p:cNvPr>
          <p:cNvGrpSpPr/>
          <p:nvPr/>
        </p:nvGrpSpPr>
        <p:grpSpPr>
          <a:xfrm>
            <a:off x="10070847" y="2549686"/>
            <a:ext cx="2058712" cy="2375641"/>
            <a:chOff x="10070847" y="2549686"/>
            <a:chExt cx="2058712" cy="2375641"/>
          </a:xfrm>
        </p:grpSpPr>
        <p:grpSp>
          <p:nvGrpSpPr>
            <p:cNvPr id="26" name="Group 25">
              <a:extLst>
                <a:ext uri="{FF2B5EF4-FFF2-40B4-BE49-F238E27FC236}">
                  <a16:creationId xmlns:a16="http://schemas.microsoft.com/office/drawing/2014/main" id="{35324AEC-C1A8-476B-8C5A-AD3DE374EAA5}"/>
                </a:ext>
              </a:extLst>
            </p:cNvPr>
            <p:cNvGrpSpPr/>
            <p:nvPr/>
          </p:nvGrpSpPr>
          <p:grpSpPr>
            <a:xfrm>
              <a:off x="10737870" y="2549686"/>
              <a:ext cx="514827" cy="2375641"/>
              <a:chOff x="10769602" y="2549686"/>
              <a:chExt cx="514827" cy="2375641"/>
            </a:xfrm>
          </p:grpSpPr>
          <p:cxnSp>
            <p:nvCxnSpPr>
              <p:cNvPr id="15" name="Straight Connector 14">
                <a:extLst>
                  <a:ext uri="{FF2B5EF4-FFF2-40B4-BE49-F238E27FC236}">
                    <a16:creationId xmlns:a16="http://schemas.microsoft.com/office/drawing/2014/main" id="{28E823DB-D1EF-4A82-BA87-6D7E39422449}"/>
                  </a:ext>
                </a:extLst>
              </p:cNvPr>
              <p:cNvCxnSpPr>
                <a:cxnSpLocks/>
              </p:cNvCxnSpPr>
              <p:nvPr/>
            </p:nvCxnSpPr>
            <p:spPr>
              <a:xfrm>
                <a:off x="11273434" y="2549686"/>
                <a:ext cx="0" cy="2375641"/>
              </a:xfrm>
              <a:prstGeom prst="line">
                <a:avLst/>
              </a:prstGeom>
              <a:ln w="28575"/>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40FFBDFD-71CE-49F4-9C82-9F0C1B8AF046}"/>
                  </a:ext>
                </a:extLst>
              </p:cNvPr>
              <p:cNvCxnSpPr>
                <a:cxnSpLocks/>
              </p:cNvCxnSpPr>
              <p:nvPr/>
            </p:nvCxnSpPr>
            <p:spPr>
              <a:xfrm>
                <a:off x="10769602" y="2549686"/>
                <a:ext cx="51482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D1CBAB2-5CBD-43F8-A0A1-A129A148DC75}"/>
                  </a:ext>
                </a:extLst>
              </p:cNvPr>
              <p:cNvCxnSpPr>
                <a:cxnSpLocks/>
              </p:cNvCxnSpPr>
              <p:nvPr/>
            </p:nvCxnSpPr>
            <p:spPr>
              <a:xfrm>
                <a:off x="10769602" y="4925327"/>
                <a:ext cx="51482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AA2874A7-E401-4B08-832C-8014D0552696}"/>
                </a:ext>
              </a:extLst>
            </p:cNvPr>
            <p:cNvSpPr txBox="1"/>
            <p:nvPr/>
          </p:nvSpPr>
          <p:spPr>
            <a:xfrm>
              <a:off x="10070847" y="3219275"/>
              <a:ext cx="2058712" cy="984885"/>
            </a:xfrm>
            <a:prstGeom prst="rect">
              <a:avLst/>
            </a:prstGeom>
            <a:solidFill>
              <a:schemeClr val="bg1"/>
            </a:solidFill>
            <a:ln w="25400">
              <a:solidFill>
                <a:schemeClr val="tx1"/>
              </a:solidFill>
            </a:ln>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latin typeface="Arial"/>
                </a:rPr>
                <a:t>XTC use with M184V/I: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600" b="1" i="0" u="none" strike="noStrike" kern="1200" cap="none" spc="0" normalizeH="0" baseline="0" noProof="0" dirty="0">
                  <a:ln>
                    <a:noFill/>
                  </a:ln>
                  <a:effectLst/>
                  <a:uLnTx/>
                  <a:uFillTx/>
                  <a:latin typeface="Arial"/>
                  <a:ea typeface="+mn-ea"/>
                  <a:cs typeface="+mn-cs"/>
                </a:rPr>
                <a:t>DTG:</a:t>
              </a:r>
              <a:r>
                <a:rPr kumimoji="0" lang="en-AU" sz="1600" b="1" i="0" u="none" strike="noStrike" kern="1200" cap="none" spc="0" normalizeH="0" noProof="0" dirty="0">
                  <a:ln>
                    <a:noFill/>
                  </a:ln>
                  <a:effectLst/>
                  <a:uLnTx/>
                  <a:uFillTx/>
                  <a:latin typeface="Arial"/>
                  <a:ea typeface="+mn-ea"/>
                  <a:cs typeface="+mn-cs"/>
                </a:rPr>
                <a:t> 220/312 (71%)</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baseline="0" dirty="0">
                  <a:latin typeface="Arial"/>
                </a:rPr>
                <a:t>LPV/r:</a:t>
              </a:r>
              <a:r>
                <a:rPr lang="en-AU" sz="1600" b="1" dirty="0">
                  <a:latin typeface="Arial"/>
                </a:rPr>
                <a:t> 210/312 (67%)</a:t>
              </a:r>
              <a:endParaRPr kumimoji="0" lang="en-AU" sz="1600" b="1" i="0" u="none" strike="noStrike" kern="1200" cap="none" spc="0" normalizeH="0" baseline="0" noProof="0" dirty="0">
                <a:ln>
                  <a:noFill/>
                </a:ln>
                <a:effectLst/>
                <a:uLnTx/>
                <a:uFillTx/>
                <a:latin typeface="Arial"/>
              </a:endParaRPr>
            </a:p>
          </p:txBody>
        </p:sp>
      </p:grpSp>
    </p:spTree>
    <p:extLst>
      <p:ext uri="{BB962C8B-B14F-4D97-AF65-F5344CB8AC3E}">
        <p14:creationId xmlns:p14="http://schemas.microsoft.com/office/powerpoint/2010/main" val="345406135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95400" y="152401"/>
            <a:ext cx="9721080" cy="838200"/>
          </a:xfrm>
        </p:spPr>
        <p:txBody>
          <a:bodyPr/>
          <a:lstStyle/>
          <a:p>
            <a:pPr lvl="0">
              <a:lnSpc>
                <a:spcPct val="100000"/>
              </a:lnSpc>
            </a:pPr>
            <a:r>
              <a:rPr lang="en-US" dirty="0"/>
              <a:t>Response Rates by Presence of M184V/I at Baseline at Week 48: ITT-E Analysis</a:t>
            </a:r>
            <a:endParaRPr lang="en-GB" dirty="0"/>
          </a:p>
        </p:txBody>
      </p:sp>
      <p:graphicFrame>
        <p:nvGraphicFramePr>
          <p:cNvPr id="27" name="Chart 10"/>
          <p:cNvGraphicFramePr>
            <a:graphicFrameLocks/>
          </p:cNvGraphicFramePr>
          <p:nvPr>
            <p:extLst>
              <p:ext uri="{D42A27DB-BD31-4B8C-83A1-F6EECF244321}">
                <p14:modId xmlns:p14="http://schemas.microsoft.com/office/powerpoint/2010/main" val="57979868"/>
              </p:ext>
            </p:extLst>
          </p:nvPr>
        </p:nvGraphicFramePr>
        <p:xfrm>
          <a:off x="919163" y="1196340"/>
          <a:ext cx="6919912" cy="485437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rot="10800000" flipV="1">
            <a:off x="1999567" y="2642981"/>
            <a:ext cx="1112521"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261/312</a:t>
            </a:r>
          </a:p>
        </p:txBody>
      </p:sp>
      <p:sp>
        <p:nvSpPr>
          <p:cNvPr id="11" name="TextBox 10"/>
          <p:cNvSpPr txBox="1"/>
          <p:nvPr/>
        </p:nvSpPr>
        <p:spPr>
          <a:xfrm>
            <a:off x="1744121" y="2818100"/>
            <a:ext cx="1622558"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219/312</a:t>
            </a:r>
          </a:p>
        </p:txBody>
      </p:sp>
      <p:sp>
        <p:nvSpPr>
          <p:cNvPr id="12" name="TextBox 11"/>
          <p:cNvSpPr txBox="1"/>
          <p:nvPr/>
        </p:nvSpPr>
        <p:spPr>
          <a:xfrm>
            <a:off x="2208615" y="3440803"/>
            <a:ext cx="664589"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182/252</a:t>
            </a:r>
          </a:p>
        </p:txBody>
      </p:sp>
      <p:sp>
        <p:nvSpPr>
          <p:cNvPr id="13" name="TextBox 12"/>
          <p:cNvSpPr txBox="1"/>
          <p:nvPr/>
        </p:nvSpPr>
        <p:spPr>
          <a:xfrm>
            <a:off x="2222641" y="3263732"/>
            <a:ext cx="670815"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220/261</a:t>
            </a:r>
          </a:p>
        </p:txBody>
      </p:sp>
      <p:sp>
        <p:nvSpPr>
          <p:cNvPr id="18" name="TextBox 17"/>
          <p:cNvSpPr txBox="1"/>
          <p:nvPr/>
        </p:nvSpPr>
        <p:spPr>
          <a:xfrm>
            <a:off x="2420741" y="5194573"/>
            <a:ext cx="365760"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33/41</a:t>
            </a:r>
          </a:p>
        </p:txBody>
      </p:sp>
      <p:sp>
        <p:nvSpPr>
          <p:cNvPr id="19" name="TextBox 18"/>
          <p:cNvSpPr txBox="1"/>
          <p:nvPr/>
        </p:nvSpPr>
        <p:spPr>
          <a:xfrm>
            <a:off x="2184884" y="4755276"/>
            <a:ext cx="646293"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152/210</a:t>
            </a:r>
          </a:p>
        </p:txBody>
      </p:sp>
      <p:sp>
        <p:nvSpPr>
          <p:cNvPr id="22" name="Rectangle 21"/>
          <p:cNvSpPr/>
          <p:nvPr/>
        </p:nvSpPr>
        <p:spPr>
          <a:xfrm>
            <a:off x="103209" y="4571227"/>
            <a:ext cx="776914"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M184V/I with and without XTC</a:t>
            </a:r>
            <a:r>
              <a:rPr kumimoji="0" lang="en-US" sz="1200" b="0" i="0" u="none" strike="noStrike" kern="1200" cap="none" spc="0" normalizeH="0" baseline="30000" noProof="0" dirty="0">
                <a:ln>
                  <a:noFill/>
                </a:ln>
                <a:solidFill>
                  <a:srgbClr val="000000"/>
                </a:solidFill>
                <a:effectLst/>
                <a:uLnTx/>
                <a:uFillTx/>
                <a:latin typeface="Arial"/>
                <a:ea typeface="+mn-ea"/>
                <a:cs typeface="+mn-cs"/>
              </a:rPr>
              <a:t>a</a:t>
            </a:r>
          </a:p>
        </p:txBody>
      </p:sp>
      <p:sp>
        <p:nvSpPr>
          <p:cNvPr id="24" name="TextBox 23"/>
          <p:cNvSpPr txBox="1"/>
          <p:nvPr/>
        </p:nvSpPr>
        <p:spPr>
          <a:xfrm>
            <a:off x="2203113" y="4089411"/>
            <a:ext cx="839548"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37/60</a:t>
            </a:r>
          </a:p>
        </p:txBody>
      </p:sp>
      <p:sp>
        <p:nvSpPr>
          <p:cNvPr id="25" name="TextBox 24"/>
          <p:cNvSpPr txBox="1"/>
          <p:nvPr/>
        </p:nvSpPr>
        <p:spPr>
          <a:xfrm>
            <a:off x="2207651" y="3892906"/>
            <a:ext cx="789795"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41/51</a:t>
            </a:r>
          </a:p>
        </p:txBody>
      </p:sp>
      <p:sp>
        <p:nvSpPr>
          <p:cNvPr id="26" name="TextBox 25"/>
          <p:cNvSpPr txBox="1"/>
          <p:nvPr/>
        </p:nvSpPr>
        <p:spPr>
          <a:xfrm>
            <a:off x="2396009" y="5390844"/>
            <a:ext cx="365760"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30/42</a:t>
            </a:r>
          </a:p>
        </p:txBody>
      </p:sp>
      <p:sp>
        <p:nvSpPr>
          <p:cNvPr id="31" name="TextBox 30"/>
          <p:cNvSpPr txBox="1"/>
          <p:nvPr/>
        </p:nvSpPr>
        <p:spPr>
          <a:xfrm>
            <a:off x="10775977" y="5190679"/>
            <a:ext cx="365760"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n/N</a:t>
            </a:r>
          </a:p>
        </p:txBody>
      </p:sp>
      <p:sp>
        <p:nvSpPr>
          <p:cNvPr id="23" name="TextBox 22">
            <a:extLst>
              <a:ext uri="{FF2B5EF4-FFF2-40B4-BE49-F238E27FC236}">
                <a16:creationId xmlns:a16="http://schemas.microsoft.com/office/drawing/2014/main" id="{278D4123-24E8-4E8F-AEC8-7C7F77D1C6A1}"/>
              </a:ext>
            </a:extLst>
          </p:cNvPr>
          <p:cNvSpPr txBox="1"/>
          <p:nvPr/>
        </p:nvSpPr>
        <p:spPr>
          <a:xfrm>
            <a:off x="2229931" y="4565572"/>
            <a:ext cx="588575"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187/220</a:t>
            </a:r>
          </a:p>
        </p:txBody>
      </p:sp>
      <p:sp>
        <p:nvSpPr>
          <p:cNvPr id="14" name="TextBox 13">
            <a:extLst>
              <a:ext uri="{FF2B5EF4-FFF2-40B4-BE49-F238E27FC236}">
                <a16:creationId xmlns:a16="http://schemas.microsoft.com/office/drawing/2014/main" id="{9C79C79F-5C81-41C4-A5B7-A9128C396429}"/>
              </a:ext>
            </a:extLst>
          </p:cNvPr>
          <p:cNvSpPr txBox="1"/>
          <p:nvPr/>
        </p:nvSpPr>
        <p:spPr>
          <a:xfrm>
            <a:off x="1615858" y="6024509"/>
            <a:ext cx="6037545" cy="184666"/>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dirty="0">
                <a:ln>
                  <a:noFill/>
                </a:ln>
                <a:solidFill>
                  <a:srgbClr val="000000"/>
                </a:solidFill>
                <a:effectLst/>
                <a:uLnTx/>
                <a:uFillTx/>
                <a:latin typeface="Arial"/>
                <a:ea typeface="+mn-ea"/>
                <a:cs typeface="+mn-cs"/>
              </a:rPr>
              <a:t>HIV-1 RNA &lt;50 c/mL, %</a:t>
            </a:r>
          </a:p>
        </p:txBody>
      </p:sp>
      <p:sp>
        <p:nvSpPr>
          <p:cNvPr id="28" name="Rectangle 27">
            <a:extLst>
              <a:ext uri="{FF2B5EF4-FFF2-40B4-BE49-F238E27FC236}">
                <a16:creationId xmlns:a16="http://schemas.microsoft.com/office/drawing/2014/main" id="{68F1EF43-383C-4332-ADB5-DEC31B20791E}"/>
              </a:ext>
            </a:extLst>
          </p:cNvPr>
          <p:cNvSpPr/>
          <p:nvPr/>
        </p:nvSpPr>
        <p:spPr>
          <a:xfrm>
            <a:off x="46887" y="3471865"/>
            <a:ext cx="1014418"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M184V/I present</a:t>
            </a:r>
            <a:r>
              <a:rPr kumimoji="0" lang="en-US" sz="1200" b="0" i="0" u="none" strike="noStrike" kern="1200" cap="none" spc="0" normalizeH="0" baseline="30000" noProof="0" dirty="0">
                <a:ln>
                  <a:noFill/>
                </a:ln>
                <a:solidFill>
                  <a:srgbClr val="000000"/>
                </a:solidFill>
                <a:effectLst/>
                <a:uLnTx/>
                <a:uFillTx/>
                <a:latin typeface="Arial"/>
                <a:ea typeface="+mn-ea"/>
                <a:cs typeface="+mn-cs"/>
              </a:rPr>
              <a:t>a</a:t>
            </a:r>
          </a:p>
        </p:txBody>
      </p:sp>
      <p:graphicFrame>
        <p:nvGraphicFramePr>
          <p:cNvPr id="29" name="Chart 17">
            <a:extLst>
              <a:ext uri="{FF2B5EF4-FFF2-40B4-BE49-F238E27FC236}">
                <a16:creationId xmlns:a16="http://schemas.microsoft.com/office/drawing/2014/main" id="{D14E31BB-C319-4096-961C-458F1130FAA6}"/>
              </a:ext>
            </a:extLst>
          </p:cNvPr>
          <p:cNvGraphicFramePr>
            <a:graphicFrameLocks/>
          </p:cNvGraphicFramePr>
          <p:nvPr>
            <p:extLst/>
          </p:nvPr>
        </p:nvGraphicFramePr>
        <p:xfrm>
          <a:off x="7909945" y="2399320"/>
          <a:ext cx="4067944" cy="3624161"/>
        </p:xfrm>
        <a:graphic>
          <a:graphicData uri="http://schemas.openxmlformats.org/drawingml/2006/chart">
            <c:chart xmlns:c="http://schemas.openxmlformats.org/drawingml/2006/chart" xmlns:r="http://schemas.openxmlformats.org/officeDocument/2006/relationships" r:id="rId3"/>
          </a:graphicData>
        </a:graphic>
      </p:graphicFrame>
      <p:sp>
        <p:nvSpPr>
          <p:cNvPr id="30" name="Rectangle 29">
            <a:extLst>
              <a:ext uri="{FF2B5EF4-FFF2-40B4-BE49-F238E27FC236}">
                <a16:creationId xmlns:a16="http://schemas.microsoft.com/office/drawing/2014/main" id="{21E4C850-E301-44D1-825A-980ED7421DFD}"/>
              </a:ext>
            </a:extLst>
          </p:cNvPr>
          <p:cNvSpPr/>
          <p:nvPr/>
        </p:nvSpPr>
        <p:spPr>
          <a:xfrm>
            <a:off x="7874222" y="1580432"/>
            <a:ext cx="4103668" cy="339725"/>
          </a:xfrm>
          <a:prstGeom prst="rect">
            <a:avLst/>
          </a:prstGeom>
          <a:solidFill>
            <a:srgbClr val="002F5F"/>
          </a:solidFill>
          <a:ln w="25400" cap="flat" cmpd="sng" algn="ctr">
            <a:noFill/>
            <a:prstDash val="solid"/>
          </a:ln>
          <a:effectLst/>
        </p:spPr>
        <p:txBody>
          <a:bodyPr tIns="90000" bIns="9000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Treatment differences (95% CI)</a:t>
            </a:r>
          </a:p>
        </p:txBody>
      </p:sp>
      <p:sp>
        <p:nvSpPr>
          <p:cNvPr id="32" name="Down Arrow 11">
            <a:extLst>
              <a:ext uri="{FF2B5EF4-FFF2-40B4-BE49-F238E27FC236}">
                <a16:creationId xmlns:a16="http://schemas.microsoft.com/office/drawing/2014/main" id="{701EDDA6-590E-48A3-B297-4A0D7F5FDE98}"/>
              </a:ext>
            </a:extLst>
          </p:cNvPr>
          <p:cNvSpPr/>
          <p:nvPr/>
        </p:nvSpPr>
        <p:spPr>
          <a:xfrm rot="5400000">
            <a:off x="7942096" y="1512569"/>
            <a:ext cx="649185" cy="1457582"/>
          </a:xfrm>
          <a:prstGeom prst="downArrow">
            <a:avLst/>
          </a:prstGeom>
          <a:solidFill>
            <a:srgbClr val="FF6600"/>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50" b="0" i="0" u="none" strike="noStrike" kern="0" cap="none" spc="0" normalizeH="0" baseline="0" noProof="0" dirty="0">
              <a:ln>
                <a:noFill/>
              </a:ln>
              <a:solidFill>
                <a:prstClr val="white"/>
              </a:solidFill>
              <a:effectLst/>
              <a:uLnTx/>
              <a:uFillTx/>
              <a:latin typeface="Calibri"/>
              <a:ea typeface="+mn-ea"/>
              <a:cs typeface="+mn-cs"/>
            </a:endParaRPr>
          </a:p>
        </p:txBody>
      </p:sp>
      <p:sp>
        <p:nvSpPr>
          <p:cNvPr id="33" name="Down Arrow 10">
            <a:extLst>
              <a:ext uri="{FF2B5EF4-FFF2-40B4-BE49-F238E27FC236}">
                <a16:creationId xmlns:a16="http://schemas.microsoft.com/office/drawing/2014/main" id="{108A8E04-DF6F-4369-BF7A-624EEAD0D978}"/>
              </a:ext>
            </a:extLst>
          </p:cNvPr>
          <p:cNvSpPr/>
          <p:nvPr/>
        </p:nvSpPr>
        <p:spPr>
          <a:xfrm rot="16200000">
            <a:off x="9393996" y="1521486"/>
            <a:ext cx="649185" cy="1439751"/>
          </a:xfrm>
          <a:prstGeom prst="downArrow">
            <a:avLst/>
          </a:prstGeom>
          <a:solidFill>
            <a:srgbClr val="002F5F"/>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50" b="0" i="0" u="none" strike="noStrike" kern="0" cap="none" spc="0" normalizeH="0" baseline="0" noProof="0" dirty="0">
              <a:ln>
                <a:noFill/>
              </a:ln>
              <a:solidFill>
                <a:prstClr val="white"/>
              </a:solidFill>
              <a:effectLst/>
              <a:uLnTx/>
              <a:uFillTx/>
              <a:latin typeface="Calibri"/>
              <a:ea typeface="+mn-ea"/>
              <a:cs typeface="+mn-cs"/>
            </a:endParaRPr>
          </a:p>
        </p:txBody>
      </p:sp>
      <p:sp>
        <p:nvSpPr>
          <p:cNvPr id="34" name="TextBox 24">
            <a:extLst>
              <a:ext uri="{FF2B5EF4-FFF2-40B4-BE49-F238E27FC236}">
                <a16:creationId xmlns:a16="http://schemas.microsoft.com/office/drawing/2014/main" id="{CE90F098-8C1B-4F07-BBBC-EA99FC16FF13}"/>
              </a:ext>
            </a:extLst>
          </p:cNvPr>
          <p:cNvSpPr txBox="1">
            <a:spLocks noChangeArrowheads="1"/>
          </p:cNvSpPr>
          <p:nvPr/>
        </p:nvSpPr>
        <p:spPr bwMode="auto">
          <a:xfrm>
            <a:off x="7561551" y="2099015"/>
            <a:ext cx="1467508" cy="284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5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LPV/r</a:t>
            </a:r>
          </a:p>
        </p:txBody>
      </p:sp>
      <p:sp>
        <p:nvSpPr>
          <p:cNvPr id="35" name="TextBox 26">
            <a:extLst>
              <a:ext uri="{FF2B5EF4-FFF2-40B4-BE49-F238E27FC236}">
                <a16:creationId xmlns:a16="http://schemas.microsoft.com/office/drawing/2014/main" id="{4B2FF9CC-AA59-40C2-998C-86D8E7A7E1A0}"/>
              </a:ext>
            </a:extLst>
          </p:cNvPr>
          <p:cNvSpPr txBox="1">
            <a:spLocks noChangeArrowheads="1"/>
          </p:cNvSpPr>
          <p:nvPr/>
        </p:nvSpPr>
        <p:spPr bwMode="auto">
          <a:xfrm>
            <a:off x="8998710" y="2110406"/>
            <a:ext cx="136039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5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DTG</a:t>
            </a:r>
          </a:p>
        </p:txBody>
      </p:sp>
      <p:sp>
        <p:nvSpPr>
          <p:cNvPr id="36" name="Rectangle 35">
            <a:extLst>
              <a:ext uri="{FF2B5EF4-FFF2-40B4-BE49-F238E27FC236}">
                <a16:creationId xmlns:a16="http://schemas.microsoft.com/office/drawing/2014/main" id="{DCE81248-355B-4099-8D63-D5991C1F211D}"/>
              </a:ext>
            </a:extLst>
          </p:cNvPr>
          <p:cNvSpPr/>
          <p:nvPr/>
        </p:nvSpPr>
        <p:spPr>
          <a:xfrm>
            <a:off x="1056183" y="1581527"/>
            <a:ext cx="6592097" cy="339725"/>
          </a:xfrm>
          <a:prstGeom prst="rect">
            <a:avLst/>
          </a:prstGeom>
          <a:solidFill>
            <a:srgbClr val="002F5F"/>
          </a:solidFill>
          <a:ln w="25400" cap="flat" cmpd="sng" algn="ctr">
            <a:noFill/>
            <a:prstDash val="solid"/>
          </a:ln>
          <a:effectLst/>
        </p:spPr>
        <p:txBody>
          <a:bodyPr tIns="90000" bIns="9000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Virologic outcomes </a:t>
            </a:r>
          </a:p>
        </p:txBody>
      </p:sp>
      <p:sp>
        <p:nvSpPr>
          <p:cNvPr id="37" name="Text Placeholder 2">
            <a:extLst>
              <a:ext uri="{FF2B5EF4-FFF2-40B4-BE49-F238E27FC236}">
                <a16:creationId xmlns:a16="http://schemas.microsoft.com/office/drawing/2014/main" id="{02FC8DB2-F97F-4AC8-8860-8E8BDCC8F9C8}"/>
              </a:ext>
            </a:extLst>
          </p:cNvPr>
          <p:cNvSpPr txBox="1">
            <a:spLocks/>
          </p:cNvSpPr>
          <p:nvPr/>
        </p:nvSpPr>
        <p:spPr bwMode="auto">
          <a:xfrm>
            <a:off x="711200" y="6294120"/>
            <a:ext cx="11143488" cy="18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33">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marL="0" marR="0" lvl="0" indent="0" algn="r" defTabSz="914400" rtl="0" eaLnBrk="0" fontAlgn="base" latinLnBrk="0" hangingPunct="0">
              <a:lnSpc>
                <a:spcPct val="100000"/>
              </a:lnSpc>
              <a:spcBef>
                <a:spcPct val="0"/>
              </a:spcBef>
              <a:spcAft>
                <a:spcPts val="400"/>
              </a:spcAft>
              <a:buClr>
                <a:srgbClr val="E31836"/>
              </a:buClr>
              <a:buSzPct val="115000"/>
              <a:buFont typeface="Arial" panose="020B0604020202020204" pitchFamily="34" charset="0"/>
              <a:buNone/>
              <a:tabLst/>
              <a:defRPr/>
            </a:pPr>
            <a:r>
              <a:rPr kumimoji="0" lang="en-US" altLang="en-US" sz="1000" b="0" i="0" u="none" strike="noStrike" kern="0" cap="none" spc="0" normalizeH="0" baseline="0" noProof="0" dirty="0">
                <a:ln>
                  <a:noFill/>
                </a:ln>
                <a:solidFill>
                  <a:srgbClr val="000000"/>
                </a:solidFill>
                <a:effectLst/>
                <a:uLnTx/>
                <a:uFillTx/>
                <a:latin typeface="Arial" charset="0"/>
                <a:ea typeface="+mn-ea"/>
                <a:cs typeface="Arial" charset="0"/>
              </a:rPr>
              <a:t>Brown et al. CROI 2019; Seattle, WA. Slides 144.</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0" name="Rectangle 39">
            <a:extLst>
              <a:ext uri="{FF2B5EF4-FFF2-40B4-BE49-F238E27FC236}">
                <a16:creationId xmlns:a16="http://schemas.microsoft.com/office/drawing/2014/main" id="{67747612-5E05-4AB1-89E1-14463F44081F}"/>
              </a:ext>
            </a:extLst>
          </p:cNvPr>
          <p:cNvSpPr/>
          <p:nvPr/>
        </p:nvSpPr>
        <p:spPr>
          <a:xfrm>
            <a:off x="83623" y="3120991"/>
            <a:ext cx="1556984" cy="24859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42" name="Rectangle 41">
            <a:extLst>
              <a:ext uri="{FF2B5EF4-FFF2-40B4-BE49-F238E27FC236}">
                <a16:creationId xmlns:a16="http://schemas.microsoft.com/office/drawing/2014/main" id="{BD7EAD89-B0EB-4C51-A320-DA679A7F254E}"/>
              </a:ext>
            </a:extLst>
          </p:cNvPr>
          <p:cNvSpPr/>
          <p:nvPr/>
        </p:nvSpPr>
        <p:spPr>
          <a:xfrm>
            <a:off x="108955" y="4271818"/>
            <a:ext cx="1556984" cy="1330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43" name="TextBox 42">
            <a:extLst>
              <a:ext uri="{FF2B5EF4-FFF2-40B4-BE49-F238E27FC236}">
                <a16:creationId xmlns:a16="http://schemas.microsoft.com/office/drawing/2014/main" id="{5CC0966F-CF75-481A-A49C-08C37EF81D45}"/>
              </a:ext>
            </a:extLst>
          </p:cNvPr>
          <p:cNvSpPr txBox="1"/>
          <p:nvPr/>
        </p:nvSpPr>
        <p:spPr>
          <a:xfrm>
            <a:off x="703385" y="1200203"/>
            <a:ext cx="11274504" cy="253459"/>
          </a:xfrm>
          <a:prstGeom prst="rect">
            <a:avLst/>
          </a:prstGeom>
          <a:noFill/>
        </p:spPr>
        <p:txBody>
          <a:bodyPr wrap="square" lIns="0" tIns="0" rIns="0" bIns="0"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600" b="0" i="0" u="none" strike="noStrike" kern="1200" cap="none" spc="-30" normalizeH="0" baseline="0" noProof="0" dirty="0">
                <a:ln>
                  <a:noFill/>
                </a:ln>
                <a:solidFill>
                  <a:srgbClr val="000000"/>
                </a:solidFill>
                <a:effectLst/>
                <a:uLnTx/>
                <a:uFillTx/>
                <a:latin typeface="Arial"/>
                <a:ea typeface="+mn-ea"/>
                <a:cs typeface="+mn-cs"/>
              </a:rPr>
              <a:t>Response rates were consistently higher for the DTG arm regardless of the presence of M184V/I and use or not of 3TC or FTC</a:t>
            </a:r>
          </a:p>
        </p:txBody>
      </p:sp>
      <p:sp>
        <p:nvSpPr>
          <p:cNvPr id="44" name="Text Placeholder 4">
            <a:extLst>
              <a:ext uri="{FF2B5EF4-FFF2-40B4-BE49-F238E27FC236}">
                <a16:creationId xmlns:a16="http://schemas.microsoft.com/office/drawing/2014/main" id="{8374890E-1F06-432A-AE20-12AC57696390}"/>
              </a:ext>
            </a:extLst>
          </p:cNvPr>
          <p:cNvSpPr txBox="1">
            <a:spLocks/>
          </p:cNvSpPr>
          <p:nvPr/>
        </p:nvSpPr>
        <p:spPr bwMode="auto">
          <a:xfrm>
            <a:off x="711200" y="6085611"/>
            <a:ext cx="8016111"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1333" baseline="0">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marL="0" marR="0" lvl="0" indent="0" algn="l" defTabSz="914400" rtl="0" eaLnBrk="0" fontAlgn="base" latinLnBrk="0" hangingPunct="0">
              <a:lnSpc>
                <a:spcPct val="100000"/>
              </a:lnSpc>
              <a:spcBef>
                <a:spcPct val="0"/>
              </a:spcBef>
              <a:spcAft>
                <a:spcPts val="400"/>
              </a:spcAft>
              <a:buClr>
                <a:srgbClr val="E31836"/>
              </a:buClr>
              <a:buSzPct val="115000"/>
              <a:buFont typeface="Arial" panose="020B0604020202020204" pitchFamily="34" charset="0"/>
              <a:buNone/>
              <a:tabLst/>
              <a:defRPr/>
            </a:pPr>
            <a:r>
              <a:rPr kumimoji="0" lang="en-US" sz="1200" b="0" i="0" u="none" strike="noStrike" kern="0" cap="none" spc="0" normalizeH="0" baseline="30000" noProof="0" dirty="0">
                <a:ln>
                  <a:noFill/>
                </a:ln>
                <a:solidFill>
                  <a:srgbClr val="000000"/>
                </a:solidFill>
                <a:effectLst/>
                <a:uLnTx/>
                <a:uFillTx/>
                <a:latin typeface="Arial" panose="020B0604020202020204" pitchFamily="34" charset="0"/>
                <a:ea typeface="+mn-ea"/>
                <a:cs typeface="Arial" panose="020B0604020202020204" pitchFamily="34" charset="0"/>
              </a:rPr>
              <a:t>a</a:t>
            </a:r>
            <a:r>
              <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M184V/I alone or plus additional NRTI mutations. ITT-E, intent-to-treat–exposed; XTC, 3TC or FTC. </a:t>
            </a:r>
            <a:endParaRPr kumimoji="0" lang="en-US" sz="1200" b="0" i="0" u="none" strike="noStrike" kern="0" cap="none" spc="0" normalizeH="0" baseline="3000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cxnSp>
        <p:nvCxnSpPr>
          <p:cNvPr id="5" name="Straight Connector 4">
            <a:extLst>
              <a:ext uri="{FF2B5EF4-FFF2-40B4-BE49-F238E27FC236}">
                <a16:creationId xmlns:a16="http://schemas.microsoft.com/office/drawing/2014/main" id="{88DE7FD2-CDEA-465B-96E9-B9DFAA3BDA49}"/>
              </a:ext>
            </a:extLst>
          </p:cNvPr>
          <p:cNvCxnSpPr/>
          <p:nvPr/>
        </p:nvCxnSpPr>
        <p:spPr>
          <a:xfrm>
            <a:off x="8998499" y="2484729"/>
            <a:ext cx="0" cy="32004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614D0ED-3924-49A9-A0F8-DFCD534C52C8}"/>
              </a:ext>
            </a:extLst>
          </p:cNvPr>
          <p:cNvCxnSpPr/>
          <p:nvPr/>
        </p:nvCxnSpPr>
        <p:spPr>
          <a:xfrm>
            <a:off x="1653047" y="2484144"/>
            <a:ext cx="0" cy="32004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Oval 1">
            <a:extLst>
              <a:ext uri="{FF2B5EF4-FFF2-40B4-BE49-F238E27FC236}">
                <a16:creationId xmlns:a16="http://schemas.microsoft.com/office/drawing/2014/main" id="{D3993F88-ABE9-42D7-8F0B-ECF0282A9167}"/>
              </a:ext>
            </a:extLst>
          </p:cNvPr>
          <p:cNvSpPr/>
          <p:nvPr/>
        </p:nvSpPr>
        <p:spPr>
          <a:xfrm>
            <a:off x="880122" y="4356816"/>
            <a:ext cx="11097765" cy="71793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23843061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a:extLst>
              <a:ext uri="{FF2B5EF4-FFF2-40B4-BE49-F238E27FC236}">
                <a16:creationId xmlns:a16="http://schemas.microsoft.com/office/drawing/2014/main" id="{76C77CCA-1B3A-4F0D-85B6-D3EE9DABEF2A}"/>
              </a:ext>
            </a:extLst>
          </p:cNvPr>
          <p:cNvSpPr txBox="1">
            <a:spLocks/>
          </p:cNvSpPr>
          <p:nvPr/>
        </p:nvSpPr>
        <p:spPr bwMode="auto">
          <a:xfrm>
            <a:off x="711200" y="5862320"/>
            <a:ext cx="11143488"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1333" baseline="0">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r>
              <a:rPr lang="en-US" sz="1200" kern="0" dirty="0"/>
              <a:t>ITT-E, intent-to-treat–exposed; TAM, thymidine analogue mutation.</a:t>
            </a:r>
            <a:endParaRPr lang="en-US" sz="1200" kern="0" baseline="30000" dirty="0"/>
          </a:p>
        </p:txBody>
      </p:sp>
      <p:sp>
        <p:nvSpPr>
          <p:cNvPr id="6" name="Title 5"/>
          <p:cNvSpPr>
            <a:spLocks noGrp="1"/>
          </p:cNvSpPr>
          <p:nvPr>
            <p:ph type="title"/>
          </p:nvPr>
        </p:nvSpPr>
        <p:spPr>
          <a:xfrm>
            <a:off x="695400" y="152401"/>
            <a:ext cx="10965838" cy="838200"/>
          </a:xfrm>
        </p:spPr>
        <p:txBody>
          <a:bodyPr/>
          <a:lstStyle/>
          <a:p>
            <a:pPr lvl="0">
              <a:lnSpc>
                <a:spcPct val="100000"/>
              </a:lnSpc>
            </a:pPr>
            <a:r>
              <a:rPr lang="en-US" sz="3000" spc="-20" dirty="0"/>
              <a:t>Snapshot Outcomes by Key Baseline Subgroups at Week 48: </a:t>
            </a:r>
            <a:r>
              <a:rPr lang="en-US" sz="3000" spc="40" dirty="0"/>
              <a:t>ITT-E by TDF Use With K65R and AZT Use With TAMs</a:t>
            </a:r>
            <a:endParaRPr lang="en-GB" sz="3000" spc="40" dirty="0"/>
          </a:p>
        </p:txBody>
      </p:sp>
      <p:graphicFrame>
        <p:nvGraphicFramePr>
          <p:cNvPr id="27" name="Chart 10"/>
          <p:cNvGraphicFramePr>
            <a:graphicFrameLocks/>
          </p:cNvGraphicFramePr>
          <p:nvPr>
            <p:extLst>
              <p:ext uri="{D42A27DB-BD31-4B8C-83A1-F6EECF244321}">
                <p14:modId xmlns:p14="http://schemas.microsoft.com/office/powerpoint/2010/main" val="3111793111"/>
              </p:ext>
            </p:extLst>
          </p:nvPr>
        </p:nvGraphicFramePr>
        <p:xfrm>
          <a:off x="381310" y="1018454"/>
          <a:ext cx="6955888" cy="485437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rot="10800000" flipV="1">
            <a:off x="2354059" y="1897773"/>
            <a:ext cx="844477" cy="169277"/>
          </a:xfrm>
          <a:prstGeom prst="rect">
            <a:avLst/>
          </a:prstGeom>
          <a:noFill/>
        </p:spPr>
        <p:txBody>
          <a:bodyPr wrap="square" lIns="0" tIns="0" rIns="0" b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261/312</a:t>
            </a:r>
          </a:p>
        </p:txBody>
      </p:sp>
      <p:sp>
        <p:nvSpPr>
          <p:cNvPr id="11" name="TextBox 10"/>
          <p:cNvSpPr txBox="1"/>
          <p:nvPr/>
        </p:nvSpPr>
        <p:spPr>
          <a:xfrm>
            <a:off x="2354058" y="2103916"/>
            <a:ext cx="3324847" cy="175546"/>
          </a:xfrm>
          <a:prstGeom prst="rect">
            <a:avLst/>
          </a:prstGeom>
          <a:noFill/>
        </p:spPr>
        <p:txBody>
          <a:bodyPr wrap="square" lIns="0" tIns="0" rIns="0" b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219/312</a:t>
            </a:r>
          </a:p>
        </p:txBody>
      </p:sp>
      <p:sp>
        <p:nvSpPr>
          <p:cNvPr id="12" name="TextBox 11"/>
          <p:cNvSpPr txBox="1"/>
          <p:nvPr/>
        </p:nvSpPr>
        <p:spPr>
          <a:xfrm>
            <a:off x="2354774" y="2637978"/>
            <a:ext cx="664589" cy="169277"/>
          </a:xfrm>
          <a:prstGeom prst="rect">
            <a:avLst/>
          </a:prstGeom>
          <a:noFill/>
        </p:spPr>
        <p:txBody>
          <a:bodyPr wrap="square" lIns="0" tIns="0" rIns="0" b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80/95</a:t>
            </a:r>
          </a:p>
        </p:txBody>
      </p:sp>
      <p:sp>
        <p:nvSpPr>
          <p:cNvPr id="13" name="TextBox 12"/>
          <p:cNvSpPr txBox="1"/>
          <p:nvPr/>
        </p:nvSpPr>
        <p:spPr>
          <a:xfrm>
            <a:off x="2354060" y="2863195"/>
            <a:ext cx="670815" cy="169277"/>
          </a:xfrm>
          <a:prstGeom prst="rect">
            <a:avLst/>
          </a:prstGeom>
          <a:noFill/>
        </p:spPr>
        <p:txBody>
          <a:bodyPr wrap="square" lIns="0" tIns="0" rIns="0" b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68/92</a:t>
            </a:r>
          </a:p>
        </p:txBody>
      </p:sp>
      <p:sp>
        <p:nvSpPr>
          <p:cNvPr id="18" name="TextBox 17"/>
          <p:cNvSpPr txBox="1"/>
          <p:nvPr/>
        </p:nvSpPr>
        <p:spPr>
          <a:xfrm>
            <a:off x="2363880" y="5152868"/>
            <a:ext cx="365760"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FFFFFF"/>
                </a:solidFill>
                <a:latin typeface="Arial"/>
              </a:rPr>
              <a:t>4</a:t>
            </a:r>
            <a:r>
              <a:rPr kumimoji="0" lang="en-US" sz="1100" b="1" i="0" u="none" strike="noStrike" kern="1200" cap="none" spc="0" normalizeH="0" baseline="0" noProof="0" dirty="0">
                <a:ln>
                  <a:noFill/>
                </a:ln>
                <a:solidFill>
                  <a:srgbClr val="FFFFFF"/>
                </a:solidFill>
                <a:effectLst/>
                <a:uLnTx/>
                <a:uFillTx/>
                <a:latin typeface="Arial"/>
                <a:ea typeface="+mn-ea"/>
                <a:cs typeface="+mn-cs"/>
              </a:rPr>
              <a:t>0/51</a:t>
            </a:r>
          </a:p>
        </p:txBody>
      </p:sp>
      <p:sp>
        <p:nvSpPr>
          <p:cNvPr id="19" name="TextBox 18"/>
          <p:cNvSpPr txBox="1"/>
          <p:nvPr/>
        </p:nvSpPr>
        <p:spPr>
          <a:xfrm>
            <a:off x="2352782" y="4158319"/>
            <a:ext cx="372386"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62/71</a:t>
            </a:r>
          </a:p>
        </p:txBody>
      </p:sp>
      <p:sp>
        <p:nvSpPr>
          <p:cNvPr id="24" name="TextBox 23"/>
          <p:cNvSpPr txBox="1"/>
          <p:nvPr/>
        </p:nvSpPr>
        <p:spPr>
          <a:xfrm>
            <a:off x="2354057" y="3390988"/>
            <a:ext cx="707991" cy="169277"/>
          </a:xfrm>
          <a:prstGeom prst="rect">
            <a:avLst/>
          </a:prstGeom>
          <a:noFill/>
        </p:spPr>
        <p:txBody>
          <a:bodyPr wrap="square" lIns="0" tIns="0" rIns="0" b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6/7</a:t>
            </a:r>
          </a:p>
        </p:txBody>
      </p:sp>
      <p:sp>
        <p:nvSpPr>
          <p:cNvPr id="25" name="TextBox 24"/>
          <p:cNvSpPr txBox="1"/>
          <p:nvPr/>
        </p:nvSpPr>
        <p:spPr>
          <a:xfrm>
            <a:off x="2354058" y="3619422"/>
            <a:ext cx="683115" cy="169277"/>
          </a:xfrm>
          <a:prstGeom prst="rect">
            <a:avLst/>
          </a:prstGeom>
          <a:noFill/>
        </p:spPr>
        <p:txBody>
          <a:bodyPr wrap="square" lIns="0" tIns="0" rIns="0" b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7/8</a:t>
            </a:r>
          </a:p>
        </p:txBody>
      </p:sp>
      <p:sp>
        <p:nvSpPr>
          <p:cNvPr id="26" name="TextBox 25"/>
          <p:cNvSpPr txBox="1"/>
          <p:nvPr/>
        </p:nvSpPr>
        <p:spPr>
          <a:xfrm>
            <a:off x="2362394" y="4923827"/>
            <a:ext cx="365760"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30/35</a:t>
            </a:r>
          </a:p>
        </p:txBody>
      </p:sp>
      <p:sp>
        <p:nvSpPr>
          <p:cNvPr id="31" name="TextBox 30"/>
          <p:cNvSpPr txBox="1"/>
          <p:nvPr/>
        </p:nvSpPr>
        <p:spPr>
          <a:xfrm>
            <a:off x="10490227" y="5043058"/>
            <a:ext cx="365760"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n/N</a:t>
            </a:r>
          </a:p>
        </p:txBody>
      </p:sp>
      <p:sp>
        <p:nvSpPr>
          <p:cNvPr id="23" name="TextBox 22">
            <a:extLst>
              <a:ext uri="{FF2B5EF4-FFF2-40B4-BE49-F238E27FC236}">
                <a16:creationId xmlns:a16="http://schemas.microsoft.com/office/drawing/2014/main" id="{278D4123-24E8-4E8F-AEC8-7C7F77D1C6A1}"/>
              </a:ext>
            </a:extLst>
          </p:cNvPr>
          <p:cNvSpPr txBox="1"/>
          <p:nvPr/>
        </p:nvSpPr>
        <p:spPr>
          <a:xfrm>
            <a:off x="2357781" y="4382194"/>
            <a:ext cx="372386"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61/81</a:t>
            </a:r>
          </a:p>
        </p:txBody>
      </p:sp>
      <p:sp>
        <p:nvSpPr>
          <p:cNvPr id="14" name="TextBox 13">
            <a:extLst>
              <a:ext uri="{FF2B5EF4-FFF2-40B4-BE49-F238E27FC236}">
                <a16:creationId xmlns:a16="http://schemas.microsoft.com/office/drawing/2014/main" id="{9C79C79F-5C81-41C4-A5B7-A9128C396429}"/>
              </a:ext>
            </a:extLst>
          </p:cNvPr>
          <p:cNvSpPr txBox="1"/>
          <p:nvPr/>
        </p:nvSpPr>
        <p:spPr>
          <a:xfrm>
            <a:off x="2263140" y="5812980"/>
            <a:ext cx="4926330" cy="184666"/>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dirty="0">
                <a:ln>
                  <a:noFill/>
                </a:ln>
                <a:solidFill>
                  <a:srgbClr val="000000"/>
                </a:solidFill>
                <a:effectLst/>
                <a:uLnTx/>
                <a:uFillTx/>
                <a:latin typeface="Arial"/>
                <a:ea typeface="+mn-ea"/>
                <a:cs typeface="+mn-cs"/>
              </a:rPr>
              <a:t>HIV-1 RNA &lt;50 c/mL</a:t>
            </a:r>
          </a:p>
        </p:txBody>
      </p:sp>
      <p:graphicFrame>
        <p:nvGraphicFramePr>
          <p:cNvPr id="29" name="Chart 17">
            <a:extLst>
              <a:ext uri="{FF2B5EF4-FFF2-40B4-BE49-F238E27FC236}">
                <a16:creationId xmlns:a16="http://schemas.microsoft.com/office/drawing/2014/main" id="{515F255D-C4E3-4DE0-BB7A-D758239A6474}"/>
              </a:ext>
            </a:extLst>
          </p:cNvPr>
          <p:cNvGraphicFramePr>
            <a:graphicFrameLocks/>
          </p:cNvGraphicFramePr>
          <p:nvPr>
            <p:extLst>
              <p:ext uri="{D42A27DB-BD31-4B8C-83A1-F6EECF244321}">
                <p14:modId xmlns:p14="http://schemas.microsoft.com/office/powerpoint/2010/main" val="187111681"/>
              </p:ext>
            </p:extLst>
          </p:nvPr>
        </p:nvGraphicFramePr>
        <p:xfrm>
          <a:off x="7573473" y="1777121"/>
          <a:ext cx="4067944" cy="4039920"/>
        </p:xfrm>
        <a:graphic>
          <a:graphicData uri="http://schemas.openxmlformats.org/drawingml/2006/chart">
            <c:chart xmlns:c="http://schemas.openxmlformats.org/drawingml/2006/chart" xmlns:r="http://schemas.openxmlformats.org/officeDocument/2006/relationships" r:id="rId3"/>
          </a:graphicData>
        </a:graphic>
      </p:graphicFrame>
      <p:sp>
        <p:nvSpPr>
          <p:cNvPr id="30" name="Rectangle 29">
            <a:extLst>
              <a:ext uri="{FF2B5EF4-FFF2-40B4-BE49-F238E27FC236}">
                <a16:creationId xmlns:a16="http://schemas.microsoft.com/office/drawing/2014/main" id="{77F79ABD-A556-4A29-9F42-E6D7AA27AD1F}"/>
              </a:ext>
            </a:extLst>
          </p:cNvPr>
          <p:cNvSpPr/>
          <p:nvPr/>
        </p:nvSpPr>
        <p:spPr>
          <a:xfrm>
            <a:off x="7944901" y="1136359"/>
            <a:ext cx="3716337" cy="246705"/>
          </a:xfrm>
          <a:prstGeom prst="rect">
            <a:avLst/>
          </a:prstGeom>
          <a:solidFill>
            <a:srgbClr val="002F5F"/>
          </a:solidFill>
          <a:ln w="25400" cap="flat" cmpd="sng" algn="ctr">
            <a:noFill/>
            <a:prstDash val="solid"/>
          </a:ln>
          <a:effectLst/>
        </p:spPr>
        <p:txBody>
          <a:bodyPr tIns="90000" bIns="9000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Treatment differences (95% CI)</a:t>
            </a:r>
          </a:p>
        </p:txBody>
      </p:sp>
      <p:sp>
        <p:nvSpPr>
          <p:cNvPr id="32" name="Down Arrow 11">
            <a:extLst>
              <a:ext uri="{FF2B5EF4-FFF2-40B4-BE49-F238E27FC236}">
                <a16:creationId xmlns:a16="http://schemas.microsoft.com/office/drawing/2014/main" id="{2228A0F7-C9CF-4BD4-BAFE-B1C830EC1D82}"/>
              </a:ext>
            </a:extLst>
          </p:cNvPr>
          <p:cNvSpPr/>
          <p:nvPr/>
        </p:nvSpPr>
        <p:spPr>
          <a:xfrm rot="5400000">
            <a:off x="8811863" y="928643"/>
            <a:ext cx="499351" cy="1457582"/>
          </a:xfrm>
          <a:prstGeom prst="downArrow">
            <a:avLst/>
          </a:prstGeom>
          <a:solidFill>
            <a:srgbClr val="FF6600"/>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50" b="0" i="0" u="none" strike="noStrike" kern="0" cap="none" spc="0" normalizeH="0" baseline="0" noProof="0" dirty="0">
              <a:ln>
                <a:noFill/>
              </a:ln>
              <a:solidFill>
                <a:prstClr val="white"/>
              </a:solidFill>
              <a:effectLst/>
              <a:uLnTx/>
              <a:uFillTx/>
              <a:latin typeface="Calibri"/>
              <a:ea typeface="+mn-ea"/>
              <a:cs typeface="+mn-cs"/>
            </a:endParaRPr>
          </a:p>
        </p:txBody>
      </p:sp>
      <p:sp>
        <p:nvSpPr>
          <p:cNvPr id="33" name="Down Arrow 10">
            <a:extLst>
              <a:ext uri="{FF2B5EF4-FFF2-40B4-BE49-F238E27FC236}">
                <a16:creationId xmlns:a16="http://schemas.microsoft.com/office/drawing/2014/main" id="{038628DB-10A6-4DBF-B58C-F589DAD2EBC3}"/>
              </a:ext>
            </a:extLst>
          </p:cNvPr>
          <p:cNvSpPr/>
          <p:nvPr/>
        </p:nvSpPr>
        <p:spPr>
          <a:xfrm rot="16200000">
            <a:off x="10202804" y="937557"/>
            <a:ext cx="499349" cy="1439751"/>
          </a:xfrm>
          <a:prstGeom prst="downArrow">
            <a:avLst/>
          </a:prstGeom>
          <a:solidFill>
            <a:srgbClr val="002F5F"/>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50" b="0" i="0" u="none" strike="noStrike" kern="0" cap="none" spc="0" normalizeH="0" baseline="0" noProof="0" dirty="0">
              <a:ln>
                <a:noFill/>
              </a:ln>
              <a:solidFill>
                <a:prstClr val="white"/>
              </a:solidFill>
              <a:effectLst/>
              <a:uLnTx/>
              <a:uFillTx/>
              <a:latin typeface="Calibri"/>
              <a:ea typeface="+mn-ea"/>
              <a:cs typeface="+mn-cs"/>
            </a:endParaRPr>
          </a:p>
        </p:txBody>
      </p:sp>
      <p:sp>
        <p:nvSpPr>
          <p:cNvPr id="34" name="TextBox 24">
            <a:extLst>
              <a:ext uri="{FF2B5EF4-FFF2-40B4-BE49-F238E27FC236}">
                <a16:creationId xmlns:a16="http://schemas.microsoft.com/office/drawing/2014/main" id="{C1E5D82F-FFCD-40A3-833B-DD33C0FA93D2}"/>
              </a:ext>
            </a:extLst>
          </p:cNvPr>
          <p:cNvSpPr txBox="1">
            <a:spLocks noChangeArrowheads="1"/>
          </p:cNvSpPr>
          <p:nvPr/>
        </p:nvSpPr>
        <p:spPr bwMode="auto">
          <a:xfrm>
            <a:off x="8371641" y="1515574"/>
            <a:ext cx="1467508" cy="284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5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LPV/r</a:t>
            </a:r>
          </a:p>
        </p:txBody>
      </p:sp>
      <p:sp>
        <p:nvSpPr>
          <p:cNvPr id="35" name="TextBox 26">
            <a:extLst>
              <a:ext uri="{FF2B5EF4-FFF2-40B4-BE49-F238E27FC236}">
                <a16:creationId xmlns:a16="http://schemas.microsoft.com/office/drawing/2014/main" id="{E56CAF73-759D-4FA3-9060-C7FA38113535}"/>
              </a:ext>
            </a:extLst>
          </p:cNvPr>
          <p:cNvSpPr txBox="1">
            <a:spLocks noChangeArrowheads="1"/>
          </p:cNvSpPr>
          <p:nvPr/>
        </p:nvSpPr>
        <p:spPr bwMode="auto">
          <a:xfrm>
            <a:off x="9732600" y="1511725"/>
            <a:ext cx="136039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5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DTG</a:t>
            </a:r>
          </a:p>
        </p:txBody>
      </p:sp>
      <p:sp>
        <p:nvSpPr>
          <p:cNvPr id="28" name="Text Placeholder 2">
            <a:extLst>
              <a:ext uri="{FF2B5EF4-FFF2-40B4-BE49-F238E27FC236}">
                <a16:creationId xmlns:a16="http://schemas.microsoft.com/office/drawing/2014/main" id="{7FE86C8D-5ADF-4D89-A6D7-9FE9D3B8C652}"/>
              </a:ext>
            </a:extLst>
          </p:cNvPr>
          <p:cNvSpPr txBox="1">
            <a:spLocks/>
          </p:cNvSpPr>
          <p:nvPr/>
        </p:nvSpPr>
        <p:spPr bwMode="auto">
          <a:xfrm>
            <a:off x="711200" y="6294120"/>
            <a:ext cx="11143488" cy="18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33">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r>
              <a:rPr lang="en-US" altLang="en-US" sz="1000" kern="0" dirty="0">
                <a:latin typeface="Arial" charset="0"/>
                <a:cs typeface="Arial" charset="0"/>
              </a:rPr>
              <a:t>Brown et al. CROI 2019; Seattle, WA. Slides 144.</a:t>
            </a:r>
            <a:endParaRPr lang="en-US" sz="1000" kern="0" dirty="0"/>
          </a:p>
        </p:txBody>
      </p:sp>
    </p:spTree>
    <p:extLst>
      <p:ext uri="{BB962C8B-B14F-4D97-AF65-F5344CB8AC3E}">
        <p14:creationId xmlns:p14="http://schemas.microsoft.com/office/powerpoint/2010/main" val="273291253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8C8E1EC5-DD00-4145-A513-2A123B604E00}"/>
              </a:ext>
            </a:extLst>
          </p:cNvPr>
          <p:cNvSpPr/>
          <p:nvPr/>
        </p:nvSpPr>
        <p:spPr>
          <a:xfrm>
            <a:off x="459793" y="3055000"/>
            <a:ext cx="11100765" cy="109941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3" name="Title 2">
            <a:extLst>
              <a:ext uri="{FF2B5EF4-FFF2-40B4-BE49-F238E27FC236}">
                <a16:creationId xmlns:a16="http://schemas.microsoft.com/office/drawing/2014/main" id="{BB2CB3A5-3409-47C3-9510-27D1EA29700A}"/>
              </a:ext>
            </a:extLst>
          </p:cNvPr>
          <p:cNvSpPr>
            <a:spLocks noGrp="1"/>
          </p:cNvSpPr>
          <p:nvPr>
            <p:ph type="title"/>
          </p:nvPr>
        </p:nvSpPr>
        <p:spPr/>
        <p:txBody>
          <a:bodyPr/>
          <a:lstStyle/>
          <a:p>
            <a:pPr>
              <a:lnSpc>
                <a:spcPct val="100000"/>
              </a:lnSpc>
            </a:pPr>
            <a:r>
              <a:rPr lang="en-US" sz="2400" dirty="0"/>
              <a:t>Response Rates by Presence of M184V/I at Baseline With or Without Additional NRTI Mutations at Week 48: ITT-E Analysis</a:t>
            </a:r>
          </a:p>
        </p:txBody>
      </p:sp>
      <p:sp>
        <p:nvSpPr>
          <p:cNvPr id="4" name="Text Placeholder 3">
            <a:extLst>
              <a:ext uri="{FF2B5EF4-FFF2-40B4-BE49-F238E27FC236}">
                <a16:creationId xmlns:a16="http://schemas.microsoft.com/office/drawing/2014/main" id="{B5497EBC-E19D-4DA7-91EE-F0608130BE9A}"/>
              </a:ext>
            </a:extLst>
          </p:cNvPr>
          <p:cNvSpPr>
            <a:spLocks noGrp="1"/>
          </p:cNvSpPr>
          <p:nvPr>
            <p:ph type="body" sz="quarter" idx="11"/>
          </p:nvPr>
        </p:nvSpPr>
        <p:spPr/>
        <p:txBody>
          <a:bodyPr/>
          <a:lstStyle/>
          <a:p>
            <a:r>
              <a:rPr lang="en-US" altLang="en-US" sz="1000" dirty="0">
                <a:solidFill>
                  <a:srgbClr val="000000"/>
                </a:solidFill>
                <a:latin typeface="Arial" charset="0"/>
                <a:cs typeface="Arial" charset="0"/>
              </a:rPr>
              <a:t>Brown et al. CROI 2019; Seattle, WA. Slides 144</a:t>
            </a:r>
            <a:endParaRPr lang="en-US" dirty="0"/>
          </a:p>
        </p:txBody>
      </p:sp>
      <p:sp>
        <p:nvSpPr>
          <p:cNvPr id="5" name="Text Placeholder 4">
            <a:extLst>
              <a:ext uri="{FF2B5EF4-FFF2-40B4-BE49-F238E27FC236}">
                <a16:creationId xmlns:a16="http://schemas.microsoft.com/office/drawing/2014/main" id="{0B988B29-7577-4AFF-AF1E-FA68F5F9E557}"/>
              </a:ext>
            </a:extLst>
          </p:cNvPr>
          <p:cNvSpPr>
            <a:spLocks noGrp="1"/>
          </p:cNvSpPr>
          <p:nvPr>
            <p:ph type="body" sz="quarter" idx="13"/>
          </p:nvPr>
        </p:nvSpPr>
        <p:spPr/>
        <p:txBody>
          <a:bodyPr/>
          <a:lstStyle/>
          <a:p>
            <a:r>
              <a:rPr lang="en-US" sz="1200" baseline="30000" dirty="0"/>
              <a:t>a</a:t>
            </a:r>
            <a:r>
              <a:rPr lang="en-US" sz="1200" dirty="0"/>
              <a:t>M184V/I alone or plus additional NRTI mutations. TAM, thymidine analogue mutation. XTC, 3TC or FTC.</a:t>
            </a:r>
          </a:p>
        </p:txBody>
      </p:sp>
      <p:sp>
        <p:nvSpPr>
          <p:cNvPr id="6" name="Rectangle 5">
            <a:extLst>
              <a:ext uri="{FF2B5EF4-FFF2-40B4-BE49-F238E27FC236}">
                <a16:creationId xmlns:a16="http://schemas.microsoft.com/office/drawing/2014/main" id="{5BB0A3A3-D615-4EB4-9905-004922009FD1}"/>
              </a:ext>
            </a:extLst>
          </p:cNvPr>
          <p:cNvSpPr/>
          <p:nvPr/>
        </p:nvSpPr>
        <p:spPr>
          <a:xfrm>
            <a:off x="7874222" y="1181806"/>
            <a:ext cx="4103668" cy="339725"/>
          </a:xfrm>
          <a:prstGeom prst="rect">
            <a:avLst/>
          </a:prstGeom>
          <a:solidFill>
            <a:srgbClr val="002F5F"/>
          </a:solidFill>
          <a:ln w="25400" cap="flat" cmpd="sng" algn="ctr">
            <a:noFill/>
            <a:prstDash val="solid"/>
          </a:ln>
          <a:effectLst/>
        </p:spPr>
        <p:txBody>
          <a:bodyPr tIns="90000" bIns="9000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Treatment differences (95% CI)</a:t>
            </a:r>
          </a:p>
        </p:txBody>
      </p:sp>
      <p:sp>
        <p:nvSpPr>
          <p:cNvPr id="7" name="Rectangle 6">
            <a:extLst>
              <a:ext uri="{FF2B5EF4-FFF2-40B4-BE49-F238E27FC236}">
                <a16:creationId xmlns:a16="http://schemas.microsoft.com/office/drawing/2014/main" id="{70D2E60F-18D2-4389-8225-B5004D3D9D53}"/>
              </a:ext>
            </a:extLst>
          </p:cNvPr>
          <p:cNvSpPr/>
          <p:nvPr/>
        </p:nvSpPr>
        <p:spPr>
          <a:xfrm>
            <a:off x="1056183" y="1173375"/>
            <a:ext cx="6592097" cy="339725"/>
          </a:xfrm>
          <a:prstGeom prst="rect">
            <a:avLst/>
          </a:prstGeom>
          <a:solidFill>
            <a:srgbClr val="002F5F"/>
          </a:solidFill>
          <a:ln w="25400" cap="flat" cmpd="sng" algn="ctr">
            <a:noFill/>
            <a:prstDash val="solid"/>
          </a:ln>
          <a:effectLst/>
        </p:spPr>
        <p:txBody>
          <a:bodyPr tIns="90000" bIns="9000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Virologic outcomes </a:t>
            </a:r>
          </a:p>
        </p:txBody>
      </p:sp>
      <p:sp>
        <p:nvSpPr>
          <p:cNvPr id="12" name="Down Arrow 11">
            <a:extLst>
              <a:ext uri="{FF2B5EF4-FFF2-40B4-BE49-F238E27FC236}">
                <a16:creationId xmlns:a16="http://schemas.microsoft.com/office/drawing/2014/main" id="{0F88766C-2EF7-47BA-8E99-592EAC7C3713}"/>
              </a:ext>
            </a:extLst>
          </p:cNvPr>
          <p:cNvSpPr/>
          <p:nvPr/>
        </p:nvSpPr>
        <p:spPr>
          <a:xfrm rot="5400000">
            <a:off x="8467664" y="1171515"/>
            <a:ext cx="499351" cy="1116660"/>
          </a:xfrm>
          <a:prstGeom prst="downArrow">
            <a:avLst/>
          </a:prstGeom>
          <a:solidFill>
            <a:srgbClr val="FF6600"/>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50" b="0" i="0" u="none" strike="noStrike" kern="0" cap="none" spc="0" normalizeH="0" baseline="0" noProof="0" dirty="0">
              <a:ln>
                <a:noFill/>
              </a:ln>
              <a:solidFill>
                <a:prstClr val="white"/>
              </a:solidFill>
              <a:effectLst/>
              <a:uLnTx/>
              <a:uFillTx/>
              <a:latin typeface="Calibri"/>
              <a:ea typeface="+mn-ea"/>
              <a:cs typeface="+mn-cs"/>
            </a:endParaRPr>
          </a:p>
        </p:txBody>
      </p:sp>
      <p:sp>
        <p:nvSpPr>
          <p:cNvPr id="13" name="Down Arrow 10">
            <a:extLst>
              <a:ext uri="{FF2B5EF4-FFF2-40B4-BE49-F238E27FC236}">
                <a16:creationId xmlns:a16="http://schemas.microsoft.com/office/drawing/2014/main" id="{44E205CA-EE17-4E9C-9B1D-36575DC2D592}"/>
              </a:ext>
            </a:extLst>
          </p:cNvPr>
          <p:cNvSpPr/>
          <p:nvPr/>
        </p:nvSpPr>
        <p:spPr>
          <a:xfrm rot="16200000">
            <a:off x="9526598" y="1171512"/>
            <a:ext cx="499349" cy="1116659"/>
          </a:xfrm>
          <a:prstGeom prst="downArrow">
            <a:avLst/>
          </a:prstGeom>
          <a:solidFill>
            <a:srgbClr val="002F5F"/>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50" b="0" i="0" u="none" strike="noStrike" kern="0" cap="none" spc="0" normalizeH="0" baseline="0" noProof="0" dirty="0">
              <a:ln>
                <a:noFill/>
              </a:ln>
              <a:solidFill>
                <a:prstClr val="white"/>
              </a:solidFill>
              <a:effectLst/>
              <a:uLnTx/>
              <a:uFillTx/>
              <a:latin typeface="Calibri"/>
              <a:ea typeface="+mn-ea"/>
              <a:cs typeface="+mn-cs"/>
            </a:endParaRPr>
          </a:p>
        </p:txBody>
      </p:sp>
      <p:sp>
        <p:nvSpPr>
          <p:cNvPr id="14" name="TextBox 24">
            <a:extLst>
              <a:ext uri="{FF2B5EF4-FFF2-40B4-BE49-F238E27FC236}">
                <a16:creationId xmlns:a16="http://schemas.microsoft.com/office/drawing/2014/main" id="{4AC66EB0-5A13-49C8-8767-CD01B8037867}"/>
              </a:ext>
            </a:extLst>
          </p:cNvPr>
          <p:cNvSpPr txBox="1">
            <a:spLocks noChangeArrowheads="1"/>
          </p:cNvSpPr>
          <p:nvPr/>
        </p:nvSpPr>
        <p:spPr bwMode="auto">
          <a:xfrm>
            <a:off x="8149785" y="1587572"/>
            <a:ext cx="1181573" cy="285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5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LPV/r</a:t>
            </a:r>
          </a:p>
        </p:txBody>
      </p:sp>
      <p:sp>
        <p:nvSpPr>
          <p:cNvPr id="15" name="TextBox 26">
            <a:extLst>
              <a:ext uri="{FF2B5EF4-FFF2-40B4-BE49-F238E27FC236}">
                <a16:creationId xmlns:a16="http://schemas.microsoft.com/office/drawing/2014/main" id="{3483B547-A7A6-49C4-B576-C14DBAE28890}"/>
              </a:ext>
            </a:extLst>
          </p:cNvPr>
          <p:cNvSpPr txBox="1">
            <a:spLocks noChangeArrowheads="1"/>
          </p:cNvSpPr>
          <p:nvPr/>
        </p:nvSpPr>
        <p:spPr bwMode="auto">
          <a:xfrm>
            <a:off x="9089900" y="1584135"/>
            <a:ext cx="136039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5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DTG</a:t>
            </a:r>
          </a:p>
        </p:txBody>
      </p:sp>
      <p:graphicFrame>
        <p:nvGraphicFramePr>
          <p:cNvPr id="16" name="Chart 17">
            <a:extLst>
              <a:ext uri="{FF2B5EF4-FFF2-40B4-BE49-F238E27FC236}">
                <a16:creationId xmlns:a16="http://schemas.microsoft.com/office/drawing/2014/main" id="{FD7C6A73-9E3C-45BA-94EA-CB51F1B62EED}"/>
              </a:ext>
            </a:extLst>
          </p:cNvPr>
          <p:cNvGraphicFramePr>
            <a:graphicFrameLocks/>
          </p:cNvGraphicFramePr>
          <p:nvPr>
            <p:extLst/>
          </p:nvPr>
        </p:nvGraphicFramePr>
        <p:xfrm>
          <a:off x="8089218" y="1872677"/>
          <a:ext cx="4067944" cy="392360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 name="Chart 10">
            <a:extLst>
              <a:ext uri="{FF2B5EF4-FFF2-40B4-BE49-F238E27FC236}">
                <a16:creationId xmlns:a16="http://schemas.microsoft.com/office/drawing/2014/main" id="{94F37BC4-8BF6-4937-B7B1-988A7A8810C0}"/>
              </a:ext>
            </a:extLst>
          </p:cNvPr>
          <p:cNvGraphicFramePr>
            <a:graphicFrameLocks/>
          </p:cNvGraphicFramePr>
          <p:nvPr>
            <p:extLst>
              <p:ext uri="{D42A27DB-BD31-4B8C-83A1-F6EECF244321}">
                <p14:modId xmlns:p14="http://schemas.microsoft.com/office/powerpoint/2010/main" val="378584487"/>
              </p:ext>
            </p:extLst>
          </p:nvPr>
        </p:nvGraphicFramePr>
        <p:xfrm>
          <a:off x="459794" y="314206"/>
          <a:ext cx="7244524" cy="5590774"/>
        </p:xfrm>
        <a:graphic>
          <a:graphicData uri="http://schemas.openxmlformats.org/drawingml/2006/chart">
            <c:chart xmlns:c="http://schemas.openxmlformats.org/drawingml/2006/chart" xmlns:r="http://schemas.openxmlformats.org/officeDocument/2006/relationships" r:id="rId3"/>
          </a:graphicData>
        </a:graphic>
      </p:graphicFrame>
      <p:sp>
        <p:nvSpPr>
          <p:cNvPr id="32" name="TextBox 31">
            <a:extLst>
              <a:ext uri="{FF2B5EF4-FFF2-40B4-BE49-F238E27FC236}">
                <a16:creationId xmlns:a16="http://schemas.microsoft.com/office/drawing/2014/main" id="{D5DAA5F4-DFE5-4DB7-9051-133CC4AF4364}"/>
              </a:ext>
            </a:extLst>
          </p:cNvPr>
          <p:cNvSpPr txBox="1"/>
          <p:nvPr/>
        </p:nvSpPr>
        <p:spPr>
          <a:xfrm rot="10800000" flipV="1">
            <a:off x="2052269" y="1925787"/>
            <a:ext cx="1112521"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261/312</a:t>
            </a:r>
          </a:p>
        </p:txBody>
      </p:sp>
      <p:sp>
        <p:nvSpPr>
          <p:cNvPr id="33" name="TextBox 32">
            <a:extLst>
              <a:ext uri="{FF2B5EF4-FFF2-40B4-BE49-F238E27FC236}">
                <a16:creationId xmlns:a16="http://schemas.microsoft.com/office/drawing/2014/main" id="{1F21C2BC-17D6-44B6-8C42-5F67E2B59706}"/>
              </a:ext>
            </a:extLst>
          </p:cNvPr>
          <p:cNvSpPr txBox="1"/>
          <p:nvPr/>
        </p:nvSpPr>
        <p:spPr>
          <a:xfrm>
            <a:off x="1797250" y="2106217"/>
            <a:ext cx="1622558"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219/312</a:t>
            </a:r>
          </a:p>
        </p:txBody>
      </p:sp>
      <p:sp>
        <p:nvSpPr>
          <p:cNvPr id="34" name="TextBox 33">
            <a:extLst>
              <a:ext uri="{FF2B5EF4-FFF2-40B4-BE49-F238E27FC236}">
                <a16:creationId xmlns:a16="http://schemas.microsoft.com/office/drawing/2014/main" id="{FF9EC9A7-4E3E-46BD-A545-3701EC8498BD}"/>
              </a:ext>
            </a:extLst>
          </p:cNvPr>
          <p:cNvSpPr txBox="1"/>
          <p:nvPr/>
        </p:nvSpPr>
        <p:spPr>
          <a:xfrm>
            <a:off x="2263022" y="3772697"/>
            <a:ext cx="670815"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140/163</a:t>
            </a:r>
          </a:p>
        </p:txBody>
      </p:sp>
      <p:sp>
        <p:nvSpPr>
          <p:cNvPr id="35" name="TextBox 34">
            <a:extLst>
              <a:ext uri="{FF2B5EF4-FFF2-40B4-BE49-F238E27FC236}">
                <a16:creationId xmlns:a16="http://schemas.microsoft.com/office/drawing/2014/main" id="{2DE3FA00-30B4-4F34-9344-607FE69B50B4}"/>
              </a:ext>
            </a:extLst>
          </p:cNvPr>
          <p:cNvSpPr txBox="1"/>
          <p:nvPr/>
        </p:nvSpPr>
        <p:spPr>
          <a:xfrm>
            <a:off x="2330447" y="5019566"/>
            <a:ext cx="365760"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23/27</a:t>
            </a:r>
          </a:p>
        </p:txBody>
      </p:sp>
      <p:sp>
        <p:nvSpPr>
          <p:cNvPr id="36" name="TextBox 35">
            <a:extLst>
              <a:ext uri="{FF2B5EF4-FFF2-40B4-BE49-F238E27FC236}">
                <a16:creationId xmlns:a16="http://schemas.microsoft.com/office/drawing/2014/main" id="{0EC5BA8A-B6BF-4BCE-BBB8-4736E3A16E1E}"/>
              </a:ext>
            </a:extLst>
          </p:cNvPr>
          <p:cNvSpPr txBox="1"/>
          <p:nvPr/>
        </p:nvSpPr>
        <p:spPr>
          <a:xfrm>
            <a:off x="2263022" y="2686654"/>
            <a:ext cx="646293"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152/210</a:t>
            </a:r>
          </a:p>
        </p:txBody>
      </p:sp>
      <p:sp>
        <p:nvSpPr>
          <p:cNvPr id="37" name="TextBox 36">
            <a:extLst>
              <a:ext uri="{FF2B5EF4-FFF2-40B4-BE49-F238E27FC236}">
                <a16:creationId xmlns:a16="http://schemas.microsoft.com/office/drawing/2014/main" id="{23623CB3-C762-4B64-8086-72EEF2CCA603}"/>
              </a:ext>
            </a:extLst>
          </p:cNvPr>
          <p:cNvSpPr txBox="1"/>
          <p:nvPr/>
        </p:nvSpPr>
        <p:spPr>
          <a:xfrm>
            <a:off x="2148897" y="3344751"/>
            <a:ext cx="767443"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44/65</a:t>
            </a:r>
          </a:p>
        </p:txBody>
      </p:sp>
      <p:sp>
        <p:nvSpPr>
          <p:cNvPr id="38" name="TextBox 37">
            <a:extLst>
              <a:ext uri="{FF2B5EF4-FFF2-40B4-BE49-F238E27FC236}">
                <a16:creationId xmlns:a16="http://schemas.microsoft.com/office/drawing/2014/main" id="{901776C6-A267-40B3-9740-39CE701EE0C8}"/>
              </a:ext>
            </a:extLst>
          </p:cNvPr>
          <p:cNvSpPr txBox="1"/>
          <p:nvPr/>
        </p:nvSpPr>
        <p:spPr>
          <a:xfrm>
            <a:off x="2155671" y="3165941"/>
            <a:ext cx="789795"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47/57</a:t>
            </a:r>
          </a:p>
        </p:txBody>
      </p:sp>
      <p:sp>
        <p:nvSpPr>
          <p:cNvPr id="39" name="TextBox 38">
            <a:extLst>
              <a:ext uri="{FF2B5EF4-FFF2-40B4-BE49-F238E27FC236}">
                <a16:creationId xmlns:a16="http://schemas.microsoft.com/office/drawing/2014/main" id="{689267CB-E740-4C96-9030-1C924BA3BB41}"/>
              </a:ext>
            </a:extLst>
          </p:cNvPr>
          <p:cNvSpPr txBox="1"/>
          <p:nvPr/>
        </p:nvSpPr>
        <p:spPr>
          <a:xfrm>
            <a:off x="2323652" y="5173108"/>
            <a:ext cx="365760"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15/22</a:t>
            </a:r>
          </a:p>
        </p:txBody>
      </p:sp>
      <p:sp>
        <p:nvSpPr>
          <p:cNvPr id="40" name="TextBox 39">
            <a:extLst>
              <a:ext uri="{FF2B5EF4-FFF2-40B4-BE49-F238E27FC236}">
                <a16:creationId xmlns:a16="http://schemas.microsoft.com/office/drawing/2014/main" id="{250A9AC1-417F-403F-A799-1C9E237F6BC8}"/>
              </a:ext>
            </a:extLst>
          </p:cNvPr>
          <p:cNvSpPr txBox="1"/>
          <p:nvPr/>
        </p:nvSpPr>
        <p:spPr>
          <a:xfrm>
            <a:off x="2283121" y="2528520"/>
            <a:ext cx="646293"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187/220</a:t>
            </a:r>
          </a:p>
        </p:txBody>
      </p:sp>
      <p:sp>
        <p:nvSpPr>
          <p:cNvPr id="41" name="TextBox 40">
            <a:extLst>
              <a:ext uri="{FF2B5EF4-FFF2-40B4-BE49-F238E27FC236}">
                <a16:creationId xmlns:a16="http://schemas.microsoft.com/office/drawing/2014/main" id="{F564BF77-09B0-44EC-9A31-545D3F183AF9}"/>
              </a:ext>
            </a:extLst>
          </p:cNvPr>
          <p:cNvSpPr txBox="1"/>
          <p:nvPr/>
        </p:nvSpPr>
        <p:spPr>
          <a:xfrm>
            <a:off x="1799099" y="5776436"/>
            <a:ext cx="6037545" cy="184666"/>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dirty="0">
                <a:ln>
                  <a:noFill/>
                </a:ln>
                <a:solidFill>
                  <a:srgbClr val="000000"/>
                </a:solidFill>
                <a:effectLst/>
                <a:uLnTx/>
                <a:uFillTx/>
                <a:latin typeface="Arial"/>
                <a:ea typeface="+mn-ea"/>
                <a:cs typeface="+mn-cs"/>
              </a:rPr>
              <a:t>HIV-1 RNA &lt;50 c/mL, %</a:t>
            </a:r>
          </a:p>
        </p:txBody>
      </p:sp>
      <p:sp>
        <p:nvSpPr>
          <p:cNvPr id="42" name="Rectangle 41">
            <a:extLst>
              <a:ext uri="{FF2B5EF4-FFF2-40B4-BE49-F238E27FC236}">
                <a16:creationId xmlns:a16="http://schemas.microsoft.com/office/drawing/2014/main" id="{321290E1-E7F5-4ABF-BF3A-4633D74BCA39}"/>
              </a:ext>
            </a:extLst>
          </p:cNvPr>
          <p:cNvSpPr/>
          <p:nvPr/>
        </p:nvSpPr>
        <p:spPr>
          <a:xfrm>
            <a:off x="47739" y="2528520"/>
            <a:ext cx="369332" cy="2813865"/>
          </a:xfrm>
          <a:prstGeom prst="rect">
            <a:avLst/>
          </a:prstGeom>
          <a:ln>
            <a:solidFill>
              <a:schemeClr val="tx1"/>
            </a:solidFill>
          </a:ln>
        </p:spPr>
        <p:txBody>
          <a:bodyPr vert="vert270"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a:ea typeface="+mn-ea"/>
                <a:cs typeface="+mn-cs"/>
              </a:rPr>
              <a:t>With XTC use </a:t>
            </a:r>
            <a:endParaRPr kumimoji="0" lang="en-US" sz="1200" b="1" i="0" u="none" strike="noStrike" kern="1200" cap="none" spc="0" normalizeH="0" baseline="30000" noProof="0" dirty="0">
              <a:ln>
                <a:noFill/>
              </a:ln>
              <a:solidFill>
                <a:srgbClr val="000000"/>
              </a:solidFill>
              <a:effectLst/>
              <a:uLnTx/>
              <a:uFillTx/>
              <a:latin typeface="Arial"/>
              <a:ea typeface="+mn-ea"/>
              <a:cs typeface="+mn-cs"/>
            </a:endParaRPr>
          </a:p>
        </p:txBody>
      </p:sp>
      <p:sp>
        <p:nvSpPr>
          <p:cNvPr id="43" name="TextBox 42">
            <a:extLst>
              <a:ext uri="{FF2B5EF4-FFF2-40B4-BE49-F238E27FC236}">
                <a16:creationId xmlns:a16="http://schemas.microsoft.com/office/drawing/2014/main" id="{BD2F6711-A544-4C1F-9FBD-9339BA24531A}"/>
              </a:ext>
            </a:extLst>
          </p:cNvPr>
          <p:cNvSpPr txBox="1"/>
          <p:nvPr/>
        </p:nvSpPr>
        <p:spPr>
          <a:xfrm>
            <a:off x="2075330" y="3943118"/>
            <a:ext cx="1040415"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108/145</a:t>
            </a:r>
          </a:p>
        </p:txBody>
      </p:sp>
      <p:sp>
        <p:nvSpPr>
          <p:cNvPr id="44" name="TextBox 43">
            <a:extLst>
              <a:ext uri="{FF2B5EF4-FFF2-40B4-BE49-F238E27FC236}">
                <a16:creationId xmlns:a16="http://schemas.microsoft.com/office/drawing/2014/main" id="{510F64AB-D084-48CE-88B5-0918796D9AE0}"/>
              </a:ext>
            </a:extLst>
          </p:cNvPr>
          <p:cNvSpPr txBox="1"/>
          <p:nvPr/>
        </p:nvSpPr>
        <p:spPr>
          <a:xfrm>
            <a:off x="2255520" y="4556783"/>
            <a:ext cx="537295"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46/64</a:t>
            </a:r>
          </a:p>
        </p:txBody>
      </p:sp>
      <p:sp>
        <p:nvSpPr>
          <p:cNvPr id="49" name="TextBox 48">
            <a:extLst>
              <a:ext uri="{FF2B5EF4-FFF2-40B4-BE49-F238E27FC236}">
                <a16:creationId xmlns:a16="http://schemas.microsoft.com/office/drawing/2014/main" id="{7E2EA389-C316-423C-BB60-8EFDB477B4D2}"/>
              </a:ext>
            </a:extLst>
          </p:cNvPr>
          <p:cNvSpPr txBox="1"/>
          <p:nvPr/>
        </p:nvSpPr>
        <p:spPr>
          <a:xfrm>
            <a:off x="2162968" y="2604970"/>
            <a:ext cx="265533" cy="123111"/>
          </a:xfrm>
          <a:prstGeom prst="rect">
            <a:avLst/>
          </a:prstGeom>
          <a:noFill/>
        </p:spPr>
        <p:txBody>
          <a:bodyPr wrap="square" lIns="0" tIns="0" rIns="0" bIns="0" rtlCol="0">
            <a:spAutoFit/>
          </a:bodyPr>
          <a:lstStyle/>
          <a:p>
            <a:r>
              <a:rPr lang="en-US" sz="1200" baseline="30000" dirty="0"/>
              <a:t>a</a:t>
            </a:r>
          </a:p>
        </p:txBody>
      </p:sp>
      <p:sp>
        <p:nvSpPr>
          <p:cNvPr id="29" name="TextBox 28">
            <a:extLst>
              <a:ext uri="{FF2B5EF4-FFF2-40B4-BE49-F238E27FC236}">
                <a16:creationId xmlns:a16="http://schemas.microsoft.com/office/drawing/2014/main" id="{7A408039-A484-4853-8DAF-0383C45EDE3A}"/>
              </a:ext>
            </a:extLst>
          </p:cNvPr>
          <p:cNvSpPr txBox="1"/>
          <p:nvPr/>
        </p:nvSpPr>
        <p:spPr>
          <a:xfrm>
            <a:off x="2249286" y="4404457"/>
            <a:ext cx="537295" cy="1692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a:ea typeface="+mn-ea"/>
                <a:cs typeface="+mn-cs"/>
              </a:rPr>
              <a:t>54/60</a:t>
            </a:r>
          </a:p>
        </p:txBody>
      </p:sp>
    </p:spTree>
    <p:extLst>
      <p:ext uri="{BB962C8B-B14F-4D97-AF65-F5344CB8AC3E}">
        <p14:creationId xmlns:p14="http://schemas.microsoft.com/office/powerpoint/2010/main" val="242219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95400" y="259735"/>
            <a:ext cx="9721080" cy="730866"/>
          </a:xfrm>
        </p:spPr>
        <p:txBody>
          <a:bodyPr/>
          <a:lstStyle/>
          <a:p>
            <a:pPr lvl="0">
              <a:lnSpc>
                <a:spcPct val="100000"/>
              </a:lnSpc>
            </a:pPr>
            <a:r>
              <a:rPr lang="en-AU" dirty="0"/>
              <a:t>Snapshot Outcomes for Overall and M184V/I With XTC Population at Week 48: ITT-E Analysis</a:t>
            </a:r>
            <a:endParaRPr lang="en-GB" dirty="0"/>
          </a:p>
        </p:txBody>
      </p:sp>
      <p:sp>
        <p:nvSpPr>
          <p:cNvPr id="15" name="Rectangle 14">
            <a:extLst>
              <a:ext uri="{FF2B5EF4-FFF2-40B4-BE49-F238E27FC236}">
                <a16:creationId xmlns:a16="http://schemas.microsoft.com/office/drawing/2014/main" id="{29753264-FF02-4CE8-B97F-81F709403534}"/>
              </a:ext>
            </a:extLst>
          </p:cNvPr>
          <p:cNvSpPr/>
          <p:nvPr/>
        </p:nvSpPr>
        <p:spPr>
          <a:xfrm>
            <a:off x="4400441" y="1151458"/>
            <a:ext cx="4635891" cy="57607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6760DDD3-24D5-4321-AD9F-0A4D2A5C2467}"/>
              </a:ext>
            </a:extLst>
          </p:cNvPr>
          <p:cNvSpPr/>
          <p:nvPr/>
        </p:nvSpPr>
        <p:spPr>
          <a:xfrm>
            <a:off x="4400441" y="1724962"/>
            <a:ext cx="4635891" cy="57607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4">
            <a:extLst>
              <a:ext uri="{FF2B5EF4-FFF2-40B4-BE49-F238E27FC236}">
                <a16:creationId xmlns:a16="http://schemas.microsoft.com/office/drawing/2014/main" id="{2DD24D5A-7C0A-48D4-8960-4720618D9605}"/>
              </a:ext>
            </a:extLst>
          </p:cNvPr>
          <p:cNvSpPr txBox="1">
            <a:spLocks/>
          </p:cNvSpPr>
          <p:nvPr/>
        </p:nvSpPr>
        <p:spPr bwMode="auto">
          <a:xfrm>
            <a:off x="711200" y="5862320"/>
            <a:ext cx="11143488"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1333" baseline="0">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r>
              <a:rPr lang="en-US" sz="1200" kern="0" baseline="30000" dirty="0"/>
              <a:t>a</a:t>
            </a:r>
            <a:r>
              <a:rPr lang="en-US" sz="1200" kern="0" dirty="0"/>
              <a:t>M184V/I alone or plus additional NRTI mutations. ITT-E, intent to treat–exposed; XTC, 3TC or FTC use.</a:t>
            </a:r>
          </a:p>
        </p:txBody>
      </p:sp>
      <p:sp>
        <p:nvSpPr>
          <p:cNvPr id="10" name="Text Placeholder 2">
            <a:extLst>
              <a:ext uri="{FF2B5EF4-FFF2-40B4-BE49-F238E27FC236}">
                <a16:creationId xmlns:a16="http://schemas.microsoft.com/office/drawing/2014/main" id="{5F53FC26-A334-4D16-BFC8-0C437B144A88}"/>
              </a:ext>
            </a:extLst>
          </p:cNvPr>
          <p:cNvSpPr txBox="1">
            <a:spLocks/>
          </p:cNvSpPr>
          <p:nvPr/>
        </p:nvSpPr>
        <p:spPr bwMode="auto">
          <a:xfrm>
            <a:off x="711200" y="6294120"/>
            <a:ext cx="11143488" cy="18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33">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r>
              <a:rPr lang="en-US" altLang="en-US" sz="1000" kern="0" dirty="0">
                <a:latin typeface="Arial" charset="0"/>
                <a:cs typeface="Arial" charset="0"/>
              </a:rPr>
              <a:t>Brown et al. CROI 2019; Seattle, WA. Slides 144.</a:t>
            </a:r>
            <a:endParaRPr lang="en-US" sz="1000" kern="0" dirty="0"/>
          </a:p>
        </p:txBody>
      </p:sp>
      <p:graphicFrame>
        <p:nvGraphicFramePr>
          <p:cNvPr id="18" name="Chart 10">
            <a:extLst>
              <a:ext uri="{FF2B5EF4-FFF2-40B4-BE49-F238E27FC236}">
                <a16:creationId xmlns:a16="http://schemas.microsoft.com/office/drawing/2014/main" id="{A6EC6036-5CA2-4052-A159-692B16A9AA5B}"/>
              </a:ext>
            </a:extLst>
          </p:cNvPr>
          <p:cNvGraphicFramePr>
            <a:graphicFrameLocks/>
          </p:cNvGraphicFramePr>
          <p:nvPr>
            <p:extLst/>
          </p:nvPr>
        </p:nvGraphicFramePr>
        <p:xfrm>
          <a:off x="700088" y="1106884"/>
          <a:ext cx="11228560" cy="485437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F4CF187E-398C-4622-8116-ED1FFCD85817}"/>
              </a:ext>
            </a:extLst>
          </p:cNvPr>
          <p:cNvSpPr txBox="1"/>
          <p:nvPr/>
        </p:nvSpPr>
        <p:spPr>
          <a:xfrm>
            <a:off x="4846999" y="1394133"/>
            <a:ext cx="837956" cy="215444"/>
          </a:xfrm>
          <a:prstGeom prst="rect">
            <a:avLst/>
          </a:prstGeom>
          <a:noFill/>
        </p:spPr>
        <p:txBody>
          <a:bodyPr wrap="square" lIns="0" tIns="0" rIns="0" bIns="0" rtlCol="0">
            <a:spAutoFit/>
          </a:bodyPr>
          <a:lstStyle/>
          <a:p>
            <a:pPr algn="r">
              <a:buNone/>
            </a:pPr>
            <a:r>
              <a:rPr lang="en-US" sz="1400" b="1" u="sng" dirty="0">
                <a:latin typeface="+mn-lt"/>
              </a:rPr>
              <a:t>Overall</a:t>
            </a:r>
          </a:p>
        </p:txBody>
      </p:sp>
      <p:sp>
        <p:nvSpPr>
          <p:cNvPr id="12" name="TextBox 11">
            <a:extLst>
              <a:ext uri="{FF2B5EF4-FFF2-40B4-BE49-F238E27FC236}">
                <a16:creationId xmlns:a16="http://schemas.microsoft.com/office/drawing/2014/main" id="{A1FB3314-CF5F-4A1F-B8BB-1E4AE78CC0ED}"/>
              </a:ext>
            </a:extLst>
          </p:cNvPr>
          <p:cNvSpPr txBox="1"/>
          <p:nvPr/>
        </p:nvSpPr>
        <p:spPr>
          <a:xfrm>
            <a:off x="4561249" y="1989614"/>
            <a:ext cx="1123706" cy="430887"/>
          </a:xfrm>
          <a:prstGeom prst="rect">
            <a:avLst/>
          </a:prstGeom>
          <a:noFill/>
        </p:spPr>
        <p:txBody>
          <a:bodyPr wrap="none" lIns="0" tIns="0" rIns="0" bIns="0" rtlCol="0">
            <a:spAutoFit/>
          </a:bodyPr>
          <a:lstStyle/>
          <a:p>
            <a:pPr algn="r">
              <a:buNone/>
            </a:pPr>
            <a:r>
              <a:rPr lang="en-US" sz="1400" b="1" u="sng" dirty="0"/>
              <a:t>M184V/</a:t>
            </a:r>
            <a:r>
              <a:rPr lang="en-US" sz="1400" b="1" u="sng" dirty="0" err="1"/>
              <a:t>I</a:t>
            </a:r>
            <a:r>
              <a:rPr lang="en-US" sz="1400" b="1" u="sng" baseline="30000" dirty="0" err="1"/>
              <a:t>a</a:t>
            </a:r>
            <a:r>
              <a:rPr lang="en-US" sz="1400" b="1" u="sng" dirty="0"/>
              <a:t> </a:t>
            </a:r>
            <a:br>
              <a:rPr lang="en-US" sz="1400" b="1" u="sng" dirty="0"/>
            </a:br>
            <a:r>
              <a:rPr lang="en-US" sz="1400" b="1" u="sng" dirty="0"/>
              <a:t>with XTC use</a:t>
            </a:r>
            <a:endParaRPr lang="en-US" sz="1400" b="1" u="sng" dirty="0">
              <a:latin typeface="+mn-lt"/>
            </a:endParaRPr>
          </a:p>
        </p:txBody>
      </p:sp>
    </p:spTree>
    <p:extLst>
      <p:ext uri="{BB962C8B-B14F-4D97-AF65-F5344CB8AC3E}">
        <p14:creationId xmlns:p14="http://schemas.microsoft.com/office/powerpoint/2010/main" val="3018010986"/>
      </p:ext>
    </p:extLst>
  </p:cSld>
  <p:clrMapOvr>
    <a:masterClrMapping/>
  </p:clrMapOvr>
  <p:transition/>
</p:sld>
</file>

<file path=ppt/theme/theme1.xml><?xml version="1.0" encoding="utf-8"?>
<a:theme xmlns:a="http://schemas.openxmlformats.org/drawingml/2006/main" name="ViiV Global Template 2015 With Logo">
  <a:themeElements>
    <a:clrScheme name="ViiV Color Theme">
      <a:dk1>
        <a:srgbClr val="000000"/>
      </a:dk1>
      <a:lt1>
        <a:srgbClr val="FFFFFF"/>
      </a:lt1>
      <a:dk2>
        <a:srgbClr val="A30234"/>
      </a:dk2>
      <a:lt2>
        <a:srgbClr val="808080"/>
      </a:lt2>
      <a:accent1>
        <a:srgbClr val="002F5F"/>
      </a:accent1>
      <a:accent2>
        <a:srgbClr val="FF6600"/>
      </a:accent2>
      <a:accent3>
        <a:srgbClr val="00B050"/>
      </a:accent3>
      <a:accent4>
        <a:srgbClr val="FFCC00"/>
      </a:accent4>
      <a:accent5>
        <a:srgbClr val="0098DB"/>
      </a:accent5>
      <a:accent6>
        <a:srgbClr val="A50021"/>
      </a:accent6>
      <a:hlink>
        <a:srgbClr val="0000FF"/>
      </a:hlink>
      <a:folHlink>
        <a:srgbClr val="7030A0"/>
      </a:folHlink>
    </a:clrScheme>
    <a:fontScheme name="ViiV Corporate Font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dirty="0" smtClean="0"/>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1611</Words>
  <Application>Microsoft Office PowerPoint</Application>
  <PresentationFormat>Breitbild</PresentationFormat>
  <Paragraphs>368</Paragraphs>
  <Slides>12</Slides>
  <Notes>5</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12</vt:i4>
      </vt:variant>
    </vt:vector>
  </HeadingPairs>
  <TitlesOfParts>
    <vt:vector size="19" baseType="lpstr">
      <vt:lpstr>MS PGothic</vt:lpstr>
      <vt:lpstr>Arial</vt:lpstr>
      <vt:lpstr>Calibri</vt:lpstr>
      <vt:lpstr>Century Gothic</vt:lpstr>
      <vt:lpstr>Franklin Gothic Book</vt:lpstr>
      <vt:lpstr>Times New Roman</vt:lpstr>
      <vt:lpstr>ViiV Global Template 2015 With Logo</vt:lpstr>
      <vt:lpstr>DTG vs LPV/r (DAWNING): Efficacy  by Baseline NRTI Resistance  and Second-Line NRTI Use</vt:lpstr>
      <vt:lpstr>DAWNING: Introduction</vt:lpstr>
      <vt:lpstr>Study Design</vt:lpstr>
      <vt:lpstr>Demographics and Baseline Characteristics</vt:lpstr>
      <vt:lpstr>Baseline Resistance Profile and NRTI  Background Regimen After Randomization</vt:lpstr>
      <vt:lpstr>Response Rates by Presence of M184V/I at Baseline at Week 48: ITT-E Analysis</vt:lpstr>
      <vt:lpstr>Snapshot Outcomes by Key Baseline Subgroups at Week 48: ITT-E by TDF Use With K65R and AZT Use With TAMs</vt:lpstr>
      <vt:lpstr>Response Rates by Presence of M184V/I at Baseline With or Without Additional NRTI Mutations at Week 48: ITT-E Analysis</vt:lpstr>
      <vt:lpstr>Snapshot Outcomes for Overall and M184V/I With XTC Population at Week 48: ITT-E Analysis</vt:lpstr>
      <vt:lpstr>Confirmed Virologic Withdrawals Through Week 48</vt:lpstr>
      <vt:lpstr>Conclusions</vt:lpstr>
      <vt:lpstr>Acknowledgments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DTG vs LPV/r (DAWNING): efficacy by baseline NRTI resistance and second-line NRTI use</dc:title>
  <dc:creator>Dannae Brown</dc:creator>
  <cp:lastModifiedBy>Christina Schröder</cp:lastModifiedBy>
  <cp:revision>247</cp:revision>
  <dcterms:created xsi:type="dcterms:W3CDTF">2019-02-13T16:37:41Z</dcterms:created>
  <dcterms:modified xsi:type="dcterms:W3CDTF">2019-03-07T21:56:09Z</dcterms:modified>
</cp:coreProperties>
</file>