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DE5C-B860-4954-A51A-226C6D1D49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5768E-C890-4A75-83F5-F4B1C4EB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9DE5C-B860-4954-A51A-226C6D1D4985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768E-C890-4A75-83F5-F4B1C4EB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1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z="2800" smtClean="0"/>
              <a:t>Long-Term B/F/TAF Switch Efficacy in Patients with Archived Pre-Existing Resistance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3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3. Resistance Development through Current Analysis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4. Baseline Genotypic Data Sources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7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5. Frequencies of Pre-existing NRTI, NNRTI, and PI Resistance </a:t>
            </a:r>
            <a:br>
              <a:rPr lang="en-US" smtClean="0"/>
            </a:br>
            <a:r>
              <a:rPr lang="en-US" smtClean="0"/>
              <a:t>Associated Substitutions at Baseline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2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6. Frequencies of Pre-existing INSTI Resistance Associated </a:t>
            </a:r>
            <a:br>
              <a:rPr lang="en-US" smtClean="0"/>
            </a:br>
            <a:r>
              <a:rPr lang="en-US" smtClean="0"/>
              <a:t>Substitutions at Baseline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5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Figure 2. Long-term Virologic Outcomes Stratified by Pre-existing </a:t>
            </a:r>
            <a:br>
              <a:rPr lang="en-US" smtClean="0"/>
            </a:br>
            <a:r>
              <a:rPr lang="en-US" smtClean="0"/>
              <a:t>Resistance at Baseline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3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7. Long-term Virologic Outcomes by Baseline Resistance Category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8. Baseline Characteristics Stratified by M184V/I Detection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0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Table 9. Association of M184V/I with Other Primary Resistance Substitutions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5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Figure 3. Virologic Profiles of Participants with Archived M184V/I and </a:t>
            </a:r>
            <a:br>
              <a:rPr lang="en-US" smtClean="0"/>
            </a:br>
            <a:r>
              <a:rPr lang="pt-BR" smtClean="0"/>
              <a:t>HIV-1 RNA ≥50 c/mL (n=2)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11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0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34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2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Methods: </a:t>
            </a:r>
            <a:br>
              <a:rPr lang="en-US" smtClean="0"/>
            </a:br>
            <a:r>
              <a:rPr lang="en-US" smtClean="0"/>
              <a:t>Figure 1. Overview of B/F/TAF Switch Studies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5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9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 (cont’d)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4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Methods (cont’d)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1. HIV-1 Drug Resistance Substitutions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Efficacy Analyses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</a:t>
            </a:r>
            <a:br>
              <a:rPr lang="en-US" smtClean="0"/>
            </a:br>
            <a:r>
              <a:rPr lang="en-US" smtClean="0"/>
              <a:t>Table 2. Virologic Outcomes for the Pooled B/F/TAF Group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On-screen Show (16:9)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Long-Term B/F/TAF Switch Efficacy in Patients with Archived Pre-Existing Resistance</vt:lpstr>
      <vt:lpstr>Background</vt:lpstr>
      <vt:lpstr>Methods:  Figure 1. Overview of B/F/TAF Switch Studies</vt:lpstr>
      <vt:lpstr>Methods</vt:lpstr>
      <vt:lpstr>Methods (cont’d)</vt:lpstr>
      <vt:lpstr>     Methods (cont’d)</vt:lpstr>
      <vt:lpstr>Table 1. HIV-1 Drug Resistance Substitutions</vt:lpstr>
      <vt:lpstr> Efficacy Analyses</vt:lpstr>
      <vt:lpstr>Results: Table 2. Virologic Outcomes for the Pooled B/F/TAF Group</vt:lpstr>
      <vt:lpstr> Table 3. Resistance Development through Current Analysis</vt:lpstr>
      <vt:lpstr> Table 4. Baseline Genotypic Data Sources </vt:lpstr>
      <vt:lpstr> Table 5. Frequencies of Pre-existing NRTI, NNRTI, and PI Resistance  Associated Substitutions at Baseline</vt:lpstr>
      <vt:lpstr> Table 6. Frequencies of Pre-existing INSTI Resistance Associated  Substitutions at Baseline</vt:lpstr>
      <vt:lpstr>  Figure 2. Long-term Virologic Outcomes Stratified by Pre-existing  Resistance at Baseline</vt:lpstr>
      <vt:lpstr> Table 7. Long-term Virologic Outcomes by Baseline Resistance Category</vt:lpstr>
      <vt:lpstr> Table 8. Baseline Characteristics Stratified by M184V/I Detection</vt:lpstr>
      <vt:lpstr> Table 9. Association of M184V/I with Other Primary Resistance Substitutions</vt:lpstr>
      <vt:lpstr> Figure 3. Virologic Profiles of Participants with Archived M184V/I and  HIV-1 RNA ≥50 c/mL (n=2)</vt:lpstr>
      <vt:lpstr>Conclusions</vt:lpstr>
      <vt:lpstr>References</vt:lpstr>
      <vt:lpstr>Acknowledgments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Long-Term B/F/TAF Switch Efficacy in Patients with Archived Pre-Existing Resistance</dc:title>
  <dc:creator>Marc Edmundson</dc:creator>
  <cp:lastModifiedBy>Marc Edmundson</cp:lastModifiedBy>
  <cp:revision>1</cp:revision>
  <dcterms:created xsi:type="dcterms:W3CDTF">2019-03-05T06:08:56Z</dcterms:created>
  <dcterms:modified xsi:type="dcterms:W3CDTF">2019-03-05T06:08:56Z</dcterms:modified>
</cp:coreProperties>
</file>