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4"/>
    <p:sldMasterId id="2147483907" r:id="rId5"/>
    <p:sldMasterId id="2147483902" r:id="rId6"/>
    <p:sldMasterId id="2147483692" r:id="rId7"/>
    <p:sldMasterId id="2147483755" r:id="rId8"/>
    <p:sldMasterId id="2147483695" r:id="rId9"/>
    <p:sldMasterId id="2147483909" r:id="rId10"/>
    <p:sldMasterId id="2147483815" r:id="rId11"/>
  </p:sldMasterIdLst>
  <p:notesMasterIdLst>
    <p:notesMasterId r:id="rId27"/>
  </p:notesMasterIdLst>
  <p:handoutMasterIdLst>
    <p:handoutMasterId r:id="rId28"/>
  </p:handoutMasterIdLst>
  <p:sldIdLst>
    <p:sldId id="390" r:id="rId12"/>
    <p:sldId id="388" r:id="rId13"/>
    <p:sldId id="336" r:id="rId14"/>
    <p:sldId id="387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</p:sldIdLst>
  <p:sldSz cx="9144000" cy="6858000" type="screen4x3"/>
  <p:notesSz cx="6858000" cy="1228725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4058">
          <p15:clr>
            <a:srgbClr val="A4A3A4"/>
          </p15:clr>
        </p15:guide>
        <p15:guide id="5" pos="54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kaitis, Susan [JRDUS Non-J&amp;J]" initials="LS[N" lastIdx="2" clrIdx="0"/>
  <p:cmAuthor id="7" name="Patel, Meera [TTTUS]" initials="P[" lastIdx="3" clrIdx="7">
    <p:extLst>
      <p:ext uri="{19B8F6BF-5375-455C-9EA6-DF929625EA0E}">
        <p15:presenceInfo xmlns:p15="http://schemas.microsoft.com/office/powerpoint/2012/main" userId="S::mpatel23@its.jnj.com::9d779e95-8108-45d8-8cc2-11303052abdb" providerId="AD"/>
      </p:ext>
    </p:extLst>
  </p:cmAuthor>
  <p:cmAuthor id="1" name="Lawson, Lorrie [JANUS]" initials="LL[" lastIdx="16" clrIdx="1">
    <p:extLst>
      <p:ext uri="{19B8F6BF-5375-455C-9EA6-DF929625EA0E}">
        <p15:presenceInfo xmlns:p15="http://schemas.microsoft.com/office/powerpoint/2012/main" userId="S-1-5-21-1614895754-2146847981-1606980848-216253" providerId="AD"/>
      </p:ext>
    </p:extLst>
  </p:cmAuthor>
  <p:cmAuthor id="2" name="Wong, Eric [TIBUS]" initials="WE[" lastIdx="4" clrIdx="2">
    <p:extLst>
      <p:ext uri="{19B8F6BF-5375-455C-9EA6-DF929625EA0E}">
        <p15:presenceInfo xmlns:p15="http://schemas.microsoft.com/office/powerpoint/2012/main" userId="S-1-5-21-1614895754-2146847981-1606980848-1090862" providerId="AD"/>
      </p:ext>
    </p:extLst>
  </p:cmAuthor>
  <p:cmAuthor id="3" name="Patel, Meera [TTTUS]" initials="PM[" lastIdx="9" clrIdx="3">
    <p:extLst>
      <p:ext uri="{19B8F6BF-5375-455C-9EA6-DF929625EA0E}">
        <p15:presenceInfo xmlns:p15="http://schemas.microsoft.com/office/powerpoint/2012/main" userId="S-1-5-21-1614895754-2146847981-1606980848-714677" providerId="AD"/>
      </p:ext>
    </p:extLst>
  </p:cmAuthor>
  <p:cmAuthor id="4" name="Wong, Eric [TIBUS]" initials="EYW" lastIdx="10" clrIdx="4">
    <p:extLst>
      <p:ext uri="{19B8F6BF-5375-455C-9EA6-DF929625EA0E}">
        <p15:presenceInfo xmlns:p15="http://schemas.microsoft.com/office/powerpoint/2012/main" userId="Wong, Eric [TIBUS]" providerId="None"/>
      </p:ext>
    </p:extLst>
  </p:cmAuthor>
  <p:cmAuthor id="5" name="Riccio, Karyn [OMPUS]" initials="R[" lastIdx="4" clrIdx="5">
    <p:extLst>
      <p:ext uri="{19B8F6BF-5375-455C-9EA6-DF929625EA0E}">
        <p15:presenceInfo xmlns:p15="http://schemas.microsoft.com/office/powerpoint/2012/main" userId="S::kriccio@its.jnj.com::5b70fe5f-b71c-4296-9276-36528d5ea592" providerId="AD"/>
      </p:ext>
    </p:extLst>
  </p:cmAuthor>
  <p:cmAuthor id="6" name="Anderson, David [JANUS]" initials="AD[" lastIdx="8" clrIdx="6">
    <p:extLst>
      <p:ext uri="{19B8F6BF-5375-455C-9EA6-DF929625EA0E}">
        <p15:presenceInfo xmlns:p15="http://schemas.microsoft.com/office/powerpoint/2012/main" userId="S-1-5-21-1614895754-2146847981-1606980848-858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09357A"/>
    <a:srgbClr val="1B4883"/>
    <a:srgbClr val="E70300"/>
    <a:srgbClr val="E7E8EC"/>
    <a:srgbClr val="2A8EBF"/>
    <a:srgbClr val="CCCED7"/>
    <a:srgbClr val="7FC31C"/>
    <a:srgbClr val="CCBFB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4" autoAdjust="0"/>
    <p:restoredTop sz="88923" autoAdjust="0"/>
  </p:normalViewPr>
  <p:slideViewPr>
    <p:cSldViewPr snapToGrid="0">
      <p:cViewPr varScale="1">
        <p:scale>
          <a:sx n="95" d="100"/>
          <a:sy n="95" d="100"/>
        </p:scale>
        <p:origin x="1566" y="72"/>
      </p:cViewPr>
      <p:guideLst>
        <p:guide orient="horz" pos="1391"/>
        <p:guide orient="horz" pos="3888"/>
        <p:guide pos="2880"/>
        <p:guide orient="horz" pos="4058"/>
        <p:guide pos="5486"/>
      </p:guideLst>
    </p:cSldViewPr>
  </p:slideViewPr>
  <p:outlineViewPr>
    <p:cViewPr>
      <p:scale>
        <a:sx n="33" d="100"/>
        <a:sy n="33" d="100"/>
      </p:scale>
      <p:origin x="0" y="-12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126" y="28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8302-FAB6-49C8-8345-847646CBD023}" type="datetimeFigureOut">
              <a:rPr lang="en-US" smtClean="0">
                <a:latin typeface="Verdana"/>
              </a:rPr>
              <a:pPr/>
              <a:t>3/26/2019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EFC9-BB70-4DFF-BB32-59575CB10BE6}" type="slidenum">
              <a:rPr lang="en-US" smtClean="0">
                <a:latin typeface="Verdana"/>
              </a:rPr>
              <a:pPr/>
              <a:t>‹Nr.›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2143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82997B8-C321-429B-8575-1DC3C049F63E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4415790"/>
            <a:ext cx="60960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65BB8463-FF47-4AB8-A37C-6B473AF28F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33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14300" indent="-114300" algn="l" defTabSz="914291" rtl="0" eaLnBrk="1" latinLnBrk="0" hangingPunct="1">
      <a:lnSpc>
        <a:spcPct val="900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342900" indent="-114300" algn="l" defTabSz="914291" rtl="0" eaLnBrk="1" latinLnBrk="0" hangingPunct="1">
      <a:lnSpc>
        <a:spcPct val="90000"/>
      </a:lnSpc>
      <a:spcBef>
        <a:spcPts val="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571500" indent="-114300" algn="l" defTabSz="914291" rtl="0" eaLnBrk="1" latinLnBrk="0" hangingPunct="1">
      <a:lnSpc>
        <a:spcPct val="90000"/>
      </a:lnSpc>
      <a:spcBef>
        <a:spcPts val="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800100" indent="-114300" algn="l" defTabSz="914291" rtl="0" eaLnBrk="1" latinLnBrk="0" hangingPunct="1">
      <a:lnSpc>
        <a:spcPct val="90000"/>
      </a:lnSpc>
      <a:spcBef>
        <a:spcPts val="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028700" indent="-114300" algn="l" defTabSz="914291" rtl="0" eaLnBrk="1" latinLnBrk="0" hangingPunct="1">
      <a:lnSpc>
        <a:spcPct val="90000"/>
      </a:lnSpc>
      <a:spcBef>
        <a:spcPts val="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5729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6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AEs were similar in occurrence across subgroups through Week 96 in the D/C/F/TAF arm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drug-related Grade 3 or 4 and serious AEs and AEs leading to discontinuation were low and similar across subgroups, and there were no deaths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clinically relevant changes in eGFR and no cases of Fanconi syndrome or subclinical PRT were observed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2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09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291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sustained virologic response rates (86–94%) and low VF rates (0–3%) were maintained in the D/C/F/TAF arm at Week 96, regardless of number of prior ARVs used, prior VF, screening bPI and boosting agent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0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29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overall incidence of AEs in the D/C/F/TAF arm through Week 96 was generally similar in the overall population and across screening PI and boosting agent subgroups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 of study drug-related Grade 3 or 4 and serious AEs and discontinuations due to AEs were low overall and across subgroups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 improved or was stable in the D/C/F/TAF arm across subgroups through Week 96, and no cases of Fanconi syndrome or subclinical PRT were detected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7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9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7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AMBER (TMC114FD2HTX3001; NCT02431247)5 and EMERALD (TMC114IFD3013; NCT02269917)7 are international, multicenter, Phase III, randomized, active-controlled non-inferiority trials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Patients in the D/C/F/TAF and control arms of both trials continued on or switched to D/C/F/TAF in a single-arm, open-label extension phase until Week 96, provided they consented and continued to derive benefit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Verdana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3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7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3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A high proportion of patients in the D/C/F/TAF arm had VL &lt;50 copies/mL at Week 96 overall (85%; 308/362) and across the baseline VL, CD4+ cell count and WHO clinical stage subgroups (virologic response ranged from 73% to 88%)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Results for certain subgroups, such as the baseline CD4+ cell count &lt;200 cells/mm3 subgroup, should be interpreted with caution due to the small sample sizes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05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4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087423"/>
            <a:ext cx="4159250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519738"/>
            <a:ext cx="5277213" cy="596900"/>
          </a:xfr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402345"/>
            <a:ext cx="7417955" cy="1251002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22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84545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19200"/>
            <a:ext cx="4103687" cy="458701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4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6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841500"/>
            <a:ext cx="4103687" cy="3964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64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66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marL="690563" lvl="1" indent="-233363"/>
            <a:r>
              <a:rPr lang="en-US" dirty="0"/>
              <a:t>Second level</a:t>
            </a:r>
          </a:p>
          <a:p>
            <a:pPr marL="1087438" lvl="2" indent="-173038"/>
            <a:r>
              <a:rPr lang="en-US" dirty="0"/>
              <a:t>Third level</a:t>
            </a:r>
          </a:p>
          <a:p>
            <a:pPr marL="1544638" lvl="3" indent="-173038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8481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92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727200"/>
            <a:ext cx="8222031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marL="690563" lvl="1" indent="-233363"/>
            <a:r>
              <a:rPr lang="en-US" dirty="0"/>
              <a:t>Second level</a:t>
            </a:r>
          </a:p>
          <a:p>
            <a:pPr marL="1087438" lvl="2" indent="-173038"/>
            <a:r>
              <a:rPr lang="en-US" dirty="0"/>
              <a:t>Third level</a:t>
            </a:r>
          </a:p>
          <a:p>
            <a:pPr marL="1544638" lvl="3" indent="-173038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656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2749323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0" y="1219200"/>
            <a:ext cx="4114800" cy="459654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01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94770" y="2131238"/>
            <a:ext cx="570153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0" y="4224338"/>
            <a:ext cx="5594350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45188" y="3677723"/>
            <a:ext cx="4159250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1157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219200"/>
            <a:ext cx="4103687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1219200"/>
            <a:ext cx="41148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1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83113" y="1841500"/>
            <a:ext cx="4103687" cy="3937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81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03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051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2066831"/>
            <a:ext cx="8229600" cy="539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0" y="3572903"/>
            <a:ext cx="7827962" cy="4270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57200" y="4047206"/>
            <a:ext cx="7866062" cy="4826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57200" y="4965700"/>
            <a:ext cx="7904162" cy="568325"/>
          </a:xfrm>
        </p:spPr>
        <p:txBody>
          <a:bodyPr>
            <a:normAutofit/>
          </a:bodyPr>
          <a:lstStyle>
            <a:lvl1pPr>
              <a:defRPr sz="1500" b="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3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ssen logo – profession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03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3205218"/>
            <a:ext cx="8229600" cy="1039682"/>
          </a:xfrm>
        </p:spPr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198" y="4743913"/>
            <a:ext cx="8229601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932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53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0466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1"/>
            <a:ext cx="8222031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62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1727200"/>
            <a:ext cx="8222031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64769" y="1219200"/>
            <a:ext cx="8222031" cy="44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00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03"/>
          <a:stretch/>
        </p:blipFill>
        <p:spPr bwMode="auto">
          <a:xfrm>
            <a:off x="1" y="-2977"/>
            <a:ext cx="9144000" cy="37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337854"/>
            <a:ext cx="9144000" cy="1439299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39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idx="1"/>
          </p:nvPr>
        </p:nvSpPr>
        <p:spPr>
          <a:xfrm>
            <a:off x="457200" y="5087553"/>
            <a:ext cx="5469892" cy="96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Title goes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0" y="5986088"/>
            <a:ext cx="2686500" cy="60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5008728" y="4799198"/>
            <a:ext cx="3792634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Williams, 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Cheerful</a:t>
            </a:r>
            <a:br>
              <a:rPr lang="en-US" sz="900" dirty="0"/>
            </a:b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Williams, an autistic artist, author and renowned autism advocate, was diagnosed with breast cancer in 2011.</a:t>
            </a:r>
            <a:endParaRPr lang="en-US" altLang="en-US" sz="900" dirty="0">
              <a:solidFill>
                <a:srgbClr val="505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2" y="0"/>
            <a:ext cx="2182346" cy="685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504234" y="5967781"/>
            <a:ext cx="3186882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Williams, 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Cheerful</a:t>
            </a:r>
            <a:br>
              <a:rPr lang="en-US" sz="900" dirty="0"/>
            </a:b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Williams, an autistic artist, author and renowned autism advocate, was diagnosed with breast cancer in 2011.</a:t>
            </a:r>
            <a:endParaRPr lang="en-US" altLang="en-US" sz="900" dirty="0">
              <a:solidFill>
                <a:srgbClr val="505050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1246655" y="3182408"/>
            <a:ext cx="6858003" cy="493189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94770" y="2131238"/>
            <a:ext cx="57015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0" y="5986088"/>
            <a:ext cx="2686500" cy="603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00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4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39124" cy="453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0" y="5986088"/>
            <a:ext cx="2686500" cy="603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6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Font typeface="Arial"/>
        <a:buNone/>
        <a:defRPr sz="2000" b="1" kern="1200">
          <a:solidFill>
            <a:schemeClr val="tx1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300"/>
        </a:spcBef>
        <a:buFont typeface="Arial"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ts val="300"/>
        </a:spcBef>
        <a:buFont typeface="Arial"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ts val="300"/>
        </a:spcBef>
        <a:buFont typeface="Arial"/>
        <a:buNone/>
        <a:defRPr sz="1200" kern="1200">
          <a:solidFill>
            <a:schemeClr val="tx1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785"/>
            <a:ext cx="9144000" cy="284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6127"/>
            <a:ext cx="9144000" cy="6870255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1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8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4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9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5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1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67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3205218"/>
            <a:ext cx="8229601" cy="103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743913"/>
            <a:ext cx="8229601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466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kern="1200">
          <a:solidFill>
            <a:schemeClr val="bg2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23980"/>
            <a:ext cx="9144000" cy="646276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7" y="151636"/>
            <a:ext cx="8222033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9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81893" y="6426871"/>
            <a:ext cx="385041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lvl="0"/>
            <a:fld id="{318DB6F0-BCD1-4AC2-8D5B-AA38CF6DD069}" type="slidenum">
              <a:rPr lang="en-US" smtClean="0"/>
              <a:pPr lvl="0"/>
              <a:t>‹Nr.›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7" y="6277111"/>
            <a:ext cx="2359246" cy="530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BE1E2D-A5E7-4CB3-A5FC-757FF5A305A1}"/>
              </a:ext>
            </a:extLst>
          </p:cNvPr>
          <p:cNvSpPr txBox="1"/>
          <p:nvPr userDrawn="1"/>
        </p:nvSpPr>
        <p:spPr>
          <a:xfrm>
            <a:off x="6114723" y="6036966"/>
            <a:ext cx="3108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Huhn, G., et al. CROI 2019. Poster 500.</a:t>
            </a:r>
          </a:p>
        </p:txBody>
      </p:sp>
    </p:spTree>
    <p:extLst>
      <p:ext uri="{BB962C8B-B14F-4D97-AF65-F5344CB8AC3E}">
        <p14:creationId xmlns:p14="http://schemas.microsoft.com/office/powerpoint/2010/main" val="20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697" r:id="rId2"/>
    <p:sldLayoutId id="2147483923" r:id="rId3"/>
    <p:sldLayoutId id="2147483920" r:id="rId4"/>
    <p:sldLayoutId id="2147483699" r:id="rId5"/>
    <p:sldLayoutId id="2147483904" r:id="rId6"/>
    <p:sldLayoutId id="2147483913" r:id="rId7"/>
    <p:sldLayoutId id="2147483918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90563" indent="-233363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7438" indent="-173038" algn="l" defTabSz="457200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4638" indent="-173038" algn="l" defTabSz="457200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23980"/>
            <a:ext cx="9144000" cy="646276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6" y="151636"/>
            <a:ext cx="8222033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8" y="1219200"/>
            <a:ext cx="8222031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690563" lvl="1" indent="-233363"/>
            <a:r>
              <a:rPr lang="en-US" dirty="0"/>
              <a:t>Second level</a:t>
            </a:r>
          </a:p>
          <a:p>
            <a:pPr marL="1087438" lvl="2" indent="-173038"/>
            <a:r>
              <a:rPr lang="en-US" dirty="0"/>
              <a:t>Third level</a:t>
            </a:r>
          </a:p>
          <a:p>
            <a:pPr marL="1544638" lvl="3" indent="-173038"/>
            <a:r>
              <a:rPr lang="en-US" dirty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81893" y="6426871"/>
            <a:ext cx="385041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lvl="0"/>
            <a:fld id="{318DB6F0-BCD1-4AC2-8D5B-AA38CF6DD069}" type="slidenum">
              <a:rPr lang="en-US" smtClean="0"/>
              <a:pPr lvl="0"/>
              <a:t>‹Nr.›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7" y="6277111"/>
            <a:ext cx="2359246" cy="53035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596903" y="6008976"/>
            <a:ext cx="2544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Brown, K et al. IAS 2017. Poster</a:t>
            </a:r>
            <a:r>
              <a:rPr lang="en-US" sz="800" baseline="0" dirty="0"/>
              <a:t> TUPEB0372.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8929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0" r:id="rId2"/>
    <p:sldLayoutId id="2147483924" r:id="rId3"/>
    <p:sldLayoutId id="2147483922" r:id="rId4"/>
    <p:sldLayoutId id="2147483911" r:id="rId5"/>
    <p:sldLayoutId id="2147483912" r:id="rId6"/>
    <p:sldLayoutId id="2147483915" r:id="rId7"/>
    <p:sldLayoutId id="214748391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09357A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lang="en-US" sz="2000" kern="1200" dirty="0" smtClean="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ts val="300"/>
        </a:spcBef>
        <a:buFont typeface="Arial"/>
        <a:buChar char="–"/>
        <a:defRPr lang="en-US" sz="1600" kern="1200" dirty="0" smtClean="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ts val="300"/>
        </a:spcBef>
        <a:buFont typeface="Wingdings" charset="2"/>
        <a:buChar char="§"/>
        <a:defRPr lang="en-US" sz="1200" kern="1200" dirty="0" smtClean="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ts val="300"/>
        </a:spcBef>
        <a:buFont typeface="Arial"/>
        <a:buChar char="–"/>
        <a:defRPr lang="en-US" sz="1000" kern="1200" dirty="0" smtClean="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3980"/>
            <a:ext cx="9144000" cy="646276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indent="0" algn="ctr" defTabSz="91281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97" y="6277111"/>
            <a:ext cx="2359246" cy="5303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96903" y="6008976"/>
            <a:ext cx="2544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Brown, K et al. IAS 2017. Poster</a:t>
            </a:r>
            <a:r>
              <a:rPr lang="en-US" sz="800" baseline="0" dirty="0"/>
              <a:t> TUPEB0372.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523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BC22B0F-7A0A-42A6-A6D9-B61C0988D2FD}"/>
              </a:ext>
            </a:extLst>
          </p:cNvPr>
          <p:cNvSpPr/>
          <p:nvPr/>
        </p:nvSpPr>
        <p:spPr>
          <a:xfrm>
            <a:off x="730155" y="1305341"/>
            <a:ext cx="76836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In der vorliegenden Präsentation können Informationen zu Arzneimitteln von Janssen enthalten sein, die in Deutschland nicht zugelassen sind und/oder die nicht mit der Zulassung übereinstimmen (off-label Inhalte). Zudem können in dieser Präsentation solche Informationen auch zu Fremd-Arzneimitteln enthalten sein. Der Einsatz eines Arzneimittels in einer von der Fachinformation abweichenden Weise liegt in der Verantwortung des behandelnden Arztes. Bitte beachten Sie die jeweilige Fachinformation.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Diese Präsentation dient ausschließlich der wissenschaftlichen Information gegenüber ärztlichen Fachkreisen. 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Die Präsentation enthält keine werblichen Aussagen und dient nicht zu Werbezwecken. </a:t>
            </a:r>
          </a:p>
        </p:txBody>
      </p:sp>
    </p:spTree>
    <p:extLst>
      <p:ext uri="{BB962C8B-B14F-4D97-AF65-F5344CB8AC3E}">
        <p14:creationId xmlns:p14="http://schemas.microsoft.com/office/powerpoint/2010/main" val="10636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1042438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</a:t>
            </a:r>
            <a:r>
              <a:rPr lang="en-US" sz="2200" b="0" dirty="0"/>
              <a:t> </a:t>
            </a:r>
            <a:r>
              <a:rPr lang="en-US" sz="2200" dirty="0"/>
              <a:t>AMBER Safety Through Week 96 in the D/C/F/TAF Arm by Patient Subgroup (ITT Population)</a:t>
            </a: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575D2-F8D2-4B05-AD64-856630AB53DE}"/>
              </a:ext>
            </a:extLst>
          </p:cNvPr>
          <p:cNvSpPr/>
          <p:nvPr/>
        </p:nvSpPr>
        <p:spPr>
          <a:xfrm>
            <a:off x="249621" y="5314749"/>
            <a:ext cx="88943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1050" dirty="0">
              <a:solidFill>
                <a:srgbClr val="50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1C854-6848-4096-8763-174D7F6844EF}"/>
              </a:ext>
            </a:extLst>
          </p:cNvPr>
          <p:cNvSpPr txBox="1"/>
          <p:nvPr/>
        </p:nvSpPr>
        <p:spPr>
          <a:xfrm>
            <a:off x="-51182" y="5611511"/>
            <a:ext cx="897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cyst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eGFR based on serum cystatin C (CKD-EPI formula)*Data not reported for WHO clinical stage 3 and 4 subgroups due to small sample sizes;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‡Cystatin C was not routinely collected during the open-label phase so only 22 patients had results for the Week 96 timepoint.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AEs, adverse events; D/C/F/TAF, darunavir/cobicistat/emtricitabine/ tenofovir alafenamide;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ITT, intent to treat; PRT, proximal renal tubulopathy; eGFR, estimated glomerular filtration rate.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23C950-2DE4-4AE6-B471-D47E84B5F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28214"/>
              </p:ext>
            </p:extLst>
          </p:nvPr>
        </p:nvGraphicFramePr>
        <p:xfrm>
          <a:off x="117058" y="1420371"/>
          <a:ext cx="8909884" cy="38515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56708">
                  <a:extLst>
                    <a:ext uri="{9D8B030D-6E8A-4147-A177-3AD203B41FA5}">
                      <a16:colId xmlns:a16="http://schemas.microsoft.com/office/drawing/2014/main" val="26877347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06767073"/>
                    </a:ext>
                  </a:extLst>
                </a:gridCol>
                <a:gridCol w="1070517">
                  <a:extLst>
                    <a:ext uri="{9D8B030D-6E8A-4147-A177-3AD203B41FA5}">
                      <a16:colId xmlns:a16="http://schemas.microsoft.com/office/drawing/2014/main" val="287228785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1596218019"/>
                    </a:ext>
                  </a:extLst>
                </a:gridCol>
                <a:gridCol w="1159726">
                  <a:extLst>
                    <a:ext uri="{9D8B030D-6E8A-4147-A177-3AD203B41FA5}">
                      <a16:colId xmlns:a16="http://schemas.microsoft.com/office/drawing/2014/main" val="3447834792"/>
                    </a:ext>
                  </a:extLst>
                </a:gridCol>
                <a:gridCol w="1037064">
                  <a:extLst>
                    <a:ext uri="{9D8B030D-6E8A-4147-A177-3AD203B41FA5}">
                      <a16:colId xmlns:a16="http://schemas.microsoft.com/office/drawing/2014/main" val="3747576103"/>
                    </a:ext>
                  </a:extLst>
                </a:gridCol>
                <a:gridCol w="936702">
                  <a:extLst>
                    <a:ext uri="{9D8B030D-6E8A-4147-A177-3AD203B41FA5}">
                      <a16:colId xmlns:a16="http://schemas.microsoft.com/office/drawing/2014/main" val="2381045308"/>
                    </a:ext>
                  </a:extLst>
                </a:gridCol>
                <a:gridCol w="830796">
                  <a:extLst>
                    <a:ext uri="{9D8B030D-6E8A-4147-A177-3AD203B41FA5}">
                      <a16:colId xmlns:a16="http://schemas.microsoft.com/office/drawing/2014/main" val="1708430224"/>
                    </a:ext>
                  </a:extLst>
                </a:gridCol>
              </a:tblGrid>
              <a:tr h="2787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Incidence, </a:t>
                      </a:r>
                    </a:p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(N=362)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Baseline VL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Baseline CD4+ count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WHO clinical stage*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16982"/>
                  </a:ext>
                </a:extLst>
              </a:tr>
              <a:tr h="515459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935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≤100,000 copies/mL</a:t>
                      </a:r>
                    </a:p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(N=303)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&gt;100,000 copies/mL</a:t>
                      </a:r>
                    </a:p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(N=59)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&lt;200 cells/mm</a:t>
                      </a:r>
                      <a:r>
                        <a:rPr lang="pt-BR" sz="11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(N=22)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≥200 cells/mm</a:t>
                      </a:r>
                      <a:r>
                        <a:rPr lang="pt-BR" sz="11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(N=340)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Stage 1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(N=314)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Stage 2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(N=42)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50410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AE, any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334 (92)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280 (92)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 (92)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 (86)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315 (93)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289 (92)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 (93)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967913"/>
                  </a:ext>
                </a:extLst>
              </a:tr>
              <a:tr h="36818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 (39)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119 (39)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 (39)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 (39)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 (37)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 (50)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900111"/>
                  </a:ext>
                </a:extLst>
              </a:tr>
              <a:tr h="51545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Grade 3 or 4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47668"/>
                  </a:ext>
                </a:extLst>
              </a:tr>
              <a:tr h="27877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serious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 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95819"/>
                  </a:ext>
                </a:extLst>
              </a:tr>
              <a:tr h="27877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</a:t>
                      </a:r>
                    </a:p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serious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66544"/>
                  </a:ext>
                </a:extLst>
              </a:tr>
              <a:tr h="27877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AE leading to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75221"/>
                  </a:ext>
                </a:extLst>
              </a:tr>
              <a:tr h="27877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Median </a:t>
                      </a:r>
                      <a:r>
                        <a:rPr lang="el-GR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 </a:t>
                      </a:r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eGFR</a:t>
                      </a:r>
                      <a:r>
                        <a:rPr lang="en-US" sz="1100" baseline="-25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cyst</a:t>
                      </a:r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Week 84,‡ mL/min/1.73 m</a:t>
                      </a:r>
                      <a:r>
                        <a:rPr lang="en-US" sz="11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n=204</a:t>
                      </a:r>
                    </a:p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n=172</a:t>
                      </a:r>
                    </a:p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n=32</a:t>
                      </a:r>
                    </a:p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n=12</a:t>
                      </a:r>
                    </a:p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n=192</a:t>
                      </a:r>
                    </a:p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n=169</a:t>
                      </a:r>
                    </a:p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n=32</a:t>
                      </a:r>
                    </a:p>
                    <a:p>
                      <a:pPr algn="ctr"/>
                      <a:r>
                        <a:rPr lang="en-US" sz="11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03727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92C8A49-AA13-4E7F-A089-A54CAE4C3A74}"/>
              </a:ext>
            </a:extLst>
          </p:cNvPr>
          <p:cNvSpPr/>
          <p:nvPr/>
        </p:nvSpPr>
        <p:spPr>
          <a:xfrm>
            <a:off x="781511" y="5334511"/>
            <a:ext cx="7370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were no deaths and no cases of Fanconi Syndrome or subclinical PRT were observed</a:t>
            </a:r>
          </a:p>
        </p:txBody>
      </p:sp>
    </p:spTree>
    <p:extLst>
      <p:ext uri="{BB962C8B-B14F-4D97-AF65-F5344CB8AC3E}">
        <p14:creationId xmlns:p14="http://schemas.microsoft.com/office/powerpoint/2010/main" val="306186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1042438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</a:t>
            </a:r>
            <a:r>
              <a:rPr lang="en-US" sz="2200" dirty="0"/>
              <a:t>EMERALD D/C/F/TAF Arm: Virologically-suppressed, ART</a:t>
            </a:r>
            <a:r>
              <a:rPr lang="en-US" sz="2200" b="0" dirty="0"/>
              <a:t>‑</a:t>
            </a:r>
            <a:r>
              <a:rPr lang="en-US" sz="2200" dirty="0"/>
              <a:t>Experienced Patients</a:t>
            </a: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575D2-F8D2-4B05-AD64-856630AB53DE}"/>
              </a:ext>
            </a:extLst>
          </p:cNvPr>
          <p:cNvSpPr/>
          <p:nvPr/>
        </p:nvSpPr>
        <p:spPr>
          <a:xfrm>
            <a:off x="249621" y="5206083"/>
            <a:ext cx="88943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1050" dirty="0">
              <a:solidFill>
                <a:srgbClr val="50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22444-D7E3-40C6-B2C6-8DD8522B0DF0}"/>
              </a:ext>
            </a:extLst>
          </p:cNvPr>
          <p:cNvSpPr/>
          <p:nvPr/>
        </p:nvSpPr>
        <p:spPr>
          <a:xfrm>
            <a:off x="208059" y="1434142"/>
            <a:ext cx="864475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 Characteristics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 763 patients in the D/C/F/TAF arm of EMERALD at baseline:</a:t>
            </a:r>
          </a:p>
          <a:p>
            <a:pPr marL="742896" lvl="1" indent="-285750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447 (59%) of patients had received prior ≥5 ARVs, including screening ARVs and boosters</a:t>
            </a:r>
          </a:p>
          <a:p>
            <a:pPr marL="742896" lvl="1" indent="-285750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252 (33%) discontinued prior ARVs (including screening ARVs) due to convenience, 220 (29%) discontinued due to AEs and 116 (15%) had prior non-DRV VF (51 [7%] patients on a PI, 90 [12%] on an N(t)RTI, 50 [7%] on an NNRTI, and seven [1%] on an integrase inhibitor)</a:t>
            </a:r>
          </a:p>
          <a:p>
            <a:pPr marL="742896" lvl="1" indent="-285750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bPI at screening was DRV (70%; n=537), ATV (22%; n=167) and LPV (8%; n=59)</a:t>
            </a:r>
          </a:p>
          <a:p>
            <a:pPr marL="742896" lvl="1" indent="-285750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 (14%) of patients received COBI and 659 (86%) received RTV as a boosting agent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A9D5E-96BF-441D-8E51-FECB394BCFFB}"/>
              </a:ext>
            </a:extLst>
          </p:cNvPr>
          <p:cNvSpPr txBox="1"/>
          <p:nvPr/>
        </p:nvSpPr>
        <p:spPr>
          <a:xfrm>
            <a:off x="-25052" y="5615565"/>
            <a:ext cx="598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ARVs, antiretrovirals;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AEs, adverse events;  PI, protease inhibitor; NNRTI, non nucleoside reverse transcriptase inhibitor;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bPI, boosted protease inhibitor; COBI, cobicistat; RTV, ritonavir; DRV, darunavir; ATV, atazanavir;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LPV, lopinavir; N(t)RTI, n</a:t>
            </a:r>
            <a:r>
              <a:rPr lang="en-US" sz="900" dirty="0"/>
              <a:t>ucleotide reverse transcriptase inhibitors.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3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1042438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</a:t>
            </a:r>
            <a:r>
              <a:rPr lang="en-US" sz="2200" dirty="0"/>
              <a:t>EMERALD D/C/F/TAF Arm: Virologically-suppressed, ART</a:t>
            </a:r>
            <a:r>
              <a:rPr lang="en-US" sz="2200" b="0" dirty="0"/>
              <a:t>‑</a:t>
            </a:r>
            <a:r>
              <a:rPr lang="en-US" sz="2200" dirty="0"/>
              <a:t>Experienced Patients Efficacy</a:t>
            </a: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575D2-F8D2-4B05-AD64-856630AB53DE}"/>
              </a:ext>
            </a:extLst>
          </p:cNvPr>
          <p:cNvSpPr/>
          <p:nvPr/>
        </p:nvSpPr>
        <p:spPr>
          <a:xfrm>
            <a:off x="249621" y="5206083"/>
            <a:ext cx="88943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1050" dirty="0">
              <a:solidFill>
                <a:srgbClr val="50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C0108-B198-426B-ADE2-143385C5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75982"/>
            <a:ext cx="9144000" cy="38301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AA9955-51ED-4285-BD6E-AC2A8D82200F}"/>
              </a:ext>
            </a:extLst>
          </p:cNvPr>
          <p:cNvSpPr/>
          <p:nvPr/>
        </p:nvSpPr>
        <p:spPr>
          <a:xfrm>
            <a:off x="-75156" y="5612620"/>
            <a:ext cx="906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*Two-sided Exact Clopper-Pearson 95% CI; ‡Includes ARVs and booster used at screening. Data not reported for patients who had previously used 3 or 4 ARVs prior to baseline; §DRV with RTV or COBI, ATV with RTV or COBI, and LPV with RTV.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VF, virologic failure; CI, confidence interval; VL, viral load; ARV, antiretroviral;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DRV, darunavir; RTV, ritonavir; COBI, cobicistat; ATV,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atazanavir; LPV, lopinavir.</a:t>
            </a:r>
            <a:endParaRPr lang="en-US" sz="900" dirty="0">
              <a:solidFill>
                <a:srgbClr val="50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1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1042438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</a:t>
            </a:r>
            <a:r>
              <a:rPr lang="en-US" sz="2200" b="0" dirty="0"/>
              <a:t> </a:t>
            </a:r>
            <a:r>
              <a:rPr lang="en-US" sz="2200" dirty="0"/>
              <a:t>EMERALD PDVR  Cumulative Through Week 96 in the D/C/F/TAF Arm by Subgroup (ITT Population)</a:t>
            </a:r>
            <a:endParaRPr lang="en-GB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01CDF-CE0D-4551-8135-1F026976C3B5}"/>
              </a:ext>
            </a:extLst>
          </p:cNvPr>
          <p:cNvSpPr/>
          <p:nvPr/>
        </p:nvSpPr>
        <p:spPr>
          <a:xfrm>
            <a:off x="150313" y="3815701"/>
            <a:ext cx="88433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Cumulative confirmed virologic rebound rates were low through Week 96 in the D/C/F/TAF arm and results were consistent across subgroups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Post-baseline genotype data was available for 4 PDVRs with VL ≥400 copies/mL at the time of VF, at later post-rebound timepoints or at discontinuation in the D/C/F/TAF arm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DRV, primary PI, FTC or TFV RAMs were observed post-baseline across subgroups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BDEE23-A6EC-4996-80E4-7E9EDE25B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41163"/>
              </p:ext>
            </p:extLst>
          </p:nvPr>
        </p:nvGraphicFramePr>
        <p:xfrm>
          <a:off x="150311" y="1503750"/>
          <a:ext cx="8843377" cy="21259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7836">
                  <a:extLst>
                    <a:ext uri="{9D8B030D-6E8A-4147-A177-3AD203B41FA5}">
                      <a16:colId xmlns:a16="http://schemas.microsoft.com/office/drawing/2014/main" val="1267011921"/>
                    </a:ext>
                  </a:extLst>
                </a:gridCol>
                <a:gridCol w="613775">
                  <a:extLst>
                    <a:ext uri="{9D8B030D-6E8A-4147-A177-3AD203B41FA5}">
                      <a16:colId xmlns:a16="http://schemas.microsoft.com/office/drawing/2014/main" val="1560554666"/>
                    </a:ext>
                  </a:extLst>
                </a:gridCol>
                <a:gridCol w="701457">
                  <a:extLst>
                    <a:ext uri="{9D8B030D-6E8A-4147-A177-3AD203B41FA5}">
                      <a16:colId xmlns:a16="http://schemas.microsoft.com/office/drawing/2014/main" val="1653919526"/>
                    </a:ext>
                  </a:extLst>
                </a:gridCol>
                <a:gridCol w="664221">
                  <a:extLst>
                    <a:ext uri="{9D8B030D-6E8A-4147-A177-3AD203B41FA5}">
                      <a16:colId xmlns:a16="http://schemas.microsoft.com/office/drawing/2014/main" val="1899576908"/>
                    </a:ext>
                  </a:extLst>
                </a:gridCol>
                <a:gridCol w="686272">
                  <a:extLst>
                    <a:ext uri="{9D8B030D-6E8A-4147-A177-3AD203B41FA5}">
                      <a16:colId xmlns:a16="http://schemas.microsoft.com/office/drawing/2014/main" val="4012511710"/>
                    </a:ext>
                  </a:extLst>
                </a:gridCol>
                <a:gridCol w="603568">
                  <a:extLst>
                    <a:ext uri="{9D8B030D-6E8A-4147-A177-3AD203B41FA5}">
                      <a16:colId xmlns:a16="http://schemas.microsoft.com/office/drawing/2014/main" val="3332434048"/>
                    </a:ext>
                  </a:extLst>
                </a:gridCol>
                <a:gridCol w="626301">
                  <a:extLst>
                    <a:ext uri="{9D8B030D-6E8A-4147-A177-3AD203B41FA5}">
                      <a16:colId xmlns:a16="http://schemas.microsoft.com/office/drawing/2014/main" val="2617307510"/>
                    </a:ext>
                  </a:extLst>
                </a:gridCol>
                <a:gridCol w="688932">
                  <a:extLst>
                    <a:ext uri="{9D8B030D-6E8A-4147-A177-3AD203B41FA5}">
                      <a16:colId xmlns:a16="http://schemas.microsoft.com/office/drawing/2014/main" val="660317233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val="1988992368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val="2880891703"/>
                    </a:ext>
                  </a:extLst>
                </a:gridCol>
                <a:gridCol w="676606">
                  <a:extLst>
                    <a:ext uri="{9D8B030D-6E8A-4147-A177-3AD203B41FA5}">
                      <a16:colId xmlns:a16="http://schemas.microsoft.com/office/drawing/2014/main" val="1790309417"/>
                    </a:ext>
                  </a:extLst>
                </a:gridCol>
                <a:gridCol w="701599">
                  <a:extLst>
                    <a:ext uri="{9D8B030D-6E8A-4147-A177-3AD203B41FA5}">
                      <a16:colId xmlns:a16="http://schemas.microsoft.com/office/drawing/2014/main" val="1453994055"/>
                    </a:ext>
                  </a:extLst>
                </a:gridCol>
              </a:tblGrid>
              <a:tr h="330836">
                <a:tc rowSpan="2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EMERALD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ARVs previously used*</a:t>
                      </a:r>
                    </a:p>
                  </a:txBody>
                  <a:tcPr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 VF</a:t>
                      </a:r>
                    </a:p>
                  </a:txBody>
                  <a:tcPr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Screening bPI‡</a:t>
                      </a:r>
                    </a:p>
                  </a:txBody>
                  <a:tcPr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Screening boosting agent</a:t>
                      </a:r>
                    </a:p>
                  </a:txBody>
                  <a:tcPr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809194"/>
                  </a:ext>
                </a:extLst>
              </a:tr>
              <a:tr h="330836">
                <a:tc vMerge="1">
                  <a:txBody>
                    <a:bodyPr/>
                    <a:lstStyle/>
                    <a:p>
                      <a:endParaRPr lang="en-US" sz="10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&gt;7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DRV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ATV or LPV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RTV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COBI</a:t>
                      </a:r>
                    </a:p>
                  </a:txBody>
                  <a:tcPr anchor="b">
                    <a:solidFill>
                      <a:srgbClr val="093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20790"/>
                  </a:ext>
                </a:extLst>
              </a:tr>
              <a:tr h="309628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211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647 (85)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537 (70)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226 (30)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659 (86)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 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280588"/>
                  </a:ext>
                </a:extLst>
              </a:tr>
              <a:tr h="309628">
                <a:tc>
                  <a:txBody>
                    <a:bodyPr/>
                    <a:lstStyle/>
                    <a:p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PDVR (VL ≥50 copies/mL)§ cumulative through Week 96, n (%) </a:t>
                      </a:r>
                    </a:p>
                    <a:p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(95% CI)</a:t>
                      </a:r>
                      <a:r>
                        <a:rPr lang="en-US" sz="105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 (3)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(2;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(4)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(1;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(7)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(2; 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(3)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(1; 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 (3)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(2;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(4)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(1; 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(3)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(2;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(4)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(2; 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 (3)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(2;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(2)</a:t>
                      </a:r>
                    </a:p>
                    <a:p>
                      <a:pPr algn="ctr"/>
                      <a:r>
                        <a:rPr lang="en-US" sz="105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(&lt;1; 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4022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21530FB-C45A-4867-84C2-EF9BAEA96A1C}"/>
              </a:ext>
            </a:extLst>
          </p:cNvPr>
          <p:cNvSpPr/>
          <p:nvPr/>
        </p:nvSpPr>
        <p:spPr>
          <a:xfrm>
            <a:off x="-50104" y="5332392"/>
            <a:ext cx="827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*Includes ARVs and booster used at screening. Data not reported for patients who had previously used 3 or 4 ARVs prior to baseline; ‡DRV with RTV or COBI, ATV with RTV or COBI, and LPV with RTV; §Confirmed VL ≥50 copies/mL or premature discontinuation with last VL ≥50 copies/mL (cumulative through Week 96); ¶Two-sided Exact Clopper-Pearson 95% CI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DRV, darunavir; bPI, boosted protease inhibitor;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ARVs, antiretrovirals; ITT, intent-to-treat; ATV, atazanavir; LPV, lopinavir;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PDVR, protocol defined virologic rebound; CI, confidence interval.</a:t>
            </a:r>
          </a:p>
        </p:txBody>
      </p:sp>
    </p:spTree>
    <p:extLst>
      <p:ext uri="{BB962C8B-B14F-4D97-AF65-F5344CB8AC3E}">
        <p14:creationId xmlns:p14="http://schemas.microsoft.com/office/powerpoint/2010/main" val="239287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1042438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</a:t>
            </a:r>
            <a:r>
              <a:rPr lang="en-US" sz="2200" b="0" dirty="0"/>
              <a:t> </a:t>
            </a:r>
            <a:r>
              <a:rPr lang="en-US" sz="2200" dirty="0"/>
              <a:t>EMERALD Safety Through Week 96 in the D/C/F/TAF Arm by Patient Subgroup (ITT Population)</a:t>
            </a:r>
            <a:r>
              <a:rPr lang="en-US" sz="2200" baseline="30000" dirty="0"/>
              <a:t>*</a:t>
            </a:r>
            <a:endParaRPr lang="en-GB" sz="2200" baseline="30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530FB-C45A-4867-84C2-EF9BAEA96A1C}"/>
              </a:ext>
            </a:extLst>
          </p:cNvPr>
          <p:cNvSpPr/>
          <p:nvPr/>
        </p:nvSpPr>
        <p:spPr>
          <a:xfrm>
            <a:off x="-37238" y="5322339"/>
            <a:ext cx="8985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*Week 96 analysis by prior VF or ART experience subgroups was not preplanned so data are not presented; 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‡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DRV with RTV or COBI, ATV with RTV or COBI, and LPV with RTV; 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cases of myocardial infarction (one in a patient who was a smoker with ongoing medical history of hyperlipidemia and hypertension, and one in a patient with ongoing medical history of obesity and hypertension), and one metastatic pancreatic cancer</a:t>
            </a:r>
            <a:endParaRPr lang="en-US" sz="900" dirty="0">
              <a:solidFill>
                <a:srgbClr val="50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DRV, darunavir; ARVs, antiretrovirals; ITT, intent-to-treat; ATV, atazanavir; 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LPV, lopinavir; COBI, cobicistat; PDVR, protocol defined virologic rebound; CI, confidence interval; AEs, adverse events;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eGFR</a:t>
            </a:r>
            <a:r>
              <a:rPr lang="en-US" sz="900" baseline="-250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cyst</a:t>
            </a:r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estimated glomular filtration rate cysteine;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PRT, proximal renal tubulopathy</a:t>
            </a:r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815B7A-7650-41D7-AACA-D92D394EE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9076"/>
              </p:ext>
            </p:extLst>
          </p:nvPr>
        </p:nvGraphicFramePr>
        <p:xfrm>
          <a:off x="194324" y="1328316"/>
          <a:ext cx="8755352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6009">
                  <a:extLst>
                    <a:ext uri="{9D8B030D-6E8A-4147-A177-3AD203B41FA5}">
                      <a16:colId xmlns:a16="http://schemas.microsoft.com/office/drawing/2014/main" val="2687734788"/>
                    </a:ext>
                  </a:extLst>
                </a:gridCol>
                <a:gridCol w="1120899">
                  <a:extLst>
                    <a:ext uri="{9D8B030D-6E8A-4147-A177-3AD203B41FA5}">
                      <a16:colId xmlns:a16="http://schemas.microsoft.com/office/drawing/2014/main" val="1506767073"/>
                    </a:ext>
                  </a:extLst>
                </a:gridCol>
                <a:gridCol w="1312272">
                  <a:extLst>
                    <a:ext uri="{9D8B030D-6E8A-4147-A177-3AD203B41FA5}">
                      <a16:colId xmlns:a16="http://schemas.microsoft.com/office/drawing/2014/main" val="287228785"/>
                    </a:ext>
                  </a:extLst>
                </a:gridCol>
                <a:gridCol w="1353281">
                  <a:extLst>
                    <a:ext uri="{9D8B030D-6E8A-4147-A177-3AD203B41FA5}">
                      <a16:colId xmlns:a16="http://schemas.microsoft.com/office/drawing/2014/main" val="1596218019"/>
                    </a:ext>
                  </a:extLst>
                </a:gridCol>
                <a:gridCol w="1421627">
                  <a:extLst>
                    <a:ext uri="{9D8B030D-6E8A-4147-A177-3AD203B41FA5}">
                      <a16:colId xmlns:a16="http://schemas.microsoft.com/office/drawing/2014/main" val="3447834792"/>
                    </a:ext>
                  </a:extLst>
                </a:gridCol>
                <a:gridCol w="1271264">
                  <a:extLst>
                    <a:ext uri="{9D8B030D-6E8A-4147-A177-3AD203B41FA5}">
                      <a16:colId xmlns:a16="http://schemas.microsoft.com/office/drawing/2014/main" val="3747576103"/>
                    </a:ext>
                  </a:extLst>
                </a:gridCol>
              </a:tblGrid>
              <a:tr h="189288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Incidence, </a:t>
                      </a:r>
                    </a:p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(N=763)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Screening bPI</a:t>
                      </a:r>
                      <a:r>
                        <a:rPr lang="en-US" sz="1200" b="1" baseline="300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‡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Screening boosting agent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16982"/>
                  </a:ext>
                </a:extLst>
              </a:tr>
              <a:tr h="315480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0935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DRV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(N=537)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ATV or LPV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(N=226)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RTV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(N=659)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COBI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(N=104)</a:t>
                      </a:r>
                    </a:p>
                  </a:txBody>
                  <a:tcPr anchor="ctr">
                    <a:solidFill>
                      <a:srgbClr val="093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50410"/>
                  </a:ext>
                </a:extLst>
              </a:tr>
              <a:tr h="1892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AE, any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690 (90)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495 (92)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195 (86)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 (91)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 (87)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967913"/>
                  </a:ext>
                </a:extLst>
              </a:tr>
              <a:tr h="1892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 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495 (92)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154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(11)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900111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 Grade 3 or 4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495 (92)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47668"/>
                  </a:ext>
                </a:extLst>
              </a:tr>
              <a:tr h="18928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serious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95819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Study drug-related</a:t>
                      </a:r>
                    </a:p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serious AEs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66544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≥1 AE leading to discontinuation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75221"/>
                  </a:ext>
                </a:extLst>
              </a:tr>
              <a:tr h="189288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Fatal AEs§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(&lt;1)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21889"/>
                  </a:ext>
                </a:extLst>
              </a:tr>
              <a:tr h="3154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Median </a:t>
                      </a:r>
                      <a:r>
                        <a:rPr lang="el-GR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 </a:t>
                      </a:r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eGFR</a:t>
                      </a:r>
                      <a:r>
                        <a:rPr lang="en-US" sz="1200" baseline="-25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cyst</a:t>
                      </a:r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Week 84,‡ mL/min/1.73 m</a:t>
                      </a:r>
                      <a:r>
                        <a:rPr lang="en-US" sz="12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n=686</a:t>
                      </a:r>
                    </a:p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n=494</a:t>
                      </a:r>
                    </a:p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n=192</a:t>
                      </a:r>
                    </a:p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n=588</a:t>
                      </a:r>
                    </a:p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n=98</a:t>
                      </a:r>
                    </a:p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03727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668830A-6E34-4BA6-A3CA-A8F76304059B}"/>
              </a:ext>
            </a:extLst>
          </p:cNvPr>
          <p:cNvSpPr/>
          <p:nvPr/>
        </p:nvSpPr>
        <p:spPr>
          <a:xfrm>
            <a:off x="1478604" y="5015628"/>
            <a:ext cx="7042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cases of Fanconi Syndrome or subclinical PRT were detected</a:t>
            </a:r>
          </a:p>
        </p:txBody>
      </p:sp>
    </p:spTree>
    <p:extLst>
      <p:ext uri="{BB962C8B-B14F-4D97-AF65-F5344CB8AC3E}">
        <p14:creationId xmlns:p14="http://schemas.microsoft.com/office/powerpoint/2010/main" val="292867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1042438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</a:t>
            </a:r>
            <a:br>
              <a:rPr lang="en-GB" sz="2200" dirty="0"/>
            </a:br>
            <a:r>
              <a:rPr lang="en-GB" sz="2200" dirty="0"/>
              <a:t>Authors’ Conclusions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67705C-73E1-47DC-85AA-499840C53660}"/>
              </a:ext>
            </a:extLst>
          </p:cNvPr>
          <p:cNvSpPr/>
          <p:nvPr/>
        </p:nvSpPr>
        <p:spPr>
          <a:xfrm>
            <a:off x="234116" y="1009567"/>
            <a:ext cx="8909884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EMERALD and AMBER through 96 weeks across patient subgroups in ART-naïve and -experienced virologically suppressed adults, D/C/F/TAF resulted in:</a:t>
            </a:r>
          </a:p>
          <a:p>
            <a:pPr marL="742896" lvl="1" indent="-285750"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virologic response rates (VL &lt;50 copies/mL; FDA Snapshot) and low VF rates (VL ≥50 copies/mL) </a:t>
            </a:r>
          </a:p>
          <a:p>
            <a:pPr marL="742896" lvl="1" indent="-285750"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 discontinuations due to AEs and favorable renal outcomes</a:t>
            </a:r>
          </a:p>
          <a:p>
            <a:pPr marL="742896" lvl="1" indent="-285750"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treatment-emergent DRV, primary PI or TFV RAMs in </a:t>
            </a:r>
            <a:b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1,125 patients </a:t>
            </a:r>
          </a:p>
          <a:p>
            <a:pPr marL="1200041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only one patient in the D/C/F/TAF arm of AMBER, an FTC RAM (M184I/V) was identified post</a:t>
            </a: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‑</a:t>
            </a: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VF (&lt;0.1%)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findings continue to support the use of D/C/F/TAF in HIV-1 patients without DRV or TFV RAMs who are:</a:t>
            </a:r>
          </a:p>
          <a:p>
            <a:pPr marL="742896" lvl="1" indent="-285750"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ART-naïve, or </a:t>
            </a:r>
          </a:p>
          <a:p>
            <a:pPr marL="742896" lvl="1" indent="-285750"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Virologically suppressed on a stable ART regimen and require a switch in therapy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C106D-5CDA-4244-825B-6BF7BE200ABE}"/>
              </a:ext>
            </a:extLst>
          </p:cNvPr>
          <p:cNvSpPr txBox="1"/>
          <p:nvPr/>
        </p:nvSpPr>
        <p:spPr>
          <a:xfrm>
            <a:off x="-62290" y="5762467"/>
            <a:ext cx="58657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ART, antiretroviral therapy; D/C/F/TAF, darunavir/cobicistat/emtricitabine/tenofovir alafenamide;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VL, viral load; VF, virologic failure; DRV, darunavir; PI, protease inhibitor; TFV, tenofovir;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RAMs, resistance associated mutations; FTC, emtricitabine.</a:t>
            </a:r>
          </a:p>
        </p:txBody>
      </p:sp>
    </p:spTree>
    <p:extLst>
      <p:ext uri="{BB962C8B-B14F-4D97-AF65-F5344CB8AC3E}">
        <p14:creationId xmlns:p14="http://schemas.microsoft.com/office/powerpoint/2010/main" val="314228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68234278-3790-4088-B4E7-E78639A16239}"/>
              </a:ext>
            </a:extLst>
          </p:cNvPr>
          <p:cNvSpPr txBox="1">
            <a:spLocks/>
          </p:cNvSpPr>
          <p:nvPr/>
        </p:nvSpPr>
        <p:spPr>
          <a:xfrm>
            <a:off x="331715" y="4286548"/>
            <a:ext cx="8787881" cy="10235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b="0" dirty="0">
                <a:solidFill>
                  <a:srgbClr val="505050"/>
                </a:solidFill>
              </a:rPr>
              <a:t>G Huhn, E DeJesus, P-M Girard, C McDonald, C Mussini, C Spinner, J Jezorwski, E Van Landuyt, E Lathouwers, K Brown, </a:t>
            </a:r>
          </a:p>
          <a:p>
            <a:pPr algn="r">
              <a:spcBef>
                <a:spcPts val="0"/>
              </a:spcBef>
            </a:pPr>
            <a:r>
              <a:rPr lang="en-US" b="0" dirty="0">
                <a:solidFill>
                  <a:srgbClr val="505050"/>
                </a:solidFill>
              </a:rPr>
              <a:t>B Baugh, on behalf of the AMBER/EMERALD study groups</a:t>
            </a:r>
            <a:endParaRPr lang="en-US" sz="1800" b="0" dirty="0">
              <a:solidFill>
                <a:srgbClr val="505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F3DA9-0EB0-4EE5-80D6-D602E803FA53}"/>
              </a:ext>
            </a:extLst>
          </p:cNvPr>
          <p:cNvSpPr/>
          <p:nvPr/>
        </p:nvSpPr>
        <p:spPr>
          <a:xfrm>
            <a:off x="279919" y="1547911"/>
            <a:ext cx="87878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1B48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 96 Subgroup Analyses of D/C/F/TAF in HIV-1 Treatment Naïve and Suppressed Adults</a:t>
            </a:r>
          </a:p>
        </p:txBody>
      </p:sp>
    </p:spTree>
    <p:extLst>
      <p:ext uri="{BB962C8B-B14F-4D97-AF65-F5344CB8AC3E}">
        <p14:creationId xmlns:p14="http://schemas.microsoft.com/office/powerpoint/2010/main" val="336413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1"/>
            <a:ext cx="8909884" cy="576988"/>
          </a:xfrm>
        </p:spPr>
        <p:txBody>
          <a:bodyPr anchor="t">
            <a:normAutofit/>
          </a:bodyPr>
          <a:lstStyle/>
          <a:p>
            <a:r>
              <a:rPr lang="en-GB" sz="2200" dirty="0"/>
              <a:t>EMERALD/AMBER Week 96 Subgroup: 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9CEA0-FFE3-40F8-A188-1F41AC2F9CD7}"/>
              </a:ext>
            </a:extLst>
          </p:cNvPr>
          <p:cNvSpPr/>
          <p:nvPr/>
        </p:nvSpPr>
        <p:spPr>
          <a:xfrm>
            <a:off x="85460" y="766328"/>
            <a:ext cx="89098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Once-daily boosted DRV regimens, including the single-tablet regimen of D/C/F/TAF 800/150/200/10 mg, have demonstrated a high, durable virologic response, a high genetic barrier to resistance, and long-term safety in a broad range of patients</a:t>
            </a:r>
            <a:r>
              <a:rPr lang="en-US" sz="14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1–8</a:t>
            </a:r>
            <a:r>
              <a:rPr lang="en-US" sz="14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are included in international HIV-1 treatment guidelines</a:t>
            </a:r>
            <a:r>
              <a:rPr lang="en-US" sz="14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9‒11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two Phase III, randomized trials, D/C/F/TAF demonstrated non-inferior efficacy, no primary PI, DRV or TFV resistance and favorable renal and bone safety versus the control arms: </a:t>
            </a:r>
          </a:p>
          <a:p>
            <a:pPr marL="628596" lvl="1" indent="-171450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sz="12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Versus D/C + FTC/TDF in ART-naïve adults (AMBER)</a:t>
            </a:r>
          </a:p>
          <a:p>
            <a:pPr marL="1142891" lvl="2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outcome: 91% vs 88%, respectively (</a:t>
            </a:r>
            <a:r>
              <a:rPr lang="el-GR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Δ3%; 95% </a:t>
            </a: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–2; 7; p&lt;0.0001), had virologic response (FDA Snapshot; VL &lt;50 copies/mL) at Week 48</a:t>
            </a:r>
            <a:r>
              <a:rPr lang="en-US" sz="11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  <a:p>
            <a:pPr marL="1142891" lvl="2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Virologic response was 85% at Week 96 in the D/C/F/TAF arm</a:t>
            </a:r>
            <a:r>
              <a:rPr lang="en-US" sz="11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  <a:p>
            <a:pPr marL="628596" lvl="1" indent="-171450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sz="12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Versus bPI + FTC/TDF in ART-experienced, virologically-suppressed adults (EMERALD)</a:t>
            </a:r>
          </a:p>
          <a:p>
            <a:pPr marL="1085741" lvl="2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outcome: 2.5% vs 2.1%, respectively (</a:t>
            </a:r>
            <a:r>
              <a:rPr lang="el-GR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Δ0.4%; 95% </a:t>
            </a: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–1.5; 2.2; p&lt;0.0001), had PDVR; confirmed VL ≥50 copies/mL) cumulative through Week 48;</a:t>
            </a:r>
            <a:r>
              <a:rPr lang="en-US" sz="11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3.1% through Week 96 in the D/C/F/TAF arm</a:t>
            </a:r>
            <a:r>
              <a:rPr lang="en-US" sz="11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  <a:p>
            <a:pPr marL="1085741" lvl="2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outcome: Week 48 virologic response (FDA Snapshot; VL &lt;50 copies/mL): 95% vs 94% </a:t>
            </a:r>
            <a:b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l-GR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Δ1%; 95% </a:t>
            </a: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–2; 4);</a:t>
            </a:r>
            <a:r>
              <a:rPr lang="en-US" sz="11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91% at Week 96 in the D/C/F/TAF arm</a:t>
            </a:r>
            <a:r>
              <a:rPr lang="en-US" sz="11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Week 48 VF,  (FDA snapshot; </a:t>
            </a:r>
            <a:b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 ≥50 copies/mL) was 0.8% vs 0.5%, respectively</a:t>
            </a:r>
            <a:r>
              <a:rPr lang="en-US" sz="11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11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Week 96 VF was 1.2% in the D/C/F/TAF arm</a:t>
            </a:r>
            <a:r>
              <a:rPr lang="en-US" sz="11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2477B-4C2E-45AF-9468-42C37A38953F}"/>
              </a:ext>
            </a:extLst>
          </p:cNvPr>
          <p:cNvSpPr txBox="1"/>
          <p:nvPr/>
        </p:nvSpPr>
        <p:spPr>
          <a:xfrm>
            <a:off x="-46892" y="5620442"/>
            <a:ext cx="576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DRV, darunavir; D/C/F/TAF, </a:t>
            </a:r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darunavir/cobicistat/emtricitabine/tenofovir alafenamide;</a:t>
            </a:r>
          </a:p>
          <a:p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PI, protease inhibitor; TFV, tenofovir; D/C, darunavir/cobicistat; ART, antiretroviral treatment;</a:t>
            </a:r>
          </a:p>
          <a:p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FTC/TDF, emtricitabine/tenofovir disoproxil fumarate; CI, confidence interval; VL, viral load;</a:t>
            </a:r>
          </a:p>
          <a:p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bPI, boosted protease inhibitor; PDVR, protocol-defined virologic rebound; VF, virologic failure.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1E78B-FE27-41F5-839B-221EE18B2A62}"/>
              </a:ext>
            </a:extLst>
          </p:cNvPr>
          <p:cNvSpPr/>
          <p:nvPr/>
        </p:nvSpPr>
        <p:spPr>
          <a:xfrm>
            <a:off x="4630615" y="455444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a-DK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Orkin C, et al. HIV Med 2013;14:49–59.</a:t>
            </a:r>
          </a:p>
          <a:p>
            <a:pPr algn="r"/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Cahn P, et al. AIDS 2011;25:929–39.</a:t>
            </a:r>
          </a:p>
          <a:p>
            <a:pPr algn="r"/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Flynn P, et al. PIDJ 2014;33:940–5.</a:t>
            </a:r>
          </a:p>
          <a:p>
            <a:pPr algn="r"/>
            <a:r>
              <a:rPr lang="nl-NL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Lathouwers E, et al. HIV Clin Trials 2017;18:196–204.</a:t>
            </a:r>
          </a:p>
          <a:p>
            <a:pPr algn="r"/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Eron J, et al. AIDS 2018;32:1431–42.</a:t>
            </a:r>
          </a:p>
          <a:p>
            <a:pPr algn="r"/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Orkin C, et al. HIV Glasgow 2018. Abstract 0212.</a:t>
            </a:r>
          </a:p>
          <a:p>
            <a:pPr algn="r"/>
            <a:r>
              <a:rPr lang="it-IT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Orkin C, et al. Lancet HIV 2018;5:e23–e34.</a:t>
            </a:r>
          </a:p>
          <a:p>
            <a:pPr algn="r"/>
            <a:r>
              <a:rPr lang="nl-NL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Eron J, et al. IDWeek 2018. Abstract 1768.</a:t>
            </a:r>
          </a:p>
          <a:p>
            <a:pPr algn="r"/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DHHS guidelines. Updated October 25, 2018.</a:t>
            </a:r>
          </a:p>
          <a:p>
            <a:pPr algn="r"/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EACS Guidelines, Version 9.1. October 2018.</a:t>
            </a:r>
          </a:p>
          <a:p>
            <a:pPr algn="r"/>
            <a:r>
              <a:rPr lang="da-DK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Saag MS, et al. JAMA 2018;320:379‒96.</a:t>
            </a:r>
          </a:p>
        </p:txBody>
      </p:sp>
    </p:spTree>
    <p:extLst>
      <p:ext uri="{BB962C8B-B14F-4D97-AF65-F5344CB8AC3E}">
        <p14:creationId xmlns:p14="http://schemas.microsoft.com/office/powerpoint/2010/main" val="29948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56907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Introduction (cont.)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9CEA0-FFE3-40F8-A188-1F41AC2F9CD7}"/>
              </a:ext>
            </a:extLst>
          </p:cNvPr>
          <p:cNvSpPr/>
          <p:nvPr/>
        </p:nvSpPr>
        <p:spPr>
          <a:xfrm>
            <a:off x="234116" y="1284532"/>
            <a:ext cx="890988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present a Week 96 preplanned subgroup analysis of the D/C/F/TAF arms by:</a:t>
            </a:r>
          </a:p>
          <a:p>
            <a:pPr marL="628596" lvl="1" indent="-171450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 VL, CD4</a:t>
            </a:r>
            <a:r>
              <a:rPr lang="en-US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cell count (screening stratification factors) and WHO clinical stage in AMBER</a:t>
            </a:r>
          </a:p>
          <a:p>
            <a:pPr marL="628596" lvl="1" indent="-171450">
              <a:spcBef>
                <a:spcPts val="300"/>
              </a:spcBef>
              <a:spcAft>
                <a:spcPts val="3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 VF, ART experience, screening bPI (stratification factor)</a:t>
            </a:r>
            <a:b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boosting agent in EMERALD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2477B-4C2E-45AF-9468-42C37A38953F}"/>
              </a:ext>
            </a:extLst>
          </p:cNvPr>
          <p:cNvSpPr txBox="1"/>
          <p:nvPr/>
        </p:nvSpPr>
        <p:spPr>
          <a:xfrm>
            <a:off x="-46892" y="5740760"/>
            <a:ext cx="57625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DRV, darunavir; D/C/F/TAF, </a:t>
            </a:r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darunavir/cobicistat/emtricitabine/tenofovir alafenamide;</a:t>
            </a:r>
          </a:p>
          <a:p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bPI, boosted Protease inhibitor; WHO, World Health Organization; VF, virologic failure;</a:t>
            </a:r>
          </a:p>
          <a:p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 viral load.</a:t>
            </a:r>
          </a:p>
        </p:txBody>
      </p:sp>
    </p:spTree>
    <p:extLst>
      <p:ext uri="{BB962C8B-B14F-4D97-AF65-F5344CB8AC3E}">
        <p14:creationId xmlns:p14="http://schemas.microsoft.com/office/powerpoint/2010/main" val="350339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2477B-4C2E-45AF-9468-42C37A38953F}"/>
              </a:ext>
            </a:extLst>
          </p:cNvPr>
          <p:cNvSpPr txBox="1"/>
          <p:nvPr/>
        </p:nvSpPr>
        <p:spPr>
          <a:xfrm>
            <a:off x="-41562" y="531414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ART VF allowed, with no history of VF on DRV-based regimens and absence of DRV resistance-associated mutations (RAMs)</a:t>
            </a:r>
            <a:r>
              <a:rPr lang="en-US" sz="900" baseline="300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historical genotypes were available; No restriction on any other RAMs, including FTC or TFV RAMs; </a:t>
            </a:r>
            <a:r>
              <a:rPr lang="en-US" sz="900" baseline="300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‡</a:t>
            </a:r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Patients switched to D/C/F/TAF at different time points (not uniformly) leading to a lack of uniform D/C/F/TAF exposure post-switch.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DRV, darunavir; D/C/F/TAF, darunavir/cobicistat/emtricitabine/tenofovir alafenamide; 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TFV, tenofovir; FTC/TDF, emtricitabine/tenofovir disoproxil fumarate; VL, viral load;</a:t>
            </a:r>
          </a:p>
          <a:p>
            <a:r>
              <a:rPr lang="en-US" sz="9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bPI, boosted protease inhibitor; ART, antiretroviral therapy; QD, once daily.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DB025C-7AB2-4A6A-B67E-04D98C6A8E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620" y="961290"/>
            <a:ext cx="8710246" cy="42818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67087"/>
          </a:xfrm>
        </p:spPr>
        <p:txBody>
          <a:bodyPr anchor="t">
            <a:normAutofit/>
          </a:bodyPr>
          <a:lstStyle/>
          <a:p>
            <a:r>
              <a:rPr lang="en-GB" sz="2200" dirty="0"/>
              <a:t>EMERALD/AMBER Week 96 Subgroup: </a:t>
            </a:r>
            <a:br>
              <a:rPr lang="en-GB" sz="2200" dirty="0"/>
            </a:br>
            <a:r>
              <a:rPr lang="en-GB" sz="2200" dirty="0"/>
              <a:t>AMBER and EMERALD Study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C9B74-2481-4DFF-9ED2-3F8B85ED456D}"/>
              </a:ext>
            </a:extLst>
          </p:cNvPr>
          <p:cNvSpPr/>
          <p:nvPr/>
        </p:nvSpPr>
        <p:spPr>
          <a:xfrm>
            <a:off x="4654062" y="592197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a-DK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Wensing AM, et al. Top Antivir Med 2014;22:642–50.</a:t>
            </a:r>
          </a:p>
        </p:txBody>
      </p:sp>
    </p:spTree>
    <p:extLst>
      <p:ext uri="{BB962C8B-B14F-4D97-AF65-F5344CB8AC3E}">
        <p14:creationId xmlns:p14="http://schemas.microsoft.com/office/powerpoint/2010/main" val="348573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67087"/>
          </a:xfrm>
        </p:spPr>
        <p:txBody>
          <a:bodyPr anchor="t">
            <a:normAutofit/>
          </a:bodyPr>
          <a:lstStyle/>
          <a:p>
            <a:r>
              <a:rPr lang="en-GB" sz="2200" dirty="0"/>
              <a:t>EMERALD/AMBER Week 96 Subgroup: </a:t>
            </a:r>
            <a:br>
              <a:rPr lang="en-GB" sz="2200" dirty="0"/>
            </a:br>
            <a:r>
              <a:rPr lang="en-GB" sz="2200" dirty="0"/>
              <a:t>Week 96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99951-4479-4EB0-8348-44B5FB48CEF5}"/>
              </a:ext>
            </a:extLst>
          </p:cNvPr>
          <p:cNvSpPr/>
          <p:nvPr/>
        </p:nvSpPr>
        <p:spPr>
          <a:xfrm>
            <a:off x="75496" y="1292973"/>
            <a:ext cx="89472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AMBER, the Week 96 efficacy endpoint was virologic outcome (virologic response, VL &lt;50 copies/mL and VF, </a:t>
            </a:r>
            <a:b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 ≥50 copies/mL; FDA Snapshot)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EMERALD, Week 96 efficacy endpoints were PDVR cumulative through Week 96, and virologic outcome at Week 96 by FDA Snapshot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analysis, based on descriptive statistics, focuses on </a:t>
            </a:r>
            <a:b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 efficacy and safety over 96 weeks in the D/C/F/TAF arm for each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5DAD0-583D-4394-8CDF-C210C1D0E095}"/>
              </a:ext>
            </a:extLst>
          </p:cNvPr>
          <p:cNvSpPr txBox="1"/>
          <p:nvPr/>
        </p:nvSpPr>
        <p:spPr>
          <a:xfrm>
            <a:off x="-11575" y="5845214"/>
            <a:ext cx="467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PDVR, protocol defined virologic rebound; VL, viral load; VF, virologic failure.</a:t>
            </a:r>
          </a:p>
        </p:txBody>
      </p:sp>
    </p:spTree>
    <p:extLst>
      <p:ext uri="{BB962C8B-B14F-4D97-AF65-F5344CB8AC3E}">
        <p14:creationId xmlns:p14="http://schemas.microsoft.com/office/powerpoint/2010/main" val="96315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67087"/>
          </a:xfrm>
        </p:spPr>
        <p:txBody>
          <a:bodyPr anchor="t">
            <a:normAutofit/>
          </a:bodyPr>
          <a:lstStyle/>
          <a:p>
            <a:r>
              <a:rPr lang="en-GB" sz="2200" dirty="0"/>
              <a:t>EMERALD/AMBER Week 96 Subgroup: AMBER D/C/F/TAF Arm-ART Naïve Patients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5DAD0-583D-4394-8CDF-C210C1D0E095}"/>
              </a:ext>
            </a:extLst>
          </p:cNvPr>
          <p:cNvSpPr txBox="1"/>
          <p:nvPr/>
        </p:nvSpPr>
        <p:spPr>
          <a:xfrm>
            <a:off x="-48128" y="5871037"/>
            <a:ext cx="421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VL, viral load; VF, WHO, World Health Organization.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6F591-DFFB-44EA-96CF-5DEF7E40D902}"/>
              </a:ext>
            </a:extLst>
          </p:cNvPr>
          <p:cNvSpPr/>
          <p:nvPr/>
        </p:nvSpPr>
        <p:spPr>
          <a:xfrm>
            <a:off x="351977" y="1334732"/>
            <a:ext cx="835692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 Characteristics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 362 patients in the D/C/F/TAF arm of AMBER at baseline: </a:t>
            </a:r>
          </a:p>
          <a:p>
            <a:pPr marL="742896" lvl="1" indent="-285750"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303 (84%) patients had VL ≤100,000 copies/mL and 340 (94%) had a CD4+ cell count ≥200 cells/mm</a:t>
            </a:r>
            <a:r>
              <a:rPr lang="en-US" baseline="300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 marL="742896" lvl="1" indent="-285750"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WHO clinical stage of HIV infection, 314 (87%) patients had stage 1, 42 (12%) had stage 2, six (2%) had stage 3 and none had stage 4</a:t>
            </a:r>
          </a:p>
          <a:p>
            <a:endParaRPr lang="en-US" sz="2000" dirty="0">
              <a:solidFill>
                <a:srgbClr val="50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3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67087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</a:t>
            </a:r>
            <a:r>
              <a:rPr lang="en-US" sz="2200" b="0" dirty="0"/>
              <a:t> </a:t>
            </a:r>
            <a:r>
              <a:rPr lang="en-US" sz="2200" dirty="0"/>
              <a:t>AMBER Virologic Outcomes at Week 96 (FDA Snapshot) in the D/C/F/TAF Arm by Patient Subgroup (ITT Population)</a:t>
            </a: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5DAD0-583D-4394-8CDF-C210C1D0E095}"/>
              </a:ext>
            </a:extLst>
          </p:cNvPr>
          <p:cNvSpPr txBox="1"/>
          <p:nvPr/>
        </p:nvSpPr>
        <p:spPr>
          <a:xfrm>
            <a:off x="-54262" y="50778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VF was defined as last VL in the Week 96 window ≥50 copies/mL, or discontinuations for efficacy reasons, or premature discontinuations not due to efficacy, adverse events or death with a last VL ≥50 copies/mL;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‡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Two-sided Exact Clopper-Pearson 95% CI; 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patient had last VL in the Week 96 window ≥50 copies/mL; Four patients discontinued for efficacy reasons; Two patients discontinued due to other reasons (both lost to follow up) with last available VL ≥50 copies/mL; 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patients discontinued for efficacy reasons, although one patient had VL &lt;50 copies/mL at last on-treatment visit; Two patients discontinued due to other reasons (lost to follow-up and non-compliance with study medication) with last available VL ≥50 copies/mL; </a:t>
            </a:r>
            <a:r>
              <a:rPr lang="en-US" sz="9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not reported for WHO clinical stage 3 and 4 subgroups due to small sample sizes.  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D/C/F/TAF, darunavir/cobicistat/emtricitabine/tenofovir alafenamide; ITT, intent-to-treat;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confidence interval; VF, virologic failure; VL, viral load.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AD7BA-042A-4041-B395-901F34A5ED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7E7E8"/>
              </a:clrFrom>
              <a:clrTo>
                <a:srgbClr val="E7E7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434" y="1277785"/>
            <a:ext cx="7741132" cy="32865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74B9DF-105B-4996-9FCE-CCFE9467411D}"/>
              </a:ext>
            </a:extLst>
          </p:cNvPr>
          <p:cNvSpPr/>
          <p:nvPr/>
        </p:nvSpPr>
        <p:spPr>
          <a:xfrm>
            <a:off x="412880" y="4457162"/>
            <a:ext cx="857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/>
              <a:t>VF was low across the majority of patient subgroups </a:t>
            </a:r>
          </a:p>
          <a:p>
            <a:pPr marL="342900" lvl="1" indent="-114300">
              <a:buFont typeface="Verdana" panose="020B0604030504040204" pitchFamily="34" charset="0"/>
              <a:buChar char="−"/>
            </a:pPr>
            <a:r>
              <a:rPr lang="en-US" sz="1200" dirty="0"/>
              <a:t>A VF rate of 18% (4/22) was observed in the subgroup with CD4+ cell count &lt;200 cells/mm; only one of the four VFs were efficacy related with VL ≥50 copies/mL at last on-treatment visit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FBE68-8632-4C72-80D6-3C2B00330A0E}"/>
              </a:ext>
            </a:extLst>
          </p:cNvPr>
          <p:cNvSpPr/>
          <p:nvPr/>
        </p:nvSpPr>
        <p:spPr>
          <a:xfrm>
            <a:off x="6591300" y="5906224"/>
            <a:ext cx="2641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1. Flynn P, et al. PIDJ 2014;33:940–5.</a:t>
            </a:r>
          </a:p>
        </p:txBody>
      </p:sp>
    </p:spTree>
    <p:extLst>
      <p:ext uri="{BB962C8B-B14F-4D97-AF65-F5344CB8AC3E}">
        <p14:creationId xmlns:p14="http://schemas.microsoft.com/office/powerpoint/2010/main" val="242135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496" y="217650"/>
            <a:ext cx="8909884" cy="767087"/>
          </a:xfrm>
        </p:spPr>
        <p:txBody>
          <a:bodyPr anchor="t">
            <a:noAutofit/>
          </a:bodyPr>
          <a:lstStyle/>
          <a:p>
            <a:r>
              <a:rPr lang="en-GB" sz="2200" dirty="0"/>
              <a:t>EMERALD/AMBER Week 96 Subgroup: </a:t>
            </a:r>
            <a:r>
              <a:rPr lang="en-US" sz="2200" dirty="0"/>
              <a:t>AMBER Resistance</a:t>
            </a:r>
            <a:endParaRPr lang="en-GB" sz="2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95B2A3-935A-483E-AEAD-CD51A82C9C9C}"/>
              </a:ext>
            </a:extLst>
          </p:cNvPr>
          <p:cNvSpPr/>
          <p:nvPr/>
        </p:nvSpPr>
        <p:spPr>
          <a:xfrm>
            <a:off x="158620" y="1051643"/>
            <a:ext cx="88267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emerging DRV, primary PI or TFV resistance-associated mutations (RAMs) were observed post-baseline in the nine patients with </a:t>
            </a:r>
            <a:b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protocol-defined VF (virologic non-response, virologic rebound and/or viremic at final timepoint) and VL ≥400 copies/mL at failure or at later timepoints in the D/C/F/TAF arm, regardless of baseline VL, CD4</a:t>
            </a:r>
            <a:r>
              <a:rPr lang="en-US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cell count or WHO clinical stage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N(t)RTI RAM M184I/V, conferring FTC and 3TC resistance was detected at Week 36 in one patient who had:</a:t>
            </a:r>
          </a:p>
          <a:p>
            <a:pPr marL="742896" lvl="1" indent="-2857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Transmitted NNRTI resistance at screening, and M184V was detected pretreatment as a minority variant (9%); the patient discontinued due to non-compliance</a:t>
            </a:r>
          </a:p>
          <a:p>
            <a:pPr marL="742896" lvl="1" indent="-285750">
              <a:spcBef>
                <a:spcPts val="300"/>
              </a:spcBef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baseline VL of 20,100 copies/mL, a CD4</a:t>
            </a:r>
            <a:r>
              <a:rPr lang="en-US" sz="16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cell count of 126 cells/mm</a:t>
            </a:r>
            <a:r>
              <a:rPr lang="en-US" sz="1600" baseline="300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dirty="0">
                <a:solidFill>
                  <a:srgbClr val="6C6E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was WHO clinical stage 1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rgbClr val="6C6E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9E4B3-C15C-4E7A-927A-C9A02A552F6A}"/>
              </a:ext>
            </a:extLst>
          </p:cNvPr>
          <p:cNvSpPr txBox="1"/>
          <p:nvPr/>
        </p:nvSpPr>
        <p:spPr>
          <a:xfrm>
            <a:off x="-55755" y="5873263"/>
            <a:ext cx="620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DRV, darunavir; PI, protease inhibitor; TFV, tenofovir; VL, viral load; WHO, World Health Organization;</a:t>
            </a: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FTC, emtricitabine; 3TC, lamivudine; NNRTI, non-nucleoside reverse transcriptase inhibitor.</a:t>
            </a:r>
          </a:p>
        </p:txBody>
      </p:sp>
    </p:spTree>
    <p:extLst>
      <p:ext uri="{BB962C8B-B14F-4D97-AF65-F5344CB8AC3E}">
        <p14:creationId xmlns:p14="http://schemas.microsoft.com/office/powerpoint/2010/main" val="12227954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horizontal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- vertical 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- plain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anssen logo – professional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vider Slid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 defTabSz="912813" eaLnBrk="0" hangingPunct="0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tent slide – WARM palette">
  <a:themeElements>
    <a:clrScheme name="Custom 3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A82800"/>
      </a:accent1>
      <a:accent2>
        <a:srgbClr val="E65200"/>
      </a:accent2>
      <a:accent3>
        <a:srgbClr val="BFBFBF"/>
      </a:accent3>
      <a:accent4>
        <a:srgbClr val="E6961C"/>
      </a:accent4>
      <a:accent5>
        <a:srgbClr val="FFCC00"/>
      </a:accent5>
      <a:accent6>
        <a:srgbClr val="FDE763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2800"/>
        </a:solidFill>
        <a:ln w="9525">
          <a:noFill/>
          <a:miter lim="800000"/>
          <a:headEnd/>
          <a:tailEnd/>
        </a:ln>
      </a:spPr>
      <a:bodyPr wrap="square" lIns="45720" tIns="45720" rIns="45720" bIns="45720" anchor="ctr">
        <a:prstTxWarp prst="textNoShape">
          <a:avLst/>
        </a:prstTxWarp>
      </a:bodyPr>
      <a:lstStyle>
        <a:defPPr algn="ctr" defTabSz="912813" eaLnBrk="0" hangingPunct="0">
          <a:defRPr dirty="0" err="1" smtClean="0">
            <a:solidFill>
              <a:schemeClr val="bg2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lank slide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7C81D7AB2EAE468D908CF90F6FCD44" ma:contentTypeVersion="11" ma:contentTypeDescription="Ein neues Dokument erstellen." ma:contentTypeScope="" ma:versionID="639bed14b89e362cfb919d0dd4c9fd23">
  <xsd:schema xmlns:xsd="http://www.w3.org/2001/XMLSchema" xmlns:xs="http://www.w3.org/2001/XMLSchema" xmlns:p="http://schemas.microsoft.com/office/2006/metadata/properties" xmlns:ns1="http://schemas.microsoft.com/sharepoint/v3" xmlns:ns2="305e5f82-6f5d-45b3-bf9d-c4e68a23a076" xmlns:ns3="5fd936da-1948-48e9-ade2-d249cc2aa2cd" targetNamespace="http://schemas.microsoft.com/office/2006/metadata/properties" ma:root="true" ma:fieldsID="972b3dabd3eb3175dbc567593c503397" ns1:_="" ns2:_="" ns3:_="">
    <xsd:import namespace="http://schemas.microsoft.com/sharepoint/v3"/>
    <xsd:import namespace="305e5f82-6f5d-45b3-bf9d-c4e68a23a076"/>
    <xsd:import namespace="5fd936da-1948-48e9-ade2-d249cc2aa2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Eigenschaften der einheitlichen Compliancerichtlinie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I-Aktion der einheitlichen Compliancerichtlinie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e5f82-6f5d-45b3-bf9d-c4e68a23a0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936da-1948-48e9-ade2-d249cc2aa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A107C46-A18F-4025-9E77-06D5AE102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5e5f82-6f5d-45b3-bf9d-c4e68a23a076"/>
    <ds:schemaRef ds:uri="5fd936da-1948-48e9-ade2-d249cc2a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8D2372-68AC-428A-84B1-CC69A9DEA8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501BF-4529-418C-A0C5-949E0DE70576}">
  <ds:schemaRefs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5fd936da-1948-48e9-ade2-d249cc2aa2cd"/>
    <ds:schemaRef ds:uri="305e5f82-6f5d-45b3-bf9d-c4e68a23a0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3666</Words>
  <Application>Microsoft Office PowerPoint</Application>
  <PresentationFormat>Bildschirmpräsentation (4:3)</PresentationFormat>
  <Paragraphs>350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Arial</vt:lpstr>
      <vt:lpstr>Verdana</vt:lpstr>
      <vt:lpstr>Wingdings</vt:lpstr>
      <vt:lpstr>Title slide - horizontal</vt:lpstr>
      <vt:lpstr>Title slide - vertical </vt:lpstr>
      <vt:lpstr>Title slide - plain</vt:lpstr>
      <vt:lpstr>Janssen logo – professional</vt:lpstr>
      <vt:lpstr>Divider Slide</vt:lpstr>
      <vt:lpstr>Content slide – COOL palette</vt:lpstr>
      <vt:lpstr>Content slide – WARM palette</vt:lpstr>
      <vt:lpstr>Blank slide</vt:lpstr>
      <vt:lpstr>PowerPoint-Präsentation</vt:lpstr>
      <vt:lpstr>PowerPoint-Präsentation</vt:lpstr>
      <vt:lpstr>EMERALD/AMBER Week 96 Subgroup: Introduction</vt:lpstr>
      <vt:lpstr>EMERALD/AMBER Week 96 Subgroup: Introduction (cont.)</vt:lpstr>
      <vt:lpstr>EMERALD/AMBER Week 96 Subgroup:  AMBER and EMERALD Study Design</vt:lpstr>
      <vt:lpstr>EMERALD/AMBER Week 96 Subgroup:  Week 96 Analysis</vt:lpstr>
      <vt:lpstr>EMERALD/AMBER Week 96 Subgroup: AMBER D/C/F/TAF Arm-ART Naïve Patients Results</vt:lpstr>
      <vt:lpstr>EMERALD/AMBER Week 96 Subgroup:  AMBER Virologic Outcomes at Week 96 (FDA Snapshot) in the D/C/F/TAF Arm by Patient Subgroup (ITT Population)</vt:lpstr>
      <vt:lpstr>EMERALD/AMBER Week 96 Subgroup: AMBER Resistance</vt:lpstr>
      <vt:lpstr>EMERALD/AMBER Week 96 Subgroup:  AMBER Safety Through Week 96 in the D/C/F/TAF Arm by Patient Subgroup (ITT Population)</vt:lpstr>
      <vt:lpstr>EMERALD/AMBER Week 96 Subgroup: EMERALD D/C/F/TAF Arm: Virologically-suppressed, ART‑Experienced Patients</vt:lpstr>
      <vt:lpstr>EMERALD/AMBER Week 96 Subgroup: EMERALD D/C/F/TAF Arm: Virologically-suppressed, ART‑Experienced Patients Efficacy</vt:lpstr>
      <vt:lpstr>EMERALD/AMBER Week 96 Subgroup:  EMERALD PDVR  Cumulative Through Week 96 in the D/C/F/TAF Arm by Subgroup (ITT Population)</vt:lpstr>
      <vt:lpstr>EMERALD/AMBER Week 96 Subgroup:  EMERALD Safety Through Week 96 in the D/C/F/TAF Arm by Patient Subgroup (ITT Population)*</vt:lpstr>
      <vt:lpstr>EMERALD/AMBER Week 96 Subgroup:  Authors’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Case for Building the Janssen Brand</dc:title>
  <dc:creator>sue leibowitz</dc:creator>
  <cp:lastModifiedBy>Meyer-Bunsen, Ulrich [JACDE]</cp:lastModifiedBy>
  <cp:revision>1145</cp:revision>
  <cp:lastPrinted>2013-09-19T15:32:51Z</cp:lastPrinted>
  <dcterms:created xsi:type="dcterms:W3CDTF">2013-01-15T18:13:18Z</dcterms:created>
  <dcterms:modified xsi:type="dcterms:W3CDTF">2019-03-26T09:18:14Z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0x010100907C81D7AB2EAE468D908CF90F6FCD44</vt:lpwstr>
  </property>
</Properties>
</file>