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5" r:id="rId4"/>
    <p:sldMasterId id="2147483907" r:id="rId5"/>
    <p:sldMasterId id="2147483902" r:id="rId6"/>
    <p:sldMasterId id="2147483692" r:id="rId7"/>
    <p:sldMasterId id="2147483755" r:id="rId8"/>
    <p:sldMasterId id="2147483695" r:id="rId9"/>
    <p:sldMasterId id="2147483909" r:id="rId10"/>
    <p:sldMasterId id="2147483815" r:id="rId11"/>
  </p:sldMasterIdLst>
  <p:notesMasterIdLst>
    <p:notesMasterId r:id="rId33"/>
  </p:notesMasterIdLst>
  <p:handoutMasterIdLst>
    <p:handoutMasterId r:id="rId34"/>
  </p:handoutMasterIdLst>
  <p:sldIdLst>
    <p:sldId id="396" r:id="rId12"/>
    <p:sldId id="394" r:id="rId13"/>
    <p:sldId id="336" r:id="rId14"/>
    <p:sldId id="376" r:id="rId15"/>
    <p:sldId id="377" r:id="rId16"/>
    <p:sldId id="378" r:id="rId17"/>
    <p:sldId id="379" r:id="rId18"/>
    <p:sldId id="380" r:id="rId19"/>
    <p:sldId id="381" r:id="rId20"/>
    <p:sldId id="382" r:id="rId21"/>
    <p:sldId id="383" r:id="rId22"/>
    <p:sldId id="384" r:id="rId23"/>
    <p:sldId id="385" r:id="rId24"/>
    <p:sldId id="386" r:id="rId25"/>
    <p:sldId id="387" r:id="rId26"/>
    <p:sldId id="388" r:id="rId27"/>
    <p:sldId id="389" r:id="rId28"/>
    <p:sldId id="390" r:id="rId29"/>
    <p:sldId id="391" r:id="rId30"/>
    <p:sldId id="392" r:id="rId31"/>
    <p:sldId id="393" r:id="rId32"/>
  </p:sldIdLst>
  <p:sldSz cx="9144000" cy="6858000" type="screen4x3"/>
  <p:notesSz cx="6858000" cy="1228725"/>
  <p:defaultTextStyle>
    <a:defPPr>
      <a:defRPr lang="en-US"/>
    </a:defPPr>
    <a:lvl1pPr marL="0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1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8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4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9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5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1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7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1">
          <p15:clr>
            <a:srgbClr val="A4A3A4"/>
          </p15:clr>
        </p15:guide>
        <p15:guide id="2" orient="horz" pos="3888" userDrawn="1">
          <p15:clr>
            <a:srgbClr val="A4A3A4"/>
          </p15:clr>
        </p15:guide>
        <p15:guide id="3" pos="2880">
          <p15:clr>
            <a:srgbClr val="A4A3A4"/>
          </p15:clr>
        </p15:guide>
        <p15:guide id="4" orient="horz" pos="4058">
          <p15:clr>
            <a:srgbClr val="A4A3A4"/>
          </p15:clr>
        </p15:guide>
        <p15:guide id="5" pos="54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nkaitis, Susan [JRDUS Non-J&amp;J]" initials="LS[N" lastIdx="2" clrIdx="0"/>
  <p:cmAuthor id="7" name="Patel, Meera [TTTUS]" initials="P[" lastIdx="3" clrIdx="7">
    <p:extLst>
      <p:ext uri="{19B8F6BF-5375-455C-9EA6-DF929625EA0E}">
        <p15:presenceInfo xmlns:p15="http://schemas.microsoft.com/office/powerpoint/2012/main" userId="S::mpatel23@its.jnj.com::9d779e95-8108-45d8-8cc2-11303052abdb" providerId="AD"/>
      </p:ext>
    </p:extLst>
  </p:cmAuthor>
  <p:cmAuthor id="1" name="Lawson, Lorrie [JANUS]" initials="LL[" lastIdx="16" clrIdx="1">
    <p:extLst>
      <p:ext uri="{19B8F6BF-5375-455C-9EA6-DF929625EA0E}">
        <p15:presenceInfo xmlns:p15="http://schemas.microsoft.com/office/powerpoint/2012/main" userId="S-1-5-21-1614895754-2146847981-1606980848-216253" providerId="AD"/>
      </p:ext>
    </p:extLst>
  </p:cmAuthor>
  <p:cmAuthor id="8" name="Riccio, Karyn [OMPUS]" initials="RK[" lastIdx="7" clrIdx="8">
    <p:extLst>
      <p:ext uri="{19B8F6BF-5375-455C-9EA6-DF929625EA0E}">
        <p15:presenceInfo xmlns:p15="http://schemas.microsoft.com/office/powerpoint/2012/main" userId="S-1-5-21-1614895754-2146847981-1606980848-1134501" providerId="AD"/>
      </p:ext>
    </p:extLst>
  </p:cmAuthor>
  <p:cmAuthor id="2" name="Wong, Eric [TIBUS]" initials="WE[" lastIdx="4" clrIdx="2">
    <p:extLst>
      <p:ext uri="{19B8F6BF-5375-455C-9EA6-DF929625EA0E}">
        <p15:presenceInfo xmlns:p15="http://schemas.microsoft.com/office/powerpoint/2012/main" userId="S-1-5-21-1614895754-2146847981-1606980848-1090862" providerId="AD"/>
      </p:ext>
    </p:extLst>
  </p:cmAuthor>
  <p:cmAuthor id="3" name="Patel, Meera [TTTUS]" initials="PM[" lastIdx="9" clrIdx="3">
    <p:extLst>
      <p:ext uri="{19B8F6BF-5375-455C-9EA6-DF929625EA0E}">
        <p15:presenceInfo xmlns:p15="http://schemas.microsoft.com/office/powerpoint/2012/main" userId="S-1-5-21-1614895754-2146847981-1606980848-714677" providerId="AD"/>
      </p:ext>
    </p:extLst>
  </p:cmAuthor>
  <p:cmAuthor id="4" name="Wong, Eric [TIBUS]" initials="EYW" lastIdx="10" clrIdx="4">
    <p:extLst>
      <p:ext uri="{19B8F6BF-5375-455C-9EA6-DF929625EA0E}">
        <p15:presenceInfo xmlns:p15="http://schemas.microsoft.com/office/powerpoint/2012/main" userId="Wong, Eric [TIBUS]" providerId="None"/>
      </p:ext>
    </p:extLst>
  </p:cmAuthor>
  <p:cmAuthor id="5" name="Riccio, Karyn [OMPUS]" initials="R[" lastIdx="4" clrIdx="5">
    <p:extLst>
      <p:ext uri="{19B8F6BF-5375-455C-9EA6-DF929625EA0E}">
        <p15:presenceInfo xmlns:p15="http://schemas.microsoft.com/office/powerpoint/2012/main" userId="S::kriccio@its.jnj.com::5b70fe5f-b71c-4296-9276-36528d5ea592" providerId="AD"/>
      </p:ext>
    </p:extLst>
  </p:cmAuthor>
  <p:cmAuthor id="6" name="Anderson, David [JANUS]" initials="AD[" lastIdx="4" clrIdx="6">
    <p:extLst>
      <p:ext uri="{19B8F6BF-5375-455C-9EA6-DF929625EA0E}">
        <p15:presenceInfo xmlns:p15="http://schemas.microsoft.com/office/powerpoint/2012/main" userId="S-1-5-21-1614895754-2146847981-1606980848-8585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1B4883"/>
    <a:srgbClr val="E70300"/>
    <a:srgbClr val="E7E8EC"/>
    <a:srgbClr val="2A8EBF"/>
    <a:srgbClr val="CCCED7"/>
    <a:srgbClr val="7FC31C"/>
    <a:srgbClr val="CCBFBF"/>
    <a:srgbClr val="BFBFBF"/>
    <a:srgbClr val="1A4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74" autoAdjust="0"/>
    <p:restoredTop sz="93883" autoAdjust="0"/>
  </p:normalViewPr>
  <p:slideViewPr>
    <p:cSldViewPr snapToGrid="0">
      <p:cViewPr varScale="1">
        <p:scale>
          <a:sx n="107" d="100"/>
          <a:sy n="107" d="100"/>
        </p:scale>
        <p:origin x="1236" y="102"/>
      </p:cViewPr>
      <p:guideLst>
        <p:guide orient="horz" pos="1391"/>
        <p:guide orient="horz" pos="3888"/>
        <p:guide pos="2880"/>
        <p:guide orient="horz" pos="4058"/>
        <p:guide pos="5486"/>
      </p:guideLst>
    </p:cSldViewPr>
  </p:slideViewPr>
  <p:outlineViewPr>
    <p:cViewPr>
      <p:scale>
        <a:sx n="33" d="100"/>
        <a:sy n="33" d="100"/>
      </p:scale>
      <p:origin x="0" y="-127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126" y="28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Verdan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E8302-FAB6-49C8-8345-847646CBD023}" type="datetimeFigureOut">
              <a:rPr lang="en-US" smtClean="0">
                <a:latin typeface="Verdana"/>
              </a:rPr>
              <a:pPr/>
              <a:t>3/26/2019</a:t>
            </a:fld>
            <a:endParaRPr lang="en-US" dirty="0">
              <a:latin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551"/>
            <a:ext cx="3037840" cy="46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Verdan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30551"/>
            <a:ext cx="3037840" cy="46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EEFC9-BB70-4DFF-BB32-59575CB10BE6}" type="slidenum">
              <a:rPr lang="en-US" smtClean="0">
                <a:latin typeface="Verdana"/>
              </a:rPr>
              <a:pPr/>
              <a:t>‹Nr.›</a:t>
            </a:fld>
            <a:endParaRPr lang="en-US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021437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/>
              </a:defRPr>
            </a:lvl1pPr>
          </a:lstStyle>
          <a:p>
            <a:fld id="{182997B8-C321-429B-8575-1DC3C049F63E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7200" y="4415790"/>
            <a:ext cx="60960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/>
              </a:defRPr>
            </a:lvl1pPr>
          </a:lstStyle>
          <a:p>
            <a:fld id="{65BB8463-FF47-4AB8-A37C-6B473AF28FB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331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14300" indent="-114300" algn="l" defTabSz="914291" rtl="0" eaLnBrk="1" latinLnBrk="0" hangingPunct="1">
      <a:lnSpc>
        <a:spcPct val="90000"/>
      </a:lnSpc>
      <a:spcBef>
        <a:spcPts val="6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Verdana"/>
        <a:ea typeface="+mn-ea"/>
        <a:cs typeface="+mn-cs"/>
      </a:defRPr>
    </a:lvl1pPr>
    <a:lvl2pPr marL="342900" indent="-114300" algn="l" defTabSz="914291" rtl="0" eaLnBrk="1" latinLnBrk="0" hangingPunct="1">
      <a:lnSpc>
        <a:spcPct val="90000"/>
      </a:lnSpc>
      <a:spcBef>
        <a:spcPts val="2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Verdana"/>
        <a:ea typeface="+mn-ea"/>
        <a:cs typeface="+mn-cs"/>
      </a:defRPr>
    </a:lvl2pPr>
    <a:lvl3pPr marL="571500" indent="-114300" algn="l" defTabSz="914291" rtl="0" eaLnBrk="1" latinLnBrk="0" hangingPunct="1">
      <a:lnSpc>
        <a:spcPct val="90000"/>
      </a:lnSpc>
      <a:spcBef>
        <a:spcPts val="2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Verdana"/>
        <a:ea typeface="+mn-ea"/>
        <a:cs typeface="+mn-cs"/>
      </a:defRPr>
    </a:lvl3pPr>
    <a:lvl4pPr marL="800100" indent="-114300" algn="l" defTabSz="914291" rtl="0" eaLnBrk="1" latinLnBrk="0" hangingPunct="1">
      <a:lnSpc>
        <a:spcPct val="90000"/>
      </a:lnSpc>
      <a:spcBef>
        <a:spcPts val="2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Verdana"/>
        <a:ea typeface="+mn-ea"/>
        <a:cs typeface="+mn-cs"/>
      </a:defRPr>
    </a:lvl4pPr>
    <a:lvl5pPr marL="1028700" indent="-114300" algn="l" defTabSz="914291" rtl="0" eaLnBrk="1" latinLnBrk="0" hangingPunct="1">
      <a:lnSpc>
        <a:spcPct val="90000"/>
      </a:lnSpc>
      <a:spcBef>
        <a:spcPts val="2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Verdana"/>
        <a:ea typeface="+mn-ea"/>
        <a:cs typeface="+mn-cs"/>
      </a:defRPr>
    </a:lvl5pPr>
    <a:lvl6pPr marL="2285729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5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1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7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B8463-FF47-4AB8-A37C-6B473AF28FB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0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B8463-FF47-4AB8-A37C-6B473AF28FB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183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B8463-FF47-4AB8-A37C-6B473AF28FB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245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B8463-FF47-4AB8-A37C-6B473AF28FB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782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B8463-FF47-4AB8-A37C-6B473AF28FB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132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B8463-FF47-4AB8-A37C-6B473AF28FB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51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B8463-FF47-4AB8-A37C-6B473AF28FB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118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B8463-FF47-4AB8-A37C-6B473AF28FB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102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B8463-FF47-4AB8-A37C-6B473AF28FB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7300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B8463-FF47-4AB8-A37C-6B473AF28FB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1176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B8463-FF47-4AB8-A37C-6B473AF28FB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796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B8463-FF47-4AB8-A37C-6B473AF28FB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487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B8463-FF47-4AB8-A37C-6B473AF28FB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684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B8463-FF47-4AB8-A37C-6B473AF28FB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53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B8463-FF47-4AB8-A37C-6B473AF28FB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296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B8463-FF47-4AB8-A37C-6B473AF28FB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721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B8463-FF47-4AB8-A37C-6B473AF28FB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215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B8463-FF47-4AB8-A37C-6B473AF28FB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449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B8463-FF47-4AB8-A37C-6B473AF28FB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263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B8463-FF47-4AB8-A37C-6B473AF28FB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531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B8463-FF47-4AB8-A37C-6B473AF28FB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755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horizont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087423"/>
            <a:ext cx="4159250" cy="39073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Presentation Subtitle goes here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519738"/>
            <a:ext cx="5277213" cy="596900"/>
          </a:xfrm>
        </p:spPr>
        <p:txBody>
          <a:bodyPr>
            <a:normAutofit/>
          </a:bodyPr>
          <a:lstStyle>
            <a:lvl1pPr>
              <a:defRPr sz="1300" b="0" i="0" baseline="0"/>
            </a:lvl1pPr>
          </a:lstStyle>
          <a:p>
            <a:pPr lvl="0"/>
            <a:r>
              <a:rPr lang="en-US" dirty="0"/>
              <a:t>Presenter Title | Legal Entity | 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3402345"/>
            <a:ext cx="7417955" cy="1251002"/>
          </a:xfrm>
        </p:spPr>
        <p:txBody>
          <a:bodyPr anchor="ctr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8722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" hasCustomPrompt="1"/>
          </p:nvPr>
        </p:nvSpPr>
        <p:spPr>
          <a:xfrm>
            <a:off x="464769" y="1219200"/>
            <a:ext cx="8222031" cy="4536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2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 styles.</a:t>
            </a:r>
          </a:p>
        </p:txBody>
      </p:sp>
    </p:spTree>
    <p:extLst>
      <p:ext uri="{BB962C8B-B14F-4D97-AF65-F5344CB8AC3E}">
        <p14:creationId xmlns:p14="http://schemas.microsoft.com/office/powerpoint/2010/main" val="1845451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65138" y="1219200"/>
            <a:ext cx="4103687" cy="458701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572000" y="1219200"/>
            <a:ext cx="4114800" cy="4596542"/>
          </a:xfrm>
        </p:spPr>
        <p:txBody>
          <a:bodyPr/>
          <a:lstStyle>
            <a:lvl1pPr marL="228600" indent="-228600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46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Right text, 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583113" y="1219200"/>
            <a:ext cx="4103687" cy="4587017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200"/>
              </a:spcBef>
              <a:buNone/>
              <a:defRPr lang="en-US" sz="1400" dirty="0" smtClean="0"/>
            </a:lvl1pPr>
            <a:lvl2pPr>
              <a:defRPr lang="en-US" sz="140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</a:lstStyle>
          <a:p>
            <a:pPr marL="0" lvl="0" indent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57200" y="1219200"/>
            <a:ext cx="4114800" cy="4596542"/>
          </a:xfrm>
        </p:spPr>
        <p:txBody>
          <a:bodyPr/>
          <a:lstStyle>
            <a:lvl1pPr marL="228600" indent="-228600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463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583113" y="1841500"/>
            <a:ext cx="4103687" cy="396471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1648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9666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 Column/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464768" y="1219200"/>
            <a:ext cx="8222031" cy="4536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marL="690563" lvl="1" indent="-233363"/>
            <a:r>
              <a:rPr lang="en-US" dirty="0"/>
              <a:t>Second level</a:t>
            </a:r>
          </a:p>
          <a:p>
            <a:pPr marL="1087438" lvl="2" indent="-173038"/>
            <a:r>
              <a:rPr lang="en-US" dirty="0"/>
              <a:t>Third level</a:t>
            </a:r>
          </a:p>
          <a:p>
            <a:pPr marL="1544638" lvl="3" indent="-173038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08481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 Titl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4767" y="151636"/>
            <a:ext cx="8222033" cy="99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0"/>
          </p:nvPr>
        </p:nvSpPr>
        <p:spPr>
          <a:xfrm>
            <a:off x="464769" y="1219201"/>
            <a:ext cx="8222031" cy="448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1927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 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4767" y="151636"/>
            <a:ext cx="8222033" cy="99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464769" y="1727200"/>
            <a:ext cx="8222031" cy="4028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marL="690563" lvl="1" indent="-233363"/>
            <a:r>
              <a:rPr lang="en-US" dirty="0"/>
              <a:t>Second level</a:t>
            </a:r>
          </a:p>
          <a:p>
            <a:pPr marL="1087438" lvl="2" indent="-173038"/>
            <a:r>
              <a:rPr lang="en-US" dirty="0"/>
              <a:t>Third level</a:t>
            </a:r>
          </a:p>
          <a:p>
            <a:pPr marL="1544638" lvl="3" indent="-173038"/>
            <a:r>
              <a:rPr lang="en-US" dirty="0"/>
              <a:t>Fourth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0"/>
          </p:nvPr>
        </p:nvSpPr>
        <p:spPr>
          <a:xfrm>
            <a:off x="464769" y="1219201"/>
            <a:ext cx="8222031" cy="448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1656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" hasCustomPrompt="1"/>
          </p:nvPr>
        </p:nvSpPr>
        <p:spPr>
          <a:xfrm>
            <a:off x="464768" y="1219200"/>
            <a:ext cx="8222031" cy="4536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2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 styles.</a:t>
            </a:r>
          </a:p>
        </p:txBody>
      </p:sp>
    </p:spTree>
    <p:extLst>
      <p:ext uri="{BB962C8B-B14F-4D97-AF65-F5344CB8AC3E}">
        <p14:creationId xmlns:p14="http://schemas.microsoft.com/office/powerpoint/2010/main" val="2749323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 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65138" y="1219200"/>
            <a:ext cx="4103687" cy="4587017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200"/>
              </a:spcBef>
              <a:buNone/>
              <a:defRPr lang="en-US" sz="1400" dirty="0" smtClean="0"/>
            </a:lvl1pPr>
          </a:lstStyle>
          <a:p>
            <a:pPr marL="0" lvl="0" indent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572000" y="1219200"/>
            <a:ext cx="4114800" cy="459654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3010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vertic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794770" y="2131238"/>
            <a:ext cx="570153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2825750" y="4224338"/>
            <a:ext cx="5594350" cy="5969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00" b="0" i="0" baseline="0"/>
            </a:lvl1pPr>
          </a:lstStyle>
          <a:p>
            <a:pPr lvl="0"/>
            <a:r>
              <a:rPr lang="en-US" dirty="0"/>
              <a:t>Presenter Title | Legal Entity | Date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845188" y="3677723"/>
            <a:ext cx="4159250" cy="39073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Presentation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611570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 Right text, 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583113" y="1219200"/>
            <a:ext cx="4103687" cy="4587017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200"/>
              </a:spcBef>
              <a:buNone/>
              <a:defRPr lang="en-US" sz="1400" dirty="0" smtClean="0"/>
            </a:lvl1pPr>
            <a:lvl2pPr>
              <a:defRPr lang="en-US" sz="140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</a:lstStyle>
          <a:p>
            <a:pPr marL="0" lvl="0" indent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57200" y="1219200"/>
            <a:ext cx="4114800" cy="4596542"/>
          </a:xfrm>
        </p:spPr>
        <p:txBody>
          <a:bodyPr/>
          <a:lstStyle>
            <a:lvl1pPr marL="228600" indent="-228600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219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583113" y="1841500"/>
            <a:ext cx="4103687" cy="3937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9810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5038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0517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57200" y="2066831"/>
            <a:ext cx="8229600" cy="539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57200" y="3572903"/>
            <a:ext cx="7827962" cy="427038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457200" y="4047206"/>
            <a:ext cx="7866062" cy="482600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457200" y="4965700"/>
            <a:ext cx="7904162" cy="568325"/>
          </a:xfrm>
        </p:spPr>
        <p:txBody>
          <a:bodyPr>
            <a:normAutofit/>
          </a:bodyPr>
          <a:lstStyle>
            <a:lvl1pPr>
              <a:defRPr sz="1500" b="0" i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0300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nssen logo – profession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031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8" y="3205218"/>
            <a:ext cx="8229600" cy="1039682"/>
          </a:xfrm>
        </p:spPr>
        <p:txBody>
          <a:bodyPr/>
          <a:lstStyle/>
          <a:p>
            <a:r>
              <a:rPr lang="en-US" dirty="0"/>
              <a:t>Click to edit divider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198" y="4743913"/>
            <a:ext cx="8229601" cy="433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Presentation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19321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4767" y="151636"/>
            <a:ext cx="8222033" cy="99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353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Column/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4767" y="151636"/>
            <a:ext cx="8222033" cy="99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464769" y="1219200"/>
            <a:ext cx="8222031" cy="4536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0466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Titl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4767" y="151636"/>
            <a:ext cx="8222033" cy="99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0"/>
          </p:nvPr>
        </p:nvSpPr>
        <p:spPr>
          <a:xfrm>
            <a:off x="464769" y="1219201"/>
            <a:ext cx="8222031" cy="448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262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4767" y="151636"/>
            <a:ext cx="8222033" cy="99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464769" y="1727200"/>
            <a:ext cx="8222031" cy="4028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0"/>
          </p:nvPr>
        </p:nvSpPr>
        <p:spPr>
          <a:xfrm>
            <a:off x="464769" y="1219200"/>
            <a:ext cx="8222031" cy="448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3001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903"/>
          <a:stretch/>
        </p:blipFill>
        <p:spPr bwMode="auto">
          <a:xfrm>
            <a:off x="1" y="-2977"/>
            <a:ext cx="9144000" cy="378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3337854"/>
            <a:ext cx="9144000" cy="1439299"/>
          </a:xfrm>
          <a:prstGeom prst="rect">
            <a:avLst/>
          </a:prstGeom>
          <a:gradFill>
            <a:gsLst>
              <a:gs pos="31000">
                <a:srgbClr val="003479"/>
              </a:gs>
              <a:gs pos="100000">
                <a:srgbClr val="1C75BC"/>
              </a:gs>
            </a:gsLst>
            <a:lin ang="0" scaled="0"/>
          </a:gra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indent="0" algn="ctr" defTabSz="912813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393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idx="1"/>
          </p:nvPr>
        </p:nvSpPr>
        <p:spPr>
          <a:xfrm>
            <a:off x="457200" y="5087553"/>
            <a:ext cx="5469892" cy="968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Presentation Title goes here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00" y="5986088"/>
            <a:ext cx="2686500" cy="60350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 userDrawn="1"/>
        </p:nvSpPr>
        <p:spPr>
          <a:xfrm>
            <a:off x="5008728" y="4799198"/>
            <a:ext cx="3792634" cy="5078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Donna Williams, </a:t>
            </a:r>
            <a:r>
              <a:rPr lang="en-US" sz="9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Cheerful</a:t>
            </a:r>
            <a:br>
              <a:rPr lang="en-US" sz="900" dirty="0"/>
            </a:b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Donna Williams, an autistic artist, author and renowned autism advocate, was diagnosed with breast cancer in 2011.</a:t>
            </a:r>
            <a:endParaRPr lang="en-US" altLang="en-US" sz="900" dirty="0">
              <a:solidFill>
                <a:srgbClr val="50505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74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bg2"/>
          </a:solidFill>
          <a:latin typeface="Verdana"/>
          <a:ea typeface="+mj-ea"/>
          <a:cs typeface="Verdana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None/>
        <a:tabLst/>
        <a:defRPr sz="1600" b="1" kern="1200" baseline="0">
          <a:solidFill>
            <a:schemeClr val="tx1"/>
          </a:solidFill>
          <a:latin typeface="Verdana"/>
          <a:ea typeface="+mn-ea"/>
          <a:cs typeface="Verdana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472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92" y="0"/>
            <a:ext cx="2182346" cy="685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2504234" y="5967781"/>
            <a:ext cx="3186882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Donna Williams, </a:t>
            </a:r>
            <a:r>
              <a:rPr lang="en-US" sz="9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Cheerful</a:t>
            </a:r>
            <a:br>
              <a:rPr lang="en-US" sz="900" dirty="0"/>
            </a:b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Donna Williams, an autistic artist, author and renowned autism advocate, was diagnosed with breast cancer in 2011.</a:t>
            </a:r>
            <a:endParaRPr lang="en-US" altLang="en-US" sz="900" dirty="0">
              <a:solidFill>
                <a:srgbClr val="505050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-1246655" y="3182408"/>
            <a:ext cx="6858003" cy="493189"/>
          </a:xfrm>
          <a:prstGeom prst="rect">
            <a:avLst/>
          </a:prstGeom>
          <a:gradFill>
            <a:gsLst>
              <a:gs pos="31000">
                <a:srgbClr val="003479"/>
              </a:gs>
              <a:gs pos="100000">
                <a:srgbClr val="1C75BC"/>
              </a:gs>
            </a:gsLst>
            <a:lin ang="0" scaled="0"/>
          </a:gra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indent="0" algn="ctr" defTabSz="912813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94770" y="2131238"/>
            <a:ext cx="57015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00" y="5986088"/>
            <a:ext cx="2686500" cy="603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300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None/>
        <a:tabLst/>
        <a:defRPr sz="1600" b="1" kern="1200" baseline="0">
          <a:solidFill>
            <a:schemeClr val="tx1"/>
          </a:solidFill>
          <a:latin typeface="Verdana"/>
          <a:ea typeface="+mn-ea"/>
          <a:cs typeface="Verdana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47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39124" cy="4534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00" y="5986088"/>
            <a:ext cx="2686500" cy="603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467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500" b="1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spcBef>
          <a:spcPts val="1200"/>
        </a:spcBef>
        <a:buFont typeface="Arial"/>
        <a:buNone/>
        <a:defRPr sz="2000" b="1" kern="1200">
          <a:solidFill>
            <a:schemeClr val="tx1"/>
          </a:solidFill>
          <a:latin typeface="Verdana"/>
          <a:ea typeface="+mn-ea"/>
          <a:cs typeface="+mn-cs"/>
        </a:defRPr>
      </a:lvl1pPr>
      <a:lvl2pPr marL="457200" indent="0" algn="l" defTabSz="457200" rtl="0" eaLnBrk="1" latinLnBrk="0" hangingPunct="1">
        <a:spcBef>
          <a:spcPts val="300"/>
        </a:spcBef>
        <a:buFont typeface="Arial"/>
        <a:buNone/>
        <a:defRPr sz="1800" kern="1200">
          <a:solidFill>
            <a:schemeClr val="tx1"/>
          </a:solidFill>
          <a:latin typeface="Verdana"/>
          <a:ea typeface="+mn-ea"/>
          <a:cs typeface="+mn-cs"/>
        </a:defRPr>
      </a:lvl2pPr>
      <a:lvl3pPr marL="914400" indent="0" algn="l" defTabSz="457200" rtl="0" eaLnBrk="1" latinLnBrk="0" hangingPunct="1">
        <a:spcBef>
          <a:spcPts val="300"/>
        </a:spcBef>
        <a:buFont typeface="Arial"/>
        <a:buNone/>
        <a:defRPr sz="1500" kern="1200">
          <a:solidFill>
            <a:schemeClr val="tx1"/>
          </a:solidFill>
          <a:latin typeface="Verdana"/>
          <a:ea typeface="+mn-ea"/>
          <a:cs typeface="+mn-cs"/>
        </a:defRPr>
      </a:lvl3pPr>
      <a:lvl4pPr marL="1371600" indent="0" algn="l" defTabSz="457200" rtl="0" eaLnBrk="1" latinLnBrk="0" hangingPunct="1">
        <a:spcBef>
          <a:spcPts val="300"/>
        </a:spcBef>
        <a:buFont typeface="Arial"/>
        <a:buNone/>
        <a:defRPr sz="1200" kern="1200">
          <a:solidFill>
            <a:schemeClr val="tx1"/>
          </a:solidFill>
          <a:latin typeface="Verdana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pos="547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00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5785"/>
            <a:ext cx="9144000" cy="284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127"/>
            <a:ext cx="9144000" cy="6870255"/>
          </a:xfrm>
          <a:prstGeom prst="rect">
            <a:avLst/>
          </a:prstGeom>
          <a:gradFill>
            <a:gsLst>
              <a:gs pos="31000">
                <a:srgbClr val="003479"/>
              </a:gs>
              <a:gs pos="100000">
                <a:srgbClr val="1C75BC"/>
              </a:gs>
            </a:gsLst>
            <a:lin ang="0" scaled="0"/>
          </a:gra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2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6" algn="l" defTabSz="9142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1" algn="l" defTabSz="9142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8" algn="l" defTabSz="9142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84" algn="l" defTabSz="9142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29" algn="l" defTabSz="9142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75" algn="l" defTabSz="9142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21" algn="l" defTabSz="9142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67" algn="l" defTabSz="9142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indent="0" algn="ctr" defTabSz="912813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8" y="3205218"/>
            <a:ext cx="8229601" cy="1039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divider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4743913"/>
            <a:ext cx="8229601" cy="433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Presentation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04668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bg2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0" kern="1200">
          <a:solidFill>
            <a:schemeClr val="bg2"/>
          </a:solidFill>
          <a:latin typeface="Verdana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2"/>
          </a:solidFill>
          <a:latin typeface="Verdana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2"/>
          </a:solidFill>
          <a:latin typeface="Verdana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2"/>
          </a:solidFill>
          <a:latin typeface="Verdana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2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23980"/>
            <a:ext cx="9144000" cy="646276"/>
          </a:xfrm>
          <a:prstGeom prst="rect">
            <a:avLst/>
          </a:prstGeom>
          <a:gradFill>
            <a:gsLst>
              <a:gs pos="31000">
                <a:srgbClr val="003479"/>
              </a:gs>
              <a:gs pos="100000">
                <a:srgbClr val="1C75BC"/>
              </a:gs>
            </a:gsLst>
            <a:lin ang="0" scaled="0"/>
          </a:gra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indent="0" algn="ctr" defTabSz="912813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767" y="151636"/>
            <a:ext cx="8222033" cy="991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769" y="1219200"/>
            <a:ext cx="8222031" cy="4536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81893" y="6426871"/>
            <a:ext cx="385041" cy="230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90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pPr lvl="0"/>
            <a:fld id="{318DB6F0-BCD1-4AC2-8D5B-AA38CF6DD069}" type="slidenum">
              <a:rPr lang="en-US" smtClean="0"/>
              <a:pPr lvl="0"/>
              <a:t>‹Nr.›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097" y="6277111"/>
            <a:ext cx="2359246" cy="5303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ABE1E2D-A5E7-4CB3-A5FC-757FF5A305A1}"/>
              </a:ext>
            </a:extLst>
          </p:cNvPr>
          <p:cNvSpPr txBox="1"/>
          <p:nvPr userDrawn="1"/>
        </p:nvSpPr>
        <p:spPr>
          <a:xfrm>
            <a:off x="6114723" y="6036966"/>
            <a:ext cx="3108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</a:rPr>
              <a:t>Wilkin, A., et al. HIV &amp; Women 2019. Poster 17.</a:t>
            </a:r>
          </a:p>
        </p:txBody>
      </p:sp>
    </p:spTree>
    <p:extLst>
      <p:ext uri="{BB962C8B-B14F-4D97-AF65-F5344CB8AC3E}">
        <p14:creationId xmlns:p14="http://schemas.microsoft.com/office/powerpoint/2010/main" val="2045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697" r:id="rId2"/>
    <p:sldLayoutId id="2147483923" r:id="rId3"/>
    <p:sldLayoutId id="2147483920" r:id="rId4"/>
    <p:sldLayoutId id="2147483699" r:id="rId5"/>
    <p:sldLayoutId id="2147483904" r:id="rId6"/>
    <p:sldLayoutId id="2147483913" r:id="rId7"/>
    <p:sldLayoutId id="2147483918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b="1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228600" indent="-228600" algn="l" defTabSz="457200" rtl="0" eaLnBrk="1" latinLnBrk="0" hangingPunct="1">
        <a:spcBef>
          <a:spcPts val="1200"/>
        </a:spcBef>
        <a:buFont typeface="Wingdings" charset="2"/>
        <a:buChar char="§"/>
        <a:defRPr sz="2000" kern="1200">
          <a:solidFill>
            <a:schemeClr val="tx1"/>
          </a:solidFill>
          <a:latin typeface="Verdana"/>
          <a:ea typeface="+mn-ea"/>
          <a:cs typeface="Verdana"/>
        </a:defRPr>
      </a:lvl1pPr>
      <a:lvl2pPr marL="690563" indent="-233363" algn="l" defTabSz="457200" rtl="0" eaLnBrk="1" latinLnBrk="0" hangingPunct="1">
        <a:spcBef>
          <a:spcPts val="300"/>
        </a:spcBef>
        <a:buFont typeface="Arial"/>
        <a:buChar char="–"/>
        <a:defRPr sz="1600" kern="1200">
          <a:solidFill>
            <a:schemeClr val="tx1"/>
          </a:solidFill>
          <a:latin typeface="Verdana"/>
          <a:ea typeface="+mn-ea"/>
          <a:cs typeface="Verdana"/>
        </a:defRPr>
      </a:lvl2pPr>
      <a:lvl3pPr marL="1087438" indent="-173038" algn="l" defTabSz="457200" rtl="0" eaLnBrk="1" latinLnBrk="0" hangingPunct="1">
        <a:spcBef>
          <a:spcPts val="300"/>
        </a:spcBef>
        <a:buFont typeface="Wingdings" charset="2"/>
        <a:buChar char="§"/>
        <a:defRPr sz="1200" kern="1200">
          <a:solidFill>
            <a:schemeClr val="tx1"/>
          </a:solidFill>
          <a:latin typeface="Verdana"/>
          <a:ea typeface="+mn-ea"/>
          <a:cs typeface="Verdana"/>
        </a:defRPr>
      </a:lvl3pPr>
      <a:lvl4pPr marL="1544638" indent="-173038" algn="l" defTabSz="457200" rtl="0" eaLnBrk="1" latinLnBrk="0" hangingPunct="1">
        <a:spcBef>
          <a:spcPts val="300"/>
        </a:spcBef>
        <a:buFont typeface="Arial"/>
        <a:buChar char="–"/>
        <a:defRPr sz="1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72" userDrawn="1">
          <p15:clr>
            <a:srgbClr val="F26B43"/>
          </p15:clr>
        </p15:guide>
        <p15:guide id="4" pos="288" userDrawn="1">
          <p15:clr>
            <a:srgbClr val="F26B43"/>
          </p15:clr>
        </p15:guide>
        <p15:guide id="5" orient="horz" pos="768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223980"/>
            <a:ext cx="9144000" cy="646276"/>
          </a:xfrm>
          <a:prstGeom prst="rect">
            <a:avLst/>
          </a:prstGeom>
          <a:gradFill>
            <a:gsLst>
              <a:gs pos="31000">
                <a:srgbClr val="003479"/>
              </a:gs>
              <a:gs pos="100000">
                <a:srgbClr val="1C75BC"/>
              </a:gs>
            </a:gsLst>
            <a:lin ang="0" scaled="0"/>
          </a:gra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indent="0" algn="ctr" defTabSz="912813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766" y="151636"/>
            <a:ext cx="8222033" cy="991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768" y="1219200"/>
            <a:ext cx="8222031" cy="4536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690563" lvl="1" indent="-233363"/>
            <a:r>
              <a:rPr lang="en-US" dirty="0"/>
              <a:t>Second level</a:t>
            </a:r>
          </a:p>
          <a:p>
            <a:pPr marL="1087438" lvl="2" indent="-173038"/>
            <a:r>
              <a:rPr lang="en-US" dirty="0"/>
              <a:t>Third level</a:t>
            </a:r>
          </a:p>
          <a:p>
            <a:pPr marL="1544638" lvl="3" indent="-173038"/>
            <a:r>
              <a:rPr lang="en-US" dirty="0"/>
              <a:t>Fourth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581893" y="6426871"/>
            <a:ext cx="385041" cy="230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90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pPr lvl="0"/>
            <a:fld id="{318DB6F0-BCD1-4AC2-8D5B-AA38CF6DD069}" type="slidenum">
              <a:rPr lang="en-US" smtClean="0"/>
              <a:pPr lvl="0"/>
              <a:t>‹Nr.›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097" y="6277111"/>
            <a:ext cx="2359246" cy="53035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596903" y="6008976"/>
            <a:ext cx="25442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Brown, K et al. IAS 2017. Poster</a:t>
            </a:r>
            <a:r>
              <a:rPr lang="en-US" sz="800" baseline="0" dirty="0"/>
              <a:t> TUPEB0372.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28929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0" r:id="rId2"/>
    <p:sldLayoutId id="2147483924" r:id="rId3"/>
    <p:sldLayoutId id="2147483922" r:id="rId4"/>
    <p:sldLayoutId id="2147483911" r:id="rId5"/>
    <p:sldLayoutId id="2147483912" r:id="rId6"/>
    <p:sldLayoutId id="2147483915" r:id="rId7"/>
    <p:sldLayoutId id="2147483919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b="1" kern="1200">
          <a:solidFill>
            <a:srgbClr val="09357A"/>
          </a:solidFill>
          <a:latin typeface="Verdana"/>
          <a:ea typeface="+mj-ea"/>
          <a:cs typeface="Verdana"/>
        </a:defRPr>
      </a:lvl1pPr>
    </p:titleStyle>
    <p:bodyStyle>
      <a:lvl1pPr marL="228600" indent="-228600" algn="l" defTabSz="457200" rtl="0" eaLnBrk="1" latinLnBrk="0" hangingPunct="1">
        <a:spcBef>
          <a:spcPts val="1200"/>
        </a:spcBef>
        <a:buFont typeface="Wingdings" charset="2"/>
        <a:buChar char="§"/>
        <a:defRPr lang="en-US" sz="2000" kern="1200" dirty="0" smtClean="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ts val="300"/>
        </a:spcBef>
        <a:buFont typeface="Arial"/>
        <a:buChar char="–"/>
        <a:defRPr lang="en-US" sz="1600" kern="1200" dirty="0" smtClean="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ts val="300"/>
        </a:spcBef>
        <a:buFont typeface="Wingdings" charset="2"/>
        <a:buChar char="§"/>
        <a:defRPr lang="en-US" sz="1200" kern="1200" dirty="0" smtClean="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ts val="300"/>
        </a:spcBef>
        <a:buFont typeface="Arial"/>
        <a:buChar char="–"/>
        <a:defRPr lang="en-US" sz="1000" kern="1200" dirty="0" smtClean="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768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223980"/>
            <a:ext cx="9144000" cy="646276"/>
          </a:xfrm>
          <a:prstGeom prst="rect">
            <a:avLst/>
          </a:prstGeom>
          <a:gradFill>
            <a:gsLst>
              <a:gs pos="31000">
                <a:srgbClr val="003479"/>
              </a:gs>
              <a:gs pos="100000">
                <a:srgbClr val="1C75BC"/>
              </a:gs>
            </a:gsLst>
            <a:lin ang="0" scaled="0"/>
          </a:gra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indent="0" algn="ctr" defTabSz="912813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097" y="6277111"/>
            <a:ext cx="2359246" cy="53035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596903" y="6008976"/>
            <a:ext cx="25442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Brown, K et al. IAS 2017. Poster</a:t>
            </a:r>
            <a:r>
              <a:rPr lang="en-US" sz="800" baseline="0" dirty="0"/>
              <a:t> TUPEB0372.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5230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bg2"/>
          </a:solidFill>
          <a:latin typeface="Verdana"/>
          <a:ea typeface="+mj-ea"/>
          <a:cs typeface="Verdana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None/>
        <a:tabLst/>
        <a:defRPr sz="1600" b="1" kern="1200" baseline="0">
          <a:solidFill>
            <a:schemeClr val="tx1"/>
          </a:solidFill>
          <a:latin typeface="Verdana"/>
          <a:ea typeface="+mn-ea"/>
          <a:cs typeface="Verdana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93CF29E1-8051-48D2-B112-C14B67E67F9E}"/>
              </a:ext>
            </a:extLst>
          </p:cNvPr>
          <p:cNvSpPr/>
          <p:nvPr/>
        </p:nvSpPr>
        <p:spPr>
          <a:xfrm>
            <a:off x="859536" y="976157"/>
            <a:ext cx="7424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/>
              <a:t>In der vorliegenden Präsentation können Informationen zu Arzneimitteln von Janssen enthalten sein, die in Deutschland nicht zugelassen sind und/oder die nicht mit der Zulassung übereinstimmen (off-label Inhalte). Zudem können in dieser Präsentation solche Informationen auch zu Fremd-Arzneimitteln enthalten sein. Der Einsatz eines Arzneimittels in einer von der Fachinformation abweichenden Weise liegt in der Verantwortung des behandelnden Arztes. Bitte beachten Sie die jeweilige Fachinformation. 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Diese Präsentation dient ausschließlich der wissenschaftlichen Information gegenüber ärztlichen Fachkreisen.  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Die Präsentation enthält keine werblichen Aussagen und dient nicht zu Werbezwecken. </a:t>
            </a:r>
          </a:p>
        </p:txBody>
      </p:sp>
    </p:spTree>
    <p:extLst>
      <p:ext uri="{BB962C8B-B14F-4D97-AF65-F5344CB8AC3E}">
        <p14:creationId xmlns:p14="http://schemas.microsoft.com/office/powerpoint/2010/main" val="82022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496" y="217650"/>
            <a:ext cx="8909884" cy="715799"/>
          </a:xfrm>
        </p:spPr>
        <p:txBody>
          <a:bodyPr anchor="t">
            <a:noAutofit/>
          </a:bodyPr>
          <a:lstStyle/>
          <a:p>
            <a:r>
              <a:rPr lang="en-GB" sz="2200" dirty="0"/>
              <a:t>EMERALD/AMBER Week 96 Women: EMERALD PDVR Cumulative Through Week 96 in the D/C/F/TAF Arm by Gender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BEC300-B69D-47E5-B174-C86289A3C6FE}"/>
              </a:ext>
            </a:extLst>
          </p:cNvPr>
          <p:cNvSpPr txBox="1"/>
          <p:nvPr/>
        </p:nvSpPr>
        <p:spPr>
          <a:xfrm>
            <a:off x="-66675" y="5610225"/>
            <a:ext cx="8909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/>
              <a:t>a</a:t>
            </a:r>
            <a:r>
              <a:rPr lang="en-US" sz="900" dirty="0"/>
              <a:t>Confirmed VL ≥50 copies/mL or premature discontinuation with last VL ≥50 copies/mL (cumulative through Week 96).</a:t>
            </a:r>
          </a:p>
          <a:p>
            <a:r>
              <a:rPr lang="en-US" sz="900" baseline="30000" dirty="0"/>
              <a:t>b</a:t>
            </a:r>
            <a:r>
              <a:rPr lang="en-US" sz="900" dirty="0"/>
              <a:t>Two-sided Exact Clopper-Pearson 95% CI</a:t>
            </a:r>
          </a:p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D/C/F/TAF, darunavir/cobicistat/emtricitabine/tenofovir alafenamide; </a:t>
            </a:r>
          </a:p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PDVR, protocol defined virologic rebound; CI, confidence interval.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1D2BF6-64E5-40B1-8293-F078ED956D0A}"/>
              </a:ext>
            </a:extLst>
          </p:cNvPr>
          <p:cNvSpPr/>
          <p:nvPr/>
        </p:nvSpPr>
        <p:spPr>
          <a:xfrm>
            <a:off x="426622" y="3615961"/>
            <a:ext cx="8146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The PDVR rate cumulative through Week 96 was low (3%) in both genders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EA2D91-352A-4BCF-9D46-3C45E06A98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487752"/>
              </p:ext>
            </p:extLst>
          </p:nvPr>
        </p:nvGraphicFramePr>
        <p:xfrm>
          <a:off x="426622" y="1860280"/>
          <a:ext cx="8290757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9674">
                  <a:extLst>
                    <a:ext uri="{9D8B030D-6E8A-4147-A177-3AD203B41FA5}">
                      <a16:colId xmlns:a16="http://schemas.microsoft.com/office/drawing/2014/main" val="308540282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237608925"/>
                    </a:ext>
                  </a:extLst>
                </a:gridCol>
                <a:gridCol w="1670883">
                  <a:extLst>
                    <a:ext uri="{9D8B030D-6E8A-4147-A177-3AD203B41FA5}">
                      <a16:colId xmlns:a16="http://schemas.microsoft.com/office/drawing/2014/main" val="17636433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EMERALD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291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140 (18)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623 (82)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972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PDVR (VL ≥50 copies/mL)</a:t>
                      </a:r>
                      <a:r>
                        <a:rPr lang="en-US" baseline="30000" dirty="0"/>
                        <a:t> a</a:t>
                      </a:r>
                      <a:r>
                        <a:rPr lang="en-US" dirty="0"/>
                        <a:t> cumulative through week 96, n (%) (95% CI)</a:t>
                      </a:r>
                      <a:r>
                        <a:rPr lang="en-US" baseline="300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 (3) (1; 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 (3) (2;5)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152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141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496" y="217650"/>
            <a:ext cx="8909884" cy="715799"/>
          </a:xfrm>
        </p:spPr>
        <p:txBody>
          <a:bodyPr anchor="t">
            <a:noAutofit/>
          </a:bodyPr>
          <a:lstStyle/>
          <a:p>
            <a:r>
              <a:rPr lang="en-GB" sz="2200" dirty="0"/>
              <a:t>EMERALD/AMBER Week 96 Women: Resistance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BEC300-B69D-47E5-B174-C86289A3C6FE}"/>
              </a:ext>
            </a:extLst>
          </p:cNvPr>
          <p:cNvSpPr txBox="1"/>
          <p:nvPr/>
        </p:nvSpPr>
        <p:spPr>
          <a:xfrm>
            <a:off x="-67379" y="5742683"/>
            <a:ext cx="58204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D/C/F/TAF, darunavir/cobicistat/emtricitabine/tenofovir alafenamide;  </a:t>
            </a:r>
          </a:p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PDVR, protocol defined virologic rebound; VL, viral load; VF, virologic failure; DRV, darunavir;</a:t>
            </a:r>
          </a:p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PI, protease inhibitor; FTC, emtricitabine; TFV, tenofovir; RAMs; resistance associated mutations.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A343BA-B76C-4B8B-A1C1-2021CE548754}"/>
              </a:ext>
            </a:extLst>
          </p:cNvPr>
          <p:cNvSpPr/>
          <p:nvPr/>
        </p:nvSpPr>
        <p:spPr>
          <a:xfrm>
            <a:off x="104775" y="1202411"/>
            <a:ext cx="91630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0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D/C/F/TAF arm, post-baseline genotype data were available for 4 PDVRs (2 women; 2 men) with VL ≥400 copies/mL at the time of VF, at later post-rebound time points or at discontinuation in the D/C/F/TAF arm </a:t>
            </a:r>
          </a:p>
          <a:p>
            <a:pPr marL="800046" lvl="1" indent="-342900">
              <a:spcBef>
                <a:spcPts val="600"/>
              </a:spcBef>
              <a:spcAft>
                <a:spcPts val="600"/>
              </a:spcAft>
              <a:buFont typeface="Verdana" panose="020B0604030504040204" pitchFamily="34" charset="0"/>
              <a:buChar char="−"/>
            </a:pPr>
            <a:r>
              <a:rPr lang="en-US" dirty="0">
                <a:solidFill>
                  <a:srgbClr val="50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DRV, primary PI, FTC, or TFV RAMs were observed post-baseline across subgroups</a:t>
            </a:r>
          </a:p>
        </p:txBody>
      </p:sp>
    </p:spTree>
    <p:extLst>
      <p:ext uri="{BB962C8B-B14F-4D97-AF65-F5344CB8AC3E}">
        <p14:creationId xmlns:p14="http://schemas.microsoft.com/office/powerpoint/2010/main" val="1001456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496" y="217650"/>
            <a:ext cx="8909884" cy="715799"/>
          </a:xfrm>
        </p:spPr>
        <p:txBody>
          <a:bodyPr anchor="t">
            <a:noAutofit/>
          </a:bodyPr>
          <a:lstStyle/>
          <a:p>
            <a:r>
              <a:rPr lang="en-GB" sz="2200" dirty="0"/>
              <a:t>EMERALD/AMBER Week 96 Women: Safety Results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BEC300-B69D-47E5-B174-C86289A3C6FE}"/>
              </a:ext>
            </a:extLst>
          </p:cNvPr>
          <p:cNvSpPr txBox="1"/>
          <p:nvPr/>
        </p:nvSpPr>
        <p:spPr>
          <a:xfrm>
            <a:off x="-39120" y="5614910"/>
            <a:ext cx="9211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 cases of myocardial infarction (one in a patient who was a smoker with ongoing medical history of hyperlipidemia and hypertension, and one in a patient with ongoing medical history of obesity and hypertension), and one case of metastatic pancreatic cancer </a:t>
            </a:r>
          </a:p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D/C/F/TAF, darunavir/cobicistat/emtricitabine/tenofovir alafenamide;  AEs, adverse events;</a:t>
            </a:r>
          </a:p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URTI, upper respiratory tract infection.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A343BA-B76C-4B8B-A1C1-2021CE548754}"/>
              </a:ext>
            </a:extLst>
          </p:cNvPr>
          <p:cNvSpPr/>
          <p:nvPr/>
        </p:nvSpPr>
        <p:spPr>
          <a:xfrm>
            <a:off x="18346" y="4345927"/>
            <a:ext cx="9163049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Rates of study drug-related Grade 3 or 4 and serious AEs and discontinuations due to AEs were low and similar in women and men in the D/C/F/TAF arm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most common AEs (≥10% overall D/C/F/TAF arm through 96 weeks) were URTI (16% both genders), viral URTI (14% women; 13% men) diarrhea (8% women; 11% men), </a:t>
            </a:r>
            <a:b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headache (16% women; 9% men) and back pain (9% women; 10% men)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FFFEA33-2E96-473A-BC30-C906BFFA9A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20322"/>
              </p:ext>
            </p:extLst>
          </p:nvPr>
        </p:nvGraphicFramePr>
        <p:xfrm>
          <a:off x="384109" y="1112640"/>
          <a:ext cx="8364923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9667">
                  <a:extLst>
                    <a:ext uri="{9D8B030D-6E8A-4147-A177-3AD203B41FA5}">
                      <a16:colId xmlns:a16="http://schemas.microsoft.com/office/drawing/2014/main" val="3602782623"/>
                    </a:ext>
                  </a:extLst>
                </a:gridCol>
                <a:gridCol w="2257425">
                  <a:extLst>
                    <a:ext uri="{9D8B030D-6E8A-4147-A177-3AD203B41FA5}">
                      <a16:colId xmlns:a16="http://schemas.microsoft.com/office/drawing/2014/main" val="3242201306"/>
                    </a:ext>
                  </a:extLst>
                </a:gridCol>
                <a:gridCol w="1917831">
                  <a:extLst>
                    <a:ext uri="{9D8B030D-6E8A-4147-A177-3AD203B41FA5}">
                      <a16:colId xmlns:a16="http://schemas.microsoft.com/office/drawing/2014/main" val="73586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Incidence, n(%)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Women</a:t>
                      </a:r>
                    </a:p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(N=140)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</a:t>
                      </a:r>
                    </a:p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(N=623)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114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≥1 AE, any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122 (87)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568 (91)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766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2880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Study drug-related AEs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 (24)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132 (21)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1236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2880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Study drug-related Grade 3 or 4 AEs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 (2)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199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≥1 serious 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 (9)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 (9)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429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2880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Study drug-related serious AEs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(&lt;1)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471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≥1 AE leading to discontinuation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 (2)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118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2880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Fatal AEs</a:t>
                      </a:r>
                      <a:r>
                        <a:rPr lang="en-US" sz="1600" baseline="30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(&lt;1)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584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590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496" y="217650"/>
            <a:ext cx="8909884" cy="715799"/>
          </a:xfrm>
        </p:spPr>
        <p:txBody>
          <a:bodyPr anchor="t">
            <a:noAutofit/>
          </a:bodyPr>
          <a:lstStyle/>
          <a:p>
            <a:r>
              <a:rPr lang="en-GB" sz="2200" dirty="0"/>
              <a:t>EMERALD/AMBER Week 96 Women: EMERALD Median Change form Baseline to Week 96 in eGFR</a:t>
            </a:r>
            <a:r>
              <a:rPr lang="en-GB" sz="2200" baseline="-25000" dirty="0"/>
              <a:t>cr</a:t>
            </a:r>
            <a:r>
              <a:rPr lang="en-GB" sz="2200" dirty="0"/>
              <a:t> and eGFR</a:t>
            </a:r>
            <a:r>
              <a:rPr lang="en-GB" sz="2200" baseline="-25000" dirty="0"/>
              <a:t>cyst </a:t>
            </a:r>
            <a:r>
              <a:rPr lang="en-GB" sz="2200" dirty="0"/>
              <a:t>in the D/C/F/TAF Arm by Gender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BEC300-B69D-47E5-B174-C86289A3C6FE}"/>
              </a:ext>
            </a:extLst>
          </p:cNvPr>
          <p:cNvSpPr txBox="1"/>
          <p:nvPr/>
        </p:nvSpPr>
        <p:spPr>
          <a:xfrm>
            <a:off x="0" y="5468575"/>
            <a:ext cx="89098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eGFRcr and eGFRcyst (both based on serum levels and CKD-EPI formula); GFR normal range: 90‒120 mL/min/1.73m2; N is the number of evaluable women or men at Week 96</a:t>
            </a:r>
          </a:p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D/C/F/TAF, darunavir/cobicistat/emtricitabine/tenofovir alafenamide; PRT, proximal renal tubulopathy;</a:t>
            </a:r>
          </a:p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eGFR</a:t>
            </a:r>
            <a:r>
              <a:rPr lang="en-US" sz="9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estimated glomular filtration rate creatinine; eGFR, estimated glomular filtration rate cystatin C; </a:t>
            </a:r>
          </a:p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IQR, interquartile range; BL baseline; CKD, chronic kidney disease.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67B1E2-CFE8-415C-8C31-FA1903953D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CEDED"/>
              </a:clrFrom>
              <a:clrTo>
                <a:srgbClr val="EC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058" y="1450385"/>
            <a:ext cx="8909884" cy="33401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E0BB4E9-EE53-4F0F-839F-1167C05D30B8}"/>
              </a:ext>
            </a:extLst>
          </p:cNvPr>
          <p:cNvSpPr/>
          <p:nvPr/>
        </p:nvSpPr>
        <p:spPr>
          <a:xfrm>
            <a:off x="75496" y="4784247"/>
            <a:ext cx="8909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Median change in estimated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Median change in eGFR remained stable through Week 96 for both genders and no cases of Fanconi Syndrome or subclinical PRT were detected</a:t>
            </a:r>
          </a:p>
        </p:txBody>
      </p:sp>
    </p:spTree>
    <p:extLst>
      <p:ext uri="{BB962C8B-B14F-4D97-AF65-F5344CB8AC3E}">
        <p14:creationId xmlns:p14="http://schemas.microsoft.com/office/powerpoint/2010/main" val="1194819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496" y="217650"/>
            <a:ext cx="8909884" cy="715799"/>
          </a:xfrm>
        </p:spPr>
        <p:txBody>
          <a:bodyPr anchor="t">
            <a:noAutofit/>
          </a:bodyPr>
          <a:lstStyle/>
          <a:p>
            <a:r>
              <a:rPr lang="en-GB" sz="2200" dirty="0"/>
              <a:t>EMERALD/AMBER Week 96 Women: EMERALD Mean (SE) Percent Change from Baseline to Week 96 in</a:t>
            </a:r>
            <a:br>
              <a:rPr lang="en-GB" sz="2200" dirty="0"/>
            </a:br>
            <a:r>
              <a:rPr lang="en-GB" sz="2200" dirty="0"/>
              <a:t> A) Hip and B) Spine BMD in the D/C/F/TAF Arm by Gender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BEC300-B69D-47E5-B174-C86289A3C6FE}"/>
              </a:ext>
            </a:extLst>
          </p:cNvPr>
          <p:cNvSpPr txBox="1"/>
          <p:nvPr/>
        </p:nvSpPr>
        <p:spPr>
          <a:xfrm>
            <a:off x="-48329" y="5742683"/>
            <a:ext cx="84303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BMD was evaluated in a substudy of EMERALD. N is the number of evaluable women or men at Week 96.</a:t>
            </a:r>
          </a:p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D/C/F/TAF, darunavir/cobicistat/emtricitabine/tenofovir alafenamide; BMD, bone mineral density;</a:t>
            </a:r>
          </a:p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SE, standard error.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0BB4E9-EE53-4F0F-839F-1167C05D30B8}"/>
              </a:ext>
            </a:extLst>
          </p:cNvPr>
          <p:cNvSpPr/>
          <p:nvPr/>
        </p:nvSpPr>
        <p:spPr>
          <a:xfrm>
            <a:off x="75496" y="4906244"/>
            <a:ext cx="90685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Numerical increases in hip and spine BMD through Week 96 versus baseline were observed for both genders, with overall numerically smaller increases in women; femoral neck BMD changes followed the same pattern at Week 96 (women: +0.05%; men: +1.61%)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8B7509-71E0-4C4D-9876-84BF513A5AE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CEDED"/>
              </a:clrFrom>
              <a:clrTo>
                <a:srgbClr val="EC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058" y="1645681"/>
            <a:ext cx="8909884" cy="324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95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496" y="217650"/>
            <a:ext cx="8909884" cy="715799"/>
          </a:xfrm>
        </p:spPr>
        <p:txBody>
          <a:bodyPr anchor="t">
            <a:noAutofit/>
          </a:bodyPr>
          <a:lstStyle/>
          <a:p>
            <a:r>
              <a:rPr lang="en-GB" sz="2200" dirty="0"/>
              <a:t>EMERALD/AMBER Week 96 Women: AMBER D/C/F/TAF Arm – ART-Naïve Patients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BEC300-B69D-47E5-B174-C86289A3C6FE}"/>
              </a:ext>
            </a:extLst>
          </p:cNvPr>
          <p:cNvSpPr txBox="1"/>
          <p:nvPr/>
        </p:nvSpPr>
        <p:spPr>
          <a:xfrm>
            <a:off x="-38100" y="6009383"/>
            <a:ext cx="59633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D/C/F/TAF, darunavir/cobicistat/emtricitabine/tenofovir alafenamide; ART, antiretroviral therapy.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9E49A2-C1F5-4257-B1F1-09877C546D16}"/>
              </a:ext>
            </a:extLst>
          </p:cNvPr>
          <p:cNvSpPr/>
          <p:nvPr/>
        </p:nvSpPr>
        <p:spPr>
          <a:xfrm>
            <a:off x="315273" y="1242894"/>
            <a:ext cx="8430329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0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Patient Disposition and Baseline Characteristics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the total randomized and treated patients, 85/725 patients</a:t>
            </a:r>
            <a:br>
              <a:rPr lang="en-US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(12%) were women (640 [88%]  men); 44/362 (12%) were women </a:t>
            </a:r>
            <a:br>
              <a:rPr lang="en-US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(318 [88%] men) in the D/C/F/TAF arm, and all ongoing patients continued on D/C/F/TAF in the extension phase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baseline, median (range) age of women in the D/C/F/TAF arm was 36.5 (20; 61) years and was similar in men (34.0 (19; 60) years)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majority of women (73%) and men (85%) were White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Median baseline log</a:t>
            </a:r>
            <a:r>
              <a:rPr lang="en-US" baseline="-250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lang="en-US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HIV-1 viral load was 4.5 in women</a:t>
            </a:r>
            <a:br>
              <a:rPr lang="en-US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(men: 4.4), and median baseline CD4</a:t>
            </a:r>
            <a:r>
              <a:rPr lang="en-US" baseline="300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en-US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cell count was 365 cells/mm</a:t>
            </a:r>
            <a:r>
              <a:rPr lang="en-US" baseline="300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women (men: 472 cells/mm</a:t>
            </a:r>
            <a:r>
              <a:rPr lang="en-US" baseline="300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581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496" y="217650"/>
            <a:ext cx="8909884" cy="715799"/>
          </a:xfrm>
        </p:spPr>
        <p:txBody>
          <a:bodyPr anchor="t">
            <a:noAutofit/>
          </a:bodyPr>
          <a:lstStyle/>
          <a:p>
            <a:r>
              <a:rPr lang="en-GB" sz="2200" dirty="0"/>
              <a:t>EMERALD/AMBER Week 96 Women: AMBER Virologic Outcomes at Week 96 (FDA Snapshot) in the D/C/F/TAF Arm by Gender (ITT Population)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BEC300-B69D-47E5-B174-C86289A3C6FE}"/>
              </a:ext>
            </a:extLst>
          </p:cNvPr>
          <p:cNvSpPr txBox="1"/>
          <p:nvPr/>
        </p:nvSpPr>
        <p:spPr>
          <a:xfrm>
            <a:off x="-66675" y="5751734"/>
            <a:ext cx="59633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Two-sided Exact Clopper-Pearson 95% CI.</a:t>
            </a:r>
          </a:p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D/C/F/TAF, darunavir/cobicistat/emtricitabine/tenofovir alafenamide; VF, virologic failure;</a:t>
            </a:r>
          </a:p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ITT, intent-to-treat; VL, viral load; CI, confidence interval.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012CD1-3E6C-4A3D-AFBD-24CAA4F40A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CEDED"/>
              </a:clrFrom>
              <a:clrTo>
                <a:srgbClr val="EC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025" y="1286062"/>
            <a:ext cx="7467598" cy="414163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40CA93-0FC6-47D8-8AAD-348CB630D1FD}"/>
              </a:ext>
            </a:extLst>
          </p:cNvPr>
          <p:cNvSpPr/>
          <p:nvPr/>
        </p:nvSpPr>
        <p:spPr>
          <a:xfrm>
            <a:off x="231649" y="5274146"/>
            <a:ext cx="87537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high proportion of women in the D/C/F/TAF arm had a virologic response (86%) at Week 96 (men: 85%) and a low proportion had VF (women: 7%; men: 5%)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034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496" y="217650"/>
            <a:ext cx="8909884" cy="715799"/>
          </a:xfrm>
        </p:spPr>
        <p:txBody>
          <a:bodyPr anchor="t">
            <a:noAutofit/>
          </a:bodyPr>
          <a:lstStyle/>
          <a:p>
            <a:r>
              <a:rPr lang="en-GB" sz="2200" dirty="0"/>
              <a:t>EMERALD/AMBER Week 96 Women: AMBER Resistance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BEC300-B69D-47E5-B174-C86289A3C6FE}"/>
              </a:ext>
            </a:extLst>
          </p:cNvPr>
          <p:cNvSpPr txBox="1"/>
          <p:nvPr/>
        </p:nvSpPr>
        <p:spPr>
          <a:xfrm>
            <a:off x="0" y="5472314"/>
            <a:ext cx="59633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D/C/F/TAF, darunavir/cobicistat/emtricitabine/tenofovir alafenamide; VF, virologic failure;</a:t>
            </a:r>
          </a:p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VL, viral load; DRV, darunavir; PI, protease inhibitor; TFV, tenofovir; </a:t>
            </a:r>
          </a:p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RAMS, resistance associated mutations; FTC, emtricitabine; 3TC, lamivudine; </a:t>
            </a:r>
          </a:p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N(t)RTI, nucleoside reverse transcriptase inhibitor;</a:t>
            </a:r>
          </a:p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NNRTI, non nucleoside reverse transcriptase inhibitor.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A17493-CF23-4EC0-849F-D4029FA9D7A8}"/>
              </a:ext>
            </a:extLst>
          </p:cNvPr>
          <p:cNvSpPr/>
          <p:nvPr/>
        </p:nvSpPr>
        <p:spPr>
          <a:xfrm>
            <a:off x="352425" y="1183571"/>
            <a:ext cx="843915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D/C/F/TAF arm, post-baseline genotype data were available for 9 patients (2 women; 7 men) with protocol defined VF (virologic non-response, virologic rebound, and/or viraemic at final timepoint) and VL ≥400 copies/mL at failure or at later time points in the D/C/F/TAF arm</a:t>
            </a:r>
          </a:p>
          <a:p>
            <a:pPr marL="742896" lvl="1" indent="-285750">
              <a:spcBef>
                <a:spcPts val="600"/>
              </a:spcBef>
              <a:spcAft>
                <a:spcPts val="600"/>
              </a:spcAft>
              <a:buFont typeface="Verdana" panose="020B0604030504040204" pitchFamily="34" charset="0"/>
              <a:buChar char="−"/>
            </a:pPr>
            <a:r>
              <a:rPr lang="en-US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emerging DRV, primary PI, or TFV RAMs were observed post-baseline</a:t>
            </a:r>
          </a:p>
          <a:p>
            <a:pPr marL="1200041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N(t)RTI RAM M184I/V RAM, conferring FTC and 3TC resistance, was detected at Week 36 in one female patient who had transmitted NNRTI resistance at screening, and in a post-hoc analysis M184V was detected pre-treatment as a minority variant (9%)</a:t>
            </a:r>
            <a:r>
              <a:rPr lang="en-US" sz="1600" baseline="300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en-US" sz="1600" baseline="30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746C66-8CC9-474B-BFC1-7F9EA3247882}"/>
              </a:ext>
            </a:extLst>
          </p:cNvPr>
          <p:cNvSpPr/>
          <p:nvPr/>
        </p:nvSpPr>
        <p:spPr>
          <a:xfrm>
            <a:off x="5534025" y="5909283"/>
            <a:ext cx="36957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9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Lathouwers E, et al. HIV Glasgow 2018. Abstract P294.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416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496" y="217650"/>
            <a:ext cx="8909884" cy="715799"/>
          </a:xfrm>
        </p:spPr>
        <p:txBody>
          <a:bodyPr anchor="t">
            <a:noAutofit/>
          </a:bodyPr>
          <a:lstStyle/>
          <a:p>
            <a:r>
              <a:rPr lang="en-GB" sz="2200" dirty="0"/>
              <a:t>EMERALD/AMBER Week 96 Women: AMBER Safety Through Week 96 in the D/C/F/TAF Arm by Gender (ITT Population)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BEC300-B69D-47E5-B174-C86289A3C6FE}"/>
              </a:ext>
            </a:extLst>
          </p:cNvPr>
          <p:cNvSpPr txBox="1"/>
          <p:nvPr/>
        </p:nvSpPr>
        <p:spPr>
          <a:xfrm>
            <a:off x="-76200" y="5874454"/>
            <a:ext cx="5963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D/C/F/TAF, darunavir/cobicistat/emtricitabine/tenofovir alafenamide; AEs, adverse events;</a:t>
            </a:r>
          </a:p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ITT, intent-to-treat.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9B4DA54-1E1A-4A3A-BE9F-2C9850064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822727"/>
              </p:ext>
            </p:extLst>
          </p:nvPr>
        </p:nvGraphicFramePr>
        <p:xfrm>
          <a:off x="333375" y="1397000"/>
          <a:ext cx="8652006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5375">
                  <a:extLst>
                    <a:ext uri="{9D8B030D-6E8A-4147-A177-3AD203B41FA5}">
                      <a16:colId xmlns:a16="http://schemas.microsoft.com/office/drawing/2014/main" val="1828152528"/>
                    </a:ext>
                  </a:extLst>
                </a:gridCol>
                <a:gridCol w="1952625">
                  <a:extLst>
                    <a:ext uri="{9D8B030D-6E8A-4147-A177-3AD203B41FA5}">
                      <a16:colId xmlns:a16="http://schemas.microsoft.com/office/drawing/2014/main" val="141035069"/>
                    </a:ext>
                  </a:extLst>
                </a:gridCol>
                <a:gridCol w="1794006">
                  <a:extLst>
                    <a:ext uri="{9D8B030D-6E8A-4147-A177-3AD203B41FA5}">
                      <a16:colId xmlns:a16="http://schemas.microsoft.com/office/drawing/2014/main" val="4052361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Incidence,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Women (N=44)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</a:t>
                      </a:r>
                    </a:p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(N=318)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330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≥1 AE, any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 (93)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293 (92)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007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2880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Study drug-related AEs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 (59)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116 (36)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653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2880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Study drug-related Grade 3 or 4 AEs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(7)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 (3)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005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≥1 serious 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 (11)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 (11)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917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2880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Study drug-related serious AEs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(&lt;1)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46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≥1 AE leading to discontinuation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(7)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 (2)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0626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BC1DF9E-A20B-418E-8B70-EF8656882336}"/>
              </a:ext>
            </a:extLst>
          </p:cNvPr>
          <p:cNvSpPr/>
          <p:nvPr/>
        </p:nvSpPr>
        <p:spPr>
          <a:xfrm>
            <a:off x="245998" y="4363085"/>
            <a:ext cx="8652004" cy="1284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Study drug-related Grade 3 or 4 and serious AEs and AEs leading to discontinuation were low in both genders in the D/C/F/TAF arm and there were no deaths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 common AEs (≥10% overall D/C/F/TAF arm through 96 weeks) were diarrhea </a:t>
            </a:r>
            <a:br>
              <a:rPr lang="en-US" sz="14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(16%  women; 24% men), nasopharyngitis (9% women; 17% men), and</a:t>
            </a:r>
            <a:br>
              <a:rPr lang="en-US" sz="14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headache (14% women;  15% men)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275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A7753B-D914-4ADB-B8AF-CDCBD989516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CEDED"/>
              </a:clrFrom>
              <a:clrTo>
                <a:srgbClr val="EC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18" y="1331109"/>
            <a:ext cx="9095964" cy="342423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496" y="217650"/>
            <a:ext cx="8909884" cy="715799"/>
          </a:xfrm>
        </p:spPr>
        <p:txBody>
          <a:bodyPr anchor="t">
            <a:noAutofit/>
          </a:bodyPr>
          <a:lstStyle/>
          <a:p>
            <a:r>
              <a:rPr lang="en-GB" sz="2200" dirty="0"/>
              <a:t>EMERALD/AMBER Week 96 Women: AMBER Median Change from Baseline to Week 96 in A)eGFR</a:t>
            </a:r>
            <a:r>
              <a:rPr lang="en-GB" sz="2200" baseline="-25000" dirty="0"/>
              <a:t>cr</a:t>
            </a:r>
            <a:r>
              <a:rPr lang="en-GB" sz="2200" dirty="0"/>
              <a:t> B)eGFR</a:t>
            </a:r>
            <a:r>
              <a:rPr lang="en-GB" sz="2200" baseline="-25000" dirty="0"/>
              <a:t>cyst</a:t>
            </a:r>
            <a:r>
              <a:rPr lang="en-GB" sz="2200" dirty="0"/>
              <a:t> in the D/C/F/TAF Arm by Gender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BEC300-B69D-47E5-B174-C86289A3C6FE}"/>
              </a:ext>
            </a:extLst>
          </p:cNvPr>
          <p:cNvSpPr txBox="1"/>
          <p:nvPr/>
        </p:nvSpPr>
        <p:spPr>
          <a:xfrm>
            <a:off x="-69031" y="5348079"/>
            <a:ext cx="9165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Baseline eGFRcr = eGFR based on creatinine and eGFRcyst = eGFR based on cystatin C (both based on serum levels and CKD-EPI formula); IQR.</a:t>
            </a:r>
          </a:p>
          <a:p>
            <a:r>
              <a:rPr lang="en-US" sz="900" dirty="0"/>
              <a:t>GFR normal range: 90‒120 mL/min/1.73m2; </a:t>
            </a:r>
            <a:r>
              <a:rPr lang="en-US" sz="900" baseline="30000" dirty="0"/>
              <a:t>a</a:t>
            </a:r>
            <a:r>
              <a:rPr lang="en-US" sz="900" dirty="0"/>
              <a:t>Cystatin C was not routinely collected during the open-label phase so only 22 patients had results for the Week 96 time point; N is the number of evaluable women or men at A) Week 96 or B) Week 84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D/C/F/TAF, darunavir/cobicistat/emtricitabine/tenofovir alafenamide; BL, baseline; IQR, inter-quartile range; eGFR</a:t>
            </a:r>
            <a:r>
              <a:rPr lang="en-US" sz="9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estimated glomular filtration rate creatinine; eGFR, estimated glomular filtration rate cystatin; GRF, glomular filtration rate;</a:t>
            </a:r>
          </a:p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PRT, proximal renal tubulopathy.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C1DF9E-A20B-418E-8B70-EF8656882336}"/>
              </a:ext>
            </a:extLst>
          </p:cNvPr>
          <p:cNvSpPr/>
          <p:nvPr/>
        </p:nvSpPr>
        <p:spPr>
          <a:xfrm>
            <a:off x="245998" y="4670003"/>
            <a:ext cx="86520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No clinically relevant changes in eGFR and no cases of Fanconi Syndrome or subclinical PRT were observed through Week 96 for either gender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843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68234278-3790-4088-B4E7-E78639A16239}"/>
              </a:ext>
            </a:extLst>
          </p:cNvPr>
          <p:cNvSpPr txBox="1">
            <a:spLocks/>
          </p:cNvSpPr>
          <p:nvPr/>
        </p:nvSpPr>
        <p:spPr>
          <a:xfrm>
            <a:off x="279919" y="4286548"/>
            <a:ext cx="8593494" cy="10235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3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300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3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b="0" dirty="0"/>
              <a:t>A Wilkin, K Tashima, C Katlama, J Jezorwski, </a:t>
            </a:r>
          </a:p>
          <a:p>
            <a:pPr algn="r">
              <a:spcBef>
                <a:spcPts val="0"/>
              </a:spcBef>
            </a:pPr>
            <a:r>
              <a:rPr lang="en-US" b="0" dirty="0"/>
              <a:t>E Van Landuyt, E Lathouwers, K Brown, </a:t>
            </a:r>
          </a:p>
          <a:p>
            <a:pPr algn="r">
              <a:spcBef>
                <a:spcPts val="0"/>
              </a:spcBef>
            </a:pPr>
            <a:r>
              <a:rPr lang="en-US" b="0" dirty="0"/>
              <a:t>B Baugh on behalf of the EMERALD and AMBER study groups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5F3DA9-0EB0-4EE5-80D6-D602E803FA53}"/>
              </a:ext>
            </a:extLst>
          </p:cNvPr>
          <p:cNvSpPr/>
          <p:nvPr/>
        </p:nvSpPr>
        <p:spPr>
          <a:xfrm>
            <a:off x="279919" y="1016283"/>
            <a:ext cx="87878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B48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Efficacy and Safety of the Once-daily Darunavir/Cobicistat/Emtricitabine/Tenofovir Alafenamide (D/C/F/TAF) Single-tablet Regimen in Antiretroviral Treatment (ART)-Experienced and ART-Naïve Women Living with HIV-1: EMERALD and AMBER Week 96 Results</a:t>
            </a:r>
          </a:p>
        </p:txBody>
      </p:sp>
    </p:spTree>
    <p:extLst>
      <p:ext uri="{BB962C8B-B14F-4D97-AF65-F5344CB8AC3E}">
        <p14:creationId xmlns:p14="http://schemas.microsoft.com/office/powerpoint/2010/main" val="373489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4BEC300-B69D-47E5-B174-C86289A3C6FE}"/>
              </a:ext>
            </a:extLst>
          </p:cNvPr>
          <p:cNvSpPr txBox="1"/>
          <p:nvPr/>
        </p:nvSpPr>
        <p:spPr>
          <a:xfrm>
            <a:off x="-38100" y="5726099"/>
            <a:ext cx="64435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BMD was evaluated in a substudy of AMBER; N is the number of evaluable women or men at Week 96.</a:t>
            </a:r>
            <a:endParaRPr lang="en-US" sz="9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D/C/F/TAF, darunavir/cobicistat/emtricitabine/tenofovir alafenamide; BL, baseline;</a:t>
            </a:r>
          </a:p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BMD, bone mineral density; SE, standard error.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19F18F-245A-4DEA-ABBA-B8EF219CC75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CEDED"/>
              </a:clrFrom>
              <a:clrTo>
                <a:srgbClr val="EC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15" y="1198576"/>
            <a:ext cx="8839170" cy="339566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496" y="217650"/>
            <a:ext cx="8909884" cy="715799"/>
          </a:xfrm>
        </p:spPr>
        <p:txBody>
          <a:bodyPr anchor="t">
            <a:noAutofit/>
          </a:bodyPr>
          <a:lstStyle/>
          <a:p>
            <a:r>
              <a:rPr lang="en-GB" sz="2200" dirty="0"/>
              <a:t>EMERALD/AMBER Week 96 Women: AMBER Mean (SE) Percent Change from Baseline to Week 96 in A) Hip and B) Spine BMD in the D/C/F/TAF Arm by Gender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B38558-5F65-4DD0-A9F8-9D568613320F}"/>
              </a:ext>
            </a:extLst>
          </p:cNvPr>
          <p:cNvSpPr/>
          <p:nvPr/>
        </p:nvSpPr>
        <p:spPr>
          <a:xfrm>
            <a:off x="75496" y="4440656"/>
            <a:ext cx="8820854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0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Week 48, mean change in BMD at each site was statistically favorable for the D/C/F/TAF arm versus the control arm</a:t>
            </a:r>
          </a:p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0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D/C/F/TAF arm through Week 96, there were small decreases in hip and lumbar spine  BMD, with overall numerically greater decreases in women; femoral neck BMD changes  followed the same pattern at Week 96 (women: –2.27%; men: –1.17%)</a:t>
            </a:r>
          </a:p>
        </p:txBody>
      </p:sp>
    </p:spTree>
    <p:extLst>
      <p:ext uri="{BB962C8B-B14F-4D97-AF65-F5344CB8AC3E}">
        <p14:creationId xmlns:p14="http://schemas.microsoft.com/office/powerpoint/2010/main" val="2033410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4BEC300-B69D-47E5-B174-C86289A3C6FE}"/>
              </a:ext>
            </a:extLst>
          </p:cNvPr>
          <p:cNvSpPr txBox="1"/>
          <p:nvPr/>
        </p:nvSpPr>
        <p:spPr>
          <a:xfrm>
            <a:off x="-57150" y="5754674"/>
            <a:ext cx="64435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D/C/F/TAF, darunavir/cobicistat/emtricitabine/tenofovir alafenamide; VL, viral load; AEs, adverse events;</a:t>
            </a:r>
          </a:p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DRV, darunavir; TFV, tenofovir; RAMS, resistance associated mutations; FTC, emtricitabine;</a:t>
            </a:r>
          </a:p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PI, protease inhibitor.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496" y="217650"/>
            <a:ext cx="8909884" cy="715799"/>
          </a:xfrm>
        </p:spPr>
        <p:txBody>
          <a:bodyPr anchor="t">
            <a:noAutofit/>
          </a:bodyPr>
          <a:lstStyle/>
          <a:p>
            <a:r>
              <a:rPr lang="en-GB" sz="2200" dirty="0"/>
              <a:t>EMERALD/AMBER Week 96 Women: Conclusions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35E92F-FACE-418C-8AFC-0FFE3AF8A9E2}"/>
              </a:ext>
            </a:extLst>
          </p:cNvPr>
          <p:cNvSpPr/>
          <p:nvPr/>
        </p:nvSpPr>
        <p:spPr>
          <a:xfrm>
            <a:off x="75496" y="733424"/>
            <a:ext cx="8909884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Efficacy and safety results for D/C/F/TAF were generally consistent across genders through Week 96 in virologically suppressed </a:t>
            </a:r>
            <a:br>
              <a:rPr lang="en-US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ART-experienced and -naive patients living with HIV-1 in EMERALD and AMBER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Through Week 96, D/C/F/TAF resulted in:</a:t>
            </a:r>
          </a:p>
          <a:p>
            <a:pPr marL="742896" lvl="1" indent="-285750">
              <a:spcBef>
                <a:spcPts val="300"/>
              </a:spcBef>
              <a:spcAft>
                <a:spcPts val="600"/>
              </a:spcAft>
              <a:buFont typeface="Verdana" panose="020B0604030504040204" pitchFamily="34" charset="0"/>
              <a:buChar char="−"/>
            </a:pPr>
            <a:r>
              <a:rPr lang="en-US" sz="16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high virologic response rate of 86% (VL &lt;50 copies/mL; FDA Snapshot) in women in both studies</a:t>
            </a:r>
          </a:p>
          <a:p>
            <a:pPr marL="742896" lvl="1" indent="-285750">
              <a:spcBef>
                <a:spcPts val="300"/>
              </a:spcBef>
              <a:spcAft>
                <a:spcPts val="600"/>
              </a:spcAft>
              <a:buFont typeface="Verdana" panose="020B0604030504040204" pitchFamily="34" charset="0"/>
              <a:buChar char="−"/>
            </a:pPr>
            <a:r>
              <a:rPr lang="en-US" sz="16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Few discontinuations due to AEs and overall favorable bone/renal outcomes</a:t>
            </a:r>
          </a:p>
          <a:p>
            <a:pPr marL="742896" lvl="1" indent="-285750">
              <a:spcBef>
                <a:spcPts val="300"/>
              </a:spcBef>
              <a:spcAft>
                <a:spcPts val="600"/>
              </a:spcAft>
              <a:buFont typeface="Verdana" panose="020B0604030504040204" pitchFamily="34" charset="0"/>
              <a:buChar char="−"/>
            </a:pPr>
            <a:r>
              <a:rPr lang="en-US" sz="16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treatment-emergent DRV, primary PI, or TFV RAMs in 1,125 patients</a:t>
            </a:r>
          </a:p>
          <a:p>
            <a:pPr marL="1200041" lvl="2" indent="-2857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only one female patient in the D/C/F/TAF arm of AMBER, an FTC RAM (M184I/V) was identified post-VF (&lt;0.1%)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These findings confirm the efficacy, high genetic barrier to resistance and bone/renal safety benefits of D/C/F/TAF for all patients, irrespective of gender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352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496" y="217651"/>
            <a:ext cx="8909884" cy="576988"/>
          </a:xfrm>
        </p:spPr>
        <p:txBody>
          <a:bodyPr anchor="t">
            <a:normAutofit/>
          </a:bodyPr>
          <a:lstStyle/>
          <a:p>
            <a:r>
              <a:rPr lang="en-GB" sz="2200" dirty="0"/>
              <a:t>EMERALD/AMBER Week 96 Women: Introduction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5496" y="726832"/>
            <a:ext cx="8735129" cy="4416668"/>
          </a:xfrm>
        </p:spPr>
        <p:txBody>
          <a:bodyPr>
            <a:noAutofit/>
          </a:bodyPr>
          <a:lstStyle/>
          <a:p>
            <a:r>
              <a:rPr lang="en-US" sz="1400" dirty="0"/>
              <a:t>Once-daily boosted DRV regimens, including the </a:t>
            </a:r>
            <a:r>
              <a:rPr lang="da-DK" sz="1400" dirty="0"/>
              <a:t>D/C/F/TAF 800/150/200/10 mg </a:t>
            </a:r>
            <a:br>
              <a:rPr lang="da-DK" sz="1400" dirty="0"/>
            </a:br>
            <a:r>
              <a:rPr lang="da-DK" sz="1400" dirty="0"/>
              <a:t>single-tablet regimen, have </a:t>
            </a:r>
            <a:r>
              <a:rPr lang="en-US" sz="1400" dirty="0"/>
              <a:t>demonstrated a high, durable virologic response, a high genetic barrier to resistance, and long-term safety in a broad range of patients,</a:t>
            </a:r>
            <a:r>
              <a:rPr lang="en-US" sz="1400" baseline="30000" dirty="0"/>
              <a:t>1–8</a:t>
            </a:r>
            <a:r>
              <a:rPr lang="en-US" sz="1400" dirty="0"/>
              <a:t> and are included in international HIV- treatment guidelines</a:t>
            </a:r>
            <a:r>
              <a:rPr lang="en-US" sz="1400" baseline="30000" dirty="0"/>
              <a:t>9‒11</a:t>
            </a:r>
          </a:p>
          <a:p>
            <a:r>
              <a:rPr lang="en-US" sz="1400" dirty="0"/>
              <a:t>In two Phase 3 randomized trials, D/C/F/TAF demonstrated </a:t>
            </a:r>
            <a:r>
              <a:rPr lang="it-IT" sz="1400" dirty="0"/>
              <a:t>non-inferior efficacy, no primary PI, DRV </a:t>
            </a:r>
            <a:r>
              <a:rPr lang="en-US" sz="1400" dirty="0"/>
              <a:t>or TFV resistance, and favorable renal and bone safety vs the control arms:</a:t>
            </a:r>
          </a:p>
          <a:p>
            <a:pPr lvl="1"/>
            <a:r>
              <a:rPr lang="fr-FR" sz="1200" dirty="0"/>
              <a:t>Versus bPI + </a:t>
            </a:r>
            <a:r>
              <a:rPr lang="en-US" sz="1200" dirty="0"/>
              <a:t>FTC/TDF in ART-experienced, virologically suppressed adults (EMERALD)</a:t>
            </a:r>
          </a:p>
          <a:p>
            <a:pPr lvl="2"/>
            <a:r>
              <a:rPr lang="en-US" sz="1100" dirty="0"/>
              <a:t>Primary outcome: 2.5% vs 2.1% (Δ0.4%; 95% CI –1.5; 2.2; p&lt;0.0001), respectively, had PDVR; confirmed VL ≥50 copies/mL) cumulative through Week 48;⁵ and 3.1% through Week 96 in the D/C/F/TAF arm</a:t>
            </a:r>
            <a:r>
              <a:rPr lang="en-US" sz="1100" baseline="30000" dirty="0"/>
              <a:t>6</a:t>
            </a:r>
          </a:p>
          <a:p>
            <a:pPr lvl="2"/>
            <a:r>
              <a:rPr lang="en-US" sz="1100" dirty="0"/>
              <a:t>Secondary outcome: Week 48 virologic response (FDA snapshot; VL &lt;50 copies/mL): 95% vs 94% (</a:t>
            </a:r>
            <a:r>
              <a:rPr lang="el-GR" sz="1100" dirty="0"/>
              <a:t>Δ1%;</a:t>
            </a:r>
            <a:r>
              <a:rPr lang="en-US" sz="1100" dirty="0"/>
              <a:t> 95% CI –2; 4);⁵ and 91% at Week 96 in the D/C/F/TAF arm⁶</a:t>
            </a:r>
          </a:p>
          <a:p>
            <a:pPr lvl="1"/>
            <a:r>
              <a:rPr lang="en-US" sz="1200" dirty="0"/>
              <a:t>Versus D/C + FTC/TDF in ART-naïve adults (AMBER) </a:t>
            </a:r>
          </a:p>
          <a:p>
            <a:pPr lvl="2"/>
            <a:r>
              <a:rPr lang="it-IT" sz="1100" dirty="0"/>
              <a:t>Primary outcome: 91% vs 88% (Δ3%; 95% CI –2; 7; </a:t>
            </a:r>
            <a:r>
              <a:rPr lang="en-US" sz="1100" dirty="0"/>
              <a:t>p&lt;0.0001), respectively, had a virologic response (FDA snapshot) at Week 48</a:t>
            </a:r>
            <a:r>
              <a:rPr lang="en-US" sz="1100" baseline="30000" dirty="0"/>
              <a:t>7</a:t>
            </a:r>
            <a:r>
              <a:rPr lang="en-US" sz="1100" dirty="0"/>
              <a:t> </a:t>
            </a:r>
          </a:p>
          <a:p>
            <a:pPr lvl="2"/>
            <a:r>
              <a:rPr lang="en-US" sz="1100" dirty="0"/>
              <a:t>Virologic response was 85% at Week 96 in the D/C/F/TAF arm⁸</a:t>
            </a:r>
          </a:p>
          <a:p>
            <a:r>
              <a:rPr lang="en-US" sz="1400" dirty="0"/>
              <a:t>We present a cumulative through Week 96 preplanned  gender-based analysis of the D/C/F/TAF arms in each trial</a:t>
            </a:r>
            <a:endParaRPr lang="en-US" sz="1400" baseline="30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0AA723-A7DB-43B0-83D1-33D867A847E4}"/>
              </a:ext>
            </a:extLst>
          </p:cNvPr>
          <p:cNvSpPr txBox="1"/>
          <p:nvPr/>
        </p:nvSpPr>
        <p:spPr>
          <a:xfrm>
            <a:off x="-57150" y="5746815"/>
            <a:ext cx="58395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ART, antiretroviral therapy; DRV, darunavir; PI, protease inhibitor; TFV, tenofovir; VL, viral load;</a:t>
            </a:r>
          </a:p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D/C/F/TAF. darunavir/cobicistat/emtricitabine/tenofovir alafenamide; CI, confidence interval;</a:t>
            </a:r>
          </a:p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bPI, boosted protease inhibitor; FTC/TDF, emtricitabine/tenofovir disoproxil fumarate.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69BFF5-7ED2-4EEE-A45A-5F104A04678E}"/>
              </a:ext>
            </a:extLst>
          </p:cNvPr>
          <p:cNvSpPr/>
          <p:nvPr/>
        </p:nvSpPr>
        <p:spPr>
          <a:xfrm>
            <a:off x="4657725" y="4543916"/>
            <a:ext cx="45720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da-DK" sz="9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Orkin C, et al. HIV Med 2013;14:49–59.</a:t>
            </a:r>
          </a:p>
          <a:p>
            <a:pPr algn="r"/>
            <a:r>
              <a:rPr lang="en-US" sz="9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Cahn P, et al. AIDS 2011;25:929–39.</a:t>
            </a:r>
          </a:p>
          <a:p>
            <a:pPr algn="r"/>
            <a:r>
              <a:rPr lang="en-US" sz="9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Flynn P, et al. PIDJ 2014;33:940–5.</a:t>
            </a:r>
          </a:p>
          <a:p>
            <a:pPr algn="r"/>
            <a:r>
              <a:rPr lang="nl-NL" sz="9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Lathouwers E, et al. HIV Clin Trials 2017;18:196–204.</a:t>
            </a:r>
          </a:p>
          <a:p>
            <a:pPr algn="r"/>
            <a:r>
              <a:rPr lang="it-IT" sz="9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Orkin C, et al. Lancet HIV 2018;5:e23–e34.</a:t>
            </a:r>
          </a:p>
          <a:p>
            <a:pPr algn="r"/>
            <a:r>
              <a:rPr lang="nl-NL" sz="9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Eron J, et al. IDWeek 2018. Abstract 1768.</a:t>
            </a:r>
          </a:p>
          <a:p>
            <a:pPr algn="r"/>
            <a:r>
              <a:rPr lang="en-US" sz="9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 Eron J, et al. AIDS 2018;32:1431–42.</a:t>
            </a:r>
          </a:p>
          <a:p>
            <a:pPr algn="r"/>
            <a:r>
              <a:rPr lang="en-US" sz="9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8. Orkin C, et al. HIV Glasgow 2018. Abstract 0212.</a:t>
            </a:r>
          </a:p>
          <a:p>
            <a:pPr algn="r"/>
            <a:r>
              <a:rPr lang="en-US" sz="9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9. DHHS guidelines. Updated October 25, 2018.</a:t>
            </a:r>
          </a:p>
          <a:p>
            <a:pPr algn="r"/>
            <a:r>
              <a:rPr lang="en-US" sz="9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10. EACS Guidelines, Version 9.1. October 2018.</a:t>
            </a:r>
          </a:p>
          <a:p>
            <a:pPr algn="r"/>
            <a:r>
              <a:rPr lang="da-DK" sz="9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11. Saag MS, et al. JAMA. 2018;320:379‒96.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85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496" y="217651"/>
            <a:ext cx="8909884" cy="576988"/>
          </a:xfrm>
        </p:spPr>
        <p:txBody>
          <a:bodyPr anchor="t">
            <a:noAutofit/>
          </a:bodyPr>
          <a:lstStyle/>
          <a:p>
            <a:r>
              <a:rPr lang="en-GB" sz="2200" dirty="0"/>
              <a:t>EMERALD/AMBER Week 96 Women: </a:t>
            </a:r>
            <a:br>
              <a:rPr lang="en-GB" sz="2200" dirty="0"/>
            </a:br>
            <a:r>
              <a:rPr lang="en-GB" sz="2200" dirty="0"/>
              <a:t>Study Designs and Primary Endpoints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006CDC-1B04-4E08-ACC9-A447523A8CD4}"/>
              </a:ext>
            </a:extLst>
          </p:cNvPr>
          <p:cNvSpPr/>
          <p:nvPr/>
        </p:nvSpPr>
        <p:spPr>
          <a:xfrm>
            <a:off x="406270" y="1025247"/>
            <a:ext cx="850913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EMERALD (TMC114IFD3013; NCT02269917)</a:t>
            </a:r>
            <a:r>
              <a:rPr lang="en-US" baseline="300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AMBER (TMC114FD2HTX3001; NCT02431247)</a:t>
            </a:r>
            <a:r>
              <a:rPr lang="en-US" baseline="300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international, multicenter, Phase 3, randomized, active-controlled non-inferiority trials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Patients in the D/C/F/TAF and control arms of both trials continued on or switched to D/C/F/TAF in a single-arm, open-label extension phase until Week 96, provided they consented and continued to derive benefit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EMERALD, Week 96 efficacy endpoints were PDVR cumulative through Week 96, and Week 96 virologic outcome (virologic response, VL &lt;50 copies/mL, and VF, VL ≥50 copies/mL; FDA snapshot)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AMBER, the Week 96 efficacy endpoint was virologic outcome (virologic response and VF; FDA snapshot)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85E3DD-86FF-48CC-AB5C-3D6B03D4F06F}"/>
              </a:ext>
            </a:extLst>
          </p:cNvPr>
          <p:cNvSpPr/>
          <p:nvPr/>
        </p:nvSpPr>
        <p:spPr>
          <a:xfrm>
            <a:off x="4657725" y="575286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da-DK" sz="9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it-IT" sz="9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Orkin C, et al. Lancet HIV 2018;5:e23–e34.</a:t>
            </a:r>
          </a:p>
          <a:p>
            <a:pPr algn="r"/>
            <a:r>
              <a:rPr lang="en-US" sz="9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Eron J, et al. AIDS 2018;32:1431–42.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DBB308-07DF-44E1-BD84-56E1A8AA63E8}"/>
              </a:ext>
            </a:extLst>
          </p:cNvPr>
          <p:cNvSpPr txBox="1"/>
          <p:nvPr/>
        </p:nvSpPr>
        <p:spPr>
          <a:xfrm>
            <a:off x="-57150" y="5886450"/>
            <a:ext cx="4677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D/C/F/TAF, darunavir/cobicistat/emtricitabine/tenofovir alafenamide;</a:t>
            </a:r>
          </a:p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PDVR, protocol defined virologic rebound; VL, viral load; VF, virologic failure. </a:t>
            </a:r>
          </a:p>
        </p:txBody>
      </p:sp>
    </p:spTree>
    <p:extLst>
      <p:ext uri="{BB962C8B-B14F-4D97-AF65-F5344CB8AC3E}">
        <p14:creationId xmlns:p14="http://schemas.microsoft.com/office/powerpoint/2010/main" val="62701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496" y="217650"/>
            <a:ext cx="8909884" cy="715799"/>
          </a:xfrm>
        </p:spPr>
        <p:txBody>
          <a:bodyPr anchor="t">
            <a:noAutofit/>
          </a:bodyPr>
          <a:lstStyle/>
          <a:p>
            <a:r>
              <a:rPr lang="en-GB" sz="2200" dirty="0"/>
              <a:t>EMERALD/AMBER Week 96 Women: DXA Sub-Studies</a:t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006CDC-1B04-4E08-ACC9-A447523A8CD4}"/>
              </a:ext>
            </a:extLst>
          </p:cNvPr>
          <p:cNvSpPr/>
          <p:nvPr/>
        </p:nvSpPr>
        <p:spPr>
          <a:xfrm>
            <a:off x="406270" y="1025247"/>
            <a:ext cx="850913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selected sites for consenting patients from both trials, DXA scans for hip, lumbar spine (L1–L4), and femoral neck BMD were performed at baseline, Weeks 24, 48, and 96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BMD changes from baseline to Weeks 24, 48, and 96 were calculated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DBB308-07DF-44E1-BD84-56E1A8AA63E8}"/>
              </a:ext>
            </a:extLst>
          </p:cNvPr>
          <p:cNvSpPr txBox="1"/>
          <p:nvPr/>
        </p:nvSpPr>
        <p:spPr>
          <a:xfrm>
            <a:off x="-85725" y="6035353"/>
            <a:ext cx="41825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DXA, dual energy x-ray absorptiometry; BMD, bone mineral density.</a:t>
            </a:r>
          </a:p>
        </p:txBody>
      </p:sp>
    </p:spTree>
    <p:extLst>
      <p:ext uri="{BB962C8B-B14F-4D97-AF65-F5344CB8AC3E}">
        <p14:creationId xmlns:p14="http://schemas.microsoft.com/office/powerpoint/2010/main" val="89211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496" y="217650"/>
            <a:ext cx="8909884" cy="715799"/>
          </a:xfrm>
        </p:spPr>
        <p:txBody>
          <a:bodyPr anchor="t">
            <a:noAutofit/>
          </a:bodyPr>
          <a:lstStyle/>
          <a:p>
            <a:r>
              <a:rPr lang="en-GB" sz="2200" dirty="0"/>
              <a:t>EMERALD/AMBER Week 96 Women: </a:t>
            </a:r>
            <a:br>
              <a:rPr lang="en-GB" sz="2200" dirty="0"/>
            </a:br>
            <a:r>
              <a:rPr lang="en-GB" sz="2200" dirty="0"/>
              <a:t>Endpoints and Gender Analysis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006CDC-1B04-4E08-ACC9-A447523A8CD4}"/>
              </a:ext>
            </a:extLst>
          </p:cNvPr>
          <p:cNvSpPr/>
          <p:nvPr/>
        </p:nvSpPr>
        <p:spPr>
          <a:xfrm>
            <a:off x="476250" y="1336119"/>
            <a:ext cx="850913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This secondary analysis focuses on long-term efficacy and safety over 96 weeks in the D/C/F/TAF arm of each study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This gender subgroup analysis was based on descriptive statistics; as the female subgroups in each study are small, especially in the DXA sub-studies, results should be interpreted with caution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DBB308-07DF-44E1-BD84-56E1A8AA63E8}"/>
              </a:ext>
            </a:extLst>
          </p:cNvPr>
          <p:cNvSpPr txBox="1"/>
          <p:nvPr/>
        </p:nvSpPr>
        <p:spPr>
          <a:xfrm>
            <a:off x="-57150" y="5882953"/>
            <a:ext cx="4182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D/C/F/TAF, darunavir/cobicistat/emtricitabine/tenofovir alafenamide;</a:t>
            </a:r>
          </a:p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DXA, dual energy x-ray absorptiometry. </a:t>
            </a:r>
          </a:p>
        </p:txBody>
      </p:sp>
    </p:spTree>
    <p:extLst>
      <p:ext uri="{BB962C8B-B14F-4D97-AF65-F5344CB8AC3E}">
        <p14:creationId xmlns:p14="http://schemas.microsoft.com/office/powerpoint/2010/main" val="2731230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79D2BE-FBA9-4CF1-AFEB-56BB6D18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CEDED"/>
              </a:clrFrom>
              <a:clrTo>
                <a:srgbClr val="EC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375" y="838199"/>
            <a:ext cx="8335249" cy="46482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496" y="217650"/>
            <a:ext cx="8909884" cy="715799"/>
          </a:xfrm>
        </p:spPr>
        <p:txBody>
          <a:bodyPr anchor="t">
            <a:noAutofit/>
          </a:bodyPr>
          <a:lstStyle/>
          <a:p>
            <a:r>
              <a:rPr lang="en-GB" sz="2200" dirty="0"/>
              <a:t>EMERALD/AMBER Week 96 Women: </a:t>
            </a:r>
            <a:br>
              <a:rPr lang="en-GB" sz="2200" dirty="0"/>
            </a:br>
            <a:r>
              <a:rPr lang="en-GB" sz="2200" dirty="0"/>
              <a:t>EMERALD and AMBER Study Designs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DBB308-07DF-44E1-BD84-56E1A8AA63E8}"/>
              </a:ext>
            </a:extLst>
          </p:cNvPr>
          <p:cNvSpPr txBox="1"/>
          <p:nvPr/>
        </p:nvSpPr>
        <p:spPr>
          <a:xfrm>
            <a:off x="-76200" y="5326494"/>
            <a:ext cx="8985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Previous ART VF allowed, with no history of VF on DRV-based regimens and absence of DRV resistance-associated mutations (RAMs)</a:t>
            </a:r>
            <a:r>
              <a:rPr lang="en-US" sz="9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if historical genotypes were available; No restriction on any other RAMs, including FTC or TFV RAMs.   </a:t>
            </a:r>
            <a:r>
              <a:rPr lang="en-US" sz="9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Patients switched to D/C/F/TAF at different time points (not uniformly) leading to a lack of uniform D/C/F/TAF exposure post-switch.</a:t>
            </a:r>
          </a:p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D/C/F/TAF, darunavir/cobicistat/emtricitabine/tenofovir alafenamide; FTC, emtricitabine;</a:t>
            </a:r>
          </a:p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TFV, tenofovir; F/TDF, emtricitabine/tenofovir disoproxil fumarate; bPI, boosted protease inhibitor;</a:t>
            </a:r>
          </a:p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RAMs, resistance associated mutations; VF, virologic failure; VL, viral load.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C78E68-93B4-4159-A181-EC00EAC09C2F}"/>
              </a:ext>
            </a:extLst>
          </p:cNvPr>
          <p:cNvSpPr/>
          <p:nvPr/>
        </p:nvSpPr>
        <p:spPr>
          <a:xfrm>
            <a:off x="5791199" y="5904817"/>
            <a:ext cx="34385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a-DK" sz="9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Wensing AM, et al. Top Antivir Med 2014;22:642–50.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6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496" y="217650"/>
            <a:ext cx="8909884" cy="715799"/>
          </a:xfrm>
        </p:spPr>
        <p:txBody>
          <a:bodyPr anchor="t">
            <a:noAutofit/>
          </a:bodyPr>
          <a:lstStyle/>
          <a:p>
            <a:r>
              <a:rPr lang="en-GB" sz="2200" dirty="0"/>
              <a:t>EMERALD/AMBER Week 96 Women: EMERALD D/C/F/TAF Arm-Virologically-Suppressed, </a:t>
            </a:r>
            <a:br>
              <a:rPr lang="en-GB" sz="2200" dirty="0"/>
            </a:br>
            <a:r>
              <a:rPr lang="en-GB" sz="2200" dirty="0"/>
              <a:t>ART-Experienced Patients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559D4E-2919-4C08-90D1-C409BE7DEDFD}"/>
              </a:ext>
            </a:extLst>
          </p:cNvPr>
          <p:cNvSpPr/>
          <p:nvPr/>
        </p:nvSpPr>
        <p:spPr>
          <a:xfrm>
            <a:off x="295274" y="1578590"/>
            <a:ext cx="821055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50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Patient Disposition and Baseline Characteristics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50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the total randomized and treated patients, 205/1,141 patients (18%) were women (936 [82%] men), and 140/763 (18%) were women (623 [82%] men) in the D/C/F/TAF arm, and all ongoing patients continued on D/C/F/TAF in the extension phase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50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baseline, the median (range) age of women was 45 (19; 69) years in the D/C/F/TAF arm and was similar in men (46 (20; 75) years)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50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 women were White (51%) or African American (45%); most men were White (81%)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BEC300-B69D-47E5-B174-C86289A3C6FE}"/>
              </a:ext>
            </a:extLst>
          </p:cNvPr>
          <p:cNvSpPr txBox="1"/>
          <p:nvPr/>
        </p:nvSpPr>
        <p:spPr>
          <a:xfrm>
            <a:off x="-85725" y="6016303"/>
            <a:ext cx="42194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D/C/F/TAF, darunavir/cobicistat/emtricitabine/tenofovir alafenamide.</a:t>
            </a:r>
          </a:p>
        </p:txBody>
      </p:sp>
    </p:spTree>
    <p:extLst>
      <p:ext uri="{BB962C8B-B14F-4D97-AF65-F5344CB8AC3E}">
        <p14:creationId xmlns:p14="http://schemas.microsoft.com/office/powerpoint/2010/main" val="958164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496" y="217650"/>
            <a:ext cx="8909884" cy="715799"/>
          </a:xfrm>
        </p:spPr>
        <p:txBody>
          <a:bodyPr anchor="t">
            <a:noAutofit/>
          </a:bodyPr>
          <a:lstStyle/>
          <a:p>
            <a:r>
              <a:rPr lang="en-GB" sz="2200" dirty="0"/>
              <a:t>EMERALD/AMBER Week 96 Women: EMERALD Virologic Outcomes at Week 96 (FDA Snapshot) in the D/C/F/TAF Arm by Gender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BEC300-B69D-47E5-B174-C86289A3C6FE}"/>
              </a:ext>
            </a:extLst>
          </p:cNvPr>
          <p:cNvSpPr txBox="1"/>
          <p:nvPr/>
        </p:nvSpPr>
        <p:spPr>
          <a:xfrm>
            <a:off x="-66675" y="5610225"/>
            <a:ext cx="8909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VF was defined as last VL in the Week 96 window ≥50 copies/ml, or discontinuations for efficacy reasons, or premature discontinuations not due to efficacy, adverse events or death with a last VL ≥50 copies/ml; </a:t>
            </a:r>
            <a:r>
              <a:rPr lang="en-US" sz="9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Two-sided Exact Clopper-Pearson 95% CI.</a:t>
            </a:r>
          </a:p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D/C/F/TAF, darunavir/cobicistat/emtricitabine/tenofovir alafenamide; VF, virologic failure; </a:t>
            </a:r>
          </a:p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VL, viral load; CI, confidence interval.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B92C51-7CC6-4FC0-90B9-A8F439251AE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CEDED"/>
              </a:clrFrom>
              <a:clrTo>
                <a:srgbClr val="EC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7255" y="1304925"/>
            <a:ext cx="6909490" cy="384333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1D2BF6-64E5-40B1-8293-F078ED956D0A}"/>
              </a:ext>
            </a:extLst>
          </p:cNvPr>
          <p:cNvSpPr/>
          <p:nvPr/>
        </p:nvSpPr>
        <p:spPr>
          <a:xfrm>
            <a:off x="414337" y="4996912"/>
            <a:ext cx="8815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high sustained Week 96 virologic response rate of 86% was maintained in the D/C/F/TAF arm in women (men: 92%) with a low VF rate of 1% in both genders 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45322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 - horizontal">
  <a:themeElements>
    <a:clrScheme name="Jannsen 1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09357A"/>
      </a:accent1>
      <a:accent2>
        <a:srgbClr val="2A8EBF"/>
      </a:accent2>
      <a:accent3>
        <a:srgbClr val="BFBFBF"/>
      </a:accent3>
      <a:accent4>
        <a:srgbClr val="237D26"/>
      </a:accent4>
      <a:accent5>
        <a:srgbClr val="7FC31C"/>
      </a:accent5>
      <a:accent6>
        <a:srgbClr val="BFE18D"/>
      </a:accent6>
      <a:hlink>
        <a:srgbClr val="2A8EBF"/>
      </a:hlink>
      <a:folHlink>
        <a:srgbClr val="94C6DF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9357A"/>
        </a:solidFill>
        <a:ln w="9525" cap="flat" cmpd="sng" algn="ctr">
          <a:noFill/>
          <a:prstDash val="solid"/>
        </a:ln>
        <a:effectLst/>
      </a:spPr>
      <a:bodyPr rtlCol="0" anchor="ctr"/>
      <a:lstStyle>
        <a:defPPr algn="ctr">
          <a:defRPr/>
        </a:defPPr>
      </a:lstStyle>
    </a:spDef>
    <a:lnDef>
      <a:spPr>
        <a:ln w="28575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 - vertical ">
  <a:themeElements>
    <a:clrScheme name="Jannsen 1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09357A"/>
      </a:accent1>
      <a:accent2>
        <a:srgbClr val="2A8EBF"/>
      </a:accent2>
      <a:accent3>
        <a:srgbClr val="BFBFBF"/>
      </a:accent3>
      <a:accent4>
        <a:srgbClr val="237D26"/>
      </a:accent4>
      <a:accent5>
        <a:srgbClr val="7FC31C"/>
      </a:accent5>
      <a:accent6>
        <a:srgbClr val="BFE18D"/>
      </a:accent6>
      <a:hlink>
        <a:srgbClr val="2A8EBF"/>
      </a:hlink>
      <a:folHlink>
        <a:srgbClr val="94C6DF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9357A"/>
        </a:solidFill>
        <a:ln w="9525" cap="flat" cmpd="sng" algn="ctr">
          <a:noFill/>
          <a:prstDash val="solid"/>
        </a:ln>
        <a:effectLst/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</a:spDef>
    <a:lnDef>
      <a:spPr>
        <a:ln w="28575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itle slide - plain">
  <a:themeElements>
    <a:clrScheme name="Janssen Color Palette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09357A"/>
      </a:accent1>
      <a:accent2>
        <a:srgbClr val="2A8EBF"/>
      </a:accent2>
      <a:accent3>
        <a:srgbClr val="BFBFBF"/>
      </a:accent3>
      <a:accent4>
        <a:srgbClr val="237D26"/>
      </a:accent4>
      <a:accent5>
        <a:srgbClr val="7FC31C"/>
      </a:accent5>
      <a:accent6>
        <a:srgbClr val="BFE18D"/>
      </a:accent6>
      <a:hlink>
        <a:srgbClr val="2A8EBF"/>
      </a:hlink>
      <a:folHlink>
        <a:srgbClr val="94C6DF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9357A"/>
        </a:solidFill>
        <a:ln w="9525" cap="flat" cmpd="sng" algn="ctr">
          <a:noFill/>
          <a:prstDash val="solid"/>
        </a:ln>
        <a:effectLst/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</a:spDef>
    <a:lnDef>
      <a:spPr>
        <a:ln w="28575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Janssen logo – professional">
  <a:themeElements>
    <a:clrScheme name="Janssen Color Palette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09357A"/>
      </a:accent1>
      <a:accent2>
        <a:srgbClr val="2A8EBF"/>
      </a:accent2>
      <a:accent3>
        <a:srgbClr val="BFBFBF"/>
      </a:accent3>
      <a:accent4>
        <a:srgbClr val="237D26"/>
      </a:accent4>
      <a:accent5>
        <a:srgbClr val="7FC31C"/>
      </a:accent5>
      <a:accent6>
        <a:srgbClr val="BFE18D"/>
      </a:accent6>
      <a:hlink>
        <a:srgbClr val="2A8EBF"/>
      </a:hlink>
      <a:folHlink>
        <a:srgbClr val="94C6DF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9357A"/>
        </a:solidFill>
        <a:ln w="9525" cap="flat" cmpd="sng" algn="ctr">
          <a:noFill/>
          <a:prstDash val="solid"/>
        </a:ln>
        <a:effectLst/>
      </a:spPr>
      <a:bodyPr rtlCol="0" anchor="ctr"/>
      <a:lstStyle>
        <a:defPPr algn="ctr">
          <a:defRPr/>
        </a:defPPr>
      </a:lstStyle>
    </a:spDef>
    <a:lnDef>
      <a:spPr>
        <a:ln w="28575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Divider Slide">
  <a:themeElements>
    <a:clrScheme name="Janssen Color Palette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09357A"/>
      </a:accent1>
      <a:accent2>
        <a:srgbClr val="2A8EBF"/>
      </a:accent2>
      <a:accent3>
        <a:srgbClr val="BFBFBF"/>
      </a:accent3>
      <a:accent4>
        <a:srgbClr val="237D26"/>
      </a:accent4>
      <a:accent5>
        <a:srgbClr val="7FC31C"/>
      </a:accent5>
      <a:accent6>
        <a:srgbClr val="BFE18D"/>
      </a:accent6>
      <a:hlink>
        <a:srgbClr val="2A8EBF"/>
      </a:hlink>
      <a:folHlink>
        <a:srgbClr val="94C6DF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9357A"/>
        </a:solidFill>
        <a:ln w="9525" cap="flat" cmpd="sng" algn="ctr">
          <a:noFill/>
          <a:prstDash val="solid"/>
        </a:ln>
        <a:effectLst/>
      </a:spPr>
      <a:bodyPr rtlCol="0" anchor="ctr"/>
      <a:lstStyle>
        <a:defPPr algn="ctr">
          <a:defRPr/>
        </a:defPPr>
      </a:lstStyle>
    </a:spDef>
    <a:lnDef>
      <a:spPr>
        <a:ln w="28575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Content slide – COOL palette">
  <a:themeElements>
    <a:clrScheme name="Janssen Color Palette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09357A"/>
      </a:accent1>
      <a:accent2>
        <a:srgbClr val="2A8EBF"/>
      </a:accent2>
      <a:accent3>
        <a:srgbClr val="BFBFBF"/>
      </a:accent3>
      <a:accent4>
        <a:srgbClr val="237D26"/>
      </a:accent4>
      <a:accent5>
        <a:srgbClr val="7FC31C"/>
      </a:accent5>
      <a:accent6>
        <a:srgbClr val="BFE18D"/>
      </a:accent6>
      <a:hlink>
        <a:srgbClr val="2A8EBF"/>
      </a:hlink>
      <a:folHlink>
        <a:srgbClr val="94C6DF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lIns="45720" rIns="45720" rtlCol="0" anchor="ctr"/>
      <a:lstStyle>
        <a:defPPr algn="ctr" defTabSz="912813" eaLnBrk="0" hangingPunct="0">
          <a:defRPr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Content slide – WARM palette">
  <a:themeElements>
    <a:clrScheme name="Custom 3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A82800"/>
      </a:accent1>
      <a:accent2>
        <a:srgbClr val="E65200"/>
      </a:accent2>
      <a:accent3>
        <a:srgbClr val="BFBFBF"/>
      </a:accent3>
      <a:accent4>
        <a:srgbClr val="E6961C"/>
      </a:accent4>
      <a:accent5>
        <a:srgbClr val="FFCC00"/>
      </a:accent5>
      <a:accent6>
        <a:srgbClr val="FDE763"/>
      </a:accent6>
      <a:hlink>
        <a:srgbClr val="2A8EBF"/>
      </a:hlink>
      <a:folHlink>
        <a:srgbClr val="94C6DF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2800"/>
        </a:solidFill>
        <a:ln w="9525">
          <a:noFill/>
          <a:miter lim="800000"/>
          <a:headEnd/>
          <a:tailEnd/>
        </a:ln>
      </a:spPr>
      <a:bodyPr wrap="square" lIns="45720" tIns="45720" rIns="45720" bIns="45720" anchor="ctr">
        <a:prstTxWarp prst="textNoShape">
          <a:avLst/>
        </a:prstTxWarp>
      </a:bodyPr>
      <a:lstStyle>
        <a:defPPr algn="ctr" defTabSz="912813" eaLnBrk="0" hangingPunct="0">
          <a:defRPr dirty="0" err="1" smtClean="0">
            <a:solidFill>
              <a:schemeClr val="bg2"/>
            </a:solidFill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Blank slide">
  <a:themeElements>
    <a:clrScheme name="Jannsen 1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09357A"/>
      </a:accent1>
      <a:accent2>
        <a:srgbClr val="2A8EBF"/>
      </a:accent2>
      <a:accent3>
        <a:srgbClr val="BFBFBF"/>
      </a:accent3>
      <a:accent4>
        <a:srgbClr val="237D26"/>
      </a:accent4>
      <a:accent5>
        <a:srgbClr val="7FC31C"/>
      </a:accent5>
      <a:accent6>
        <a:srgbClr val="BFE18D"/>
      </a:accent6>
      <a:hlink>
        <a:srgbClr val="2A8EBF"/>
      </a:hlink>
      <a:folHlink>
        <a:srgbClr val="94C6DF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07C81D7AB2EAE468D908CF90F6FCD44" ma:contentTypeVersion="11" ma:contentTypeDescription="Ein neues Dokument erstellen." ma:contentTypeScope="" ma:versionID="639bed14b89e362cfb919d0dd4c9fd23">
  <xsd:schema xmlns:xsd="http://www.w3.org/2001/XMLSchema" xmlns:xs="http://www.w3.org/2001/XMLSchema" xmlns:p="http://schemas.microsoft.com/office/2006/metadata/properties" xmlns:ns1="http://schemas.microsoft.com/sharepoint/v3" xmlns:ns2="305e5f82-6f5d-45b3-bf9d-c4e68a23a076" xmlns:ns3="5fd936da-1948-48e9-ade2-d249cc2aa2cd" targetNamespace="http://schemas.microsoft.com/office/2006/metadata/properties" ma:root="true" ma:fieldsID="972b3dabd3eb3175dbc567593c503397" ns1:_="" ns2:_="" ns3:_="">
    <xsd:import namespace="http://schemas.microsoft.com/sharepoint/v3"/>
    <xsd:import namespace="305e5f82-6f5d-45b3-bf9d-c4e68a23a076"/>
    <xsd:import namespace="5fd936da-1948-48e9-ade2-d249cc2aa2c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Eigenschaften der einheitlichen Compliancerichtlinie" ma:description="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I-Aktion der einheitlichen Compliancerichtlinie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5e5f82-6f5d-45b3-bf9d-c4e68a23a07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Zuletzt freigegeben nach Benutz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Zuletzt freigegeben nach Zeitpunkt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d936da-1948-48e9-ade2-d249cc2aa2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3501BF-4529-418C-A0C5-949E0DE70576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305e5f82-6f5d-45b3-bf9d-c4e68a23a076"/>
    <ds:schemaRef ds:uri="http://purl.org/dc/terms/"/>
    <ds:schemaRef ds:uri="http://schemas.microsoft.com/office/2006/documentManagement/types"/>
    <ds:schemaRef ds:uri="http://schemas.microsoft.com/sharepoint/v3"/>
    <ds:schemaRef ds:uri="5fd936da-1948-48e9-ade2-d249cc2aa2cd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58D2372-68AC-428A-84B1-CC69A9DEA8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FAB7E6-91A7-44A2-BD2B-502F2EDB78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05e5f82-6f5d-45b3-bf9d-c4e68a23a076"/>
    <ds:schemaRef ds:uri="5fd936da-1948-48e9-ade2-d249cc2aa2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3098</Words>
  <Application>Microsoft Office PowerPoint</Application>
  <PresentationFormat>Bildschirmpräsentation (4:3)</PresentationFormat>
  <Paragraphs>225</Paragraphs>
  <Slides>21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8</vt:i4>
      </vt:variant>
      <vt:variant>
        <vt:lpstr>Folientitel</vt:lpstr>
      </vt:variant>
      <vt:variant>
        <vt:i4>21</vt:i4>
      </vt:variant>
    </vt:vector>
  </HeadingPairs>
  <TitlesOfParts>
    <vt:vector size="32" baseType="lpstr">
      <vt:lpstr>Arial</vt:lpstr>
      <vt:lpstr>Verdana</vt:lpstr>
      <vt:lpstr>Wingdings</vt:lpstr>
      <vt:lpstr>Title slide - horizontal</vt:lpstr>
      <vt:lpstr>Title slide - vertical </vt:lpstr>
      <vt:lpstr>Title slide - plain</vt:lpstr>
      <vt:lpstr>Janssen logo – professional</vt:lpstr>
      <vt:lpstr>Divider Slide</vt:lpstr>
      <vt:lpstr>Content slide – COOL palette</vt:lpstr>
      <vt:lpstr>Content slide – WARM palette</vt:lpstr>
      <vt:lpstr>Blank slide</vt:lpstr>
      <vt:lpstr>PowerPoint-Präsentation</vt:lpstr>
      <vt:lpstr>PowerPoint-Präsentation</vt:lpstr>
      <vt:lpstr>EMERALD/AMBER Week 96 Women: Introduction</vt:lpstr>
      <vt:lpstr>EMERALD/AMBER Week 96 Women:  Study Designs and Primary Endpoints</vt:lpstr>
      <vt:lpstr>EMERALD/AMBER Week 96 Women: DXA Sub-Studies </vt:lpstr>
      <vt:lpstr>EMERALD/AMBER Week 96 Women:  Endpoints and Gender Analysis</vt:lpstr>
      <vt:lpstr>EMERALD/AMBER Week 96 Women:  EMERALD and AMBER Study Designs</vt:lpstr>
      <vt:lpstr>EMERALD/AMBER Week 96 Women: EMERALD D/C/F/TAF Arm-Virologically-Suppressed,  ART-Experienced Patients</vt:lpstr>
      <vt:lpstr>EMERALD/AMBER Week 96 Women: EMERALD Virologic Outcomes at Week 96 (FDA Snapshot) in the D/C/F/TAF Arm by Gender</vt:lpstr>
      <vt:lpstr>EMERALD/AMBER Week 96 Women: EMERALD PDVR Cumulative Through Week 96 in the D/C/F/TAF Arm by Gender</vt:lpstr>
      <vt:lpstr>EMERALD/AMBER Week 96 Women: Resistance </vt:lpstr>
      <vt:lpstr>EMERALD/AMBER Week 96 Women: Safety Results </vt:lpstr>
      <vt:lpstr>EMERALD/AMBER Week 96 Women: EMERALD Median Change form Baseline to Week 96 in eGFRcr and eGFRcyst in the D/C/F/TAF Arm by Gender</vt:lpstr>
      <vt:lpstr>EMERALD/AMBER Week 96 Women: EMERALD Mean (SE) Percent Change from Baseline to Week 96 in  A) Hip and B) Spine BMD in the D/C/F/TAF Arm by Gender</vt:lpstr>
      <vt:lpstr>EMERALD/AMBER Week 96 Women: AMBER D/C/F/TAF Arm – ART-Naïve Patients</vt:lpstr>
      <vt:lpstr>EMERALD/AMBER Week 96 Women: AMBER Virologic Outcomes at Week 96 (FDA Snapshot) in the D/C/F/TAF Arm by Gender (ITT Population)</vt:lpstr>
      <vt:lpstr>EMERALD/AMBER Week 96 Women: AMBER Resistance</vt:lpstr>
      <vt:lpstr>EMERALD/AMBER Week 96 Women: AMBER Safety Through Week 96 in the D/C/F/TAF Arm by Gender (ITT Population)</vt:lpstr>
      <vt:lpstr>EMERALD/AMBER Week 96 Women: AMBER Median Change from Baseline to Week 96 in A)eGFRcr B)eGFRcyst in the D/C/F/TAF Arm by Gender</vt:lpstr>
      <vt:lpstr>EMERALD/AMBER Week 96 Women: AMBER Mean (SE) Percent Change from Baseline to Week 96 in A) Hip and B) Spine BMD in the D/C/F/TAF Arm by Gender</vt:lpstr>
      <vt:lpstr>EMERALD/AMBER Week 96 Women: 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Business Case for Building the Janssen Brand</dc:title>
  <dc:creator>sue leibowitz</dc:creator>
  <cp:lastModifiedBy>Meyer-Bunsen, Ulrich [JACDE]</cp:lastModifiedBy>
  <cp:revision>1096</cp:revision>
  <cp:lastPrinted>2013-09-19T15:32:51Z</cp:lastPrinted>
  <dcterms:created xsi:type="dcterms:W3CDTF">2013-01-15T18:13:18Z</dcterms:created>
  <dcterms:modified xsi:type="dcterms:W3CDTF">2019-03-26T09:19:16Z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0x010100907C81D7AB2EAE468D908CF90F6FCD44</vt:lpwstr>
  </property>
</Properties>
</file>