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9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0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  <p:sldMasterId id="2147483660" r:id="rId3"/>
    <p:sldMasterId id="2147483665" r:id="rId4"/>
    <p:sldMasterId id="2147483690" r:id="rId5"/>
    <p:sldMasterId id="2147483706" r:id="rId6"/>
    <p:sldMasterId id="2147483711" r:id="rId7"/>
    <p:sldMasterId id="2147483716" r:id="rId8"/>
    <p:sldMasterId id="2147483721" r:id="rId9"/>
    <p:sldMasterId id="2147483726" r:id="rId10"/>
    <p:sldMasterId id="2147483745" r:id="rId11"/>
  </p:sldMasterIdLst>
  <p:notesMasterIdLst>
    <p:notesMasterId r:id="rId29"/>
  </p:notesMasterIdLst>
  <p:sldIdLst>
    <p:sldId id="336" r:id="rId12"/>
    <p:sldId id="266" r:id="rId13"/>
    <p:sldId id="259" r:id="rId14"/>
    <p:sldId id="269" r:id="rId15"/>
    <p:sldId id="271" r:id="rId16"/>
    <p:sldId id="334" r:id="rId17"/>
    <p:sldId id="272" r:id="rId18"/>
    <p:sldId id="291" r:id="rId19"/>
    <p:sldId id="324" r:id="rId20"/>
    <p:sldId id="331" r:id="rId21"/>
    <p:sldId id="314" r:id="rId22"/>
    <p:sldId id="328" r:id="rId23"/>
    <p:sldId id="335" r:id="rId24"/>
    <p:sldId id="316" r:id="rId25"/>
    <p:sldId id="315" r:id="rId26"/>
    <p:sldId id="33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8C8"/>
    <a:srgbClr val="7F7F7F"/>
    <a:srgbClr val="BFBFBF"/>
    <a:srgbClr val="D9D9D9"/>
    <a:srgbClr val="398406"/>
    <a:srgbClr val="03C52D"/>
    <a:srgbClr val="45D962"/>
    <a:srgbClr val="86EA99"/>
    <a:srgbClr val="ADF1BA"/>
    <a:srgbClr val="CAF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07" autoAdjust="0"/>
    <p:restoredTop sz="74423" autoAdjust="0"/>
  </p:normalViewPr>
  <p:slideViewPr>
    <p:cSldViewPr snapToGrid="0" showGuides="1">
      <p:cViewPr>
        <p:scale>
          <a:sx n="79" d="100"/>
          <a:sy n="79" d="100"/>
        </p:scale>
        <p:origin x="-528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019255960433"/>
          <c:y val="9.8704890869531631E-2"/>
          <c:w val="0.87961050859208634"/>
          <c:h val="0.7866828330639743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F/TAF</c:v>
                </c:pt>
              </c:strCache>
            </c:strRef>
          </c:tx>
          <c:spPr>
            <a:solidFill>
              <a:srgbClr val="00C42A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2214589836263074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62A-DA4D-A3FA-71C6FEE9C241}"/>
                </c:ext>
              </c:extLst>
            </c:dLbl>
            <c:spPr>
              <a:noFill/>
              <a:ln w="18955">
                <a:noFill/>
              </a:ln>
            </c:spPr>
            <c:txPr>
              <a:bodyPr rot="0" vert="horz"/>
              <a:lstStyle/>
              <a:p>
                <a:pPr>
                  <a:defRPr sz="1800" b="1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Sheet1!$I$2</c:f>
                <c:numCache>
                  <c:formatCode>General</c:formatCode>
                  <c:ptCount val="1"/>
                  <c:pt idx="0">
                    <c:v>0.17</c:v>
                  </c:pt>
                </c:numCache>
              </c:numRef>
            </c:plus>
            <c:minus>
              <c:numRef>
                <c:f>Sheet1!$H$2</c:f>
                <c:numCache>
                  <c:formatCode>General</c:formatCode>
                  <c:ptCount val="1"/>
                  <c:pt idx="0">
                    <c:v>9.6000000000000002E-2</c:v>
                  </c:pt>
                </c:numCache>
              </c:numRef>
            </c:minus>
          </c:errBars>
          <c:cat>
            <c:strRef>
              <c:f>Sheet1!$A$2</c:f>
              <c:strCache>
                <c:ptCount val="1"/>
                <c:pt idx="0">
                  <c:v>HIV Infection Rate/100 PY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2A-DA4D-A3FA-71C6FEE9C241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F/TDF</c:v>
                </c:pt>
              </c:strCache>
            </c:strRef>
          </c:tx>
          <c:spPr>
            <a:solidFill>
              <a:srgbClr val="7F7F7F"/>
            </a:solidFill>
          </c:spPr>
          <c:invertIfNegative val="0"/>
          <c:dLbls>
            <c:dLbl>
              <c:idx val="0"/>
              <c:layout>
                <c:manualLayout>
                  <c:x val="-1.1530265124244521E-16"/>
                  <c:y val="-0.28181225623520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62A-DA4D-A3FA-71C6FEE9C24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Sheet1!$I$3</c:f>
                <c:numCache>
                  <c:formatCode>General</c:formatCode>
                  <c:ptCount val="1"/>
                  <c:pt idx="0">
                    <c:v>0.22199999999999992</c:v>
                  </c:pt>
                </c:numCache>
              </c:numRef>
            </c:plus>
            <c:minus>
              <c:numRef>
                <c:f>Sheet1!$H$3</c:f>
                <c:numCache>
                  <c:formatCode>General</c:formatCode>
                  <c:ptCount val="1"/>
                  <c:pt idx="0">
                    <c:v>0.15100000000000002</c:v>
                  </c:pt>
                </c:numCache>
              </c:numRef>
            </c:minus>
          </c:errBars>
          <c:cat>
            <c:strRef>
              <c:f>Sheet1!$A$2</c:f>
              <c:strCache>
                <c:ptCount val="1"/>
                <c:pt idx="0">
                  <c:v>HIV Infection Rate/100 PY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0.34200000000000003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62A-DA4D-A3FA-71C6FEE9C2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0"/>
        <c:axId val="117622656"/>
        <c:axId val="117624192"/>
      </c:barChart>
      <c:catAx>
        <c:axId val="11762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ysClr val="windowText" lastClr="000000"/>
            </a:solidFill>
          </a:ln>
        </c:spPr>
        <c:txPr>
          <a:bodyPr rot="-60000000" vert="horz"/>
          <a:lstStyle/>
          <a:p>
            <a:pPr>
              <a:defRPr sz="1192" b="0"/>
            </a:pPr>
            <a:endParaRPr lang="de-DE"/>
          </a:p>
        </c:txPr>
        <c:crossAx val="117624192"/>
        <c:crosses val="autoZero"/>
        <c:auto val="1"/>
        <c:lblAlgn val="ctr"/>
        <c:lblOffset val="100"/>
        <c:tickMarkSkip val="1"/>
        <c:noMultiLvlLbl val="0"/>
      </c:catAx>
      <c:valAx>
        <c:axId val="117624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-60000000" vert="horz"/>
          <a:lstStyle/>
          <a:p>
            <a:pPr>
              <a:defRPr sz="1400"/>
            </a:pPr>
            <a:endParaRPr lang="de-DE"/>
          </a:p>
        </c:txPr>
        <c:crossAx val="117622656"/>
        <c:crosses val="autoZero"/>
        <c:crossBetween val="between"/>
      </c:valAx>
      <c:spPr>
        <a:noFill/>
        <a:ln w="19038">
          <a:noFill/>
        </a:ln>
      </c:spPr>
    </c:plotArea>
    <c:plotVisOnly val="1"/>
    <c:dispBlanksAs val="span"/>
    <c:showDLblsOverMax val="0"/>
  </c:chart>
  <c:txPr>
    <a:bodyPr/>
    <a:lstStyle/>
    <a:p>
      <a:pPr>
        <a:defRPr sz="1342"/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602285008491586E-2"/>
          <c:y val="6.8695307646779724E-2"/>
          <c:w val="0.91246191224150852"/>
          <c:h val="0.8850564110519404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DISCOVER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spPr>
              <a:pattFill prst="openDmnd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435-4241-BD1F-2BB1DE0E61CC}"/>
              </c:ext>
            </c:extLst>
          </c:dPt>
          <c:dPt>
            <c:idx val="1"/>
            <c:invertIfNegative val="0"/>
            <c:bubble3D val="0"/>
            <c:spPr>
              <a:solidFill>
                <a:srgbClr val="03C52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35-4241-BD1F-2BB1DE0E61CC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435-4241-BD1F-2BB1DE0E61CC}"/>
              </c:ext>
            </c:extLst>
          </c:dPt>
          <c:dLbls>
            <c:dLbl>
              <c:idx val="0"/>
              <c:layout>
                <c:manualLayout>
                  <c:x val="3.3607788115333462E-3"/>
                  <c:y val="3.944204720995653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4.02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435-4241-BD1F-2BB1DE0E61CC}"/>
                </c:ext>
              </c:extLst>
            </c:dLbl>
            <c:dLbl>
              <c:idx val="1"/>
              <c:layout>
                <c:manualLayout>
                  <c:x val="-9.2420343555142586E-17"/>
                  <c:y val="-3.84559930439142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435-4241-BD1F-2BB1DE0E61CC}"/>
                </c:ext>
              </c:extLst>
            </c:dLbl>
            <c:dLbl>
              <c:idx val="2"/>
              <c:layout>
                <c:manualLayout>
                  <c:x val="-9.2420343555142586E-17"/>
                  <c:y val="-6.50793728435471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435-4241-BD1F-2BB1DE0E61C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Sheet1!$J$2:$J$4</c:f>
                <c:numCache>
                  <c:formatCode>General</c:formatCode>
                  <c:ptCount val="3"/>
                  <c:pt idx="0">
                    <c:v>7.0000000000000284E-2</c:v>
                  </c:pt>
                  <c:pt idx="1">
                    <c:v>0.2</c:v>
                  </c:pt>
                  <c:pt idx="2">
                    <c:v>0.33</c:v>
                  </c:pt>
                </c:numCache>
              </c:numRef>
            </c:plus>
            <c:minus>
              <c:numRef>
                <c:f>Sheet1!$I$2:$I$4</c:f>
                <c:numCache>
                  <c:formatCode>General</c:formatCode>
                  <c:ptCount val="3"/>
                  <c:pt idx="0">
                    <c:v>5.9999999999999609E-2</c:v>
                  </c:pt>
                  <c:pt idx="1">
                    <c:v>7.0000000000000007E-2</c:v>
                  </c:pt>
                  <c:pt idx="2">
                    <c:v>0.22</c:v>
                  </c:pt>
                </c:numCache>
              </c:numRef>
            </c:minus>
            <c:spPr>
              <a:ln>
                <a:solidFill>
                  <a:schemeClr val="tx1"/>
                </a:solidFill>
              </a:ln>
            </c:spPr>
          </c:errBars>
          <c:cat>
            <c:strRef>
              <c:f>Sheet1!$A$2:$A$4</c:f>
              <c:strCache>
                <c:ptCount val="3"/>
                <c:pt idx="0">
                  <c:v>Estimated US HIV rate</c:v>
                </c:pt>
                <c:pt idx="1">
                  <c:v>F/TAF</c:v>
                </c:pt>
                <c:pt idx="2">
                  <c:v>TDF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4.0199999999999996</c:v>
                </c:pt>
                <c:pt idx="1">
                  <c:v>0.08</c:v>
                </c:pt>
                <c:pt idx="2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EFF-EE46-B0A8-47CFAFEFA1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8"/>
        <c:axId val="122708736"/>
        <c:axId val="122710272"/>
      </c:barChart>
      <c:catAx>
        <c:axId val="12270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2710272"/>
        <c:crosses val="autoZero"/>
        <c:auto val="1"/>
        <c:lblAlgn val="ctr"/>
        <c:lblOffset val="100"/>
        <c:noMultiLvlLbl val="0"/>
      </c:catAx>
      <c:valAx>
        <c:axId val="122710272"/>
        <c:scaling>
          <c:orientation val="minMax"/>
          <c:max val="4.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2708736"/>
        <c:crosses val="autoZero"/>
        <c:crossBetween val="between"/>
        <c:majorUnit val="0.5"/>
        <c:minorUnit val="0.1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788898183568713E-2"/>
          <c:y val="4.446643637623527E-2"/>
          <c:w val="0.90765432332728202"/>
          <c:h val="0.8505302411326979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19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diamond"/>
              <c:size val="10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480-4814-B3E5-68D8B57DF79E}"/>
              </c:ext>
            </c:extLst>
          </c:dPt>
          <c:errBars>
            <c:errDir val="x"/>
            <c:errBarType val="both"/>
            <c:errValType val="cust"/>
            <c:noEndCap val="0"/>
            <c:plus>
              <c:numRef>
                <c:f>Sheet1!$E$2:$E$12</c:f>
                <c:numCache>
                  <c:formatCode>General</c:formatCode>
                  <c:ptCount val="11"/>
                  <c:pt idx="0">
                    <c:v>0.68100000000000005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</c:numCache>
              </c:numRef>
            </c:plus>
            <c:minus>
              <c:numRef>
                <c:f>Sheet1!$D$2:$D$12</c:f>
                <c:numCache>
                  <c:formatCode>General</c:formatCode>
                  <c:ptCount val="11"/>
                  <c:pt idx="0">
                    <c:v>0.27700000000000002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</c:numCache>
              </c:numRef>
            </c:minus>
            <c:spPr>
              <a:noFill/>
              <a:ln w="3492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Sheet1!$A$2:$A$12</c:f>
              <c:numCache>
                <c:formatCode>General</c:formatCode>
                <c:ptCount val="11"/>
                <c:pt idx="0">
                  <c:v>0.46800000000000003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7F9-CA4A-8BB1-0AC5EC4477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Sheet1!$A$2:$A$12</c:f>
              <c:numCache>
                <c:formatCode>General</c:formatCode>
                <c:ptCount val="11"/>
                <c:pt idx="0">
                  <c:v>0.46800000000000003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1">
                  <c:v>0</c:v>
                </c:pt>
                <c:pt idx="2">
                  <c:v>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480-4814-B3E5-68D8B57DF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465088"/>
        <c:axId val="119466624"/>
      </c:scatterChart>
      <c:valAx>
        <c:axId val="119465088"/>
        <c:scaling>
          <c:orientation val="minMax"/>
          <c:max val="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9466624"/>
        <c:crossesAt val="0"/>
        <c:crossBetween val="midCat"/>
        <c:majorUnit val="1"/>
      </c:valAx>
      <c:valAx>
        <c:axId val="119466624"/>
        <c:scaling>
          <c:orientation val="minMax"/>
          <c:max val="2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254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9465088"/>
        <c:crossesAt val="1.6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8C-4822-A7DF-58E149EDECA6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88C-4822-A7DF-58E149EDECA6}"/>
              </c:ext>
            </c:extLst>
          </c:dPt>
          <c:cat>
            <c:strRef>
              <c:f>Sheet1!$A$2:$A$3</c:f>
              <c:strCache>
                <c:ptCount val="2"/>
                <c:pt idx="0">
                  <c:v>F/TAF</c:v>
                </c:pt>
                <c:pt idx="1">
                  <c:v>F/TDF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8C-4822-A7DF-58E149EDEC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detected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rgbClr val="03C52D"/>
                </a:fgClr>
                <a:bgClr>
                  <a:srgbClr val="86EA99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88C-4822-A7DF-58E149EDECA6}"/>
              </c:ext>
            </c:extLst>
          </c:dPt>
          <c:dPt>
            <c:idx val="1"/>
            <c:invertIfNegative val="0"/>
            <c:bubble3D val="0"/>
            <c:spPr>
              <a:pattFill prst="wdDnDiag">
                <a:fgClr>
                  <a:srgbClr val="7F7F7F"/>
                </a:fgClr>
                <a:bgClr>
                  <a:schemeClr val="bg2">
                    <a:lumMod val="75000"/>
                  </a:schemeClr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88C-4822-A7DF-58E149EDECA6}"/>
              </c:ext>
            </c:extLst>
          </c:dPt>
          <c:cat>
            <c:strRef>
              <c:f>Sheet1!$A$2:$A$3</c:f>
              <c:strCache>
                <c:ptCount val="2"/>
                <c:pt idx="0">
                  <c:v>F/TAF</c:v>
                </c:pt>
                <c:pt idx="1">
                  <c:v>F/TDF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8C-4822-A7DF-58E149EDEC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drug detected2</c:v>
                </c:pt>
              </c:strCache>
            </c:strRef>
          </c:tx>
          <c:spPr>
            <a:pattFill prst="trellis">
              <a:fgClr>
                <a:srgbClr val="03C52D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3C52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88C-4822-A7DF-58E149EDECA6}"/>
              </c:ext>
            </c:extLst>
          </c:dPt>
          <c:dPt>
            <c:idx val="1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88C-4822-A7DF-58E149EDECA6}"/>
              </c:ext>
            </c:extLst>
          </c:dPt>
          <c:cat>
            <c:strRef>
              <c:f>Sheet1!$A$2:$A$3</c:f>
              <c:strCache>
                <c:ptCount val="2"/>
                <c:pt idx="0">
                  <c:v>F/TAF</c:v>
                </c:pt>
                <c:pt idx="1">
                  <c:v>F/TDF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8C-4822-A7DF-58E149EDE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9631232"/>
        <c:axId val="119637120"/>
      </c:barChart>
      <c:catAx>
        <c:axId val="11963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9637120"/>
        <c:crosses val="autoZero"/>
        <c:auto val="1"/>
        <c:lblAlgn val="ctr"/>
        <c:lblOffset val="0"/>
        <c:noMultiLvlLbl val="0"/>
      </c:catAx>
      <c:valAx>
        <c:axId val="119637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963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912080396044098E-2"/>
          <c:y val="4.2227323208587193E-2"/>
          <c:w val="0.85814667642623554"/>
          <c:h val="0.8576155926447807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F/TAF</c:v>
                </c:pt>
              </c:strCache>
            </c:strRef>
          </c:tx>
          <c:spPr>
            <a:ln w="34925" cap="rnd">
              <a:solidFill>
                <a:srgbClr val="00C42A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00C42A"/>
              </a:solidFill>
              <a:ln w="6347"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Sheet1!$F$8:$F$11</c:f>
                <c:numCache>
                  <c:formatCode>General</c:formatCode>
                  <c:ptCount val="4"/>
                </c:numCache>
              </c:numRef>
            </c:plus>
            <c:minus>
              <c:numRef>
                <c:f>Sheet1!$E$8:$E$11</c:f>
                <c:numCache>
                  <c:formatCode>General</c:formatCode>
                  <c:ptCount val="4"/>
                </c:numCache>
              </c:numRef>
            </c:minus>
            <c:spPr>
              <a:noFill/>
              <a:ln w="9521" cap="flat" cmpd="sng" algn="ctr">
                <a:solidFill>
                  <a:srgbClr val="00C42A"/>
                </a:solidFill>
                <a:round/>
              </a:ln>
              <a:effectLst/>
            </c:spPr>
          </c:errBars>
          <c:xVal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16.100000000000001</c:v>
                </c:pt>
                <c:pt idx="1">
                  <c:v>16.2</c:v>
                </c:pt>
                <c:pt idx="2">
                  <c:v>14.7</c:v>
                </c:pt>
                <c:pt idx="3">
                  <c:v>15.1</c:v>
                </c:pt>
                <c:pt idx="4">
                  <c:v>13.7</c:v>
                </c:pt>
                <c:pt idx="5">
                  <c:v>14.2</c:v>
                </c:pt>
                <c:pt idx="6">
                  <c:v>14.1</c:v>
                </c:pt>
                <c:pt idx="7">
                  <c:v>14.3</c:v>
                </c:pt>
                <c:pt idx="8">
                  <c:v>10.9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AA6-40B2-A6F5-1822417D61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F/TDF</c:v>
                </c:pt>
              </c:strCache>
            </c:strRef>
          </c:tx>
          <c:spPr>
            <a:ln w="34925" cap="rnd">
              <a:solidFill>
                <a:srgbClr val="7F7F7F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7F7F7F"/>
              </a:solidFill>
              <a:ln w="9521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Sheet1!$I$8:$I$11</c:f>
                <c:numCache>
                  <c:formatCode>General</c:formatCode>
                  <c:ptCount val="4"/>
                </c:numCache>
              </c:numRef>
            </c:plus>
            <c:minus>
              <c:numRef>
                <c:f>Sheet1!$H$8:$H$11</c:f>
                <c:numCache>
                  <c:formatCode>General</c:formatCode>
                  <c:ptCount val="4"/>
                </c:numCache>
              </c:numRef>
            </c:minus>
            <c:spPr>
              <a:ln w="3174">
                <a:solidFill>
                  <a:schemeClr val="accent3">
                    <a:lumMod val="50000"/>
                  </a:schemeClr>
                </a:solidFill>
                <a:prstDash val="solid"/>
              </a:ln>
            </c:spPr>
          </c:errBars>
          <c:xVal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</c:numCache>
            </c:numRef>
          </c:xVal>
          <c:yVal>
            <c:numRef>
              <c:f>Sheet1!$C$2:$C$10</c:f>
              <c:numCache>
                <c:formatCode>General</c:formatCode>
                <c:ptCount val="9"/>
                <c:pt idx="0">
                  <c:v>15.8</c:v>
                </c:pt>
                <c:pt idx="1">
                  <c:v>15</c:v>
                </c:pt>
                <c:pt idx="2">
                  <c:v>15.5</c:v>
                </c:pt>
                <c:pt idx="3">
                  <c:v>16.100000000000001</c:v>
                </c:pt>
                <c:pt idx="4">
                  <c:v>14.9</c:v>
                </c:pt>
                <c:pt idx="5">
                  <c:v>14.7</c:v>
                </c:pt>
                <c:pt idx="6">
                  <c:v>14.5</c:v>
                </c:pt>
                <c:pt idx="7">
                  <c:v>13.8</c:v>
                </c:pt>
                <c:pt idx="8">
                  <c:v>10.7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AA6-40B2-A6F5-1822417D6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421632"/>
        <c:axId val="122423168"/>
      </c:scatterChart>
      <c:valAx>
        <c:axId val="122421632"/>
        <c:scaling>
          <c:orientation val="minMax"/>
          <c:max val="96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22423168"/>
        <c:crosses val="autoZero"/>
        <c:crossBetween val="midCat"/>
        <c:majorUnit val="12"/>
      </c:valAx>
      <c:valAx>
        <c:axId val="122423168"/>
        <c:scaling>
          <c:orientation val="minMax"/>
          <c:max val="2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2421632"/>
        <c:crosses val="autoZero"/>
        <c:crossBetween val="midCat"/>
        <c:majorUnit val="5"/>
      </c:valAx>
      <c:spPr>
        <a:noFill/>
        <a:ln w="25388">
          <a:noFill/>
        </a:ln>
      </c:spPr>
    </c:plotArea>
    <c:plotVisOnly val="1"/>
    <c:dispBlanksAs val="span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475170736233908E-2"/>
          <c:y val="3.5919369755824493E-2"/>
          <c:w val="0.92615466393177914"/>
          <c:h val="0.849468585145026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F/TAF</c:v>
                </c:pt>
              </c:strCache>
            </c:strRef>
          </c:tx>
          <c:spPr>
            <a:solidFill>
              <a:srgbClr val="00C42A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11476339983814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B9-409A-BB15-5CCF76B10111}"/>
                </c:ext>
              </c:extLst>
            </c:dLbl>
            <c:dLbl>
              <c:idx val="1"/>
              <c:layout>
                <c:manualLayout>
                  <c:x val="0"/>
                  <c:y val="-8.69339028530748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B9-409A-BB15-5CCF76B10111}"/>
                </c:ext>
              </c:extLst>
            </c:dLbl>
            <c:numFmt formatCode="#,##0.00" sourceLinked="0"/>
            <c:spPr>
              <a:noFill/>
              <a:ln w="18955">
                <a:noFill/>
              </a:ln>
            </c:spPr>
            <c:txPr>
              <a:bodyPr rot="0" vert="horz"/>
              <a:lstStyle/>
              <a:p>
                <a:pPr>
                  <a:defRPr sz="1600" b="1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Sheet1!$K$2:$K$3</c:f>
                <c:numCache>
                  <c:formatCode>General</c:formatCode>
                  <c:ptCount val="2"/>
                  <c:pt idx="0">
                    <c:v>0.46799999999999997</c:v>
                  </c:pt>
                  <c:pt idx="1">
                    <c:v>0.37500000000000006</c:v>
                  </c:pt>
                </c:numCache>
              </c:numRef>
            </c:plus>
            <c:minus>
              <c:numRef>
                <c:f>Sheet1!$J$2:$J$3</c:f>
                <c:numCache>
                  <c:formatCode>General</c:formatCode>
                  <c:ptCount val="2"/>
                  <c:pt idx="0">
                    <c:v>0.46799999999999997</c:v>
                  </c:pt>
                  <c:pt idx="1">
                    <c:v>0.375</c:v>
                  </c:pt>
                </c:numCache>
              </c:numRef>
            </c:minus>
          </c:errBars>
          <c:cat>
            <c:strRef>
              <c:f>Sheet1!$A$2</c:f>
              <c:strCache>
                <c:ptCount val="1"/>
                <c:pt idx="0">
                  <c:v>Spine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0.496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B9-409A-BB15-5CCF76B10111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F/TDF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101422886661920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5B9-409A-BB15-5CCF76B10111}"/>
                </c:ext>
              </c:extLst>
            </c:dLbl>
            <c:dLbl>
              <c:idx val="1"/>
              <c:layout>
                <c:manualLayout>
                  <c:x val="-1.3652779439665845E-16"/>
                  <c:y val="-8.9617711348781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5B9-409A-BB15-5CCF76B1011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Sheet1!$M$2:$M$3</c:f>
                <c:numCache>
                  <c:formatCode>General</c:formatCode>
                  <c:ptCount val="2"/>
                  <c:pt idx="0">
                    <c:v>0.45999999999999996</c:v>
                  </c:pt>
                  <c:pt idx="1">
                    <c:v>0.38200000000000001</c:v>
                  </c:pt>
                </c:numCache>
              </c:numRef>
            </c:plus>
            <c:minus>
              <c:numRef>
                <c:f>Sheet1!$L$2:$L$3</c:f>
                <c:numCache>
                  <c:formatCode>General</c:formatCode>
                  <c:ptCount val="2"/>
                  <c:pt idx="0">
                    <c:v>0.45900000000000007</c:v>
                  </c:pt>
                  <c:pt idx="1">
                    <c:v>0.38300000000000001</c:v>
                  </c:pt>
                </c:numCache>
              </c:numRef>
            </c:minus>
          </c:errBars>
          <c:cat>
            <c:strRef>
              <c:f>Sheet1!$A$2</c:f>
              <c:strCache>
                <c:ptCount val="1"/>
                <c:pt idx="0">
                  <c:v>Spine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-1.123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5B9-409A-BB15-5CCF76B10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0"/>
        <c:axId val="117693440"/>
        <c:axId val="122475264"/>
      </c:barChart>
      <c:catAx>
        <c:axId val="11769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ysClr val="windowText" lastClr="000000"/>
            </a:solidFill>
          </a:ln>
        </c:spPr>
        <c:txPr>
          <a:bodyPr rot="-60000000" vert="horz"/>
          <a:lstStyle/>
          <a:p>
            <a:pPr>
              <a:defRPr sz="1192" b="0"/>
            </a:pPr>
            <a:endParaRPr lang="de-DE"/>
          </a:p>
        </c:txPr>
        <c:crossAx val="122475264"/>
        <c:crosses val="autoZero"/>
        <c:auto val="1"/>
        <c:lblAlgn val="ctr"/>
        <c:lblOffset val="100"/>
        <c:tickMarkSkip val="1"/>
        <c:noMultiLvlLbl val="0"/>
      </c:catAx>
      <c:valAx>
        <c:axId val="122475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-60000000" vert="horz"/>
          <a:lstStyle/>
          <a:p>
            <a:pPr>
              <a:defRPr sz="1400"/>
            </a:pPr>
            <a:endParaRPr lang="de-DE"/>
          </a:p>
        </c:txPr>
        <c:crossAx val="117693440"/>
        <c:crosses val="autoZero"/>
        <c:crossBetween val="between"/>
      </c:valAx>
      <c:spPr>
        <a:noFill/>
        <a:ln w="19038">
          <a:noFill/>
        </a:ln>
      </c:spPr>
    </c:plotArea>
    <c:plotVisOnly val="1"/>
    <c:dispBlanksAs val="span"/>
    <c:showDLblsOverMax val="0"/>
  </c:chart>
  <c:txPr>
    <a:bodyPr/>
    <a:lstStyle/>
    <a:p>
      <a:pPr>
        <a:defRPr sz="1342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475170736233908E-2"/>
          <c:y val="3.5919369755824493E-2"/>
          <c:w val="0.92615466393177914"/>
          <c:h val="0.849468585145026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F/TAF</c:v>
                </c:pt>
              </c:strCache>
            </c:strRef>
          </c:tx>
          <c:spPr>
            <a:solidFill>
              <a:srgbClr val="00C42A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5.3646476538716146E-17"/>
                  <c:y val="-8.31337014964683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B9-409A-BB15-5CCF76B10111}"/>
                </c:ext>
              </c:extLst>
            </c:dLbl>
            <c:dLbl>
              <c:idx val="1"/>
              <c:layout>
                <c:manualLayout>
                  <c:x val="0"/>
                  <c:y val="-8.69339028530748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B9-409A-BB15-5CCF76B10111}"/>
                </c:ext>
              </c:extLst>
            </c:dLbl>
            <c:numFmt formatCode="#,##0.00" sourceLinked="0"/>
            <c:spPr>
              <a:noFill/>
              <a:ln w="18955">
                <a:noFill/>
              </a:ln>
            </c:spPr>
            <c:txPr>
              <a:bodyPr rot="0" vert="horz"/>
              <a:lstStyle/>
              <a:p>
                <a:pPr>
                  <a:defRPr sz="1600" b="1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Sheet1!$K$2:$K$3</c:f>
                <c:numCache>
                  <c:formatCode>General</c:formatCode>
                  <c:ptCount val="2"/>
                  <c:pt idx="0">
                    <c:v>0.37500000000000006</c:v>
                  </c:pt>
                  <c:pt idx="1">
                    <c:v>0.37500000000000006</c:v>
                  </c:pt>
                </c:numCache>
              </c:numRef>
            </c:plus>
            <c:minus>
              <c:numRef>
                <c:f>Sheet1!$J$2:$J$3</c:f>
                <c:numCache>
                  <c:formatCode>General</c:formatCode>
                  <c:ptCount val="2"/>
                  <c:pt idx="0">
                    <c:v>0.375</c:v>
                  </c:pt>
                  <c:pt idx="1">
                    <c:v>0.375</c:v>
                  </c:pt>
                </c:numCache>
              </c:numRef>
            </c:minus>
          </c:errBars>
          <c:cat>
            <c:strRef>
              <c:f>Sheet1!$A$2</c:f>
              <c:strCache>
                <c:ptCount val="1"/>
                <c:pt idx="0">
                  <c:v>Spine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0.183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B9-409A-BB15-5CCF76B10111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F/TDF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8.5607735348424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5B9-409A-BB15-5CCF76B10111}"/>
                </c:ext>
              </c:extLst>
            </c:dLbl>
            <c:dLbl>
              <c:idx val="1"/>
              <c:layout>
                <c:manualLayout>
                  <c:x val="-1.3652779439665845E-16"/>
                  <c:y val="-8.9617711348781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5B9-409A-BB15-5CCF76B1011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Sheet1!$M$2:$M$3</c:f>
                <c:numCache>
                  <c:formatCode>General</c:formatCode>
                  <c:ptCount val="2"/>
                  <c:pt idx="0">
                    <c:v>0.38200000000000001</c:v>
                  </c:pt>
                  <c:pt idx="1">
                    <c:v>0.38200000000000001</c:v>
                  </c:pt>
                </c:numCache>
              </c:numRef>
            </c:plus>
            <c:minus>
              <c:numRef>
                <c:f>Sheet1!$L$2:$L$3</c:f>
                <c:numCache>
                  <c:formatCode>General</c:formatCode>
                  <c:ptCount val="2"/>
                  <c:pt idx="0">
                    <c:v>0.38300000000000001</c:v>
                  </c:pt>
                  <c:pt idx="1">
                    <c:v>0.38300000000000001</c:v>
                  </c:pt>
                </c:numCache>
              </c:numRef>
            </c:minus>
          </c:errBars>
          <c:cat>
            <c:strRef>
              <c:f>Sheet1!$A$2</c:f>
              <c:strCache>
                <c:ptCount val="1"/>
                <c:pt idx="0">
                  <c:v>Spine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-0.98799999999999999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5B9-409A-BB15-5CCF76B10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0"/>
        <c:axId val="122254464"/>
        <c:axId val="122256000"/>
      </c:barChart>
      <c:catAx>
        <c:axId val="12225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ysClr val="windowText" lastClr="000000"/>
            </a:solidFill>
          </a:ln>
        </c:spPr>
        <c:txPr>
          <a:bodyPr rot="-60000000" vert="horz"/>
          <a:lstStyle/>
          <a:p>
            <a:pPr>
              <a:defRPr sz="1192" b="0"/>
            </a:pPr>
            <a:endParaRPr lang="de-DE"/>
          </a:p>
        </c:txPr>
        <c:crossAx val="122256000"/>
        <c:crosses val="autoZero"/>
        <c:auto val="1"/>
        <c:lblAlgn val="ctr"/>
        <c:lblOffset val="100"/>
        <c:tickMarkSkip val="1"/>
        <c:noMultiLvlLbl val="0"/>
      </c:catAx>
      <c:valAx>
        <c:axId val="122256000"/>
        <c:scaling>
          <c:orientation val="minMax"/>
          <c:max val="1.5"/>
          <c:min val="-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-60000000" vert="horz"/>
          <a:lstStyle/>
          <a:p>
            <a:pPr>
              <a:defRPr sz="1400"/>
            </a:pPr>
            <a:endParaRPr lang="de-DE"/>
          </a:p>
        </c:txPr>
        <c:crossAx val="122254464"/>
        <c:crosses val="autoZero"/>
        <c:crossBetween val="between"/>
      </c:valAx>
      <c:spPr>
        <a:noFill/>
        <a:ln w="19038">
          <a:noFill/>
        </a:ln>
      </c:spPr>
    </c:plotArea>
    <c:plotVisOnly val="1"/>
    <c:dispBlanksAs val="span"/>
    <c:showDLblsOverMax val="0"/>
  </c:chart>
  <c:txPr>
    <a:bodyPr/>
    <a:lstStyle/>
    <a:p>
      <a:pPr>
        <a:defRPr sz="1342"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30639975861747"/>
          <c:y val="7.1192203677609645E-2"/>
          <c:w val="0.82145868896407936"/>
          <c:h val="0.8576155926447807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F/TAF</c:v>
                </c:pt>
              </c:strCache>
            </c:strRef>
          </c:tx>
          <c:spPr>
            <a:ln w="31750" cap="rnd">
              <a:solidFill>
                <a:srgbClr val="00C42A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00C42A"/>
              </a:solidFill>
              <a:ln w="6347"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Sheet1!$F$8:$F$13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37.199999999999996</c:v>
                  </c:pt>
                  <c:pt idx="2">
                    <c:v>39.700000000000003</c:v>
                  </c:pt>
                  <c:pt idx="3">
                    <c:v>36.299999999999997</c:v>
                  </c:pt>
                  <c:pt idx="4">
                    <c:v>41.599999999999994</c:v>
                  </c:pt>
                  <c:pt idx="5">
                    <c:v>36.599999999999994</c:v>
                  </c:pt>
                </c:numCache>
              </c:numRef>
            </c:plus>
            <c:minus>
              <c:numRef>
                <c:f>Sheet1!$E$8:$E$13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28.7</c:v>
                  </c:pt>
                  <c:pt idx="2">
                    <c:v>30.6</c:v>
                  </c:pt>
                  <c:pt idx="3">
                    <c:v>28.7</c:v>
                  </c:pt>
                  <c:pt idx="4">
                    <c:v>30.2</c:v>
                  </c:pt>
                  <c:pt idx="5">
                    <c:v>31.3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C42A"/>
                </a:solidFill>
                <a:round/>
              </a:ln>
              <a:effectLst/>
            </c:spPr>
          </c:errBars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12</c:v>
                </c:pt>
                <c:pt idx="3">
                  <c:v>24</c:v>
                </c:pt>
                <c:pt idx="4">
                  <c:v>36</c:v>
                </c:pt>
                <c:pt idx="5">
                  <c:v>48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-6.3</c:v>
                </c:pt>
                <c:pt idx="2">
                  <c:v>-7.1</c:v>
                </c:pt>
                <c:pt idx="3">
                  <c:v>-12.3</c:v>
                </c:pt>
                <c:pt idx="4">
                  <c:v>-11.2</c:v>
                </c:pt>
                <c:pt idx="5">
                  <c:v>-10.7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BEA-4F74-97E7-50424259D0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F/TDF</c:v>
                </c:pt>
              </c:strCache>
            </c:strRef>
          </c:tx>
          <c:spPr>
            <a:ln w="31750" cap="rnd">
              <a:solidFill>
                <a:srgbClr val="7F7F7F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7F7F7F"/>
              </a:solidFill>
              <a:ln w="9521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Sheet1!$I$8:$I$13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61.3</c:v>
                  </c:pt>
                  <c:pt idx="2">
                    <c:v>67.5</c:v>
                  </c:pt>
                  <c:pt idx="3">
                    <c:v>65.3</c:v>
                  </c:pt>
                  <c:pt idx="4">
                    <c:v>86.2</c:v>
                  </c:pt>
                  <c:pt idx="5">
                    <c:v>81.900000000000006</c:v>
                  </c:pt>
                </c:numCache>
              </c:numRef>
            </c:plus>
            <c:minus>
              <c:numRef>
                <c:f>Sheet1!$H$8:$H$13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32.799999999999997</c:v>
                  </c:pt>
                  <c:pt idx="2">
                    <c:v>35.9</c:v>
                  </c:pt>
                  <c:pt idx="3">
                    <c:v>35.1</c:v>
                  </c:pt>
                  <c:pt idx="4">
                    <c:v>39</c:v>
                  </c:pt>
                  <c:pt idx="5">
                    <c:v>38.299999999999997</c:v>
                  </c:pt>
                </c:numCache>
              </c:numRef>
            </c:minus>
            <c:spPr>
              <a:ln w="9525">
                <a:solidFill>
                  <a:srgbClr val="7F7F7F"/>
                </a:solidFill>
                <a:prstDash val="solid"/>
              </a:ln>
            </c:spPr>
          </c:errBars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12</c:v>
                </c:pt>
                <c:pt idx="3">
                  <c:v>24</c:v>
                </c:pt>
                <c:pt idx="4">
                  <c:v>36</c:v>
                </c:pt>
                <c:pt idx="5">
                  <c:v>48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10.3</c:v>
                </c:pt>
                <c:pt idx="2">
                  <c:v>14.4</c:v>
                </c:pt>
                <c:pt idx="3">
                  <c:v>11.8</c:v>
                </c:pt>
                <c:pt idx="4">
                  <c:v>19.2</c:v>
                </c:pt>
                <c:pt idx="5">
                  <c:v>15.3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BEA-4F74-97E7-50424259D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966016"/>
        <c:axId val="122967552"/>
      </c:scatterChart>
      <c:valAx>
        <c:axId val="122966016"/>
        <c:scaling>
          <c:orientation val="minMax"/>
          <c:max val="50"/>
          <c:min val="0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1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22967552"/>
        <c:crossesAt val="0"/>
        <c:crossBetween val="midCat"/>
        <c:majorUnit val="12"/>
      </c:valAx>
      <c:valAx>
        <c:axId val="122967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2966016"/>
        <c:crossesAt val="0"/>
        <c:crossBetween val="midCat"/>
        <c:majorUnit val="30"/>
      </c:valAx>
      <c:spPr>
        <a:noFill/>
        <a:ln w="25388">
          <a:noFill/>
        </a:ln>
      </c:spPr>
    </c:plotArea>
    <c:plotVisOnly val="1"/>
    <c:dispBlanksAs val="span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30639975861747"/>
          <c:y val="7.1192203677609645E-2"/>
          <c:w val="0.79907360370276292"/>
          <c:h val="0.8576155926447807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F/TAF</c:v>
                </c:pt>
              </c:strCache>
            </c:strRef>
          </c:tx>
          <c:spPr>
            <a:ln w="31750" cap="rnd">
              <a:solidFill>
                <a:srgbClr val="00C42A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00C42A"/>
              </a:solidFill>
              <a:ln w="6347"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Sheet1!$F$8:$F$13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8.6999999999999993</c:v>
                  </c:pt>
                  <c:pt idx="2">
                    <c:v>8.9</c:v>
                  </c:pt>
                  <c:pt idx="3">
                    <c:v>9.1999999999999993</c:v>
                  </c:pt>
                  <c:pt idx="4">
                    <c:v>9.6999999999999993</c:v>
                  </c:pt>
                  <c:pt idx="5">
                    <c:v>9.2999999999999989</c:v>
                  </c:pt>
                </c:numCache>
              </c:numRef>
            </c:plus>
            <c:minus>
              <c:numRef>
                <c:f>Sheet1!$E$8:$E$13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9</c:v>
                  </c:pt>
                  <c:pt idx="2">
                    <c:v>9</c:v>
                  </c:pt>
                  <c:pt idx="3">
                    <c:v>8.8000000000000007</c:v>
                  </c:pt>
                  <c:pt idx="4">
                    <c:v>9.3000000000000007</c:v>
                  </c:pt>
                  <c:pt idx="5">
                    <c:v>9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C42A"/>
                </a:solidFill>
                <a:round/>
              </a:ln>
              <a:effectLst/>
            </c:spPr>
          </c:errBars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12</c:v>
                </c:pt>
                <c:pt idx="3">
                  <c:v>24</c:v>
                </c:pt>
                <c:pt idx="4">
                  <c:v>36</c:v>
                </c:pt>
                <c:pt idx="5">
                  <c:v>48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0.3</c:v>
                </c:pt>
                <c:pt idx="2">
                  <c:v>0</c:v>
                </c:pt>
                <c:pt idx="3">
                  <c:v>0.4</c:v>
                </c:pt>
                <c:pt idx="4">
                  <c:v>1.5</c:v>
                </c:pt>
                <c:pt idx="5">
                  <c:v>1.8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BEA-4F74-97E7-50424259D0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F/TDF</c:v>
                </c:pt>
              </c:strCache>
            </c:strRef>
          </c:tx>
          <c:spPr>
            <a:ln w="31750" cap="rnd">
              <a:solidFill>
                <a:srgbClr val="7F7F7F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7F7F7F"/>
              </a:solidFill>
              <a:ln w="9521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Sheet1!$I$8:$I$13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8.4</c:v>
                  </c:pt>
                  <c:pt idx="2">
                    <c:v>9</c:v>
                  </c:pt>
                  <c:pt idx="3">
                    <c:v>8.1999999999999993</c:v>
                  </c:pt>
                  <c:pt idx="4">
                    <c:v>8.2000000000000011</c:v>
                  </c:pt>
                  <c:pt idx="5">
                    <c:v>9.5</c:v>
                  </c:pt>
                </c:numCache>
              </c:numRef>
            </c:plus>
            <c:minus>
              <c:numRef>
                <c:f>Sheet1!$H$8:$H$13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8.4</c:v>
                  </c:pt>
                  <c:pt idx="2">
                    <c:v>8.4</c:v>
                  </c:pt>
                  <c:pt idx="3">
                    <c:v>7.8</c:v>
                  </c:pt>
                  <c:pt idx="4">
                    <c:v>9</c:v>
                  </c:pt>
                  <c:pt idx="5">
                    <c:v>8.5</c:v>
                  </c:pt>
                </c:numCache>
              </c:numRef>
            </c:minus>
            <c:spPr>
              <a:ln w="9525">
                <a:solidFill>
                  <a:srgbClr val="7F7F7F"/>
                </a:solidFill>
                <a:prstDash val="solid"/>
              </a:ln>
            </c:spPr>
          </c:errBars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12</c:v>
                </c:pt>
                <c:pt idx="3">
                  <c:v>24</c:v>
                </c:pt>
                <c:pt idx="4">
                  <c:v>36</c:v>
                </c:pt>
                <c:pt idx="5">
                  <c:v>48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-2.4</c:v>
                </c:pt>
                <c:pt idx="2">
                  <c:v>-3.6</c:v>
                </c:pt>
                <c:pt idx="3">
                  <c:v>-2.8</c:v>
                </c:pt>
                <c:pt idx="4">
                  <c:v>-1.8</c:v>
                </c:pt>
                <c:pt idx="5">
                  <c:v>-2.2999999999999998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BEA-4F74-97E7-50424259D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001856"/>
        <c:axId val="123011840"/>
      </c:scatterChart>
      <c:valAx>
        <c:axId val="123001856"/>
        <c:scaling>
          <c:orientation val="minMax"/>
          <c:max val="50"/>
          <c:min val="0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1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23011840"/>
        <c:crossesAt val="0"/>
        <c:crossBetween val="midCat"/>
        <c:majorUnit val="12"/>
      </c:valAx>
      <c:valAx>
        <c:axId val="123011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3001856"/>
        <c:crossesAt val="0"/>
        <c:crossBetween val="midCat"/>
      </c:valAx>
      <c:spPr>
        <a:noFill/>
        <a:ln w="25388">
          <a:noFill/>
        </a:ln>
      </c:spPr>
    </c:plotArea>
    <c:plotVisOnly val="1"/>
    <c:dispBlanksAs val="span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30639975861747"/>
          <c:y val="7.1192203677609645E-2"/>
          <c:w val="0.85814667642623554"/>
          <c:h val="0.8576155926447807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F/TAF</c:v>
                </c:pt>
              </c:strCache>
            </c:strRef>
          </c:tx>
          <c:spPr>
            <a:ln w="31750" cap="rnd">
              <a:solidFill>
                <a:srgbClr val="00C42A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00C42A"/>
              </a:solidFill>
              <a:ln w="6347"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Sheet1!$F$8:$F$13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31</c:v>
                  </c:pt>
                  <c:pt idx="2">
                    <c:v>33.800000000000004</c:v>
                  </c:pt>
                  <c:pt idx="3">
                    <c:v>31.4</c:v>
                  </c:pt>
                  <c:pt idx="4">
                    <c:v>33</c:v>
                  </c:pt>
                  <c:pt idx="5">
                    <c:v>35.199999999999996</c:v>
                  </c:pt>
                </c:numCache>
              </c:numRef>
            </c:plus>
            <c:minus>
              <c:numRef>
                <c:f>Sheet1!$E$8:$E$13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23.2</c:v>
                  </c:pt>
                  <c:pt idx="2">
                    <c:v>23.6</c:v>
                  </c:pt>
                  <c:pt idx="3">
                    <c:v>23</c:v>
                  </c:pt>
                  <c:pt idx="4">
                    <c:v>25.5</c:v>
                  </c:pt>
                  <c:pt idx="5">
                    <c:v>25.099999999999998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C42A"/>
                </a:solidFill>
                <a:round/>
              </a:ln>
              <a:effectLst/>
            </c:spPr>
          </c:errBars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12</c:v>
                </c:pt>
                <c:pt idx="3">
                  <c:v>24</c:v>
                </c:pt>
                <c:pt idx="4">
                  <c:v>36</c:v>
                </c:pt>
                <c:pt idx="5">
                  <c:v>48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-2.1</c:v>
                </c:pt>
                <c:pt idx="2">
                  <c:v>-3.2</c:v>
                </c:pt>
                <c:pt idx="3">
                  <c:v>-5.6</c:v>
                </c:pt>
                <c:pt idx="4">
                  <c:v>-4</c:v>
                </c:pt>
                <c:pt idx="5">
                  <c:v>0.2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BEA-4F74-97E7-50424259D0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F/TDF</c:v>
                </c:pt>
              </c:strCache>
            </c:strRef>
          </c:tx>
          <c:spPr>
            <a:ln w="31750" cap="rnd">
              <a:solidFill>
                <a:srgbClr val="7F7F7F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7F7F7F"/>
              </a:solidFill>
              <a:ln w="9521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Sheet1!$I$8:$I$13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38.200000000000003</c:v>
                  </c:pt>
                  <c:pt idx="2">
                    <c:v>37.6</c:v>
                  </c:pt>
                  <c:pt idx="3">
                    <c:v>38.799999999999997</c:v>
                  </c:pt>
                  <c:pt idx="4">
                    <c:v>45.5</c:v>
                  </c:pt>
                  <c:pt idx="5">
                    <c:v>48.300000000000004</c:v>
                  </c:pt>
                </c:numCache>
              </c:numRef>
            </c:plus>
            <c:minus>
              <c:numRef>
                <c:f>Sheet1!$H$8:$H$13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27.8</c:v>
                  </c:pt>
                  <c:pt idx="2">
                    <c:v>28.5</c:v>
                  </c:pt>
                  <c:pt idx="3">
                    <c:v>28</c:v>
                  </c:pt>
                  <c:pt idx="4">
                    <c:v>29.9</c:v>
                  </c:pt>
                  <c:pt idx="5">
                    <c:v>32.9</c:v>
                  </c:pt>
                </c:numCache>
              </c:numRef>
            </c:minus>
            <c:spPr>
              <a:ln w="9525">
                <a:solidFill>
                  <a:srgbClr val="7F7F7F"/>
                </a:solidFill>
                <a:prstDash val="solid"/>
              </a:ln>
            </c:spPr>
          </c:errBars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12</c:v>
                </c:pt>
                <c:pt idx="3">
                  <c:v>24</c:v>
                </c:pt>
                <c:pt idx="4">
                  <c:v>36</c:v>
                </c:pt>
                <c:pt idx="5">
                  <c:v>48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8.3000000000000007</c:v>
                </c:pt>
                <c:pt idx="2">
                  <c:v>8.1</c:v>
                </c:pt>
                <c:pt idx="3">
                  <c:v>9.6</c:v>
                </c:pt>
                <c:pt idx="4">
                  <c:v>14.6</c:v>
                </c:pt>
                <c:pt idx="5">
                  <c:v>19.899999999999999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BEA-4F74-97E7-50424259D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764288"/>
        <c:axId val="122778368"/>
      </c:scatterChart>
      <c:valAx>
        <c:axId val="122764288"/>
        <c:scaling>
          <c:orientation val="minMax"/>
          <c:max val="50"/>
          <c:min val="0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1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22778368"/>
        <c:crossesAt val="0"/>
        <c:crossBetween val="midCat"/>
        <c:majorUnit val="12"/>
      </c:valAx>
      <c:valAx>
        <c:axId val="122778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2764288"/>
        <c:crossesAt val="0"/>
        <c:crossBetween val="midCat"/>
        <c:majorUnit val="20"/>
      </c:valAx>
      <c:spPr>
        <a:noFill/>
        <a:ln w="25388">
          <a:noFill/>
        </a:ln>
      </c:spPr>
    </c:plotArea>
    <c:plotVisOnly val="1"/>
    <c:dispBlanksAs val="span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26405-91D3-4772-AF5F-C72FFC0E4BDA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87559-B3B0-45DA-A913-E02DE51FD03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5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CDA4B-6271-214C-B44A-5D4ADE085C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016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87559-B3B0-45DA-A913-E02DE51FD0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39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87559-B3B0-45DA-A913-E02DE51FD03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67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87559-B3B0-45DA-A913-E02DE51FD0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38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87559-B3B0-45DA-A913-E02DE51FD03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61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xmlns="" id="{B79DE7DB-860A-A447-85AD-870B8EC73E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xmlns="" id="{B0D75194-5588-8F43-BC3E-97109E12D9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xmlns="" id="{E176B8ED-9A58-DF42-A989-45F06C7A0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17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17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17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17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33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xmlns="" id="{798F3A1E-10A6-9E4C-A2EA-B96CA8FEAB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C7D9FD61-75A1-994E-B5F5-DAD0DE9FE1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000" dirty="0">
              <a:latin typeface="+mj-lt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xmlns="" id="{2A537ED8-7810-764E-9A30-F79CDF8620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70" tIns="45737" rIns="91470" bIns="45737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54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87559-B3B0-45DA-A913-E02DE51FD03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44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87559-B3B0-45DA-A913-E02DE51FD0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28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-76200" y="217488"/>
            <a:ext cx="7010400" cy="3943350"/>
          </a:xfrm>
        </p:spPr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2009420" y="3668889"/>
            <a:ext cx="184731" cy="369332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defTabSz="897301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23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87559-B3B0-45DA-A913-E02DE51FD0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6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60334D-21ED-4DE3-A4A6-83AE1D19D04E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31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87559-B3B0-45DA-A913-E02DE51FD0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87559-B3B0-45DA-A913-E02DE51FD0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33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60334D-21ED-4DE3-A4A6-83AE1D19D04E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66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60334D-21ED-4DE3-A4A6-83AE1D19D04E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14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>
              <a:cs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80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29057" indent="-280406" defTabSz="93780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1626" indent="-224325" defTabSz="93780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0276" indent="-224325" defTabSz="93780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8927" indent="-224325" defTabSz="93780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67577" indent="-224325" defTabSz="9378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16227" indent="-224325" defTabSz="9378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64878" indent="-224325" defTabSz="9378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13528" indent="-224325" defTabSz="9378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BA8FE6-95F8-4B1C-B2A7-07FAEABC58D6}" type="slidenum">
              <a:rPr lang="en-US" altLang="en-US" sz="1100">
                <a:solidFill>
                  <a:srgbClr val="000000"/>
                </a:solidFill>
                <a:ea typeface="MS PGothic" pitchFamily="34" charset="-128"/>
              </a:rPr>
              <a:pPr/>
              <a:t>9</a:t>
            </a:fld>
            <a:endParaRPr lang="en-US" altLang="en-US" sz="110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783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9D2C0915-5A10-4749-AE4E-009FF2B3B6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810000"/>
            <a:ext cx="12192000" cy="30480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xmlns="" id="{60E2F070-E1AA-45DB-9B66-C538D1A2BD4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3810000"/>
            <a:ext cx="12192000" cy="0"/>
          </a:xfrm>
          <a:prstGeom prst="line">
            <a:avLst/>
          </a:prstGeom>
          <a:noFill/>
          <a:ln w="5397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Line 25">
            <a:extLst>
              <a:ext uri="{FF2B5EF4-FFF2-40B4-BE49-F238E27FC236}">
                <a16:creationId xmlns:a16="http://schemas.microsoft.com/office/drawing/2014/main" xmlns="" id="{0FA00722-450C-4BCC-8213-318E174F8F4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3878017"/>
            <a:ext cx="12192000" cy="0"/>
          </a:xfrm>
          <a:prstGeom prst="line">
            <a:avLst/>
          </a:prstGeom>
          <a:noFill/>
          <a:ln w="53975">
            <a:solidFill>
              <a:srgbClr val="C50F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1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21600" y="6356352"/>
            <a:ext cx="3860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44CAC06D-E468-43AA-8697-C0ABA70C95D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437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6439"/>
            <a:ext cx="10972800" cy="6765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12880" y="6537329"/>
            <a:ext cx="330200" cy="168275"/>
          </a:xfrm>
        </p:spPr>
        <p:txBody>
          <a:bodyPr/>
          <a:lstStyle>
            <a:lvl1pPr>
              <a:defRPr sz="1067"/>
            </a:lvl1pPr>
          </a:lstStyle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6340476"/>
            <a:ext cx="10972800" cy="365125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1pPr>
            <a:lvl2pPr marL="27430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2pPr>
            <a:lvl3pPr marL="54860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3pPr>
            <a:lvl4pPr marL="777183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4pPr>
            <a:lvl5pPr marL="1005766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2363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3"/>
            <a:ext cx="12192000" cy="29804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3801375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-4" y="3801375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694" y="2057400"/>
            <a:ext cx="8749108" cy="13716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151" y="4106175"/>
            <a:ext cx="8756648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/>
        </p:nvSpPr>
        <p:spPr>
          <a:xfrm flipH="1">
            <a:off x="0" y="3877573"/>
            <a:ext cx="12192000" cy="29804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1727200" y="3801375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-4" y="3801375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21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0" y="4495800"/>
            <a:ext cx="12192000" cy="2362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4191000"/>
            <a:ext cx="1046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3" y="4191000"/>
            <a:ext cx="1682751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694" y="1981200"/>
            <a:ext cx="8749108" cy="1905000"/>
          </a:xfrm>
        </p:spPr>
        <p:txBody>
          <a:bodyPr/>
          <a:lstStyle>
            <a:lvl1pPr>
              <a:defRPr sz="4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8154" y="4724400"/>
            <a:ext cx="8756649" cy="990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67">
                <a:solidFill>
                  <a:schemeClr val="tx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H="1">
            <a:off x="0" y="4495800"/>
            <a:ext cx="12192000" cy="2362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1727200" y="4191000"/>
            <a:ext cx="1046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3" y="4191000"/>
            <a:ext cx="1682751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90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735"/>
            <a:ext cx="10972800" cy="10662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10972800" cy="481647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82400" y="6537329"/>
            <a:ext cx="330200" cy="168275"/>
          </a:xfrm>
        </p:spPr>
        <p:txBody>
          <a:bodyPr/>
          <a:lstStyle>
            <a:lvl1pPr algn="ctr">
              <a:defRPr sz="1067"/>
            </a:lvl1pPr>
          </a:lstStyle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6340476"/>
            <a:ext cx="10972800" cy="365125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1pPr>
            <a:lvl2pPr marL="274306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2pPr>
            <a:lvl3pPr marL="548613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3pPr>
            <a:lvl4pPr marL="777202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4pPr>
            <a:lvl5pPr marL="100579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768653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6439"/>
            <a:ext cx="10972800" cy="6765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12880" y="6537329"/>
            <a:ext cx="330200" cy="168275"/>
          </a:xfrm>
        </p:spPr>
        <p:txBody>
          <a:bodyPr/>
          <a:lstStyle>
            <a:lvl1pPr>
              <a:defRPr sz="1067"/>
            </a:lvl1pPr>
          </a:lstStyle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6340476"/>
            <a:ext cx="10972800" cy="365125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1pPr>
            <a:lvl2pPr marL="274306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2pPr>
            <a:lvl3pPr marL="548613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3pPr>
            <a:lvl4pPr marL="777202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4pPr>
            <a:lvl5pPr marL="100579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632780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3"/>
            <a:ext cx="12192000" cy="29804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3801375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-4" y="3801375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694" y="2057400"/>
            <a:ext cx="8749108" cy="13716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151" y="4106175"/>
            <a:ext cx="8756648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/>
        </p:nvSpPr>
        <p:spPr>
          <a:xfrm flipH="1">
            <a:off x="0" y="3877573"/>
            <a:ext cx="12192000" cy="29804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1727200" y="3801375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-4" y="3801375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7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2D73-FD74-4D39-B653-64DA802006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57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>
            <a:extLst>
              <a:ext uri="{FF2B5EF4-FFF2-40B4-BE49-F238E27FC236}">
                <a16:creationId xmlns:a16="http://schemas.microsoft.com/office/drawing/2014/main" xmlns="" id="{32BB9921-7383-4246-B9C5-B381566CC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Gilead_Logo_White&amp;Red.png">
            <a:extLst>
              <a:ext uri="{FF2B5EF4-FFF2-40B4-BE49-F238E27FC236}">
                <a16:creationId xmlns:a16="http://schemas.microsoft.com/office/drawing/2014/main" xmlns="" id="{FF4208B4-7F52-4304-8FCF-AF71B44F94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868" y="6354793"/>
            <a:ext cx="1924051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2DCA62-652E-43E1-A1DC-69175452453C}"/>
              </a:ext>
            </a:extLst>
          </p:cNvPr>
          <p:cNvSpPr txBox="1"/>
          <p:nvPr userDrawn="1"/>
        </p:nvSpPr>
        <p:spPr>
          <a:xfrm>
            <a:off x="4144440" y="6583390"/>
            <a:ext cx="393276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>
                <a:solidFill>
                  <a:srgbClr val="445560"/>
                </a:solidFill>
                <a:ea typeface="MS PGothic" charset="-128"/>
                <a:cs typeface="Arial" panose="020B0604020202020204" pitchFamily="34" charset="0"/>
              </a:rPr>
              <a:t>GILEAD CONFIDENTIAL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492" y="3965222"/>
            <a:ext cx="11000509" cy="928253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344479" indent="-55561" algn="l">
              <a:buNone/>
              <a:tabLst/>
              <a:defRPr sz="320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8985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>
            <a:extLst>
              <a:ext uri="{FF2B5EF4-FFF2-40B4-BE49-F238E27FC236}">
                <a16:creationId xmlns:a16="http://schemas.microsoft.com/office/drawing/2014/main" xmlns="" id="{8D9AF7D8-F76E-40B6-A17E-9AFB848BD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985" y="6354763"/>
            <a:ext cx="191346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A9B8BE1-720B-401F-952E-CD1F9F9CCF57}"/>
              </a:ext>
            </a:extLst>
          </p:cNvPr>
          <p:cNvCxnSpPr/>
          <p:nvPr userDrawn="1"/>
        </p:nvCxnSpPr>
        <p:spPr>
          <a:xfrm>
            <a:off x="1642533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379" y="12"/>
            <a:ext cx="9501716" cy="2852737"/>
          </a:xfrm>
        </p:spPr>
        <p:txBody>
          <a:bodyPr>
            <a:normAutofit/>
          </a:bodyPr>
          <a:lstStyle>
            <a:lvl1pPr>
              <a:defRPr sz="45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379" y="3018272"/>
            <a:ext cx="9501716" cy="1500187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71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C9B37C25-CA36-479A-ACCF-8BB36AF218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6" y="6184920"/>
            <a:ext cx="8801100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45560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69F96CF-C19B-4AC5-AE65-02DA7B0F9C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4D1607-F1FE-4C3B-B21F-DD8B15F3582F}" type="slidenum">
              <a:rPr lang="en-US" altLang="en-US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624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5725"/>
            <a:ext cx="10972800" cy="752475"/>
          </a:xfrm>
        </p:spPr>
        <p:txBody>
          <a:bodyPr lIns="0" rIns="0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1396"/>
          </a:xfrm>
        </p:spPr>
        <p:txBody>
          <a:bodyPr lIns="0" rIns="0">
            <a:noAutofit/>
          </a:bodyPr>
          <a:lstStyle>
            <a:lvl1pPr marL="342900" indent="-342900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4450" indent="-342900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342900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05496" y="6423727"/>
            <a:ext cx="371475" cy="36512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AC06D-E468-43AA-8697-C0ABA70C95D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4B83F4C-97F1-4558-8ED0-BA73BF6C46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" y="6423726"/>
            <a:ext cx="10972799" cy="365125"/>
          </a:xfrm>
        </p:spPr>
        <p:txBody>
          <a:bodyPr lIns="0" rIns="0" anchor="b">
            <a:no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659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325888"/>
            <a:ext cx="5181600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25888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0A5135-21D2-4F13-BE29-8651E5003E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6" y="6184920"/>
            <a:ext cx="8801100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4556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805C22-9888-46AB-9636-5B36C8370B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A12107-4584-44DA-A8AD-D1D12E5B15EA}" type="slidenum">
              <a:rPr lang="en-US" altLang="en-US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684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52FE5AB7-51D6-4F4E-9C2C-C3D13DA17F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6" y="6184920"/>
            <a:ext cx="8801100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45560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2DEA86BA-D1B7-4475-860A-6DD7EF4F52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1333D9-E37C-4384-AF7D-C513DF904C91}" type="slidenum">
              <a:rPr lang="en-US" altLang="en-US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1252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F616BAE0-A7A8-459B-B2A7-B2CB5011ED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6" y="6184920"/>
            <a:ext cx="8801100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45560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BE460F3-0DD4-4802-A23C-FC34A690ED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F24E4B-3404-41C3-8D1D-4F89BD347826}" type="slidenum">
              <a:rPr lang="en-US" altLang="en-US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8963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Gilead_Logo_White&amp;Red.png">
            <a:extLst>
              <a:ext uri="{FF2B5EF4-FFF2-40B4-BE49-F238E27FC236}">
                <a16:creationId xmlns:a16="http://schemas.microsoft.com/office/drawing/2014/main" xmlns="" id="{6DC82CB3-09FE-4AF6-88A7-006DA20B11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868" y="6386542"/>
            <a:ext cx="1924051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492" y="4461188"/>
            <a:ext cx="11000509" cy="928253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459306" indent="-74082" algn="l">
              <a:buNone/>
              <a:tabLst/>
              <a:defRPr sz="3733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87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E06FECC-3E49-4045-9EEC-9C624DC4A501}"/>
              </a:ext>
            </a:extLst>
          </p:cNvPr>
          <p:cNvCxnSpPr/>
          <p:nvPr userDrawn="1"/>
        </p:nvCxnSpPr>
        <p:spPr>
          <a:xfrm>
            <a:off x="609600" y="1516063"/>
            <a:ext cx="10972800" cy="0"/>
          </a:xfrm>
          <a:prstGeom prst="line">
            <a:avLst/>
          </a:prstGeom>
          <a:ln>
            <a:solidFill>
              <a:srgbClr val="CBD1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xmlns="" id="{324933EE-33CB-44E2-882E-B849F0FE2C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45560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782B748C-F2B1-4B36-B2D2-017EF950CF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7313DE-3B28-4606-9390-AFF5B5821CC9}" type="slidenum">
              <a:rPr lang="en-US" altLang="en-US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8449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0732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0" y="4495800"/>
            <a:ext cx="12192000" cy="2362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4191000"/>
            <a:ext cx="1046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1" y="4191000"/>
            <a:ext cx="1682751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694" y="1981200"/>
            <a:ext cx="8749108" cy="1905000"/>
          </a:xfrm>
        </p:spPr>
        <p:txBody>
          <a:bodyPr/>
          <a:lstStyle>
            <a:lvl1pPr>
              <a:defRPr sz="4267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8154" y="4724400"/>
            <a:ext cx="8756649" cy="990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H="1">
            <a:off x="0" y="4495800"/>
            <a:ext cx="12192000" cy="2362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1727200" y="4191000"/>
            <a:ext cx="1046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" y="4191000"/>
            <a:ext cx="1682751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97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6439"/>
            <a:ext cx="10972800" cy="676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10972800" cy="481647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52200" y="6537325"/>
            <a:ext cx="330200" cy="168275"/>
          </a:xfrm>
        </p:spPr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6340476"/>
            <a:ext cx="10972800" cy="365125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600" smtClean="0"/>
            </a:lvl1pPr>
            <a:lvl2pPr marL="365751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600" smtClean="0"/>
            </a:lvl2pPr>
            <a:lvl3pPr marL="731502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600" smtClean="0"/>
            </a:lvl3pPr>
            <a:lvl4pPr marL="1036294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600" smtClean="0"/>
            </a:lvl4pPr>
            <a:lvl5pPr marL="1341086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918597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6439"/>
            <a:ext cx="10972800" cy="676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10972800" cy="481647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52200" y="6537325"/>
            <a:ext cx="330200" cy="168275"/>
          </a:xfrm>
        </p:spPr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9904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3"/>
            <a:ext cx="12192000" cy="29804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3801375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-4" y="3801375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694" y="2057400"/>
            <a:ext cx="8749108" cy="1371600"/>
          </a:xfrm>
        </p:spPr>
        <p:txBody>
          <a:bodyPr anchor="b"/>
          <a:lstStyle>
            <a:lvl1pPr algn="l">
              <a:defRPr sz="4267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151" y="4106175"/>
            <a:ext cx="8756648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1pPr>
            <a:lvl2pPr marL="0" indent="0">
              <a:buNone/>
              <a:defRPr sz="2667">
                <a:solidFill>
                  <a:schemeClr val="accent4"/>
                </a:solidFill>
              </a:defRPr>
            </a:lvl2pPr>
            <a:lvl3pPr marL="0" indent="0">
              <a:buNone/>
              <a:defRPr sz="2667">
                <a:solidFill>
                  <a:schemeClr val="accent4"/>
                </a:solidFill>
              </a:defRPr>
            </a:lvl3pPr>
            <a:lvl4pPr marL="0" indent="0">
              <a:buNone/>
              <a:defRPr sz="2667">
                <a:solidFill>
                  <a:schemeClr val="accent4"/>
                </a:solidFill>
              </a:defRPr>
            </a:lvl4pPr>
            <a:lvl5pPr marL="0" indent="0">
              <a:buNone/>
              <a:defRPr sz="2667">
                <a:solidFill>
                  <a:schemeClr val="accent4"/>
                </a:solidFill>
              </a:defRPr>
            </a:lvl5pPr>
            <a:lvl6pPr marL="0" indent="0">
              <a:buNone/>
              <a:defRPr sz="2667">
                <a:solidFill>
                  <a:schemeClr val="accent4"/>
                </a:solidFill>
              </a:defRPr>
            </a:lvl6pPr>
            <a:lvl7pPr marL="0" indent="0">
              <a:buNone/>
              <a:defRPr sz="2667">
                <a:solidFill>
                  <a:schemeClr val="accent4"/>
                </a:solidFill>
              </a:defRPr>
            </a:lvl7pPr>
            <a:lvl8pPr marL="0" indent="0">
              <a:buNone/>
              <a:defRPr sz="2667">
                <a:solidFill>
                  <a:schemeClr val="accent4"/>
                </a:solidFill>
              </a:defRPr>
            </a:lvl8pPr>
            <a:lvl9pPr marL="0" indent="0">
              <a:buNone/>
              <a:defRPr sz="2667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 flipH="1">
            <a:off x="0" y="3877573"/>
            <a:ext cx="12192000" cy="29804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1727200" y="3801375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-4" y="3801375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3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3581400"/>
            <a:ext cx="12192000" cy="3276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H="1">
            <a:off x="1727200" y="3276600"/>
            <a:ext cx="1046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flipH="1">
            <a:off x="1" y="3276600"/>
            <a:ext cx="1682751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1449" y="990600"/>
            <a:ext cx="8749108" cy="1905000"/>
          </a:xfrm>
        </p:spPr>
        <p:txBody>
          <a:bodyPr/>
          <a:lstStyle>
            <a:lvl1pPr>
              <a:defRPr sz="4267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8154" y="4724400"/>
            <a:ext cx="8756649" cy="990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" y="6529895"/>
            <a:ext cx="11976847" cy="3496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ASM Microbe 2016</a:t>
            </a:r>
          </a:p>
        </p:txBody>
      </p:sp>
    </p:spTree>
    <p:extLst>
      <p:ext uri="{BB962C8B-B14F-4D97-AF65-F5344CB8AC3E}">
        <p14:creationId xmlns:p14="http://schemas.microsoft.com/office/powerpoint/2010/main" val="2673189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0" y="4495800"/>
            <a:ext cx="12192000" cy="2362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4191000"/>
            <a:ext cx="1046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1" y="4191000"/>
            <a:ext cx="1682751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694" y="1981200"/>
            <a:ext cx="8749108" cy="1905000"/>
          </a:xfrm>
        </p:spPr>
        <p:txBody>
          <a:bodyPr/>
          <a:lstStyle>
            <a:lvl1pPr>
              <a:defRPr sz="4267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8153" y="4724400"/>
            <a:ext cx="8756649" cy="990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H="1">
            <a:off x="0" y="4495800"/>
            <a:ext cx="12192000" cy="2362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1727200" y="4191000"/>
            <a:ext cx="1046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" y="4191000"/>
            <a:ext cx="1682751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20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6437"/>
            <a:ext cx="10972800" cy="676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81647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52200" y="6537325"/>
            <a:ext cx="330200" cy="168275"/>
          </a:xfrm>
        </p:spPr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6340476"/>
            <a:ext cx="10972800" cy="365125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600" smtClean="0"/>
            </a:lvl1pPr>
            <a:lvl2pPr marL="365751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600" smtClean="0"/>
            </a:lvl2pPr>
            <a:lvl3pPr marL="731502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600" smtClean="0"/>
            </a:lvl3pPr>
            <a:lvl4pPr marL="1036294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600" smtClean="0"/>
            </a:lvl4pPr>
            <a:lvl5pPr marL="1341086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71012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6437"/>
            <a:ext cx="10972800" cy="676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81647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52200" y="6537325"/>
            <a:ext cx="330200" cy="168275"/>
          </a:xfrm>
        </p:spPr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9354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3"/>
            <a:ext cx="12192000" cy="29804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3801375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-4" y="3801375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694" y="2057400"/>
            <a:ext cx="8749108" cy="1371600"/>
          </a:xfrm>
        </p:spPr>
        <p:txBody>
          <a:bodyPr anchor="b"/>
          <a:lstStyle>
            <a:lvl1pPr algn="l">
              <a:defRPr sz="4267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151" y="4106175"/>
            <a:ext cx="8756648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1pPr>
            <a:lvl2pPr marL="0" indent="0">
              <a:buNone/>
              <a:defRPr sz="2667">
                <a:solidFill>
                  <a:schemeClr val="accent4"/>
                </a:solidFill>
              </a:defRPr>
            </a:lvl2pPr>
            <a:lvl3pPr marL="0" indent="0">
              <a:buNone/>
              <a:defRPr sz="2667">
                <a:solidFill>
                  <a:schemeClr val="accent4"/>
                </a:solidFill>
              </a:defRPr>
            </a:lvl3pPr>
            <a:lvl4pPr marL="0" indent="0">
              <a:buNone/>
              <a:defRPr sz="2667">
                <a:solidFill>
                  <a:schemeClr val="accent4"/>
                </a:solidFill>
              </a:defRPr>
            </a:lvl4pPr>
            <a:lvl5pPr marL="0" indent="0">
              <a:buNone/>
              <a:defRPr sz="2667">
                <a:solidFill>
                  <a:schemeClr val="accent4"/>
                </a:solidFill>
              </a:defRPr>
            </a:lvl5pPr>
            <a:lvl6pPr marL="0" indent="0">
              <a:buNone/>
              <a:defRPr sz="2667">
                <a:solidFill>
                  <a:schemeClr val="accent4"/>
                </a:solidFill>
              </a:defRPr>
            </a:lvl6pPr>
            <a:lvl7pPr marL="0" indent="0">
              <a:buNone/>
              <a:defRPr sz="2667">
                <a:solidFill>
                  <a:schemeClr val="accent4"/>
                </a:solidFill>
              </a:defRPr>
            </a:lvl7pPr>
            <a:lvl8pPr marL="0" indent="0">
              <a:buNone/>
              <a:defRPr sz="2667">
                <a:solidFill>
                  <a:schemeClr val="accent4"/>
                </a:solidFill>
              </a:defRPr>
            </a:lvl8pPr>
            <a:lvl9pPr marL="0" indent="0">
              <a:buNone/>
              <a:defRPr sz="2667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 flipH="1">
            <a:off x="0" y="3877573"/>
            <a:ext cx="12192000" cy="29804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1727200" y="3801375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-4" y="3801375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27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0" y="4495800"/>
            <a:ext cx="12192000" cy="2362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4191000"/>
            <a:ext cx="1046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2" y="4191000"/>
            <a:ext cx="1682751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694" y="1981200"/>
            <a:ext cx="8749108" cy="1905000"/>
          </a:xfrm>
        </p:spPr>
        <p:txBody>
          <a:bodyPr/>
          <a:lstStyle>
            <a:lvl1pPr>
              <a:defRPr sz="4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8154" y="4724400"/>
            <a:ext cx="8756649" cy="990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67">
                <a:solidFill>
                  <a:schemeClr val="tx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H="1">
            <a:off x="0" y="4495800"/>
            <a:ext cx="12192000" cy="2362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1727200" y="4191000"/>
            <a:ext cx="1046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2" y="4191000"/>
            <a:ext cx="1682751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53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734"/>
            <a:ext cx="10972800" cy="10662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10972800" cy="481647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82400" y="6537328"/>
            <a:ext cx="330200" cy="168275"/>
          </a:xfrm>
        </p:spPr>
        <p:txBody>
          <a:bodyPr/>
          <a:lstStyle>
            <a:lvl1pPr algn="ctr">
              <a:defRPr sz="1067"/>
            </a:lvl1pPr>
          </a:lstStyle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6340476"/>
            <a:ext cx="10972800" cy="365125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1pPr>
            <a:lvl2pPr marL="274306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2pPr>
            <a:lvl3pPr marL="548613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3pPr>
            <a:lvl4pPr marL="777202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4pPr>
            <a:lvl5pPr marL="100579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973825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6438"/>
            <a:ext cx="10972800" cy="6765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12880" y="6537328"/>
            <a:ext cx="330200" cy="168275"/>
          </a:xfrm>
        </p:spPr>
        <p:txBody>
          <a:bodyPr/>
          <a:lstStyle>
            <a:lvl1pPr>
              <a:defRPr sz="1067"/>
            </a:lvl1pPr>
          </a:lstStyle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6340476"/>
            <a:ext cx="10972800" cy="365125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1pPr>
            <a:lvl2pPr marL="274306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2pPr>
            <a:lvl3pPr marL="548613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3pPr>
            <a:lvl4pPr marL="777202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4pPr>
            <a:lvl5pPr marL="100579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54547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3"/>
            <a:ext cx="12192000" cy="29804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3801375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-4" y="3801375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694" y="2057400"/>
            <a:ext cx="8749108" cy="13716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151" y="4106175"/>
            <a:ext cx="8756648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/>
        </p:nvSpPr>
        <p:spPr>
          <a:xfrm flipH="1">
            <a:off x="0" y="3877573"/>
            <a:ext cx="12192000" cy="29804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1727200" y="3801375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-4" y="3801375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59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0" y="4495800"/>
            <a:ext cx="12192000" cy="2362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4191000"/>
            <a:ext cx="1046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3" y="4191000"/>
            <a:ext cx="1682751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694" y="1981200"/>
            <a:ext cx="8749108" cy="1905000"/>
          </a:xfrm>
        </p:spPr>
        <p:txBody>
          <a:bodyPr/>
          <a:lstStyle>
            <a:lvl1pPr>
              <a:defRPr sz="4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8156" y="4724400"/>
            <a:ext cx="8756649" cy="990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67">
                <a:solidFill>
                  <a:schemeClr val="tx1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H="1">
            <a:off x="0" y="4495800"/>
            <a:ext cx="12192000" cy="2362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1727200" y="4191000"/>
            <a:ext cx="1046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3" y="4191000"/>
            <a:ext cx="1682751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139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735"/>
            <a:ext cx="10972800" cy="10662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10972800" cy="481647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12880" y="6537329"/>
            <a:ext cx="330200" cy="168275"/>
          </a:xfrm>
        </p:spPr>
        <p:txBody>
          <a:bodyPr/>
          <a:lstStyle>
            <a:lvl1pPr>
              <a:defRPr sz="1067"/>
            </a:lvl1pPr>
          </a:lstStyle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6340476"/>
            <a:ext cx="10972800" cy="365125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1pPr>
            <a:lvl2pPr marL="27430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2pPr>
            <a:lvl3pPr marL="54860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3pPr>
            <a:lvl4pPr marL="777183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4pPr>
            <a:lvl5pPr marL="1005766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1519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97" y="428859"/>
            <a:ext cx="10972800" cy="6765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697" y="1524000"/>
            <a:ext cx="10972800" cy="4648200"/>
          </a:xfrm>
        </p:spPr>
        <p:txBody>
          <a:bodyPr/>
          <a:lstStyle>
            <a:lvl1pPr>
              <a:lnSpc>
                <a:spcPct val="100000"/>
              </a:lnSpc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5704" y="6248400"/>
            <a:ext cx="10854153" cy="4572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67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eaLnBrk="1" hangingPunct="1">
              <a:defRPr sz="1467" b="1">
                <a:solidFill>
                  <a:srgbClr val="7F7F7F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9724EAF4-A93F-4738-A3EE-5E11A01EEACB}" type="slidenum">
              <a:rPr lang="en-US" altLang="en-US"/>
              <a:pPr>
                <a:defRPr/>
              </a:pPr>
              <a:t>‹Nr.›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36988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6439"/>
            <a:ext cx="10972800" cy="6765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12880" y="6537329"/>
            <a:ext cx="330200" cy="168275"/>
          </a:xfrm>
        </p:spPr>
        <p:txBody>
          <a:bodyPr/>
          <a:lstStyle>
            <a:lvl1pPr>
              <a:defRPr sz="1067"/>
            </a:lvl1pPr>
          </a:lstStyle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6340476"/>
            <a:ext cx="10972800" cy="365125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1pPr>
            <a:lvl2pPr marL="27430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2pPr>
            <a:lvl3pPr marL="54860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3pPr>
            <a:lvl4pPr marL="777183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4pPr>
            <a:lvl5pPr marL="1005766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854026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3"/>
            <a:ext cx="12192000" cy="29804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3801375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-4" y="3801375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694" y="2057400"/>
            <a:ext cx="8749108" cy="13716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151" y="4106175"/>
            <a:ext cx="8756648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/>
        </p:nvSpPr>
        <p:spPr>
          <a:xfrm flipH="1">
            <a:off x="0" y="3877573"/>
            <a:ext cx="12192000" cy="29804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1727200" y="3801375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-4" y="3801375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497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0" y="0"/>
            <a:ext cx="12192000" cy="419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4191000"/>
            <a:ext cx="1046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3" y="4191000"/>
            <a:ext cx="1682751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694" y="1981200"/>
            <a:ext cx="8749108" cy="1905000"/>
          </a:xfrm>
        </p:spPr>
        <p:txBody>
          <a:bodyPr/>
          <a:lstStyle>
            <a:lvl1pPr>
              <a:defRPr sz="58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8157" y="4724400"/>
            <a:ext cx="8756649" cy="990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flipH="1">
            <a:off x="1727200" y="4191000"/>
            <a:ext cx="1046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3" y="4191000"/>
            <a:ext cx="1682751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974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3"/>
            <a:ext cx="12192000" cy="29804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3801375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15694" y="2514600"/>
            <a:ext cx="8749108" cy="914400"/>
          </a:xfrm>
        </p:spPr>
        <p:txBody>
          <a:bodyPr anchor="b"/>
          <a:lstStyle>
            <a:lvl1pPr algn="l">
              <a:defRPr sz="4267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151" y="4106175"/>
            <a:ext cx="8756648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1pPr>
            <a:lvl2pPr marL="0" indent="0">
              <a:buNone/>
              <a:defRPr sz="2667">
                <a:solidFill>
                  <a:schemeClr val="accent4"/>
                </a:solidFill>
              </a:defRPr>
            </a:lvl2pPr>
            <a:lvl3pPr marL="0" indent="0">
              <a:buNone/>
              <a:defRPr sz="2667">
                <a:solidFill>
                  <a:schemeClr val="accent4"/>
                </a:solidFill>
              </a:defRPr>
            </a:lvl3pPr>
            <a:lvl4pPr marL="0" indent="0">
              <a:buNone/>
              <a:defRPr sz="2667">
                <a:solidFill>
                  <a:schemeClr val="accent4"/>
                </a:solidFill>
              </a:defRPr>
            </a:lvl4pPr>
            <a:lvl5pPr marL="0" indent="0">
              <a:buNone/>
              <a:defRPr sz="2667">
                <a:solidFill>
                  <a:schemeClr val="accent4"/>
                </a:solidFill>
              </a:defRPr>
            </a:lvl5pPr>
            <a:lvl6pPr marL="0" indent="0">
              <a:buNone/>
              <a:defRPr sz="2667">
                <a:solidFill>
                  <a:schemeClr val="accent4"/>
                </a:solidFill>
              </a:defRPr>
            </a:lvl6pPr>
            <a:lvl7pPr marL="0" indent="0">
              <a:buNone/>
              <a:defRPr sz="2667">
                <a:solidFill>
                  <a:schemeClr val="accent4"/>
                </a:solidFill>
              </a:defRPr>
            </a:lvl7pPr>
            <a:lvl8pPr marL="0" indent="0">
              <a:buNone/>
              <a:defRPr sz="2667">
                <a:solidFill>
                  <a:schemeClr val="accent4"/>
                </a:solidFill>
              </a:defRPr>
            </a:lvl8pPr>
            <a:lvl9pPr marL="0" indent="0">
              <a:buNone/>
              <a:defRPr sz="2667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-4" y="3801375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3877573"/>
            <a:ext cx="12192000" cy="29804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flipH="1">
            <a:off x="1727200" y="3801375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flipH="1">
            <a:off x="-4" y="3801375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009"/>
            <a:ext cx="10972800" cy="8868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0161"/>
            <a:ext cx="10972800" cy="4816475"/>
          </a:xfrm>
        </p:spPr>
        <p:txBody>
          <a:bodyPr/>
          <a:lstStyle>
            <a:lvl1pPr marL="304792" indent="-304792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667"/>
            </a:lvl1pPr>
            <a:lvl2pPr marL="609585" indent="-304792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400"/>
            </a:lvl2pPr>
            <a:lvl3pPr marL="914377" indent="-304792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133"/>
            </a:lvl3pPr>
            <a:lvl4pPr marL="1219170" indent="-304792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1867"/>
            </a:lvl4pPr>
            <a:lvl5pPr marL="1523962" indent="-304792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1867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97109" y="6537332"/>
            <a:ext cx="330200" cy="168275"/>
          </a:xfrm>
        </p:spPr>
        <p:txBody>
          <a:bodyPr/>
          <a:lstStyle>
            <a:lvl1pPr algn="l">
              <a:defRPr sz="1467"/>
            </a:lvl1pPr>
          </a:lstStyle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6340482"/>
            <a:ext cx="10972800" cy="365125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467" smtClean="0"/>
            </a:lvl1pPr>
            <a:lvl2pPr marL="274313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2pPr>
            <a:lvl3pPr marL="548626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3pPr>
            <a:lvl4pPr marL="777221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4pPr>
            <a:lvl5pPr marL="1005815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312278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880" userDrawn="1">
          <p15:clr>
            <a:srgbClr val="FBAE40"/>
          </p15:clr>
        </p15:guide>
        <p15:guide id="2" pos="512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008"/>
            <a:ext cx="109728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97109" y="6537332"/>
            <a:ext cx="330200" cy="168275"/>
          </a:xfrm>
        </p:spPr>
        <p:txBody>
          <a:bodyPr/>
          <a:lstStyle>
            <a:lvl1pPr algn="l">
              <a:defRPr sz="1467"/>
            </a:lvl1pPr>
          </a:lstStyle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6340482"/>
            <a:ext cx="10972800" cy="365125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467" smtClean="0"/>
            </a:lvl1pPr>
            <a:lvl2pPr marL="274313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2pPr>
            <a:lvl3pPr marL="548626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3pPr>
            <a:lvl4pPr marL="777221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4pPr>
            <a:lvl5pPr marL="1005815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762043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880" userDrawn="1">
          <p15:clr>
            <a:srgbClr val="FBAE40"/>
          </p15:clr>
        </p15:guide>
        <p15:guide id="2" pos="6827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E68B95F-611B-874F-B485-5D7C3F3D000A}"/>
              </a:ext>
            </a:extLst>
          </p:cNvPr>
          <p:cNvGrpSpPr/>
          <p:nvPr userDrawn="1"/>
        </p:nvGrpSpPr>
        <p:grpSpPr>
          <a:xfrm>
            <a:off x="3090589" y="1958477"/>
            <a:ext cx="6618625" cy="2941046"/>
            <a:chOff x="4109227" y="2359377"/>
            <a:chExt cx="7890044" cy="350601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C6B7B942-A22D-D14C-97BB-65AC2719F8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09227" y="3960129"/>
              <a:ext cx="7500884" cy="1905259"/>
            </a:xfrm>
            <a:prstGeom prst="rect">
              <a:avLst/>
            </a:prstGeom>
            <a:effectLst>
              <a:reflection blurRad="127000" stA="25000" endPos="54000" dir="5400000" sy="-100000" algn="bl" rotWithShape="0"/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F796E091-2B3F-C849-A561-14A36BE59A6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28"/>
            <a:stretch/>
          </p:blipFill>
          <p:spPr>
            <a:xfrm>
              <a:off x="4109227" y="2359377"/>
              <a:ext cx="7890044" cy="1374793"/>
            </a:xfrm>
            <a:prstGeom prst="rect">
              <a:avLst/>
            </a:prstGeom>
            <a:effectLst/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C48506A-113B-DA43-B702-87D54C2AFA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/>
          <a:stretch/>
        </p:blipFill>
        <p:spPr>
          <a:xfrm rot="8444483">
            <a:off x="-2784822" y="-2217482"/>
            <a:ext cx="6336402" cy="633976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56745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scussion In Pro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E68B95F-611B-874F-B485-5D7C3F3D000A}"/>
              </a:ext>
            </a:extLst>
          </p:cNvPr>
          <p:cNvGrpSpPr/>
          <p:nvPr userDrawn="1"/>
        </p:nvGrpSpPr>
        <p:grpSpPr>
          <a:xfrm>
            <a:off x="3090589" y="1958477"/>
            <a:ext cx="6618625" cy="2941046"/>
            <a:chOff x="4109227" y="2359377"/>
            <a:chExt cx="7890044" cy="350601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C6B7B942-A22D-D14C-97BB-65AC2719F8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09227" y="3960129"/>
              <a:ext cx="7500884" cy="1905259"/>
            </a:xfrm>
            <a:prstGeom prst="rect">
              <a:avLst/>
            </a:prstGeom>
            <a:effectLst>
              <a:reflection blurRad="127000" stA="25000" endPos="54000" dir="5400000" sy="-100000" algn="bl" rotWithShape="0"/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F796E091-2B3F-C849-A561-14A36BE59A6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28"/>
            <a:stretch/>
          </p:blipFill>
          <p:spPr>
            <a:xfrm>
              <a:off x="4109227" y="2359377"/>
              <a:ext cx="7890044" cy="1374793"/>
            </a:xfrm>
            <a:prstGeom prst="rect">
              <a:avLst/>
            </a:prstGeom>
            <a:effectLst/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C48506A-113B-DA43-B702-87D54C2AFA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/>
          <a:stretch/>
        </p:blipFill>
        <p:spPr>
          <a:xfrm rot="8444483">
            <a:off x="-2784822" y="-2217482"/>
            <a:ext cx="6336402" cy="6339766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590FA2-8324-704D-BC43-D08CD4F41B5C}"/>
              </a:ext>
            </a:extLst>
          </p:cNvPr>
          <p:cNvSpPr txBox="1"/>
          <p:nvPr userDrawn="1"/>
        </p:nvSpPr>
        <p:spPr>
          <a:xfrm>
            <a:off x="3076832" y="5474042"/>
            <a:ext cx="648729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spc="300" dirty="0">
                <a:solidFill>
                  <a:schemeClr val="accent1"/>
                </a:solidFill>
              </a:rPr>
              <a:t>DISCUSSION IN PROGRESS</a:t>
            </a:r>
          </a:p>
        </p:txBody>
      </p:sp>
    </p:spTree>
    <p:extLst>
      <p:ext uri="{BB962C8B-B14F-4D97-AF65-F5344CB8AC3E}">
        <p14:creationId xmlns:p14="http://schemas.microsoft.com/office/powerpoint/2010/main" val="10269495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Disclo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EBEF2766-6E86-A747-A32E-7805631EC3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20397" y="3793384"/>
            <a:ext cx="8491032" cy="439861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 i="1">
                <a:latin typeface="Oriya MN" panose="02020600050405020304" pitchFamily="18" charset="0"/>
                <a:cs typeface="Oriya MN" panose="02020600050405020304" pitchFamily="18" charset="0"/>
              </a:defRPr>
            </a:lvl2pPr>
            <a:lvl3pPr marL="1088572" indent="0" algn="r">
              <a:buNone/>
              <a:defRPr sz="1867">
                <a:latin typeface="Oriya MN" panose="02020600050405020304" pitchFamily="18" charset="0"/>
                <a:cs typeface="Oriya MN" panose="02020600050405020304" pitchFamily="18" charset="0"/>
              </a:defRPr>
            </a:lvl3pPr>
            <a:lvl4pPr marL="1632858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4pPr>
            <a:lvl5pPr marL="2177143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5pPr>
          </a:lstStyle>
          <a:p>
            <a:pPr lvl="0"/>
            <a:r>
              <a:rPr lang="en-US" dirty="0"/>
              <a:t>First Speaker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E607F7E-EF4D-6349-ADEB-69A4DACCFE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92979" y="4288288"/>
            <a:ext cx="8518450" cy="9144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4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2400" i="1">
                <a:latin typeface="Oriya MN" pitchFamily="2" charset="0"/>
                <a:cs typeface="Oriya MN" pitchFamily="2" charset="0"/>
              </a:defRPr>
            </a:lvl2pPr>
            <a:lvl3pPr marL="1088572" indent="0" algn="r">
              <a:buNone/>
              <a:defRPr sz="2400" i="1">
                <a:latin typeface="Oriya MN" pitchFamily="2" charset="0"/>
                <a:cs typeface="Oriya MN" pitchFamily="2" charset="0"/>
              </a:defRPr>
            </a:lvl3pPr>
            <a:lvl4pPr marL="1632858" indent="0" algn="r">
              <a:buNone/>
              <a:defRPr sz="2400" i="1">
                <a:latin typeface="Oriya MN" pitchFamily="2" charset="0"/>
                <a:cs typeface="Oriya MN" pitchFamily="2" charset="0"/>
              </a:defRPr>
            </a:lvl4pPr>
            <a:lvl5pPr marL="2177143" indent="0" algn="r">
              <a:buNone/>
              <a:defRPr sz="2400" i="1">
                <a:latin typeface="Oriya MN" pitchFamily="2" charset="0"/>
                <a:cs typeface="Oriya MN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0B91545E-671B-894E-868B-6E8904FF62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7312" y="5410201"/>
            <a:ext cx="2005089" cy="40428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33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Disclosure: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3276586-0FD4-4145-B724-87B7EC6ADE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3999" y="5410201"/>
            <a:ext cx="6277429" cy="4042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33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Nothing to Disclose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31EABD2-CA57-1F40-8002-E85F87BCA6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/>
          <a:stretch/>
        </p:blipFill>
        <p:spPr>
          <a:xfrm rot="8444483">
            <a:off x="-2784822" y="-2217482"/>
            <a:ext cx="6336402" cy="6339766"/>
          </a:xfrm>
          <a:prstGeom prst="rect">
            <a:avLst/>
          </a:prstGeom>
          <a:effectLst/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xmlns="" id="{3804120F-58EA-C14A-BFE2-4ABA18469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3225" y="885371"/>
            <a:ext cx="8918204" cy="2836575"/>
          </a:xfrm>
          <a:prstGeom prst="rect">
            <a:avLst/>
          </a:prstGeom>
        </p:spPr>
        <p:txBody>
          <a:bodyPr anchor="b"/>
          <a:lstStyle>
            <a:lvl1pPr algn="r">
              <a:defRPr lang="en-US" sz="4000" b="1" i="0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 algn="r">
              <a:lnSpc>
                <a:spcPct val="80000"/>
              </a:lnSpc>
            </a:pPr>
            <a:r>
              <a:rPr lang="en-US" dirty="0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607BD49-8F18-7344-902B-1294CD0AB24D}"/>
              </a:ext>
            </a:extLst>
          </p:cNvPr>
          <p:cNvGrpSpPr/>
          <p:nvPr userDrawn="1"/>
        </p:nvGrpSpPr>
        <p:grpSpPr>
          <a:xfrm>
            <a:off x="-292099" y="6048826"/>
            <a:ext cx="12484099" cy="809174"/>
            <a:chOff x="-292099" y="6048826"/>
            <a:chExt cx="12484099" cy="80917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55410B46-E599-584F-A5E6-C6465781CFF2}"/>
                </a:ext>
              </a:extLst>
            </p:cNvPr>
            <p:cNvSpPr/>
            <p:nvPr userDrawn="1"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solidFill>
              <a:srgbClr val="F1592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3E22985-1A2E-FD40-AE7D-311FC1F2872B}"/>
                </a:ext>
              </a:extLst>
            </p:cNvPr>
            <p:cNvSpPr txBox="1"/>
            <p:nvPr userDrawn="1"/>
          </p:nvSpPr>
          <p:spPr>
            <a:xfrm>
              <a:off x="738266" y="6445579"/>
              <a:ext cx="10715467" cy="3877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Please silence phones and devices. Photography is not permitted in session room. </a:t>
              </a:r>
              <a:b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Webcasts of the lectures will be available at: www.CROIconference.org and www.CROIwebcasts.org </a:t>
              </a:r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xmlns="" id="{057A529C-F169-9A47-901A-FEFF04D9328E}"/>
                </a:ext>
              </a:extLst>
            </p:cNvPr>
            <p:cNvSpPr/>
            <p:nvPr userDrawn="1"/>
          </p:nvSpPr>
          <p:spPr>
            <a:xfrm flipV="1">
              <a:off x="-292099" y="6048826"/>
              <a:ext cx="2585356" cy="654827"/>
            </a:xfrm>
            <a:prstGeom prst="parallelogram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143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F12AC1F6-B1EA-444B-AB40-50F9D42A67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77964" y="6199320"/>
              <a:ext cx="1468804" cy="373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45346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rallelogram 31">
            <a:extLst>
              <a:ext uri="{FF2B5EF4-FFF2-40B4-BE49-F238E27FC236}">
                <a16:creationId xmlns:a16="http://schemas.microsoft.com/office/drawing/2014/main" xmlns="" id="{7648A7B8-5C2A-BC49-A303-572AFAC091E7}"/>
              </a:ext>
            </a:extLst>
          </p:cNvPr>
          <p:cNvSpPr/>
          <p:nvPr userDrawn="1"/>
        </p:nvSpPr>
        <p:spPr>
          <a:xfrm flipH="1">
            <a:off x="7349521" y="793079"/>
            <a:ext cx="5343590" cy="964077"/>
          </a:xfrm>
          <a:prstGeom prst="parallelogram">
            <a:avLst>
              <a:gd name="adj" fmla="val 56609"/>
            </a:avLst>
          </a:prstGeom>
          <a:solidFill>
            <a:srgbClr val="4FAE5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arallelogram 32">
            <a:extLst>
              <a:ext uri="{FF2B5EF4-FFF2-40B4-BE49-F238E27FC236}">
                <a16:creationId xmlns:a16="http://schemas.microsoft.com/office/drawing/2014/main" xmlns="" id="{DC6CE8CA-F1E4-5842-AA68-CA25B12087C9}"/>
              </a:ext>
            </a:extLst>
          </p:cNvPr>
          <p:cNvSpPr/>
          <p:nvPr userDrawn="1"/>
        </p:nvSpPr>
        <p:spPr>
          <a:xfrm>
            <a:off x="6371771" y="353279"/>
            <a:ext cx="6321341" cy="632073"/>
          </a:xfrm>
          <a:prstGeom prst="parallelogram">
            <a:avLst>
              <a:gd name="adj" fmla="val 56609"/>
            </a:avLst>
          </a:prstGeom>
          <a:solidFill>
            <a:srgbClr val="6FB2C6"/>
          </a:solidFill>
          <a:ln>
            <a:noFill/>
          </a:ln>
          <a:effectLst>
            <a:outerShdw blurRad="101600" dist="381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xmlns="" id="{AC942A90-B460-D546-869D-883567C60A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4805" y="459392"/>
            <a:ext cx="486945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r">
              <a:buNone/>
              <a:def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r" defTabSz="914400"/>
            <a:r>
              <a:rPr lang="en-US" dirty="0"/>
              <a:t>PLENARY: PL-1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xmlns="" id="{C99876F4-D612-E942-A2A1-29F5F03C10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23653" y="1074686"/>
            <a:ext cx="4000612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r" defTabSz="914400"/>
            <a:r>
              <a:rPr lang="en-US" dirty="0"/>
              <a:t>Monday, March 4, 2019</a:t>
            </a:r>
          </a:p>
          <a:p>
            <a:pPr marL="0" lvl="0" algn="r" defTabSz="914400"/>
            <a:r>
              <a:rPr lang="en-US" dirty="0"/>
              <a:t>8:30 AM – 9:30 AM, Auditorium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AF10519-1301-5B41-8BBB-142CE31B49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/>
          <a:stretch/>
        </p:blipFill>
        <p:spPr>
          <a:xfrm rot="8444483">
            <a:off x="-2784822" y="-2217482"/>
            <a:ext cx="6336402" cy="6339766"/>
          </a:xfrm>
          <a:prstGeom prst="rect">
            <a:avLst/>
          </a:prstGeom>
          <a:effectLst/>
        </p:spPr>
      </p:pic>
      <p:sp>
        <p:nvSpPr>
          <p:cNvPr id="35" name="Text Placeholder 12">
            <a:extLst>
              <a:ext uri="{FF2B5EF4-FFF2-40B4-BE49-F238E27FC236}">
                <a16:creationId xmlns:a16="http://schemas.microsoft.com/office/drawing/2014/main" xmlns="" id="{0042F920-0294-0748-9AF7-F4D565B42C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312" y="4186430"/>
            <a:ext cx="8361599" cy="439861"/>
          </a:xfrm>
          <a:prstGeom prst="rect">
            <a:avLst/>
          </a:prstGeom>
        </p:spPr>
        <p:txBody>
          <a:bodyPr/>
          <a:lstStyle>
            <a:lvl1pPr marL="0" marR="0" indent="0" algn="r" defTabSz="10885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 i="1">
                <a:latin typeface="Oriya MN" panose="02020600050405020304" pitchFamily="18" charset="0"/>
                <a:cs typeface="Oriya MN" panose="02020600050405020304" pitchFamily="18" charset="0"/>
              </a:defRPr>
            </a:lvl2pPr>
            <a:lvl3pPr marL="1088572" indent="0" algn="r">
              <a:buNone/>
              <a:defRPr sz="1867">
                <a:latin typeface="Oriya MN" panose="02020600050405020304" pitchFamily="18" charset="0"/>
                <a:cs typeface="Oriya MN" panose="02020600050405020304" pitchFamily="18" charset="0"/>
              </a:defRPr>
            </a:lvl3pPr>
            <a:lvl4pPr marL="1632858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4pPr>
            <a:lvl5pPr marL="2177143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5pPr>
          </a:lstStyle>
          <a:p>
            <a:pPr marL="0" marR="0" lvl="0" indent="0" algn="r" defTabSz="10885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Name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xmlns="" id="{4A627601-C738-AF4A-827D-378AC21770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27312" y="4586595"/>
            <a:ext cx="8361599" cy="53103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67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>
                <a:latin typeface="Oriya MN" pitchFamily="2" charset="0"/>
                <a:cs typeface="Oriya MN" pitchFamily="2" charset="0"/>
              </a:defRPr>
            </a:lvl2pPr>
            <a:lvl3pPr marL="1088572" indent="0" algn="r">
              <a:buNone/>
              <a:defRPr sz="1667">
                <a:latin typeface="Oriya MN" pitchFamily="2" charset="0"/>
                <a:cs typeface="Oriya MN" pitchFamily="2" charset="0"/>
              </a:defRPr>
            </a:lvl3pPr>
            <a:lvl4pPr marL="1632858" indent="0" algn="r">
              <a:buNone/>
              <a:defRPr sz="1667">
                <a:latin typeface="Oriya MN" pitchFamily="2" charset="0"/>
                <a:cs typeface="Oriya MN" pitchFamily="2" charset="0"/>
              </a:defRPr>
            </a:lvl4pPr>
            <a:lvl5pPr marL="2177143" indent="0" algn="r">
              <a:buNone/>
              <a:defRPr sz="1667">
                <a:latin typeface="Oriya MN" pitchFamily="2" charset="0"/>
                <a:cs typeface="Oriya MN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xmlns="" id="{B47FB3FE-6B2C-5846-9A88-6CF5FC177D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27312" y="5117628"/>
            <a:ext cx="8361599" cy="4398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 i="1">
                <a:latin typeface="Oriya MN" panose="02020600050405020304" pitchFamily="18" charset="0"/>
                <a:cs typeface="Oriya MN" panose="02020600050405020304" pitchFamily="18" charset="0"/>
              </a:defRPr>
            </a:lvl2pPr>
            <a:lvl3pPr marL="1088572" indent="0" algn="r">
              <a:buNone/>
              <a:defRPr sz="1867">
                <a:latin typeface="Oriya MN" panose="02020600050405020304" pitchFamily="18" charset="0"/>
                <a:cs typeface="Oriya MN" panose="02020600050405020304" pitchFamily="18" charset="0"/>
              </a:defRPr>
            </a:lvl3pPr>
            <a:lvl4pPr marL="1632858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4pPr>
            <a:lvl5pPr marL="2177143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5pPr>
          </a:lstStyle>
          <a:p>
            <a:pPr lvl="0"/>
            <a:r>
              <a:rPr lang="en-US" dirty="0"/>
              <a:t>Second Name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xmlns="" id="{F0717B52-426D-A346-A847-38F2F1B2240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27312" y="5517793"/>
            <a:ext cx="8361599" cy="53103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67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>
                <a:latin typeface="Oriya MN" pitchFamily="2" charset="0"/>
                <a:cs typeface="Oriya MN" pitchFamily="2" charset="0"/>
              </a:defRPr>
            </a:lvl2pPr>
            <a:lvl3pPr marL="1088572" indent="0" algn="r">
              <a:buNone/>
              <a:defRPr sz="1667">
                <a:latin typeface="Oriya MN" pitchFamily="2" charset="0"/>
                <a:cs typeface="Oriya MN" pitchFamily="2" charset="0"/>
              </a:defRPr>
            </a:lvl3pPr>
            <a:lvl4pPr marL="1632858" indent="0" algn="r">
              <a:buNone/>
              <a:defRPr sz="1667">
                <a:latin typeface="Oriya MN" pitchFamily="2" charset="0"/>
                <a:cs typeface="Oriya MN" pitchFamily="2" charset="0"/>
              </a:defRPr>
            </a:lvl4pPr>
            <a:lvl5pPr marL="2177143" indent="0" algn="r">
              <a:buNone/>
              <a:defRPr sz="1667">
                <a:latin typeface="Oriya MN" pitchFamily="2" charset="0"/>
                <a:cs typeface="Oriya MN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xmlns="" id="{738D2C19-41D2-7544-AA29-1666AF5B9F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2" y="1949170"/>
            <a:ext cx="9325427" cy="1929736"/>
          </a:xfrm>
          <a:prstGeom prst="rect">
            <a:avLst/>
          </a:prstGeom>
        </p:spPr>
        <p:txBody>
          <a:bodyPr anchor="b"/>
          <a:lstStyle>
            <a:lvl1pPr algn="r">
              <a:defRPr lang="en-US" sz="4400" b="1" i="0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 algn="r">
              <a:lnSpc>
                <a:spcPct val="80000"/>
              </a:lnSpc>
            </a:pPr>
            <a:r>
              <a:rPr lang="en-US" dirty="0"/>
              <a:t>CLICK TO EDIT 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5E816D7-694A-9342-9945-C3D98BC1A927}"/>
              </a:ext>
            </a:extLst>
          </p:cNvPr>
          <p:cNvGrpSpPr/>
          <p:nvPr userDrawn="1"/>
        </p:nvGrpSpPr>
        <p:grpSpPr>
          <a:xfrm>
            <a:off x="-292099" y="6048826"/>
            <a:ext cx="12484099" cy="809174"/>
            <a:chOff x="-292099" y="6048826"/>
            <a:chExt cx="12484099" cy="80917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3E355A81-56B2-ED44-B09B-A5329D867D00}"/>
                </a:ext>
              </a:extLst>
            </p:cNvPr>
            <p:cNvSpPr/>
            <p:nvPr userDrawn="1"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solidFill>
              <a:srgbClr val="F1592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96A66ED3-58AE-924B-8D7C-2BE5C28BB7AF}"/>
                </a:ext>
              </a:extLst>
            </p:cNvPr>
            <p:cNvSpPr txBox="1"/>
            <p:nvPr userDrawn="1"/>
          </p:nvSpPr>
          <p:spPr>
            <a:xfrm>
              <a:off x="738266" y="6445579"/>
              <a:ext cx="10715467" cy="3877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Please silence phones and devices. Photography is not permitted in session room. </a:t>
              </a:r>
              <a:b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Webcasts of the lectures will be available at: www.CROIconference.org and www.CROIwebcasts.org </a:t>
              </a:r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xmlns="" id="{AA57EB2F-EED8-F040-A28B-E6560774AE5F}"/>
                </a:ext>
              </a:extLst>
            </p:cNvPr>
            <p:cNvSpPr/>
            <p:nvPr userDrawn="1"/>
          </p:nvSpPr>
          <p:spPr>
            <a:xfrm flipV="1">
              <a:off x="-292099" y="6048826"/>
              <a:ext cx="2585356" cy="654827"/>
            </a:xfrm>
            <a:prstGeom prst="parallelogram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143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948CCE8C-4678-D847-A83A-60DBDBF448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77964" y="6199320"/>
              <a:ext cx="1468804" cy="373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71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97" y="428859"/>
            <a:ext cx="10972800" cy="676564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5704" y="6248400"/>
            <a:ext cx="10854153" cy="4572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67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eaLnBrk="1" hangingPunct="1">
              <a:defRPr sz="1467" b="1">
                <a:solidFill>
                  <a:srgbClr val="7F7F7F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574CD08-3218-45AB-9E91-A9F64EB03D29}" type="slidenum">
              <a:rPr lang="en-US" altLang="en-US"/>
              <a:pPr>
                <a:defRPr/>
              </a:pPr>
              <a:t>‹Nr.›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69519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pos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arallelogram 28">
            <a:extLst>
              <a:ext uri="{FF2B5EF4-FFF2-40B4-BE49-F238E27FC236}">
                <a16:creationId xmlns:a16="http://schemas.microsoft.com/office/drawing/2014/main" xmlns="" id="{8A7BB0D1-4666-014F-99AE-893FDA3539C4}"/>
              </a:ext>
            </a:extLst>
          </p:cNvPr>
          <p:cNvSpPr/>
          <p:nvPr userDrawn="1"/>
        </p:nvSpPr>
        <p:spPr>
          <a:xfrm flipH="1">
            <a:off x="7349521" y="793079"/>
            <a:ext cx="5343590" cy="964077"/>
          </a:xfrm>
          <a:prstGeom prst="parallelogram">
            <a:avLst>
              <a:gd name="adj" fmla="val 56609"/>
            </a:avLst>
          </a:prstGeom>
          <a:solidFill>
            <a:srgbClr val="4FAE5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xmlns="" id="{39D1667B-BBB3-F14A-B04E-EC7CABE23298}"/>
              </a:ext>
            </a:extLst>
          </p:cNvPr>
          <p:cNvSpPr/>
          <p:nvPr userDrawn="1"/>
        </p:nvSpPr>
        <p:spPr>
          <a:xfrm>
            <a:off x="6371771" y="353279"/>
            <a:ext cx="6321341" cy="632073"/>
          </a:xfrm>
          <a:prstGeom prst="parallelogram">
            <a:avLst>
              <a:gd name="adj" fmla="val 56609"/>
            </a:avLst>
          </a:prstGeom>
          <a:solidFill>
            <a:srgbClr val="6FB2C6"/>
          </a:solidFill>
          <a:ln>
            <a:noFill/>
          </a:ln>
          <a:effectLst>
            <a:outerShdw blurRad="101600" dist="381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70A427E-CBB7-5D46-997C-CC082E7DAA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/>
          <a:stretch/>
        </p:blipFill>
        <p:spPr>
          <a:xfrm rot="8444483">
            <a:off x="-2784822" y="-2217482"/>
            <a:ext cx="6336402" cy="6339766"/>
          </a:xfrm>
          <a:prstGeom prst="rect">
            <a:avLst/>
          </a:prstGeom>
          <a:effectLst/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xmlns="" id="{C48134D8-5032-714E-9835-2A72D9BA71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4805" y="459392"/>
            <a:ext cx="486945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r">
              <a:buNone/>
              <a:def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r" defTabSz="914400"/>
            <a:r>
              <a:rPr lang="en-US" dirty="0"/>
              <a:t>SYMPOSIUM: S-1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xmlns="" id="{F7AF261B-9C43-1447-AF3D-E35E3216E5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23653" y="1074686"/>
            <a:ext cx="4000612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r" defTabSz="914400"/>
            <a:r>
              <a:rPr lang="en-US" dirty="0"/>
              <a:t>Monday, March 4, 2019</a:t>
            </a:r>
          </a:p>
          <a:p>
            <a:pPr marL="0" lvl="0" algn="r" defTabSz="914400"/>
            <a:r>
              <a:rPr lang="en-US" dirty="0"/>
              <a:t>8:30 AM – 9:30 AM, Auditorium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xmlns="" id="{3E98F7B5-65A4-7043-BFD5-D846D27B5877}"/>
              </a:ext>
            </a:extLst>
          </p:cNvPr>
          <p:cNvSpPr txBox="1">
            <a:spLocks/>
          </p:cNvSpPr>
          <p:nvPr userDrawn="1"/>
        </p:nvSpPr>
        <p:spPr>
          <a:xfrm>
            <a:off x="3199948" y="3746569"/>
            <a:ext cx="8389618" cy="439861"/>
          </a:xfrm>
          <a:prstGeom prst="rect">
            <a:avLst/>
          </a:prstGeom>
        </p:spPr>
        <p:txBody>
          <a:bodyPr anchor="b"/>
          <a:lstStyle>
            <a:lvl1pPr marL="0" indent="0" algn="r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/>
                </a:solidFill>
                <a:latin typeface="Oriya MN" panose="02020600050405020304" pitchFamily="18" charset="0"/>
                <a:ea typeface="+mn-ea"/>
                <a:cs typeface="Oriya MN" panose="02020600050405020304" pitchFamily="18" charset="0"/>
              </a:defRPr>
            </a:lvl1pPr>
            <a:lvl2pPr marL="816387" indent="0" algn="r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i="1" kern="1200">
                <a:solidFill>
                  <a:schemeClr val="tx1"/>
                </a:solidFill>
                <a:latin typeface="Oriya MN" panose="02020600050405020304" pitchFamily="18" charset="0"/>
                <a:ea typeface="+mn-ea"/>
                <a:cs typeface="Oriya MN" panose="02020600050405020304" pitchFamily="18" charset="0"/>
              </a:defRPr>
            </a:lvl2pPr>
            <a:lvl3pPr marL="1632776" indent="0" algn="r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riya MN" panose="02020600050405020304" pitchFamily="18" charset="0"/>
                <a:ea typeface="+mn-ea"/>
                <a:cs typeface="Oriya MN" panose="02020600050405020304" pitchFamily="18" charset="0"/>
              </a:defRPr>
            </a:lvl3pPr>
            <a:lvl4pPr marL="2449164" indent="0" algn="r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riya MN" panose="02020600050405020304" pitchFamily="18" charset="0"/>
                <a:ea typeface="+mn-ea"/>
                <a:cs typeface="Oriya MN" panose="02020600050405020304" pitchFamily="18" charset="0"/>
              </a:defRPr>
            </a:lvl4pPr>
            <a:lvl5pPr marL="3265551" indent="0" algn="r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riya MN" panose="02020600050405020304" pitchFamily="18" charset="0"/>
                <a:ea typeface="+mn-ea"/>
                <a:cs typeface="Oriya MN" panose="02020600050405020304" pitchFamily="18" charset="0"/>
              </a:defRPr>
            </a:lvl5pPr>
            <a:lvl6pPr marL="4490133" indent="-408194" algn="l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520" indent="-408194" algn="l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909" indent="-408194" algn="l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296" indent="-408194" algn="l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3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Conveners: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xmlns="" id="{6CEDDCAE-952C-CB49-9382-5BFEC01A6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2" y="1949170"/>
            <a:ext cx="9325427" cy="1929736"/>
          </a:xfrm>
          <a:prstGeom prst="rect">
            <a:avLst/>
          </a:prstGeom>
        </p:spPr>
        <p:txBody>
          <a:bodyPr anchor="b"/>
          <a:lstStyle>
            <a:lvl1pPr algn="r">
              <a:defRPr lang="en-US" sz="4400" b="1" i="0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 algn="r">
              <a:lnSpc>
                <a:spcPct val="8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xmlns="" id="{095ED59F-3719-2D49-9E2B-D31FB05147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312" y="4186430"/>
            <a:ext cx="8361599" cy="4398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 i="1">
                <a:latin typeface="Oriya MN" panose="02020600050405020304" pitchFamily="18" charset="0"/>
                <a:cs typeface="Oriya MN" panose="02020600050405020304" pitchFamily="18" charset="0"/>
              </a:defRPr>
            </a:lvl2pPr>
            <a:lvl3pPr marL="1088572" indent="0" algn="r">
              <a:buNone/>
              <a:defRPr sz="1867">
                <a:latin typeface="Oriya MN" panose="02020600050405020304" pitchFamily="18" charset="0"/>
                <a:cs typeface="Oriya MN" panose="02020600050405020304" pitchFamily="18" charset="0"/>
              </a:defRPr>
            </a:lvl3pPr>
            <a:lvl4pPr marL="1632858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4pPr>
            <a:lvl5pPr marL="2177143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5pPr>
          </a:lstStyle>
          <a:p>
            <a:pPr lvl="0"/>
            <a:r>
              <a:rPr lang="en-US" dirty="0"/>
              <a:t>First Convener Name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xmlns="" id="{9BD6023F-C4D2-AD45-B4ED-A893CD90CF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27312" y="4586595"/>
            <a:ext cx="8361599" cy="53103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67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>
                <a:latin typeface="Oriya MN" pitchFamily="2" charset="0"/>
                <a:cs typeface="Oriya MN" pitchFamily="2" charset="0"/>
              </a:defRPr>
            </a:lvl2pPr>
            <a:lvl3pPr marL="1088572" indent="0" algn="r">
              <a:buNone/>
              <a:defRPr sz="1667">
                <a:latin typeface="Oriya MN" pitchFamily="2" charset="0"/>
                <a:cs typeface="Oriya MN" pitchFamily="2" charset="0"/>
              </a:defRPr>
            </a:lvl3pPr>
            <a:lvl4pPr marL="1632858" indent="0" algn="r">
              <a:buNone/>
              <a:defRPr sz="1667">
                <a:latin typeface="Oriya MN" pitchFamily="2" charset="0"/>
                <a:cs typeface="Oriya MN" pitchFamily="2" charset="0"/>
              </a:defRPr>
            </a:lvl4pPr>
            <a:lvl5pPr marL="2177143" indent="0" algn="r">
              <a:buNone/>
              <a:defRPr sz="1667">
                <a:latin typeface="Oriya MN" pitchFamily="2" charset="0"/>
                <a:cs typeface="Oriya MN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F2384DB-5117-6B42-A444-1FF1741AB0DB}"/>
              </a:ext>
            </a:extLst>
          </p:cNvPr>
          <p:cNvGrpSpPr/>
          <p:nvPr userDrawn="1"/>
        </p:nvGrpSpPr>
        <p:grpSpPr>
          <a:xfrm>
            <a:off x="-292099" y="6048826"/>
            <a:ext cx="12484099" cy="809174"/>
            <a:chOff x="-292099" y="6048826"/>
            <a:chExt cx="12484099" cy="80917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72590CF0-484A-4B48-A1D1-E1ED147E6CA6}"/>
                </a:ext>
              </a:extLst>
            </p:cNvPr>
            <p:cNvSpPr/>
            <p:nvPr userDrawn="1"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solidFill>
              <a:srgbClr val="F1592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F40AFC4-B837-9344-8C61-40B9C3A98664}"/>
                </a:ext>
              </a:extLst>
            </p:cNvPr>
            <p:cNvSpPr txBox="1"/>
            <p:nvPr userDrawn="1"/>
          </p:nvSpPr>
          <p:spPr>
            <a:xfrm>
              <a:off x="738266" y="6445579"/>
              <a:ext cx="10715467" cy="3877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Please silence phones and devices. Photography is not permitted in session room. </a:t>
              </a:r>
              <a:b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Webcasts of the lectures will be available at: www.CROIconference.org and www.CROIwebcasts.org </a:t>
              </a:r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xmlns="" id="{ABE3B8E5-D112-F545-B60D-087FD3BC45DF}"/>
                </a:ext>
              </a:extLst>
            </p:cNvPr>
            <p:cNvSpPr/>
            <p:nvPr userDrawn="1"/>
          </p:nvSpPr>
          <p:spPr>
            <a:xfrm flipV="1">
              <a:off x="-292099" y="6048826"/>
              <a:ext cx="2585356" cy="654827"/>
            </a:xfrm>
            <a:prstGeom prst="parallelogram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143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16A51F23-638E-E248-B3B1-79CA6F8A0F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77964" y="6199320"/>
              <a:ext cx="1468804" cy="373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39712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d 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arallelogram 29">
            <a:extLst>
              <a:ext uri="{FF2B5EF4-FFF2-40B4-BE49-F238E27FC236}">
                <a16:creationId xmlns:a16="http://schemas.microsoft.com/office/drawing/2014/main" xmlns="" id="{0D467B03-E5B0-CA4F-8DE8-630DA68B6CC8}"/>
              </a:ext>
            </a:extLst>
          </p:cNvPr>
          <p:cNvSpPr/>
          <p:nvPr userDrawn="1"/>
        </p:nvSpPr>
        <p:spPr>
          <a:xfrm flipH="1">
            <a:off x="7349521" y="793079"/>
            <a:ext cx="5343590" cy="964077"/>
          </a:xfrm>
          <a:prstGeom prst="parallelogram">
            <a:avLst>
              <a:gd name="adj" fmla="val 56609"/>
            </a:avLst>
          </a:prstGeom>
          <a:solidFill>
            <a:srgbClr val="4FAE5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xmlns="" id="{B4034BF7-9E3A-DB4B-9AD0-859604AC8897}"/>
              </a:ext>
            </a:extLst>
          </p:cNvPr>
          <p:cNvSpPr/>
          <p:nvPr userDrawn="1"/>
        </p:nvSpPr>
        <p:spPr>
          <a:xfrm>
            <a:off x="6371771" y="353279"/>
            <a:ext cx="6321341" cy="632073"/>
          </a:xfrm>
          <a:prstGeom prst="parallelogram">
            <a:avLst>
              <a:gd name="adj" fmla="val 56609"/>
            </a:avLst>
          </a:prstGeom>
          <a:solidFill>
            <a:srgbClr val="6FB2C6"/>
          </a:solidFill>
          <a:ln>
            <a:noFill/>
          </a:ln>
          <a:effectLst>
            <a:outerShdw blurRad="101600" dist="381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4BFEA59-2503-834B-AFA0-A08D5C6A5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/>
          <a:stretch/>
        </p:blipFill>
        <p:spPr>
          <a:xfrm rot="8444483">
            <a:off x="-2784822" y="-2217482"/>
            <a:ext cx="6336402" cy="6339766"/>
          </a:xfrm>
          <a:prstGeom prst="rect">
            <a:avLst/>
          </a:prstGeom>
          <a:effectLst/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xmlns="" id="{3D59E347-9B05-564C-A0F0-60AD673F1F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4805" y="459392"/>
            <a:ext cx="486945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r" defTabSz="914400">
              <a:buNone/>
              <a:def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r" defTabSz="914400"/>
            <a:r>
              <a:rPr lang="en-US" dirty="0"/>
              <a:t>THEMED DISCUSSION: TD-01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xmlns="" id="{FE7F1150-74EC-D542-9862-FDDB3168D8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23653" y="1074686"/>
            <a:ext cx="4000612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r" defTabSz="914400"/>
            <a:r>
              <a:rPr lang="en-US" dirty="0"/>
              <a:t>Monday, March 4, 2019</a:t>
            </a:r>
          </a:p>
          <a:p>
            <a:pPr marL="0" lvl="0" algn="r" defTabSz="914400"/>
            <a:r>
              <a:rPr lang="en-US" dirty="0"/>
              <a:t>8:30 AM – 9:30 AM, Auditorium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xmlns="" id="{AF656A39-DB8E-1A4D-A58C-6C4E51DA6A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2" y="1949170"/>
            <a:ext cx="9325427" cy="1929736"/>
          </a:xfrm>
          <a:prstGeom prst="rect">
            <a:avLst/>
          </a:prstGeom>
        </p:spPr>
        <p:txBody>
          <a:bodyPr anchor="b"/>
          <a:lstStyle>
            <a:lvl1pPr algn="r">
              <a:defRPr lang="en-US" sz="4400" b="1" i="0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 algn="r">
              <a:lnSpc>
                <a:spcPct val="8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xmlns="" id="{33E7E27D-427F-D54B-9879-F7FAE709D230}"/>
              </a:ext>
            </a:extLst>
          </p:cNvPr>
          <p:cNvSpPr txBox="1">
            <a:spLocks/>
          </p:cNvSpPr>
          <p:nvPr userDrawn="1"/>
        </p:nvSpPr>
        <p:spPr>
          <a:xfrm>
            <a:off x="3199948" y="3746569"/>
            <a:ext cx="8389618" cy="439861"/>
          </a:xfrm>
          <a:prstGeom prst="rect">
            <a:avLst/>
          </a:prstGeom>
        </p:spPr>
        <p:txBody>
          <a:bodyPr anchor="b"/>
          <a:lstStyle>
            <a:lvl1pPr marL="0" indent="0" algn="r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/>
                </a:solidFill>
                <a:latin typeface="Oriya MN" panose="02020600050405020304" pitchFamily="18" charset="0"/>
                <a:ea typeface="+mn-ea"/>
                <a:cs typeface="Oriya MN" panose="02020600050405020304" pitchFamily="18" charset="0"/>
              </a:defRPr>
            </a:lvl1pPr>
            <a:lvl2pPr marL="816387" indent="0" algn="r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i="1" kern="1200">
                <a:solidFill>
                  <a:schemeClr val="tx1"/>
                </a:solidFill>
                <a:latin typeface="Oriya MN" panose="02020600050405020304" pitchFamily="18" charset="0"/>
                <a:ea typeface="+mn-ea"/>
                <a:cs typeface="Oriya MN" panose="02020600050405020304" pitchFamily="18" charset="0"/>
              </a:defRPr>
            </a:lvl2pPr>
            <a:lvl3pPr marL="1632776" indent="0" algn="r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riya MN" panose="02020600050405020304" pitchFamily="18" charset="0"/>
                <a:ea typeface="+mn-ea"/>
                <a:cs typeface="Oriya MN" panose="02020600050405020304" pitchFamily="18" charset="0"/>
              </a:defRPr>
            </a:lvl3pPr>
            <a:lvl4pPr marL="2449164" indent="0" algn="r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riya MN" panose="02020600050405020304" pitchFamily="18" charset="0"/>
                <a:ea typeface="+mn-ea"/>
                <a:cs typeface="Oriya MN" panose="02020600050405020304" pitchFamily="18" charset="0"/>
              </a:defRPr>
            </a:lvl4pPr>
            <a:lvl5pPr marL="3265551" indent="0" algn="r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riya MN" panose="02020600050405020304" pitchFamily="18" charset="0"/>
                <a:ea typeface="+mn-ea"/>
                <a:cs typeface="Oriya MN" panose="02020600050405020304" pitchFamily="18" charset="0"/>
              </a:defRPr>
            </a:lvl5pPr>
            <a:lvl6pPr marL="4490133" indent="-408194" algn="l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520" indent="-408194" algn="l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909" indent="-408194" algn="l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296" indent="-408194" algn="l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3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Moderator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xmlns="" id="{DBD573E6-2BB6-7A45-ACDA-34A2F692FB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312" y="4186430"/>
            <a:ext cx="8361599" cy="439861"/>
          </a:xfrm>
          <a:prstGeom prst="rect">
            <a:avLst/>
          </a:prstGeom>
        </p:spPr>
        <p:txBody>
          <a:bodyPr/>
          <a:lstStyle>
            <a:lvl1pPr marL="0" marR="0" indent="0" algn="r" defTabSz="10885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 i="1">
                <a:latin typeface="Oriya MN" panose="02020600050405020304" pitchFamily="18" charset="0"/>
                <a:cs typeface="Oriya MN" panose="02020600050405020304" pitchFamily="18" charset="0"/>
              </a:defRPr>
            </a:lvl2pPr>
            <a:lvl3pPr marL="1088572" indent="0" algn="r">
              <a:buNone/>
              <a:defRPr sz="1867">
                <a:latin typeface="Oriya MN" panose="02020600050405020304" pitchFamily="18" charset="0"/>
                <a:cs typeface="Oriya MN" panose="02020600050405020304" pitchFamily="18" charset="0"/>
              </a:defRPr>
            </a:lvl3pPr>
            <a:lvl4pPr marL="1632858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4pPr>
            <a:lvl5pPr marL="2177143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5pPr>
          </a:lstStyle>
          <a:p>
            <a:pPr marL="0" marR="0" lvl="0" indent="0" algn="r" defTabSz="10885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Moderator Name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xmlns="" id="{93DD00A6-1EFA-8E44-A66B-7DDB416566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27312" y="4586595"/>
            <a:ext cx="8361599" cy="53103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67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>
                <a:latin typeface="Oriya MN" pitchFamily="2" charset="0"/>
                <a:cs typeface="Oriya MN" pitchFamily="2" charset="0"/>
              </a:defRPr>
            </a:lvl2pPr>
            <a:lvl3pPr marL="1088572" indent="0" algn="r">
              <a:buNone/>
              <a:defRPr sz="1667">
                <a:latin typeface="Oriya MN" pitchFamily="2" charset="0"/>
                <a:cs typeface="Oriya MN" pitchFamily="2" charset="0"/>
              </a:defRPr>
            </a:lvl3pPr>
            <a:lvl4pPr marL="1632858" indent="0" algn="r">
              <a:buNone/>
              <a:defRPr sz="1667">
                <a:latin typeface="Oriya MN" pitchFamily="2" charset="0"/>
                <a:cs typeface="Oriya MN" pitchFamily="2" charset="0"/>
              </a:defRPr>
            </a:lvl4pPr>
            <a:lvl5pPr marL="2177143" indent="0" algn="r">
              <a:buNone/>
              <a:defRPr sz="1667">
                <a:latin typeface="Oriya MN" pitchFamily="2" charset="0"/>
                <a:cs typeface="Oriya MN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8D7126D-EC47-5F4A-BB5B-125BE4FC34EC}"/>
              </a:ext>
            </a:extLst>
          </p:cNvPr>
          <p:cNvGrpSpPr/>
          <p:nvPr userDrawn="1"/>
        </p:nvGrpSpPr>
        <p:grpSpPr>
          <a:xfrm>
            <a:off x="-292099" y="6048826"/>
            <a:ext cx="12484099" cy="809174"/>
            <a:chOff x="-292099" y="6048826"/>
            <a:chExt cx="12484099" cy="80917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1FD68C8-A69E-7347-B5D3-0FD6C8BFCEB8}"/>
                </a:ext>
              </a:extLst>
            </p:cNvPr>
            <p:cNvSpPr/>
            <p:nvPr userDrawn="1"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solidFill>
              <a:srgbClr val="F1592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83B17D0-4741-1241-A998-BED5535DD0BC}"/>
                </a:ext>
              </a:extLst>
            </p:cNvPr>
            <p:cNvSpPr txBox="1"/>
            <p:nvPr userDrawn="1"/>
          </p:nvSpPr>
          <p:spPr>
            <a:xfrm>
              <a:off x="738266" y="6445579"/>
              <a:ext cx="10715467" cy="3877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Please silence phones and devices. Photography is not permitted in session room. </a:t>
              </a:r>
              <a:b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Webcasts of the lectures will be available at: www.CROIconference.org and www.CROIwebcasts.org </a:t>
              </a:r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xmlns="" id="{BA2AAD41-0DF4-5C44-ABBE-600B4AD95A9D}"/>
                </a:ext>
              </a:extLst>
            </p:cNvPr>
            <p:cNvSpPr/>
            <p:nvPr userDrawn="1"/>
          </p:nvSpPr>
          <p:spPr>
            <a:xfrm flipV="1">
              <a:off x="-292099" y="6048826"/>
              <a:ext cx="2585356" cy="654827"/>
            </a:xfrm>
            <a:prstGeom prst="parallelogram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143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FF494FAF-6A98-B544-A1F3-827F2A2807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77964" y="6199320"/>
              <a:ext cx="1468804" cy="373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03417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85F2B3D-7D2C-C144-B3FE-7C4785F363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/>
          <a:stretch/>
        </p:blipFill>
        <p:spPr>
          <a:xfrm rot="8444483">
            <a:off x="-2784822" y="-2217482"/>
            <a:ext cx="6336402" cy="6339766"/>
          </a:xfrm>
          <a:prstGeom prst="rect">
            <a:avLst/>
          </a:prstGeom>
          <a:effectLst/>
        </p:spPr>
      </p:pic>
      <p:sp>
        <p:nvSpPr>
          <p:cNvPr id="27" name="Parallelogram 26">
            <a:extLst>
              <a:ext uri="{FF2B5EF4-FFF2-40B4-BE49-F238E27FC236}">
                <a16:creationId xmlns:a16="http://schemas.microsoft.com/office/drawing/2014/main" xmlns="" id="{F08B8A3C-7B84-C44A-98CA-BF68C9E80954}"/>
              </a:ext>
            </a:extLst>
          </p:cNvPr>
          <p:cNvSpPr/>
          <p:nvPr userDrawn="1"/>
        </p:nvSpPr>
        <p:spPr>
          <a:xfrm flipH="1">
            <a:off x="7349521" y="793079"/>
            <a:ext cx="5343590" cy="964077"/>
          </a:xfrm>
          <a:prstGeom prst="parallelogram">
            <a:avLst>
              <a:gd name="adj" fmla="val 56609"/>
            </a:avLst>
          </a:prstGeom>
          <a:solidFill>
            <a:srgbClr val="4FAE5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xmlns="" id="{09377A83-F910-7B49-9A3B-68F6B526DDE5}"/>
              </a:ext>
            </a:extLst>
          </p:cNvPr>
          <p:cNvSpPr/>
          <p:nvPr userDrawn="1"/>
        </p:nvSpPr>
        <p:spPr>
          <a:xfrm>
            <a:off x="6371771" y="353279"/>
            <a:ext cx="6321341" cy="632073"/>
          </a:xfrm>
          <a:prstGeom prst="parallelogram">
            <a:avLst>
              <a:gd name="adj" fmla="val 56609"/>
            </a:avLst>
          </a:prstGeom>
          <a:solidFill>
            <a:srgbClr val="6FB2C6"/>
          </a:solidFill>
          <a:ln>
            <a:noFill/>
          </a:ln>
          <a:effectLst>
            <a:outerShdw blurRad="101600" dist="381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xmlns="" id="{9C1EB9D5-81B9-DD4B-A876-193038CAB7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4805" y="459392"/>
            <a:ext cx="486945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r" defTabSz="914400">
              <a:buNone/>
              <a:def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r" defTabSz="914400"/>
            <a:r>
              <a:rPr lang="en-US" dirty="0"/>
              <a:t>SESSION TYPE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xmlns="" id="{7F1D9CD7-2DC0-584C-8E44-14A4D2D373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23653" y="1074686"/>
            <a:ext cx="4000612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r" defTabSz="914400"/>
            <a:r>
              <a:rPr lang="en-US" dirty="0"/>
              <a:t>Monday, March 4, 2019</a:t>
            </a:r>
          </a:p>
          <a:p>
            <a:pPr marL="0" lvl="0" algn="r" defTabSz="914400"/>
            <a:r>
              <a:rPr lang="en-US" dirty="0"/>
              <a:t>8:30 AM – 9:30 AM, Auditorium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xmlns="" id="{D3C1AF25-1F81-BD40-A35A-F569FFCE2D72}"/>
              </a:ext>
            </a:extLst>
          </p:cNvPr>
          <p:cNvSpPr txBox="1">
            <a:spLocks/>
          </p:cNvSpPr>
          <p:nvPr userDrawn="1"/>
        </p:nvSpPr>
        <p:spPr>
          <a:xfrm>
            <a:off x="3199948" y="3746569"/>
            <a:ext cx="8389618" cy="439861"/>
          </a:xfrm>
          <a:prstGeom prst="rect">
            <a:avLst/>
          </a:prstGeom>
        </p:spPr>
        <p:txBody>
          <a:bodyPr anchor="b"/>
          <a:lstStyle>
            <a:lvl1pPr marL="0" indent="0" algn="r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/>
                </a:solidFill>
                <a:latin typeface="Oriya MN" panose="02020600050405020304" pitchFamily="18" charset="0"/>
                <a:ea typeface="+mn-ea"/>
                <a:cs typeface="Oriya MN" panose="02020600050405020304" pitchFamily="18" charset="0"/>
              </a:defRPr>
            </a:lvl1pPr>
            <a:lvl2pPr marL="816387" indent="0" algn="r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i="1" kern="1200">
                <a:solidFill>
                  <a:schemeClr val="tx1"/>
                </a:solidFill>
                <a:latin typeface="Oriya MN" panose="02020600050405020304" pitchFamily="18" charset="0"/>
                <a:ea typeface="+mn-ea"/>
                <a:cs typeface="Oriya MN" panose="02020600050405020304" pitchFamily="18" charset="0"/>
              </a:defRPr>
            </a:lvl2pPr>
            <a:lvl3pPr marL="1632776" indent="0" algn="r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riya MN" panose="02020600050405020304" pitchFamily="18" charset="0"/>
                <a:ea typeface="+mn-ea"/>
                <a:cs typeface="Oriya MN" panose="02020600050405020304" pitchFamily="18" charset="0"/>
              </a:defRPr>
            </a:lvl3pPr>
            <a:lvl4pPr marL="2449164" indent="0" algn="r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riya MN" panose="02020600050405020304" pitchFamily="18" charset="0"/>
                <a:ea typeface="+mn-ea"/>
                <a:cs typeface="Oriya MN" panose="02020600050405020304" pitchFamily="18" charset="0"/>
              </a:defRPr>
            </a:lvl4pPr>
            <a:lvl5pPr marL="3265551" indent="0" algn="r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riya MN" panose="02020600050405020304" pitchFamily="18" charset="0"/>
                <a:ea typeface="+mn-ea"/>
                <a:cs typeface="Oriya MN" panose="02020600050405020304" pitchFamily="18" charset="0"/>
              </a:defRPr>
            </a:lvl5pPr>
            <a:lvl6pPr marL="4490133" indent="-408194" algn="l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520" indent="-408194" algn="l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909" indent="-408194" algn="l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296" indent="-408194" algn="l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3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Moderators: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xmlns="" id="{490492AE-0175-F94E-BDCF-9B3CAF8613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312" y="4186430"/>
            <a:ext cx="8361599" cy="439861"/>
          </a:xfrm>
          <a:prstGeom prst="rect">
            <a:avLst/>
          </a:prstGeom>
        </p:spPr>
        <p:txBody>
          <a:bodyPr/>
          <a:lstStyle>
            <a:lvl1pPr marL="0" marR="0" indent="0" algn="r" defTabSz="10885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 i="1">
                <a:latin typeface="Oriya MN" panose="02020600050405020304" pitchFamily="18" charset="0"/>
                <a:cs typeface="Oriya MN" panose="02020600050405020304" pitchFamily="18" charset="0"/>
              </a:defRPr>
            </a:lvl2pPr>
            <a:lvl3pPr marL="1088572" indent="0" algn="r">
              <a:buNone/>
              <a:defRPr sz="1867">
                <a:latin typeface="Oriya MN" panose="02020600050405020304" pitchFamily="18" charset="0"/>
                <a:cs typeface="Oriya MN" panose="02020600050405020304" pitchFamily="18" charset="0"/>
              </a:defRPr>
            </a:lvl3pPr>
            <a:lvl4pPr marL="1632858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4pPr>
            <a:lvl5pPr marL="2177143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5pPr>
          </a:lstStyle>
          <a:p>
            <a:pPr marL="0" marR="0" lvl="0" indent="0" algn="r" defTabSz="10885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Moderator Name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xmlns="" id="{A60F22EC-F477-4741-B200-CE86080886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27312" y="4586595"/>
            <a:ext cx="8361599" cy="53103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67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>
                <a:latin typeface="Oriya MN" pitchFamily="2" charset="0"/>
                <a:cs typeface="Oriya MN" pitchFamily="2" charset="0"/>
              </a:defRPr>
            </a:lvl2pPr>
            <a:lvl3pPr marL="1088572" indent="0" algn="r">
              <a:buNone/>
              <a:defRPr sz="1667">
                <a:latin typeface="Oriya MN" pitchFamily="2" charset="0"/>
                <a:cs typeface="Oriya MN" pitchFamily="2" charset="0"/>
              </a:defRPr>
            </a:lvl3pPr>
            <a:lvl4pPr marL="1632858" indent="0" algn="r">
              <a:buNone/>
              <a:defRPr sz="1667">
                <a:latin typeface="Oriya MN" pitchFamily="2" charset="0"/>
                <a:cs typeface="Oriya MN" pitchFamily="2" charset="0"/>
              </a:defRPr>
            </a:lvl4pPr>
            <a:lvl5pPr marL="2177143" indent="0" algn="r">
              <a:buNone/>
              <a:defRPr sz="1667">
                <a:latin typeface="Oriya MN" pitchFamily="2" charset="0"/>
                <a:cs typeface="Oriya MN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3" name="Text Placeholder 12">
            <a:extLst>
              <a:ext uri="{FF2B5EF4-FFF2-40B4-BE49-F238E27FC236}">
                <a16:creationId xmlns:a16="http://schemas.microsoft.com/office/drawing/2014/main" xmlns="" id="{E959EA32-3FF6-E349-96C6-4490708086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27312" y="5117628"/>
            <a:ext cx="8361599" cy="4398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 i="1">
                <a:latin typeface="Oriya MN" panose="02020600050405020304" pitchFamily="18" charset="0"/>
                <a:cs typeface="Oriya MN" panose="02020600050405020304" pitchFamily="18" charset="0"/>
              </a:defRPr>
            </a:lvl2pPr>
            <a:lvl3pPr marL="1088572" indent="0" algn="r">
              <a:buNone/>
              <a:defRPr sz="1867">
                <a:latin typeface="Oriya MN" panose="02020600050405020304" pitchFamily="18" charset="0"/>
                <a:cs typeface="Oriya MN" panose="02020600050405020304" pitchFamily="18" charset="0"/>
              </a:defRPr>
            </a:lvl3pPr>
            <a:lvl4pPr marL="1632858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4pPr>
            <a:lvl5pPr marL="2177143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5pPr>
          </a:lstStyle>
          <a:p>
            <a:pPr lvl="0"/>
            <a:r>
              <a:rPr lang="en-US" dirty="0"/>
              <a:t>Second Moderator Name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xmlns="" id="{F689245E-56E3-7A46-9A76-2DA5239338F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27312" y="5517793"/>
            <a:ext cx="8361599" cy="53103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67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>
                <a:latin typeface="Oriya MN" pitchFamily="2" charset="0"/>
                <a:cs typeface="Oriya MN" pitchFamily="2" charset="0"/>
              </a:defRPr>
            </a:lvl2pPr>
            <a:lvl3pPr marL="1088572" indent="0" algn="r">
              <a:buNone/>
              <a:defRPr sz="1667">
                <a:latin typeface="Oriya MN" pitchFamily="2" charset="0"/>
                <a:cs typeface="Oriya MN" pitchFamily="2" charset="0"/>
              </a:defRPr>
            </a:lvl3pPr>
            <a:lvl4pPr marL="1632858" indent="0" algn="r">
              <a:buNone/>
              <a:defRPr sz="1667">
                <a:latin typeface="Oriya MN" pitchFamily="2" charset="0"/>
                <a:cs typeface="Oriya MN" pitchFamily="2" charset="0"/>
              </a:defRPr>
            </a:lvl4pPr>
            <a:lvl5pPr marL="2177143" indent="0" algn="r">
              <a:buNone/>
              <a:defRPr sz="1667">
                <a:latin typeface="Oriya MN" pitchFamily="2" charset="0"/>
                <a:cs typeface="Oriya MN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xmlns="" id="{501F828B-1253-AF46-9480-AAAB497252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2" y="1949170"/>
            <a:ext cx="9325427" cy="1929736"/>
          </a:xfrm>
          <a:prstGeom prst="rect">
            <a:avLst/>
          </a:prstGeom>
        </p:spPr>
        <p:txBody>
          <a:bodyPr anchor="b"/>
          <a:lstStyle>
            <a:lvl1pPr algn="r">
              <a:defRPr lang="en-US" sz="4400" b="1" i="0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 algn="r">
              <a:lnSpc>
                <a:spcPct val="80000"/>
              </a:lnSpc>
            </a:pPr>
            <a:r>
              <a:rPr lang="en-US" dirty="0"/>
              <a:t>CLICK TO EDIT MASTER TITLE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1D6481C-0AFD-2844-9B9D-0C04C25CD441}"/>
              </a:ext>
            </a:extLst>
          </p:cNvPr>
          <p:cNvGrpSpPr/>
          <p:nvPr userDrawn="1"/>
        </p:nvGrpSpPr>
        <p:grpSpPr>
          <a:xfrm>
            <a:off x="-292099" y="6048826"/>
            <a:ext cx="12484099" cy="809174"/>
            <a:chOff x="-292099" y="6048826"/>
            <a:chExt cx="12484099" cy="80917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573DEA10-9B3C-F742-90DA-75C354956839}"/>
                </a:ext>
              </a:extLst>
            </p:cNvPr>
            <p:cNvSpPr/>
            <p:nvPr userDrawn="1"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solidFill>
              <a:srgbClr val="F1592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1F668C7-616C-D84E-A5B3-C7078F0963A7}"/>
                </a:ext>
              </a:extLst>
            </p:cNvPr>
            <p:cNvSpPr txBox="1"/>
            <p:nvPr userDrawn="1"/>
          </p:nvSpPr>
          <p:spPr>
            <a:xfrm>
              <a:off x="738266" y="6445579"/>
              <a:ext cx="10715467" cy="3877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Please silence phones and devices. Photography is not permitted in session room. </a:t>
              </a:r>
              <a:b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Webcasts of the lectures will be available at: www.CROIconference.org and www.CROIwebcasts.org </a:t>
              </a:r>
            </a:p>
          </p:txBody>
        </p: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xmlns="" id="{008464BE-E4E9-9143-AD90-19F4C61DE64B}"/>
                </a:ext>
              </a:extLst>
            </p:cNvPr>
            <p:cNvSpPr/>
            <p:nvPr userDrawn="1"/>
          </p:nvSpPr>
          <p:spPr>
            <a:xfrm flipV="1">
              <a:off x="-292099" y="6048826"/>
              <a:ext cx="2585356" cy="654827"/>
            </a:xfrm>
            <a:prstGeom prst="parallelogram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143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278B0964-2A01-5C46-A532-33A958F1CA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77964" y="6199320"/>
              <a:ext cx="1468804" cy="373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31552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ve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arallelogram 35">
            <a:extLst>
              <a:ext uri="{FF2B5EF4-FFF2-40B4-BE49-F238E27FC236}">
                <a16:creationId xmlns:a16="http://schemas.microsoft.com/office/drawing/2014/main" xmlns="" id="{340DC7B4-EC10-8544-B486-5103020202BC}"/>
              </a:ext>
            </a:extLst>
          </p:cNvPr>
          <p:cNvSpPr/>
          <p:nvPr userDrawn="1"/>
        </p:nvSpPr>
        <p:spPr>
          <a:xfrm flipH="1">
            <a:off x="7349521" y="793079"/>
            <a:ext cx="5343590" cy="964077"/>
          </a:xfrm>
          <a:prstGeom prst="parallelogram">
            <a:avLst>
              <a:gd name="adj" fmla="val 56609"/>
            </a:avLst>
          </a:prstGeom>
          <a:solidFill>
            <a:srgbClr val="4FAE5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arallelogram 36">
            <a:extLst>
              <a:ext uri="{FF2B5EF4-FFF2-40B4-BE49-F238E27FC236}">
                <a16:creationId xmlns:a16="http://schemas.microsoft.com/office/drawing/2014/main" xmlns="" id="{BA7636D0-FF52-9040-9C8F-A4739B1700DC}"/>
              </a:ext>
            </a:extLst>
          </p:cNvPr>
          <p:cNvSpPr/>
          <p:nvPr userDrawn="1"/>
        </p:nvSpPr>
        <p:spPr>
          <a:xfrm>
            <a:off x="6371771" y="353279"/>
            <a:ext cx="6321341" cy="632073"/>
          </a:xfrm>
          <a:prstGeom prst="parallelogram">
            <a:avLst>
              <a:gd name="adj" fmla="val 56609"/>
            </a:avLst>
          </a:prstGeom>
          <a:solidFill>
            <a:srgbClr val="6FB2C6"/>
          </a:solidFill>
          <a:ln>
            <a:noFill/>
          </a:ln>
          <a:effectLst>
            <a:outerShdw blurRad="101600" dist="381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xmlns="" id="{83414705-E68E-8C4F-B19A-0BDC482A7281}"/>
              </a:ext>
            </a:extLst>
          </p:cNvPr>
          <p:cNvSpPr txBox="1">
            <a:spLocks/>
          </p:cNvSpPr>
          <p:nvPr userDrawn="1"/>
        </p:nvSpPr>
        <p:spPr>
          <a:xfrm>
            <a:off x="3199948" y="3746569"/>
            <a:ext cx="8389618" cy="439861"/>
          </a:xfrm>
          <a:prstGeom prst="rect">
            <a:avLst/>
          </a:prstGeom>
        </p:spPr>
        <p:txBody>
          <a:bodyPr anchor="b"/>
          <a:lstStyle>
            <a:lvl1pPr marL="0" indent="0" algn="r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/>
                </a:solidFill>
                <a:latin typeface="Oriya MN" panose="02020600050405020304" pitchFamily="18" charset="0"/>
                <a:ea typeface="+mn-ea"/>
                <a:cs typeface="Oriya MN" panose="02020600050405020304" pitchFamily="18" charset="0"/>
              </a:defRPr>
            </a:lvl1pPr>
            <a:lvl2pPr marL="816387" indent="0" algn="r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i="1" kern="1200">
                <a:solidFill>
                  <a:schemeClr val="tx1"/>
                </a:solidFill>
                <a:latin typeface="Oriya MN" panose="02020600050405020304" pitchFamily="18" charset="0"/>
                <a:ea typeface="+mn-ea"/>
                <a:cs typeface="Oriya MN" panose="02020600050405020304" pitchFamily="18" charset="0"/>
              </a:defRPr>
            </a:lvl2pPr>
            <a:lvl3pPr marL="1632776" indent="0" algn="r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riya MN" panose="02020600050405020304" pitchFamily="18" charset="0"/>
                <a:ea typeface="+mn-ea"/>
                <a:cs typeface="Oriya MN" panose="02020600050405020304" pitchFamily="18" charset="0"/>
              </a:defRPr>
            </a:lvl3pPr>
            <a:lvl4pPr marL="2449164" indent="0" algn="r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riya MN" panose="02020600050405020304" pitchFamily="18" charset="0"/>
                <a:ea typeface="+mn-ea"/>
                <a:cs typeface="Oriya MN" panose="02020600050405020304" pitchFamily="18" charset="0"/>
              </a:defRPr>
            </a:lvl4pPr>
            <a:lvl5pPr marL="3265551" indent="0" algn="r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riya MN" panose="02020600050405020304" pitchFamily="18" charset="0"/>
                <a:ea typeface="+mn-ea"/>
                <a:cs typeface="Oriya MN" panose="02020600050405020304" pitchFamily="18" charset="0"/>
              </a:defRPr>
            </a:lvl5pPr>
            <a:lvl6pPr marL="4490133" indent="-408194" algn="l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520" indent="-408194" algn="l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909" indent="-408194" algn="l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296" indent="-408194" algn="l" defTabSz="16327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3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Conveners: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CCCCDA2-F839-F540-A298-9BAD022435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/>
          <a:stretch/>
        </p:blipFill>
        <p:spPr>
          <a:xfrm rot="8444483">
            <a:off x="-2784822" y="-2217482"/>
            <a:ext cx="6336402" cy="6339766"/>
          </a:xfrm>
          <a:prstGeom prst="rect">
            <a:avLst/>
          </a:prstGeom>
          <a:effectLst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EC1605A-4791-9E47-B907-78565C23B45B}"/>
              </a:ext>
            </a:extLst>
          </p:cNvPr>
          <p:cNvGrpSpPr/>
          <p:nvPr userDrawn="1"/>
        </p:nvGrpSpPr>
        <p:grpSpPr>
          <a:xfrm>
            <a:off x="-292099" y="6048826"/>
            <a:ext cx="12484099" cy="809174"/>
            <a:chOff x="-292099" y="6048826"/>
            <a:chExt cx="12484099" cy="80917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288591FC-E449-224D-A2F2-565E8871F5A6}"/>
                </a:ext>
              </a:extLst>
            </p:cNvPr>
            <p:cNvSpPr/>
            <p:nvPr userDrawn="1"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solidFill>
              <a:srgbClr val="F1592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D4FBB08-7544-7B41-A2AC-5F68520473C9}"/>
                </a:ext>
              </a:extLst>
            </p:cNvPr>
            <p:cNvSpPr txBox="1"/>
            <p:nvPr userDrawn="1"/>
          </p:nvSpPr>
          <p:spPr>
            <a:xfrm>
              <a:off x="738266" y="6445579"/>
              <a:ext cx="10715467" cy="3877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Please silence phones and devices. Photography is not permitted in session room. </a:t>
              </a:r>
              <a:b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Webcasts of the lectures will be available at: www.CROIconference.org and www.CROIwebcasts.org </a:t>
              </a:r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xmlns="" id="{3E04B583-211D-A34C-BB90-94C15D341502}"/>
                </a:ext>
              </a:extLst>
            </p:cNvPr>
            <p:cNvSpPr/>
            <p:nvPr userDrawn="1"/>
          </p:nvSpPr>
          <p:spPr>
            <a:xfrm flipV="1">
              <a:off x="-292099" y="6048826"/>
              <a:ext cx="2585356" cy="654827"/>
            </a:xfrm>
            <a:prstGeom prst="parallelogram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143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4411BC6E-A8CA-3740-A93D-802537DB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77964" y="6199320"/>
              <a:ext cx="1468804" cy="373082"/>
            </a:xfrm>
            <a:prstGeom prst="rect">
              <a:avLst/>
            </a:prstGeom>
          </p:spPr>
        </p:pic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xmlns="" id="{1EE493D7-36AD-1C41-9DF0-A5DC78B38877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954805" y="459392"/>
            <a:ext cx="486945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r" defTabSz="914400">
              <a:buNone/>
              <a:def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r" defTabSz="914400"/>
            <a:r>
              <a:rPr lang="en-US" dirty="0"/>
              <a:t>SESSION TYPE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xmlns="" id="{96963939-2BBF-994B-BB35-11D0223B6BE3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823653" y="1074686"/>
            <a:ext cx="4000612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r" defTabSz="914400"/>
            <a:r>
              <a:rPr lang="en-US" dirty="0"/>
              <a:t>Monday, March 4, 2019</a:t>
            </a:r>
          </a:p>
          <a:p>
            <a:pPr marL="0" lvl="0" algn="r" defTabSz="914400"/>
            <a:r>
              <a:rPr lang="en-US" dirty="0"/>
              <a:t>8:30 AM – 9:30 AM, Auditorium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8E293197-9111-8849-A353-DD1D3EF95716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286002" y="1949170"/>
            <a:ext cx="9325427" cy="1929736"/>
          </a:xfrm>
          <a:prstGeom prst="rect">
            <a:avLst/>
          </a:prstGeom>
        </p:spPr>
        <p:txBody>
          <a:bodyPr anchor="b"/>
          <a:lstStyle>
            <a:lvl1pPr algn="r">
              <a:defRPr lang="en-US" sz="4400" b="1" i="0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 algn="r">
              <a:lnSpc>
                <a:spcPct val="8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xmlns="" id="{6D3851C0-D6F7-074E-825B-82172BE98548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27312" y="4186430"/>
            <a:ext cx="8361599" cy="4398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 i="1">
                <a:latin typeface="Oriya MN" panose="02020600050405020304" pitchFamily="18" charset="0"/>
                <a:cs typeface="Oriya MN" panose="02020600050405020304" pitchFamily="18" charset="0"/>
              </a:defRPr>
            </a:lvl2pPr>
            <a:lvl3pPr marL="1088572" indent="0" algn="r">
              <a:buNone/>
              <a:defRPr sz="1867">
                <a:latin typeface="Oriya MN" panose="02020600050405020304" pitchFamily="18" charset="0"/>
                <a:cs typeface="Oriya MN" panose="02020600050405020304" pitchFamily="18" charset="0"/>
              </a:defRPr>
            </a:lvl3pPr>
            <a:lvl4pPr marL="1632858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4pPr>
            <a:lvl5pPr marL="2177143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5pPr>
          </a:lstStyle>
          <a:p>
            <a:pPr lvl="0"/>
            <a:r>
              <a:rPr lang="en-US" dirty="0"/>
              <a:t>First Convener Name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xmlns="" id="{86E7B7E0-2089-274C-88F7-587664C1E84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3227312" y="4586595"/>
            <a:ext cx="8361599" cy="53103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67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>
                <a:latin typeface="Oriya MN" pitchFamily="2" charset="0"/>
                <a:cs typeface="Oriya MN" pitchFamily="2" charset="0"/>
              </a:defRPr>
            </a:lvl2pPr>
            <a:lvl3pPr marL="1088572" indent="0" algn="r">
              <a:buNone/>
              <a:defRPr sz="1667">
                <a:latin typeface="Oriya MN" pitchFamily="2" charset="0"/>
                <a:cs typeface="Oriya MN" pitchFamily="2" charset="0"/>
              </a:defRPr>
            </a:lvl3pPr>
            <a:lvl4pPr marL="1632858" indent="0" algn="r">
              <a:buNone/>
              <a:defRPr sz="1667">
                <a:latin typeface="Oriya MN" pitchFamily="2" charset="0"/>
                <a:cs typeface="Oriya MN" pitchFamily="2" charset="0"/>
              </a:defRPr>
            </a:lvl4pPr>
            <a:lvl5pPr marL="2177143" indent="0" algn="r">
              <a:buNone/>
              <a:defRPr sz="1667">
                <a:latin typeface="Oriya MN" pitchFamily="2" charset="0"/>
                <a:cs typeface="Oriya MN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xmlns="" id="{9862E6DB-6370-0141-B786-E786AA44E7BC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27312" y="5117628"/>
            <a:ext cx="8361599" cy="4398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 i="1">
                <a:latin typeface="Oriya MN" panose="02020600050405020304" pitchFamily="18" charset="0"/>
                <a:cs typeface="Oriya MN" panose="02020600050405020304" pitchFamily="18" charset="0"/>
              </a:defRPr>
            </a:lvl2pPr>
            <a:lvl3pPr marL="1088572" indent="0" algn="r">
              <a:buNone/>
              <a:defRPr sz="1867">
                <a:latin typeface="Oriya MN" panose="02020600050405020304" pitchFamily="18" charset="0"/>
                <a:cs typeface="Oriya MN" panose="02020600050405020304" pitchFamily="18" charset="0"/>
              </a:defRPr>
            </a:lvl3pPr>
            <a:lvl4pPr marL="1632858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4pPr>
            <a:lvl5pPr marL="2177143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5pPr>
          </a:lstStyle>
          <a:p>
            <a:pPr lvl="0"/>
            <a:r>
              <a:rPr lang="en-US" dirty="0"/>
              <a:t>Second Convener Name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xmlns="" id="{40E5A5BA-440A-CC44-AF87-6DBB26F42BDF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227312" y="5517793"/>
            <a:ext cx="8361599" cy="53103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67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>
                <a:latin typeface="Oriya MN" pitchFamily="2" charset="0"/>
                <a:cs typeface="Oriya MN" pitchFamily="2" charset="0"/>
              </a:defRPr>
            </a:lvl2pPr>
            <a:lvl3pPr marL="1088572" indent="0" algn="r">
              <a:buNone/>
              <a:defRPr sz="1667">
                <a:latin typeface="Oriya MN" pitchFamily="2" charset="0"/>
                <a:cs typeface="Oriya MN" pitchFamily="2" charset="0"/>
              </a:defRPr>
            </a:lvl3pPr>
            <a:lvl4pPr marL="1632858" indent="0" algn="r">
              <a:buNone/>
              <a:defRPr sz="1667">
                <a:latin typeface="Oriya MN" pitchFamily="2" charset="0"/>
                <a:cs typeface="Oriya MN" pitchFamily="2" charset="0"/>
              </a:defRPr>
            </a:lvl4pPr>
            <a:lvl5pPr marL="2177143" indent="0" algn="r">
              <a:buNone/>
              <a:defRPr sz="1667">
                <a:latin typeface="Oriya MN" pitchFamily="2" charset="0"/>
                <a:cs typeface="Oriya MN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46286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4473525-026E-BD4C-88E1-0F4F4F903E24}"/>
              </a:ext>
            </a:extLst>
          </p:cNvPr>
          <p:cNvGrpSpPr/>
          <p:nvPr userDrawn="1"/>
        </p:nvGrpSpPr>
        <p:grpSpPr>
          <a:xfrm>
            <a:off x="-292099" y="6048826"/>
            <a:ext cx="12484099" cy="809174"/>
            <a:chOff x="-292099" y="6048826"/>
            <a:chExt cx="12484099" cy="8091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99F48B0-CCDA-9642-9EAA-D49632FFEF59}"/>
                </a:ext>
              </a:extLst>
            </p:cNvPr>
            <p:cNvSpPr/>
            <p:nvPr userDrawn="1"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solidFill>
              <a:srgbClr val="F1592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88182E1-D551-9741-9C58-BC4AF000A472}"/>
                </a:ext>
              </a:extLst>
            </p:cNvPr>
            <p:cNvSpPr txBox="1"/>
            <p:nvPr userDrawn="1"/>
          </p:nvSpPr>
          <p:spPr>
            <a:xfrm>
              <a:off x="738266" y="6445579"/>
              <a:ext cx="10715467" cy="3877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Please silence phones and devices. Photography is not permitted in session room. </a:t>
              </a:r>
              <a:b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Webcasts of the lectures will be available at: www.CROIconference.org and www.CROIwebcasts.org </a:t>
              </a:r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xmlns="" id="{76152DC8-512D-A74D-9A4F-ED5CDFB236D9}"/>
                </a:ext>
              </a:extLst>
            </p:cNvPr>
            <p:cNvSpPr/>
            <p:nvPr userDrawn="1"/>
          </p:nvSpPr>
          <p:spPr>
            <a:xfrm flipV="1">
              <a:off x="-292099" y="6048826"/>
              <a:ext cx="2585356" cy="654827"/>
            </a:xfrm>
            <a:prstGeom prst="parallelogram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143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0928010-6069-C248-B7B4-5BB43E87AB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77964" y="6199320"/>
              <a:ext cx="1468804" cy="373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71176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2589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enary Intro 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EBEF2766-6E86-A747-A32E-7805631EC3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1024" y="3793384"/>
            <a:ext cx="7233105" cy="439861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 i="1">
                <a:latin typeface="Oriya MN" panose="02020600050405020304" pitchFamily="18" charset="0"/>
                <a:cs typeface="Oriya MN" panose="02020600050405020304" pitchFamily="18" charset="0"/>
              </a:defRPr>
            </a:lvl2pPr>
            <a:lvl3pPr marL="1088572" indent="0" algn="r">
              <a:buNone/>
              <a:defRPr sz="1867">
                <a:latin typeface="Oriya MN" panose="02020600050405020304" pitchFamily="18" charset="0"/>
                <a:cs typeface="Oriya MN" panose="02020600050405020304" pitchFamily="18" charset="0"/>
              </a:defRPr>
            </a:lvl3pPr>
            <a:lvl4pPr marL="1632858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4pPr>
            <a:lvl5pPr marL="2177143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5pPr>
          </a:lstStyle>
          <a:p>
            <a:pPr lvl="0"/>
            <a:r>
              <a:rPr lang="en-US" dirty="0"/>
              <a:t>First Speaker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3276586-0FD4-4145-B724-87B7EC6ADE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00469" y="5410201"/>
            <a:ext cx="6414326" cy="404283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333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Nothing to Disclose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E607F7E-EF4D-6349-ADEB-69A4DACCFE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1024" y="4288288"/>
            <a:ext cx="7233105" cy="9144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4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2400" i="1">
                <a:latin typeface="Oriya MN" pitchFamily="2" charset="0"/>
                <a:cs typeface="Oriya MN" pitchFamily="2" charset="0"/>
              </a:defRPr>
            </a:lvl2pPr>
            <a:lvl3pPr marL="1088572" indent="0" algn="r">
              <a:buNone/>
              <a:defRPr sz="2400" i="1">
                <a:latin typeface="Oriya MN" pitchFamily="2" charset="0"/>
                <a:cs typeface="Oriya MN" pitchFamily="2" charset="0"/>
              </a:defRPr>
            </a:lvl3pPr>
            <a:lvl4pPr marL="1632858" indent="0" algn="r">
              <a:buNone/>
              <a:defRPr sz="2400" i="1">
                <a:latin typeface="Oriya MN" pitchFamily="2" charset="0"/>
                <a:cs typeface="Oriya MN" pitchFamily="2" charset="0"/>
              </a:defRPr>
            </a:lvl4pPr>
            <a:lvl5pPr marL="2177143" indent="0" algn="r">
              <a:buNone/>
              <a:defRPr sz="2400" i="1">
                <a:latin typeface="Oriya MN" pitchFamily="2" charset="0"/>
                <a:cs typeface="Oriya MN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0B91545E-671B-894E-868B-6E8904FF62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5180" y="5410201"/>
            <a:ext cx="918531" cy="4042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3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Disclosure: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31EABD2-CA57-1F40-8002-E85F87BCA6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/>
          <a:stretch/>
        </p:blipFill>
        <p:spPr>
          <a:xfrm rot="3509441">
            <a:off x="-1852522" y="-2208879"/>
            <a:ext cx="4723944" cy="4726452"/>
          </a:xfrm>
          <a:prstGeom prst="rect">
            <a:avLst/>
          </a:prstGeom>
          <a:effectLst/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xmlns="" id="{3804120F-58EA-C14A-BFE2-4ABA18469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5181" y="885371"/>
            <a:ext cx="6768948" cy="2836575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3600" b="1" i="0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 algn="r">
              <a:lnSpc>
                <a:spcPct val="80000"/>
              </a:lnSpc>
            </a:pPr>
            <a:r>
              <a:rPr lang="en-US" dirty="0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607BD49-8F18-7344-902B-1294CD0AB24D}"/>
              </a:ext>
            </a:extLst>
          </p:cNvPr>
          <p:cNvGrpSpPr/>
          <p:nvPr userDrawn="1"/>
        </p:nvGrpSpPr>
        <p:grpSpPr>
          <a:xfrm>
            <a:off x="-292099" y="6048826"/>
            <a:ext cx="12484099" cy="809174"/>
            <a:chOff x="-292099" y="6048826"/>
            <a:chExt cx="12484099" cy="80917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55410B46-E599-584F-A5E6-C6465781CFF2}"/>
                </a:ext>
              </a:extLst>
            </p:cNvPr>
            <p:cNvSpPr/>
            <p:nvPr userDrawn="1"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solidFill>
              <a:srgbClr val="F1592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3E22985-1A2E-FD40-AE7D-311FC1F2872B}"/>
                </a:ext>
              </a:extLst>
            </p:cNvPr>
            <p:cNvSpPr txBox="1"/>
            <p:nvPr userDrawn="1"/>
          </p:nvSpPr>
          <p:spPr>
            <a:xfrm>
              <a:off x="738266" y="6445579"/>
              <a:ext cx="10715467" cy="3877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Please silence phones and devices. Photography is not permitted in session room. </a:t>
              </a:r>
              <a:b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Webcasts of the lectures will be available at: www.CROIconference.org and www.CROIwebcasts.org </a:t>
              </a:r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xmlns="" id="{057A529C-F169-9A47-901A-FEFF04D9328E}"/>
                </a:ext>
              </a:extLst>
            </p:cNvPr>
            <p:cNvSpPr/>
            <p:nvPr userDrawn="1"/>
          </p:nvSpPr>
          <p:spPr>
            <a:xfrm flipV="1">
              <a:off x="-292099" y="6048826"/>
              <a:ext cx="2585356" cy="654827"/>
            </a:xfrm>
            <a:prstGeom prst="parallelogram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143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F12AC1F6-B1EA-444B-AB40-50F9D42A67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77964" y="6199320"/>
              <a:ext cx="1468804" cy="373082"/>
            </a:xfrm>
            <a:prstGeom prst="rect">
              <a:avLst/>
            </a:prstGeom>
          </p:spPr>
        </p:pic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CE33155-0147-9F46-A223-D2874D9BDC8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4406" y="1371600"/>
            <a:ext cx="3566570" cy="38306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6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xfrm>
            <a:off x="6197600" y="6537325"/>
            <a:ext cx="812800" cy="168275"/>
          </a:xfrm>
          <a:prstGeom prst="rect">
            <a:avLst/>
          </a:prstGeom>
        </p:spPr>
        <p:txBody>
          <a:bodyPr lIns="91438" tIns="45719" rIns="91438" bIns="45719"/>
          <a:lstStyle>
            <a:lvl1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 b="1" baseline="-25000">
                <a:latin typeface="Arial" charset="0"/>
              </a:defRPr>
            </a:lvl1pPr>
          </a:lstStyle>
          <a:p>
            <a:pPr>
              <a:defRPr/>
            </a:pPr>
            <a:endParaRPr lang="en-US" sz="4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12000" y="6537327"/>
            <a:ext cx="4064000" cy="165100"/>
          </a:xfrm>
          <a:prstGeom prst="rect">
            <a:avLst/>
          </a:prstGeom>
        </p:spPr>
        <p:txBody>
          <a:bodyPr lIns="91438" tIns="45719" rIns="91438" bIns="45719"/>
          <a:lstStyle>
            <a:lvl1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 b="1" baseline="-25000">
                <a:latin typeface="Arial" charset="0"/>
              </a:defRPr>
            </a:lvl1pPr>
          </a:lstStyle>
          <a:p>
            <a:pPr>
              <a:defRPr/>
            </a:pPr>
            <a:endParaRPr lang="en-US" sz="4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 b="1" baseline="-25000">
                <a:latin typeface="Arial" charset="0"/>
              </a:defRPr>
            </a:lvl1pPr>
          </a:lstStyle>
          <a:p>
            <a:pPr>
              <a:defRPr/>
            </a:pPr>
            <a:fld id="{3FEFD830-4CED-4F9E-ADB1-E85E9B65674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7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97" y="428859"/>
            <a:ext cx="10972800" cy="6765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697" y="1524000"/>
            <a:ext cx="10972800" cy="4648200"/>
          </a:xfrm>
        </p:spPr>
        <p:txBody>
          <a:bodyPr/>
          <a:lstStyle>
            <a:lvl1pPr>
              <a:lnSpc>
                <a:spcPct val="100000"/>
              </a:lnSpc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5704" y="6248400"/>
            <a:ext cx="10854153" cy="4572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67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eaLnBrk="1" hangingPunct="1">
              <a:defRPr sz="1467" b="1">
                <a:solidFill>
                  <a:srgbClr val="7F7F7F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9724EAF4-A93F-4738-A3EE-5E11A01EEACB}" type="slidenum">
              <a:rPr lang="en-US" altLang="en-US"/>
              <a:pPr>
                <a:defRPr/>
              </a:pPr>
              <a:t>‹Nr.›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868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0" y="4495800"/>
            <a:ext cx="12192000" cy="2362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4191000"/>
            <a:ext cx="1046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3" y="4191000"/>
            <a:ext cx="1682751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694" y="1981200"/>
            <a:ext cx="8749108" cy="1905000"/>
          </a:xfrm>
        </p:spPr>
        <p:txBody>
          <a:bodyPr/>
          <a:lstStyle>
            <a:lvl1pPr>
              <a:defRPr sz="4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8162" y="4724400"/>
            <a:ext cx="8756649" cy="990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67">
                <a:solidFill>
                  <a:schemeClr val="tx1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H="1">
            <a:off x="0" y="4495800"/>
            <a:ext cx="12192000" cy="2362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1727200" y="4191000"/>
            <a:ext cx="1046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3" y="4191000"/>
            <a:ext cx="1682751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1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735"/>
            <a:ext cx="10972800" cy="10662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10972800" cy="481647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12880" y="6537329"/>
            <a:ext cx="330200" cy="168275"/>
          </a:xfrm>
        </p:spPr>
        <p:txBody>
          <a:bodyPr/>
          <a:lstStyle>
            <a:lvl1pPr>
              <a:defRPr sz="1067"/>
            </a:lvl1pPr>
          </a:lstStyle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6340476"/>
            <a:ext cx="10972800" cy="365125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1pPr>
            <a:lvl2pPr marL="27430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2pPr>
            <a:lvl3pPr marL="54860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3pPr>
            <a:lvl4pPr marL="777183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4pPr>
            <a:lvl5pPr marL="1005766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326017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563563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109728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Slide </a:t>
            </a:r>
            <a:fld id="{44CAC06D-E468-43AA-8697-C0ABA70C95D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Line 4"/>
          <p:cNvSpPr>
            <a:spLocks noChangeShapeType="1"/>
          </p:cNvSpPr>
          <p:nvPr userDrawn="1"/>
        </p:nvSpPr>
        <p:spPr bwMode="auto">
          <a:xfrm>
            <a:off x="609600" y="914400"/>
            <a:ext cx="10972800" cy="0"/>
          </a:xfrm>
          <a:prstGeom prst="line">
            <a:avLst/>
          </a:prstGeom>
          <a:noFill/>
          <a:ln w="5397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1917" tIns="60959" rIns="121917" bIns="60959" anchor="ctr"/>
          <a:lstStyle/>
          <a:p>
            <a:endParaRPr lang="en-US" sz="3200"/>
          </a:p>
        </p:txBody>
      </p:sp>
      <p:sp>
        <p:nvSpPr>
          <p:cNvPr id="8" name="Line 25"/>
          <p:cNvSpPr>
            <a:spLocks noChangeShapeType="1"/>
          </p:cNvSpPr>
          <p:nvPr userDrawn="1"/>
        </p:nvSpPr>
        <p:spPr bwMode="auto">
          <a:xfrm>
            <a:off x="609600" y="990600"/>
            <a:ext cx="10972800" cy="0"/>
          </a:xfrm>
          <a:prstGeom prst="line">
            <a:avLst/>
          </a:prstGeom>
          <a:noFill/>
          <a:ln w="53975">
            <a:solidFill>
              <a:srgbClr val="C50F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1917" tIns="60959" rIns="121917" bIns="60959" anchor="ctr"/>
          <a:lstStyle/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73649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1219140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50" indent="-380981" algn="l" defTabSz="1219140" rtl="0" eaLnBrk="1" latinLnBrk="0" hangingPunct="1">
        <a:spcBef>
          <a:spcPct val="20000"/>
        </a:spcBef>
        <a:buClrTx/>
        <a:buFont typeface="Arial" pitchFamily="34" charset="0"/>
        <a:buChar char="–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925" indent="-304784" algn="l" defTabSz="1219140" rtl="0" eaLnBrk="1" latinLnBrk="0" hangingPunct="1">
        <a:spcBef>
          <a:spcPct val="20000"/>
        </a:spcBef>
        <a:buClrTx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28652" y="1004014"/>
            <a:ext cx="11563349" cy="640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" y="1004014"/>
            <a:ext cx="590551" cy="64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1"/>
            <a:ext cx="10972800" cy="6765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0160"/>
            <a:ext cx="10972800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10193251" y="6537332"/>
            <a:ext cx="812800" cy="1682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121917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37325"/>
            <a:ext cx="4064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defTabSz="121917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52200" y="6537332"/>
            <a:ext cx="330200" cy="1682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1219170"/>
            <a:fld id="{94BD5F9E-BC76-487B-A2BC-019AD28A14BF}" type="slidenum">
              <a:rPr lang="en-US" smtClean="0">
                <a:solidFill>
                  <a:prstClr val="black"/>
                </a:solidFill>
              </a:rPr>
              <a:pPr defTabSz="1219170"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5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733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2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096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690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285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879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473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067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AE1397-C5B3-C44B-8FEC-6B892A641B07}"/>
              </a:ext>
            </a:extLst>
          </p:cNvPr>
          <p:cNvSpPr/>
          <p:nvPr userDrawn="1"/>
        </p:nvSpPr>
        <p:spPr>
          <a:xfrm>
            <a:off x="0" y="0"/>
            <a:ext cx="12191999" cy="1979059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30000">
                <a:srgbClr val="F3BD48">
                  <a:alpha val="30000"/>
                </a:srgbClr>
              </a:gs>
              <a:gs pos="100000">
                <a:srgbClr val="F3BD48">
                  <a:alpha val="75000"/>
                </a:srgbClr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55B2BA-19A9-4C4F-9B61-41E4D70AAC2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33000"/>
          </a:blip>
          <a:stretch>
            <a:fillRect/>
          </a:stretch>
        </p:blipFill>
        <p:spPr>
          <a:xfrm>
            <a:off x="5727031" y="7895"/>
            <a:ext cx="6464969" cy="500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7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1088571" rtl="0" eaLnBrk="1" latinLnBrk="0" hangingPunct="1">
        <a:spcBef>
          <a:spcPct val="0"/>
        </a:spcBef>
        <a:buNone/>
        <a:defRPr sz="5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214" indent="-408214" algn="l" defTabSz="1088571" rtl="0" eaLnBrk="1" latinLnBrk="0" hangingPunct="1">
        <a:spcBef>
          <a:spcPct val="20000"/>
        </a:spcBef>
        <a:buFont typeface="Arial" panose="020B0604020202020204" pitchFamily="34" charset="0"/>
        <a:buChar char="•"/>
        <a:defRPr sz="3867" kern="1200">
          <a:solidFill>
            <a:schemeClr val="tx1"/>
          </a:solidFill>
          <a:latin typeface="+mn-lt"/>
          <a:ea typeface="+mn-ea"/>
          <a:cs typeface="+mn-cs"/>
        </a:defRPr>
      </a:lvl1pPr>
      <a:lvl2pPr marL="884464" indent="-340179" algn="l" defTabSz="1088571" rtl="0" eaLnBrk="1" latinLnBrk="0" hangingPunct="1">
        <a:spcBef>
          <a:spcPct val="20000"/>
        </a:spcBef>
        <a:buFont typeface="Arial" panose="020B0604020202020204" pitchFamily="34" charset="0"/>
        <a:buChar char="–"/>
        <a:defRPr sz="3334" kern="1200">
          <a:solidFill>
            <a:schemeClr val="tx1"/>
          </a:solidFill>
          <a:latin typeface="+mn-lt"/>
          <a:ea typeface="+mn-ea"/>
          <a:cs typeface="+mn-cs"/>
        </a:defRPr>
      </a:lvl2pPr>
      <a:lvl3pPr marL="1360715" indent="-272143" algn="l" defTabSz="1088571" rtl="0" eaLnBrk="1" latinLnBrk="0" hangingPunct="1">
        <a:spcBef>
          <a:spcPct val="20000"/>
        </a:spcBef>
        <a:buFont typeface="Arial" panose="020B0604020202020204" pitchFamily="34" charset="0"/>
        <a:buChar char="•"/>
        <a:defRPr sz="2867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1" indent="-272143" algn="l" defTabSz="1088571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286" indent="-272143" algn="l" defTabSz="1088571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572" indent="-272143" algn="l" defTabSz="108857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57" indent="-272143" algn="l" defTabSz="108857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143" indent="-272143" algn="l" defTabSz="108857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429" indent="-272143" algn="l" defTabSz="108857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86" algn="l" defTabSz="10885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71" algn="l" defTabSz="10885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858" algn="l" defTabSz="10885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43" algn="l" defTabSz="10885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429" algn="l" defTabSz="10885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714" algn="l" defTabSz="10885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5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286" algn="l" defTabSz="10885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28652" y="1201754"/>
            <a:ext cx="11563349" cy="650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" y="1201754"/>
            <a:ext cx="590551" cy="65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1" y="379413"/>
            <a:ext cx="10972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24000"/>
            <a:ext cx="10972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8600" y="6613525"/>
            <a:ext cx="330200" cy="16827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67" b="0">
                <a:solidFill>
                  <a:srgbClr val="7F7F7F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093858-0D1C-46E8-AB7E-98850CBC611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834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33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33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33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33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33">
          <a:solidFill>
            <a:schemeClr val="tx1"/>
          </a:solidFill>
          <a:latin typeface="Arial" charset="0"/>
        </a:defRPr>
      </a:lvl5pPr>
      <a:lvl6pPr marL="60957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121914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828709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2438278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04784" indent="-304784" algn="l" rtl="0" eaLnBrk="0" fontAlgn="base" hangingPunct="0">
        <a:lnSpc>
          <a:spcPct val="90000"/>
        </a:lnSpc>
        <a:spcBef>
          <a:spcPts val="1600"/>
        </a:spcBef>
        <a:spcAft>
          <a:spcPct val="0"/>
        </a:spcAft>
        <a:buClr>
          <a:srgbClr val="A9A9A9"/>
        </a:buClr>
        <a:buSzPct val="90000"/>
        <a:buFont typeface="Wingdings" pitchFamily="2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68834" indent="-304784" algn="l" rtl="0" eaLnBrk="0" fontAlgn="base" hangingPunct="0">
        <a:lnSpc>
          <a:spcPct val="90000"/>
        </a:lnSpc>
        <a:spcBef>
          <a:spcPts val="1067"/>
        </a:spcBef>
        <a:spcAft>
          <a:spcPct val="0"/>
        </a:spcAft>
        <a:buClr>
          <a:srgbClr val="A9A9A9"/>
        </a:buClr>
        <a:buSzPct val="90000"/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73618" indent="-243405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A9A9A9"/>
        </a:buClr>
        <a:buSzPct val="90000"/>
        <a:buFont typeface="Wingdings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278403" indent="-243405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A9A9A9"/>
        </a:buClr>
        <a:buSzPct val="90000"/>
        <a:buFont typeface="Arial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583187" indent="-243405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A9A9A9"/>
        </a:buClr>
        <a:buSzPct val="90000"/>
        <a:buFont typeface="Wingdings" pitchFamily="2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1889666" indent="-243829" algn="l" defTabSz="1219140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194450" indent="-243829" algn="l" defTabSz="1219140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2499236" indent="-243829" algn="l" defTabSz="1219140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2804021" indent="-243829" algn="l" defTabSz="1219140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28652" y="1202546"/>
            <a:ext cx="11563349" cy="640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" y="1202546"/>
            <a:ext cx="590551" cy="64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66439"/>
            <a:ext cx="10972800" cy="6765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10193251" y="6537329"/>
            <a:ext cx="812800" cy="1682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37325"/>
            <a:ext cx="4064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52200" y="6537329"/>
            <a:ext cx="330200" cy="1682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332" eaLnBrk="0" fontAlgn="base" hangingPunct="0">
              <a:spcBef>
                <a:spcPct val="0"/>
              </a:spcBef>
              <a:spcAft>
                <a:spcPct val="0"/>
              </a:spcAft>
            </a:pPr>
            <a:fld id="{94BD5F9E-BC76-487B-A2BC-019AD28A14BF}" type="slidenum">
              <a:rPr lang="en-US" smtClean="0">
                <a:solidFill>
                  <a:prstClr val="black"/>
                </a:solidFill>
              </a:rPr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4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2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882" indent="-228584" algn="l" defTabSz="914332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466" indent="-182866" algn="l" defTabSz="914332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960048" indent="-182866" algn="l" defTabSz="914332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632" indent="-182866" algn="l" defTabSz="914332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215" indent="-182866" algn="l" defTabSz="914332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67" kern="1200">
          <a:solidFill>
            <a:schemeClr val="tx1"/>
          </a:solidFill>
          <a:latin typeface="+mn-lt"/>
          <a:ea typeface="+mn-ea"/>
          <a:cs typeface="+mn-cs"/>
        </a:defRPr>
      </a:lvl6pPr>
      <a:lvl7pPr marL="1645798" indent="-182866" algn="l" defTabSz="914332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67" kern="1200">
          <a:solidFill>
            <a:schemeClr val="tx1"/>
          </a:solidFill>
          <a:latin typeface="+mn-lt"/>
          <a:ea typeface="+mn-ea"/>
          <a:cs typeface="+mn-cs"/>
        </a:defRPr>
      </a:lvl7pPr>
      <a:lvl8pPr marL="1874380" indent="-182866" algn="l" defTabSz="914332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67" kern="1200">
          <a:solidFill>
            <a:schemeClr val="tx1"/>
          </a:solidFill>
          <a:latin typeface="+mn-lt"/>
          <a:ea typeface="+mn-ea"/>
          <a:cs typeface="+mn-cs"/>
        </a:defRPr>
      </a:lvl8pPr>
      <a:lvl9pPr marL="2102962" indent="-182866" algn="l" defTabSz="914332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28652" y="1202545"/>
            <a:ext cx="11563349" cy="640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" y="1202545"/>
            <a:ext cx="590551" cy="64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66439"/>
            <a:ext cx="10972800" cy="6765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10193251" y="6537329"/>
            <a:ext cx="812800" cy="1682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37325"/>
            <a:ext cx="4064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52200" y="6537329"/>
            <a:ext cx="330200" cy="1682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</a:pPr>
            <a:fld id="{94BD5F9E-BC76-487B-A2BC-019AD28A14BF}" type="slidenum">
              <a:rPr lang="en-US" smtClean="0">
                <a:solidFill>
                  <a:prstClr val="black"/>
                </a:solidFill>
              </a:rPr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9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744" r:id="rId5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2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894" indent="-228589" algn="l" defTabSz="914354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484" indent="-182870" algn="l" defTabSz="914354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960072" indent="-182870" algn="l" defTabSz="914354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661" indent="-182870" algn="l" defTabSz="914354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250" indent="-182870" algn="l" defTabSz="914354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67" kern="1200">
          <a:solidFill>
            <a:schemeClr val="tx1"/>
          </a:solidFill>
          <a:latin typeface="+mn-lt"/>
          <a:ea typeface="+mn-ea"/>
          <a:cs typeface="+mn-cs"/>
        </a:defRPr>
      </a:lvl6pPr>
      <a:lvl7pPr marL="1645838" indent="-182870" algn="l" defTabSz="914354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67" kern="1200">
          <a:solidFill>
            <a:schemeClr val="tx1"/>
          </a:solidFill>
          <a:latin typeface="+mn-lt"/>
          <a:ea typeface="+mn-ea"/>
          <a:cs typeface="+mn-cs"/>
        </a:defRPr>
      </a:lvl7pPr>
      <a:lvl8pPr marL="1874426" indent="-182870" algn="l" defTabSz="914354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67" kern="1200">
          <a:solidFill>
            <a:schemeClr val="tx1"/>
          </a:solidFill>
          <a:latin typeface="+mn-lt"/>
          <a:ea typeface="+mn-ea"/>
          <a:cs typeface="+mn-cs"/>
        </a:defRPr>
      </a:lvl8pPr>
      <a:lvl9pPr marL="2103014" indent="-182870" algn="l" defTabSz="914354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501820DF-2313-4486-ADBF-6BCF72F224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9"/>
            <a:ext cx="105156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F69709AF-CE30-493B-86D2-614F385CBB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173167"/>
            <a:ext cx="10515600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6D6EB9-6658-42CD-824C-496A9F097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8" y="6184920"/>
            <a:ext cx="879263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45560"/>
              </a:solidFill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xmlns="" id="{82B09CC6-B423-4873-9AAA-2EF5817D4F6B}"/>
              </a:ext>
            </a:extLst>
          </p:cNvPr>
          <p:cNvSpPr txBox="1">
            <a:spLocks/>
          </p:cNvSpPr>
          <p:nvPr userDrawn="1"/>
        </p:nvSpPr>
        <p:spPr>
          <a:xfrm>
            <a:off x="0" y="6448444"/>
            <a:ext cx="2516717" cy="365125"/>
          </a:xfrm>
          <a:prstGeom prst="rect">
            <a:avLst/>
          </a:prstGeom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B6AA4C-17E9-4B60-B89D-7E1E97DDC963}" type="slidenum">
              <a:rPr lang="en-US" altLang="en-US" sz="933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en-US" sz="933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AB32844-DC6A-4075-A6C5-221E813301D1}"/>
              </a:ext>
            </a:extLst>
          </p:cNvPr>
          <p:cNvSpPr txBox="1"/>
          <p:nvPr userDrawn="1"/>
        </p:nvSpPr>
        <p:spPr>
          <a:xfrm>
            <a:off x="4144440" y="6583390"/>
            <a:ext cx="393276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>
                <a:solidFill>
                  <a:srgbClr val="445560"/>
                </a:solidFill>
                <a:ea typeface="MS PGothic" charset="-128"/>
                <a:cs typeface="Arial" panose="020B0604020202020204" pitchFamily="34" charset="0"/>
              </a:rPr>
              <a:t>GILEAD CONFIDENTIAL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A87EB32-F2A8-4CBB-836A-E8156204A822}"/>
              </a:ext>
            </a:extLst>
          </p:cNvPr>
          <p:cNvSpPr/>
          <p:nvPr userDrawn="1"/>
        </p:nvSpPr>
        <p:spPr>
          <a:xfrm>
            <a:off x="0" y="0"/>
            <a:ext cx="64558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267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3372555-C1EF-4AED-B615-22FF42932BF5}"/>
              </a:ext>
            </a:extLst>
          </p:cNvPr>
          <p:cNvCxnSpPr/>
          <p:nvPr userDrawn="1"/>
        </p:nvCxnSpPr>
        <p:spPr>
          <a:xfrm>
            <a:off x="442384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15" descr="Gilead_Logo_White&amp;Red.png">
            <a:extLst>
              <a:ext uri="{FF2B5EF4-FFF2-40B4-BE49-F238E27FC236}">
                <a16:creationId xmlns:a16="http://schemas.microsoft.com/office/drawing/2014/main" xmlns="" id="{AAB5E3F0-4CB5-4467-893D-6876234816D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868" y="6351618"/>
            <a:ext cx="1924051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DC38FDAF-E0C8-48C9-8A9A-B5385B3AE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4433" y="6637357"/>
            <a:ext cx="330200" cy="16827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67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53B7B8B5-B1F7-458E-93F3-687EBEBED24F}" type="slidenum">
              <a:rPr lang="en-US" altLang="en-US" smtClean="0">
                <a:ea typeface="MS PGothic" panose="020B0600070205080204" pitchFamily="34" charset="-128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167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hf hdr="0" ftr="0" dt="0"/>
  <p:txStyles>
    <p:titleStyle>
      <a:lvl1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6910" indent="-306910" algn="l" defTabSz="914377" rtl="0" eaLnBrk="0" fontAlgn="base" hangingPunct="0">
        <a:spcBef>
          <a:spcPts val="12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2"/>
          </a:solidFill>
          <a:latin typeface="+mn-lt"/>
          <a:ea typeface="+mn-ea"/>
          <a:cs typeface="+mn-cs"/>
        </a:defRPr>
      </a:lvl1pPr>
      <a:lvl2pPr marL="761981" indent="-304792" algn="l" defTabSz="914377" rtl="0" eaLnBrk="0" fontAlgn="base" hangingPunct="0">
        <a:spcBef>
          <a:spcPts val="1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2pPr>
      <a:lvl3pPr marL="1142971" indent="-228594" algn="l" defTabSz="914377" rtl="0" eaLnBrk="0" fontAlgn="base" hangingPunct="0">
        <a:spcBef>
          <a:spcPts val="1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defTabSz="914377" rtl="0" eaLnBrk="0" fontAlgn="base" hangingPunct="0">
        <a:spcBef>
          <a:spcPts val="1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2057349" indent="-228594" algn="l" defTabSz="914377" rtl="0" eaLnBrk="0" fontAlgn="base" hangingPunct="0">
        <a:spcBef>
          <a:spcPts val="1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28651" y="1202533"/>
            <a:ext cx="11563349" cy="640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" y="1202533"/>
            <a:ext cx="590551" cy="64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66439"/>
            <a:ext cx="10972800" cy="6765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10193251" y="6537325"/>
            <a:ext cx="812800" cy="1682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121917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37325"/>
            <a:ext cx="4064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pPr defTabSz="121917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52200" y="6537325"/>
            <a:ext cx="330200" cy="1682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1219170"/>
            <a:fld id="{94BD5F9E-BC76-487B-A2BC-019AD28A14BF}" type="slidenum">
              <a:rPr lang="en-US" smtClean="0">
                <a:solidFill>
                  <a:prstClr val="black"/>
                </a:solidFill>
              </a:rPr>
              <a:pPr defTabSz="1219170"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7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70543" indent="-304792" algn="l" defTabSz="1219170" rtl="0" eaLnBrk="1" latinLnBrk="0" hangingPunct="1">
        <a:lnSpc>
          <a:spcPct val="90000"/>
        </a:lnSpc>
        <a:spcBef>
          <a:spcPts val="1067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5336" indent="-243834" algn="l" defTabSz="1219170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280128" indent="-243834" algn="l" defTabSz="1219170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584920" indent="-243834" algn="l" defTabSz="1219170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1889713" indent="-243834" algn="l" defTabSz="1219170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194505" indent="-243834" algn="l" defTabSz="1219170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2499298" indent="-243834" algn="l" defTabSz="1219170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2804090" indent="-243834" algn="l" defTabSz="1219170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28651" y="1202529"/>
            <a:ext cx="11563349" cy="640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" y="1202529"/>
            <a:ext cx="590551" cy="64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66437"/>
            <a:ext cx="10972800" cy="6765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10193251" y="6537325"/>
            <a:ext cx="812800" cy="1682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121917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37325"/>
            <a:ext cx="4064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pPr defTabSz="121917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52200" y="6537325"/>
            <a:ext cx="330200" cy="1682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1219170"/>
            <a:fld id="{94BD5F9E-BC76-487B-A2BC-019AD28A14BF}" type="slidenum">
              <a:rPr lang="en-US" smtClean="0">
                <a:solidFill>
                  <a:prstClr val="black"/>
                </a:solidFill>
              </a:rPr>
              <a:pPr defTabSz="1219170"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4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70543" indent="-304792" algn="l" defTabSz="1219170" rtl="0" eaLnBrk="1" latinLnBrk="0" hangingPunct="1">
        <a:lnSpc>
          <a:spcPct val="90000"/>
        </a:lnSpc>
        <a:spcBef>
          <a:spcPts val="1067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5336" indent="-243834" algn="l" defTabSz="1219170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280128" indent="-243834" algn="l" defTabSz="1219170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584920" indent="-243834" algn="l" defTabSz="1219170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1889713" indent="-243834" algn="l" defTabSz="1219170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194505" indent="-243834" algn="l" defTabSz="1219170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2499298" indent="-243834" algn="l" defTabSz="1219170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2804090" indent="-243834" algn="l" defTabSz="1219170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28652" y="1202531"/>
            <a:ext cx="11563349" cy="640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" y="1202531"/>
            <a:ext cx="590551" cy="64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66438"/>
            <a:ext cx="10972800" cy="6765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10193251" y="6537328"/>
            <a:ext cx="812800" cy="1682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37325"/>
            <a:ext cx="4064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52200" y="6537328"/>
            <a:ext cx="330200" cy="1682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</a:pPr>
            <a:fld id="{94BD5F9E-BC76-487B-A2BC-019AD28A14BF}" type="slidenum">
              <a:rPr lang="en-US" smtClean="0">
                <a:solidFill>
                  <a:prstClr val="black"/>
                </a:solidFill>
              </a:rPr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1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2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894" indent="-228589" algn="l" defTabSz="914354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484" indent="-182870" algn="l" defTabSz="914354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960072" indent="-182870" algn="l" defTabSz="914354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661" indent="-182870" algn="l" defTabSz="914354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250" indent="-182870" algn="l" defTabSz="914354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67" kern="1200">
          <a:solidFill>
            <a:schemeClr val="tx1"/>
          </a:solidFill>
          <a:latin typeface="+mn-lt"/>
          <a:ea typeface="+mn-ea"/>
          <a:cs typeface="+mn-cs"/>
        </a:defRPr>
      </a:lvl6pPr>
      <a:lvl7pPr marL="1645838" indent="-182870" algn="l" defTabSz="914354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67" kern="1200">
          <a:solidFill>
            <a:schemeClr val="tx1"/>
          </a:solidFill>
          <a:latin typeface="+mn-lt"/>
          <a:ea typeface="+mn-ea"/>
          <a:cs typeface="+mn-cs"/>
        </a:defRPr>
      </a:lvl7pPr>
      <a:lvl8pPr marL="1874426" indent="-182870" algn="l" defTabSz="914354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67" kern="1200">
          <a:solidFill>
            <a:schemeClr val="tx1"/>
          </a:solidFill>
          <a:latin typeface="+mn-lt"/>
          <a:ea typeface="+mn-ea"/>
          <a:cs typeface="+mn-cs"/>
        </a:defRPr>
      </a:lvl8pPr>
      <a:lvl9pPr marL="2103014" indent="-182870" algn="l" defTabSz="914354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28652" y="1202533"/>
            <a:ext cx="11563349" cy="640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" y="1202533"/>
            <a:ext cx="590551" cy="64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66439"/>
            <a:ext cx="10972800" cy="6765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10193251" y="6537329"/>
            <a:ext cx="812800" cy="1682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37325"/>
            <a:ext cx="4064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52200" y="6537329"/>
            <a:ext cx="330200" cy="1682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332" eaLnBrk="0" fontAlgn="base" hangingPunct="0">
              <a:spcBef>
                <a:spcPct val="0"/>
              </a:spcBef>
              <a:spcAft>
                <a:spcPct val="0"/>
              </a:spcAft>
            </a:pPr>
            <a:fld id="{94BD5F9E-BC76-487B-A2BC-019AD28A14BF}" type="slidenum">
              <a:rPr lang="en-US" smtClean="0">
                <a:solidFill>
                  <a:prstClr val="black"/>
                </a:solidFill>
              </a:rPr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95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2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882" indent="-228584" algn="l" defTabSz="914332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466" indent="-182866" algn="l" defTabSz="914332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960048" indent="-182866" algn="l" defTabSz="914332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632" indent="-182866" algn="l" defTabSz="914332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215" indent="-182866" algn="l" defTabSz="914332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67" kern="1200">
          <a:solidFill>
            <a:schemeClr val="tx1"/>
          </a:solidFill>
          <a:latin typeface="+mn-lt"/>
          <a:ea typeface="+mn-ea"/>
          <a:cs typeface="+mn-cs"/>
        </a:defRPr>
      </a:lvl6pPr>
      <a:lvl7pPr marL="1645798" indent="-182866" algn="l" defTabSz="914332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67" kern="1200">
          <a:solidFill>
            <a:schemeClr val="tx1"/>
          </a:solidFill>
          <a:latin typeface="+mn-lt"/>
          <a:ea typeface="+mn-ea"/>
          <a:cs typeface="+mn-cs"/>
        </a:defRPr>
      </a:lvl7pPr>
      <a:lvl8pPr marL="1874380" indent="-182866" algn="l" defTabSz="914332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67" kern="1200">
          <a:solidFill>
            <a:schemeClr val="tx1"/>
          </a:solidFill>
          <a:latin typeface="+mn-lt"/>
          <a:ea typeface="+mn-ea"/>
          <a:cs typeface="+mn-cs"/>
        </a:defRPr>
      </a:lvl8pPr>
      <a:lvl9pPr marL="2102962" indent="-182866" algn="l" defTabSz="914332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E7A3F13-C3CC-074C-90AB-77EFF9CE56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Brad </a:t>
            </a:r>
            <a:r>
              <a:rPr lang="en-US" dirty="0"/>
              <a:t>Hare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366314F0-AEA4-5043-AB47-81D480DDCC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dirty="0"/>
              <a:t>Nothing to Disclose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B3F5FD-568D-9046-9D79-0931D9860B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Kaiser Permanente San Francisco Medical Center</a:t>
            </a:r>
          </a:p>
          <a:p>
            <a:r>
              <a:rPr lang="en-US" dirty="0"/>
              <a:t>San Francisco, CA, USA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427800BA-919C-8741-8161-9652440B4C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Disclosure: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5F85A49E-8134-3E4C-A085-22C8AA5CB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688" y="885371"/>
            <a:ext cx="8759741" cy="2836575"/>
          </a:xfrm>
        </p:spPr>
        <p:txBody>
          <a:bodyPr/>
          <a:lstStyle/>
          <a:p>
            <a:r>
              <a:rPr lang="en-US" dirty="0"/>
              <a:t>THE PHASE 3 DISCOVER STUDY: DAILY F/TAF OR F/TDF FOR HIV PREEXPOSURE PROPHYLAXIS</a:t>
            </a:r>
          </a:p>
        </p:txBody>
      </p:sp>
    </p:spTree>
    <p:extLst>
      <p:ext uri="{BB962C8B-B14F-4D97-AF65-F5344CB8AC3E}">
        <p14:creationId xmlns:p14="http://schemas.microsoft.com/office/powerpoint/2010/main" val="336928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1712C94A-A757-406A-90B5-690AE11A8684}"/>
              </a:ext>
            </a:extLst>
          </p:cNvPr>
          <p:cNvSpPr/>
          <p:nvPr/>
        </p:nvSpPr>
        <p:spPr>
          <a:xfrm>
            <a:off x="609601" y="1309098"/>
            <a:ext cx="4970532" cy="4813797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258DC7-851F-4921-B0AB-A96473DDF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 Adherence and Resistance Analyses of HIV Infections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232E2DD2-D2EE-47B7-939B-925D290DC5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388798"/>
              </p:ext>
            </p:extLst>
          </p:nvPr>
        </p:nvGraphicFramePr>
        <p:xfrm>
          <a:off x="678382" y="1660075"/>
          <a:ext cx="4684348" cy="441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16A2A5-B277-49A3-8104-5BACD1799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AC06D-E468-43AA-8697-C0ABA70C95D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7D288BB-DB35-49E6-A2A3-1DFC87E7B4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23220" y="6179027"/>
            <a:ext cx="5853387" cy="239624"/>
          </a:xfrm>
        </p:spPr>
        <p:txBody>
          <a:bodyPr/>
          <a:lstStyle/>
          <a:p>
            <a:r>
              <a:rPr lang="en-US" sz="1000" dirty="0"/>
              <a:t>*3 samples could not be amplified; </a:t>
            </a:r>
            <a:r>
              <a:rPr lang="en-US" sz="1000" baseline="30000" dirty="0"/>
              <a:t>†</a:t>
            </a:r>
            <a:r>
              <a:rPr lang="en-US" sz="1000" dirty="0"/>
              <a:t>All 4 participants with resistance were suspected baseline infections.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64BE93-7CB7-43CE-9C4C-83CD81ACDE75}"/>
              </a:ext>
            </a:extLst>
          </p:cNvPr>
          <p:cNvSpPr txBox="1"/>
          <p:nvPr/>
        </p:nvSpPr>
        <p:spPr>
          <a:xfrm>
            <a:off x="1947323" y="361703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593D76-57E0-4039-9863-CE151BFD96EB}"/>
              </a:ext>
            </a:extLst>
          </p:cNvPr>
          <p:cNvSpPr txBox="1"/>
          <p:nvPr/>
        </p:nvSpPr>
        <p:spPr>
          <a:xfrm>
            <a:off x="1420399" y="395258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88640C7-0D47-4AA6-A06B-9DC9FFB32D1E}"/>
              </a:ext>
            </a:extLst>
          </p:cNvPr>
          <p:cNvSpPr txBox="1"/>
          <p:nvPr/>
        </p:nvSpPr>
        <p:spPr>
          <a:xfrm>
            <a:off x="1420399" y="541753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F18AD59-007A-4A50-97CB-A970C1E9FB95}"/>
              </a:ext>
            </a:extLst>
          </p:cNvPr>
          <p:cNvSpPr txBox="1"/>
          <p:nvPr/>
        </p:nvSpPr>
        <p:spPr>
          <a:xfrm>
            <a:off x="3988047" y="1736341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D0E2718-EB8A-4662-BCCB-7E8A3952C35B}"/>
              </a:ext>
            </a:extLst>
          </p:cNvPr>
          <p:cNvSpPr txBox="1"/>
          <p:nvPr/>
        </p:nvSpPr>
        <p:spPr>
          <a:xfrm>
            <a:off x="1420399" y="4651961"/>
            <a:ext cx="298480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75F417A-85B8-44F0-B5FD-BAE4E342B9AE}"/>
              </a:ext>
            </a:extLst>
          </p:cNvPr>
          <p:cNvSpPr txBox="1"/>
          <p:nvPr/>
        </p:nvSpPr>
        <p:spPr>
          <a:xfrm>
            <a:off x="3500553" y="5044690"/>
            <a:ext cx="298480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E1D41E1-AE59-4E97-BB87-7D8B711CA96B}"/>
              </a:ext>
            </a:extLst>
          </p:cNvPr>
          <p:cNvSpPr txBox="1"/>
          <p:nvPr/>
        </p:nvSpPr>
        <p:spPr>
          <a:xfrm>
            <a:off x="3500553" y="201284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8F5A80E-3581-48DE-8AA0-D30DA2937855}"/>
              </a:ext>
            </a:extLst>
          </p:cNvPr>
          <p:cNvSpPr txBox="1"/>
          <p:nvPr/>
        </p:nvSpPr>
        <p:spPr>
          <a:xfrm>
            <a:off x="3386741" y="3323943"/>
            <a:ext cx="412292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dirty="0"/>
              <a:t>10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03FE5E3-6CC4-4089-B8D0-44107EB5D449}"/>
              </a:ext>
            </a:extLst>
          </p:cNvPr>
          <p:cNvSpPr/>
          <p:nvPr/>
        </p:nvSpPr>
        <p:spPr>
          <a:xfrm>
            <a:off x="1070629" y="2197263"/>
            <a:ext cx="193713" cy="193713"/>
          </a:xfrm>
          <a:prstGeom prst="rect">
            <a:avLst/>
          </a:prstGeom>
          <a:pattFill prst="wdDnDiag">
            <a:fgClr>
              <a:srgbClr val="7F7F7F"/>
            </a:fgClr>
            <a:bgClr>
              <a:schemeClr val="bg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1FCD7F8-1C9E-4BFC-8CB5-1BE2D8F29614}"/>
              </a:ext>
            </a:extLst>
          </p:cNvPr>
          <p:cNvSpPr txBox="1"/>
          <p:nvPr/>
        </p:nvSpPr>
        <p:spPr>
          <a:xfrm>
            <a:off x="1219584" y="2153248"/>
            <a:ext cx="1523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TFV-DP in DBS low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BD50183-389E-4F42-A1FE-50A6FF9A9D65}"/>
              </a:ext>
            </a:extLst>
          </p:cNvPr>
          <p:cNvSpPr/>
          <p:nvPr/>
        </p:nvSpPr>
        <p:spPr>
          <a:xfrm>
            <a:off x="1070629" y="2008935"/>
            <a:ext cx="193713" cy="19371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D98D415-6EAC-41A6-8A7E-0B45EE158866}"/>
              </a:ext>
            </a:extLst>
          </p:cNvPr>
          <p:cNvSpPr txBox="1"/>
          <p:nvPr/>
        </p:nvSpPr>
        <p:spPr>
          <a:xfrm>
            <a:off x="1219584" y="1966106"/>
            <a:ext cx="2170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TFV-DP in DBS medium/high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E12EDF0-20FE-4953-B976-FD2EBCD06DC5}"/>
              </a:ext>
            </a:extLst>
          </p:cNvPr>
          <p:cNvSpPr/>
          <p:nvPr/>
        </p:nvSpPr>
        <p:spPr>
          <a:xfrm>
            <a:off x="876916" y="2390858"/>
            <a:ext cx="387426" cy="1937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46D131B-CA5C-48FF-A60B-4C8F5AFBC090}"/>
              </a:ext>
            </a:extLst>
          </p:cNvPr>
          <p:cNvSpPr txBox="1"/>
          <p:nvPr/>
        </p:nvSpPr>
        <p:spPr>
          <a:xfrm>
            <a:off x="1219584" y="2350139"/>
            <a:ext cx="2135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Suspected baseline infection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8D7F0AF-91E0-4839-8E0D-0C541C86B35A}"/>
              </a:ext>
            </a:extLst>
          </p:cNvPr>
          <p:cNvSpPr/>
          <p:nvPr/>
        </p:nvSpPr>
        <p:spPr>
          <a:xfrm>
            <a:off x="876916" y="2008935"/>
            <a:ext cx="193713" cy="193713"/>
          </a:xfrm>
          <a:prstGeom prst="rect">
            <a:avLst/>
          </a:prstGeom>
          <a:solidFill>
            <a:srgbClr val="03C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5B923C4-4D8D-4EAF-9AE2-E4677406BB61}"/>
              </a:ext>
            </a:extLst>
          </p:cNvPr>
          <p:cNvSpPr/>
          <p:nvPr/>
        </p:nvSpPr>
        <p:spPr>
          <a:xfrm>
            <a:off x="876916" y="2197263"/>
            <a:ext cx="193713" cy="193713"/>
          </a:xfrm>
          <a:prstGeom prst="rect">
            <a:avLst/>
          </a:prstGeom>
          <a:pattFill prst="wdDnDiag">
            <a:fgClr>
              <a:srgbClr val="03C52D"/>
            </a:fgClr>
            <a:bgClr>
              <a:srgbClr val="86EA99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Content Placeholder 5">
            <a:extLst>
              <a:ext uri="{FF2B5EF4-FFF2-40B4-BE49-F238E27FC236}">
                <a16:creationId xmlns:a16="http://schemas.microsoft.com/office/drawing/2014/main" xmlns="" id="{75BAE58F-18B3-4A39-B794-8703A8136C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283338"/>
              </p:ext>
            </p:extLst>
          </p:nvPr>
        </p:nvGraphicFramePr>
        <p:xfrm>
          <a:off x="6211479" y="4117311"/>
          <a:ext cx="5427345" cy="20055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30499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xmlns="" val="259336183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xmlns="" val="741444456"/>
                    </a:ext>
                  </a:extLst>
                </a:gridCol>
              </a:tblGrid>
              <a:tr h="508281">
                <a:tc>
                  <a:txBody>
                    <a:bodyPr/>
                    <a:lstStyle/>
                    <a:p>
                      <a:r>
                        <a:rPr lang="en-US" sz="1600" b="1" dirty="0"/>
                        <a:t>n</a:t>
                      </a:r>
                    </a:p>
                  </a:txBody>
                  <a:tcPr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F/TAF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n=7</a:t>
                      </a:r>
                    </a:p>
                  </a:txBody>
                  <a:tcPr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4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F/TDF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n=15</a:t>
                      </a:r>
                    </a:p>
                  </a:txBody>
                  <a:tcPr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dirty="0"/>
                        <a:t>Resistance genotyped*</a:t>
                      </a:r>
                    </a:p>
                  </a:txBody>
                  <a:tcPr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412613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dirty="0"/>
                        <a:t>Resistance to study drugs</a:t>
                      </a:r>
                    </a:p>
                  </a:txBody>
                  <a:tcPr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610878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365760" marR="0" lvl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FTC</a:t>
                      </a:r>
                    </a:p>
                  </a:txBody>
                  <a:tcPr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†</a:t>
                      </a:r>
                      <a:endParaRPr lang="en-US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498848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36576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dirty="0"/>
                        <a:t>TFV</a:t>
                      </a:r>
                    </a:p>
                  </a:txBody>
                  <a:tcPr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104456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BD55B47-ACD7-4B36-A2CB-D3D80D8F2278}"/>
              </a:ext>
            </a:extLst>
          </p:cNvPr>
          <p:cNvSpPr txBox="1"/>
          <p:nvPr/>
        </p:nvSpPr>
        <p:spPr>
          <a:xfrm>
            <a:off x="2319314" y="1310559"/>
            <a:ext cx="1600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Participants, 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FF665A3-E47A-43E7-9DC9-593CD9AB56E9}"/>
              </a:ext>
            </a:extLst>
          </p:cNvPr>
          <p:cNvSpPr txBox="1"/>
          <p:nvPr/>
        </p:nvSpPr>
        <p:spPr>
          <a:xfrm>
            <a:off x="5870075" y="1289424"/>
            <a:ext cx="5853386" cy="19030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3464" indent="-283464">
              <a:spcBef>
                <a:spcPts val="9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7 F/TAF infections: 1 suspected baseline infection, </a:t>
            </a:r>
            <a:br>
              <a:rPr lang="en-US" sz="1600" dirty="0"/>
            </a:br>
            <a:r>
              <a:rPr lang="en-US" sz="1600" dirty="0"/>
              <a:t>5 low levels of TFV-DP in DBS,1 medium level</a:t>
            </a:r>
          </a:p>
          <a:p>
            <a:pPr marL="285750" indent="-285750">
              <a:spcBef>
                <a:spcPts val="9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15 F/TDF infections: 4 suspected baseline infections, </a:t>
            </a:r>
            <a:br>
              <a:rPr lang="en-US" sz="1600" dirty="0"/>
            </a:br>
            <a:r>
              <a:rPr lang="en-US" sz="1600" dirty="0"/>
              <a:t>10 low levels of TFV-DP in DBS, 1 high level</a:t>
            </a:r>
          </a:p>
          <a:p>
            <a:pPr marL="342900" indent="-342900">
              <a:spcBef>
                <a:spcPts val="9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 a sensitivity analysis that excluded suspected baseline infections, noninferiority was maintained (0.55 [0.20, 1.48])</a:t>
            </a:r>
          </a:p>
        </p:txBody>
      </p:sp>
    </p:spTree>
    <p:extLst>
      <p:ext uri="{BB962C8B-B14F-4D97-AF65-F5344CB8AC3E}">
        <p14:creationId xmlns:p14="http://schemas.microsoft.com/office/powerpoint/2010/main" val="7070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443EA2-66A8-4CA5-A7D5-DADE72EF7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Safety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F273C7F-8C64-4676-8AF3-C240A422A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F8FC1389-FE9E-4BC7-975A-9C77BF3B44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774071"/>
              </p:ext>
            </p:extLst>
          </p:nvPr>
        </p:nvGraphicFramePr>
        <p:xfrm>
          <a:off x="1524000" y="1328041"/>
          <a:ext cx="9144000" cy="434231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30000"/>
                    </a:prstClr>
                  </a:outerShdw>
                </a:effectLst>
                <a:tableStyleId>{5940675A-B579-460E-94D1-54222C63F5DA}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59336183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741444456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dirty="0"/>
                        <a:t>%</a:t>
                      </a:r>
                    </a:p>
                  </a:txBody>
                  <a:tcPr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F/TAF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n=2694</a:t>
                      </a:r>
                    </a:p>
                  </a:txBody>
                  <a:tcPr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F/TDF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n=2693</a:t>
                      </a:r>
                    </a:p>
                  </a:txBody>
                  <a:tcPr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277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dirty="0"/>
                        <a:t>Any AEs</a:t>
                      </a:r>
                    </a:p>
                  </a:txBody>
                  <a:tcPr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4126135"/>
                  </a:ext>
                </a:extLst>
              </a:tr>
              <a:tr h="462779">
                <a:tc>
                  <a:txBody>
                    <a:bodyPr/>
                    <a:lstStyle/>
                    <a:p>
                      <a:pPr marL="29210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dirty="0"/>
                        <a:t>Study drug-related AEs</a:t>
                      </a:r>
                    </a:p>
                  </a:txBody>
                  <a:tcPr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494661"/>
                  </a:ext>
                </a:extLst>
              </a:tr>
              <a:tr h="46277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dirty="0"/>
                        <a:t>Grade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≥2 AEs</a:t>
                      </a:r>
                      <a:endParaRPr lang="en-US" sz="1800" dirty="0"/>
                    </a:p>
                  </a:txBody>
                  <a:tcPr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6108788"/>
                  </a:ext>
                </a:extLst>
              </a:tr>
              <a:tr h="462779">
                <a:tc>
                  <a:txBody>
                    <a:bodyPr/>
                    <a:lstStyle/>
                    <a:p>
                      <a:pPr marL="0" marR="0" lvl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Grade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≥3 AEs</a:t>
                      </a:r>
                      <a:endParaRPr lang="en-US" sz="1800" dirty="0"/>
                    </a:p>
                  </a:txBody>
                  <a:tcPr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4988489"/>
                  </a:ext>
                </a:extLst>
              </a:tr>
              <a:tr h="46277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dirty="0"/>
                        <a:t>SAEs</a:t>
                      </a:r>
                    </a:p>
                  </a:txBody>
                  <a:tcPr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1044561"/>
                  </a:ext>
                </a:extLst>
              </a:tr>
              <a:tr h="462779">
                <a:tc>
                  <a:txBody>
                    <a:bodyPr/>
                    <a:lstStyle/>
                    <a:p>
                      <a:pPr marL="27432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dirty="0"/>
                        <a:t>Study drug-related SAEs</a:t>
                      </a:r>
                    </a:p>
                  </a:txBody>
                  <a:tcPr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76097"/>
                  </a:ext>
                </a:extLst>
              </a:tr>
              <a:tr h="46277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dirty="0"/>
                        <a:t>AEs leading to discontinuation</a:t>
                      </a:r>
                    </a:p>
                  </a:txBody>
                  <a:tcPr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7419739"/>
                  </a:ext>
                </a:extLst>
              </a:tr>
              <a:tr h="46277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dirty="0"/>
                        <a:t>Deaths, n*</a:t>
                      </a:r>
                    </a:p>
                  </a:txBody>
                  <a:tcPr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6927170"/>
                  </a:ext>
                </a:extLst>
              </a:tr>
            </a:tbl>
          </a:graphicData>
        </a:graphic>
      </p:graphicFrame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AEC1476E-DE78-4630-B6E8-B1B0F0CAD5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709083"/>
            <a:ext cx="9144000" cy="302154"/>
          </a:xfrm>
        </p:spPr>
        <p:txBody>
          <a:bodyPr/>
          <a:lstStyle/>
          <a:p>
            <a:r>
              <a:rPr lang="en-US" dirty="0"/>
              <a:t>*Reasons: traffic accident, metastatic squamous cell carcinoma, unknown. SAE, serious AE.</a:t>
            </a:r>
          </a:p>
        </p:txBody>
      </p:sp>
    </p:spTree>
    <p:extLst>
      <p:ext uri="{BB962C8B-B14F-4D97-AF65-F5344CB8AC3E}">
        <p14:creationId xmlns:p14="http://schemas.microsoft.com/office/powerpoint/2010/main" val="364433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88F8B3-A877-4074-88C1-F8A4E8A57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Adverse Events (≥10%)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819D4A-E625-43A4-A9C9-8AFCFED16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AC06D-E468-43AA-8697-C0ABA70C95D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AFF4973-EFE7-4883-989A-CBB061EA1F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xmlns="" id="{97066973-F187-492C-8FAF-ED67038A10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338689"/>
              </p:ext>
            </p:extLst>
          </p:nvPr>
        </p:nvGraphicFramePr>
        <p:xfrm>
          <a:off x="1524000" y="1325880"/>
          <a:ext cx="9144000" cy="480509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30000"/>
                    </a:prstClr>
                  </a:outerShdw>
                </a:effectLst>
                <a:tableStyleId>{5940675A-B579-460E-94D1-54222C63F5DA}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59336183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741444456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dirty="0"/>
                        <a:t>%</a:t>
                      </a:r>
                    </a:p>
                  </a:txBody>
                  <a:tcPr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F/TAF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n=2694</a:t>
                      </a:r>
                    </a:p>
                  </a:txBody>
                  <a:tcPr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F/TDF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n=2693</a:t>
                      </a:r>
                    </a:p>
                  </a:txBody>
                  <a:tcPr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277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Rectal chlamydia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4126135"/>
                  </a:ext>
                </a:extLst>
              </a:tr>
              <a:tr h="46277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Oropharyngeal gonorrhea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9423220"/>
                  </a:ext>
                </a:extLst>
              </a:tr>
              <a:tr h="46277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Rectal gonorrhea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0536038"/>
                  </a:ext>
                </a:extLst>
              </a:tr>
              <a:tr h="46277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Exposure to communicable disease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9739496"/>
                  </a:ext>
                </a:extLst>
              </a:tr>
              <a:tr h="46277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Diarrhea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0589831"/>
                  </a:ext>
                </a:extLst>
              </a:tr>
              <a:tr h="46277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Nasopharyngitis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1044561"/>
                  </a:ext>
                </a:extLst>
              </a:tr>
              <a:tr h="46277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Upper respiratory tract infection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76097"/>
                  </a:ext>
                </a:extLst>
              </a:tr>
              <a:tr h="46277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Syphilis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7419739"/>
                  </a:ext>
                </a:extLst>
              </a:tr>
              <a:tr h="46277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Urethral chlamydia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6927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85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AE5488D-F6B2-4521-8AEF-9DDA1847C73C}"/>
              </a:ext>
            </a:extLst>
          </p:cNvPr>
          <p:cNvSpPr/>
          <p:nvPr/>
        </p:nvSpPr>
        <p:spPr>
          <a:xfrm>
            <a:off x="649291" y="1294388"/>
            <a:ext cx="5035489" cy="3241176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  <a:effectLst>
            <a:outerShdw blurRad="508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23B4DB-08B1-4721-BCD8-6D7F1564F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 Sexually Transmitted Infections Through Week 96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96591A69-492F-45EC-A32E-5E9C68D26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808592"/>
            <a:ext cx="10972800" cy="143820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Incidence of gonorrhea, chlamydia, or syphilis while on study (based on AE reporting)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F/TAF = 145.1/100 PY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F/TDF = 138.8/100 PY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C63FC7-FAA7-41DA-AFE5-62949E2DE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12399040-87F5-DF4B-B4FE-AF951FFDDE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488C9A4D-366E-48A7-87DD-3D5B0B383B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308524"/>
              </p:ext>
            </p:extLst>
          </p:nvPr>
        </p:nvGraphicFramePr>
        <p:xfrm>
          <a:off x="6179296" y="1771250"/>
          <a:ext cx="5303520" cy="24826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30000"/>
                    </a:prstClr>
                  </a:outerShdw>
                </a:effectLst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xmlns="" val="368973667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1084370115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4208026651"/>
                    </a:ext>
                  </a:extLst>
                </a:gridCol>
              </a:tblGrid>
              <a:tr h="3546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 (Rate: n/100 PY)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27432" marB="36576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5326264"/>
                  </a:ext>
                </a:extLst>
              </a:tr>
              <a:tr h="3546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F/TAF</a:t>
                      </a: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4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F/TDF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660">
                <a:tc>
                  <a:txBody>
                    <a:bodyPr/>
                    <a:lstStyle/>
                    <a:p>
                      <a:pPr marL="6350" indent="0" algn="l">
                        <a:tabLst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Gonorrhea (any site)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1053 (47.1)</a:t>
                      </a:r>
                    </a:p>
                  </a:txBody>
                  <a:tcPr marL="45720" marR="45720" marT="27432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1059 (45.3)</a:t>
                      </a:r>
                    </a:p>
                  </a:txBody>
                  <a:tcPr marL="45720" marR="45720" marT="27432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9867161"/>
                  </a:ext>
                </a:extLst>
              </a:tr>
              <a:tr h="354660">
                <a:tc>
                  <a:txBody>
                    <a:bodyPr/>
                    <a:lstStyle/>
                    <a:p>
                      <a:pPr marL="274320"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Rectal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651 (21.6)</a:t>
                      </a:r>
                    </a:p>
                  </a:txBody>
                  <a:tcPr marL="45720" marR="45720" marT="27432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662 (20.5)</a:t>
                      </a:r>
                    </a:p>
                  </a:txBody>
                  <a:tcPr marL="45720" marR="45720" marT="27432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649751"/>
                  </a:ext>
                </a:extLst>
              </a:tr>
              <a:tr h="354660">
                <a:tc>
                  <a:txBody>
                    <a:bodyPr/>
                    <a:lstStyle/>
                    <a:p>
                      <a:pPr marL="0"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Chlamydia (any site)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1049 (41.9)</a:t>
                      </a:r>
                    </a:p>
                  </a:txBody>
                  <a:tcPr marL="45720" marR="45720" marT="27432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1071 (41.6)</a:t>
                      </a:r>
                    </a:p>
                  </a:txBody>
                  <a:tcPr marL="45720" marR="45720" marT="27432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4652951"/>
                  </a:ext>
                </a:extLst>
              </a:tr>
              <a:tr h="354660">
                <a:tc>
                  <a:txBody>
                    <a:bodyPr/>
                    <a:lstStyle/>
                    <a:p>
                      <a:pPr marL="274320"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Rectal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810 (27.5)</a:t>
                      </a:r>
                    </a:p>
                  </a:txBody>
                  <a:tcPr marL="45720" marR="45720" marT="27432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835 (28.2)</a:t>
                      </a:r>
                    </a:p>
                  </a:txBody>
                  <a:tcPr marL="45720" marR="45720" marT="27432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3164500"/>
                  </a:ext>
                </a:extLst>
              </a:tr>
              <a:tr h="35466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Syphilis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365 (10.3)</a:t>
                      </a:r>
                    </a:p>
                  </a:txBody>
                  <a:tcPr marL="45720" marR="45720" marT="27432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370 (9.5)</a:t>
                      </a:r>
                    </a:p>
                  </a:txBody>
                  <a:tcPr marL="45720" marR="45720" marT="27432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285241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177F3FE-527F-4F4B-971A-C70AE0CA0D1F}"/>
              </a:ext>
            </a:extLst>
          </p:cNvPr>
          <p:cNvSpPr txBox="1"/>
          <p:nvPr/>
        </p:nvSpPr>
        <p:spPr>
          <a:xfrm>
            <a:off x="3162925" y="4213454"/>
            <a:ext cx="455189" cy="1938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91433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Week</a:t>
            </a:r>
          </a:p>
        </p:txBody>
      </p:sp>
      <p:graphicFrame>
        <p:nvGraphicFramePr>
          <p:cNvPr id="17" name="Chart 113">
            <a:extLst>
              <a:ext uri="{FF2B5EF4-FFF2-40B4-BE49-F238E27FC236}">
                <a16:creationId xmlns:a16="http://schemas.microsoft.com/office/drawing/2014/main" xmlns="" id="{9A58425A-22E1-43E0-9B45-5E5F15BD5C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0709365"/>
              </p:ext>
            </p:extLst>
          </p:nvPr>
        </p:nvGraphicFramePr>
        <p:xfrm>
          <a:off x="1088192" y="1625543"/>
          <a:ext cx="4422847" cy="2525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E0505CB-5271-4264-B462-52E6549B5B34}"/>
              </a:ext>
            </a:extLst>
          </p:cNvPr>
          <p:cNvSpPr txBox="1"/>
          <p:nvPr/>
        </p:nvSpPr>
        <p:spPr>
          <a:xfrm rot="16200000">
            <a:off x="304965" y="2673345"/>
            <a:ext cx="1195840" cy="1938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91433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Participants, %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xmlns="" id="{D52317DE-DB8F-4597-AD1D-25DE974CA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640" y="1376772"/>
            <a:ext cx="424879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3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prstClr val="black"/>
                </a:solidFill>
              </a:rPr>
              <a:t>Lab Assessed GC/CT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xmlns="" id="{026F929F-7BDD-40D2-9E9F-F463006D1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6661" y="1376772"/>
            <a:ext cx="424879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3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prstClr val="black"/>
                </a:solidFill>
              </a:rPr>
              <a:t>Lab Assessed GC/CT Incidence</a:t>
            </a:r>
          </a:p>
        </p:txBody>
      </p:sp>
    </p:spTree>
    <p:extLst>
      <p:ext uri="{BB962C8B-B14F-4D97-AF65-F5344CB8AC3E}">
        <p14:creationId xmlns:p14="http://schemas.microsoft.com/office/powerpoint/2010/main" val="3227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F358E23-7C50-4BD1-9ABF-5E2A9D4D4939}"/>
              </a:ext>
            </a:extLst>
          </p:cNvPr>
          <p:cNvSpPr/>
          <p:nvPr/>
        </p:nvSpPr>
        <p:spPr>
          <a:xfrm>
            <a:off x="6249399" y="1117225"/>
            <a:ext cx="5196832" cy="5205476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4AE9A13-3E49-4E8A-893D-05A993679D25}"/>
              </a:ext>
            </a:extLst>
          </p:cNvPr>
          <p:cNvSpPr/>
          <p:nvPr/>
        </p:nvSpPr>
        <p:spPr>
          <a:xfrm>
            <a:off x="753455" y="1117225"/>
            <a:ext cx="5196832" cy="5205476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33" name="Chart 39">
            <a:extLst>
              <a:ext uri="{FF2B5EF4-FFF2-40B4-BE49-F238E27FC236}">
                <a16:creationId xmlns:a16="http://schemas.microsoft.com/office/drawing/2014/main" xmlns="" id="{518FBCE6-A903-4CA1-8E2F-2DF38C2F73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745244"/>
              </p:ext>
            </p:extLst>
          </p:nvPr>
        </p:nvGraphicFramePr>
        <p:xfrm>
          <a:off x="1378849" y="1703057"/>
          <a:ext cx="4340092" cy="321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0" name="Rectangle 2">
            <a:extLst>
              <a:ext uri="{FF2B5EF4-FFF2-40B4-BE49-F238E27FC236}">
                <a16:creationId xmlns:a16="http://schemas.microsoft.com/office/drawing/2014/main" xmlns="" id="{D2DCCBAE-F856-7847-9F5E-708CDFEA6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00" y="409575"/>
            <a:ext cx="855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 anchor="ctr"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3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b="1">
              <a:solidFill>
                <a:srgbClr val="A6A6A6"/>
              </a:solidFill>
              <a:ea typeface="MS PGothic" panose="020B0600070205080204" pitchFamily="34" charset="-128"/>
            </a:endParaRPr>
          </a:p>
        </p:txBody>
      </p:sp>
      <p:sp>
        <p:nvSpPr>
          <p:cNvPr id="29701" name="Title 2">
            <a:extLst>
              <a:ext uri="{FF2B5EF4-FFF2-40B4-BE49-F238E27FC236}">
                <a16:creationId xmlns:a16="http://schemas.microsoft.com/office/drawing/2014/main" xmlns="" id="{8C113A41-7217-B149-9FBC-A21BFDBD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5725"/>
            <a:ext cx="10972800" cy="752475"/>
          </a:xfrm>
        </p:spPr>
        <p:txBody>
          <a:bodyPr/>
          <a:lstStyle/>
          <a:p>
            <a:r>
              <a:rPr lang="en-US" altLang="en-US" dirty="0"/>
              <a:t>Bone Safety at Week 48: Bone Mineral Density Sub-study (n=383)</a:t>
            </a:r>
            <a:br>
              <a:rPr lang="en-US" altLang="en-US" dirty="0"/>
            </a:b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Secondary Endpoint</a:t>
            </a:r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719" name="Rectangle 3">
            <a:extLst>
              <a:ext uri="{FF2B5EF4-FFF2-40B4-BE49-F238E27FC236}">
                <a16:creationId xmlns:a16="http://schemas.microsoft.com/office/drawing/2014/main" xmlns="" id="{11C7D265-667F-8840-9973-C65EA5243E5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436219" y="3003701"/>
            <a:ext cx="3157675" cy="3180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9" tIns="45719" rIns="91439" bIns="45719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3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Mean % Change From BL (95% CI)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xmlns="" id="{A9DC4689-D83F-43C1-AEB7-3D1C36E59C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557144"/>
              </p:ext>
            </p:extLst>
          </p:nvPr>
        </p:nvGraphicFramePr>
        <p:xfrm>
          <a:off x="1034313" y="5049862"/>
          <a:ext cx="4572000" cy="1014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190224488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126013023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52805774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3621687991"/>
                    </a:ext>
                  </a:extLst>
                </a:gridCol>
              </a:tblGrid>
              <a:tr h="33832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Change from BL, </a:t>
                      </a:r>
                      <a:r>
                        <a:rPr lang="en-US" sz="1400" b="1" dirty="0"/>
                        <a:t>%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F/TAF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C5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F/TDF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p-value</a:t>
                      </a:r>
                      <a:r>
                        <a:rPr lang="en-GB" altLang="en-US" sz="1400" b="1" baseline="30000" dirty="0">
                          <a:solidFill>
                            <a:schemeClr val="bg1"/>
                          </a:solidFill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†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9363608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≥3% increase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0.052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2337556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≥3% decrease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&lt;0.001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363530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F4692EA-9AF6-40AB-ABFA-C96AEA6B5D80}"/>
              </a:ext>
            </a:extLst>
          </p:cNvPr>
          <p:cNvSpPr/>
          <p:nvPr/>
        </p:nvSpPr>
        <p:spPr>
          <a:xfrm>
            <a:off x="753455" y="6373354"/>
            <a:ext cx="10692776" cy="4154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sz="1050" dirty="0">
                <a:ea typeface="Calibri" panose="020F0502020204030204" pitchFamily="34" charset="0"/>
              </a:rPr>
              <a:t>*p-values from analysis of variance model with baseline F/TDF for </a:t>
            </a:r>
            <a:r>
              <a:rPr lang="en-US" sz="1050" dirty="0" err="1">
                <a:ea typeface="Calibri" panose="020F0502020204030204" pitchFamily="34" charset="0"/>
              </a:rPr>
              <a:t>PrEP</a:t>
            </a:r>
            <a:r>
              <a:rPr lang="en-US" sz="1050" dirty="0">
                <a:ea typeface="Calibri" panose="020F0502020204030204" pitchFamily="34" charset="0"/>
              </a:rPr>
              <a:t> and treatment as fixed effects; </a:t>
            </a:r>
            <a:r>
              <a:rPr lang="en-GB" altLang="en-US" sz="1050" baseline="300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†</a:t>
            </a:r>
            <a:r>
              <a:rPr lang="en-US" sz="1050" dirty="0">
                <a:ea typeface="Calibri" panose="020F0502020204030204" pitchFamily="34" charset="0"/>
              </a:rPr>
              <a:t>p-value was based on a dichotomized response (</a:t>
            </a:r>
            <a:r>
              <a:rPr lang="en-US" sz="1050" dirty="0" err="1">
                <a:ea typeface="Calibri" panose="020F0502020204030204" pitchFamily="34" charset="0"/>
              </a:rPr>
              <a:t>ie</a:t>
            </a:r>
            <a:r>
              <a:rPr lang="en-US" sz="1050" dirty="0">
                <a:ea typeface="Calibri" panose="020F0502020204030204" pitchFamily="34" charset="0"/>
              </a:rPr>
              <a:t>, </a:t>
            </a:r>
            <a:r>
              <a:rPr lang="en-US" sz="1050" dirty="0"/>
              <a:t>≥</a:t>
            </a:r>
            <a:r>
              <a:rPr lang="en-US" sz="1050" dirty="0">
                <a:ea typeface="Calibri" panose="020F0502020204030204" pitchFamily="34" charset="0"/>
              </a:rPr>
              <a:t>3% vs &lt;3%) from Cochran-Mantel-</a:t>
            </a:r>
            <a:r>
              <a:rPr lang="en-US" sz="1050" dirty="0" err="1">
                <a:ea typeface="Calibri" panose="020F0502020204030204" pitchFamily="34" charset="0"/>
              </a:rPr>
              <a:t>Haenszel</a:t>
            </a:r>
            <a:r>
              <a:rPr lang="en-US" sz="1050" dirty="0">
                <a:ea typeface="Calibri" panose="020F0502020204030204" pitchFamily="34" charset="0"/>
              </a:rPr>
              <a:t> test for nominal data (general association statistic) adjusting for baseline F/TDF for </a:t>
            </a:r>
            <a:r>
              <a:rPr lang="en-US" sz="1050" dirty="0" err="1">
                <a:ea typeface="Calibri" panose="020F0502020204030204" pitchFamily="34" charset="0"/>
              </a:rPr>
              <a:t>PrEP.</a:t>
            </a:r>
            <a:r>
              <a:rPr lang="en-US" sz="1050" dirty="0">
                <a:ea typeface="Calibri" panose="020F0502020204030204" pitchFamily="34" charset="0"/>
              </a:rPr>
              <a:t> BL, baseline. </a:t>
            </a:r>
          </a:p>
        </p:txBody>
      </p:sp>
      <p:graphicFrame>
        <p:nvGraphicFramePr>
          <p:cNvPr id="30" name="Chart 39">
            <a:extLst>
              <a:ext uri="{FF2B5EF4-FFF2-40B4-BE49-F238E27FC236}">
                <a16:creationId xmlns:a16="http://schemas.microsoft.com/office/drawing/2014/main" xmlns="" id="{00D9641A-F026-402D-9C62-9F36B38C20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506096"/>
              </p:ext>
            </p:extLst>
          </p:nvPr>
        </p:nvGraphicFramePr>
        <p:xfrm>
          <a:off x="6897169" y="1703057"/>
          <a:ext cx="4340092" cy="321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C97C26F-FEB5-4762-96B3-7D80FE911361}"/>
              </a:ext>
            </a:extLst>
          </p:cNvPr>
          <p:cNvSpPr/>
          <p:nvPr/>
        </p:nvSpPr>
        <p:spPr>
          <a:xfrm>
            <a:off x="2654347" y="4531268"/>
            <a:ext cx="614271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n=159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26DA997D-D026-4A64-A2ED-ADC999285679}"/>
              </a:ext>
            </a:extLst>
          </p:cNvPr>
          <p:cNvSpPr/>
          <p:nvPr/>
        </p:nvSpPr>
        <p:spPr>
          <a:xfrm>
            <a:off x="4306337" y="4531268"/>
            <a:ext cx="614271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n=160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1C92D2C7-AA64-4729-BCEB-8B68FFD39E69}"/>
              </a:ext>
            </a:extLst>
          </p:cNvPr>
          <p:cNvSpPr/>
          <p:nvPr/>
        </p:nvSpPr>
        <p:spPr>
          <a:xfrm>
            <a:off x="8173088" y="4531268"/>
            <a:ext cx="614271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n=158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4F05CCAF-5094-49B4-A9F4-CA8ADEB7381D}"/>
              </a:ext>
            </a:extLst>
          </p:cNvPr>
          <p:cNvSpPr/>
          <p:nvPr/>
        </p:nvSpPr>
        <p:spPr>
          <a:xfrm>
            <a:off x="9825276" y="4531268"/>
            <a:ext cx="614271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n=158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xmlns="" id="{31AB4C12-6C5D-489D-93CB-8F5382C0048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077515" y="3003701"/>
            <a:ext cx="3157675" cy="3180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9" tIns="45719" rIns="91439" bIns="45719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3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Mean % Change From BL (95% CI)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xmlns="" id="{6362CEA9-14A5-40C6-888F-E72CD0D22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359496"/>
              </p:ext>
            </p:extLst>
          </p:nvPr>
        </p:nvGraphicFramePr>
        <p:xfrm>
          <a:off x="6566297" y="5049862"/>
          <a:ext cx="4572000" cy="1014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190224488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126013023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52805774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3621687991"/>
                    </a:ext>
                  </a:extLst>
                </a:gridCol>
              </a:tblGrid>
              <a:tr h="33832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Change from BL, </a:t>
                      </a:r>
                      <a:r>
                        <a:rPr lang="en-US" sz="1400" b="1" dirty="0"/>
                        <a:t>%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F/TAF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C5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F/TDF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p-value</a:t>
                      </a:r>
                      <a:r>
                        <a:rPr lang="en-GB" altLang="en-US" sz="1400" b="1" baseline="30000" dirty="0">
                          <a:solidFill>
                            <a:schemeClr val="bg1"/>
                          </a:solidFill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†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9363608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≥3% increase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2337556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≥3% decrease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&lt;0.001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363530"/>
                  </a:ext>
                </a:extLst>
              </a:tr>
            </a:tbl>
          </a:graphicData>
        </a:graphic>
      </p:graphicFrame>
      <p:sp>
        <p:nvSpPr>
          <p:cNvPr id="29718" name="Rectangle 6">
            <a:extLst>
              <a:ext uri="{FF2B5EF4-FFF2-40B4-BE49-F238E27FC236}">
                <a16:creationId xmlns:a16="http://schemas.microsoft.com/office/drawing/2014/main" xmlns="" id="{02F0CFF6-091F-F64C-AA01-C35EFDA64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9032" y="1287630"/>
            <a:ext cx="2916367" cy="40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 anchor="ctr"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3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b="1" dirty="0">
                <a:solidFill>
                  <a:srgbClr val="000000"/>
                </a:solidFill>
                <a:ea typeface="MS PGothic" panose="020B0600070205080204" pitchFamily="34" charset="-128"/>
              </a:rPr>
              <a:t>Hip</a:t>
            </a:r>
          </a:p>
          <a:p>
            <a:pPr algn="ctr" defTabSz="91433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1400" dirty="0">
                <a:solidFill>
                  <a:srgbClr val="000000"/>
                </a:solidFill>
                <a:ea typeface="MS PGothic" panose="020B0600070205080204" pitchFamily="34" charset="-128"/>
              </a:rPr>
              <a:t>p &lt;0.001*</a:t>
            </a:r>
          </a:p>
        </p:txBody>
      </p:sp>
      <p:sp>
        <p:nvSpPr>
          <p:cNvPr id="29720" name="Rectangle 6">
            <a:extLst>
              <a:ext uri="{FF2B5EF4-FFF2-40B4-BE49-F238E27FC236}">
                <a16:creationId xmlns:a16="http://schemas.microsoft.com/office/drawing/2014/main" xmlns="" id="{724EFD71-BB26-C745-8DDC-2C198D542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054" y="1287630"/>
            <a:ext cx="2851683" cy="40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 anchor="ctr"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3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b="1" dirty="0">
                <a:solidFill>
                  <a:srgbClr val="000000"/>
                </a:solidFill>
                <a:ea typeface="MS PGothic" panose="020B0600070205080204" pitchFamily="34" charset="-128"/>
              </a:rPr>
              <a:t>Spine</a:t>
            </a:r>
          </a:p>
          <a:p>
            <a:pPr algn="ctr" defTabSz="91433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1400" dirty="0">
                <a:solidFill>
                  <a:srgbClr val="000000"/>
                </a:solidFill>
                <a:ea typeface="MS PGothic" panose="020B0600070205080204" pitchFamily="34" charset="-128"/>
              </a:rPr>
              <a:t>p &lt;0.001</a:t>
            </a:r>
            <a:r>
              <a:rPr lang="en-GB" altLang="en-US" sz="14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*</a:t>
            </a:r>
            <a:endParaRPr lang="en-GB" altLang="en-US" sz="1400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74BD60-6980-BB4E-80EE-7DC07DF38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AC06D-E468-43AA-8697-C0ABA70C95D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846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AAE71343-A19A-4E83-9F3F-6DDC567387B8}"/>
              </a:ext>
            </a:extLst>
          </p:cNvPr>
          <p:cNvSpPr/>
          <p:nvPr/>
        </p:nvSpPr>
        <p:spPr>
          <a:xfrm>
            <a:off x="4772779" y="1388560"/>
            <a:ext cx="6688693" cy="393192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207126C4-E914-47EB-8237-13CE534C54DE}"/>
              </a:ext>
            </a:extLst>
          </p:cNvPr>
          <p:cNvSpPr/>
          <p:nvPr/>
        </p:nvSpPr>
        <p:spPr>
          <a:xfrm>
            <a:off x="726449" y="1388560"/>
            <a:ext cx="3677689" cy="393192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84" name="Chart 113">
            <a:extLst>
              <a:ext uri="{FF2B5EF4-FFF2-40B4-BE49-F238E27FC236}">
                <a16:creationId xmlns:a16="http://schemas.microsoft.com/office/drawing/2014/main" xmlns="" id="{E8E8C98C-291C-7046-8915-55E6EF1BA8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923090"/>
              </p:ext>
            </p:extLst>
          </p:nvPr>
        </p:nvGraphicFramePr>
        <p:xfrm>
          <a:off x="8337669" y="1947605"/>
          <a:ext cx="2834640" cy="2647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1" name="Chart 113">
            <a:extLst>
              <a:ext uri="{FF2B5EF4-FFF2-40B4-BE49-F238E27FC236}">
                <a16:creationId xmlns:a16="http://schemas.microsoft.com/office/drawing/2014/main" xmlns="" id="{6B9D8650-AD1A-ED48-8C44-2DB52D35FD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430754"/>
              </p:ext>
            </p:extLst>
          </p:nvPr>
        </p:nvGraphicFramePr>
        <p:xfrm>
          <a:off x="1211890" y="1944406"/>
          <a:ext cx="2834640" cy="2647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679" name="Title 1">
            <a:extLst>
              <a:ext uri="{FF2B5EF4-FFF2-40B4-BE49-F238E27FC236}">
                <a16:creationId xmlns:a16="http://schemas.microsoft.com/office/drawing/2014/main" xmlns="" id="{EA68058A-CB46-7C45-A0A2-3BD3534B810F}"/>
              </a:ext>
            </a:extLst>
          </p:cNvPr>
          <p:cNvSpPr txBox="1">
            <a:spLocks/>
          </p:cNvSpPr>
          <p:nvPr/>
        </p:nvSpPr>
        <p:spPr bwMode="auto">
          <a:xfrm>
            <a:off x="2008191" y="428628"/>
            <a:ext cx="74707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32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b="1">
              <a:solidFill>
                <a:srgbClr val="CC0000"/>
              </a:solidFill>
            </a:endParaRPr>
          </a:p>
        </p:txBody>
      </p:sp>
      <p:sp>
        <p:nvSpPr>
          <p:cNvPr id="28680" name="Title 2">
            <a:extLst>
              <a:ext uri="{FF2B5EF4-FFF2-40B4-BE49-F238E27FC236}">
                <a16:creationId xmlns:a16="http://schemas.microsoft.com/office/drawing/2014/main" xmlns="" id="{340B2A73-CD7A-2744-84E8-0DAB03269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Renal Safety Through Week 48</a:t>
            </a:r>
            <a:br>
              <a:rPr lang="en-US" altLang="en-US" dirty="0"/>
            </a:b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Secondary Endpoint</a:t>
            </a:r>
            <a:endParaRPr lang="en-US" alt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AB2868FC-6956-D34C-9929-6DAAF8310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5479976"/>
            <a:ext cx="10972801" cy="752475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</a:pPr>
            <a:r>
              <a:rPr lang="en-US" sz="1800" dirty="0"/>
              <a:t>Renal discontinuations: F/TAF, n=2; F/TDF, n=6</a:t>
            </a:r>
          </a:p>
          <a:p>
            <a:pPr>
              <a:spcBef>
                <a:spcPts val="900"/>
              </a:spcBef>
            </a:pPr>
            <a:r>
              <a:rPr lang="en-US" sz="1800" dirty="0"/>
              <a:t>Fanconi syndrome: F/TAF, n=0; F/TDF, n=1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EDECEFC-E22C-4F7D-97F3-51AEC87409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altLang="en-US" sz="1050" dirty="0"/>
              <a:t>β2M, β2-microglobulin; Cr, creatinine; </a:t>
            </a:r>
            <a:r>
              <a:rPr lang="en-GB" altLang="en-US" sz="1050" dirty="0" err="1"/>
              <a:t>eGFR</a:t>
            </a:r>
            <a:r>
              <a:rPr lang="en-GB" altLang="en-US" sz="1050" baseline="-25000" dirty="0" err="1"/>
              <a:t>CG</a:t>
            </a:r>
            <a:r>
              <a:rPr lang="en-GB" altLang="en-US" sz="1050" dirty="0"/>
              <a:t>, eGFR by Cockcroft Gault; Q, quartile; RBP, retinol-binding protein. </a:t>
            </a:r>
            <a:br>
              <a:rPr lang="en-GB" altLang="en-US" sz="1050" dirty="0"/>
            </a:br>
            <a:r>
              <a:rPr lang="en-US" altLang="en-US" sz="1050" dirty="0"/>
              <a:t>p</a:t>
            </a:r>
            <a:r>
              <a:rPr lang="en-US" sz="1050" dirty="0">
                <a:ea typeface="Calibri" panose="020F0502020204030204" pitchFamily="34" charset="0"/>
              </a:rPr>
              <a:t>-values were from the Van </a:t>
            </a:r>
            <a:r>
              <a:rPr lang="en-US" sz="1050" dirty="0" err="1">
                <a:ea typeface="Calibri" panose="020F0502020204030204" pitchFamily="34" charset="0"/>
              </a:rPr>
              <a:t>Elteren</a:t>
            </a:r>
            <a:r>
              <a:rPr lang="en-US" sz="1050" dirty="0">
                <a:ea typeface="Calibri" panose="020F0502020204030204" pitchFamily="34" charset="0"/>
              </a:rPr>
              <a:t> test stratified by baseline F/TDF for </a:t>
            </a:r>
            <a:r>
              <a:rPr lang="en-US" sz="1050" dirty="0" err="1">
                <a:ea typeface="Calibri" panose="020F0502020204030204" pitchFamily="34" charset="0"/>
              </a:rPr>
              <a:t>PrEP</a:t>
            </a:r>
            <a:r>
              <a:rPr lang="en-US" sz="1050" dirty="0">
                <a:ea typeface="Calibri" panose="020F0502020204030204" pitchFamily="34" charset="0"/>
              </a:rPr>
              <a:t> to compare the 2 treatment groups.</a:t>
            </a:r>
          </a:p>
        </p:txBody>
      </p:sp>
      <p:graphicFrame>
        <p:nvGraphicFramePr>
          <p:cNvPr id="136" name="Table 135">
            <a:extLst>
              <a:ext uri="{FF2B5EF4-FFF2-40B4-BE49-F238E27FC236}">
                <a16:creationId xmlns:a16="http://schemas.microsoft.com/office/drawing/2014/main" xmlns="" id="{79509B88-37F0-FD42-A8C1-4DF31A4F3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694106"/>
              </p:ext>
            </p:extLst>
          </p:nvPr>
        </p:nvGraphicFramePr>
        <p:xfrm>
          <a:off x="8827206" y="4923954"/>
          <a:ext cx="201168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84 </a:t>
                      </a:r>
                      <a:r>
                        <a:rPr lang="el-GR" sz="1200" b="1" dirty="0">
                          <a:solidFill>
                            <a:schemeClr val="bg1"/>
                          </a:solidFill>
                        </a:rPr>
                        <a:t>μ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g/g </a:t>
                      </a:r>
                    </a:p>
                  </a:txBody>
                  <a:tcPr marL="45727" marR="45727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4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86 </a:t>
                      </a:r>
                      <a:r>
                        <a:rPr lang="el-GR" sz="1200" b="1" dirty="0">
                          <a:solidFill>
                            <a:schemeClr val="bg1"/>
                          </a:solidFill>
                        </a:rPr>
                        <a:t>μ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g/g </a:t>
                      </a:r>
                    </a:p>
                  </a:txBody>
                  <a:tcPr marL="45727" marR="4572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xmlns="" id="{64CCEC3D-5C21-A749-88AE-236BAF570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222767"/>
              </p:ext>
            </p:extLst>
          </p:nvPr>
        </p:nvGraphicFramePr>
        <p:xfrm>
          <a:off x="5780232" y="4923954"/>
          <a:ext cx="201168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101 µg/g </a:t>
                      </a:r>
                    </a:p>
                  </a:txBody>
                  <a:tcPr marL="0"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104 µg/g </a:t>
                      </a:r>
                    </a:p>
                  </a:txBody>
                  <a:tcPr marL="0"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7" name="Rectangle 3">
            <a:extLst>
              <a:ext uri="{FF2B5EF4-FFF2-40B4-BE49-F238E27FC236}">
                <a16:creationId xmlns:a16="http://schemas.microsoft.com/office/drawing/2014/main" xmlns="" id="{0CF612AA-606D-41EE-995B-67FAC8E5715B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293637" y="2935463"/>
            <a:ext cx="1600340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9" tIns="45719" rIns="91439" bIns="45719" anchor="ctr">
            <a:spAutoFit/>
          </a:bodyPr>
          <a:lstStyle>
            <a:lvl1pPr marL="28575" indent="-28575"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3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ja-JP" sz="1200" dirty="0">
                <a:solidFill>
                  <a:srgbClr val="000000"/>
                </a:solidFill>
              </a:rPr>
              <a:t>Median % Change From BL (Q1, Q3)</a:t>
            </a: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xmlns="" id="{370E7CB3-0305-4E54-8426-7DEC72ED9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7287" y="1737275"/>
            <a:ext cx="7069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3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1600" b="1" dirty="0">
                <a:solidFill>
                  <a:srgbClr val="000000"/>
                </a:solidFill>
                <a:ea typeface="MS PGothic" panose="020B0600070205080204" pitchFamily="34" charset="-128"/>
              </a:rPr>
              <a:t>β2M:Cr</a:t>
            </a:r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xmlns="" id="{764CFAA9-22A8-4772-A403-FDECE64E7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6366" y="1737275"/>
            <a:ext cx="7277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3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1600" b="1" dirty="0" err="1">
                <a:solidFill>
                  <a:srgbClr val="000000"/>
                </a:solidFill>
                <a:ea typeface="MS PGothic" panose="020B0600070205080204" pitchFamily="34" charset="-128"/>
              </a:rPr>
              <a:t>RBP:Cr</a:t>
            </a:r>
            <a:endParaRPr lang="en-GB" altLang="en-US" sz="1600" b="1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grpSp>
        <p:nvGrpSpPr>
          <p:cNvPr id="26" name="Group 57">
            <a:extLst>
              <a:ext uri="{FF2B5EF4-FFF2-40B4-BE49-F238E27FC236}">
                <a16:creationId xmlns:a16="http://schemas.microsoft.com/office/drawing/2014/main" xmlns="" id="{E43CE75F-9A79-44BA-94DA-86D167FC84EA}"/>
              </a:ext>
            </a:extLst>
          </p:cNvPr>
          <p:cNvGrpSpPr>
            <a:grpSpLocks/>
          </p:cNvGrpSpPr>
          <p:nvPr/>
        </p:nvGrpSpPr>
        <p:grpSpPr bwMode="auto">
          <a:xfrm>
            <a:off x="5275307" y="1118967"/>
            <a:ext cx="1641387" cy="166202"/>
            <a:chOff x="3315124" y="1421032"/>
            <a:chExt cx="1641022" cy="166304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87ECAEF7-EE81-41AB-941D-AC595C14E9EB}"/>
                </a:ext>
              </a:extLst>
            </p:cNvPr>
            <p:cNvCxnSpPr/>
            <p:nvPr/>
          </p:nvCxnSpPr>
          <p:spPr>
            <a:xfrm>
              <a:off x="3315124" y="1504183"/>
              <a:ext cx="287273" cy="0"/>
            </a:xfrm>
            <a:prstGeom prst="line">
              <a:avLst/>
            </a:prstGeom>
            <a:ln w="31750">
              <a:solidFill>
                <a:srgbClr val="00C42A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35F3519D-CF1E-478C-A3D6-E01417E1920C}"/>
                </a:ext>
              </a:extLst>
            </p:cNvPr>
            <p:cNvSpPr/>
            <p:nvPr/>
          </p:nvSpPr>
          <p:spPr>
            <a:xfrm>
              <a:off x="3408766" y="1454146"/>
              <a:ext cx="99990" cy="100075"/>
            </a:xfrm>
            <a:prstGeom prst="ellipse">
              <a:avLst/>
            </a:prstGeom>
            <a:solidFill>
              <a:srgbClr val="00C42A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67" dirty="0">
                <a:solidFill>
                  <a:prstClr val="white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7AE66825-5361-46C4-89B2-D323904545B0}"/>
                </a:ext>
              </a:extLst>
            </p:cNvPr>
            <p:cNvCxnSpPr/>
            <p:nvPr/>
          </p:nvCxnSpPr>
          <p:spPr>
            <a:xfrm>
              <a:off x="4198506" y="1504180"/>
              <a:ext cx="287273" cy="0"/>
            </a:xfrm>
            <a:prstGeom prst="line">
              <a:avLst/>
            </a:prstGeom>
            <a:ln w="31750">
              <a:solidFill>
                <a:srgbClr val="7F7F7F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547BC910-C2EA-4488-92A8-E2CB6161A0BF}"/>
                </a:ext>
              </a:extLst>
            </p:cNvPr>
            <p:cNvSpPr/>
            <p:nvPr/>
          </p:nvSpPr>
          <p:spPr>
            <a:xfrm>
              <a:off x="4292150" y="1454143"/>
              <a:ext cx="99990" cy="100074"/>
            </a:xfrm>
            <a:prstGeom prst="ellipse">
              <a:avLst/>
            </a:prstGeom>
            <a:solidFill>
              <a:srgbClr val="7F7F7F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67" dirty="0">
                <a:solidFill>
                  <a:prstClr val="white"/>
                </a:solidFill>
              </a:endParaRPr>
            </a:p>
          </p:txBody>
        </p:sp>
        <p:grpSp>
          <p:nvGrpSpPr>
            <p:cNvPr id="31" name="Group 62">
              <a:extLst>
                <a:ext uri="{FF2B5EF4-FFF2-40B4-BE49-F238E27FC236}">
                  <a16:creationId xmlns:a16="http://schemas.microsoft.com/office/drawing/2014/main" xmlns="" id="{406FE70F-23A9-49B1-9EE5-6B9DE9CF6A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5238" y="1421032"/>
              <a:ext cx="1320908" cy="166304"/>
              <a:chOff x="3990318" y="1659200"/>
              <a:chExt cx="1448059" cy="182313"/>
            </a:xfrm>
          </p:grpSpPr>
          <p:sp>
            <p:nvSpPr>
              <p:cNvPr id="32" name="TextBox 63">
                <a:extLst>
                  <a:ext uri="{FF2B5EF4-FFF2-40B4-BE49-F238E27FC236}">
                    <a16:creationId xmlns:a16="http://schemas.microsoft.com/office/drawing/2014/main" xmlns="" id="{B2B11DD4-6926-4377-B47A-C463C5EB16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0318" y="1659203"/>
                <a:ext cx="458344" cy="182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200"/>
                  </a:spcBef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800"/>
                  </a:spcBef>
                  <a:buClr>
                    <a:srgbClr val="A9A9A9"/>
                  </a:buClr>
                  <a:buSzPct val="90000"/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600"/>
                  </a:spcBef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600"/>
                  </a:spcBef>
                  <a:buClr>
                    <a:srgbClr val="A9A9A9"/>
                  </a:buClr>
                  <a:buSzPct val="90000"/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600"/>
                  </a:spcBef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32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defRPr/>
                </a:pPr>
                <a:r>
                  <a:rPr lang="en-US" altLang="en-US" sz="1200" dirty="0">
                    <a:solidFill>
                      <a:srgbClr val="000000"/>
                    </a:solidFill>
                  </a:rPr>
                  <a:t>F/TAF</a:t>
                </a:r>
              </a:p>
            </p:txBody>
          </p:sp>
          <p:sp>
            <p:nvSpPr>
              <p:cNvPr id="33" name="TextBox 64">
                <a:extLst>
                  <a:ext uri="{FF2B5EF4-FFF2-40B4-BE49-F238E27FC236}">
                    <a16:creationId xmlns:a16="http://schemas.microsoft.com/office/drawing/2014/main" xmlns="" id="{E695BE80-BC8E-4D3F-AE89-BC1CECE32F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8738" y="1659200"/>
                <a:ext cx="479639" cy="182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200"/>
                  </a:spcBef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800"/>
                  </a:spcBef>
                  <a:buClr>
                    <a:srgbClr val="A9A9A9"/>
                  </a:buClr>
                  <a:buSzPct val="90000"/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600"/>
                  </a:spcBef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600"/>
                  </a:spcBef>
                  <a:buClr>
                    <a:srgbClr val="A9A9A9"/>
                  </a:buClr>
                  <a:buSzPct val="90000"/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600"/>
                  </a:spcBef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32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defRPr/>
                </a:pPr>
                <a:r>
                  <a:rPr lang="en-US" altLang="en-US" sz="1200" dirty="0">
                    <a:solidFill>
                      <a:srgbClr val="000000"/>
                    </a:solidFill>
                  </a:rPr>
                  <a:t>F/TDF</a:t>
                </a:r>
              </a:p>
            </p:txBody>
          </p:sp>
        </p:grpSp>
      </p:grpSp>
      <p:graphicFrame>
        <p:nvGraphicFramePr>
          <p:cNvPr id="36" name="Chart 113">
            <a:extLst>
              <a:ext uri="{FF2B5EF4-FFF2-40B4-BE49-F238E27FC236}">
                <a16:creationId xmlns:a16="http://schemas.microsoft.com/office/drawing/2014/main" xmlns="" id="{0773BA4F-55BB-4DA8-9100-C1D6C93900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44233"/>
              </p:ext>
            </p:extLst>
          </p:nvPr>
        </p:nvGraphicFramePr>
        <p:xfrm>
          <a:off x="5324932" y="1947605"/>
          <a:ext cx="2834640" cy="2647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53" name="Group 4">
            <a:extLst>
              <a:ext uri="{FF2B5EF4-FFF2-40B4-BE49-F238E27FC236}">
                <a16:creationId xmlns:a16="http://schemas.microsoft.com/office/drawing/2014/main" xmlns="" id="{0E716600-4A97-45DB-844C-461140C78EDF}"/>
              </a:ext>
            </a:extLst>
          </p:cNvPr>
          <p:cNvGrpSpPr>
            <a:grpSpLocks/>
          </p:cNvGrpSpPr>
          <p:nvPr/>
        </p:nvGrpSpPr>
        <p:grpSpPr bwMode="auto">
          <a:xfrm>
            <a:off x="5696496" y="4305441"/>
            <a:ext cx="2176272" cy="54864"/>
            <a:chOff x="1558600" y="4687817"/>
            <a:chExt cx="2841640" cy="73152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D9CA8D95-ED88-4124-B5C0-DA58F3555D7C}"/>
                </a:ext>
              </a:extLst>
            </p:cNvPr>
            <p:cNvCxnSpPr/>
            <p:nvPr/>
          </p:nvCxnSpPr>
          <p:spPr>
            <a:xfrm>
              <a:off x="1558600" y="4687817"/>
              <a:ext cx="0" cy="73152"/>
            </a:xfrm>
            <a:prstGeom prst="line">
              <a:avLst/>
            </a:prstGeom>
            <a:ln w="952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AD5E3211-B03F-483C-AB68-7EEBAF83489A}"/>
                </a:ext>
              </a:extLst>
            </p:cNvPr>
            <p:cNvCxnSpPr/>
            <p:nvPr/>
          </p:nvCxnSpPr>
          <p:spPr>
            <a:xfrm>
              <a:off x="4400240" y="4687817"/>
              <a:ext cx="0" cy="73152"/>
            </a:xfrm>
            <a:prstGeom prst="line">
              <a:avLst/>
            </a:prstGeom>
            <a:ln w="952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1DCC7CA7-4947-4300-89BD-A532B340B7AC}"/>
                </a:ext>
              </a:extLst>
            </p:cNvPr>
            <p:cNvCxnSpPr/>
            <p:nvPr/>
          </p:nvCxnSpPr>
          <p:spPr>
            <a:xfrm>
              <a:off x="3690772" y="4687817"/>
              <a:ext cx="0" cy="73152"/>
            </a:xfrm>
            <a:prstGeom prst="line">
              <a:avLst/>
            </a:prstGeom>
            <a:ln w="952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48305B74-E572-44FE-A124-62CD3F492C16}"/>
                </a:ext>
              </a:extLst>
            </p:cNvPr>
            <p:cNvCxnSpPr/>
            <p:nvPr/>
          </p:nvCxnSpPr>
          <p:spPr>
            <a:xfrm>
              <a:off x="2269584" y="4687817"/>
              <a:ext cx="0" cy="73152"/>
            </a:xfrm>
            <a:prstGeom prst="line">
              <a:avLst/>
            </a:prstGeom>
            <a:ln w="952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6E427C7E-47EE-4898-8A86-D4CCA1B93C3F}"/>
                </a:ext>
              </a:extLst>
            </p:cNvPr>
            <p:cNvCxnSpPr/>
            <p:nvPr/>
          </p:nvCxnSpPr>
          <p:spPr>
            <a:xfrm>
              <a:off x="2981301" y="4687817"/>
              <a:ext cx="0" cy="73152"/>
            </a:xfrm>
            <a:prstGeom prst="line">
              <a:avLst/>
            </a:prstGeom>
            <a:ln w="952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34">
            <a:extLst>
              <a:ext uri="{FF2B5EF4-FFF2-40B4-BE49-F238E27FC236}">
                <a16:creationId xmlns:a16="http://schemas.microsoft.com/office/drawing/2014/main" xmlns="" id="{E40106ED-75D2-40EA-A14F-C1C3276C8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579" y="4615858"/>
            <a:ext cx="7889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32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Weeks</a:t>
            </a:r>
          </a:p>
        </p:txBody>
      </p:sp>
      <p:grpSp>
        <p:nvGrpSpPr>
          <p:cNvPr id="65" name="Group 4">
            <a:extLst>
              <a:ext uri="{FF2B5EF4-FFF2-40B4-BE49-F238E27FC236}">
                <a16:creationId xmlns:a16="http://schemas.microsoft.com/office/drawing/2014/main" xmlns="" id="{A075D837-4805-462A-8967-390AD2786716}"/>
              </a:ext>
            </a:extLst>
          </p:cNvPr>
          <p:cNvGrpSpPr>
            <a:grpSpLocks/>
          </p:cNvGrpSpPr>
          <p:nvPr/>
        </p:nvGrpSpPr>
        <p:grpSpPr bwMode="auto">
          <a:xfrm>
            <a:off x="8743942" y="4305441"/>
            <a:ext cx="2176272" cy="54864"/>
            <a:chOff x="1558600" y="4687817"/>
            <a:chExt cx="2841640" cy="73152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4479B49A-EBF1-41AF-A315-EDE2EC7C3730}"/>
                </a:ext>
              </a:extLst>
            </p:cNvPr>
            <p:cNvCxnSpPr/>
            <p:nvPr/>
          </p:nvCxnSpPr>
          <p:spPr>
            <a:xfrm>
              <a:off x="1558600" y="4687817"/>
              <a:ext cx="0" cy="73152"/>
            </a:xfrm>
            <a:prstGeom prst="line">
              <a:avLst/>
            </a:prstGeom>
            <a:ln w="952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A61E16E2-0B4C-4555-A665-83A454AE4064}"/>
                </a:ext>
              </a:extLst>
            </p:cNvPr>
            <p:cNvCxnSpPr/>
            <p:nvPr/>
          </p:nvCxnSpPr>
          <p:spPr>
            <a:xfrm>
              <a:off x="4400240" y="4687817"/>
              <a:ext cx="0" cy="73152"/>
            </a:xfrm>
            <a:prstGeom prst="line">
              <a:avLst/>
            </a:prstGeom>
            <a:ln w="952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3CDA9495-B51A-493C-95B1-9FF51C6C6D25}"/>
                </a:ext>
              </a:extLst>
            </p:cNvPr>
            <p:cNvCxnSpPr/>
            <p:nvPr/>
          </p:nvCxnSpPr>
          <p:spPr>
            <a:xfrm>
              <a:off x="3690772" y="4687817"/>
              <a:ext cx="0" cy="73152"/>
            </a:xfrm>
            <a:prstGeom prst="line">
              <a:avLst/>
            </a:prstGeom>
            <a:ln w="952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B317FE0C-9BC2-4454-A253-9E4B253FDB0E}"/>
                </a:ext>
              </a:extLst>
            </p:cNvPr>
            <p:cNvCxnSpPr/>
            <p:nvPr/>
          </p:nvCxnSpPr>
          <p:spPr>
            <a:xfrm>
              <a:off x="2269584" y="4687817"/>
              <a:ext cx="0" cy="73152"/>
            </a:xfrm>
            <a:prstGeom prst="line">
              <a:avLst/>
            </a:prstGeom>
            <a:ln w="952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7E102963-CC02-4D3F-8C2E-B058BF69FA27}"/>
                </a:ext>
              </a:extLst>
            </p:cNvPr>
            <p:cNvCxnSpPr/>
            <p:nvPr/>
          </p:nvCxnSpPr>
          <p:spPr>
            <a:xfrm>
              <a:off x="2981301" y="4687817"/>
              <a:ext cx="0" cy="73152"/>
            </a:xfrm>
            <a:prstGeom prst="line">
              <a:avLst/>
            </a:prstGeom>
            <a:ln w="952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34">
            <a:extLst>
              <a:ext uri="{FF2B5EF4-FFF2-40B4-BE49-F238E27FC236}">
                <a16:creationId xmlns:a16="http://schemas.microsoft.com/office/drawing/2014/main" xmlns="" id="{FA0FA7BA-E03D-42B4-8A5F-7F887B5CB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8553" y="4615858"/>
            <a:ext cx="7889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32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Weeks</a:t>
            </a:r>
          </a:p>
        </p:txBody>
      </p:sp>
      <p:grpSp>
        <p:nvGrpSpPr>
          <p:cNvPr id="85" name="Group 4">
            <a:extLst>
              <a:ext uri="{FF2B5EF4-FFF2-40B4-BE49-F238E27FC236}">
                <a16:creationId xmlns:a16="http://schemas.microsoft.com/office/drawing/2014/main" xmlns="" id="{9B8E69D2-ED73-4A25-9140-D70C70AA778D}"/>
              </a:ext>
            </a:extLst>
          </p:cNvPr>
          <p:cNvGrpSpPr>
            <a:grpSpLocks/>
          </p:cNvGrpSpPr>
          <p:nvPr/>
        </p:nvGrpSpPr>
        <p:grpSpPr bwMode="auto">
          <a:xfrm>
            <a:off x="1579791" y="4305441"/>
            <a:ext cx="2176272" cy="54864"/>
            <a:chOff x="1558600" y="4687817"/>
            <a:chExt cx="2841640" cy="73152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442EBD9E-3353-46CB-B55D-B19BD9FA7034}"/>
                </a:ext>
              </a:extLst>
            </p:cNvPr>
            <p:cNvCxnSpPr/>
            <p:nvPr/>
          </p:nvCxnSpPr>
          <p:spPr>
            <a:xfrm>
              <a:off x="1558600" y="4687817"/>
              <a:ext cx="0" cy="73152"/>
            </a:xfrm>
            <a:prstGeom prst="line">
              <a:avLst/>
            </a:prstGeom>
            <a:ln w="952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77D98E66-D964-4B24-A6F5-E05EAC559705}"/>
                </a:ext>
              </a:extLst>
            </p:cNvPr>
            <p:cNvCxnSpPr/>
            <p:nvPr/>
          </p:nvCxnSpPr>
          <p:spPr>
            <a:xfrm>
              <a:off x="4400240" y="4687817"/>
              <a:ext cx="0" cy="73152"/>
            </a:xfrm>
            <a:prstGeom prst="line">
              <a:avLst/>
            </a:prstGeom>
            <a:ln w="952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D8EAC96E-161A-4820-902C-8F0114D1B7AF}"/>
                </a:ext>
              </a:extLst>
            </p:cNvPr>
            <p:cNvCxnSpPr/>
            <p:nvPr/>
          </p:nvCxnSpPr>
          <p:spPr>
            <a:xfrm>
              <a:off x="3690770" y="4687817"/>
              <a:ext cx="0" cy="73152"/>
            </a:xfrm>
            <a:prstGeom prst="line">
              <a:avLst/>
            </a:prstGeom>
            <a:ln w="952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4DD9DB0B-A974-4CCD-9731-49F0166D5701}"/>
                </a:ext>
              </a:extLst>
            </p:cNvPr>
            <p:cNvCxnSpPr/>
            <p:nvPr/>
          </p:nvCxnSpPr>
          <p:spPr>
            <a:xfrm>
              <a:off x="2269584" y="4687817"/>
              <a:ext cx="0" cy="73152"/>
            </a:xfrm>
            <a:prstGeom prst="line">
              <a:avLst/>
            </a:prstGeom>
            <a:ln w="952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6C23A704-BDCC-4389-B767-E953251E24F4}"/>
                </a:ext>
              </a:extLst>
            </p:cNvPr>
            <p:cNvCxnSpPr/>
            <p:nvPr/>
          </p:nvCxnSpPr>
          <p:spPr>
            <a:xfrm>
              <a:off x="2981301" y="4687817"/>
              <a:ext cx="0" cy="73152"/>
            </a:xfrm>
            <a:prstGeom prst="line">
              <a:avLst/>
            </a:prstGeom>
            <a:ln w="952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34">
            <a:extLst>
              <a:ext uri="{FF2B5EF4-FFF2-40B4-BE49-F238E27FC236}">
                <a16:creationId xmlns:a16="http://schemas.microsoft.com/office/drawing/2014/main" xmlns="" id="{5066AB80-8609-403B-845B-8167BFBB0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577" y="4615858"/>
            <a:ext cx="7889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32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Weeks</a:t>
            </a:r>
          </a:p>
        </p:txBody>
      </p:sp>
      <p:sp>
        <p:nvSpPr>
          <p:cNvPr id="97" name="Rectangle 6">
            <a:extLst>
              <a:ext uri="{FF2B5EF4-FFF2-40B4-BE49-F238E27FC236}">
                <a16:creationId xmlns:a16="http://schemas.microsoft.com/office/drawing/2014/main" xmlns="" id="{91809455-300B-4604-82DD-3B1D9CC45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548" y="1414759"/>
            <a:ext cx="8095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3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16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en-US" sz="1600" b="1" dirty="0" err="1">
                <a:solidFill>
                  <a:srgbClr val="000000"/>
                </a:solidFill>
                <a:ea typeface="MS PGothic" panose="020B0600070205080204" pitchFamily="34" charset="-128"/>
              </a:rPr>
              <a:t>eGFR</a:t>
            </a:r>
            <a:r>
              <a:rPr lang="en-GB" altLang="en-US" sz="1600" b="1" baseline="-25000" dirty="0" err="1">
                <a:solidFill>
                  <a:srgbClr val="000000"/>
                </a:solidFill>
                <a:ea typeface="MS PGothic" panose="020B0600070205080204" pitchFamily="34" charset="-128"/>
              </a:rPr>
              <a:t>CG</a:t>
            </a:r>
            <a:endParaRPr lang="en-GB" altLang="en-US" sz="1600" b="1" baseline="-25000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98" name="TextBox 1">
            <a:extLst>
              <a:ext uri="{FF2B5EF4-FFF2-40B4-BE49-F238E27FC236}">
                <a16:creationId xmlns:a16="http://schemas.microsoft.com/office/drawing/2014/main" xmlns="" id="{0892098A-C518-47B5-B80E-AD7B5EF3A67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40667" y="2996000"/>
            <a:ext cx="17568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3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prstClr val="black"/>
                </a:solidFill>
              </a:rPr>
              <a:t>Median Change From BL,</a:t>
            </a:r>
            <a:br>
              <a:rPr lang="en-US" altLang="en-US" sz="1200" dirty="0">
                <a:solidFill>
                  <a:prstClr val="black"/>
                </a:solidFill>
              </a:rPr>
            </a:br>
            <a:r>
              <a:rPr lang="en-US" altLang="en-US" sz="1200" dirty="0">
                <a:solidFill>
                  <a:prstClr val="black"/>
                </a:solidFill>
              </a:rPr>
              <a:t>mL/min (Q1, Q3)</a:t>
            </a:r>
          </a:p>
        </p:txBody>
      </p:sp>
      <p:graphicFrame>
        <p:nvGraphicFramePr>
          <p:cNvPr id="99" name="Table 98">
            <a:extLst>
              <a:ext uri="{FF2B5EF4-FFF2-40B4-BE49-F238E27FC236}">
                <a16:creationId xmlns:a16="http://schemas.microsoft.com/office/drawing/2014/main" xmlns="" id="{DEC206ED-01FB-4052-AC19-B624867C4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384783"/>
              </p:ext>
            </p:extLst>
          </p:nvPr>
        </p:nvGraphicFramePr>
        <p:xfrm>
          <a:off x="1666230" y="4923954"/>
          <a:ext cx="201168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123 mL/min 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4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121 mL/min </a:t>
                      </a:r>
                    </a:p>
                  </a:txBody>
                  <a:tcPr marL="0"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3" name="TextBox 34">
            <a:extLst>
              <a:ext uri="{FF2B5EF4-FFF2-40B4-BE49-F238E27FC236}">
                <a16:creationId xmlns:a16="http://schemas.microsoft.com/office/drawing/2014/main" xmlns="" id="{759BCED8-D6D6-8342-8F7E-24FBDB71C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676" y="2040950"/>
            <a:ext cx="7889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32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p &lt;0.001</a:t>
            </a:r>
          </a:p>
        </p:txBody>
      </p:sp>
      <p:sp>
        <p:nvSpPr>
          <p:cNvPr id="104" name="TextBox 34">
            <a:extLst>
              <a:ext uri="{FF2B5EF4-FFF2-40B4-BE49-F238E27FC236}">
                <a16:creationId xmlns:a16="http://schemas.microsoft.com/office/drawing/2014/main" xmlns="" id="{74F41640-2CE8-8346-A246-C031C49DC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8646" y="2040950"/>
            <a:ext cx="7889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32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p &lt;0.001</a:t>
            </a:r>
          </a:p>
        </p:txBody>
      </p:sp>
      <p:sp>
        <p:nvSpPr>
          <p:cNvPr id="105" name="TextBox 34">
            <a:extLst>
              <a:ext uri="{FF2B5EF4-FFF2-40B4-BE49-F238E27FC236}">
                <a16:creationId xmlns:a16="http://schemas.microsoft.com/office/drawing/2014/main" xmlns="" id="{7BA60F48-D3C1-4344-A2D2-61F509944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272" y="2040950"/>
            <a:ext cx="7889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32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p &lt;0.001</a:t>
            </a:r>
          </a:p>
        </p:txBody>
      </p:sp>
      <p:sp>
        <p:nvSpPr>
          <p:cNvPr id="74" name="TextBox 34">
            <a:extLst>
              <a:ext uri="{FF2B5EF4-FFF2-40B4-BE49-F238E27FC236}">
                <a16:creationId xmlns:a16="http://schemas.microsoft.com/office/drawing/2014/main" xmlns="" id="{A5E1645A-8539-495D-8D3B-EADC1D12C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030" y="2865611"/>
            <a:ext cx="352661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32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+1.8</a:t>
            </a:r>
          </a:p>
        </p:txBody>
      </p:sp>
      <p:sp>
        <p:nvSpPr>
          <p:cNvPr id="81" name="TextBox 34">
            <a:extLst>
              <a:ext uri="{FF2B5EF4-FFF2-40B4-BE49-F238E27FC236}">
                <a16:creationId xmlns:a16="http://schemas.microsoft.com/office/drawing/2014/main" xmlns="" id="{6C6FE62C-3623-4FCF-87D4-B5A15651F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030" y="3377107"/>
            <a:ext cx="307777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32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-2.3</a:t>
            </a:r>
          </a:p>
        </p:txBody>
      </p:sp>
      <p:sp>
        <p:nvSpPr>
          <p:cNvPr id="82" name="Rectangle 6">
            <a:extLst>
              <a:ext uri="{FF2B5EF4-FFF2-40B4-BE49-F238E27FC236}">
                <a16:creationId xmlns:a16="http://schemas.microsoft.com/office/drawing/2014/main" xmlns="" id="{A41D7E58-B64F-4A4A-B59F-617BCB37E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7218" y="1414759"/>
            <a:ext cx="442345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3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1600" b="1" dirty="0">
                <a:solidFill>
                  <a:srgbClr val="000000"/>
                </a:solidFill>
                <a:ea typeface="MS PGothic" panose="020B0600070205080204" pitchFamily="34" charset="-128"/>
              </a:rPr>
              <a:t>Proximal Tubular Protein to Creatinine Ratios</a:t>
            </a:r>
          </a:p>
        </p:txBody>
      </p:sp>
      <p:sp>
        <p:nvSpPr>
          <p:cNvPr id="94" name="TextBox 34">
            <a:extLst>
              <a:ext uri="{FF2B5EF4-FFF2-40B4-BE49-F238E27FC236}">
                <a16:creationId xmlns:a16="http://schemas.microsoft.com/office/drawing/2014/main" xmlns="" id="{21287E62-B591-4C7C-95AF-21F9FEB6A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92" y="4950871"/>
            <a:ext cx="7889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32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b="1" dirty="0">
                <a:solidFill>
                  <a:srgbClr val="000000"/>
                </a:solidFill>
              </a:rPr>
              <a:t>Baseline</a:t>
            </a:r>
          </a:p>
        </p:txBody>
      </p:sp>
      <p:sp>
        <p:nvSpPr>
          <p:cNvPr id="59" name="TextBox 34">
            <a:extLst>
              <a:ext uri="{FF2B5EF4-FFF2-40B4-BE49-F238E27FC236}">
                <a16:creationId xmlns:a16="http://schemas.microsoft.com/office/drawing/2014/main" xmlns="" id="{FCB38918-D6F7-468A-AFED-94754C0CC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544" y="4950871"/>
            <a:ext cx="7889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32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b="1" dirty="0">
                <a:solidFill>
                  <a:srgbClr val="000000"/>
                </a:solidFill>
              </a:rPr>
              <a:t>Baseline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648B47A-A374-AE4B-885A-508AEBEC4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AC06D-E468-43AA-8697-C0ABA70C95D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2663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85726"/>
            <a:ext cx="11136197" cy="752475"/>
          </a:xfrm>
        </p:spPr>
        <p:txBody>
          <a:bodyPr lIns="0">
            <a:normAutofit fontScale="90000"/>
          </a:bodyPr>
          <a:lstStyle/>
          <a:p>
            <a:r>
              <a:rPr lang="en-US" dirty="0"/>
              <a:t>Comparing DISCOVER Results to HIV Infection Rate In MSM at HIV Risk but Not on PrEP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xmlns="" id="{0A4DFBCC-0C7C-4FB2-A27B-83D7272E1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1811" y="1227911"/>
            <a:ext cx="5314313" cy="5123394"/>
          </a:xfrm>
        </p:spPr>
        <p:txBody>
          <a:bodyPr lIns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In the absence of placebo control, we sought to contextualize the HIV incidence rates in DISCOVER to the rate in MSM not on PrEP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Using CDC-reported HIV surveillance data, we calculated the background infection rate for MSM at HIV infection risk* in US metropolitan statistical areas (MSAs) that overlapped with DISCOVER sites</a:t>
            </a:r>
            <a:r>
              <a:rPr lang="en-US" sz="1800" baseline="30000" dirty="0"/>
              <a:t>1</a:t>
            </a:r>
            <a:r>
              <a:rPr lang="en-US" sz="1800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HIV infection rate for MSM not on PrEP in 2016: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4.02/100 PY </a:t>
            </a:r>
            <a:r>
              <a:rPr lang="en-US" sz="1800" dirty="0" smtClean="0"/>
              <a:t>95%CI </a:t>
            </a:r>
            <a:r>
              <a:rPr lang="en-US" sz="1800" dirty="0"/>
              <a:t>[</a:t>
            </a:r>
            <a:r>
              <a:rPr lang="en-US" sz="1800" dirty="0" smtClean="0"/>
              <a:t>3.96</a:t>
            </a:r>
            <a:r>
              <a:rPr lang="en-US" sz="1800" dirty="0"/>
              <a:t>, </a:t>
            </a:r>
            <a:r>
              <a:rPr lang="en-US" sz="1800" dirty="0" smtClean="0"/>
              <a:t>4.09]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HIV incidence rates in US DISCOVER sites: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F/TAF = 0.08/100 95%CI [</a:t>
            </a:r>
            <a:r>
              <a:rPr lang="en-US" sz="1800" dirty="0" smtClean="0"/>
              <a:t>0.01</a:t>
            </a:r>
            <a:r>
              <a:rPr lang="en-US" sz="1800" dirty="0"/>
              <a:t>, </a:t>
            </a:r>
            <a:r>
              <a:rPr lang="en-US" sz="1800" dirty="0" smtClean="0"/>
              <a:t>0.28]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F/TDF = 0.45/100 95%CI </a:t>
            </a:r>
            <a:r>
              <a:rPr lang="en-US" sz="1800" dirty="0" smtClean="0"/>
              <a:t>[0.23</a:t>
            </a:r>
            <a:r>
              <a:rPr lang="en-US" sz="1800" dirty="0"/>
              <a:t>, </a:t>
            </a:r>
            <a:r>
              <a:rPr lang="en-US" sz="1800" dirty="0" smtClean="0"/>
              <a:t>0.78]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E1C5FDF-08E6-44BD-98B7-8A020A8B3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AC06D-E468-43AA-8697-C0ABA70C9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xmlns="" id="{850B8DB5-0117-41E4-B254-0EACE2C124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050" dirty="0"/>
              <a:t>*CDC-defined persons with an indication for </a:t>
            </a:r>
            <a:r>
              <a:rPr lang="en-US" sz="1050" dirty="0" err="1"/>
              <a:t>PrEP</a:t>
            </a:r>
            <a:r>
              <a:rPr lang="en-US" sz="1050" dirty="0"/>
              <a:t> use (Smith Ann Epidemiol 2018). 1. </a:t>
            </a:r>
            <a:r>
              <a:rPr lang="en-US" sz="1050"/>
              <a:t>Mera </a:t>
            </a:r>
            <a:r>
              <a:rPr lang="en-US" sz="1050" smtClean="0"/>
              <a:t>JIAS 2019</a:t>
            </a:r>
            <a:r>
              <a:rPr lang="en-US" sz="1050" dirty="0" smtClean="0"/>
              <a:t>, under </a:t>
            </a:r>
            <a:r>
              <a:rPr lang="en-US" sz="1050" dirty="0"/>
              <a:t>review.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B506E7C-3E20-4F3E-B389-58D6FFF5D21A}"/>
              </a:ext>
            </a:extLst>
          </p:cNvPr>
          <p:cNvSpPr/>
          <p:nvPr/>
        </p:nvSpPr>
        <p:spPr>
          <a:xfrm>
            <a:off x="609599" y="1232258"/>
            <a:ext cx="5658861" cy="518690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080">
              <a:lnSpc>
                <a:spcPct val="90000"/>
              </a:lnSpc>
            </a:pP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xmlns="" id="{26C08649-8946-844D-90BF-0E75FFF4D9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576597"/>
              </p:ext>
            </p:extLst>
          </p:nvPr>
        </p:nvGraphicFramePr>
        <p:xfrm>
          <a:off x="1143669" y="1594066"/>
          <a:ext cx="4937760" cy="4293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A4A6A5-DA07-744B-B868-AF13D591B4D3}"/>
              </a:ext>
            </a:extLst>
          </p:cNvPr>
          <p:cNvSpPr txBox="1"/>
          <p:nvPr/>
        </p:nvSpPr>
        <p:spPr>
          <a:xfrm rot="16200000">
            <a:off x="-354739" y="3680437"/>
            <a:ext cx="2507033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8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HIV Incidence/100 PY (95% CI)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B2E559E-2C2F-4072-9B5D-7A1848308BE2}"/>
              </a:ext>
            </a:extLst>
          </p:cNvPr>
          <p:cNvSpPr txBox="1"/>
          <p:nvPr/>
        </p:nvSpPr>
        <p:spPr>
          <a:xfrm>
            <a:off x="3502688" y="5740083"/>
            <a:ext cx="624082" cy="2492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 defTabSz="1219080">
              <a:lnSpc>
                <a:spcPct val="90000"/>
              </a:lnSpc>
            </a:pPr>
            <a:r>
              <a:rPr lang="en-US" sz="1800" dirty="0">
                <a:solidFill>
                  <a:prstClr val="black"/>
                </a:solidFill>
              </a:rPr>
              <a:t>F/TAF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9DE932B-D6CC-4C28-BD12-A187D3D35638}"/>
              </a:ext>
            </a:extLst>
          </p:cNvPr>
          <p:cNvSpPr txBox="1"/>
          <p:nvPr/>
        </p:nvSpPr>
        <p:spPr>
          <a:xfrm>
            <a:off x="4804115" y="5740083"/>
            <a:ext cx="1017712" cy="2492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 defTabSz="1219080">
              <a:lnSpc>
                <a:spcPct val="90000"/>
              </a:lnSpc>
            </a:pPr>
            <a:r>
              <a:rPr lang="en-US" sz="1800" dirty="0">
                <a:solidFill>
                  <a:prstClr val="black"/>
                </a:solidFill>
              </a:rPr>
              <a:t>F/TDF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6D49856-B290-4D4D-9331-C5163958BEDB}"/>
              </a:ext>
            </a:extLst>
          </p:cNvPr>
          <p:cNvSpPr/>
          <p:nvPr/>
        </p:nvSpPr>
        <p:spPr>
          <a:xfrm>
            <a:off x="1098446" y="5740083"/>
            <a:ext cx="2430872" cy="498598"/>
          </a:xfrm>
          <a:prstGeom prst="rect">
            <a:avLst/>
          </a:prstGeom>
        </p:spPr>
        <p:txBody>
          <a:bodyPr wrap="square" lIns="91436" tIns="0" rIns="91436" bIns="0">
            <a:spAutoFit/>
          </a:bodyPr>
          <a:lstStyle/>
          <a:p>
            <a:pPr algn="ctr" defTabSz="1219080">
              <a:lnSpc>
                <a:spcPct val="90000"/>
              </a:lnSpc>
            </a:pPr>
            <a:r>
              <a:rPr lang="en-US" sz="1800" dirty="0">
                <a:solidFill>
                  <a:prstClr val="black"/>
                </a:solidFill>
              </a:rPr>
              <a:t>MSM </a:t>
            </a:r>
          </a:p>
          <a:p>
            <a:pPr algn="ctr" defTabSz="1219080">
              <a:lnSpc>
                <a:spcPct val="90000"/>
              </a:lnSpc>
            </a:pPr>
            <a:r>
              <a:rPr lang="en-US" sz="1800" dirty="0">
                <a:solidFill>
                  <a:prstClr val="black"/>
                </a:solidFill>
              </a:rPr>
              <a:t>Not on PrEP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EF076E7-3B3F-48D2-B448-A03B82FA6020}"/>
              </a:ext>
            </a:extLst>
          </p:cNvPr>
          <p:cNvSpPr txBox="1"/>
          <p:nvPr/>
        </p:nvSpPr>
        <p:spPr>
          <a:xfrm>
            <a:off x="2034156" y="1328741"/>
            <a:ext cx="3654847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8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prstClr val="black"/>
                </a:solidFill>
              </a:rPr>
              <a:t>HIV </a:t>
            </a:r>
            <a:r>
              <a:rPr lang="en-US" sz="1800" b="1" dirty="0" smtClean="0">
                <a:solidFill>
                  <a:prstClr val="black"/>
                </a:solidFill>
              </a:rPr>
              <a:t>Rate </a:t>
            </a:r>
            <a:r>
              <a:rPr lang="en-US" sz="1800" b="1" dirty="0">
                <a:solidFill>
                  <a:prstClr val="black"/>
                </a:solidFill>
              </a:rPr>
              <a:t>Comparison </a:t>
            </a:r>
          </a:p>
          <a:p>
            <a:pPr algn="ctr" defTabSz="91428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prstClr val="black"/>
                </a:solidFill>
              </a:rPr>
              <a:t>(US MSAs &amp; US DISCOVER sites)</a:t>
            </a:r>
          </a:p>
        </p:txBody>
      </p:sp>
    </p:spTree>
    <p:extLst>
      <p:ext uri="{BB962C8B-B14F-4D97-AF65-F5344CB8AC3E}">
        <p14:creationId xmlns:p14="http://schemas.microsoft.com/office/powerpoint/2010/main" val="103560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E74523-78FC-0D48-B578-136B31498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C3C526-6168-4D49-9C73-F99F58F4E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63" y="1412967"/>
            <a:ext cx="10972800" cy="4951396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2000" dirty="0"/>
              <a:t>F/TAF was noninferior to F/TDF in preventing HIV infection in high-risk cis-MSM and TGW</a:t>
            </a:r>
          </a:p>
          <a:p>
            <a:pPr lvl="1">
              <a:spcBef>
                <a:spcPts val="900"/>
              </a:spcBef>
              <a:spcAft>
                <a:spcPts val="1200"/>
              </a:spcAft>
            </a:pPr>
            <a:r>
              <a:rPr lang="en-US" sz="1800" dirty="0"/>
              <a:t>F/TAF HIV incidence was 0.16/100 PY, and F/TDF HIV incidence was 0.34/100 PY</a:t>
            </a:r>
          </a:p>
          <a:p>
            <a:pPr lvl="1">
              <a:spcBef>
                <a:spcPts val="900"/>
              </a:spcBef>
              <a:spcAft>
                <a:spcPts val="1200"/>
              </a:spcAft>
            </a:pPr>
            <a:r>
              <a:rPr lang="en-US" sz="1800" dirty="0"/>
              <a:t>The majority of HIV infections occurred prior to study entry or in participants with low or undetectable drug levels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2000" dirty="0"/>
              <a:t>Both drugs were well tolerated, with low rates of adverse events related discontinuations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2000" dirty="0"/>
              <a:t>F/TAF had significantly better bone and renal safety outcomes as compared to F/TDF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2000" dirty="0"/>
              <a:t>Study participants had consistent high rates of sexual risk behavior, with a lack of risk compensation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2000" dirty="0"/>
              <a:t>F/TAF is an effective and safer option for </a:t>
            </a:r>
            <a:r>
              <a:rPr lang="en-US" sz="2000" dirty="0" err="1"/>
              <a:t>PrEP</a:t>
            </a:r>
            <a:r>
              <a:rPr lang="en-US" sz="2000" dirty="0"/>
              <a:t> in cis-MSM and TGW at risk for HIV infection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202E672-88C5-5A44-8A13-0D4701015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AC06D-E468-43AA-8697-C0ABA70C95D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75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4400" y="1549416"/>
            <a:ext cx="10363200" cy="14700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Co-Authors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76325" y="4231367"/>
            <a:ext cx="10039350" cy="2154434"/>
          </a:xfrm>
        </p:spPr>
        <p:txBody>
          <a:bodyPr anchor="ctr" anchorCtr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800" b="1" dirty="0">
                <a:solidFill>
                  <a:schemeClr val="tx1"/>
                </a:solidFill>
              </a:rPr>
              <a:t>Brad Hare</a:t>
            </a:r>
            <a:r>
              <a:rPr lang="en-US" sz="1800" b="1" baseline="30000" dirty="0">
                <a:solidFill>
                  <a:schemeClr val="tx1"/>
                </a:solidFill>
              </a:rPr>
              <a:t>1</a:t>
            </a:r>
            <a:r>
              <a:rPr lang="en-US" sz="1800" b="1" dirty="0">
                <a:solidFill>
                  <a:schemeClr val="tx1"/>
                </a:solidFill>
              </a:rPr>
              <a:t>, Pep Coll</a:t>
            </a:r>
            <a:r>
              <a:rPr lang="en-US" sz="1800" b="1" baseline="30000" dirty="0">
                <a:solidFill>
                  <a:schemeClr val="tx1"/>
                </a:solidFill>
              </a:rPr>
              <a:t>2</a:t>
            </a:r>
            <a:r>
              <a:rPr lang="en-US" sz="1800" b="1" dirty="0">
                <a:solidFill>
                  <a:schemeClr val="tx1"/>
                </a:solidFill>
              </a:rPr>
              <a:t>, Peter Ruane</a:t>
            </a:r>
            <a:r>
              <a:rPr lang="en-US" sz="1800" b="1" baseline="30000" dirty="0">
                <a:solidFill>
                  <a:schemeClr val="tx1"/>
                </a:solidFill>
              </a:rPr>
              <a:t>3</a:t>
            </a:r>
            <a:r>
              <a:rPr lang="en-US" sz="1800" b="1" dirty="0">
                <a:solidFill>
                  <a:schemeClr val="tx1"/>
                </a:solidFill>
              </a:rPr>
              <a:t>, Jean-Michel Molina</a:t>
            </a:r>
            <a:r>
              <a:rPr lang="en-US" sz="1800" b="1" baseline="30000" dirty="0">
                <a:solidFill>
                  <a:schemeClr val="tx1"/>
                </a:solidFill>
              </a:rPr>
              <a:t>4</a:t>
            </a:r>
            <a:r>
              <a:rPr lang="en-US" sz="1800" b="1" dirty="0">
                <a:solidFill>
                  <a:schemeClr val="tx1"/>
                </a:solidFill>
              </a:rPr>
              <a:t>, Kenneth Mayer</a:t>
            </a:r>
            <a:r>
              <a:rPr lang="en-US" sz="1800" b="1" baseline="30000" dirty="0">
                <a:solidFill>
                  <a:schemeClr val="tx1"/>
                </a:solidFill>
              </a:rPr>
              <a:t>5</a:t>
            </a:r>
            <a:r>
              <a:rPr lang="en-US" sz="1800" b="1" dirty="0">
                <a:solidFill>
                  <a:schemeClr val="tx1"/>
                </a:solidFill>
              </a:rPr>
              <a:t>, </a:t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Heiko Jessen</a:t>
            </a:r>
            <a:r>
              <a:rPr lang="en-US" sz="1800" b="1" baseline="30000" dirty="0">
                <a:solidFill>
                  <a:schemeClr val="tx1"/>
                </a:solidFill>
              </a:rPr>
              <a:t>6</a:t>
            </a:r>
            <a:r>
              <a:rPr lang="en-US" sz="1800" b="1" dirty="0">
                <a:solidFill>
                  <a:schemeClr val="tx1"/>
                </a:solidFill>
              </a:rPr>
              <a:t>, Robert Grant</a:t>
            </a:r>
            <a:r>
              <a:rPr lang="en-US" sz="1800" b="1" baseline="30000" dirty="0"/>
              <a:t>7</a:t>
            </a:r>
            <a:r>
              <a:rPr lang="en-US" sz="1800" b="1" dirty="0">
                <a:solidFill>
                  <a:schemeClr val="tx1"/>
                </a:solidFill>
              </a:rPr>
              <a:t>, Joss De Wet</a:t>
            </a:r>
            <a:r>
              <a:rPr lang="en-US" sz="1800" b="1" baseline="30000" dirty="0">
                <a:solidFill>
                  <a:schemeClr val="tx1"/>
                </a:solidFill>
              </a:rPr>
              <a:t>8</a:t>
            </a:r>
            <a:r>
              <a:rPr lang="en-US" sz="1800" b="1" dirty="0">
                <a:solidFill>
                  <a:schemeClr val="tx1"/>
                </a:solidFill>
              </a:rPr>
              <a:t>, Melanie Thompson</a:t>
            </a:r>
            <a:r>
              <a:rPr lang="en-US" sz="1800" b="1" baseline="30000" dirty="0">
                <a:solidFill>
                  <a:schemeClr val="tx1"/>
                </a:solidFill>
              </a:rPr>
              <a:t>9</a:t>
            </a:r>
            <a:r>
              <a:rPr lang="en-US" sz="1800" b="1" dirty="0">
                <a:solidFill>
                  <a:schemeClr val="tx1"/>
                </a:solidFill>
              </a:rPr>
              <a:t>, Edwin DeJesus</a:t>
            </a:r>
            <a:r>
              <a:rPr lang="en-US" sz="1800" b="1" baseline="30000" dirty="0">
                <a:solidFill>
                  <a:schemeClr val="tx1"/>
                </a:solidFill>
              </a:rPr>
              <a:t>10</a:t>
            </a:r>
            <a:r>
              <a:rPr lang="en-US" sz="1800" b="1" dirty="0">
                <a:solidFill>
                  <a:schemeClr val="tx1"/>
                </a:solidFill>
              </a:rPr>
              <a:t>, </a:t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Ramin Ebrahimi</a:t>
            </a:r>
            <a:r>
              <a:rPr lang="en-US" sz="1800" b="1" baseline="30000" dirty="0">
                <a:solidFill>
                  <a:schemeClr val="tx1"/>
                </a:solidFill>
              </a:rPr>
              <a:t>11</a:t>
            </a:r>
            <a:r>
              <a:rPr lang="en-US" sz="1800" b="1" dirty="0">
                <a:solidFill>
                  <a:schemeClr val="tx1"/>
                </a:solidFill>
              </a:rPr>
              <a:t>, Robertino Mera</a:t>
            </a:r>
            <a:r>
              <a:rPr lang="en-US" sz="1800" b="1" baseline="30000" dirty="0">
                <a:solidFill>
                  <a:schemeClr val="tx1"/>
                </a:solidFill>
              </a:rPr>
              <a:t>11</a:t>
            </a:r>
            <a:r>
              <a:rPr lang="en-US" sz="1800" b="1" dirty="0">
                <a:solidFill>
                  <a:schemeClr val="tx1"/>
                </a:solidFill>
              </a:rPr>
              <a:t>, Moupali Das</a:t>
            </a:r>
            <a:r>
              <a:rPr lang="en-US" sz="1800" b="1" baseline="30000" dirty="0">
                <a:solidFill>
                  <a:schemeClr val="tx1"/>
                </a:solidFill>
              </a:rPr>
              <a:t>11</a:t>
            </a:r>
            <a:r>
              <a:rPr lang="en-US" sz="1800" b="1" dirty="0">
                <a:solidFill>
                  <a:schemeClr val="tx1"/>
                </a:solidFill>
              </a:rPr>
              <a:t>, Diana Brainard</a:t>
            </a:r>
            <a:r>
              <a:rPr lang="en-US" sz="1800" b="1" baseline="30000" dirty="0">
                <a:solidFill>
                  <a:schemeClr val="tx1"/>
                </a:solidFill>
              </a:rPr>
              <a:t>11</a:t>
            </a:r>
            <a:r>
              <a:rPr lang="en-US" sz="1800" b="1" dirty="0">
                <a:solidFill>
                  <a:schemeClr val="tx1"/>
                </a:solidFill>
              </a:rPr>
              <a:t>, Scott McCallister</a:t>
            </a:r>
            <a:r>
              <a:rPr lang="en-US" sz="1800" b="1" baseline="30000" dirty="0">
                <a:solidFill>
                  <a:schemeClr val="tx1"/>
                </a:solidFill>
              </a:rPr>
              <a:t>11</a:t>
            </a:r>
            <a:endParaRPr lang="en-US" sz="1800" b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1400" baseline="30000" dirty="0">
                <a:solidFill>
                  <a:schemeClr val="tx1"/>
                </a:solidFill>
              </a:rPr>
              <a:t>1</a:t>
            </a:r>
            <a:r>
              <a:rPr lang="en-US" sz="1400" dirty="0">
                <a:solidFill>
                  <a:schemeClr val="tx1"/>
                </a:solidFill>
              </a:rPr>
              <a:t>Kaiser-Permanente, San Francisco, CA; </a:t>
            </a:r>
            <a:r>
              <a:rPr lang="en-US" sz="1400" baseline="30000" dirty="0">
                <a:solidFill>
                  <a:schemeClr val="tx1"/>
                </a:solidFill>
              </a:rPr>
              <a:t>2</a:t>
            </a:r>
            <a:r>
              <a:rPr lang="en-US" sz="1400" dirty="0">
                <a:solidFill>
                  <a:schemeClr val="tx1"/>
                </a:solidFill>
              </a:rPr>
              <a:t>Institut de </a:t>
            </a:r>
            <a:r>
              <a:rPr lang="en-US" sz="1400" dirty="0" err="1">
                <a:solidFill>
                  <a:schemeClr val="tx1"/>
                </a:solidFill>
              </a:rPr>
              <a:t>Recerca</a:t>
            </a:r>
            <a:r>
              <a:rPr lang="en-US" sz="1400" dirty="0">
                <a:solidFill>
                  <a:schemeClr val="tx1"/>
                </a:solidFill>
              </a:rPr>
              <a:t> de la </a:t>
            </a:r>
            <a:r>
              <a:rPr lang="en-US" sz="1400" dirty="0" err="1">
                <a:solidFill>
                  <a:schemeClr val="tx1"/>
                </a:solidFill>
              </a:rPr>
              <a:t>Sida</a:t>
            </a:r>
            <a:r>
              <a:rPr lang="en-US" sz="1400" dirty="0">
                <a:solidFill>
                  <a:schemeClr val="tx1"/>
                </a:solidFill>
              </a:rPr>
              <a:t>, Barcelona, Spain; </a:t>
            </a:r>
            <a:r>
              <a:rPr lang="en-US" sz="1400" baseline="30000" dirty="0">
                <a:solidFill>
                  <a:schemeClr val="tx1"/>
                </a:solidFill>
              </a:rPr>
              <a:t>3</a:t>
            </a:r>
            <a:r>
              <a:rPr lang="en-US" sz="1400" dirty="0">
                <a:solidFill>
                  <a:schemeClr val="tx1"/>
                </a:solidFill>
              </a:rPr>
              <a:t>Ruane Clinical Research, Los Angeles, CA; </a:t>
            </a:r>
            <a:r>
              <a:rPr lang="en-US" sz="1400" baseline="30000" dirty="0">
                <a:solidFill>
                  <a:schemeClr val="tx1"/>
                </a:solidFill>
              </a:rPr>
              <a:t>4</a:t>
            </a:r>
            <a:r>
              <a:rPr lang="en-US" sz="1400" dirty="0">
                <a:solidFill>
                  <a:schemeClr val="tx1"/>
                </a:solidFill>
              </a:rPr>
              <a:t>University of Paris Diderot, France; </a:t>
            </a:r>
            <a:r>
              <a:rPr lang="en-US" sz="1400" baseline="30000" dirty="0">
                <a:solidFill>
                  <a:schemeClr val="tx1"/>
                </a:solidFill>
              </a:rPr>
              <a:t>5</a:t>
            </a:r>
            <a:r>
              <a:rPr lang="en-US" sz="1400" dirty="0">
                <a:solidFill>
                  <a:schemeClr val="tx1"/>
                </a:solidFill>
              </a:rPr>
              <a:t>Harvard T.H. Chan School of Public Health, Boston, MA; </a:t>
            </a:r>
            <a:r>
              <a:rPr lang="en-US" sz="1400" baseline="30000" dirty="0">
                <a:solidFill>
                  <a:schemeClr val="tx1"/>
                </a:solidFill>
              </a:rPr>
              <a:t>6</a:t>
            </a:r>
            <a:r>
              <a:rPr lang="en-US" sz="1400" dirty="0">
                <a:solidFill>
                  <a:schemeClr val="tx1"/>
                </a:solidFill>
              </a:rPr>
              <a:t>Praxis Jessen, Academic Teaching Clinic of </a:t>
            </a:r>
            <a:r>
              <a:rPr lang="en-US" sz="1400" dirty="0" err="1">
                <a:solidFill>
                  <a:schemeClr val="tx1"/>
                </a:solidFill>
              </a:rPr>
              <a:t>Charité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Universitätsmedizin</a:t>
            </a:r>
            <a:r>
              <a:rPr lang="en-US" sz="1400" dirty="0">
                <a:solidFill>
                  <a:schemeClr val="tx1"/>
                </a:solidFill>
              </a:rPr>
              <a:t>, Berlin, Germany; </a:t>
            </a:r>
            <a:r>
              <a:rPr lang="en-US" sz="1400" baseline="30000" dirty="0"/>
              <a:t>7</a:t>
            </a:r>
            <a:r>
              <a:rPr lang="en-US" sz="1400" dirty="0"/>
              <a:t>University of California, San Francisco, San Francisco, CA; </a:t>
            </a:r>
            <a:r>
              <a:rPr lang="en-US" sz="1400" baseline="30000" dirty="0">
                <a:solidFill>
                  <a:schemeClr val="tx1"/>
                </a:solidFill>
              </a:rPr>
              <a:t>8</a:t>
            </a:r>
            <a:r>
              <a:rPr lang="en-US" sz="1400" dirty="0">
                <a:solidFill>
                  <a:schemeClr val="tx1"/>
                </a:solidFill>
              </a:rPr>
              <a:t>Spectrum Health, Vancouver, Canada; </a:t>
            </a:r>
            <a:r>
              <a:rPr lang="en-US" sz="1400" baseline="30000" dirty="0"/>
              <a:t>9</a:t>
            </a:r>
            <a:r>
              <a:rPr lang="en-US" sz="1400" dirty="0">
                <a:solidFill>
                  <a:schemeClr val="tx1"/>
                </a:solidFill>
              </a:rPr>
              <a:t>AIDS Research Consortium of Atlanta, Atlanta, GA; </a:t>
            </a:r>
            <a:r>
              <a:rPr lang="en-US" sz="1400" baseline="30000" dirty="0"/>
              <a:t>10</a:t>
            </a:r>
            <a:r>
              <a:rPr lang="en-US" sz="1400" dirty="0">
                <a:solidFill>
                  <a:schemeClr val="tx1"/>
                </a:solidFill>
              </a:rPr>
              <a:t>Orlando Immunology Center, FL; </a:t>
            </a:r>
            <a:r>
              <a:rPr lang="en-US" sz="1400" baseline="30000" dirty="0">
                <a:solidFill>
                  <a:schemeClr val="tx1"/>
                </a:solidFill>
              </a:rPr>
              <a:t>11</a:t>
            </a:r>
            <a:r>
              <a:rPr lang="en-US" sz="1400" dirty="0">
                <a:solidFill>
                  <a:schemeClr val="tx1"/>
                </a:solidFill>
              </a:rPr>
              <a:t>Gilead Sciences, Inc., Foster City, CA</a:t>
            </a:r>
          </a:p>
        </p:txBody>
      </p:sp>
    </p:spTree>
    <p:extLst>
      <p:ext uri="{BB962C8B-B14F-4D97-AF65-F5344CB8AC3E}">
        <p14:creationId xmlns:p14="http://schemas.microsoft.com/office/powerpoint/2010/main" val="36524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ED084593-8BFE-4BA9-87CD-8D3C5FE475BE}"/>
              </a:ext>
            </a:extLst>
          </p:cNvPr>
          <p:cNvCxnSpPr>
            <a:cxnSpLocks/>
          </p:cNvCxnSpPr>
          <p:nvPr/>
        </p:nvCxnSpPr>
        <p:spPr>
          <a:xfrm flipH="1" flipV="1">
            <a:off x="6096001" y="2358925"/>
            <a:ext cx="172" cy="32666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98269"/>
              </p:ext>
            </p:extLst>
          </p:nvPr>
        </p:nvGraphicFramePr>
        <p:xfrm>
          <a:off x="752821" y="2691197"/>
          <a:ext cx="10686702" cy="3858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1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11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11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811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811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811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83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AUSTRIA</a:t>
                      </a:r>
                    </a:p>
                  </a:txBody>
                  <a:tcPr marL="45720" marR="45720" marT="27432" marB="9144" anchor="b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FRANCE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SPAIN</a:t>
                      </a:r>
                    </a:p>
                  </a:txBody>
                  <a:tcPr marL="45720" marR="45720" marT="27432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UNITED STATES </a:t>
                      </a:r>
                    </a:p>
                  </a:txBody>
                  <a:tcPr marL="45720" marR="45720" marT="27432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 Haas</a:t>
                      </a:r>
                    </a:p>
                  </a:txBody>
                  <a:tcPr marL="45720" marR="45720" marT="9144" marB="9144" anchor="b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Cua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Coll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Asmuth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Gladstein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Mounzer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Rieger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J-M Molina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Crespo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Avery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RM Grant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Ogbuagu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390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Philibert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 del Romero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Benson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Grossberg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Petroll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390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CANADA </a:t>
                      </a:r>
                    </a:p>
                  </a:txBody>
                  <a:tcPr marL="45720" marR="45720" marT="9144" marB="9144" anchor="b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Pialoux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Podzamczer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Berhe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Halperin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 Phoenix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3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Brunetta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Brar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CB Hare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MN Ramgopal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3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JJ de Wet</a:t>
                      </a:r>
                    </a:p>
                  </a:txBody>
                  <a:tcPr marL="45720" marR="45720" marT="9144" marB="9144" anchor="b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GERMANY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UNITED KINGDOM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Brinson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Hassler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Rashbaum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3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Trottier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 Jessen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Apea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JH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Burack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Hengel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GJ Richmond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3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 Szabo</a:t>
                      </a:r>
                    </a:p>
                  </a:txBody>
                  <a:tcPr marL="45720" marR="45720" marT="9144" marB="9144" anchor="b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 Knecht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 Clarke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Campbell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Henry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PJ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Ruane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3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 Tremblay</a:t>
                      </a:r>
                    </a:p>
                  </a:txBody>
                  <a:tcPr marL="45720" marR="45720" marT="9144" marB="9144" anchor="b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Krznaric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Dosekun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Cespedes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Hosek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 Salazar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3909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9144" marB="9144" anchor="b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 Spinner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 Gilson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Coleman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Iandorio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AJ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Scarsella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390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DENMARK</a:t>
                      </a:r>
                    </a:p>
                  </a:txBody>
                  <a:tcPr marL="45720" marR="45720" marT="9144" marB="9144" anchor="b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Kegg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Creticos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LaMarca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Scott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3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Gerstoft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45720" marR="45720" marT="9144" marB="9144" anchor="b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ITALY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Leen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Crofoot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Lucasti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Shalit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3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Kronborg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Antinori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Nwokolo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 Cruickshank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Mannheimer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JL  Stephens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3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 Larsen </a:t>
                      </a:r>
                    </a:p>
                  </a:txBody>
                  <a:tcPr marL="45720" marR="45720" marT="9144" marB="9144" anchor="b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Lazzarin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 Post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Daar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Martorell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 Thompson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3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 Larsen</a:t>
                      </a:r>
                    </a:p>
                  </a:txBody>
                  <a:tcPr marL="45720" marR="45720" marT="9144" marB="9144" anchor="b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 Reeves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DeJesus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Markowitz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Voskuhl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3909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9144" marB="9144" anchor="b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NETHERLANDS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Schembri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Doblecki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-Lewis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Mayer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BH Wade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3909"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9144" marB="9144" anchor="b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Prins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Taylor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Donovan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Mills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Wohl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3909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9144" marB="27432" anchor="b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9144" marB="2743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2743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Flamm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2743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Morris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9144" marB="2743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Workowski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2743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10B8089-0C28-4D70-8D81-E4D61B1ED405}"/>
              </a:ext>
            </a:extLst>
          </p:cNvPr>
          <p:cNvGrpSpPr/>
          <p:nvPr/>
        </p:nvGrpSpPr>
        <p:grpSpPr>
          <a:xfrm>
            <a:off x="9219388" y="1120528"/>
            <a:ext cx="1335288" cy="646576"/>
            <a:chOff x="7875356" y="2079739"/>
            <a:chExt cx="3333025" cy="161392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3A4FA6DE-5A86-49A8-9A38-4A0874F8B779}"/>
                </a:ext>
              </a:extLst>
            </p:cNvPr>
            <p:cNvGrpSpPr/>
            <p:nvPr/>
          </p:nvGrpSpPr>
          <p:grpSpPr>
            <a:xfrm>
              <a:off x="7875356" y="2079739"/>
              <a:ext cx="1629983" cy="1613926"/>
              <a:chOff x="6431050" y="1899228"/>
              <a:chExt cx="496077" cy="491187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18" name="Freeform 42">
                <a:extLst>
                  <a:ext uri="{FF2B5EF4-FFF2-40B4-BE49-F238E27FC236}">
                    <a16:creationId xmlns:a16="http://schemas.microsoft.com/office/drawing/2014/main" xmlns="" id="{6C0050F4-D325-4056-905B-A805E1365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069" y="1899228"/>
                <a:ext cx="240037" cy="241172"/>
              </a:xfrm>
              <a:custGeom>
                <a:avLst/>
                <a:gdLst>
                  <a:gd name="T0" fmla="*/ 45 w 45"/>
                  <a:gd name="T1" fmla="*/ 23 h 47"/>
                  <a:gd name="T2" fmla="*/ 22 w 45"/>
                  <a:gd name="T3" fmla="*/ 46 h 47"/>
                  <a:gd name="T4" fmla="*/ 0 w 45"/>
                  <a:gd name="T5" fmla="*/ 23 h 47"/>
                  <a:gd name="T6" fmla="*/ 23 w 45"/>
                  <a:gd name="T7" fmla="*/ 0 h 47"/>
                  <a:gd name="T8" fmla="*/ 45 w 45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45" y="23"/>
                    </a:moveTo>
                    <a:cubicBezTo>
                      <a:pt x="45" y="36"/>
                      <a:pt x="35" y="47"/>
                      <a:pt x="22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5" y="1"/>
                      <a:pt x="45" y="11"/>
                      <a:pt x="45" y="23"/>
                    </a:cubicBezTo>
                    <a:close/>
                  </a:path>
                </a:pathLst>
              </a:custGeom>
              <a:grpFill/>
              <a:ln w="190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 charset="0"/>
                </a:endParaRPr>
              </a:p>
            </p:txBody>
          </p:sp>
          <p:sp>
            <p:nvSpPr>
              <p:cNvPr id="19" name="Freeform 297">
                <a:extLst>
                  <a:ext uri="{FF2B5EF4-FFF2-40B4-BE49-F238E27FC236}">
                    <a16:creationId xmlns:a16="http://schemas.microsoft.com/office/drawing/2014/main" xmlns="" id="{34190D4F-CE5C-4122-8DCA-C6D8F705A10E}"/>
                  </a:ext>
                </a:extLst>
              </p:cNvPr>
              <p:cNvSpPr/>
              <p:nvPr/>
            </p:nvSpPr>
            <p:spPr>
              <a:xfrm flipV="1">
                <a:off x="6431050" y="2160709"/>
                <a:ext cx="496077" cy="229706"/>
              </a:xfrm>
              <a:custGeom>
                <a:avLst/>
                <a:gdLst>
                  <a:gd name="connsiteX0" fmla="*/ 96015 w 496077"/>
                  <a:gd name="connsiteY0" fmla="*/ 229706 h 229706"/>
                  <a:gd name="connsiteX1" fmla="*/ 400062 w 496077"/>
                  <a:gd name="connsiteY1" fmla="*/ 229706 h 229706"/>
                  <a:gd name="connsiteX2" fmla="*/ 496077 w 496077"/>
                  <a:gd name="connsiteY2" fmla="*/ 138044 h 229706"/>
                  <a:gd name="connsiteX3" fmla="*/ 496077 w 496077"/>
                  <a:gd name="connsiteY3" fmla="*/ 0 h 229706"/>
                  <a:gd name="connsiteX4" fmla="*/ 389394 w 496077"/>
                  <a:gd name="connsiteY4" fmla="*/ 0 h 229706"/>
                  <a:gd name="connsiteX5" fmla="*/ 389394 w 496077"/>
                  <a:gd name="connsiteY5" fmla="*/ 92214 h 229706"/>
                  <a:gd name="connsiteX6" fmla="*/ 389394 w 496077"/>
                  <a:gd name="connsiteY6" fmla="*/ 122767 h 229706"/>
                  <a:gd name="connsiteX7" fmla="*/ 378726 w 496077"/>
                  <a:gd name="connsiteY7" fmla="*/ 122767 h 229706"/>
                  <a:gd name="connsiteX8" fmla="*/ 378726 w 496077"/>
                  <a:gd name="connsiteY8" fmla="*/ 92214 h 229706"/>
                  <a:gd name="connsiteX9" fmla="*/ 378726 w 496077"/>
                  <a:gd name="connsiteY9" fmla="*/ 0 h 229706"/>
                  <a:gd name="connsiteX10" fmla="*/ 117352 w 496077"/>
                  <a:gd name="connsiteY10" fmla="*/ 0 h 229706"/>
                  <a:gd name="connsiteX11" fmla="*/ 117352 w 496077"/>
                  <a:gd name="connsiteY11" fmla="*/ 92214 h 229706"/>
                  <a:gd name="connsiteX12" fmla="*/ 117352 w 496077"/>
                  <a:gd name="connsiteY12" fmla="*/ 122767 h 229706"/>
                  <a:gd name="connsiteX13" fmla="*/ 106683 w 496077"/>
                  <a:gd name="connsiteY13" fmla="*/ 122767 h 229706"/>
                  <a:gd name="connsiteX14" fmla="*/ 106683 w 496077"/>
                  <a:gd name="connsiteY14" fmla="*/ 97306 h 229706"/>
                  <a:gd name="connsiteX15" fmla="*/ 106683 w 496077"/>
                  <a:gd name="connsiteY15" fmla="*/ 0 h 229706"/>
                  <a:gd name="connsiteX16" fmla="*/ 0 w 496077"/>
                  <a:gd name="connsiteY16" fmla="*/ 0 h 229706"/>
                  <a:gd name="connsiteX17" fmla="*/ 0 w 496077"/>
                  <a:gd name="connsiteY17" fmla="*/ 138044 h 229706"/>
                  <a:gd name="connsiteX18" fmla="*/ 96015 w 496077"/>
                  <a:gd name="connsiteY18" fmla="*/ 229706 h 22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6077" h="229706">
                    <a:moveTo>
                      <a:pt x="96015" y="229706"/>
                    </a:moveTo>
                    <a:cubicBezTo>
                      <a:pt x="197364" y="229706"/>
                      <a:pt x="298713" y="229706"/>
                      <a:pt x="400062" y="229706"/>
                    </a:cubicBezTo>
                    <a:cubicBezTo>
                      <a:pt x="458738" y="229706"/>
                      <a:pt x="496077" y="199152"/>
                      <a:pt x="496077" y="138044"/>
                    </a:cubicBezTo>
                    <a:lnTo>
                      <a:pt x="496077" y="0"/>
                    </a:lnTo>
                    <a:lnTo>
                      <a:pt x="389394" y="0"/>
                    </a:lnTo>
                    <a:lnTo>
                      <a:pt x="389394" y="92214"/>
                    </a:lnTo>
                    <a:cubicBezTo>
                      <a:pt x="389394" y="102398"/>
                      <a:pt x="389394" y="112583"/>
                      <a:pt x="389394" y="122767"/>
                    </a:cubicBezTo>
                    <a:cubicBezTo>
                      <a:pt x="389394" y="122767"/>
                      <a:pt x="384060" y="122767"/>
                      <a:pt x="378726" y="122767"/>
                    </a:cubicBezTo>
                    <a:cubicBezTo>
                      <a:pt x="378726" y="112583"/>
                      <a:pt x="378726" y="102398"/>
                      <a:pt x="378726" y="92214"/>
                    </a:cubicBezTo>
                    <a:lnTo>
                      <a:pt x="378726" y="0"/>
                    </a:lnTo>
                    <a:lnTo>
                      <a:pt x="117352" y="0"/>
                    </a:lnTo>
                    <a:lnTo>
                      <a:pt x="117352" y="92214"/>
                    </a:lnTo>
                    <a:cubicBezTo>
                      <a:pt x="117352" y="102398"/>
                      <a:pt x="117352" y="112583"/>
                      <a:pt x="117352" y="122767"/>
                    </a:cubicBezTo>
                    <a:cubicBezTo>
                      <a:pt x="112018" y="122767"/>
                      <a:pt x="112018" y="122767"/>
                      <a:pt x="106683" y="122767"/>
                    </a:cubicBezTo>
                    <a:cubicBezTo>
                      <a:pt x="106683" y="112583"/>
                      <a:pt x="106683" y="107490"/>
                      <a:pt x="106683" y="97306"/>
                    </a:cubicBezTo>
                    <a:lnTo>
                      <a:pt x="106683" y="0"/>
                    </a:lnTo>
                    <a:lnTo>
                      <a:pt x="0" y="0"/>
                    </a:lnTo>
                    <a:lnTo>
                      <a:pt x="0" y="138044"/>
                    </a:lnTo>
                    <a:cubicBezTo>
                      <a:pt x="0" y="199152"/>
                      <a:pt x="37339" y="229706"/>
                      <a:pt x="96015" y="229706"/>
                    </a:cubicBezTo>
                    <a:close/>
                  </a:path>
                </a:pathLst>
              </a:custGeom>
              <a:grpFill/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B1FBCDB9-5668-4FB0-82A5-BA9473979393}"/>
                </a:ext>
              </a:extLst>
            </p:cNvPr>
            <p:cNvGrpSpPr/>
            <p:nvPr/>
          </p:nvGrpSpPr>
          <p:grpSpPr>
            <a:xfrm>
              <a:off x="8443038" y="2079739"/>
              <a:ext cx="1629983" cy="1613926"/>
              <a:chOff x="6431050" y="1899228"/>
              <a:chExt cx="496077" cy="491187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Freeform 42">
                <a:extLst>
                  <a:ext uri="{FF2B5EF4-FFF2-40B4-BE49-F238E27FC236}">
                    <a16:creationId xmlns:a16="http://schemas.microsoft.com/office/drawing/2014/main" xmlns="" id="{4C53B4D3-E0D7-446F-A7E6-27AD53EDE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069" y="1899228"/>
                <a:ext cx="240037" cy="241172"/>
              </a:xfrm>
              <a:custGeom>
                <a:avLst/>
                <a:gdLst>
                  <a:gd name="T0" fmla="*/ 45 w 45"/>
                  <a:gd name="T1" fmla="*/ 23 h 47"/>
                  <a:gd name="T2" fmla="*/ 22 w 45"/>
                  <a:gd name="T3" fmla="*/ 46 h 47"/>
                  <a:gd name="T4" fmla="*/ 0 w 45"/>
                  <a:gd name="T5" fmla="*/ 23 h 47"/>
                  <a:gd name="T6" fmla="*/ 23 w 45"/>
                  <a:gd name="T7" fmla="*/ 0 h 47"/>
                  <a:gd name="T8" fmla="*/ 45 w 45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45" y="23"/>
                    </a:moveTo>
                    <a:cubicBezTo>
                      <a:pt x="45" y="36"/>
                      <a:pt x="35" y="47"/>
                      <a:pt x="22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5" y="1"/>
                      <a:pt x="45" y="11"/>
                      <a:pt x="45" y="23"/>
                    </a:cubicBezTo>
                    <a:close/>
                  </a:path>
                </a:pathLst>
              </a:custGeom>
              <a:grpFill/>
              <a:ln w="190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 charset="0"/>
                </a:endParaRPr>
              </a:p>
            </p:txBody>
          </p:sp>
          <p:sp>
            <p:nvSpPr>
              <p:cNvPr id="17" name="Freeform 300">
                <a:extLst>
                  <a:ext uri="{FF2B5EF4-FFF2-40B4-BE49-F238E27FC236}">
                    <a16:creationId xmlns:a16="http://schemas.microsoft.com/office/drawing/2014/main" xmlns="" id="{1CD52F0F-F3FA-498B-9102-AEDA1012BC0B}"/>
                  </a:ext>
                </a:extLst>
              </p:cNvPr>
              <p:cNvSpPr/>
              <p:nvPr/>
            </p:nvSpPr>
            <p:spPr>
              <a:xfrm flipV="1">
                <a:off x="6431050" y="2160709"/>
                <a:ext cx="496077" cy="229706"/>
              </a:xfrm>
              <a:custGeom>
                <a:avLst/>
                <a:gdLst>
                  <a:gd name="connsiteX0" fmla="*/ 96015 w 496077"/>
                  <a:gd name="connsiteY0" fmla="*/ 229706 h 229706"/>
                  <a:gd name="connsiteX1" fmla="*/ 400062 w 496077"/>
                  <a:gd name="connsiteY1" fmla="*/ 229706 h 229706"/>
                  <a:gd name="connsiteX2" fmla="*/ 496077 w 496077"/>
                  <a:gd name="connsiteY2" fmla="*/ 138044 h 229706"/>
                  <a:gd name="connsiteX3" fmla="*/ 496077 w 496077"/>
                  <a:gd name="connsiteY3" fmla="*/ 0 h 229706"/>
                  <a:gd name="connsiteX4" fmla="*/ 389394 w 496077"/>
                  <a:gd name="connsiteY4" fmla="*/ 0 h 229706"/>
                  <a:gd name="connsiteX5" fmla="*/ 389394 w 496077"/>
                  <a:gd name="connsiteY5" fmla="*/ 92214 h 229706"/>
                  <a:gd name="connsiteX6" fmla="*/ 389394 w 496077"/>
                  <a:gd name="connsiteY6" fmla="*/ 122767 h 229706"/>
                  <a:gd name="connsiteX7" fmla="*/ 378726 w 496077"/>
                  <a:gd name="connsiteY7" fmla="*/ 122767 h 229706"/>
                  <a:gd name="connsiteX8" fmla="*/ 378726 w 496077"/>
                  <a:gd name="connsiteY8" fmla="*/ 92214 h 229706"/>
                  <a:gd name="connsiteX9" fmla="*/ 378726 w 496077"/>
                  <a:gd name="connsiteY9" fmla="*/ 0 h 229706"/>
                  <a:gd name="connsiteX10" fmla="*/ 117352 w 496077"/>
                  <a:gd name="connsiteY10" fmla="*/ 0 h 229706"/>
                  <a:gd name="connsiteX11" fmla="*/ 117352 w 496077"/>
                  <a:gd name="connsiteY11" fmla="*/ 92214 h 229706"/>
                  <a:gd name="connsiteX12" fmla="*/ 117352 w 496077"/>
                  <a:gd name="connsiteY12" fmla="*/ 122767 h 229706"/>
                  <a:gd name="connsiteX13" fmla="*/ 106683 w 496077"/>
                  <a:gd name="connsiteY13" fmla="*/ 122767 h 229706"/>
                  <a:gd name="connsiteX14" fmla="*/ 106683 w 496077"/>
                  <a:gd name="connsiteY14" fmla="*/ 97306 h 229706"/>
                  <a:gd name="connsiteX15" fmla="*/ 106683 w 496077"/>
                  <a:gd name="connsiteY15" fmla="*/ 0 h 229706"/>
                  <a:gd name="connsiteX16" fmla="*/ 0 w 496077"/>
                  <a:gd name="connsiteY16" fmla="*/ 0 h 229706"/>
                  <a:gd name="connsiteX17" fmla="*/ 0 w 496077"/>
                  <a:gd name="connsiteY17" fmla="*/ 138044 h 229706"/>
                  <a:gd name="connsiteX18" fmla="*/ 96015 w 496077"/>
                  <a:gd name="connsiteY18" fmla="*/ 229706 h 22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6077" h="229706">
                    <a:moveTo>
                      <a:pt x="96015" y="229706"/>
                    </a:moveTo>
                    <a:cubicBezTo>
                      <a:pt x="197364" y="229706"/>
                      <a:pt x="298713" y="229706"/>
                      <a:pt x="400062" y="229706"/>
                    </a:cubicBezTo>
                    <a:cubicBezTo>
                      <a:pt x="458738" y="229706"/>
                      <a:pt x="496077" y="199152"/>
                      <a:pt x="496077" y="138044"/>
                    </a:cubicBezTo>
                    <a:lnTo>
                      <a:pt x="496077" y="0"/>
                    </a:lnTo>
                    <a:lnTo>
                      <a:pt x="389394" y="0"/>
                    </a:lnTo>
                    <a:lnTo>
                      <a:pt x="389394" y="92214"/>
                    </a:lnTo>
                    <a:cubicBezTo>
                      <a:pt x="389394" y="102398"/>
                      <a:pt x="389394" y="112583"/>
                      <a:pt x="389394" y="122767"/>
                    </a:cubicBezTo>
                    <a:cubicBezTo>
                      <a:pt x="389394" y="122767"/>
                      <a:pt x="384060" y="122767"/>
                      <a:pt x="378726" y="122767"/>
                    </a:cubicBezTo>
                    <a:cubicBezTo>
                      <a:pt x="378726" y="112583"/>
                      <a:pt x="378726" y="102398"/>
                      <a:pt x="378726" y="92214"/>
                    </a:cubicBezTo>
                    <a:lnTo>
                      <a:pt x="378726" y="0"/>
                    </a:lnTo>
                    <a:lnTo>
                      <a:pt x="117352" y="0"/>
                    </a:lnTo>
                    <a:lnTo>
                      <a:pt x="117352" y="92214"/>
                    </a:lnTo>
                    <a:cubicBezTo>
                      <a:pt x="117352" y="102398"/>
                      <a:pt x="117352" y="112583"/>
                      <a:pt x="117352" y="122767"/>
                    </a:cubicBezTo>
                    <a:cubicBezTo>
                      <a:pt x="112018" y="122767"/>
                      <a:pt x="112018" y="122767"/>
                      <a:pt x="106683" y="122767"/>
                    </a:cubicBezTo>
                    <a:cubicBezTo>
                      <a:pt x="106683" y="112583"/>
                      <a:pt x="106683" y="107490"/>
                      <a:pt x="106683" y="97306"/>
                    </a:cubicBezTo>
                    <a:lnTo>
                      <a:pt x="106683" y="0"/>
                    </a:lnTo>
                    <a:lnTo>
                      <a:pt x="0" y="0"/>
                    </a:lnTo>
                    <a:lnTo>
                      <a:pt x="0" y="138044"/>
                    </a:lnTo>
                    <a:cubicBezTo>
                      <a:pt x="0" y="199152"/>
                      <a:pt x="37339" y="229706"/>
                      <a:pt x="96015" y="229706"/>
                    </a:cubicBezTo>
                    <a:close/>
                  </a:path>
                </a:pathLst>
              </a:custGeom>
              <a:grpFill/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0FB15E72-DE74-4489-B6AC-81C7E1641A30}"/>
                </a:ext>
              </a:extLst>
            </p:cNvPr>
            <p:cNvGrpSpPr/>
            <p:nvPr/>
          </p:nvGrpSpPr>
          <p:grpSpPr>
            <a:xfrm>
              <a:off x="9010719" y="2079739"/>
              <a:ext cx="1629983" cy="1613926"/>
              <a:chOff x="6431050" y="1899228"/>
              <a:chExt cx="496077" cy="491187"/>
            </a:xfrm>
            <a:solidFill>
              <a:schemeClr val="accent5"/>
            </a:solidFill>
          </p:grpSpPr>
          <p:sp>
            <p:nvSpPr>
              <p:cNvPr id="14" name="Freeform 42">
                <a:extLst>
                  <a:ext uri="{FF2B5EF4-FFF2-40B4-BE49-F238E27FC236}">
                    <a16:creationId xmlns:a16="http://schemas.microsoft.com/office/drawing/2014/main" xmlns="" id="{333F16FD-1D63-43FC-88B6-1FB2FF1C4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069" y="1899228"/>
                <a:ext cx="240037" cy="241172"/>
              </a:xfrm>
              <a:custGeom>
                <a:avLst/>
                <a:gdLst>
                  <a:gd name="T0" fmla="*/ 45 w 45"/>
                  <a:gd name="T1" fmla="*/ 23 h 47"/>
                  <a:gd name="T2" fmla="*/ 22 w 45"/>
                  <a:gd name="T3" fmla="*/ 46 h 47"/>
                  <a:gd name="T4" fmla="*/ 0 w 45"/>
                  <a:gd name="T5" fmla="*/ 23 h 47"/>
                  <a:gd name="T6" fmla="*/ 23 w 45"/>
                  <a:gd name="T7" fmla="*/ 0 h 47"/>
                  <a:gd name="T8" fmla="*/ 45 w 45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45" y="23"/>
                    </a:moveTo>
                    <a:cubicBezTo>
                      <a:pt x="45" y="36"/>
                      <a:pt x="35" y="47"/>
                      <a:pt x="22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5" y="1"/>
                      <a:pt x="45" y="11"/>
                      <a:pt x="45" y="23"/>
                    </a:cubicBezTo>
                    <a:close/>
                  </a:path>
                </a:pathLst>
              </a:custGeom>
              <a:grpFill/>
              <a:ln w="190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 charset="0"/>
                </a:endParaRPr>
              </a:p>
            </p:txBody>
          </p:sp>
          <p:sp>
            <p:nvSpPr>
              <p:cNvPr id="15" name="Freeform 316">
                <a:extLst>
                  <a:ext uri="{FF2B5EF4-FFF2-40B4-BE49-F238E27FC236}">
                    <a16:creationId xmlns:a16="http://schemas.microsoft.com/office/drawing/2014/main" xmlns="" id="{EA983697-4649-4DF6-B8A3-FC3B5206A4BD}"/>
                  </a:ext>
                </a:extLst>
              </p:cNvPr>
              <p:cNvSpPr/>
              <p:nvPr/>
            </p:nvSpPr>
            <p:spPr>
              <a:xfrm flipV="1">
                <a:off x="6431050" y="2160709"/>
                <a:ext cx="496077" cy="229706"/>
              </a:xfrm>
              <a:custGeom>
                <a:avLst/>
                <a:gdLst>
                  <a:gd name="connsiteX0" fmla="*/ 96015 w 496077"/>
                  <a:gd name="connsiteY0" fmla="*/ 229706 h 229706"/>
                  <a:gd name="connsiteX1" fmla="*/ 400062 w 496077"/>
                  <a:gd name="connsiteY1" fmla="*/ 229706 h 229706"/>
                  <a:gd name="connsiteX2" fmla="*/ 496077 w 496077"/>
                  <a:gd name="connsiteY2" fmla="*/ 138044 h 229706"/>
                  <a:gd name="connsiteX3" fmla="*/ 496077 w 496077"/>
                  <a:gd name="connsiteY3" fmla="*/ 0 h 229706"/>
                  <a:gd name="connsiteX4" fmla="*/ 389394 w 496077"/>
                  <a:gd name="connsiteY4" fmla="*/ 0 h 229706"/>
                  <a:gd name="connsiteX5" fmla="*/ 389394 w 496077"/>
                  <a:gd name="connsiteY5" fmla="*/ 92214 h 229706"/>
                  <a:gd name="connsiteX6" fmla="*/ 389394 w 496077"/>
                  <a:gd name="connsiteY6" fmla="*/ 122767 h 229706"/>
                  <a:gd name="connsiteX7" fmla="*/ 378726 w 496077"/>
                  <a:gd name="connsiteY7" fmla="*/ 122767 h 229706"/>
                  <a:gd name="connsiteX8" fmla="*/ 378726 w 496077"/>
                  <a:gd name="connsiteY8" fmla="*/ 92214 h 229706"/>
                  <a:gd name="connsiteX9" fmla="*/ 378726 w 496077"/>
                  <a:gd name="connsiteY9" fmla="*/ 0 h 229706"/>
                  <a:gd name="connsiteX10" fmla="*/ 117352 w 496077"/>
                  <a:gd name="connsiteY10" fmla="*/ 0 h 229706"/>
                  <a:gd name="connsiteX11" fmla="*/ 117352 w 496077"/>
                  <a:gd name="connsiteY11" fmla="*/ 92214 h 229706"/>
                  <a:gd name="connsiteX12" fmla="*/ 117352 w 496077"/>
                  <a:gd name="connsiteY12" fmla="*/ 122767 h 229706"/>
                  <a:gd name="connsiteX13" fmla="*/ 106683 w 496077"/>
                  <a:gd name="connsiteY13" fmla="*/ 122767 h 229706"/>
                  <a:gd name="connsiteX14" fmla="*/ 106683 w 496077"/>
                  <a:gd name="connsiteY14" fmla="*/ 97306 h 229706"/>
                  <a:gd name="connsiteX15" fmla="*/ 106683 w 496077"/>
                  <a:gd name="connsiteY15" fmla="*/ 0 h 229706"/>
                  <a:gd name="connsiteX16" fmla="*/ 0 w 496077"/>
                  <a:gd name="connsiteY16" fmla="*/ 0 h 229706"/>
                  <a:gd name="connsiteX17" fmla="*/ 0 w 496077"/>
                  <a:gd name="connsiteY17" fmla="*/ 138044 h 229706"/>
                  <a:gd name="connsiteX18" fmla="*/ 96015 w 496077"/>
                  <a:gd name="connsiteY18" fmla="*/ 229706 h 22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6077" h="229706">
                    <a:moveTo>
                      <a:pt x="96015" y="229706"/>
                    </a:moveTo>
                    <a:cubicBezTo>
                      <a:pt x="197364" y="229706"/>
                      <a:pt x="298713" y="229706"/>
                      <a:pt x="400062" y="229706"/>
                    </a:cubicBezTo>
                    <a:cubicBezTo>
                      <a:pt x="458738" y="229706"/>
                      <a:pt x="496077" y="199152"/>
                      <a:pt x="496077" y="138044"/>
                    </a:cubicBezTo>
                    <a:lnTo>
                      <a:pt x="496077" y="0"/>
                    </a:lnTo>
                    <a:lnTo>
                      <a:pt x="389394" y="0"/>
                    </a:lnTo>
                    <a:lnTo>
                      <a:pt x="389394" y="92214"/>
                    </a:lnTo>
                    <a:cubicBezTo>
                      <a:pt x="389394" y="102398"/>
                      <a:pt x="389394" y="112583"/>
                      <a:pt x="389394" y="122767"/>
                    </a:cubicBezTo>
                    <a:cubicBezTo>
                      <a:pt x="389394" y="122767"/>
                      <a:pt x="384060" y="122767"/>
                      <a:pt x="378726" y="122767"/>
                    </a:cubicBezTo>
                    <a:cubicBezTo>
                      <a:pt x="378726" y="112583"/>
                      <a:pt x="378726" y="102398"/>
                      <a:pt x="378726" y="92214"/>
                    </a:cubicBezTo>
                    <a:lnTo>
                      <a:pt x="378726" y="0"/>
                    </a:lnTo>
                    <a:lnTo>
                      <a:pt x="117352" y="0"/>
                    </a:lnTo>
                    <a:lnTo>
                      <a:pt x="117352" y="92214"/>
                    </a:lnTo>
                    <a:cubicBezTo>
                      <a:pt x="117352" y="102398"/>
                      <a:pt x="117352" y="112583"/>
                      <a:pt x="117352" y="122767"/>
                    </a:cubicBezTo>
                    <a:cubicBezTo>
                      <a:pt x="112018" y="122767"/>
                      <a:pt x="112018" y="122767"/>
                      <a:pt x="106683" y="122767"/>
                    </a:cubicBezTo>
                    <a:cubicBezTo>
                      <a:pt x="106683" y="112583"/>
                      <a:pt x="106683" y="107490"/>
                      <a:pt x="106683" y="97306"/>
                    </a:cubicBezTo>
                    <a:lnTo>
                      <a:pt x="106683" y="0"/>
                    </a:lnTo>
                    <a:lnTo>
                      <a:pt x="0" y="0"/>
                    </a:lnTo>
                    <a:lnTo>
                      <a:pt x="0" y="138044"/>
                    </a:lnTo>
                    <a:cubicBezTo>
                      <a:pt x="0" y="199152"/>
                      <a:pt x="37339" y="229706"/>
                      <a:pt x="96015" y="229706"/>
                    </a:cubicBezTo>
                    <a:close/>
                  </a:path>
                </a:pathLst>
              </a:custGeom>
              <a:grpFill/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42E1CE8-5612-454A-AFEC-9FA3CC280EF0}"/>
                </a:ext>
              </a:extLst>
            </p:cNvPr>
            <p:cNvGrpSpPr/>
            <p:nvPr/>
          </p:nvGrpSpPr>
          <p:grpSpPr>
            <a:xfrm>
              <a:off x="9578398" y="2079739"/>
              <a:ext cx="1629983" cy="1613926"/>
              <a:chOff x="6431050" y="1899228"/>
              <a:chExt cx="496077" cy="49118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12" name="Freeform 42">
                <a:extLst>
                  <a:ext uri="{FF2B5EF4-FFF2-40B4-BE49-F238E27FC236}">
                    <a16:creationId xmlns:a16="http://schemas.microsoft.com/office/drawing/2014/main" xmlns="" id="{42FA20F1-792A-45C2-82A7-9987823A7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069" y="1899228"/>
                <a:ext cx="240037" cy="241172"/>
              </a:xfrm>
              <a:custGeom>
                <a:avLst/>
                <a:gdLst>
                  <a:gd name="T0" fmla="*/ 45 w 45"/>
                  <a:gd name="T1" fmla="*/ 23 h 47"/>
                  <a:gd name="T2" fmla="*/ 22 w 45"/>
                  <a:gd name="T3" fmla="*/ 46 h 47"/>
                  <a:gd name="T4" fmla="*/ 0 w 45"/>
                  <a:gd name="T5" fmla="*/ 23 h 47"/>
                  <a:gd name="T6" fmla="*/ 23 w 45"/>
                  <a:gd name="T7" fmla="*/ 0 h 47"/>
                  <a:gd name="T8" fmla="*/ 45 w 45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45" y="23"/>
                    </a:moveTo>
                    <a:cubicBezTo>
                      <a:pt x="45" y="36"/>
                      <a:pt x="35" y="47"/>
                      <a:pt x="22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5" y="1"/>
                      <a:pt x="45" y="11"/>
                      <a:pt x="45" y="23"/>
                    </a:cubicBezTo>
                    <a:close/>
                  </a:path>
                </a:pathLst>
              </a:custGeom>
              <a:grpFill/>
              <a:ln w="190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 charset="0"/>
                </a:endParaRPr>
              </a:p>
            </p:txBody>
          </p:sp>
          <p:sp>
            <p:nvSpPr>
              <p:cNvPr id="13" name="Freeform 291">
                <a:extLst>
                  <a:ext uri="{FF2B5EF4-FFF2-40B4-BE49-F238E27FC236}">
                    <a16:creationId xmlns:a16="http://schemas.microsoft.com/office/drawing/2014/main" xmlns="" id="{EC7FA36A-1261-4639-AEA1-3D9B30152890}"/>
                  </a:ext>
                </a:extLst>
              </p:cNvPr>
              <p:cNvSpPr/>
              <p:nvPr/>
            </p:nvSpPr>
            <p:spPr>
              <a:xfrm flipV="1">
                <a:off x="6431050" y="2160709"/>
                <a:ext cx="496077" cy="229706"/>
              </a:xfrm>
              <a:custGeom>
                <a:avLst/>
                <a:gdLst>
                  <a:gd name="connsiteX0" fmla="*/ 96015 w 496077"/>
                  <a:gd name="connsiteY0" fmla="*/ 229706 h 229706"/>
                  <a:gd name="connsiteX1" fmla="*/ 400062 w 496077"/>
                  <a:gd name="connsiteY1" fmla="*/ 229706 h 229706"/>
                  <a:gd name="connsiteX2" fmla="*/ 496077 w 496077"/>
                  <a:gd name="connsiteY2" fmla="*/ 138044 h 229706"/>
                  <a:gd name="connsiteX3" fmla="*/ 496077 w 496077"/>
                  <a:gd name="connsiteY3" fmla="*/ 0 h 229706"/>
                  <a:gd name="connsiteX4" fmla="*/ 389394 w 496077"/>
                  <a:gd name="connsiteY4" fmla="*/ 0 h 229706"/>
                  <a:gd name="connsiteX5" fmla="*/ 389394 w 496077"/>
                  <a:gd name="connsiteY5" fmla="*/ 92214 h 229706"/>
                  <a:gd name="connsiteX6" fmla="*/ 389394 w 496077"/>
                  <a:gd name="connsiteY6" fmla="*/ 122767 h 229706"/>
                  <a:gd name="connsiteX7" fmla="*/ 378726 w 496077"/>
                  <a:gd name="connsiteY7" fmla="*/ 122767 h 229706"/>
                  <a:gd name="connsiteX8" fmla="*/ 378726 w 496077"/>
                  <a:gd name="connsiteY8" fmla="*/ 92214 h 229706"/>
                  <a:gd name="connsiteX9" fmla="*/ 378726 w 496077"/>
                  <a:gd name="connsiteY9" fmla="*/ 0 h 229706"/>
                  <a:gd name="connsiteX10" fmla="*/ 117352 w 496077"/>
                  <a:gd name="connsiteY10" fmla="*/ 0 h 229706"/>
                  <a:gd name="connsiteX11" fmla="*/ 117352 w 496077"/>
                  <a:gd name="connsiteY11" fmla="*/ 92214 h 229706"/>
                  <a:gd name="connsiteX12" fmla="*/ 117352 w 496077"/>
                  <a:gd name="connsiteY12" fmla="*/ 122767 h 229706"/>
                  <a:gd name="connsiteX13" fmla="*/ 106683 w 496077"/>
                  <a:gd name="connsiteY13" fmla="*/ 122767 h 229706"/>
                  <a:gd name="connsiteX14" fmla="*/ 106683 w 496077"/>
                  <a:gd name="connsiteY14" fmla="*/ 97306 h 229706"/>
                  <a:gd name="connsiteX15" fmla="*/ 106683 w 496077"/>
                  <a:gd name="connsiteY15" fmla="*/ 0 h 229706"/>
                  <a:gd name="connsiteX16" fmla="*/ 0 w 496077"/>
                  <a:gd name="connsiteY16" fmla="*/ 0 h 229706"/>
                  <a:gd name="connsiteX17" fmla="*/ 0 w 496077"/>
                  <a:gd name="connsiteY17" fmla="*/ 138044 h 229706"/>
                  <a:gd name="connsiteX18" fmla="*/ 96015 w 496077"/>
                  <a:gd name="connsiteY18" fmla="*/ 229706 h 22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6077" h="229706">
                    <a:moveTo>
                      <a:pt x="96015" y="229706"/>
                    </a:moveTo>
                    <a:cubicBezTo>
                      <a:pt x="197364" y="229706"/>
                      <a:pt x="298713" y="229706"/>
                      <a:pt x="400062" y="229706"/>
                    </a:cubicBezTo>
                    <a:cubicBezTo>
                      <a:pt x="458738" y="229706"/>
                      <a:pt x="496077" y="199152"/>
                      <a:pt x="496077" y="138044"/>
                    </a:cubicBezTo>
                    <a:lnTo>
                      <a:pt x="496077" y="0"/>
                    </a:lnTo>
                    <a:lnTo>
                      <a:pt x="389394" y="0"/>
                    </a:lnTo>
                    <a:lnTo>
                      <a:pt x="389394" y="92214"/>
                    </a:lnTo>
                    <a:cubicBezTo>
                      <a:pt x="389394" y="102398"/>
                      <a:pt x="389394" y="112583"/>
                      <a:pt x="389394" y="122767"/>
                    </a:cubicBezTo>
                    <a:cubicBezTo>
                      <a:pt x="389394" y="122767"/>
                      <a:pt x="384060" y="122767"/>
                      <a:pt x="378726" y="122767"/>
                    </a:cubicBezTo>
                    <a:cubicBezTo>
                      <a:pt x="378726" y="112583"/>
                      <a:pt x="378726" y="102398"/>
                      <a:pt x="378726" y="92214"/>
                    </a:cubicBezTo>
                    <a:lnTo>
                      <a:pt x="378726" y="0"/>
                    </a:lnTo>
                    <a:lnTo>
                      <a:pt x="117352" y="0"/>
                    </a:lnTo>
                    <a:lnTo>
                      <a:pt x="117352" y="92214"/>
                    </a:lnTo>
                    <a:cubicBezTo>
                      <a:pt x="117352" y="102398"/>
                      <a:pt x="117352" y="112583"/>
                      <a:pt x="117352" y="122767"/>
                    </a:cubicBezTo>
                    <a:cubicBezTo>
                      <a:pt x="112018" y="122767"/>
                      <a:pt x="112018" y="122767"/>
                      <a:pt x="106683" y="122767"/>
                    </a:cubicBezTo>
                    <a:cubicBezTo>
                      <a:pt x="106683" y="112583"/>
                      <a:pt x="106683" y="107490"/>
                      <a:pt x="106683" y="97306"/>
                    </a:cubicBezTo>
                    <a:lnTo>
                      <a:pt x="106683" y="0"/>
                    </a:lnTo>
                    <a:lnTo>
                      <a:pt x="0" y="0"/>
                    </a:lnTo>
                    <a:lnTo>
                      <a:pt x="0" y="138044"/>
                    </a:lnTo>
                    <a:cubicBezTo>
                      <a:pt x="0" y="199152"/>
                      <a:pt x="37339" y="229706"/>
                      <a:pt x="96015" y="229706"/>
                    </a:cubicBezTo>
                    <a:close/>
                  </a:path>
                </a:pathLst>
              </a:custGeom>
              <a:grpFill/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A883DEC-DD74-4B92-B478-E5F746D6AEAE}"/>
              </a:ext>
            </a:extLst>
          </p:cNvPr>
          <p:cNvGrpSpPr/>
          <p:nvPr/>
        </p:nvGrpSpPr>
        <p:grpSpPr>
          <a:xfrm>
            <a:off x="5423897" y="1120528"/>
            <a:ext cx="1335288" cy="646576"/>
            <a:chOff x="4431579" y="2079738"/>
            <a:chExt cx="3333025" cy="161392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9D0F610B-C346-472C-B624-D45EE2D67177}"/>
                </a:ext>
              </a:extLst>
            </p:cNvPr>
            <p:cNvGrpSpPr/>
            <p:nvPr/>
          </p:nvGrpSpPr>
          <p:grpSpPr>
            <a:xfrm>
              <a:off x="4431579" y="2079738"/>
              <a:ext cx="1629983" cy="1613926"/>
              <a:chOff x="6431050" y="1899228"/>
              <a:chExt cx="496077" cy="491187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31" name="Freeform 42">
                <a:extLst>
                  <a:ext uri="{FF2B5EF4-FFF2-40B4-BE49-F238E27FC236}">
                    <a16:creationId xmlns:a16="http://schemas.microsoft.com/office/drawing/2014/main" xmlns="" id="{3972B037-A1AD-4768-9F45-CC6E02818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069" y="1899228"/>
                <a:ext cx="240037" cy="241172"/>
              </a:xfrm>
              <a:custGeom>
                <a:avLst/>
                <a:gdLst>
                  <a:gd name="T0" fmla="*/ 45 w 45"/>
                  <a:gd name="T1" fmla="*/ 23 h 47"/>
                  <a:gd name="T2" fmla="*/ 22 w 45"/>
                  <a:gd name="T3" fmla="*/ 46 h 47"/>
                  <a:gd name="T4" fmla="*/ 0 w 45"/>
                  <a:gd name="T5" fmla="*/ 23 h 47"/>
                  <a:gd name="T6" fmla="*/ 23 w 45"/>
                  <a:gd name="T7" fmla="*/ 0 h 47"/>
                  <a:gd name="T8" fmla="*/ 45 w 45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45" y="23"/>
                    </a:moveTo>
                    <a:cubicBezTo>
                      <a:pt x="45" y="36"/>
                      <a:pt x="35" y="47"/>
                      <a:pt x="22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5" y="1"/>
                      <a:pt x="45" y="11"/>
                      <a:pt x="45" y="23"/>
                    </a:cubicBezTo>
                    <a:close/>
                  </a:path>
                </a:pathLst>
              </a:custGeom>
              <a:grpFill/>
              <a:ln w="190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 charset="0"/>
                </a:endParaRPr>
              </a:p>
            </p:txBody>
          </p:sp>
          <p:sp>
            <p:nvSpPr>
              <p:cNvPr id="32" name="Freeform 297">
                <a:extLst>
                  <a:ext uri="{FF2B5EF4-FFF2-40B4-BE49-F238E27FC236}">
                    <a16:creationId xmlns:a16="http://schemas.microsoft.com/office/drawing/2014/main" xmlns="" id="{D2C19833-44BA-407B-B054-E6FE8E01AA16}"/>
                  </a:ext>
                </a:extLst>
              </p:cNvPr>
              <p:cNvSpPr/>
              <p:nvPr/>
            </p:nvSpPr>
            <p:spPr>
              <a:xfrm flipV="1">
                <a:off x="6431050" y="2160709"/>
                <a:ext cx="496077" cy="229706"/>
              </a:xfrm>
              <a:custGeom>
                <a:avLst/>
                <a:gdLst>
                  <a:gd name="connsiteX0" fmla="*/ 96015 w 496077"/>
                  <a:gd name="connsiteY0" fmla="*/ 229706 h 229706"/>
                  <a:gd name="connsiteX1" fmla="*/ 400062 w 496077"/>
                  <a:gd name="connsiteY1" fmla="*/ 229706 h 229706"/>
                  <a:gd name="connsiteX2" fmla="*/ 496077 w 496077"/>
                  <a:gd name="connsiteY2" fmla="*/ 138044 h 229706"/>
                  <a:gd name="connsiteX3" fmla="*/ 496077 w 496077"/>
                  <a:gd name="connsiteY3" fmla="*/ 0 h 229706"/>
                  <a:gd name="connsiteX4" fmla="*/ 389394 w 496077"/>
                  <a:gd name="connsiteY4" fmla="*/ 0 h 229706"/>
                  <a:gd name="connsiteX5" fmla="*/ 389394 w 496077"/>
                  <a:gd name="connsiteY5" fmla="*/ 92214 h 229706"/>
                  <a:gd name="connsiteX6" fmla="*/ 389394 w 496077"/>
                  <a:gd name="connsiteY6" fmla="*/ 122767 h 229706"/>
                  <a:gd name="connsiteX7" fmla="*/ 378726 w 496077"/>
                  <a:gd name="connsiteY7" fmla="*/ 122767 h 229706"/>
                  <a:gd name="connsiteX8" fmla="*/ 378726 w 496077"/>
                  <a:gd name="connsiteY8" fmla="*/ 92214 h 229706"/>
                  <a:gd name="connsiteX9" fmla="*/ 378726 w 496077"/>
                  <a:gd name="connsiteY9" fmla="*/ 0 h 229706"/>
                  <a:gd name="connsiteX10" fmla="*/ 117352 w 496077"/>
                  <a:gd name="connsiteY10" fmla="*/ 0 h 229706"/>
                  <a:gd name="connsiteX11" fmla="*/ 117352 w 496077"/>
                  <a:gd name="connsiteY11" fmla="*/ 92214 h 229706"/>
                  <a:gd name="connsiteX12" fmla="*/ 117352 w 496077"/>
                  <a:gd name="connsiteY12" fmla="*/ 122767 h 229706"/>
                  <a:gd name="connsiteX13" fmla="*/ 106683 w 496077"/>
                  <a:gd name="connsiteY13" fmla="*/ 122767 h 229706"/>
                  <a:gd name="connsiteX14" fmla="*/ 106683 w 496077"/>
                  <a:gd name="connsiteY14" fmla="*/ 97306 h 229706"/>
                  <a:gd name="connsiteX15" fmla="*/ 106683 w 496077"/>
                  <a:gd name="connsiteY15" fmla="*/ 0 h 229706"/>
                  <a:gd name="connsiteX16" fmla="*/ 0 w 496077"/>
                  <a:gd name="connsiteY16" fmla="*/ 0 h 229706"/>
                  <a:gd name="connsiteX17" fmla="*/ 0 w 496077"/>
                  <a:gd name="connsiteY17" fmla="*/ 138044 h 229706"/>
                  <a:gd name="connsiteX18" fmla="*/ 96015 w 496077"/>
                  <a:gd name="connsiteY18" fmla="*/ 229706 h 22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6077" h="229706">
                    <a:moveTo>
                      <a:pt x="96015" y="229706"/>
                    </a:moveTo>
                    <a:cubicBezTo>
                      <a:pt x="197364" y="229706"/>
                      <a:pt x="298713" y="229706"/>
                      <a:pt x="400062" y="229706"/>
                    </a:cubicBezTo>
                    <a:cubicBezTo>
                      <a:pt x="458738" y="229706"/>
                      <a:pt x="496077" y="199152"/>
                      <a:pt x="496077" y="138044"/>
                    </a:cubicBezTo>
                    <a:lnTo>
                      <a:pt x="496077" y="0"/>
                    </a:lnTo>
                    <a:lnTo>
                      <a:pt x="389394" y="0"/>
                    </a:lnTo>
                    <a:lnTo>
                      <a:pt x="389394" y="92214"/>
                    </a:lnTo>
                    <a:cubicBezTo>
                      <a:pt x="389394" y="102398"/>
                      <a:pt x="389394" y="112583"/>
                      <a:pt x="389394" y="122767"/>
                    </a:cubicBezTo>
                    <a:cubicBezTo>
                      <a:pt x="389394" y="122767"/>
                      <a:pt x="384060" y="122767"/>
                      <a:pt x="378726" y="122767"/>
                    </a:cubicBezTo>
                    <a:cubicBezTo>
                      <a:pt x="378726" y="112583"/>
                      <a:pt x="378726" y="102398"/>
                      <a:pt x="378726" y="92214"/>
                    </a:cubicBezTo>
                    <a:lnTo>
                      <a:pt x="378726" y="0"/>
                    </a:lnTo>
                    <a:lnTo>
                      <a:pt x="117352" y="0"/>
                    </a:lnTo>
                    <a:lnTo>
                      <a:pt x="117352" y="92214"/>
                    </a:lnTo>
                    <a:cubicBezTo>
                      <a:pt x="117352" y="102398"/>
                      <a:pt x="117352" y="112583"/>
                      <a:pt x="117352" y="122767"/>
                    </a:cubicBezTo>
                    <a:cubicBezTo>
                      <a:pt x="112018" y="122767"/>
                      <a:pt x="112018" y="122767"/>
                      <a:pt x="106683" y="122767"/>
                    </a:cubicBezTo>
                    <a:cubicBezTo>
                      <a:pt x="106683" y="112583"/>
                      <a:pt x="106683" y="107490"/>
                      <a:pt x="106683" y="97306"/>
                    </a:cubicBezTo>
                    <a:lnTo>
                      <a:pt x="106683" y="0"/>
                    </a:lnTo>
                    <a:lnTo>
                      <a:pt x="0" y="0"/>
                    </a:lnTo>
                    <a:lnTo>
                      <a:pt x="0" y="138044"/>
                    </a:lnTo>
                    <a:cubicBezTo>
                      <a:pt x="0" y="199152"/>
                      <a:pt x="37339" y="229706"/>
                      <a:pt x="96015" y="229706"/>
                    </a:cubicBezTo>
                    <a:close/>
                  </a:path>
                </a:pathLst>
              </a:custGeom>
              <a:grpFill/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4ED9D57B-0005-4134-9BA4-EE0E5DFA47B2}"/>
                </a:ext>
              </a:extLst>
            </p:cNvPr>
            <p:cNvGrpSpPr/>
            <p:nvPr/>
          </p:nvGrpSpPr>
          <p:grpSpPr>
            <a:xfrm>
              <a:off x="4999261" y="2079738"/>
              <a:ext cx="1629983" cy="1613926"/>
              <a:chOff x="6431050" y="1899228"/>
              <a:chExt cx="496077" cy="491187"/>
            </a:xfrm>
            <a:solidFill>
              <a:schemeClr val="accent3"/>
            </a:solidFill>
          </p:grpSpPr>
          <p:sp>
            <p:nvSpPr>
              <p:cNvPr id="29" name="Freeform 42">
                <a:extLst>
                  <a:ext uri="{FF2B5EF4-FFF2-40B4-BE49-F238E27FC236}">
                    <a16:creationId xmlns:a16="http://schemas.microsoft.com/office/drawing/2014/main" xmlns="" id="{AA2A2FA1-7D1C-43F5-967D-A843D048E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069" y="1899228"/>
                <a:ext cx="240037" cy="241172"/>
              </a:xfrm>
              <a:custGeom>
                <a:avLst/>
                <a:gdLst>
                  <a:gd name="T0" fmla="*/ 45 w 45"/>
                  <a:gd name="T1" fmla="*/ 23 h 47"/>
                  <a:gd name="T2" fmla="*/ 22 w 45"/>
                  <a:gd name="T3" fmla="*/ 46 h 47"/>
                  <a:gd name="T4" fmla="*/ 0 w 45"/>
                  <a:gd name="T5" fmla="*/ 23 h 47"/>
                  <a:gd name="T6" fmla="*/ 23 w 45"/>
                  <a:gd name="T7" fmla="*/ 0 h 47"/>
                  <a:gd name="T8" fmla="*/ 45 w 45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45" y="23"/>
                    </a:moveTo>
                    <a:cubicBezTo>
                      <a:pt x="45" y="36"/>
                      <a:pt x="35" y="47"/>
                      <a:pt x="22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5" y="1"/>
                      <a:pt x="45" y="11"/>
                      <a:pt x="45" y="23"/>
                    </a:cubicBezTo>
                    <a:close/>
                  </a:path>
                </a:pathLst>
              </a:custGeom>
              <a:grpFill/>
              <a:ln w="190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 charset="0"/>
                </a:endParaRPr>
              </a:p>
            </p:txBody>
          </p:sp>
          <p:sp>
            <p:nvSpPr>
              <p:cNvPr id="30" name="Freeform 300">
                <a:extLst>
                  <a:ext uri="{FF2B5EF4-FFF2-40B4-BE49-F238E27FC236}">
                    <a16:creationId xmlns:a16="http://schemas.microsoft.com/office/drawing/2014/main" xmlns="" id="{5DB65465-743C-489A-BE25-B8D147941904}"/>
                  </a:ext>
                </a:extLst>
              </p:cNvPr>
              <p:cNvSpPr/>
              <p:nvPr/>
            </p:nvSpPr>
            <p:spPr>
              <a:xfrm flipV="1">
                <a:off x="6431050" y="2160709"/>
                <a:ext cx="496077" cy="229706"/>
              </a:xfrm>
              <a:custGeom>
                <a:avLst/>
                <a:gdLst>
                  <a:gd name="connsiteX0" fmla="*/ 96015 w 496077"/>
                  <a:gd name="connsiteY0" fmla="*/ 229706 h 229706"/>
                  <a:gd name="connsiteX1" fmla="*/ 400062 w 496077"/>
                  <a:gd name="connsiteY1" fmla="*/ 229706 h 229706"/>
                  <a:gd name="connsiteX2" fmla="*/ 496077 w 496077"/>
                  <a:gd name="connsiteY2" fmla="*/ 138044 h 229706"/>
                  <a:gd name="connsiteX3" fmla="*/ 496077 w 496077"/>
                  <a:gd name="connsiteY3" fmla="*/ 0 h 229706"/>
                  <a:gd name="connsiteX4" fmla="*/ 389394 w 496077"/>
                  <a:gd name="connsiteY4" fmla="*/ 0 h 229706"/>
                  <a:gd name="connsiteX5" fmla="*/ 389394 w 496077"/>
                  <a:gd name="connsiteY5" fmla="*/ 92214 h 229706"/>
                  <a:gd name="connsiteX6" fmla="*/ 389394 w 496077"/>
                  <a:gd name="connsiteY6" fmla="*/ 122767 h 229706"/>
                  <a:gd name="connsiteX7" fmla="*/ 378726 w 496077"/>
                  <a:gd name="connsiteY7" fmla="*/ 122767 h 229706"/>
                  <a:gd name="connsiteX8" fmla="*/ 378726 w 496077"/>
                  <a:gd name="connsiteY8" fmla="*/ 92214 h 229706"/>
                  <a:gd name="connsiteX9" fmla="*/ 378726 w 496077"/>
                  <a:gd name="connsiteY9" fmla="*/ 0 h 229706"/>
                  <a:gd name="connsiteX10" fmla="*/ 117352 w 496077"/>
                  <a:gd name="connsiteY10" fmla="*/ 0 h 229706"/>
                  <a:gd name="connsiteX11" fmla="*/ 117352 w 496077"/>
                  <a:gd name="connsiteY11" fmla="*/ 92214 h 229706"/>
                  <a:gd name="connsiteX12" fmla="*/ 117352 w 496077"/>
                  <a:gd name="connsiteY12" fmla="*/ 122767 h 229706"/>
                  <a:gd name="connsiteX13" fmla="*/ 106683 w 496077"/>
                  <a:gd name="connsiteY13" fmla="*/ 122767 h 229706"/>
                  <a:gd name="connsiteX14" fmla="*/ 106683 w 496077"/>
                  <a:gd name="connsiteY14" fmla="*/ 97306 h 229706"/>
                  <a:gd name="connsiteX15" fmla="*/ 106683 w 496077"/>
                  <a:gd name="connsiteY15" fmla="*/ 0 h 229706"/>
                  <a:gd name="connsiteX16" fmla="*/ 0 w 496077"/>
                  <a:gd name="connsiteY16" fmla="*/ 0 h 229706"/>
                  <a:gd name="connsiteX17" fmla="*/ 0 w 496077"/>
                  <a:gd name="connsiteY17" fmla="*/ 138044 h 229706"/>
                  <a:gd name="connsiteX18" fmla="*/ 96015 w 496077"/>
                  <a:gd name="connsiteY18" fmla="*/ 229706 h 22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6077" h="229706">
                    <a:moveTo>
                      <a:pt x="96015" y="229706"/>
                    </a:moveTo>
                    <a:cubicBezTo>
                      <a:pt x="197364" y="229706"/>
                      <a:pt x="298713" y="229706"/>
                      <a:pt x="400062" y="229706"/>
                    </a:cubicBezTo>
                    <a:cubicBezTo>
                      <a:pt x="458738" y="229706"/>
                      <a:pt x="496077" y="199152"/>
                      <a:pt x="496077" y="138044"/>
                    </a:cubicBezTo>
                    <a:lnTo>
                      <a:pt x="496077" y="0"/>
                    </a:lnTo>
                    <a:lnTo>
                      <a:pt x="389394" y="0"/>
                    </a:lnTo>
                    <a:lnTo>
                      <a:pt x="389394" y="92214"/>
                    </a:lnTo>
                    <a:cubicBezTo>
                      <a:pt x="389394" y="102398"/>
                      <a:pt x="389394" y="112583"/>
                      <a:pt x="389394" y="122767"/>
                    </a:cubicBezTo>
                    <a:cubicBezTo>
                      <a:pt x="389394" y="122767"/>
                      <a:pt x="384060" y="122767"/>
                      <a:pt x="378726" y="122767"/>
                    </a:cubicBezTo>
                    <a:cubicBezTo>
                      <a:pt x="378726" y="112583"/>
                      <a:pt x="378726" y="102398"/>
                      <a:pt x="378726" y="92214"/>
                    </a:cubicBezTo>
                    <a:lnTo>
                      <a:pt x="378726" y="0"/>
                    </a:lnTo>
                    <a:lnTo>
                      <a:pt x="117352" y="0"/>
                    </a:lnTo>
                    <a:lnTo>
                      <a:pt x="117352" y="92214"/>
                    </a:lnTo>
                    <a:cubicBezTo>
                      <a:pt x="117352" y="102398"/>
                      <a:pt x="117352" y="112583"/>
                      <a:pt x="117352" y="122767"/>
                    </a:cubicBezTo>
                    <a:cubicBezTo>
                      <a:pt x="112018" y="122767"/>
                      <a:pt x="112018" y="122767"/>
                      <a:pt x="106683" y="122767"/>
                    </a:cubicBezTo>
                    <a:cubicBezTo>
                      <a:pt x="106683" y="112583"/>
                      <a:pt x="106683" y="107490"/>
                      <a:pt x="106683" y="97306"/>
                    </a:cubicBezTo>
                    <a:lnTo>
                      <a:pt x="106683" y="0"/>
                    </a:lnTo>
                    <a:lnTo>
                      <a:pt x="0" y="0"/>
                    </a:lnTo>
                    <a:lnTo>
                      <a:pt x="0" y="138044"/>
                    </a:lnTo>
                    <a:cubicBezTo>
                      <a:pt x="0" y="199152"/>
                      <a:pt x="37339" y="229706"/>
                      <a:pt x="96015" y="229706"/>
                    </a:cubicBezTo>
                    <a:close/>
                  </a:path>
                </a:pathLst>
              </a:custGeom>
              <a:grpFill/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EEAEE7C6-50F2-488E-B715-1BF0C5DDC489}"/>
                </a:ext>
              </a:extLst>
            </p:cNvPr>
            <p:cNvGrpSpPr/>
            <p:nvPr/>
          </p:nvGrpSpPr>
          <p:grpSpPr>
            <a:xfrm>
              <a:off x="5566942" y="2079738"/>
              <a:ext cx="1629983" cy="1613926"/>
              <a:chOff x="6431050" y="1899228"/>
              <a:chExt cx="496077" cy="491187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27" name="Freeform 42">
                <a:extLst>
                  <a:ext uri="{FF2B5EF4-FFF2-40B4-BE49-F238E27FC236}">
                    <a16:creationId xmlns:a16="http://schemas.microsoft.com/office/drawing/2014/main" xmlns="" id="{D4ED1F52-6A66-41DF-8DE6-0640288BB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069" y="1899228"/>
                <a:ext cx="240037" cy="241172"/>
              </a:xfrm>
              <a:custGeom>
                <a:avLst/>
                <a:gdLst>
                  <a:gd name="T0" fmla="*/ 45 w 45"/>
                  <a:gd name="T1" fmla="*/ 23 h 47"/>
                  <a:gd name="T2" fmla="*/ 22 w 45"/>
                  <a:gd name="T3" fmla="*/ 46 h 47"/>
                  <a:gd name="T4" fmla="*/ 0 w 45"/>
                  <a:gd name="T5" fmla="*/ 23 h 47"/>
                  <a:gd name="T6" fmla="*/ 23 w 45"/>
                  <a:gd name="T7" fmla="*/ 0 h 47"/>
                  <a:gd name="T8" fmla="*/ 45 w 45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45" y="23"/>
                    </a:moveTo>
                    <a:cubicBezTo>
                      <a:pt x="45" y="36"/>
                      <a:pt x="35" y="47"/>
                      <a:pt x="22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5" y="1"/>
                      <a:pt x="45" y="11"/>
                      <a:pt x="45" y="23"/>
                    </a:cubicBezTo>
                    <a:close/>
                  </a:path>
                </a:pathLst>
              </a:custGeom>
              <a:grpFill/>
              <a:ln w="190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 charset="0"/>
                </a:endParaRPr>
              </a:p>
            </p:txBody>
          </p:sp>
          <p:sp>
            <p:nvSpPr>
              <p:cNvPr id="28" name="Freeform 316">
                <a:extLst>
                  <a:ext uri="{FF2B5EF4-FFF2-40B4-BE49-F238E27FC236}">
                    <a16:creationId xmlns:a16="http://schemas.microsoft.com/office/drawing/2014/main" xmlns="" id="{82B4835D-A254-431C-9057-A8B323030B54}"/>
                  </a:ext>
                </a:extLst>
              </p:cNvPr>
              <p:cNvSpPr/>
              <p:nvPr/>
            </p:nvSpPr>
            <p:spPr>
              <a:xfrm flipV="1">
                <a:off x="6431050" y="2160709"/>
                <a:ext cx="496077" cy="229706"/>
              </a:xfrm>
              <a:custGeom>
                <a:avLst/>
                <a:gdLst>
                  <a:gd name="connsiteX0" fmla="*/ 96015 w 496077"/>
                  <a:gd name="connsiteY0" fmla="*/ 229706 h 229706"/>
                  <a:gd name="connsiteX1" fmla="*/ 400062 w 496077"/>
                  <a:gd name="connsiteY1" fmla="*/ 229706 h 229706"/>
                  <a:gd name="connsiteX2" fmla="*/ 496077 w 496077"/>
                  <a:gd name="connsiteY2" fmla="*/ 138044 h 229706"/>
                  <a:gd name="connsiteX3" fmla="*/ 496077 w 496077"/>
                  <a:gd name="connsiteY3" fmla="*/ 0 h 229706"/>
                  <a:gd name="connsiteX4" fmla="*/ 389394 w 496077"/>
                  <a:gd name="connsiteY4" fmla="*/ 0 h 229706"/>
                  <a:gd name="connsiteX5" fmla="*/ 389394 w 496077"/>
                  <a:gd name="connsiteY5" fmla="*/ 92214 h 229706"/>
                  <a:gd name="connsiteX6" fmla="*/ 389394 w 496077"/>
                  <a:gd name="connsiteY6" fmla="*/ 122767 h 229706"/>
                  <a:gd name="connsiteX7" fmla="*/ 378726 w 496077"/>
                  <a:gd name="connsiteY7" fmla="*/ 122767 h 229706"/>
                  <a:gd name="connsiteX8" fmla="*/ 378726 w 496077"/>
                  <a:gd name="connsiteY8" fmla="*/ 92214 h 229706"/>
                  <a:gd name="connsiteX9" fmla="*/ 378726 w 496077"/>
                  <a:gd name="connsiteY9" fmla="*/ 0 h 229706"/>
                  <a:gd name="connsiteX10" fmla="*/ 117352 w 496077"/>
                  <a:gd name="connsiteY10" fmla="*/ 0 h 229706"/>
                  <a:gd name="connsiteX11" fmla="*/ 117352 w 496077"/>
                  <a:gd name="connsiteY11" fmla="*/ 92214 h 229706"/>
                  <a:gd name="connsiteX12" fmla="*/ 117352 w 496077"/>
                  <a:gd name="connsiteY12" fmla="*/ 122767 h 229706"/>
                  <a:gd name="connsiteX13" fmla="*/ 106683 w 496077"/>
                  <a:gd name="connsiteY13" fmla="*/ 122767 h 229706"/>
                  <a:gd name="connsiteX14" fmla="*/ 106683 w 496077"/>
                  <a:gd name="connsiteY14" fmla="*/ 97306 h 229706"/>
                  <a:gd name="connsiteX15" fmla="*/ 106683 w 496077"/>
                  <a:gd name="connsiteY15" fmla="*/ 0 h 229706"/>
                  <a:gd name="connsiteX16" fmla="*/ 0 w 496077"/>
                  <a:gd name="connsiteY16" fmla="*/ 0 h 229706"/>
                  <a:gd name="connsiteX17" fmla="*/ 0 w 496077"/>
                  <a:gd name="connsiteY17" fmla="*/ 138044 h 229706"/>
                  <a:gd name="connsiteX18" fmla="*/ 96015 w 496077"/>
                  <a:gd name="connsiteY18" fmla="*/ 229706 h 22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6077" h="229706">
                    <a:moveTo>
                      <a:pt x="96015" y="229706"/>
                    </a:moveTo>
                    <a:cubicBezTo>
                      <a:pt x="197364" y="229706"/>
                      <a:pt x="298713" y="229706"/>
                      <a:pt x="400062" y="229706"/>
                    </a:cubicBezTo>
                    <a:cubicBezTo>
                      <a:pt x="458738" y="229706"/>
                      <a:pt x="496077" y="199152"/>
                      <a:pt x="496077" y="138044"/>
                    </a:cubicBezTo>
                    <a:lnTo>
                      <a:pt x="496077" y="0"/>
                    </a:lnTo>
                    <a:lnTo>
                      <a:pt x="389394" y="0"/>
                    </a:lnTo>
                    <a:lnTo>
                      <a:pt x="389394" y="92214"/>
                    </a:lnTo>
                    <a:cubicBezTo>
                      <a:pt x="389394" y="102398"/>
                      <a:pt x="389394" y="112583"/>
                      <a:pt x="389394" y="122767"/>
                    </a:cubicBezTo>
                    <a:cubicBezTo>
                      <a:pt x="389394" y="122767"/>
                      <a:pt x="384060" y="122767"/>
                      <a:pt x="378726" y="122767"/>
                    </a:cubicBezTo>
                    <a:cubicBezTo>
                      <a:pt x="378726" y="112583"/>
                      <a:pt x="378726" y="102398"/>
                      <a:pt x="378726" y="92214"/>
                    </a:cubicBezTo>
                    <a:lnTo>
                      <a:pt x="378726" y="0"/>
                    </a:lnTo>
                    <a:lnTo>
                      <a:pt x="117352" y="0"/>
                    </a:lnTo>
                    <a:lnTo>
                      <a:pt x="117352" y="92214"/>
                    </a:lnTo>
                    <a:cubicBezTo>
                      <a:pt x="117352" y="102398"/>
                      <a:pt x="117352" y="112583"/>
                      <a:pt x="117352" y="122767"/>
                    </a:cubicBezTo>
                    <a:cubicBezTo>
                      <a:pt x="112018" y="122767"/>
                      <a:pt x="112018" y="122767"/>
                      <a:pt x="106683" y="122767"/>
                    </a:cubicBezTo>
                    <a:cubicBezTo>
                      <a:pt x="106683" y="112583"/>
                      <a:pt x="106683" y="107490"/>
                      <a:pt x="106683" y="97306"/>
                    </a:cubicBezTo>
                    <a:lnTo>
                      <a:pt x="106683" y="0"/>
                    </a:lnTo>
                    <a:lnTo>
                      <a:pt x="0" y="0"/>
                    </a:lnTo>
                    <a:lnTo>
                      <a:pt x="0" y="138044"/>
                    </a:lnTo>
                    <a:cubicBezTo>
                      <a:pt x="0" y="199152"/>
                      <a:pt x="37339" y="229706"/>
                      <a:pt x="96015" y="229706"/>
                    </a:cubicBezTo>
                    <a:close/>
                  </a:path>
                </a:pathLst>
              </a:custGeom>
              <a:grpFill/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D9F70E48-8B54-43EB-9505-C033AB0F7B0E}"/>
                </a:ext>
              </a:extLst>
            </p:cNvPr>
            <p:cNvGrpSpPr/>
            <p:nvPr/>
          </p:nvGrpSpPr>
          <p:grpSpPr>
            <a:xfrm>
              <a:off x="6134621" y="2079738"/>
              <a:ext cx="1629983" cy="1613926"/>
              <a:chOff x="6431050" y="1899228"/>
              <a:chExt cx="496077" cy="491187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25" name="Freeform 42">
                <a:extLst>
                  <a:ext uri="{FF2B5EF4-FFF2-40B4-BE49-F238E27FC236}">
                    <a16:creationId xmlns:a16="http://schemas.microsoft.com/office/drawing/2014/main" xmlns="" id="{FA17322B-9A64-425E-BD1A-7D233075B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069" y="1899228"/>
                <a:ext cx="240037" cy="241172"/>
              </a:xfrm>
              <a:custGeom>
                <a:avLst/>
                <a:gdLst>
                  <a:gd name="T0" fmla="*/ 45 w 45"/>
                  <a:gd name="T1" fmla="*/ 23 h 47"/>
                  <a:gd name="T2" fmla="*/ 22 w 45"/>
                  <a:gd name="T3" fmla="*/ 46 h 47"/>
                  <a:gd name="T4" fmla="*/ 0 w 45"/>
                  <a:gd name="T5" fmla="*/ 23 h 47"/>
                  <a:gd name="T6" fmla="*/ 23 w 45"/>
                  <a:gd name="T7" fmla="*/ 0 h 47"/>
                  <a:gd name="T8" fmla="*/ 45 w 45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45" y="23"/>
                    </a:moveTo>
                    <a:cubicBezTo>
                      <a:pt x="45" y="36"/>
                      <a:pt x="35" y="47"/>
                      <a:pt x="22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5" y="1"/>
                      <a:pt x="45" y="11"/>
                      <a:pt x="45" y="23"/>
                    </a:cubicBezTo>
                    <a:close/>
                  </a:path>
                </a:pathLst>
              </a:custGeom>
              <a:grpFill/>
              <a:ln w="190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 charset="0"/>
                </a:endParaRPr>
              </a:p>
            </p:txBody>
          </p:sp>
          <p:sp>
            <p:nvSpPr>
              <p:cNvPr id="26" name="Freeform 291">
                <a:extLst>
                  <a:ext uri="{FF2B5EF4-FFF2-40B4-BE49-F238E27FC236}">
                    <a16:creationId xmlns:a16="http://schemas.microsoft.com/office/drawing/2014/main" xmlns="" id="{8300C7DB-38DC-4DB5-A7CF-9E4249C227FB}"/>
                  </a:ext>
                </a:extLst>
              </p:cNvPr>
              <p:cNvSpPr/>
              <p:nvPr/>
            </p:nvSpPr>
            <p:spPr>
              <a:xfrm flipV="1">
                <a:off x="6431050" y="2160709"/>
                <a:ext cx="496077" cy="229706"/>
              </a:xfrm>
              <a:custGeom>
                <a:avLst/>
                <a:gdLst>
                  <a:gd name="connsiteX0" fmla="*/ 96015 w 496077"/>
                  <a:gd name="connsiteY0" fmla="*/ 229706 h 229706"/>
                  <a:gd name="connsiteX1" fmla="*/ 400062 w 496077"/>
                  <a:gd name="connsiteY1" fmla="*/ 229706 h 229706"/>
                  <a:gd name="connsiteX2" fmla="*/ 496077 w 496077"/>
                  <a:gd name="connsiteY2" fmla="*/ 138044 h 229706"/>
                  <a:gd name="connsiteX3" fmla="*/ 496077 w 496077"/>
                  <a:gd name="connsiteY3" fmla="*/ 0 h 229706"/>
                  <a:gd name="connsiteX4" fmla="*/ 389394 w 496077"/>
                  <a:gd name="connsiteY4" fmla="*/ 0 h 229706"/>
                  <a:gd name="connsiteX5" fmla="*/ 389394 w 496077"/>
                  <a:gd name="connsiteY5" fmla="*/ 92214 h 229706"/>
                  <a:gd name="connsiteX6" fmla="*/ 389394 w 496077"/>
                  <a:gd name="connsiteY6" fmla="*/ 122767 h 229706"/>
                  <a:gd name="connsiteX7" fmla="*/ 378726 w 496077"/>
                  <a:gd name="connsiteY7" fmla="*/ 122767 h 229706"/>
                  <a:gd name="connsiteX8" fmla="*/ 378726 w 496077"/>
                  <a:gd name="connsiteY8" fmla="*/ 92214 h 229706"/>
                  <a:gd name="connsiteX9" fmla="*/ 378726 w 496077"/>
                  <a:gd name="connsiteY9" fmla="*/ 0 h 229706"/>
                  <a:gd name="connsiteX10" fmla="*/ 117352 w 496077"/>
                  <a:gd name="connsiteY10" fmla="*/ 0 h 229706"/>
                  <a:gd name="connsiteX11" fmla="*/ 117352 w 496077"/>
                  <a:gd name="connsiteY11" fmla="*/ 92214 h 229706"/>
                  <a:gd name="connsiteX12" fmla="*/ 117352 w 496077"/>
                  <a:gd name="connsiteY12" fmla="*/ 122767 h 229706"/>
                  <a:gd name="connsiteX13" fmla="*/ 106683 w 496077"/>
                  <a:gd name="connsiteY13" fmla="*/ 122767 h 229706"/>
                  <a:gd name="connsiteX14" fmla="*/ 106683 w 496077"/>
                  <a:gd name="connsiteY14" fmla="*/ 97306 h 229706"/>
                  <a:gd name="connsiteX15" fmla="*/ 106683 w 496077"/>
                  <a:gd name="connsiteY15" fmla="*/ 0 h 229706"/>
                  <a:gd name="connsiteX16" fmla="*/ 0 w 496077"/>
                  <a:gd name="connsiteY16" fmla="*/ 0 h 229706"/>
                  <a:gd name="connsiteX17" fmla="*/ 0 w 496077"/>
                  <a:gd name="connsiteY17" fmla="*/ 138044 h 229706"/>
                  <a:gd name="connsiteX18" fmla="*/ 96015 w 496077"/>
                  <a:gd name="connsiteY18" fmla="*/ 229706 h 22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6077" h="229706">
                    <a:moveTo>
                      <a:pt x="96015" y="229706"/>
                    </a:moveTo>
                    <a:cubicBezTo>
                      <a:pt x="197364" y="229706"/>
                      <a:pt x="298713" y="229706"/>
                      <a:pt x="400062" y="229706"/>
                    </a:cubicBezTo>
                    <a:cubicBezTo>
                      <a:pt x="458738" y="229706"/>
                      <a:pt x="496077" y="199152"/>
                      <a:pt x="496077" y="138044"/>
                    </a:cubicBezTo>
                    <a:lnTo>
                      <a:pt x="496077" y="0"/>
                    </a:lnTo>
                    <a:lnTo>
                      <a:pt x="389394" y="0"/>
                    </a:lnTo>
                    <a:lnTo>
                      <a:pt x="389394" y="92214"/>
                    </a:lnTo>
                    <a:cubicBezTo>
                      <a:pt x="389394" y="102398"/>
                      <a:pt x="389394" y="112583"/>
                      <a:pt x="389394" y="122767"/>
                    </a:cubicBezTo>
                    <a:cubicBezTo>
                      <a:pt x="389394" y="122767"/>
                      <a:pt x="384060" y="122767"/>
                      <a:pt x="378726" y="122767"/>
                    </a:cubicBezTo>
                    <a:cubicBezTo>
                      <a:pt x="378726" y="112583"/>
                      <a:pt x="378726" y="102398"/>
                      <a:pt x="378726" y="92214"/>
                    </a:cubicBezTo>
                    <a:lnTo>
                      <a:pt x="378726" y="0"/>
                    </a:lnTo>
                    <a:lnTo>
                      <a:pt x="117352" y="0"/>
                    </a:lnTo>
                    <a:lnTo>
                      <a:pt x="117352" y="92214"/>
                    </a:lnTo>
                    <a:cubicBezTo>
                      <a:pt x="117352" y="102398"/>
                      <a:pt x="117352" y="112583"/>
                      <a:pt x="117352" y="122767"/>
                    </a:cubicBezTo>
                    <a:cubicBezTo>
                      <a:pt x="112018" y="122767"/>
                      <a:pt x="112018" y="122767"/>
                      <a:pt x="106683" y="122767"/>
                    </a:cubicBezTo>
                    <a:cubicBezTo>
                      <a:pt x="106683" y="112583"/>
                      <a:pt x="106683" y="107490"/>
                      <a:pt x="106683" y="97306"/>
                    </a:cubicBezTo>
                    <a:lnTo>
                      <a:pt x="106683" y="0"/>
                    </a:lnTo>
                    <a:lnTo>
                      <a:pt x="0" y="0"/>
                    </a:lnTo>
                    <a:lnTo>
                      <a:pt x="0" y="138044"/>
                    </a:lnTo>
                    <a:cubicBezTo>
                      <a:pt x="0" y="199152"/>
                      <a:pt x="37339" y="229706"/>
                      <a:pt x="96015" y="229706"/>
                    </a:cubicBezTo>
                    <a:close/>
                  </a:path>
                </a:pathLst>
              </a:custGeom>
              <a:grpFill/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</p:grpSp>
      </p:grp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A3A4D3D0-C0BA-4888-A6CB-C6935F353939}"/>
              </a:ext>
            </a:extLst>
          </p:cNvPr>
          <p:cNvSpPr txBox="1">
            <a:spLocks/>
          </p:cNvSpPr>
          <p:nvPr/>
        </p:nvSpPr>
        <p:spPr>
          <a:xfrm>
            <a:off x="9072903" y="1732468"/>
            <a:ext cx="1662480" cy="683264"/>
          </a:xfrm>
          <a:prstGeom prst="rect">
            <a:avLst/>
          </a:prstGeom>
          <a:noFill/>
        </p:spPr>
        <p:txBody>
          <a:bodyPr vert="horz" wrap="square" lIns="91440" tIns="91440" rIns="91440" bIns="91440" rtlCol="0" anchor="b">
            <a:sp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07" indent="-228594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02" indent="-182875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096" indent="-182875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690" indent="-182875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285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879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473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067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800" b="1" dirty="0">
                <a:solidFill>
                  <a:srgbClr val="4A2A7A"/>
                </a:solidFill>
              </a:rPr>
              <a:t>Community advisors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9870D050-580B-43D2-A113-5926EAD0E7B5}"/>
              </a:ext>
            </a:extLst>
          </p:cNvPr>
          <p:cNvGrpSpPr/>
          <p:nvPr/>
        </p:nvGrpSpPr>
        <p:grpSpPr>
          <a:xfrm>
            <a:off x="1628406" y="1120528"/>
            <a:ext cx="1335288" cy="646576"/>
            <a:chOff x="987802" y="2079737"/>
            <a:chExt cx="3333025" cy="161392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1F76DA3F-EA98-4AF3-B7AC-639173359262}"/>
                </a:ext>
              </a:extLst>
            </p:cNvPr>
            <p:cNvGrpSpPr/>
            <p:nvPr/>
          </p:nvGrpSpPr>
          <p:grpSpPr>
            <a:xfrm>
              <a:off x="987802" y="2079737"/>
              <a:ext cx="1629983" cy="1613926"/>
              <a:chOff x="6431050" y="1899228"/>
              <a:chExt cx="496077" cy="491187"/>
            </a:xfrm>
            <a:solidFill>
              <a:srgbClr val="93FFAA"/>
            </a:solidFill>
          </p:grpSpPr>
          <p:sp>
            <p:nvSpPr>
              <p:cNvPr id="42" name="Freeform 42">
                <a:extLst>
                  <a:ext uri="{FF2B5EF4-FFF2-40B4-BE49-F238E27FC236}">
                    <a16:creationId xmlns:a16="http://schemas.microsoft.com/office/drawing/2014/main" xmlns="" id="{D34CE0BE-22AB-4230-9B05-22334E796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069" y="1899228"/>
                <a:ext cx="240037" cy="241172"/>
              </a:xfrm>
              <a:custGeom>
                <a:avLst/>
                <a:gdLst>
                  <a:gd name="T0" fmla="*/ 45 w 45"/>
                  <a:gd name="T1" fmla="*/ 23 h 47"/>
                  <a:gd name="T2" fmla="*/ 22 w 45"/>
                  <a:gd name="T3" fmla="*/ 46 h 47"/>
                  <a:gd name="T4" fmla="*/ 0 w 45"/>
                  <a:gd name="T5" fmla="*/ 23 h 47"/>
                  <a:gd name="T6" fmla="*/ 23 w 45"/>
                  <a:gd name="T7" fmla="*/ 0 h 47"/>
                  <a:gd name="T8" fmla="*/ 45 w 45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45" y="23"/>
                    </a:moveTo>
                    <a:cubicBezTo>
                      <a:pt x="45" y="36"/>
                      <a:pt x="35" y="47"/>
                      <a:pt x="22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5" y="1"/>
                      <a:pt x="45" y="11"/>
                      <a:pt x="45" y="23"/>
                    </a:cubicBezTo>
                    <a:close/>
                  </a:path>
                </a:pathLst>
              </a:custGeom>
              <a:grpFill/>
              <a:ln w="190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 charset="0"/>
                </a:endParaRPr>
              </a:p>
            </p:txBody>
          </p:sp>
          <p:sp>
            <p:nvSpPr>
              <p:cNvPr id="43" name="Freeform 297">
                <a:extLst>
                  <a:ext uri="{FF2B5EF4-FFF2-40B4-BE49-F238E27FC236}">
                    <a16:creationId xmlns:a16="http://schemas.microsoft.com/office/drawing/2014/main" xmlns="" id="{12FB3E5D-2C94-4D18-879A-44AAC15FBD97}"/>
                  </a:ext>
                </a:extLst>
              </p:cNvPr>
              <p:cNvSpPr/>
              <p:nvPr/>
            </p:nvSpPr>
            <p:spPr>
              <a:xfrm flipV="1">
                <a:off x="6431050" y="2160709"/>
                <a:ext cx="496077" cy="229706"/>
              </a:xfrm>
              <a:custGeom>
                <a:avLst/>
                <a:gdLst>
                  <a:gd name="connsiteX0" fmla="*/ 96015 w 496077"/>
                  <a:gd name="connsiteY0" fmla="*/ 229706 h 229706"/>
                  <a:gd name="connsiteX1" fmla="*/ 400062 w 496077"/>
                  <a:gd name="connsiteY1" fmla="*/ 229706 h 229706"/>
                  <a:gd name="connsiteX2" fmla="*/ 496077 w 496077"/>
                  <a:gd name="connsiteY2" fmla="*/ 138044 h 229706"/>
                  <a:gd name="connsiteX3" fmla="*/ 496077 w 496077"/>
                  <a:gd name="connsiteY3" fmla="*/ 0 h 229706"/>
                  <a:gd name="connsiteX4" fmla="*/ 389394 w 496077"/>
                  <a:gd name="connsiteY4" fmla="*/ 0 h 229706"/>
                  <a:gd name="connsiteX5" fmla="*/ 389394 w 496077"/>
                  <a:gd name="connsiteY5" fmla="*/ 92214 h 229706"/>
                  <a:gd name="connsiteX6" fmla="*/ 389394 w 496077"/>
                  <a:gd name="connsiteY6" fmla="*/ 122767 h 229706"/>
                  <a:gd name="connsiteX7" fmla="*/ 378726 w 496077"/>
                  <a:gd name="connsiteY7" fmla="*/ 122767 h 229706"/>
                  <a:gd name="connsiteX8" fmla="*/ 378726 w 496077"/>
                  <a:gd name="connsiteY8" fmla="*/ 92214 h 229706"/>
                  <a:gd name="connsiteX9" fmla="*/ 378726 w 496077"/>
                  <a:gd name="connsiteY9" fmla="*/ 0 h 229706"/>
                  <a:gd name="connsiteX10" fmla="*/ 117352 w 496077"/>
                  <a:gd name="connsiteY10" fmla="*/ 0 h 229706"/>
                  <a:gd name="connsiteX11" fmla="*/ 117352 w 496077"/>
                  <a:gd name="connsiteY11" fmla="*/ 92214 h 229706"/>
                  <a:gd name="connsiteX12" fmla="*/ 117352 w 496077"/>
                  <a:gd name="connsiteY12" fmla="*/ 122767 h 229706"/>
                  <a:gd name="connsiteX13" fmla="*/ 106683 w 496077"/>
                  <a:gd name="connsiteY13" fmla="*/ 122767 h 229706"/>
                  <a:gd name="connsiteX14" fmla="*/ 106683 w 496077"/>
                  <a:gd name="connsiteY14" fmla="*/ 97306 h 229706"/>
                  <a:gd name="connsiteX15" fmla="*/ 106683 w 496077"/>
                  <a:gd name="connsiteY15" fmla="*/ 0 h 229706"/>
                  <a:gd name="connsiteX16" fmla="*/ 0 w 496077"/>
                  <a:gd name="connsiteY16" fmla="*/ 0 h 229706"/>
                  <a:gd name="connsiteX17" fmla="*/ 0 w 496077"/>
                  <a:gd name="connsiteY17" fmla="*/ 138044 h 229706"/>
                  <a:gd name="connsiteX18" fmla="*/ 96015 w 496077"/>
                  <a:gd name="connsiteY18" fmla="*/ 229706 h 22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6077" h="229706">
                    <a:moveTo>
                      <a:pt x="96015" y="229706"/>
                    </a:moveTo>
                    <a:cubicBezTo>
                      <a:pt x="197364" y="229706"/>
                      <a:pt x="298713" y="229706"/>
                      <a:pt x="400062" y="229706"/>
                    </a:cubicBezTo>
                    <a:cubicBezTo>
                      <a:pt x="458738" y="229706"/>
                      <a:pt x="496077" y="199152"/>
                      <a:pt x="496077" y="138044"/>
                    </a:cubicBezTo>
                    <a:lnTo>
                      <a:pt x="496077" y="0"/>
                    </a:lnTo>
                    <a:lnTo>
                      <a:pt x="389394" y="0"/>
                    </a:lnTo>
                    <a:lnTo>
                      <a:pt x="389394" y="92214"/>
                    </a:lnTo>
                    <a:cubicBezTo>
                      <a:pt x="389394" y="102398"/>
                      <a:pt x="389394" y="112583"/>
                      <a:pt x="389394" y="122767"/>
                    </a:cubicBezTo>
                    <a:cubicBezTo>
                      <a:pt x="389394" y="122767"/>
                      <a:pt x="384060" y="122767"/>
                      <a:pt x="378726" y="122767"/>
                    </a:cubicBezTo>
                    <a:cubicBezTo>
                      <a:pt x="378726" y="112583"/>
                      <a:pt x="378726" y="102398"/>
                      <a:pt x="378726" y="92214"/>
                    </a:cubicBezTo>
                    <a:lnTo>
                      <a:pt x="378726" y="0"/>
                    </a:lnTo>
                    <a:lnTo>
                      <a:pt x="117352" y="0"/>
                    </a:lnTo>
                    <a:lnTo>
                      <a:pt x="117352" y="92214"/>
                    </a:lnTo>
                    <a:cubicBezTo>
                      <a:pt x="117352" y="102398"/>
                      <a:pt x="117352" y="112583"/>
                      <a:pt x="117352" y="122767"/>
                    </a:cubicBezTo>
                    <a:cubicBezTo>
                      <a:pt x="112018" y="122767"/>
                      <a:pt x="112018" y="122767"/>
                      <a:pt x="106683" y="122767"/>
                    </a:cubicBezTo>
                    <a:cubicBezTo>
                      <a:pt x="106683" y="112583"/>
                      <a:pt x="106683" y="107490"/>
                      <a:pt x="106683" y="97306"/>
                    </a:cubicBezTo>
                    <a:lnTo>
                      <a:pt x="106683" y="0"/>
                    </a:lnTo>
                    <a:lnTo>
                      <a:pt x="0" y="0"/>
                    </a:lnTo>
                    <a:lnTo>
                      <a:pt x="0" y="138044"/>
                    </a:lnTo>
                    <a:cubicBezTo>
                      <a:pt x="0" y="199152"/>
                      <a:pt x="37339" y="229706"/>
                      <a:pt x="96015" y="229706"/>
                    </a:cubicBezTo>
                    <a:close/>
                  </a:path>
                </a:pathLst>
              </a:custGeom>
              <a:grpFill/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</p:grpSp>
        <p:sp>
          <p:nvSpPr>
            <p:cNvPr id="36" name="Freeform 42">
              <a:extLst>
                <a:ext uri="{FF2B5EF4-FFF2-40B4-BE49-F238E27FC236}">
                  <a16:creationId xmlns:a16="http://schemas.microsoft.com/office/drawing/2014/main" xmlns="" id="{3DFC8542-C744-44DB-8B95-ACC128C35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122" y="2079737"/>
              <a:ext cx="788701" cy="792435"/>
            </a:xfrm>
            <a:custGeom>
              <a:avLst/>
              <a:gdLst>
                <a:gd name="T0" fmla="*/ 45 w 45"/>
                <a:gd name="T1" fmla="*/ 23 h 47"/>
                <a:gd name="T2" fmla="*/ 22 w 45"/>
                <a:gd name="T3" fmla="*/ 46 h 47"/>
                <a:gd name="T4" fmla="*/ 0 w 45"/>
                <a:gd name="T5" fmla="*/ 23 h 47"/>
                <a:gd name="T6" fmla="*/ 23 w 45"/>
                <a:gd name="T7" fmla="*/ 0 h 47"/>
                <a:gd name="T8" fmla="*/ 45 w 45"/>
                <a:gd name="T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7">
                  <a:moveTo>
                    <a:pt x="45" y="23"/>
                  </a:moveTo>
                  <a:cubicBezTo>
                    <a:pt x="45" y="36"/>
                    <a:pt x="35" y="47"/>
                    <a:pt x="22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35" y="1"/>
                    <a:pt x="45" y="11"/>
                    <a:pt x="45" y="23"/>
                  </a:cubicBezTo>
                  <a:close/>
                </a:path>
              </a:pathLst>
            </a:custGeom>
            <a:solidFill>
              <a:srgbClr val="00F234"/>
            </a:solidFill>
            <a:ln w="190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 charset="0"/>
              </a:endParaRPr>
            </a:p>
          </p:txBody>
        </p:sp>
        <p:sp>
          <p:nvSpPr>
            <p:cNvPr id="37" name="Freeform 300">
              <a:extLst>
                <a:ext uri="{FF2B5EF4-FFF2-40B4-BE49-F238E27FC236}">
                  <a16:creationId xmlns:a16="http://schemas.microsoft.com/office/drawing/2014/main" xmlns="" id="{0BE160DC-41DD-4E7A-B464-5B40C1EEC0E4}"/>
                </a:ext>
              </a:extLst>
            </p:cNvPr>
            <p:cNvSpPr/>
            <p:nvPr/>
          </p:nvSpPr>
          <p:spPr>
            <a:xfrm flipV="1">
              <a:off x="1555484" y="2938903"/>
              <a:ext cx="1629983" cy="754760"/>
            </a:xfrm>
            <a:custGeom>
              <a:avLst/>
              <a:gdLst>
                <a:gd name="connsiteX0" fmla="*/ 96015 w 496077"/>
                <a:gd name="connsiteY0" fmla="*/ 229706 h 229706"/>
                <a:gd name="connsiteX1" fmla="*/ 400062 w 496077"/>
                <a:gd name="connsiteY1" fmla="*/ 229706 h 229706"/>
                <a:gd name="connsiteX2" fmla="*/ 496077 w 496077"/>
                <a:gd name="connsiteY2" fmla="*/ 138044 h 229706"/>
                <a:gd name="connsiteX3" fmla="*/ 496077 w 496077"/>
                <a:gd name="connsiteY3" fmla="*/ 0 h 229706"/>
                <a:gd name="connsiteX4" fmla="*/ 389394 w 496077"/>
                <a:gd name="connsiteY4" fmla="*/ 0 h 229706"/>
                <a:gd name="connsiteX5" fmla="*/ 389394 w 496077"/>
                <a:gd name="connsiteY5" fmla="*/ 92214 h 229706"/>
                <a:gd name="connsiteX6" fmla="*/ 389394 w 496077"/>
                <a:gd name="connsiteY6" fmla="*/ 122767 h 229706"/>
                <a:gd name="connsiteX7" fmla="*/ 378726 w 496077"/>
                <a:gd name="connsiteY7" fmla="*/ 122767 h 229706"/>
                <a:gd name="connsiteX8" fmla="*/ 378726 w 496077"/>
                <a:gd name="connsiteY8" fmla="*/ 92214 h 229706"/>
                <a:gd name="connsiteX9" fmla="*/ 378726 w 496077"/>
                <a:gd name="connsiteY9" fmla="*/ 0 h 229706"/>
                <a:gd name="connsiteX10" fmla="*/ 117352 w 496077"/>
                <a:gd name="connsiteY10" fmla="*/ 0 h 229706"/>
                <a:gd name="connsiteX11" fmla="*/ 117352 w 496077"/>
                <a:gd name="connsiteY11" fmla="*/ 92214 h 229706"/>
                <a:gd name="connsiteX12" fmla="*/ 117352 w 496077"/>
                <a:gd name="connsiteY12" fmla="*/ 122767 h 229706"/>
                <a:gd name="connsiteX13" fmla="*/ 106683 w 496077"/>
                <a:gd name="connsiteY13" fmla="*/ 122767 h 229706"/>
                <a:gd name="connsiteX14" fmla="*/ 106683 w 496077"/>
                <a:gd name="connsiteY14" fmla="*/ 97306 h 229706"/>
                <a:gd name="connsiteX15" fmla="*/ 106683 w 496077"/>
                <a:gd name="connsiteY15" fmla="*/ 0 h 229706"/>
                <a:gd name="connsiteX16" fmla="*/ 0 w 496077"/>
                <a:gd name="connsiteY16" fmla="*/ 0 h 229706"/>
                <a:gd name="connsiteX17" fmla="*/ 0 w 496077"/>
                <a:gd name="connsiteY17" fmla="*/ 138044 h 229706"/>
                <a:gd name="connsiteX18" fmla="*/ 96015 w 496077"/>
                <a:gd name="connsiteY18" fmla="*/ 229706 h 22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6077" h="229706">
                  <a:moveTo>
                    <a:pt x="96015" y="229706"/>
                  </a:moveTo>
                  <a:cubicBezTo>
                    <a:pt x="197364" y="229706"/>
                    <a:pt x="298713" y="229706"/>
                    <a:pt x="400062" y="229706"/>
                  </a:cubicBezTo>
                  <a:cubicBezTo>
                    <a:pt x="458738" y="229706"/>
                    <a:pt x="496077" y="199152"/>
                    <a:pt x="496077" y="138044"/>
                  </a:cubicBezTo>
                  <a:lnTo>
                    <a:pt x="496077" y="0"/>
                  </a:lnTo>
                  <a:lnTo>
                    <a:pt x="389394" y="0"/>
                  </a:lnTo>
                  <a:lnTo>
                    <a:pt x="389394" y="92214"/>
                  </a:lnTo>
                  <a:cubicBezTo>
                    <a:pt x="389394" y="102398"/>
                    <a:pt x="389394" y="112583"/>
                    <a:pt x="389394" y="122767"/>
                  </a:cubicBezTo>
                  <a:cubicBezTo>
                    <a:pt x="389394" y="122767"/>
                    <a:pt x="384060" y="122767"/>
                    <a:pt x="378726" y="122767"/>
                  </a:cubicBezTo>
                  <a:cubicBezTo>
                    <a:pt x="378726" y="112583"/>
                    <a:pt x="378726" y="102398"/>
                    <a:pt x="378726" y="92214"/>
                  </a:cubicBezTo>
                  <a:lnTo>
                    <a:pt x="378726" y="0"/>
                  </a:lnTo>
                  <a:lnTo>
                    <a:pt x="117352" y="0"/>
                  </a:lnTo>
                  <a:lnTo>
                    <a:pt x="117352" y="92214"/>
                  </a:lnTo>
                  <a:cubicBezTo>
                    <a:pt x="117352" y="102398"/>
                    <a:pt x="117352" y="112583"/>
                    <a:pt x="117352" y="122767"/>
                  </a:cubicBezTo>
                  <a:cubicBezTo>
                    <a:pt x="112018" y="122767"/>
                    <a:pt x="112018" y="122767"/>
                    <a:pt x="106683" y="122767"/>
                  </a:cubicBezTo>
                  <a:cubicBezTo>
                    <a:pt x="106683" y="112583"/>
                    <a:pt x="106683" y="107490"/>
                    <a:pt x="106683" y="97306"/>
                  </a:cubicBezTo>
                  <a:lnTo>
                    <a:pt x="106683" y="0"/>
                  </a:lnTo>
                  <a:lnTo>
                    <a:pt x="0" y="0"/>
                  </a:lnTo>
                  <a:lnTo>
                    <a:pt x="0" y="138044"/>
                  </a:lnTo>
                  <a:cubicBezTo>
                    <a:pt x="0" y="199152"/>
                    <a:pt x="37339" y="229706"/>
                    <a:pt x="96015" y="229706"/>
                  </a:cubicBezTo>
                  <a:close/>
                </a:path>
              </a:pathLst>
            </a:custGeom>
            <a:gradFill>
              <a:gsLst>
                <a:gs pos="100000">
                  <a:srgbClr val="109E1C"/>
                </a:gs>
                <a:gs pos="47000">
                  <a:srgbClr val="00F234"/>
                </a:gs>
              </a:gsLst>
              <a:lin ang="0" scaled="1"/>
            </a:gra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38" name="Freeform 316">
              <a:extLst>
                <a:ext uri="{FF2B5EF4-FFF2-40B4-BE49-F238E27FC236}">
                  <a16:creationId xmlns:a16="http://schemas.microsoft.com/office/drawing/2014/main" xmlns="" id="{ACB654CD-028C-4829-A00A-CB8E94788792}"/>
                </a:ext>
              </a:extLst>
            </p:cNvPr>
            <p:cNvSpPr/>
            <p:nvPr/>
          </p:nvSpPr>
          <p:spPr>
            <a:xfrm flipV="1">
              <a:off x="2123165" y="2938903"/>
              <a:ext cx="1629983" cy="754760"/>
            </a:xfrm>
            <a:custGeom>
              <a:avLst/>
              <a:gdLst>
                <a:gd name="connsiteX0" fmla="*/ 96015 w 496077"/>
                <a:gd name="connsiteY0" fmla="*/ 229706 h 229706"/>
                <a:gd name="connsiteX1" fmla="*/ 400062 w 496077"/>
                <a:gd name="connsiteY1" fmla="*/ 229706 h 229706"/>
                <a:gd name="connsiteX2" fmla="*/ 496077 w 496077"/>
                <a:gd name="connsiteY2" fmla="*/ 138044 h 229706"/>
                <a:gd name="connsiteX3" fmla="*/ 496077 w 496077"/>
                <a:gd name="connsiteY3" fmla="*/ 0 h 229706"/>
                <a:gd name="connsiteX4" fmla="*/ 389394 w 496077"/>
                <a:gd name="connsiteY4" fmla="*/ 0 h 229706"/>
                <a:gd name="connsiteX5" fmla="*/ 389394 w 496077"/>
                <a:gd name="connsiteY5" fmla="*/ 92214 h 229706"/>
                <a:gd name="connsiteX6" fmla="*/ 389394 w 496077"/>
                <a:gd name="connsiteY6" fmla="*/ 122767 h 229706"/>
                <a:gd name="connsiteX7" fmla="*/ 378726 w 496077"/>
                <a:gd name="connsiteY7" fmla="*/ 122767 h 229706"/>
                <a:gd name="connsiteX8" fmla="*/ 378726 w 496077"/>
                <a:gd name="connsiteY8" fmla="*/ 92214 h 229706"/>
                <a:gd name="connsiteX9" fmla="*/ 378726 w 496077"/>
                <a:gd name="connsiteY9" fmla="*/ 0 h 229706"/>
                <a:gd name="connsiteX10" fmla="*/ 117352 w 496077"/>
                <a:gd name="connsiteY10" fmla="*/ 0 h 229706"/>
                <a:gd name="connsiteX11" fmla="*/ 117352 w 496077"/>
                <a:gd name="connsiteY11" fmla="*/ 92214 h 229706"/>
                <a:gd name="connsiteX12" fmla="*/ 117352 w 496077"/>
                <a:gd name="connsiteY12" fmla="*/ 122767 h 229706"/>
                <a:gd name="connsiteX13" fmla="*/ 106683 w 496077"/>
                <a:gd name="connsiteY13" fmla="*/ 122767 h 229706"/>
                <a:gd name="connsiteX14" fmla="*/ 106683 w 496077"/>
                <a:gd name="connsiteY14" fmla="*/ 97306 h 229706"/>
                <a:gd name="connsiteX15" fmla="*/ 106683 w 496077"/>
                <a:gd name="connsiteY15" fmla="*/ 0 h 229706"/>
                <a:gd name="connsiteX16" fmla="*/ 0 w 496077"/>
                <a:gd name="connsiteY16" fmla="*/ 0 h 229706"/>
                <a:gd name="connsiteX17" fmla="*/ 0 w 496077"/>
                <a:gd name="connsiteY17" fmla="*/ 138044 h 229706"/>
                <a:gd name="connsiteX18" fmla="*/ 96015 w 496077"/>
                <a:gd name="connsiteY18" fmla="*/ 229706 h 22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6077" h="229706">
                  <a:moveTo>
                    <a:pt x="96015" y="229706"/>
                  </a:moveTo>
                  <a:cubicBezTo>
                    <a:pt x="197364" y="229706"/>
                    <a:pt x="298713" y="229706"/>
                    <a:pt x="400062" y="229706"/>
                  </a:cubicBezTo>
                  <a:cubicBezTo>
                    <a:pt x="458738" y="229706"/>
                    <a:pt x="496077" y="199152"/>
                    <a:pt x="496077" y="138044"/>
                  </a:cubicBezTo>
                  <a:lnTo>
                    <a:pt x="496077" y="0"/>
                  </a:lnTo>
                  <a:lnTo>
                    <a:pt x="389394" y="0"/>
                  </a:lnTo>
                  <a:lnTo>
                    <a:pt x="389394" y="92214"/>
                  </a:lnTo>
                  <a:cubicBezTo>
                    <a:pt x="389394" y="102398"/>
                    <a:pt x="389394" y="112583"/>
                    <a:pt x="389394" y="122767"/>
                  </a:cubicBezTo>
                  <a:cubicBezTo>
                    <a:pt x="389394" y="122767"/>
                    <a:pt x="384060" y="122767"/>
                    <a:pt x="378726" y="122767"/>
                  </a:cubicBezTo>
                  <a:cubicBezTo>
                    <a:pt x="378726" y="112583"/>
                    <a:pt x="378726" y="102398"/>
                    <a:pt x="378726" y="92214"/>
                  </a:cubicBezTo>
                  <a:lnTo>
                    <a:pt x="378726" y="0"/>
                  </a:lnTo>
                  <a:lnTo>
                    <a:pt x="117352" y="0"/>
                  </a:lnTo>
                  <a:lnTo>
                    <a:pt x="117352" y="92214"/>
                  </a:lnTo>
                  <a:cubicBezTo>
                    <a:pt x="117352" y="102398"/>
                    <a:pt x="117352" y="112583"/>
                    <a:pt x="117352" y="122767"/>
                  </a:cubicBezTo>
                  <a:cubicBezTo>
                    <a:pt x="112018" y="122767"/>
                    <a:pt x="112018" y="122767"/>
                    <a:pt x="106683" y="122767"/>
                  </a:cubicBezTo>
                  <a:cubicBezTo>
                    <a:pt x="106683" y="112583"/>
                    <a:pt x="106683" y="107490"/>
                    <a:pt x="106683" y="97306"/>
                  </a:cubicBezTo>
                  <a:lnTo>
                    <a:pt x="106683" y="0"/>
                  </a:lnTo>
                  <a:lnTo>
                    <a:pt x="0" y="0"/>
                  </a:lnTo>
                  <a:lnTo>
                    <a:pt x="0" y="138044"/>
                  </a:lnTo>
                  <a:cubicBezTo>
                    <a:pt x="0" y="199152"/>
                    <a:pt x="37339" y="229706"/>
                    <a:pt x="96015" y="229706"/>
                  </a:cubicBezTo>
                  <a:close/>
                </a:path>
              </a:pathLst>
            </a:custGeom>
            <a:gradFill>
              <a:gsLst>
                <a:gs pos="100000">
                  <a:srgbClr val="109E1C"/>
                </a:gs>
                <a:gs pos="46000">
                  <a:srgbClr val="00C42A"/>
                </a:gs>
              </a:gsLst>
              <a:lin ang="0" scaled="1"/>
            </a:gra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39" name="Freeform 291">
              <a:extLst>
                <a:ext uri="{FF2B5EF4-FFF2-40B4-BE49-F238E27FC236}">
                  <a16:creationId xmlns:a16="http://schemas.microsoft.com/office/drawing/2014/main" xmlns="" id="{B14C873F-78CA-4A34-893B-4EDDAED9734A}"/>
                </a:ext>
              </a:extLst>
            </p:cNvPr>
            <p:cNvSpPr/>
            <p:nvPr/>
          </p:nvSpPr>
          <p:spPr>
            <a:xfrm flipV="1">
              <a:off x="2690844" y="2938903"/>
              <a:ext cx="1629983" cy="754760"/>
            </a:xfrm>
            <a:custGeom>
              <a:avLst/>
              <a:gdLst>
                <a:gd name="connsiteX0" fmla="*/ 96015 w 496077"/>
                <a:gd name="connsiteY0" fmla="*/ 229706 h 229706"/>
                <a:gd name="connsiteX1" fmla="*/ 400062 w 496077"/>
                <a:gd name="connsiteY1" fmla="*/ 229706 h 229706"/>
                <a:gd name="connsiteX2" fmla="*/ 496077 w 496077"/>
                <a:gd name="connsiteY2" fmla="*/ 138044 h 229706"/>
                <a:gd name="connsiteX3" fmla="*/ 496077 w 496077"/>
                <a:gd name="connsiteY3" fmla="*/ 0 h 229706"/>
                <a:gd name="connsiteX4" fmla="*/ 389394 w 496077"/>
                <a:gd name="connsiteY4" fmla="*/ 0 h 229706"/>
                <a:gd name="connsiteX5" fmla="*/ 389394 w 496077"/>
                <a:gd name="connsiteY5" fmla="*/ 92214 h 229706"/>
                <a:gd name="connsiteX6" fmla="*/ 389394 w 496077"/>
                <a:gd name="connsiteY6" fmla="*/ 122767 h 229706"/>
                <a:gd name="connsiteX7" fmla="*/ 378726 w 496077"/>
                <a:gd name="connsiteY7" fmla="*/ 122767 h 229706"/>
                <a:gd name="connsiteX8" fmla="*/ 378726 w 496077"/>
                <a:gd name="connsiteY8" fmla="*/ 92214 h 229706"/>
                <a:gd name="connsiteX9" fmla="*/ 378726 w 496077"/>
                <a:gd name="connsiteY9" fmla="*/ 0 h 229706"/>
                <a:gd name="connsiteX10" fmla="*/ 117352 w 496077"/>
                <a:gd name="connsiteY10" fmla="*/ 0 h 229706"/>
                <a:gd name="connsiteX11" fmla="*/ 117352 w 496077"/>
                <a:gd name="connsiteY11" fmla="*/ 92214 h 229706"/>
                <a:gd name="connsiteX12" fmla="*/ 117352 w 496077"/>
                <a:gd name="connsiteY12" fmla="*/ 122767 h 229706"/>
                <a:gd name="connsiteX13" fmla="*/ 106683 w 496077"/>
                <a:gd name="connsiteY13" fmla="*/ 122767 h 229706"/>
                <a:gd name="connsiteX14" fmla="*/ 106683 w 496077"/>
                <a:gd name="connsiteY14" fmla="*/ 97306 h 229706"/>
                <a:gd name="connsiteX15" fmla="*/ 106683 w 496077"/>
                <a:gd name="connsiteY15" fmla="*/ 0 h 229706"/>
                <a:gd name="connsiteX16" fmla="*/ 0 w 496077"/>
                <a:gd name="connsiteY16" fmla="*/ 0 h 229706"/>
                <a:gd name="connsiteX17" fmla="*/ 0 w 496077"/>
                <a:gd name="connsiteY17" fmla="*/ 138044 h 229706"/>
                <a:gd name="connsiteX18" fmla="*/ 96015 w 496077"/>
                <a:gd name="connsiteY18" fmla="*/ 229706 h 22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6077" h="229706">
                  <a:moveTo>
                    <a:pt x="96015" y="229706"/>
                  </a:moveTo>
                  <a:cubicBezTo>
                    <a:pt x="197364" y="229706"/>
                    <a:pt x="298713" y="229706"/>
                    <a:pt x="400062" y="229706"/>
                  </a:cubicBezTo>
                  <a:cubicBezTo>
                    <a:pt x="458738" y="229706"/>
                    <a:pt x="496077" y="199152"/>
                    <a:pt x="496077" y="138044"/>
                  </a:cubicBezTo>
                  <a:lnTo>
                    <a:pt x="496077" y="0"/>
                  </a:lnTo>
                  <a:lnTo>
                    <a:pt x="389394" y="0"/>
                  </a:lnTo>
                  <a:lnTo>
                    <a:pt x="389394" y="92214"/>
                  </a:lnTo>
                  <a:cubicBezTo>
                    <a:pt x="389394" y="102398"/>
                    <a:pt x="389394" y="112583"/>
                    <a:pt x="389394" y="122767"/>
                  </a:cubicBezTo>
                  <a:cubicBezTo>
                    <a:pt x="389394" y="122767"/>
                    <a:pt x="384060" y="122767"/>
                    <a:pt x="378726" y="122767"/>
                  </a:cubicBezTo>
                  <a:cubicBezTo>
                    <a:pt x="378726" y="112583"/>
                    <a:pt x="378726" y="102398"/>
                    <a:pt x="378726" y="92214"/>
                  </a:cubicBezTo>
                  <a:lnTo>
                    <a:pt x="378726" y="0"/>
                  </a:lnTo>
                  <a:lnTo>
                    <a:pt x="117352" y="0"/>
                  </a:lnTo>
                  <a:lnTo>
                    <a:pt x="117352" y="92214"/>
                  </a:lnTo>
                  <a:cubicBezTo>
                    <a:pt x="117352" y="102398"/>
                    <a:pt x="117352" y="112583"/>
                    <a:pt x="117352" y="122767"/>
                  </a:cubicBezTo>
                  <a:cubicBezTo>
                    <a:pt x="112018" y="122767"/>
                    <a:pt x="112018" y="122767"/>
                    <a:pt x="106683" y="122767"/>
                  </a:cubicBezTo>
                  <a:cubicBezTo>
                    <a:pt x="106683" y="112583"/>
                    <a:pt x="106683" y="107490"/>
                    <a:pt x="106683" y="97306"/>
                  </a:cubicBezTo>
                  <a:lnTo>
                    <a:pt x="106683" y="0"/>
                  </a:lnTo>
                  <a:lnTo>
                    <a:pt x="0" y="0"/>
                  </a:lnTo>
                  <a:lnTo>
                    <a:pt x="0" y="138044"/>
                  </a:lnTo>
                  <a:cubicBezTo>
                    <a:pt x="0" y="199152"/>
                    <a:pt x="37339" y="229706"/>
                    <a:pt x="96015" y="229706"/>
                  </a:cubicBezTo>
                  <a:close/>
                </a:path>
              </a:pathLst>
            </a:custGeom>
            <a:solidFill>
              <a:srgbClr val="1B7A0F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xmlns="" id="{4B23A6A0-BE3A-4BF9-A02B-BFAA00776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623" y="2079739"/>
              <a:ext cx="788701" cy="792435"/>
            </a:xfrm>
            <a:custGeom>
              <a:avLst/>
              <a:gdLst>
                <a:gd name="T0" fmla="*/ 45 w 45"/>
                <a:gd name="T1" fmla="*/ 23 h 47"/>
                <a:gd name="T2" fmla="*/ 22 w 45"/>
                <a:gd name="T3" fmla="*/ 46 h 47"/>
                <a:gd name="T4" fmla="*/ 0 w 45"/>
                <a:gd name="T5" fmla="*/ 23 h 47"/>
                <a:gd name="T6" fmla="*/ 23 w 45"/>
                <a:gd name="T7" fmla="*/ 0 h 47"/>
                <a:gd name="T8" fmla="*/ 45 w 45"/>
                <a:gd name="T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7">
                  <a:moveTo>
                    <a:pt x="45" y="23"/>
                  </a:moveTo>
                  <a:cubicBezTo>
                    <a:pt x="45" y="36"/>
                    <a:pt x="35" y="47"/>
                    <a:pt x="22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35" y="1"/>
                    <a:pt x="45" y="11"/>
                    <a:pt x="45" y="2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109E1C"/>
                </a:gs>
                <a:gs pos="46000">
                  <a:srgbClr val="00C42A"/>
                </a:gs>
              </a:gsLst>
              <a:lin ang="0" scaled="1"/>
              <a:tileRect/>
            </a:gradFill>
            <a:ln w="190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 charset="0"/>
              </a:endParaRPr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xmlns="" id="{FA254367-5D93-4DF7-AD47-8ECF9FC74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1482" y="2079737"/>
              <a:ext cx="788701" cy="792435"/>
            </a:xfrm>
            <a:custGeom>
              <a:avLst/>
              <a:gdLst>
                <a:gd name="T0" fmla="*/ 45 w 45"/>
                <a:gd name="T1" fmla="*/ 23 h 47"/>
                <a:gd name="T2" fmla="*/ 22 w 45"/>
                <a:gd name="T3" fmla="*/ 46 h 47"/>
                <a:gd name="T4" fmla="*/ 0 w 45"/>
                <a:gd name="T5" fmla="*/ 23 h 47"/>
                <a:gd name="T6" fmla="*/ 23 w 45"/>
                <a:gd name="T7" fmla="*/ 0 h 47"/>
                <a:gd name="T8" fmla="*/ 45 w 45"/>
                <a:gd name="T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7">
                  <a:moveTo>
                    <a:pt x="45" y="23"/>
                  </a:moveTo>
                  <a:cubicBezTo>
                    <a:pt x="45" y="36"/>
                    <a:pt x="35" y="47"/>
                    <a:pt x="22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35" y="1"/>
                    <a:pt x="45" y="11"/>
                    <a:pt x="45" y="23"/>
                  </a:cubicBezTo>
                  <a:close/>
                </a:path>
              </a:pathLst>
            </a:custGeom>
            <a:solidFill>
              <a:srgbClr val="1B7A0F"/>
            </a:solidFill>
            <a:ln w="190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 charset="0"/>
              </a:endParaRPr>
            </a:p>
          </p:txBody>
        </p:sp>
      </p:grp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xmlns="" id="{6A415796-8532-4E56-B879-CFFD16C7E4EE}"/>
              </a:ext>
            </a:extLst>
          </p:cNvPr>
          <p:cNvSpPr txBox="1">
            <a:spLocks/>
          </p:cNvSpPr>
          <p:nvPr/>
        </p:nvSpPr>
        <p:spPr>
          <a:xfrm>
            <a:off x="5064386" y="1732468"/>
            <a:ext cx="2063229" cy="683264"/>
          </a:xfrm>
          <a:prstGeom prst="rect">
            <a:avLst/>
          </a:prstGeom>
          <a:noFill/>
        </p:spPr>
        <p:txBody>
          <a:bodyPr vert="horz" lIns="91440" tIns="91440" rIns="91440" bIns="91440" rtlCol="0" anchor="b">
            <a:sp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07" indent="-228594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02" indent="-182875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096" indent="-182875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690" indent="-182875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285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879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473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067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800" b="1" dirty="0">
                <a:solidFill>
                  <a:srgbClr val="065B75"/>
                </a:solidFill>
              </a:rPr>
              <a:t>Investigators and site staff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04CE419D-2217-4E1E-B9EC-96C8BC2A69D0}"/>
              </a:ext>
            </a:extLst>
          </p:cNvPr>
          <p:cNvSpPr/>
          <p:nvPr/>
        </p:nvSpPr>
        <p:spPr>
          <a:xfrm>
            <a:off x="915891" y="1732468"/>
            <a:ext cx="2863844" cy="683264"/>
          </a:xfrm>
          <a:prstGeom prst="rect">
            <a:avLst/>
          </a:prstGeom>
        </p:spPr>
        <p:txBody>
          <a:bodyPr wrap="square" lIns="91440" tIns="91440" rIns="91440" bIns="9144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 dirty="0">
                <a:solidFill>
                  <a:srgbClr val="1B7A0F"/>
                </a:solidFill>
              </a:rPr>
              <a:t>Study participants, partners, families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7BCA577-56F6-F74C-B7C4-6252ED393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AC06D-E468-43AA-8697-C0ABA70C95D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10A9BC-3CE5-A345-9FC0-F9F0E8B2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874213-FD66-6E49-A386-DB1AE227A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7072"/>
            <a:ext cx="10972800" cy="4879723"/>
          </a:xfrm>
        </p:spPr>
        <p:txBody>
          <a:bodyPr lIns="0" rIns="0"/>
          <a:lstStyle/>
          <a:p>
            <a:r>
              <a:rPr lang="en-US" dirty="0"/>
              <a:t>F/TDF is the only approved drug for HIV pre-exposure prophylaxis (PrEP)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Where </a:t>
            </a:r>
            <a:r>
              <a:rPr lang="en-US" sz="2200" dirty="0" err="1"/>
              <a:t>PrEP</a:t>
            </a:r>
            <a:r>
              <a:rPr lang="en-US" sz="2200" dirty="0"/>
              <a:t> uptake is high, a greater decline in HIV infections is observed</a:t>
            </a:r>
            <a:r>
              <a:rPr lang="en-US" sz="2200" baseline="30000" dirty="0"/>
              <a:t>1,2</a:t>
            </a:r>
            <a:br>
              <a:rPr lang="en-US" sz="2200" baseline="30000" dirty="0"/>
            </a:br>
            <a:endParaRPr lang="en-US" sz="2200" dirty="0"/>
          </a:p>
          <a:p>
            <a:pPr>
              <a:spcBef>
                <a:spcPts val="1800"/>
              </a:spcBef>
            </a:pPr>
            <a:r>
              <a:rPr lang="en-US" dirty="0"/>
              <a:t>TAF achieves more rapid and higher intracellular TFV-DP levels than TDF in plasma PBMCs, and has lower plasma TFV levels</a:t>
            </a:r>
            <a:r>
              <a:rPr lang="en-US" baseline="30000" dirty="0"/>
              <a:t>3,4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sz="2200" dirty="0"/>
              <a:t>In HIV treatment, TAF-based regimens have similar high virologic suppression rates and improved renal and bone safety as compared to TDF-based regimens</a:t>
            </a:r>
            <a:r>
              <a:rPr lang="en-US" sz="2200" baseline="30000" dirty="0"/>
              <a:t>5,6</a:t>
            </a:r>
            <a:br>
              <a:rPr lang="en-US" sz="2200" baseline="30000" dirty="0"/>
            </a:br>
            <a:endParaRPr lang="en-US" sz="2200" dirty="0"/>
          </a:p>
          <a:p>
            <a:pPr>
              <a:spcBef>
                <a:spcPts val="1800"/>
              </a:spcBef>
            </a:pPr>
            <a:r>
              <a:rPr lang="en-US" dirty="0"/>
              <a:t>The Phase 3 DISCOVER study evaluated the efficacy and safety of F/TAF for PrEP among cis-MSM and TGW at high risk of HIV infection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9ACAC0B-259A-5D42-A256-1DE574E1A9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6423727"/>
            <a:ext cx="10972800" cy="365125"/>
          </a:xfrm>
        </p:spPr>
        <p:txBody>
          <a:bodyPr/>
          <a:lstStyle/>
          <a:p>
            <a:r>
              <a:rPr lang="en-US" sz="1100" dirty="0"/>
              <a:t>F (or FTC)/TDF, emtricitabine/tenofovir (TFV) disoproxil fumarate; F (or FTC)/TAF, emtricitabine/tenofovir alafenamide; MSM, men who have sex with men; PBMC, peripheral blood mononuclear cells; TFV-DP, </a:t>
            </a:r>
            <a:r>
              <a:rPr lang="en-US" dirty="0"/>
              <a:t>TFV-diphosphate; </a:t>
            </a:r>
            <a:r>
              <a:rPr lang="en-US" sz="1100" dirty="0"/>
              <a:t>TGW, transgender women.</a:t>
            </a:r>
          </a:p>
          <a:p>
            <a:r>
              <a:rPr lang="en-US" sz="1100" dirty="0"/>
              <a:t>1. Sullivan IAC 2018. 2. </a:t>
            </a:r>
            <a:r>
              <a:rPr lang="en-US" sz="1100" dirty="0" err="1"/>
              <a:t>Grulich</a:t>
            </a:r>
            <a:r>
              <a:rPr lang="en-US" sz="1100" dirty="0"/>
              <a:t> Lancet HIV 2018</a:t>
            </a:r>
            <a:r>
              <a:rPr lang="en-US" dirty="0"/>
              <a:t>. 3. Ruane JAIDS 2013. 4. Custodio EACS 2017. 5. Sax Lancet 2015. 6. Gupta AIDS 2019.</a:t>
            </a: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9CED6B9-C783-2D41-8272-FDAA71581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AC06D-E468-43AA-8697-C0ABA70C95D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Rectangle 303">
            <a:extLst>
              <a:ext uri="{FF2B5EF4-FFF2-40B4-BE49-F238E27FC236}">
                <a16:creationId xmlns:a16="http://schemas.microsoft.com/office/drawing/2014/main" xmlns="" id="{5666D27F-8B25-D941-8224-2FA40B41EC0C}"/>
              </a:ext>
            </a:extLst>
          </p:cNvPr>
          <p:cNvSpPr/>
          <p:nvPr/>
        </p:nvSpPr>
        <p:spPr>
          <a:xfrm>
            <a:off x="641570" y="1405031"/>
            <a:ext cx="10935061" cy="2350775"/>
          </a:xfrm>
          <a:prstGeom prst="rect">
            <a:avLst/>
          </a:prstGeom>
          <a:solidFill>
            <a:srgbClr val="E6F4D7"/>
          </a:solidFill>
          <a:ln w="1905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67" dirty="0">
              <a:solidFill>
                <a:prstClr val="white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184E551-BD2A-7146-9D95-0388C11DDFE3}"/>
              </a:ext>
            </a:extLst>
          </p:cNvPr>
          <p:cNvGrpSpPr/>
          <p:nvPr/>
        </p:nvGrpSpPr>
        <p:grpSpPr>
          <a:xfrm>
            <a:off x="1004704" y="4150155"/>
            <a:ext cx="1014389" cy="491187"/>
            <a:chOff x="5912738" y="1899228"/>
            <a:chExt cx="1014389" cy="491187"/>
          </a:xfrm>
        </p:grpSpPr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xmlns="" id="{BC3BB00E-3542-F748-91CA-E64042ABD0D1}"/>
                </a:ext>
              </a:extLst>
            </p:cNvPr>
            <p:cNvGrpSpPr/>
            <p:nvPr/>
          </p:nvGrpSpPr>
          <p:grpSpPr>
            <a:xfrm>
              <a:off x="5912738" y="1899228"/>
              <a:ext cx="496077" cy="491187"/>
              <a:chOff x="6431050" y="1899228"/>
              <a:chExt cx="496077" cy="491187"/>
            </a:xfrm>
            <a:solidFill>
              <a:schemeClr val="bg1">
                <a:lumMod val="85000"/>
              </a:schemeClr>
            </a:solidFill>
          </p:grpSpPr>
          <p:sp>
            <p:nvSpPr>
              <p:cNvPr id="297" name="Freeform 42">
                <a:extLst>
                  <a:ext uri="{FF2B5EF4-FFF2-40B4-BE49-F238E27FC236}">
                    <a16:creationId xmlns:a16="http://schemas.microsoft.com/office/drawing/2014/main" xmlns="" id="{2DB25199-EBA2-5441-A23D-063BDDDFA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069" y="1899228"/>
                <a:ext cx="240037" cy="241172"/>
              </a:xfrm>
              <a:custGeom>
                <a:avLst/>
                <a:gdLst>
                  <a:gd name="T0" fmla="*/ 45 w 45"/>
                  <a:gd name="T1" fmla="*/ 23 h 47"/>
                  <a:gd name="T2" fmla="*/ 22 w 45"/>
                  <a:gd name="T3" fmla="*/ 46 h 47"/>
                  <a:gd name="T4" fmla="*/ 0 w 45"/>
                  <a:gd name="T5" fmla="*/ 23 h 47"/>
                  <a:gd name="T6" fmla="*/ 23 w 45"/>
                  <a:gd name="T7" fmla="*/ 0 h 47"/>
                  <a:gd name="T8" fmla="*/ 45 w 45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45" y="23"/>
                    </a:moveTo>
                    <a:cubicBezTo>
                      <a:pt x="45" y="36"/>
                      <a:pt x="35" y="47"/>
                      <a:pt x="22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5" y="1"/>
                      <a:pt x="45" y="11"/>
                      <a:pt x="45" y="23"/>
                    </a:cubicBezTo>
                    <a:close/>
                  </a:path>
                </a:pathLst>
              </a:custGeom>
              <a:grpFill/>
              <a:ln w="19050"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GB" sz="1867" kern="0">
                  <a:solidFill>
                    <a:srgbClr val="4D4D4D"/>
                  </a:solidFill>
                  <a:cs typeface="Arial" charset="0"/>
                </a:endParaRPr>
              </a:p>
            </p:txBody>
          </p:sp>
          <p:sp>
            <p:nvSpPr>
              <p:cNvPr id="298" name="Freeform 297">
                <a:extLst>
                  <a:ext uri="{FF2B5EF4-FFF2-40B4-BE49-F238E27FC236}">
                    <a16:creationId xmlns:a16="http://schemas.microsoft.com/office/drawing/2014/main" xmlns="" id="{C75BB8BE-B423-7F4B-A002-6AA45C451022}"/>
                  </a:ext>
                </a:extLst>
              </p:cNvPr>
              <p:cNvSpPr/>
              <p:nvPr/>
            </p:nvSpPr>
            <p:spPr>
              <a:xfrm flipV="1">
                <a:off x="6431050" y="2160709"/>
                <a:ext cx="496077" cy="229706"/>
              </a:xfrm>
              <a:custGeom>
                <a:avLst/>
                <a:gdLst>
                  <a:gd name="connsiteX0" fmla="*/ 96015 w 496077"/>
                  <a:gd name="connsiteY0" fmla="*/ 229706 h 229706"/>
                  <a:gd name="connsiteX1" fmla="*/ 400062 w 496077"/>
                  <a:gd name="connsiteY1" fmla="*/ 229706 h 229706"/>
                  <a:gd name="connsiteX2" fmla="*/ 496077 w 496077"/>
                  <a:gd name="connsiteY2" fmla="*/ 138044 h 229706"/>
                  <a:gd name="connsiteX3" fmla="*/ 496077 w 496077"/>
                  <a:gd name="connsiteY3" fmla="*/ 0 h 229706"/>
                  <a:gd name="connsiteX4" fmla="*/ 389394 w 496077"/>
                  <a:gd name="connsiteY4" fmla="*/ 0 h 229706"/>
                  <a:gd name="connsiteX5" fmla="*/ 389394 w 496077"/>
                  <a:gd name="connsiteY5" fmla="*/ 92214 h 229706"/>
                  <a:gd name="connsiteX6" fmla="*/ 389394 w 496077"/>
                  <a:gd name="connsiteY6" fmla="*/ 122767 h 229706"/>
                  <a:gd name="connsiteX7" fmla="*/ 378726 w 496077"/>
                  <a:gd name="connsiteY7" fmla="*/ 122767 h 229706"/>
                  <a:gd name="connsiteX8" fmla="*/ 378726 w 496077"/>
                  <a:gd name="connsiteY8" fmla="*/ 92214 h 229706"/>
                  <a:gd name="connsiteX9" fmla="*/ 378726 w 496077"/>
                  <a:gd name="connsiteY9" fmla="*/ 0 h 229706"/>
                  <a:gd name="connsiteX10" fmla="*/ 117352 w 496077"/>
                  <a:gd name="connsiteY10" fmla="*/ 0 h 229706"/>
                  <a:gd name="connsiteX11" fmla="*/ 117352 w 496077"/>
                  <a:gd name="connsiteY11" fmla="*/ 92214 h 229706"/>
                  <a:gd name="connsiteX12" fmla="*/ 117352 w 496077"/>
                  <a:gd name="connsiteY12" fmla="*/ 122767 h 229706"/>
                  <a:gd name="connsiteX13" fmla="*/ 106683 w 496077"/>
                  <a:gd name="connsiteY13" fmla="*/ 122767 h 229706"/>
                  <a:gd name="connsiteX14" fmla="*/ 106683 w 496077"/>
                  <a:gd name="connsiteY14" fmla="*/ 97306 h 229706"/>
                  <a:gd name="connsiteX15" fmla="*/ 106683 w 496077"/>
                  <a:gd name="connsiteY15" fmla="*/ 0 h 229706"/>
                  <a:gd name="connsiteX16" fmla="*/ 0 w 496077"/>
                  <a:gd name="connsiteY16" fmla="*/ 0 h 229706"/>
                  <a:gd name="connsiteX17" fmla="*/ 0 w 496077"/>
                  <a:gd name="connsiteY17" fmla="*/ 138044 h 229706"/>
                  <a:gd name="connsiteX18" fmla="*/ 96015 w 496077"/>
                  <a:gd name="connsiteY18" fmla="*/ 229706 h 22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6077" h="229706">
                    <a:moveTo>
                      <a:pt x="96015" y="229706"/>
                    </a:moveTo>
                    <a:cubicBezTo>
                      <a:pt x="197364" y="229706"/>
                      <a:pt x="298713" y="229706"/>
                      <a:pt x="400062" y="229706"/>
                    </a:cubicBezTo>
                    <a:cubicBezTo>
                      <a:pt x="458738" y="229706"/>
                      <a:pt x="496077" y="199152"/>
                      <a:pt x="496077" y="138044"/>
                    </a:cubicBezTo>
                    <a:lnTo>
                      <a:pt x="496077" y="0"/>
                    </a:lnTo>
                    <a:lnTo>
                      <a:pt x="389394" y="0"/>
                    </a:lnTo>
                    <a:lnTo>
                      <a:pt x="389394" y="92214"/>
                    </a:lnTo>
                    <a:cubicBezTo>
                      <a:pt x="389394" y="102398"/>
                      <a:pt x="389394" y="112583"/>
                      <a:pt x="389394" y="122767"/>
                    </a:cubicBezTo>
                    <a:cubicBezTo>
                      <a:pt x="389394" y="122767"/>
                      <a:pt x="384060" y="122767"/>
                      <a:pt x="378726" y="122767"/>
                    </a:cubicBezTo>
                    <a:cubicBezTo>
                      <a:pt x="378726" y="112583"/>
                      <a:pt x="378726" y="102398"/>
                      <a:pt x="378726" y="92214"/>
                    </a:cubicBezTo>
                    <a:lnTo>
                      <a:pt x="378726" y="0"/>
                    </a:lnTo>
                    <a:lnTo>
                      <a:pt x="117352" y="0"/>
                    </a:lnTo>
                    <a:lnTo>
                      <a:pt x="117352" y="92214"/>
                    </a:lnTo>
                    <a:cubicBezTo>
                      <a:pt x="117352" y="102398"/>
                      <a:pt x="117352" y="112583"/>
                      <a:pt x="117352" y="122767"/>
                    </a:cubicBezTo>
                    <a:cubicBezTo>
                      <a:pt x="112018" y="122767"/>
                      <a:pt x="112018" y="122767"/>
                      <a:pt x="106683" y="122767"/>
                    </a:cubicBezTo>
                    <a:cubicBezTo>
                      <a:pt x="106683" y="112583"/>
                      <a:pt x="106683" y="107490"/>
                      <a:pt x="106683" y="97306"/>
                    </a:cubicBezTo>
                    <a:lnTo>
                      <a:pt x="106683" y="0"/>
                    </a:lnTo>
                    <a:lnTo>
                      <a:pt x="0" y="0"/>
                    </a:lnTo>
                    <a:lnTo>
                      <a:pt x="0" y="138044"/>
                    </a:lnTo>
                    <a:cubicBezTo>
                      <a:pt x="0" y="199152"/>
                      <a:pt x="37339" y="229706"/>
                      <a:pt x="96015" y="229706"/>
                    </a:cubicBezTo>
                    <a:close/>
                  </a:path>
                </a:pathLst>
              </a:custGeom>
              <a:grpFill/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332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xmlns="" id="{E4FF7489-8519-CC4D-8DCB-7114D157B1E3}"/>
                </a:ext>
              </a:extLst>
            </p:cNvPr>
            <p:cNvGrpSpPr/>
            <p:nvPr/>
          </p:nvGrpSpPr>
          <p:grpSpPr>
            <a:xfrm>
              <a:off x="6085509" y="1899228"/>
              <a:ext cx="496077" cy="491187"/>
              <a:chOff x="6431050" y="1899228"/>
              <a:chExt cx="496077" cy="491187"/>
            </a:xfrm>
            <a:solidFill>
              <a:schemeClr val="bg1">
                <a:lumMod val="65000"/>
              </a:schemeClr>
            </a:solidFill>
          </p:grpSpPr>
          <p:sp>
            <p:nvSpPr>
              <p:cNvPr id="300" name="Freeform 42">
                <a:extLst>
                  <a:ext uri="{FF2B5EF4-FFF2-40B4-BE49-F238E27FC236}">
                    <a16:creationId xmlns:a16="http://schemas.microsoft.com/office/drawing/2014/main" xmlns="" id="{7B216251-3B31-5A46-917D-E05E2B61E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069" y="1899228"/>
                <a:ext cx="240037" cy="241172"/>
              </a:xfrm>
              <a:custGeom>
                <a:avLst/>
                <a:gdLst>
                  <a:gd name="T0" fmla="*/ 45 w 45"/>
                  <a:gd name="T1" fmla="*/ 23 h 47"/>
                  <a:gd name="T2" fmla="*/ 22 w 45"/>
                  <a:gd name="T3" fmla="*/ 46 h 47"/>
                  <a:gd name="T4" fmla="*/ 0 w 45"/>
                  <a:gd name="T5" fmla="*/ 23 h 47"/>
                  <a:gd name="T6" fmla="*/ 23 w 45"/>
                  <a:gd name="T7" fmla="*/ 0 h 47"/>
                  <a:gd name="T8" fmla="*/ 45 w 45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45" y="23"/>
                    </a:moveTo>
                    <a:cubicBezTo>
                      <a:pt x="45" y="36"/>
                      <a:pt x="35" y="47"/>
                      <a:pt x="22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5" y="1"/>
                      <a:pt x="45" y="11"/>
                      <a:pt x="45" y="23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GB" sz="1867" kern="0">
                  <a:solidFill>
                    <a:srgbClr val="4D4D4D"/>
                  </a:solidFill>
                  <a:cs typeface="Arial" charset="0"/>
                </a:endParaRPr>
              </a:p>
            </p:txBody>
          </p:sp>
          <p:sp>
            <p:nvSpPr>
              <p:cNvPr id="301" name="Freeform 300">
                <a:extLst>
                  <a:ext uri="{FF2B5EF4-FFF2-40B4-BE49-F238E27FC236}">
                    <a16:creationId xmlns:a16="http://schemas.microsoft.com/office/drawing/2014/main" xmlns="" id="{218D2F65-6AA8-4347-94E8-B8C5AF8E535E}"/>
                  </a:ext>
                </a:extLst>
              </p:cNvPr>
              <p:cNvSpPr/>
              <p:nvPr/>
            </p:nvSpPr>
            <p:spPr>
              <a:xfrm flipV="1">
                <a:off x="6431050" y="2160709"/>
                <a:ext cx="496077" cy="229706"/>
              </a:xfrm>
              <a:custGeom>
                <a:avLst/>
                <a:gdLst>
                  <a:gd name="connsiteX0" fmla="*/ 96015 w 496077"/>
                  <a:gd name="connsiteY0" fmla="*/ 229706 h 229706"/>
                  <a:gd name="connsiteX1" fmla="*/ 400062 w 496077"/>
                  <a:gd name="connsiteY1" fmla="*/ 229706 h 229706"/>
                  <a:gd name="connsiteX2" fmla="*/ 496077 w 496077"/>
                  <a:gd name="connsiteY2" fmla="*/ 138044 h 229706"/>
                  <a:gd name="connsiteX3" fmla="*/ 496077 w 496077"/>
                  <a:gd name="connsiteY3" fmla="*/ 0 h 229706"/>
                  <a:gd name="connsiteX4" fmla="*/ 389394 w 496077"/>
                  <a:gd name="connsiteY4" fmla="*/ 0 h 229706"/>
                  <a:gd name="connsiteX5" fmla="*/ 389394 w 496077"/>
                  <a:gd name="connsiteY5" fmla="*/ 92214 h 229706"/>
                  <a:gd name="connsiteX6" fmla="*/ 389394 w 496077"/>
                  <a:gd name="connsiteY6" fmla="*/ 122767 h 229706"/>
                  <a:gd name="connsiteX7" fmla="*/ 378726 w 496077"/>
                  <a:gd name="connsiteY7" fmla="*/ 122767 h 229706"/>
                  <a:gd name="connsiteX8" fmla="*/ 378726 w 496077"/>
                  <a:gd name="connsiteY8" fmla="*/ 92214 h 229706"/>
                  <a:gd name="connsiteX9" fmla="*/ 378726 w 496077"/>
                  <a:gd name="connsiteY9" fmla="*/ 0 h 229706"/>
                  <a:gd name="connsiteX10" fmla="*/ 117352 w 496077"/>
                  <a:gd name="connsiteY10" fmla="*/ 0 h 229706"/>
                  <a:gd name="connsiteX11" fmla="*/ 117352 w 496077"/>
                  <a:gd name="connsiteY11" fmla="*/ 92214 h 229706"/>
                  <a:gd name="connsiteX12" fmla="*/ 117352 w 496077"/>
                  <a:gd name="connsiteY12" fmla="*/ 122767 h 229706"/>
                  <a:gd name="connsiteX13" fmla="*/ 106683 w 496077"/>
                  <a:gd name="connsiteY13" fmla="*/ 122767 h 229706"/>
                  <a:gd name="connsiteX14" fmla="*/ 106683 w 496077"/>
                  <a:gd name="connsiteY14" fmla="*/ 97306 h 229706"/>
                  <a:gd name="connsiteX15" fmla="*/ 106683 w 496077"/>
                  <a:gd name="connsiteY15" fmla="*/ 0 h 229706"/>
                  <a:gd name="connsiteX16" fmla="*/ 0 w 496077"/>
                  <a:gd name="connsiteY16" fmla="*/ 0 h 229706"/>
                  <a:gd name="connsiteX17" fmla="*/ 0 w 496077"/>
                  <a:gd name="connsiteY17" fmla="*/ 138044 h 229706"/>
                  <a:gd name="connsiteX18" fmla="*/ 96015 w 496077"/>
                  <a:gd name="connsiteY18" fmla="*/ 229706 h 22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6077" h="229706">
                    <a:moveTo>
                      <a:pt x="96015" y="229706"/>
                    </a:moveTo>
                    <a:cubicBezTo>
                      <a:pt x="197364" y="229706"/>
                      <a:pt x="298713" y="229706"/>
                      <a:pt x="400062" y="229706"/>
                    </a:cubicBezTo>
                    <a:cubicBezTo>
                      <a:pt x="458738" y="229706"/>
                      <a:pt x="496077" y="199152"/>
                      <a:pt x="496077" y="138044"/>
                    </a:cubicBezTo>
                    <a:lnTo>
                      <a:pt x="496077" y="0"/>
                    </a:lnTo>
                    <a:lnTo>
                      <a:pt x="389394" y="0"/>
                    </a:lnTo>
                    <a:lnTo>
                      <a:pt x="389394" y="92214"/>
                    </a:lnTo>
                    <a:cubicBezTo>
                      <a:pt x="389394" y="102398"/>
                      <a:pt x="389394" y="112583"/>
                      <a:pt x="389394" y="122767"/>
                    </a:cubicBezTo>
                    <a:cubicBezTo>
                      <a:pt x="389394" y="122767"/>
                      <a:pt x="384060" y="122767"/>
                      <a:pt x="378726" y="122767"/>
                    </a:cubicBezTo>
                    <a:cubicBezTo>
                      <a:pt x="378726" y="112583"/>
                      <a:pt x="378726" y="102398"/>
                      <a:pt x="378726" y="92214"/>
                    </a:cubicBezTo>
                    <a:lnTo>
                      <a:pt x="378726" y="0"/>
                    </a:lnTo>
                    <a:lnTo>
                      <a:pt x="117352" y="0"/>
                    </a:lnTo>
                    <a:lnTo>
                      <a:pt x="117352" y="92214"/>
                    </a:lnTo>
                    <a:cubicBezTo>
                      <a:pt x="117352" y="102398"/>
                      <a:pt x="117352" y="112583"/>
                      <a:pt x="117352" y="122767"/>
                    </a:cubicBezTo>
                    <a:cubicBezTo>
                      <a:pt x="112018" y="122767"/>
                      <a:pt x="112018" y="122767"/>
                      <a:pt x="106683" y="122767"/>
                    </a:cubicBezTo>
                    <a:cubicBezTo>
                      <a:pt x="106683" y="112583"/>
                      <a:pt x="106683" y="107490"/>
                      <a:pt x="106683" y="97306"/>
                    </a:cubicBezTo>
                    <a:lnTo>
                      <a:pt x="106683" y="0"/>
                    </a:lnTo>
                    <a:lnTo>
                      <a:pt x="0" y="0"/>
                    </a:lnTo>
                    <a:lnTo>
                      <a:pt x="0" y="138044"/>
                    </a:lnTo>
                    <a:cubicBezTo>
                      <a:pt x="0" y="199152"/>
                      <a:pt x="37339" y="229706"/>
                      <a:pt x="96015" y="229706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332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xmlns="" id="{1ADABF61-6D9A-8049-86D9-34DB3737D81B}"/>
                </a:ext>
              </a:extLst>
            </p:cNvPr>
            <p:cNvGrpSpPr/>
            <p:nvPr/>
          </p:nvGrpSpPr>
          <p:grpSpPr>
            <a:xfrm>
              <a:off x="6258280" y="1899228"/>
              <a:ext cx="496077" cy="491187"/>
              <a:chOff x="6431050" y="1899228"/>
              <a:chExt cx="496077" cy="491187"/>
            </a:xfrm>
            <a:solidFill>
              <a:schemeClr val="bg1">
                <a:lumMod val="50000"/>
              </a:schemeClr>
            </a:solidFill>
          </p:grpSpPr>
          <p:sp>
            <p:nvSpPr>
              <p:cNvPr id="316" name="Freeform 42">
                <a:extLst>
                  <a:ext uri="{FF2B5EF4-FFF2-40B4-BE49-F238E27FC236}">
                    <a16:creationId xmlns:a16="http://schemas.microsoft.com/office/drawing/2014/main" xmlns="" id="{567F8DB1-E428-CB4A-B42D-79F67D0B6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069" y="1899228"/>
                <a:ext cx="240037" cy="241172"/>
              </a:xfrm>
              <a:custGeom>
                <a:avLst/>
                <a:gdLst>
                  <a:gd name="T0" fmla="*/ 45 w 45"/>
                  <a:gd name="T1" fmla="*/ 23 h 47"/>
                  <a:gd name="T2" fmla="*/ 22 w 45"/>
                  <a:gd name="T3" fmla="*/ 46 h 47"/>
                  <a:gd name="T4" fmla="*/ 0 w 45"/>
                  <a:gd name="T5" fmla="*/ 23 h 47"/>
                  <a:gd name="T6" fmla="*/ 23 w 45"/>
                  <a:gd name="T7" fmla="*/ 0 h 47"/>
                  <a:gd name="T8" fmla="*/ 45 w 45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45" y="23"/>
                    </a:moveTo>
                    <a:cubicBezTo>
                      <a:pt x="45" y="36"/>
                      <a:pt x="35" y="47"/>
                      <a:pt x="22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5" y="1"/>
                      <a:pt x="45" y="11"/>
                      <a:pt x="45" y="23"/>
                    </a:cubicBezTo>
                    <a:close/>
                  </a:path>
                </a:pathLst>
              </a:custGeom>
              <a:solidFill>
                <a:srgbClr val="45D962"/>
              </a:solidFill>
              <a:ln w="19050"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GB" sz="1867" kern="0">
                  <a:solidFill>
                    <a:srgbClr val="4D4D4D"/>
                  </a:solidFill>
                  <a:cs typeface="Arial" charset="0"/>
                </a:endParaRPr>
              </a:p>
            </p:txBody>
          </p:sp>
          <p:sp>
            <p:nvSpPr>
              <p:cNvPr id="317" name="Freeform 316">
                <a:extLst>
                  <a:ext uri="{FF2B5EF4-FFF2-40B4-BE49-F238E27FC236}">
                    <a16:creationId xmlns:a16="http://schemas.microsoft.com/office/drawing/2014/main" xmlns="" id="{CA76E001-54C1-374B-B9E2-A100B4C262FA}"/>
                  </a:ext>
                </a:extLst>
              </p:cNvPr>
              <p:cNvSpPr/>
              <p:nvPr/>
            </p:nvSpPr>
            <p:spPr>
              <a:xfrm flipV="1">
                <a:off x="6431050" y="2160709"/>
                <a:ext cx="496077" cy="229706"/>
              </a:xfrm>
              <a:custGeom>
                <a:avLst/>
                <a:gdLst>
                  <a:gd name="connsiteX0" fmla="*/ 96015 w 496077"/>
                  <a:gd name="connsiteY0" fmla="*/ 229706 h 229706"/>
                  <a:gd name="connsiteX1" fmla="*/ 400062 w 496077"/>
                  <a:gd name="connsiteY1" fmla="*/ 229706 h 229706"/>
                  <a:gd name="connsiteX2" fmla="*/ 496077 w 496077"/>
                  <a:gd name="connsiteY2" fmla="*/ 138044 h 229706"/>
                  <a:gd name="connsiteX3" fmla="*/ 496077 w 496077"/>
                  <a:gd name="connsiteY3" fmla="*/ 0 h 229706"/>
                  <a:gd name="connsiteX4" fmla="*/ 389394 w 496077"/>
                  <a:gd name="connsiteY4" fmla="*/ 0 h 229706"/>
                  <a:gd name="connsiteX5" fmla="*/ 389394 w 496077"/>
                  <a:gd name="connsiteY5" fmla="*/ 92214 h 229706"/>
                  <a:gd name="connsiteX6" fmla="*/ 389394 w 496077"/>
                  <a:gd name="connsiteY6" fmla="*/ 122767 h 229706"/>
                  <a:gd name="connsiteX7" fmla="*/ 378726 w 496077"/>
                  <a:gd name="connsiteY7" fmla="*/ 122767 h 229706"/>
                  <a:gd name="connsiteX8" fmla="*/ 378726 w 496077"/>
                  <a:gd name="connsiteY8" fmla="*/ 92214 h 229706"/>
                  <a:gd name="connsiteX9" fmla="*/ 378726 w 496077"/>
                  <a:gd name="connsiteY9" fmla="*/ 0 h 229706"/>
                  <a:gd name="connsiteX10" fmla="*/ 117352 w 496077"/>
                  <a:gd name="connsiteY10" fmla="*/ 0 h 229706"/>
                  <a:gd name="connsiteX11" fmla="*/ 117352 w 496077"/>
                  <a:gd name="connsiteY11" fmla="*/ 92214 h 229706"/>
                  <a:gd name="connsiteX12" fmla="*/ 117352 w 496077"/>
                  <a:gd name="connsiteY12" fmla="*/ 122767 h 229706"/>
                  <a:gd name="connsiteX13" fmla="*/ 106683 w 496077"/>
                  <a:gd name="connsiteY13" fmla="*/ 122767 h 229706"/>
                  <a:gd name="connsiteX14" fmla="*/ 106683 w 496077"/>
                  <a:gd name="connsiteY14" fmla="*/ 97306 h 229706"/>
                  <a:gd name="connsiteX15" fmla="*/ 106683 w 496077"/>
                  <a:gd name="connsiteY15" fmla="*/ 0 h 229706"/>
                  <a:gd name="connsiteX16" fmla="*/ 0 w 496077"/>
                  <a:gd name="connsiteY16" fmla="*/ 0 h 229706"/>
                  <a:gd name="connsiteX17" fmla="*/ 0 w 496077"/>
                  <a:gd name="connsiteY17" fmla="*/ 138044 h 229706"/>
                  <a:gd name="connsiteX18" fmla="*/ 96015 w 496077"/>
                  <a:gd name="connsiteY18" fmla="*/ 229706 h 22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6077" h="229706">
                    <a:moveTo>
                      <a:pt x="96015" y="229706"/>
                    </a:moveTo>
                    <a:cubicBezTo>
                      <a:pt x="197364" y="229706"/>
                      <a:pt x="298713" y="229706"/>
                      <a:pt x="400062" y="229706"/>
                    </a:cubicBezTo>
                    <a:cubicBezTo>
                      <a:pt x="458738" y="229706"/>
                      <a:pt x="496077" y="199152"/>
                      <a:pt x="496077" y="138044"/>
                    </a:cubicBezTo>
                    <a:lnTo>
                      <a:pt x="496077" y="0"/>
                    </a:lnTo>
                    <a:lnTo>
                      <a:pt x="389394" y="0"/>
                    </a:lnTo>
                    <a:lnTo>
                      <a:pt x="389394" y="92214"/>
                    </a:lnTo>
                    <a:cubicBezTo>
                      <a:pt x="389394" y="102398"/>
                      <a:pt x="389394" y="112583"/>
                      <a:pt x="389394" y="122767"/>
                    </a:cubicBezTo>
                    <a:cubicBezTo>
                      <a:pt x="389394" y="122767"/>
                      <a:pt x="384060" y="122767"/>
                      <a:pt x="378726" y="122767"/>
                    </a:cubicBezTo>
                    <a:cubicBezTo>
                      <a:pt x="378726" y="112583"/>
                      <a:pt x="378726" y="102398"/>
                      <a:pt x="378726" y="92214"/>
                    </a:cubicBezTo>
                    <a:lnTo>
                      <a:pt x="378726" y="0"/>
                    </a:lnTo>
                    <a:lnTo>
                      <a:pt x="117352" y="0"/>
                    </a:lnTo>
                    <a:lnTo>
                      <a:pt x="117352" y="92214"/>
                    </a:lnTo>
                    <a:cubicBezTo>
                      <a:pt x="117352" y="102398"/>
                      <a:pt x="117352" y="112583"/>
                      <a:pt x="117352" y="122767"/>
                    </a:cubicBezTo>
                    <a:cubicBezTo>
                      <a:pt x="112018" y="122767"/>
                      <a:pt x="112018" y="122767"/>
                      <a:pt x="106683" y="122767"/>
                    </a:cubicBezTo>
                    <a:cubicBezTo>
                      <a:pt x="106683" y="112583"/>
                      <a:pt x="106683" y="107490"/>
                      <a:pt x="106683" y="97306"/>
                    </a:cubicBezTo>
                    <a:lnTo>
                      <a:pt x="106683" y="0"/>
                    </a:lnTo>
                    <a:lnTo>
                      <a:pt x="0" y="0"/>
                    </a:lnTo>
                    <a:lnTo>
                      <a:pt x="0" y="138044"/>
                    </a:lnTo>
                    <a:cubicBezTo>
                      <a:pt x="0" y="199152"/>
                      <a:pt x="37339" y="229706"/>
                      <a:pt x="96015" y="229706"/>
                    </a:cubicBezTo>
                    <a:close/>
                  </a:path>
                </a:pathLst>
              </a:custGeom>
              <a:solidFill>
                <a:srgbClr val="45D962"/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332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8A70F593-8C76-0E40-B207-68B3C8DDC336}"/>
                </a:ext>
              </a:extLst>
            </p:cNvPr>
            <p:cNvGrpSpPr/>
            <p:nvPr/>
          </p:nvGrpSpPr>
          <p:grpSpPr>
            <a:xfrm>
              <a:off x="6431050" y="1899228"/>
              <a:ext cx="496077" cy="491187"/>
              <a:chOff x="6431050" y="1899228"/>
              <a:chExt cx="496077" cy="491187"/>
            </a:xfrm>
          </p:grpSpPr>
          <p:sp>
            <p:nvSpPr>
              <p:cNvPr id="309" name="Freeform 42">
                <a:extLst>
                  <a:ext uri="{FF2B5EF4-FFF2-40B4-BE49-F238E27FC236}">
                    <a16:creationId xmlns:a16="http://schemas.microsoft.com/office/drawing/2014/main" xmlns="" id="{2182EC29-7D92-4818-97D0-310D8BA2A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069" y="1899228"/>
                <a:ext cx="240037" cy="241172"/>
              </a:xfrm>
              <a:custGeom>
                <a:avLst/>
                <a:gdLst>
                  <a:gd name="T0" fmla="*/ 45 w 45"/>
                  <a:gd name="T1" fmla="*/ 23 h 47"/>
                  <a:gd name="T2" fmla="*/ 22 w 45"/>
                  <a:gd name="T3" fmla="*/ 46 h 47"/>
                  <a:gd name="T4" fmla="*/ 0 w 45"/>
                  <a:gd name="T5" fmla="*/ 23 h 47"/>
                  <a:gd name="T6" fmla="*/ 23 w 45"/>
                  <a:gd name="T7" fmla="*/ 0 h 47"/>
                  <a:gd name="T8" fmla="*/ 45 w 45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45" y="23"/>
                    </a:moveTo>
                    <a:cubicBezTo>
                      <a:pt x="45" y="36"/>
                      <a:pt x="35" y="47"/>
                      <a:pt x="22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5" y="1"/>
                      <a:pt x="45" y="11"/>
                      <a:pt x="45" y="23"/>
                    </a:cubicBezTo>
                    <a:close/>
                  </a:path>
                </a:pathLst>
              </a:custGeom>
              <a:gradFill flip="none" rotWithShape="1">
                <a:gsLst>
                  <a:gs pos="81000">
                    <a:srgbClr val="296004"/>
                  </a:gs>
                  <a:gs pos="0">
                    <a:srgbClr val="00C42A"/>
                  </a:gs>
                </a:gsLst>
                <a:lin ang="0" scaled="1"/>
                <a:tileRect/>
              </a:gradFill>
              <a:ln w="19050"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GB" sz="1867" kern="0">
                  <a:solidFill>
                    <a:srgbClr val="4D4D4D"/>
                  </a:solidFill>
                  <a:cs typeface="Arial" charset="0"/>
                </a:endParaRPr>
              </a:p>
            </p:txBody>
          </p:sp>
          <p:sp>
            <p:nvSpPr>
              <p:cNvPr id="292" name="Freeform 291">
                <a:extLst>
                  <a:ext uri="{FF2B5EF4-FFF2-40B4-BE49-F238E27FC236}">
                    <a16:creationId xmlns:a16="http://schemas.microsoft.com/office/drawing/2014/main" xmlns="" id="{482605A9-14C1-EF4A-B206-2B54862F46C6}"/>
                  </a:ext>
                </a:extLst>
              </p:cNvPr>
              <p:cNvSpPr/>
              <p:nvPr/>
            </p:nvSpPr>
            <p:spPr>
              <a:xfrm flipV="1">
                <a:off x="6431050" y="2160709"/>
                <a:ext cx="496077" cy="229706"/>
              </a:xfrm>
              <a:custGeom>
                <a:avLst/>
                <a:gdLst>
                  <a:gd name="connsiteX0" fmla="*/ 96015 w 496077"/>
                  <a:gd name="connsiteY0" fmla="*/ 229706 h 229706"/>
                  <a:gd name="connsiteX1" fmla="*/ 400062 w 496077"/>
                  <a:gd name="connsiteY1" fmla="*/ 229706 h 229706"/>
                  <a:gd name="connsiteX2" fmla="*/ 496077 w 496077"/>
                  <a:gd name="connsiteY2" fmla="*/ 138044 h 229706"/>
                  <a:gd name="connsiteX3" fmla="*/ 496077 w 496077"/>
                  <a:gd name="connsiteY3" fmla="*/ 0 h 229706"/>
                  <a:gd name="connsiteX4" fmla="*/ 389394 w 496077"/>
                  <a:gd name="connsiteY4" fmla="*/ 0 h 229706"/>
                  <a:gd name="connsiteX5" fmla="*/ 389394 w 496077"/>
                  <a:gd name="connsiteY5" fmla="*/ 92214 h 229706"/>
                  <a:gd name="connsiteX6" fmla="*/ 389394 w 496077"/>
                  <a:gd name="connsiteY6" fmla="*/ 122767 h 229706"/>
                  <a:gd name="connsiteX7" fmla="*/ 378726 w 496077"/>
                  <a:gd name="connsiteY7" fmla="*/ 122767 h 229706"/>
                  <a:gd name="connsiteX8" fmla="*/ 378726 w 496077"/>
                  <a:gd name="connsiteY8" fmla="*/ 92214 h 229706"/>
                  <a:gd name="connsiteX9" fmla="*/ 378726 w 496077"/>
                  <a:gd name="connsiteY9" fmla="*/ 0 h 229706"/>
                  <a:gd name="connsiteX10" fmla="*/ 117352 w 496077"/>
                  <a:gd name="connsiteY10" fmla="*/ 0 h 229706"/>
                  <a:gd name="connsiteX11" fmla="*/ 117352 w 496077"/>
                  <a:gd name="connsiteY11" fmla="*/ 92214 h 229706"/>
                  <a:gd name="connsiteX12" fmla="*/ 117352 w 496077"/>
                  <a:gd name="connsiteY12" fmla="*/ 122767 h 229706"/>
                  <a:gd name="connsiteX13" fmla="*/ 106683 w 496077"/>
                  <a:gd name="connsiteY13" fmla="*/ 122767 h 229706"/>
                  <a:gd name="connsiteX14" fmla="*/ 106683 w 496077"/>
                  <a:gd name="connsiteY14" fmla="*/ 97306 h 229706"/>
                  <a:gd name="connsiteX15" fmla="*/ 106683 w 496077"/>
                  <a:gd name="connsiteY15" fmla="*/ 0 h 229706"/>
                  <a:gd name="connsiteX16" fmla="*/ 0 w 496077"/>
                  <a:gd name="connsiteY16" fmla="*/ 0 h 229706"/>
                  <a:gd name="connsiteX17" fmla="*/ 0 w 496077"/>
                  <a:gd name="connsiteY17" fmla="*/ 138044 h 229706"/>
                  <a:gd name="connsiteX18" fmla="*/ 96015 w 496077"/>
                  <a:gd name="connsiteY18" fmla="*/ 229706 h 22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6077" h="229706">
                    <a:moveTo>
                      <a:pt x="96015" y="229706"/>
                    </a:moveTo>
                    <a:cubicBezTo>
                      <a:pt x="197364" y="229706"/>
                      <a:pt x="298713" y="229706"/>
                      <a:pt x="400062" y="229706"/>
                    </a:cubicBezTo>
                    <a:cubicBezTo>
                      <a:pt x="458738" y="229706"/>
                      <a:pt x="496077" y="199152"/>
                      <a:pt x="496077" y="138044"/>
                    </a:cubicBezTo>
                    <a:lnTo>
                      <a:pt x="496077" y="0"/>
                    </a:lnTo>
                    <a:lnTo>
                      <a:pt x="389394" y="0"/>
                    </a:lnTo>
                    <a:lnTo>
                      <a:pt x="389394" y="92214"/>
                    </a:lnTo>
                    <a:cubicBezTo>
                      <a:pt x="389394" y="102398"/>
                      <a:pt x="389394" y="112583"/>
                      <a:pt x="389394" y="122767"/>
                    </a:cubicBezTo>
                    <a:cubicBezTo>
                      <a:pt x="389394" y="122767"/>
                      <a:pt x="384060" y="122767"/>
                      <a:pt x="378726" y="122767"/>
                    </a:cubicBezTo>
                    <a:cubicBezTo>
                      <a:pt x="378726" y="112583"/>
                      <a:pt x="378726" y="102398"/>
                      <a:pt x="378726" y="92214"/>
                    </a:cubicBezTo>
                    <a:lnTo>
                      <a:pt x="378726" y="0"/>
                    </a:lnTo>
                    <a:lnTo>
                      <a:pt x="117352" y="0"/>
                    </a:lnTo>
                    <a:lnTo>
                      <a:pt x="117352" y="92214"/>
                    </a:lnTo>
                    <a:cubicBezTo>
                      <a:pt x="117352" y="102398"/>
                      <a:pt x="117352" y="112583"/>
                      <a:pt x="117352" y="122767"/>
                    </a:cubicBezTo>
                    <a:cubicBezTo>
                      <a:pt x="112018" y="122767"/>
                      <a:pt x="112018" y="122767"/>
                      <a:pt x="106683" y="122767"/>
                    </a:cubicBezTo>
                    <a:cubicBezTo>
                      <a:pt x="106683" y="112583"/>
                      <a:pt x="106683" y="107490"/>
                      <a:pt x="106683" y="97306"/>
                    </a:cubicBezTo>
                    <a:lnTo>
                      <a:pt x="106683" y="0"/>
                    </a:lnTo>
                    <a:lnTo>
                      <a:pt x="0" y="0"/>
                    </a:lnTo>
                    <a:lnTo>
                      <a:pt x="0" y="138044"/>
                    </a:lnTo>
                    <a:cubicBezTo>
                      <a:pt x="0" y="199152"/>
                      <a:pt x="37339" y="229706"/>
                      <a:pt x="96015" y="229706"/>
                    </a:cubicBezTo>
                    <a:close/>
                  </a:path>
                </a:pathLst>
              </a:custGeom>
              <a:gradFill flip="none" rotWithShape="1">
                <a:gsLst>
                  <a:gs pos="81000">
                    <a:srgbClr val="296004"/>
                  </a:gs>
                  <a:gs pos="0">
                    <a:srgbClr val="00C42A"/>
                  </a:gs>
                </a:gsLst>
                <a:lin ang="0" scaled="1"/>
                <a:tileRect/>
              </a:gra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332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67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531A25-9CEE-490E-BD8C-842863270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85725"/>
            <a:ext cx="11089065" cy="752475"/>
          </a:xfrm>
        </p:spPr>
        <p:txBody>
          <a:bodyPr/>
          <a:lstStyle/>
          <a:p>
            <a:r>
              <a:rPr lang="en-US" altLang="en-US" dirty="0"/>
              <a:t>DISCOVER: A Randomized, Noninferiority Trial of F/TAF for </a:t>
            </a:r>
            <a:r>
              <a:rPr lang="en-US" altLang="en-US" dirty="0" err="1"/>
              <a:t>PrEP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70C551-BA39-44AD-9177-2C5AF2620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82DD1B15-B88C-4B6E-A96B-C5988B0AC1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F/TAF dose: 200/25 mg; F/TDF dose: 200/300 mg. eGFR, estimated glomerular filtration rate.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44CE77B3-E346-4866-AC64-B262C1ED2800}"/>
              </a:ext>
            </a:extLst>
          </p:cNvPr>
          <p:cNvGrpSpPr>
            <a:grpSpLocks noChangeAspect="1"/>
          </p:cNvGrpSpPr>
          <p:nvPr/>
        </p:nvGrpSpPr>
        <p:grpSpPr>
          <a:xfrm>
            <a:off x="5236507" y="4207897"/>
            <a:ext cx="1905689" cy="828435"/>
            <a:chOff x="1344101" y="1512980"/>
            <a:chExt cx="9226127" cy="4010760"/>
          </a:xfrm>
        </p:grpSpPr>
        <p:sp>
          <p:nvSpPr>
            <p:cNvPr id="55" name="Freeform 224">
              <a:extLst>
                <a:ext uri="{FF2B5EF4-FFF2-40B4-BE49-F238E27FC236}">
                  <a16:creationId xmlns:a16="http://schemas.microsoft.com/office/drawing/2014/main" xmlns="" id="{14878E69-2A67-46E0-890E-3CD237D8D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2946" y="2701407"/>
              <a:ext cx="388884" cy="274253"/>
            </a:xfrm>
            <a:custGeom>
              <a:avLst/>
              <a:gdLst>
                <a:gd name="T0" fmla="*/ 23 w 236"/>
                <a:gd name="T1" fmla="*/ 66 h 189"/>
                <a:gd name="T2" fmla="*/ 37 w 236"/>
                <a:gd name="T3" fmla="*/ 54 h 189"/>
                <a:gd name="T4" fmla="*/ 58 w 236"/>
                <a:gd name="T5" fmla="*/ 45 h 189"/>
                <a:gd name="T6" fmla="*/ 71 w 236"/>
                <a:gd name="T7" fmla="*/ 24 h 189"/>
                <a:gd name="T8" fmla="*/ 82 w 236"/>
                <a:gd name="T9" fmla="*/ 22 h 189"/>
                <a:gd name="T10" fmla="*/ 97 w 236"/>
                <a:gd name="T11" fmla="*/ 23 h 189"/>
                <a:gd name="T12" fmla="*/ 116 w 236"/>
                <a:gd name="T13" fmla="*/ 30 h 189"/>
                <a:gd name="T14" fmla="*/ 134 w 236"/>
                <a:gd name="T15" fmla="*/ 27 h 189"/>
                <a:gd name="T16" fmla="*/ 147 w 236"/>
                <a:gd name="T17" fmla="*/ 18 h 189"/>
                <a:gd name="T18" fmla="*/ 149 w 236"/>
                <a:gd name="T19" fmla="*/ 7 h 189"/>
                <a:gd name="T20" fmla="*/ 165 w 236"/>
                <a:gd name="T21" fmla="*/ 4 h 189"/>
                <a:gd name="T22" fmla="*/ 170 w 236"/>
                <a:gd name="T23" fmla="*/ 12 h 189"/>
                <a:gd name="T24" fmla="*/ 182 w 236"/>
                <a:gd name="T25" fmla="*/ 36 h 189"/>
                <a:gd name="T26" fmla="*/ 193 w 236"/>
                <a:gd name="T27" fmla="*/ 29 h 189"/>
                <a:gd name="T28" fmla="*/ 214 w 236"/>
                <a:gd name="T29" fmla="*/ 22 h 189"/>
                <a:gd name="T30" fmla="*/ 236 w 236"/>
                <a:gd name="T31" fmla="*/ 28 h 189"/>
                <a:gd name="T32" fmla="*/ 219 w 236"/>
                <a:gd name="T33" fmla="*/ 34 h 189"/>
                <a:gd name="T34" fmla="*/ 183 w 236"/>
                <a:gd name="T35" fmla="*/ 40 h 189"/>
                <a:gd name="T36" fmla="*/ 181 w 236"/>
                <a:gd name="T37" fmla="*/ 58 h 189"/>
                <a:gd name="T38" fmla="*/ 179 w 236"/>
                <a:gd name="T39" fmla="*/ 77 h 189"/>
                <a:gd name="T40" fmla="*/ 178 w 236"/>
                <a:gd name="T41" fmla="*/ 93 h 189"/>
                <a:gd name="T42" fmla="*/ 172 w 236"/>
                <a:gd name="T43" fmla="*/ 106 h 189"/>
                <a:gd name="T44" fmla="*/ 157 w 236"/>
                <a:gd name="T45" fmla="*/ 123 h 189"/>
                <a:gd name="T46" fmla="*/ 155 w 236"/>
                <a:gd name="T47" fmla="*/ 142 h 189"/>
                <a:gd name="T48" fmla="*/ 135 w 236"/>
                <a:gd name="T49" fmla="*/ 142 h 189"/>
                <a:gd name="T50" fmla="*/ 121 w 236"/>
                <a:gd name="T51" fmla="*/ 148 h 189"/>
                <a:gd name="T52" fmla="*/ 116 w 236"/>
                <a:gd name="T53" fmla="*/ 178 h 189"/>
                <a:gd name="T54" fmla="*/ 82 w 236"/>
                <a:gd name="T55" fmla="*/ 184 h 189"/>
                <a:gd name="T56" fmla="*/ 68 w 236"/>
                <a:gd name="T57" fmla="*/ 186 h 189"/>
                <a:gd name="T58" fmla="*/ 20 w 236"/>
                <a:gd name="T59" fmla="*/ 179 h 189"/>
                <a:gd name="T60" fmla="*/ 29 w 236"/>
                <a:gd name="T61" fmla="*/ 147 h 189"/>
                <a:gd name="T62" fmla="*/ 11 w 236"/>
                <a:gd name="T63" fmla="*/ 130 h 189"/>
                <a:gd name="T64" fmla="*/ 8 w 236"/>
                <a:gd name="T65" fmla="*/ 102 h 189"/>
                <a:gd name="T66" fmla="*/ 2 w 236"/>
                <a:gd name="T67" fmla="*/ 8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6" h="189">
                  <a:moveTo>
                    <a:pt x="4" y="58"/>
                  </a:moveTo>
                  <a:lnTo>
                    <a:pt x="23" y="66"/>
                  </a:lnTo>
                  <a:lnTo>
                    <a:pt x="35" y="63"/>
                  </a:lnTo>
                  <a:lnTo>
                    <a:pt x="37" y="54"/>
                  </a:lnTo>
                  <a:lnTo>
                    <a:pt x="50" y="51"/>
                  </a:lnTo>
                  <a:lnTo>
                    <a:pt x="58" y="45"/>
                  </a:lnTo>
                  <a:lnTo>
                    <a:pt x="58" y="28"/>
                  </a:lnTo>
                  <a:lnTo>
                    <a:pt x="71" y="24"/>
                  </a:lnTo>
                  <a:lnTo>
                    <a:pt x="72" y="17"/>
                  </a:lnTo>
                  <a:lnTo>
                    <a:pt x="82" y="22"/>
                  </a:lnTo>
                  <a:lnTo>
                    <a:pt x="87" y="23"/>
                  </a:lnTo>
                  <a:lnTo>
                    <a:pt x="97" y="23"/>
                  </a:lnTo>
                  <a:lnTo>
                    <a:pt x="110" y="27"/>
                  </a:lnTo>
                  <a:lnTo>
                    <a:pt x="116" y="30"/>
                  </a:lnTo>
                  <a:lnTo>
                    <a:pt x="127" y="23"/>
                  </a:lnTo>
                  <a:lnTo>
                    <a:pt x="134" y="27"/>
                  </a:lnTo>
                  <a:lnTo>
                    <a:pt x="137" y="18"/>
                  </a:lnTo>
                  <a:lnTo>
                    <a:pt x="147" y="18"/>
                  </a:lnTo>
                  <a:lnTo>
                    <a:pt x="149" y="15"/>
                  </a:lnTo>
                  <a:lnTo>
                    <a:pt x="149" y="7"/>
                  </a:lnTo>
                  <a:lnTo>
                    <a:pt x="154" y="0"/>
                  </a:lnTo>
                  <a:lnTo>
                    <a:pt x="165" y="4"/>
                  </a:lnTo>
                  <a:lnTo>
                    <a:pt x="165" y="11"/>
                  </a:lnTo>
                  <a:lnTo>
                    <a:pt x="170" y="12"/>
                  </a:lnTo>
                  <a:lnTo>
                    <a:pt x="173" y="29"/>
                  </a:lnTo>
                  <a:lnTo>
                    <a:pt x="182" y="36"/>
                  </a:lnTo>
                  <a:lnTo>
                    <a:pt x="186" y="31"/>
                  </a:lnTo>
                  <a:lnTo>
                    <a:pt x="193" y="29"/>
                  </a:lnTo>
                  <a:lnTo>
                    <a:pt x="202" y="20"/>
                  </a:lnTo>
                  <a:lnTo>
                    <a:pt x="214" y="22"/>
                  </a:lnTo>
                  <a:lnTo>
                    <a:pt x="232" y="22"/>
                  </a:lnTo>
                  <a:lnTo>
                    <a:pt x="236" y="28"/>
                  </a:lnTo>
                  <a:lnTo>
                    <a:pt x="227" y="30"/>
                  </a:lnTo>
                  <a:lnTo>
                    <a:pt x="219" y="34"/>
                  </a:lnTo>
                  <a:lnTo>
                    <a:pt x="200" y="36"/>
                  </a:lnTo>
                  <a:lnTo>
                    <a:pt x="183" y="40"/>
                  </a:lnTo>
                  <a:lnTo>
                    <a:pt x="175" y="50"/>
                  </a:lnTo>
                  <a:lnTo>
                    <a:pt x="181" y="58"/>
                  </a:lnTo>
                  <a:lnTo>
                    <a:pt x="185" y="69"/>
                  </a:lnTo>
                  <a:lnTo>
                    <a:pt x="179" y="77"/>
                  </a:lnTo>
                  <a:lnTo>
                    <a:pt x="182" y="85"/>
                  </a:lnTo>
                  <a:lnTo>
                    <a:pt x="178" y="93"/>
                  </a:lnTo>
                  <a:lnTo>
                    <a:pt x="162" y="92"/>
                  </a:lnTo>
                  <a:lnTo>
                    <a:pt x="172" y="106"/>
                  </a:lnTo>
                  <a:lnTo>
                    <a:pt x="162" y="111"/>
                  </a:lnTo>
                  <a:lnTo>
                    <a:pt x="157" y="123"/>
                  </a:lnTo>
                  <a:lnTo>
                    <a:pt x="160" y="136"/>
                  </a:lnTo>
                  <a:lnTo>
                    <a:pt x="155" y="142"/>
                  </a:lnTo>
                  <a:lnTo>
                    <a:pt x="148" y="140"/>
                  </a:lnTo>
                  <a:lnTo>
                    <a:pt x="135" y="142"/>
                  </a:lnTo>
                  <a:lnTo>
                    <a:pt x="134" y="148"/>
                  </a:lnTo>
                  <a:lnTo>
                    <a:pt x="121" y="148"/>
                  </a:lnTo>
                  <a:lnTo>
                    <a:pt x="113" y="160"/>
                  </a:lnTo>
                  <a:lnTo>
                    <a:pt x="116" y="178"/>
                  </a:lnTo>
                  <a:lnTo>
                    <a:pt x="95" y="186"/>
                  </a:lnTo>
                  <a:lnTo>
                    <a:pt x="82" y="184"/>
                  </a:lnTo>
                  <a:lnTo>
                    <a:pt x="79" y="189"/>
                  </a:lnTo>
                  <a:lnTo>
                    <a:pt x="68" y="186"/>
                  </a:lnTo>
                  <a:lnTo>
                    <a:pt x="51" y="189"/>
                  </a:lnTo>
                  <a:lnTo>
                    <a:pt x="20" y="179"/>
                  </a:lnTo>
                  <a:lnTo>
                    <a:pt x="33" y="160"/>
                  </a:lnTo>
                  <a:lnTo>
                    <a:pt x="29" y="147"/>
                  </a:lnTo>
                  <a:lnTo>
                    <a:pt x="15" y="143"/>
                  </a:lnTo>
                  <a:lnTo>
                    <a:pt x="11" y="130"/>
                  </a:lnTo>
                  <a:lnTo>
                    <a:pt x="3" y="113"/>
                  </a:lnTo>
                  <a:lnTo>
                    <a:pt x="8" y="102"/>
                  </a:lnTo>
                  <a:lnTo>
                    <a:pt x="0" y="99"/>
                  </a:lnTo>
                  <a:lnTo>
                    <a:pt x="2" y="84"/>
                  </a:lnTo>
                  <a:lnTo>
                    <a:pt x="4" y="58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56" name="Freeform 225">
              <a:extLst>
                <a:ext uri="{FF2B5EF4-FFF2-40B4-BE49-F238E27FC236}">
                  <a16:creationId xmlns:a16="http://schemas.microsoft.com/office/drawing/2014/main" xmlns="" id="{6F7E8D06-C9CB-43B8-8C57-D4155FEC1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7133" y="4036392"/>
              <a:ext cx="375702" cy="364219"/>
            </a:xfrm>
            <a:custGeom>
              <a:avLst/>
              <a:gdLst>
                <a:gd name="T0" fmla="*/ 92 w 228"/>
                <a:gd name="T1" fmla="*/ 16 h 251"/>
                <a:gd name="T2" fmla="*/ 102 w 228"/>
                <a:gd name="T3" fmla="*/ 35 h 251"/>
                <a:gd name="T4" fmla="*/ 121 w 228"/>
                <a:gd name="T5" fmla="*/ 44 h 251"/>
                <a:gd name="T6" fmla="*/ 137 w 228"/>
                <a:gd name="T7" fmla="*/ 44 h 251"/>
                <a:gd name="T8" fmla="*/ 144 w 228"/>
                <a:gd name="T9" fmla="*/ 27 h 251"/>
                <a:gd name="T10" fmla="*/ 157 w 228"/>
                <a:gd name="T11" fmla="*/ 23 h 251"/>
                <a:gd name="T12" fmla="*/ 165 w 228"/>
                <a:gd name="T13" fmla="*/ 30 h 251"/>
                <a:gd name="T14" fmla="*/ 187 w 228"/>
                <a:gd name="T15" fmla="*/ 43 h 251"/>
                <a:gd name="T16" fmla="*/ 188 w 228"/>
                <a:gd name="T17" fmla="*/ 63 h 251"/>
                <a:gd name="T18" fmla="*/ 195 w 228"/>
                <a:gd name="T19" fmla="*/ 84 h 251"/>
                <a:gd name="T20" fmla="*/ 198 w 228"/>
                <a:gd name="T21" fmla="*/ 107 h 251"/>
                <a:gd name="T22" fmla="*/ 217 w 228"/>
                <a:gd name="T23" fmla="*/ 104 h 251"/>
                <a:gd name="T24" fmla="*/ 227 w 228"/>
                <a:gd name="T25" fmla="*/ 112 h 251"/>
                <a:gd name="T26" fmla="*/ 228 w 228"/>
                <a:gd name="T27" fmla="*/ 132 h 251"/>
                <a:gd name="T28" fmla="*/ 227 w 228"/>
                <a:gd name="T29" fmla="*/ 147 h 251"/>
                <a:gd name="T30" fmla="*/ 186 w 228"/>
                <a:gd name="T31" fmla="*/ 213 h 251"/>
                <a:gd name="T32" fmla="*/ 209 w 228"/>
                <a:gd name="T33" fmla="*/ 243 h 251"/>
                <a:gd name="T34" fmla="*/ 132 w 228"/>
                <a:gd name="T35" fmla="*/ 248 h 251"/>
                <a:gd name="T36" fmla="*/ 46 w 228"/>
                <a:gd name="T37" fmla="*/ 239 h 251"/>
                <a:gd name="T38" fmla="*/ 33 w 228"/>
                <a:gd name="T39" fmla="*/ 231 h 251"/>
                <a:gd name="T40" fmla="*/ 10 w 228"/>
                <a:gd name="T41" fmla="*/ 234 h 251"/>
                <a:gd name="T42" fmla="*/ 0 w 228"/>
                <a:gd name="T43" fmla="*/ 225 h 251"/>
                <a:gd name="T44" fmla="*/ 9 w 228"/>
                <a:gd name="T45" fmla="*/ 188 h 251"/>
                <a:gd name="T46" fmla="*/ 16 w 228"/>
                <a:gd name="T47" fmla="*/ 160 h 251"/>
                <a:gd name="T48" fmla="*/ 31 w 228"/>
                <a:gd name="T49" fmla="*/ 138 h 251"/>
                <a:gd name="T50" fmla="*/ 39 w 228"/>
                <a:gd name="T51" fmla="*/ 113 h 251"/>
                <a:gd name="T52" fmla="*/ 33 w 228"/>
                <a:gd name="T53" fmla="*/ 94 h 251"/>
                <a:gd name="T54" fmla="*/ 24 w 228"/>
                <a:gd name="T55" fmla="*/ 69 h 251"/>
                <a:gd name="T56" fmla="*/ 31 w 228"/>
                <a:gd name="T57" fmla="*/ 56 h 251"/>
                <a:gd name="T58" fmla="*/ 22 w 228"/>
                <a:gd name="T59" fmla="*/ 22 h 251"/>
                <a:gd name="T60" fmla="*/ 14 w 228"/>
                <a:gd name="T61" fmla="*/ 5 h 251"/>
                <a:gd name="T62" fmla="*/ 27 w 228"/>
                <a:gd name="T63" fmla="*/ 3 h 251"/>
                <a:gd name="T64" fmla="*/ 88 w 228"/>
                <a:gd name="T6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251">
                  <a:moveTo>
                    <a:pt x="88" y="1"/>
                  </a:moveTo>
                  <a:lnTo>
                    <a:pt x="92" y="16"/>
                  </a:lnTo>
                  <a:lnTo>
                    <a:pt x="97" y="29"/>
                  </a:lnTo>
                  <a:lnTo>
                    <a:pt x="102" y="35"/>
                  </a:lnTo>
                  <a:lnTo>
                    <a:pt x="109" y="46"/>
                  </a:lnTo>
                  <a:lnTo>
                    <a:pt x="121" y="44"/>
                  </a:lnTo>
                  <a:lnTo>
                    <a:pt x="127" y="42"/>
                  </a:lnTo>
                  <a:lnTo>
                    <a:pt x="137" y="44"/>
                  </a:lnTo>
                  <a:lnTo>
                    <a:pt x="140" y="39"/>
                  </a:lnTo>
                  <a:lnTo>
                    <a:pt x="144" y="27"/>
                  </a:lnTo>
                  <a:lnTo>
                    <a:pt x="156" y="26"/>
                  </a:lnTo>
                  <a:lnTo>
                    <a:pt x="157" y="23"/>
                  </a:lnTo>
                  <a:lnTo>
                    <a:pt x="166" y="22"/>
                  </a:lnTo>
                  <a:lnTo>
                    <a:pt x="165" y="30"/>
                  </a:lnTo>
                  <a:lnTo>
                    <a:pt x="187" y="30"/>
                  </a:lnTo>
                  <a:lnTo>
                    <a:pt x="187" y="43"/>
                  </a:lnTo>
                  <a:lnTo>
                    <a:pt x="190" y="51"/>
                  </a:lnTo>
                  <a:lnTo>
                    <a:pt x="188" y="63"/>
                  </a:lnTo>
                  <a:lnTo>
                    <a:pt x="189" y="76"/>
                  </a:lnTo>
                  <a:lnTo>
                    <a:pt x="195" y="84"/>
                  </a:lnTo>
                  <a:lnTo>
                    <a:pt x="193" y="109"/>
                  </a:lnTo>
                  <a:lnTo>
                    <a:pt x="198" y="107"/>
                  </a:lnTo>
                  <a:lnTo>
                    <a:pt x="206" y="107"/>
                  </a:lnTo>
                  <a:lnTo>
                    <a:pt x="217" y="104"/>
                  </a:lnTo>
                  <a:lnTo>
                    <a:pt x="226" y="105"/>
                  </a:lnTo>
                  <a:lnTo>
                    <a:pt x="227" y="112"/>
                  </a:lnTo>
                  <a:lnTo>
                    <a:pt x="225" y="122"/>
                  </a:lnTo>
                  <a:lnTo>
                    <a:pt x="228" y="132"/>
                  </a:lnTo>
                  <a:lnTo>
                    <a:pt x="225" y="140"/>
                  </a:lnTo>
                  <a:lnTo>
                    <a:pt x="227" y="147"/>
                  </a:lnTo>
                  <a:lnTo>
                    <a:pt x="188" y="146"/>
                  </a:lnTo>
                  <a:lnTo>
                    <a:pt x="186" y="213"/>
                  </a:lnTo>
                  <a:lnTo>
                    <a:pt x="198" y="230"/>
                  </a:lnTo>
                  <a:lnTo>
                    <a:pt x="209" y="243"/>
                  </a:lnTo>
                  <a:lnTo>
                    <a:pt x="176" y="251"/>
                  </a:lnTo>
                  <a:lnTo>
                    <a:pt x="132" y="248"/>
                  </a:lnTo>
                  <a:lnTo>
                    <a:pt x="120" y="238"/>
                  </a:lnTo>
                  <a:lnTo>
                    <a:pt x="46" y="239"/>
                  </a:lnTo>
                  <a:lnTo>
                    <a:pt x="43" y="240"/>
                  </a:lnTo>
                  <a:lnTo>
                    <a:pt x="33" y="231"/>
                  </a:lnTo>
                  <a:lnTo>
                    <a:pt x="21" y="230"/>
                  </a:lnTo>
                  <a:lnTo>
                    <a:pt x="10" y="234"/>
                  </a:lnTo>
                  <a:lnTo>
                    <a:pt x="1" y="238"/>
                  </a:lnTo>
                  <a:lnTo>
                    <a:pt x="0" y="225"/>
                  </a:lnTo>
                  <a:lnTo>
                    <a:pt x="2" y="206"/>
                  </a:lnTo>
                  <a:lnTo>
                    <a:pt x="9" y="188"/>
                  </a:lnTo>
                  <a:lnTo>
                    <a:pt x="10" y="179"/>
                  </a:lnTo>
                  <a:lnTo>
                    <a:pt x="16" y="160"/>
                  </a:lnTo>
                  <a:lnTo>
                    <a:pt x="21" y="151"/>
                  </a:lnTo>
                  <a:lnTo>
                    <a:pt x="31" y="138"/>
                  </a:lnTo>
                  <a:lnTo>
                    <a:pt x="37" y="129"/>
                  </a:lnTo>
                  <a:lnTo>
                    <a:pt x="39" y="113"/>
                  </a:lnTo>
                  <a:lnTo>
                    <a:pt x="39" y="101"/>
                  </a:lnTo>
                  <a:lnTo>
                    <a:pt x="33" y="94"/>
                  </a:lnTo>
                  <a:lnTo>
                    <a:pt x="29" y="81"/>
                  </a:lnTo>
                  <a:lnTo>
                    <a:pt x="24" y="69"/>
                  </a:lnTo>
                  <a:lnTo>
                    <a:pt x="25" y="64"/>
                  </a:lnTo>
                  <a:lnTo>
                    <a:pt x="31" y="56"/>
                  </a:lnTo>
                  <a:lnTo>
                    <a:pt x="25" y="36"/>
                  </a:lnTo>
                  <a:lnTo>
                    <a:pt x="22" y="22"/>
                  </a:lnTo>
                  <a:lnTo>
                    <a:pt x="13" y="9"/>
                  </a:lnTo>
                  <a:lnTo>
                    <a:pt x="14" y="5"/>
                  </a:lnTo>
                  <a:lnTo>
                    <a:pt x="22" y="2"/>
                  </a:lnTo>
                  <a:lnTo>
                    <a:pt x="27" y="3"/>
                  </a:lnTo>
                  <a:lnTo>
                    <a:pt x="34" y="0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57" name="Freeform 226">
              <a:extLst>
                <a:ext uri="{FF2B5EF4-FFF2-40B4-BE49-F238E27FC236}">
                  <a16:creationId xmlns:a16="http://schemas.microsoft.com/office/drawing/2014/main" xmlns="" id="{E84A2430-2D17-4755-BFE6-B0BFE98A6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667" y="3994312"/>
              <a:ext cx="32956" cy="40630"/>
            </a:xfrm>
            <a:custGeom>
              <a:avLst/>
              <a:gdLst>
                <a:gd name="T0" fmla="*/ 10 w 20"/>
                <a:gd name="T1" fmla="*/ 26 h 28"/>
                <a:gd name="T2" fmla="*/ 5 w 20"/>
                <a:gd name="T3" fmla="*/ 28 h 28"/>
                <a:gd name="T4" fmla="*/ 0 w 20"/>
                <a:gd name="T5" fmla="*/ 12 h 28"/>
                <a:gd name="T6" fmla="*/ 7 w 20"/>
                <a:gd name="T7" fmla="*/ 3 h 28"/>
                <a:gd name="T8" fmla="*/ 13 w 20"/>
                <a:gd name="T9" fmla="*/ 0 h 28"/>
                <a:gd name="T10" fmla="*/ 20 w 20"/>
                <a:gd name="T11" fmla="*/ 7 h 28"/>
                <a:gd name="T12" fmla="*/ 13 w 20"/>
                <a:gd name="T13" fmla="*/ 11 h 28"/>
                <a:gd name="T14" fmla="*/ 10 w 20"/>
                <a:gd name="T15" fmla="*/ 16 h 28"/>
                <a:gd name="T16" fmla="*/ 10 w 20"/>
                <a:gd name="T1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8">
                  <a:moveTo>
                    <a:pt x="10" y="26"/>
                  </a:moveTo>
                  <a:lnTo>
                    <a:pt x="5" y="28"/>
                  </a:lnTo>
                  <a:lnTo>
                    <a:pt x="0" y="12"/>
                  </a:lnTo>
                  <a:lnTo>
                    <a:pt x="7" y="3"/>
                  </a:lnTo>
                  <a:lnTo>
                    <a:pt x="13" y="0"/>
                  </a:lnTo>
                  <a:lnTo>
                    <a:pt x="20" y="7"/>
                  </a:lnTo>
                  <a:lnTo>
                    <a:pt x="13" y="11"/>
                  </a:lnTo>
                  <a:lnTo>
                    <a:pt x="10" y="1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58" name="Freeform 227">
              <a:extLst>
                <a:ext uri="{FF2B5EF4-FFF2-40B4-BE49-F238E27FC236}">
                  <a16:creationId xmlns:a16="http://schemas.microsoft.com/office/drawing/2014/main" xmlns="" id="{D22D1462-5927-4A51-ADAE-0664E540D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688" y="2575164"/>
              <a:ext cx="51083" cy="91418"/>
            </a:xfrm>
            <a:custGeom>
              <a:avLst/>
              <a:gdLst>
                <a:gd name="T0" fmla="*/ 22 w 31"/>
                <a:gd name="T1" fmla="*/ 17 h 63"/>
                <a:gd name="T2" fmla="*/ 20 w 31"/>
                <a:gd name="T3" fmla="*/ 24 h 63"/>
                <a:gd name="T4" fmla="*/ 23 w 31"/>
                <a:gd name="T5" fmla="*/ 33 h 63"/>
                <a:gd name="T6" fmla="*/ 31 w 31"/>
                <a:gd name="T7" fmla="*/ 38 h 63"/>
                <a:gd name="T8" fmla="*/ 31 w 31"/>
                <a:gd name="T9" fmla="*/ 44 h 63"/>
                <a:gd name="T10" fmla="*/ 25 w 31"/>
                <a:gd name="T11" fmla="*/ 46 h 63"/>
                <a:gd name="T12" fmla="*/ 25 w 31"/>
                <a:gd name="T13" fmla="*/ 53 h 63"/>
                <a:gd name="T14" fmla="*/ 18 w 31"/>
                <a:gd name="T15" fmla="*/ 63 h 63"/>
                <a:gd name="T16" fmla="*/ 15 w 31"/>
                <a:gd name="T17" fmla="*/ 62 h 63"/>
                <a:gd name="T18" fmla="*/ 14 w 31"/>
                <a:gd name="T19" fmla="*/ 57 h 63"/>
                <a:gd name="T20" fmla="*/ 4 w 31"/>
                <a:gd name="T21" fmla="*/ 50 h 63"/>
                <a:gd name="T22" fmla="*/ 2 w 31"/>
                <a:gd name="T23" fmla="*/ 40 h 63"/>
                <a:gd name="T24" fmla="*/ 3 w 31"/>
                <a:gd name="T25" fmla="*/ 26 h 63"/>
                <a:gd name="T26" fmla="*/ 4 w 31"/>
                <a:gd name="T27" fmla="*/ 20 h 63"/>
                <a:gd name="T28" fmla="*/ 1 w 31"/>
                <a:gd name="T29" fmla="*/ 17 h 63"/>
                <a:gd name="T30" fmla="*/ 0 w 31"/>
                <a:gd name="T31" fmla="*/ 10 h 63"/>
                <a:gd name="T32" fmla="*/ 6 w 31"/>
                <a:gd name="T33" fmla="*/ 0 h 63"/>
                <a:gd name="T34" fmla="*/ 7 w 31"/>
                <a:gd name="T35" fmla="*/ 4 h 63"/>
                <a:gd name="T36" fmla="*/ 12 w 31"/>
                <a:gd name="T37" fmla="*/ 2 h 63"/>
                <a:gd name="T38" fmla="*/ 16 w 31"/>
                <a:gd name="T39" fmla="*/ 8 h 63"/>
                <a:gd name="T40" fmla="*/ 20 w 31"/>
                <a:gd name="T41" fmla="*/ 10 h 63"/>
                <a:gd name="T42" fmla="*/ 22 w 31"/>
                <a:gd name="T43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63">
                  <a:moveTo>
                    <a:pt x="22" y="17"/>
                  </a:moveTo>
                  <a:lnTo>
                    <a:pt x="20" y="24"/>
                  </a:lnTo>
                  <a:lnTo>
                    <a:pt x="23" y="33"/>
                  </a:lnTo>
                  <a:lnTo>
                    <a:pt x="31" y="38"/>
                  </a:lnTo>
                  <a:lnTo>
                    <a:pt x="31" y="44"/>
                  </a:lnTo>
                  <a:lnTo>
                    <a:pt x="25" y="46"/>
                  </a:lnTo>
                  <a:lnTo>
                    <a:pt x="25" y="53"/>
                  </a:lnTo>
                  <a:lnTo>
                    <a:pt x="18" y="63"/>
                  </a:lnTo>
                  <a:lnTo>
                    <a:pt x="15" y="62"/>
                  </a:lnTo>
                  <a:lnTo>
                    <a:pt x="14" y="57"/>
                  </a:lnTo>
                  <a:lnTo>
                    <a:pt x="4" y="50"/>
                  </a:lnTo>
                  <a:lnTo>
                    <a:pt x="2" y="40"/>
                  </a:lnTo>
                  <a:lnTo>
                    <a:pt x="3" y="26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6" y="0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6" y="8"/>
                  </a:lnTo>
                  <a:lnTo>
                    <a:pt x="20" y="10"/>
                  </a:lnTo>
                  <a:lnTo>
                    <a:pt x="22" y="17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59" name="Freeform 228">
              <a:extLst>
                <a:ext uri="{FF2B5EF4-FFF2-40B4-BE49-F238E27FC236}">
                  <a16:creationId xmlns:a16="http://schemas.microsoft.com/office/drawing/2014/main" xmlns="" id="{D84BABA2-05C3-4752-A289-3A8818FDD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730" y="3074332"/>
              <a:ext cx="140065" cy="107379"/>
            </a:xfrm>
            <a:custGeom>
              <a:avLst/>
              <a:gdLst>
                <a:gd name="T0" fmla="*/ 0 w 85"/>
                <a:gd name="T1" fmla="*/ 38 h 74"/>
                <a:gd name="T2" fmla="*/ 3 w 85"/>
                <a:gd name="T3" fmla="*/ 37 h 74"/>
                <a:gd name="T4" fmla="*/ 4 w 85"/>
                <a:gd name="T5" fmla="*/ 42 h 74"/>
                <a:gd name="T6" fmla="*/ 18 w 85"/>
                <a:gd name="T7" fmla="*/ 39 h 74"/>
                <a:gd name="T8" fmla="*/ 33 w 85"/>
                <a:gd name="T9" fmla="*/ 40 h 74"/>
                <a:gd name="T10" fmla="*/ 44 w 85"/>
                <a:gd name="T11" fmla="*/ 40 h 74"/>
                <a:gd name="T12" fmla="*/ 54 w 85"/>
                <a:gd name="T13" fmla="*/ 26 h 74"/>
                <a:gd name="T14" fmla="*/ 66 w 85"/>
                <a:gd name="T15" fmla="*/ 13 h 74"/>
                <a:gd name="T16" fmla="*/ 76 w 85"/>
                <a:gd name="T17" fmla="*/ 0 h 74"/>
                <a:gd name="T18" fmla="*/ 80 w 85"/>
                <a:gd name="T19" fmla="*/ 7 h 74"/>
                <a:gd name="T20" fmla="*/ 85 w 85"/>
                <a:gd name="T21" fmla="*/ 24 h 74"/>
                <a:gd name="T22" fmla="*/ 75 w 85"/>
                <a:gd name="T23" fmla="*/ 24 h 74"/>
                <a:gd name="T24" fmla="*/ 76 w 85"/>
                <a:gd name="T25" fmla="*/ 37 h 74"/>
                <a:gd name="T26" fmla="*/ 79 w 85"/>
                <a:gd name="T27" fmla="*/ 40 h 74"/>
                <a:gd name="T28" fmla="*/ 72 w 85"/>
                <a:gd name="T29" fmla="*/ 44 h 74"/>
                <a:gd name="T30" fmla="*/ 72 w 85"/>
                <a:gd name="T31" fmla="*/ 53 h 74"/>
                <a:gd name="T32" fmla="*/ 68 w 85"/>
                <a:gd name="T33" fmla="*/ 61 h 74"/>
                <a:gd name="T34" fmla="*/ 69 w 85"/>
                <a:gd name="T35" fmla="*/ 70 h 74"/>
                <a:gd name="T36" fmla="*/ 65 w 85"/>
                <a:gd name="T37" fmla="*/ 74 h 74"/>
                <a:gd name="T38" fmla="*/ 10 w 85"/>
                <a:gd name="T39" fmla="*/ 64 h 74"/>
                <a:gd name="T40" fmla="*/ 1 w 85"/>
                <a:gd name="T41" fmla="*/ 43 h 74"/>
                <a:gd name="T42" fmla="*/ 0 w 85"/>
                <a:gd name="T43" fmla="*/ 3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" h="74">
                  <a:moveTo>
                    <a:pt x="0" y="38"/>
                  </a:moveTo>
                  <a:lnTo>
                    <a:pt x="3" y="37"/>
                  </a:lnTo>
                  <a:lnTo>
                    <a:pt x="4" y="42"/>
                  </a:lnTo>
                  <a:lnTo>
                    <a:pt x="18" y="39"/>
                  </a:lnTo>
                  <a:lnTo>
                    <a:pt x="33" y="40"/>
                  </a:lnTo>
                  <a:lnTo>
                    <a:pt x="44" y="40"/>
                  </a:lnTo>
                  <a:lnTo>
                    <a:pt x="54" y="26"/>
                  </a:lnTo>
                  <a:lnTo>
                    <a:pt x="66" y="13"/>
                  </a:lnTo>
                  <a:lnTo>
                    <a:pt x="76" y="0"/>
                  </a:lnTo>
                  <a:lnTo>
                    <a:pt x="80" y="7"/>
                  </a:lnTo>
                  <a:lnTo>
                    <a:pt x="85" y="24"/>
                  </a:lnTo>
                  <a:lnTo>
                    <a:pt x="75" y="24"/>
                  </a:lnTo>
                  <a:lnTo>
                    <a:pt x="76" y="37"/>
                  </a:lnTo>
                  <a:lnTo>
                    <a:pt x="79" y="40"/>
                  </a:lnTo>
                  <a:lnTo>
                    <a:pt x="72" y="44"/>
                  </a:lnTo>
                  <a:lnTo>
                    <a:pt x="72" y="53"/>
                  </a:lnTo>
                  <a:lnTo>
                    <a:pt x="68" y="61"/>
                  </a:lnTo>
                  <a:lnTo>
                    <a:pt x="69" y="70"/>
                  </a:lnTo>
                  <a:lnTo>
                    <a:pt x="65" y="74"/>
                  </a:lnTo>
                  <a:lnTo>
                    <a:pt x="10" y="64"/>
                  </a:lnTo>
                  <a:lnTo>
                    <a:pt x="1" y="4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60" name="Freeform 229">
              <a:extLst>
                <a:ext uri="{FF2B5EF4-FFF2-40B4-BE49-F238E27FC236}">
                  <a16:creationId xmlns:a16="http://schemas.microsoft.com/office/drawing/2014/main" xmlns="" id="{15AA9AA3-800F-43FD-A2BC-393E276FB9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1094" y="4518148"/>
              <a:ext cx="466332" cy="995434"/>
            </a:xfrm>
            <a:custGeom>
              <a:avLst/>
              <a:gdLst>
                <a:gd name="T0" fmla="*/ 331 w 1160"/>
                <a:gd name="T1" fmla="*/ 82 h 2811"/>
                <a:gd name="T2" fmla="*/ 436 w 1160"/>
                <a:gd name="T3" fmla="*/ 17 h 2811"/>
                <a:gd name="T4" fmla="*/ 602 w 1160"/>
                <a:gd name="T5" fmla="*/ 174 h 2811"/>
                <a:gd name="T6" fmla="*/ 761 w 1160"/>
                <a:gd name="T7" fmla="*/ 250 h 2811"/>
                <a:gd name="T8" fmla="*/ 855 w 1160"/>
                <a:gd name="T9" fmla="*/ 321 h 2811"/>
                <a:gd name="T10" fmla="*/ 877 w 1160"/>
                <a:gd name="T11" fmla="*/ 473 h 2811"/>
                <a:gd name="T12" fmla="*/ 1016 w 1160"/>
                <a:gd name="T13" fmla="*/ 472 h 2811"/>
                <a:gd name="T14" fmla="*/ 1076 w 1160"/>
                <a:gd name="T15" fmla="*/ 332 h 2811"/>
                <a:gd name="T16" fmla="*/ 1153 w 1160"/>
                <a:gd name="T17" fmla="*/ 365 h 2811"/>
                <a:gd name="T18" fmla="*/ 1105 w 1160"/>
                <a:gd name="T19" fmla="*/ 480 h 2811"/>
                <a:gd name="T20" fmla="*/ 990 w 1160"/>
                <a:gd name="T21" fmla="*/ 597 h 2811"/>
                <a:gd name="T22" fmla="*/ 904 w 1160"/>
                <a:gd name="T23" fmla="*/ 781 h 2811"/>
                <a:gd name="T24" fmla="*/ 914 w 1160"/>
                <a:gd name="T25" fmla="*/ 953 h 2811"/>
                <a:gd name="T26" fmla="*/ 907 w 1160"/>
                <a:gd name="T27" fmla="*/ 1027 h 2811"/>
                <a:gd name="T28" fmla="*/ 1014 w 1160"/>
                <a:gd name="T29" fmla="*/ 1144 h 2811"/>
                <a:gd name="T30" fmla="*/ 1067 w 1160"/>
                <a:gd name="T31" fmla="*/ 1239 h 2811"/>
                <a:gd name="T32" fmla="*/ 1027 w 1160"/>
                <a:gd name="T33" fmla="*/ 1389 h 2811"/>
                <a:gd name="T34" fmla="*/ 797 w 1160"/>
                <a:gd name="T35" fmla="*/ 1452 h 2811"/>
                <a:gd name="T36" fmla="*/ 745 w 1160"/>
                <a:gd name="T37" fmla="*/ 1494 h 2811"/>
                <a:gd name="T38" fmla="*/ 770 w 1160"/>
                <a:gd name="T39" fmla="*/ 1600 h 2811"/>
                <a:gd name="T40" fmla="*/ 668 w 1160"/>
                <a:gd name="T41" fmla="*/ 1641 h 2811"/>
                <a:gd name="T42" fmla="*/ 573 w 1160"/>
                <a:gd name="T43" fmla="*/ 1632 h 2811"/>
                <a:gd name="T44" fmla="*/ 659 w 1160"/>
                <a:gd name="T45" fmla="*/ 1741 h 2811"/>
                <a:gd name="T46" fmla="*/ 722 w 1160"/>
                <a:gd name="T47" fmla="*/ 1759 h 2811"/>
                <a:gd name="T48" fmla="*/ 626 w 1160"/>
                <a:gd name="T49" fmla="*/ 1837 h 2811"/>
                <a:gd name="T50" fmla="*/ 639 w 1160"/>
                <a:gd name="T51" fmla="*/ 1966 h 2811"/>
                <a:gd name="T52" fmla="*/ 536 w 1160"/>
                <a:gd name="T53" fmla="*/ 2010 h 2811"/>
                <a:gd name="T54" fmla="*/ 623 w 1160"/>
                <a:gd name="T55" fmla="*/ 2134 h 2811"/>
                <a:gd name="T56" fmla="*/ 695 w 1160"/>
                <a:gd name="T57" fmla="*/ 2225 h 2811"/>
                <a:gd name="T58" fmla="*/ 626 w 1160"/>
                <a:gd name="T59" fmla="*/ 2369 h 2811"/>
                <a:gd name="T60" fmla="*/ 567 w 1160"/>
                <a:gd name="T61" fmla="*/ 2441 h 2811"/>
                <a:gd name="T62" fmla="*/ 683 w 1160"/>
                <a:gd name="T63" fmla="*/ 2574 h 2811"/>
                <a:gd name="T64" fmla="*/ 590 w 1160"/>
                <a:gd name="T65" fmla="*/ 2557 h 2811"/>
                <a:gd name="T66" fmla="*/ 383 w 1160"/>
                <a:gd name="T67" fmla="*/ 2498 h 2811"/>
                <a:gd name="T68" fmla="*/ 317 w 1160"/>
                <a:gd name="T69" fmla="*/ 2442 h 2811"/>
                <a:gd name="T70" fmla="*/ 241 w 1160"/>
                <a:gd name="T71" fmla="*/ 2324 h 2811"/>
                <a:gd name="T72" fmla="*/ 278 w 1160"/>
                <a:gd name="T73" fmla="*/ 2234 h 2811"/>
                <a:gd name="T74" fmla="*/ 264 w 1160"/>
                <a:gd name="T75" fmla="*/ 2121 h 2811"/>
                <a:gd name="T76" fmla="*/ 226 w 1160"/>
                <a:gd name="T77" fmla="*/ 1961 h 2811"/>
                <a:gd name="T78" fmla="*/ 232 w 1160"/>
                <a:gd name="T79" fmla="*/ 1914 h 2811"/>
                <a:gd name="T80" fmla="*/ 206 w 1160"/>
                <a:gd name="T81" fmla="*/ 1862 h 2811"/>
                <a:gd name="T82" fmla="*/ 119 w 1160"/>
                <a:gd name="T83" fmla="*/ 1733 h 2811"/>
                <a:gd name="T84" fmla="*/ 99 w 1160"/>
                <a:gd name="T85" fmla="*/ 1613 h 2811"/>
                <a:gd name="T86" fmla="*/ 88 w 1160"/>
                <a:gd name="T87" fmla="*/ 1451 h 2811"/>
                <a:gd name="T88" fmla="*/ 78 w 1160"/>
                <a:gd name="T89" fmla="*/ 1338 h 2811"/>
                <a:gd name="T90" fmla="*/ 98 w 1160"/>
                <a:gd name="T91" fmla="*/ 1204 h 2811"/>
                <a:gd name="T92" fmla="*/ 102 w 1160"/>
                <a:gd name="T93" fmla="*/ 1051 h 2811"/>
                <a:gd name="T94" fmla="*/ 63 w 1160"/>
                <a:gd name="T95" fmla="*/ 957 h 2811"/>
                <a:gd name="T96" fmla="*/ 27 w 1160"/>
                <a:gd name="T97" fmla="*/ 723 h 2811"/>
                <a:gd name="T98" fmla="*/ 17 w 1160"/>
                <a:gd name="T99" fmla="*/ 564 h 2811"/>
                <a:gd name="T100" fmla="*/ 94 w 1160"/>
                <a:gd name="T101" fmla="*/ 431 h 2811"/>
                <a:gd name="T102" fmla="*/ 77 w 1160"/>
                <a:gd name="T103" fmla="*/ 370 h 2811"/>
                <a:gd name="T104" fmla="*/ 128 w 1160"/>
                <a:gd name="T105" fmla="*/ 186 h 2811"/>
                <a:gd name="T106" fmla="*/ 130 w 1160"/>
                <a:gd name="T107" fmla="*/ 77 h 2811"/>
                <a:gd name="T108" fmla="*/ 281 w 1160"/>
                <a:gd name="T109" fmla="*/ 20 h 2811"/>
                <a:gd name="T110" fmla="*/ 889 w 1160"/>
                <a:gd name="T111" fmla="*/ 2811 h 2811"/>
                <a:gd name="T112" fmla="*/ 806 w 1160"/>
                <a:gd name="T113" fmla="*/ 2780 h 2811"/>
                <a:gd name="T114" fmla="*/ 662 w 1160"/>
                <a:gd name="T115" fmla="*/ 2598 h 2811"/>
                <a:gd name="T116" fmla="*/ 759 w 1160"/>
                <a:gd name="T117" fmla="*/ 2697 h 2811"/>
                <a:gd name="T118" fmla="*/ 959 w 1160"/>
                <a:gd name="T119" fmla="*/ 2766 h 2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0" h="2811">
                  <a:moveTo>
                    <a:pt x="281" y="20"/>
                  </a:moveTo>
                  <a:lnTo>
                    <a:pt x="331" y="82"/>
                  </a:lnTo>
                  <a:lnTo>
                    <a:pt x="352" y="13"/>
                  </a:lnTo>
                  <a:lnTo>
                    <a:pt x="436" y="17"/>
                  </a:lnTo>
                  <a:lnTo>
                    <a:pt x="450" y="35"/>
                  </a:lnTo>
                  <a:lnTo>
                    <a:pt x="602" y="174"/>
                  </a:lnTo>
                  <a:lnTo>
                    <a:pt x="663" y="187"/>
                  </a:lnTo>
                  <a:lnTo>
                    <a:pt x="761" y="250"/>
                  </a:lnTo>
                  <a:lnTo>
                    <a:pt x="840" y="283"/>
                  </a:lnTo>
                  <a:lnTo>
                    <a:pt x="855" y="321"/>
                  </a:lnTo>
                  <a:lnTo>
                    <a:pt x="801" y="450"/>
                  </a:lnTo>
                  <a:lnTo>
                    <a:pt x="877" y="473"/>
                  </a:lnTo>
                  <a:lnTo>
                    <a:pt x="960" y="486"/>
                  </a:lnTo>
                  <a:lnTo>
                    <a:pt x="1016" y="472"/>
                  </a:lnTo>
                  <a:lnTo>
                    <a:pt x="1074" y="407"/>
                  </a:lnTo>
                  <a:lnTo>
                    <a:pt x="1076" y="332"/>
                  </a:lnTo>
                  <a:lnTo>
                    <a:pt x="1111" y="316"/>
                  </a:lnTo>
                  <a:lnTo>
                    <a:pt x="1153" y="365"/>
                  </a:lnTo>
                  <a:lnTo>
                    <a:pt x="1160" y="433"/>
                  </a:lnTo>
                  <a:lnTo>
                    <a:pt x="1105" y="480"/>
                  </a:lnTo>
                  <a:lnTo>
                    <a:pt x="1060" y="514"/>
                  </a:lnTo>
                  <a:lnTo>
                    <a:pt x="990" y="597"/>
                  </a:lnTo>
                  <a:lnTo>
                    <a:pt x="911" y="713"/>
                  </a:lnTo>
                  <a:lnTo>
                    <a:pt x="904" y="781"/>
                  </a:lnTo>
                  <a:lnTo>
                    <a:pt x="899" y="868"/>
                  </a:lnTo>
                  <a:lnTo>
                    <a:pt x="914" y="953"/>
                  </a:lnTo>
                  <a:lnTo>
                    <a:pt x="902" y="972"/>
                  </a:lnTo>
                  <a:lnTo>
                    <a:pt x="907" y="1027"/>
                  </a:lnTo>
                  <a:lnTo>
                    <a:pt x="910" y="1071"/>
                  </a:lnTo>
                  <a:lnTo>
                    <a:pt x="1014" y="1144"/>
                  </a:lnTo>
                  <a:lnTo>
                    <a:pt x="1015" y="1202"/>
                  </a:lnTo>
                  <a:lnTo>
                    <a:pt x="1067" y="1239"/>
                  </a:lnTo>
                  <a:lnTo>
                    <a:pt x="1071" y="1280"/>
                  </a:lnTo>
                  <a:lnTo>
                    <a:pt x="1027" y="1389"/>
                  </a:lnTo>
                  <a:lnTo>
                    <a:pt x="933" y="1434"/>
                  </a:lnTo>
                  <a:lnTo>
                    <a:pt x="797" y="1452"/>
                  </a:lnTo>
                  <a:lnTo>
                    <a:pt x="719" y="1443"/>
                  </a:lnTo>
                  <a:lnTo>
                    <a:pt x="745" y="1494"/>
                  </a:lnTo>
                  <a:lnTo>
                    <a:pt x="747" y="1557"/>
                  </a:lnTo>
                  <a:lnTo>
                    <a:pt x="770" y="1600"/>
                  </a:lnTo>
                  <a:lnTo>
                    <a:pt x="736" y="1629"/>
                  </a:lnTo>
                  <a:lnTo>
                    <a:pt x="668" y="1641"/>
                  </a:lnTo>
                  <a:lnTo>
                    <a:pt x="594" y="1610"/>
                  </a:lnTo>
                  <a:lnTo>
                    <a:pt x="573" y="1632"/>
                  </a:lnTo>
                  <a:lnTo>
                    <a:pt x="606" y="1716"/>
                  </a:lnTo>
                  <a:lnTo>
                    <a:pt x="659" y="1741"/>
                  </a:lnTo>
                  <a:lnTo>
                    <a:pt x="689" y="1715"/>
                  </a:lnTo>
                  <a:lnTo>
                    <a:pt x="722" y="1759"/>
                  </a:lnTo>
                  <a:lnTo>
                    <a:pt x="666" y="1785"/>
                  </a:lnTo>
                  <a:lnTo>
                    <a:pt x="626" y="1837"/>
                  </a:lnTo>
                  <a:lnTo>
                    <a:pt x="641" y="1922"/>
                  </a:lnTo>
                  <a:lnTo>
                    <a:pt x="639" y="1966"/>
                  </a:lnTo>
                  <a:lnTo>
                    <a:pt x="575" y="1967"/>
                  </a:lnTo>
                  <a:lnTo>
                    <a:pt x="536" y="2010"/>
                  </a:lnTo>
                  <a:lnTo>
                    <a:pt x="537" y="2072"/>
                  </a:lnTo>
                  <a:lnTo>
                    <a:pt x="623" y="2134"/>
                  </a:lnTo>
                  <a:lnTo>
                    <a:pt x="693" y="2150"/>
                  </a:lnTo>
                  <a:lnTo>
                    <a:pt x="695" y="2225"/>
                  </a:lnTo>
                  <a:lnTo>
                    <a:pt x="633" y="2272"/>
                  </a:lnTo>
                  <a:lnTo>
                    <a:pt x="626" y="2369"/>
                  </a:lnTo>
                  <a:lnTo>
                    <a:pt x="578" y="2402"/>
                  </a:lnTo>
                  <a:lnTo>
                    <a:pt x="567" y="2441"/>
                  </a:lnTo>
                  <a:lnTo>
                    <a:pt x="621" y="2527"/>
                  </a:lnTo>
                  <a:lnTo>
                    <a:pt x="683" y="2574"/>
                  </a:lnTo>
                  <a:lnTo>
                    <a:pt x="654" y="2570"/>
                  </a:lnTo>
                  <a:lnTo>
                    <a:pt x="590" y="2557"/>
                  </a:lnTo>
                  <a:lnTo>
                    <a:pt x="429" y="2546"/>
                  </a:lnTo>
                  <a:lnTo>
                    <a:pt x="383" y="2498"/>
                  </a:lnTo>
                  <a:lnTo>
                    <a:pt x="359" y="2436"/>
                  </a:lnTo>
                  <a:lnTo>
                    <a:pt x="317" y="2442"/>
                  </a:lnTo>
                  <a:lnTo>
                    <a:pt x="282" y="2412"/>
                  </a:lnTo>
                  <a:lnTo>
                    <a:pt x="241" y="2324"/>
                  </a:lnTo>
                  <a:lnTo>
                    <a:pt x="277" y="2287"/>
                  </a:lnTo>
                  <a:lnTo>
                    <a:pt x="278" y="2234"/>
                  </a:lnTo>
                  <a:lnTo>
                    <a:pt x="255" y="2192"/>
                  </a:lnTo>
                  <a:lnTo>
                    <a:pt x="264" y="2121"/>
                  </a:lnTo>
                  <a:lnTo>
                    <a:pt x="250" y="2010"/>
                  </a:lnTo>
                  <a:lnTo>
                    <a:pt x="226" y="1961"/>
                  </a:lnTo>
                  <a:lnTo>
                    <a:pt x="250" y="1945"/>
                  </a:lnTo>
                  <a:lnTo>
                    <a:pt x="232" y="1914"/>
                  </a:lnTo>
                  <a:lnTo>
                    <a:pt x="195" y="1897"/>
                  </a:lnTo>
                  <a:lnTo>
                    <a:pt x="206" y="1862"/>
                  </a:lnTo>
                  <a:lnTo>
                    <a:pt x="165" y="1830"/>
                  </a:lnTo>
                  <a:lnTo>
                    <a:pt x="119" y="1733"/>
                  </a:lnTo>
                  <a:lnTo>
                    <a:pt x="141" y="1716"/>
                  </a:lnTo>
                  <a:lnTo>
                    <a:pt x="99" y="1613"/>
                  </a:lnTo>
                  <a:lnTo>
                    <a:pt x="90" y="1526"/>
                  </a:lnTo>
                  <a:lnTo>
                    <a:pt x="88" y="1451"/>
                  </a:lnTo>
                  <a:lnTo>
                    <a:pt x="121" y="1420"/>
                  </a:lnTo>
                  <a:lnTo>
                    <a:pt x="78" y="1338"/>
                  </a:lnTo>
                  <a:lnTo>
                    <a:pt x="58" y="1260"/>
                  </a:lnTo>
                  <a:lnTo>
                    <a:pt x="98" y="1204"/>
                  </a:lnTo>
                  <a:lnTo>
                    <a:pt x="80" y="1134"/>
                  </a:lnTo>
                  <a:lnTo>
                    <a:pt x="102" y="1051"/>
                  </a:lnTo>
                  <a:lnTo>
                    <a:pt x="85" y="973"/>
                  </a:lnTo>
                  <a:lnTo>
                    <a:pt x="63" y="957"/>
                  </a:lnTo>
                  <a:lnTo>
                    <a:pt x="0" y="811"/>
                  </a:lnTo>
                  <a:lnTo>
                    <a:pt x="27" y="723"/>
                  </a:lnTo>
                  <a:lnTo>
                    <a:pt x="5" y="641"/>
                  </a:lnTo>
                  <a:lnTo>
                    <a:pt x="17" y="564"/>
                  </a:lnTo>
                  <a:lnTo>
                    <a:pt x="51" y="484"/>
                  </a:lnTo>
                  <a:lnTo>
                    <a:pt x="94" y="431"/>
                  </a:lnTo>
                  <a:lnTo>
                    <a:pt x="67" y="397"/>
                  </a:lnTo>
                  <a:lnTo>
                    <a:pt x="77" y="370"/>
                  </a:lnTo>
                  <a:lnTo>
                    <a:pt x="54" y="228"/>
                  </a:lnTo>
                  <a:lnTo>
                    <a:pt x="128" y="186"/>
                  </a:lnTo>
                  <a:lnTo>
                    <a:pt x="142" y="98"/>
                  </a:lnTo>
                  <a:lnTo>
                    <a:pt x="130" y="77"/>
                  </a:lnTo>
                  <a:lnTo>
                    <a:pt x="182" y="0"/>
                  </a:lnTo>
                  <a:lnTo>
                    <a:pt x="281" y="20"/>
                  </a:lnTo>
                  <a:moveTo>
                    <a:pt x="947" y="2807"/>
                  </a:moveTo>
                  <a:lnTo>
                    <a:pt x="889" y="2811"/>
                  </a:lnTo>
                  <a:lnTo>
                    <a:pt x="845" y="2782"/>
                  </a:lnTo>
                  <a:lnTo>
                    <a:pt x="806" y="2780"/>
                  </a:lnTo>
                  <a:lnTo>
                    <a:pt x="739" y="2780"/>
                  </a:lnTo>
                  <a:lnTo>
                    <a:pt x="662" y="2598"/>
                  </a:lnTo>
                  <a:lnTo>
                    <a:pt x="702" y="2636"/>
                  </a:lnTo>
                  <a:lnTo>
                    <a:pt x="759" y="2697"/>
                  </a:lnTo>
                  <a:lnTo>
                    <a:pt x="862" y="2746"/>
                  </a:lnTo>
                  <a:lnTo>
                    <a:pt x="959" y="2766"/>
                  </a:lnTo>
                  <a:lnTo>
                    <a:pt x="947" y="2807"/>
                  </a:lnTo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61" name="Freeform 230">
              <a:extLst>
                <a:ext uri="{FF2B5EF4-FFF2-40B4-BE49-F238E27FC236}">
                  <a16:creationId xmlns:a16="http://schemas.microsoft.com/office/drawing/2014/main" xmlns="" id="{8C59F793-2B59-49D0-9C5D-C0BA32B1C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7293" y="2618696"/>
              <a:ext cx="95574" cy="74005"/>
            </a:xfrm>
            <a:custGeom>
              <a:avLst/>
              <a:gdLst>
                <a:gd name="T0" fmla="*/ 0 w 58"/>
                <a:gd name="T1" fmla="*/ 3 h 51"/>
                <a:gd name="T2" fmla="*/ 23 w 58"/>
                <a:gd name="T3" fmla="*/ 0 h 51"/>
                <a:gd name="T4" fmla="*/ 27 w 58"/>
                <a:gd name="T5" fmla="*/ 5 h 51"/>
                <a:gd name="T6" fmla="*/ 34 w 58"/>
                <a:gd name="T7" fmla="*/ 9 h 51"/>
                <a:gd name="T8" fmla="*/ 32 w 58"/>
                <a:gd name="T9" fmla="*/ 14 h 51"/>
                <a:gd name="T10" fmla="*/ 42 w 58"/>
                <a:gd name="T11" fmla="*/ 21 h 51"/>
                <a:gd name="T12" fmla="*/ 39 w 58"/>
                <a:gd name="T13" fmla="*/ 27 h 51"/>
                <a:gd name="T14" fmla="*/ 47 w 58"/>
                <a:gd name="T15" fmla="*/ 33 h 51"/>
                <a:gd name="T16" fmla="*/ 55 w 58"/>
                <a:gd name="T17" fmla="*/ 36 h 51"/>
                <a:gd name="T18" fmla="*/ 58 w 58"/>
                <a:gd name="T19" fmla="*/ 51 h 51"/>
                <a:gd name="T20" fmla="*/ 52 w 58"/>
                <a:gd name="T21" fmla="*/ 51 h 51"/>
                <a:gd name="T22" fmla="*/ 43 w 58"/>
                <a:gd name="T23" fmla="*/ 39 h 51"/>
                <a:gd name="T24" fmla="*/ 42 w 58"/>
                <a:gd name="T25" fmla="*/ 36 h 51"/>
                <a:gd name="T26" fmla="*/ 35 w 58"/>
                <a:gd name="T27" fmla="*/ 36 h 51"/>
                <a:gd name="T28" fmla="*/ 29 w 58"/>
                <a:gd name="T29" fmla="*/ 31 h 51"/>
                <a:gd name="T30" fmla="*/ 26 w 58"/>
                <a:gd name="T31" fmla="*/ 31 h 51"/>
                <a:gd name="T32" fmla="*/ 18 w 58"/>
                <a:gd name="T33" fmla="*/ 25 h 51"/>
                <a:gd name="T34" fmla="*/ 4 w 58"/>
                <a:gd name="T35" fmla="*/ 20 h 51"/>
                <a:gd name="T36" fmla="*/ 4 w 58"/>
                <a:gd name="T37" fmla="*/ 10 h 51"/>
                <a:gd name="T38" fmla="*/ 0 w 58"/>
                <a:gd name="T39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51">
                  <a:moveTo>
                    <a:pt x="0" y="3"/>
                  </a:moveTo>
                  <a:lnTo>
                    <a:pt x="23" y="0"/>
                  </a:lnTo>
                  <a:lnTo>
                    <a:pt x="27" y="5"/>
                  </a:lnTo>
                  <a:lnTo>
                    <a:pt x="34" y="9"/>
                  </a:lnTo>
                  <a:lnTo>
                    <a:pt x="32" y="14"/>
                  </a:lnTo>
                  <a:lnTo>
                    <a:pt x="42" y="21"/>
                  </a:lnTo>
                  <a:lnTo>
                    <a:pt x="39" y="27"/>
                  </a:lnTo>
                  <a:lnTo>
                    <a:pt x="47" y="33"/>
                  </a:lnTo>
                  <a:lnTo>
                    <a:pt x="55" y="36"/>
                  </a:lnTo>
                  <a:lnTo>
                    <a:pt x="58" y="51"/>
                  </a:lnTo>
                  <a:lnTo>
                    <a:pt x="52" y="51"/>
                  </a:lnTo>
                  <a:lnTo>
                    <a:pt x="43" y="39"/>
                  </a:lnTo>
                  <a:lnTo>
                    <a:pt x="42" y="36"/>
                  </a:lnTo>
                  <a:lnTo>
                    <a:pt x="35" y="36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18" y="25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62" name="Freeform 231">
              <a:extLst>
                <a:ext uri="{FF2B5EF4-FFF2-40B4-BE49-F238E27FC236}">
                  <a16:creationId xmlns:a16="http://schemas.microsoft.com/office/drawing/2014/main" xmlns="" id="{B95A3902-1DAA-475F-ADD8-14E149D8BC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8485" y="4181499"/>
              <a:ext cx="1204555" cy="991082"/>
            </a:xfrm>
            <a:custGeom>
              <a:avLst/>
              <a:gdLst>
                <a:gd name="T0" fmla="*/ 2629 w 2996"/>
                <a:gd name="T1" fmla="*/ 334 h 2800"/>
                <a:gd name="T2" fmla="*/ 2651 w 2996"/>
                <a:gd name="T3" fmla="*/ 521 h 2800"/>
                <a:gd name="T4" fmla="*/ 2668 w 2996"/>
                <a:gd name="T5" fmla="*/ 706 h 2800"/>
                <a:gd name="T6" fmla="*/ 2806 w 2996"/>
                <a:gd name="T7" fmla="*/ 849 h 2800"/>
                <a:gd name="T8" fmla="*/ 2893 w 2996"/>
                <a:gd name="T9" fmla="*/ 1012 h 2800"/>
                <a:gd name="T10" fmla="*/ 2961 w 2996"/>
                <a:gd name="T11" fmla="*/ 1174 h 2800"/>
                <a:gd name="T12" fmla="*/ 2955 w 2996"/>
                <a:gd name="T13" fmla="*/ 1413 h 2800"/>
                <a:gd name="T14" fmla="*/ 2851 w 2996"/>
                <a:gd name="T15" fmla="*/ 1675 h 2800"/>
                <a:gd name="T16" fmla="*/ 2654 w 2996"/>
                <a:gd name="T17" fmla="*/ 1904 h 2800"/>
                <a:gd name="T18" fmla="*/ 2448 w 2996"/>
                <a:gd name="T19" fmla="*/ 2127 h 2800"/>
                <a:gd name="T20" fmla="*/ 2290 w 2996"/>
                <a:gd name="T21" fmla="*/ 2305 h 2800"/>
                <a:gd name="T22" fmla="*/ 2014 w 2996"/>
                <a:gd name="T23" fmla="*/ 2412 h 2800"/>
                <a:gd name="T24" fmla="*/ 1930 w 2996"/>
                <a:gd name="T25" fmla="*/ 2332 h 2800"/>
                <a:gd name="T26" fmla="*/ 1719 w 2996"/>
                <a:gd name="T27" fmla="*/ 2350 h 2800"/>
                <a:gd name="T28" fmla="*/ 1669 w 2996"/>
                <a:gd name="T29" fmla="*/ 2167 h 2800"/>
                <a:gd name="T30" fmla="*/ 1641 w 2996"/>
                <a:gd name="T31" fmla="*/ 2018 h 2800"/>
                <a:gd name="T32" fmla="*/ 1600 w 2996"/>
                <a:gd name="T33" fmla="*/ 1996 h 2800"/>
                <a:gd name="T34" fmla="*/ 1521 w 2996"/>
                <a:gd name="T35" fmla="*/ 1993 h 2800"/>
                <a:gd name="T36" fmla="*/ 1427 w 2996"/>
                <a:gd name="T37" fmla="*/ 1919 h 2800"/>
                <a:gd name="T38" fmla="*/ 1303 w 2996"/>
                <a:gd name="T39" fmla="*/ 1814 h 2800"/>
                <a:gd name="T40" fmla="*/ 922 w 2996"/>
                <a:gd name="T41" fmla="*/ 1840 h 2800"/>
                <a:gd name="T42" fmla="*/ 664 w 2996"/>
                <a:gd name="T43" fmla="*/ 1942 h 2800"/>
                <a:gd name="T44" fmla="*/ 458 w 2996"/>
                <a:gd name="T45" fmla="*/ 1970 h 2800"/>
                <a:gd name="T46" fmla="*/ 274 w 2996"/>
                <a:gd name="T47" fmla="*/ 2025 h 2800"/>
                <a:gd name="T48" fmla="*/ 87 w 2996"/>
                <a:gd name="T49" fmla="*/ 2072 h 2800"/>
                <a:gd name="T50" fmla="*/ 59 w 2996"/>
                <a:gd name="T51" fmla="*/ 1942 h 2800"/>
                <a:gd name="T52" fmla="*/ 124 w 2996"/>
                <a:gd name="T53" fmla="*/ 1783 h 2800"/>
                <a:gd name="T54" fmla="*/ 123 w 2996"/>
                <a:gd name="T55" fmla="*/ 1544 h 2800"/>
                <a:gd name="T56" fmla="*/ 91 w 2996"/>
                <a:gd name="T57" fmla="*/ 1352 h 2800"/>
                <a:gd name="T58" fmla="*/ 138 w 2996"/>
                <a:gd name="T59" fmla="*/ 1298 h 2800"/>
                <a:gd name="T60" fmla="*/ 141 w 2996"/>
                <a:gd name="T61" fmla="*/ 1193 h 2800"/>
                <a:gd name="T62" fmla="*/ 189 w 2996"/>
                <a:gd name="T63" fmla="*/ 1055 h 2800"/>
                <a:gd name="T64" fmla="*/ 270 w 2996"/>
                <a:gd name="T65" fmla="*/ 950 h 2800"/>
                <a:gd name="T66" fmla="*/ 476 w 2996"/>
                <a:gd name="T67" fmla="*/ 848 h 2800"/>
                <a:gd name="T68" fmla="*/ 621 w 2996"/>
                <a:gd name="T69" fmla="*/ 798 h 2800"/>
                <a:gd name="T70" fmla="*/ 812 w 2996"/>
                <a:gd name="T71" fmla="*/ 730 h 2800"/>
                <a:gd name="T72" fmla="*/ 910 w 2996"/>
                <a:gd name="T73" fmla="*/ 561 h 2800"/>
                <a:gd name="T74" fmla="*/ 1008 w 2996"/>
                <a:gd name="T75" fmla="*/ 505 h 2800"/>
                <a:gd name="T76" fmla="*/ 1134 w 2996"/>
                <a:gd name="T77" fmla="*/ 375 h 2800"/>
                <a:gd name="T78" fmla="*/ 1232 w 2996"/>
                <a:gd name="T79" fmla="*/ 313 h 2800"/>
                <a:gd name="T80" fmla="*/ 1358 w 2996"/>
                <a:gd name="T81" fmla="*/ 307 h 2800"/>
                <a:gd name="T82" fmla="*/ 1476 w 2996"/>
                <a:gd name="T83" fmla="*/ 320 h 2800"/>
                <a:gd name="T84" fmla="*/ 1588 w 2996"/>
                <a:gd name="T85" fmla="*/ 159 h 2800"/>
                <a:gd name="T86" fmla="*/ 1743 w 2996"/>
                <a:gd name="T87" fmla="*/ 80 h 2800"/>
                <a:gd name="T88" fmla="*/ 1815 w 2996"/>
                <a:gd name="T89" fmla="*/ 95 h 2800"/>
                <a:gd name="T90" fmla="*/ 1988 w 2996"/>
                <a:gd name="T91" fmla="*/ 110 h 2800"/>
                <a:gd name="T92" fmla="*/ 2038 w 2996"/>
                <a:gd name="T93" fmla="*/ 189 h 2800"/>
                <a:gd name="T94" fmla="*/ 1954 w 2996"/>
                <a:gd name="T95" fmla="*/ 303 h 2800"/>
                <a:gd name="T96" fmla="*/ 2027 w 2996"/>
                <a:gd name="T97" fmla="*/ 443 h 2800"/>
                <a:gd name="T98" fmla="*/ 2161 w 2996"/>
                <a:gd name="T99" fmla="*/ 545 h 2800"/>
                <a:gd name="T100" fmla="*/ 2310 w 2996"/>
                <a:gd name="T101" fmla="*/ 525 h 2800"/>
                <a:gd name="T102" fmla="*/ 2381 w 2996"/>
                <a:gd name="T103" fmla="*/ 332 h 2800"/>
                <a:gd name="T104" fmla="*/ 2425 w 2996"/>
                <a:gd name="T105" fmla="*/ 177 h 2800"/>
                <a:gd name="T106" fmla="*/ 2466 w 2996"/>
                <a:gd name="T107" fmla="*/ 32 h 2800"/>
                <a:gd name="T108" fmla="*/ 2530 w 2996"/>
                <a:gd name="T109" fmla="*/ 105 h 2800"/>
                <a:gd name="T110" fmla="*/ 2540 w 2996"/>
                <a:gd name="T111" fmla="*/ 264 h 2800"/>
                <a:gd name="T112" fmla="*/ 2023 w 2996"/>
                <a:gd name="T113" fmla="*/ 2562 h 2800"/>
                <a:gd name="T114" fmla="*/ 1911 w 2996"/>
                <a:gd name="T115" fmla="*/ 2764 h 2800"/>
                <a:gd name="T116" fmla="*/ 1765 w 2996"/>
                <a:gd name="T117" fmla="*/ 2793 h 2800"/>
                <a:gd name="T118" fmla="*/ 1824 w 2996"/>
                <a:gd name="T119" fmla="*/ 2553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96" h="2800">
                  <a:moveTo>
                    <a:pt x="2540" y="264"/>
                  </a:moveTo>
                  <a:lnTo>
                    <a:pt x="2557" y="330"/>
                  </a:lnTo>
                  <a:lnTo>
                    <a:pt x="2610" y="298"/>
                  </a:lnTo>
                  <a:lnTo>
                    <a:pt x="2629" y="334"/>
                  </a:lnTo>
                  <a:lnTo>
                    <a:pt x="2659" y="368"/>
                  </a:lnTo>
                  <a:lnTo>
                    <a:pt x="2645" y="405"/>
                  </a:lnTo>
                  <a:lnTo>
                    <a:pt x="2647" y="478"/>
                  </a:lnTo>
                  <a:lnTo>
                    <a:pt x="2651" y="521"/>
                  </a:lnTo>
                  <a:lnTo>
                    <a:pt x="2667" y="531"/>
                  </a:lnTo>
                  <a:lnTo>
                    <a:pt x="2673" y="604"/>
                  </a:lnTo>
                  <a:lnTo>
                    <a:pt x="2656" y="648"/>
                  </a:lnTo>
                  <a:lnTo>
                    <a:pt x="2668" y="706"/>
                  </a:lnTo>
                  <a:lnTo>
                    <a:pt x="2738" y="750"/>
                  </a:lnTo>
                  <a:lnTo>
                    <a:pt x="2780" y="791"/>
                  </a:lnTo>
                  <a:lnTo>
                    <a:pt x="2821" y="828"/>
                  </a:lnTo>
                  <a:lnTo>
                    <a:pt x="2806" y="849"/>
                  </a:lnTo>
                  <a:lnTo>
                    <a:pt x="2835" y="902"/>
                  </a:lnTo>
                  <a:lnTo>
                    <a:pt x="2839" y="994"/>
                  </a:lnTo>
                  <a:lnTo>
                    <a:pt x="2873" y="975"/>
                  </a:lnTo>
                  <a:lnTo>
                    <a:pt x="2893" y="1012"/>
                  </a:lnTo>
                  <a:lnTo>
                    <a:pt x="2914" y="999"/>
                  </a:lnTo>
                  <a:lnTo>
                    <a:pt x="2901" y="1089"/>
                  </a:lnTo>
                  <a:lnTo>
                    <a:pt x="2937" y="1142"/>
                  </a:lnTo>
                  <a:lnTo>
                    <a:pt x="2961" y="1174"/>
                  </a:lnTo>
                  <a:lnTo>
                    <a:pt x="2996" y="1243"/>
                  </a:lnTo>
                  <a:lnTo>
                    <a:pt x="2994" y="1311"/>
                  </a:lnTo>
                  <a:lnTo>
                    <a:pt x="2979" y="1360"/>
                  </a:lnTo>
                  <a:lnTo>
                    <a:pt x="2955" y="1413"/>
                  </a:lnTo>
                  <a:lnTo>
                    <a:pt x="2963" y="1485"/>
                  </a:lnTo>
                  <a:lnTo>
                    <a:pt x="2930" y="1560"/>
                  </a:lnTo>
                  <a:lnTo>
                    <a:pt x="2902" y="1599"/>
                  </a:lnTo>
                  <a:lnTo>
                    <a:pt x="2851" y="1675"/>
                  </a:lnTo>
                  <a:lnTo>
                    <a:pt x="2832" y="1724"/>
                  </a:lnTo>
                  <a:lnTo>
                    <a:pt x="2792" y="1785"/>
                  </a:lnTo>
                  <a:lnTo>
                    <a:pt x="2726" y="1862"/>
                  </a:lnTo>
                  <a:lnTo>
                    <a:pt x="2654" y="1904"/>
                  </a:lnTo>
                  <a:lnTo>
                    <a:pt x="2597" y="1970"/>
                  </a:lnTo>
                  <a:lnTo>
                    <a:pt x="2553" y="2012"/>
                  </a:lnTo>
                  <a:lnTo>
                    <a:pt x="2496" y="2085"/>
                  </a:lnTo>
                  <a:lnTo>
                    <a:pt x="2448" y="2127"/>
                  </a:lnTo>
                  <a:lnTo>
                    <a:pt x="2397" y="2191"/>
                  </a:lnTo>
                  <a:lnTo>
                    <a:pt x="2357" y="2249"/>
                  </a:lnTo>
                  <a:lnTo>
                    <a:pt x="2347" y="2276"/>
                  </a:lnTo>
                  <a:lnTo>
                    <a:pt x="2290" y="2305"/>
                  </a:lnTo>
                  <a:lnTo>
                    <a:pt x="2210" y="2308"/>
                  </a:lnTo>
                  <a:lnTo>
                    <a:pt x="2127" y="2343"/>
                  </a:lnTo>
                  <a:lnTo>
                    <a:pt x="2077" y="2376"/>
                  </a:lnTo>
                  <a:lnTo>
                    <a:pt x="2014" y="2412"/>
                  </a:lnTo>
                  <a:lnTo>
                    <a:pt x="1977" y="2375"/>
                  </a:lnTo>
                  <a:lnTo>
                    <a:pt x="1943" y="2360"/>
                  </a:lnTo>
                  <a:lnTo>
                    <a:pt x="1977" y="2316"/>
                  </a:lnTo>
                  <a:lnTo>
                    <a:pt x="1930" y="2332"/>
                  </a:lnTo>
                  <a:lnTo>
                    <a:pt x="1836" y="2393"/>
                  </a:lnTo>
                  <a:lnTo>
                    <a:pt x="1788" y="2370"/>
                  </a:lnTo>
                  <a:lnTo>
                    <a:pt x="1756" y="2357"/>
                  </a:lnTo>
                  <a:lnTo>
                    <a:pt x="1719" y="2350"/>
                  </a:lnTo>
                  <a:lnTo>
                    <a:pt x="1664" y="2326"/>
                  </a:lnTo>
                  <a:lnTo>
                    <a:pt x="1646" y="2274"/>
                  </a:lnTo>
                  <a:lnTo>
                    <a:pt x="1665" y="2210"/>
                  </a:lnTo>
                  <a:lnTo>
                    <a:pt x="1669" y="2167"/>
                  </a:lnTo>
                  <a:lnTo>
                    <a:pt x="1651" y="2132"/>
                  </a:lnTo>
                  <a:lnTo>
                    <a:pt x="1587" y="2122"/>
                  </a:lnTo>
                  <a:lnTo>
                    <a:pt x="1630" y="2081"/>
                  </a:lnTo>
                  <a:lnTo>
                    <a:pt x="1641" y="2018"/>
                  </a:lnTo>
                  <a:lnTo>
                    <a:pt x="1580" y="2077"/>
                  </a:lnTo>
                  <a:lnTo>
                    <a:pt x="1510" y="2092"/>
                  </a:lnTo>
                  <a:lnTo>
                    <a:pt x="1568" y="2045"/>
                  </a:lnTo>
                  <a:lnTo>
                    <a:pt x="1600" y="1996"/>
                  </a:lnTo>
                  <a:lnTo>
                    <a:pt x="1646" y="1955"/>
                  </a:lnTo>
                  <a:lnTo>
                    <a:pt x="1667" y="1892"/>
                  </a:lnTo>
                  <a:lnTo>
                    <a:pt x="1578" y="1964"/>
                  </a:lnTo>
                  <a:lnTo>
                    <a:pt x="1521" y="1993"/>
                  </a:lnTo>
                  <a:lnTo>
                    <a:pt x="1464" y="2061"/>
                  </a:lnTo>
                  <a:lnTo>
                    <a:pt x="1424" y="2026"/>
                  </a:lnTo>
                  <a:lnTo>
                    <a:pt x="1446" y="1981"/>
                  </a:lnTo>
                  <a:lnTo>
                    <a:pt x="1427" y="1919"/>
                  </a:lnTo>
                  <a:lnTo>
                    <a:pt x="1402" y="1888"/>
                  </a:lnTo>
                  <a:lnTo>
                    <a:pt x="1424" y="1868"/>
                  </a:lnTo>
                  <a:lnTo>
                    <a:pt x="1352" y="1816"/>
                  </a:lnTo>
                  <a:lnTo>
                    <a:pt x="1303" y="1814"/>
                  </a:lnTo>
                  <a:lnTo>
                    <a:pt x="1250" y="1773"/>
                  </a:lnTo>
                  <a:lnTo>
                    <a:pt x="1118" y="1781"/>
                  </a:lnTo>
                  <a:lnTo>
                    <a:pt x="1014" y="1811"/>
                  </a:lnTo>
                  <a:lnTo>
                    <a:pt x="922" y="1840"/>
                  </a:lnTo>
                  <a:lnTo>
                    <a:pt x="856" y="1834"/>
                  </a:lnTo>
                  <a:lnTo>
                    <a:pt x="764" y="1877"/>
                  </a:lnTo>
                  <a:lnTo>
                    <a:pt x="694" y="1897"/>
                  </a:lnTo>
                  <a:lnTo>
                    <a:pt x="664" y="1942"/>
                  </a:lnTo>
                  <a:lnTo>
                    <a:pt x="624" y="1976"/>
                  </a:lnTo>
                  <a:lnTo>
                    <a:pt x="563" y="1978"/>
                  </a:lnTo>
                  <a:lnTo>
                    <a:pt x="515" y="1986"/>
                  </a:lnTo>
                  <a:lnTo>
                    <a:pt x="458" y="1970"/>
                  </a:lnTo>
                  <a:lnTo>
                    <a:pt x="404" y="1979"/>
                  </a:lnTo>
                  <a:lnTo>
                    <a:pt x="353" y="1983"/>
                  </a:lnTo>
                  <a:lnTo>
                    <a:pt x="294" y="2029"/>
                  </a:lnTo>
                  <a:lnTo>
                    <a:pt x="274" y="2025"/>
                  </a:lnTo>
                  <a:lnTo>
                    <a:pt x="230" y="2049"/>
                  </a:lnTo>
                  <a:lnTo>
                    <a:pt x="185" y="2076"/>
                  </a:lnTo>
                  <a:lnTo>
                    <a:pt x="135" y="2072"/>
                  </a:lnTo>
                  <a:lnTo>
                    <a:pt x="87" y="2072"/>
                  </a:lnTo>
                  <a:lnTo>
                    <a:pt x="32" y="2018"/>
                  </a:lnTo>
                  <a:lnTo>
                    <a:pt x="0" y="2002"/>
                  </a:lnTo>
                  <a:lnTo>
                    <a:pt x="19" y="1953"/>
                  </a:lnTo>
                  <a:lnTo>
                    <a:pt x="59" y="1942"/>
                  </a:lnTo>
                  <a:lnTo>
                    <a:pt x="78" y="1923"/>
                  </a:lnTo>
                  <a:lnTo>
                    <a:pt x="86" y="1892"/>
                  </a:lnTo>
                  <a:lnTo>
                    <a:pt x="115" y="1833"/>
                  </a:lnTo>
                  <a:lnTo>
                    <a:pt x="124" y="1783"/>
                  </a:lnTo>
                  <a:lnTo>
                    <a:pt x="114" y="1697"/>
                  </a:lnTo>
                  <a:lnTo>
                    <a:pt x="117" y="1648"/>
                  </a:lnTo>
                  <a:lnTo>
                    <a:pt x="135" y="1600"/>
                  </a:lnTo>
                  <a:lnTo>
                    <a:pt x="123" y="1544"/>
                  </a:lnTo>
                  <a:lnTo>
                    <a:pt x="128" y="1519"/>
                  </a:lnTo>
                  <a:lnTo>
                    <a:pt x="105" y="1486"/>
                  </a:lnTo>
                  <a:lnTo>
                    <a:pt x="115" y="1419"/>
                  </a:lnTo>
                  <a:lnTo>
                    <a:pt x="91" y="1352"/>
                  </a:lnTo>
                  <a:lnTo>
                    <a:pt x="90" y="1315"/>
                  </a:lnTo>
                  <a:lnTo>
                    <a:pt x="113" y="1352"/>
                  </a:lnTo>
                  <a:lnTo>
                    <a:pt x="108" y="1273"/>
                  </a:lnTo>
                  <a:lnTo>
                    <a:pt x="138" y="1298"/>
                  </a:lnTo>
                  <a:lnTo>
                    <a:pt x="151" y="1331"/>
                  </a:lnTo>
                  <a:lnTo>
                    <a:pt x="161" y="1287"/>
                  </a:lnTo>
                  <a:lnTo>
                    <a:pt x="142" y="1220"/>
                  </a:lnTo>
                  <a:lnTo>
                    <a:pt x="141" y="1193"/>
                  </a:lnTo>
                  <a:lnTo>
                    <a:pt x="130" y="1168"/>
                  </a:lnTo>
                  <a:lnTo>
                    <a:pt x="149" y="1119"/>
                  </a:lnTo>
                  <a:lnTo>
                    <a:pt x="169" y="1098"/>
                  </a:lnTo>
                  <a:lnTo>
                    <a:pt x="189" y="1055"/>
                  </a:lnTo>
                  <a:lnTo>
                    <a:pt x="191" y="1005"/>
                  </a:lnTo>
                  <a:lnTo>
                    <a:pt x="235" y="944"/>
                  </a:lnTo>
                  <a:lnTo>
                    <a:pt x="227" y="1009"/>
                  </a:lnTo>
                  <a:lnTo>
                    <a:pt x="270" y="950"/>
                  </a:lnTo>
                  <a:lnTo>
                    <a:pt x="336" y="922"/>
                  </a:lnTo>
                  <a:lnTo>
                    <a:pt x="379" y="886"/>
                  </a:lnTo>
                  <a:lnTo>
                    <a:pt x="442" y="854"/>
                  </a:lnTo>
                  <a:lnTo>
                    <a:pt x="476" y="848"/>
                  </a:lnTo>
                  <a:lnTo>
                    <a:pt x="495" y="858"/>
                  </a:lnTo>
                  <a:lnTo>
                    <a:pt x="559" y="826"/>
                  </a:lnTo>
                  <a:lnTo>
                    <a:pt x="606" y="817"/>
                  </a:lnTo>
                  <a:lnTo>
                    <a:pt x="621" y="798"/>
                  </a:lnTo>
                  <a:lnTo>
                    <a:pt x="642" y="791"/>
                  </a:lnTo>
                  <a:lnTo>
                    <a:pt x="682" y="793"/>
                  </a:lnTo>
                  <a:lnTo>
                    <a:pt x="765" y="768"/>
                  </a:lnTo>
                  <a:lnTo>
                    <a:pt x="812" y="730"/>
                  </a:lnTo>
                  <a:lnTo>
                    <a:pt x="840" y="684"/>
                  </a:lnTo>
                  <a:lnTo>
                    <a:pt x="891" y="641"/>
                  </a:lnTo>
                  <a:lnTo>
                    <a:pt x="900" y="607"/>
                  </a:lnTo>
                  <a:lnTo>
                    <a:pt x="910" y="561"/>
                  </a:lnTo>
                  <a:lnTo>
                    <a:pt x="974" y="489"/>
                  </a:lnTo>
                  <a:lnTo>
                    <a:pt x="993" y="562"/>
                  </a:lnTo>
                  <a:lnTo>
                    <a:pt x="1028" y="545"/>
                  </a:lnTo>
                  <a:lnTo>
                    <a:pt x="1008" y="505"/>
                  </a:lnTo>
                  <a:lnTo>
                    <a:pt x="1038" y="464"/>
                  </a:lnTo>
                  <a:lnTo>
                    <a:pt x="1068" y="482"/>
                  </a:lnTo>
                  <a:lnTo>
                    <a:pt x="1087" y="417"/>
                  </a:lnTo>
                  <a:lnTo>
                    <a:pt x="1134" y="375"/>
                  </a:lnTo>
                  <a:lnTo>
                    <a:pt x="1157" y="342"/>
                  </a:lnTo>
                  <a:lnTo>
                    <a:pt x="1196" y="327"/>
                  </a:lnTo>
                  <a:lnTo>
                    <a:pt x="1201" y="303"/>
                  </a:lnTo>
                  <a:lnTo>
                    <a:pt x="1232" y="313"/>
                  </a:lnTo>
                  <a:lnTo>
                    <a:pt x="1236" y="292"/>
                  </a:lnTo>
                  <a:lnTo>
                    <a:pt x="1271" y="280"/>
                  </a:lnTo>
                  <a:lnTo>
                    <a:pt x="1308" y="268"/>
                  </a:lnTo>
                  <a:lnTo>
                    <a:pt x="1358" y="307"/>
                  </a:lnTo>
                  <a:lnTo>
                    <a:pt x="1392" y="358"/>
                  </a:lnTo>
                  <a:lnTo>
                    <a:pt x="1439" y="358"/>
                  </a:lnTo>
                  <a:lnTo>
                    <a:pt x="1485" y="366"/>
                  </a:lnTo>
                  <a:lnTo>
                    <a:pt x="1476" y="320"/>
                  </a:lnTo>
                  <a:lnTo>
                    <a:pt x="1521" y="251"/>
                  </a:lnTo>
                  <a:lnTo>
                    <a:pt x="1558" y="229"/>
                  </a:lnTo>
                  <a:lnTo>
                    <a:pt x="1549" y="208"/>
                  </a:lnTo>
                  <a:lnTo>
                    <a:pt x="1588" y="159"/>
                  </a:lnTo>
                  <a:lnTo>
                    <a:pt x="1637" y="129"/>
                  </a:lnTo>
                  <a:lnTo>
                    <a:pt x="1674" y="139"/>
                  </a:lnTo>
                  <a:lnTo>
                    <a:pt x="1739" y="123"/>
                  </a:lnTo>
                  <a:lnTo>
                    <a:pt x="1743" y="80"/>
                  </a:lnTo>
                  <a:lnTo>
                    <a:pt x="1691" y="52"/>
                  </a:lnTo>
                  <a:lnTo>
                    <a:pt x="1733" y="39"/>
                  </a:lnTo>
                  <a:lnTo>
                    <a:pt x="1780" y="60"/>
                  </a:lnTo>
                  <a:lnTo>
                    <a:pt x="1815" y="95"/>
                  </a:lnTo>
                  <a:lnTo>
                    <a:pt x="1876" y="117"/>
                  </a:lnTo>
                  <a:lnTo>
                    <a:pt x="1898" y="108"/>
                  </a:lnTo>
                  <a:lnTo>
                    <a:pt x="1941" y="135"/>
                  </a:lnTo>
                  <a:lnTo>
                    <a:pt x="1988" y="110"/>
                  </a:lnTo>
                  <a:lnTo>
                    <a:pt x="2015" y="118"/>
                  </a:lnTo>
                  <a:lnTo>
                    <a:pt x="2035" y="101"/>
                  </a:lnTo>
                  <a:lnTo>
                    <a:pt x="2064" y="143"/>
                  </a:lnTo>
                  <a:lnTo>
                    <a:pt x="2038" y="189"/>
                  </a:lnTo>
                  <a:lnTo>
                    <a:pt x="2005" y="223"/>
                  </a:lnTo>
                  <a:lnTo>
                    <a:pt x="1978" y="226"/>
                  </a:lnTo>
                  <a:lnTo>
                    <a:pt x="1982" y="260"/>
                  </a:lnTo>
                  <a:lnTo>
                    <a:pt x="1954" y="303"/>
                  </a:lnTo>
                  <a:lnTo>
                    <a:pt x="1921" y="345"/>
                  </a:lnTo>
                  <a:lnTo>
                    <a:pt x="1923" y="369"/>
                  </a:lnTo>
                  <a:lnTo>
                    <a:pt x="1974" y="416"/>
                  </a:lnTo>
                  <a:lnTo>
                    <a:pt x="2027" y="443"/>
                  </a:lnTo>
                  <a:lnTo>
                    <a:pt x="2060" y="472"/>
                  </a:lnTo>
                  <a:lnTo>
                    <a:pt x="2105" y="523"/>
                  </a:lnTo>
                  <a:lnTo>
                    <a:pt x="2126" y="523"/>
                  </a:lnTo>
                  <a:lnTo>
                    <a:pt x="2161" y="545"/>
                  </a:lnTo>
                  <a:lnTo>
                    <a:pt x="2167" y="571"/>
                  </a:lnTo>
                  <a:lnTo>
                    <a:pt x="2232" y="600"/>
                  </a:lnTo>
                  <a:lnTo>
                    <a:pt x="2287" y="571"/>
                  </a:lnTo>
                  <a:lnTo>
                    <a:pt x="2310" y="525"/>
                  </a:lnTo>
                  <a:lnTo>
                    <a:pt x="2332" y="487"/>
                  </a:lnTo>
                  <a:lnTo>
                    <a:pt x="2350" y="440"/>
                  </a:lnTo>
                  <a:lnTo>
                    <a:pt x="2384" y="373"/>
                  </a:lnTo>
                  <a:lnTo>
                    <a:pt x="2381" y="332"/>
                  </a:lnTo>
                  <a:lnTo>
                    <a:pt x="2390" y="307"/>
                  </a:lnTo>
                  <a:lnTo>
                    <a:pt x="2389" y="258"/>
                  </a:lnTo>
                  <a:lnTo>
                    <a:pt x="2408" y="194"/>
                  </a:lnTo>
                  <a:lnTo>
                    <a:pt x="2425" y="177"/>
                  </a:lnTo>
                  <a:lnTo>
                    <a:pt x="2417" y="148"/>
                  </a:lnTo>
                  <a:lnTo>
                    <a:pt x="2441" y="103"/>
                  </a:lnTo>
                  <a:lnTo>
                    <a:pt x="2461" y="56"/>
                  </a:lnTo>
                  <a:lnTo>
                    <a:pt x="2466" y="32"/>
                  </a:lnTo>
                  <a:lnTo>
                    <a:pt x="2498" y="0"/>
                  </a:lnTo>
                  <a:lnTo>
                    <a:pt x="2514" y="42"/>
                  </a:lnTo>
                  <a:lnTo>
                    <a:pt x="2512" y="95"/>
                  </a:lnTo>
                  <a:lnTo>
                    <a:pt x="2530" y="105"/>
                  </a:lnTo>
                  <a:lnTo>
                    <a:pt x="2528" y="141"/>
                  </a:lnTo>
                  <a:lnTo>
                    <a:pt x="2549" y="184"/>
                  </a:lnTo>
                  <a:lnTo>
                    <a:pt x="2548" y="233"/>
                  </a:lnTo>
                  <a:lnTo>
                    <a:pt x="2540" y="264"/>
                  </a:lnTo>
                  <a:moveTo>
                    <a:pt x="1865" y="2560"/>
                  </a:moveTo>
                  <a:lnTo>
                    <a:pt x="1914" y="2590"/>
                  </a:lnTo>
                  <a:lnTo>
                    <a:pt x="1959" y="2578"/>
                  </a:lnTo>
                  <a:lnTo>
                    <a:pt x="2023" y="2562"/>
                  </a:lnTo>
                  <a:lnTo>
                    <a:pt x="2061" y="2567"/>
                  </a:lnTo>
                  <a:lnTo>
                    <a:pt x="2004" y="2667"/>
                  </a:lnTo>
                  <a:lnTo>
                    <a:pt x="1962" y="2696"/>
                  </a:lnTo>
                  <a:lnTo>
                    <a:pt x="1911" y="2764"/>
                  </a:lnTo>
                  <a:lnTo>
                    <a:pt x="1902" y="2741"/>
                  </a:lnTo>
                  <a:lnTo>
                    <a:pt x="1816" y="2800"/>
                  </a:lnTo>
                  <a:lnTo>
                    <a:pt x="1805" y="2795"/>
                  </a:lnTo>
                  <a:lnTo>
                    <a:pt x="1765" y="2793"/>
                  </a:lnTo>
                  <a:lnTo>
                    <a:pt x="1769" y="2721"/>
                  </a:lnTo>
                  <a:lnTo>
                    <a:pt x="1795" y="2665"/>
                  </a:lnTo>
                  <a:lnTo>
                    <a:pt x="1800" y="2592"/>
                  </a:lnTo>
                  <a:lnTo>
                    <a:pt x="1824" y="2553"/>
                  </a:lnTo>
                  <a:lnTo>
                    <a:pt x="1865" y="2560"/>
                  </a:lnTo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63" name="Freeform 232">
              <a:extLst>
                <a:ext uri="{FF2B5EF4-FFF2-40B4-BE49-F238E27FC236}">
                  <a16:creationId xmlns:a16="http://schemas.microsoft.com/office/drawing/2014/main" xmlns="" id="{30EE33D8-2B36-4801-83E2-77C09B6E0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3206" y="2386524"/>
              <a:ext cx="197738" cy="78358"/>
            </a:xfrm>
            <a:custGeom>
              <a:avLst/>
              <a:gdLst>
                <a:gd name="T0" fmla="*/ 120 w 120"/>
                <a:gd name="T1" fmla="*/ 19 h 54"/>
                <a:gd name="T2" fmla="*/ 119 w 120"/>
                <a:gd name="T3" fmla="*/ 27 h 54"/>
                <a:gd name="T4" fmla="*/ 110 w 120"/>
                <a:gd name="T5" fmla="*/ 27 h 54"/>
                <a:gd name="T6" fmla="*/ 114 w 120"/>
                <a:gd name="T7" fmla="*/ 32 h 54"/>
                <a:gd name="T8" fmla="*/ 109 w 120"/>
                <a:gd name="T9" fmla="*/ 45 h 54"/>
                <a:gd name="T10" fmla="*/ 107 w 120"/>
                <a:gd name="T11" fmla="*/ 48 h 54"/>
                <a:gd name="T12" fmla="*/ 92 w 120"/>
                <a:gd name="T13" fmla="*/ 49 h 54"/>
                <a:gd name="T14" fmla="*/ 85 w 120"/>
                <a:gd name="T15" fmla="*/ 54 h 54"/>
                <a:gd name="T16" fmla="*/ 71 w 120"/>
                <a:gd name="T17" fmla="*/ 52 h 54"/>
                <a:gd name="T18" fmla="*/ 47 w 120"/>
                <a:gd name="T19" fmla="*/ 47 h 54"/>
                <a:gd name="T20" fmla="*/ 43 w 120"/>
                <a:gd name="T21" fmla="*/ 40 h 54"/>
                <a:gd name="T22" fmla="*/ 27 w 120"/>
                <a:gd name="T23" fmla="*/ 43 h 54"/>
                <a:gd name="T24" fmla="*/ 25 w 120"/>
                <a:gd name="T25" fmla="*/ 47 h 54"/>
                <a:gd name="T26" fmla="*/ 15 w 120"/>
                <a:gd name="T27" fmla="*/ 44 h 54"/>
                <a:gd name="T28" fmla="*/ 7 w 120"/>
                <a:gd name="T29" fmla="*/ 44 h 54"/>
                <a:gd name="T30" fmla="*/ 0 w 120"/>
                <a:gd name="T31" fmla="*/ 40 h 54"/>
                <a:gd name="T32" fmla="*/ 2 w 120"/>
                <a:gd name="T33" fmla="*/ 35 h 54"/>
                <a:gd name="T34" fmla="*/ 1 w 120"/>
                <a:gd name="T35" fmla="*/ 31 h 54"/>
                <a:gd name="T36" fmla="*/ 6 w 120"/>
                <a:gd name="T37" fmla="*/ 30 h 54"/>
                <a:gd name="T38" fmla="*/ 15 w 120"/>
                <a:gd name="T39" fmla="*/ 36 h 54"/>
                <a:gd name="T40" fmla="*/ 16 w 120"/>
                <a:gd name="T41" fmla="*/ 30 h 54"/>
                <a:gd name="T42" fmla="*/ 31 w 120"/>
                <a:gd name="T43" fmla="*/ 31 h 54"/>
                <a:gd name="T44" fmla="*/ 42 w 120"/>
                <a:gd name="T45" fmla="*/ 28 h 54"/>
                <a:gd name="T46" fmla="*/ 50 w 120"/>
                <a:gd name="T47" fmla="*/ 28 h 54"/>
                <a:gd name="T48" fmla="*/ 55 w 120"/>
                <a:gd name="T49" fmla="*/ 32 h 54"/>
                <a:gd name="T50" fmla="*/ 57 w 120"/>
                <a:gd name="T51" fmla="*/ 29 h 54"/>
                <a:gd name="T52" fmla="*/ 53 w 120"/>
                <a:gd name="T53" fmla="*/ 16 h 54"/>
                <a:gd name="T54" fmla="*/ 59 w 120"/>
                <a:gd name="T55" fmla="*/ 13 h 54"/>
                <a:gd name="T56" fmla="*/ 64 w 120"/>
                <a:gd name="T57" fmla="*/ 4 h 54"/>
                <a:gd name="T58" fmla="*/ 77 w 120"/>
                <a:gd name="T59" fmla="*/ 10 h 54"/>
                <a:gd name="T60" fmla="*/ 85 w 120"/>
                <a:gd name="T61" fmla="*/ 2 h 54"/>
                <a:gd name="T62" fmla="*/ 90 w 120"/>
                <a:gd name="T63" fmla="*/ 0 h 54"/>
                <a:gd name="T64" fmla="*/ 103 w 120"/>
                <a:gd name="T65" fmla="*/ 7 h 54"/>
                <a:gd name="T66" fmla="*/ 111 w 120"/>
                <a:gd name="T67" fmla="*/ 6 h 54"/>
                <a:gd name="T68" fmla="*/ 119 w 120"/>
                <a:gd name="T69" fmla="*/ 9 h 54"/>
                <a:gd name="T70" fmla="*/ 118 w 120"/>
                <a:gd name="T71" fmla="*/ 12 h 54"/>
                <a:gd name="T72" fmla="*/ 120 w 120"/>
                <a:gd name="T73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0" h="54">
                  <a:moveTo>
                    <a:pt x="120" y="19"/>
                  </a:moveTo>
                  <a:lnTo>
                    <a:pt x="119" y="27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09" y="45"/>
                  </a:lnTo>
                  <a:lnTo>
                    <a:pt x="107" y="48"/>
                  </a:lnTo>
                  <a:lnTo>
                    <a:pt x="92" y="49"/>
                  </a:lnTo>
                  <a:lnTo>
                    <a:pt x="85" y="54"/>
                  </a:lnTo>
                  <a:lnTo>
                    <a:pt x="71" y="52"/>
                  </a:lnTo>
                  <a:lnTo>
                    <a:pt x="47" y="47"/>
                  </a:lnTo>
                  <a:lnTo>
                    <a:pt x="43" y="40"/>
                  </a:lnTo>
                  <a:lnTo>
                    <a:pt x="27" y="43"/>
                  </a:lnTo>
                  <a:lnTo>
                    <a:pt x="25" y="47"/>
                  </a:lnTo>
                  <a:lnTo>
                    <a:pt x="15" y="44"/>
                  </a:lnTo>
                  <a:lnTo>
                    <a:pt x="7" y="44"/>
                  </a:lnTo>
                  <a:lnTo>
                    <a:pt x="0" y="40"/>
                  </a:lnTo>
                  <a:lnTo>
                    <a:pt x="2" y="35"/>
                  </a:lnTo>
                  <a:lnTo>
                    <a:pt x="1" y="31"/>
                  </a:lnTo>
                  <a:lnTo>
                    <a:pt x="6" y="30"/>
                  </a:lnTo>
                  <a:lnTo>
                    <a:pt x="15" y="36"/>
                  </a:lnTo>
                  <a:lnTo>
                    <a:pt x="16" y="30"/>
                  </a:lnTo>
                  <a:lnTo>
                    <a:pt x="31" y="31"/>
                  </a:lnTo>
                  <a:lnTo>
                    <a:pt x="42" y="28"/>
                  </a:lnTo>
                  <a:lnTo>
                    <a:pt x="50" y="28"/>
                  </a:lnTo>
                  <a:lnTo>
                    <a:pt x="55" y="32"/>
                  </a:lnTo>
                  <a:lnTo>
                    <a:pt x="57" y="29"/>
                  </a:lnTo>
                  <a:lnTo>
                    <a:pt x="53" y="16"/>
                  </a:lnTo>
                  <a:lnTo>
                    <a:pt x="59" y="13"/>
                  </a:lnTo>
                  <a:lnTo>
                    <a:pt x="64" y="4"/>
                  </a:lnTo>
                  <a:lnTo>
                    <a:pt x="77" y="10"/>
                  </a:lnTo>
                  <a:lnTo>
                    <a:pt x="85" y="2"/>
                  </a:lnTo>
                  <a:lnTo>
                    <a:pt x="90" y="0"/>
                  </a:lnTo>
                  <a:lnTo>
                    <a:pt x="103" y="7"/>
                  </a:lnTo>
                  <a:lnTo>
                    <a:pt x="111" y="6"/>
                  </a:lnTo>
                  <a:lnTo>
                    <a:pt x="119" y="9"/>
                  </a:lnTo>
                  <a:lnTo>
                    <a:pt x="118" y="12"/>
                  </a:lnTo>
                  <a:lnTo>
                    <a:pt x="120" y="1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64" name="Freeform 233">
              <a:extLst>
                <a:ext uri="{FF2B5EF4-FFF2-40B4-BE49-F238E27FC236}">
                  <a16:creationId xmlns:a16="http://schemas.microsoft.com/office/drawing/2014/main" xmlns="" id="{DD6415A5-8981-454F-B729-C0E501A3B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0136" y="2663679"/>
              <a:ext cx="42844" cy="29022"/>
            </a:xfrm>
            <a:custGeom>
              <a:avLst/>
              <a:gdLst>
                <a:gd name="T0" fmla="*/ 14 w 108"/>
                <a:gd name="T1" fmla="*/ 1 h 85"/>
                <a:gd name="T2" fmla="*/ 38 w 108"/>
                <a:gd name="T3" fmla="*/ 23 h 85"/>
                <a:gd name="T4" fmla="*/ 69 w 108"/>
                <a:gd name="T5" fmla="*/ 23 h 85"/>
                <a:gd name="T6" fmla="*/ 71 w 108"/>
                <a:gd name="T7" fmla="*/ 36 h 85"/>
                <a:gd name="T8" fmla="*/ 108 w 108"/>
                <a:gd name="T9" fmla="*/ 85 h 85"/>
                <a:gd name="T10" fmla="*/ 58 w 108"/>
                <a:gd name="T11" fmla="*/ 74 h 85"/>
                <a:gd name="T12" fmla="*/ 16 w 108"/>
                <a:gd name="T13" fmla="*/ 35 h 85"/>
                <a:gd name="T14" fmla="*/ 0 w 108"/>
                <a:gd name="T15" fmla="*/ 3 h 85"/>
                <a:gd name="T16" fmla="*/ 14 w 108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85">
                  <a:moveTo>
                    <a:pt x="14" y="1"/>
                  </a:moveTo>
                  <a:lnTo>
                    <a:pt x="38" y="23"/>
                  </a:lnTo>
                  <a:lnTo>
                    <a:pt x="69" y="23"/>
                  </a:lnTo>
                  <a:lnTo>
                    <a:pt x="71" y="36"/>
                  </a:lnTo>
                  <a:lnTo>
                    <a:pt x="108" y="85"/>
                  </a:lnTo>
                  <a:lnTo>
                    <a:pt x="58" y="74"/>
                  </a:lnTo>
                  <a:lnTo>
                    <a:pt x="16" y="35"/>
                  </a:lnTo>
                  <a:lnTo>
                    <a:pt x="0" y="3"/>
                  </a:lnTo>
                  <a:lnTo>
                    <a:pt x="14" y="0"/>
                  </a:lnTo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65" name="Freeform 234">
              <a:extLst>
                <a:ext uri="{FF2B5EF4-FFF2-40B4-BE49-F238E27FC236}">
                  <a16:creationId xmlns:a16="http://schemas.microsoft.com/office/drawing/2014/main" xmlns="" id="{18E3377D-A2EF-4F5E-B434-BCE1E742D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5192" y="2599832"/>
              <a:ext cx="156543" cy="107379"/>
            </a:xfrm>
            <a:custGeom>
              <a:avLst/>
              <a:gdLst>
                <a:gd name="T0" fmla="*/ 40 w 95"/>
                <a:gd name="T1" fmla="*/ 13 h 74"/>
                <a:gd name="T2" fmla="*/ 48 w 95"/>
                <a:gd name="T3" fmla="*/ 15 h 74"/>
                <a:gd name="T4" fmla="*/ 50 w 95"/>
                <a:gd name="T5" fmla="*/ 9 h 74"/>
                <a:gd name="T6" fmla="*/ 58 w 95"/>
                <a:gd name="T7" fmla="*/ 1 h 74"/>
                <a:gd name="T8" fmla="*/ 69 w 95"/>
                <a:gd name="T9" fmla="*/ 12 h 74"/>
                <a:gd name="T10" fmla="*/ 81 w 95"/>
                <a:gd name="T11" fmla="*/ 27 h 74"/>
                <a:gd name="T12" fmla="*/ 89 w 95"/>
                <a:gd name="T13" fmla="*/ 28 h 74"/>
                <a:gd name="T14" fmla="*/ 95 w 95"/>
                <a:gd name="T15" fmla="*/ 33 h 74"/>
                <a:gd name="T16" fmla="*/ 82 w 95"/>
                <a:gd name="T17" fmla="*/ 35 h 74"/>
                <a:gd name="T18" fmla="*/ 82 w 95"/>
                <a:gd name="T19" fmla="*/ 51 h 74"/>
                <a:gd name="T20" fmla="*/ 80 w 95"/>
                <a:gd name="T21" fmla="*/ 58 h 74"/>
                <a:gd name="T22" fmla="*/ 75 w 95"/>
                <a:gd name="T23" fmla="*/ 63 h 74"/>
                <a:gd name="T24" fmla="*/ 77 w 95"/>
                <a:gd name="T25" fmla="*/ 73 h 74"/>
                <a:gd name="T26" fmla="*/ 73 w 95"/>
                <a:gd name="T27" fmla="*/ 74 h 74"/>
                <a:gd name="T28" fmla="*/ 61 w 95"/>
                <a:gd name="T29" fmla="*/ 63 h 74"/>
                <a:gd name="T30" fmla="*/ 65 w 95"/>
                <a:gd name="T31" fmla="*/ 53 h 74"/>
                <a:gd name="T32" fmla="*/ 59 w 95"/>
                <a:gd name="T33" fmla="*/ 47 h 74"/>
                <a:gd name="T34" fmla="*/ 52 w 95"/>
                <a:gd name="T35" fmla="*/ 49 h 74"/>
                <a:gd name="T36" fmla="*/ 35 w 95"/>
                <a:gd name="T37" fmla="*/ 64 h 74"/>
                <a:gd name="T38" fmla="*/ 32 w 95"/>
                <a:gd name="T39" fmla="*/ 49 h 74"/>
                <a:gd name="T40" fmla="*/ 24 w 95"/>
                <a:gd name="T41" fmla="*/ 46 h 74"/>
                <a:gd name="T42" fmla="*/ 16 w 95"/>
                <a:gd name="T43" fmla="*/ 40 h 74"/>
                <a:gd name="T44" fmla="*/ 19 w 95"/>
                <a:gd name="T45" fmla="*/ 34 h 74"/>
                <a:gd name="T46" fmla="*/ 9 w 95"/>
                <a:gd name="T47" fmla="*/ 27 h 74"/>
                <a:gd name="T48" fmla="*/ 11 w 95"/>
                <a:gd name="T49" fmla="*/ 22 h 74"/>
                <a:gd name="T50" fmla="*/ 4 w 95"/>
                <a:gd name="T51" fmla="*/ 18 h 74"/>
                <a:gd name="T52" fmla="*/ 0 w 95"/>
                <a:gd name="T53" fmla="*/ 13 h 74"/>
                <a:gd name="T54" fmla="*/ 3 w 95"/>
                <a:gd name="T55" fmla="*/ 9 h 74"/>
                <a:gd name="T56" fmla="*/ 17 w 95"/>
                <a:gd name="T57" fmla="*/ 15 h 74"/>
                <a:gd name="T58" fmla="*/ 26 w 95"/>
                <a:gd name="T59" fmla="*/ 17 h 74"/>
                <a:gd name="T60" fmla="*/ 28 w 95"/>
                <a:gd name="T61" fmla="*/ 14 h 74"/>
                <a:gd name="T62" fmla="*/ 18 w 95"/>
                <a:gd name="T63" fmla="*/ 3 h 74"/>
                <a:gd name="T64" fmla="*/ 21 w 95"/>
                <a:gd name="T65" fmla="*/ 0 h 74"/>
                <a:gd name="T66" fmla="*/ 26 w 95"/>
                <a:gd name="T67" fmla="*/ 1 h 74"/>
                <a:gd name="T68" fmla="*/ 40 w 95"/>
                <a:gd name="T6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" h="74">
                  <a:moveTo>
                    <a:pt x="40" y="13"/>
                  </a:moveTo>
                  <a:lnTo>
                    <a:pt x="48" y="15"/>
                  </a:lnTo>
                  <a:lnTo>
                    <a:pt x="50" y="9"/>
                  </a:lnTo>
                  <a:lnTo>
                    <a:pt x="58" y="1"/>
                  </a:lnTo>
                  <a:lnTo>
                    <a:pt x="69" y="12"/>
                  </a:lnTo>
                  <a:lnTo>
                    <a:pt x="81" y="27"/>
                  </a:lnTo>
                  <a:lnTo>
                    <a:pt x="89" y="28"/>
                  </a:lnTo>
                  <a:lnTo>
                    <a:pt x="95" y="33"/>
                  </a:lnTo>
                  <a:lnTo>
                    <a:pt x="82" y="35"/>
                  </a:lnTo>
                  <a:lnTo>
                    <a:pt x="82" y="51"/>
                  </a:lnTo>
                  <a:lnTo>
                    <a:pt x="80" y="58"/>
                  </a:lnTo>
                  <a:lnTo>
                    <a:pt x="75" y="63"/>
                  </a:lnTo>
                  <a:lnTo>
                    <a:pt x="77" y="73"/>
                  </a:lnTo>
                  <a:lnTo>
                    <a:pt x="73" y="74"/>
                  </a:lnTo>
                  <a:lnTo>
                    <a:pt x="61" y="63"/>
                  </a:lnTo>
                  <a:lnTo>
                    <a:pt x="65" y="53"/>
                  </a:lnTo>
                  <a:lnTo>
                    <a:pt x="59" y="47"/>
                  </a:lnTo>
                  <a:lnTo>
                    <a:pt x="52" y="49"/>
                  </a:lnTo>
                  <a:lnTo>
                    <a:pt x="35" y="64"/>
                  </a:lnTo>
                  <a:lnTo>
                    <a:pt x="32" y="49"/>
                  </a:lnTo>
                  <a:lnTo>
                    <a:pt x="24" y="46"/>
                  </a:lnTo>
                  <a:lnTo>
                    <a:pt x="16" y="40"/>
                  </a:lnTo>
                  <a:lnTo>
                    <a:pt x="19" y="34"/>
                  </a:lnTo>
                  <a:lnTo>
                    <a:pt x="9" y="27"/>
                  </a:lnTo>
                  <a:lnTo>
                    <a:pt x="11" y="22"/>
                  </a:lnTo>
                  <a:lnTo>
                    <a:pt x="4" y="18"/>
                  </a:lnTo>
                  <a:lnTo>
                    <a:pt x="0" y="13"/>
                  </a:lnTo>
                  <a:lnTo>
                    <a:pt x="3" y="9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28" y="14"/>
                  </a:lnTo>
                  <a:lnTo>
                    <a:pt x="18" y="3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40" y="13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66" name="Freeform 235">
              <a:extLst>
                <a:ext uri="{FF2B5EF4-FFF2-40B4-BE49-F238E27FC236}">
                  <a16:creationId xmlns:a16="http://schemas.microsoft.com/office/drawing/2014/main" xmlns="" id="{94D1A315-5132-4F18-B238-3AA321088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7729" y="3930465"/>
              <a:ext cx="51083" cy="65299"/>
            </a:xfrm>
            <a:custGeom>
              <a:avLst/>
              <a:gdLst>
                <a:gd name="T0" fmla="*/ 5 w 31"/>
                <a:gd name="T1" fmla="*/ 45 h 45"/>
                <a:gd name="T2" fmla="*/ 4 w 31"/>
                <a:gd name="T3" fmla="*/ 20 h 45"/>
                <a:gd name="T4" fmla="*/ 0 w 31"/>
                <a:gd name="T5" fmla="*/ 10 h 45"/>
                <a:gd name="T6" fmla="*/ 11 w 31"/>
                <a:gd name="T7" fmla="*/ 12 h 45"/>
                <a:gd name="T8" fmla="*/ 16 w 31"/>
                <a:gd name="T9" fmla="*/ 0 h 45"/>
                <a:gd name="T10" fmla="*/ 26 w 31"/>
                <a:gd name="T11" fmla="*/ 2 h 45"/>
                <a:gd name="T12" fmla="*/ 27 w 31"/>
                <a:gd name="T13" fmla="*/ 10 h 45"/>
                <a:gd name="T14" fmla="*/ 31 w 31"/>
                <a:gd name="T15" fmla="*/ 14 h 45"/>
                <a:gd name="T16" fmla="*/ 31 w 31"/>
                <a:gd name="T17" fmla="*/ 21 h 45"/>
                <a:gd name="T18" fmla="*/ 27 w 31"/>
                <a:gd name="T19" fmla="*/ 25 h 45"/>
                <a:gd name="T20" fmla="*/ 19 w 31"/>
                <a:gd name="T21" fmla="*/ 36 h 45"/>
                <a:gd name="T22" fmla="*/ 12 w 31"/>
                <a:gd name="T23" fmla="*/ 44 h 45"/>
                <a:gd name="T24" fmla="*/ 5 w 31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45">
                  <a:moveTo>
                    <a:pt x="5" y="45"/>
                  </a:moveTo>
                  <a:lnTo>
                    <a:pt x="4" y="20"/>
                  </a:lnTo>
                  <a:lnTo>
                    <a:pt x="0" y="10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26" y="2"/>
                  </a:lnTo>
                  <a:lnTo>
                    <a:pt x="27" y="10"/>
                  </a:lnTo>
                  <a:lnTo>
                    <a:pt x="31" y="14"/>
                  </a:lnTo>
                  <a:lnTo>
                    <a:pt x="31" y="21"/>
                  </a:lnTo>
                  <a:lnTo>
                    <a:pt x="27" y="25"/>
                  </a:lnTo>
                  <a:lnTo>
                    <a:pt x="19" y="36"/>
                  </a:lnTo>
                  <a:lnTo>
                    <a:pt x="12" y="44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67" name="Freeform 236">
              <a:extLst>
                <a:ext uri="{FF2B5EF4-FFF2-40B4-BE49-F238E27FC236}">
                  <a16:creationId xmlns:a16="http://schemas.microsoft.com/office/drawing/2014/main" xmlns="" id="{CF8B2CB2-12D6-465E-AB13-87FE918F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708" y="2315422"/>
              <a:ext cx="95574" cy="58043"/>
            </a:xfrm>
            <a:custGeom>
              <a:avLst/>
              <a:gdLst>
                <a:gd name="T0" fmla="*/ 13 w 58"/>
                <a:gd name="T1" fmla="*/ 3 h 40"/>
                <a:gd name="T2" fmla="*/ 24 w 58"/>
                <a:gd name="T3" fmla="*/ 4 h 40"/>
                <a:gd name="T4" fmla="*/ 39 w 58"/>
                <a:gd name="T5" fmla="*/ 0 h 40"/>
                <a:gd name="T6" fmla="*/ 49 w 58"/>
                <a:gd name="T7" fmla="*/ 9 h 40"/>
                <a:gd name="T8" fmla="*/ 58 w 58"/>
                <a:gd name="T9" fmla="*/ 14 h 40"/>
                <a:gd name="T10" fmla="*/ 57 w 58"/>
                <a:gd name="T11" fmla="*/ 27 h 40"/>
                <a:gd name="T12" fmla="*/ 53 w 58"/>
                <a:gd name="T13" fmla="*/ 28 h 40"/>
                <a:gd name="T14" fmla="*/ 51 w 58"/>
                <a:gd name="T15" fmla="*/ 40 h 40"/>
                <a:gd name="T16" fmla="*/ 37 w 58"/>
                <a:gd name="T17" fmla="*/ 30 h 40"/>
                <a:gd name="T18" fmla="*/ 29 w 58"/>
                <a:gd name="T19" fmla="*/ 32 h 40"/>
                <a:gd name="T20" fmla="*/ 17 w 58"/>
                <a:gd name="T21" fmla="*/ 22 h 40"/>
                <a:gd name="T22" fmla="*/ 10 w 58"/>
                <a:gd name="T23" fmla="*/ 14 h 40"/>
                <a:gd name="T24" fmla="*/ 3 w 58"/>
                <a:gd name="T25" fmla="*/ 14 h 40"/>
                <a:gd name="T26" fmla="*/ 0 w 58"/>
                <a:gd name="T27" fmla="*/ 7 h 40"/>
                <a:gd name="T28" fmla="*/ 13 w 58"/>
                <a:gd name="T2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40">
                  <a:moveTo>
                    <a:pt x="13" y="3"/>
                  </a:moveTo>
                  <a:lnTo>
                    <a:pt x="24" y="4"/>
                  </a:lnTo>
                  <a:lnTo>
                    <a:pt x="39" y="0"/>
                  </a:lnTo>
                  <a:lnTo>
                    <a:pt x="49" y="9"/>
                  </a:lnTo>
                  <a:lnTo>
                    <a:pt x="58" y="14"/>
                  </a:lnTo>
                  <a:lnTo>
                    <a:pt x="57" y="27"/>
                  </a:lnTo>
                  <a:lnTo>
                    <a:pt x="53" y="28"/>
                  </a:lnTo>
                  <a:lnTo>
                    <a:pt x="51" y="40"/>
                  </a:lnTo>
                  <a:lnTo>
                    <a:pt x="37" y="30"/>
                  </a:lnTo>
                  <a:lnTo>
                    <a:pt x="29" y="32"/>
                  </a:lnTo>
                  <a:lnTo>
                    <a:pt x="17" y="22"/>
                  </a:lnTo>
                  <a:lnTo>
                    <a:pt x="10" y="14"/>
                  </a:lnTo>
                  <a:lnTo>
                    <a:pt x="3" y="14"/>
                  </a:lnTo>
                  <a:lnTo>
                    <a:pt x="0" y="7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68" name="Freeform 237">
              <a:extLst>
                <a:ext uri="{FF2B5EF4-FFF2-40B4-BE49-F238E27FC236}">
                  <a16:creationId xmlns:a16="http://schemas.microsoft.com/office/drawing/2014/main" xmlns="" id="{5B426965-1EBA-4398-B75A-D189108EE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865" y="3490789"/>
              <a:ext cx="92278" cy="184286"/>
            </a:xfrm>
            <a:custGeom>
              <a:avLst/>
              <a:gdLst>
                <a:gd name="T0" fmla="*/ 36 w 56"/>
                <a:gd name="T1" fmla="*/ 124 h 127"/>
                <a:gd name="T2" fmla="*/ 20 w 56"/>
                <a:gd name="T3" fmla="*/ 127 h 127"/>
                <a:gd name="T4" fmla="*/ 16 w 56"/>
                <a:gd name="T5" fmla="*/ 113 h 127"/>
                <a:gd name="T6" fmla="*/ 17 w 56"/>
                <a:gd name="T7" fmla="*/ 65 h 127"/>
                <a:gd name="T8" fmla="*/ 13 w 56"/>
                <a:gd name="T9" fmla="*/ 61 h 127"/>
                <a:gd name="T10" fmla="*/ 12 w 56"/>
                <a:gd name="T11" fmla="*/ 50 h 127"/>
                <a:gd name="T12" fmla="*/ 6 w 56"/>
                <a:gd name="T13" fmla="*/ 43 h 127"/>
                <a:gd name="T14" fmla="*/ 0 w 56"/>
                <a:gd name="T15" fmla="*/ 37 h 127"/>
                <a:gd name="T16" fmla="*/ 3 w 56"/>
                <a:gd name="T17" fmla="*/ 26 h 127"/>
                <a:gd name="T18" fmla="*/ 9 w 56"/>
                <a:gd name="T19" fmla="*/ 23 h 127"/>
                <a:gd name="T20" fmla="*/ 13 w 56"/>
                <a:gd name="T21" fmla="*/ 14 h 127"/>
                <a:gd name="T22" fmla="*/ 22 w 56"/>
                <a:gd name="T23" fmla="*/ 13 h 127"/>
                <a:gd name="T24" fmla="*/ 26 w 56"/>
                <a:gd name="T25" fmla="*/ 6 h 127"/>
                <a:gd name="T26" fmla="*/ 32 w 56"/>
                <a:gd name="T27" fmla="*/ 0 h 127"/>
                <a:gd name="T28" fmla="*/ 38 w 56"/>
                <a:gd name="T29" fmla="*/ 0 h 127"/>
                <a:gd name="T30" fmla="*/ 52 w 56"/>
                <a:gd name="T31" fmla="*/ 12 h 127"/>
                <a:gd name="T32" fmla="*/ 52 w 56"/>
                <a:gd name="T33" fmla="*/ 19 h 127"/>
                <a:gd name="T34" fmla="*/ 56 w 56"/>
                <a:gd name="T35" fmla="*/ 31 h 127"/>
                <a:gd name="T36" fmla="*/ 52 w 56"/>
                <a:gd name="T37" fmla="*/ 40 h 127"/>
                <a:gd name="T38" fmla="*/ 54 w 56"/>
                <a:gd name="T39" fmla="*/ 45 h 127"/>
                <a:gd name="T40" fmla="*/ 45 w 56"/>
                <a:gd name="T41" fmla="*/ 58 h 127"/>
                <a:gd name="T42" fmla="*/ 40 w 56"/>
                <a:gd name="T43" fmla="*/ 64 h 127"/>
                <a:gd name="T44" fmla="*/ 36 w 56"/>
                <a:gd name="T45" fmla="*/ 78 h 127"/>
                <a:gd name="T46" fmla="*/ 37 w 56"/>
                <a:gd name="T47" fmla="*/ 91 h 127"/>
                <a:gd name="T48" fmla="*/ 36 w 56"/>
                <a:gd name="T49" fmla="*/ 1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127">
                  <a:moveTo>
                    <a:pt x="36" y="124"/>
                  </a:moveTo>
                  <a:lnTo>
                    <a:pt x="20" y="127"/>
                  </a:lnTo>
                  <a:lnTo>
                    <a:pt x="16" y="113"/>
                  </a:lnTo>
                  <a:lnTo>
                    <a:pt x="17" y="65"/>
                  </a:lnTo>
                  <a:lnTo>
                    <a:pt x="13" y="61"/>
                  </a:lnTo>
                  <a:lnTo>
                    <a:pt x="12" y="50"/>
                  </a:lnTo>
                  <a:lnTo>
                    <a:pt x="6" y="43"/>
                  </a:lnTo>
                  <a:lnTo>
                    <a:pt x="0" y="37"/>
                  </a:lnTo>
                  <a:lnTo>
                    <a:pt x="3" y="26"/>
                  </a:lnTo>
                  <a:lnTo>
                    <a:pt x="9" y="23"/>
                  </a:lnTo>
                  <a:lnTo>
                    <a:pt x="13" y="14"/>
                  </a:lnTo>
                  <a:lnTo>
                    <a:pt x="22" y="13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52" y="12"/>
                  </a:lnTo>
                  <a:lnTo>
                    <a:pt x="52" y="19"/>
                  </a:lnTo>
                  <a:lnTo>
                    <a:pt x="56" y="31"/>
                  </a:lnTo>
                  <a:lnTo>
                    <a:pt x="52" y="40"/>
                  </a:lnTo>
                  <a:lnTo>
                    <a:pt x="54" y="45"/>
                  </a:lnTo>
                  <a:lnTo>
                    <a:pt x="45" y="58"/>
                  </a:lnTo>
                  <a:lnTo>
                    <a:pt x="40" y="64"/>
                  </a:lnTo>
                  <a:lnTo>
                    <a:pt x="36" y="78"/>
                  </a:lnTo>
                  <a:lnTo>
                    <a:pt x="37" y="91"/>
                  </a:lnTo>
                  <a:lnTo>
                    <a:pt x="36" y="124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69" name="Freeform 238">
              <a:extLst>
                <a:ext uri="{FF2B5EF4-FFF2-40B4-BE49-F238E27FC236}">
                  <a16:creationId xmlns:a16="http://schemas.microsoft.com/office/drawing/2014/main" xmlns="" id="{CB1345EF-D835-4B91-882E-54CD764FD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014" y="3403725"/>
              <a:ext cx="230694" cy="166873"/>
            </a:xfrm>
            <a:custGeom>
              <a:avLst/>
              <a:gdLst>
                <a:gd name="T0" fmla="*/ 49 w 140"/>
                <a:gd name="T1" fmla="*/ 114 h 115"/>
                <a:gd name="T2" fmla="*/ 36 w 140"/>
                <a:gd name="T3" fmla="*/ 109 h 115"/>
                <a:gd name="T4" fmla="*/ 28 w 140"/>
                <a:gd name="T5" fmla="*/ 110 h 115"/>
                <a:gd name="T6" fmla="*/ 21 w 140"/>
                <a:gd name="T7" fmla="*/ 115 h 115"/>
                <a:gd name="T8" fmla="*/ 13 w 140"/>
                <a:gd name="T9" fmla="*/ 110 h 115"/>
                <a:gd name="T10" fmla="*/ 10 w 140"/>
                <a:gd name="T11" fmla="*/ 103 h 115"/>
                <a:gd name="T12" fmla="*/ 1 w 140"/>
                <a:gd name="T13" fmla="*/ 99 h 115"/>
                <a:gd name="T14" fmla="*/ 0 w 140"/>
                <a:gd name="T15" fmla="*/ 87 h 115"/>
                <a:gd name="T16" fmla="*/ 5 w 140"/>
                <a:gd name="T17" fmla="*/ 78 h 115"/>
                <a:gd name="T18" fmla="*/ 5 w 140"/>
                <a:gd name="T19" fmla="*/ 71 h 115"/>
                <a:gd name="T20" fmla="*/ 19 w 140"/>
                <a:gd name="T21" fmla="*/ 54 h 115"/>
                <a:gd name="T22" fmla="*/ 22 w 140"/>
                <a:gd name="T23" fmla="*/ 40 h 115"/>
                <a:gd name="T24" fmla="*/ 27 w 140"/>
                <a:gd name="T25" fmla="*/ 34 h 115"/>
                <a:gd name="T26" fmla="*/ 36 w 140"/>
                <a:gd name="T27" fmla="*/ 37 h 115"/>
                <a:gd name="T28" fmla="*/ 44 w 140"/>
                <a:gd name="T29" fmla="*/ 33 h 115"/>
                <a:gd name="T30" fmla="*/ 46 w 140"/>
                <a:gd name="T31" fmla="*/ 28 h 115"/>
                <a:gd name="T32" fmla="*/ 61 w 140"/>
                <a:gd name="T33" fmla="*/ 18 h 115"/>
                <a:gd name="T34" fmla="*/ 64 w 140"/>
                <a:gd name="T35" fmla="*/ 12 h 115"/>
                <a:gd name="T36" fmla="*/ 81 w 140"/>
                <a:gd name="T37" fmla="*/ 3 h 115"/>
                <a:gd name="T38" fmla="*/ 91 w 140"/>
                <a:gd name="T39" fmla="*/ 0 h 115"/>
                <a:gd name="T40" fmla="*/ 95 w 140"/>
                <a:gd name="T41" fmla="*/ 4 h 115"/>
                <a:gd name="T42" fmla="*/ 107 w 140"/>
                <a:gd name="T43" fmla="*/ 4 h 115"/>
                <a:gd name="T44" fmla="*/ 106 w 140"/>
                <a:gd name="T45" fmla="*/ 14 h 115"/>
                <a:gd name="T46" fmla="*/ 108 w 140"/>
                <a:gd name="T47" fmla="*/ 24 h 115"/>
                <a:gd name="T48" fmla="*/ 118 w 140"/>
                <a:gd name="T49" fmla="*/ 37 h 115"/>
                <a:gd name="T50" fmla="*/ 119 w 140"/>
                <a:gd name="T51" fmla="*/ 47 h 115"/>
                <a:gd name="T52" fmla="*/ 140 w 140"/>
                <a:gd name="T53" fmla="*/ 52 h 115"/>
                <a:gd name="T54" fmla="*/ 140 w 140"/>
                <a:gd name="T55" fmla="*/ 66 h 115"/>
                <a:gd name="T56" fmla="*/ 136 w 140"/>
                <a:gd name="T57" fmla="*/ 73 h 115"/>
                <a:gd name="T58" fmla="*/ 127 w 140"/>
                <a:gd name="T59" fmla="*/ 74 h 115"/>
                <a:gd name="T60" fmla="*/ 123 w 140"/>
                <a:gd name="T61" fmla="*/ 83 h 115"/>
                <a:gd name="T62" fmla="*/ 117 w 140"/>
                <a:gd name="T63" fmla="*/ 86 h 115"/>
                <a:gd name="T64" fmla="*/ 101 w 140"/>
                <a:gd name="T65" fmla="*/ 85 h 115"/>
                <a:gd name="T66" fmla="*/ 92 w 140"/>
                <a:gd name="T67" fmla="*/ 84 h 115"/>
                <a:gd name="T68" fmla="*/ 86 w 140"/>
                <a:gd name="T69" fmla="*/ 87 h 115"/>
                <a:gd name="T70" fmla="*/ 78 w 140"/>
                <a:gd name="T71" fmla="*/ 86 h 115"/>
                <a:gd name="T72" fmla="*/ 47 w 140"/>
                <a:gd name="T73" fmla="*/ 87 h 115"/>
                <a:gd name="T74" fmla="*/ 46 w 140"/>
                <a:gd name="T75" fmla="*/ 98 h 115"/>
                <a:gd name="T76" fmla="*/ 49 w 140"/>
                <a:gd name="T77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0" h="115">
                  <a:moveTo>
                    <a:pt x="49" y="114"/>
                  </a:moveTo>
                  <a:lnTo>
                    <a:pt x="36" y="109"/>
                  </a:lnTo>
                  <a:lnTo>
                    <a:pt x="28" y="110"/>
                  </a:lnTo>
                  <a:lnTo>
                    <a:pt x="21" y="115"/>
                  </a:lnTo>
                  <a:lnTo>
                    <a:pt x="13" y="110"/>
                  </a:lnTo>
                  <a:lnTo>
                    <a:pt x="10" y="103"/>
                  </a:lnTo>
                  <a:lnTo>
                    <a:pt x="1" y="99"/>
                  </a:lnTo>
                  <a:lnTo>
                    <a:pt x="0" y="87"/>
                  </a:lnTo>
                  <a:lnTo>
                    <a:pt x="5" y="78"/>
                  </a:lnTo>
                  <a:lnTo>
                    <a:pt x="5" y="71"/>
                  </a:lnTo>
                  <a:lnTo>
                    <a:pt x="19" y="54"/>
                  </a:lnTo>
                  <a:lnTo>
                    <a:pt x="22" y="40"/>
                  </a:lnTo>
                  <a:lnTo>
                    <a:pt x="27" y="34"/>
                  </a:lnTo>
                  <a:lnTo>
                    <a:pt x="36" y="37"/>
                  </a:lnTo>
                  <a:lnTo>
                    <a:pt x="44" y="33"/>
                  </a:lnTo>
                  <a:lnTo>
                    <a:pt x="46" y="28"/>
                  </a:lnTo>
                  <a:lnTo>
                    <a:pt x="61" y="18"/>
                  </a:lnTo>
                  <a:lnTo>
                    <a:pt x="64" y="12"/>
                  </a:lnTo>
                  <a:lnTo>
                    <a:pt x="81" y="3"/>
                  </a:lnTo>
                  <a:lnTo>
                    <a:pt x="91" y="0"/>
                  </a:lnTo>
                  <a:lnTo>
                    <a:pt x="95" y="4"/>
                  </a:lnTo>
                  <a:lnTo>
                    <a:pt x="107" y="4"/>
                  </a:lnTo>
                  <a:lnTo>
                    <a:pt x="106" y="14"/>
                  </a:lnTo>
                  <a:lnTo>
                    <a:pt x="108" y="24"/>
                  </a:lnTo>
                  <a:lnTo>
                    <a:pt x="118" y="37"/>
                  </a:lnTo>
                  <a:lnTo>
                    <a:pt x="119" y="47"/>
                  </a:lnTo>
                  <a:lnTo>
                    <a:pt x="140" y="52"/>
                  </a:lnTo>
                  <a:lnTo>
                    <a:pt x="140" y="66"/>
                  </a:lnTo>
                  <a:lnTo>
                    <a:pt x="136" y="73"/>
                  </a:lnTo>
                  <a:lnTo>
                    <a:pt x="127" y="74"/>
                  </a:lnTo>
                  <a:lnTo>
                    <a:pt x="123" y="83"/>
                  </a:lnTo>
                  <a:lnTo>
                    <a:pt x="117" y="86"/>
                  </a:lnTo>
                  <a:lnTo>
                    <a:pt x="101" y="85"/>
                  </a:lnTo>
                  <a:lnTo>
                    <a:pt x="92" y="84"/>
                  </a:lnTo>
                  <a:lnTo>
                    <a:pt x="86" y="87"/>
                  </a:lnTo>
                  <a:lnTo>
                    <a:pt x="78" y="86"/>
                  </a:lnTo>
                  <a:lnTo>
                    <a:pt x="47" y="87"/>
                  </a:lnTo>
                  <a:lnTo>
                    <a:pt x="46" y="98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0" name="Freeform 239">
              <a:extLst>
                <a:ext uri="{FF2B5EF4-FFF2-40B4-BE49-F238E27FC236}">
                  <a16:creationId xmlns:a16="http://schemas.microsoft.com/office/drawing/2014/main" xmlns="" id="{2E31699F-0780-4D43-9A13-9CD3E284B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8164" y="3062724"/>
              <a:ext cx="159839" cy="174128"/>
            </a:xfrm>
            <a:custGeom>
              <a:avLst/>
              <a:gdLst>
                <a:gd name="T0" fmla="*/ 94 w 97"/>
                <a:gd name="T1" fmla="*/ 92 h 120"/>
                <a:gd name="T2" fmla="*/ 97 w 97"/>
                <a:gd name="T3" fmla="*/ 106 h 120"/>
                <a:gd name="T4" fmla="*/ 90 w 97"/>
                <a:gd name="T5" fmla="*/ 103 h 120"/>
                <a:gd name="T6" fmla="*/ 94 w 97"/>
                <a:gd name="T7" fmla="*/ 120 h 120"/>
                <a:gd name="T8" fmla="*/ 87 w 97"/>
                <a:gd name="T9" fmla="*/ 109 h 120"/>
                <a:gd name="T10" fmla="*/ 84 w 97"/>
                <a:gd name="T11" fmla="*/ 99 h 120"/>
                <a:gd name="T12" fmla="*/ 79 w 97"/>
                <a:gd name="T13" fmla="*/ 89 h 120"/>
                <a:gd name="T14" fmla="*/ 69 w 97"/>
                <a:gd name="T15" fmla="*/ 76 h 120"/>
                <a:gd name="T16" fmla="*/ 53 w 97"/>
                <a:gd name="T17" fmla="*/ 76 h 120"/>
                <a:gd name="T18" fmla="*/ 56 w 97"/>
                <a:gd name="T19" fmla="*/ 84 h 120"/>
                <a:gd name="T20" fmla="*/ 52 w 97"/>
                <a:gd name="T21" fmla="*/ 96 h 120"/>
                <a:gd name="T22" fmla="*/ 44 w 97"/>
                <a:gd name="T23" fmla="*/ 92 h 120"/>
                <a:gd name="T24" fmla="*/ 42 w 97"/>
                <a:gd name="T25" fmla="*/ 95 h 120"/>
                <a:gd name="T26" fmla="*/ 36 w 97"/>
                <a:gd name="T27" fmla="*/ 93 h 120"/>
                <a:gd name="T28" fmla="*/ 29 w 97"/>
                <a:gd name="T29" fmla="*/ 91 h 120"/>
                <a:gd name="T30" fmla="*/ 23 w 97"/>
                <a:gd name="T31" fmla="*/ 74 h 120"/>
                <a:gd name="T32" fmla="*/ 14 w 97"/>
                <a:gd name="T33" fmla="*/ 58 h 120"/>
                <a:gd name="T34" fmla="*/ 15 w 97"/>
                <a:gd name="T35" fmla="*/ 46 h 120"/>
                <a:gd name="T36" fmla="*/ 3 w 97"/>
                <a:gd name="T37" fmla="*/ 40 h 120"/>
                <a:gd name="T38" fmla="*/ 6 w 97"/>
                <a:gd name="T39" fmla="*/ 33 h 120"/>
                <a:gd name="T40" fmla="*/ 16 w 97"/>
                <a:gd name="T41" fmla="*/ 25 h 120"/>
                <a:gd name="T42" fmla="*/ 0 w 97"/>
                <a:gd name="T43" fmla="*/ 14 h 120"/>
                <a:gd name="T44" fmla="*/ 4 w 97"/>
                <a:gd name="T45" fmla="*/ 0 h 120"/>
                <a:gd name="T46" fmla="*/ 20 w 97"/>
                <a:gd name="T47" fmla="*/ 9 h 120"/>
                <a:gd name="T48" fmla="*/ 28 w 97"/>
                <a:gd name="T49" fmla="*/ 10 h 120"/>
                <a:gd name="T50" fmla="*/ 33 w 97"/>
                <a:gd name="T51" fmla="*/ 24 h 120"/>
                <a:gd name="T52" fmla="*/ 50 w 97"/>
                <a:gd name="T53" fmla="*/ 27 h 120"/>
                <a:gd name="T54" fmla="*/ 67 w 97"/>
                <a:gd name="T55" fmla="*/ 27 h 120"/>
                <a:gd name="T56" fmla="*/ 78 w 97"/>
                <a:gd name="T57" fmla="*/ 31 h 120"/>
                <a:gd name="T58" fmla="*/ 73 w 97"/>
                <a:gd name="T59" fmla="*/ 48 h 120"/>
                <a:gd name="T60" fmla="*/ 65 w 97"/>
                <a:gd name="T61" fmla="*/ 49 h 120"/>
                <a:gd name="T62" fmla="*/ 62 w 97"/>
                <a:gd name="T63" fmla="*/ 61 h 120"/>
                <a:gd name="T64" fmla="*/ 74 w 97"/>
                <a:gd name="T65" fmla="*/ 72 h 120"/>
                <a:gd name="T66" fmla="*/ 74 w 97"/>
                <a:gd name="T67" fmla="*/ 59 h 120"/>
                <a:gd name="T68" fmla="*/ 79 w 97"/>
                <a:gd name="T69" fmla="*/ 59 h 120"/>
                <a:gd name="T70" fmla="*/ 94 w 97"/>
                <a:gd name="T71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20">
                  <a:moveTo>
                    <a:pt x="94" y="92"/>
                  </a:moveTo>
                  <a:lnTo>
                    <a:pt x="97" y="106"/>
                  </a:lnTo>
                  <a:lnTo>
                    <a:pt x="90" y="103"/>
                  </a:lnTo>
                  <a:lnTo>
                    <a:pt x="94" y="120"/>
                  </a:lnTo>
                  <a:lnTo>
                    <a:pt x="87" y="109"/>
                  </a:lnTo>
                  <a:lnTo>
                    <a:pt x="84" y="99"/>
                  </a:lnTo>
                  <a:lnTo>
                    <a:pt x="79" y="89"/>
                  </a:lnTo>
                  <a:lnTo>
                    <a:pt x="69" y="76"/>
                  </a:lnTo>
                  <a:lnTo>
                    <a:pt x="53" y="76"/>
                  </a:lnTo>
                  <a:lnTo>
                    <a:pt x="56" y="84"/>
                  </a:lnTo>
                  <a:lnTo>
                    <a:pt x="52" y="96"/>
                  </a:lnTo>
                  <a:lnTo>
                    <a:pt x="44" y="92"/>
                  </a:lnTo>
                  <a:lnTo>
                    <a:pt x="42" y="95"/>
                  </a:lnTo>
                  <a:lnTo>
                    <a:pt x="36" y="93"/>
                  </a:lnTo>
                  <a:lnTo>
                    <a:pt x="29" y="91"/>
                  </a:lnTo>
                  <a:lnTo>
                    <a:pt x="23" y="74"/>
                  </a:lnTo>
                  <a:lnTo>
                    <a:pt x="14" y="58"/>
                  </a:lnTo>
                  <a:lnTo>
                    <a:pt x="15" y="46"/>
                  </a:lnTo>
                  <a:lnTo>
                    <a:pt x="3" y="40"/>
                  </a:lnTo>
                  <a:lnTo>
                    <a:pt x="6" y="33"/>
                  </a:lnTo>
                  <a:lnTo>
                    <a:pt x="16" y="25"/>
                  </a:lnTo>
                  <a:lnTo>
                    <a:pt x="0" y="14"/>
                  </a:lnTo>
                  <a:lnTo>
                    <a:pt x="4" y="0"/>
                  </a:lnTo>
                  <a:lnTo>
                    <a:pt x="20" y="9"/>
                  </a:lnTo>
                  <a:lnTo>
                    <a:pt x="28" y="10"/>
                  </a:lnTo>
                  <a:lnTo>
                    <a:pt x="33" y="24"/>
                  </a:lnTo>
                  <a:lnTo>
                    <a:pt x="50" y="27"/>
                  </a:lnTo>
                  <a:lnTo>
                    <a:pt x="67" y="27"/>
                  </a:lnTo>
                  <a:lnTo>
                    <a:pt x="78" y="31"/>
                  </a:lnTo>
                  <a:lnTo>
                    <a:pt x="73" y="48"/>
                  </a:lnTo>
                  <a:lnTo>
                    <a:pt x="65" y="49"/>
                  </a:lnTo>
                  <a:lnTo>
                    <a:pt x="62" y="61"/>
                  </a:lnTo>
                  <a:lnTo>
                    <a:pt x="74" y="72"/>
                  </a:lnTo>
                  <a:lnTo>
                    <a:pt x="74" y="59"/>
                  </a:lnTo>
                  <a:lnTo>
                    <a:pt x="79" y="59"/>
                  </a:lnTo>
                  <a:lnTo>
                    <a:pt x="94" y="92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1" name="Freeform 240">
              <a:extLst>
                <a:ext uri="{FF2B5EF4-FFF2-40B4-BE49-F238E27FC236}">
                  <a16:creationId xmlns:a16="http://schemas.microsoft.com/office/drawing/2014/main" xmlns="" id="{C29E5F9F-2D1D-4D93-8D77-9BC1D3BC3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0784" y="2528730"/>
              <a:ext cx="168077" cy="89966"/>
            </a:xfrm>
            <a:custGeom>
              <a:avLst/>
              <a:gdLst>
                <a:gd name="T0" fmla="*/ 3 w 102"/>
                <a:gd name="T1" fmla="*/ 0 h 62"/>
                <a:gd name="T2" fmla="*/ 9 w 102"/>
                <a:gd name="T3" fmla="*/ 9 h 62"/>
                <a:gd name="T4" fmla="*/ 15 w 102"/>
                <a:gd name="T5" fmla="*/ 7 h 62"/>
                <a:gd name="T6" fmla="*/ 28 w 102"/>
                <a:gd name="T7" fmla="*/ 10 h 62"/>
                <a:gd name="T8" fmla="*/ 53 w 102"/>
                <a:gd name="T9" fmla="*/ 12 h 62"/>
                <a:gd name="T10" fmla="*/ 60 w 102"/>
                <a:gd name="T11" fmla="*/ 6 h 62"/>
                <a:gd name="T12" fmla="*/ 80 w 102"/>
                <a:gd name="T13" fmla="*/ 2 h 62"/>
                <a:gd name="T14" fmla="*/ 92 w 102"/>
                <a:gd name="T15" fmla="*/ 9 h 62"/>
                <a:gd name="T16" fmla="*/ 102 w 102"/>
                <a:gd name="T17" fmla="*/ 11 h 62"/>
                <a:gd name="T18" fmla="*/ 95 w 102"/>
                <a:gd name="T19" fmla="*/ 20 h 62"/>
                <a:gd name="T20" fmla="*/ 91 w 102"/>
                <a:gd name="T21" fmla="*/ 34 h 62"/>
                <a:gd name="T22" fmla="*/ 98 w 102"/>
                <a:gd name="T23" fmla="*/ 46 h 62"/>
                <a:gd name="T24" fmla="*/ 83 w 102"/>
                <a:gd name="T25" fmla="*/ 43 h 62"/>
                <a:gd name="T26" fmla="*/ 66 w 102"/>
                <a:gd name="T27" fmla="*/ 50 h 62"/>
                <a:gd name="T28" fmla="*/ 67 w 102"/>
                <a:gd name="T29" fmla="*/ 60 h 62"/>
                <a:gd name="T30" fmla="*/ 52 w 102"/>
                <a:gd name="T31" fmla="*/ 62 h 62"/>
                <a:gd name="T32" fmla="*/ 40 w 102"/>
                <a:gd name="T33" fmla="*/ 55 h 62"/>
                <a:gd name="T34" fmla="*/ 27 w 102"/>
                <a:gd name="T35" fmla="*/ 60 h 62"/>
                <a:gd name="T36" fmla="*/ 14 w 102"/>
                <a:gd name="T37" fmla="*/ 60 h 62"/>
                <a:gd name="T38" fmla="*/ 12 w 102"/>
                <a:gd name="T39" fmla="*/ 46 h 62"/>
                <a:gd name="T40" fmla="*/ 3 w 102"/>
                <a:gd name="T41" fmla="*/ 40 h 62"/>
                <a:gd name="T42" fmla="*/ 5 w 102"/>
                <a:gd name="T43" fmla="*/ 37 h 62"/>
                <a:gd name="T44" fmla="*/ 3 w 102"/>
                <a:gd name="T45" fmla="*/ 34 h 62"/>
                <a:gd name="T46" fmla="*/ 5 w 102"/>
                <a:gd name="T47" fmla="*/ 28 h 62"/>
                <a:gd name="T48" fmla="*/ 11 w 102"/>
                <a:gd name="T49" fmla="*/ 21 h 62"/>
                <a:gd name="T50" fmla="*/ 2 w 102"/>
                <a:gd name="T51" fmla="*/ 13 h 62"/>
                <a:gd name="T52" fmla="*/ 0 w 102"/>
                <a:gd name="T53" fmla="*/ 5 h 62"/>
                <a:gd name="T54" fmla="*/ 3 w 102"/>
                <a:gd name="T5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62">
                  <a:moveTo>
                    <a:pt x="3" y="0"/>
                  </a:moveTo>
                  <a:lnTo>
                    <a:pt x="9" y="9"/>
                  </a:lnTo>
                  <a:lnTo>
                    <a:pt x="15" y="7"/>
                  </a:lnTo>
                  <a:lnTo>
                    <a:pt x="28" y="10"/>
                  </a:lnTo>
                  <a:lnTo>
                    <a:pt x="53" y="12"/>
                  </a:lnTo>
                  <a:lnTo>
                    <a:pt x="60" y="6"/>
                  </a:lnTo>
                  <a:lnTo>
                    <a:pt x="80" y="2"/>
                  </a:lnTo>
                  <a:lnTo>
                    <a:pt x="92" y="9"/>
                  </a:lnTo>
                  <a:lnTo>
                    <a:pt x="102" y="11"/>
                  </a:lnTo>
                  <a:lnTo>
                    <a:pt x="95" y="20"/>
                  </a:lnTo>
                  <a:lnTo>
                    <a:pt x="91" y="34"/>
                  </a:lnTo>
                  <a:lnTo>
                    <a:pt x="98" y="46"/>
                  </a:lnTo>
                  <a:lnTo>
                    <a:pt x="83" y="43"/>
                  </a:lnTo>
                  <a:lnTo>
                    <a:pt x="66" y="50"/>
                  </a:lnTo>
                  <a:lnTo>
                    <a:pt x="67" y="60"/>
                  </a:lnTo>
                  <a:lnTo>
                    <a:pt x="52" y="62"/>
                  </a:lnTo>
                  <a:lnTo>
                    <a:pt x="40" y="55"/>
                  </a:lnTo>
                  <a:lnTo>
                    <a:pt x="27" y="60"/>
                  </a:lnTo>
                  <a:lnTo>
                    <a:pt x="14" y="60"/>
                  </a:lnTo>
                  <a:lnTo>
                    <a:pt x="12" y="46"/>
                  </a:lnTo>
                  <a:lnTo>
                    <a:pt x="3" y="40"/>
                  </a:lnTo>
                  <a:lnTo>
                    <a:pt x="5" y="37"/>
                  </a:lnTo>
                  <a:lnTo>
                    <a:pt x="3" y="34"/>
                  </a:lnTo>
                  <a:lnTo>
                    <a:pt x="5" y="28"/>
                  </a:lnTo>
                  <a:lnTo>
                    <a:pt x="11" y="21"/>
                  </a:lnTo>
                  <a:lnTo>
                    <a:pt x="2" y="13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2" name="Freeform 241">
              <a:extLst>
                <a:ext uri="{FF2B5EF4-FFF2-40B4-BE49-F238E27FC236}">
                  <a16:creationId xmlns:a16="http://schemas.microsoft.com/office/drawing/2014/main" xmlns="" id="{9E85AB03-8EB4-4E09-BE06-E88D901F9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203" y="3100451"/>
              <a:ext cx="24718" cy="44984"/>
            </a:xfrm>
            <a:custGeom>
              <a:avLst/>
              <a:gdLst>
                <a:gd name="T0" fmla="*/ 13 w 15"/>
                <a:gd name="T1" fmla="*/ 30 h 31"/>
                <a:gd name="T2" fmla="*/ 8 w 15"/>
                <a:gd name="T3" fmla="*/ 31 h 31"/>
                <a:gd name="T4" fmla="*/ 5 w 15"/>
                <a:gd name="T5" fmla="*/ 19 h 31"/>
                <a:gd name="T6" fmla="*/ 0 w 15"/>
                <a:gd name="T7" fmla="*/ 13 h 31"/>
                <a:gd name="T8" fmla="*/ 6 w 15"/>
                <a:gd name="T9" fmla="*/ 0 h 31"/>
                <a:gd name="T10" fmla="*/ 11 w 15"/>
                <a:gd name="T11" fmla="*/ 0 h 31"/>
                <a:gd name="T12" fmla="*/ 15 w 15"/>
                <a:gd name="T13" fmla="*/ 18 h 31"/>
                <a:gd name="T14" fmla="*/ 13 w 15"/>
                <a:gd name="T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1">
                  <a:moveTo>
                    <a:pt x="13" y="30"/>
                  </a:moveTo>
                  <a:lnTo>
                    <a:pt x="8" y="31"/>
                  </a:lnTo>
                  <a:lnTo>
                    <a:pt x="5" y="19"/>
                  </a:lnTo>
                  <a:lnTo>
                    <a:pt x="0" y="1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5" y="18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3" name="Freeform 242">
              <a:extLst>
                <a:ext uri="{FF2B5EF4-FFF2-40B4-BE49-F238E27FC236}">
                  <a16:creationId xmlns:a16="http://schemas.microsoft.com/office/drawing/2014/main" xmlns="" id="{5B21B57F-FDAE-4946-9A20-38F5D98CE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260" y="3049664"/>
              <a:ext cx="34604" cy="14511"/>
            </a:xfrm>
            <a:custGeom>
              <a:avLst/>
              <a:gdLst>
                <a:gd name="T0" fmla="*/ 20 w 21"/>
                <a:gd name="T1" fmla="*/ 6 h 10"/>
                <a:gd name="T2" fmla="*/ 0 w 21"/>
                <a:gd name="T3" fmla="*/ 10 h 10"/>
                <a:gd name="T4" fmla="*/ 0 w 21"/>
                <a:gd name="T5" fmla="*/ 2 h 10"/>
                <a:gd name="T6" fmla="*/ 9 w 21"/>
                <a:gd name="T7" fmla="*/ 0 h 10"/>
                <a:gd name="T8" fmla="*/ 21 w 21"/>
                <a:gd name="T9" fmla="*/ 1 h 10"/>
                <a:gd name="T10" fmla="*/ 20 w 21"/>
                <a:gd name="T1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20" y="6"/>
                  </a:moveTo>
                  <a:lnTo>
                    <a:pt x="0" y="10"/>
                  </a:lnTo>
                  <a:lnTo>
                    <a:pt x="0" y="2"/>
                  </a:lnTo>
                  <a:lnTo>
                    <a:pt x="9" y="0"/>
                  </a:lnTo>
                  <a:lnTo>
                    <a:pt x="21" y="1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4" name="Freeform 243">
              <a:extLst>
                <a:ext uri="{FF2B5EF4-FFF2-40B4-BE49-F238E27FC236}">
                  <a16:creationId xmlns:a16="http://schemas.microsoft.com/office/drawing/2014/main" xmlns="" id="{67049CCD-A00F-4AFF-901E-A4D0AC535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512" y="3045311"/>
              <a:ext cx="21422" cy="34826"/>
            </a:xfrm>
            <a:custGeom>
              <a:avLst/>
              <a:gdLst>
                <a:gd name="T0" fmla="*/ 13 w 13"/>
                <a:gd name="T1" fmla="*/ 9 h 24"/>
                <a:gd name="T2" fmla="*/ 7 w 13"/>
                <a:gd name="T3" fmla="*/ 24 h 24"/>
                <a:gd name="T4" fmla="*/ 5 w 13"/>
                <a:gd name="T5" fmla="*/ 21 h 24"/>
                <a:gd name="T6" fmla="*/ 7 w 13"/>
                <a:gd name="T7" fmla="*/ 10 h 24"/>
                <a:gd name="T8" fmla="*/ 0 w 13"/>
                <a:gd name="T9" fmla="*/ 2 h 24"/>
                <a:gd name="T10" fmla="*/ 1 w 13"/>
                <a:gd name="T11" fmla="*/ 0 h 24"/>
                <a:gd name="T12" fmla="*/ 13 w 13"/>
                <a:gd name="T13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4">
                  <a:moveTo>
                    <a:pt x="13" y="9"/>
                  </a:moveTo>
                  <a:lnTo>
                    <a:pt x="7" y="24"/>
                  </a:lnTo>
                  <a:lnTo>
                    <a:pt x="5" y="21"/>
                  </a:lnTo>
                  <a:lnTo>
                    <a:pt x="7" y="10"/>
                  </a:lnTo>
                  <a:lnTo>
                    <a:pt x="0" y="2"/>
                  </a:lnTo>
                  <a:lnTo>
                    <a:pt x="1" y="0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5" name="Freeform 244">
              <a:extLst>
                <a:ext uri="{FF2B5EF4-FFF2-40B4-BE49-F238E27FC236}">
                  <a16:creationId xmlns:a16="http://schemas.microsoft.com/office/drawing/2014/main" xmlns="" id="{E4DC1F63-D92E-473B-B8CE-2E4A35DDD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228" y="2499708"/>
              <a:ext cx="107109" cy="76907"/>
            </a:xfrm>
            <a:custGeom>
              <a:avLst/>
              <a:gdLst>
                <a:gd name="T0" fmla="*/ 54 w 65"/>
                <a:gd name="T1" fmla="*/ 7 h 53"/>
                <a:gd name="T2" fmla="*/ 60 w 65"/>
                <a:gd name="T3" fmla="*/ 7 h 53"/>
                <a:gd name="T4" fmla="*/ 56 w 65"/>
                <a:gd name="T5" fmla="*/ 16 h 53"/>
                <a:gd name="T6" fmla="*/ 65 w 65"/>
                <a:gd name="T7" fmla="*/ 24 h 53"/>
                <a:gd name="T8" fmla="*/ 64 w 65"/>
                <a:gd name="T9" fmla="*/ 34 h 53"/>
                <a:gd name="T10" fmla="*/ 60 w 65"/>
                <a:gd name="T11" fmla="*/ 35 h 53"/>
                <a:gd name="T12" fmla="*/ 57 w 65"/>
                <a:gd name="T13" fmla="*/ 37 h 53"/>
                <a:gd name="T14" fmla="*/ 52 w 65"/>
                <a:gd name="T15" fmla="*/ 42 h 53"/>
                <a:gd name="T16" fmla="*/ 50 w 65"/>
                <a:gd name="T17" fmla="*/ 53 h 53"/>
                <a:gd name="T18" fmla="*/ 35 w 65"/>
                <a:gd name="T19" fmla="*/ 45 h 53"/>
                <a:gd name="T20" fmla="*/ 28 w 65"/>
                <a:gd name="T21" fmla="*/ 37 h 53"/>
                <a:gd name="T22" fmla="*/ 21 w 65"/>
                <a:gd name="T23" fmla="*/ 32 h 53"/>
                <a:gd name="T24" fmla="*/ 13 w 65"/>
                <a:gd name="T25" fmla="*/ 24 h 53"/>
                <a:gd name="T26" fmla="*/ 9 w 65"/>
                <a:gd name="T27" fmla="*/ 18 h 53"/>
                <a:gd name="T28" fmla="*/ 0 w 65"/>
                <a:gd name="T29" fmla="*/ 8 h 53"/>
                <a:gd name="T30" fmla="*/ 3 w 65"/>
                <a:gd name="T31" fmla="*/ 0 h 53"/>
                <a:gd name="T32" fmla="*/ 9 w 65"/>
                <a:gd name="T33" fmla="*/ 5 h 53"/>
                <a:gd name="T34" fmla="*/ 13 w 65"/>
                <a:gd name="T35" fmla="*/ 0 h 53"/>
                <a:gd name="T36" fmla="*/ 20 w 65"/>
                <a:gd name="T37" fmla="*/ 0 h 53"/>
                <a:gd name="T38" fmla="*/ 35 w 65"/>
                <a:gd name="T39" fmla="*/ 3 h 53"/>
                <a:gd name="T40" fmla="*/ 46 w 65"/>
                <a:gd name="T41" fmla="*/ 3 h 53"/>
                <a:gd name="T42" fmla="*/ 54 w 65"/>
                <a:gd name="T43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53">
                  <a:moveTo>
                    <a:pt x="54" y="7"/>
                  </a:moveTo>
                  <a:lnTo>
                    <a:pt x="60" y="7"/>
                  </a:lnTo>
                  <a:lnTo>
                    <a:pt x="56" y="16"/>
                  </a:lnTo>
                  <a:lnTo>
                    <a:pt x="65" y="24"/>
                  </a:lnTo>
                  <a:lnTo>
                    <a:pt x="64" y="34"/>
                  </a:lnTo>
                  <a:lnTo>
                    <a:pt x="60" y="35"/>
                  </a:lnTo>
                  <a:lnTo>
                    <a:pt x="57" y="37"/>
                  </a:lnTo>
                  <a:lnTo>
                    <a:pt x="52" y="42"/>
                  </a:lnTo>
                  <a:lnTo>
                    <a:pt x="50" y="53"/>
                  </a:lnTo>
                  <a:lnTo>
                    <a:pt x="35" y="45"/>
                  </a:lnTo>
                  <a:lnTo>
                    <a:pt x="28" y="37"/>
                  </a:lnTo>
                  <a:lnTo>
                    <a:pt x="21" y="32"/>
                  </a:lnTo>
                  <a:lnTo>
                    <a:pt x="13" y="24"/>
                  </a:lnTo>
                  <a:lnTo>
                    <a:pt x="9" y="18"/>
                  </a:lnTo>
                  <a:lnTo>
                    <a:pt x="0" y="8"/>
                  </a:lnTo>
                  <a:lnTo>
                    <a:pt x="3" y="0"/>
                  </a:lnTo>
                  <a:lnTo>
                    <a:pt x="9" y="5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35" y="3"/>
                  </a:lnTo>
                  <a:lnTo>
                    <a:pt x="46" y="3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6" name="Freeform 245">
              <a:extLst>
                <a:ext uri="{FF2B5EF4-FFF2-40B4-BE49-F238E27FC236}">
                  <a16:creationId xmlns:a16="http://schemas.microsoft.com/office/drawing/2014/main" xmlns="" id="{AC3C63D1-4392-46C0-987F-F1A35E71C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601" y="2180473"/>
              <a:ext cx="240582" cy="139303"/>
            </a:xfrm>
            <a:custGeom>
              <a:avLst/>
              <a:gdLst>
                <a:gd name="T0" fmla="*/ 1 w 146"/>
                <a:gd name="T1" fmla="*/ 44 h 96"/>
                <a:gd name="T2" fmla="*/ 15 w 146"/>
                <a:gd name="T3" fmla="*/ 44 h 96"/>
                <a:gd name="T4" fmla="*/ 31 w 146"/>
                <a:gd name="T5" fmla="*/ 37 h 96"/>
                <a:gd name="T6" fmla="*/ 33 w 146"/>
                <a:gd name="T7" fmla="*/ 26 h 96"/>
                <a:gd name="T8" fmla="*/ 45 w 146"/>
                <a:gd name="T9" fmla="*/ 20 h 96"/>
                <a:gd name="T10" fmla="*/ 42 w 146"/>
                <a:gd name="T11" fmla="*/ 11 h 96"/>
                <a:gd name="T12" fmla="*/ 50 w 146"/>
                <a:gd name="T13" fmla="*/ 7 h 96"/>
                <a:gd name="T14" fmla="*/ 65 w 146"/>
                <a:gd name="T15" fmla="*/ 0 h 96"/>
                <a:gd name="T16" fmla="*/ 82 w 146"/>
                <a:gd name="T17" fmla="*/ 5 h 96"/>
                <a:gd name="T18" fmla="*/ 85 w 146"/>
                <a:gd name="T19" fmla="*/ 10 h 96"/>
                <a:gd name="T20" fmla="*/ 93 w 146"/>
                <a:gd name="T21" fmla="*/ 7 h 96"/>
                <a:gd name="T22" fmla="*/ 109 w 146"/>
                <a:gd name="T23" fmla="*/ 12 h 96"/>
                <a:gd name="T24" fmla="*/ 112 w 146"/>
                <a:gd name="T25" fmla="*/ 21 h 96"/>
                <a:gd name="T26" fmla="*/ 110 w 146"/>
                <a:gd name="T27" fmla="*/ 27 h 96"/>
                <a:gd name="T28" fmla="*/ 122 w 146"/>
                <a:gd name="T29" fmla="*/ 40 h 96"/>
                <a:gd name="T30" fmla="*/ 129 w 146"/>
                <a:gd name="T31" fmla="*/ 43 h 96"/>
                <a:gd name="T32" fmla="*/ 129 w 146"/>
                <a:gd name="T33" fmla="*/ 47 h 96"/>
                <a:gd name="T34" fmla="*/ 140 w 146"/>
                <a:gd name="T35" fmla="*/ 50 h 96"/>
                <a:gd name="T36" fmla="*/ 146 w 146"/>
                <a:gd name="T37" fmla="*/ 56 h 96"/>
                <a:gd name="T38" fmla="*/ 140 w 146"/>
                <a:gd name="T39" fmla="*/ 60 h 96"/>
                <a:gd name="T40" fmla="*/ 128 w 146"/>
                <a:gd name="T41" fmla="*/ 59 h 96"/>
                <a:gd name="T42" fmla="*/ 125 w 146"/>
                <a:gd name="T43" fmla="*/ 61 h 96"/>
                <a:gd name="T44" fmla="*/ 130 w 146"/>
                <a:gd name="T45" fmla="*/ 68 h 96"/>
                <a:gd name="T46" fmla="*/ 136 w 146"/>
                <a:gd name="T47" fmla="*/ 81 h 96"/>
                <a:gd name="T48" fmla="*/ 123 w 146"/>
                <a:gd name="T49" fmla="*/ 82 h 96"/>
                <a:gd name="T50" fmla="*/ 119 w 146"/>
                <a:gd name="T51" fmla="*/ 86 h 96"/>
                <a:gd name="T52" fmla="*/ 119 w 146"/>
                <a:gd name="T53" fmla="*/ 96 h 96"/>
                <a:gd name="T54" fmla="*/ 113 w 146"/>
                <a:gd name="T55" fmla="*/ 95 h 96"/>
                <a:gd name="T56" fmla="*/ 99 w 146"/>
                <a:gd name="T57" fmla="*/ 95 h 96"/>
                <a:gd name="T58" fmla="*/ 94 w 146"/>
                <a:gd name="T59" fmla="*/ 91 h 96"/>
                <a:gd name="T60" fmla="*/ 88 w 146"/>
                <a:gd name="T61" fmla="*/ 94 h 96"/>
                <a:gd name="T62" fmla="*/ 82 w 146"/>
                <a:gd name="T63" fmla="*/ 91 h 96"/>
                <a:gd name="T64" fmla="*/ 70 w 146"/>
                <a:gd name="T65" fmla="*/ 91 h 96"/>
                <a:gd name="T66" fmla="*/ 51 w 146"/>
                <a:gd name="T67" fmla="*/ 86 h 96"/>
                <a:gd name="T68" fmla="*/ 35 w 146"/>
                <a:gd name="T69" fmla="*/ 84 h 96"/>
                <a:gd name="T70" fmla="*/ 23 w 146"/>
                <a:gd name="T71" fmla="*/ 85 h 96"/>
                <a:gd name="T72" fmla="*/ 15 w 146"/>
                <a:gd name="T73" fmla="*/ 90 h 96"/>
                <a:gd name="T74" fmla="*/ 8 w 146"/>
                <a:gd name="T75" fmla="*/ 91 h 96"/>
                <a:gd name="T76" fmla="*/ 6 w 146"/>
                <a:gd name="T77" fmla="*/ 82 h 96"/>
                <a:gd name="T78" fmla="*/ 0 w 146"/>
                <a:gd name="T79" fmla="*/ 73 h 96"/>
                <a:gd name="T80" fmla="*/ 9 w 146"/>
                <a:gd name="T81" fmla="*/ 69 h 96"/>
                <a:gd name="T82" fmla="*/ 8 w 146"/>
                <a:gd name="T83" fmla="*/ 61 h 96"/>
                <a:gd name="T84" fmla="*/ 3 w 146"/>
                <a:gd name="T85" fmla="*/ 53 h 96"/>
                <a:gd name="T86" fmla="*/ 1 w 146"/>
                <a:gd name="T87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96">
                  <a:moveTo>
                    <a:pt x="1" y="44"/>
                  </a:moveTo>
                  <a:lnTo>
                    <a:pt x="15" y="44"/>
                  </a:lnTo>
                  <a:lnTo>
                    <a:pt x="31" y="37"/>
                  </a:lnTo>
                  <a:lnTo>
                    <a:pt x="33" y="26"/>
                  </a:lnTo>
                  <a:lnTo>
                    <a:pt x="45" y="20"/>
                  </a:lnTo>
                  <a:lnTo>
                    <a:pt x="42" y="11"/>
                  </a:lnTo>
                  <a:lnTo>
                    <a:pt x="50" y="7"/>
                  </a:lnTo>
                  <a:lnTo>
                    <a:pt x="65" y="0"/>
                  </a:lnTo>
                  <a:lnTo>
                    <a:pt x="82" y="5"/>
                  </a:lnTo>
                  <a:lnTo>
                    <a:pt x="85" y="10"/>
                  </a:lnTo>
                  <a:lnTo>
                    <a:pt x="93" y="7"/>
                  </a:lnTo>
                  <a:lnTo>
                    <a:pt x="109" y="12"/>
                  </a:lnTo>
                  <a:lnTo>
                    <a:pt x="112" y="21"/>
                  </a:lnTo>
                  <a:lnTo>
                    <a:pt x="110" y="27"/>
                  </a:lnTo>
                  <a:lnTo>
                    <a:pt x="122" y="40"/>
                  </a:lnTo>
                  <a:lnTo>
                    <a:pt x="129" y="43"/>
                  </a:lnTo>
                  <a:lnTo>
                    <a:pt x="129" y="47"/>
                  </a:lnTo>
                  <a:lnTo>
                    <a:pt x="140" y="50"/>
                  </a:lnTo>
                  <a:lnTo>
                    <a:pt x="146" y="56"/>
                  </a:lnTo>
                  <a:lnTo>
                    <a:pt x="140" y="60"/>
                  </a:lnTo>
                  <a:lnTo>
                    <a:pt x="128" y="59"/>
                  </a:lnTo>
                  <a:lnTo>
                    <a:pt x="125" y="61"/>
                  </a:lnTo>
                  <a:lnTo>
                    <a:pt x="130" y="68"/>
                  </a:lnTo>
                  <a:lnTo>
                    <a:pt x="136" y="81"/>
                  </a:lnTo>
                  <a:lnTo>
                    <a:pt x="123" y="82"/>
                  </a:lnTo>
                  <a:lnTo>
                    <a:pt x="119" y="86"/>
                  </a:lnTo>
                  <a:lnTo>
                    <a:pt x="119" y="96"/>
                  </a:lnTo>
                  <a:lnTo>
                    <a:pt x="113" y="95"/>
                  </a:lnTo>
                  <a:lnTo>
                    <a:pt x="99" y="95"/>
                  </a:lnTo>
                  <a:lnTo>
                    <a:pt x="94" y="91"/>
                  </a:lnTo>
                  <a:lnTo>
                    <a:pt x="88" y="94"/>
                  </a:lnTo>
                  <a:lnTo>
                    <a:pt x="82" y="91"/>
                  </a:lnTo>
                  <a:lnTo>
                    <a:pt x="70" y="91"/>
                  </a:lnTo>
                  <a:lnTo>
                    <a:pt x="51" y="86"/>
                  </a:lnTo>
                  <a:lnTo>
                    <a:pt x="35" y="84"/>
                  </a:lnTo>
                  <a:lnTo>
                    <a:pt x="23" y="85"/>
                  </a:lnTo>
                  <a:lnTo>
                    <a:pt x="15" y="90"/>
                  </a:lnTo>
                  <a:lnTo>
                    <a:pt x="8" y="91"/>
                  </a:lnTo>
                  <a:lnTo>
                    <a:pt x="6" y="82"/>
                  </a:lnTo>
                  <a:lnTo>
                    <a:pt x="0" y="73"/>
                  </a:lnTo>
                  <a:lnTo>
                    <a:pt x="9" y="69"/>
                  </a:lnTo>
                  <a:lnTo>
                    <a:pt x="8" y="61"/>
                  </a:lnTo>
                  <a:lnTo>
                    <a:pt x="3" y="53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7" name="Freeform 246">
              <a:extLst>
                <a:ext uri="{FF2B5EF4-FFF2-40B4-BE49-F238E27FC236}">
                  <a16:creationId xmlns:a16="http://schemas.microsoft.com/office/drawing/2014/main" xmlns="" id="{07852F0E-9803-4491-889B-1A5CB8642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684" y="3302150"/>
              <a:ext cx="42844" cy="78358"/>
            </a:xfrm>
            <a:custGeom>
              <a:avLst/>
              <a:gdLst>
                <a:gd name="T0" fmla="*/ 6 w 26"/>
                <a:gd name="T1" fmla="*/ 14 h 54"/>
                <a:gd name="T2" fmla="*/ 6 w 26"/>
                <a:gd name="T3" fmla="*/ 11 h 54"/>
                <a:gd name="T4" fmla="*/ 9 w 26"/>
                <a:gd name="T5" fmla="*/ 11 h 54"/>
                <a:gd name="T6" fmla="*/ 12 w 26"/>
                <a:gd name="T7" fmla="*/ 13 h 54"/>
                <a:gd name="T8" fmla="*/ 20 w 26"/>
                <a:gd name="T9" fmla="*/ 0 h 54"/>
                <a:gd name="T10" fmla="*/ 23 w 26"/>
                <a:gd name="T11" fmla="*/ 0 h 54"/>
                <a:gd name="T12" fmla="*/ 23 w 26"/>
                <a:gd name="T13" fmla="*/ 3 h 54"/>
                <a:gd name="T14" fmla="*/ 26 w 26"/>
                <a:gd name="T15" fmla="*/ 3 h 54"/>
                <a:gd name="T16" fmla="*/ 25 w 26"/>
                <a:gd name="T17" fmla="*/ 9 h 54"/>
                <a:gd name="T18" fmla="*/ 21 w 26"/>
                <a:gd name="T19" fmla="*/ 18 h 54"/>
                <a:gd name="T20" fmla="*/ 22 w 26"/>
                <a:gd name="T21" fmla="*/ 21 h 54"/>
                <a:gd name="T22" fmla="*/ 19 w 26"/>
                <a:gd name="T23" fmla="*/ 29 h 54"/>
                <a:gd name="T24" fmla="*/ 20 w 26"/>
                <a:gd name="T25" fmla="*/ 31 h 54"/>
                <a:gd name="T26" fmla="*/ 17 w 26"/>
                <a:gd name="T27" fmla="*/ 41 h 54"/>
                <a:gd name="T28" fmla="*/ 13 w 26"/>
                <a:gd name="T29" fmla="*/ 46 h 54"/>
                <a:gd name="T30" fmla="*/ 10 w 26"/>
                <a:gd name="T31" fmla="*/ 47 h 54"/>
                <a:gd name="T32" fmla="*/ 5 w 26"/>
                <a:gd name="T33" fmla="*/ 54 h 54"/>
                <a:gd name="T34" fmla="*/ 0 w 26"/>
                <a:gd name="T35" fmla="*/ 54 h 54"/>
                <a:gd name="T36" fmla="*/ 4 w 26"/>
                <a:gd name="T37" fmla="*/ 31 h 54"/>
                <a:gd name="T38" fmla="*/ 6 w 26"/>
                <a:gd name="T3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54">
                  <a:moveTo>
                    <a:pt x="6" y="14"/>
                  </a:moveTo>
                  <a:lnTo>
                    <a:pt x="6" y="11"/>
                  </a:lnTo>
                  <a:lnTo>
                    <a:pt x="9" y="11"/>
                  </a:lnTo>
                  <a:lnTo>
                    <a:pt x="12" y="13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5" y="9"/>
                  </a:lnTo>
                  <a:lnTo>
                    <a:pt x="21" y="18"/>
                  </a:lnTo>
                  <a:lnTo>
                    <a:pt x="22" y="21"/>
                  </a:lnTo>
                  <a:lnTo>
                    <a:pt x="19" y="29"/>
                  </a:lnTo>
                  <a:lnTo>
                    <a:pt x="20" y="31"/>
                  </a:lnTo>
                  <a:lnTo>
                    <a:pt x="17" y="41"/>
                  </a:lnTo>
                  <a:lnTo>
                    <a:pt x="13" y="46"/>
                  </a:lnTo>
                  <a:lnTo>
                    <a:pt x="10" y="47"/>
                  </a:lnTo>
                  <a:lnTo>
                    <a:pt x="5" y="54"/>
                  </a:lnTo>
                  <a:lnTo>
                    <a:pt x="0" y="54"/>
                  </a:lnTo>
                  <a:lnTo>
                    <a:pt x="4" y="31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8" name="Freeform 247">
              <a:extLst>
                <a:ext uri="{FF2B5EF4-FFF2-40B4-BE49-F238E27FC236}">
                  <a16:creationId xmlns:a16="http://schemas.microsoft.com/office/drawing/2014/main" xmlns="" id="{D6E61DE0-53D0-4961-B4E6-1D5B2A141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420" y="4153929"/>
              <a:ext cx="378998" cy="396143"/>
            </a:xfrm>
            <a:custGeom>
              <a:avLst/>
              <a:gdLst>
                <a:gd name="T0" fmla="*/ 141 w 230"/>
                <a:gd name="T1" fmla="*/ 255 h 273"/>
                <a:gd name="T2" fmla="*/ 121 w 230"/>
                <a:gd name="T3" fmla="*/ 254 h 273"/>
                <a:gd name="T4" fmla="*/ 116 w 230"/>
                <a:gd name="T5" fmla="*/ 271 h 273"/>
                <a:gd name="T6" fmla="*/ 104 w 230"/>
                <a:gd name="T7" fmla="*/ 256 h 273"/>
                <a:gd name="T8" fmla="*/ 79 w 230"/>
                <a:gd name="T9" fmla="*/ 251 h 273"/>
                <a:gd name="T10" fmla="*/ 67 w 230"/>
                <a:gd name="T11" fmla="*/ 270 h 273"/>
                <a:gd name="T12" fmla="*/ 54 w 230"/>
                <a:gd name="T13" fmla="*/ 273 h 273"/>
                <a:gd name="T14" fmla="*/ 43 w 230"/>
                <a:gd name="T15" fmla="*/ 244 h 273"/>
                <a:gd name="T16" fmla="*/ 31 w 230"/>
                <a:gd name="T17" fmla="*/ 221 h 273"/>
                <a:gd name="T18" fmla="*/ 34 w 230"/>
                <a:gd name="T19" fmla="*/ 201 h 273"/>
                <a:gd name="T20" fmla="*/ 24 w 230"/>
                <a:gd name="T21" fmla="*/ 192 h 273"/>
                <a:gd name="T22" fmla="*/ 20 w 230"/>
                <a:gd name="T23" fmla="*/ 177 h 273"/>
                <a:gd name="T24" fmla="*/ 10 w 230"/>
                <a:gd name="T25" fmla="*/ 163 h 273"/>
                <a:gd name="T26" fmla="*/ 19 w 230"/>
                <a:gd name="T27" fmla="*/ 140 h 273"/>
                <a:gd name="T28" fmla="*/ 10 w 230"/>
                <a:gd name="T29" fmla="*/ 123 h 273"/>
                <a:gd name="T30" fmla="*/ 13 w 230"/>
                <a:gd name="T31" fmla="*/ 116 h 273"/>
                <a:gd name="T32" fmla="*/ 10 w 230"/>
                <a:gd name="T33" fmla="*/ 108 h 273"/>
                <a:gd name="T34" fmla="*/ 16 w 230"/>
                <a:gd name="T35" fmla="*/ 98 h 273"/>
                <a:gd name="T36" fmla="*/ 15 w 230"/>
                <a:gd name="T37" fmla="*/ 80 h 273"/>
                <a:gd name="T38" fmla="*/ 15 w 230"/>
                <a:gd name="T39" fmla="*/ 65 h 273"/>
                <a:gd name="T40" fmla="*/ 18 w 230"/>
                <a:gd name="T41" fmla="*/ 58 h 273"/>
                <a:gd name="T42" fmla="*/ 0 w 230"/>
                <a:gd name="T43" fmla="*/ 25 h 273"/>
                <a:gd name="T44" fmla="*/ 14 w 230"/>
                <a:gd name="T45" fmla="*/ 27 h 273"/>
                <a:gd name="T46" fmla="*/ 23 w 230"/>
                <a:gd name="T47" fmla="*/ 26 h 273"/>
                <a:gd name="T48" fmla="*/ 27 w 230"/>
                <a:gd name="T49" fmla="*/ 20 h 273"/>
                <a:gd name="T50" fmla="*/ 43 w 230"/>
                <a:gd name="T51" fmla="*/ 12 h 273"/>
                <a:gd name="T52" fmla="*/ 52 w 230"/>
                <a:gd name="T53" fmla="*/ 4 h 273"/>
                <a:gd name="T54" fmla="*/ 76 w 230"/>
                <a:gd name="T55" fmla="*/ 0 h 273"/>
                <a:gd name="T56" fmla="*/ 74 w 230"/>
                <a:gd name="T57" fmla="*/ 16 h 273"/>
                <a:gd name="T58" fmla="*/ 77 w 230"/>
                <a:gd name="T59" fmla="*/ 24 h 273"/>
                <a:gd name="T60" fmla="*/ 76 w 230"/>
                <a:gd name="T61" fmla="*/ 38 h 273"/>
                <a:gd name="T62" fmla="*/ 97 w 230"/>
                <a:gd name="T63" fmla="*/ 56 h 273"/>
                <a:gd name="T64" fmla="*/ 118 w 230"/>
                <a:gd name="T65" fmla="*/ 60 h 273"/>
                <a:gd name="T66" fmla="*/ 126 w 230"/>
                <a:gd name="T67" fmla="*/ 68 h 273"/>
                <a:gd name="T68" fmla="*/ 138 w 230"/>
                <a:gd name="T69" fmla="*/ 72 h 273"/>
                <a:gd name="T70" fmla="*/ 146 w 230"/>
                <a:gd name="T71" fmla="*/ 78 h 273"/>
                <a:gd name="T72" fmla="*/ 158 w 230"/>
                <a:gd name="T73" fmla="*/ 77 h 273"/>
                <a:gd name="T74" fmla="*/ 169 w 230"/>
                <a:gd name="T75" fmla="*/ 84 h 273"/>
                <a:gd name="T76" fmla="*/ 170 w 230"/>
                <a:gd name="T77" fmla="*/ 96 h 273"/>
                <a:gd name="T78" fmla="*/ 174 w 230"/>
                <a:gd name="T79" fmla="*/ 102 h 273"/>
                <a:gd name="T80" fmla="*/ 175 w 230"/>
                <a:gd name="T81" fmla="*/ 111 h 273"/>
                <a:gd name="T82" fmla="*/ 170 w 230"/>
                <a:gd name="T83" fmla="*/ 111 h 273"/>
                <a:gd name="T84" fmla="*/ 179 w 230"/>
                <a:gd name="T85" fmla="*/ 135 h 273"/>
                <a:gd name="T86" fmla="*/ 213 w 230"/>
                <a:gd name="T87" fmla="*/ 136 h 273"/>
                <a:gd name="T88" fmla="*/ 212 w 230"/>
                <a:gd name="T89" fmla="*/ 148 h 273"/>
                <a:gd name="T90" fmla="*/ 214 w 230"/>
                <a:gd name="T91" fmla="*/ 156 h 273"/>
                <a:gd name="T92" fmla="*/ 225 w 230"/>
                <a:gd name="T93" fmla="*/ 162 h 273"/>
                <a:gd name="T94" fmla="*/ 230 w 230"/>
                <a:gd name="T95" fmla="*/ 175 h 273"/>
                <a:gd name="T96" fmla="*/ 228 w 230"/>
                <a:gd name="T97" fmla="*/ 191 h 273"/>
                <a:gd name="T98" fmla="*/ 224 w 230"/>
                <a:gd name="T99" fmla="*/ 201 h 273"/>
                <a:gd name="T100" fmla="*/ 227 w 230"/>
                <a:gd name="T101" fmla="*/ 212 h 273"/>
                <a:gd name="T102" fmla="*/ 222 w 230"/>
                <a:gd name="T103" fmla="*/ 217 h 273"/>
                <a:gd name="T104" fmla="*/ 221 w 230"/>
                <a:gd name="T105" fmla="*/ 210 h 273"/>
                <a:gd name="T106" fmla="*/ 203 w 230"/>
                <a:gd name="T107" fmla="*/ 200 h 273"/>
                <a:gd name="T108" fmla="*/ 186 w 230"/>
                <a:gd name="T109" fmla="*/ 199 h 273"/>
                <a:gd name="T110" fmla="*/ 155 w 230"/>
                <a:gd name="T111" fmla="*/ 205 h 273"/>
                <a:gd name="T112" fmla="*/ 148 w 230"/>
                <a:gd name="T113" fmla="*/ 224 h 273"/>
                <a:gd name="T114" fmla="*/ 149 w 230"/>
                <a:gd name="T115" fmla="*/ 235 h 273"/>
                <a:gd name="T116" fmla="*/ 145 w 230"/>
                <a:gd name="T117" fmla="*/ 260 h 273"/>
                <a:gd name="T118" fmla="*/ 141 w 230"/>
                <a:gd name="T119" fmla="*/ 25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0" h="273">
                  <a:moveTo>
                    <a:pt x="141" y="255"/>
                  </a:moveTo>
                  <a:lnTo>
                    <a:pt x="121" y="254"/>
                  </a:lnTo>
                  <a:lnTo>
                    <a:pt x="116" y="271"/>
                  </a:lnTo>
                  <a:lnTo>
                    <a:pt x="104" y="256"/>
                  </a:lnTo>
                  <a:lnTo>
                    <a:pt x="79" y="251"/>
                  </a:lnTo>
                  <a:lnTo>
                    <a:pt x="67" y="270"/>
                  </a:lnTo>
                  <a:lnTo>
                    <a:pt x="54" y="273"/>
                  </a:lnTo>
                  <a:lnTo>
                    <a:pt x="43" y="244"/>
                  </a:lnTo>
                  <a:lnTo>
                    <a:pt x="31" y="221"/>
                  </a:lnTo>
                  <a:lnTo>
                    <a:pt x="34" y="201"/>
                  </a:lnTo>
                  <a:lnTo>
                    <a:pt x="24" y="192"/>
                  </a:lnTo>
                  <a:lnTo>
                    <a:pt x="20" y="177"/>
                  </a:lnTo>
                  <a:lnTo>
                    <a:pt x="10" y="163"/>
                  </a:lnTo>
                  <a:lnTo>
                    <a:pt x="19" y="140"/>
                  </a:lnTo>
                  <a:lnTo>
                    <a:pt x="10" y="123"/>
                  </a:lnTo>
                  <a:lnTo>
                    <a:pt x="13" y="116"/>
                  </a:lnTo>
                  <a:lnTo>
                    <a:pt x="10" y="108"/>
                  </a:lnTo>
                  <a:lnTo>
                    <a:pt x="16" y="98"/>
                  </a:lnTo>
                  <a:lnTo>
                    <a:pt x="15" y="80"/>
                  </a:lnTo>
                  <a:lnTo>
                    <a:pt x="15" y="65"/>
                  </a:lnTo>
                  <a:lnTo>
                    <a:pt x="18" y="58"/>
                  </a:lnTo>
                  <a:lnTo>
                    <a:pt x="0" y="25"/>
                  </a:lnTo>
                  <a:lnTo>
                    <a:pt x="14" y="27"/>
                  </a:lnTo>
                  <a:lnTo>
                    <a:pt x="23" y="26"/>
                  </a:lnTo>
                  <a:lnTo>
                    <a:pt x="27" y="20"/>
                  </a:lnTo>
                  <a:lnTo>
                    <a:pt x="43" y="12"/>
                  </a:lnTo>
                  <a:lnTo>
                    <a:pt x="52" y="4"/>
                  </a:lnTo>
                  <a:lnTo>
                    <a:pt x="76" y="0"/>
                  </a:lnTo>
                  <a:lnTo>
                    <a:pt x="74" y="16"/>
                  </a:lnTo>
                  <a:lnTo>
                    <a:pt x="77" y="24"/>
                  </a:lnTo>
                  <a:lnTo>
                    <a:pt x="76" y="38"/>
                  </a:lnTo>
                  <a:lnTo>
                    <a:pt x="97" y="56"/>
                  </a:lnTo>
                  <a:lnTo>
                    <a:pt x="118" y="60"/>
                  </a:lnTo>
                  <a:lnTo>
                    <a:pt x="126" y="68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8" y="77"/>
                  </a:lnTo>
                  <a:lnTo>
                    <a:pt x="169" y="84"/>
                  </a:lnTo>
                  <a:lnTo>
                    <a:pt x="170" y="96"/>
                  </a:lnTo>
                  <a:lnTo>
                    <a:pt x="174" y="102"/>
                  </a:lnTo>
                  <a:lnTo>
                    <a:pt x="175" y="111"/>
                  </a:lnTo>
                  <a:lnTo>
                    <a:pt x="170" y="111"/>
                  </a:lnTo>
                  <a:lnTo>
                    <a:pt x="179" y="135"/>
                  </a:lnTo>
                  <a:lnTo>
                    <a:pt x="213" y="136"/>
                  </a:lnTo>
                  <a:lnTo>
                    <a:pt x="212" y="148"/>
                  </a:lnTo>
                  <a:lnTo>
                    <a:pt x="214" y="156"/>
                  </a:lnTo>
                  <a:lnTo>
                    <a:pt x="225" y="162"/>
                  </a:lnTo>
                  <a:lnTo>
                    <a:pt x="230" y="175"/>
                  </a:lnTo>
                  <a:lnTo>
                    <a:pt x="228" y="191"/>
                  </a:lnTo>
                  <a:lnTo>
                    <a:pt x="224" y="201"/>
                  </a:lnTo>
                  <a:lnTo>
                    <a:pt x="227" y="212"/>
                  </a:lnTo>
                  <a:lnTo>
                    <a:pt x="222" y="217"/>
                  </a:lnTo>
                  <a:lnTo>
                    <a:pt x="221" y="210"/>
                  </a:lnTo>
                  <a:lnTo>
                    <a:pt x="203" y="200"/>
                  </a:lnTo>
                  <a:lnTo>
                    <a:pt x="186" y="199"/>
                  </a:lnTo>
                  <a:lnTo>
                    <a:pt x="155" y="205"/>
                  </a:lnTo>
                  <a:lnTo>
                    <a:pt x="148" y="224"/>
                  </a:lnTo>
                  <a:lnTo>
                    <a:pt x="149" y="235"/>
                  </a:lnTo>
                  <a:lnTo>
                    <a:pt x="145" y="260"/>
                  </a:lnTo>
                  <a:lnTo>
                    <a:pt x="141" y="255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9" name="Freeform 248">
              <a:extLst>
                <a:ext uri="{FF2B5EF4-FFF2-40B4-BE49-F238E27FC236}">
                  <a16:creationId xmlns:a16="http://schemas.microsoft.com/office/drawing/2014/main" xmlns="" id="{199D6E34-A649-4E5B-BBC2-5B9843974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356" y="3701195"/>
              <a:ext cx="1186428" cy="1176819"/>
            </a:xfrm>
            <a:custGeom>
              <a:avLst/>
              <a:gdLst>
                <a:gd name="T0" fmla="*/ 390 w 720"/>
                <a:gd name="T1" fmla="*/ 680 h 811"/>
                <a:gd name="T2" fmla="*/ 383 w 720"/>
                <a:gd name="T3" fmla="*/ 644 h 811"/>
                <a:gd name="T4" fmla="*/ 378 w 720"/>
                <a:gd name="T5" fmla="*/ 605 h 811"/>
                <a:gd name="T6" fmla="*/ 358 w 720"/>
                <a:gd name="T7" fmla="*/ 580 h 811"/>
                <a:gd name="T8" fmla="*/ 315 w 720"/>
                <a:gd name="T9" fmla="*/ 568 h 811"/>
                <a:gd name="T10" fmla="*/ 309 w 720"/>
                <a:gd name="T11" fmla="*/ 513 h 811"/>
                <a:gd name="T12" fmla="*/ 299 w 720"/>
                <a:gd name="T13" fmla="*/ 468 h 811"/>
                <a:gd name="T14" fmla="*/ 255 w 720"/>
                <a:gd name="T15" fmla="*/ 423 h 811"/>
                <a:gd name="T16" fmla="*/ 254 w 720"/>
                <a:gd name="T17" fmla="*/ 396 h 811"/>
                <a:gd name="T18" fmla="*/ 211 w 720"/>
                <a:gd name="T19" fmla="*/ 380 h 811"/>
                <a:gd name="T20" fmla="*/ 162 w 720"/>
                <a:gd name="T21" fmla="*/ 336 h 811"/>
                <a:gd name="T22" fmla="*/ 128 w 720"/>
                <a:gd name="T23" fmla="*/ 324 h 811"/>
                <a:gd name="T24" fmla="*/ 85 w 720"/>
                <a:gd name="T25" fmla="*/ 337 h 811"/>
                <a:gd name="T26" fmla="*/ 52 w 720"/>
                <a:gd name="T27" fmla="*/ 319 h 811"/>
                <a:gd name="T28" fmla="*/ 19 w 720"/>
                <a:gd name="T29" fmla="*/ 297 h 811"/>
                <a:gd name="T30" fmla="*/ 4 w 720"/>
                <a:gd name="T31" fmla="*/ 253 h 811"/>
                <a:gd name="T32" fmla="*/ 19 w 720"/>
                <a:gd name="T33" fmla="*/ 219 h 811"/>
                <a:gd name="T34" fmla="*/ 73 w 720"/>
                <a:gd name="T35" fmla="*/ 199 h 811"/>
                <a:gd name="T36" fmla="*/ 70 w 720"/>
                <a:gd name="T37" fmla="*/ 113 h 811"/>
                <a:gd name="T38" fmla="*/ 85 w 720"/>
                <a:gd name="T39" fmla="*/ 89 h 811"/>
                <a:gd name="T40" fmla="*/ 116 w 720"/>
                <a:gd name="T41" fmla="*/ 67 h 811"/>
                <a:gd name="T42" fmla="*/ 138 w 720"/>
                <a:gd name="T43" fmla="*/ 94 h 811"/>
                <a:gd name="T44" fmla="*/ 177 w 720"/>
                <a:gd name="T45" fmla="*/ 78 h 811"/>
                <a:gd name="T46" fmla="*/ 176 w 720"/>
                <a:gd name="T47" fmla="*/ 58 h 811"/>
                <a:gd name="T48" fmla="*/ 170 w 720"/>
                <a:gd name="T49" fmla="*/ 23 h 811"/>
                <a:gd name="T50" fmla="*/ 216 w 720"/>
                <a:gd name="T51" fmla="*/ 23 h 811"/>
                <a:gd name="T52" fmla="*/ 251 w 720"/>
                <a:gd name="T53" fmla="*/ 0 h 811"/>
                <a:gd name="T54" fmla="*/ 263 w 720"/>
                <a:gd name="T55" fmla="*/ 27 h 811"/>
                <a:gd name="T56" fmla="*/ 261 w 720"/>
                <a:gd name="T57" fmla="*/ 72 h 811"/>
                <a:gd name="T58" fmla="*/ 289 w 720"/>
                <a:gd name="T59" fmla="*/ 78 h 811"/>
                <a:gd name="T60" fmla="*/ 318 w 720"/>
                <a:gd name="T61" fmla="*/ 70 h 811"/>
                <a:gd name="T62" fmla="*/ 328 w 720"/>
                <a:gd name="T63" fmla="*/ 57 h 811"/>
                <a:gd name="T64" fmla="*/ 363 w 720"/>
                <a:gd name="T65" fmla="*/ 66 h 811"/>
                <a:gd name="T66" fmla="*/ 384 w 720"/>
                <a:gd name="T67" fmla="*/ 65 h 811"/>
                <a:gd name="T68" fmla="*/ 414 w 720"/>
                <a:gd name="T69" fmla="*/ 22 h 811"/>
                <a:gd name="T70" fmla="*/ 439 w 720"/>
                <a:gd name="T71" fmla="*/ 88 h 811"/>
                <a:gd name="T72" fmla="*/ 464 w 720"/>
                <a:gd name="T73" fmla="*/ 135 h 811"/>
                <a:gd name="T74" fmla="*/ 540 w 720"/>
                <a:gd name="T75" fmla="*/ 154 h 811"/>
                <a:gd name="T76" fmla="*/ 622 w 720"/>
                <a:gd name="T77" fmla="*/ 169 h 811"/>
                <a:gd name="T78" fmla="*/ 703 w 720"/>
                <a:gd name="T79" fmla="*/ 216 h 811"/>
                <a:gd name="T80" fmla="*/ 713 w 720"/>
                <a:gd name="T81" fmla="*/ 296 h 811"/>
                <a:gd name="T82" fmla="*/ 656 w 720"/>
                <a:gd name="T83" fmla="*/ 380 h 811"/>
                <a:gd name="T84" fmla="*/ 646 w 720"/>
                <a:gd name="T85" fmla="*/ 467 h 811"/>
                <a:gd name="T86" fmla="*/ 622 w 720"/>
                <a:gd name="T87" fmla="*/ 544 h 811"/>
                <a:gd name="T88" fmla="*/ 584 w 720"/>
                <a:gd name="T89" fmla="*/ 587 h 811"/>
                <a:gd name="T90" fmla="*/ 505 w 720"/>
                <a:gd name="T91" fmla="*/ 626 h 811"/>
                <a:gd name="T92" fmla="*/ 495 w 720"/>
                <a:gd name="T93" fmla="*/ 695 h 811"/>
                <a:gd name="T94" fmla="*/ 453 w 720"/>
                <a:gd name="T95" fmla="*/ 770 h 811"/>
                <a:gd name="T96" fmla="*/ 422 w 720"/>
                <a:gd name="T97" fmla="*/ 799 h 811"/>
                <a:gd name="T98" fmla="*/ 380 w 720"/>
                <a:gd name="T99" fmla="*/ 75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0" h="811">
                  <a:moveTo>
                    <a:pt x="342" y="737"/>
                  </a:moveTo>
                  <a:lnTo>
                    <a:pt x="362" y="709"/>
                  </a:lnTo>
                  <a:lnTo>
                    <a:pt x="379" y="689"/>
                  </a:lnTo>
                  <a:lnTo>
                    <a:pt x="390" y="680"/>
                  </a:lnTo>
                  <a:lnTo>
                    <a:pt x="403" y="669"/>
                  </a:lnTo>
                  <a:lnTo>
                    <a:pt x="401" y="652"/>
                  </a:lnTo>
                  <a:lnTo>
                    <a:pt x="391" y="640"/>
                  </a:lnTo>
                  <a:lnTo>
                    <a:pt x="383" y="644"/>
                  </a:lnTo>
                  <a:lnTo>
                    <a:pt x="385" y="632"/>
                  </a:lnTo>
                  <a:lnTo>
                    <a:pt x="386" y="620"/>
                  </a:lnTo>
                  <a:lnTo>
                    <a:pt x="385" y="608"/>
                  </a:lnTo>
                  <a:lnTo>
                    <a:pt x="378" y="605"/>
                  </a:lnTo>
                  <a:lnTo>
                    <a:pt x="371" y="608"/>
                  </a:lnTo>
                  <a:lnTo>
                    <a:pt x="365" y="607"/>
                  </a:lnTo>
                  <a:lnTo>
                    <a:pt x="362" y="599"/>
                  </a:lnTo>
                  <a:lnTo>
                    <a:pt x="358" y="580"/>
                  </a:lnTo>
                  <a:lnTo>
                    <a:pt x="354" y="574"/>
                  </a:lnTo>
                  <a:lnTo>
                    <a:pt x="341" y="568"/>
                  </a:lnTo>
                  <a:lnTo>
                    <a:pt x="334" y="572"/>
                  </a:lnTo>
                  <a:lnTo>
                    <a:pt x="315" y="568"/>
                  </a:lnTo>
                  <a:lnTo>
                    <a:pt x="313" y="540"/>
                  </a:lnTo>
                  <a:lnTo>
                    <a:pt x="307" y="529"/>
                  </a:lnTo>
                  <a:lnTo>
                    <a:pt x="312" y="524"/>
                  </a:lnTo>
                  <a:lnTo>
                    <a:pt x="309" y="513"/>
                  </a:lnTo>
                  <a:lnTo>
                    <a:pt x="313" y="503"/>
                  </a:lnTo>
                  <a:lnTo>
                    <a:pt x="315" y="487"/>
                  </a:lnTo>
                  <a:lnTo>
                    <a:pt x="310" y="474"/>
                  </a:lnTo>
                  <a:lnTo>
                    <a:pt x="299" y="468"/>
                  </a:lnTo>
                  <a:lnTo>
                    <a:pt x="297" y="460"/>
                  </a:lnTo>
                  <a:lnTo>
                    <a:pt x="298" y="448"/>
                  </a:lnTo>
                  <a:lnTo>
                    <a:pt x="264" y="447"/>
                  </a:lnTo>
                  <a:lnTo>
                    <a:pt x="255" y="423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55" y="408"/>
                  </a:lnTo>
                  <a:lnTo>
                    <a:pt x="254" y="396"/>
                  </a:lnTo>
                  <a:lnTo>
                    <a:pt x="243" y="389"/>
                  </a:lnTo>
                  <a:lnTo>
                    <a:pt x="231" y="390"/>
                  </a:lnTo>
                  <a:lnTo>
                    <a:pt x="223" y="384"/>
                  </a:lnTo>
                  <a:lnTo>
                    <a:pt x="211" y="380"/>
                  </a:lnTo>
                  <a:lnTo>
                    <a:pt x="203" y="372"/>
                  </a:lnTo>
                  <a:lnTo>
                    <a:pt x="182" y="368"/>
                  </a:lnTo>
                  <a:lnTo>
                    <a:pt x="161" y="350"/>
                  </a:lnTo>
                  <a:lnTo>
                    <a:pt x="162" y="336"/>
                  </a:lnTo>
                  <a:lnTo>
                    <a:pt x="159" y="328"/>
                  </a:lnTo>
                  <a:lnTo>
                    <a:pt x="161" y="312"/>
                  </a:lnTo>
                  <a:lnTo>
                    <a:pt x="137" y="316"/>
                  </a:lnTo>
                  <a:lnTo>
                    <a:pt x="128" y="324"/>
                  </a:lnTo>
                  <a:lnTo>
                    <a:pt x="112" y="332"/>
                  </a:lnTo>
                  <a:lnTo>
                    <a:pt x="108" y="338"/>
                  </a:lnTo>
                  <a:lnTo>
                    <a:pt x="99" y="339"/>
                  </a:lnTo>
                  <a:lnTo>
                    <a:pt x="85" y="337"/>
                  </a:lnTo>
                  <a:lnTo>
                    <a:pt x="75" y="341"/>
                  </a:lnTo>
                  <a:lnTo>
                    <a:pt x="67" y="338"/>
                  </a:lnTo>
                  <a:lnTo>
                    <a:pt x="66" y="307"/>
                  </a:lnTo>
                  <a:lnTo>
                    <a:pt x="52" y="319"/>
                  </a:lnTo>
                  <a:lnTo>
                    <a:pt x="36" y="318"/>
                  </a:lnTo>
                  <a:lnTo>
                    <a:pt x="28" y="307"/>
                  </a:lnTo>
                  <a:lnTo>
                    <a:pt x="16" y="306"/>
                  </a:lnTo>
                  <a:lnTo>
                    <a:pt x="19" y="297"/>
                  </a:lnTo>
                  <a:lnTo>
                    <a:pt x="9" y="284"/>
                  </a:lnTo>
                  <a:lnTo>
                    <a:pt x="0" y="266"/>
                  </a:lnTo>
                  <a:lnTo>
                    <a:pt x="5" y="262"/>
                  </a:lnTo>
                  <a:lnTo>
                    <a:pt x="4" y="253"/>
                  </a:lnTo>
                  <a:lnTo>
                    <a:pt x="15" y="247"/>
                  </a:lnTo>
                  <a:lnTo>
                    <a:pt x="13" y="236"/>
                  </a:lnTo>
                  <a:lnTo>
                    <a:pt x="18" y="229"/>
                  </a:lnTo>
                  <a:lnTo>
                    <a:pt x="19" y="219"/>
                  </a:lnTo>
                  <a:lnTo>
                    <a:pt x="39" y="205"/>
                  </a:lnTo>
                  <a:lnTo>
                    <a:pt x="54" y="201"/>
                  </a:lnTo>
                  <a:lnTo>
                    <a:pt x="56" y="198"/>
                  </a:lnTo>
                  <a:lnTo>
                    <a:pt x="73" y="199"/>
                  </a:lnTo>
                  <a:lnTo>
                    <a:pt x="80" y="142"/>
                  </a:lnTo>
                  <a:lnTo>
                    <a:pt x="81" y="133"/>
                  </a:lnTo>
                  <a:lnTo>
                    <a:pt x="78" y="121"/>
                  </a:lnTo>
                  <a:lnTo>
                    <a:pt x="70" y="113"/>
                  </a:lnTo>
                  <a:lnTo>
                    <a:pt x="70" y="98"/>
                  </a:lnTo>
                  <a:lnTo>
                    <a:pt x="80" y="95"/>
                  </a:lnTo>
                  <a:lnTo>
                    <a:pt x="84" y="97"/>
                  </a:lnTo>
                  <a:lnTo>
                    <a:pt x="85" y="89"/>
                  </a:lnTo>
                  <a:lnTo>
                    <a:pt x="74" y="87"/>
                  </a:lnTo>
                  <a:lnTo>
                    <a:pt x="74" y="74"/>
                  </a:lnTo>
                  <a:lnTo>
                    <a:pt x="109" y="74"/>
                  </a:lnTo>
                  <a:lnTo>
                    <a:pt x="116" y="67"/>
                  </a:lnTo>
                  <a:lnTo>
                    <a:pt x="121" y="74"/>
                  </a:lnTo>
                  <a:lnTo>
                    <a:pt x="124" y="86"/>
                  </a:lnTo>
                  <a:lnTo>
                    <a:pt x="128" y="83"/>
                  </a:lnTo>
                  <a:lnTo>
                    <a:pt x="138" y="94"/>
                  </a:lnTo>
                  <a:lnTo>
                    <a:pt x="152" y="93"/>
                  </a:lnTo>
                  <a:lnTo>
                    <a:pt x="156" y="87"/>
                  </a:lnTo>
                  <a:lnTo>
                    <a:pt x="169" y="82"/>
                  </a:lnTo>
                  <a:lnTo>
                    <a:pt x="177" y="78"/>
                  </a:lnTo>
                  <a:lnTo>
                    <a:pt x="179" y="70"/>
                  </a:lnTo>
                  <a:lnTo>
                    <a:pt x="192" y="64"/>
                  </a:lnTo>
                  <a:lnTo>
                    <a:pt x="191" y="59"/>
                  </a:lnTo>
                  <a:lnTo>
                    <a:pt x="176" y="58"/>
                  </a:lnTo>
                  <a:lnTo>
                    <a:pt x="173" y="44"/>
                  </a:lnTo>
                  <a:lnTo>
                    <a:pt x="174" y="30"/>
                  </a:lnTo>
                  <a:lnTo>
                    <a:pt x="166" y="25"/>
                  </a:lnTo>
                  <a:lnTo>
                    <a:pt x="170" y="23"/>
                  </a:lnTo>
                  <a:lnTo>
                    <a:pt x="183" y="26"/>
                  </a:lnTo>
                  <a:lnTo>
                    <a:pt x="198" y="31"/>
                  </a:lnTo>
                  <a:lnTo>
                    <a:pt x="203" y="26"/>
                  </a:lnTo>
                  <a:lnTo>
                    <a:pt x="216" y="23"/>
                  </a:lnTo>
                  <a:lnTo>
                    <a:pt x="237" y="15"/>
                  </a:lnTo>
                  <a:lnTo>
                    <a:pt x="244" y="7"/>
                  </a:lnTo>
                  <a:lnTo>
                    <a:pt x="242" y="1"/>
                  </a:lnTo>
                  <a:lnTo>
                    <a:pt x="251" y="0"/>
                  </a:lnTo>
                  <a:lnTo>
                    <a:pt x="255" y="5"/>
                  </a:lnTo>
                  <a:lnTo>
                    <a:pt x="253" y="14"/>
                  </a:lnTo>
                  <a:lnTo>
                    <a:pt x="259" y="18"/>
                  </a:lnTo>
                  <a:lnTo>
                    <a:pt x="263" y="27"/>
                  </a:lnTo>
                  <a:lnTo>
                    <a:pt x="258" y="34"/>
                  </a:lnTo>
                  <a:lnTo>
                    <a:pt x="255" y="52"/>
                  </a:lnTo>
                  <a:lnTo>
                    <a:pt x="259" y="63"/>
                  </a:lnTo>
                  <a:lnTo>
                    <a:pt x="261" y="72"/>
                  </a:lnTo>
                  <a:lnTo>
                    <a:pt x="272" y="82"/>
                  </a:lnTo>
                  <a:lnTo>
                    <a:pt x="281" y="83"/>
                  </a:lnTo>
                  <a:lnTo>
                    <a:pt x="283" y="79"/>
                  </a:lnTo>
                  <a:lnTo>
                    <a:pt x="289" y="78"/>
                  </a:lnTo>
                  <a:lnTo>
                    <a:pt x="297" y="74"/>
                  </a:lnTo>
                  <a:lnTo>
                    <a:pt x="303" y="69"/>
                  </a:lnTo>
                  <a:lnTo>
                    <a:pt x="313" y="71"/>
                  </a:lnTo>
                  <a:lnTo>
                    <a:pt x="318" y="70"/>
                  </a:lnTo>
                  <a:lnTo>
                    <a:pt x="328" y="72"/>
                  </a:lnTo>
                  <a:lnTo>
                    <a:pt x="329" y="67"/>
                  </a:lnTo>
                  <a:lnTo>
                    <a:pt x="326" y="63"/>
                  </a:lnTo>
                  <a:lnTo>
                    <a:pt x="328" y="57"/>
                  </a:lnTo>
                  <a:lnTo>
                    <a:pt x="336" y="59"/>
                  </a:lnTo>
                  <a:lnTo>
                    <a:pt x="344" y="57"/>
                  </a:lnTo>
                  <a:lnTo>
                    <a:pt x="355" y="61"/>
                  </a:lnTo>
                  <a:lnTo>
                    <a:pt x="363" y="66"/>
                  </a:lnTo>
                  <a:lnTo>
                    <a:pt x="368" y="60"/>
                  </a:lnTo>
                  <a:lnTo>
                    <a:pt x="373" y="61"/>
                  </a:lnTo>
                  <a:lnTo>
                    <a:pt x="375" y="67"/>
                  </a:lnTo>
                  <a:lnTo>
                    <a:pt x="384" y="65"/>
                  </a:lnTo>
                  <a:lnTo>
                    <a:pt x="391" y="57"/>
                  </a:lnTo>
                  <a:lnTo>
                    <a:pt x="397" y="42"/>
                  </a:lnTo>
                  <a:lnTo>
                    <a:pt x="408" y="23"/>
                  </a:lnTo>
                  <a:lnTo>
                    <a:pt x="414" y="22"/>
                  </a:lnTo>
                  <a:lnTo>
                    <a:pt x="419" y="34"/>
                  </a:lnTo>
                  <a:lnTo>
                    <a:pt x="429" y="70"/>
                  </a:lnTo>
                  <a:lnTo>
                    <a:pt x="438" y="73"/>
                  </a:lnTo>
                  <a:lnTo>
                    <a:pt x="439" y="88"/>
                  </a:lnTo>
                  <a:lnTo>
                    <a:pt x="425" y="105"/>
                  </a:lnTo>
                  <a:lnTo>
                    <a:pt x="430" y="111"/>
                  </a:lnTo>
                  <a:lnTo>
                    <a:pt x="463" y="114"/>
                  </a:lnTo>
                  <a:lnTo>
                    <a:pt x="464" y="135"/>
                  </a:lnTo>
                  <a:lnTo>
                    <a:pt x="478" y="121"/>
                  </a:lnTo>
                  <a:lnTo>
                    <a:pt x="501" y="129"/>
                  </a:lnTo>
                  <a:lnTo>
                    <a:pt x="531" y="142"/>
                  </a:lnTo>
                  <a:lnTo>
                    <a:pt x="540" y="154"/>
                  </a:lnTo>
                  <a:lnTo>
                    <a:pt x="537" y="165"/>
                  </a:lnTo>
                  <a:lnTo>
                    <a:pt x="559" y="159"/>
                  </a:lnTo>
                  <a:lnTo>
                    <a:pt x="595" y="170"/>
                  </a:lnTo>
                  <a:lnTo>
                    <a:pt x="622" y="169"/>
                  </a:lnTo>
                  <a:lnTo>
                    <a:pt x="649" y="186"/>
                  </a:lnTo>
                  <a:lnTo>
                    <a:pt x="673" y="210"/>
                  </a:lnTo>
                  <a:lnTo>
                    <a:pt x="687" y="216"/>
                  </a:lnTo>
                  <a:lnTo>
                    <a:pt x="703" y="216"/>
                  </a:lnTo>
                  <a:lnTo>
                    <a:pt x="710" y="223"/>
                  </a:lnTo>
                  <a:lnTo>
                    <a:pt x="716" y="249"/>
                  </a:lnTo>
                  <a:lnTo>
                    <a:pt x="720" y="262"/>
                  </a:lnTo>
                  <a:lnTo>
                    <a:pt x="713" y="296"/>
                  </a:lnTo>
                  <a:lnTo>
                    <a:pt x="704" y="310"/>
                  </a:lnTo>
                  <a:lnTo>
                    <a:pt x="679" y="339"/>
                  </a:lnTo>
                  <a:lnTo>
                    <a:pt x="668" y="362"/>
                  </a:lnTo>
                  <a:lnTo>
                    <a:pt x="656" y="380"/>
                  </a:lnTo>
                  <a:lnTo>
                    <a:pt x="651" y="381"/>
                  </a:lnTo>
                  <a:lnTo>
                    <a:pt x="647" y="396"/>
                  </a:lnTo>
                  <a:lnTo>
                    <a:pt x="649" y="435"/>
                  </a:lnTo>
                  <a:lnTo>
                    <a:pt x="646" y="467"/>
                  </a:lnTo>
                  <a:lnTo>
                    <a:pt x="645" y="481"/>
                  </a:lnTo>
                  <a:lnTo>
                    <a:pt x="640" y="489"/>
                  </a:lnTo>
                  <a:lnTo>
                    <a:pt x="638" y="516"/>
                  </a:lnTo>
                  <a:lnTo>
                    <a:pt x="622" y="544"/>
                  </a:lnTo>
                  <a:lnTo>
                    <a:pt x="620" y="565"/>
                  </a:lnTo>
                  <a:lnTo>
                    <a:pt x="606" y="574"/>
                  </a:lnTo>
                  <a:lnTo>
                    <a:pt x="603" y="587"/>
                  </a:lnTo>
                  <a:lnTo>
                    <a:pt x="584" y="587"/>
                  </a:lnTo>
                  <a:lnTo>
                    <a:pt x="556" y="595"/>
                  </a:lnTo>
                  <a:lnTo>
                    <a:pt x="544" y="604"/>
                  </a:lnTo>
                  <a:lnTo>
                    <a:pt x="525" y="610"/>
                  </a:lnTo>
                  <a:lnTo>
                    <a:pt x="505" y="626"/>
                  </a:lnTo>
                  <a:lnTo>
                    <a:pt x="492" y="647"/>
                  </a:lnTo>
                  <a:lnTo>
                    <a:pt x="491" y="662"/>
                  </a:lnTo>
                  <a:lnTo>
                    <a:pt x="496" y="674"/>
                  </a:lnTo>
                  <a:lnTo>
                    <a:pt x="495" y="695"/>
                  </a:lnTo>
                  <a:lnTo>
                    <a:pt x="492" y="705"/>
                  </a:lnTo>
                  <a:lnTo>
                    <a:pt x="481" y="717"/>
                  </a:lnTo>
                  <a:lnTo>
                    <a:pt x="466" y="753"/>
                  </a:lnTo>
                  <a:lnTo>
                    <a:pt x="453" y="770"/>
                  </a:lnTo>
                  <a:lnTo>
                    <a:pt x="443" y="779"/>
                  </a:lnTo>
                  <a:lnTo>
                    <a:pt x="438" y="799"/>
                  </a:lnTo>
                  <a:lnTo>
                    <a:pt x="429" y="811"/>
                  </a:lnTo>
                  <a:lnTo>
                    <a:pt x="422" y="799"/>
                  </a:lnTo>
                  <a:lnTo>
                    <a:pt x="428" y="789"/>
                  </a:lnTo>
                  <a:lnTo>
                    <a:pt x="416" y="775"/>
                  </a:lnTo>
                  <a:lnTo>
                    <a:pt x="400" y="764"/>
                  </a:lnTo>
                  <a:lnTo>
                    <a:pt x="380" y="750"/>
                  </a:lnTo>
                  <a:lnTo>
                    <a:pt x="374" y="751"/>
                  </a:lnTo>
                  <a:lnTo>
                    <a:pt x="353" y="735"/>
                  </a:lnTo>
                  <a:lnTo>
                    <a:pt x="342" y="737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0" name="Freeform 249">
              <a:extLst>
                <a:ext uri="{FF2B5EF4-FFF2-40B4-BE49-F238E27FC236}">
                  <a16:creationId xmlns:a16="http://schemas.microsoft.com/office/drawing/2014/main" xmlns="" id="{DD8715A0-1EC9-4296-8E48-7B726CC60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3267" y="3695391"/>
              <a:ext cx="36252" cy="43532"/>
            </a:xfrm>
            <a:custGeom>
              <a:avLst/>
              <a:gdLst>
                <a:gd name="T0" fmla="*/ 0 w 22"/>
                <a:gd name="T1" fmla="*/ 19 h 30"/>
                <a:gd name="T2" fmla="*/ 7 w 22"/>
                <a:gd name="T3" fmla="*/ 12 h 30"/>
                <a:gd name="T4" fmla="*/ 22 w 22"/>
                <a:gd name="T5" fmla="*/ 0 h 30"/>
                <a:gd name="T6" fmla="*/ 22 w 22"/>
                <a:gd name="T7" fmla="*/ 11 h 30"/>
                <a:gd name="T8" fmla="*/ 21 w 22"/>
                <a:gd name="T9" fmla="*/ 24 h 30"/>
                <a:gd name="T10" fmla="*/ 12 w 22"/>
                <a:gd name="T11" fmla="*/ 23 h 30"/>
                <a:gd name="T12" fmla="*/ 9 w 22"/>
                <a:gd name="T13" fmla="*/ 30 h 30"/>
                <a:gd name="T14" fmla="*/ 0 w 22"/>
                <a:gd name="T15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0">
                  <a:moveTo>
                    <a:pt x="0" y="19"/>
                  </a:moveTo>
                  <a:lnTo>
                    <a:pt x="7" y="12"/>
                  </a:lnTo>
                  <a:lnTo>
                    <a:pt x="22" y="0"/>
                  </a:lnTo>
                  <a:lnTo>
                    <a:pt x="22" y="11"/>
                  </a:lnTo>
                  <a:lnTo>
                    <a:pt x="21" y="24"/>
                  </a:lnTo>
                  <a:lnTo>
                    <a:pt x="12" y="23"/>
                  </a:lnTo>
                  <a:lnTo>
                    <a:pt x="9" y="3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1" name="Freeform 250">
              <a:extLst>
                <a:ext uri="{FF2B5EF4-FFF2-40B4-BE49-F238E27FC236}">
                  <a16:creationId xmlns:a16="http://schemas.microsoft.com/office/drawing/2014/main" xmlns="" id="{F8EEF271-0FF8-4902-95C7-1FF1AE15E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6402" y="3007582"/>
              <a:ext cx="97221" cy="46434"/>
            </a:xfrm>
            <a:custGeom>
              <a:avLst/>
              <a:gdLst>
                <a:gd name="T0" fmla="*/ 49 w 59"/>
                <a:gd name="T1" fmla="*/ 11 h 32"/>
                <a:gd name="T2" fmla="*/ 57 w 59"/>
                <a:gd name="T3" fmla="*/ 17 h 32"/>
                <a:gd name="T4" fmla="*/ 59 w 59"/>
                <a:gd name="T5" fmla="*/ 30 h 32"/>
                <a:gd name="T6" fmla="*/ 45 w 59"/>
                <a:gd name="T7" fmla="*/ 31 h 32"/>
                <a:gd name="T8" fmla="*/ 29 w 59"/>
                <a:gd name="T9" fmla="*/ 29 h 32"/>
                <a:gd name="T10" fmla="*/ 19 w 59"/>
                <a:gd name="T11" fmla="*/ 32 h 32"/>
                <a:gd name="T12" fmla="*/ 1 w 59"/>
                <a:gd name="T13" fmla="*/ 24 h 32"/>
                <a:gd name="T14" fmla="*/ 0 w 59"/>
                <a:gd name="T15" fmla="*/ 20 h 32"/>
                <a:gd name="T16" fmla="*/ 8 w 59"/>
                <a:gd name="T17" fmla="*/ 5 h 32"/>
                <a:gd name="T18" fmla="*/ 17 w 59"/>
                <a:gd name="T19" fmla="*/ 0 h 32"/>
                <a:gd name="T20" fmla="*/ 30 w 59"/>
                <a:gd name="T21" fmla="*/ 4 h 32"/>
                <a:gd name="T22" fmla="*/ 40 w 59"/>
                <a:gd name="T23" fmla="*/ 5 h 32"/>
                <a:gd name="T24" fmla="*/ 49 w 59"/>
                <a:gd name="T25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2">
                  <a:moveTo>
                    <a:pt x="49" y="11"/>
                  </a:moveTo>
                  <a:lnTo>
                    <a:pt x="57" y="17"/>
                  </a:lnTo>
                  <a:lnTo>
                    <a:pt x="59" y="30"/>
                  </a:lnTo>
                  <a:lnTo>
                    <a:pt x="45" y="31"/>
                  </a:lnTo>
                  <a:lnTo>
                    <a:pt x="29" y="29"/>
                  </a:lnTo>
                  <a:lnTo>
                    <a:pt x="19" y="32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8" y="5"/>
                  </a:lnTo>
                  <a:lnTo>
                    <a:pt x="17" y="0"/>
                  </a:lnTo>
                  <a:lnTo>
                    <a:pt x="30" y="4"/>
                  </a:lnTo>
                  <a:lnTo>
                    <a:pt x="40" y="5"/>
                  </a:lnTo>
                  <a:lnTo>
                    <a:pt x="49" y="11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2" name="Freeform 251">
              <a:extLst>
                <a:ext uri="{FF2B5EF4-FFF2-40B4-BE49-F238E27FC236}">
                  <a16:creationId xmlns:a16="http://schemas.microsoft.com/office/drawing/2014/main" xmlns="" id="{BB397B53-F788-414F-8004-33C4DB254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4419" y="4391905"/>
              <a:ext cx="285073" cy="277155"/>
            </a:xfrm>
            <a:custGeom>
              <a:avLst/>
              <a:gdLst>
                <a:gd name="T0" fmla="*/ 108 w 173"/>
                <a:gd name="T1" fmla="*/ 19 h 191"/>
                <a:gd name="T2" fmla="*/ 112 w 173"/>
                <a:gd name="T3" fmla="*/ 22 h 191"/>
                <a:gd name="T4" fmla="*/ 117 w 173"/>
                <a:gd name="T5" fmla="*/ 34 h 191"/>
                <a:gd name="T6" fmla="*/ 137 w 173"/>
                <a:gd name="T7" fmla="*/ 57 h 191"/>
                <a:gd name="T8" fmla="*/ 144 w 173"/>
                <a:gd name="T9" fmla="*/ 59 h 191"/>
                <a:gd name="T10" fmla="*/ 144 w 173"/>
                <a:gd name="T11" fmla="*/ 67 h 191"/>
                <a:gd name="T12" fmla="*/ 149 w 173"/>
                <a:gd name="T13" fmla="*/ 80 h 191"/>
                <a:gd name="T14" fmla="*/ 162 w 173"/>
                <a:gd name="T15" fmla="*/ 83 h 191"/>
                <a:gd name="T16" fmla="*/ 173 w 173"/>
                <a:gd name="T17" fmla="*/ 92 h 191"/>
                <a:gd name="T18" fmla="*/ 147 w 173"/>
                <a:gd name="T19" fmla="*/ 108 h 191"/>
                <a:gd name="T20" fmla="*/ 130 w 173"/>
                <a:gd name="T21" fmla="*/ 123 h 191"/>
                <a:gd name="T22" fmla="*/ 124 w 173"/>
                <a:gd name="T23" fmla="*/ 137 h 191"/>
                <a:gd name="T24" fmla="*/ 118 w 173"/>
                <a:gd name="T25" fmla="*/ 145 h 191"/>
                <a:gd name="T26" fmla="*/ 108 w 173"/>
                <a:gd name="T27" fmla="*/ 146 h 191"/>
                <a:gd name="T28" fmla="*/ 104 w 173"/>
                <a:gd name="T29" fmla="*/ 156 h 191"/>
                <a:gd name="T30" fmla="*/ 102 w 173"/>
                <a:gd name="T31" fmla="*/ 163 h 191"/>
                <a:gd name="T32" fmla="*/ 90 w 173"/>
                <a:gd name="T33" fmla="*/ 168 h 191"/>
                <a:gd name="T34" fmla="*/ 76 w 173"/>
                <a:gd name="T35" fmla="*/ 167 h 191"/>
                <a:gd name="T36" fmla="*/ 68 w 173"/>
                <a:gd name="T37" fmla="*/ 161 h 191"/>
                <a:gd name="T38" fmla="*/ 60 w 173"/>
                <a:gd name="T39" fmla="*/ 158 h 191"/>
                <a:gd name="T40" fmla="*/ 51 w 173"/>
                <a:gd name="T41" fmla="*/ 163 h 191"/>
                <a:gd name="T42" fmla="*/ 47 w 173"/>
                <a:gd name="T43" fmla="*/ 173 h 191"/>
                <a:gd name="T44" fmla="*/ 38 w 173"/>
                <a:gd name="T45" fmla="*/ 179 h 191"/>
                <a:gd name="T46" fmla="*/ 28 w 173"/>
                <a:gd name="T47" fmla="*/ 189 h 191"/>
                <a:gd name="T48" fmla="*/ 16 w 173"/>
                <a:gd name="T49" fmla="*/ 191 h 191"/>
                <a:gd name="T50" fmla="*/ 12 w 173"/>
                <a:gd name="T51" fmla="*/ 183 h 191"/>
                <a:gd name="T52" fmla="*/ 14 w 173"/>
                <a:gd name="T53" fmla="*/ 171 h 191"/>
                <a:gd name="T54" fmla="*/ 4 w 173"/>
                <a:gd name="T55" fmla="*/ 151 h 191"/>
                <a:gd name="T56" fmla="*/ 0 w 173"/>
                <a:gd name="T57" fmla="*/ 148 h 191"/>
                <a:gd name="T58" fmla="*/ 2 w 173"/>
                <a:gd name="T59" fmla="*/ 87 h 191"/>
                <a:gd name="T60" fmla="*/ 20 w 173"/>
                <a:gd name="T61" fmla="*/ 87 h 191"/>
                <a:gd name="T62" fmla="*/ 23 w 173"/>
                <a:gd name="T63" fmla="*/ 13 h 191"/>
                <a:gd name="T64" fmla="*/ 36 w 173"/>
                <a:gd name="T65" fmla="*/ 12 h 191"/>
                <a:gd name="T66" fmla="*/ 65 w 173"/>
                <a:gd name="T67" fmla="*/ 5 h 191"/>
                <a:gd name="T68" fmla="*/ 71 w 173"/>
                <a:gd name="T69" fmla="*/ 13 h 191"/>
                <a:gd name="T70" fmla="*/ 83 w 173"/>
                <a:gd name="T71" fmla="*/ 5 h 191"/>
                <a:gd name="T72" fmla="*/ 89 w 173"/>
                <a:gd name="T73" fmla="*/ 5 h 191"/>
                <a:gd name="T74" fmla="*/ 99 w 173"/>
                <a:gd name="T75" fmla="*/ 0 h 191"/>
                <a:gd name="T76" fmla="*/ 102 w 173"/>
                <a:gd name="T77" fmla="*/ 2 h 191"/>
                <a:gd name="T78" fmla="*/ 108 w 173"/>
                <a:gd name="T79" fmla="*/ 1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3" h="191">
                  <a:moveTo>
                    <a:pt x="108" y="19"/>
                  </a:moveTo>
                  <a:lnTo>
                    <a:pt x="112" y="22"/>
                  </a:lnTo>
                  <a:lnTo>
                    <a:pt x="117" y="34"/>
                  </a:lnTo>
                  <a:lnTo>
                    <a:pt x="137" y="57"/>
                  </a:lnTo>
                  <a:lnTo>
                    <a:pt x="144" y="59"/>
                  </a:lnTo>
                  <a:lnTo>
                    <a:pt x="144" y="67"/>
                  </a:lnTo>
                  <a:lnTo>
                    <a:pt x="149" y="80"/>
                  </a:lnTo>
                  <a:lnTo>
                    <a:pt x="162" y="83"/>
                  </a:lnTo>
                  <a:lnTo>
                    <a:pt x="173" y="92"/>
                  </a:lnTo>
                  <a:lnTo>
                    <a:pt x="147" y="108"/>
                  </a:lnTo>
                  <a:lnTo>
                    <a:pt x="130" y="123"/>
                  </a:lnTo>
                  <a:lnTo>
                    <a:pt x="124" y="137"/>
                  </a:lnTo>
                  <a:lnTo>
                    <a:pt x="118" y="145"/>
                  </a:lnTo>
                  <a:lnTo>
                    <a:pt x="108" y="146"/>
                  </a:lnTo>
                  <a:lnTo>
                    <a:pt x="104" y="156"/>
                  </a:lnTo>
                  <a:lnTo>
                    <a:pt x="102" y="163"/>
                  </a:lnTo>
                  <a:lnTo>
                    <a:pt x="90" y="168"/>
                  </a:lnTo>
                  <a:lnTo>
                    <a:pt x="76" y="167"/>
                  </a:lnTo>
                  <a:lnTo>
                    <a:pt x="68" y="161"/>
                  </a:lnTo>
                  <a:lnTo>
                    <a:pt x="60" y="158"/>
                  </a:lnTo>
                  <a:lnTo>
                    <a:pt x="51" y="163"/>
                  </a:lnTo>
                  <a:lnTo>
                    <a:pt x="47" y="173"/>
                  </a:lnTo>
                  <a:lnTo>
                    <a:pt x="38" y="179"/>
                  </a:lnTo>
                  <a:lnTo>
                    <a:pt x="28" y="189"/>
                  </a:lnTo>
                  <a:lnTo>
                    <a:pt x="16" y="191"/>
                  </a:lnTo>
                  <a:lnTo>
                    <a:pt x="12" y="183"/>
                  </a:lnTo>
                  <a:lnTo>
                    <a:pt x="14" y="171"/>
                  </a:lnTo>
                  <a:lnTo>
                    <a:pt x="4" y="151"/>
                  </a:lnTo>
                  <a:lnTo>
                    <a:pt x="0" y="148"/>
                  </a:lnTo>
                  <a:lnTo>
                    <a:pt x="2" y="87"/>
                  </a:lnTo>
                  <a:lnTo>
                    <a:pt x="20" y="87"/>
                  </a:lnTo>
                  <a:lnTo>
                    <a:pt x="23" y="13"/>
                  </a:lnTo>
                  <a:lnTo>
                    <a:pt x="36" y="12"/>
                  </a:lnTo>
                  <a:lnTo>
                    <a:pt x="65" y="5"/>
                  </a:lnTo>
                  <a:lnTo>
                    <a:pt x="71" y="13"/>
                  </a:lnTo>
                  <a:lnTo>
                    <a:pt x="83" y="5"/>
                  </a:lnTo>
                  <a:lnTo>
                    <a:pt x="89" y="5"/>
                  </a:lnTo>
                  <a:lnTo>
                    <a:pt x="99" y="0"/>
                  </a:lnTo>
                  <a:lnTo>
                    <a:pt x="102" y="2"/>
                  </a:lnTo>
                  <a:lnTo>
                    <a:pt x="108" y="1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3" name="Freeform 252">
              <a:extLst>
                <a:ext uri="{FF2B5EF4-FFF2-40B4-BE49-F238E27FC236}">
                  <a16:creationId xmlns:a16="http://schemas.microsoft.com/office/drawing/2014/main" xmlns="" id="{55E37053-B39E-4F49-A912-64F32BEDA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6115" y="3524165"/>
              <a:ext cx="390533" cy="266997"/>
            </a:xfrm>
            <a:custGeom>
              <a:avLst/>
              <a:gdLst>
                <a:gd name="T0" fmla="*/ 14 w 237"/>
                <a:gd name="T1" fmla="*/ 77 h 184"/>
                <a:gd name="T2" fmla="*/ 29 w 237"/>
                <a:gd name="T3" fmla="*/ 76 h 184"/>
                <a:gd name="T4" fmla="*/ 33 w 237"/>
                <a:gd name="T5" fmla="*/ 70 h 184"/>
                <a:gd name="T6" fmla="*/ 36 w 237"/>
                <a:gd name="T7" fmla="*/ 71 h 184"/>
                <a:gd name="T8" fmla="*/ 40 w 237"/>
                <a:gd name="T9" fmla="*/ 75 h 184"/>
                <a:gd name="T10" fmla="*/ 64 w 237"/>
                <a:gd name="T11" fmla="*/ 68 h 184"/>
                <a:gd name="T12" fmla="*/ 71 w 237"/>
                <a:gd name="T13" fmla="*/ 59 h 184"/>
                <a:gd name="T14" fmla="*/ 81 w 237"/>
                <a:gd name="T15" fmla="*/ 52 h 184"/>
                <a:gd name="T16" fmla="*/ 79 w 237"/>
                <a:gd name="T17" fmla="*/ 45 h 184"/>
                <a:gd name="T18" fmla="*/ 84 w 237"/>
                <a:gd name="T19" fmla="*/ 43 h 184"/>
                <a:gd name="T20" fmla="*/ 102 w 237"/>
                <a:gd name="T21" fmla="*/ 44 h 184"/>
                <a:gd name="T22" fmla="*/ 119 w 237"/>
                <a:gd name="T23" fmla="*/ 35 h 184"/>
                <a:gd name="T24" fmla="*/ 132 w 237"/>
                <a:gd name="T25" fmla="*/ 12 h 184"/>
                <a:gd name="T26" fmla="*/ 141 w 237"/>
                <a:gd name="T27" fmla="*/ 3 h 184"/>
                <a:gd name="T28" fmla="*/ 152 w 237"/>
                <a:gd name="T29" fmla="*/ 0 h 184"/>
                <a:gd name="T30" fmla="*/ 155 w 237"/>
                <a:gd name="T31" fmla="*/ 9 h 184"/>
                <a:gd name="T32" fmla="*/ 165 w 237"/>
                <a:gd name="T33" fmla="*/ 22 h 184"/>
                <a:gd name="T34" fmla="*/ 165 w 237"/>
                <a:gd name="T35" fmla="*/ 30 h 184"/>
                <a:gd name="T36" fmla="*/ 163 w 237"/>
                <a:gd name="T37" fmla="*/ 39 h 184"/>
                <a:gd name="T38" fmla="*/ 164 w 237"/>
                <a:gd name="T39" fmla="*/ 45 h 184"/>
                <a:gd name="T40" fmla="*/ 170 w 237"/>
                <a:gd name="T41" fmla="*/ 51 h 184"/>
                <a:gd name="T42" fmla="*/ 185 w 237"/>
                <a:gd name="T43" fmla="*/ 61 h 184"/>
                <a:gd name="T44" fmla="*/ 195 w 237"/>
                <a:gd name="T45" fmla="*/ 69 h 184"/>
                <a:gd name="T46" fmla="*/ 195 w 237"/>
                <a:gd name="T47" fmla="*/ 76 h 184"/>
                <a:gd name="T48" fmla="*/ 207 w 237"/>
                <a:gd name="T49" fmla="*/ 86 h 184"/>
                <a:gd name="T50" fmla="*/ 215 w 237"/>
                <a:gd name="T51" fmla="*/ 95 h 184"/>
                <a:gd name="T52" fmla="*/ 220 w 237"/>
                <a:gd name="T53" fmla="*/ 108 h 184"/>
                <a:gd name="T54" fmla="*/ 234 w 237"/>
                <a:gd name="T55" fmla="*/ 116 h 184"/>
                <a:gd name="T56" fmla="*/ 237 w 237"/>
                <a:gd name="T57" fmla="*/ 123 h 184"/>
                <a:gd name="T58" fmla="*/ 231 w 237"/>
                <a:gd name="T59" fmla="*/ 125 h 184"/>
                <a:gd name="T60" fmla="*/ 219 w 237"/>
                <a:gd name="T61" fmla="*/ 124 h 184"/>
                <a:gd name="T62" fmla="*/ 205 w 237"/>
                <a:gd name="T63" fmla="*/ 122 h 184"/>
                <a:gd name="T64" fmla="*/ 198 w 237"/>
                <a:gd name="T65" fmla="*/ 124 h 184"/>
                <a:gd name="T66" fmla="*/ 196 w 237"/>
                <a:gd name="T67" fmla="*/ 129 h 184"/>
                <a:gd name="T68" fmla="*/ 190 w 237"/>
                <a:gd name="T69" fmla="*/ 130 h 184"/>
                <a:gd name="T70" fmla="*/ 182 w 237"/>
                <a:gd name="T71" fmla="*/ 125 h 184"/>
                <a:gd name="T72" fmla="*/ 162 w 237"/>
                <a:gd name="T73" fmla="*/ 136 h 184"/>
                <a:gd name="T74" fmla="*/ 154 w 237"/>
                <a:gd name="T75" fmla="*/ 133 h 184"/>
                <a:gd name="T76" fmla="*/ 151 w 237"/>
                <a:gd name="T77" fmla="*/ 135 h 184"/>
                <a:gd name="T78" fmla="*/ 146 w 237"/>
                <a:gd name="T79" fmla="*/ 148 h 184"/>
                <a:gd name="T80" fmla="*/ 132 w 237"/>
                <a:gd name="T81" fmla="*/ 144 h 184"/>
                <a:gd name="T82" fmla="*/ 119 w 237"/>
                <a:gd name="T83" fmla="*/ 142 h 184"/>
                <a:gd name="T84" fmla="*/ 107 w 237"/>
                <a:gd name="T85" fmla="*/ 134 h 184"/>
                <a:gd name="T86" fmla="*/ 92 w 237"/>
                <a:gd name="T87" fmla="*/ 127 h 184"/>
                <a:gd name="T88" fmla="*/ 82 w 237"/>
                <a:gd name="T89" fmla="*/ 133 h 184"/>
                <a:gd name="T90" fmla="*/ 75 w 237"/>
                <a:gd name="T91" fmla="*/ 144 h 184"/>
                <a:gd name="T92" fmla="*/ 73 w 237"/>
                <a:gd name="T93" fmla="*/ 159 h 184"/>
                <a:gd name="T94" fmla="*/ 61 w 237"/>
                <a:gd name="T95" fmla="*/ 157 h 184"/>
                <a:gd name="T96" fmla="*/ 49 w 237"/>
                <a:gd name="T97" fmla="*/ 154 h 184"/>
                <a:gd name="T98" fmla="*/ 38 w 237"/>
                <a:gd name="T99" fmla="*/ 165 h 184"/>
                <a:gd name="T100" fmla="*/ 29 w 237"/>
                <a:gd name="T101" fmla="*/ 184 h 184"/>
                <a:gd name="T102" fmla="*/ 27 w 237"/>
                <a:gd name="T103" fmla="*/ 178 h 184"/>
                <a:gd name="T104" fmla="*/ 26 w 237"/>
                <a:gd name="T105" fmla="*/ 169 h 184"/>
                <a:gd name="T106" fmla="*/ 17 w 237"/>
                <a:gd name="T107" fmla="*/ 162 h 184"/>
                <a:gd name="T108" fmla="*/ 10 w 237"/>
                <a:gd name="T109" fmla="*/ 152 h 184"/>
                <a:gd name="T110" fmla="*/ 9 w 237"/>
                <a:gd name="T111" fmla="*/ 144 h 184"/>
                <a:gd name="T112" fmla="*/ 0 w 237"/>
                <a:gd name="T113" fmla="*/ 133 h 184"/>
                <a:gd name="T114" fmla="*/ 2 w 237"/>
                <a:gd name="T115" fmla="*/ 127 h 184"/>
                <a:gd name="T116" fmla="*/ 0 w 237"/>
                <a:gd name="T117" fmla="*/ 118 h 184"/>
                <a:gd name="T118" fmla="*/ 1 w 237"/>
                <a:gd name="T119" fmla="*/ 102 h 184"/>
                <a:gd name="T120" fmla="*/ 5 w 237"/>
                <a:gd name="T121" fmla="*/ 98 h 184"/>
                <a:gd name="T122" fmla="*/ 14 w 237"/>
                <a:gd name="T123" fmla="*/ 7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7" h="184">
                  <a:moveTo>
                    <a:pt x="14" y="77"/>
                  </a:moveTo>
                  <a:lnTo>
                    <a:pt x="29" y="76"/>
                  </a:lnTo>
                  <a:lnTo>
                    <a:pt x="33" y="70"/>
                  </a:lnTo>
                  <a:lnTo>
                    <a:pt x="36" y="71"/>
                  </a:lnTo>
                  <a:lnTo>
                    <a:pt x="40" y="75"/>
                  </a:lnTo>
                  <a:lnTo>
                    <a:pt x="64" y="68"/>
                  </a:lnTo>
                  <a:lnTo>
                    <a:pt x="71" y="59"/>
                  </a:lnTo>
                  <a:lnTo>
                    <a:pt x="81" y="52"/>
                  </a:lnTo>
                  <a:lnTo>
                    <a:pt x="79" y="45"/>
                  </a:lnTo>
                  <a:lnTo>
                    <a:pt x="84" y="43"/>
                  </a:lnTo>
                  <a:lnTo>
                    <a:pt x="102" y="44"/>
                  </a:lnTo>
                  <a:lnTo>
                    <a:pt x="119" y="35"/>
                  </a:lnTo>
                  <a:lnTo>
                    <a:pt x="132" y="12"/>
                  </a:lnTo>
                  <a:lnTo>
                    <a:pt x="141" y="3"/>
                  </a:lnTo>
                  <a:lnTo>
                    <a:pt x="152" y="0"/>
                  </a:lnTo>
                  <a:lnTo>
                    <a:pt x="155" y="9"/>
                  </a:lnTo>
                  <a:lnTo>
                    <a:pt x="165" y="22"/>
                  </a:lnTo>
                  <a:lnTo>
                    <a:pt x="165" y="30"/>
                  </a:lnTo>
                  <a:lnTo>
                    <a:pt x="163" y="39"/>
                  </a:lnTo>
                  <a:lnTo>
                    <a:pt x="164" y="45"/>
                  </a:lnTo>
                  <a:lnTo>
                    <a:pt x="170" y="51"/>
                  </a:lnTo>
                  <a:lnTo>
                    <a:pt x="185" y="61"/>
                  </a:lnTo>
                  <a:lnTo>
                    <a:pt x="195" y="69"/>
                  </a:lnTo>
                  <a:lnTo>
                    <a:pt x="195" y="76"/>
                  </a:lnTo>
                  <a:lnTo>
                    <a:pt x="207" y="86"/>
                  </a:lnTo>
                  <a:lnTo>
                    <a:pt x="215" y="95"/>
                  </a:lnTo>
                  <a:lnTo>
                    <a:pt x="220" y="108"/>
                  </a:lnTo>
                  <a:lnTo>
                    <a:pt x="234" y="116"/>
                  </a:lnTo>
                  <a:lnTo>
                    <a:pt x="237" y="123"/>
                  </a:lnTo>
                  <a:lnTo>
                    <a:pt x="231" y="125"/>
                  </a:lnTo>
                  <a:lnTo>
                    <a:pt x="219" y="124"/>
                  </a:lnTo>
                  <a:lnTo>
                    <a:pt x="205" y="122"/>
                  </a:lnTo>
                  <a:lnTo>
                    <a:pt x="198" y="124"/>
                  </a:lnTo>
                  <a:lnTo>
                    <a:pt x="196" y="129"/>
                  </a:lnTo>
                  <a:lnTo>
                    <a:pt x="190" y="130"/>
                  </a:lnTo>
                  <a:lnTo>
                    <a:pt x="182" y="125"/>
                  </a:lnTo>
                  <a:lnTo>
                    <a:pt x="162" y="136"/>
                  </a:lnTo>
                  <a:lnTo>
                    <a:pt x="154" y="133"/>
                  </a:lnTo>
                  <a:lnTo>
                    <a:pt x="151" y="135"/>
                  </a:lnTo>
                  <a:lnTo>
                    <a:pt x="146" y="148"/>
                  </a:lnTo>
                  <a:lnTo>
                    <a:pt x="132" y="144"/>
                  </a:lnTo>
                  <a:lnTo>
                    <a:pt x="119" y="142"/>
                  </a:lnTo>
                  <a:lnTo>
                    <a:pt x="107" y="134"/>
                  </a:lnTo>
                  <a:lnTo>
                    <a:pt x="92" y="127"/>
                  </a:lnTo>
                  <a:lnTo>
                    <a:pt x="82" y="133"/>
                  </a:lnTo>
                  <a:lnTo>
                    <a:pt x="75" y="144"/>
                  </a:lnTo>
                  <a:lnTo>
                    <a:pt x="73" y="159"/>
                  </a:lnTo>
                  <a:lnTo>
                    <a:pt x="61" y="157"/>
                  </a:lnTo>
                  <a:lnTo>
                    <a:pt x="49" y="154"/>
                  </a:lnTo>
                  <a:lnTo>
                    <a:pt x="38" y="165"/>
                  </a:lnTo>
                  <a:lnTo>
                    <a:pt x="29" y="184"/>
                  </a:lnTo>
                  <a:lnTo>
                    <a:pt x="27" y="178"/>
                  </a:lnTo>
                  <a:lnTo>
                    <a:pt x="26" y="169"/>
                  </a:lnTo>
                  <a:lnTo>
                    <a:pt x="17" y="162"/>
                  </a:lnTo>
                  <a:lnTo>
                    <a:pt x="10" y="152"/>
                  </a:lnTo>
                  <a:lnTo>
                    <a:pt x="9" y="144"/>
                  </a:lnTo>
                  <a:lnTo>
                    <a:pt x="0" y="133"/>
                  </a:lnTo>
                  <a:lnTo>
                    <a:pt x="2" y="127"/>
                  </a:lnTo>
                  <a:lnTo>
                    <a:pt x="0" y="118"/>
                  </a:lnTo>
                  <a:lnTo>
                    <a:pt x="1" y="102"/>
                  </a:lnTo>
                  <a:lnTo>
                    <a:pt x="5" y="98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4" name="Freeform 253">
              <a:extLst>
                <a:ext uri="{FF2B5EF4-FFF2-40B4-BE49-F238E27FC236}">
                  <a16:creationId xmlns:a16="http://schemas.microsoft.com/office/drawing/2014/main" xmlns="" id="{7F043999-EFA0-4CF9-BF88-4B72296B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588" y="2446019"/>
              <a:ext cx="60970" cy="31924"/>
            </a:xfrm>
            <a:custGeom>
              <a:avLst/>
              <a:gdLst>
                <a:gd name="T0" fmla="*/ 11 w 37"/>
                <a:gd name="T1" fmla="*/ 10 h 22"/>
                <a:gd name="T2" fmla="*/ 22 w 37"/>
                <a:gd name="T3" fmla="*/ 13 h 22"/>
                <a:gd name="T4" fmla="*/ 37 w 37"/>
                <a:gd name="T5" fmla="*/ 12 h 22"/>
                <a:gd name="T6" fmla="*/ 26 w 37"/>
                <a:gd name="T7" fmla="*/ 21 h 22"/>
                <a:gd name="T8" fmla="*/ 20 w 37"/>
                <a:gd name="T9" fmla="*/ 22 h 22"/>
                <a:gd name="T10" fmla="*/ 2 w 37"/>
                <a:gd name="T11" fmla="*/ 13 h 22"/>
                <a:gd name="T12" fmla="*/ 0 w 37"/>
                <a:gd name="T13" fmla="*/ 6 h 22"/>
                <a:gd name="T14" fmla="*/ 8 w 37"/>
                <a:gd name="T15" fmla="*/ 0 h 22"/>
                <a:gd name="T16" fmla="*/ 11 w 37"/>
                <a:gd name="T17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2">
                  <a:moveTo>
                    <a:pt x="11" y="10"/>
                  </a:moveTo>
                  <a:lnTo>
                    <a:pt x="22" y="13"/>
                  </a:lnTo>
                  <a:lnTo>
                    <a:pt x="37" y="12"/>
                  </a:lnTo>
                  <a:lnTo>
                    <a:pt x="26" y="21"/>
                  </a:lnTo>
                  <a:lnTo>
                    <a:pt x="20" y="22"/>
                  </a:lnTo>
                  <a:lnTo>
                    <a:pt x="2" y="13"/>
                  </a:lnTo>
                  <a:lnTo>
                    <a:pt x="0" y="6"/>
                  </a:lnTo>
                  <a:lnTo>
                    <a:pt x="8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5" name="Freeform 254">
              <a:extLst>
                <a:ext uri="{FF2B5EF4-FFF2-40B4-BE49-F238E27FC236}">
                  <a16:creationId xmlns:a16="http://schemas.microsoft.com/office/drawing/2014/main" xmlns="" id="{42563B7B-1F5C-4FF8-B3FE-9DE1F4E73B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5166" y="1518784"/>
              <a:ext cx="2292114" cy="1086852"/>
            </a:xfrm>
            <a:custGeom>
              <a:avLst/>
              <a:gdLst>
                <a:gd name="T0" fmla="*/ 5030 w 5699"/>
                <a:gd name="T1" fmla="*/ 189 h 3068"/>
                <a:gd name="T2" fmla="*/ 4486 w 5699"/>
                <a:gd name="T3" fmla="*/ 395 h 3068"/>
                <a:gd name="T4" fmla="*/ 4419 w 5699"/>
                <a:gd name="T5" fmla="*/ 225 h 3068"/>
                <a:gd name="T6" fmla="*/ 4392 w 5699"/>
                <a:gd name="T7" fmla="*/ 58 h 3068"/>
                <a:gd name="T8" fmla="*/ 5423 w 5699"/>
                <a:gd name="T9" fmla="*/ 7 h 3068"/>
                <a:gd name="T10" fmla="*/ 4022 w 5699"/>
                <a:gd name="T11" fmla="*/ 136 h 3068"/>
                <a:gd name="T12" fmla="*/ 3430 w 5699"/>
                <a:gd name="T13" fmla="*/ 261 h 3068"/>
                <a:gd name="T14" fmla="*/ 3861 w 5699"/>
                <a:gd name="T15" fmla="*/ 239 h 3068"/>
                <a:gd name="T16" fmla="*/ 3040 w 5699"/>
                <a:gd name="T17" fmla="*/ 281 h 3068"/>
                <a:gd name="T18" fmla="*/ 2702 w 5699"/>
                <a:gd name="T19" fmla="*/ 373 h 3068"/>
                <a:gd name="T20" fmla="*/ 3998 w 5699"/>
                <a:gd name="T21" fmla="*/ 378 h 3068"/>
                <a:gd name="T22" fmla="*/ 4259 w 5699"/>
                <a:gd name="T23" fmla="*/ 497 h 3068"/>
                <a:gd name="T24" fmla="*/ 3108 w 5699"/>
                <a:gd name="T25" fmla="*/ 415 h 3068"/>
                <a:gd name="T26" fmla="*/ 2781 w 5699"/>
                <a:gd name="T27" fmla="*/ 376 h 3068"/>
                <a:gd name="T28" fmla="*/ 3397 w 5699"/>
                <a:gd name="T29" fmla="*/ 466 h 3068"/>
                <a:gd name="T30" fmla="*/ 3741 w 5699"/>
                <a:gd name="T31" fmla="*/ 428 h 3068"/>
                <a:gd name="T32" fmla="*/ 2485 w 5699"/>
                <a:gd name="T33" fmla="*/ 522 h 3068"/>
                <a:gd name="T34" fmla="*/ 3658 w 5699"/>
                <a:gd name="T35" fmla="*/ 525 h 3068"/>
                <a:gd name="T36" fmla="*/ 3220 w 5699"/>
                <a:gd name="T37" fmla="*/ 713 h 3068"/>
                <a:gd name="T38" fmla="*/ 4363 w 5699"/>
                <a:gd name="T39" fmla="*/ 644 h 3068"/>
                <a:gd name="T40" fmla="*/ 4935 w 5699"/>
                <a:gd name="T41" fmla="*/ 1030 h 3068"/>
                <a:gd name="T42" fmla="*/ 4609 w 5699"/>
                <a:gd name="T43" fmla="*/ 1331 h 3068"/>
                <a:gd name="T44" fmla="*/ 3970 w 5699"/>
                <a:gd name="T45" fmla="*/ 1206 h 3068"/>
                <a:gd name="T46" fmla="*/ 4260 w 5699"/>
                <a:gd name="T47" fmla="*/ 820 h 3068"/>
                <a:gd name="T48" fmla="*/ 4081 w 5699"/>
                <a:gd name="T49" fmla="*/ 547 h 3068"/>
                <a:gd name="T50" fmla="*/ 3095 w 5699"/>
                <a:gd name="T51" fmla="*/ 573 h 3068"/>
                <a:gd name="T52" fmla="*/ 2829 w 5699"/>
                <a:gd name="T53" fmla="*/ 664 h 3068"/>
                <a:gd name="T54" fmla="*/ 2787 w 5699"/>
                <a:gd name="T55" fmla="*/ 885 h 3068"/>
                <a:gd name="T56" fmla="*/ 2450 w 5699"/>
                <a:gd name="T57" fmla="*/ 782 h 3068"/>
                <a:gd name="T58" fmla="*/ 3509 w 5699"/>
                <a:gd name="T59" fmla="*/ 917 h 3068"/>
                <a:gd name="T60" fmla="*/ 3972 w 5699"/>
                <a:gd name="T61" fmla="*/ 981 h 3068"/>
                <a:gd name="T62" fmla="*/ 2985 w 5699"/>
                <a:gd name="T63" fmla="*/ 1402 h 3068"/>
                <a:gd name="T64" fmla="*/ 3247 w 5699"/>
                <a:gd name="T65" fmla="*/ 1941 h 3068"/>
                <a:gd name="T66" fmla="*/ 3750 w 5699"/>
                <a:gd name="T67" fmla="*/ 1783 h 3068"/>
                <a:gd name="T68" fmla="*/ 4337 w 5699"/>
                <a:gd name="T69" fmla="*/ 1477 h 3068"/>
                <a:gd name="T70" fmla="*/ 4740 w 5699"/>
                <a:gd name="T71" fmla="*/ 1945 h 3068"/>
                <a:gd name="T72" fmla="*/ 4219 w 5699"/>
                <a:gd name="T73" fmla="*/ 2347 h 3068"/>
                <a:gd name="T74" fmla="*/ 4164 w 5699"/>
                <a:gd name="T75" fmla="*/ 2685 h 3068"/>
                <a:gd name="T76" fmla="*/ 4034 w 5699"/>
                <a:gd name="T77" fmla="*/ 2767 h 3068"/>
                <a:gd name="T78" fmla="*/ 3533 w 5699"/>
                <a:gd name="T79" fmla="*/ 2788 h 3068"/>
                <a:gd name="T80" fmla="*/ 2912 w 5699"/>
                <a:gd name="T81" fmla="*/ 3023 h 3068"/>
                <a:gd name="T82" fmla="*/ 2877 w 5699"/>
                <a:gd name="T83" fmla="*/ 2695 h 3068"/>
                <a:gd name="T84" fmla="*/ 2569 w 5699"/>
                <a:gd name="T85" fmla="*/ 2536 h 3068"/>
                <a:gd name="T86" fmla="*/ 1634 w 5699"/>
                <a:gd name="T87" fmla="*/ 2455 h 3068"/>
                <a:gd name="T88" fmla="*/ 264 w 5699"/>
                <a:gd name="T89" fmla="*/ 2180 h 3068"/>
                <a:gd name="T90" fmla="*/ 224 w 5699"/>
                <a:gd name="T91" fmla="*/ 1603 h 3068"/>
                <a:gd name="T92" fmla="*/ 1272 w 5699"/>
                <a:gd name="T93" fmla="*/ 843 h 3068"/>
                <a:gd name="T94" fmla="*/ 1966 w 5699"/>
                <a:gd name="T95" fmla="*/ 852 h 3068"/>
                <a:gd name="T96" fmla="*/ 2624 w 5699"/>
                <a:gd name="T97" fmla="*/ 901 h 3068"/>
                <a:gd name="T98" fmla="*/ 3256 w 5699"/>
                <a:gd name="T99" fmla="*/ 947 h 3068"/>
                <a:gd name="T100" fmla="*/ 3159 w 5699"/>
                <a:gd name="T101" fmla="*/ 875 h 3068"/>
                <a:gd name="T102" fmla="*/ 4305 w 5699"/>
                <a:gd name="T103" fmla="*/ 930 h 3068"/>
                <a:gd name="T104" fmla="*/ 3839 w 5699"/>
                <a:gd name="T105" fmla="*/ 1271 h 3068"/>
                <a:gd name="T106" fmla="*/ 3588 w 5699"/>
                <a:gd name="T107" fmla="*/ 1392 h 3068"/>
                <a:gd name="T108" fmla="*/ 3812 w 5699"/>
                <a:gd name="T109" fmla="*/ 1392 h 3068"/>
                <a:gd name="T110" fmla="*/ 4766 w 5699"/>
                <a:gd name="T111" fmla="*/ 2387 h 3068"/>
                <a:gd name="T112" fmla="*/ 4866 w 5699"/>
                <a:gd name="T113" fmla="*/ 2637 h 3068"/>
                <a:gd name="T114" fmla="*/ 4753 w 5699"/>
                <a:gd name="T115" fmla="*/ 2312 h 3068"/>
                <a:gd name="T116" fmla="*/ 117 w 5699"/>
                <a:gd name="T117" fmla="*/ 2327 h 3068"/>
                <a:gd name="T118" fmla="*/ 4287 w 5699"/>
                <a:gd name="T119" fmla="*/ 2375 h 3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99" h="3068">
                  <a:moveTo>
                    <a:pt x="5423" y="7"/>
                  </a:moveTo>
                  <a:lnTo>
                    <a:pt x="5539" y="10"/>
                  </a:lnTo>
                  <a:lnTo>
                    <a:pt x="5629" y="17"/>
                  </a:lnTo>
                  <a:lnTo>
                    <a:pt x="5699" y="30"/>
                  </a:lnTo>
                  <a:lnTo>
                    <a:pt x="5686" y="44"/>
                  </a:lnTo>
                  <a:lnTo>
                    <a:pt x="5555" y="66"/>
                  </a:lnTo>
                  <a:lnTo>
                    <a:pt x="5436" y="76"/>
                  </a:lnTo>
                  <a:lnTo>
                    <a:pt x="5383" y="88"/>
                  </a:lnTo>
                  <a:lnTo>
                    <a:pt x="5484" y="87"/>
                  </a:lnTo>
                  <a:lnTo>
                    <a:pt x="5346" y="120"/>
                  </a:lnTo>
                  <a:lnTo>
                    <a:pt x="5257" y="135"/>
                  </a:lnTo>
                  <a:lnTo>
                    <a:pt x="5136" y="180"/>
                  </a:lnTo>
                  <a:lnTo>
                    <a:pt x="5030" y="189"/>
                  </a:lnTo>
                  <a:lnTo>
                    <a:pt x="4989" y="201"/>
                  </a:lnTo>
                  <a:lnTo>
                    <a:pt x="4840" y="207"/>
                  </a:lnTo>
                  <a:lnTo>
                    <a:pt x="4898" y="214"/>
                  </a:lnTo>
                  <a:lnTo>
                    <a:pt x="4856" y="224"/>
                  </a:lnTo>
                  <a:lnTo>
                    <a:pt x="4869" y="253"/>
                  </a:lnTo>
                  <a:lnTo>
                    <a:pt x="4804" y="273"/>
                  </a:lnTo>
                  <a:lnTo>
                    <a:pt x="4714" y="290"/>
                  </a:lnTo>
                  <a:lnTo>
                    <a:pt x="4669" y="313"/>
                  </a:lnTo>
                  <a:lnTo>
                    <a:pt x="4584" y="331"/>
                  </a:lnTo>
                  <a:lnTo>
                    <a:pt x="4578" y="345"/>
                  </a:lnTo>
                  <a:lnTo>
                    <a:pt x="4664" y="343"/>
                  </a:lnTo>
                  <a:lnTo>
                    <a:pt x="4652" y="357"/>
                  </a:lnTo>
                  <a:lnTo>
                    <a:pt x="4486" y="395"/>
                  </a:lnTo>
                  <a:lnTo>
                    <a:pt x="4373" y="377"/>
                  </a:lnTo>
                  <a:lnTo>
                    <a:pt x="4218" y="387"/>
                  </a:lnTo>
                  <a:lnTo>
                    <a:pt x="4152" y="380"/>
                  </a:lnTo>
                  <a:lnTo>
                    <a:pt x="4062" y="376"/>
                  </a:lnTo>
                  <a:lnTo>
                    <a:pt x="4086" y="347"/>
                  </a:lnTo>
                  <a:lnTo>
                    <a:pt x="4191" y="333"/>
                  </a:lnTo>
                  <a:lnTo>
                    <a:pt x="4212" y="290"/>
                  </a:lnTo>
                  <a:lnTo>
                    <a:pt x="4246" y="285"/>
                  </a:lnTo>
                  <a:lnTo>
                    <a:pt x="4349" y="311"/>
                  </a:lnTo>
                  <a:lnTo>
                    <a:pt x="4322" y="273"/>
                  </a:lnTo>
                  <a:lnTo>
                    <a:pt x="4256" y="262"/>
                  </a:lnTo>
                  <a:lnTo>
                    <a:pt x="4319" y="239"/>
                  </a:lnTo>
                  <a:lnTo>
                    <a:pt x="4419" y="225"/>
                  </a:lnTo>
                  <a:lnTo>
                    <a:pt x="4453" y="206"/>
                  </a:lnTo>
                  <a:lnTo>
                    <a:pt x="4411" y="184"/>
                  </a:lnTo>
                  <a:lnTo>
                    <a:pt x="4423" y="155"/>
                  </a:lnTo>
                  <a:lnTo>
                    <a:pt x="4548" y="157"/>
                  </a:lnTo>
                  <a:lnTo>
                    <a:pt x="4578" y="163"/>
                  </a:lnTo>
                  <a:lnTo>
                    <a:pt x="4673" y="143"/>
                  </a:lnTo>
                  <a:lnTo>
                    <a:pt x="4575" y="137"/>
                  </a:lnTo>
                  <a:lnTo>
                    <a:pt x="4408" y="140"/>
                  </a:lnTo>
                  <a:lnTo>
                    <a:pt x="4347" y="122"/>
                  </a:lnTo>
                  <a:lnTo>
                    <a:pt x="4335" y="100"/>
                  </a:lnTo>
                  <a:lnTo>
                    <a:pt x="4300" y="85"/>
                  </a:lnTo>
                  <a:lnTo>
                    <a:pt x="4312" y="67"/>
                  </a:lnTo>
                  <a:lnTo>
                    <a:pt x="4392" y="58"/>
                  </a:lnTo>
                  <a:lnTo>
                    <a:pt x="4447" y="56"/>
                  </a:lnTo>
                  <a:lnTo>
                    <a:pt x="4547" y="48"/>
                  </a:lnTo>
                  <a:lnTo>
                    <a:pt x="4636" y="29"/>
                  </a:lnTo>
                  <a:lnTo>
                    <a:pt x="4688" y="32"/>
                  </a:lnTo>
                  <a:lnTo>
                    <a:pt x="4721" y="46"/>
                  </a:lnTo>
                  <a:lnTo>
                    <a:pt x="4787" y="19"/>
                  </a:lnTo>
                  <a:lnTo>
                    <a:pt x="4855" y="11"/>
                  </a:lnTo>
                  <a:lnTo>
                    <a:pt x="4941" y="5"/>
                  </a:lnTo>
                  <a:lnTo>
                    <a:pt x="5080" y="3"/>
                  </a:lnTo>
                  <a:lnTo>
                    <a:pt x="5098" y="9"/>
                  </a:lnTo>
                  <a:lnTo>
                    <a:pt x="5236" y="0"/>
                  </a:lnTo>
                  <a:lnTo>
                    <a:pt x="5329" y="3"/>
                  </a:lnTo>
                  <a:lnTo>
                    <a:pt x="5423" y="7"/>
                  </a:lnTo>
                  <a:moveTo>
                    <a:pt x="4382" y="188"/>
                  </a:moveTo>
                  <a:lnTo>
                    <a:pt x="4419" y="206"/>
                  </a:lnTo>
                  <a:lnTo>
                    <a:pt x="4335" y="223"/>
                  </a:lnTo>
                  <a:lnTo>
                    <a:pt x="4199" y="267"/>
                  </a:lnTo>
                  <a:lnTo>
                    <a:pt x="4110" y="271"/>
                  </a:lnTo>
                  <a:lnTo>
                    <a:pt x="4018" y="263"/>
                  </a:lnTo>
                  <a:lnTo>
                    <a:pt x="3994" y="240"/>
                  </a:lnTo>
                  <a:lnTo>
                    <a:pt x="4019" y="219"/>
                  </a:lnTo>
                  <a:lnTo>
                    <a:pt x="4074" y="204"/>
                  </a:lnTo>
                  <a:lnTo>
                    <a:pt x="3987" y="204"/>
                  </a:lnTo>
                  <a:lnTo>
                    <a:pt x="3958" y="185"/>
                  </a:lnTo>
                  <a:lnTo>
                    <a:pt x="3959" y="160"/>
                  </a:lnTo>
                  <a:lnTo>
                    <a:pt x="4022" y="136"/>
                  </a:lnTo>
                  <a:lnTo>
                    <a:pt x="4075" y="119"/>
                  </a:lnTo>
                  <a:lnTo>
                    <a:pt x="4127" y="116"/>
                  </a:lnTo>
                  <a:lnTo>
                    <a:pt x="4123" y="103"/>
                  </a:lnTo>
                  <a:lnTo>
                    <a:pt x="4233" y="101"/>
                  </a:lnTo>
                  <a:lnTo>
                    <a:pt x="4257" y="129"/>
                  </a:lnTo>
                  <a:lnTo>
                    <a:pt x="4321" y="141"/>
                  </a:lnTo>
                  <a:lnTo>
                    <a:pt x="4386" y="151"/>
                  </a:lnTo>
                  <a:lnTo>
                    <a:pt x="4382" y="188"/>
                  </a:lnTo>
                  <a:moveTo>
                    <a:pt x="3671" y="265"/>
                  </a:moveTo>
                  <a:lnTo>
                    <a:pt x="3660" y="289"/>
                  </a:lnTo>
                  <a:lnTo>
                    <a:pt x="3589" y="283"/>
                  </a:lnTo>
                  <a:lnTo>
                    <a:pt x="3534" y="263"/>
                  </a:lnTo>
                  <a:lnTo>
                    <a:pt x="3430" y="261"/>
                  </a:lnTo>
                  <a:lnTo>
                    <a:pt x="3498" y="244"/>
                  </a:lnTo>
                  <a:lnTo>
                    <a:pt x="3458" y="230"/>
                  </a:lnTo>
                  <a:lnTo>
                    <a:pt x="3484" y="208"/>
                  </a:lnTo>
                  <a:lnTo>
                    <a:pt x="3567" y="216"/>
                  </a:lnTo>
                  <a:lnTo>
                    <a:pt x="3669" y="237"/>
                  </a:lnTo>
                  <a:lnTo>
                    <a:pt x="3671" y="265"/>
                  </a:lnTo>
                  <a:moveTo>
                    <a:pt x="3857" y="280"/>
                  </a:moveTo>
                  <a:lnTo>
                    <a:pt x="3771" y="293"/>
                  </a:lnTo>
                  <a:lnTo>
                    <a:pt x="3748" y="279"/>
                  </a:lnTo>
                  <a:lnTo>
                    <a:pt x="3753" y="257"/>
                  </a:lnTo>
                  <a:lnTo>
                    <a:pt x="3779" y="233"/>
                  </a:lnTo>
                  <a:lnTo>
                    <a:pt x="3838" y="235"/>
                  </a:lnTo>
                  <a:lnTo>
                    <a:pt x="3861" y="239"/>
                  </a:lnTo>
                  <a:lnTo>
                    <a:pt x="3894" y="259"/>
                  </a:lnTo>
                  <a:lnTo>
                    <a:pt x="3857" y="280"/>
                  </a:lnTo>
                  <a:moveTo>
                    <a:pt x="3231" y="248"/>
                  </a:moveTo>
                  <a:lnTo>
                    <a:pt x="3157" y="260"/>
                  </a:lnTo>
                  <a:lnTo>
                    <a:pt x="3078" y="260"/>
                  </a:lnTo>
                  <a:lnTo>
                    <a:pt x="3090" y="251"/>
                  </a:lnTo>
                  <a:lnTo>
                    <a:pt x="3163" y="234"/>
                  </a:lnTo>
                  <a:lnTo>
                    <a:pt x="3185" y="237"/>
                  </a:lnTo>
                  <a:lnTo>
                    <a:pt x="3231" y="248"/>
                  </a:lnTo>
                  <a:moveTo>
                    <a:pt x="3135" y="302"/>
                  </a:moveTo>
                  <a:lnTo>
                    <a:pt x="3021" y="319"/>
                  </a:lnTo>
                  <a:lnTo>
                    <a:pt x="2975" y="300"/>
                  </a:lnTo>
                  <a:lnTo>
                    <a:pt x="3040" y="281"/>
                  </a:lnTo>
                  <a:lnTo>
                    <a:pt x="3119" y="275"/>
                  </a:lnTo>
                  <a:lnTo>
                    <a:pt x="3175" y="284"/>
                  </a:lnTo>
                  <a:lnTo>
                    <a:pt x="3135" y="302"/>
                  </a:lnTo>
                  <a:moveTo>
                    <a:pt x="3917" y="312"/>
                  </a:moveTo>
                  <a:lnTo>
                    <a:pt x="3893" y="314"/>
                  </a:lnTo>
                  <a:lnTo>
                    <a:pt x="3806" y="310"/>
                  </a:lnTo>
                  <a:lnTo>
                    <a:pt x="3812" y="294"/>
                  </a:lnTo>
                  <a:lnTo>
                    <a:pt x="3909" y="294"/>
                  </a:lnTo>
                  <a:lnTo>
                    <a:pt x="3930" y="305"/>
                  </a:lnTo>
                  <a:lnTo>
                    <a:pt x="3917" y="312"/>
                  </a:lnTo>
                  <a:moveTo>
                    <a:pt x="2839" y="305"/>
                  </a:moveTo>
                  <a:lnTo>
                    <a:pt x="2768" y="351"/>
                  </a:lnTo>
                  <a:lnTo>
                    <a:pt x="2702" y="373"/>
                  </a:lnTo>
                  <a:lnTo>
                    <a:pt x="2651" y="376"/>
                  </a:lnTo>
                  <a:lnTo>
                    <a:pt x="2523" y="402"/>
                  </a:lnTo>
                  <a:lnTo>
                    <a:pt x="2430" y="412"/>
                  </a:lnTo>
                  <a:lnTo>
                    <a:pt x="2382" y="398"/>
                  </a:lnTo>
                  <a:lnTo>
                    <a:pt x="2382" y="398"/>
                  </a:lnTo>
                  <a:lnTo>
                    <a:pt x="2530" y="352"/>
                  </a:lnTo>
                  <a:lnTo>
                    <a:pt x="2686" y="313"/>
                  </a:lnTo>
                  <a:lnTo>
                    <a:pt x="2760" y="314"/>
                  </a:lnTo>
                  <a:lnTo>
                    <a:pt x="2839" y="305"/>
                  </a:lnTo>
                  <a:moveTo>
                    <a:pt x="3847" y="338"/>
                  </a:moveTo>
                  <a:lnTo>
                    <a:pt x="3880" y="358"/>
                  </a:lnTo>
                  <a:lnTo>
                    <a:pt x="3977" y="357"/>
                  </a:lnTo>
                  <a:lnTo>
                    <a:pt x="3998" y="378"/>
                  </a:lnTo>
                  <a:lnTo>
                    <a:pt x="3963" y="401"/>
                  </a:lnTo>
                  <a:lnTo>
                    <a:pt x="4005" y="415"/>
                  </a:lnTo>
                  <a:lnTo>
                    <a:pt x="4022" y="430"/>
                  </a:lnTo>
                  <a:lnTo>
                    <a:pt x="4087" y="433"/>
                  </a:lnTo>
                  <a:lnTo>
                    <a:pt x="4155" y="438"/>
                  </a:lnTo>
                  <a:lnTo>
                    <a:pt x="4247" y="425"/>
                  </a:lnTo>
                  <a:lnTo>
                    <a:pt x="4354" y="419"/>
                  </a:lnTo>
                  <a:lnTo>
                    <a:pt x="4431" y="424"/>
                  </a:lnTo>
                  <a:lnTo>
                    <a:pt x="4463" y="448"/>
                  </a:lnTo>
                  <a:lnTo>
                    <a:pt x="4451" y="474"/>
                  </a:lnTo>
                  <a:lnTo>
                    <a:pt x="4405" y="491"/>
                  </a:lnTo>
                  <a:lnTo>
                    <a:pt x="4317" y="505"/>
                  </a:lnTo>
                  <a:lnTo>
                    <a:pt x="4259" y="497"/>
                  </a:lnTo>
                  <a:lnTo>
                    <a:pt x="4104" y="507"/>
                  </a:lnTo>
                  <a:lnTo>
                    <a:pt x="3998" y="509"/>
                  </a:lnTo>
                  <a:lnTo>
                    <a:pt x="3924" y="501"/>
                  </a:lnTo>
                  <a:lnTo>
                    <a:pt x="3810" y="480"/>
                  </a:lnTo>
                  <a:lnTo>
                    <a:pt x="3828" y="444"/>
                  </a:lnTo>
                  <a:lnTo>
                    <a:pt x="3855" y="413"/>
                  </a:lnTo>
                  <a:lnTo>
                    <a:pt x="3834" y="386"/>
                  </a:lnTo>
                  <a:lnTo>
                    <a:pt x="3740" y="378"/>
                  </a:lnTo>
                  <a:lnTo>
                    <a:pt x="3704" y="359"/>
                  </a:lnTo>
                  <a:lnTo>
                    <a:pt x="3751" y="334"/>
                  </a:lnTo>
                  <a:lnTo>
                    <a:pt x="3847" y="338"/>
                  </a:lnTo>
                  <a:moveTo>
                    <a:pt x="3116" y="393"/>
                  </a:moveTo>
                  <a:lnTo>
                    <a:pt x="3108" y="415"/>
                  </a:lnTo>
                  <a:lnTo>
                    <a:pt x="3165" y="405"/>
                  </a:lnTo>
                  <a:lnTo>
                    <a:pt x="3214" y="408"/>
                  </a:lnTo>
                  <a:lnTo>
                    <a:pt x="3186" y="439"/>
                  </a:lnTo>
                  <a:lnTo>
                    <a:pt x="3120" y="469"/>
                  </a:lnTo>
                  <a:lnTo>
                    <a:pt x="2937" y="479"/>
                  </a:lnTo>
                  <a:lnTo>
                    <a:pt x="2775" y="507"/>
                  </a:lnTo>
                  <a:lnTo>
                    <a:pt x="2696" y="508"/>
                  </a:lnTo>
                  <a:lnTo>
                    <a:pt x="2716" y="487"/>
                  </a:lnTo>
                  <a:lnTo>
                    <a:pt x="2856" y="459"/>
                  </a:lnTo>
                  <a:lnTo>
                    <a:pt x="2618" y="466"/>
                  </a:lnTo>
                  <a:lnTo>
                    <a:pt x="2563" y="455"/>
                  </a:lnTo>
                  <a:lnTo>
                    <a:pt x="2712" y="393"/>
                  </a:lnTo>
                  <a:lnTo>
                    <a:pt x="2781" y="376"/>
                  </a:lnTo>
                  <a:lnTo>
                    <a:pt x="2894" y="397"/>
                  </a:lnTo>
                  <a:lnTo>
                    <a:pt x="2935" y="434"/>
                  </a:lnTo>
                  <a:lnTo>
                    <a:pt x="3017" y="439"/>
                  </a:lnTo>
                  <a:lnTo>
                    <a:pt x="3020" y="379"/>
                  </a:lnTo>
                  <a:lnTo>
                    <a:pt x="3094" y="356"/>
                  </a:lnTo>
                  <a:lnTo>
                    <a:pt x="3136" y="364"/>
                  </a:lnTo>
                  <a:lnTo>
                    <a:pt x="3116" y="393"/>
                  </a:lnTo>
                  <a:moveTo>
                    <a:pt x="3634" y="361"/>
                  </a:moveTo>
                  <a:lnTo>
                    <a:pt x="3639" y="390"/>
                  </a:lnTo>
                  <a:lnTo>
                    <a:pt x="3605" y="422"/>
                  </a:lnTo>
                  <a:lnTo>
                    <a:pt x="3531" y="469"/>
                  </a:lnTo>
                  <a:lnTo>
                    <a:pt x="3440" y="476"/>
                  </a:lnTo>
                  <a:lnTo>
                    <a:pt x="3397" y="466"/>
                  </a:lnTo>
                  <a:lnTo>
                    <a:pt x="3440" y="428"/>
                  </a:lnTo>
                  <a:lnTo>
                    <a:pt x="3353" y="433"/>
                  </a:lnTo>
                  <a:lnTo>
                    <a:pt x="3406" y="385"/>
                  </a:lnTo>
                  <a:lnTo>
                    <a:pt x="3457" y="387"/>
                  </a:lnTo>
                  <a:lnTo>
                    <a:pt x="3555" y="366"/>
                  </a:lnTo>
                  <a:lnTo>
                    <a:pt x="3621" y="369"/>
                  </a:lnTo>
                  <a:lnTo>
                    <a:pt x="3634" y="361"/>
                  </a:lnTo>
                  <a:moveTo>
                    <a:pt x="3759" y="471"/>
                  </a:moveTo>
                  <a:lnTo>
                    <a:pt x="3706" y="496"/>
                  </a:lnTo>
                  <a:lnTo>
                    <a:pt x="3637" y="491"/>
                  </a:lnTo>
                  <a:lnTo>
                    <a:pt x="3593" y="474"/>
                  </a:lnTo>
                  <a:lnTo>
                    <a:pt x="3651" y="445"/>
                  </a:lnTo>
                  <a:lnTo>
                    <a:pt x="3741" y="428"/>
                  </a:lnTo>
                  <a:lnTo>
                    <a:pt x="3762" y="450"/>
                  </a:lnTo>
                  <a:lnTo>
                    <a:pt x="3759" y="471"/>
                  </a:lnTo>
                  <a:moveTo>
                    <a:pt x="2102" y="711"/>
                  </a:moveTo>
                  <a:lnTo>
                    <a:pt x="1922" y="744"/>
                  </a:lnTo>
                  <a:lnTo>
                    <a:pt x="1931" y="714"/>
                  </a:lnTo>
                  <a:lnTo>
                    <a:pt x="1854" y="677"/>
                  </a:lnTo>
                  <a:lnTo>
                    <a:pt x="1914" y="648"/>
                  </a:lnTo>
                  <a:lnTo>
                    <a:pt x="2013" y="599"/>
                  </a:lnTo>
                  <a:lnTo>
                    <a:pt x="2115" y="555"/>
                  </a:lnTo>
                  <a:lnTo>
                    <a:pt x="2118" y="515"/>
                  </a:lnTo>
                  <a:lnTo>
                    <a:pt x="2304" y="505"/>
                  </a:lnTo>
                  <a:lnTo>
                    <a:pt x="2359" y="518"/>
                  </a:lnTo>
                  <a:lnTo>
                    <a:pt x="2485" y="522"/>
                  </a:lnTo>
                  <a:lnTo>
                    <a:pt x="2511" y="541"/>
                  </a:lnTo>
                  <a:lnTo>
                    <a:pt x="2532" y="569"/>
                  </a:lnTo>
                  <a:lnTo>
                    <a:pt x="2446" y="586"/>
                  </a:lnTo>
                  <a:lnTo>
                    <a:pt x="2261" y="633"/>
                  </a:lnTo>
                  <a:lnTo>
                    <a:pt x="2138" y="681"/>
                  </a:lnTo>
                  <a:lnTo>
                    <a:pt x="2102" y="711"/>
                  </a:lnTo>
                  <a:moveTo>
                    <a:pt x="3636" y="616"/>
                  </a:moveTo>
                  <a:lnTo>
                    <a:pt x="3531" y="667"/>
                  </a:lnTo>
                  <a:lnTo>
                    <a:pt x="3474" y="664"/>
                  </a:lnTo>
                  <a:lnTo>
                    <a:pt x="3499" y="605"/>
                  </a:lnTo>
                  <a:lnTo>
                    <a:pt x="3534" y="571"/>
                  </a:lnTo>
                  <a:lnTo>
                    <a:pt x="3589" y="543"/>
                  </a:lnTo>
                  <a:lnTo>
                    <a:pt x="3658" y="525"/>
                  </a:lnTo>
                  <a:lnTo>
                    <a:pt x="3762" y="528"/>
                  </a:lnTo>
                  <a:lnTo>
                    <a:pt x="3844" y="544"/>
                  </a:lnTo>
                  <a:lnTo>
                    <a:pt x="3710" y="603"/>
                  </a:lnTo>
                  <a:lnTo>
                    <a:pt x="3636" y="616"/>
                  </a:lnTo>
                  <a:moveTo>
                    <a:pt x="3338" y="545"/>
                  </a:moveTo>
                  <a:lnTo>
                    <a:pt x="3385" y="558"/>
                  </a:lnTo>
                  <a:lnTo>
                    <a:pt x="3485" y="550"/>
                  </a:lnTo>
                  <a:lnTo>
                    <a:pt x="3479" y="569"/>
                  </a:lnTo>
                  <a:lnTo>
                    <a:pt x="3398" y="601"/>
                  </a:lnTo>
                  <a:lnTo>
                    <a:pt x="3448" y="630"/>
                  </a:lnTo>
                  <a:lnTo>
                    <a:pt x="3378" y="692"/>
                  </a:lnTo>
                  <a:lnTo>
                    <a:pt x="3265" y="718"/>
                  </a:lnTo>
                  <a:lnTo>
                    <a:pt x="3220" y="713"/>
                  </a:lnTo>
                  <a:lnTo>
                    <a:pt x="3210" y="686"/>
                  </a:lnTo>
                  <a:lnTo>
                    <a:pt x="3133" y="634"/>
                  </a:lnTo>
                  <a:lnTo>
                    <a:pt x="3157" y="612"/>
                  </a:lnTo>
                  <a:lnTo>
                    <a:pt x="3254" y="620"/>
                  </a:lnTo>
                  <a:lnTo>
                    <a:pt x="3243" y="577"/>
                  </a:lnTo>
                  <a:lnTo>
                    <a:pt x="3338" y="545"/>
                  </a:lnTo>
                  <a:moveTo>
                    <a:pt x="4004" y="590"/>
                  </a:moveTo>
                  <a:lnTo>
                    <a:pt x="4008" y="632"/>
                  </a:lnTo>
                  <a:lnTo>
                    <a:pt x="4104" y="578"/>
                  </a:lnTo>
                  <a:lnTo>
                    <a:pt x="4258" y="551"/>
                  </a:lnTo>
                  <a:lnTo>
                    <a:pt x="4288" y="620"/>
                  </a:lnTo>
                  <a:lnTo>
                    <a:pt x="4244" y="664"/>
                  </a:lnTo>
                  <a:lnTo>
                    <a:pt x="4363" y="644"/>
                  </a:lnTo>
                  <a:lnTo>
                    <a:pt x="4434" y="618"/>
                  </a:lnTo>
                  <a:lnTo>
                    <a:pt x="4523" y="652"/>
                  </a:lnTo>
                  <a:lnTo>
                    <a:pt x="4571" y="684"/>
                  </a:lnTo>
                  <a:lnTo>
                    <a:pt x="4556" y="714"/>
                  </a:lnTo>
                  <a:lnTo>
                    <a:pt x="4665" y="699"/>
                  </a:lnTo>
                  <a:lnTo>
                    <a:pt x="4689" y="743"/>
                  </a:lnTo>
                  <a:lnTo>
                    <a:pt x="4799" y="771"/>
                  </a:lnTo>
                  <a:lnTo>
                    <a:pt x="4828" y="799"/>
                  </a:lnTo>
                  <a:lnTo>
                    <a:pt x="4836" y="866"/>
                  </a:lnTo>
                  <a:lnTo>
                    <a:pt x="4715" y="899"/>
                  </a:lnTo>
                  <a:lnTo>
                    <a:pt x="4815" y="946"/>
                  </a:lnTo>
                  <a:lnTo>
                    <a:pt x="4893" y="962"/>
                  </a:lnTo>
                  <a:lnTo>
                    <a:pt x="4935" y="1030"/>
                  </a:lnTo>
                  <a:lnTo>
                    <a:pt x="5020" y="1035"/>
                  </a:lnTo>
                  <a:lnTo>
                    <a:pt x="4975" y="1087"/>
                  </a:lnTo>
                  <a:lnTo>
                    <a:pt x="4828" y="1174"/>
                  </a:lnTo>
                  <a:lnTo>
                    <a:pt x="4776" y="1142"/>
                  </a:lnTo>
                  <a:lnTo>
                    <a:pt x="4727" y="1070"/>
                  </a:lnTo>
                  <a:lnTo>
                    <a:pt x="4649" y="1079"/>
                  </a:lnTo>
                  <a:lnTo>
                    <a:pt x="4617" y="1122"/>
                  </a:lnTo>
                  <a:lnTo>
                    <a:pt x="4652" y="1166"/>
                  </a:lnTo>
                  <a:lnTo>
                    <a:pt x="4710" y="1201"/>
                  </a:lnTo>
                  <a:lnTo>
                    <a:pt x="4723" y="1221"/>
                  </a:lnTo>
                  <a:lnTo>
                    <a:pt x="4721" y="1296"/>
                  </a:lnTo>
                  <a:lnTo>
                    <a:pt x="4672" y="1352"/>
                  </a:lnTo>
                  <a:lnTo>
                    <a:pt x="4609" y="1331"/>
                  </a:lnTo>
                  <a:lnTo>
                    <a:pt x="4496" y="1269"/>
                  </a:lnTo>
                  <a:lnTo>
                    <a:pt x="4542" y="1335"/>
                  </a:lnTo>
                  <a:lnTo>
                    <a:pt x="4579" y="1382"/>
                  </a:lnTo>
                  <a:lnTo>
                    <a:pt x="4575" y="1409"/>
                  </a:lnTo>
                  <a:lnTo>
                    <a:pt x="4431" y="1378"/>
                  </a:lnTo>
                  <a:lnTo>
                    <a:pt x="4330" y="1333"/>
                  </a:lnTo>
                  <a:lnTo>
                    <a:pt x="4281" y="1296"/>
                  </a:lnTo>
                  <a:lnTo>
                    <a:pt x="4313" y="1274"/>
                  </a:lnTo>
                  <a:lnTo>
                    <a:pt x="4250" y="1235"/>
                  </a:lnTo>
                  <a:lnTo>
                    <a:pt x="4189" y="1198"/>
                  </a:lnTo>
                  <a:lnTo>
                    <a:pt x="4176" y="1220"/>
                  </a:lnTo>
                  <a:lnTo>
                    <a:pt x="4002" y="1232"/>
                  </a:lnTo>
                  <a:lnTo>
                    <a:pt x="3970" y="1206"/>
                  </a:lnTo>
                  <a:lnTo>
                    <a:pt x="4044" y="1151"/>
                  </a:lnTo>
                  <a:lnTo>
                    <a:pt x="4152" y="1149"/>
                  </a:lnTo>
                  <a:lnTo>
                    <a:pt x="4275" y="1140"/>
                  </a:lnTo>
                  <a:lnTo>
                    <a:pt x="4273" y="1113"/>
                  </a:lnTo>
                  <a:lnTo>
                    <a:pt x="4317" y="1076"/>
                  </a:lnTo>
                  <a:lnTo>
                    <a:pt x="4435" y="1004"/>
                  </a:lnTo>
                  <a:lnTo>
                    <a:pt x="4441" y="971"/>
                  </a:lnTo>
                  <a:lnTo>
                    <a:pt x="4436" y="946"/>
                  </a:lnTo>
                  <a:lnTo>
                    <a:pt x="4376" y="911"/>
                  </a:lnTo>
                  <a:lnTo>
                    <a:pt x="4282" y="887"/>
                  </a:lnTo>
                  <a:lnTo>
                    <a:pt x="4330" y="868"/>
                  </a:lnTo>
                  <a:lnTo>
                    <a:pt x="4305" y="824"/>
                  </a:lnTo>
                  <a:lnTo>
                    <a:pt x="4260" y="820"/>
                  </a:lnTo>
                  <a:lnTo>
                    <a:pt x="4235" y="796"/>
                  </a:lnTo>
                  <a:lnTo>
                    <a:pt x="4191" y="817"/>
                  </a:lnTo>
                  <a:lnTo>
                    <a:pt x="4086" y="826"/>
                  </a:lnTo>
                  <a:lnTo>
                    <a:pt x="3902" y="810"/>
                  </a:lnTo>
                  <a:lnTo>
                    <a:pt x="3805" y="789"/>
                  </a:lnTo>
                  <a:lnTo>
                    <a:pt x="3727" y="779"/>
                  </a:lnTo>
                  <a:lnTo>
                    <a:pt x="3704" y="754"/>
                  </a:lnTo>
                  <a:lnTo>
                    <a:pt x="3787" y="722"/>
                  </a:lnTo>
                  <a:lnTo>
                    <a:pt x="3712" y="722"/>
                  </a:lnTo>
                  <a:lnTo>
                    <a:pt x="3758" y="652"/>
                  </a:lnTo>
                  <a:lnTo>
                    <a:pt x="3854" y="592"/>
                  </a:lnTo>
                  <a:lnTo>
                    <a:pt x="3932" y="565"/>
                  </a:lnTo>
                  <a:lnTo>
                    <a:pt x="4081" y="547"/>
                  </a:lnTo>
                  <a:lnTo>
                    <a:pt x="4004" y="590"/>
                  </a:lnTo>
                  <a:moveTo>
                    <a:pt x="4530" y="594"/>
                  </a:moveTo>
                  <a:lnTo>
                    <a:pt x="4520" y="612"/>
                  </a:lnTo>
                  <a:lnTo>
                    <a:pt x="4467" y="610"/>
                  </a:lnTo>
                  <a:lnTo>
                    <a:pt x="4412" y="609"/>
                  </a:lnTo>
                  <a:lnTo>
                    <a:pt x="4347" y="618"/>
                  </a:lnTo>
                  <a:lnTo>
                    <a:pt x="4336" y="614"/>
                  </a:lnTo>
                  <a:lnTo>
                    <a:pt x="4308" y="578"/>
                  </a:lnTo>
                  <a:lnTo>
                    <a:pt x="4331" y="554"/>
                  </a:lnTo>
                  <a:lnTo>
                    <a:pt x="4359" y="550"/>
                  </a:lnTo>
                  <a:lnTo>
                    <a:pt x="4471" y="557"/>
                  </a:lnTo>
                  <a:lnTo>
                    <a:pt x="4530" y="594"/>
                  </a:lnTo>
                  <a:moveTo>
                    <a:pt x="3095" y="573"/>
                  </a:moveTo>
                  <a:lnTo>
                    <a:pt x="3001" y="617"/>
                  </a:lnTo>
                  <a:lnTo>
                    <a:pt x="2972" y="570"/>
                  </a:lnTo>
                  <a:lnTo>
                    <a:pt x="3000" y="561"/>
                  </a:lnTo>
                  <a:lnTo>
                    <a:pt x="3072" y="558"/>
                  </a:lnTo>
                  <a:lnTo>
                    <a:pt x="3095" y="573"/>
                  </a:lnTo>
                  <a:moveTo>
                    <a:pt x="2573" y="593"/>
                  </a:moveTo>
                  <a:lnTo>
                    <a:pt x="2509" y="624"/>
                  </a:lnTo>
                  <a:lnTo>
                    <a:pt x="2649" y="604"/>
                  </a:lnTo>
                  <a:lnTo>
                    <a:pt x="2682" y="638"/>
                  </a:lnTo>
                  <a:lnTo>
                    <a:pt x="2780" y="603"/>
                  </a:lnTo>
                  <a:lnTo>
                    <a:pt x="2803" y="625"/>
                  </a:lnTo>
                  <a:lnTo>
                    <a:pt x="2772" y="692"/>
                  </a:lnTo>
                  <a:lnTo>
                    <a:pt x="2829" y="664"/>
                  </a:lnTo>
                  <a:lnTo>
                    <a:pt x="2869" y="595"/>
                  </a:lnTo>
                  <a:lnTo>
                    <a:pt x="2926" y="585"/>
                  </a:lnTo>
                  <a:lnTo>
                    <a:pt x="2965" y="596"/>
                  </a:lnTo>
                  <a:lnTo>
                    <a:pt x="2994" y="623"/>
                  </a:lnTo>
                  <a:lnTo>
                    <a:pt x="2956" y="689"/>
                  </a:lnTo>
                  <a:lnTo>
                    <a:pt x="2922" y="738"/>
                  </a:lnTo>
                  <a:lnTo>
                    <a:pt x="2976" y="773"/>
                  </a:lnTo>
                  <a:lnTo>
                    <a:pt x="3041" y="806"/>
                  </a:lnTo>
                  <a:lnTo>
                    <a:pt x="3005" y="837"/>
                  </a:lnTo>
                  <a:lnTo>
                    <a:pt x="2910" y="843"/>
                  </a:lnTo>
                  <a:lnTo>
                    <a:pt x="2919" y="870"/>
                  </a:lnTo>
                  <a:lnTo>
                    <a:pt x="2875" y="897"/>
                  </a:lnTo>
                  <a:lnTo>
                    <a:pt x="2787" y="885"/>
                  </a:lnTo>
                  <a:lnTo>
                    <a:pt x="2712" y="866"/>
                  </a:lnTo>
                  <a:lnTo>
                    <a:pt x="2644" y="870"/>
                  </a:lnTo>
                  <a:lnTo>
                    <a:pt x="2517" y="895"/>
                  </a:lnTo>
                  <a:lnTo>
                    <a:pt x="2367" y="906"/>
                  </a:lnTo>
                  <a:lnTo>
                    <a:pt x="2263" y="912"/>
                  </a:lnTo>
                  <a:lnTo>
                    <a:pt x="2269" y="878"/>
                  </a:lnTo>
                  <a:lnTo>
                    <a:pt x="2215" y="859"/>
                  </a:lnTo>
                  <a:lnTo>
                    <a:pt x="2158" y="867"/>
                  </a:lnTo>
                  <a:lnTo>
                    <a:pt x="2154" y="810"/>
                  </a:lnTo>
                  <a:lnTo>
                    <a:pt x="2198" y="803"/>
                  </a:lnTo>
                  <a:lnTo>
                    <a:pt x="2294" y="791"/>
                  </a:lnTo>
                  <a:lnTo>
                    <a:pt x="2367" y="794"/>
                  </a:lnTo>
                  <a:lnTo>
                    <a:pt x="2450" y="782"/>
                  </a:lnTo>
                  <a:lnTo>
                    <a:pt x="2365" y="765"/>
                  </a:lnTo>
                  <a:lnTo>
                    <a:pt x="2244" y="771"/>
                  </a:lnTo>
                  <a:lnTo>
                    <a:pt x="2170" y="770"/>
                  </a:lnTo>
                  <a:lnTo>
                    <a:pt x="2171" y="744"/>
                  </a:lnTo>
                  <a:lnTo>
                    <a:pt x="2326" y="716"/>
                  </a:lnTo>
                  <a:lnTo>
                    <a:pt x="2244" y="717"/>
                  </a:lnTo>
                  <a:lnTo>
                    <a:pt x="2172" y="699"/>
                  </a:lnTo>
                  <a:lnTo>
                    <a:pt x="2278" y="647"/>
                  </a:lnTo>
                  <a:lnTo>
                    <a:pt x="2347" y="620"/>
                  </a:lnTo>
                  <a:lnTo>
                    <a:pt x="2535" y="580"/>
                  </a:lnTo>
                  <a:lnTo>
                    <a:pt x="2573" y="593"/>
                  </a:lnTo>
                  <a:moveTo>
                    <a:pt x="3571" y="843"/>
                  </a:moveTo>
                  <a:lnTo>
                    <a:pt x="3509" y="917"/>
                  </a:lnTo>
                  <a:lnTo>
                    <a:pt x="3629" y="860"/>
                  </a:lnTo>
                  <a:lnTo>
                    <a:pt x="3656" y="907"/>
                  </a:lnTo>
                  <a:lnTo>
                    <a:pt x="3596" y="961"/>
                  </a:lnTo>
                  <a:lnTo>
                    <a:pt x="3611" y="1010"/>
                  </a:lnTo>
                  <a:lnTo>
                    <a:pt x="3711" y="957"/>
                  </a:lnTo>
                  <a:lnTo>
                    <a:pt x="3800" y="894"/>
                  </a:lnTo>
                  <a:lnTo>
                    <a:pt x="3866" y="816"/>
                  </a:lnTo>
                  <a:lnTo>
                    <a:pt x="3938" y="821"/>
                  </a:lnTo>
                  <a:lnTo>
                    <a:pt x="4010" y="832"/>
                  </a:lnTo>
                  <a:lnTo>
                    <a:pt x="4055" y="867"/>
                  </a:lnTo>
                  <a:lnTo>
                    <a:pt x="4032" y="903"/>
                  </a:lnTo>
                  <a:lnTo>
                    <a:pt x="3962" y="942"/>
                  </a:lnTo>
                  <a:lnTo>
                    <a:pt x="3972" y="981"/>
                  </a:lnTo>
                  <a:lnTo>
                    <a:pt x="3939" y="1016"/>
                  </a:lnTo>
                  <a:lnTo>
                    <a:pt x="3792" y="1068"/>
                  </a:lnTo>
                  <a:lnTo>
                    <a:pt x="3706" y="1080"/>
                  </a:lnTo>
                  <a:lnTo>
                    <a:pt x="3664" y="1057"/>
                  </a:lnTo>
                  <a:lnTo>
                    <a:pt x="3619" y="1095"/>
                  </a:lnTo>
                  <a:lnTo>
                    <a:pt x="3518" y="1158"/>
                  </a:lnTo>
                  <a:lnTo>
                    <a:pt x="3477" y="1191"/>
                  </a:lnTo>
                  <a:lnTo>
                    <a:pt x="3373" y="1242"/>
                  </a:lnTo>
                  <a:lnTo>
                    <a:pt x="3287" y="1247"/>
                  </a:lnTo>
                  <a:lnTo>
                    <a:pt x="3218" y="1280"/>
                  </a:lnTo>
                  <a:lnTo>
                    <a:pt x="3178" y="1330"/>
                  </a:lnTo>
                  <a:lnTo>
                    <a:pt x="3103" y="1339"/>
                  </a:lnTo>
                  <a:lnTo>
                    <a:pt x="2985" y="1402"/>
                  </a:lnTo>
                  <a:lnTo>
                    <a:pt x="2858" y="1490"/>
                  </a:lnTo>
                  <a:lnTo>
                    <a:pt x="2792" y="1552"/>
                  </a:lnTo>
                  <a:lnTo>
                    <a:pt x="2726" y="1644"/>
                  </a:lnTo>
                  <a:lnTo>
                    <a:pt x="2806" y="1657"/>
                  </a:lnTo>
                  <a:lnTo>
                    <a:pt x="2785" y="1732"/>
                  </a:lnTo>
                  <a:lnTo>
                    <a:pt x="2776" y="1793"/>
                  </a:lnTo>
                  <a:lnTo>
                    <a:pt x="2872" y="1777"/>
                  </a:lnTo>
                  <a:lnTo>
                    <a:pt x="2966" y="1812"/>
                  </a:lnTo>
                  <a:lnTo>
                    <a:pt x="3010" y="1842"/>
                  </a:lnTo>
                  <a:lnTo>
                    <a:pt x="3032" y="1880"/>
                  </a:lnTo>
                  <a:lnTo>
                    <a:pt x="3098" y="1903"/>
                  </a:lnTo>
                  <a:lnTo>
                    <a:pt x="3146" y="1937"/>
                  </a:lnTo>
                  <a:lnTo>
                    <a:pt x="3247" y="1941"/>
                  </a:lnTo>
                  <a:lnTo>
                    <a:pt x="3311" y="1949"/>
                  </a:lnTo>
                  <a:lnTo>
                    <a:pt x="3264" y="2020"/>
                  </a:lnTo>
                  <a:lnTo>
                    <a:pt x="3242" y="2102"/>
                  </a:lnTo>
                  <a:lnTo>
                    <a:pt x="3244" y="2194"/>
                  </a:lnTo>
                  <a:lnTo>
                    <a:pt x="3304" y="2272"/>
                  </a:lnTo>
                  <a:lnTo>
                    <a:pt x="3366" y="2245"/>
                  </a:lnTo>
                  <a:lnTo>
                    <a:pt x="3439" y="2160"/>
                  </a:lnTo>
                  <a:lnTo>
                    <a:pt x="3468" y="2031"/>
                  </a:lnTo>
                  <a:lnTo>
                    <a:pt x="3445" y="1988"/>
                  </a:lnTo>
                  <a:lnTo>
                    <a:pt x="3565" y="1950"/>
                  </a:lnTo>
                  <a:lnTo>
                    <a:pt x="3664" y="1893"/>
                  </a:lnTo>
                  <a:lnTo>
                    <a:pt x="3727" y="1837"/>
                  </a:lnTo>
                  <a:lnTo>
                    <a:pt x="3750" y="1783"/>
                  </a:lnTo>
                  <a:lnTo>
                    <a:pt x="3744" y="1715"/>
                  </a:lnTo>
                  <a:lnTo>
                    <a:pt x="3702" y="1655"/>
                  </a:lnTo>
                  <a:lnTo>
                    <a:pt x="3820" y="1572"/>
                  </a:lnTo>
                  <a:lnTo>
                    <a:pt x="3835" y="1501"/>
                  </a:lnTo>
                  <a:lnTo>
                    <a:pt x="3888" y="1379"/>
                  </a:lnTo>
                  <a:lnTo>
                    <a:pt x="3939" y="1361"/>
                  </a:lnTo>
                  <a:lnTo>
                    <a:pt x="4028" y="1382"/>
                  </a:lnTo>
                  <a:lnTo>
                    <a:pt x="4084" y="1390"/>
                  </a:lnTo>
                  <a:lnTo>
                    <a:pt x="4144" y="1370"/>
                  </a:lnTo>
                  <a:lnTo>
                    <a:pt x="4184" y="1396"/>
                  </a:lnTo>
                  <a:lnTo>
                    <a:pt x="4232" y="1441"/>
                  </a:lnTo>
                  <a:lnTo>
                    <a:pt x="4233" y="1471"/>
                  </a:lnTo>
                  <a:lnTo>
                    <a:pt x="4337" y="1477"/>
                  </a:lnTo>
                  <a:lnTo>
                    <a:pt x="4301" y="1543"/>
                  </a:lnTo>
                  <a:lnTo>
                    <a:pt x="4270" y="1643"/>
                  </a:lnTo>
                  <a:lnTo>
                    <a:pt x="4320" y="1656"/>
                  </a:lnTo>
                  <a:lnTo>
                    <a:pt x="4342" y="1702"/>
                  </a:lnTo>
                  <a:lnTo>
                    <a:pt x="4451" y="1658"/>
                  </a:lnTo>
                  <a:lnTo>
                    <a:pt x="4550" y="1571"/>
                  </a:lnTo>
                  <a:lnTo>
                    <a:pt x="4608" y="1534"/>
                  </a:lnTo>
                  <a:lnTo>
                    <a:pt x="4621" y="1605"/>
                  </a:lnTo>
                  <a:lnTo>
                    <a:pt x="4655" y="1706"/>
                  </a:lnTo>
                  <a:lnTo>
                    <a:pt x="4683" y="1802"/>
                  </a:lnTo>
                  <a:lnTo>
                    <a:pt x="4637" y="1853"/>
                  </a:lnTo>
                  <a:lnTo>
                    <a:pt x="4702" y="1898"/>
                  </a:lnTo>
                  <a:lnTo>
                    <a:pt x="4740" y="1945"/>
                  </a:lnTo>
                  <a:lnTo>
                    <a:pt x="4833" y="1966"/>
                  </a:lnTo>
                  <a:lnTo>
                    <a:pt x="4864" y="1992"/>
                  </a:lnTo>
                  <a:lnTo>
                    <a:pt x="4864" y="2061"/>
                  </a:lnTo>
                  <a:lnTo>
                    <a:pt x="4910" y="2072"/>
                  </a:lnTo>
                  <a:lnTo>
                    <a:pt x="4925" y="2102"/>
                  </a:lnTo>
                  <a:lnTo>
                    <a:pt x="4899" y="2195"/>
                  </a:lnTo>
                  <a:lnTo>
                    <a:pt x="4842" y="2226"/>
                  </a:lnTo>
                  <a:lnTo>
                    <a:pt x="4786" y="2254"/>
                  </a:lnTo>
                  <a:lnTo>
                    <a:pt x="4670" y="2284"/>
                  </a:lnTo>
                  <a:lnTo>
                    <a:pt x="4565" y="2352"/>
                  </a:lnTo>
                  <a:lnTo>
                    <a:pt x="4450" y="2365"/>
                  </a:lnTo>
                  <a:lnTo>
                    <a:pt x="4317" y="2348"/>
                  </a:lnTo>
                  <a:lnTo>
                    <a:pt x="4219" y="2347"/>
                  </a:lnTo>
                  <a:lnTo>
                    <a:pt x="4149" y="2353"/>
                  </a:lnTo>
                  <a:lnTo>
                    <a:pt x="4073" y="2412"/>
                  </a:lnTo>
                  <a:lnTo>
                    <a:pt x="3976" y="2449"/>
                  </a:lnTo>
                  <a:lnTo>
                    <a:pt x="3840" y="2559"/>
                  </a:lnTo>
                  <a:lnTo>
                    <a:pt x="3736" y="2636"/>
                  </a:lnTo>
                  <a:lnTo>
                    <a:pt x="3798" y="2622"/>
                  </a:lnTo>
                  <a:lnTo>
                    <a:pt x="3943" y="2513"/>
                  </a:lnTo>
                  <a:lnTo>
                    <a:pt x="4107" y="2444"/>
                  </a:lnTo>
                  <a:lnTo>
                    <a:pt x="4208" y="2435"/>
                  </a:lnTo>
                  <a:lnTo>
                    <a:pt x="4252" y="2476"/>
                  </a:lnTo>
                  <a:lnTo>
                    <a:pt x="4171" y="2532"/>
                  </a:lnTo>
                  <a:lnTo>
                    <a:pt x="4162" y="2622"/>
                  </a:lnTo>
                  <a:lnTo>
                    <a:pt x="4164" y="2685"/>
                  </a:lnTo>
                  <a:lnTo>
                    <a:pt x="4238" y="2727"/>
                  </a:lnTo>
                  <a:lnTo>
                    <a:pt x="4353" y="2715"/>
                  </a:lnTo>
                  <a:lnTo>
                    <a:pt x="4448" y="2621"/>
                  </a:lnTo>
                  <a:lnTo>
                    <a:pt x="4434" y="2681"/>
                  </a:lnTo>
                  <a:lnTo>
                    <a:pt x="4469" y="2712"/>
                  </a:lnTo>
                  <a:lnTo>
                    <a:pt x="4370" y="2766"/>
                  </a:lnTo>
                  <a:lnTo>
                    <a:pt x="4206" y="2816"/>
                  </a:lnTo>
                  <a:lnTo>
                    <a:pt x="4129" y="2850"/>
                  </a:lnTo>
                  <a:lnTo>
                    <a:pt x="4035" y="2911"/>
                  </a:lnTo>
                  <a:lnTo>
                    <a:pt x="3985" y="2905"/>
                  </a:lnTo>
                  <a:lnTo>
                    <a:pt x="4004" y="2834"/>
                  </a:lnTo>
                  <a:lnTo>
                    <a:pt x="4142" y="2764"/>
                  </a:lnTo>
                  <a:lnTo>
                    <a:pt x="4034" y="2767"/>
                  </a:lnTo>
                  <a:lnTo>
                    <a:pt x="3955" y="2777"/>
                  </a:lnTo>
                  <a:lnTo>
                    <a:pt x="3927" y="2730"/>
                  </a:lnTo>
                  <a:lnTo>
                    <a:pt x="3965" y="2616"/>
                  </a:lnTo>
                  <a:lnTo>
                    <a:pt x="3943" y="2592"/>
                  </a:lnTo>
                  <a:lnTo>
                    <a:pt x="3894" y="2606"/>
                  </a:lnTo>
                  <a:lnTo>
                    <a:pt x="3879" y="2584"/>
                  </a:lnTo>
                  <a:lnTo>
                    <a:pt x="3806" y="2647"/>
                  </a:lnTo>
                  <a:lnTo>
                    <a:pt x="3764" y="2712"/>
                  </a:lnTo>
                  <a:lnTo>
                    <a:pt x="3727" y="2750"/>
                  </a:lnTo>
                  <a:lnTo>
                    <a:pt x="3694" y="2763"/>
                  </a:lnTo>
                  <a:lnTo>
                    <a:pt x="3671" y="2767"/>
                  </a:lnTo>
                  <a:lnTo>
                    <a:pt x="3657" y="2788"/>
                  </a:lnTo>
                  <a:lnTo>
                    <a:pt x="3533" y="2788"/>
                  </a:lnTo>
                  <a:lnTo>
                    <a:pt x="3430" y="2789"/>
                  </a:lnTo>
                  <a:lnTo>
                    <a:pt x="3394" y="2804"/>
                  </a:lnTo>
                  <a:lnTo>
                    <a:pt x="3301" y="2864"/>
                  </a:lnTo>
                  <a:lnTo>
                    <a:pt x="3291" y="2871"/>
                  </a:lnTo>
                  <a:lnTo>
                    <a:pt x="3258" y="2904"/>
                  </a:lnTo>
                  <a:lnTo>
                    <a:pt x="3195" y="2904"/>
                  </a:lnTo>
                  <a:lnTo>
                    <a:pt x="3128" y="2904"/>
                  </a:lnTo>
                  <a:lnTo>
                    <a:pt x="3093" y="2917"/>
                  </a:lnTo>
                  <a:lnTo>
                    <a:pt x="3098" y="2934"/>
                  </a:lnTo>
                  <a:lnTo>
                    <a:pt x="3095" y="2960"/>
                  </a:lnTo>
                  <a:lnTo>
                    <a:pt x="3091" y="2968"/>
                  </a:lnTo>
                  <a:lnTo>
                    <a:pt x="2987" y="3010"/>
                  </a:lnTo>
                  <a:lnTo>
                    <a:pt x="2912" y="3023"/>
                  </a:lnTo>
                  <a:lnTo>
                    <a:pt x="2816" y="3068"/>
                  </a:lnTo>
                  <a:lnTo>
                    <a:pt x="2799" y="3068"/>
                  </a:lnTo>
                  <a:lnTo>
                    <a:pt x="2780" y="3055"/>
                  </a:lnTo>
                  <a:lnTo>
                    <a:pt x="2777" y="3043"/>
                  </a:lnTo>
                  <a:lnTo>
                    <a:pt x="2782" y="3034"/>
                  </a:lnTo>
                  <a:lnTo>
                    <a:pt x="2807" y="3005"/>
                  </a:lnTo>
                  <a:lnTo>
                    <a:pt x="2856" y="2958"/>
                  </a:lnTo>
                  <a:lnTo>
                    <a:pt x="2894" y="2909"/>
                  </a:lnTo>
                  <a:lnTo>
                    <a:pt x="2908" y="2836"/>
                  </a:lnTo>
                  <a:lnTo>
                    <a:pt x="2923" y="2760"/>
                  </a:lnTo>
                  <a:lnTo>
                    <a:pt x="2868" y="2720"/>
                  </a:lnTo>
                  <a:lnTo>
                    <a:pt x="2882" y="2705"/>
                  </a:lnTo>
                  <a:lnTo>
                    <a:pt x="2877" y="2695"/>
                  </a:lnTo>
                  <a:lnTo>
                    <a:pt x="2858" y="2695"/>
                  </a:lnTo>
                  <a:lnTo>
                    <a:pt x="2850" y="2682"/>
                  </a:lnTo>
                  <a:lnTo>
                    <a:pt x="2855" y="2662"/>
                  </a:lnTo>
                  <a:lnTo>
                    <a:pt x="2838" y="2671"/>
                  </a:lnTo>
                  <a:lnTo>
                    <a:pt x="2822" y="2668"/>
                  </a:lnTo>
                  <a:lnTo>
                    <a:pt x="2829" y="2660"/>
                  </a:lnTo>
                  <a:lnTo>
                    <a:pt x="2817" y="2652"/>
                  </a:lnTo>
                  <a:lnTo>
                    <a:pt x="2820" y="2630"/>
                  </a:lnTo>
                  <a:lnTo>
                    <a:pt x="2779" y="2603"/>
                  </a:lnTo>
                  <a:lnTo>
                    <a:pt x="2738" y="2575"/>
                  </a:lnTo>
                  <a:lnTo>
                    <a:pt x="2687" y="2543"/>
                  </a:lnTo>
                  <a:lnTo>
                    <a:pt x="2639" y="2513"/>
                  </a:lnTo>
                  <a:lnTo>
                    <a:pt x="2569" y="2536"/>
                  </a:lnTo>
                  <a:lnTo>
                    <a:pt x="2547" y="2537"/>
                  </a:lnTo>
                  <a:lnTo>
                    <a:pt x="2475" y="2515"/>
                  </a:lnTo>
                  <a:lnTo>
                    <a:pt x="2416" y="2526"/>
                  </a:lnTo>
                  <a:lnTo>
                    <a:pt x="2365" y="2500"/>
                  </a:lnTo>
                  <a:lnTo>
                    <a:pt x="2304" y="2487"/>
                  </a:lnTo>
                  <a:lnTo>
                    <a:pt x="2260" y="2482"/>
                  </a:lnTo>
                  <a:lnTo>
                    <a:pt x="2247" y="2468"/>
                  </a:lnTo>
                  <a:lnTo>
                    <a:pt x="2258" y="2422"/>
                  </a:lnTo>
                  <a:lnTo>
                    <a:pt x="2236" y="2423"/>
                  </a:lnTo>
                  <a:lnTo>
                    <a:pt x="2219" y="2455"/>
                  </a:lnTo>
                  <a:lnTo>
                    <a:pt x="2083" y="2455"/>
                  </a:lnTo>
                  <a:lnTo>
                    <a:pt x="1858" y="2455"/>
                  </a:lnTo>
                  <a:lnTo>
                    <a:pt x="1634" y="2455"/>
                  </a:lnTo>
                  <a:lnTo>
                    <a:pt x="1436" y="2455"/>
                  </a:lnTo>
                  <a:lnTo>
                    <a:pt x="1239" y="2455"/>
                  </a:lnTo>
                  <a:lnTo>
                    <a:pt x="1045" y="2455"/>
                  </a:lnTo>
                  <a:lnTo>
                    <a:pt x="844" y="2455"/>
                  </a:lnTo>
                  <a:lnTo>
                    <a:pt x="779" y="2455"/>
                  </a:lnTo>
                  <a:lnTo>
                    <a:pt x="584" y="2455"/>
                  </a:lnTo>
                  <a:lnTo>
                    <a:pt x="397" y="2455"/>
                  </a:lnTo>
                  <a:lnTo>
                    <a:pt x="388" y="2455"/>
                  </a:lnTo>
                  <a:lnTo>
                    <a:pt x="316" y="2373"/>
                  </a:lnTo>
                  <a:lnTo>
                    <a:pt x="294" y="2337"/>
                  </a:lnTo>
                  <a:lnTo>
                    <a:pt x="200" y="2303"/>
                  </a:lnTo>
                  <a:lnTo>
                    <a:pt x="217" y="2230"/>
                  </a:lnTo>
                  <a:lnTo>
                    <a:pt x="264" y="2180"/>
                  </a:lnTo>
                  <a:lnTo>
                    <a:pt x="209" y="2145"/>
                  </a:lnTo>
                  <a:lnTo>
                    <a:pt x="249" y="2079"/>
                  </a:lnTo>
                  <a:lnTo>
                    <a:pt x="220" y="2019"/>
                  </a:lnTo>
                  <a:lnTo>
                    <a:pt x="253" y="1977"/>
                  </a:lnTo>
                  <a:lnTo>
                    <a:pt x="320" y="1938"/>
                  </a:lnTo>
                  <a:lnTo>
                    <a:pt x="362" y="1887"/>
                  </a:lnTo>
                  <a:lnTo>
                    <a:pt x="300" y="1836"/>
                  </a:lnTo>
                  <a:lnTo>
                    <a:pt x="319" y="1744"/>
                  </a:lnTo>
                  <a:lnTo>
                    <a:pt x="333" y="1687"/>
                  </a:lnTo>
                  <a:lnTo>
                    <a:pt x="311" y="1651"/>
                  </a:lnTo>
                  <a:lnTo>
                    <a:pt x="302" y="1618"/>
                  </a:lnTo>
                  <a:lnTo>
                    <a:pt x="309" y="1577"/>
                  </a:lnTo>
                  <a:lnTo>
                    <a:pt x="224" y="1603"/>
                  </a:lnTo>
                  <a:lnTo>
                    <a:pt x="121" y="1647"/>
                  </a:lnTo>
                  <a:lnTo>
                    <a:pt x="119" y="1595"/>
                  </a:lnTo>
                  <a:lnTo>
                    <a:pt x="111" y="1561"/>
                  </a:lnTo>
                  <a:lnTo>
                    <a:pt x="75" y="1539"/>
                  </a:lnTo>
                  <a:lnTo>
                    <a:pt x="18" y="1536"/>
                  </a:lnTo>
                  <a:lnTo>
                    <a:pt x="510" y="1099"/>
                  </a:lnTo>
                  <a:lnTo>
                    <a:pt x="854" y="828"/>
                  </a:lnTo>
                  <a:lnTo>
                    <a:pt x="933" y="845"/>
                  </a:lnTo>
                  <a:lnTo>
                    <a:pt x="974" y="880"/>
                  </a:lnTo>
                  <a:lnTo>
                    <a:pt x="1022" y="886"/>
                  </a:lnTo>
                  <a:lnTo>
                    <a:pt x="1108" y="856"/>
                  </a:lnTo>
                  <a:lnTo>
                    <a:pt x="1202" y="834"/>
                  </a:lnTo>
                  <a:lnTo>
                    <a:pt x="1272" y="843"/>
                  </a:lnTo>
                  <a:lnTo>
                    <a:pt x="1392" y="812"/>
                  </a:lnTo>
                  <a:lnTo>
                    <a:pt x="1502" y="794"/>
                  </a:lnTo>
                  <a:lnTo>
                    <a:pt x="1503" y="823"/>
                  </a:lnTo>
                  <a:lnTo>
                    <a:pt x="1564" y="807"/>
                  </a:lnTo>
                  <a:lnTo>
                    <a:pt x="1617" y="774"/>
                  </a:lnTo>
                  <a:lnTo>
                    <a:pt x="1644" y="781"/>
                  </a:lnTo>
                  <a:lnTo>
                    <a:pt x="1659" y="845"/>
                  </a:lnTo>
                  <a:lnTo>
                    <a:pt x="1788" y="796"/>
                  </a:lnTo>
                  <a:lnTo>
                    <a:pt x="1732" y="850"/>
                  </a:lnTo>
                  <a:lnTo>
                    <a:pt x="1812" y="839"/>
                  </a:lnTo>
                  <a:lnTo>
                    <a:pt x="1857" y="818"/>
                  </a:lnTo>
                  <a:lnTo>
                    <a:pt x="1917" y="822"/>
                  </a:lnTo>
                  <a:lnTo>
                    <a:pt x="1966" y="852"/>
                  </a:lnTo>
                  <a:lnTo>
                    <a:pt x="2065" y="878"/>
                  </a:lnTo>
                  <a:lnTo>
                    <a:pt x="2127" y="890"/>
                  </a:lnTo>
                  <a:lnTo>
                    <a:pt x="2185" y="886"/>
                  </a:lnTo>
                  <a:lnTo>
                    <a:pt x="2220" y="922"/>
                  </a:lnTo>
                  <a:lnTo>
                    <a:pt x="2105" y="958"/>
                  </a:lnTo>
                  <a:lnTo>
                    <a:pt x="2189" y="974"/>
                  </a:lnTo>
                  <a:lnTo>
                    <a:pt x="2347" y="965"/>
                  </a:lnTo>
                  <a:lnTo>
                    <a:pt x="2407" y="953"/>
                  </a:lnTo>
                  <a:lnTo>
                    <a:pt x="2423" y="997"/>
                  </a:lnTo>
                  <a:lnTo>
                    <a:pt x="2520" y="960"/>
                  </a:lnTo>
                  <a:lnTo>
                    <a:pt x="2494" y="929"/>
                  </a:lnTo>
                  <a:lnTo>
                    <a:pt x="2554" y="904"/>
                  </a:lnTo>
                  <a:lnTo>
                    <a:pt x="2624" y="901"/>
                  </a:lnTo>
                  <a:lnTo>
                    <a:pt x="2675" y="893"/>
                  </a:lnTo>
                  <a:lnTo>
                    <a:pt x="2702" y="911"/>
                  </a:lnTo>
                  <a:lnTo>
                    <a:pt x="2720" y="950"/>
                  </a:lnTo>
                  <a:lnTo>
                    <a:pt x="2787" y="944"/>
                  </a:lnTo>
                  <a:lnTo>
                    <a:pt x="2854" y="977"/>
                  </a:lnTo>
                  <a:lnTo>
                    <a:pt x="2951" y="965"/>
                  </a:lnTo>
                  <a:lnTo>
                    <a:pt x="3030" y="967"/>
                  </a:lnTo>
                  <a:lnTo>
                    <a:pt x="3064" y="922"/>
                  </a:lnTo>
                  <a:lnTo>
                    <a:pt x="3124" y="909"/>
                  </a:lnTo>
                  <a:lnTo>
                    <a:pt x="3188" y="934"/>
                  </a:lnTo>
                  <a:lnTo>
                    <a:pt x="3128" y="1003"/>
                  </a:lnTo>
                  <a:lnTo>
                    <a:pt x="3213" y="945"/>
                  </a:lnTo>
                  <a:lnTo>
                    <a:pt x="3256" y="947"/>
                  </a:lnTo>
                  <a:lnTo>
                    <a:pt x="3344" y="874"/>
                  </a:lnTo>
                  <a:lnTo>
                    <a:pt x="3325" y="830"/>
                  </a:lnTo>
                  <a:lnTo>
                    <a:pt x="3288" y="801"/>
                  </a:lnTo>
                  <a:lnTo>
                    <a:pt x="3365" y="724"/>
                  </a:lnTo>
                  <a:lnTo>
                    <a:pt x="3475" y="674"/>
                  </a:lnTo>
                  <a:lnTo>
                    <a:pt x="3534" y="685"/>
                  </a:lnTo>
                  <a:lnTo>
                    <a:pt x="3559" y="715"/>
                  </a:lnTo>
                  <a:lnTo>
                    <a:pt x="3561" y="794"/>
                  </a:lnTo>
                  <a:lnTo>
                    <a:pt x="3483" y="829"/>
                  </a:lnTo>
                  <a:lnTo>
                    <a:pt x="3571" y="843"/>
                  </a:lnTo>
                  <a:moveTo>
                    <a:pt x="3269" y="871"/>
                  </a:moveTo>
                  <a:lnTo>
                    <a:pt x="3213" y="896"/>
                  </a:lnTo>
                  <a:lnTo>
                    <a:pt x="3159" y="875"/>
                  </a:lnTo>
                  <a:lnTo>
                    <a:pt x="3107" y="882"/>
                  </a:lnTo>
                  <a:lnTo>
                    <a:pt x="3062" y="850"/>
                  </a:lnTo>
                  <a:lnTo>
                    <a:pt x="3131" y="828"/>
                  </a:lnTo>
                  <a:lnTo>
                    <a:pt x="3197" y="797"/>
                  </a:lnTo>
                  <a:lnTo>
                    <a:pt x="3236" y="818"/>
                  </a:lnTo>
                  <a:lnTo>
                    <a:pt x="3257" y="830"/>
                  </a:lnTo>
                  <a:lnTo>
                    <a:pt x="3261" y="844"/>
                  </a:lnTo>
                  <a:lnTo>
                    <a:pt x="3269" y="871"/>
                  </a:lnTo>
                  <a:moveTo>
                    <a:pt x="4250" y="1014"/>
                  </a:moveTo>
                  <a:lnTo>
                    <a:pt x="4184" y="1017"/>
                  </a:lnTo>
                  <a:lnTo>
                    <a:pt x="4195" y="981"/>
                  </a:lnTo>
                  <a:lnTo>
                    <a:pt x="4247" y="940"/>
                  </a:lnTo>
                  <a:lnTo>
                    <a:pt x="4305" y="930"/>
                  </a:lnTo>
                  <a:lnTo>
                    <a:pt x="4334" y="951"/>
                  </a:lnTo>
                  <a:lnTo>
                    <a:pt x="4313" y="982"/>
                  </a:lnTo>
                  <a:lnTo>
                    <a:pt x="4300" y="992"/>
                  </a:lnTo>
                  <a:lnTo>
                    <a:pt x="4250" y="1014"/>
                  </a:lnTo>
                  <a:moveTo>
                    <a:pt x="3649" y="1125"/>
                  </a:moveTo>
                  <a:lnTo>
                    <a:pt x="3636" y="1158"/>
                  </a:lnTo>
                  <a:lnTo>
                    <a:pt x="3673" y="1146"/>
                  </a:lnTo>
                  <a:lnTo>
                    <a:pt x="3692" y="1166"/>
                  </a:lnTo>
                  <a:lnTo>
                    <a:pt x="3737" y="1192"/>
                  </a:lnTo>
                  <a:lnTo>
                    <a:pt x="3787" y="1215"/>
                  </a:lnTo>
                  <a:lnTo>
                    <a:pt x="3768" y="1251"/>
                  </a:lnTo>
                  <a:lnTo>
                    <a:pt x="3814" y="1246"/>
                  </a:lnTo>
                  <a:lnTo>
                    <a:pt x="3839" y="1271"/>
                  </a:lnTo>
                  <a:lnTo>
                    <a:pt x="3772" y="1295"/>
                  </a:lnTo>
                  <a:lnTo>
                    <a:pt x="3693" y="1277"/>
                  </a:lnTo>
                  <a:lnTo>
                    <a:pt x="3684" y="1242"/>
                  </a:lnTo>
                  <a:lnTo>
                    <a:pt x="3599" y="1283"/>
                  </a:lnTo>
                  <a:lnTo>
                    <a:pt x="3489" y="1323"/>
                  </a:lnTo>
                  <a:lnTo>
                    <a:pt x="3500" y="1278"/>
                  </a:lnTo>
                  <a:lnTo>
                    <a:pt x="3416" y="1285"/>
                  </a:lnTo>
                  <a:lnTo>
                    <a:pt x="3493" y="1247"/>
                  </a:lnTo>
                  <a:lnTo>
                    <a:pt x="3543" y="1187"/>
                  </a:lnTo>
                  <a:lnTo>
                    <a:pt x="3612" y="1118"/>
                  </a:lnTo>
                  <a:lnTo>
                    <a:pt x="3649" y="1125"/>
                  </a:lnTo>
                  <a:moveTo>
                    <a:pt x="3684" y="1349"/>
                  </a:moveTo>
                  <a:lnTo>
                    <a:pt x="3588" y="1392"/>
                  </a:lnTo>
                  <a:lnTo>
                    <a:pt x="3547" y="1390"/>
                  </a:lnTo>
                  <a:lnTo>
                    <a:pt x="3548" y="1369"/>
                  </a:lnTo>
                  <a:lnTo>
                    <a:pt x="3615" y="1333"/>
                  </a:lnTo>
                  <a:lnTo>
                    <a:pt x="3695" y="1334"/>
                  </a:lnTo>
                  <a:lnTo>
                    <a:pt x="3684" y="1349"/>
                  </a:lnTo>
                  <a:moveTo>
                    <a:pt x="3812" y="1392"/>
                  </a:moveTo>
                  <a:lnTo>
                    <a:pt x="3764" y="1432"/>
                  </a:lnTo>
                  <a:lnTo>
                    <a:pt x="3741" y="1426"/>
                  </a:lnTo>
                  <a:lnTo>
                    <a:pt x="3740" y="1403"/>
                  </a:lnTo>
                  <a:lnTo>
                    <a:pt x="3746" y="1397"/>
                  </a:lnTo>
                  <a:lnTo>
                    <a:pt x="3783" y="1374"/>
                  </a:lnTo>
                  <a:lnTo>
                    <a:pt x="3807" y="1376"/>
                  </a:lnTo>
                  <a:lnTo>
                    <a:pt x="3812" y="1392"/>
                  </a:lnTo>
                  <a:moveTo>
                    <a:pt x="43" y="2029"/>
                  </a:moveTo>
                  <a:lnTo>
                    <a:pt x="64" y="2040"/>
                  </a:lnTo>
                  <a:lnTo>
                    <a:pt x="130" y="2033"/>
                  </a:lnTo>
                  <a:lnTo>
                    <a:pt x="37" y="2126"/>
                  </a:lnTo>
                  <a:lnTo>
                    <a:pt x="41" y="2192"/>
                  </a:lnTo>
                  <a:lnTo>
                    <a:pt x="15" y="2192"/>
                  </a:lnTo>
                  <a:lnTo>
                    <a:pt x="6" y="2154"/>
                  </a:lnTo>
                  <a:lnTo>
                    <a:pt x="12" y="2116"/>
                  </a:lnTo>
                  <a:lnTo>
                    <a:pt x="0" y="2091"/>
                  </a:lnTo>
                  <a:lnTo>
                    <a:pt x="18" y="2055"/>
                  </a:lnTo>
                  <a:lnTo>
                    <a:pt x="43" y="2029"/>
                  </a:lnTo>
                  <a:moveTo>
                    <a:pt x="4831" y="2315"/>
                  </a:moveTo>
                  <a:lnTo>
                    <a:pt x="4766" y="2387"/>
                  </a:lnTo>
                  <a:lnTo>
                    <a:pt x="4817" y="2359"/>
                  </a:lnTo>
                  <a:lnTo>
                    <a:pt x="4855" y="2377"/>
                  </a:lnTo>
                  <a:lnTo>
                    <a:pt x="4824" y="2406"/>
                  </a:lnTo>
                  <a:lnTo>
                    <a:pt x="4875" y="2429"/>
                  </a:lnTo>
                  <a:lnTo>
                    <a:pt x="4911" y="2409"/>
                  </a:lnTo>
                  <a:lnTo>
                    <a:pt x="4969" y="2434"/>
                  </a:lnTo>
                  <a:lnTo>
                    <a:pt x="4932" y="2495"/>
                  </a:lnTo>
                  <a:lnTo>
                    <a:pt x="4982" y="2481"/>
                  </a:lnTo>
                  <a:lnTo>
                    <a:pt x="4978" y="2525"/>
                  </a:lnTo>
                  <a:lnTo>
                    <a:pt x="4985" y="2577"/>
                  </a:lnTo>
                  <a:lnTo>
                    <a:pt x="4937" y="2650"/>
                  </a:lnTo>
                  <a:lnTo>
                    <a:pt x="4906" y="2653"/>
                  </a:lnTo>
                  <a:lnTo>
                    <a:pt x="4866" y="2637"/>
                  </a:lnTo>
                  <a:lnTo>
                    <a:pt x="4899" y="2569"/>
                  </a:lnTo>
                  <a:lnTo>
                    <a:pt x="4884" y="2559"/>
                  </a:lnTo>
                  <a:lnTo>
                    <a:pt x="4786" y="2631"/>
                  </a:lnTo>
                  <a:lnTo>
                    <a:pt x="4747" y="2628"/>
                  </a:lnTo>
                  <a:lnTo>
                    <a:pt x="4805" y="2589"/>
                  </a:lnTo>
                  <a:lnTo>
                    <a:pt x="4747" y="2569"/>
                  </a:lnTo>
                  <a:lnTo>
                    <a:pt x="4675" y="2574"/>
                  </a:lnTo>
                  <a:lnTo>
                    <a:pt x="4546" y="2571"/>
                  </a:lnTo>
                  <a:lnTo>
                    <a:pt x="4544" y="2546"/>
                  </a:lnTo>
                  <a:lnTo>
                    <a:pt x="4594" y="2517"/>
                  </a:lnTo>
                  <a:lnTo>
                    <a:pt x="4572" y="2494"/>
                  </a:lnTo>
                  <a:lnTo>
                    <a:pt x="4643" y="2444"/>
                  </a:lnTo>
                  <a:lnTo>
                    <a:pt x="4753" y="2312"/>
                  </a:lnTo>
                  <a:lnTo>
                    <a:pt x="4808" y="2265"/>
                  </a:lnTo>
                  <a:lnTo>
                    <a:pt x="4873" y="2237"/>
                  </a:lnTo>
                  <a:lnTo>
                    <a:pt x="4902" y="2241"/>
                  </a:lnTo>
                  <a:lnTo>
                    <a:pt x="4883" y="2263"/>
                  </a:lnTo>
                  <a:lnTo>
                    <a:pt x="4831" y="2315"/>
                  </a:lnTo>
                  <a:moveTo>
                    <a:pt x="326" y="2496"/>
                  </a:moveTo>
                  <a:lnTo>
                    <a:pt x="285" y="2507"/>
                  </a:lnTo>
                  <a:lnTo>
                    <a:pt x="202" y="2469"/>
                  </a:lnTo>
                  <a:lnTo>
                    <a:pt x="202" y="2440"/>
                  </a:lnTo>
                  <a:lnTo>
                    <a:pt x="163" y="2411"/>
                  </a:lnTo>
                  <a:lnTo>
                    <a:pt x="167" y="2387"/>
                  </a:lnTo>
                  <a:lnTo>
                    <a:pt x="110" y="2372"/>
                  </a:lnTo>
                  <a:lnTo>
                    <a:pt x="117" y="2327"/>
                  </a:lnTo>
                  <a:lnTo>
                    <a:pt x="137" y="2308"/>
                  </a:lnTo>
                  <a:lnTo>
                    <a:pt x="192" y="2326"/>
                  </a:lnTo>
                  <a:lnTo>
                    <a:pt x="223" y="2339"/>
                  </a:lnTo>
                  <a:lnTo>
                    <a:pt x="278" y="2347"/>
                  </a:lnTo>
                  <a:lnTo>
                    <a:pt x="281" y="2376"/>
                  </a:lnTo>
                  <a:lnTo>
                    <a:pt x="286" y="2415"/>
                  </a:lnTo>
                  <a:lnTo>
                    <a:pt x="329" y="2450"/>
                  </a:lnTo>
                  <a:lnTo>
                    <a:pt x="326" y="2496"/>
                  </a:lnTo>
                  <a:moveTo>
                    <a:pt x="4418" y="2446"/>
                  </a:moveTo>
                  <a:lnTo>
                    <a:pt x="4385" y="2448"/>
                  </a:lnTo>
                  <a:lnTo>
                    <a:pt x="4309" y="2422"/>
                  </a:lnTo>
                  <a:lnTo>
                    <a:pt x="4262" y="2382"/>
                  </a:lnTo>
                  <a:lnTo>
                    <a:pt x="4287" y="2375"/>
                  </a:lnTo>
                  <a:lnTo>
                    <a:pt x="4366" y="2396"/>
                  </a:lnTo>
                  <a:lnTo>
                    <a:pt x="4421" y="2431"/>
                  </a:lnTo>
                  <a:lnTo>
                    <a:pt x="4418" y="2446"/>
                  </a:lnTo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6" name="Freeform 255">
              <a:extLst>
                <a:ext uri="{FF2B5EF4-FFF2-40B4-BE49-F238E27FC236}">
                  <a16:creationId xmlns:a16="http://schemas.microsoft.com/office/drawing/2014/main" xmlns="" id="{D6736AC1-8659-4DAD-AA58-A9703E974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929" y="2422802"/>
              <a:ext cx="116996" cy="60945"/>
            </a:xfrm>
            <a:custGeom>
              <a:avLst/>
              <a:gdLst>
                <a:gd name="T0" fmla="*/ 57 w 71"/>
                <a:gd name="T1" fmla="*/ 6 h 42"/>
                <a:gd name="T2" fmla="*/ 58 w 71"/>
                <a:gd name="T3" fmla="*/ 10 h 42"/>
                <a:gd name="T4" fmla="*/ 56 w 71"/>
                <a:gd name="T5" fmla="*/ 15 h 42"/>
                <a:gd name="T6" fmla="*/ 63 w 71"/>
                <a:gd name="T7" fmla="*/ 19 h 42"/>
                <a:gd name="T8" fmla="*/ 71 w 71"/>
                <a:gd name="T9" fmla="*/ 19 h 42"/>
                <a:gd name="T10" fmla="*/ 71 w 71"/>
                <a:gd name="T11" fmla="*/ 27 h 42"/>
                <a:gd name="T12" fmla="*/ 64 w 71"/>
                <a:gd name="T13" fmla="*/ 31 h 42"/>
                <a:gd name="T14" fmla="*/ 51 w 71"/>
                <a:gd name="T15" fmla="*/ 28 h 42"/>
                <a:gd name="T16" fmla="*/ 48 w 71"/>
                <a:gd name="T17" fmla="*/ 37 h 42"/>
                <a:gd name="T18" fmla="*/ 40 w 71"/>
                <a:gd name="T19" fmla="*/ 37 h 42"/>
                <a:gd name="T20" fmla="*/ 38 w 71"/>
                <a:gd name="T21" fmla="*/ 34 h 42"/>
                <a:gd name="T22" fmla="*/ 29 w 71"/>
                <a:gd name="T23" fmla="*/ 41 h 42"/>
                <a:gd name="T24" fmla="*/ 21 w 71"/>
                <a:gd name="T25" fmla="*/ 42 h 42"/>
                <a:gd name="T26" fmla="*/ 13 w 71"/>
                <a:gd name="T27" fmla="*/ 38 h 42"/>
                <a:gd name="T28" fmla="*/ 8 w 71"/>
                <a:gd name="T29" fmla="*/ 29 h 42"/>
                <a:gd name="T30" fmla="*/ 0 w 71"/>
                <a:gd name="T31" fmla="*/ 32 h 42"/>
                <a:gd name="T32" fmla="*/ 0 w 71"/>
                <a:gd name="T33" fmla="*/ 22 h 42"/>
                <a:gd name="T34" fmla="*/ 11 w 71"/>
                <a:gd name="T35" fmla="*/ 11 h 42"/>
                <a:gd name="T36" fmla="*/ 11 w 71"/>
                <a:gd name="T37" fmla="*/ 6 h 42"/>
                <a:gd name="T38" fmla="*/ 18 w 71"/>
                <a:gd name="T39" fmla="*/ 8 h 42"/>
                <a:gd name="T40" fmla="*/ 22 w 71"/>
                <a:gd name="T41" fmla="*/ 4 h 42"/>
                <a:gd name="T42" fmla="*/ 36 w 71"/>
                <a:gd name="T43" fmla="*/ 4 h 42"/>
                <a:gd name="T44" fmla="*/ 40 w 71"/>
                <a:gd name="T45" fmla="*/ 0 h 42"/>
                <a:gd name="T46" fmla="*/ 57 w 71"/>
                <a:gd name="T4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42">
                  <a:moveTo>
                    <a:pt x="57" y="6"/>
                  </a:moveTo>
                  <a:lnTo>
                    <a:pt x="58" y="10"/>
                  </a:lnTo>
                  <a:lnTo>
                    <a:pt x="56" y="15"/>
                  </a:lnTo>
                  <a:lnTo>
                    <a:pt x="63" y="19"/>
                  </a:lnTo>
                  <a:lnTo>
                    <a:pt x="71" y="19"/>
                  </a:lnTo>
                  <a:lnTo>
                    <a:pt x="71" y="27"/>
                  </a:lnTo>
                  <a:lnTo>
                    <a:pt x="64" y="31"/>
                  </a:lnTo>
                  <a:lnTo>
                    <a:pt x="51" y="28"/>
                  </a:lnTo>
                  <a:lnTo>
                    <a:pt x="48" y="37"/>
                  </a:lnTo>
                  <a:lnTo>
                    <a:pt x="40" y="37"/>
                  </a:lnTo>
                  <a:lnTo>
                    <a:pt x="38" y="34"/>
                  </a:lnTo>
                  <a:lnTo>
                    <a:pt x="29" y="41"/>
                  </a:lnTo>
                  <a:lnTo>
                    <a:pt x="21" y="42"/>
                  </a:lnTo>
                  <a:lnTo>
                    <a:pt x="13" y="38"/>
                  </a:lnTo>
                  <a:lnTo>
                    <a:pt x="8" y="29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1" y="6"/>
                  </a:lnTo>
                  <a:lnTo>
                    <a:pt x="18" y="8"/>
                  </a:lnTo>
                  <a:lnTo>
                    <a:pt x="22" y="4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7" name="Freeform 256">
              <a:extLst>
                <a:ext uri="{FF2B5EF4-FFF2-40B4-BE49-F238E27FC236}">
                  <a16:creationId xmlns:a16="http://schemas.microsoft.com/office/drawing/2014/main" xmlns="" id="{C8E3CCE1-B721-42A9-815B-19AD28571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8477" y="4390453"/>
              <a:ext cx="402067" cy="1133287"/>
            </a:xfrm>
            <a:custGeom>
              <a:avLst/>
              <a:gdLst>
                <a:gd name="T0" fmla="*/ 233 w 999"/>
                <a:gd name="T1" fmla="*/ 450 h 3202"/>
                <a:gd name="T2" fmla="*/ 296 w 999"/>
                <a:gd name="T3" fmla="*/ 460 h 3202"/>
                <a:gd name="T4" fmla="*/ 208 w 999"/>
                <a:gd name="T5" fmla="*/ 590 h 3202"/>
                <a:gd name="T6" fmla="*/ 221 w 999"/>
                <a:gd name="T7" fmla="*/ 759 h 3202"/>
                <a:gd name="T8" fmla="*/ 205 w 999"/>
                <a:gd name="T9" fmla="*/ 846 h 3202"/>
                <a:gd name="T10" fmla="*/ 159 w 999"/>
                <a:gd name="T11" fmla="*/ 1003 h 3202"/>
                <a:gd name="T12" fmla="*/ 154 w 999"/>
                <a:gd name="T13" fmla="*/ 1173 h 3202"/>
                <a:gd name="T14" fmla="*/ 239 w 999"/>
                <a:gd name="T15" fmla="*/ 1335 h 3202"/>
                <a:gd name="T16" fmla="*/ 234 w 999"/>
                <a:gd name="T17" fmla="*/ 1496 h 3202"/>
                <a:gd name="T18" fmla="*/ 212 w 999"/>
                <a:gd name="T19" fmla="*/ 1622 h 3202"/>
                <a:gd name="T20" fmla="*/ 275 w 999"/>
                <a:gd name="T21" fmla="*/ 1782 h 3202"/>
                <a:gd name="T22" fmla="*/ 244 w 999"/>
                <a:gd name="T23" fmla="*/ 1888 h 3202"/>
                <a:gd name="T24" fmla="*/ 295 w 999"/>
                <a:gd name="T25" fmla="*/ 2078 h 3202"/>
                <a:gd name="T26" fmla="*/ 319 w 999"/>
                <a:gd name="T27" fmla="*/ 2192 h 3202"/>
                <a:gd name="T28" fmla="*/ 349 w 999"/>
                <a:gd name="T29" fmla="*/ 2259 h 3202"/>
                <a:gd name="T30" fmla="*/ 404 w 999"/>
                <a:gd name="T31" fmla="*/ 2307 h 3202"/>
                <a:gd name="T32" fmla="*/ 404 w 999"/>
                <a:gd name="T33" fmla="*/ 2372 h 3202"/>
                <a:gd name="T34" fmla="*/ 409 w 999"/>
                <a:gd name="T35" fmla="*/ 2554 h 3202"/>
                <a:gd name="T36" fmla="*/ 431 w 999"/>
                <a:gd name="T37" fmla="*/ 2649 h 3202"/>
                <a:gd name="T38" fmla="*/ 436 w 999"/>
                <a:gd name="T39" fmla="*/ 2774 h 3202"/>
                <a:gd name="T40" fmla="*/ 513 w 999"/>
                <a:gd name="T41" fmla="*/ 2798 h 3202"/>
                <a:gd name="T42" fmla="*/ 583 w 999"/>
                <a:gd name="T43" fmla="*/ 2908 h 3202"/>
                <a:gd name="T44" fmla="*/ 808 w 999"/>
                <a:gd name="T45" fmla="*/ 2932 h 3202"/>
                <a:gd name="T46" fmla="*/ 728 w 999"/>
                <a:gd name="T47" fmla="*/ 2952 h 3202"/>
                <a:gd name="T48" fmla="*/ 706 w 999"/>
                <a:gd name="T49" fmla="*/ 3058 h 3202"/>
                <a:gd name="T50" fmla="*/ 596 w 999"/>
                <a:gd name="T51" fmla="*/ 3033 h 3202"/>
                <a:gd name="T52" fmla="*/ 498 w 999"/>
                <a:gd name="T53" fmla="*/ 2976 h 3202"/>
                <a:gd name="T54" fmla="*/ 354 w 999"/>
                <a:gd name="T55" fmla="*/ 2877 h 3202"/>
                <a:gd name="T56" fmla="*/ 296 w 999"/>
                <a:gd name="T57" fmla="*/ 2774 h 3202"/>
                <a:gd name="T58" fmla="*/ 226 w 999"/>
                <a:gd name="T59" fmla="*/ 2552 h 3202"/>
                <a:gd name="T60" fmla="*/ 162 w 999"/>
                <a:gd name="T61" fmla="*/ 2463 h 3202"/>
                <a:gd name="T62" fmla="*/ 173 w 999"/>
                <a:gd name="T63" fmla="*/ 2250 h 3202"/>
                <a:gd name="T64" fmla="*/ 237 w 999"/>
                <a:gd name="T65" fmla="*/ 2105 h 3202"/>
                <a:gd name="T66" fmla="*/ 196 w 999"/>
                <a:gd name="T67" fmla="*/ 2188 h 3202"/>
                <a:gd name="T68" fmla="*/ 132 w 999"/>
                <a:gd name="T69" fmla="*/ 2056 h 3202"/>
                <a:gd name="T70" fmla="*/ 124 w 999"/>
                <a:gd name="T71" fmla="*/ 1842 h 3202"/>
                <a:gd name="T72" fmla="*/ 50 w 999"/>
                <a:gd name="T73" fmla="*/ 1664 h 3202"/>
                <a:gd name="T74" fmla="*/ 88 w 999"/>
                <a:gd name="T75" fmla="*/ 1524 h 3202"/>
                <a:gd name="T76" fmla="*/ 107 w 999"/>
                <a:gd name="T77" fmla="*/ 1262 h 3202"/>
                <a:gd name="T78" fmla="*/ 72 w 999"/>
                <a:gd name="T79" fmla="*/ 1065 h 3202"/>
                <a:gd name="T80" fmla="*/ 68 w 999"/>
                <a:gd name="T81" fmla="*/ 856 h 3202"/>
                <a:gd name="T82" fmla="*/ 52 w 999"/>
                <a:gd name="T83" fmla="*/ 515 h 3202"/>
                <a:gd name="T84" fmla="*/ 28 w 999"/>
                <a:gd name="T85" fmla="*/ 185 h 3202"/>
                <a:gd name="T86" fmla="*/ 36 w 999"/>
                <a:gd name="T87" fmla="*/ 43 h 3202"/>
                <a:gd name="T88" fmla="*/ 93 w 999"/>
                <a:gd name="T89" fmla="*/ 57 h 3202"/>
                <a:gd name="T90" fmla="*/ 152 w 999"/>
                <a:gd name="T91" fmla="*/ 155 h 3202"/>
                <a:gd name="T92" fmla="*/ 189 w 999"/>
                <a:gd name="T93" fmla="*/ 333 h 3202"/>
                <a:gd name="T94" fmla="*/ 893 w 999"/>
                <a:gd name="T95" fmla="*/ 3142 h 3202"/>
                <a:gd name="T96" fmla="*/ 999 w 999"/>
                <a:gd name="T97" fmla="*/ 3144 h 3202"/>
                <a:gd name="T98" fmla="*/ 950 w 999"/>
                <a:gd name="T99" fmla="*/ 3202 h 3202"/>
                <a:gd name="T100" fmla="*/ 878 w 999"/>
                <a:gd name="T101" fmla="*/ 3193 h 3202"/>
                <a:gd name="T102" fmla="*/ 750 w 999"/>
                <a:gd name="T103" fmla="*/ 3157 h 3202"/>
                <a:gd name="T104" fmla="*/ 565 w 999"/>
                <a:gd name="T105" fmla="*/ 3068 h 3202"/>
                <a:gd name="T106" fmla="*/ 497 w 999"/>
                <a:gd name="T107" fmla="*/ 2993 h 3202"/>
                <a:gd name="T108" fmla="*/ 708 w 999"/>
                <a:gd name="T109" fmla="*/ 3077 h 3202"/>
                <a:gd name="T110" fmla="*/ 721 w 999"/>
                <a:gd name="T111" fmla="*/ 2984 h 3202"/>
                <a:gd name="T112" fmla="*/ 816 w 999"/>
                <a:gd name="T113" fmla="*/ 2960 h 3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99" h="3202">
                  <a:moveTo>
                    <a:pt x="189" y="333"/>
                  </a:moveTo>
                  <a:lnTo>
                    <a:pt x="233" y="450"/>
                  </a:lnTo>
                  <a:lnTo>
                    <a:pt x="284" y="439"/>
                  </a:lnTo>
                  <a:lnTo>
                    <a:pt x="296" y="460"/>
                  </a:lnTo>
                  <a:lnTo>
                    <a:pt x="282" y="548"/>
                  </a:lnTo>
                  <a:lnTo>
                    <a:pt x="208" y="590"/>
                  </a:lnTo>
                  <a:lnTo>
                    <a:pt x="231" y="732"/>
                  </a:lnTo>
                  <a:lnTo>
                    <a:pt x="221" y="759"/>
                  </a:lnTo>
                  <a:lnTo>
                    <a:pt x="248" y="793"/>
                  </a:lnTo>
                  <a:lnTo>
                    <a:pt x="205" y="846"/>
                  </a:lnTo>
                  <a:lnTo>
                    <a:pt x="171" y="926"/>
                  </a:lnTo>
                  <a:lnTo>
                    <a:pt x="159" y="1003"/>
                  </a:lnTo>
                  <a:lnTo>
                    <a:pt x="181" y="1085"/>
                  </a:lnTo>
                  <a:lnTo>
                    <a:pt x="154" y="1173"/>
                  </a:lnTo>
                  <a:lnTo>
                    <a:pt x="217" y="1319"/>
                  </a:lnTo>
                  <a:lnTo>
                    <a:pt x="239" y="1335"/>
                  </a:lnTo>
                  <a:lnTo>
                    <a:pt x="256" y="1413"/>
                  </a:lnTo>
                  <a:lnTo>
                    <a:pt x="234" y="1496"/>
                  </a:lnTo>
                  <a:lnTo>
                    <a:pt x="252" y="1566"/>
                  </a:lnTo>
                  <a:lnTo>
                    <a:pt x="212" y="1622"/>
                  </a:lnTo>
                  <a:lnTo>
                    <a:pt x="232" y="1700"/>
                  </a:lnTo>
                  <a:lnTo>
                    <a:pt x="275" y="1782"/>
                  </a:lnTo>
                  <a:lnTo>
                    <a:pt x="242" y="1813"/>
                  </a:lnTo>
                  <a:lnTo>
                    <a:pt x="244" y="1888"/>
                  </a:lnTo>
                  <a:lnTo>
                    <a:pt x="253" y="1975"/>
                  </a:lnTo>
                  <a:lnTo>
                    <a:pt x="295" y="2078"/>
                  </a:lnTo>
                  <a:lnTo>
                    <a:pt x="273" y="2095"/>
                  </a:lnTo>
                  <a:lnTo>
                    <a:pt x="319" y="2192"/>
                  </a:lnTo>
                  <a:lnTo>
                    <a:pt x="360" y="2224"/>
                  </a:lnTo>
                  <a:lnTo>
                    <a:pt x="349" y="2259"/>
                  </a:lnTo>
                  <a:lnTo>
                    <a:pt x="386" y="2276"/>
                  </a:lnTo>
                  <a:lnTo>
                    <a:pt x="404" y="2307"/>
                  </a:lnTo>
                  <a:lnTo>
                    <a:pt x="380" y="2323"/>
                  </a:lnTo>
                  <a:lnTo>
                    <a:pt x="404" y="2372"/>
                  </a:lnTo>
                  <a:lnTo>
                    <a:pt x="418" y="2483"/>
                  </a:lnTo>
                  <a:lnTo>
                    <a:pt x="409" y="2554"/>
                  </a:lnTo>
                  <a:lnTo>
                    <a:pt x="432" y="2596"/>
                  </a:lnTo>
                  <a:lnTo>
                    <a:pt x="431" y="2649"/>
                  </a:lnTo>
                  <a:lnTo>
                    <a:pt x="395" y="2686"/>
                  </a:lnTo>
                  <a:lnTo>
                    <a:pt x="436" y="2774"/>
                  </a:lnTo>
                  <a:lnTo>
                    <a:pt x="471" y="2804"/>
                  </a:lnTo>
                  <a:lnTo>
                    <a:pt x="513" y="2798"/>
                  </a:lnTo>
                  <a:lnTo>
                    <a:pt x="537" y="2860"/>
                  </a:lnTo>
                  <a:lnTo>
                    <a:pt x="583" y="2908"/>
                  </a:lnTo>
                  <a:lnTo>
                    <a:pt x="744" y="2919"/>
                  </a:lnTo>
                  <a:lnTo>
                    <a:pt x="808" y="2932"/>
                  </a:lnTo>
                  <a:lnTo>
                    <a:pt x="751" y="2931"/>
                  </a:lnTo>
                  <a:lnTo>
                    <a:pt x="728" y="2952"/>
                  </a:lnTo>
                  <a:lnTo>
                    <a:pt x="683" y="2981"/>
                  </a:lnTo>
                  <a:lnTo>
                    <a:pt x="706" y="3058"/>
                  </a:lnTo>
                  <a:lnTo>
                    <a:pt x="680" y="3060"/>
                  </a:lnTo>
                  <a:lnTo>
                    <a:pt x="596" y="3033"/>
                  </a:lnTo>
                  <a:lnTo>
                    <a:pt x="498" y="2976"/>
                  </a:lnTo>
                  <a:lnTo>
                    <a:pt x="498" y="2976"/>
                  </a:lnTo>
                  <a:lnTo>
                    <a:pt x="397" y="2929"/>
                  </a:lnTo>
                  <a:lnTo>
                    <a:pt x="354" y="2877"/>
                  </a:lnTo>
                  <a:lnTo>
                    <a:pt x="352" y="2829"/>
                  </a:lnTo>
                  <a:lnTo>
                    <a:pt x="296" y="2774"/>
                  </a:lnTo>
                  <a:lnTo>
                    <a:pt x="230" y="2632"/>
                  </a:lnTo>
                  <a:lnTo>
                    <a:pt x="226" y="2552"/>
                  </a:lnTo>
                  <a:lnTo>
                    <a:pt x="272" y="2488"/>
                  </a:lnTo>
                  <a:lnTo>
                    <a:pt x="162" y="2463"/>
                  </a:lnTo>
                  <a:lnTo>
                    <a:pt x="199" y="2389"/>
                  </a:lnTo>
                  <a:lnTo>
                    <a:pt x="173" y="2250"/>
                  </a:lnTo>
                  <a:lnTo>
                    <a:pt x="258" y="2280"/>
                  </a:lnTo>
                  <a:lnTo>
                    <a:pt x="237" y="2105"/>
                  </a:lnTo>
                  <a:lnTo>
                    <a:pt x="184" y="2083"/>
                  </a:lnTo>
                  <a:lnTo>
                    <a:pt x="196" y="2188"/>
                  </a:lnTo>
                  <a:lnTo>
                    <a:pt x="150" y="2176"/>
                  </a:lnTo>
                  <a:lnTo>
                    <a:pt x="132" y="2056"/>
                  </a:lnTo>
                  <a:lnTo>
                    <a:pt x="109" y="1900"/>
                  </a:lnTo>
                  <a:lnTo>
                    <a:pt x="124" y="1842"/>
                  </a:lnTo>
                  <a:lnTo>
                    <a:pt x="81" y="1759"/>
                  </a:lnTo>
                  <a:lnTo>
                    <a:pt x="50" y="1664"/>
                  </a:lnTo>
                  <a:lnTo>
                    <a:pt x="79" y="1661"/>
                  </a:lnTo>
                  <a:lnTo>
                    <a:pt x="88" y="1524"/>
                  </a:lnTo>
                  <a:lnTo>
                    <a:pt x="105" y="1389"/>
                  </a:lnTo>
                  <a:lnTo>
                    <a:pt x="107" y="1262"/>
                  </a:lnTo>
                  <a:lnTo>
                    <a:pt x="65" y="1135"/>
                  </a:lnTo>
                  <a:lnTo>
                    <a:pt x="72" y="1065"/>
                  </a:lnTo>
                  <a:lnTo>
                    <a:pt x="44" y="960"/>
                  </a:lnTo>
                  <a:lnTo>
                    <a:pt x="68" y="856"/>
                  </a:lnTo>
                  <a:lnTo>
                    <a:pt x="55" y="691"/>
                  </a:lnTo>
                  <a:lnTo>
                    <a:pt x="52" y="515"/>
                  </a:lnTo>
                  <a:lnTo>
                    <a:pt x="50" y="324"/>
                  </a:lnTo>
                  <a:lnTo>
                    <a:pt x="28" y="185"/>
                  </a:lnTo>
                  <a:lnTo>
                    <a:pt x="0" y="65"/>
                  </a:lnTo>
                  <a:lnTo>
                    <a:pt x="36" y="43"/>
                  </a:lnTo>
                  <a:lnTo>
                    <a:pt x="51" y="0"/>
                  </a:lnTo>
                  <a:lnTo>
                    <a:pt x="93" y="57"/>
                  </a:lnTo>
                  <a:lnTo>
                    <a:pt x="110" y="119"/>
                  </a:lnTo>
                  <a:lnTo>
                    <a:pt x="152" y="155"/>
                  </a:lnTo>
                  <a:lnTo>
                    <a:pt x="138" y="237"/>
                  </a:lnTo>
                  <a:lnTo>
                    <a:pt x="189" y="333"/>
                  </a:lnTo>
                  <a:moveTo>
                    <a:pt x="816" y="2960"/>
                  </a:moveTo>
                  <a:lnTo>
                    <a:pt x="893" y="3142"/>
                  </a:lnTo>
                  <a:lnTo>
                    <a:pt x="960" y="3142"/>
                  </a:lnTo>
                  <a:lnTo>
                    <a:pt x="999" y="3144"/>
                  </a:lnTo>
                  <a:lnTo>
                    <a:pt x="992" y="3177"/>
                  </a:lnTo>
                  <a:lnTo>
                    <a:pt x="950" y="3202"/>
                  </a:lnTo>
                  <a:lnTo>
                    <a:pt x="918" y="3200"/>
                  </a:lnTo>
                  <a:lnTo>
                    <a:pt x="878" y="3193"/>
                  </a:lnTo>
                  <a:lnTo>
                    <a:pt x="821" y="3169"/>
                  </a:lnTo>
                  <a:lnTo>
                    <a:pt x="750" y="3157"/>
                  </a:lnTo>
                  <a:lnTo>
                    <a:pt x="650" y="3112"/>
                  </a:lnTo>
                  <a:lnTo>
                    <a:pt x="565" y="3068"/>
                  </a:lnTo>
                  <a:lnTo>
                    <a:pt x="436" y="2976"/>
                  </a:lnTo>
                  <a:lnTo>
                    <a:pt x="497" y="2993"/>
                  </a:lnTo>
                  <a:lnTo>
                    <a:pt x="611" y="3048"/>
                  </a:lnTo>
                  <a:lnTo>
                    <a:pt x="708" y="3077"/>
                  </a:lnTo>
                  <a:lnTo>
                    <a:pt x="724" y="3040"/>
                  </a:lnTo>
                  <a:lnTo>
                    <a:pt x="721" y="2984"/>
                  </a:lnTo>
                  <a:lnTo>
                    <a:pt x="766" y="2950"/>
                  </a:lnTo>
                  <a:lnTo>
                    <a:pt x="816" y="2960"/>
                  </a:lnTo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8" name="Freeform 257">
              <a:extLst>
                <a:ext uri="{FF2B5EF4-FFF2-40B4-BE49-F238E27FC236}">
                  <a16:creationId xmlns:a16="http://schemas.microsoft.com/office/drawing/2014/main" xmlns="" id="{7768FDA0-9172-4340-AE43-B3E4745D1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4107" y="3254265"/>
              <a:ext cx="67561" cy="56592"/>
            </a:xfrm>
            <a:custGeom>
              <a:avLst/>
              <a:gdLst>
                <a:gd name="T0" fmla="*/ 33 w 41"/>
                <a:gd name="T1" fmla="*/ 29 h 39"/>
                <a:gd name="T2" fmla="*/ 19 w 41"/>
                <a:gd name="T3" fmla="*/ 39 h 39"/>
                <a:gd name="T4" fmla="*/ 3 w 41"/>
                <a:gd name="T5" fmla="*/ 33 h 39"/>
                <a:gd name="T6" fmla="*/ 0 w 41"/>
                <a:gd name="T7" fmla="*/ 15 h 39"/>
                <a:gd name="T8" fmla="*/ 7 w 41"/>
                <a:gd name="T9" fmla="*/ 6 h 39"/>
                <a:gd name="T10" fmla="*/ 25 w 41"/>
                <a:gd name="T11" fmla="*/ 0 h 39"/>
                <a:gd name="T12" fmla="*/ 36 w 41"/>
                <a:gd name="T13" fmla="*/ 0 h 39"/>
                <a:gd name="T14" fmla="*/ 41 w 41"/>
                <a:gd name="T15" fmla="*/ 8 h 39"/>
                <a:gd name="T16" fmla="*/ 35 w 41"/>
                <a:gd name="T17" fmla="*/ 17 h 39"/>
                <a:gd name="T18" fmla="*/ 33 w 41"/>
                <a:gd name="T19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9">
                  <a:moveTo>
                    <a:pt x="33" y="29"/>
                  </a:moveTo>
                  <a:lnTo>
                    <a:pt x="19" y="39"/>
                  </a:lnTo>
                  <a:lnTo>
                    <a:pt x="3" y="33"/>
                  </a:lnTo>
                  <a:lnTo>
                    <a:pt x="0" y="15"/>
                  </a:lnTo>
                  <a:lnTo>
                    <a:pt x="7" y="6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1" y="8"/>
                  </a:lnTo>
                  <a:lnTo>
                    <a:pt x="35" y="17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9" name="Freeform 258">
              <a:extLst>
                <a:ext uri="{FF2B5EF4-FFF2-40B4-BE49-F238E27FC236}">
                  <a16:creationId xmlns:a16="http://schemas.microsoft.com/office/drawing/2014/main" xmlns="" id="{06DEA42A-8E48-487F-9ED5-DE3825221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258830"/>
              <a:ext cx="1550596" cy="989630"/>
            </a:xfrm>
            <a:custGeom>
              <a:avLst/>
              <a:gdLst>
                <a:gd name="T0" fmla="*/ 872 w 941"/>
                <a:gd name="T1" fmla="*/ 114 h 682"/>
                <a:gd name="T2" fmla="*/ 932 w 941"/>
                <a:gd name="T3" fmla="*/ 118 h 682"/>
                <a:gd name="T4" fmla="*/ 919 w 941"/>
                <a:gd name="T5" fmla="*/ 164 h 682"/>
                <a:gd name="T6" fmla="*/ 928 w 941"/>
                <a:gd name="T7" fmla="*/ 214 h 682"/>
                <a:gd name="T8" fmla="*/ 895 w 941"/>
                <a:gd name="T9" fmla="*/ 232 h 682"/>
                <a:gd name="T10" fmla="*/ 873 w 941"/>
                <a:gd name="T11" fmla="*/ 251 h 682"/>
                <a:gd name="T12" fmla="*/ 825 w 941"/>
                <a:gd name="T13" fmla="*/ 291 h 682"/>
                <a:gd name="T14" fmla="*/ 813 w 941"/>
                <a:gd name="T15" fmla="*/ 265 h 682"/>
                <a:gd name="T16" fmla="*/ 771 w 941"/>
                <a:gd name="T17" fmla="*/ 289 h 682"/>
                <a:gd name="T18" fmla="*/ 781 w 941"/>
                <a:gd name="T19" fmla="*/ 317 h 682"/>
                <a:gd name="T20" fmla="*/ 833 w 941"/>
                <a:gd name="T21" fmla="*/ 325 h 682"/>
                <a:gd name="T22" fmla="*/ 827 w 941"/>
                <a:gd name="T23" fmla="*/ 354 h 682"/>
                <a:gd name="T24" fmla="*/ 849 w 941"/>
                <a:gd name="T25" fmla="*/ 410 h 682"/>
                <a:gd name="T26" fmla="*/ 880 w 941"/>
                <a:gd name="T27" fmla="*/ 466 h 682"/>
                <a:gd name="T28" fmla="*/ 903 w 941"/>
                <a:gd name="T29" fmla="*/ 517 h 682"/>
                <a:gd name="T30" fmla="*/ 871 w 941"/>
                <a:gd name="T31" fmla="*/ 593 h 682"/>
                <a:gd name="T32" fmla="*/ 801 w 941"/>
                <a:gd name="T33" fmla="*/ 642 h 682"/>
                <a:gd name="T34" fmla="*/ 744 w 941"/>
                <a:gd name="T35" fmla="*/ 659 h 682"/>
                <a:gd name="T36" fmla="*/ 727 w 941"/>
                <a:gd name="T37" fmla="*/ 659 h 682"/>
                <a:gd name="T38" fmla="*/ 664 w 941"/>
                <a:gd name="T39" fmla="*/ 642 h 682"/>
                <a:gd name="T40" fmla="*/ 624 w 941"/>
                <a:gd name="T41" fmla="*/ 629 h 682"/>
                <a:gd name="T42" fmla="*/ 576 w 941"/>
                <a:gd name="T43" fmla="*/ 640 h 682"/>
                <a:gd name="T44" fmla="*/ 569 w 941"/>
                <a:gd name="T45" fmla="*/ 649 h 682"/>
                <a:gd name="T46" fmla="*/ 535 w 941"/>
                <a:gd name="T47" fmla="*/ 627 h 682"/>
                <a:gd name="T48" fmla="*/ 494 w 941"/>
                <a:gd name="T49" fmla="*/ 582 h 682"/>
                <a:gd name="T50" fmla="*/ 491 w 941"/>
                <a:gd name="T51" fmla="*/ 527 h 682"/>
                <a:gd name="T52" fmla="*/ 456 w 941"/>
                <a:gd name="T53" fmla="*/ 505 h 682"/>
                <a:gd name="T54" fmla="*/ 401 w 941"/>
                <a:gd name="T55" fmla="*/ 508 h 682"/>
                <a:gd name="T56" fmla="*/ 356 w 941"/>
                <a:gd name="T57" fmla="*/ 520 h 682"/>
                <a:gd name="T58" fmla="*/ 321 w 941"/>
                <a:gd name="T59" fmla="*/ 520 h 682"/>
                <a:gd name="T60" fmla="*/ 253 w 941"/>
                <a:gd name="T61" fmla="*/ 508 h 682"/>
                <a:gd name="T62" fmla="*/ 199 w 941"/>
                <a:gd name="T63" fmla="*/ 478 h 682"/>
                <a:gd name="T64" fmla="*/ 129 w 941"/>
                <a:gd name="T65" fmla="*/ 449 h 682"/>
                <a:gd name="T66" fmla="*/ 120 w 941"/>
                <a:gd name="T67" fmla="*/ 408 h 682"/>
                <a:gd name="T68" fmla="*/ 54 w 941"/>
                <a:gd name="T69" fmla="*/ 342 h 682"/>
                <a:gd name="T70" fmla="*/ 26 w 941"/>
                <a:gd name="T71" fmla="*/ 307 h 682"/>
                <a:gd name="T72" fmla="*/ 3 w 941"/>
                <a:gd name="T73" fmla="*/ 280 h 682"/>
                <a:gd name="T74" fmla="*/ 42 w 941"/>
                <a:gd name="T75" fmla="*/ 264 h 682"/>
                <a:gd name="T76" fmla="*/ 91 w 941"/>
                <a:gd name="T77" fmla="*/ 230 h 682"/>
                <a:gd name="T78" fmla="*/ 68 w 941"/>
                <a:gd name="T79" fmla="*/ 172 h 682"/>
                <a:gd name="T80" fmla="*/ 136 w 941"/>
                <a:gd name="T81" fmla="*/ 130 h 682"/>
                <a:gd name="T82" fmla="*/ 151 w 941"/>
                <a:gd name="T83" fmla="*/ 85 h 682"/>
                <a:gd name="T84" fmla="*/ 213 w 941"/>
                <a:gd name="T85" fmla="*/ 116 h 682"/>
                <a:gd name="T86" fmla="*/ 267 w 941"/>
                <a:gd name="T87" fmla="*/ 168 h 682"/>
                <a:gd name="T88" fmla="*/ 343 w 941"/>
                <a:gd name="T89" fmla="*/ 205 h 682"/>
                <a:gd name="T90" fmla="*/ 433 w 941"/>
                <a:gd name="T91" fmla="*/ 219 h 682"/>
                <a:gd name="T92" fmla="*/ 512 w 941"/>
                <a:gd name="T93" fmla="*/ 241 h 682"/>
                <a:gd name="T94" fmla="*/ 591 w 941"/>
                <a:gd name="T95" fmla="*/ 214 h 682"/>
                <a:gd name="T96" fmla="*/ 590 w 941"/>
                <a:gd name="T97" fmla="*/ 182 h 682"/>
                <a:gd name="T98" fmla="*/ 632 w 941"/>
                <a:gd name="T99" fmla="*/ 164 h 682"/>
                <a:gd name="T100" fmla="*/ 687 w 941"/>
                <a:gd name="T101" fmla="*/ 134 h 682"/>
                <a:gd name="T102" fmla="*/ 659 w 941"/>
                <a:gd name="T103" fmla="*/ 108 h 682"/>
                <a:gd name="T104" fmla="*/ 616 w 941"/>
                <a:gd name="T105" fmla="*/ 107 h 682"/>
                <a:gd name="T106" fmla="*/ 652 w 941"/>
                <a:gd name="T107" fmla="*/ 66 h 682"/>
                <a:gd name="T108" fmla="*/ 642 w 941"/>
                <a:gd name="T109" fmla="*/ 18 h 682"/>
                <a:gd name="T110" fmla="*/ 672 w 941"/>
                <a:gd name="T111" fmla="*/ 0 h 682"/>
                <a:gd name="T112" fmla="*/ 757 w 941"/>
                <a:gd name="T113" fmla="*/ 4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41" h="682">
                  <a:moveTo>
                    <a:pt x="791" y="74"/>
                  </a:moveTo>
                  <a:lnTo>
                    <a:pt x="823" y="80"/>
                  </a:lnTo>
                  <a:lnTo>
                    <a:pt x="852" y="95"/>
                  </a:lnTo>
                  <a:lnTo>
                    <a:pt x="872" y="114"/>
                  </a:lnTo>
                  <a:lnTo>
                    <a:pt x="896" y="114"/>
                  </a:lnTo>
                  <a:lnTo>
                    <a:pt x="905" y="106"/>
                  </a:lnTo>
                  <a:lnTo>
                    <a:pt x="927" y="100"/>
                  </a:lnTo>
                  <a:lnTo>
                    <a:pt x="932" y="118"/>
                  </a:lnTo>
                  <a:lnTo>
                    <a:pt x="930" y="126"/>
                  </a:lnTo>
                  <a:lnTo>
                    <a:pt x="940" y="148"/>
                  </a:lnTo>
                  <a:lnTo>
                    <a:pt x="941" y="168"/>
                  </a:lnTo>
                  <a:lnTo>
                    <a:pt x="919" y="164"/>
                  </a:lnTo>
                  <a:lnTo>
                    <a:pt x="909" y="171"/>
                  </a:lnTo>
                  <a:lnTo>
                    <a:pt x="924" y="189"/>
                  </a:lnTo>
                  <a:lnTo>
                    <a:pt x="936" y="213"/>
                  </a:lnTo>
                  <a:lnTo>
                    <a:pt x="928" y="214"/>
                  </a:lnTo>
                  <a:lnTo>
                    <a:pt x="934" y="224"/>
                  </a:lnTo>
                  <a:lnTo>
                    <a:pt x="916" y="212"/>
                  </a:lnTo>
                  <a:lnTo>
                    <a:pt x="916" y="223"/>
                  </a:lnTo>
                  <a:lnTo>
                    <a:pt x="895" y="232"/>
                  </a:lnTo>
                  <a:lnTo>
                    <a:pt x="904" y="243"/>
                  </a:lnTo>
                  <a:lnTo>
                    <a:pt x="889" y="243"/>
                  </a:lnTo>
                  <a:lnTo>
                    <a:pt x="877" y="236"/>
                  </a:lnTo>
                  <a:lnTo>
                    <a:pt x="873" y="251"/>
                  </a:lnTo>
                  <a:lnTo>
                    <a:pt x="861" y="262"/>
                  </a:lnTo>
                  <a:lnTo>
                    <a:pt x="853" y="275"/>
                  </a:lnTo>
                  <a:lnTo>
                    <a:pt x="833" y="281"/>
                  </a:lnTo>
                  <a:lnTo>
                    <a:pt x="825" y="291"/>
                  </a:lnTo>
                  <a:lnTo>
                    <a:pt x="809" y="296"/>
                  </a:lnTo>
                  <a:lnTo>
                    <a:pt x="814" y="287"/>
                  </a:lnTo>
                  <a:lnTo>
                    <a:pt x="806" y="279"/>
                  </a:lnTo>
                  <a:lnTo>
                    <a:pt x="813" y="265"/>
                  </a:lnTo>
                  <a:lnTo>
                    <a:pt x="799" y="254"/>
                  </a:lnTo>
                  <a:lnTo>
                    <a:pt x="788" y="261"/>
                  </a:lnTo>
                  <a:lnTo>
                    <a:pt x="776" y="275"/>
                  </a:lnTo>
                  <a:lnTo>
                    <a:pt x="771" y="289"/>
                  </a:lnTo>
                  <a:lnTo>
                    <a:pt x="755" y="290"/>
                  </a:lnTo>
                  <a:lnTo>
                    <a:pt x="751" y="299"/>
                  </a:lnTo>
                  <a:lnTo>
                    <a:pt x="766" y="313"/>
                  </a:lnTo>
                  <a:lnTo>
                    <a:pt x="781" y="317"/>
                  </a:lnTo>
                  <a:lnTo>
                    <a:pt x="786" y="326"/>
                  </a:lnTo>
                  <a:lnTo>
                    <a:pt x="802" y="332"/>
                  </a:lnTo>
                  <a:lnTo>
                    <a:pt x="815" y="317"/>
                  </a:lnTo>
                  <a:lnTo>
                    <a:pt x="833" y="325"/>
                  </a:lnTo>
                  <a:lnTo>
                    <a:pt x="845" y="326"/>
                  </a:lnTo>
                  <a:lnTo>
                    <a:pt x="852" y="337"/>
                  </a:lnTo>
                  <a:lnTo>
                    <a:pt x="830" y="343"/>
                  </a:lnTo>
                  <a:lnTo>
                    <a:pt x="827" y="354"/>
                  </a:lnTo>
                  <a:lnTo>
                    <a:pt x="815" y="364"/>
                  </a:lnTo>
                  <a:lnTo>
                    <a:pt x="811" y="378"/>
                  </a:lnTo>
                  <a:lnTo>
                    <a:pt x="834" y="390"/>
                  </a:lnTo>
                  <a:lnTo>
                    <a:pt x="849" y="410"/>
                  </a:lnTo>
                  <a:lnTo>
                    <a:pt x="867" y="429"/>
                  </a:lnTo>
                  <a:lnTo>
                    <a:pt x="884" y="445"/>
                  </a:lnTo>
                  <a:lnTo>
                    <a:pt x="889" y="461"/>
                  </a:lnTo>
                  <a:lnTo>
                    <a:pt x="880" y="466"/>
                  </a:lnTo>
                  <a:lnTo>
                    <a:pt x="888" y="477"/>
                  </a:lnTo>
                  <a:lnTo>
                    <a:pt x="900" y="484"/>
                  </a:lnTo>
                  <a:lnTo>
                    <a:pt x="903" y="501"/>
                  </a:lnTo>
                  <a:lnTo>
                    <a:pt x="903" y="517"/>
                  </a:lnTo>
                  <a:lnTo>
                    <a:pt x="894" y="519"/>
                  </a:lnTo>
                  <a:lnTo>
                    <a:pt x="888" y="541"/>
                  </a:lnTo>
                  <a:lnTo>
                    <a:pt x="881" y="569"/>
                  </a:lnTo>
                  <a:lnTo>
                    <a:pt x="871" y="593"/>
                  </a:lnTo>
                  <a:lnTo>
                    <a:pt x="851" y="613"/>
                  </a:lnTo>
                  <a:lnTo>
                    <a:pt x="830" y="630"/>
                  </a:lnTo>
                  <a:lnTo>
                    <a:pt x="810" y="632"/>
                  </a:lnTo>
                  <a:lnTo>
                    <a:pt x="801" y="642"/>
                  </a:lnTo>
                  <a:lnTo>
                    <a:pt x="793" y="635"/>
                  </a:lnTo>
                  <a:lnTo>
                    <a:pt x="785" y="645"/>
                  </a:lnTo>
                  <a:lnTo>
                    <a:pt x="762" y="656"/>
                  </a:lnTo>
                  <a:lnTo>
                    <a:pt x="744" y="659"/>
                  </a:lnTo>
                  <a:lnTo>
                    <a:pt x="742" y="681"/>
                  </a:lnTo>
                  <a:lnTo>
                    <a:pt x="732" y="682"/>
                  </a:lnTo>
                  <a:lnTo>
                    <a:pt x="725" y="667"/>
                  </a:lnTo>
                  <a:lnTo>
                    <a:pt x="727" y="659"/>
                  </a:lnTo>
                  <a:lnTo>
                    <a:pt x="702" y="652"/>
                  </a:lnTo>
                  <a:lnTo>
                    <a:pt x="694" y="656"/>
                  </a:lnTo>
                  <a:lnTo>
                    <a:pt x="675" y="650"/>
                  </a:lnTo>
                  <a:lnTo>
                    <a:pt x="664" y="642"/>
                  </a:lnTo>
                  <a:lnTo>
                    <a:pt x="665" y="630"/>
                  </a:lnTo>
                  <a:lnTo>
                    <a:pt x="648" y="626"/>
                  </a:lnTo>
                  <a:lnTo>
                    <a:pt x="638" y="618"/>
                  </a:lnTo>
                  <a:lnTo>
                    <a:pt x="624" y="629"/>
                  </a:lnTo>
                  <a:lnTo>
                    <a:pt x="608" y="632"/>
                  </a:lnTo>
                  <a:lnTo>
                    <a:pt x="593" y="632"/>
                  </a:lnTo>
                  <a:lnTo>
                    <a:pt x="585" y="637"/>
                  </a:lnTo>
                  <a:lnTo>
                    <a:pt x="576" y="640"/>
                  </a:lnTo>
                  <a:lnTo>
                    <a:pt x="583" y="663"/>
                  </a:lnTo>
                  <a:lnTo>
                    <a:pt x="573" y="663"/>
                  </a:lnTo>
                  <a:lnTo>
                    <a:pt x="571" y="658"/>
                  </a:lnTo>
                  <a:lnTo>
                    <a:pt x="569" y="649"/>
                  </a:lnTo>
                  <a:lnTo>
                    <a:pt x="557" y="656"/>
                  </a:lnTo>
                  <a:lnTo>
                    <a:pt x="548" y="652"/>
                  </a:lnTo>
                  <a:lnTo>
                    <a:pt x="533" y="644"/>
                  </a:lnTo>
                  <a:lnTo>
                    <a:pt x="535" y="627"/>
                  </a:lnTo>
                  <a:lnTo>
                    <a:pt x="523" y="623"/>
                  </a:lnTo>
                  <a:lnTo>
                    <a:pt x="515" y="604"/>
                  </a:lnTo>
                  <a:lnTo>
                    <a:pt x="497" y="607"/>
                  </a:lnTo>
                  <a:lnTo>
                    <a:pt x="494" y="582"/>
                  </a:lnTo>
                  <a:lnTo>
                    <a:pt x="507" y="565"/>
                  </a:lnTo>
                  <a:lnTo>
                    <a:pt x="504" y="548"/>
                  </a:lnTo>
                  <a:lnTo>
                    <a:pt x="500" y="532"/>
                  </a:lnTo>
                  <a:lnTo>
                    <a:pt x="491" y="527"/>
                  </a:lnTo>
                  <a:lnTo>
                    <a:pt x="482" y="515"/>
                  </a:lnTo>
                  <a:lnTo>
                    <a:pt x="472" y="516"/>
                  </a:lnTo>
                  <a:lnTo>
                    <a:pt x="452" y="513"/>
                  </a:lnTo>
                  <a:lnTo>
                    <a:pt x="456" y="505"/>
                  </a:lnTo>
                  <a:lnTo>
                    <a:pt x="445" y="492"/>
                  </a:lnTo>
                  <a:lnTo>
                    <a:pt x="434" y="500"/>
                  </a:lnTo>
                  <a:lnTo>
                    <a:pt x="418" y="495"/>
                  </a:lnTo>
                  <a:lnTo>
                    <a:pt x="401" y="508"/>
                  </a:lnTo>
                  <a:lnTo>
                    <a:pt x="389" y="524"/>
                  </a:lnTo>
                  <a:lnTo>
                    <a:pt x="375" y="527"/>
                  </a:lnTo>
                  <a:lnTo>
                    <a:pt x="366" y="521"/>
                  </a:lnTo>
                  <a:lnTo>
                    <a:pt x="356" y="520"/>
                  </a:lnTo>
                  <a:lnTo>
                    <a:pt x="343" y="516"/>
                  </a:lnTo>
                  <a:lnTo>
                    <a:pt x="334" y="521"/>
                  </a:lnTo>
                  <a:lnTo>
                    <a:pt x="326" y="536"/>
                  </a:lnTo>
                  <a:lnTo>
                    <a:pt x="321" y="520"/>
                  </a:lnTo>
                  <a:lnTo>
                    <a:pt x="311" y="524"/>
                  </a:lnTo>
                  <a:lnTo>
                    <a:pt x="290" y="522"/>
                  </a:lnTo>
                  <a:lnTo>
                    <a:pt x="269" y="517"/>
                  </a:lnTo>
                  <a:lnTo>
                    <a:pt x="253" y="508"/>
                  </a:lnTo>
                  <a:lnTo>
                    <a:pt x="238" y="504"/>
                  </a:lnTo>
                  <a:lnTo>
                    <a:pt x="230" y="494"/>
                  </a:lnTo>
                  <a:lnTo>
                    <a:pt x="219" y="491"/>
                  </a:lnTo>
                  <a:lnTo>
                    <a:pt x="199" y="478"/>
                  </a:lnTo>
                  <a:lnTo>
                    <a:pt x="183" y="472"/>
                  </a:lnTo>
                  <a:lnTo>
                    <a:pt x="177" y="476"/>
                  </a:lnTo>
                  <a:lnTo>
                    <a:pt x="149" y="462"/>
                  </a:lnTo>
                  <a:lnTo>
                    <a:pt x="129" y="449"/>
                  </a:lnTo>
                  <a:lnTo>
                    <a:pt x="119" y="426"/>
                  </a:lnTo>
                  <a:lnTo>
                    <a:pt x="132" y="429"/>
                  </a:lnTo>
                  <a:lnTo>
                    <a:pt x="130" y="418"/>
                  </a:lnTo>
                  <a:lnTo>
                    <a:pt x="120" y="408"/>
                  </a:lnTo>
                  <a:lnTo>
                    <a:pt x="118" y="391"/>
                  </a:lnTo>
                  <a:lnTo>
                    <a:pt x="93" y="366"/>
                  </a:lnTo>
                  <a:lnTo>
                    <a:pt x="63" y="358"/>
                  </a:lnTo>
                  <a:lnTo>
                    <a:pt x="54" y="342"/>
                  </a:lnTo>
                  <a:lnTo>
                    <a:pt x="38" y="333"/>
                  </a:lnTo>
                  <a:lnTo>
                    <a:pt x="34" y="327"/>
                  </a:lnTo>
                  <a:lnTo>
                    <a:pt x="28" y="315"/>
                  </a:lnTo>
                  <a:lnTo>
                    <a:pt x="26" y="307"/>
                  </a:lnTo>
                  <a:lnTo>
                    <a:pt x="15" y="302"/>
                  </a:lnTo>
                  <a:lnTo>
                    <a:pt x="9" y="304"/>
                  </a:lnTo>
                  <a:lnTo>
                    <a:pt x="0" y="285"/>
                  </a:lnTo>
                  <a:lnTo>
                    <a:pt x="3" y="280"/>
                  </a:lnTo>
                  <a:lnTo>
                    <a:pt x="0" y="276"/>
                  </a:lnTo>
                  <a:lnTo>
                    <a:pt x="13" y="266"/>
                  </a:lnTo>
                  <a:lnTo>
                    <a:pt x="23" y="262"/>
                  </a:lnTo>
                  <a:lnTo>
                    <a:pt x="42" y="264"/>
                  </a:lnTo>
                  <a:lnTo>
                    <a:pt x="44" y="252"/>
                  </a:lnTo>
                  <a:lnTo>
                    <a:pt x="65" y="249"/>
                  </a:lnTo>
                  <a:lnTo>
                    <a:pt x="68" y="241"/>
                  </a:lnTo>
                  <a:lnTo>
                    <a:pt x="91" y="230"/>
                  </a:lnTo>
                  <a:lnTo>
                    <a:pt x="92" y="225"/>
                  </a:lnTo>
                  <a:lnTo>
                    <a:pt x="87" y="213"/>
                  </a:lnTo>
                  <a:lnTo>
                    <a:pt x="96" y="208"/>
                  </a:lnTo>
                  <a:lnTo>
                    <a:pt x="68" y="172"/>
                  </a:lnTo>
                  <a:lnTo>
                    <a:pt x="98" y="164"/>
                  </a:lnTo>
                  <a:lnTo>
                    <a:pt x="104" y="160"/>
                  </a:lnTo>
                  <a:lnTo>
                    <a:pt x="101" y="123"/>
                  </a:lnTo>
                  <a:lnTo>
                    <a:pt x="136" y="130"/>
                  </a:lnTo>
                  <a:lnTo>
                    <a:pt x="141" y="121"/>
                  </a:lnTo>
                  <a:lnTo>
                    <a:pt x="133" y="100"/>
                  </a:lnTo>
                  <a:lnTo>
                    <a:pt x="146" y="98"/>
                  </a:lnTo>
                  <a:lnTo>
                    <a:pt x="151" y="85"/>
                  </a:lnTo>
                  <a:lnTo>
                    <a:pt x="157" y="83"/>
                  </a:lnTo>
                  <a:lnTo>
                    <a:pt x="168" y="97"/>
                  </a:lnTo>
                  <a:lnTo>
                    <a:pt x="186" y="108"/>
                  </a:lnTo>
                  <a:lnTo>
                    <a:pt x="213" y="116"/>
                  </a:lnTo>
                  <a:lnTo>
                    <a:pt x="232" y="132"/>
                  </a:lnTo>
                  <a:lnTo>
                    <a:pt x="236" y="156"/>
                  </a:lnTo>
                  <a:lnTo>
                    <a:pt x="246" y="165"/>
                  </a:lnTo>
                  <a:lnTo>
                    <a:pt x="267" y="168"/>
                  </a:lnTo>
                  <a:lnTo>
                    <a:pt x="290" y="171"/>
                  </a:lnTo>
                  <a:lnTo>
                    <a:pt x="316" y="184"/>
                  </a:lnTo>
                  <a:lnTo>
                    <a:pt x="327" y="186"/>
                  </a:lnTo>
                  <a:lnTo>
                    <a:pt x="343" y="205"/>
                  </a:lnTo>
                  <a:lnTo>
                    <a:pt x="358" y="217"/>
                  </a:lnTo>
                  <a:lnTo>
                    <a:pt x="376" y="217"/>
                  </a:lnTo>
                  <a:lnTo>
                    <a:pt x="412" y="222"/>
                  </a:lnTo>
                  <a:lnTo>
                    <a:pt x="433" y="219"/>
                  </a:lnTo>
                  <a:lnTo>
                    <a:pt x="451" y="222"/>
                  </a:lnTo>
                  <a:lnTo>
                    <a:pt x="481" y="234"/>
                  </a:lnTo>
                  <a:lnTo>
                    <a:pt x="502" y="234"/>
                  </a:lnTo>
                  <a:lnTo>
                    <a:pt x="512" y="241"/>
                  </a:lnTo>
                  <a:lnTo>
                    <a:pt x="527" y="230"/>
                  </a:lnTo>
                  <a:lnTo>
                    <a:pt x="550" y="222"/>
                  </a:lnTo>
                  <a:lnTo>
                    <a:pt x="575" y="222"/>
                  </a:lnTo>
                  <a:lnTo>
                    <a:pt x="591" y="214"/>
                  </a:lnTo>
                  <a:lnTo>
                    <a:pt x="598" y="203"/>
                  </a:lnTo>
                  <a:lnTo>
                    <a:pt x="606" y="196"/>
                  </a:lnTo>
                  <a:lnTo>
                    <a:pt x="600" y="190"/>
                  </a:lnTo>
                  <a:lnTo>
                    <a:pt x="590" y="182"/>
                  </a:lnTo>
                  <a:lnTo>
                    <a:pt x="592" y="169"/>
                  </a:lnTo>
                  <a:lnTo>
                    <a:pt x="602" y="171"/>
                  </a:lnTo>
                  <a:lnTo>
                    <a:pt x="621" y="175"/>
                  </a:lnTo>
                  <a:lnTo>
                    <a:pt x="632" y="164"/>
                  </a:lnTo>
                  <a:lnTo>
                    <a:pt x="653" y="156"/>
                  </a:lnTo>
                  <a:lnTo>
                    <a:pt x="657" y="142"/>
                  </a:lnTo>
                  <a:lnTo>
                    <a:pt x="665" y="137"/>
                  </a:lnTo>
                  <a:lnTo>
                    <a:pt x="687" y="134"/>
                  </a:lnTo>
                  <a:lnTo>
                    <a:pt x="702" y="136"/>
                  </a:lnTo>
                  <a:lnTo>
                    <a:pt x="699" y="129"/>
                  </a:lnTo>
                  <a:lnTo>
                    <a:pt x="676" y="115"/>
                  </a:lnTo>
                  <a:lnTo>
                    <a:pt x="659" y="108"/>
                  </a:lnTo>
                  <a:lnTo>
                    <a:pt x="651" y="116"/>
                  </a:lnTo>
                  <a:lnTo>
                    <a:pt x="633" y="112"/>
                  </a:lnTo>
                  <a:lnTo>
                    <a:pt x="625" y="115"/>
                  </a:lnTo>
                  <a:lnTo>
                    <a:pt x="616" y="107"/>
                  </a:lnTo>
                  <a:lnTo>
                    <a:pt x="615" y="87"/>
                  </a:lnTo>
                  <a:lnTo>
                    <a:pt x="613" y="71"/>
                  </a:lnTo>
                  <a:lnTo>
                    <a:pt x="638" y="79"/>
                  </a:lnTo>
                  <a:lnTo>
                    <a:pt x="652" y="66"/>
                  </a:lnTo>
                  <a:lnTo>
                    <a:pt x="646" y="57"/>
                  </a:lnTo>
                  <a:lnTo>
                    <a:pt x="646" y="36"/>
                  </a:lnTo>
                  <a:lnTo>
                    <a:pt x="650" y="30"/>
                  </a:lnTo>
                  <a:lnTo>
                    <a:pt x="642" y="18"/>
                  </a:lnTo>
                  <a:lnTo>
                    <a:pt x="630" y="14"/>
                  </a:lnTo>
                  <a:lnTo>
                    <a:pt x="635" y="4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700" y="5"/>
                  </a:lnTo>
                  <a:lnTo>
                    <a:pt x="719" y="13"/>
                  </a:lnTo>
                  <a:lnTo>
                    <a:pt x="744" y="33"/>
                  </a:lnTo>
                  <a:lnTo>
                    <a:pt x="757" y="42"/>
                  </a:lnTo>
                  <a:lnTo>
                    <a:pt x="771" y="54"/>
                  </a:lnTo>
                  <a:lnTo>
                    <a:pt x="791" y="74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0" name="Freeform 259">
              <a:extLst>
                <a:ext uri="{FF2B5EF4-FFF2-40B4-BE49-F238E27FC236}">
                  <a16:creationId xmlns:a16="http://schemas.microsoft.com/office/drawing/2014/main" xmlns="" id="{187288AA-FC87-4DA0-B358-EC79417F4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9087" y="3543028"/>
              <a:ext cx="181260" cy="185737"/>
            </a:xfrm>
            <a:custGeom>
              <a:avLst/>
              <a:gdLst>
                <a:gd name="T0" fmla="*/ 105 w 110"/>
                <a:gd name="T1" fmla="*/ 115 h 128"/>
                <a:gd name="T2" fmla="*/ 97 w 110"/>
                <a:gd name="T3" fmla="*/ 115 h 128"/>
                <a:gd name="T4" fmla="*/ 84 w 110"/>
                <a:gd name="T5" fmla="*/ 111 h 128"/>
                <a:gd name="T6" fmla="*/ 72 w 110"/>
                <a:gd name="T7" fmla="*/ 111 h 128"/>
                <a:gd name="T8" fmla="*/ 50 w 110"/>
                <a:gd name="T9" fmla="*/ 115 h 128"/>
                <a:gd name="T10" fmla="*/ 37 w 110"/>
                <a:gd name="T11" fmla="*/ 121 h 128"/>
                <a:gd name="T12" fmla="*/ 19 w 110"/>
                <a:gd name="T13" fmla="*/ 128 h 128"/>
                <a:gd name="T14" fmla="*/ 16 w 110"/>
                <a:gd name="T15" fmla="*/ 128 h 128"/>
                <a:gd name="T16" fmla="*/ 17 w 110"/>
                <a:gd name="T17" fmla="*/ 111 h 128"/>
                <a:gd name="T18" fmla="*/ 19 w 110"/>
                <a:gd name="T19" fmla="*/ 108 h 128"/>
                <a:gd name="T20" fmla="*/ 18 w 110"/>
                <a:gd name="T21" fmla="*/ 100 h 128"/>
                <a:gd name="T22" fmla="*/ 11 w 110"/>
                <a:gd name="T23" fmla="*/ 91 h 128"/>
                <a:gd name="T24" fmla="*/ 5 w 110"/>
                <a:gd name="T25" fmla="*/ 90 h 128"/>
                <a:gd name="T26" fmla="*/ 0 w 110"/>
                <a:gd name="T27" fmla="*/ 84 h 128"/>
                <a:gd name="T28" fmla="*/ 3 w 110"/>
                <a:gd name="T29" fmla="*/ 75 h 128"/>
                <a:gd name="T30" fmla="*/ 2 w 110"/>
                <a:gd name="T31" fmla="*/ 65 h 128"/>
                <a:gd name="T32" fmla="*/ 3 w 110"/>
                <a:gd name="T33" fmla="*/ 59 h 128"/>
                <a:gd name="T34" fmla="*/ 6 w 110"/>
                <a:gd name="T35" fmla="*/ 59 h 128"/>
                <a:gd name="T36" fmla="*/ 7 w 110"/>
                <a:gd name="T37" fmla="*/ 50 h 128"/>
                <a:gd name="T38" fmla="*/ 5 w 110"/>
                <a:gd name="T39" fmla="*/ 46 h 128"/>
                <a:gd name="T40" fmla="*/ 7 w 110"/>
                <a:gd name="T41" fmla="*/ 43 h 128"/>
                <a:gd name="T42" fmla="*/ 14 w 110"/>
                <a:gd name="T43" fmla="*/ 40 h 128"/>
                <a:gd name="T44" fmla="*/ 9 w 110"/>
                <a:gd name="T45" fmla="*/ 24 h 128"/>
                <a:gd name="T46" fmla="*/ 5 w 110"/>
                <a:gd name="T47" fmla="*/ 15 h 128"/>
                <a:gd name="T48" fmla="*/ 7 w 110"/>
                <a:gd name="T49" fmla="*/ 8 h 128"/>
                <a:gd name="T50" fmla="*/ 11 w 110"/>
                <a:gd name="T51" fmla="*/ 6 h 128"/>
                <a:gd name="T52" fmla="*/ 13 w 110"/>
                <a:gd name="T53" fmla="*/ 5 h 128"/>
                <a:gd name="T54" fmla="*/ 18 w 110"/>
                <a:gd name="T55" fmla="*/ 7 h 128"/>
                <a:gd name="T56" fmla="*/ 32 w 110"/>
                <a:gd name="T57" fmla="*/ 8 h 128"/>
                <a:gd name="T58" fmla="*/ 35 w 110"/>
                <a:gd name="T59" fmla="*/ 2 h 128"/>
                <a:gd name="T60" fmla="*/ 39 w 110"/>
                <a:gd name="T61" fmla="*/ 2 h 128"/>
                <a:gd name="T62" fmla="*/ 44 w 110"/>
                <a:gd name="T63" fmla="*/ 0 h 128"/>
                <a:gd name="T64" fmla="*/ 47 w 110"/>
                <a:gd name="T65" fmla="*/ 9 h 128"/>
                <a:gd name="T66" fmla="*/ 51 w 110"/>
                <a:gd name="T67" fmla="*/ 6 h 128"/>
                <a:gd name="T68" fmla="*/ 58 w 110"/>
                <a:gd name="T69" fmla="*/ 3 h 128"/>
                <a:gd name="T70" fmla="*/ 67 w 110"/>
                <a:gd name="T71" fmla="*/ 7 h 128"/>
                <a:gd name="T72" fmla="*/ 70 w 110"/>
                <a:gd name="T73" fmla="*/ 14 h 128"/>
                <a:gd name="T74" fmla="*/ 78 w 110"/>
                <a:gd name="T75" fmla="*/ 19 h 128"/>
                <a:gd name="T76" fmla="*/ 85 w 110"/>
                <a:gd name="T77" fmla="*/ 14 h 128"/>
                <a:gd name="T78" fmla="*/ 93 w 110"/>
                <a:gd name="T79" fmla="*/ 13 h 128"/>
                <a:gd name="T80" fmla="*/ 106 w 110"/>
                <a:gd name="T81" fmla="*/ 18 h 128"/>
                <a:gd name="T82" fmla="*/ 110 w 110"/>
                <a:gd name="T83" fmla="*/ 48 h 128"/>
                <a:gd name="T84" fmla="*/ 103 w 110"/>
                <a:gd name="T85" fmla="*/ 65 h 128"/>
                <a:gd name="T86" fmla="*/ 98 w 110"/>
                <a:gd name="T87" fmla="*/ 88 h 128"/>
                <a:gd name="T88" fmla="*/ 106 w 110"/>
                <a:gd name="T89" fmla="*/ 107 h 128"/>
                <a:gd name="T90" fmla="*/ 105 w 110"/>
                <a:gd name="T91" fmla="*/ 11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0" h="128">
                  <a:moveTo>
                    <a:pt x="105" y="115"/>
                  </a:moveTo>
                  <a:lnTo>
                    <a:pt x="97" y="115"/>
                  </a:lnTo>
                  <a:lnTo>
                    <a:pt x="84" y="111"/>
                  </a:lnTo>
                  <a:lnTo>
                    <a:pt x="72" y="111"/>
                  </a:lnTo>
                  <a:lnTo>
                    <a:pt x="50" y="115"/>
                  </a:lnTo>
                  <a:lnTo>
                    <a:pt x="37" y="121"/>
                  </a:lnTo>
                  <a:lnTo>
                    <a:pt x="19" y="128"/>
                  </a:lnTo>
                  <a:lnTo>
                    <a:pt x="16" y="128"/>
                  </a:lnTo>
                  <a:lnTo>
                    <a:pt x="17" y="111"/>
                  </a:lnTo>
                  <a:lnTo>
                    <a:pt x="19" y="108"/>
                  </a:lnTo>
                  <a:lnTo>
                    <a:pt x="18" y="100"/>
                  </a:lnTo>
                  <a:lnTo>
                    <a:pt x="11" y="91"/>
                  </a:lnTo>
                  <a:lnTo>
                    <a:pt x="5" y="90"/>
                  </a:lnTo>
                  <a:lnTo>
                    <a:pt x="0" y="84"/>
                  </a:lnTo>
                  <a:lnTo>
                    <a:pt x="3" y="75"/>
                  </a:lnTo>
                  <a:lnTo>
                    <a:pt x="2" y="65"/>
                  </a:lnTo>
                  <a:lnTo>
                    <a:pt x="3" y="59"/>
                  </a:lnTo>
                  <a:lnTo>
                    <a:pt x="6" y="59"/>
                  </a:lnTo>
                  <a:lnTo>
                    <a:pt x="7" y="50"/>
                  </a:lnTo>
                  <a:lnTo>
                    <a:pt x="5" y="46"/>
                  </a:lnTo>
                  <a:lnTo>
                    <a:pt x="7" y="43"/>
                  </a:lnTo>
                  <a:lnTo>
                    <a:pt x="14" y="40"/>
                  </a:lnTo>
                  <a:lnTo>
                    <a:pt x="9" y="24"/>
                  </a:lnTo>
                  <a:lnTo>
                    <a:pt x="5" y="15"/>
                  </a:lnTo>
                  <a:lnTo>
                    <a:pt x="7" y="8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8" y="7"/>
                  </a:lnTo>
                  <a:lnTo>
                    <a:pt x="32" y="8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4" y="0"/>
                  </a:lnTo>
                  <a:lnTo>
                    <a:pt x="47" y="9"/>
                  </a:lnTo>
                  <a:lnTo>
                    <a:pt x="51" y="6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0" y="14"/>
                  </a:lnTo>
                  <a:lnTo>
                    <a:pt x="78" y="19"/>
                  </a:lnTo>
                  <a:lnTo>
                    <a:pt x="85" y="14"/>
                  </a:lnTo>
                  <a:lnTo>
                    <a:pt x="93" y="13"/>
                  </a:lnTo>
                  <a:lnTo>
                    <a:pt x="106" y="18"/>
                  </a:lnTo>
                  <a:lnTo>
                    <a:pt x="110" y="48"/>
                  </a:lnTo>
                  <a:lnTo>
                    <a:pt x="103" y="65"/>
                  </a:lnTo>
                  <a:lnTo>
                    <a:pt x="98" y="88"/>
                  </a:lnTo>
                  <a:lnTo>
                    <a:pt x="106" y="107"/>
                  </a:lnTo>
                  <a:lnTo>
                    <a:pt x="105" y="115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1" name="Freeform 260">
              <a:extLst>
                <a:ext uri="{FF2B5EF4-FFF2-40B4-BE49-F238E27FC236}">
                  <a16:creationId xmlns:a16="http://schemas.microsoft.com/office/drawing/2014/main" xmlns="" id="{A58905AC-FDC7-4F22-BEBF-566946756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855" y="3471925"/>
              <a:ext cx="229047" cy="335198"/>
            </a:xfrm>
            <a:custGeom>
              <a:avLst/>
              <a:gdLst>
                <a:gd name="T0" fmla="*/ 85 w 139"/>
                <a:gd name="T1" fmla="*/ 220 h 231"/>
                <a:gd name="T2" fmla="*/ 82 w 139"/>
                <a:gd name="T3" fmla="*/ 219 h 231"/>
                <a:gd name="T4" fmla="*/ 71 w 139"/>
                <a:gd name="T5" fmla="*/ 222 h 231"/>
                <a:gd name="T6" fmla="*/ 60 w 139"/>
                <a:gd name="T7" fmla="*/ 219 h 231"/>
                <a:gd name="T8" fmla="*/ 52 w 139"/>
                <a:gd name="T9" fmla="*/ 220 h 231"/>
                <a:gd name="T10" fmla="*/ 22 w 139"/>
                <a:gd name="T11" fmla="*/ 220 h 231"/>
                <a:gd name="T12" fmla="*/ 24 w 139"/>
                <a:gd name="T13" fmla="*/ 204 h 231"/>
                <a:gd name="T14" fmla="*/ 17 w 139"/>
                <a:gd name="T15" fmla="*/ 190 h 231"/>
                <a:gd name="T16" fmla="*/ 9 w 139"/>
                <a:gd name="T17" fmla="*/ 186 h 231"/>
                <a:gd name="T18" fmla="*/ 5 w 139"/>
                <a:gd name="T19" fmla="*/ 177 h 231"/>
                <a:gd name="T20" fmla="*/ 0 w 139"/>
                <a:gd name="T21" fmla="*/ 174 h 231"/>
                <a:gd name="T22" fmla="*/ 0 w 139"/>
                <a:gd name="T23" fmla="*/ 168 h 231"/>
                <a:gd name="T24" fmla="*/ 5 w 139"/>
                <a:gd name="T25" fmla="*/ 154 h 231"/>
                <a:gd name="T26" fmla="*/ 14 w 139"/>
                <a:gd name="T27" fmla="*/ 134 h 231"/>
                <a:gd name="T28" fmla="*/ 19 w 139"/>
                <a:gd name="T29" fmla="*/ 133 h 231"/>
                <a:gd name="T30" fmla="*/ 30 w 139"/>
                <a:gd name="T31" fmla="*/ 121 h 231"/>
                <a:gd name="T32" fmla="*/ 37 w 139"/>
                <a:gd name="T33" fmla="*/ 121 h 231"/>
                <a:gd name="T34" fmla="*/ 47 w 139"/>
                <a:gd name="T35" fmla="*/ 129 h 231"/>
                <a:gd name="T36" fmla="*/ 60 w 139"/>
                <a:gd name="T37" fmla="*/ 122 h 231"/>
                <a:gd name="T38" fmla="*/ 61 w 139"/>
                <a:gd name="T39" fmla="*/ 114 h 231"/>
                <a:gd name="T40" fmla="*/ 66 w 139"/>
                <a:gd name="T41" fmla="*/ 105 h 231"/>
                <a:gd name="T42" fmla="*/ 68 w 139"/>
                <a:gd name="T43" fmla="*/ 95 h 231"/>
                <a:gd name="T44" fmla="*/ 78 w 139"/>
                <a:gd name="T45" fmla="*/ 86 h 231"/>
                <a:gd name="T46" fmla="*/ 81 w 139"/>
                <a:gd name="T47" fmla="*/ 72 h 231"/>
                <a:gd name="T48" fmla="*/ 85 w 139"/>
                <a:gd name="T49" fmla="*/ 67 h 231"/>
                <a:gd name="T50" fmla="*/ 88 w 139"/>
                <a:gd name="T51" fmla="*/ 56 h 231"/>
                <a:gd name="T52" fmla="*/ 93 w 139"/>
                <a:gd name="T53" fmla="*/ 43 h 231"/>
                <a:gd name="T54" fmla="*/ 108 w 139"/>
                <a:gd name="T55" fmla="*/ 27 h 231"/>
                <a:gd name="T56" fmla="*/ 108 w 139"/>
                <a:gd name="T57" fmla="*/ 20 h 231"/>
                <a:gd name="T58" fmla="*/ 110 w 139"/>
                <a:gd name="T59" fmla="*/ 16 h 231"/>
                <a:gd name="T60" fmla="*/ 103 w 139"/>
                <a:gd name="T61" fmla="*/ 8 h 231"/>
                <a:gd name="T62" fmla="*/ 104 w 139"/>
                <a:gd name="T63" fmla="*/ 1 h 231"/>
                <a:gd name="T64" fmla="*/ 109 w 139"/>
                <a:gd name="T65" fmla="*/ 0 h 231"/>
                <a:gd name="T66" fmla="*/ 116 w 139"/>
                <a:gd name="T67" fmla="*/ 14 h 231"/>
                <a:gd name="T68" fmla="*/ 118 w 139"/>
                <a:gd name="T69" fmla="*/ 27 h 231"/>
                <a:gd name="T70" fmla="*/ 117 w 139"/>
                <a:gd name="T71" fmla="*/ 41 h 231"/>
                <a:gd name="T72" fmla="*/ 127 w 139"/>
                <a:gd name="T73" fmla="*/ 60 h 231"/>
                <a:gd name="T74" fmla="*/ 117 w 139"/>
                <a:gd name="T75" fmla="*/ 60 h 231"/>
                <a:gd name="T76" fmla="*/ 112 w 139"/>
                <a:gd name="T77" fmla="*/ 61 h 231"/>
                <a:gd name="T78" fmla="*/ 104 w 139"/>
                <a:gd name="T79" fmla="*/ 59 h 231"/>
                <a:gd name="T80" fmla="*/ 100 w 139"/>
                <a:gd name="T81" fmla="*/ 69 h 231"/>
                <a:gd name="T82" fmla="*/ 111 w 139"/>
                <a:gd name="T83" fmla="*/ 81 h 231"/>
                <a:gd name="T84" fmla="*/ 119 w 139"/>
                <a:gd name="T85" fmla="*/ 85 h 231"/>
                <a:gd name="T86" fmla="*/ 121 w 139"/>
                <a:gd name="T87" fmla="*/ 93 h 231"/>
                <a:gd name="T88" fmla="*/ 127 w 139"/>
                <a:gd name="T89" fmla="*/ 107 h 231"/>
                <a:gd name="T90" fmla="*/ 124 w 139"/>
                <a:gd name="T91" fmla="*/ 113 h 231"/>
                <a:gd name="T92" fmla="*/ 115 w 139"/>
                <a:gd name="T93" fmla="*/ 134 h 231"/>
                <a:gd name="T94" fmla="*/ 111 w 139"/>
                <a:gd name="T95" fmla="*/ 138 h 231"/>
                <a:gd name="T96" fmla="*/ 110 w 139"/>
                <a:gd name="T97" fmla="*/ 154 h 231"/>
                <a:gd name="T98" fmla="*/ 112 w 139"/>
                <a:gd name="T99" fmla="*/ 163 h 231"/>
                <a:gd name="T100" fmla="*/ 110 w 139"/>
                <a:gd name="T101" fmla="*/ 169 h 231"/>
                <a:gd name="T102" fmla="*/ 119 w 139"/>
                <a:gd name="T103" fmla="*/ 180 h 231"/>
                <a:gd name="T104" fmla="*/ 120 w 139"/>
                <a:gd name="T105" fmla="*/ 188 h 231"/>
                <a:gd name="T106" fmla="*/ 127 w 139"/>
                <a:gd name="T107" fmla="*/ 198 h 231"/>
                <a:gd name="T108" fmla="*/ 136 w 139"/>
                <a:gd name="T109" fmla="*/ 205 h 231"/>
                <a:gd name="T110" fmla="*/ 137 w 139"/>
                <a:gd name="T111" fmla="*/ 214 h 231"/>
                <a:gd name="T112" fmla="*/ 139 w 139"/>
                <a:gd name="T113" fmla="*/ 220 h 231"/>
                <a:gd name="T114" fmla="*/ 137 w 139"/>
                <a:gd name="T115" fmla="*/ 231 h 231"/>
                <a:gd name="T116" fmla="*/ 123 w 139"/>
                <a:gd name="T117" fmla="*/ 227 h 231"/>
                <a:gd name="T118" fmla="*/ 108 w 139"/>
                <a:gd name="T119" fmla="*/ 221 h 231"/>
                <a:gd name="T120" fmla="*/ 85 w 139"/>
                <a:gd name="T121" fmla="*/ 22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231">
                  <a:moveTo>
                    <a:pt x="85" y="220"/>
                  </a:moveTo>
                  <a:lnTo>
                    <a:pt x="82" y="219"/>
                  </a:lnTo>
                  <a:lnTo>
                    <a:pt x="71" y="222"/>
                  </a:lnTo>
                  <a:lnTo>
                    <a:pt x="60" y="219"/>
                  </a:lnTo>
                  <a:lnTo>
                    <a:pt x="52" y="220"/>
                  </a:lnTo>
                  <a:lnTo>
                    <a:pt x="22" y="220"/>
                  </a:lnTo>
                  <a:lnTo>
                    <a:pt x="24" y="204"/>
                  </a:lnTo>
                  <a:lnTo>
                    <a:pt x="17" y="190"/>
                  </a:lnTo>
                  <a:lnTo>
                    <a:pt x="9" y="186"/>
                  </a:lnTo>
                  <a:lnTo>
                    <a:pt x="5" y="177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5" y="154"/>
                  </a:lnTo>
                  <a:lnTo>
                    <a:pt x="14" y="134"/>
                  </a:lnTo>
                  <a:lnTo>
                    <a:pt x="19" y="133"/>
                  </a:lnTo>
                  <a:lnTo>
                    <a:pt x="30" y="121"/>
                  </a:lnTo>
                  <a:lnTo>
                    <a:pt x="37" y="121"/>
                  </a:lnTo>
                  <a:lnTo>
                    <a:pt x="47" y="129"/>
                  </a:lnTo>
                  <a:lnTo>
                    <a:pt x="60" y="122"/>
                  </a:lnTo>
                  <a:lnTo>
                    <a:pt x="61" y="114"/>
                  </a:lnTo>
                  <a:lnTo>
                    <a:pt x="66" y="105"/>
                  </a:lnTo>
                  <a:lnTo>
                    <a:pt x="68" y="95"/>
                  </a:lnTo>
                  <a:lnTo>
                    <a:pt x="78" y="86"/>
                  </a:lnTo>
                  <a:lnTo>
                    <a:pt x="81" y="72"/>
                  </a:lnTo>
                  <a:lnTo>
                    <a:pt x="85" y="67"/>
                  </a:lnTo>
                  <a:lnTo>
                    <a:pt x="88" y="56"/>
                  </a:lnTo>
                  <a:lnTo>
                    <a:pt x="93" y="43"/>
                  </a:lnTo>
                  <a:lnTo>
                    <a:pt x="108" y="27"/>
                  </a:lnTo>
                  <a:lnTo>
                    <a:pt x="108" y="20"/>
                  </a:lnTo>
                  <a:lnTo>
                    <a:pt x="110" y="16"/>
                  </a:lnTo>
                  <a:lnTo>
                    <a:pt x="103" y="8"/>
                  </a:lnTo>
                  <a:lnTo>
                    <a:pt x="104" y="1"/>
                  </a:lnTo>
                  <a:lnTo>
                    <a:pt x="109" y="0"/>
                  </a:lnTo>
                  <a:lnTo>
                    <a:pt x="116" y="14"/>
                  </a:lnTo>
                  <a:lnTo>
                    <a:pt x="118" y="27"/>
                  </a:lnTo>
                  <a:lnTo>
                    <a:pt x="117" y="41"/>
                  </a:lnTo>
                  <a:lnTo>
                    <a:pt x="127" y="60"/>
                  </a:lnTo>
                  <a:lnTo>
                    <a:pt x="117" y="60"/>
                  </a:lnTo>
                  <a:lnTo>
                    <a:pt x="112" y="61"/>
                  </a:lnTo>
                  <a:lnTo>
                    <a:pt x="104" y="59"/>
                  </a:lnTo>
                  <a:lnTo>
                    <a:pt x="100" y="69"/>
                  </a:lnTo>
                  <a:lnTo>
                    <a:pt x="111" y="81"/>
                  </a:lnTo>
                  <a:lnTo>
                    <a:pt x="119" y="85"/>
                  </a:lnTo>
                  <a:lnTo>
                    <a:pt x="121" y="93"/>
                  </a:lnTo>
                  <a:lnTo>
                    <a:pt x="127" y="107"/>
                  </a:lnTo>
                  <a:lnTo>
                    <a:pt x="124" y="113"/>
                  </a:lnTo>
                  <a:lnTo>
                    <a:pt x="115" y="134"/>
                  </a:lnTo>
                  <a:lnTo>
                    <a:pt x="111" y="138"/>
                  </a:lnTo>
                  <a:lnTo>
                    <a:pt x="110" y="154"/>
                  </a:lnTo>
                  <a:lnTo>
                    <a:pt x="112" y="163"/>
                  </a:lnTo>
                  <a:lnTo>
                    <a:pt x="110" y="169"/>
                  </a:lnTo>
                  <a:lnTo>
                    <a:pt x="119" y="180"/>
                  </a:lnTo>
                  <a:lnTo>
                    <a:pt x="120" y="188"/>
                  </a:lnTo>
                  <a:lnTo>
                    <a:pt x="127" y="198"/>
                  </a:lnTo>
                  <a:lnTo>
                    <a:pt x="136" y="205"/>
                  </a:lnTo>
                  <a:lnTo>
                    <a:pt x="137" y="214"/>
                  </a:lnTo>
                  <a:lnTo>
                    <a:pt x="139" y="220"/>
                  </a:lnTo>
                  <a:lnTo>
                    <a:pt x="137" y="231"/>
                  </a:lnTo>
                  <a:lnTo>
                    <a:pt x="123" y="227"/>
                  </a:lnTo>
                  <a:lnTo>
                    <a:pt x="108" y="221"/>
                  </a:lnTo>
                  <a:lnTo>
                    <a:pt x="85" y="22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2" name="Freeform 261">
              <a:extLst>
                <a:ext uri="{FF2B5EF4-FFF2-40B4-BE49-F238E27FC236}">
                  <a16:creationId xmlns:a16="http://schemas.microsoft.com/office/drawing/2014/main" xmlns="" id="{322590A5-7443-49C2-9B4C-744D60160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6906" y="3701195"/>
              <a:ext cx="575089" cy="558663"/>
            </a:xfrm>
            <a:custGeom>
              <a:avLst/>
              <a:gdLst>
                <a:gd name="T0" fmla="*/ 342 w 349"/>
                <a:gd name="T1" fmla="*/ 61 h 385"/>
                <a:gd name="T2" fmla="*/ 343 w 349"/>
                <a:gd name="T3" fmla="*/ 71 h 385"/>
                <a:gd name="T4" fmla="*/ 329 w 349"/>
                <a:gd name="T5" fmla="*/ 87 h 385"/>
                <a:gd name="T6" fmla="*/ 324 w 349"/>
                <a:gd name="T7" fmla="*/ 114 h 385"/>
                <a:gd name="T8" fmla="*/ 320 w 349"/>
                <a:gd name="T9" fmla="*/ 137 h 385"/>
                <a:gd name="T10" fmla="*/ 314 w 349"/>
                <a:gd name="T11" fmla="*/ 155 h 385"/>
                <a:gd name="T12" fmla="*/ 310 w 349"/>
                <a:gd name="T13" fmla="*/ 168 h 385"/>
                <a:gd name="T14" fmla="*/ 315 w 349"/>
                <a:gd name="T15" fmla="*/ 203 h 385"/>
                <a:gd name="T16" fmla="*/ 316 w 349"/>
                <a:gd name="T17" fmla="*/ 233 h 385"/>
                <a:gd name="T18" fmla="*/ 330 w 349"/>
                <a:gd name="T19" fmla="*/ 256 h 385"/>
                <a:gd name="T20" fmla="*/ 332 w 349"/>
                <a:gd name="T21" fmla="*/ 281 h 385"/>
                <a:gd name="T22" fmla="*/ 303 w 349"/>
                <a:gd name="T23" fmla="*/ 287 h 385"/>
                <a:gd name="T24" fmla="*/ 301 w 349"/>
                <a:gd name="T25" fmla="*/ 309 h 385"/>
                <a:gd name="T26" fmla="*/ 295 w 349"/>
                <a:gd name="T27" fmla="*/ 354 h 385"/>
                <a:gd name="T28" fmla="*/ 312 w 349"/>
                <a:gd name="T29" fmla="*/ 366 h 385"/>
                <a:gd name="T30" fmla="*/ 318 w 349"/>
                <a:gd name="T31" fmla="*/ 385 h 385"/>
                <a:gd name="T32" fmla="*/ 297 w 349"/>
                <a:gd name="T33" fmla="*/ 373 h 385"/>
                <a:gd name="T34" fmla="*/ 276 w 349"/>
                <a:gd name="T35" fmla="*/ 362 h 385"/>
                <a:gd name="T36" fmla="*/ 261 w 349"/>
                <a:gd name="T37" fmla="*/ 357 h 385"/>
                <a:gd name="T38" fmla="*/ 241 w 349"/>
                <a:gd name="T39" fmla="*/ 345 h 385"/>
                <a:gd name="T40" fmla="*/ 221 w 349"/>
                <a:gd name="T41" fmla="*/ 344 h 385"/>
                <a:gd name="T42" fmla="*/ 214 w 349"/>
                <a:gd name="T43" fmla="*/ 336 h 385"/>
                <a:gd name="T44" fmla="*/ 194 w 349"/>
                <a:gd name="T45" fmla="*/ 338 h 385"/>
                <a:gd name="T46" fmla="*/ 181 w 349"/>
                <a:gd name="T47" fmla="*/ 340 h 385"/>
                <a:gd name="T48" fmla="*/ 177 w 349"/>
                <a:gd name="T49" fmla="*/ 307 h 385"/>
                <a:gd name="T50" fmla="*/ 178 w 349"/>
                <a:gd name="T51" fmla="*/ 282 h 385"/>
                <a:gd name="T52" fmla="*/ 175 w 349"/>
                <a:gd name="T53" fmla="*/ 261 h 385"/>
                <a:gd name="T54" fmla="*/ 154 w 349"/>
                <a:gd name="T55" fmla="*/ 253 h 385"/>
                <a:gd name="T56" fmla="*/ 144 w 349"/>
                <a:gd name="T57" fmla="*/ 257 h 385"/>
                <a:gd name="T58" fmla="*/ 128 w 349"/>
                <a:gd name="T59" fmla="*/ 270 h 385"/>
                <a:gd name="T60" fmla="*/ 115 w 349"/>
                <a:gd name="T61" fmla="*/ 273 h 385"/>
                <a:gd name="T62" fmla="*/ 97 w 349"/>
                <a:gd name="T63" fmla="*/ 277 h 385"/>
                <a:gd name="T64" fmla="*/ 85 w 349"/>
                <a:gd name="T65" fmla="*/ 260 h 385"/>
                <a:gd name="T66" fmla="*/ 76 w 349"/>
                <a:gd name="T67" fmla="*/ 232 h 385"/>
                <a:gd name="T68" fmla="*/ 15 w 349"/>
                <a:gd name="T69" fmla="*/ 234 h 385"/>
                <a:gd name="T70" fmla="*/ 2 w 349"/>
                <a:gd name="T71" fmla="*/ 236 h 385"/>
                <a:gd name="T72" fmla="*/ 5 w 349"/>
                <a:gd name="T73" fmla="*/ 228 h 385"/>
                <a:gd name="T74" fmla="*/ 8 w 349"/>
                <a:gd name="T75" fmla="*/ 213 h 385"/>
                <a:gd name="T76" fmla="*/ 20 w 349"/>
                <a:gd name="T77" fmla="*/ 211 h 385"/>
                <a:gd name="T78" fmla="*/ 36 w 349"/>
                <a:gd name="T79" fmla="*/ 203 h 385"/>
                <a:gd name="T80" fmla="*/ 44 w 349"/>
                <a:gd name="T81" fmla="*/ 213 h 385"/>
                <a:gd name="T82" fmla="*/ 66 w 349"/>
                <a:gd name="T83" fmla="*/ 190 h 385"/>
                <a:gd name="T84" fmla="*/ 70 w 349"/>
                <a:gd name="T85" fmla="*/ 166 h 385"/>
                <a:gd name="T86" fmla="*/ 86 w 349"/>
                <a:gd name="T87" fmla="*/ 135 h 385"/>
                <a:gd name="T88" fmla="*/ 101 w 349"/>
                <a:gd name="T89" fmla="*/ 118 h 385"/>
                <a:gd name="T90" fmla="*/ 104 w 349"/>
                <a:gd name="T91" fmla="*/ 103 h 385"/>
                <a:gd name="T92" fmla="*/ 105 w 349"/>
                <a:gd name="T93" fmla="*/ 73 h 385"/>
                <a:gd name="T94" fmla="*/ 114 w 349"/>
                <a:gd name="T95" fmla="*/ 49 h 385"/>
                <a:gd name="T96" fmla="*/ 117 w 349"/>
                <a:gd name="T97" fmla="*/ 22 h 385"/>
                <a:gd name="T98" fmla="*/ 134 w 349"/>
                <a:gd name="T99" fmla="*/ 5 h 385"/>
                <a:gd name="T100" fmla="*/ 161 w 349"/>
                <a:gd name="T101" fmla="*/ 20 h 385"/>
                <a:gd name="T102" fmla="*/ 188 w 349"/>
                <a:gd name="T103" fmla="*/ 26 h 385"/>
                <a:gd name="T104" fmla="*/ 196 w 349"/>
                <a:gd name="T105" fmla="*/ 11 h 385"/>
                <a:gd name="T106" fmla="*/ 224 w 349"/>
                <a:gd name="T107" fmla="*/ 3 h 385"/>
                <a:gd name="T108" fmla="*/ 238 w 349"/>
                <a:gd name="T109" fmla="*/ 7 h 385"/>
                <a:gd name="T110" fmla="*/ 247 w 349"/>
                <a:gd name="T111" fmla="*/ 0 h 385"/>
                <a:gd name="T112" fmla="*/ 273 w 349"/>
                <a:gd name="T113" fmla="*/ 3 h 385"/>
                <a:gd name="T114" fmla="*/ 290 w 349"/>
                <a:gd name="T115" fmla="*/ 18 h 385"/>
                <a:gd name="T116" fmla="*/ 303 w 349"/>
                <a:gd name="T117" fmla="*/ 17 h 385"/>
                <a:gd name="T118" fmla="*/ 322 w 349"/>
                <a:gd name="T119" fmla="*/ 14 h 385"/>
                <a:gd name="T120" fmla="*/ 343 w 349"/>
                <a:gd name="T121" fmla="*/ 3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" h="385">
                  <a:moveTo>
                    <a:pt x="343" y="37"/>
                  </a:moveTo>
                  <a:lnTo>
                    <a:pt x="342" y="61"/>
                  </a:lnTo>
                  <a:lnTo>
                    <a:pt x="349" y="64"/>
                  </a:lnTo>
                  <a:lnTo>
                    <a:pt x="343" y="71"/>
                  </a:lnTo>
                  <a:lnTo>
                    <a:pt x="336" y="77"/>
                  </a:lnTo>
                  <a:lnTo>
                    <a:pt x="329" y="87"/>
                  </a:lnTo>
                  <a:lnTo>
                    <a:pt x="325" y="97"/>
                  </a:lnTo>
                  <a:lnTo>
                    <a:pt x="324" y="114"/>
                  </a:lnTo>
                  <a:lnTo>
                    <a:pt x="320" y="122"/>
                  </a:lnTo>
                  <a:lnTo>
                    <a:pt x="320" y="137"/>
                  </a:lnTo>
                  <a:lnTo>
                    <a:pt x="314" y="143"/>
                  </a:lnTo>
                  <a:lnTo>
                    <a:pt x="314" y="155"/>
                  </a:lnTo>
                  <a:lnTo>
                    <a:pt x="311" y="157"/>
                  </a:lnTo>
                  <a:lnTo>
                    <a:pt x="310" y="168"/>
                  </a:lnTo>
                  <a:lnTo>
                    <a:pt x="314" y="178"/>
                  </a:lnTo>
                  <a:lnTo>
                    <a:pt x="315" y="203"/>
                  </a:lnTo>
                  <a:lnTo>
                    <a:pt x="318" y="222"/>
                  </a:lnTo>
                  <a:lnTo>
                    <a:pt x="316" y="233"/>
                  </a:lnTo>
                  <a:lnTo>
                    <a:pt x="320" y="245"/>
                  </a:lnTo>
                  <a:lnTo>
                    <a:pt x="330" y="256"/>
                  </a:lnTo>
                  <a:lnTo>
                    <a:pt x="340" y="283"/>
                  </a:lnTo>
                  <a:lnTo>
                    <a:pt x="332" y="281"/>
                  </a:lnTo>
                  <a:lnTo>
                    <a:pt x="308" y="284"/>
                  </a:lnTo>
                  <a:lnTo>
                    <a:pt x="303" y="287"/>
                  </a:lnTo>
                  <a:lnTo>
                    <a:pt x="297" y="300"/>
                  </a:lnTo>
                  <a:lnTo>
                    <a:pt x="301" y="309"/>
                  </a:lnTo>
                  <a:lnTo>
                    <a:pt x="297" y="334"/>
                  </a:lnTo>
                  <a:lnTo>
                    <a:pt x="295" y="354"/>
                  </a:lnTo>
                  <a:lnTo>
                    <a:pt x="300" y="358"/>
                  </a:lnTo>
                  <a:lnTo>
                    <a:pt x="312" y="366"/>
                  </a:lnTo>
                  <a:lnTo>
                    <a:pt x="317" y="363"/>
                  </a:lnTo>
                  <a:lnTo>
                    <a:pt x="318" y="385"/>
                  </a:lnTo>
                  <a:lnTo>
                    <a:pt x="304" y="385"/>
                  </a:lnTo>
                  <a:lnTo>
                    <a:pt x="297" y="373"/>
                  </a:lnTo>
                  <a:lnTo>
                    <a:pt x="290" y="364"/>
                  </a:lnTo>
                  <a:lnTo>
                    <a:pt x="276" y="362"/>
                  </a:lnTo>
                  <a:lnTo>
                    <a:pt x="273" y="351"/>
                  </a:lnTo>
                  <a:lnTo>
                    <a:pt x="261" y="357"/>
                  </a:lnTo>
                  <a:lnTo>
                    <a:pt x="247" y="354"/>
                  </a:lnTo>
                  <a:lnTo>
                    <a:pt x="241" y="345"/>
                  </a:lnTo>
                  <a:lnTo>
                    <a:pt x="229" y="343"/>
                  </a:lnTo>
                  <a:lnTo>
                    <a:pt x="221" y="344"/>
                  </a:lnTo>
                  <a:lnTo>
                    <a:pt x="220" y="337"/>
                  </a:lnTo>
                  <a:lnTo>
                    <a:pt x="214" y="336"/>
                  </a:lnTo>
                  <a:lnTo>
                    <a:pt x="205" y="335"/>
                  </a:lnTo>
                  <a:lnTo>
                    <a:pt x="194" y="338"/>
                  </a:lnTo>
                  <a:lnTo>
                    <a:pt x="186" y="338"/>
                  </a:lnTo>
                  <a:lnTo>
                    <a:pt x="181" y="340"/>
                  </a:lnTo>
                  <a:lnTo>
                    <a:pt x="183" y="315"/>
                  </a:lnTo>
                  <a:lnTo>
                    <a:pt x="177" y="307"/>
                  </a:lnTo>
                  <a:lnTo>
                    <a:pt x="176" y="294"/>
                  </a:lnTo>
                  <a:lnTo>
                    <a:pt x="178" y="282"/>
                  </a:lnTo>
                  <a:lnTo>
                    <a:pt x="175" y="274"/>
                  </a:lnTo>
                  <a:lnTo>
                    <a:pt x="175" y="261"/>
                  </a:lnTo>
                  <a:lnTo>
                    <a:pt x="153" y="261"/>
                  </a:lnTo>
                  <a:lnTo>
                    <a:pt x="154" y="253"/>
                  </a:lnTo>
                  <a:lnTo>
                    <a:pt x="145" y="254"/>
                  </a:lnTo>
                  <a:lnTo>
                    <a:pt x="144" y="257"/>
                  </a:lnTo>
                  <a:lnTo>
                    <a:pt x="132" y="258"/>
                  </a:lnTo>
                  <a:lnTo>
                    <a:pt x="128" y="270"/>
                  </a:lnTo>
                  <a:lnTo>
                    <a:pt x="125" y="275"/>
                  </a:lnTo>
                  <a:lnTo>
                    <a:pt x="115" y="273"/>
                  </a:lnTo>
                  <a:lnTo>
                    <a:pt x="109" y="275"/>
                  </a:lnTo>
                  <a:lnTo>
                    <a:pt x="97" y="277"/>
                  </a:lnTo>
                  <a:lnTo>
                    <a:pt x="90" y="266"/>
                  </a:lnTo>
                  <a:lnTo>
                    <a:pt x="85" y="260"/>
                  </a:lnTo>
                  <a:lnTo>
                    <a:pt x="80" y="247"/>
                  </a:lnTo>
                  <a:lnTo>
                    <a:pt x="76" y="232"/>
                  </a:lnTo>
                  <a:lnTo>
                    <a:pt x="22" y="231"/>
                  </a:lnTo>
                  <a:lnTo>
                    <a:pt x="15" y="234"/>
                  </a:lnTo>
                  <a:lnTo>
                    <a:pt x="10" y="233"/>
                  </a:lnTo>
                  <a:lnTo>
                    <a:pt x="2" y="236"/>
                  </a:lnTo>
                  <a:lnTo>
                    <a:pt x="0" y="230"/>
                  </a:lnTo>
                  <a:lnTo>
                    <a:pt x="5" y="228"/>
                  </a:lnTo>
                  <a:lnTo>
                    <a:pt x="5" y="218"/>
                  </a:lnTo>
                  <a:lnTo>
                    <a:pt x="8" y="213"/>
                  </a:lnTo>
                  <a:lnTo>
                    <a:pt x="15" y="209"/>
                  </a:lnTo>
                  <a:lnTo>
                    <a:pt x="20" y="211"/>
                  </a:lnTo>
                  <a:lnTo>
                    <a:pt x="26" y="203"/>
                  </a:lnTo>
                  <a:lnTo>
                    <a:pt x="36" y="203"/>
                  </a:lnTo>
                  <a:lnTo>
                    <a:pt x="37" y="209"/>
                  </a:lnTo>
                  <a:lnTo>
                    <a:pt x="44" y="213"/>
                  </a:lnTo>
                  <a:lnTo>
                    <a:pt x="55" y="200"/>
                  </a:lnTo>
                  <a:lnTo>
                    <a:pt x="66" y="190"/>
                  </a:lnTo>
                  <a:lnTo>
                    <a:pt x="70" y="183"/>
                  </a:lnTo>
                  <a:lnTo>
                    <a:pt x="70" y="166"/>
                  </a:lnTo>
                  <a:lnTo>
                    <a:pt x="78" y="146"/>
                  </a:lnTo>
                  <a:lnTo>
                    <a:pt x="86" y="135"/>
                  </a:lnTo>
                  <a:lnTo>
                    <a:pt x="98" y="125"/>
                  </a:lnTo>
                  <a:lnTo>
                    <a:pt x="101" y="118"/>
                  </a:lnTo>
                  <a:lnTo>
                    <a:pt x="101" y="111"/>
                  </a:lnTo>
                  <a:lnTo>
                    <a:pt x="104" y="103"/>
                  </a:lnTo>
                  <a:lnTo>
                    <a:pt x="103" y="92"/>
                  </a:lnTo>
                  <a:lnTo>
                    <a:pt x="105" y="73"/>
                  </a:lnTo>
                  <a:lnTo>
                    <a:pt x="109" y="60"/>
                  </a:lnTo>
                  <a:lnTo>
                    <a:pt x="114" y="49"/>
                  </a:lnTo>
                  <a:lnTo>
                    <a:pt x="115" y="37"/>
                  </a:lnTo>
                  <a:lnTo>
                    <a:pt x="117" y="22"/>
                  </a:lnTo>
                  <a:lnTo>
                    <a:pt x="124" y="11"/>
                  </a:lnTo>
                  <a:lnTo>
                    <a:pt x="134" y="5"/>
                  </a:lnTo>
                  <a:lnTo>
                    <a:pt x="149" y="12"/>
                  </a:lnTo>
                  <a:lnTo>
                    <a:pt x="161" y="20"/>
                  </a:lnTo>
                  <a:lnTo>
                    <a:pt x="174" y="22"/>
                  </a:lnTo>
                  <a:lnTo>
                    <a:pt x="188" y="26"/>
                  </a:lnTo>
                  <a:lnTo>
                    <a:pt x="193" y="13"/>
                  </a:lnTo>
                  <a:lnTo>
                    <a:pt x="196" y="11"/>
                  </a:lnTo>
                  <a:lnTo>
                    <a:pt x="204" y="14"/>
                  </a:lnTo>
                  <a:lnTo>
                    <a:pt x="224" y="3"/>
                  </a:lnTo>
                  <a:lnTo>
                    <a:pt x="232" y="8"/>
                  </a:lnTo>
                  <a:lnTo>
                    <a:pt x="238" y="7"/>
                  </a:lnTo>
                  <a:lnTo>
                    <a:pt x="240" y="2"/>
                  </a:lnTo>
                  <a:lnTo>
                    <a:pt x="247" y="0"/>
                  </a:lnTo>
                  <a:lnTo>
                    <a:pt x="261" y="2"/>
                  </a:lnTo>
                  <a:lnTo>
                    <a:pt x="273" y="3"/>
                  </a:lnTo>
                  <a:lnTo>
                    <a:pt x="279" y="1"/>
                  </a:lnTo>
                  <a:lnTo>
                    <a:pt x="290" y="18"/>
                  </a:lnTo>
                  <a:lnTo>
                    <a:pt x="298" y="20"/>
                  </a:lnTo>
                  <a:lnTo>
                    <a:pt x="303" y="17"/>
                  </a:lnTo>
                  <a:lnTo>
                    <a:pt x="312" y="18"/>
                  </a:lnTo>
                  <a:lnTo>
                    <a:pt x="322" y="14"/>
                  </a:lnTo>
                  <a:lnTo>
                    <a:pt x="326" y="23"/>
                  </a:lnTo>
                  <a:lnTo>
                    <a:pt x="343" y="37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3" name="Freeform 262">
              <a:extLst>
                <a:ext uri="{FF2B5EF4-FFF2-40B4-BE49-F238E27FC236}">
                  <a16:creationId xmlns:a16="http://schemas.microsoft.com/office/drawing/2014/main" xmlns="" id="{0836CD07-1AD9-4DA9-A802-740387495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3950" y="3747630"/>
              <a:ext cx="222456" cy="264095"/>
            </a:xfrm>
            <a:custGeom>
              <a:avLst/>
              <a:gdLst>
                <a:gd name="T0" fmla="*/ 35 w 135"/>
                <a:gd name="T1" fmla="*/ 177 h 182"/>
                <a:gd name="T2" fmla="*/ 28 w 135"/>
                <a:gd name="T3" fmla="*/ 170 h 182"/>
                <a:gd name="T4" fmla="*/ 22 w 135"/>
                <a:gd name="T5" fmla="*/ 173 h 182"/>
                <a:gd name="T6" fmla="*/ 15 w 135"/>
                <a:gd name="T7" fmla="*/ 182 h 182"/>
                <a:gd name="T8" fmla="*/ 0 w 135"/>
                <a:gd name="T9" fmla="*/ 160 h 182"/>
                <a:gd name="T10" fmla="*/ 14 w 135"/>
                <a:gd name="T11" fmla="*/ 149 h 182"/>
                <a:gd name="T12" fmla="*/ 7 w 135"/>
                <a:gd name="T13" fmla="*/ 135 h 182"/>
                <a:gd name="T14" fmla="*/ 14 w 135"/>
                <a:gd name="T15" fmla="*/ 130 h 182"/>
                <a:gd name="T16" fmla="*/ 26 w 135"/>
                <a:gd name="T17" fmla="*/ 127 h 182"/>
                <a:gd name="T18" fmla="*/ 27 w 135"/>
                <a:gd name="T19" fmla="*/ 118 h 182"/>
                <a:gd name="T20" fmla="*/ 37 w 135"/>
                <a:gd name="T21" fmla="*/ 128 h 182"/>
                <a:gd name="T22" fmla="*/ 53 w 135"/>
                <a:gd name="T23" fmla="*/ 129 h 182"/>
                <a:gd name="T24" fmla="*/ 59 w 135"/>
                <a:gd name="T25" fmla="*/ 119 h 182"/>
                <a:gd name="T26" fmla="*/ 61 w 135"/>
                <a:gd name="T27" fmla="*/ 105 h 182"/>
                <a:gd name="T28" fmla="*/ 60 w 135"/>
                <a:gd name="T29" fmla="*/ 89 h 182"/>
                <a:gd name="T30" fmla="*/ 51 w 135"/>
                <a:gd name="T31" fmla="*/ 77 h 182"/>
                <a:gd name="T32" fmla="*/ 59 w 135"/>
                <a:gd name="T33" fmla="*/ 53 h 182"/>
                <a:gd name="T34" fmla="*/ 54 w 135"/>
                <a:gd name="T35" fmla="*/ 48 h 182"/>
                <a:gd name="T36" fmla="*/ 40 w 135"/>
                <a:gd name="T37" fmla="*/ 50 h 182"/>
                <a:gd name="T38" fmla="*/ 35 w 135"/>
                <a:gd name="T39" fmla="*/ 39 h 182"/>
                <a:gd name="T40" fmla="*/ 37 w 135"/>
                <a:gd name="T41" fmla="*/ 30 h 182"/>
                <a:gd name="T42" fmla="*/ 60 w 135"/>
                <a:gd name="T43" fmla="*/ 31 h 182"/>
                <a:gd name="T44" fmla="*/ 75 w 135"/>
                <a:gd name="T45" fmla="*/ 37 h 182"/>
                <a:gd name="T46" fmla="*/ 89 w 135"/>
                <a:gd name="T47" fmla="*/ 41 h 182"/>
                <a:gd name="T48" fmla="*/ 91 w 135"/>
                <a:gd name="T49" fmla="*/ 30 h 182"/>
                <a:gd name="T50" fmla="*/ 100 w 135"/>
                <a:gd name="T51" fmla="*/ 11 h 182"/>
                <a:gd name="T52" fmla="*/ 111 w 135"/>
                <a:gd name="T53" fmla="*/ 0 h 182"/>
                <a:gd name="T54" fmla="*/ 123 w 135"/>
                <a:gd name="T55" fmla="*/ 3 h 182"/>
                <a:gd name="T56" fmla="*/ 135 w 135"/>
                <a:gd name="T57" fmla="*/ 5 h 182"/>
                <a:gd name="T58" fmla="*/ 134 w 135"/>
                <a:gd name="T59" fmla="*/ 17 h 182"/>
                <a:gd name="T60" fmla="*/ 129 w 135"/>
                <a:gd name="T61" fmla="*/ 28 h 182"/>
                <a:gd name="T62" fmla="*/ 125 w 135"/>
                <a:gd name="T63" fmla="*/ 41 h 182"/>
                <a:gd name="T64" fmla="*/ 123 w 135"/>
                <a:gd name="T65" fmla="*/ 60 h 182"/>
                <a:gd name="T66" fmla="*/ 124 w 135"/>
                <a:gd name="T67" fmla="*/ 71 h 182"/>
                <a:gd name="T68" fmla="*/ 121 w 135"/>
                <a:gd name="T69" fmla="*/ 79 h 182"/>
                <a:gd name="T70" fmla="*/ 121 w 135"/>
                <a:gd name="T71" fmla="*/ 86 h 182"/>
                <a:gd name="T72" fmla="*/ 118 w 135"/>
                <a:gd name="T73" fmla="*/ 93 h 182"/>
                <a:gd name="T74" fmla="*/ 106 w 135"/>
                <a:gd name="T75" fmla="*/ 103 h 182"/>
                <a:gd name="T76" fmla="*/ 98 w 135"/>
                <a:gd name="T77" fmla="*/ 114 h 182"/>
                <a:gd name="T78" fmla="*/ 90 w 135"/>
                <a:gd name="T79" fmla="*/ 134 h 182"/>
                <a:gd name="T80" fmla="*/ 90 w 135"/>
                <a:gd name="T81" fmla="*/ 151 h 182"/>
                <a:gd name="T82" fmla="*/ 86 w 135"/>
                <a:gd name="T83" fmla="*/ 158 h 182"/>
                <a:gd name="T84" fmla="*/ 75 w 135"/>
                <a:gd name="T85" fmla="*/ 168 h 182"/>
                <a:gd name="T86" fmla="*/ 64 w 135"/>
                <a:gd name="T87" fmla="*/ 181 h 182"/>
                <a:gd name="T88" fmla="*/ 57 w 135"/>
                <a:gd name="T89" fmla="*/ 177 h 182"/>
                <a:gd name="T90" fmla="*/ 56 w 135"/>
                <a:gd name="T91" fmla="*/ 171 h 182"/>
                <a:gd name="T92" fmla="*/ 46 w 135"/>
                <a:gd name="T93" fmla="*/ 171 h 182"/>
                <a:gd name="T94" fmla="*/ 40 w 135"/>
                <a:gd name="T95" fmla="*/ 179 h 182"/>
                <a:gd name="T96" fmla="*/ 35 w 135"/>
                <a:gd name="T97" fmla="*/ 17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5" h="182">
                  <a:moveTo>
                    <a:pt x="35" y="177"/>
                  </a:moveTo>
                  <a:lnTo>
                    <a:pt x="28" y="170"/>
                  </a:lnTo>
                  <a:lnTo>
                    <a:pt x="22" y="173"/>
                  </a:lnTo>
                  <a:lnTo>
                    <a:pt x="15" y="182"/>
                  </a:lnTo>
                  <a:lnTo>
                    <a:pt x="0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14" y="130"/>
                  </a:lnTo>
                  <a:lnTo>
                    <a:pt x="26" y="127"/>
                  </a:lnTo>
                  <a:lnTo>
                    <a:pt x="27" y="118"/>
                  </a:lnTo>
                  <a:lnTo>
                    <a:pt x="37" y="128"/>
                  </a:lnTo>
                  <a:lnTo>
                    <a:pt x="53" y="129"/>
                  </a:lnTo>
                  <a:lnTo>
                    <a:pt x="59" y="119"/>
                  </a:lnTo>
                  <a:lnTo>
                    <a:pt x="61" y="105"/>
                  </a:lnTo>
                  <a:lnTo>
                    <a:pt x="60" y="89"/>
                  </a:lnTo>
                  <a:lnTo>
                    <a:pt x="51" y="77"/>
                  </a:lnTo>
                  <a:lnTo>
                    <a:pt x="59" y="53"/>
                  </a:lnTo>
                  <a:lnTo>
                    <a:pt x="54" y="48"/>
                  </a:lnTo>
                  <a:lnTo>
                    <a:pt x="40" y="50"/>
                  </a:lnTo>
                  <a:lnTo>
                    <a:pt x="35" y="39"/>
                  </a:lnTo>
                  <a:lnTo>
                    <a:pt x="37" y="30"/>
                  </a:lnTo>
                  <a:lnTo>
                    <a:pt x="60" y="31"/>
                  </a:lnTo>
                  <a:lnTo>
                    <a:pt x="75" y="37"/>
                  </a:lnTo>
                  <a:lnTo>
                    <a:pt x="89" y="41"/>
                  </a:lnTo>
                  <a:lnTo>
                    <a:pt x="91" y="30"/>
                  </a:lnTo>
                  <a:lnTo>
                    <a:pt x="100" y="11"/>
                  </a:lnTo>
                  <a:lnTo>
                    <a:pt x="111" y="0"/>
                  </a:lnTo>
                  <a:lnTo>
                    <a:pt x="123" y="3"/>
                  </a:lnTo>
                  <a:lnTo>
                    <a:pt x="135" y="5"/>
                  </a:lnTo>
                  <a:lnTo>
                    <a:pt x="134" y="17"/>
                  </a:lnTo>
                  <a:lnTo>
                    <a:pt x="129" y="28"/>
                  </a:lnTo>
                  <a:lnTo>
                    <a:pt x="125" y="41"/>
                  </a:lnTo>
                  <a:lnTo>
                    <a:pt x="123" y="60"/>
                  </a:lnTo>
                  <a:lnTo>
                    <a:pt x="124" y="71"/>
                  </a:lnTo>
                  <a:lnTo>
                    <a:pt x="121" y="79"/>
                  </a:lnTo>
                  <a:lnTo>
                    <a:pt x="121" y="86"/>
                  </a:lnTo>
                  <a:lnTo>
                    <a:pt x="118" y="93"/>
                  </a:lnTo>
                  <a:lnTo>
                    <a:pt x="106" y="103"/>
                  </a:lnTo>
                  <a:lnTo>
                    <a:pt x="98" y="114"/>
                  </a:lnTo>
                  <a:lnTo>
                    <a:pt x="90" y="134"/>
                  </a:lnTo>
                  <a:lnTo>
                    <a:pt x="90" y="151"/>
                  </a:lnTo>
                  <a:lnTo>
                    <a:pt x="86" y="158"/>
                  </a:lnTo>
                  <a:lnTo>
                    <a:pt x="75" y="168"/>
                  </a:lnTo>
                  <a:lnTo>
                    <a:pt x="64" y="181"/>
                  </a:lnTo>
                  <a:lnTo>
                    <a:pt x="57" y="177"/>
                  </a:lnTo>
                  <a:lnTo>
                    <a:pt x="56" y="171"/>
                  </a:lnTo>
                  <a:lnTo>
                    <a:pt x="46" y="171"/>
                  </a:lnTo>
                  <a:lnTo>
                    <a:pt x="40" y="179"/>
                  </a:lnTo>
                  <a:lnTo>
                    <a:pt x="35" y="177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4" name="Freeform 263">
              <a:extLst>
                <a:ext uri="{FF2B5EF4-FFF2-40B4-BE49-F238E27FC236}">
                  <a16:creationId xmlns:a16="http://schemas.microsoft.com/office/drawing/2014/main" xmlns="" id="{DCBBA95C-A85F-4617-B0DB-BE6E8E38F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812" y="3484985"/>
              <a:ext cx="367464" cy="504972"/>
            </a:xfrm>
            <a:custGeom>
              <a:avLst/>
              <a:gdLst>
                <a:gd name="T0" fmla="*/ 59 w 223"/>
                <a:gd name="T1" fmla="*/ 257 h 348"/>
                <a:gd name="T2" fmla="*/ 44 w 223"/>
                <a:gd name="T3" fmla="*/ 253 h 348"/>
                <a:gd name="T4" fmla="*/ 24 w 223"/>
                <a:gd name="T5" fmla="*/ 241 h 348"/>
                <a:gd name="T6" fmla="*/ 3 w 223"/>
                <a:gd name="T7" fmla="*/ 230 h 348"/>
                <a:gd name="T8" fmla="*/ 7 w 223"/>
                <a:gd name="T9" fmla="*/ 222 h 348"/>
                <a:gd name="T10" fmla="*/ 11 w 223"/>
                <a:gd name="T11" fmla="*/ 204 h 348"/>
                <a:gd name="T12" fmla="*/ 28 w 223"/>
                <a:gd name="T13" fmla="*/ 189 h 348"/>
                <a:gd name="T14" fmla="*/ 28 w 223"/>
                <a:gd name="T15" fmla="*/ 173 h 348"/>
                <a:gd name="T16" fmla="*/ 29 w 223"/>
                <a:gd name="T17" fmla="*/ 142 h 348"/>
                <a:gd name="T18" fmla="*/ 30 w 223"/>
                <a:gd name="T19" fmla="*/ 119 h 348"/>
                <a:gd name="T20" fmla="*/ 26 w 223"/>
                <a:gd name="T21" fmla="*/ 98 h 348"/>
                <a:gd name="T22" fmla="*/ 36 w 223"/>
                <a:gd name="T23" fmla="*/ 94 h 348"/>
                <a:gd name="T24" fmla="*/ 34 w 223"/>
                <a:gd name="T25" fmla="*/ 78 h 348"/>
                <a:gd name="T26" fmla="*/ 58 w 223"/>
                <a:gd name="T27" fmla="*/ 64 h 348"/>
                <a:gd name="T28" fmla="*/ 67 w 223"/>
                <a:gd name="T29" fmla="*/ 55 h 348"/>
                <a:gd name="T30" fmla="*/ 82 w 223"/>
                <a:gd name="T31" fmla="*/ 28 h 348"/>
                <a:gd name="T32" fmla="*/ 96 w 223"/>
                <a:gd name="T33" fmla="*/ 23 h 348"/>
                <a:gd name="T34" fmla="*/ 125 w 223"/>
                <a:gd name="T35" fmla="*/ 15 h 348"/>
                <a:gd name="T36" fmla="*/ 142 w 223"/>
                <a:gd name="T37" fmla="*/ 0 h 348"/>
                <a:gd name="T38" fmla="*/ 152 w 223"/>
                <a:gd name="T39" fmla="*/ 7 h 348"/>
                <a:gd name="T40" fmla="*/ 137 w 223"/>
                <a:gd name="T41" fmla="*/ 17 h 348"/>
                <a:gd name="T42" fmla="*/ 124 w 223"/>
                <a:gd name="T43" fmla="*/ 34 h 348"/>
                <a:gd name="T44" fmla="*/ 115 w 223"/>
                <a:gd name="T45" fmla="*/ 56 h 348"/>
                <a:gd name="T46" fmla="*/ 118 w 223"/>
                <a:gd name="T47" fmla="*/ 70 h 348"/>
                <a:gd name="T48" fmla="*/ 124 w 223"/>
                <a:gd name="T49" fmla="*/ 84 h 348"/>
                <a:gd name="T50" fmla="*/ 123 w 223"/>
                <a:gd name="T51" fmla="*/ 100 h 348"/>
                <a:gd name="T52" fmla="*/ 128 w 223"/>
                <a:gd name="T53" fmla="*/ 106 h 348"/>
                <a:gd name="T54" fmla="*/ 156 w 223"/>
                <a:gd name="T55" fmla="*/ 111 h 348"/>
                <a:gd name="T56" fmla="*/ 178 w 223"/>
                <a:gd name="T57" fmla="*/ 132 h 348"/>
                <a:gd name="T58" fmla="*/ 199 w 223"/>
                <a:gd name="T59" fmla="*/ 131 h 348"/>
                <a:gd name="T60" fmla="*/ 216 w 223"/>
                <a:gd name="T61" fmla="*/ 132 h 348"/>
                <a:gd name="T62" fmla="*/ 208 w 223"/>
                <a:gd name="T63" fmla="*/ 150 h 348"/>
                <a:gd name="T64" fmla="*/ 210 w 223"/>
                <a:gd name="T65" fmla="*/ 179 h 348"/>
                <a:gd name="T66" fmla="*/ 215 w 223"/>
                <a:gd name="T67" fmla="*/ 189 h 348"/>
                <a:gd name="T68" fmla="*/ 212 w 223"/>
                <a:gd name="T69" fmla="*/ 204 h 348"/>
                <a:gd name="T70" fmla="*/ 223 w 223"/>
                <a:gd name="T71" fmla="*/ 232 h 348"/>
                <a:gd name="T72" fmla="*/ 216 w 223"/>
                <a:gd name="T73" fmla="*/ 223 h 348"/>
                <a:gd name="T74" fmla="*/ 204 w 223"/>
                <a:gd name="T75" fmla="*/ 223 h 348"/>
                <a:gd name="T76" fmla="*/ 169 w 223"/>
                <a:gd name="T77" fmla="*/ 236 h 348"/>
                <a:gd name="T78" fmla="*/ 179 w 223"/>
                <a:gd name="T79" fmla="*/ 246 h 348"/>
                <a:gd name="T80" fmla="*/ 165 w 223"/>
                <a:gd name="T81" fmla="*/ 247 h 348"/>
                <a:gd name="T82" fmla="*/ 173 w 223"/>
                <a:gd name="T83" fmla="*/ 270 h 348"/>
                <a:gd name="T84" fmla="*/ 175 w 223"/>
                <a:gd name="T85" fmla="*/ 291 h 348"/>
                <a:gd name="T86" fmla="*/ 159 w 223"/>
                <a:gd name="T87" fmla="*/ 337 h 348"/>
                <a:gd name="T88" fmla="*/ 165 w 223"/>
                <a:gd name="T89" fmla="*/ 315 h 348"/>
                <a:gd name="T90" fmla="*/ 139 w 223"/>
                <a:gd name="T91" fmla="*/ 307 h 348"/>
                <a:gd name="T92" fmla="*/ 123 w 223"/>
                <a:gd name="T93" fmla="*/ 309 h 348"/>
                <a:gd name="T94" fmla="*/ 98 w 223"/>
                <a:gd name="T95" fmla="*/ 285 h 348"/>
                <a:gd name="T96" fmla="*/ 84 w 223"/>
                <a:gd name="T97" fmla="*/ 270 h 348"/>
                <a:gd name="T98" fmla="*/ 66 w 223"/>
                <a:gd name="T99" fmla="*/ 26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" h="348">
                  <a:moveTo>
                    <a:pt x="66" y="261"/>
                  </a:moveTo>
                  <a:lnTo>
                    <a:pt x="59" y="257"/>
                  </a:lnTo>
                  <a:lnTo>
                    <a:pt x="50" y="250"/>
                  </a:lnTo>
                  <a:lnTo>
                    <a:pt x="44" y="253"/>
                  </a:lnTo>
                  <a:lnTo>
                    <a:pt x="29" y="250"/>
                  </a:lnTo>
                  <a:lnTo>
                    <a:pt x="24" y="241"/>
                  </a:lnTo>
                  <a:lnTo>
                    <a:pt x="21" y="242"/>
                  </a:lnTo>
                  <a:lnTo>
                    <a:pt x="3" y="230"/>
                  </a:lnTo>
                  <a:lnTo>
                    <a:pt x="0" y="223"/>
                  </a:lnTo>
                  <a:lnTo>
                    <a:pt x="7" y="222"/>
                  </a:lnTo>
                  <a:lnTo>
                    <a:pt x="6" y="211"/>
                  </a:lnTo>
                  <a:lnTo>
                    <a:pt x="11" y="204"/>
                  </a:lnTo>
                  <a:lnTo>
                    <a:pt x="20" y="202"/>
                  </a:lnTo>
                  <a:lnTo>
                    <a:pt x="28" y="189"/>
                  </a:lnTo>
                  <a:lnTo>
                    <a:pt x="35" y="179"/>
                  </a:lnTo>
                  <a:lnTo>
                    <a:pt x="28" y="173"/>
                  </a:lnTo>
                  <a:lnTo>
                    <a:pt x="32" y="161"/>
                  </a:lnTo>
                  <a:lnTo>
                    <a:pt x="29" y="142"/>
                  </a:lnTo>
                  <a:lnTo>
                    <a:pt x="33" y="137"/>
                  </a:lnTo>
                  <a:lnTo>
                    <a:pt x="30" y="119"/>
                  </a:lnTo>
                  <a:lnTo>
                    <a:pt x="23" y="108"/>
                  </a:lnTo>
                  <a:lnTo>
                    <a:pt x="26" y="98"/>
                  </a:lnTo>
                  <a:lnTo>
                    <a:pt x="32" y="100"/>
                  </a:lnTo>
                  <a:lnTo>
                    <a:pt x="36" y="94"/>
                  </a:lnTo>
                  <a:lnTo>
                    <a:pt x="32" y="81"/>
                  </a:lnTo>
                  <a:lnTo>
                    <a:pt x="34" y="78"/>
                  </a:lnTo>
                  <a:lnTo>
                    <a:pt x="44" y="79"/>
                  </a:lnTo>
                  <a:lnTo>
                    <a:pt x="58" y="64"/>
                  </a:lnTo>
                  <a:lnTo>
                    <a:pt x="66" y="62"/>
                  </a:lnTo>
                  <a:lnTo>
                    <a:pt x="67" y="55"/>
                  </a:lnTo>
                  <a:lnTo>
                    <a:pt x="71" y="38"/>
                  </a:lnTo>
                  <a:lnTo>
                    <a:pt x="82" y="28"/>
                  </a:lnTo>
                  <a:lnTo>
                    <a:pt x="94" y="28"/>
                  </a:lnTo>
                  <a:lnTo>
                    <a:pt x="96" y="23"/>
                  </a:lnTo>
                  <a:lnTo>
                    <a:pt x="110" y="25"/>
                  </a:lnTo>
                  <a:lnTo>
                    <a:pt x="125" y="15"/>
                  </a:lnTo>
                  <a:lnTo>
                    <a:pt x="132" y="10"/>
                  </a:lnTo>
                  <a:lnTo>
                    <a:pt x="142" y="0"/>
                  </a:lnTo>
                  <a:lnTo>
                    <a:pt x="148" y="1"/>
                  </a:lnTo>
                  <a:lnTo>
                    <a:pt x="152" y="7"/>
                  </a:lnTo>
                  <a:lnTo>
                    <a:pt x="149" y="14"/>
                  </a:lnTo>
                  <a:lnTo>
                    <a:pt x="137" y="17"/>
                  </a:lnTo>
                  <a:lnTo>
                    <a:pt x="131" y="28"/>
                  </a:lnTo>
                  <a:lnTo>
                    <a:pt x="124" y="34"/>
                  </a:lnTo>
                  <a:lnTo>
                    <a:pt x="118" y="41"/>
                  </a:lnTo>
                  <a:lnTo>
                    <a:pt x="115" y="56"/>
                  </a:lnTo>
                  <a:lnTo>
                    <a:pt x="109" y="68"/>
                  </a:lnTo>
                  <a:lnTo>
                    <a:pt x="118" y="70"/>
                  </a:lnTo>
                  <a:lnTo>
                    <a:pt x="120" y="79"/>
                  </a:lnTo>
                  <a:lnTo>
                    <a:pt x="124" y="84"/>
                  </a:lnTo>
                  <a:lnTo>
                    <a:pt x="125" y="92"/>
                  </a:lnTo>
                  <a:lnTo>
                    <a:pt x="123" y="100"/>
                  </a:lnTo>
                  <a:lnTo>
                    <a:pt x="123" y="104"/>
                  </a:lnTo>
                  <a:lnTo>
                    <a:pt x="128" y="106"/>
                  </a:lnTo>
                  <a:lnTo>
                    <a:pt x="132" y="113"/>
                  </a:lnTo>
                  <a:lnTo>
                    <a:pt x="156" y="111"/>
                  </a:lnTo>
                  <a:lnTo>
                    <a:pt x="166" y="114"/>
                  </a:lnTo>
                  <a:lnTo>
                    <a:pt x="178" y="132"/>
                  </a:lnTo>
                  <a:lnTo>
                    <a:pt x="186" y="129"/>
                  </a:lnTo>
                  <a:lnTo>
                    <a:pt x="199" y="131"/>
                  </a:lnTo>
                  <a:lnTo>
                    <a:pt x="210" y="128"/>
                  </a:lnTo>
                  <a:lnTo>
                    <a:pt x="216" y="132"/>
                  </a:lnTo>
                  <a:lnTo>
                    <a:pt x="212" y="143"/>
                  </a:lnTo>
                  <a:lnTo>
                    <a:pt x="208" y="150"/>
                  </a:lnTo>
                  <a:lnTo>
                    <a:pt x="206" y="165"/>
                  </a:lnTo>
                  <a:lnTo>
                    <a:pt x="210" y="179"/>
                  </a:lnTo>
                  <a:lnTo>
                    <a:pt x="215" y="185"/>
                  </a:lnTo>
                  <a:lnTo>
                    <a:pt x="215" y="189"/>
                  </a:lnTo>
                  <a:lnTo>
                    <a:pt x="206" y="200"/>
                  </a:lnTo>
                  <a:lnTo>
                    <a:pt x="212" y="204"/>
                  </a:lnTo>
                  <a:lnTo>
                    <a:pt x="217" y="212"/>
                  </a:lnTo>
                  <a:lnTo>
                    <a:pt x="223" y="232"/>
                  </a:lnTo>
                  <a:lnTo>
                    <a:pt x="219" y="235"/>
                  </a:lnTo>
                  <a:lnTo>
                    <a:pt x="216" y="223"/>
                  </a:lnTo>
                  <a:lnTo>
                    <a:pt x="211" y="216"/>
                  </a:lnTo>
                  <a:lnTo>
                    <a:pt x="204" y="223"/>
                  </a:lnTo>
                  <a:lnTo>
                    <a:pt x="169" y="223"/>
                  </a:lnTo>
                  <a:lnTo>
                    <a:pt x="169" y="236"/>
                  </a:lnTo>
                  <a:lnTo>
                    <a:pt x="180" y="238"/>
                  </a:lnTo>
                  <a:lnTo>
                    <a:pt x="179" y="246"/>
                  </a:lnTo>
                  <a:lnTo>
                    <a:pt x="175" y="244"/>
                  </a:lnTo>
                  <a:lnTo>
                    <a:pt x="165" y="247"/>
                  </a:lnTo>
                  <a:lnTo>
                    <a:pt x="165" y="262"/>
                  </a:lnTo>
                  <a:lnTo>
                    <a:pt x="173" y="270"/>
                  </a:lnTo>
                  <a:lnTo>
                    <a:pt x="176" y="282"/>
                  </a:lnTo>
                  <a:lnTo>
                    <a:pt x="175" y="291"/>
                  </a:lnTo>
                  <a:lnTo>
                    <a:pt x="168" y="348"/>
                  </a:lnTo>
                  <a:lnTo>
                    <a:pt x="159" y="337"/>
                  </a:lnTo>
                  <a:lnTo>
                    <a:pt x="153" y="336"/>
                  </a:lnTo>
                  <a:lnTo>
                    <a:pt x="165" y="315"/>
                  </a:lnTo>
                  <a:lnTo>
                    <a:pt x="150" y="305"/>
                  </a:lnTo>
                  <a:lnTo>
                    <a:pt x="139" y="307"/>
                  </a:lnTo>
                  <a:lnTo>
                    <a:pt x="133" y="303"/>
                  </a:lnTo>
                  <a:lnTo>
                    <a:pt x="123" y="309"/>
                  </a:lnTo>
                  <a:lnTo>
                    <a:pt x="109" y="306"/>
                  </a:lnTo>
                  <a:lnTo>
                    <a:pt x="98" y="285"/>
                  </a:lnTo>
                  <a:lnTo>
                    <a:pt x="89" y="279"/>
                  </a:lnTo>
                  <a:lnTo>
                    <a:pt x="84" y="270"/>
                  </a:lnTo>
                  <a:lnTo>
                    <a:pt x="71" y="260"/>
                  </a:lnTo>
                  <a:lnTo>
                    <a:pt x="66" y="261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5" name="Freeform 264">
              <a:extLst>
                <a:ext uri="{FF2B5EF4-FFF2-40B4-BE49-F238E27FC236}">
                  <a16:creationId xmlns:a16="http://schemas.microsoft.com/office/drawing/2014/main" xmlns="" id="{882B364E-8648-4444-9979-4E990BCFE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074" y="3521262"/>
              <a:ext cx="98869" cy="91418"/>
            </a:xfrm>
            <a:custGeom>
              <a:avLst/>
              <a:gdLst>
                <a:gd name="T0" fmla="*/ 51 w 60"/>
                <a:gd name="T1" fmla="*/ 63 h 63"/>
                <a:gd name="T2" fmla="*/ 41 w 60"/>
                <a:gd name="T3" fmla="*/ 58 h 63"/>
                <a:gd name="T4" fmla="*/ 38 w 60"/>
                <a:gd name="T5" fmla="*/ 53 h 63"/>
                <a:gd name="T6" fmla="*/ 40 w 60"/>
                <a:gd name="T7" fmla="*/ 50 h 63"/>
                <a:gd name="T8" fmla="*/ 40 w 60"/>
                <a:gd name="T9" fmla="*/ 45 h 63"/>
                <a:gd name="T10" fmla="*/ 35 w 60"/>
                <a:gd name="T11" fmla="*/ 40 h 63"/>
                <a:gd name="T12" fmla="*/ 28 w 60"/>
                <a:gd name="T13" fmla="*/ 36 h 63"/>
                <a:gd name="T14" fmla="*/ 22 w 60"/>
                <a:gd name="T15" fmla="*/ 34 h 63"/>
                <a:gd name="T16" fmla="*/ 21 w 60"/>
                <a:gd name="T17" fmla="*/ 28 h 63"/>
                <a:gd name="T18" fmla="*/ 17 w 60"/>
                <a:gd name="T19" fmla="*/ 24 h 63"/>
                <a:gd name="T20" fmla="*/ 18 w 60"/>
                <a:gd name="T21" fmla="*/ 30 h 63"/>
                <a:gd name="T22" fmla="*/ 14 w 60"/>
                <a:gd name="T23" fmla="*/ 35 h 63"/>
                <a:gd name="T24" fmla="*/ 10 w 60"/>
                <a:gd name="T25" fmla="*/ 29 h 63"/>
                <a:gd name="T26" fmla="*/ 4 w 60"/>
                <a:gd name="T27" fmla="*/ 27 h 63"/>
                <a:gd name="T28" fmla="*/ 2 w 60"/>
                <a:gd name="T29" fmla="*/ 23 h 63"/>
                <a:gd name="T30" fmla="*/ 2 w 60"/>
                <a:gd name="T31" fmla="*/ 17 h 63"/>
                <a:gd name="T32" fmla="*/ 5 w 60"/>
                <a:gd name="T33" fmla="*/ 10 h 63"/>
                <a:gd name="T34" fmla="*/ 0 w 60"/>
                <a:gd name="T35" fmla="*/ 7 h 63"/>
                <a:gd name="T36" fmla="*/ 5 w 60"/>
                <a:gd name="T37" fmla="*/ 3 h 63"/>
                <a:gd name="T38" fmla="*/ 8 w 60"/>
                <a:gd name="T39" fmla="*/ 0 h 63"/>
                <a:gd name="T40" fmla="*/ 19 w 60"/>
                <a:gd name="T41" fmla="*/ 6 h 63"/>
                <a:gd name="T42" fmla="*/ 24 w 60"/>
                <a:gd name="T43" fmla="*/ 3 h 63"/>
                <a:gd name="T44" fmla="*/ 29 w 60"/>
                <a:gd name="T45" fmla="*/ 5 h 63"/>
                <a:gd name="T46" fmla="*/ 32 w 60"/>
                <a:gd name="T47" fmla="*/ 9 h 63"/>
                <a:gd name="T48" fmla="*/ 37 w 60"/>
                <a:gd name="T49" fmla="*/ 11 h 63"/>
                <a:gd name="T50" fmla="*/ 42 w 60"/>
                <a:gd name="T51" fmla="*/ 6 h 63"/>
                <a:gd name="T52" fmla="*/ 46 w 60"/>
                <a:gd name="T53" fmla="*/ 17 h 63"/>
                <a:gd name="T54" fmla="*/ 52 w 60"/>
                <a:gd name="T55" fmla="*/ 26 h 63"/>
                <a:gd name="T56" fmla="*/ 60 w 60"/>
                <a:gd name="T57" fmla="*/ 35 h 63"/>
                <a:gd name="T58" fmla="*/ 53 w 60"/>
                <a:gd name="T59" fmla="*/ 36 h 63"/>
                <a:gd name="T60" fmla="*/ 53 w 60"/>
                <a:gd name="T61" fmla="*/ 45 h 63"/>
                <a:gd name="T62" fmla="*/ 57 w 60"/>
                <a:gd name="T63" fmla="*/ 48 h 63"/>
                <a:gd name="T64" fmla="*/ 54 w 60"/>
                <a:gd name="T65" fmla="*/ 51 h 63"/>
                <a:gd name="T66" fmla="*/ 54 w 60"/>
                <a:gd name="T67" fmla="*/ 54 h 63"/>
                <a:gd name="T68" fmla="*/ 52 w 60"/>
                <a:gd name="T69" fmla="*/ 58 h 63"/>
                <a:gd name="T70" fmla="*/ 51 w 60"/>
                <a:gd name="T7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63">
                  <a:moveTo>
                    <a:pt x="51" y="63"/>
                  </a:moveTo>
                  <a:lnTo>
                    <a:pt x="41" y="58"/>
                  </a:lnTo>
                  <a:lnTo>
                    <a:pt x="38" y="53"/>
                  </a:lnTo>
                  <a:lnTo>
                    <a:pt x="40" y="50"/>
                  </a:lnTo>
                  <a:lnTo>
                    <a:pt x="40" y="45"/>
                  </a:lnTo>
                  <a:lnTo>
                    <a:pt x="35" y="40"/>
                  </a:lnTo>
                  <a:lnTo>
                    <a:pt x="28" y="36"/>
                  </a:lnTo>
                  <a:lnTo>
                    <a:pt x="22" y="34"/>
                  </a:lnTo>
                  <a:lnTo>
                    <a:pt x="21" y="28"/>
                  </a:lnTo>
                  <a:lnTo>
                    <a:pt x="17" y="24"/>
                  </a:lnTo>
                  <a:lnTo>
                    <a:pt x="18" y="30"/>
                  </a:lnTo>
                  <a:lnTo>
                    <a:pt x="14" y="35"/>
                  </a:lnTo>
                  <a:lnTo>
                    <a:pt x="10" y="29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0" y="7"/>
                  </a:lnTo>
                  <a:lnTo>
                    <a:pt x="5" y="3"/>
                  </a:lnTo>
                  <a:lnTo>
                    <a:pt x="8" y="0"/>
                  </a:lnTo>
                  <a:lnTo>
                    <a:pt x="19" y="6"/>
                  </a:lnTo>
                  <a:lnTo>
                    <a:pt x="24" y="3"/>
                  </a:lnTo>
                  <a:lnTo>
                    <a:pt x="29" y="5"/>
                  </a:lnTo>
                  <a:lnTo>
                    <a:pt x="32" y="9"/>
                  </a:lnTo>
                  <a:lnTo>
                    <a:pt x="37" y="11"/>
                  </a:lnTo>
                  <a:lnTo>
                    <a:pt x="42" y="6"/>
                  </a:lnTo>
                  <a:lnTo>
                    <a:pt x="46" y="17"/>
                  </a:lnTo>
                  <a:lnTo>
                    <a:pt x="52" y="26"/>
                  </a:lnTo>
                  <a:lnTo>
                    <a:pt x="60" y="35"/>
                  </a:lnTo>
                  <a:lnTo>
                    <a:pt x="53" y="36"/>
                  </a:lnTo>
                  <a:lnTo>
                    <a:pt x="53" y="45"/>
                  </a:lnTo>
                  <a:lnTo>
                    <a:pt x="57" y="48"/>
                  </a:lnTo>
                  <a:lnTo>
                    <a:pt x="54" y="51"/>
                  </a:lnTo>
                  <a:lnTo>
                    <a:pt x="54" y="54"/>
                  </a:lnTo>
                  <a:lnTo>
                    <a:pt x="52" y="58"/>
                  </a:lnTo>
                  <a:lnTo>
                    <a:pt x="51" y="63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6" name="Freeform 265">
              <a:extLst>
                <a:ext uri="{FF2B5EF4-FFF2-40B4-BE49-F238E27FC236}">
                  <a16:creationId xmlns:a16="http://schemas.microsoft.com/office/drawing/2014/main" xmlns="" id="{BD588028-8791-44A7-865E-44C2186A9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931" y="3161396"/>
              <a:ext cx="313085" cy="100124"/>
            </a:xfrm>
            <a:custGeom>
              <a:avLst/>
              <a:gdLst>
                <a:gd name="T0" fmla="*/ 53 w 190"/>
                <a:gd name="T1" fmla="*/ 0 h 69"/>
                <a:gd name="T2" fmla="*/ 68 w 190"/>
                <a:gd name="T3" fmla="*/ 1 h 69"/>
                <a:gd name="T4" fmla="*/ 82 w 190"/>
                <a:gd name="T5" fmla="*/ 1 h 69"/>
                <a:gd name="T6" fmla="*/ 98 w 190"/>
                <a:gd name="T7" fmla="*/ 8 h 69"/>
                <a:gd name="T8" fmla="*/ 104 w 190"/>
                <a:gd name="T9" fmla="*/ 16 h 69"/>
                <a:gd name="T10" fmla="*/ 121 w 190"/>
                <a:gd name="T11" fmla="*/ 14 h 69"/>
                <a:gd name="T12" fmla="*/ 127 w 190"/>
                <a:gd name="T13" fmla="*/ 19 h 69"/>
                <a:gd name="T14" fmla="*/ 140 w 190"/>
                <a:gd name="T15" fmla="*/ 31 h 69"/>
                <a:gd name="T16" fmla="*/ 150 w 190"/>
                <a:gd name="T17" fmla="*/ 41 h 69"/>
                <a:gd name="T18" fmla="*/ 156 w 190"/>
                <a:gd name="T19" fmla="*/ 40 h 69"/>
                <a:gd name="T20" fmla="*/ 166 w 190"/>
                <a:gd name="T21" fmla="*/ 45 h 69"/>
                <a:gd name="T22" fmla="*/ 164 w 190"/>
                <a:gd name="T23" fmla="*/ 51 h 69"/>
                <a:gd name="T24" fmla="*/ 177 w 190"/>
                <a:gd name="T25" fmla="*/ 51 h 69"/>
                <a:gd name="T26" fmla="*/ 190 w 190"/>
                <a:gd name="T27" fmla="*/ 60 h 69"/>
                <a:gd name="T28" fmla="*/ 187 w 190"/>
                <a:gd name="T29" fmla="*/ 65 h 69"/>
                <a:gd name="T30" fmla="*/ 175 w 190"/>
                <a:gd name="T31" fmla="*/ 67 h 69"/>
                <a:gd name="T32" fmla="*/ 163 w 190"/>
                <a:gd name="T33" fmla="*/ 68 h 69"/>
                <a:gd name="T34" fmla="*/ 151 w 190"/>
                <a:gd name="T35" fmla="*/ 67 h 69"/>
                <a:gd name="T36" fmla="*/ 124 w 190"/>
                <a:gd name="T37" fmla="*/ 69 h 69"/>
                <a:gd name="T38" fmla="*/ 138 w 190"/>
                <a:gd name="T39" fmla="*/ 57 h 69"/>
                <a:gd name="T40" fmla="*/ 131 w 190"/>
                <a:gd name="T41" fmla="*/ 52 h 69"/>
                <a:gd name="T42" fmla="*/ 120 w 190"/>
                <a:gd name="T43" fmla="*/ 50 h 69"/>
                <a:gd name="T44" fmla="*/ 114 w 190"/>
                <a:gd name="T45" fmla="*/ 45 h 69"/>
                <a:gd name="T46" fmla="*/ 112 w 190"/>
                <a:gd name="T47" fmla="*/ 33 h 69"/>
                <a:gd name="T48" fmla="*/ 101 w 190"/>
                <a:gd name="T49" fmla="*/ 34 h 69"/>
                <a:gd name="T50" fmla="*/ 86 w 190"/>
                <a:gd name="T51" fmla="*/ 28 h 69"/>
                <a:gd name="T52" fmla="*/ 81 w 190"/>
                <a:gd name="T53" fmla="*/ 24 h 69"/>
                <a:gd name="T54" fmla="*/ 58 w 190"/>
                <a:gd name="T55" fmla="*/ 20 h 69"/>
                <a:gd name="T56" fmla="*/ 52 w 190"/>
                <a:gd name="T57" fmla="*/ 16 h 69"/>
                <a:gd name="T58" fmla="*/ 60 w 190"/>
                <a:gd name="T59" fmla="*/ 11 h 69"/>
                <a:gd name="T60" fmla="*/ 42 w 190"/>
                <a:gd name="T61" fmla="*/ 10 h 69"/>
                <a:gd name="T62" fmla="*/ 28 w 190"/>
                <a:gd name="T63" fmla="*/ 21 h 69"/>
                <a:gd name="T64" fmla="*/ 20 w 190"/>
                <a:gd name="T65" fmla="*/ 21 h 69"/>
                <a:gd name="T66" fmla="*/ 17 w 190"/>
                <a:gd name="T67" fmla="*/ 26 h 69"/>
                <a:gd name="T68" fmla="*/ 7 w 190"/>
                <a:gd name="T69" fmla="*/ 28 h 69"/>
                <a:gd name="T70" fmla="*/ 0 w 190"/>
                <a:gd name="T71" fmla="*/ 27 h 69"/>
                <a:gd name="T72" fmla="*/ 11 w 190"/>
                <a:gd name="T73" fmla="*/ 20 h 69"/>
                <a:gd name="T74" fmla="*/ 16 w 190"/>
                <a:gd name="T75" fmla="*/ 13 h 69"/>
                <a:gd name="T76" fmla="*/ 25 w 190"/>
                <a:gd name="T77" fmla="*/ 8 h 69"/>
                <a:gd name="T78" fmla="*/ 34 w 190"/>
                <a:gd name="T79" fmla="*/ 4 h 69"/>
                <a:gd name="T80" fmla="*/ 48 w 190"/>
                <a:gd name="T81" fmla="*/ 2 h 69"/>
                <a:gd name="T82" fmla="*/ 53 w 190"/>
                <a:gd name="T8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69">
                  <a:moveTo>
                    <a:pt x="53" y="0"/>
                  </a:moveTo>
                  <a:lnTo>
                    <a:pt x="68" y="1"/>
                  </a:lnTo>
                  <a:lnTo>
                    <a:pt x="82" y="1"/>
                  </a:lnTo>
                  <a:lnTo>
                    <a:pt x="98" y="8"/>
                  </a:lnTo>
                  <a:lnTo>
                    <a:pt x="104" y="16"/>
                  </a:lnTo>
                  <a:lnTo>
                    <a:pt x="121" y="14"/>
                  </a:lnTo>
                  <a:lnTo>
                    <a:pt x="127" y="19"/>
                  </a:lnTo>
                  <a:lnTo>
                    <a:pt x="140" y="31"/>
                  </a:lnTo>
                  <a:lnTo>
                    <a:pt x="150" y="41"/>
                  </a:lnTo>
                  <a:lnTo>
                    <a:pt x="156" y="40"/>
                  </a:lnTo>
                  <a:lnTo>
                    <a:pt x="166" y="45"/>
                  </a:lnTo>
                  <a:lnTo>
                    <a:pt x="164" y="51"/>
                  </a:lnTo>
                  <a:lnTo>
                    <a:pt x="177" y="51"/>
                  </a:lnTo>
                  <a:lnTo>
                    <a:pt x="190" y="60"/>
                  </a:lnTo>
                  <a:lnTo>
                    <a:pt x="187" y="65"/>
                  </a:lnTo>
                  <a:lnTo>
                    <a:pt x="175" y="67"/>
                  </a:lnTo>
                  <a:lnTo>
                    <a:pt x="163" y="68"/>
                  </a:lnTo>
                  <a:lnTo>
                    <a:pt x="151" y="67"/>
                  </a:lnTo>
                  <a:lnTo>
                    <a:pt x="124" y="69"/>
                  </a:lnTo>
                  <a:lnTo>
                    <a:pt x="138" y="57"/>
                  </a:lnTo>
                  <a:lnTo>
                    <a:pt x="131" y="52"/>
                  </a:lnTo>
                  <a:lnTo>
                    <a:pt x="120" y="50"/>
                  </a:lnTo>
                  <a:lnTo>
                    <a:pt x="114" y="45"/>
                  </a:lnTo>
                  <a:lnTo>
                    <a:pt x="112" y="33"/>
                  </a:lnTo>
                  <a:lnTo>
                    <a:pt x="101" y="34"/>
                  </a:lnTo>
                  <a:lnTo>
                    <a:pt x="86" y="28"/>
                  </a:lnTo>
                  <a:lnTo>
                    <a:pt x="81" y="24"/>
                  </a:lnTo>
                  <a:lnTo>
                    <a:pt x="58" y="20"/>
                  </a:lnTo>
                  <a:lnTo>
                    <a:pt x="52" y="16"/>
                  </a:lnTo>
                  <a:lnTo>
                    <a:pt x="60" y="11"/>
                  </a:lnTo>
                  <a:lnTo>
                    <a:pt x="42" y="10"/>
                  </a:lnTo>
                  <a:lnTo>
                    <a:pt x="28" y="21"/>
                  </a:lnTo>
                  <a:lnTo>
                    <a:pt x="20" y="21"/>
                  </a:lnTo>
                  <a:lnTo>
                    <a:pt x="17" y="26"/>
                  </a:lnTo>
                  <a:lnTo>
                    <a:pt x="7" y="28"/>
                  </a:lnTo>
                  <a:lnTo>
                    <a:pt x="0" y="27"/>
                  </a:lnTo>
                  <a:lnTo>
                    <a:pt x="11" y="20"/>
                  </a:lnTo>
                  <a:lnTo>
                    <a:pt x="16" y="13"/>
                  </a:lnTo>
                  <a:lnTo>
                    <a:pt x="25" y="8"/>
                  </a:lnTo>
                  <a:lnTo>
                    <a:pt x="34" y="4"/>
                  </a:lnTo>
                  <a:lnTo>
                    <a:pt x="48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7" name="Freeform 266">
              <a:extLst>
                <a:ext uri="{FF2B5EF4-FFF2-40B4-BE49-F238E27FC236}">
                  <a16:creationId xmlns:a16="http://schemas.microsoft.com/office/drawing/2014/main" xmlns="" id="{AF8C9A68-5E8F-4A41-B30C-79B92BE25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460" y="2785569"/>
              <a:ext cx="51083" cy="20315"/>
            </a:xfrm>
            <a:custGeom>
              <a:avLst/>
              <a:gdLst>
                <a:gd name="T0" fmla="*/ 0 w 31"/>
                <a:gd name="T1" fmla="*/ 11 h 14"/>
                <a:gd name="T2" fmla="*/ 1 w 31"/>
                <a:gd name="T3" fmla="*/ 11 h 14"/>
                <a:gd name="T4" fmla="*/ 3 w 31"/>
                <a:gd name="T5" fmla="*/ 6 h 14"/>
                <a:gd name="T6" fmla="*/ 16 w 31"/>
                <a:gd name="T7" fmla="*/ 6 h 14"/>
                <a:gd name="T8" fmla="*/ 31 w 31"/>
                <a:gd name="T9" fmla="*/ 0 h 14"/>
                <a:gd name="T10" fmla="*/ 20 w 31"/>
                <a:gd name="T11" fmla="*/ 9 h 14"/>
                <a:gd name="T12" fmla="*/ 22 w 31"/>
                <a:gd name="T13" fmla="*/ 12 h 14"/>
                <a:gd name="T14" fmla="*/ 20 w 31"/>
                <a:gd name="T15" fmla="*/ 12 h 14"/>
                <a:gd name="T16" fmla="*/ 17 w 31"/>
                <a:gd name="T17" fmla="*/ 13 h 14"/>
                <a:gd name="T18" fmla="*/ 14 w 31"/>
                <a:gd name="T19" fmla="*/ 13 h 14"/>
                <a:gd name="T20" fmla="*/ 13 w 31"/>
                <a:gd name="T21" fmla="*/ 14 h 14"/>
                <a:gd name="T22" fmla="*/ 13 w 31"/>
                <a:gd name="T23" fmla="*/ 12 h 14"/>
                <a:gd name="T24" fmla="*/ 11 w 31"/>
                <a:gd name="T25" fmla="*/ 10 h 14"/>
                <a:gd name="T26" fmla="*/ 8 w 31"/>
                <a:gd name="T27" fmla="*/ 10 h 14"/>
                <a:gd name="T28" fmla="*/ 4 w 31"/>
                <a:gd name="T29" fmla="*/ 12 h 14"/>
                <a:gd name="T30" fmla="*/ 0 w 31"/>
                <a:gd name="T3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4">
                  <a:moveTo>
                    <a:pt x="0" y="11"/>
                  </a:moveTo>
                  <a:lnTo>
                    <a:pt x="1" y="11"/>
                  </a:lnTo>
                  <a:lnTo>
                    <a:pt x="3" y="6"/>
                  </a:lnTo>
                  <a:lnTo>
                    <a:pt x="16" y="6"/>
                  </a:lnTo>
                  <a:lnTo>
                    <a:pt x="31" y="0"/>
                  </a:lnTo>
                  <a:lnTo>
                    <a:pt x="20" y="9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7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1" y="10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8" name="Freeform 267">
              <a:extLst>
                <a:ext uri="{FF2B5EF4-FFF2-40B4-BE49-F238E27FC236}">
                  <a16:creationId xmlns:a16="http://schemas.microsoft.com/office/drawing/2014/main" xmlns="" id="{D35CDF60-EEAA-49FB-BB35-8889CC223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7277" y="2800080"/>
              <a:ext cx="51083" cy="17413"/>
            </a:xfrm>
            <a:custGeom>
              <a:avLst/>
              <a:gdLst>
                <a:gd name="T0" fmla="*/ 30 w 31"/>
                <a:gd name="T1" fmla="*/ 2 h 12"/>
                <a:gd name="T2" fmla="*/ 31 w 31"/>
                <a:gd name="T3" fmla="*/ 4 h 12"/>
                <a:gd name="T4" fmla="*/ 14 w 31"/>
                <a:gd name="T5" fmla="*/ 12 h 12"/>
                <a:gd name="T6" fmla="*/ 5 w 31"/>
                <a:gd name="T7" fmla="*/ 10 h 12"/>
                <a:gd name="T8" fmla="*/ 0 w 31"/>
                <a:gd name="T9" fmla="*/ 2 h 12"/>
                <a:gd name="T10" fmla="*/ 8 w 31"/>
                <a:gd name="T11" fmla="*/ 1 h 12"/>
                <a:gd name="T12" fmla="*/ 12 w 31"/>
                <a:gd name="T13" fmla="*/ 2 h 12"/>
                <a:gd name="T14" fmla="*/ 16 w 31"/>
                <a:gd name="T15" fmla="*/ 0 h 12"/>
                <a:gd name="T16" fmla="*/ 19 w 31"/>
                <a:gd name="T17" fmla="*/ 0 h 12"/>
                <a:gd name="T18" fmla="*/ 21 w 31"/>
                <a:gd name="T19" fmla="*/ 2 h 12"/>
                <a:gd name="T20" fmla="*/ 21 w 31"/>
                <a:gd name="T21" fmla="*/ 4 h 12"/>
                <a:gd name="T22" fmla="*/ 22 w 31"/>
                <a:gd name="T23" fmla="*/ 3 h 12"/>
                <a:gd name="T24" fmla="*/ 25 w 31"/>
                <a:gd name="T25" fmla="*/ 3 h 12"/>
                <a:gd name="T26" fmla="*/ 28 w 31"/>
                <a:gd name="T27" fmla="*/ 2 h 12"/>
                <a:gd name="T28" fmla="*/ 30 w 31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2">
                  <a:moveTo>
                    <a:pt x="30" y="2"/>
                  </a:moveTo>
                  <a:lnTo>
                    <a:pt x="31" y="4"/>
                  </a:lnTo>
                  <a:lnTo>
                    <a:pt x="14" y="12"/>
                  </a:lnTo>
                  <a:lnTo>
                    <a:pt x="5" y="10"/>
                  </a:lnTo>
                  <a:lnTo>
                    <a:pt x="0" y="2"/>
                  </a:lnTo>
                  <a:lnTo>
                    <a:pt x="8" y="1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8" y="2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9" name="Freeform 268">
              <a:extLst>
                <a:ext uri="{FF2B5EF4-FFF2-40B4-BE49-F238E27FC236}">
                  <a16:creationId xmlns:a16="http://schemas.microsoft.com/office/drawing/2014/main" xmlns="" id="{ED08E6F9-86FD-4ED3-84AC-AD69785AD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9119" y="2325580"/>
              <a:ext cx="176317" cy="75456"/>
            </a:xfrm>
            <a:custGeom>
              <a:avLst/>
              <a:gdLst>
                <a:gd name="T0" fmla="*/ 79 w 107"/>
                <a:gd name="T1" fmla="*/ 51 h 52"/>
                <a:gd name="T2" fmla="*/ 71 w 107"/>
                <a:gd name="T3" fmla="*/ 48 h 52"/>
                <a:gd name="T4" fmla="*/ 63 w 107"/>
                <a:gd name="T5" fmla="*/ 49 h 52"/>
                <a:gd name="T6" fmla="*/ 50 w 107"/>
                <a:gd name="T7" fmla="*/ 43 h 52"/>
                <a:gd name="T8" fmla="*/ 45 w 107"/>
                <a:gd name="T9" fmla="*/ 44 h 52"/>
                <a:gd name="T10" fmla="*/ 37 w 107"/>
                <a:gd name="T11" fmla="*/ 52 h 52"/>
                <a:gd name="T12" fmla="*/ 24 w 107"/>
                <a:gd name="T13" fmla="*/ 46 h 52"/>
                <a:gd name="T14" fmla="*/ 14 w 107"/>
                <a:gd name="T15" fmla="*/ 37 h 52"/>
                <a:gd name="T16" fmla="*/ 6 w 107"/>
                <a:gd name="T17" fmla="*/ 32 h 52"/>
                <a:gd name="T18" fmla="*/ 4 w 107"/>
                <a:gd name="T19" fmla="*/ 24 h 52"/>
                <a:gd name="T20" fmla="*/ 0 w 107"/>
                <a:gd name="T21" fmla="*/ 18 h 52"/>
                <a:gd name="T22" fmla="*/ 12 w 107"/>
                <a:gd name="T23" fmla="*/ 13 h 52"/>
                <a:gd name="T24" fmla="*/ 17 w 107"/>
                <a:gd name="T25" fmla="*/ 8 h 52"/>
                <a:gd name="T26" fmla="*/ 28 w 107"/>
                <a:gd name="T27" fmla="*/ 4 h 52"/>
                <a:gd name="T28" fmla="*/ 32 w 107"/>
                <a:gd name="T29" fmla="*/ 0 h 52"/>
                <a:gd name="T30" fmla="*/ 36 w 107"/>
                <a:gd name="T31" fmla="*/ 3 h 52"/>
                <a:gd name="T32" fmla="*/ 43 w 107"/>
                <a:gd name="T33" fmla="*/ 1 h 52"/>
                <a:gd name="T34" fmla="*/ 51 w 107"/>
                <a:gd name="T35" fmla="*/ 7 h 52"/>
                <a:gd name="T36" fmla="*/ 63 w 107"/>
                <a:gd name="T37" fmla="*/ 9 h 52"/>
                <a:gd name="T38" fmla="*/ 63 w 107"/>
                <a:gd name="T39" fmla="*/ 15 h 52"/>
                <a:gd name="T40" fmla="*/ 72 w 107"/>
                <a:gd name="T41" fmla="*/ 19 h 52"/>
                <a:gd name="T42" fmla="*/ 74 w 107"/>
                <a:gd name="T43" fmla="*/ 14 h 52"/>
                <a:gd name="T44" fmla="*/ 85 w 107"/>
                <a:gd name="T45" fmla="*/ 16 h 52"/>
                <a:gd name="T46" fmla="*/ 87 w 107"/>
                <a:gd name="T47" fmla="*/ 22 h 52"/>
                <a:gd name="T48" fmla="*/ 99 w 107"/>
                <a:gd name="T49" fmla="*/ 23 h 52"/>
                <a:gd name="T50" fmla="*/ 107 w 107"/>
                <a:gd name="T51" fmla="*/ 33 h 52"/>
                <a:gd name="T52" fmla="*/ 103 w 107"/>
                <a:gd name="T53" fmla="*/ 33 h 52"/>
                <a:gd name="T54" fmla="*/ 100 w 107"/>
                <a:gd name="T55" fmla="*/ 37 h 52"/>
                <a:gd name="T56" fmla="*/ 97 w 107"/>
                <a:gd name="T57" fmla="*/ 38 h 52"/>
                <a:gd name="T58" fmla="*/ 96 w 107"/>
                <a:gd name="T59" fmla="*/ 42 h 52"/>
                <a:gd name="T60" fmla="*/ 93 w 107"/>
                <a:gd name="T61" fmla="*/ 43 h 52"/>
                <a:gd name="T62" fmla="*/ 93 w 107"/>
                <a:gd name="T63" fmla="*/ 45 h 52"/>
                <a:gd name="T64" fmla="*/ 88 w 107"/>
                <a:gd name="T65" fmla="*/ 47 h 52"/>
                <a:gd name="T66" fmla="*/ 80 w 107"/>
                <a:gd name="T67" fmla="*/ 47 h 52"/>
                <a:gd name="T68" fmla="*/ 79 w 107"/>
                <a:gd name="T6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52">
                  <a:moveTo>
                    <a:pt x="79" y="51"/>
                  </a:moveTo>
                  <a:lnTo>
                    <a:pt x="71" y="48"/>
                  </a:lnTo>
                  <a:lnTo>
                    <a:pt x="63" y="49"/>
                  </a:lnTo>
                  <a:lnTo>
                    <a:pt x="50" y="43"/>
                  </a:lnTo>
                  <a:lnTo>
                    <a:pt x="45" y="44"/>
                  </a:lnTo>
                  <a:lnTo>
                    <a:pt x="37" y="52"/>
                  </a:lnTo>
                  <a:lnTo>
                    <a:pt x="24" y="46"/>
                  </a:lnTo>
                  <a:lnTo>
                    <a:pt x="14" y="37"/>
                  </a:lnTo>
                  <a:lnTo>
                    <a:pt x="6" y="32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8" y="4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43" y="1"/>
                  </a:lnTo>
                  <a:lnTo>
                    <a:pt x="51" y="7"/>
                  </a:lnTo>
                  <a:lnTo>
                    <a:pt x="63" y="9"/>
                  </a:lnTo>
                  <a:lnTo>
                    <a:pt x="63" y="15"/>
                  </a:lnTo>
                  <a:lnTo>
                    <a:pt x="72" y="19"/>
                  </a:lnTo>
                  <a:lnTo>
                    <a:pt x="74" y="14"/>
                  </a:lnTo>
                  <a:lnTo>
                    <a:pt x="85" y="16"/>
                  </a:lnTo>
                  <a:lnTo>
                    <a:pt x="87" y="22"/>
                  </a:lnTo>
                  <a:lnTo>
                    <a:pt x="99" y="23"/>
                  </a:lnTo>
                  <a:lnTo>
                    <a:pt x="107" y="33"/>
                  </a:lnTo>
                  <a:lnTo>
                    <a:pt x="103" y="33"/>
                  </a:lnTo>
                  <a:lnTo>
                    <a:pt x="100" y="37"/>
                  </a:lnTo>
                  <a:lnTo>
                    <a:pt x="97" y="38"/>
                  </a:lnTo>
                  <a:lnTo>
                    <a:pt x="96" y="42"/>
                  </a:lnTo>
                  <a:lnTo>
                    <a:pt x="93" y="43"/>
                  </a:lnTo>
                  <a:lnTo>
                    <a:pt x="93" y="45"/>
                  </a:lnTo>
                  <a:lnTo>
                    <a:pt x="88" y="47"/>
                  </a:lnTo>
                  <a:lnTo>
                    <a:pt x="80" y="47"/>
                  </a:lnTo>
                  <a:lnTo>
                    <a:pt x="79" y="51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0" name="Freeform 269">
              <a:extLst>
                <a:ext uri="{FF2B5EF4-FFF2-40B4-BE49-F238E27FC236}">
                  <a16:creationId xmlns:a16="http://schemas.microsoft.com/office/drawing/2014/main" xmlns="" id="{5296DD97-2885-4445-ABEE-77509E5BD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338" y="2213847"/>
              <a:ext cx="235639" cy="224917"/>
            </a:xfrm>
            <a:custGeom>
              <a:avLst/>
              <a:gdLst>
                <a:gd name="T0" fmla="*/ 58 w 143"/>
                <a:gd name="T1" fmla="*/ 0 h 155"/>
                <a:gd name="T2" fmla="*/ 59 w 143"/>
                <a:gd name="T3" fmla="*/ 8 h 155"/>
                <a:gd name="T4" fmla="*/ 75 w 143"/>
                <a:gd name="T5" fmla="*/ 12 h 155"/>
                <a:gd name="T6" fmla="*/ 75 w 143"/>
                <a:gd name="T7" fmla="*/ 20 h 155"/>
                <a:gd name="T8" fmla="*/ 90 w 143"/>
                <a:gd name="T9" fmla="*/ 16 h 155"/>
                <a:gd name="T10" fmla="*/ 99 w 143"/>
                <a:gd name="T11" fmla="*/ 10 h 155"/>
                <a:gd name="T12" fmla="*/ 117 w 143"/>
                <a:gd name="T13" fmla="*/ 18 h 155"/>
                <a:gd name="T14" fmla="*/ 125 w 143"/>
                <a:gd name="T15" fmla="*/ 25 h 155"/>
                <a:gd name="T16" fmla="*/ 129 w 143"/>
                <a:gd name="T17" fmla="*/ 35 h 155"/>
                <a:gd name="T18" fmla="*/ 125 w 143"/>
                <a:gd name="T19" fmla="*/ 40 h 155"/>
                <a:gd name="T20" fmla="*/ 131 w 143"/>
                <a:gd name="T21" fmla="*/ 47 h 155"/>
                <a:gd name="T22" fmla="*/ 136 w 143"/>
                <a:gd name="T23" fmla="*/ 58 h 155"/>
                <a:gd name="T24" fmla="*/ 136 w 143"/>
                <a:gd name="T25" fmla="*/ 65 h 155"/>
                <a:gd name="T26" fmla="*/ 143 w 143"/>
                <a:gd name="T27" fmla="*/ 78 h 155"/>
                <a:gd name="T28" fmla="*/ 136 w 143"/>
                <a:gd name="T29" fmla="*/ 80 h 155"/>
                <a:gd name="T30" fmla="*/ 132 w 143"/>
                <a:gd name="T31" fmla="*/ 77 h 155"/>
                <a:gd name="T32" fmla="*/ 128 w 143"/>
                <a:gd name="T33" fmla="*/ 81 h 155"/>
                <a:gd name="T34" fmla="*/ 117 w 143"/>
                <a:gd name="T35" fmla="*/ 85 h 155"/>
                <a:gd name="T36" fmla="*/ 112 w 143"/>
                <a:gd name="T37" fmla="*/ 90 h 155"/>
                <a:gd name="T38" fmla="*/ 100 w 143"/>
                <a:gd name="T39" fmla="*/ 95 h 155"/>
                <a:gd name="T40" fmla="*/ 104 w 143"/>
                <a:gd name="T41" fmla="*/ 101 h 155"/>
                <a:gd name="T42" fmla="*/ 106 w 143"/>
                <a:gd name="T43" fmla="*/ 109 h 155"/>
                <a:gd name="T44" fmla="*/ 114 w 143"/>
                <a:gd name="T45" fmla="*/ 114 h 155"/>
                <a:gd name="T46" fmla="*/ 124 w 143"/>
                <a:gd name="T47" fmla="*/ 123 h 155"/>
                <a:gd name="T48" fmla="*/ 119 w 143"/>
                <a:gd name="T49" fmla="*/ 132 h 155"/>
                <a:gd name="T50" fmla="*/ 113 w 143"/>
                <a:gd name="T51" fmla="*/ 135 h 155"/>
                <a:gd name="T52" fmla="*/ 117 w 143"/>
                <a:gd name="T53" fmla="*/ 148 h 155"/>
                <a:gd name="T54" fmla="*/ 115 w 143"/>
                <a:gd name="T55" fmla="*/ 151 h 155"/>
                <a:gd name="T56" fmla="*/ 110 w 143"/>
                <a:gd name="T57" fmla="*/ 147 h 155"/>
                <a:gd name="T58" fmla="*/ 102 w 143"/>
                <a:gd name="T59" fmla="*/ 147 h 155"/>
                <a:gd name="T60" fmla="*/ 91 w 143"/>
                <a:gd name="T61" fmla="*/ 150 h 155"/>
                <a:gd name="T62" fmla="*/ 76 w 143"/>
                <a:gd name="T63" fmla="*/ 149 h 155"/>
                <a:gd name="T64" fmla="*/ 75 w 143"/>
                <a:gd name="T65" fmla="*/ 155 h 155"/>
                <a:gd name="T66" fmla="*/ 66 w 143"/>
                <a:gd name="T67" fmla="*/ 149 h 155"/>
                <a:gd name="T68" fmla="*/ 61 w 143"/>
                <a:gd name="T69" fmla="*/ 150 h 155"/>
                <a:gd name="T70" fmla="*/ 44 w 143"/>
                <a:gd name="T71" fmla="*/ 144 h 155"/>
                <a:gd name="T72" fmla="*/ 40 w 143"/>
                <a:gd name="T73" fmla="*/ 148 h 155"/>
                <a:gd name="T74" fmla="*/ 26 w 143"/>
                <a:gd name="T75" fmla="*/ 148 h 155"/>
                <a:gd name="T76" fmla="*/ 28 w 143"/>
                <a:gd name="T77" fmla="*/ 134 h 155"/>
                <a:gd name="T78" fmla="*/ 35 w 143"/>
                <a:gd name="T79" fmla="*/ 120 h 155"/>
                <a:gd name="T80" fmla="*/ 12 w 143"/>
                <a:gd name="T81" fmla="*/ 116 h 155"/>
                <a:gd name="T82" fmla="*/ 4 w 143"/>
                <a:gd name="T83" fmla="*/ 111 h 155"/>
                <a:gd name="T84" fmla="*/ 5 w 143"/>
                <a:gd name="T85" fmla="*/ 102 h 155"/>
                <a:gd name="T86" fmla="*/ 2 w 143"/>
                <a:gd name="T87" fmla="*/ 97 h 155"/>
                <a:gd name="T88" fmla="*/ 3 w 143"/>
                <a:gd name="T89" fmla="*/ 84 h 155"/>
                <a:gd name="T90" fmla="*/ 0 w 143"/>
                <a:gd name="T91" fmla="*/ 63 h 155"/>
                <a:gd name="T92" fmla="*/ 9 w 143"/>
                <a:gd name="T93" fmla="*/ 63 h 155"/>
                <a:gd name="T94" fmla="*/ 13 w 143"/>
                <a:gd name="T95" fmla="*/ 55 h 155"/>
                <a:gd name="T96" fmla="*/ 16 w 143"/>
                <a:gd name="T97" fmla="*/ 37 h 155"/>
                <a:gd name="T98" fmla="*/ 13 w 143"/>
                <a:gd name="T99" fmla="*/ 30 h 155"/>
                <a:gd name="T100" fmla="*/ 16 w 143"/>
                <a:gd name="T101" fmla="*/ 26 h 155"/>
                <a:gd name="T102" fmla="*/ 29 w 143"/>
                <a:gd name="T103" fmla="*/ 25 h 155"/>
                <a:gd name="T104" fmla="*/ 32 w 143"/>
                <a:gd name="T105" fmla="*/ 29 h 155"/>
                <a:gd name="T106" fmla="*/ 42 w 143"/>
                <a:gd name="T107" fmla="*/ 19 h 155"/>
                <a:gd name="T108" fmla="*/ 38 w 143"/>
                <a:gd name="T109" fmla="*/ 12 h 155"/>
                <a:gd name="T110" fmla="*/ 36 w 143"/>
                <a:gd name="T111" fmla="*/ 1 h 155"/>
                <a:gd name="T112" fmla="*/ 48 w 143"/>
                <a:gd name="T113" fmla="*/ 3 h 155"/>
                <a:gd name="T114" fmla="*/ 58 w 143"/>
                <a:gd name="T1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3" h="155">
                  <a:moveTo>
                    <a:pt x="58" y="0"/>
                  </a:moveTo>
                  <a:lnTo>
                    <a:pt x="59" y="8"/>
                  </a:lnTo>
                  <a:lnTo>
                    <a:pt x="75" y="12"/>
                  </a:lnTo>
                  <a:lnTo>
                    <a:pt x="75" y="20"/>
                  </a:lnTo>
                  <a:lnTo>
                    <a:pt x="90" y="16"/>
                  </a:lnTo>
                  <a:lnTo>
                    <a:pt x="99" y="10"/>
                  </a:lnTo>
                  <a:lnTo>
                    <a:pt x="117" y="18"/>
                  </a:lnTo>
                  <a:lnTo>
                    <a:pt x="125" y="25"/>
                  </a:lnTo>
                  <a:lnTo>
                    <a:pt x="129" y="35"/>
                  </a:lnTo>
                  <a:lnTo>
                    <a:pt x="125" y="40"/>
                  </a:lnTo>
                  <a:lnTo>
                    <a:pt x="131" y="47"/>
                  </a:lnTo>
                  <a:lnTo>
                    <a:pt x="136" y="58"/>
                  </a:lnTo>
                  <a:lnTo>
                    <a:pt x="136" y="65"/>
                  </a:lnTo>
                  <a:lnTo>
                    <a:pt x="143" y="78"/>
                  </a:lnTo>
                  <a:lnTo>
                    <a:pt x="136" y="80"/>
                  </a:lnTo>
                  <a:lnTo>
                    <a:pt x="132" y="77"/>
                  </a:lnTo>
                  <a:lnTo>
                    <a:pt x="128" y="81"/>
                  </a:lnTo>
                  <a:lnTo>
                    <a:pt x="117" y="85"/>
                  </a:lnTo>
                  <a:lnTo>
                    <a:pt x="112" y="90"/>
                  </a:lnTo>
                  <a:lnTo>
                    <a:pt x="100" y="95"/>
                  </a:lnTo>
                  <a:lnTo>
                    <a:pt x="104" y="101"/>
                  </a:lnTo>
                  <a:lnTo>
                    <a:pt x="106" y="109"/>
                  </a:lnTo>
                  <a:lnTo>
                    <a:pt x="114" y="114"/>
                  </a:lnTo>
                  <a:lnTo>
                    <a:pt x="124" y="123"/>
                  </a:lnTo>
                  <a:lnTo>
                    <a:pt x="119" y="132"/>
                  </a:lnTo>
                  <a:lnTo>
                    <a:pt x="113" y="135"/>
                  </a:lnTo>
                  <a:lnTo>
                    <a:pt x="117" y="148"/>
                  </a:lnTo>
                  <a:lnTo>
                    <a:pt x="115" y="151"/>
                  </a:lnTo>
                  <a:lnTo>
                    <a:pt x="110" y="147"/>
                  </a:lnTo>
                  <a:lnTo>
                    <a:pt x="102" y="147"/>
                  </a:lnTo>
                  <a:lnTo>
                    <a:pt x="91" y="150"/>
                  </a:lnTo>
                  <a:lnTo>
                    <a:pt x="76" y="149"/>
                  </a:lnTo>
                  <a:lnTo>
                    <a:pt x="75" y="155"/>
                  </a:lnTo>
                  <a:lnTo>
                    <a:pt x="66" y="149"/>
                  </a:lnTo>
                  <a:lnTo>
                    <a:pt x="61" y="150"/>
                  </a:lnTo>
                  <a:lnTo>
                    <a:pt x="44" y="144"/>
                  </a:lnTo>
                  <a:lnTo>
                    <a:pt x="40" y="148"/>
                  </a:lnTo>
                  <a:lnTo>
                    <a:pt x="26" y="148"/>
                  </a:lnTo>
                  <a:lnTo>
                    <a:pt x="28" y="134"/>
                  </a:lnTo>
                  <a:lnTo>
                    <a:pt x="35" y="120"/>
                  </a:lnTo>
                  <a:lnTo>
                    <a:pt x="12" y="116"/>
                  </a:lnTo>
                  <a:lnTo>
                    <a:pt x="4" y="111"/>
                  </a:lnTo>
                  <a:lnTo>
                    <a:pt x="5" y="102"/>
                  </a:lnTo>
                  <a:lnTo>
                    <a:pt x="2" y="97"/>
                  </a:lnTo>
                  <a:lnTo>
                    <a:pt x="3" y="84"/>
                  </a:lnTo>
                  <a:lnTo>
                    <a:pt x="0" y="63"/>
                  </a:lnTo>
                  <a:lnTo>
                    <a:pt x="9" y="63"/>
                  </a:lnTo>
                  <a:lnTo>
                    <a:pt x="13" y="55"/>
                  </a:lnTo>
                  <a:lnTo>
                    <a:pt x="16" y="37"/>
                  </a:lnTo>
                  <a:lnTo>
                    <a:pt x="13" y="30"/>
                  </a:lnTo>
                  <a:lnTo>
                    <a:pt x="16" y="26"/>
                  </a:lnTo>
                  <a:lnTo>
                    <a:pt x="29" y="25"/>
                  </a:lnTo>
                  <a:lnTo>
                    <a:pt x="32" y="29"/>
                  </a:lnTo>
                  <a:lnTo>
                    <a:pt x="42" y="19"/>
                  </a:lnTo>
                  <a:lnTo>
                    <a:pt x="38" y="12"/>
                  </a:lnTo>
                  <a:lnTo>
                    <a:pt x="36" y="1"/>
                  </a:lnTo>
                  <a:lnTo>
                    <a:pt x="48" y="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1" name="Freeform 270">
              <a:extLst>
                <a:ext uri="{FF2B5EF4-FFF2-40B4-BE49-F238E27FC236}">
                  <a16:creationId xmlns:a16="http://schemas.microsoft.com/office/drawing/2014/main" xmlns="" id="{FF8F8038-EA53-4C42-9ED9-A960E2FA6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784" y="3477729"/>
              <a:ext cx="49434" cy="52238"/>
            </a:xfrm>
            <a:custGeom>
              <a:avLst/>
              <a:gdLst>
                <a:gd name="T0" fmla="*/ 25 w 30"/>
                <a:gd name="T1" fmla="*/ 0 h 36"/>
                <a:gd name="T2" fmla="*/ 30 w 30"/>
                <a:gd name="T3" fmla="*/ 6 h 36"/>
                <a:gd name="T4" fmla="*/ 30 w 30"/>
                <a:gd name="T5" fmla="*/ 15 h 36"/>
                <a:gd name="T6" fmla="*/ 20 w 30"/>
                <a:gd name="T7" fmla="*/ 20 h 36"/>
                <a:gd name="T8" fmla="*/ 28 w 30"/>
                <a:gd name="T9" fmla="*/ 25 h 36"/>
                <a:gd name="T10" fmla="*/ 21 w 30"/>
                <a:gd name="T11" fmla="*/ 36 h 36"/>
                <a:gd name="T12" fmla="*/ 17 w 30"/>
                <a:gd name="T13" fmla="*/ 33 h 36"/>
                <a:gd name="T14" fmla="*/ 13 w 30"/>
                <a:gd name="T15" fmla="*/ 34 h 36"/>
                <a:gd name="T16" fmla="*/ 3 w 30"/>
                <a:gd name="T17" fmla="*/ 34 h 36"/>
                <a:gd name="T18" fmla="*/ 2 w 30"/>
                <a:gd name="T19" fmla="*/ 28 h 36"/>
                <a:gd name="T20" fmla="*/ 0 w 30"/>
                <a:gd name="T21" fmla="*/ 22 h 36"/>
                <a:gd name="T22" fmla="*/ 6 w 30"/>
                <a:gd name="T23" fmla="*/ 12 h 36"/>
                <a:gd name="T24" fmla="*/ 12 w 30"/>
                <a:gd name="T25" fmla="*/ 3 h 36"/>
                <a:gd name="T26" fmla="*/ 20 w 30"/>
                <a:gd name="T27" fmla="*/ 5 h 36"/>
                <a:gd name="T28" fmla="*/ 25 w 30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6">
                  <a:moveTo>
                    <a:pt x="25" y="0"/>
                  </a:moveTo>
                  <a:lnTo>
                    <a:pt x="30" y="6"/>
                  </a:lnTo>
                  <a:lnTo>
                    <a:pt x="30" y="15"/>
                  </a:lnTo>
                  <a:lnTo>
                    <a:pt x="20" y="20"/>
                  </a:lnTo>
                  <a:lnTo>
                    <a:pt x="28" y="25"/>
                  </a:lnTo>
                  <a:lnTo>
                    <a:pt x="21" y="36"/>
                  </a:lnTo>
                  <a:lnTo>
                    <a:pt x="17" y="33"/>
                  </a:lnTo>
                  <a:lnTo>
                    <a:pt x="13" y="34"/>
                  </a:lnTo>
                  <a:lnTo>
                    <a:pt x="3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6" y="12"/>
                  </a:lnTo>
                  <a:lnTo>
                    <a:pt x="12" y="3"/>
                  </a:lnTo>
                  <a:lnTo>
                    <a:pt x="20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2" name="Freeform 271">
              <a:extLst>
                <a:ext uri="{FF2B5EF4-FFF2-40B4-BE49-F238E27FC236}">
                  <a16:creationId xmlns:a16="http://schemas.microsoft.com/office/drawing/2014/main" xmlns="" id="{ED006514-7C08-470C-AA7A-DD05282FD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2981" y="2181924"/>
              <a:ext cx="44491" cy="37728"/>
            </a:xfrm>
            <a:custGeom>
              <a:avLst/>
              <a:gdLst>
                <a:gd name="T0" fmla="*/ 27 w 27"/>
                <a:gd name="T1" fmla="*/ 10 h 26"/>
                <a:gd name="T2" fmla="*/ 20 w 27"/>
                <a:gd name="T3" fmla="*/ 26 h 26"/>
                <a:gd name="T4" fmla="*/ 3 w 27"/>
                <a:gd name="T5" fmla="*/ 15 h 26"/>
                <a:gd name="T6" fmla="*/ 0 w 27"/>
                <a:gd name="T7" fmla="*/ 6 h 26"/>
                <a:gd name="T8" fmla="*/ 22 w 27"/>
                <a:gd name="T9" fmla="*/ 0 h 26"/>
                <a:gd name="T10" fmla="*/ 27 w 27"/>
                <a:gd name="T11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7" y="10"/>
                  </a:moveTo>
                  <a:lnTo>
                    <a:pt x="20" y="26"/>
                  </a:lnTo>
                  <a:lnTo>
                    <a:pt x="3" y="15"/>
                  </a:lnTo>
                  <a:lnTo>
                    <a:pt x="0" y="6"/>
                  </a:lnTo>
                  <a:lnTo>
                    <a:pt x="22" y="0"/>
                  </a:lnTo>
                  <a:lnTo>
                    <a:pt x="27" y="1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3" name="Freeform 272">
              <a:extLst>
                <a:ext uri="{FF2B5EF4-FFF2-40B4-BE49-F238E27FC236}">
                  <a16:creationId xmlns:a16="http://schemas.microsoft.com/office/drawing/2014/main" xmlns="" id="{B58EC164-C682-4AF9-923D-B1AAA8D50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476" y="2135490"/>
              <a:ext cx="70856" cy="82711"/>
            </a:xfrm>
            <a:custGeom>
              <a:avLst/>
              <a:gdLst>
                <a:gd name="T0" fmla="*/ 43 w 43"/>
                <a:gd name="T1" fmla="*/ 25 h 57"/>
                <a:gd name="T2" fmla="*/ 40 w 43"/>
                <a:gd name="T3" fmla="*/ 33 h 57"/>
                <a:gd name="T4" fmla="*/ 35 w 43"/>
                <a:gd name="T5" fmla="*/ 30 h 57"/>
                <a:gd name="T6" fmla="*/ 25 w 43"/>
                <a:gd name="T7" fmla="*/ 44 h 57"/>
                <a:gd name="T8" fmla="*/ 30 w 43"/>
                <a:gd name="T9" fmla="*/ 54 h 57"/>
                <a:gd name="T10" fmla="*/ 20 w 43"/>
                <a:gd name="T11" fmla="*/ 57 h 57"/>
                <a:gd name="T12" fmla="*/ 8 w 43"/>
                <a:gd name="T13" fmla="*/ 55 h 57"/>
                <a:gd name="T14" fmla="*/ 2 w 43"/>
                <a:gd name="T15" fmla="*/ 44 h 57"/>
                <a:gd name="T16" fmla="*/ 0 w 43"/>
                <a:gd name="T17" fmla="*/ 24 h 57"/>
                <a:gd name="T18" fmla="*/ 2 w 43"/>
                <a:gd name="T19" fmla="*/ 18 h 57"/>
                <a:gd name="T20" fmla="*/ 6 w 43"/>
                <a:gd name="T21" fmla="*/ 12 h 57"/>
                <a:gd name="T22" fmla="*/ 20 w 43"/>
                <a:gd name="T23" fmla="*/ 11 h 57"/>
                <a:gd name="T24" fmla="*/ 25 w 43"/>
                <a:gd name="T25" fmla="*/ 6 h 57"/>
                <a:gd name="T26" fmla="*/ 36 w 43"/>
                <a:gd name="T27" fmla="*/ 0 h 57"/>
                <a:gd name="T28" fmla="*/ 37 w 43"/>
                <a:gd name="T29" fmla="*/ 10 h 57"/>
                <a:gd name="T30" fmla="*/ 32 w 43"/>
                <a:gd name="T31" fmla="*/ 16 h 57"/>
                <a:gd name="T32" fmla="*/ 35 w 43"/>
                <a:gd name="T33" fmla="*/ 22 h 57"/>
                <a:gd name="T34" fmla="*/ 43 w 43"/>
                <a:gd name="T35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57">
                  <a:moveTo>
                    <a:pt x="43" y="25"/>
                  </a:moveTo>
                  <a:lnTo>
                    <a:pt x="40" y="33"/>
                  </a:lnTo>
                  <a:lnTo>
                    <a:pt x="35" y="30"/>
                  </a:lnTo>
                  <a:lnTo>
                    <a:pt x="25" y="44"/>
                  </a:lnTo>
                  <a:lnTo>
                    <a:pt x="30" y="54"/>
                  </a:lnTo>
                  <a:lnTo>
                    <a:pt x="20" y="57"/>
                  </a:lnTo>
                  <a:lnTo>
                    <a:pt x="8" y="55"/>
                  </a:lnTo>
                  <a:lnTo>
                    <a:pt x="2" y="44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20" y="11"/>
                  </a:lnTo>
                  <a:lnTo>
                    <a:pt x="25" y="6"/>
                  </a:lnTo>
                  <a:lnTo>
                    <a:pt x="36" y="0"/>
                  </a:lnTo>
                  <a:lnTo>
                    <a:pt x="37" y="10"/>
                  </a:lnTo>
                  <a:lnTo>
                    <a:pt x="32" y="16"/>
                  </a:lnTo>
                  <a:lnTo>
                    <a:pt x="35" y="22"/>
                  </a:lnTo>
                  <a:lnTo>
                    <a:pt x="43" y="25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4" name="Freeform 273">
              <a:extLst>
                <a:ext uri="{FF2B5EF4-FFF2-40B4-BE49-F238E27FC236}">
                  <a16:creationId xmlns:a16="http://schemas.microsoft.com/office/drawing/2014/main" xmlns="" id="{E45D1207-A3D0-48E7-AED5-FFB2E797B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2338" y="3260069"/>
              <a:ext cx="108756" cy="69651"/>
            </a:xfrm>
            <a:custGeom>
              <a:avLst/>
              <a:gdLst>
                <a:gd name="T0" fmla="*/ 7 w 66"/>
                <a:gd name="T1" fmla="*/ 4 h 48"/>
                <a:gd name="T2" fmla="*/ 10 w 66"/>
                <a:gd name="T3" fmla="*/ 0 h 48"/>
                <a:gd name="T4" fmla="*/ 24 w 66"/>
                <a:gd name="T5" fmla="*/ 0 h 48"/>
                <a:gd name="T6" fmla="*/ 34 w 66"/>
                <a:gd name="T7" fmla="*/ 6 h 48"/>
                <a:gd name="T8" fmla="*/ 39 w 66"/>
                <a:gd name="T9" fmla="*/ 5 h 48"/>
                <a:gd name="T10" fmla="*/ 41 w 66"/>
                <a:gd name="T11" fmla="*/ 13 h 48"/>
                <a:gd name="T12" fmla="*/ 51 w 66"/>
                <a:gd name="T13" fmla="*/ 12 h 48"/>
                <a:gd name="T14" fmla="*/ 50 w 66"/>
                <a:gd name="T15" fmla="*/ 18 h 48"/>
                <a:gd name="T16" fmla="*/ 58 w 66"/>
                <a:gd name="T17" fmla="*/ 19 h 48"/>
                <a:gd name="T18" fmla="*/ 66 w 66"/>
                <a:gd name="T19" fmla="*/ 27 h 48"/>
                <a:gd name="T20" fmla="*/ 58 w 66"/>
                <a:gd name="T21" fmla="*/ 35 h 48"/>
                <a:gd name="T22" fmla="*/ 50 w 66"/>
                <a:gd name="T23" fmla="*/ 31 h 48"/>
                <a:gd name="T24" fmla="*/ 42 w 66"/>
                <a:gd name="T25" fmla="*/ 31 h 48"/>
                <a:gd name="T26" fmla="*/ 36 w 66"/>
                <a:gd name="T27" fmla="*/ 30 h 48"/>
                <a:gd name="T28" fmla="*/ 32 w 66"/>
                <a:gd name="T29" fmla="*/ 34 h 48"/>
                <a:gd name="T30" fmla="*/ 25 w 66"/>
                <a:gd name="T31" fmla="*/ 36 h 48"/>
                <a:gd name="T32" fmla="*/ 23 w 66"/>
                <a:gd name="T33" fmla="*/ 30 h 48"/>
                <a:gd name="T34" fmla="*/ 17 w 66"/>
                <a:gd name="T35" fmla="*/ 34 h 48"/>
                <a:gd name="T36" fmla="*/ 8 w 66"/>
                <a:gd name="T37" fmla="*/ 48 h 48"/>
                <a:gd name="T38" fmla="*/ 4 w 66"/>
                <a:gd name="T39" fmla="*/ 44 h 48"/>
                <a:gd name="T40" fmla="*/ 3 w 66"/>
                <a:gd name="T41" fmla="*/ 39 h 48"/>
                <a:gd name="T42" fmla="*/ 4 w 66"/>
                <a:gd name="T43" fmla="*/ 33 h 48"/>
                <a:gd name="T44" fmla="*/ 0 w 66"/>
                <a:gd name="T45" fmla="*/ 27 h 48"/>
                <a:gd name="T46" fmla="*/ 5 w 66"/>
                <a:gd name="T47" fmla="*/ 23 h 48"/>
                <a:gd name="T48" fmla="*/ 8 w 66"/>
                <a:gd name="T49" fmla="*/ 15 h 48"/>
                <a:gd name="T50" fmla="*/ 7 w 66"/>
                <a:gd name="T51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48">
                  <a:moveTo>
                    <a:pt x="7" y="4"/>
                  </a:moveTo>
                  <a:lnTo>
                    <a:pt x="10" y="0"/>
                  </a:lnTo>
                  <a:lnTo>
                    <a:pt x="24" y="0"/>
                  </a:lnTo>
                  <a:lnTo>
                    <a:pt x="34" y="6"/>
                  </a:lnTo>
                  <a:lnTo>
                    <a:pt x="39" y="5"/>
                  </a:lnTo>
                  <a:lnTo>
                    <a:pt x="41" y="13"/>
                  </a:lnTo>
                  <a:lnTo>
                    <a:pt x="51" y="12"/>
                  </a:lnTo>
                  <a:lnTo>
                    <a:pt x="50" y="18"/>
                  </a:lnTo>
                  <a:lnTo>
                    <a:pt x="58" y="19"/>
                  </a:lnTo>
                  <a:lnTo>
                    <a:pt x="66" y="27"/>
                  </a:lnTo>
                  <a:lnTo>
                    <a:pt x="58" y="35"/>
                  </a:lnTo>
                  <a:lnTo>
                    <a:pt x="50" y="31"/>
                  </a:lnTo>
                  <a:lnTo>
                    <a:pt x="42" y="31"/>
                  </a:lnTo>
                  <a:lnTo>
                    <a:pt x="36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23" y="30"/>
                  </a:lnTo>
                  <a:lnTo>
                    <a:pt x="17" y="34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3" y="39"/>
                  </a:lnTo>
                  <a:lnTo>
                    <a:pt x="4" y="33"/>
                  </a:lnTo>
                  <a:lnTo>
                    <a:pt x="0" y="27"/>
                  </a:lnTo>
                  <a:lnTo>
                    <a:pt x="5" y="23"/>
                  </a:lnTo>
                  <a:lnTo>
                    <a:pt x="8" y="15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5" name="Freeform 274">
              <a:extLst>
                <a:ext uri="{FF2B5EF4-FFF2-40B4-BE49-F238E27FC236}">
                  <a16:creationId xmlns:a16="http://schemas.microsoft.com/office/drawing/2014/main" xmlns="" id="{78BA2B1B-459F-4606-B68F-A26E255E1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032" y="2742037"/>
              <a:ext cx="608045" cy="544152"/>
            </a:xfrm>
            <a:custGeom>
              <a:avLst/>
              <a:gdLst>
                <a:gd name="T0" fmla="*/ 369 w 369"/>
                <a:gd name="T1" fmla="*/ 283 h 375"/>
                <a:gd name="T2" fmla="*/ 309 w 369"/>
                <a:gd name="T3" fmla="*/ 322 h 375"/>
                <a:gd name="T4" fmla="*/ 257 w 369"/>
                <a:gd name="T5" fmla="*/ 363 h 375"/>
                <a:gd name="T6" fmla="*/ 231 w 369"/>
                <a:gd name="T7" fmla="*/ 372 h 375"/>
                <a:gd name="T8" fmla="*/ 211 w 369"/>
                <a:gd name="T9" fmla="*/ 375 h 375"/>
                <a:gd name="T10" fmla="*/ 211 w 369"/>
                <a:gd name="T11" fmla="*/ 361 h 375"/>
                <a:gd name="T12" fmla="*/ 203 w 369"/>
                <a:gd name="T13" fmla="*/ 358 h 375"/>
                <a:gd name="T14" fmla="*/ 191 w 369"/>
                <a:gd name="T15" fmla="*/ 352 h 375"/>
                <a:gd name="T16" fmla="*/ 187 w 369"/>
                <a:gd name="T17" fmla="*/ 342 h 375"/>
                <a:gd name="T18" fmla="*/ 126 w 369"/>
                <a:gd name="T19" fmla="*/ 297 h 375"/>
                <a:gd name="T20" fmla="*/ 66 w 369"/>
                <a:gd name="T21" fmla="*/ 252 h 375"/>
                <a:gd name="T22" fmla="*/ 0 w 369"/>
                <a:gd name="T23" fmla="*/ 201 h 375"/>
                <a:gd name="T24" fmla="*/ 1 w 369"/>
                <a:gd name="T25" fmla="*/ 197 h 375"/>
                <a:gd name="T26" fmla="*/ 1 w 369"/>
                <a:gd name="T27" fmla="*/ 196 h 375"/>
                <a:gd name="T28" fmla="*/ 1 w 369"/>
                <a:gd name="T29" fmla="*/ 171 h 375"/>
                <a:gd name="T30" fmla="*/ 30 w 369"/>
                <a:gd name="T31" fmla="*/ 156 h 375"/>
                <a:gd name="T32" fmla="*/ 48 w 369"/>
                <a:gd name="T33" fmla="*/ 153 h 375"/>
                <a:gd name="T34" fmla="*/ 62 w 369"/>
                <a:gd name="T35" fmla="*/ 147 h 375"/>
                <a:gd name="T36" fmla="*/ 69 w 369"/>
                <a:gd name="T37" fmla="*/ 137 h 375"/>
                <a:gd name="T38" fmla="*/ 90 w 369"/>
                <a:gd name="T39" fmla="*/ 129 h 375"/>
                <a:gd name="T40" fmla="*/ 91 w 369"/>
                <a:gd name="T41" fmla="*/ 113 h 375"/>
                <a:gd name="T42" fmla="*/ 101 w 369"/>
                <a:gd name="T43" fmla="*/ 112 h 375"/>
                <a:gd name="T44" fmla="*/ 109 w 369"/>
                <a:gd name="T45" fmla="*/ 104 h 375"/>
                <a:gd name="T46" fmla="*/ 132 w 369"/>
                <a:gd name="T47" fmla="*/ 100 h 375"/>
                <a:gd name="T48" fmla="*/ 135 w 369"/>
                <a:gd name="T49" fmla="*/ 92 h 375"/>
                <a:gd name="T50" fmla="*/ 130 w 369"/>
                <a:gd name="T51" fmla="*/ 88 h 375"/>
                <a:gd name="T52" fmla="*/ 124 w 369"/>
                <a:gd name="T53" fmla="*/ 66 h 375"/>
                <a:gd name="T54" fmla="*/ 123 w 369"/>
                <a:gd name="T55" fmla="*/ 53 h 375"/>
                <a:gd name="T56" fmla="*/ 117 w 369"/>
                <a:gd name="T57" fmla="*/ 40 h 375"/>
                <a:gd name="T58" fmla="*/ 134 w 369"/>
                <a:gd name="T59" fmla="*/ 29 h 375"/>
                <a:gd name="T60" fmla="*/ 152 w 369"/>
                <a:gd name="T61" fmla="*/ 25 h 375"/>
                <a:gd name="T62" fmla="*/ 163 w 369"/>
                <a:gd name="T63" fmla="*/ 17 h 375"/>
                <a:gd name="T64" fmla="*/ 179 w 369"/>
                <a:gd name="T65" fmla="*/ 11 h 375"/>
                <a:gd name="T66" fmla="*/ 209 w 369"/>
                <a:gd name="T67" fmla="*/ 7 h 375"/>
                <a:gd name="T68" fmla="*/ 237 w 369"/>
                <a:gd name="T69" fmla="*/ 5 h 375"/>
                <a:gd name="T70" fmla="*/ 246 w 369"/>
                <a:gd name="T71" fmla="*/ 8 h 375"/>
                <a:gd name="T72" fmla="*/ 262 w 369"/>
                <a:gd name="T73" fmla="*/ 0 h 375"/>
                <a:gd name="T74" fmla="*/ 280 w 369"/>
                <a:gd name="T75" fmla="*/ 0 h 375"/>
                <a:gd name="T76" fmla="*/ 287 w 369"/>
                <a:gd name="T77" fmla="*/ 5 h 375"/>
                <a:gd name="T78" fmla="*/ 299 w 369"/>
                <a:gd name="T79" fmla="*/ 3 h 375"/>
                <a:gd name="T80" fmla="*/ 296 w 369"/>
                <a:gd name="T81" fmla="*/ 14 h 375"/>
                <a:gd name="T82" fmla="*/ 299 w 369"/>
                <a:gd name="T83" fmla="*/ 34 h 375"/>
                <a:gd name="T84" fmla="*/ 295 w 369"/>
                <a:gd name="T85" fmla="*/ 51 h 375"/>
                <a:gd name="T86" fmla="*/ 285 w 369"/>
                <a:gd name="T87" fmla="*/ 62 h 375"/>
                <a:gd name="T88" fmla="*/ 287 w 369"/>
                <a:gd name="T89" fmla="*/ 78 h 375"/>
                <a:gd name="T90" fmla="*/ 302 w 369"/>
                <a:gd name="T91" fmla="*/ 90 h 375"/>
                <a:gd name="T92" fmla="*/ 302 w 369"/>
                <a:gd name="T93" fmla="*/ 95 h 375"/>
                <a:gd name="T94" fmla="*/ 313 w 369"/>
                <a:gd name="T95" fmla="*/ 104 h 375"/>
                <a:gd name="T96" fmla="*/ 321 w 369"/>
                <a:gd name="T97" fmla="*/ 141 h 375"/>
                <a:gd name="T98" fmla="*/ 327 w 369"/>
                <a:gd name="T99" fmla="*/ 159 h 375"/>
                <a:gd name="T100" fmla="*/ 329 w 369"/>
                <a:gd name="T101" fmla="*/ 169 h 375"/>
                <a:gd name="T102" fmla="*/ 326 w 369"/>
                <a:gd name="T103" fmla="*/ 186 h 375"/>
                <a:gd name="T104" fmla="*/ 327 w 369"/>
                <a:gd name="T105" fmla="*/ 195 h 375"/>
                <a:gd name="T106" fmla="*/ 325 w 369"/>
                <a:gd name="T107" fmla="*/ 207 h 375"/>
                <a:gd name="T108" fmla="*/ 327 w 369"/>
                <a:gd name="T109" fmla="*/ 220 h 375"/>
                <a:gd name="T110" fmla="*/ 320 w 369"/>
                <a:gd name="T111" fmla="*/ 228 h 375"/>
                <a:gd name="T112" fmla="*/ 331 w 369"/>
                <a:gd name="T113" fmla="*/ 244 h 375"/>
                <a:gd name="T114" fmla="*/ 332 w 369"/>
                <a:gd name="T115" fmla="*/ 252 h 375"/>
                <a:gd name="T116" fmla="*/ 339 w 369"/>
                <a:gd name="T117" fmla="*/ 264 h 375"/>
                <a:gd name="T118" fmla="*/ 347 w 369"/>
                <a:gd name="T119" fmla="*/ 260 h 375"/>
                <a:gd name="T120" fmla="*/ 361 w 369"/>
                <a:gd name="T121" fmla="*/ 270 h 375"/>
                <a:gd name="T122" fmla="*/ 369 w 369"/>
                <a:gd name="T123" fmla="*/ 283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9" h="375">
                  <a:moveTo>
                    <a:pt x="369" y="283"/>
                  </a:moveTo>
                  <a:lnTo>
                    <a:pt x="309" y="322"/>
                  </a:lnTo>
                  <a:lnTo>
                    <a:pt x="257" y="363"/>
                  </a:lnTo>
                  <a:lnTo>
                    <a:pt x="231" y="372"/>
                  </a:lnTo>
                  <a:lnTo>
                    <a:pt x="211" y="375"/>
                  </a:lnTo>
                  <a:lnTo>
                    <a:pt x="211" y="361"/>
                  </a:lnTo>
                  <a:lnTo>
                    <a:pt x="203" y="358"/>
                  </a:lnTo>
                  <a:lnTo>
                    <a:pt x="191" y="352"/>
                  </a:lnTo>
                  <a:lnTo>
                    <a:pt x="187" y="342"/>
                  </a:lnTo>
                  <a:lnTo>
                    <a:pt x="126" y="297"/>
                  </a:lnTo>
                  <a:lnTo>
                    <a:pt x="66" y="252"/>
                  </a:lnTo>
                  <a:lnTo>
                    <a:pt x="0" y="201"/>
                  </a:lnTo>
                  <a:lnTo>
                    <a:pt x="1" y="197"/>
                  </a:lnTo>
                  <a:lnTo>
                    <a:pt x="1" y="196"/>
                  </a:lnTo>
                  <a:lnTo>
                    <a:pt x="1" y="171"/>
                  </a:lnTo>
                  <a:lnTo>
                    <a:pt x="30" y="156"/>
                  </a:lnTo>
                  <a:lnTo>
                    <a:pt x="48" y="153"/>
                  </a:lnTo>
                  <a:lnTo>
                    <a:pt x="62" y="147"/>
                  </a:lnTo>
                  <a:lnTo>
                    <a:pt x="69" y="137"/>
                  </a:lnTo>
                  <a:lnTo>
                    <a:pt x="90" y="129"/>
                  </a:lnTo>
                  <a:lnTo>
                    <a:pt x="91" y="113"/>
                  </a:lnTo>
                  <a:lnTo>
                    <a:pt x="101" y="112"/>
                  </a:lnTo>
                  <a:lnTo>
                    <a:pt x="109" y="104"/>
                  </a:lnTo>
                  <a:lnTo>
                    <a:pt x="132" y="100"/>
                  </a:lnTo>
                  <a:lnTo>
                    <a:pt x="135" y="92"/>
                  </a:lnTo>
                  <a:lnTo>
                    <a:pt x="130" y="88"/>
                  </a:lnTo>
                  <a:lnTo>
                    <a:pt x="124" y="66"/>
                  </a:lnTo>
                  <a:lnTo>
                    <a:pt x="123" y="53"/>
                  </a:lnTo>
                  <a:lnTo>
                    <a:pt x="117" y="40"/>
                  </a:lnTo>
                  <a:lnTo>
                    <a:pt x="134" y="29"/>
                  </a:lnTo>
                  <a:lnTo>
                    <a:pt x="152" y="25"/>
                  </a:lnTo>
                  <a:lnTo>
                    <a:pt x="163" y="17"/>
                  </a:lnTo>
                  <a:lnTo>
                    <a:pt x="179" y="11"/>
                  </a:lnTo>
                  <a:lnTo>
                    <a:pt x="209" y="7"/>
                  </a:lnTo>
                  <a:lnTo>
                    <a:pt x="237" y="5"/>
                  </a:lnTo>
                  <a:lnTo>
                    <a:pt x="246" y="8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7" y="5"/>
                  </a:lnTo>
                  <a:lnTo>
                    <a:pt x="299" y="3"/>
                  </a:lnTo>
                  <a:lnTo>
                    <a:pt x="296" y="14"/>
                  </a:lnTo>
                  <a:lnTo>
                    <a:pt x="299" y="34"/>
                  </a:lnTo>
                  <a:lnTo>
                    <a:pt x="295" y="51"/>
                  </a:lnTo>
                  <a:lnTo>
                    <a:pt x="285" y="62"/>
                  </a:lnTo>
                  <a:lnTo>
                    <a:pt x="287" y="78"/>
                  </a:lnTo>
                  <a:lnTo>
                    <a:pt x="302" y="90"/>
                  </a:lnTo>
                  <a:lnTo>
                    <a:pt x="302" y="95"/>
                  </a:lnTo>
                  <a:lnTo>
                    <a:pt x="313" y="104"/>
                  </a:lnTo>
                  <a:lnTo>
                    <a:pt x="321" y="141"/>
                  </a:lnTo>
                  <a:lnTo>
                    <a:pt x="327" y="159"/>
                  </a:lnTo>
                  <a:lnTo>
                    <a:pt x="329" y="169"/>
                  </a:lnTo>
                  <a:lnTo>
                    <a:pt x="326" y="186"/>
                  </a:lnTo>
                  <a:lnTo>
                    <a:pt x="327" y="195"/>
                  </a:lnTo>
                  <a:lnTo>
                    <a:pt x="325" y="207"/>
                  </a:lnTo>
                  <a:lnTo>
                    <a:pt x="327" y="220"/>
                  </a:lnTo>
                  <a:lnTo>
                    <a:pt x="320" y="228"/>
                  </a:lnTo>
                  <a:lnTo>
                    <a:pt x="331" y="244"/>
                  </a:lnTo>
                  <a:lnTo>
                    <a:pt x="332" y="252"/>
                  </a:lnTo>
                  <a:lnTo>
                    <a:pt x="339" y="264"/>
                  </a:lnTo>
                  <a:lnTo>
                    <a:pt x="347" y="260"/>
                  </a:lnTo>
                  <a:lnTo>
                    <a:pt x="361" y="270"/>
                  </a:lnTo>
                  <a:lnTo>
                    <a:pt x="369" y="283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6" name="Freeform 275">
              <a:extLst>
                <a:ext uri="{FF2B5EF4-FFF2-40B4-BE49-F238E27FC236}">
                  <a16:creationId xmlns:a16="http://schemas.microsoft.com/office/drawing/2014/main" xmlns="" id="{E7538BB7-CAF2-4FB8-BDBB-93B2EC486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491" y="3818732"/>
              <a:ext cx="173022" cy="190091"/>
            </a:xfrm>
            <a:custGeom>
              <a:avLst/>
              <a:gdLst>
                <a:gd name="T0" fmla="*/ 13 w 105"/>
                <a:gd name="T1" fmla="*/ 99 h 131"/>
                <a:gd name="T2" fmla="*/ 22 w 105"/>
                <a:gd name="T3" fmla="*/ 84 h 131"/>
                <a:gd name="T4" fmla="*/ 18 w 105"/>
                <a:gd name="T5" fmla="*/ 75 h 131"/>
                <a:gd name="T6" fmla="*/ 11 w 105"/>
                <a:gd name="T7" fmla="*/ 84 h 131"/>
                <a:gd name="T8" fmla="*/ 0 w 105"/>
                <a:gd name="T9" fmla="*/ 75 h 131"/>
                <a:gd name="T10" fmla="*/ 4 w 105"/>
                <a:gd name="T11" fmla="*/ 69 h 131"/>
                <a:gd name="T12" fmla="*/ 0 w 105"/>
                <a:gd name="T13" fmla="*/ 50 h 131"/>
                <a:gd name="T14" fmla="*/ 7 w 105"/>
                <a:gd name="T15" fmla="*/ 47 h 131"/>
                <a:gd name="T16" fmla="*/ 10 w 105"/>
                <a:gd name="T17" fmla="*/ 34 h 131"/>
                <a:gd name="T18" fmla="*/ 17 w 105"/>
                <a:gd name="T19" fmla="*/ 21 h 131"/>
                <a:gd name="T20" fmla="*/ 16 w 105"/>
                <a:gd name="T21" fmla="*/ 12 h 131"/>
                <a:gd name="T22" fmla="*/ 26 w 105"/>
                <a:gd name="T23" fmla="*/ 8 h 131"/>
                <a:gd name="T24" fmla="*/ 39 w 105"/>
                <a:gd name="T25" fmla="*/ 0 h 131"/>
                <a:gd name="T26" fmla="*/ 57 w 105"/>
                <a:gd name="T27" fmla="*/ 12 h 131"/>
                <a:gd name="T28" fmla="*/ 60 w 105"/>
                <a:gd name="T29" fmla="*/ 11 h 131"/>
                <a:gd name="T30" fmla="*/ 65 w 105"/>
                <a:gd name="T31" fmla="*/ 20 h 131"/>
                <a:gd name="T32" fmla="*/ 80 w 105"/>
                <a:gd name="T33" fmla="*/ 23 h 131"/>
                <a:gd name="T34" fmla="*/ 86 w 105"/>
                <a:gd name="T35" fmla="*/ 20 h 131"/>
                <a:gd name="T36" fmla="*/ 95 w 105"/>
                <a:gd name="T37" fmla="*/ 27 h 131"/>
                <a:gd name="T38" fmla="*/ 102 w 105"/>
                <a:gd name="T39" fmla="*/ 31 h 131"/>
                <a:gd name="T40" fmla="*/ 105 w 105"/>
                <a:gd name="T41" fmla="*/ 47 h 131"/>
                <a:gd name="T42" fmla="*/ 99 w 105"/>
                <a:gd name="T43" fmla="*/ 61 h 131"/>
                <a:gd name="T44" fmla="*/ 80 w 105"/>
                <a:gd name="T45" fmla="*/ 83 h 131"/>
                <a:gd name="T46" fmla="*/ 58 w 105"/>
                <a:gd name="T47" fmla="*/ 91 h 131"/>
                <a:gd name="T48" fmla="*/ 47 w 105"/>
                <a:gd name="T49" fmla="*/ 109 h 131"/>
                <a:gd name="T50" fmla="*/ 44 w 105"/>
                <a:gd name="T51" fmla="*/ 123 h 131"/>
                <a:gd name="T52" fmla="*/ 34 w 105"/>
                <a:gd name="T53" fmla="*/ 131 h 131"/>
                <a:gd name="T54" fmla="*/ 26 w 105"/>
                <a:gd name="T55" fmla="*/ 121 h 131"/>
                <a:gd name="T56" fmla="*/ 18 w 105"/>
                <a:gd name="T57" fmla="*/ 119 h 131"/>
                <a:gd name="T58" fmla="*/ 10 w 105"/>
                <a:gd name="T59" fmla="*/ 120 h 131"/>
                <a:gd name="T60" fmla="*/ 10 w 105"/>
                <a:gd name="T61" fmla="*/ 113 h 131"/>
                <a:gd name="T62" fmla="*/ 15 w 105"/>
                <a:gd name="T63" fmla="*/ 108 h 131"/>
                <a:gd name="T64" fmla="*/ 13 w 105"/>
                <a:gd name="T65" fmla="*/ 9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31">
                  <a:moveTo>
                    <a:pt x="13" y="99"/>
                  </a:moveTo>
                  <a:lnTo>
                    <a:pt x="22" y="84"/>
                  </a:lnTo>
                  <a:lnTo>
                    <a:pt x="18" y="75"/>
                  </a:lnTo>
                  <a:lnTo>
                    <a:pt x="11" y="84"/>
                  </a:lnTo>
                  <a:lnTo>
                    <a:pt x="0" y="7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7" y="47"/>
                  </a:lnTo>
                  <a:lnTo>
                    <a:pt x="10" y="34"/>
                  </a:lnTo>
                  <a:lnTo>
                    <a:pt x="17" y="21"/>
                  </a:lnTo>
                  <a:lnTo>
                    <a:pt x="16" y="12"/>
                  </a:lnTo>
                  <a:lnTo>
                    <a:pt x="26" y="8"/>
                  </a:lnTo>
                  <a:lnTo>
                    <a:pt x="39" y="0"/>
                  </a:lnTo>
                  <a:lnTo>
                    <a:pt x="57" y="12"/>
                  </a:lnTo>
                  <a:lnTo>
                    <a:pt x="60" y="11"/>
                  </a:lnTo>
                  <a:lnTo>
                    <a:pt x="65" y="20"/>
                  </a:lnTo>
                  <a:lnTo>
                    <a:pt x="80" y="23"/>
                  </a:lnTo>
                  <a:lnTo>
                    <a:pt x="86" y="20"/>
                  </a:lnTo>
                  <a:lnTo>
                    <a:pt x="95" y="27"/>
                  </a:lnTo>
                  <a:lnTo>
                    <a:pt x="102" y="31"/>
                  </a:lnTo>
                  <a:lnTo>
                    <a:pt x="105" y="47"/>
                  </a:lnTo>
                  <a:lnTo>
                    <a:pt x="99" y="61"/>
                  </a:lnTo>
                  <a:lnTo>
                    <a:pt x="80" y="83"/>
                  </a:lnTo>
                  <a:lnTo>
                    <a:pt x="58" y="91"/>
                  </a:lnTo>
                  <a:lnTo>
                    <a:pt x="47" y="109"/>
                  </a:lnTo>
                  <a:lnTo>
                    <a:pt x="44" y="123"/>
                  </a:lnTo>
                  <a:lnTo>
                    <a:pt x="34" y="131"/>
                  </a:lnTo>
                  <a:lnTo>
                    <a:pt x="26" y="121"/>
                  </a:lnTo>
                  <a:lnTo>
                    <a:pt x="18" y="119"/>
                  </a:lnTo>
                  <a:lnTo>
                    <a:pt x="10" y="120"/>
                  </a:lnTo>
                  <a:lnTo>
                    <a:pt x="10" y="113"/>
                  </a:lnTo>
                  <a:lnTo>
                    <a:pt x="15" y="108"/>
                  </a:lnTo>
                  <a:lnTo>
                    <a:pt x="13" y="9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7" name="Freeform 276">
              <a:extLst>
                <a:ext uri="{FF2B5EF4-FFF2-40B4-BE49-F238E27FC236}">
                  <a16:creationId xmlns:a16="http://schemas.microsoft.com/office/drawing/2014/main" xmlns="" id="{CAB51F17-45CE-404A-A734-8BBA61790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4595" y="2907459"/>
              <a:ext cx="375702" cy="288763"/>
            </a:xfrm>
            <a:custGeom>
              <a:avLst/>
              <a:gdLst>
                <a:gd name="T0" fmla="*/ 181 w 228"/>
                <a:gd name="T1" fmla="*/ 44 h 199"/>
                <a:gd name="T2" fmla="*/ 177 w 228"/>
                <a:gd name="T3" fmla="*/ 52 h 199"/>
                <a:gd name="T4" fmla="*/ 175 w 228"/>
                <a:gd name="T5" fmla="*/ 68 h 199"/>
                <a:gd name="T6" fmla="*/ 171 w 228"/>
                <a:gd name="T7" fmla="*/ 79 h 199"/>
                <a:gd name="T8" fmla="*/ 167 w 228"/>
                <a:gd name="T9" fmla="*/ 82 h 199"/>
                <a:gd name="T10" fmla="*/ 160 w 228"/>
                <a:gd name="T11" fmla="*/ 75 h 199"/>
                <a:gd name="T12" fmla="*/ 152 w 228"/>
                <a:gd name="T13" fmla="*/ 66 h 199"/>
                <a:gd name="T14" fmla="*/ 137 w 228"/>
                <a:gd name="T15" fmla="*/ 36 h 199"/>
                <a:gd name="T16" fmla="*/ 135 w 228"/>
                <a:gd name="T17" fmla="*/ 38 h 199"/>
                <a:gd name="T18" fmla="*/ 144 w 228"/>
                <a:gd name="T19" fmla="*/ 60 h 199"/>
                <a:gd name="T20" fmla="*/ 157 w 228"/>
                <a:gd name="T21" fmla="*/ 81 h 199"/>
                <a:gd name="T22" fmla="*/ 173 w 228"/>
                <a:gd name="T23" fmla="*/ 113 h 199"/>
                <a:gd name="T24" fmla="*/ 180 w 228"/>
                <a:gd name="T25" fmla="*/ 125 h 199"/>
                <a:gd name="T26" fmla="*/ 187 w 228"/>
                <a:gd name="T27" fmla="*/ 136 h 199"/>
                <a:gd name="T28" fmla="*/ 204 w 228"/>
                <a:gd name="T29" fmla="*/ 159 h 199"/>
                <a:gd name="T30" fmla="*/ 201 w 228"/>
                <a:gd name="T31" fmla="*/ 163 h 199"/>
                <a:gd name="T32" fmla="*/ 203 w 228"/>
                <a:gd name="T33" fmla="*/ 176 h 199"/>
                <a:gd name="T34" fmla="*/ 225 w 228"/>
                <a:gd name="T35" fmla="*/ 195 h 199"/>
                <a:gd name="T36" fmla="*/ 228 w 228"/>
                <a:gd name="T37" fmla="*/ 199 h 199"/>
                <a:gd name="T38" fmla="*/ 157 w 228"/>
                <a:gd name="T39" fmla="*/ 199 h 199"/>
                <a:gd name="T40" fmla="*/ 87 w 228"/>
                <a:gd name="T41" fmla="*/ 199 h 199"/>
                <a:gd name="T42" fmla="*/ 15 w 228"/>
                <a:gd name="T43" fmla="*/ 199 h 199"/>
                <a:gd name="T44" fmla="*/ 11 w 228"/>
                <a:gd name="T45" fmla="*/ 123 h 199"/>
                <a:gd name="T46" fmla="*/ 6 w 228"/>
                <a:gd name="T47" fmla="*/ 49 h 199"/>
                <a:gd name="T48" fmla="*/ 0 w 228"/>
                <a:gd name="T49" fmla="*/ 32 h 199"/>
                <a:gd name="T50" fmla="*/ 4 w 228"/>
                <a:gd name="T51" fmla="*/ 19 h 199"/>
                <a:gd name="T52" fmla="*/ 1 w 228"/>
                <a:gd name="T53" fmla="*/ 11 h 199"/>
                <a:gd name="T54" fmla="*/ 6 w 228"/>
                <a:gd name="T55" fmla="*/ 1 h 199"/>
                <a:gd name="T56" fmla="*/ 29 w 228"/>
                <a:gd name="T57" fmla="*/ 0 h 199"/>
                <a:gd name="T58" fmla="*/ 47 w 228"/>
                <a:gd name="T59" fmla="*/ 6 h 199"/>
                <a:gd name="T60" fmla="*/ 65 w 228"/>
                <a:gd name="T61" fmla="*/ 12 h 199"/>
                <a:gd name="T62" fmla="*/ 73 w 228"/>
                <a:gd name="T63" fmla="*/ 15 h 199"/>
                <a:gd name="T64" fmla="*/ 86 w 228"/>
                <a:gd name="T65" fmla="*/ 9 h 199"/>
                <a:gd name="T66" fmla="*/ 93 w 228"/>
                <a:gd name="T67" fmla="*/ 3 h 199"/>
                <a:gd name="T68" fmla="*/ 108 w 228"/>
                <a:gd name="T69" fmla="*/ 1 h 199"/>
                <a:gd name="T70" fmla="*/ 121 w 228"/>
                <a:gd name="T71" fmla="*/ 4 h 199"/>
                <a:gd name="T72" fmla="*/ 126 w 228"/>
                <a:gd name="T73" fmla="*/ 14 h 199"/>
                <a:gd name="T74" fmla="*/ 130 w 228"/>
                <a:gd name="T75" fmla="*/ 7 h 199"/>
                <a:gd name="T76" fmla="*/ 144 w 228"/>
                <a:gd name="T77" fmla="*/ 12 h 199"/>
                <a:gd name="T78" fmla="*/ 158 w 228"/>
                <a:gd name="T79" fmla="*/ 13 h 199"/>
                <a:gd name="T80" fmla="*/ 166 w 228"/>
                <a:gd name="T81" fmla="*/ 8 h 199"/>
                <a:gd name="T82" fmla="*/ 181 w 228"/>
                <a:gd name="T83" fmla="*/ 4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8" h="199">
                  <a:moveTo>
                    <a:pt x="181" y="44"/>
                  </a:moveTo>
                  <a:lnTo>
                    <a:pt x="177" y="52"/>
                  </a:lnTo>
                  <a:lnTo>
                    <a:pt x="175" y="68"/>
                  </a:lnTo>
                  <a:lnTo>
                    <a:pt x="171" y="79"/>
                  </a:lnTo>
                  <a:lnTo>
                    <a:pt x="167" y="82"/>
                  </a:lnTo>
                  <a:lnTo>
                    <a:pt x="160" y="75"/>
                  </a:lnTo>
                  <a:lnTo>
                    <a:pt x="152" y="66"/>
                  </a:lnTo>
                  <a:lnTo>
                    <a:pt x="137" y="36"/>
                  </a:lnTo>
                  <a:lnTo>
                    <a:pt x="135" y="38"/>
                  </a:lnTo>
                  <a:lnTo>
                    <a:pt x="144" y="60"/>
                  </a:lnTo>
                  <a:lnTo>
                    <a:pt x="157" y="81"/>
                  </a:lnTo>
                  <a:lnTo>
                    <a:pt x="173" y="113"/>
                  </a:lnTo>
                  <a:lnTo>
                    <a:pt x="180" y="125"/>
                  </a:lnTo>
                  <a:lnTo>
                    <a:pt x="187" y="136"/>
                  </a:lnTo>
                  <a:lnTo>
                    <a:pt x="204" y="159"/>
                  </a:lnTo>
                  <a:lnTo>
                    <a:pt x="201" y="163"/>
                  </a:lnTo>
                  <a:lnTo>
                    <a:pt x="203" y="176"/>
                  </a:lnTo>
                  <a:lnTo>
                    <a:pt x="225" y="195"/>
                  </a:lnTo>
                  <a:lnTo>
                    <a:pt x="228" y="199"/>
                  </a:lnTo>
                  <a:lnTo>
                    <a:pt x="157" y="199"/>
                  </a:lnTo>
                  <a:lnTo>
                    <a:pt x="87" y="199"/>
                  </a:lnTo>
                  <a:lnTo>
                    <a:pt x="15" y="199"/>
                  </a:lnTo>
                  <a:lnTo>
                    <a:pt x="11" y="123"/>
                  </a:lnTo>
                  <a:lnTo>
                    <a:pt x="6" y="49"/>
                  </a:lnTo>
                  <a:lnTo>
                    <a:pt x="0" y="32"/>
                  </a:lnTo>
                  <a:lnTo>
                    <a:pt x="4" y="19"/>
                  </a:lnTo>
                  <a:lnTo>
                    <a:pt x="1" y="11"/>
                  </a:lnTo>
                  <a:lnTo>
                    <a:pt x="6" y="1"/>
                  </a:lnTo>
                  <a:lnTo>
                    <a:pt x="29" y="0"/>
                  </a:lnTo>
                  <a:lnTo>
                    <a:pt x="47" y="6"/>
                  </a:lnTo>
                  <a:lnTo>
                    <a:pt x="65" y="12"/>
                  </a:lnTo>
                  <a:lnTo>
                    <a:pt x="73" y="15"/>
                  </a:lnTo>
                  <a:lnTo>
                    <a:pt x="86" y="9"/>
                  </a:lnTo>
                  <a:lnTo>
                    <a:pt x="93" y="3"/>
                  </a:lnTo>
                  <a:lnTo>
                    <a:pt x="108" y="1"/>
                  </a:lnTo>
                  <a:lnTo>
                    <a:pt x="121" y="4"/>
                  </a:lnTo>
                  <a:lnTo>
                    <a:pt x="126" y="14"/>
                  </a:lnTo>
                  <a:lnTo>
                    <a:pt x="130" y="7"/>
                  </a:lnTo>
                  <a:lnTo>
                    <a:pt x="144" y="12"/>
                  </a:lnTo>
                  <a:lnTo>
                    <a:pt x="158" y="13"/>
                  </a:lnTo>
                  <a:lnTo>
                    <a:pt x="166" y="8"/>
                  </a:lnTo>
                  <a:lnTo>
                    <a:pt x="181" y="44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8" name="Freeform 277">
              <a:extLst>
                <a:ext uri="{FF2B5EF4-FFF2-40B4-BE49-F238E27FC236}">
                  <a16:creationId xmlns:a16="http://schemas.microsoft.com/office/drawing/2014/main" xmlns="" id="{5071C188-739D-4DB0-8C47-1823ECAB3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002" y="3318112"/>
              <a:ext cx="205978" cy="166873"/>
            </a:xfrm>
            <a:custGeom>
              <a:avLst/>
              <a:gdLst>
                <a:gd name="T0" fmla="*/ 112 w 125"/>
                <a:gd name="T1" fmla="*/ 113 h 115"/>
                <a:gd name="T2" fmla="*/ 106 w 125"/>
                <a:gd name="T3" fmla="*/ 106 h 115"/>
                <a:gd name="T4" fmla="*/ 98 w 125"/>
                <a:gd name="T5" fmla="*/ 94 h 115"/>
                <a:gd name="T6" fmla="*/ 89 w 125"/>
                <a:gd name="T7" fmla="*/ 87 h 115"/>
                <a:gd name="T8" fmla="*/ 84 w 125"/>
                <a:gd name="T9" fmla="*/ 80 h 115"/>
                <a:gd name="T10" fmla="*/ 68 w 125"/>
                <a:gd name="T11" fmla="*/ 72 h 115"/>
                <a:gd name="T12" fmla="*/ 56 w 125"/>
                <a:gd name="T13" fmla="*/ 71 h 115"/>
                <a:gd name="T14" fmla="*/ 51 w 125"/>
                <a:gd name="T15" fmla="*/ 67 h 115"/>
                <a:gd name="T16" fmla="*/ 41 w 125"/>
                <a:gd name="T17" fmla="*/ 72 h 115"/>
                <a:gd name="T18" fmla="*/ 29 w 125"/>
                <a:gd name="T19" fmla="*/ 63 h 115"/>
                <a:gd name="T20" fmla="*/ 24 w 125"/>
                <a:gd name="T21" fmla="*/ 78 h 115"/>
                <a:gd name="T22" fmla="*/ 3 w 125"/>
                <a:gd name="T23" fmla="*/ 74 h 115"/>
                <a:gd name="T24" fmla="*/ 0 w 125"/>
                <a:gd name="T25" fmla="*/ 65 h 115"/>
                <a:gd name="T26" fmla="*/ 7 w 125"/>
                <a:gd name="T27" fmla="*/ 35 h 115"/>
                <a:gd name="T28" fmla="*/ 8 w 125"/>
                <a:gd name="T29" fmla="*/ 21 h 115"/>
                <a:gd name="T30" fmla="*/ 13 w 125"/>
                <a:gd name="T31" fmla="*/ 15 h 115"/>
                <a:gd name="T32" fmla="*/ 27 w 125"/>
                <a:gd name="T33" fmla="*/ 11 h 115"/>
                <a:gd name="T34" fmla="*/ 35 w 125"/>
                <a:gd name="T35" fmla="*/ 0 h 115"/>
                <a:gd name="T36" fmla="*/ 47 w 125"/>
                <a:gd name="T37" fmla="*/ 23 h 115"/>
                <a:gd name="T38" fmla="*/ 53 w 125"/>
                <a:gd name="T39" fmla="*/ 43 h 115"/>
                <a:gd name="T40" fmla="*/ 63 w 125"/>
                <a:gd name="T41" fmla="*/ 53 h 115"/>
                <a:gd name="T42" fmla="*/ 89 w 125"/>
                <a:gd name="T43" fmla="*/ 72 h 115"/>
                <a:gd name="T44" fmla="*/ 100 w 125"/>
                <a:gd name="T45" fmla="*/ 84 h 115"/>
                <a:gd name="T46" fmla="*/ 110 w 125"/>
                <a:gd name="T47" fmla="*/ 96 h 115"/>
                <a:gd name="T48" fmla="*/ 116 w 125"/>
                <a:gd name="T49" fmla="*/ 103 h 115"/>
                <a:gd name="T50" fmla="*/ 125 w 125"/>
                <a:gd name="T51" fmla="*/ 110 h 115"/>
                <a:gd name="T52" fmla="*/ 120 w 125"/>
                <a:gd name="T53" fmla="*/ 115 h 115"/>
                <a:gd name="T54" fmla="*/ 112 w 125"/>
                <a:gd name="T55" fmla="*/ 11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5" h="115">
                  <a:moveTo>
                    <a:pt x="112" y="113"/>
                  </a:moveTo>
                  <a:lnTo>
                    <a:pt x="106" y="106"/>
                  </a:lnTo>
                  <a:lnTo>
                    <a:pt x="98" y="94"/>
                  </a:lnTo>
                  <a:lnTo>
                    <a:pt x="89" y="87"/>
                  </a:lnTo>
                  <a:lnTo>
                    <a:pt x="84" y="80"/>
                  </a:lnTo>
                  <a:lnTo>
                    <a:pt x="68" y="72"/>
                  </a:lnTo>
                  <a:lnTo>
                    <a:pt x="56" y="71"/>
                  </a:lnTo>
                  <a:lnTo>
                    <a:pt x="51" y="67"/>
                  </a:lnTo>
                  <a:lnTo>
                    <a:pt x="41" y="72"/>
                  </a:lnTo>
                  <a:lnTo>
                    <a:pt x="29" y="63"/>
                  </a:lnTo>
                  <a:lnTo>
                    <a:pt x="24" y="78"/>
                  </a:lnTo>
                  <a:lnTo>
                    <a:pt x="3" y="74"/>
                  </a:lnTo>
                  <a:lnTo>
                    <a:pt x="0" y="65"/>
                  </a:lnTo>
                  <a:lnTo>
                    <a:pt x="7" y="35"/>
                  </a:lnTo>
                  <a:lnTo>
                    <a:pt x="8" y="21"/>
                  </a:lnTo>
                  <a:lnTo>
                    <a:pt x="13" y="15"/>
                  </a:lnTo>
                  <a:lnTo>
                    <a:pt x="27" y="11"/>
                  </a:lnTo>
                  <a:lnTo>
                    <a:pt x="35" y="0"/>
                  </a:lnTo>
                  <a:lnTo>
                    <a:pt x="47" y="23"/>
                  </a:lnTo>
                  <a:lnTo>
                    <a:pt x="53" y="43"/>
                  </a:lnTo>
                  <a:lnTo>
                    <a:pt x="63" y="53"/>
                  </a:lnTo>
                  <a:lnTo>
                    <a:pt x="89" y="72"/>
                  </a:lnTo>
                  <a:lnTo>
                    <a:pt x="100" y="84"/>
                  </a:lnTo>
                  <a:lnTo>
                    <a:pt x="110" y="96"/>
                  </a:lnTo>
                  <a:lnTo>
                    <a:pt x="116" y="103"/>
                  </a:lnTo>
                  <a:lnTo>
                    <a:pt x="125" y="110"/>
                  </a:lnTo>
                  <a:lnTo>
                    <a:pt x="120" y="115"/>
                  </a:lnTo>
                  <a:lnTo>
                    <a:pt x="112" y="113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9" name="Freeform 278">
              <a:extLst>
                <a:ext uri="{FF2B5EF4-FFF2-40B4-BE49-F238E27FC236}">
                  <a16:creationId xmlns:a16="http://schemas.microsoft.com/office/drawing/2014/main" xmlns="" id="{4B58E2F6-5629-4256-8C77-2630E14B5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736" y="2543240"/>
              <a:ext cx="341099" cy="233623"/>
            </a:xfrm>
            <a:custGeom>
              <a:avLst/>
              <a:gdLst>
                <a:gd name="T0" fmla="*/ 5 w 207"/>
                <a:gd name="T1" fmla="*/ 39 h 161"/>
                <a:gd name="T2" fmla="*/ 6 w 207"/>
                <a:gd name="T3" fmla="*/ 24 h 161"/>
                <a:gd name="T4" fmla="*/ 0 w 207"/>
                <a:gd name="T5" fmla="*/ 15 h 161"/>
                <a:gd name="T6" fmla="*/ 24 w 207"/>
                <a:gd name="T7" fmla="*/ 0 h 161"/>
                <a:gd name="T8" fmla="*/ 44 w 207"/>
                <a:gd name="T9" fmla="*/ 4 h 161"/>
                <a:gd name="T10" fmla="*/ 66 w 207"/>
                <a:gd name="T11" fmla="*/ 4 h 161"/>
                <a:gd name="T12" fmla="*/ 84 w 207"/>
                <a:gd name="T13" fmla="*/ 7 h 161"/>
                <a:gd name="T14" fmla="*/ 98 w 207"/>
                <a:gd name="T15" fmla="*/ 6 h 161"/>
                <a:gd name="T16" fmla="*/ 125 w 207"/>
                <a:gd name="T17" fmla="*/ 7 h 161"/>
                <a:gd name="T18" fmla="*/ 131 w 207"/>
                <a:gd name="T19" fmla="*/ 15 h 161"/>
                <a:gd name="T20" fmla="*/ 162 w 207"/>
                <a:gd name="T21" fmla="*/ 24 h 161"/>
                <a:gd name="T22" fmla="*/ 168 w 207"/>
                <a:gd name="T23" fmla="*/ 20 h 161"/>
                <a:gd name="T24" fmla="*/ 187 w 207"/>
                <a:gd name="T25" fmla="*/ 29 h 161"/>
                <a:gd name="T26" fmla="*/ 206 w 207"/>
                <a:gd name="T27" fmla="*/ 27 h 161"/>
                <a:gd name="T28" fmla="*/ 207 w 207"/>
                <a:gd name="T29" fmla="*/ 38 h 161"/>
                <a:gd name="T30" fmla="*/ 191 w 207"/>
                <a:gd name="T31" fmla="*/ 52 h 161"/>
                <a:gd name="T32" fmla="*/ 170 w 207"/>
                <a:gd name="T33" fmla="*/ 57 h 161"/>
                <a:gd name="T34" fmla="*/ 169 w 207"/>
                <a:gd name="T35" fmla="*/ 63 h 161"/>
                <a:gd name="T36" fmla="*/ 158 w 207"/>
                <a:gd name="T37" fmla="*/ 75 h 161"/>
                <a:gd name="T38" fmla="*/ 152 w 207"/>
                <a:gd name="T39" fmla="*/ 92 h 161"/>
                <a:gd name="T40" fmla="*/ 158 w 207"/>
                <a:gd name="T41" fmla="*/ 103 h 161"/>
                <a:gd name="T42" fmla="*/ 148 w 207"/>
                <a:gd name="T43" fmla="*/ 113 h 161"/>
                <a:gd name="T44" fmla="*/ 145 w 207"/>
                <a:gd name="T45" fmla="*/ 126 h 161"/>
                <a:gd name="T46" fmla="*/ 132 w 207"/>
                <a:gd name="T47" fmla="*/ 130 h 161"/>
                <a:gd name="T48" fmla="*/ 119 w 207"/>
                <a:gd name="T49" fmla="*/ 146 h 161"/>
                <a:gd name="T50" fmla="*/ 98 w 207"/>
                <a:gd name="T51" fmla="*/ 146 h 161"/>
                <a:gd name="T52" fmla="*/ 81 w 207"/>
                <a:gd name="T53" fmla="*/ 146 h 161"/>
                <a:gd name="T54" fmla="*/ 70 w 207"/>
                <a:gd name="T55" fmla="*/ 153 h 161"/>
                <a:gd name="T56" fmla="*/ 64 w 207"/>
                <a:gd name="T57" fmla="*/ 161 h 161"/>
                <a:gd name="T58" fmla="*/ 55 w 207"/>
                <a:gd name="T59" fmla="*/ 159 h 161"/>
                <a:gd name="T60" fmla="*/ 49 w 207"/>
                <a:gd name="T61" fmla="*/ 152 h 161"/>
                <a:gd name="T62" fmla="*/ 44 w 207"/>
                <a:gd name="T63" fmla="*/ 140 h 161"/>
                <a:gd name="T64" fmla="*/ 29 w 207"/>
                <a:gd name="T65" fmla="*/ 137 h 161"/>
                <a:gd name="T66" fmla="*/ 27 w 207"/>
                <a:gd name="T67" fmla="*/ 130 h 161"/>
                <a:gd name="T68" fmla="*/ 34 w 207"/>
                <a:gd name="T69" fmla="*/ 123 h 161"/>
                <a:gd name="T70" fmla="*/ 36 w 207"/>
                <a:gd name="T71" fmla="*/ 117 h 161"/>
                <a:gd name="T72" fmla="*/ 31 w 207"/>
                <a:gd name="T73" fmla="*/ 111 h 161"/>
                <a:gd name="T74" fmla="*/ 36 w 207"/>
                <a:gd name="T75" fmla="*/ 98 h 161"/>
                <a:gd name="T76" fmla="*/ 29 w 207"/>
                <a:gd name="T77" fmla="*/ 85 h 161"/>
                <a:gd name="T78" fmla="*/ 37 w 207"/>
                <a:gd name="T79" fmla="*/ 83 h 161"/>
                <a:gd name="T80" fmla="*/ 37 w 207"/>
                <a:gd name="T81" fmla="*/ 74 h 161"/>
                <a:gd name="T82" fmla="*/ 40 w 207"/>
                <a:gd name="T83" fmla="*/ 71 h 161"/>
                <a:gd name="T84" fmla="*/ 41 w 207"/>
                <a:gd name="T85" fmla="*/ 55 h 161"/>
                <a:gd name="T86" fmla="*/ 49 w 207"/>
                <a:gd name="T87" fmla="*/ 49 h 161"/>
                <a:gd name="T88" fmla="*/ 44 w 207"/>
                <a:gd name="T89" fmla="*/ 39 h 161"/>
                <a:gd name="T90" fmla="*/ 35 w 207"/>
                <a:gd name="T91" fmla="*/ 38 h 161"/>
                <a:gd name="T92" fmla="*/ 32 w 207"/>
                <a:gd name="T93" fmla="*/ 40 h 161"/>
                <a:gd name="T94" fmla="*/ 22 w 207"/>
                <a:gd name="T95" fmla="*/ 40 h 161"/>
                <a:gd name="T96" fmla="*/ 18 w 207"/>
                <a:gd name="T97" fmla="*/ 30 h 161"/>
                <a:gd name="T98" fmla="*/ 11 w 207"/>
                <a:gd name="T99" fmla="*/ 33 h 161"/>
                <a:gd name="T100" fmla="*/ 5 w 207"/>
                <a:gd name="T101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7" h="161">
                  <a:moveTo>
                    <a:pt x="5" y="39"/>
                  </a:moveTo>
                  <a:lnTo>
                    <a:pt x="6" y="24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66" y="4"/>
                  </a:lnTo>
                  <a:lnTo>
                    <a:pt x="84" y="7"/>
                  </a:lnTo>
                  <a:lnTo>
                    <a:pt x="98" y="6"/>
                  </a:lnTo>
                  <a:lnTo>
                    <a:pt x="125" y="7"/>
                  </a:lnTo>
                  <a:lnTo>
                    <a:pt x="131" y="15"/>
                  </a:lnTo>
                  <a:lnTo>
                    <a:pt x="162" y="24"/>
                  </a:lnTo>
                  <a:lnTo>
                    <a:pt x="168" y="20"/>
                  </a:lnTo>
                  <a:lnTo>
                    <a:pt x="187" y="29"/>
                  </a:lnTo>
                  <a:lnTo>
                    <a:pt x="206" y="27"/>
                  </a:lnTo>
                  <a:lnTo>
                    <a:pt x="207" y="38"/>
                  </a:lnTo>
                  <a:lnTo>
                    <a:pt x="191" y="52"/>
                  </a:lnTo>
                  <a:lnTo>
                    <a:pt x="170" y="57"/>
                  </a:lnTo>
                  <a:lnTo>
                    <a:pt x="169" y="63"/>
                  </a:lnTo>
                  <a:lnTo>
                    <a:pt x="158" y="75"/>
                  </a:lnTo>
                  <a:lnTo>
                    <a:pt x="152" y="92"/>
                  </a:lnTo>
                  <a:lnTo>
                    <a:pt x="158" y="103"/>
                  </a:lnTo>
                  <a:lnTo>
                    <a:pt x="148" y="113"/>
                  </a:lnTo>
                  <a:lnTo>
                    <a:pt x="145" y="126"/>
                  </a:lnTo>
                  <a:lnTo>
                    <a:pt x="132" y="130"/>
                  </a:lnTo>
                  <a:lnTo>
                    <a:pt x="119" y="146"/>
                  </a:lnTo>
                  <a:lnTo>
                    <a:pt x="98" y="146"/>
                  </a:lnTo>
                  <a:lnTo>
                    <a:pt x="81" y="146"/>
                  </a:lnTo>
                  <a:lnTo>
                    <a:pt x="70" y="153"/>
                  </a:lnTo>
                  <a:lnTo>
                    <a:pt x="64" y="161"/>
                  </a:lnTo>
                  <a:lnTo>
                    <a:pt x="55" y="159"/>
                  </a:lnTo>
                  <a:lnTo>
                    <a:pt x="49" y="152"/>
                  </a:lnTo>
                  <a:lnTo>
                    <a:pt x="44" y="140"/>
                  </a:lnTo>
                  <a:lnTo>
                    <a:pt x="29" y="137"/>
                  </a:lnTo>
                  <a:lnTo>
                    <a:pt x="27" y="130"/>
                  </a:lnTo>
                  <a:lnTo>
                    <a:pt x="34" y="123"/>
                  </a:lnTo>
                  <a:lnTo>
                    <a:pt x="36" y="117"/>
                  </a:lnTo>
                  <a:lnTo>
                    <a:pt x="31" y="111"/>
                  </a:lnTo>
                  <a:lnTo>
                    <a:pt x="36" y="98"/>
                  </a:lnTo>
                  <a:lnTo>
                    <a:pt x="29" y="85"/>
                  </a:lnTo>
                  <a:lnTo>
                    <a:pt x="37" y="83"/>
                  </a:lnTo>
                  <a:lnTo>
                    <a:pt x="37" y="74"/>
                  </a:lnTo>
                  <a:lnTo>
                    <a:pt x="40" y="71"/>
                  </a:lnTo>
                  <a:lnTo>
                    <a:pt x="41" y="55"/>
                  </a:lnTo>
                  <a:lnTo>
                    <a:pt x="49" y="49"/>
                  </a:lnTo>
                  <a:lnTo>
                    <a:pt x="44" y="39"/>
                  </a:lnTo>
                  <a:lnTo>
                    <a:pt x="35" y="38"/>
                  </a:lnTo>
                  <a:lnTo>
                    <a:pt x="32" y="40"/>
                  </a:lnTo>
                  <a:lnTo>
                    <a:pt x="22" y="40"/>
                  </a:lnTo>
                  <a:lnTo>
                    <a:pt x="18" y="30"/>
                  </a:lnTo>
                  <a:lnTo>
                    <a:pt x="11" y="33"/>
                  </a:lnTo>
                  <a:lnTo>
                    <a:pt x="5" y="3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10" name="Freeform 279">
              <a:extLst>
                <a:ext uri="{FF2B5EF4-FFF2-40B4-BE49-F238E27FC236}">
                  <a16:creationId xmlns:a16="http://schemas.microsoft.com/office/drawing/2014/main" xmlns="" id="{6CE772E8-BE8B-4A60-A721-24E1F8A56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7940" y="2081800"/>
              <a:ext cx="116996" cy="60945"/>
            </a:xfrm>
            <a:custGeom>
              <a:avLst/>
              <a:gdLst>
                <a:gd name="T0" fmla="*/ 19 w 71"/>
                <a:gd name="T1" fmla="*/ 36 h 42"/>
                <a:gd name="T2" fmla="*/ 19 w 71"/>
                <a:gd name="T3" fmla="*/ 24 h 42"/>
                <a:gd name="T4" fmla="*/ 14 w 71"/>
                <a:gd name="T5" fmla="*/ 27 h 42"/>
                <a:gd name="T6" fmla="*/ 3 w 71"/>
                <a:gd name="T7" fmla="*/ 20 h 42"/>
                <a:gd name="T8" fmla="*/ 0 w 71"/>
                <a:gd name="T9" fmla="*/ 9 h 42"/>
                <a:gd name="T10" fmla="*/ 18 w 71"/>
                <a:gd name="T11" fmla="*/ 3 h 42"/>
                <a:gd name="T12" fmla="*/ 36 w 71"/>
                <a:gd name="T13" fmla="*/ 0 h 42"/>
                <a:gd name="T14" fmla="*/ 53 w 71"/>
                <a:gd name="T15" fmla="*/ 4 h 42"/>
                <a:gd name="T16" fmla="*/ 68 w 71"/>
                <a:gd name="T17" fmla="*/ 3 h 42"/>
                <a:gd name="T18" fmla="*/ 71 w 71"/>
                <a:gd name="T19" fmla="*/ 7 h 42"/>
                <a:gd name="T20" fmla="*/ 62 w 71"/>
                <a:gd name="T21" fmla="*/ 18 h 42"/>
                <a:gd name="T22" fmla="*/ 70 w 71"/>
                <a:gd name="T23" fmla="*/ 36 h 42"/>
                <a:gd name="T24" fmla="*/ 65 w 71"/>
                <a:gd name="T25" fmla="*/ 42 h 42"/>
                <a:gd name="T26" fmla="*/ 53 w 71"/>
                <a:gd name="T27" fmla="*/ 42 h 42"/>
                <a:gd name="T28" fmla="*/ 38 w 71"/>
                <a:gd name="T29" fmla="*/ 35 h 42"/>
                <a:gd name="T30" fmla="*/ 31 w 71"/>
                <a:gd name="T31" fmla="*/ 32 h 42"/>
                <a:gd name="T32" fmla="*/ 19 w 71"/>
                <a:gd name="T3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42">
                  <a:moveTo>
                    <a:pt x="19" y="36"/>
                  </a:moveTo>
                  <a:lnTo>
                    <a:pt x="19" y="24"/>
                  </a:lnTo>
                  <a:lnTo>
                    <a:pt x="14" y="27"/>
                  </a:lnTo>
                  <a:lnTo>
                    <a:pt x="3" y="20"/>
                  </a:lnTo>
                  <a:lnTo>
                    <a:pt x="0" y="9"/>
                  </a:lnTo>
                  <a:lnTo>
                    <a:pt x="18" y="3"/>
                  </a:lnTo>
                  <a:lnTo>
                    <a:pt x="36" y="0"/>
                  </a:lnTo>
                  <a:lnTo>
                    <a:pt x="53" y="4"/>
                  </a:lnTo>
                  <a:lnTo>
                    <a:pt x="68" y="3"/>
                  </a:lnTo>
                  <a:lnTo>
                    <a:pt x="71" y="7"/>
                  </a:lnTo>
                  <a:lnTo>
                    <a:pt x="62" y="18"/>
                  </a:lnTo>
                  <a:lnTo>
                    <a:pt x="70" y="36"/>
                  </a:lnTo>
                  <a:lnTo>
                    <a:pt x="65" y="42"/>
                  </a:lnTo>
                  <a:lnTo>
                    <a:pt x="53" y="42"/>
                  </a:lnTo>
                  <a:lnTo>
                    <a:pt x="38" y="35"/>
                  </a:lnTo>
                  <a:lnTo>
                    <a:pt x="31" y="32"/>
                  </a:lnTo>
                  <a:lnTo>
                    <a:pt x="19" y="36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11" name="Freeform 280">
              <a:extLst>
                <a:ext uri="{FF2B5EF4-FFF2-40B4-BE49-F238E27FC236}">
                  <a16:creationId xmlns:a16="http://schemas.microsoft.com/office/drawing/2014/main" xmlns="" id="{98E2AB45-B8A2-4E32-8EEA-96E9A6195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3076" y="3409530"/>
              <a:ext cx="448206" cy="346806"/>
            </a:xfrm>
            <a:custGeom>
              <a:avLst/>
              <a:gdLst>
                <a:gd name="T0" fmla="*/ 86 w 272"/>
                <a:gd name="T1" fmla="*/ 0 h 239"/>
                <a:gd name="T2" fmla="*/ 98 w 272"/>
                <a:gd name="T3" fmla="*/ 9 h 239"/>
                <a:gd name="T4" fmla="*/ 108 w 272"/>
                <a:gd name="T5" fmla="*/ 4 h 239"/>
                <a:gd name="T6" fmla="*/ 113 w 272"/>
                <a:gd name="T7" fmla="*/ 8 h 239"/>
                <a:gd name="T8" fmla="*/ 125 w 272"/>
                <a:gd name="T9" fmla="*/ 9 h 239"/>
                <a:gd name="T10" fmla="*/ 141 w 272"/>
                <a:gd name="T11" fmla="*/ 17 h 239"/>
                <a:gd name="T12" fmla="*/ 146 w 272"/>
                <a:gd name="T13" fmla="*/ 24 h 239"/>
                <a:gd name="T14" fmla="*/ 155 w 272"/>
                <a:gd name="T15" fmla="*/ 31 h 239"/>
                <a:gd name="T16" fmla="*/ 163 w 272"/>
                <a:gd name="T17" fmla="*/ 43 h 239"/>
                <a:gd name="T18" fmla="*/ 169 w 272"/>
                <a:gd name="T19" fmla="*/ 50 h 239"/>
                <a:gd name="T20" fmla="*/ 163 w 272"/>
                <a:gd name="T21" fmla="*/ 59 h 239"/>
                <a:gd name="T22" fmla="*/ 157 w 272"/>
                <a:gd name="T23" fmla="*/ 69 h 239"/>
                <a:gd name="T24" fmla="*/ 159 w 272"/>
                <a:gd name="T25" fmla="*/ 75 h 239"/>
                <a:gd name="T26" fmla="*/ 160 w 272"/>
                <a:gd name="T27" fmla="*/ 81 h 239"/>
                <a:gd name="T28" fmla="*/ 170 w 272"/>
                <a:gd name="T29" fmla="*/ 81 h 239"/>
                <a:gd name="T30" fmla="*/ 174 w 272"/>
                <a:gd name="T31" fmla="*/ 80 h 239"/>
                <a:gd name="T32" fmla="*/ 178 w 272"/>
                <a:gd name="T33" fmla="*/ 83 h 239"/>
                <a:gd name="T34" fmla="*/ 175 w 272"/>
                <a:gd name="T35" fmla="*/ 91 h 239"/>
                <a:gd name="T36" fmla="*/ 182 w 272"/>
                <a:gd name="T37" fmla="*/ 102 h 239"/>
                <a:gd name="T38" fmla="*/ 189 w 272"/>
                <a:gd name="T39" fmla="*/ 112 h 239"/>
                <a:gd name="T40" fmla="*/ 196 w 272"/>
                <a:gd name="T41" fmla="*/ 119 h 239"/>
                <a:gd name="T42" fmla="*/ 257 w 272"/>
                <a:gd name="T43" fmla="*/ 144 h 239"/>
                <a:gd name="T44" fmla="*/ 272 w 272"/>
                <a:gd name="T45" fmla="*/ 144 h 239"/>
                <a:gd name="T46" fmla="*/ 222 w 272"/>
                <a:gd name="T47" fmla="*/ 207 h 239"/>
                <a:gd name="T48" fmla="*/ 198 w 272"/>
                <a:gd name="T49" fmla="*/ 207 h 239"/>
                <a:gd name="T50" fmla="*/ 182 w 272"/>
                <a:gd name="T51" fmla="*/ 222 h 239"/>
                <a:gd name="T52" fmla="*/ 170 w 272"/>
                <a:gd name="T53" fmla="*/ 222 h 239"/>
                <a:gd name="T54" fmla="*/ 165 w 272"/>
                <a:gd name="T55" fmla="*/ 229 h 239"/>
                <a:gd name="T56" fmla="*/ 152 w 272"/>
                <a:gd name="T57" fmla="*/ 229 h 239"/>
                <a:gd name="T58" fmla="*/ 145 w 272"/>
                <a:gd name="T59" fmla="*/ 222 h 239"/>
                <a:gd name="T60" fmla="*/ 128 w 272"/>
                <a:gd name="T61" fmla="*/ 231 h 239"/>
                <a:gd name="T62" fmla="*/ 123 w 272"/>
                <a:gd name="T63" fmla="*/ 239 h 239"/>
                <a:gd name="T64" fmla="*/ 111 w 272"/>
                <a:gd name="T65" fmla="*/ 238 h 239"/>
                <a:gd name="T66" fmla="*/ 107 w 272"/>
                <a:gd name="T67" fmla="*/ 235 h 239"/>
                <a:gd name="T68" fmla="*/ 102 w 272"/>
                <a:gd name="T69" fmla="*/ 236 h 239"/>
                <a:gd name="T70" fmla="*/ 96 w 272"/>
                <a:gd name="T71" fmla="*/ 236 h 239"/>
                <a:gd name="T72" fmla="*/ 73 w 272"/>
                <a:gd name="T73" fmla="*/ 218 h 239"/>
                <a:gd name="T74" fmla="*/ 60 w 272"/>
                <a:gd name="T75" fmla="*/ 218 h 239"/>
                <a:gd name="T76" fmla="*/ 54 w 272"/>
                <a:gd name="T77" fmla="*/ 211 h 239"/>
                <a:gd name="T78" fmla="*/ 54 w 272"/>
                <a:gd name="T79" fmla="*/ 200 h 239"/>
                <a:gd name="T80" fmla="*/ 44 w 272"/>
                <a:gd name="T81" fmla="*/ 196 h 239"/>
                <a:gd name="T82" fmla="*/ 33 w 272"/>
                <a:gd name="T83" fmla="*/ 173 h 239"/>
                <a:gd name="T84" fmla="*/ 25 w 272"/>
                <a:gd name="T85" fmla="*/ 169 h 239"/>
                <a:gd name="T86" fmla="*/ 21 w 272"/>
                <a:gd name="T87" fmla="*/ 160 h 239"/>
                <a:gd name="T88" fmla="*/ 12 w 272"/>
                <a:gd name="T89" fmla="*/ 150 h 239"/>
                <a:gd name="T90" fmla="*/ 0 w 272"/>
                <a:gd name="T91" fmla="*/ 149 h 239"/>
                <a:gd name="T92" fmla="*/ 6 w 272"/>
                <a:gd name="T93" fmla="*/ 137 h 239"/>
                <a:gd name="T94" fmla="*/ 16 w 272"/>
                <a:gd name="T95" fmla="*/ 136 h 239"/>
                <a:gd name="T96" fmla="*/ 19 w 272"/>
                <a:gd name="T97" fmla="*/ 130 h 239"/>
                <a:gd name="T98" fmla="*/ 18 w 272"/>
                <a:gd name="T99" fmla="*/ 111 h 239"/>
                <a:gd name="T100" fmla="*/ 23 w 272"/>
                <a:gd name="T101" fmla="*/ 89 h 239"/>
                <a:gd name="T102" fmla="*/ 31 w 272"/>
                <a:gd name="T103" fmla="*/ 84 h 239"/>
                <a:gd name="T104" fmla="*/ 33 w 272"/>
                <a:gd name="T105" fmla="*/ 75 h 239"/>
                <a:gd name="T106" fmla="*/ 40 w 272"/>
                <a:gd name="T107" fmla="*/ 59 h 239"/>
                <a:gd name="T108" fmla="*/ 51 w 272"/>
                <a:gd name="T109" fmla="*/ 49 h 239"/>
                <a:gd name="T110" fmla="*/ 57 w 272"/>
                <a:gd name="T111" fmla="*/ 28 h 239"/>
                <a:gd name="T112" fmla="*/ 60 w 272"/>
                <a:gd name="T113" fmla="*/ 11 h 239"/>
                <a:gd name="T114" fmla="*/ 81 w 272"/>
                <a:gd name="T115" fmla="*/ 15 h 239"/>
                <a:gd name="T116" fmla="*/ 86 w 272"/>
                <a:gd name="T117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2" h="239">
                  <a:moveTo>
                    <a:pt x="86" y="0"/>
                  </a:moveTo>
                  <a:lnTo>
                    <a:pt x="98" y="9"/>
                  </a:lnTo>
                  <a:lnTo>
                    <a:pt x="108" y="4"/>
                  </a:lnTo>
                  <a:lnTo>
                    <a:pt x="113" y="8"/>
                  </a:lnTo>
                  <a:lnTo>
                    <a:pt x="125" y="9"/>
                  </a:lnTo>
                  <a:lnTo>
                    <a:pt x="141" y="17"/>
                  </a:lnTo>
                  <a:lnTo>
                    <a:pt x="146" y="24"/>
                  </a:lnTo>
                  <a:lnTo>
                    <a:pt x="155" y="31"/>
                  </a:lnTo>
                  <a:lnTo>
                    <a:pt x="163" y="43"/>
                  </a:lnTo>
                  <a:lnTo>
                    <a:pt x="169" y="50"/>
                  </a:lnTo>
                  <a:lnTo>
                    <a:pt x="163" y="59"/>
                  </a:lnTo>
                  <a:lnTo>
                    <a:pt x="157" y="69"/>
                  </a:lnTo>
                  <a:lnTo>
                    <a:pt x="159" y="75"/>
                  </a:lnTo>
                  <a:lnTo>
                    <a:pt x="160" y="81"/>
                  </a:lnTo>
                  <a:lnTo>
                    <a:pt x="170" y="81"/>
                  </a:lnTo>
                  <a:lnTo>
                    <a:pt x="174" y="80"/>
                  </a:lnTo>
                  <a:lnTo>
                    <a:pt x="178" y="83"/>
                  </a:lnTo>
                  <a:lnTo>
                    <a:pt x="175" y="91"/>
                  </a:lnTo>
                  <a:lnTo>
                    <a:pt x="182" y="102"/>
                  </a:lnTo>
                  <a:lnTo>
                    <a:pt x="189" y="112"/>
                  </a:lnTo>
                  <a:lnTo>
                    <a:pt x="196" y="119"/>
                  </a:lnTo>
                  <a:lnTo>
                    <a:pt x="257" y="144"/>
                  </a:lnTo>
                  <a:lnTo>
                    <a:pt x="272" y="144"/>
                  </a:lnTo>
                  <a:lnTo>
                    <a:pt x="222" y="207"/>
                  </a:lnTo>
                  <a:lnTo>
                    <a:pt x="198" y="207"/>
                  </a:lnTo>
                  <a:lnTo>
                    <a:pt x="182" y="222"/>
                  </a:lnTo>
                  <a:lnTo>
                    <a:pt x="170" y="222"/>
                  </a:lnTo>
                  <a:lnTo>
                    <a:pt x="165" y="229"/>
                  </a:lnTo>
                  <a:lnTo>
                    <a:pt x="152" y="229"/>
                  </a:lnTo>
                  <a:lnTo>
                    <a:pt x="145" y="222"/>
                  </a:lnTo>
                  <a:lnTo>
                    <a:pt x="128" y="231"/>
                  </a:lnTo>
                  <a:lnTo>
                    <a:pt x="123" y="239"/>
                  </a:lnTo>
                  <a:lnTo>
                    <a:pt x="111" y="238"/>
                  </a:lnTo>
                  <a:lnTo>
                    <a:pt x="107" y="235"/>
                  </a:lnTo>
                  <a:lnTo>
                    <a:pt x="102" y="236"/>
                  </a:lnTo>
                  <a:lnTo>
                    <a:pt x="96" y="236"/>
                  </a:lnTo>
                  <a:lnTo>
                    <a:pt x="73" y="218"/>
                  </a:lnTo>
                  <a:lnTo>
                    <a:pt x="60" y="218"/>
                  </a:lnTo>
                  <a:lnTo>
                    <a:pt x="54" y="211"/>
                  </a:lnTo>
                  <a:lnTo>
                    <a:pt x="54" y="200"/>
                  </a:lnTo>
                  <a:lnTo>
                    <a:pt x="44" y="196"/>
                  </a:lnTo>
                  <a:lnTo>
                    <a:pt x="33" y="173"/>
                  </a:lnTo>
                  <a:lnTo>
                    <a:pt x="25" y="169"/>
                  </a:lnTo>
                  <a:lnTo>
                    <a:pt x="21" y="160"/>
                  </a:lnTo>
                  <a:lnTo>
                    <a:pt x="12" y="150"/>
                  </a:lnTo>
                  <a:lnTo>
                    <a:pt x="0" y="149"/>
                  </a:lnTo>
                  <a:lnTo>
                    <a:pt x="6" y="137"/>
                  </a:lnTo>
                  <a:lnTo>
                    <a:pt x="16" y="136"/>
                  </a:lnTo>
                  <a:lnTo>
                    <a:pt x="19" y="130"/>
                  </a:lnTo>
                  <a:lnTo>
                    <a:pt x="18" y="111"/>
                  </a:lnTo>
                  <a:lnTo>
                    <a:pt x="23" y="89"/>
                  </a:lnTo>
                  <a:lnTo>
                    <a:pt x="31" y="84"/>
                  </a:lnTo>
                  <a:lnTo>
                    <a:pt x="33" y="75"/>
                  </a:lnTo>
                  <a:lnTo>
                    <a:pt x="40" y="59"/>
                  </a:lnTo>
                  <a:lnTo>
                    <a:pt x="51" y="49"/>
                  </a:lnTo>
                  <a:lnTo>
                    <a:pt x="57" y="28"/>
                  </a:lnTo>
                  <a:lnTo>
                    <a:pt x="60" y="11"/>
                  </a:lnTo>
                  <a:lnTo>
                    <a:pt x="81" y="1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12" name="Freeform 281">
              <a:extLst>
                <a:ext uri="{FF2B5EF4-FFF2-40B4-BE49-F238E27FC236}">
                  <a16:creationId xmlns:a16="http://schemas.microsoft.com/office/drawing/2014/main" xmlns="" id="{7DF8865C-BAAE-4DB8-80CF-305FBAA7D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0944" y="1801743"/>
              <a:ext cx="290016" cy="274253"/>
            </a:xfrm>
            <a:custGeom>
              <a:avLst/>
              <a:gdLst>
                <a:gd name="T0" fmla="*/ 106 w 176"/>
                <a:gd name="T1" fmla="*/ 19 h 189"/>
                <a:gd name="T2" fmla="*/ 107 w 176"/>
                <a:gd name="T3" fmla="*/ 31 h 189"/>
                <a:gd name="T4" fmla="*/ 131 w 176"/>
                <a:gd name="T5" fmla="*/ 43 h 189"/>
                <a:gd name="T6" fmla="*/ 122 w 176"/>
                <a:gd name="T7" fmla="*/ 56 h 189"/>
                <a:gd name="T8" fmla="*/ 144 w 176"/>
                <a:gd name="T9" fmla="*/ 77 h 189"/>
                <a:gd name="T10" fmla="*/ 138 w 176"/>
                <a:gd name="T11" fmla="*/ 93 h 189"/>
                <a:gd name="T12" fmla="*/ 154 w 176"/>
                <a:gd name="T13" fmla="*/ 106 h 189"/>
                <a:gd name="T14" fmla="*/ 151 w 176"/>
                <a:gd name="T15" fmla="*/ 119 h 189"/>
                <a:gd name="T16" fmla="*/ 176 w 176"/>
                <a:gd name="T17" fmla="*/ 132 h 189"/>
                <a:gd name="T18" fmla="*/ 173 w 176"/>
                <a:gd name="T19" fmla="*/ 141 h 189"/>
                <a:gd name="T20" fmla="*/ 162 w 176"/>
                <a:gd name="T21" fmla="*/ 152 h 189"/>
                <a:gd name="T22" fmla="*/ 136 w 176"/>
                <a:gd name="T23" fmla="*/ 176 h 189"/>
                <a:gd name="T24" fmla="*/ 110 w 176"/>
                <a:gd name="T25" fmla="*/ 178 h 189"/>
                <a:gd name="T26" fmla="*/ 85 w 176"/>
                <a:gd name="T27" fmla="*/ 185 h 189"/>
                <a:gd name="T28" fmla="*/ 62 w 176"/>
                <a:gd name="T29" fmla="*/ 189 h 189"/>
                <a:gd name="T30" fmla="*/ 52 w 176"/>
                <a:gd name="T31" fmla="*/ 179 h 189"/>
                <a:gd name="T32" fmla="*/ 37 w 176"/>
                <a:gd name="T33" fmla="*/ 172 h 189"/>
                <a:gd name="T34" fmla="*/ 37 w 176"/>
                <a:gd name="T35" fmla="*/ 153 h 189"/>
                <a:gd name="T36" fmla="*/ 27 w 176"/>
                <a:gd name="T37" fmla="*/ 136 h 189"/>
                <a:gd name="T38" fmla="*/ 32 w 176"/>
                <a:gd name="T39" fmla="*/ 125 h 189"/>
                <a:gd name="T40" fmla="*/ 43 w 176"/>
                <a:gd name="T41" fmla="*/ 114 h 189"/>
                <a:gd name="T42" fmla="*/ 71 w 176"/>
                <a:gd name="T43" fmla="*/ 93 h 189"/>
                <a:gd name="T44" fmla="*/ 80 w 176"/>
                <a:gd name="T45" fmla="*/ 90 h 189"/>
                <a:gd name="T46" fmla="*/ 76 w 176"/>
                <a:gd name="T47" fmla="*/ 82 h 189"/>
                <a:gd name="T48" fmla="*/ 55 w 176"/>
                <a:gd name="T49" fmla="*/ 73 h 189"/>
                <a:gd name="T50" fmla="*/ 49 w 176"/>
                <a:gd name="T51" fmla="*/ 66 h 189"/>
                <a:gd name="T52" fmla="*/ 43 w 176"/>
                <a:gd name="T53" fmla="*/ 39 h 189"/>
                <a:gd name="T54" fmla="*/ 20 w 176"/>
                <a:gd name="T55" fmla="*/ 27 h 189"/>
                <a:gd name="T56" fmla="*/ 0 w 176"/>
                <a:gd name="T57" fmla="*/ 18 h 189"/>
                <a:gd name="T58" fmla="*/ 7 w 176"/>
                <a:gd name="T59" fmla="*/ 13 h 189"/>
                <a:gd name="T60" fmla="*/ 24 w 176"/>
                <a:gd name="T61" fmla="*/ 22 h 189"/>
                <a:gd name="T62" fmla="*/ 41 w 176"/>
                <a:gd name="T63" fmla="*/ 22 h 189"/>
                <a:gd name="T64" fmla="*/ 56 w 176"/>
                <a:gd name="T65" fmla="*/ 26 h 189"/>
                <a:gd name="T66" fmla="*/ 67 w 176"/>
                <a:gd name="T67" fmla="*/ 18 h 189"/>
                <a:gd name="T68" fmla="*/ 71 w 176"/>
                <a:gd name="T69" fmla="*/ 5 h 189"/>
                <a:gd name="T70" fmla="*/ 90 w 176"/>
                <a:gd name="T71" fmla="*/ 0 h 189"/>
                <a:gd name="T72" fmla="*/ 108 w 176"/>
                <a:gd name="T73" fmla="*/ 6 h 189"/>
                <a:gd name="T74" fmla="*/ 106 w 176"/>
                <a:gd name="T75" fmla="*/ 1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" h="189">
                  <a:moveTo>
                    <a:pt x="106" y="19"/>
                  </a:moveTo>
                  <a:lnTo>
                    <a:pt x="107" y="31"/>
                  </a:lnTo>
                  <a:lnTo>
                    <a:pt x="131" y="43"/>
                  </a:lnTo>
                  <a:lnTo>
                    <a:pt x="122" y="56"/>
                  </a:lnTo>
                  <a:lnTo>
                    <a:pt x="144" y="77"/>
                  </a:lnTo>
                  <a:lnTo>
                    <a:pt x="138" y="93"/>
                  </a:lnTo>
                  <a:lnTo>
                    <a:pt x="154" y="106"/>
                  </a:lnTo>
                  <a:lnTo>
                    <a:pt x="151" y="119"/>
                  </a:lnTo>
                  <a:lnTo>
                    <a:pt x="176" y="132"/>
                  </a:lnTo>
                  <a:lnTo>
                    <a:pt x="173" y="141"/>
                  </a:lnTo>
                  <a:lnTo>
                    <a:pt x="162" y="152"/>
                  </a:lnTo>
                  <a:lnTo>
                    <a:pt x="136" y="176"/>
                  </a:lnTo>
                  <a:lnTo>
                    <a:pt x="110" y="178"/>
                  </a:lnTo>
                  <a:lnTo>
                    <a:pt x="85" y="185"/>
                  </a:lnTo>
                  <a:lnTo>
                    <a:pt x="62" y="189"/>
                  </a:lnTo>
                  <a:lnTo>
                    <a:pt x="52" y="179"/>
                  </a:lnTo>
                  <a:lnTo>
                    <a:pt x="37" y="172"/>
                  </a:lnTo>
                  <a:lnTo>
                    <a:pt x="37" y="153"/>
                  </a:lnTo>
                  <a:lnTo>
                    <a:pt x="27" y="136"/>
                  </a:lnTo>
                  <a:lnTo>
                    <a:pt x="32" y="125"/>
                  </a:lnTo>
                  <a:lnTo>
                    <a:pt x="43" y="114"/>
                  </a:lnTo>
                  <a:lnTo>
                    <a:pt x="71" y="93"/>
                  </a:lnTo>
                  <a:lnTo>
                    <a:pt x="80" y="90"/>
                  </a:lnTo>
                  <a:lnTo>
                    <a:pt x="76" y="82"/>
                  </a:lnTo>
                  <a:lnTo>
                    <a:pt x="55" y="73"/>
                  </a:lnTo>
                  <a:lnTo>
                    <a:pt x="49" y="66"/>
                  </a:lnTo>
                  <a:lnTo>
                    <a:pt x="43" y="39"/>
                  </a:lnTo>
                  <a:lnTo>
                    <a:pt x="20" y="27"/>
                  </a:lnTo>
                  <a:lnTo>
                    <a:pt x="0" y="18"/>
                  </a:lnTo>
                  <a:lnTo>
                    <a:pt x="7" y="13"/>
                  </a:lnTo>
                  <a:lnTo>
                    <a:pt x="24" y="22"/>
                  </a:lnTo>
                  <a:lnTo>
                    <a:pt x="41" y="22"/>
                  </a:lnTo>
                  <a:lnTo>
                    <a:pt x="56" y="26"/>
                  </a:lnTo>
                  <a:lnTo>
                    <a:pt x="67" y="18"/>
                  </a:lnTo>
                  <a:lnTo>
                    <a:pt x="71" y="5"/>
                  </a:lnTo>
                  <a:lnTo>
                    <a:pt x="90" y="0"/>
                  </a:lnTo>
                  <a:lnTo>
                    <a:pt x="108" y="6"/>
                  </a:lnTo>
                  <a:lnTo>
                    <a:pt x="106" y="1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13" name="Freeform 282">
              <a:extLst>
                <a:ext uri="{FF2B5EF4-FFF2-40B4-BE49-F238E27FC236}">
                  <a16:creationId xmlns:a16="http://schemas.microsoft.com/office/drawing/2014/main" xmlns="" id="{8B3A789A-9C33-4544-A79F-36D1F8435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300" y="5393143"/>
              <a:ext cx="87335" cy="34826"/>
            </a:xfrm>
            <a:custGeom>
              <a:avLst/>
              <a:gdLst>
                <a:gd name="T0" fmla="*/ 0 w 53"/>
                <a:gd name="T1" fmla="*/ 15 h 24"/>
                <a:gd name="T2" fmla="*/ 15 w 53"/>
                <a:gd name="T3" fmla="*/ 3 h 24"/>
                <a:gd name="T4" fmla="*/ 30 w 53"/>
                <a:gd name="T5" fmla="*/ 8 h 24"/>
                <a:gd name="T6" fmla="*/ 37 w 53"/>
                <a:gd name="T7" fmla="*/ 0 h 24"/>
                <a:gd name="T8" fmla="*/ 53 w 53"/>
                <a:gd name="T9" fmla="*/ 9 h 24"/>
                <a:gd name="T10" fmla="*/ 50 w 53"/>
                <a:gd name="T11" fmla="*/ 16 h 24"/>
                <a:gd name="T12" fmla="*/ 31 w 53"/>
                <a:gd name="T13" fmla="*/ 22 h 24"/>
                <a:gd name="T14" fmla="*/ 21 w 53"/>
                <a:gd name="T15" fmla="*/ 15 h 24"/>
                <a:gd name="T16" fmla="*/ 11 w 53"/>
                <a:gd name="T17" fmla="*/ 24 h 24"/>
                <a:gd name="T18" fmla="*/ 0 w 53"/>
                <a:gd name="T19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5"/>
                  </a:moveTo>
                  <a:lnTo>
                    <a:pt x="15" y="3"/>
                  </a:lnTo>
                  <a:lnTo>
                    <a:pt x="30" y="8"/>
                  </a:lnTo>
                  <a:lnTo>
                    <a:pt x="37" y="0"/>
                  </a:lnTo>
                  <a:lnTo>
                    <a:pt x="53" y="9"/>
                  </a:lnTo>
                  <a:lnTo>
                    <a:pt x="50" y="16"/>
                  </a:lnTo>
                  <a:lnTo>
                    <a:pt x="31" y="22"/>
                  </a:lnTo>
                  <a:lnTo>
                    <a:pt x="21" y="15"/>
                  </a:lnTo>
                  <a:lnTo>
                    <a:pt x="11" y="2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14" name="Freeform 283">
              <a:extLst>
                <a:ext uri="{FF2B5EF4-FFF2-40B4-BE49-F238E27FC236}">
                  <a16:creationId xmlns:a16="http://schemas.microsoft.com/office/drawing/2014/main" xmlns="" id="{327C70D4-0645-457F-B9B9-0B245D3AE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331" y="3686684"/>
              <a:ext cx="87335" cy="111733"/>
            </a:xfrm>
            <a:custGeom>
              <a:avLst/>
              <a:gdLst>
                <a:gd name="T0" fmla="*/ 36 w 53"/>
                <a:gd name="T1" fmla="*/ 67 h 77"/>
                <a:gd name="T2" fmla="*/ 29 w 53"/>
                <a:gd name="T3" fmla="*/ 75 h 77"/>
                <a:gd name="T4" fmla="*/ 20 w 53"/>
                <a:gd name="T5" fmla="*/ 77 h 77"/>
                <a:gd name="T6" fmla="*/ 18 w 53"/>
                <a:gd name="T7" fmla="*/ 71 h 77"/>
                <a:gd name="T8" fmla="*/ 13 w 53"/>
                <a:gd name="T9" fmla="*/ 70 h 77"/>
                <a:gd name="T10" fmla="*/ 8 w 53"/>
                <a:gd name="T11" fmla="*/ 76 h 77"/>
                <a:gd name="T12" fmla="*/ 0 w 53"/>
                <a:gd name="T13" fmla="*/ 71 h 77"/>
                <a:gd name="T14" fmla="*/ 4 w 53"/>
                <a:gd name="T15" fmla="*/ 62 h 77"/>
                <a:gd name="T16" fmla="*/ 6 w 53"/>
                <a:gd name="T17" fmla="*/ 53 h 77"/>
                <a:gd name="T18" fmla="*/ 10 w 53"/>
                <a:gd name="T19" fmla="*/ 44 h 77"/>
                <a:gd name="T20" fmla="*/ 2 w 53"/>
                <a:gd name="T21" fmla="*/ 32 h 77"/>
                <a:gd name="T22" fmla="*/ 1 w 53"/>
                <a:gd name="T23" fmla="*/ 18 h 77"/>
                <a:gd name="T24" fmla="*/ 11 w 53"/>
                <a:gd name="T25" fmla="*/ 0 h 77"/>
                <a:gd name="T26" fmla="*/ 17 w 53"/>
                <a:gd name="T27" fmla="*/ 2 h 77"/>
                <a:gd name="T28" fmla="*/ 31 w 53"/>
                <a:gd name="T29" fmla="*/ 7 h 77"/>
                <a:gd name="T30" fmla="*/ 50 w 53"/>
                <a:gd name="T31" fmla="*/ 25 h 77"/>
                <a:gd name="T32" fmla="*/ 53 w 53"/>
                <a:gd name="T33" fmla="*/ 33 h 77"/>
                <a:gd name="T34" fmla="*/ 42 w 53"/>
                <a:gd name="T35" fmla="*/ 52 h 77"/>
                <a:gd name="T36" fmla="*/ 36 w 53"/>
                <a:gd name="T37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77">
                  <a:moveTo>
                    <a:pt x="36" y="67"/>
                  </a:moveTo>
                  <a:lnTo>
                    <a:pt x="29" y="75"/>
                  </a:lnTo>
                  <a:lnTo>
                    <a:pt x="20" y="77"/>
                  </a:lnTo>
                  <a:lnTo>
                    <a:pt x="18" y="71"/>
                  </a:lnTo>
                  <a:lnTo>
                    <a:pt x="13" y="70"/>
                  </a:lnTo>
                  <a:lnTo>
                    <a:pt x="8" y="76"/>
                  </a:lnTo>
                  <a:lnTo>
                    <a:pt x="0" y="71"/>
                  </a:lnTo>
                  <a:lnTo>
                    <a:pt x="4" y="62"/>
                  </a:lnTo>
                  <a:lnTo>
                    <a:pt x="6" y="53"/>
                  </a:lnTo>
                  <a:lnTo>
                    <a:pt x="10" y="44"/>
                  </a:lnTo>
                  <a:lnTo>
                    <a:pt x="2" y="32"/>
                  </a:lnTo>
                  <a:lnTo>
                    <a:pt x="1" y="18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31" y="7"/>
                  </a:lnTo>
                  <a:lnTo>
                    <a:pt x="50" y="25"/>
                  </a:lnTo>
                  <a:lnTo>
                    <a:pt x="53" y="33"/>
                  </a:lnTo>
                  <a:lnTo>
                    <a:pt x="42" y="52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15" name="Freeform 284">
              <a:extLst>
                <a:ext uri="{FF2B5EF4-FFF2-40B4-BE49-F238E27FC236}">
                  <a16:creationId xmlns:a16="http://schemas.microsoft.com/office/drawing/2014/main" xmlns="" id="{31D52AB4-2ABC-41C0-A51E-004E65B56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433" y="2566457"/>
              <a:ext cx="28014" cy="47886"/>
            </a:xfrm>
            <a:custGeom>
              <a:avLst/>
              <a:gdLst>
                <a:gd name="T0" fmla="*/ 17 w 17"/>
                <a:gd name="T1" fmla="*/ 17 h 33"/>
                <a:gd name="T2" fmla="*/ 13 w 17"/>
                <a:gd name="T3" fmla="*/ 33 h 33"/>
                <a:gd name="T4" fmla="*/ 5 w 17"/>
                <a:gd name="T5" fmla="*/ 29 h 33"/>
                <a:gd name="T6" fmla="*/ 0 w 17"/>
                <a:gd name="T7" fmla="*/ 15 h 33"/>
                <a:gd name="T8" fmla="*/ 3 w 17"/>
                <a:gd name="T9" fmla="*/ 7 h 33"/>
                <a:gd name="T10" fmla="*/ 14 w 17"/>
                <a:gd name="T11" fmla="*/ 0 h 33"/>
                <a:gd name="T12" fmla="*/ 17 w 17"/>
                <a:gd name="T1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3">
                  <a:moveTo>
                    <a:pt x="17" y="17"/>
                  </a:moveTo>
                  <a:lnTo>
                    <a:pt x="13" y="33"/>
                  </a:lnTo>
                  <a:lnTo>
                    <a:pt x="5" y="29"/>
                  </a:lnTo>
                  <a:lnTo>
                    <a:pt x="0" y="15"/>
                  </a:lnTo>
                  <a:lnTo>
                    <a:pt x="3" y="7"/>
                  </a:lnTo>
                  <a:lnTo>
                    <a:pt x="14" y="0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16" name="Freeform 285">
              <a:extLst>
                <a:ext uri="{FF2B5EF4-FFF2-40B4-BE49-F238E27FC236}">
                  <a16:creationId xmlns:a16="http://schemas.microsoft.com/office/drawing/2014/main" xmlns="" id="{BCF46CE5-61FB-4899-9BCE-F99FF5819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857" y="2325580"/>
              <a:ext cx="336154" cy="259742"/>
            </a:xfrm>
            <a:custGeom>
              <a:avLst/>
              <a:gdLst>
                <a:gd name="T0" fmla="*/ 131 w 204"/>
                <a:gd name="T1" fmla="*/ 15 h 179"/>
                <a:gd name="T2" fmla="*/ 143 w 204"/>
                <a:gd name="T3" fmla="*/ 25 h 179"/>
                <a:gd name="T4" fmla="*/ 151 w 204"/>
                <a:gd name="T5" fmla="*/ 23 h 179"/>
                <a:gd name="T6" fmla="*/ 165 w 204"/>
                <a:gd name="T7" fmla="*/ 33 h 179"/>
                <a:gd name="T8" fmla="*/ 169 w 204"/>
                <a:gd name="T9" fmla="*/ 34 h 179"/>
                <a:gd name="T10" fmla="*/ 173 w 204"/>
                <a:gd name="T11" fmla="*/ 34 h 179"/>
                <a:gd name="T12" fmla="*/ 181 w 204"/>
                <a:gd name="T13" fmla="*/ 39 h 179"/>
                <a:gd name="T14" fmla="*/ 204 w 204"/>
                <a:gd name="T15" fmla="*/ 43 h 179"/>
                <a:gd name="T16" fmla="*/ 197 w 204"/>
                <a:gd name="T17" fmla="*/ 57 h 179"/>
                <a:gd name="T18" fmla="*/ 195 w 204"/>
                <a:gd name="T19" fmla="*/ 71 h 179"/>
                <a:gd name="T20" fmla="*/ 191 w 204"/>
                <a:gd name="T21" fmla="*/ 75 h 179"/>
                <a:gd name="T22" fmla="*/ 184 w 204"/>
                <a:gd name="T23" fmla="*/ 73 h 179"/>
                <a:gd name="T24" fmla="*/ 184 w 204"/>
                <a:gd name="T25" fmla="*/ 78 h 179"/>
                <a:gd name="T26" fmla="*/ 173 w 204"/>
                <a:gd name="T27" fmla="*/ 89 h 179"/>
                <a:gd name="T28" fmla="*/ 173 w 204"/>
                <a:gd name="T29" fmla="*/ 99 h 179"/>
                <a:gd name="T30" fmla="*/ 181 w 204"/>
                <a:gd name="T31" fmla="*/ 96 h 179"/>
                <a:gd name="T32" fmla="*/ 186 w 204"/>
                <a:gd name="T33" fmla="*/ 105 h 179"/>
                <a:gd name="T34" fmla="*/ 186 w 204"/>
                <a:gd name="T35" fmla="*/ 110 h 179"/>
                <a:gd name="T36" fmla="*/ 191 w 204"/>
                <a:gd name="T37" fmla="*/ 118 h 179"/>
                <a:gd name="T38" fmla="*/ 186 w 204"/>
                <a:gd name="T39" fmla="*/ 124 h 179"/>
                <a:gd name="T40" fmla="*/ 190 w 204"/>
                <a:gd name="T41" fmla="*/ 140 h 179"/>
                <a:gd name="T42" fmla="*/ 199 w 204"/>
                <a:gd name="T43" fmla="*/ 143 h 179"/>
                <a:gd name="T44" fmla="*/ 198 w 204"/>
                <a:gd name="T45" fmla="*/ 151 h 179"/>
                <a:gd name="T46" fmla="*/ 183 w 204"/>
                <a:gd name="T47" fmla="*/ 163 h 179"/>
                <a:gd name="T48" fmla="*/ 150 w 204"/>
                <a:gd name="T49" fmla="*/ 157 h 179"/>
                <a:gd name="T50" fmla="*/ 126 w 204"/>
                <a:gd name="T51" fmla="*/ 164 h 179"/>
                <a:gd name="T52" fmla="*/ 124 w 204"/>
                <a:gd name="T53" fmla="*/ 177 h 179"/>
                <a:gd name="T54" fmla="*/ 105 w 204"/>
                <a:gd name="T55" fmla="*/ 179 h 179"/>
                <a:gd name="T56" fmla="*/ 86 w 204"/>
                <a:gd name="T57" fmla="*/ 170 h 179"/>
                <a:gd name="T58" fmla="*/ 80 w 204"/>
                <a:gd name="T59" fmla="*/ 174 h 179"/>
                <a:gd name="T60" fmla="*/ 49 w 204"/>
                <a:gd name="T61" fmla="*/ 165 h 179"/>
                <a:gd name="T62" fmla="*/ 43 w 204"/>
                <a:gd name="T63" fmla="*/ 157 h 179"/>
                <a:gd name="T64" fmla="*/ 51 w 204"/>
                <a:gd name="T65" fmla="*/ 145 h 179"/>
                <a:gd name="T66" fmla="*/ 55 w 204"/>
                <a:gd name="T67" fmla="*/ 104 h 179"/>
                <a:gd name="T68" fmla="*/ 38 w 204"/>
                <a:gd name="T69" fmla="*/ 83 h 179"/>
                <a:gd name="T70" fmla="*/ 26 w 204"/>
                <a:gd name="T71" fmla="*/ 72 h 179"/>
                <a:gd name="T72" fmla="*/ 2 w 204"/>
                <a:gd name="T73" fmla="*/ 65 h 179"/>
                <a:gd name="T74" fmla="*/ 0 w 204"/>
                <a:gd name="T75" fmla="*/ 50 h 179"/>
                <a:gd name="T76" fmla="*/ 21 w 204"/>
                <a:gd name="T77" fmla="*/ 45 h 179"/>
                <a:gd name="T78" fmla="*/ 48 w 204"/>
                <a:gd name="T79" fmla="*/ 50 h 179"/>
                <a:gd name="T80" fmla="*/ 44 w 204"/>
                <a:gd name="T81" fmla="*/ 27 h 179"/>
                <a:gd name="T82" fmla="*/ 58 w 204"/>
                <a:gd name="T83" fmla="*/ 36 h 179"/>
                <a:gd name="T84" fmla="*/ 96 w 204"/>
                <a:gd name="T85" fmla="*/ 20 h 179"/>
                <a:gd name="T86" fmla="*/ 100 w 204"/>
                <a:gd name="T87" fmla="*/ 4 h 179"/>
                <a:gd name="T88" fmla="*/ 114 w 204"/>
                <a:gd name="T89" fmla="*/ 0 h 179"/>
                <a:gd name="T90" fmla="*/ 117 w 204"/>
                <a:gd name="T91" fmla="*/ 7 h 179"/>
                <a:gd name="T92" fmla="*/ 124 w 204"/>
                <a:gd name="T93" fmla="*/ 7 h 179"/>
                <a:gd name="T94" fmla="*/ 131 w 204"/>
                <a:gd name="T95" fmla="*/ 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79">
                  <a:moveTo>
                    <a:pt x="131" y="15"/>
                  </a:moveTo>
                  <a:lnTo>
                    <a:pt x="143" y="25"/>
                  </a:lnTo>
                  <a:lnTo>
                    <a:pt x="151" y="23"/>
                  </a:lnTo>
                  <a:lnTo>
                    <a:pt x="165" y="33"/>
                  </a:lnTo>
                  <a:lnTo>
                    <a:pt x="169" y="34"/>
                  </a:lnTo>
                  <a:lnTo>
                    <a:pt x="173" y="34"/>
                  </a:lnTo>
                  <a:lnTo>
                    <a:pt x="181" y="39"/>
                  </a:lnTo>
                  <a:lnTo>
                    <a:pt x="204" y="43"/>
                  </a:lnTo>
                  <a:lnTo>
                    <a:pt x="197" y="57"/>
                  </a:lnTo>
                  <a:lnTo>
                    <a:pt x="195" y="71"/>
                  </a:lnTo>
                  <a:lnTo>
                    <a:pt x="191" y="75"/>
                  </a:lnTo>
                  <a:lnTo>
                    <a:pt x="184" y="73"/>
                  </a:lnTo>
                  <a:lnTo>
                    <a:pt x="184" y="78"/>
                  </a:lnTo>
                  <a:lnTo>
                    <a:pt x="173" y="89"/>
                  </a:lnTo>
                  <a:lnTo>
                    <a:pt x="173" y="99"/>
                  </a:lnTo>
                  <a:lnTo>
                    <a:pt x="181" y="96"/>
                  </a:lnTo>
                  <a:lnTo>
                    <a:pt x="186" y="105"/>
                  </a:lnTo>
                  <a:lnTo>
                    <a:pt x="186" y="110"/>
                  </a:lnTo>
                  <a:lnTo>
                    <a:pt x="191" y="118"/>
                  </a:lnTo>
                  <a:lnTo>
                    <a:pt x="186" y="124"/>
                  </a:lnTo>
                  <a:lnTo>
                    <a:pt x="190" y="140"/>
                  </a:lnTo>
                  <a:lnTo>
                    <a:pt x="199" y="143"/>
                  </a:lnTo>
                  <a:lnTo>
                    <a:pt x="198" y="151"/>
                  </a:lnTo>
                  <a:lnTo>
                    <a:pt x="183" y="163"/>
                  </a:lnTo>
                  <a:lnTo>
                    <a:pt x="150" y="157"/>
                  </a:lnTo>
                  <a:lnTo>
                    <a:pt x="126" y="164"/>
                  </a:lnTo>
                  <a:lnTo>
                    <a:pt x="124" y="177"/>
                  </a:lnTo>
                  <a:lnTo>
                    <a:pt x="105" y="179"/>
                  </a:lnTo>
                  <a:lnTo>
                    <a:pt x="86" y="170"/>
                  </a:lnTo>
                  <a:lnTo>
                    <a:pt x="80" y="174"/>
                  </a:lnTo>
                  <a:lnTo>
                    <a:pt x="49" y="165"/>
                  </a:lnTo>
                  <a:lnTo>
                    <a:pt x="43" y="157"/>
                  </a:lnTo>
                  <a:lnTo>
                    <a:pt x="51" y="145"/>
                  </a:lnTo>
                  <a:lnTo>
                    <a:pt x="55" y="104"/>
                  </a:lnTo>
                  <a:lnTo>
                    <a:pt x="38" y="83"/>
                  </a:lnTo>
                  <a:lnTo>
                    <a:pt x="26" y="72"/>
                  </a:lnTo>
                  <a:lnTo>
                    <a:pt x="2" y="65"/>
                  </a:lnTo>
                  <a:lnTo>
                    <a:pt x="0" y="50"/>
                  </a:lnTo>
                  <a:lnTo>
                    <a:pt x="21" y="45"/>
                  </a:lnTo>
                  <a:lnTo>
                    <a:pt x="48" y="50"/>
                  </a:lnTo>
                  <a:lnTo>
                    <a:pt x="44" y="27"/>
                  </a:lnTo>
                  <a:lnTo>
                    <a:pt x="58" y="36"/>
                  </a:lnTo>
                  <a:lnTo>
                    <a:pt x="96" y="20"/>
                  </a:lnTo>
                  <a:lnTo>
                    <a:pt x="100" y="4"/>
                  </a:lnTo>
                  <a:lnTo>
                    <a:pt x="114" y="0"/>
                  </a:lnTo>
                  <a:lnTo>
                    <a:pt x="117" y="7"/>
                  </a:lnTo>
                  <a:lnTo>
                    <a:pt x="124" y="7"/>
                  </a:lnTo>
                  <a:lnTo>
                    <a:pt x="131" y="15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17" name="Freeform 286">
              <a:extLst>
                <a:ext uri="{FF2B5EF4-FFF2-40B4-BE49-F238E27FC236}">
                  <a16:creationId xmlns:a16="http://schemas.microsoft.com/office/drawing/2014/main" xmlns="" id="{EF1BC131-64E4-4806-B9CE-52CEFAF3D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4742" y="3789710"/>
              <a:ext cx="169726" cy="190091"/>
            </a:xfrm>
            <a:custGeom>
              <a:avLst/>
              <a:gdLst>
                <a:gd name="T0" fmla="*/ 42 w 103"/>
                <a:gd name="T1" fmla="*/ 131 h 131"/>
                <a:gd name="T2" fmla="*/ 23 w 103"/>
                <a:gd name="T3" fmla="*/ 110 h 131"/>
                <a:gd name="T4" fmla="*/ 11 w 103"/>
                <a:gd name="T5" fmla="*/ 93 h 131"/>
                <a:gd name="T6" fmla="*/ 0 w 103"/>
                <a:gd name="T7" fmla="*/ 71 h 131"/>
                <a:gd name="T8" fmla="*/ 1 w 103"/>
                <a:gd name="T9" fmla="*/ 65 h 131"/>
                <a:gd name="T10" fmla="*/ 5 w 103"/>
                <a:gd name="T11" fmla="*/ 58 h 131"/>
                <a:gd name="T12" fmla="*/ 9 w 103"/>
                <a:gd name="T13" fmla="*/ 43 h 131"/>
                <a:gd name="T14" fmla="*/ 13 w 103"/>
                <a:gd name="T15" fmla="*/ 27 h 131"/>
                <a:gd name="T16" fmla="*/ 19 w 103"/>
                <a:gd name="T17" fmla="*/ 26 h 131"/>
                <a:gd name="T18" fmla="*/ 46 w 103"/>
                <a:gd name="T19" fmla="*/ 26 h 131"/>
                <a:gd name="T20" fmla="*/ 46 w 103"/>
                <a:gd name="T21" fmla="*/ 1 h 131"/>
                <a:gd name="T22" fmla="*/ 54 w 103"/>
                <a:gd name="T23" fmla="*/ 0 h 131"/>
                <a:gd name="T24" fmla="*/ 65 w 103"/>
                <a:gd name="T25" fmla="*/ 3 h 131"/>
                <a:gd name="T26" fmla="*/ 76 w 103"/>
                <a:gd name="T27" fmla="*/ 0 h 131"/>
                <a:gd name="T28" fmla="*/ 79 w 103"/>
                <a:gd name="T29" fmla="*/ 1 h 131"/>
                <a:gd name="T30" fmla="*/ 77 w 103"/>
                <a:gd name="T31" fmla="*/ 10 h 131"/>
                <a:gd name="T32" fmla="*/ 82 w 103"/>
                <a:gd name="T33" fmla="*/ 21 h 131"/>
                <a:gd name="T34" fmla="*/ 96 w 103"/>
                <a:gd name="T35" fmla="*/ 19 h 131"/>
                <a:gd name="T36" fmla="*/ 101 w 103"/>
                <a:gd name="T37" fmla="*/ 24 h 131"/>
                <a:gd name="T38" fmla="*/ 93 w 103"/>
                <a:gd name="T39" fmla="*/ 48 h 131"/>
                <a:gd name="T40" fmla="*/ 102 w 103"/>
                <a:gd name="T41" fmla="*/ 60 h 131"/>
                <a:gd name="T42" fmla="*/ 103 w 103"/>
                <a:gd name="T43" fmla="*/ 76 h 131"/>
                <a:gd name="T44" fmla="*/ 101 w 103"/>
                <a:gd name="T45" fmla="*/ 90 h 131"/>
                <a:gd name="T46" fmla="*/ 95 w 103"/>
                <a:gd name="T47" fmla="*/ 100 h 131"/>
                <a:gd name="T48" fmla="*/ 79 w 103"/>
                <a:gd name="T49" fmla="*/ 99 h 131"/>
                <a:gd name="T50" fmla="*/ 69 w 103"/>
                <a:gd name="T51" fmla="*/ 89 h 131"/>
                <a:gd name="T52" fmla="*/ 68 w 103"/>
                <a:gd name="T53" fmla="*/ 98 h 131"/>
                <a:gd name="T54" fmla="*/ 56 w 103"/>
                <a:gd name="T55" fmla="*/ 101 h 131"/>
                <a:gd name="T56" fmla="*/ 49 w 103"/>
                <a:gd name="T57" fmla="*/ 106 h 131"/>
                <a:gd name="T58" fmla="*/ 56 w 103"/>
                <a:gd name="T59" fmla="*/ 120 h 131"/>
                <a:gd name="T60" fmla="*/ 42 w 103"/>
                <a:gd name="T6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3" h="131">
                  <a:moveTo>
                    <a:pt x="42" y="131"/>
                  </a:moveTo>
                  <a:lnTo>
                    <a:pt x="23" y="110"/>
                  </a:lnTo>
                  <a:lnTo>
                    <a:pt x="11" y="93"/>
                  </a:lnTo>
                  <a:lnTo>
                    <a:pt x="0" y="71"/>
                  </a:lnTo>
                  <a:lnTo>
                    <a:pt x="1" y="65"/>
                  </a:lnTo>
                  <a:lnTo>
                    <a:pt x="5" y="58"/>
                  </a:lnTo>
                  <a:lnTo>
                    <a:pt x="9" y="43"/>
                  </a:lnTo>
                  <a:lnTo>
                    <a:pt x="13" y="27"/>
                  </a:lnTo>
                  <a:lnTo>
                    <a:pt x="19" y="26"/>
                  </a:lnTo>
                  <a:lnTo>
                    <a:pt x="46" y="26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5" y="3"/>
                  </a:lnTo>
                  <a:lnTo>
                    <a:pt x="76" y="0"/>
                  </a:lnTo>
                  <a:lnTo>
                    <a:pt x="79" y="1"/>
                  </a:lnTo>
                  <a:lnTo>
                    <a:pt x="77" y="10"/>
                  </a:lnTo>
                  <a:lnTo>
                    <a:pt x="82" y="21"/>
                  </a:lnTo>
                  <a:lnTo>
                    <a:pt x="96" y="19"/>
                  </a:lnTo>
                  <a:lnTo>
                    <a:pt x="101" y="24"/>
                  </a:lnTo>
                  <a:lnTo>
                    <a:pt x="93" y="48"/>
                  </a:lnTo>
                  <a:lnTo>
                    <a:pt x="102" y="60"/>
                  </a:lnTo>
                  <a:lnTo>
                    <a:pt x="103" y="76"/>
                  </a:lnTo>
                  <a:lnTo>
                    <a:pt x="101" y="90"/>
                  </a:lnTo>
                  <a:lnTo>
                    <a:pt x="95" y="100"/>
                  </a:lnTo>
                  <a:lnTo>
                    <a:pt x="79" y="99"/>
                  </a:lnTo>
                  <a:lnTo>
                    <a:pt x="69" y="89"/>
                  </a:lnTo>
                  <a:lnTo>
                    <a:pt x="68" y="98"/>
                  </a:lnTo>
                  <a:lnTo>
                    <a:pt x="56" y="101"/>
                  </a:lnTo>
                  <a:lnTo>
                    <a:pt x="49" y="106"/>
                  </a:lnTo>
                  <a:lnTo>
                    <a:pt x="56" y="120"/>
                  </a:lnTo>
                  <a:lnTo>
                    <a:pt x="42" y="131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18" name="Freeform 287">
              <a:extLst>
                <a:ext uri="{FF2B5EF4-FFF2-40B4-BE49-F238E27FC236}">
                  <a16:creationId xmlns:a16="http://schemas.microsoft.com/office/drawing/2014/main" xmlns="" id="{6FA53462-767C-4E69-B1FA-7C7EBF91D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000" y="2208044"/>
              <a:ext cx="49434" cy="37728"/>
            </a:xfrm>
            <a:custGeom>
              <a:avLst/>
              <a:gdLst>
                <a:gd name="T0" fmla="*/ 30 w 30"/>
                <a:gd name="T1" fmla="*/ 13 h 26"/>
                <a:gd name="T2" fmla="*/ 21 w 30"/>
                <a:gd name="T3" fmla="*/ 26 h 26"/>
                <a:gd name="T4" fmla="*/ 10 w 30"/>
                <a:gd name="T5" fmla="*/ 22 h 26"/>
                <a:gd name="T6" fmla="*/ 0 w 30"/>
                <a:gd name="T7" fmla="*/ 23 h 26"/>
                <a:gd name="T8" fmla="*/ 4 w 30"/>
                <a:gd name="T9" fmla="*/ 12 h 26"/>
                <a:gd name="T10" fmla="*/ 1 w 30"/>
                <a:gd name="T11" fmla="*/ 1 h 26"/>
                <a:gd name="T12" fmla="*/ 14 w 30"/>
                <a:gd name="T13" fmla="*/ 0 h 26"/>
                <a:gd name="T14" fmla="*/ 30 w 30"/>
                <a:gd name="T1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6">
                  <a:moveTo>
                    <a:pt x="30" y="13"/>
                  </a:moveTo>
                  <a:lnTo>
                    <a:pt x="21" y="26"/>
                  </a:lnTo>
                  <a:lnTo>
                    <a:pt x="10" y="22"/>
                  </a:lnTo>
                  <a:lnTo>
                    <a:pt x="0" y="23"/>
                  </a:lnTo>
                  <a:lnTo>
                    <a:pt x="4" y="12"/>
                  </a:lnTo>
                  <a:lnTo>
                    <a:pt x="1" y="1"/>
                  </a:lnTo>
                  <a:lnTo>
                    <a:pt x="14" y="0"/>
                  </a:lnTo>
                  <a:lnTo>
                    <a:pt x="30" y="13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19" name="Freeform 288">
              <a:extLst>
                <a:ext uri="{FF2B5EF4-FFF2-40B4-BE49-F238E27FC236}">
                  <a16:creationId xmlns:a16="http://schemas.microsoft.com/office/drawing/2014/main" xmlns="" id="{CC8BD9D1-42DA-42B9-8DD9-1CF43487E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548" y="2110821"/>
              <a:ext cx="197738" cy="249584"/>
            </a:xfrm>
            <a:custGeom>
              <a:avLst/>
              <a:gdLst>
                <a:gd name="T0" fmla="*/ 49 w 120"/>
                <a:gd name="T1" fmla="*/ 0 h 172"/>
                <a:gd name="T2" fmla="*/ 32 w 120"/>
                <a:gd name="T3" fmla="*/ 21 h 172"/>
                <a:gd name="T4" fmla="*/ 47 w 120"/>
                <a:gd name="T5" fmla="*/ 18 h 172"/>
                <a:gd name="T6" fmla="*/ 64 w 120"/>
                <a:gd name="T7" fmla="*/ 18 h 172"/>
                <a:gd name="T8" fmla="*/ 60 w 120"/>
                <a:gd name="T9" fmla="*/ 34 h 172"/>
                <a:gd name="T10" fmla="*/ 46 w 120"/>
                <a:gd name="T11" fmla="*/ 51 h 172"/>
                <a:gd name="T12" fmla="*/ 62 w 120"/>
                <a:gd name="T13" fmla="*/ 53 h 172"/>
                <a:gd name="T14" fmla="*/ 63 w 120"/>
                <a:gd name="T15" fmla="*/ 55 h 172"/>
                <a:gd name="T16" fmla="*/ 76 w 120"/>
                <a:gd name="T17" fmla="*/ 78 h 172"/>
                <a:gd name="T18" fmla="*/ 87 w 120"/>
                <a:gd name="T19" fmla="*/ 82 h 172"/>
                <a:gd name="T20" fmla="*/ 96 w 120"/>
                <a:gd name="T21" fmla="*/ 104 h 172"/>
                <a:gd name="T22" fmla="*/ 101 w 120"/>
                <a:gd name="T23" fmla="*/ 112 h 172"/>
                <a:gd name="T24" fmla="*/ 120 w 120"/>
                <a:gd name="T25" fmla="*/ 116 h 172"/>
                <a:gd name="T26" fmla="*/ 118 w 120"/>
                <a:gd name="T27" fmla="*/ 129 h 172"/>
                <a:gd name="T28" fmla="*/ 110 w 120"/>
                <a:gd name="T29" fmla="*/ 135 h 172"/>
                <a:gd name="T30" fmla="*/ 116 w 120"/>
                <a:gd name="T31" fmla="*/ 145 h 172"/>
                <a:gd name="T32" fmla="*/ 102 w 120"/>
                <a:gd name="T33" fmla="*/ 155 h 172"/>
                <a:gd name="T34" fmla="*/ 81 w 120"/>
                <a:gd name="T35" fmla="*/ 155 h 172"/>
                <a:gd name="T36" fmla="*/ 54 w 120"/>
                <a:gd name="T37" fmla="*/ 161 h 172"/>
                <a:gd name="T38" fmla="*/ 46 w 120"/>
                <a:gd name="T39" fmla="*/ 157 h 172"/>
                <a:gd name="T40" fmla="*/ 36 w 120"/>
                <a:gd name="T41" fmla="*/ 166 h 172"/>
                <a:gd name="T42" fmla="*/ 21 w 120"/>
                <a:gd name="T43" fmla="*/ 164 h 172"/>
                <a:gd name="T44" fmla="*/ 10 w 120"/>
                <a:gd name="T45" fmla="*/ 172 h 172"/>
                <a:gd name="T46" fmla="*/ 1 w 120"/>
                <a:gd name="T47" fmla="*/ 168 h 172"/>
                <a:gd name="T48" fmla="*/ 25 w 120"/>
                <a:gd name="T49" fmla="*/ 147 h 172"/>
                <a:gd name="T50" fmla="*/ 39 w 120"/>
                <a:gd name="T51" fmla="*/ 142 h 172"/>
                <a:gd name="T52" fmla="*/ 39 w 120"/>
                <a:gd name="T53" fmla="*/ 142 h 172"/>
                <a:gd name="T54" fmla="*/ 15 w 120"/>
                <a:gd name="T55" fmla="*/ 139 h 172"/>
                <a:gd name="T56" fmla="*/ 11 w 120"/>
                <a:gd name="T57" fmla="*/ 131 h 172"/>
                <a:gd name="T58" fmla="*/ 27 w 120"/>
                <a:gd name="T59" fmla="*/ 125 h 172"/>
                <a:gd name="T60" fmla="*/ 19 w 120"/>
                <a:gd name="T61" fmla="*/ 114 h 172"/>
                <a:gd name="T62" fmla="*/ 22 w 120"/>
                <a:gd name="T63" fmla="*/ 101 h 172"/>
                <a:gd name="T64" fmla="*/ 45 w 120"/>
                <a:gd name="T65" fmla="*/ 102 h 172"/>
                <a:gd name="T66" fmla="*/ 45 w 120"/>
                <a:gd name="T67" fmla="*/ 102 h 172"/>
                <a:gd name="T68" fmla="*/ 48 w 120"/>
                <a:gd name="T69" fmla="*/ 91 h 172"/>
                <a:gd name="T70" fmla="*/ 38 w 120"/>
                <a:gd name="T71" fmla="*/ 79 h 172"/>
                <a:gd name="T72" fmla="*/ 37 w 120"/>
                <a:gd name="T73" fmla="*/ 79 h 172"/>
                <a:gd name="T74" fmla="*/ 19 w 120"/>
                <a:gd name="T75" fmla="*/ 75 h 172"/>
                <a:gd name="T76" fmla="*/ 15 w 120"/>
                <a:gd name="T77" fmla="*/ 70 h 172"/>
                <a:gd name="T78" fmla="*/ 21 w 120"/>
                <a:gd name="T79" fmla="*/ 61 h 172"/>
                <a:gd name="T80" fmla="*/ 16 w 120"/>
                <a:gd name="T81" fmla="*/ 55 h 172"/>
                <a:gd name="T82" fmla="*/ 8 w 120"/>
                <a:gd name="T83" fmla="*/ 65 h 172"/>
                <a:gd name="T84" fmla="*/ 8 w 120"/>
                <a:gd name="T85" fmla="*/ 46 h 172"/>
                <a:gd name="T86" fmla="*/ 0 w 120"/>
                <a:gd name="T87" fmla="*/ 36 h 172"/>
                <a:gd name="T88" fmla="*/ 7 w 120"/>
                <a:gd name="T89" fmla="*/ 15 h 172"/>
                <a:gd name="T90" fmla="*/ 19 w 120"/>
                <a:gd name="T91" fmla="*/ 0 h 172"/>
                <a:gd name="T92" fmla="*/ 31 w 120"/>
                <a:gd name="T93" fmla="*/ 1 h 172"/>
                <a:gd name="T94" fmla="*/ 49 w 120"/>
                <a:gd name="T9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72">
                  <a:moveTo>
                    <a:pt x="49" y="0"/>
                  </a:moveTo>
                  <a:lnTo>
                    <a:pt x="32" y="21"/>
                  </a:lnTo>
                  <a:lnTo>
                    <a:pt x="47" y="18"/>
                  </a:lnTo>
                  <a:lnTo>
                    <a:pt x="64" y="18"/>
                  </a:lnTo>
                  <a:lnTo>
                    <a:pt x="60" y="34"/>
                  </a:lnTo>
                  <a:lnTo>
                    <a:pt x="46" y="51"/>
                  </a:lnTo>
                  <a:lnTo>
                    <a:pt x="62" y="53"/>
                  </a:lnTo>
                  <a:lnTo>
                    <a:pt x="63" y="55"/>
                  </a:lnTo>
                  <a:lnTo>
                    <a:pt x="76" y="78"/>
                  </a:lnTo>
                  <a:lnTo>
                    <a:pt x="87" y="82"/>
                  </a:lnTo>
                  <a:lnTo>
                    <a:pt x="96" y="104"/>
                  </a:lnTo>
                  <a:lnTo>
                    <a:pt x="101" y="112"/>
                  </a:lnTo>
                  <a:lnTo>
                    <a:pt x="120" y="116"/>
                  </a:lnTo>
                  <a:lnTo>
                    <a:pt x="118" y="129"/>
                  </a:lnTo>
                  <a:lnTo>
                    <a:pt x="110" y="135"/>
                  </a:lnTo>
                  <a:lnTo>
                    <a:pt x="116" y="145"/>
                  </a:lnTo>
                  <a:lnTo>
                    <a:pt x="102" y="155"/>
                  </a:lnTo>
                  <a:lnTo>
                    <a:pt x="81" y="155"/>
                  </a:lnTo>
                  <a:lnTo>
                    <a:pt x="54" y="161"/>
                  </a:lnTo>
                  <a:lnTo>
                    <a:pt x="46" y="157"/>
                  </a:lnTo>
                  <a:lnTo>
                    <a:pt x="36" y="166"/>
                  </a:lnTo>
                  <a:lnTo>
                    <a:pt x="21" y="164"/>
                  </a:lnTo>
                  <a:lnTo>
                    <a:pt x="10" y="172"/>
                  </a:lnTo>
                  <a:lnTo>
                    <a:pt x="1" y="168"/>
                  </a:lnTo>
                  <a:lnTo>
                    <a:pt x="25" y="147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15" y="139"/>
                  </a:lnTo>
                  <a:lnTo>
                    <a:pt x="11" y="131"/>
                  </a:lnTo>
                  <a:lnTo>
                    <a:pt x="27" y="125"/>
                  </a:lnTo>
                  <a:lnTo>
                    <a:pt x="19" y="114"/>
                  </a:lnTo>
                  <a:lnTo>
                    <a:pt x="22" y="101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8" y="91"/>
                  </a:lnTo>
                  <a:lnTo>
                    <a:pt x="38" y="79"/>
                  </a:lnTo>
                  <a:lnTo>
                    <a:pt x="37" y="79"/>
                  </a:lnTo>
                  <a:lnTo>
                    <a:pt x="19" y="75"/>
                  </a:lnTo>
                  <a:lnTo>
                    <a:pt x="15" y="70"/>
                  </a:lnTo>
                  <a:lnTo>
                    <a:pt x="21" y="61"/>
                  </a:lnTo>
                  <a:lnTo>
                    <a:pt x="16" y="55"/>
                  </a:lnTo>
                  <a:lnTo>
                    <a:pt x="8" y="65"/>
                  </a:lnTo>
                  <a:lnTo>
                    <a:pt x="8" y="46"/>
                  </a:lnTo>
                  <a:lnTo>
                    <a:pt x="0" y="36"/>
                  </a:lnTo>
                  <a:lnTo>
                    <a:pt x="7" y="15"/>
                  </a:lnTo>
                  <a:lnTo>
                    <a:pt x="19" y="0"/>
                  </a:lnTo>
                  <a:lnTo>
                    <a:pt x="31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20" name="Freeform 289">
              <a:extLst>
                <a:ext uri="{FF2B5EF4-FFF2-40B4-BE49-F238E27FC236}">
                  <a16:creationId xmlns:a16="http://schemas.microsoft.com/office/drawing/2014/main" xmlns="" id="{E7D58281-30B0-4953-9E08-7A29634B6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593" y="2549044"/>
              <a:ext cx="197738" cy="75456"/>
            </a:xfrm>
            <a:custGeom>
              <a:avLst/>
              <a:gdLst>
                <a:gd name="T0" fmla="*/ 33 w 120"/>
                <a:gd name="T1" fmla="*/ 42 h 52"/>
                <a:gd name="T2" fmla="*/ 34 w 120"/>
                <a:gd name="T3" fmla="*/ 33 h 52"/>
                <a:gd name="T4" fmla="*/ 28 w 120"/>
                <a:gd name="T5" fmla="*/ 19 h 52"/>
                <a:gd name="T6" fmla="*/ 17 w 120"/>
                <a:gd name="T7" fmla="*/ 11 h 52"/>
                <a:gd name="T8" fmla="*/ 7 w 120"/>
                <a:gd name="T9" fmla="*/ 9 h 52"/>
                <a:gd name="T10" fmla="*/ 0 w 120"/>
                <a:gd name="T11" fmla="*/ 3 h 52"/>
                <a:gd name="T12" fmla="*/ 1 w 120"/>
                <a:gd name="T13" fmla="*/ 0 h 52"/>
                <a:gd name="T14" fmla="*/ 16 w 120"/>
                <a:gd name="T15" fmla="*/ 4 h 52"/>
                <a:gd name="T16" fmla="*/ 41 w 120"/>
                <a:gd name="T17" fmla="*/ 7 h 52"/>
                <a:gd name="T18" fmla="*/ 66 w 120"/>
                <a:gd name="T19" fmla="*/ 17 h 52"/>
                <a:gd name="T20" fmla="*/ 69 w 120"/>
                <a:gd name="T21" fmla="*/ 21 h 52"/>
                <a:gd name="T22" fmla="*/ 79 w 120"/>
                <a:gd name="T23" fmla="*/ 18 h 52"/>
                <a:gd name="T24" fmla="*/ 95 w 120"/>
                <a:gd name="T25" fmla="*/ 22 h 52"/>
                <a:gd name="T26" fmla="*/ 102 w 120"/>
                <a:gd name="T27" fmla="*/ 30 h 52"/>
                <a:gd name="T28" fmla="*/ 113 w 120"/>
                <a:gd name="T29" fmla="*/ 35 h 52"/>
                <a:gd name="T30" fmla="*/ 110 w 120"/>
                <a:gd name="T31" fmla="*/ 38 h 52"/>
                <a:gd name="T32" fmla="*/ 120 w 120"/>
                <a:gd name="T33" fmla="*/ 49 h 52"/>
                <a:gd name="T34" fmla="*/ 118 w 120"/>
                <a:gd name="T35" fmla="*/ 52 h 52"/>
                <a:gd name="T36" fmla="*/ 109 w 120"/>
                <a:gd name="T37" fmla="*/ 50 h 52"/>
                <a:gd name="T38" fmla="*/ 95 w 120"/>
                <a:gd name="T39" fmla="*/ 44 h 52"/>
                <a:gd name="T40" fmla="*/ 92 w 120"/>
                <a:gd name="T41" fmla="*/ 48 h 52"/>
                <a:gd name="T42" fmla="*/ 69 w 120"/>
                <a:gd name="T43" fmla="*/ 51 h 52"/>
                <a:gd name="T44" fmla="*/ 51 w 120"/>
                <a:gd name="T45" fmla="*/ 41 h 52"/>
                <a:gd name="T46" fmla="*/ 33 w 120"/>
                <a:gd name="T47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52">
                  <a:moveTo>
                    <a:pt x="33" y="42"/>
                  </a:moveTo>
                  <a:lnTo>
                    <a:pt x="34" y="33"/>
                  </a:lnTo>
                  <a:lnTo>
                    <a:pt x="28" y="19"/>
                  </a:lnTo>
                  <a:lnTo>
                    <a:pt x="17" y="11"/>
                  </a:lnTo>
                  <a:lnTo>
                    <a:pt x="7" y="9"/>
                  </a:lnTo>
                  <a:lnTo>
                    <a:pt x="0" y="3"/>
                  </a:lnTo>
                  <a:lnTo>
                    <a:pt x="1" y="0"/>
                  </a:lnTo>
                  <a:lnTo>
                    <a:pt x="16" y="4"/>
                  </a:lnTo>
                  <a:lnTo>
                    <a:pt x="41" y="7"/>
                  </a:lnTo>
                  <a:lnTo>
                    <a:pt x="66" y="17"/>
                  </a:lnTo>
                  <a:lnTo>
                    <a:pt x="69" y="21"/>
                  </a:lnTo>
                  <a:lnTo>
                    <a:pt x="79" y="18"/>
                  </a:lnTo>
                  <a:lnTo>
                    <a:pt x="95" y="22"/>
                  </a:lnTo>
                  <a:lnTo>
                    <a:pt x="102" y="30"/>
                  </a:lnTo>
                  <a:lnTo>
                    <a:pt x="113" y="35"/>
                  </a:lnTo>
                  <a:lnTo>
                    <a:pt x="110" y="38"/>
                  </a:lnTo>
                  <a:lnTo>
                    <a:pt x="120" y="49"/>
                  </a:lnTo>
                  <a:lnTo>
                    <a:pt x="118" y="52"/>
                  </a:lnTo>
                  <a:lnTo>
                    <a:pt x="109" y="50"/>
                  </a:lnTo>
                  <a:lnTo>
                    <a:pt x="95" y="44"/>
                  </a:lnTo>
                  <a:lnTo>
                    <a:pt x="92" y="48"/>
                  </a:lnTo>
                  <a:lnTo>
                    <a:pt x="69" y="51"/>
                  </a:lnTo>
                  <a:lnTo>
                    <a:pt x="51" y="41"/>
                  </a:lnTo>
                  <a:lnTo>
                    <a:pt x="33" y="42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21" name="Freeform 290">
              <a:extLst>
                <a:ext uri="{FF2B5EF4-FFF2-40B4-BE49-F238E27FC236}">
                  <a16:creationId xmlns:a16="http://schemas.microsoft.com/office/drawing/2014/main" xmlns="" id="{4CF03435-BA81-4DB8-8506-C09003F01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0574" y="3525615"/>
              <a:ext cx="130178" cy="191541"/>
            </a:xfrm>
            <a:custGeom>
              <a:avLst/>
              <a:gdLst>
                <a:gd name="T0" fmla="*/ 79 w 79"/>
                <a:gd name="T1" fmla="*/ 107 h 132"/>
                <a:gd name="T2" fmla="*/ 50 w 79"/>
                <a:gd name="T3" fmla="*/ 119 h 132"/>
                <a:gd name="T4" fmla="*/ 40 w 79"/>
                <a:gd name="T5" fmla="*/ 127 h 132"/>
                <a:gd name="T6" fmla="*/ 23 w 79"/>
                <a:gd name="T7" fmla="*/ 132 h 132"/>
                <a:gd name="T8" fmla="*/ 7 w 79"/>
                <a:gd name="T9" fmla="*/ 127 h 132"/>
                <a:gd name="T10" fmla="*/ 8 w 79"/>
                <a:gd name="T11" fmla="*/ 119 h 132"/>
                <a:gd name="T12" fmla="*/ 0 w 79"/>
                <a:gd name="T13" fmla="*/ 100 h 132"/>
                <a:gd name="T14" fmla="*/ 5 w 79"/>
                <a:gd name="T15" fmla="*/ 77 h 132"/>
                <a:gd name="T16" fmla="*/ 12 w 79"/>
                <a:gd name="T17" fmla="*/ 60 h 132"/>
                <a:gd name="T18" fmla="*/ 8 w 79"/>
                <a:gd name="T19" fmla="*/ 30 h 132"/>
                <a:gd name="T20" fmla="*/ 5 w 79"/>
                <a:gd name="T21" fmla="*/ 14 h 132"/>
                <a:gd name="T22" fmla="*/ 6 w 79"/>
                <a:gd name="T23" fmla="*/ 3 h 132"/>
                <a:gd name="T24" fmla="*/ 37 w 79"/>
                <a:gd name="T25" fmla="*/ 2 h 132"/>
                <a:gd name="T26" fmla="*/ 45 w 79"/>
                <a:gd name="T27" fmla="*/ 3 h 132"/>
                <a:gd name="T28" fmla="*/ 51 w 79"/>
                <a:gd name="T29" fmla="*/ 0 h 132"/>
                <a:gd name="T30" fmla="*/ 60 w 79"/>
                <a:gd name="T31" fmla="*/ 1 h 132"/>
                <a:gd name="T32" fmla="*/ 58 w 79"/>
                <a:gd name="T33" fmla="*/ 8 h 132"/>
                <a:gd name="T34" fmla="*/ 66 w 79"/>
                <a:gd name="T35" fmla="*/ 19 h 132"/>
                <a:gd name="T36" fmla="*/ 66 w 79"/>
                <a:gd name="T37" fmla="*/ 34 h 132"/>
                <a:gd name="T38" fmla="*/ 68 w 79"/>
                <a:gd name="T39" fmla="*/ 50 h 132"/>
                <a:gd name="T40" fmla="*/ 72 w 79"/>
                <a:gd name="T41" fmla="*/ 58 h 132"/>
                <a:gd name="T42" fmla="*/ 68 w 79"/>
                <a:gd name="T43" fmla="*/ 76 h 132"/>
                <a:gd name="T44" fmla="*/ 70 w 79"/>
                <a:gd name="T45" fmla="*/ 87 h 132"/>
                <a:gd name="T46" fmla="*/ 75 w 79"/>
                <a:gd name="T47" fmla="*/ 100 h 132"/>
                <a:gd name="T48" fmla="*/ 79 w 79"/>
                <a:gd name="T49" fmla="*/ 10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32">
                  <a:moveTo>
                    <a:pt x="79" y="107"/>
                  </a:moveTo>
                  <a:lnTo>
                    <a:pt x="50" y="119"/>
                  </a:lnTo>
                  <a:lnTo>
                    <a:pt x="40" y="127"/>
                  </a:lnTo>
                  <a:lnTo>
                    <a:pt x="23" y="132"/>
                  </a:lnTo>
                  <a:lnTo>
                    <a:pt x="7" y="127"/>
                  </a:lnTo>
                  <a:lnTo>
                    <a:pt x="8" y="119"/>
                  </a:lnTo>
                  <a:lnTo>
                    <a:pt x="0" y="100"/>
                  </a:lnTo>
                  <a:lnTo>
                    <a:pt x="5" y="77"/>
                  </a:lnTo>
                  <a:lnTo>
                    <a:pt x="12" y="60"/>
                  </a:lnTo>
                  <a:lnTo>
                    <a:pt x="8" y="30"/>
                  </a:lnTo>
                  <a:lnTo>
                    <a:pt x="5" y="14"/>
                  </a:lnTo>
                  <a:lnTo>
                    <a:pt x="6" y="3"/>
                  </a:lnTo>
                  <a:lnTo>
                    <a:pt x="37" y="2"/>
                  </a:lnTo>
                  <a:lnTo>
                    <a:pt x="45" y="3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58" y="8"/>
                  </a:lnTo>
                  <a:lnTo>
                    <a:pt x="66" y="19"/>
                  </a:lnTo>
                  <a:lnTo>
                    <a:pt x="66" y="34"/>
                  </a:lnTo>
                  <a:lnTo>
                    <a:pt x="68" y="50"/>
                  </a:lnTo>
                  <a:lnTo>
                    <a:pt x="72" y="58"/>
                  </a:lnTo>
                  <a:lnTo>
                    <a:pt x="68" y="76"/>
                  </a:lnTo>
                  <a:lnTo>
                    <a:pt x="70" y="87"/>
                  </a:lnTo>
                  <a:lnTo>
                    <a:pt x="75" y="100"/>
                  </a:lnTo>
                  <a:lnTo>
                    <a:pt x="79" y="107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22" name="Freeform 291">
              <a:extLst>
                <a:ext uri="{FF2B5EF4-FFF2-40B4-BE49-F238E27FC236}">
                  <a16:creationId xmlns:a16="http://schemas.microsoft.com/office/drawing/2014/main" xmlns="" id="{66300253-7717-443F-A103-6C8CB91EF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998" y="3480632"/>
              <a:ext cx="219160" cy="159618"/>
            </a:xfrm>
            <a:custGeom>
              <a:avLst/>
              <a:gdLst>
                <a:gd name="T0" fmla="*/ 116 w 133"/>
                <a:gd name="T1" fmla="*/ 101 h 110"/>
                <a:gd name="T2" fmla="*/ 108 w 133"/>
                <a:gd name="T3" fmla="*/ 110 h 110"/>
                <a:gd name="T4" fmla="*/ 105 w 133"/>
                <a:gd name="T5" fmla="*/ 97 h 110"/>
                <a:gd name="T6" fmla="*/ 93 w 133"/>
                <a:gd name="T7" fmla="*/ 86 h 110"/>
                <a:gd name="T8" fmla="*/ 84 w 133"/>
                <a:gd name="T9" fmla="*/ 88 h 110"/>
                <a:gd name="T10" fmla="*/ 81 w 133"/>
                <a:gd name="T11" fmla="*/ 75 h 110"/>
                <a:gd name="T12" fmla="*/ 78 w 133"/>
                <a:gd name="T13" fmla="*/ 60 h 110"/>
                <a:gd name="T14" fmla="*/ 58 w 133"/>
                <a:gd name="T15" fmla="*/ 53 h 110"/>
                <a:gd name="T16" fmla="*/ 49 w 133"/>
                <a:gd name="T17" fmla="*/ 57 h 110"/>
                <a:gd name="T18" fmla="*/ 44 w 133"/>
                <a:gd name="T19" fmla="*/ 67 h 110"/>
                <a:gd name="T20" fmla="*/ 26 w 133"/>
                <a:gd name="T21" fmla="*/ 64 h 110"/>
                <a:gd name="T22" fmla="*/ 14 w 133"/>
                <a:gd name="T23" fmla="*/ 53 h 110"/>
                <a:gd name="T24" fmla="*/ 8 w 133"/>
                <a:gd name="T25" fmla="*/ 40 h 110"/>
                <a:gd name="T26" fmla="*/ 0 w 133"/>
                <a:gd name="T27" fmla="*/ 32 h 110"/>
                <a:gd name="T28" fmla="*/ 14 w 133"/>
                <a:gd name="T29" fmla="*/ 22 h 110"/>
                <a:gd name="T30" fmla="*/ 22 w 133"/>
                <a:gd name="T31" fmla="*/ 19 h 110"/>
                <a:gd name="T32" fmla="*/ 24 w 133"/>
                <a:gd name="T33" fmla="*/ 9 h 110"/>
                <a:gd name="T34" fmla="*/ 26 w 133"/>
                <a:gd name="T35" fmla="*/ 0 h 110"/>
                <a:gd name="T36" fmla="*/ 48 w 133"/>
                <a:gd name="T37" fmla="*/ 5 h 110"/>
                <a:gd name="T38" fmla="*/ 54 w 133"/>
                <a:gd name="T39" fmla="*/ 2 h 110"/>
                <a:gd name="T40" fmla="*/ 66 w 133"/>
                <a:gd name="T41" fmla="*/ 3 h 110"/>
                <a:gd name="T42" fmla="*/ 70 w 133"/>
                <a:gd name="T43" fmla="*/ 10 h 110"/>
                <a:gd name="T44" fmla="*/ 78 w 133"/>
                <a:gd name="T45" fmla="*/ 8 h 110"/>
                <a:gd name="T46" fmla="*/ 91 w 133"/>
                <a:gd name="T47" fmla="*/ 15 h 110"/>
                <a:gd name="T48" fmla="*/ 102 w 133"/>
                <a:gd name="T49" fmla="*/ 8 h 110"/>
                <a:gd name="T50" fmla="*/ 110 w 133"/>
                <a:gd name="T51" fmla="*/ 6 h 110"/>
                <a:gd name="T52" fmla="*/ 116 w 133"/>
                <a:gd name="T53" fmla="*/ 16 h 110"/>
                <a:gd name="T54" fmla="*/ 120 w 133"/>
                <a:gd name="T55" fmla="*/ 30 h 110"/>
                <a:gd name="T56" fmla="*/ 123 w 133"/>
                <a:gd name="T57" fmla="*/ 35 h 110"/>
                <a:gd name="T58" fmla="*/ 124 w 133"/>
                <a:gd name="T59" fmla="*/ 43 h 110"/>
                <a:gd name="T60" fmla="*/ 126 w 133"/>
                <a:gd name="T61" fmla="*/ 51 h 110"/>
                <a:gd name="T62" fmla="*/ 128 w 133"/>
                <a:gd name="T63" fmla="*/ 67 h 110"/>
                <a:gd name="T64" fmla="*/ 126 w 133"/>
                <a:gd name="T65" fmla="*/ 86 h 110"/>
                <a:gd name="T66" fmla="*/ 126 w 133"/>
                <a:gd name="T67" fmla="*/ 93 h 110"/>
                <a:gd name="T68" fmla="*/ 122 w 133"/>
                <a:gd name="T69" fmla="*/ 10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" h="110">
                  <a:moveTo>
                    <a:pt x="122" y="102"/>
                  </a:moveTo>
                  <a:lnTo>
                    <a:pt x="116" y="101"/>
                  </a:lnTo>
                  <a:lnTo>
                    <a:pt x="113" y="110"/>
                  </a:lnTo>
                  <a:lnTo>
                    <a:pt x="108" y="110"/>
                  </a:lnTo>
                  <a:lnTo>
                    <a:pt x="104" y="105"/>
                  </a:lnTo>
                  <a:lnTo>
                    <a:pt x="105" y="97"/>
                  </a:lnTo>
                  <a:lnTo>
                    <a:pt x="98" y="84"/>
                  </a:lnTo>
                  <a:lnTo>
                    <a:pt x="93" y="86"/>
                  </a:lnTo>
                  <a:lnTo>
                    <a:pt x="89" y="87"/>
                  </a:lnTo>
                  <a:lnTo>
                    <a:pt x="84" y="88"/>
                  </a:lnTo>
                  <a:lnTo>
                    <a:pt x="84" y="80"/>
                  </a:lnTo>
                  <a:lnTo>
                    <a:pt x="81" y="75"/>
                  </a:lnTo>
                  <a:lnTo>
                    <a:pt x="82" y="69"/>
                  </a:lnTo>
                  <a:lnTo>
                    <a:pt x="78" y="60"/>
                  </a:lnTo>
                  <a:lnTo>
                    <a:pt x="73" y="53"/>
                  </a:lnTo>
                  <a:lnTo>
                    <a:pt x="58" y="53"/>
                  </a:lnTo>
                  <a:lnTo>
                    <a:pt x="54" y="57"/>
                  </a:lnTo>
                  <a:lnTo>
                    <a:pt x="49" y="57"/>
                  </a:lnTo>
                  <a:lnTo>
                    <a:pt x="46" y="61"/>
                  </a:lnTo>
                  <a:lnTo>
                    <a:pt x="44" y="67"/>
                  </a:lnTo>
                  <a:lnTo>
                    <a:pt x="34" y="76"/>
                  </a:lnTo>
                  <a:lnTo>
                    <a:pt x="26" y="64"/>
                  </a:lnTo>
                  <a:lnTo>
                    <a:pt x="19" y="56"/>
                  </a:lnTo>
                  <a:lnTo>
                    <a:pt x="14" y="53"/>
                  </a:lnTo>
                  <a:lnTo>
                    <a:pt x="10" y="49"/>
                  </a:lnTo>
                  <a:lnTo>
                    <a:pt x="8" y="40"/>
                  </a:lnTo>
                  <a:lnTo>
                    <a:pt x="5" y="35"/>
                  </a:lnTo>
                  <a:lnTo>
                    <a:pt x="0" y="32"/>
                  </a:lnTo>
                  <a:lnTo>
                    <a:pt x="8" y="22"/>
                  </a:lnTo>
                  <a:lnTo>
                    <a:pt x="14" y="22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5" y="16"/>
                  </a:lnTo>
                  <a:lnTo>
                    <a:pt x="24" y="9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8" y="5"/>
                  </a:lnTo>
                  <a:lnTo>
                    <a:pt x="52" y="5"/>
                  </a:lnTo>
                  <a:lnTo>
                    <a:pt x="54" y="2"/>
                  </a:lnTo>
                  <a:lnTo>
                    <a:pt x="64" y="4"/>
                  </a:lnTo>
                  <a:lnTo>
                    <a:pt x="66" y="3"/>
                  </a:lnTo>
                  <a:lnTo>
                    <a:pt x="67" y="10"/>
                  </a:lnTo>
                  <a:lnTo>
                    <a:pt x="70" y="10"/>
                  </a:lnTo>
                  <a:lnTo>
                    <a:pt x="75" y="8"/>
                  </a:lnTo>
                  <a:lnTo>
                    <a:pt x="78" y="8"/>
                  </a:lnTo>
                  <a:lnTo>
                    <a:pt x="83" y="14"/>
                  </a:lnTo>
                  <a:lnTo>
                    <a:pt x="91" y="15"/>
                  </a:lnTo>
                  <a:lnTo>
                    <a:pt x="96" y="11"/>
                  </a:lnTo>
                  <a:lnTo>
                    <a:pt x="102" y="8"/>
                  </a:lnTo>
                  <a:lnTo>
                    <a:pt x="106" y="5"/>
                  </a:lnTo>
                  <a:lnTo>
                    <a:pt x="110" y="6"/>
                  </a:lnTo>
                  <a:lnTo>
                    <a:pt x="114" y="10"/>
                  </a:lnTo>
                  <a:lnTo>
                    <a:pt x="116" y="16"/>
                  </a:lnTo>
                  <a:lnTo>
                    <a:pt x="123" y="25"/>
                  </a:lnTo>
                  <a:lnTo>
                    <a:pt x="120" y="30"/>
                  </a:lnTo>
                  <a:lnTo>
                    <a:pt x="119" y="37"/>
                  </a:lnTo>
                  <a:lnTo>
                    <a:pt x="123" y="35"/>
                  </a:lnTo>
                  <a:lnTo>
                    <a:pt x="125" y="37"/>
                  </a:lnTo>
                  <a:lnTo>
                    <a:pt x="124" y="43"/>
                  </a:lnTo>
                  <a:lnTo>
                    <a:pt x="130" y="49"/>
                  </a:lnTo>
                  <a:lnTo>
                    <a:pt x="126" y="51"/>
                  </a:lnTo>
                  <a:lnTo>
                    <a:pt x="124" y="58"/>
                  </a:lnTo>
                  <a:lnTo>
                    <a:pt x="128" y="67"/>
                  </a:lnTo>
                  <a:lnTo>
                    <a:pt x="133" y="83"/>
                  </a:lnTo>
                  <a:lnTo>
                    <a:pt x="126" y="86"/>
                  </a:lnTo>
                  <a:lnTo>
                    <a:pt x="124" y="89"/>
                  </a:lnTo>
                  <a:lnTo>
                    <a:pt x="126" y="93"/>
                  </a:lnTo>
                  <a:lnTo>
                    <a:pt x="125" y="102"/>
                  </a:lnTo>
                  <a:lnTo>
                    <a:pt x="122" y="102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23" name="Freeform 292">
              <a:extLst>
                <a:ext uri="{FF2B5EF4-FFF2-40B4-BE49-F238E27FC236}">
                  <a16:creationId xmlns:a16="http://schemas.microsoft.com/office/drawing/2014/main" xmlns="" id="{D00153B0-BB2D-40FC-8813-0B82CA14D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915" y="3441453"/>
              <a:ext cx="90631" cy="23217"/>
            </a:xfrm>
            <a:custGeom>
              <a:avLst/>
              <a:gdLst>
                <a:gd name="T0" fmla="*/ 0 w 55"/>
                <a:gd name="T1" fmla="*/ 15 h 16"/>
                <a:gd name="T2" fmla="*/ 3 w 55"/>
                <a:gd name="T3" fmla="*/ 6 h 16"/>
                <a:gd name="T4" fmla="*/ 23 w 55"/>
                <a:gd name="T5" fmla="*/ 5 h 16"/>
                <a:gd name="T6" fmla="*/ 27 w 55"/>
                <a:gd name="T7" fmla="*/ 0 h 16"/>
                <a:gd name="T8" fmla="*/ 33 w 55"/>
                <a:gd name="T9" fmla="*/ 0 h 16"/>
                <a:gd name="T10" fmla="*/ 40 w 55"/>
                <a:gd name="T11" fmla="*/ 5 h 16"/>
                <a:gd name="T12" fmla="*/ 45 w 55"/>
                <a:gd name="T13" fmla="*/ 5 h 16"/>
                <a:gd name="T14" fmla="*/ 51 w 55"/>
                <a:gd name="T15" fmla="*/ 2 h 16"/>
                <a:gd name="T16" fmla="*/ 55 w 55"/>
                <a:gd name="T17" fmla="*/ 8 h 16"/>
                <a:gd name="T18" fmla="*/ 47 w 55"/>
                <a:gd name="T19" fmla="*/ 13 h 16"/>
                <a:gd name="T20" fmla="*/ 39 w 55"/>
                <a:gd name="T21" fmla="*/ 12 h 16"/>
                <a:gd name="T22" fmla="*/ 31 w 55"/>
                <a:gd name="T23" fmla="*/ 8 h 16"/>
                <a:gd name="T24" fmla="*/ 25 w 55"/>
                <a:gd name="T25" fmla="*/ 13 h 16"/>
                <a:gd name="T26" fmla="*/ 21 w 55"/>
                <a:gd name="T27" fmla="*/ 13 h 16"/>
                <a:gd name="T28" fmla="*/ 17 w 55"/>
                <a:gd name="T29" fmla="*/ 16 h 16"/>
                <a:gd name="T30" fmla="*/ 0 w 55"/>
                <a:gd name="T3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16">
                  <a:moveTo>
                    <a:pt x="0" y="15"/>
                  </a:moveTo>
                  <a:lnTo>
                    <a:pt x="3" y="6"/>
                  </a:lnTo>
                  <a:lnTo>
                    <a:pt x="23" y="5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51" y="2"/>
                  </a:lnTo>
                  <a:lnTo>
                    <a:pt x="55" y="8"/>
                  </a:lnTo>
                  <a:lnTo>
                    <a:pt x="47" y="13"/>
                  </a:lnTo>
                  <a:lnTo>
                    <a:pt x="39" y="12"/>
                  </a:lnTo>
                  <a:lnTo>
                    <a:pt x="31" y="8"/>
                  </a:lnTo>
                  <a:lnTo>
                    <a:pt x="25" y="13"/>
                  </a:lnTo>
                  <a:lnTo>
                    <a:pt x="21" y="13"/>
                  </a:lnTo>
                  <a:lnTo>
                    <a:pt x="17" y="16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24" name="Freeform 293">
              <a:extLst>
                <a:ext uri="{FF2B5EF4-FFF2-40B4-BE49-F238E27FC236}">
                  <a16:creationId xmlns:a16="http://schemas.microsoft.com/office/drawing/2014/main" xmlns="" id="{4EB3477E-6225-41DB-9DA6-DFD59FCC9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6859" y="3479181"/>
              <a:ext cx="88982" cy="47886"/>
            </a:xfrm>
            <a:custGeom>
              <a:avLst/>
              <a:gdLst>
                <a:gd name="T0" fmla="*/ 28 w 54"/>
                <a:gd name="T1" fmla="*/ 33 h 33"/>
                <a:gd name="T2" fmla="*/ 18 w 54"/>
                <a:gd name="T3" fmla="*/ 24 h 33"/>
                <a:gd name="T4" fmla="*/ 10 w 54"/>
                <a:gd name="T5" fmla="*/ 23 h 33"/>
                <a:gd name="T6" fmla="*/ 6 w 54"/>
                <a:gd name="T7" fmla="*/ 17 h 33"/>
                <a:gd name="T8" fmla="*/ 6 w 54"/>
                <a:gd name="T9" fmla="*/ 14 h 33"/>
                <a:gd name="T10" fmla="*/ 1 w 54"/>
                <a:gd name="T11" fmla="*/ 10 h 33"/>
                <a:gd name="T12" fmla="*/ 0 w 54"/>
                <a:gd name="T13" fmla="*/ 5 h 33"/>
                <a:gd name="T14" fmla="*/ 10 w 54"/>
                <a:gd name="T15" fmla="*/ 2 h 33"/>
                <a:gd name="T16" fmla="*/ 16 w 54"/>
                <a:gd name="T17" fmla="*/ 2 h 33"/>
                <a:gd name="T18" fmla="*/ 21 w 54"/>
                <a:gd name="T19" fmla="*/ 0 h 33"/>
                <a:gd name="T20" fmla="*/ 54 w 54"/>
                <a:gd name="T21" fmla="*/ 1 h 33"/>
                <a:gd name="T22" fmla="*/ 54 w 54"/>
                <a:gd name="T23" fmla="*/ 8 h 33"/>
                <a:gd name="T24" fmla="*/ 52 w 54"/>
                <a:gd name="T25" fmla="*/ 10 h 33"/>
                <a:gd name="T26" fmla="*/ 53 w 54"/>
                <a:gd name="T27" fmla="*/ 17 h 33"/>
                <a:gd name="T28" fmla="*/ 50 w 54"/>
                <a:gd name="T29" fmla="*/ 20 h 33"/>
                <a:gd name="T30" fmla="*/ 46 w 54"/>
                <a:gd name="T31" fmla="*/ 20 h 33"/>
                <a:gd name="T32" fmla="*/ 42 w 54"/>
                <a:gd name="T33" fmla="*/ 23 h 33"/>
                <a:gd name="T34" fmla="*/ 36 w 54"/>
                <a:gd name="T35" fmla="*/ 23 h 33"/>
                <a:gd name="T36" fmla="*/ 28 w 5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33">
                  <a:moveTo>
                    <a:pt x="28" y="33"/>
                  </a:moveTo>
                  <a:lnTo>
                    <a:pt x="18" y="24"/>
                  </a:lnTo>
                  <a:lnTo>
                    <a:pt x="10" y="23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1" y="10"/>
                  </a:lnTo>
                  <a:lnTo>
                    <a:pt x="0" y="5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54" y="1"/>
                  </a:lnTo>
                  <a:lnTo>
                    <a:pt x="54" y="8"/>
                  </a:lnTo>
                  <a:lnTo>
                    <a:pt x="52" y="10"/>
                  </a:lnTo>
                  <a:lnTo>
                    <a:pt x="53" y="17"/>
                  </a:lnTo>
                  <a:lnTo>
                    <a:pt x="50" y="20"/>
                  </a:lnTo>
                  <a:lnTo>
                    <a:pt x="46" y="20"/>
                  </a:lnTo>
                  <a:lnTo>
                    <a:pt x="42" y="23"/>
                  </a:lnTo>
                  <a:lnTo>
                    <a:pt x="36" y="23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25" name="Freeform 294">
              <a:extLst>
                <a:ext uri="{FF2B5EF4-FFF2-40B4-BE49-F238E27FC236}">
                  <a16:creationId xmlns:a16="http://schemas.microsoft.com/office/drawing/2014/main" xmlns="" id="{FEFC46F5-7B3D-4992-A372-56A3E05B4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571" y="3791162"/>
              <a:ext cx="60970" cy="37728"/>
            </a:xfrm>
            <a:custGeom>
              <a:avLst/>
              <a:gdLst>
                <a:gd name="T0" fmla="*/ 4 w 37"/>
                <a:gd name="T1" fmla="*/ 26 h 26"/>
                <a:gd name="T2" fmla="*/ 0 w 37"/>
                <a:gd name="T3" fmla="*/ 23 h 26"/>
                <a:gd name="T4" fmla="*/ 7 w 37"/>
                <a:gd name="T5" fmla="*/ 0 h 26"/>
                <a:gd name="T6" fmla="*/ 37 w 37"/>
                <a:gd name="T7" fmla="*/ 0 h 26"/>
                <a:gd name="T8" fmla="*/ 37 w 37"/>
                <a:gd name="T9" fmla="*/ 25 h 26"/>
                <a:gd name="T10" fmla="*/ 10 w 37"/>
                <a:gd name="T11" fmla="*/ 25 h 26"/>
                <a:gd name="T12" fmla="*/ 4 w 37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6">
                  <a:moveTo>
                    <a:pt x="4" y="26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37" y="0"/>
                  </a:lnTo>
                  <a:lnTo>
                    <a:pt x="37" y="25"/>
                  </a:lnTo>
                  <a:lnTo>
                    <a:pt x="10" y="25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26" name="Freeform 295">
              <a:extLst>
                <a:ext uri="{FF2B5EF4-FFF2-40B4-BE49-F238E27FC236}">
                  <a16:creationId xmlns:a16="http://schemas.microsoft.com/office/drawing/2014/main" xmlns="" id="{6B592D80-5AE3-483E-B74B-3DFF7C14B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456" y="2784118"/>
              <a:ext cx="79095" cy="23217"/>
            </a:xfrm>
            <a:custGeom>
              <a:avLst/>
              <a:gdLst>
                <a:gd name="T0" fmla="*/ 2 w 48"/>
                <a:gd name="T1" fmla="*/ 0 h 16"/>
                <a:gd name="T2" fmla="*/ 12 w 48"/>
                <a:gd name="T3" fmla="*/ 7 h 16"/>
                <a:gd name="T4" fmla="*/ 25 w 48"/>
                <a:gd name="T5" fmla="*/ 6 h 16"/>
                <a:gd name="T6" fmla="*/ 39 w 48"/>
                <a:gd name="T7" fmla="*/ 7 h 16"/>
                <a:gd name="T8" fmla="*/ 38 w 48"/>
                <a:gd name="T9" fmla="*/ 11 h 16"/>
                <a:gd name="T10" fmla="*/ 48 w 48"/>
                <a:gd name="T11" fmla="*/ 8 h 16"/>
                <a:gd name="T12" fmla="*/ 46 w 48"/>
                <a:gd name="T13" fmla="*/ 14 h 16"/>
                <a:gd name="T14" fmla="*/ 21 w 48"/>
                <a:gd name="T15" fmla="*/ 16 h 16"/>
                <a:gd name="T16" fmla="*/ 21 w 48"/>
                <a:gd name="T17" fmla="*/ 13 h 16"/>
                <a:gd name="T18" fmla="*/ 0 w 48"/>
                <a:gd name="T19" fmla="*/ 9 h 16"/>
                <a:gd name="T20" fmla="*/ 2 w 48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16">
                  <a:moveTo>
                    <a:pt x="2" y="0"/>
                  </a:moveTo>
                  <a:lnTo>
                    <a:pt x="12" y="7"/>
                  </a:lnTo>
                  <a:lnTo>
                    <a:pt x="25" y="6"/>
                  </a:lnTo>
                  <a:lnTo>
                    <a:pt x="39" y="7"/>
                  </a:lnTo>
                  <a:lnTo>
                    <a:pt x="38" y="11"/>
                  </a:lnTo>
                  <a:lnTo>
                    <a:pt x="48" y="8"/>
                  </a:lnTo>
                  <a:lnTo>
                    <a:pt x="46" y="14"/>
                  </a:lnTo>
                  <a:lnTo>
                    <a:pt x="21" y="16"/>
                  </a:lnTo>
                  <a:lnTo>
                    <a:pt x="21" y="13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27" name="Freeform 296">
              <a:extLst>
                <a:ext uri="{FF2B5EF4-FFF2-40B4-BE49-F238E27FC236}">
                  <a16:creationId xmlns:a16="http://schemas.microsoft.com/office/drawing/2014/main" xmlns="" id="{DA1D8832-626E-48C1-BDAC-CB79EE58D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1348" y="2601283"/>
              <a:ext cx="173022" cy="161069"/>
            </a:xfrm>
            <a:custGeom>
              <a:avLst/>
              <a:gdLst>
                <a:gd name="T0" fmla="*/ 105 w 105"/>
                <a:gd name="T1" fmla="*/ 5 h 111"/>
                <a:gd name="T2" fmla="*/ 101 w 105"/>
                <a:gd name="T3" fmla="*/ 18 h 111"/>
                <a:gd name="T4" fmla="*/ 98 w 105"/>
                <a:gd name="T5" fmla="*/ 20 h 111"/>
                <a:gd name="T6" fmla="*/ 87 w 105"/>
                <a:gd name="T7" fmla="*/ 20 h 111"/>
                <a:gd name="T8" fmla="*/ 78 w 105"/>
                <a:gd name="T9" fmla="*/ 18 h 111"/>
                <a:gd name="T10" fmla="*/ 58 w 105"/>
                <a:gd name="T11" fmla="*/ 23 h 111"/>
                <a:gd name="T12" fmla="*/ 71 w 105"/>
                <a:gd name="T13" fmla="*/ 35 h 111"/>
                <a:gd name="T14" fmla="*/ 63 w 105"/>
                <a:gd name="T15" fmla="*/ 38 h 111"/>
                <a:gd name="T16" fmla="*/ 54 w 105"/>
                <a:gd name="T17" fmla="*/ 38 h 111"/>
                <a:gd name="T18" fmla="*/ 44 w 105"/>
                <a:gd name="T19" fmla="*/ 28 h 111"/>
                <a:gd name="T20" fmla="*/ 41 w 105"/>
                <a:gd name="T21" fmla="*/ 32 h 111"/>
                <a:gd name="T22" fmla="*/ 46 w 105"/>
                <a:gd name="T23" fmla="*/ 44 h 111"/>
                <a:gd name="T24" fmla="*/ 55 w 105"/>
                <a:gd name="T25" fmla="*/ 54 h 111"/>
                <a:gd name="T26" fmla="*/ 49 w 105"/>
                <a:gd name="T27" fmla="*/ 59 h 111"/>
                <a:gd name="T28" fmla="*/ 59 w 105"/>
                <a:gd name="T29" fmla="*/ 68 h 111"/>
                <a:gd name="T30" fmla="*/ 68 w 105"/>
                <a:gd name="T31" fmla="*/ 74 h 111"/>
                <a:gd name="T32" fmla="*/ 70 w 105"/>
                <a:gd name="T33" fmla="*/ 86 h 111"/>
                <a:gd name="T34" fmla="*/ 53 w 105"/>
                <a:gd name="T35" fmla="*/ 80 h 111"/>
                <a:gd name="T36" fmla="*/ 59 w 105"/>
                <a:gd name="T37" fmla="*/ 91 h 111"/>
                <a:gd name="T38" fmla="*/ 49 w 105"/>
                <a:gd name="T39" fmla="*/ 93 h 111"/>
                <a:gd name="T40" fmla="*/ 57 w 105"/>
                <a:gd name="T41" fmla="*/ 111 h 111"/>
                <a:gd name="T42" fmla="*/ 45 w 105"/>
                <a:gd name="T43" fmla="*/ 111 h 111"/>
                <a:gd name="T44" fmla="*/ 30 w 105"/>
                <a:gd name="T45" fmla="*/ 102 h 111"/>
                <a:gd name="T46" fmla="*/ 23 w 105"/>
                <a:gd name="T47" fmla="*/ 86 h 111"/>
                <a:gd name="T48" fmla="*/ 19 w 105"/>
                <a:gd name="T49" fmla="*/ 72 h 111"/>
                <a:gd name="T50" fmla="*/ 11 w 105"/>
                <a:gd name="T51" fmla="*/ 63 h 111"/>
                <a:gd name="T52" fmla="*/ 2 w 105"/>
                <a:gd name="T53" fmla="*/ 51 h 111"/>
                <a:gd name="T54" fmla="*/ 0 w 105"/>
                <a:gd name="T55" fmla="*/ 45 h 111"/>
                <a:gd name="T56" fmla="*/ 7 w 105"/>
                <a:gd name="T57" fmla="*/ 35 h 111"/>
                <a:gd name="T58" fmla="*/ 7 w 105"/>
                <a:gd name="T59" fmla="*/ 28 h 111"/>
                <a:gd name="T60" fmla="*/ 13 w 105"/>
                <a:gd name="T61" fmla="*/ 26 h 111"/>
                <a:gd name="T62" fmla="*/ 13 w 105"/>
                <a:gd name="T63" fmla="*/ 20 h 111"/>
                <a:gd name="T64" fmla="*/ 24 w 105"/>
                <a:gd name="T65" fmla="*/ 18 h 111"/>
                <a:gd name="T66" fmla="*/ 30 w 105"/>
                <a:gd name="T67" fmla="*/ 14 h 111"/>
                <a:gd name="T68" fmla="*/ 39 w 105"/>
                <a:gd name="T69" fmla="*/ 14 h 111"/>
                <a:gd name="T70" fmla="*/ 41 w 105"/>
                <a:gd name="T71" fmla="*/ 10 h 111"/>
                <a:gd name="T72" fmla="*/ 44 w 105"/>
                <a:gd name="T73" fmla="*/ 10 h 111"/>
                <a:gd name="T74" fmla="*/ 57 w 105"/>
                <a:gd name="T75" fmla="*/ 10 h 111"/>
                <a:gd name="T76" fmla="*/ 70 w 105"/>
                <a:gd name="T77" fmla="*/ 5 h 111"/>
                <a:gd name="T78" fmla="*/ 82 w 105"/>
                <a:gd name="T79" fmla="*/ 12 h 111"/>
                <a:gd name="T80" fmla="*/ 97 w 105"/>
                <a:gd name="T81" fmla="*/ 10 h 111"/>
                <a:gd name="T82" fmla="*/ 96 w 105"/>
                <a:gd name="T83" fmla="*/ 0 h 111"/>
                <a:gd name="T84" fmla="*/ 105 w 105"/>
                <a:gd name="T85" fmla="*/ 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111">
                  <a:moveTo>
                    <a:pt x="105" y="5"/>
                  </a:moveTo>
                  <a:lnTo>
                    <a:pt x="101" y="18"/>
                  </a:lnTo>
                  <a:lnTo>
                    <a:pt x="98" y="20"/>
                  </a:lnTo>
                  <a:lnTo>
                    <a:pt x="87" y="20"/>
                  </a:lnTo>
                  <a:lnTo>
                    <a:pt x="78" y="18"/>
                  </a:lnTo>
                  <a:lnTo>
                    <a:pt x="58" y="23"/>
                  </a:lnTo>
                  <a:lnTo>
                    <a:pt x="71" y="35"/>
                  </a:lnTo>
                  <a:lnTo>
                    <a:pt x="63" y="38"/>
                  </a:lnTo>
                  <a:lnTo>
                    <a:pt x="54" y="38"/>
                  </a:lnTo>
                  <a:lnTo>
                    <a:pt x="44" y="28"/>
                  </a:lnTo>
                  <a:lnTo>
                    <a:pt x="41" y="32"/>
                  </a:lnTo>
                  <a:lnTo>
                    <a:pt x="46" y="44"/>
                  </a:lnTo>
                  <a:lnTo>
                    <a:pt x="55" y="54"/>
                  </a:lnTo>
                  <a:lnTo>
                    <a:pt x="49" y="59"/>
                  </a:lnTo>
                  <a:lnTo>
                    <a:pt x="59" y="68"/>
                  </a:lnTo>
                  <a:lnTo>
                    <a:pt x="68" y="74"/>
                  </a:lnTo>
                  <a:lnTo>
                    <a:pt x="70" y="86"/>
                  </a:lnTo>
                  <a:lnTo>
                    <a:pt x="53" y="80"/>
                  </a:lnTo>
                  <a:lnTo>
                    <a:pt x="59" y="91"/>
                  </a:lnTo>
                  <a:lnTo>
                    <a:pt x="49" y="93"/>
                  </a:lnTo>
                  <a:lnTo>
                    <a:pt x="57" y="111"/>
                  </a:lnTo>
                  <a:lnTo>
                    <a:pt x="45" y="111"/>
                  </a:lnTo>
                  <a:lnTo>
                    <a:pt x="30" y="102"/>
                  </a:lnTo>
                  <a:lnTo>
                    <a:pt x="23" y="86"/>
                  </a:lnTo>
                  <a:lnTo>
                    <a:pt x="19" y="72"/>
                  </a:lnTo>
                  <a:lnTo>
                    <a:pt x="11" y="63"/>
                  </a:lnTo>
                  <a:lnTo>
                    <a:pt x="2" y="51"/>
                  </a:lnTo>
                  <a:lnTo>
                    <a:pt x="0" y="45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3" y="26"/>
                  </a:lnTo>
                  <a:lnTo>
                    <a:pt x="13" y="20"/>
                  </a:lnTo>
                  <a:lnTo>
                    <a:pt x="24" y="18"/>
                  </a:lnTo>
                  <a:lnTo>
                    <a:pt x="30" y="14"/>
                  </a:lnTo>
                  <a:lnTo>
                    <a:pt x="39" y="14"/>
                  </a:lnTo>
                  <a:lnTo>
                    <a:pt x="41" y="10"/>
                  </a:lnTo>
                  <a:lnTo>
                    <a:pt x="44" y="10"/>
                  </a:lnTo>
                  <a:lnTo>
                    <a:pt x="57" y="10"/>
                  </a:lnTo>
                  <a:lnTo>
                    <a:pt x="70" y="5"/>
                  </a:lnTo>
                  <a:lnTo>
                    <a:pt x="82" y="12"/>
                  </a:lnTo>
                  <a:lnTo>
                    <a:pt x="97" y="10"/>
                  </a:lnTo>
                  <a:lnTo>
                    <a:pt x="96" y="0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28" name="Freeform 297">
              <a:extLst>
                <a:ext uri="{FF2B5EF4-FFF2-40B4-BE49-F238E27FC236}">
                  <a16:creationId xmlns:a16="http://schemas.microsoft.com/office/drawing/2014/main" xmlns="" id="{DD33603D-0D67-4DA5-86D4-095B0FFC3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081" y="1512980"/>
              <a:ext cx="1197963" cy="557211"/>
            </a:xfrm>
            <a:custGeom>
              <a:avLst/>
              <a:gdLst>
                <a:gd name="T0" fmla="*/ 429 w 727"/>
                <a:gd name="T1" fmla="*/ 5 h 384"/>
                <a:gd name="T2" fmla="*/ 571 w 727"/>
                <a:gd name="T3" fmla="*/ 1 h 384"/>
                <a:gd name="T4" fmla="*/ 571 w 727"/>
                <a:gd name="T5" fmla="*/ 16 h 384"/>
                <a:gd name="T6" fmla="*/ 556 w 727"/>
                <a:gd name="T7" fmla="*/ 18 h 384"/>
                <a:gd name="T8" fmla="*/ 618 w 727"/>
                <a:gd name="T9" fmla="*/ 23 h 384"/>
                <a:gd name="T10" fmla="*/ 689 w 727"/>
                <a:gd name="T11" fmla="*/ 20 h 384"/>
                <a:gd name="T12" fmla="*/ 679 w 727"/>
                <a:gd name="T13" fmla="*/ 38 h 384"/>
                <a:gd name="T14" fmla="*/ 662 w 727"/>
                <a:gd name="T15" fmla="*/ 44 h 384"/>
                <a:gd name="T16" fmla="*/ 631 w 727"/>
                <a:gd name="T17" fmla="*/ 79 h 384"/>
                <a:gd name="T18" fmla="*/ 603 w 727"/>
                <a:gd name="T19" fmla="*/ 94 h 384"/>
                <a:gd name="T20" fmla="*/ 610 w 727"/>
                <a:gd name="T21" fmla="*/ 116 h 384"/>
                <a:gd name="T22" fmla="*/ 608 w 727"/>
                <a:gd name="T23" fmla="*/ 138 h 384"/>
                <a:gd name="T24" fmla="*/ 567 w 727"/>
                <a:gd name="T25" fmla="*/ 146 h 384"/>
                <a:gd name="T26" fmla="*/ 555 w 727"/>
                <a:gd name="T27" fmla="*/ 158 h 384"/>
                <a:gd name="T28" fmla="*/ 578 w 727"/>
                <a:gd name="T29" fmla="*/ 176 h 384"/>
                <a:gd name="T30" fmla="*/ 548 w 727"/>
                <a:gd name="T31" fmla="*/ 187 h 384"/>
                <a:gd name="T32" fmla="*/ 518 w 727"/>
                <a:gd name="T33" fmla="*/ 198 h 384"/>
                <a:gd name="T34" fmla="*/ 532 w 727"/>
                <a:gd name="T35" fmla="*/ 214 h 384"/>
                <a:gd name="T36" fmla="*/ 436 w 727"/>
                <a:gd name="T37" fmla="*/ 234 h 384"/>
                <a:gd name="T38" fmla="*/ 362 w 727"/>
                <a:gd name="T39" fmla="*/ 273 h 384"/>
                <a:gd name="T40" fmla="*/ 311 w 727"/>
                <a:gd name="T41" fmla="*/ 282 h 384"/>
                <a:gd name="T42" fmla="*/ 280 w 727"/>
                <a:gd name="T43" fmla="*/ 319 h 384"/>
                <a:gd name="T44" fmla="*/ 241 w 727"/>
                <a:gd name="T45" fmla="*/ 364 h 384"/>
                <a:gd name="T46" fmla="*/ 190 w 727"/>
                <a:gd name="T47" fmla="*/ 369 h 384"/>
                <a:gd name="T48" fmla="*/ 148 w 727"/>
                <a:gd name="T49" fmla="*/ 340 h 384"/>
                <a:gd name="T50" fmla="*/ 136 w 727"/>
                <a:gd name="T51" fmla="*/ 288 h 384"/>
                <a:gd name="T52" fmla="*/ 129 w 727"/>
                <a:gd name="T53" fmla="*/ 251 h 384"/>
                <a:gd name="T54" fmla="*/ 185 w 727"/>
                <a:gd name="T55" fmla="*/ 216 h 384"/>
                <a:gd name="T56" fmla="*/ 167 w 727"/>
                <a:gd name="T57" fmla="*/ 211 h 384"/>
                <a:gd name="T58" fmla="*/ 146 w 727"/>
                <a:gd name="T59" fmla="*/ 196 h 384"/>
                <a:gd name="T60" fmla="*/ 193 w 727"/>
                <a:gd name="T61" fmla="*/ 191 h 384"/>
                <a:gd name="T62" fmla="*/ 153 w 727"/>
                <a:gd name="T63" fmla="*/ 177 h 384"/>
                <a:gd name="T64" fmla="*/ 163 w 727"/>
                <a:gd name="T65" fmla="*/ 151 h 384"/>
                <a:gd name="T66" fmla="*/ 143 w 727"/>
                <a:gd name="T67" fmla="*/ 117 h 384"/>
                <a:gd name="T68" fmla="*/ 96 w 727"/>
                <a:gd name="T69" fmla="*/ 101 h 384"/>
                <a:gd name="T70" fmla="*/ 23 w 727"/>
                <a:gd name="T71" fmla="*/ 98 h 384"/>
                <a:gd name="T72" fmla="*/ 69 w 727"/>
                <a:gd name="T73" fmla="*/ 83 h 384"/>
                <a:gd name="T74" fmla="*/ 7 w 727"/>
                <a:gd name="T75" fmla="*/ 67 h 384"/>
                <a:gd name="T76" fmla="*/ 114 w 727"/>
                <a:gd name="T77" fmla="*/ 49 h 384"/>
                <a:gd name="T78" fmla="*/ 148 w 727"/>
                <a:gd name="T79" fmla="*/ 29 h 384"/>
                <a:gd name="T80" fmla="*/ 195 w 727"/>
                <a:gd name="T81" fmla="*/ 19 h 384"/>
                <a:gd name="T82" fmla="*/ 274 w 727"/>
                <a:gd name="T83" fmla="*/ 21 h 384"/>
                <a:gd name="T84" fmla="*/ 347 w 727"/>
                <a:gd name="T85" fmla="*/ 20 h 384"/>
                <a:gd name="T86" fmla="*/ 350 w 727"/>
                <a:gd name="T87" fmla="*/ 1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384">
                  <a:moveTo>
                    <a:pt x="350" y="12"/>
                  </a:moveTo>
                  <a:lnTo>
                    <a:pt x="392" y="5"/>
                  </a:lnTo>
                  <a:lnTo>
                    <a:pt x="429" y="5"/>
                  </a:lnTo>
                  <a:lnTo>
                    <a:pt x="446" y="1"/>
                  </a:lnTo>
                  <a:lnTo>
                    <a:pt x="485" y="0"/>
                  </a:lnTo>
                  <a:lnTo>
                    <a:pt x="571" y="1"/>
                  </a:lnTo>
                  <a:lnTo>
                    <a:pt x="636" y="10"/>
                  </a:lnTo>
                  <a:lnTo>
                    <a:pt x="614" y="15"/>
                  </a:lnTo>
                  <a:lnTo>
                    <a:pt x="571" y="16"/>
                  </a:lnTo>
                  <a:lnTo>
                    <a:pt x="511" y="17"/>
                  </a:lnTo>
                  <a:lnTo>
                    <a:pt x="516" y="19"/>
                  </a:lnTo>
                  <a:lnTo>
                    <a:pt x="556" y="18"/>
                  </a:lnTo>
                  <a:lnTo>
                    <a:pt x="588" y="22"/>
                  </a:lnTo>
                  <a:lnTo>
                    <a:pt x="610" y="18"/>
                  </a:lnTo>
                  <a:lnTo>
                    <a:pt x="618" y="23"/>
                  </a:lnTo>
                  <a:lnTo>
                    <a:pt x="604" y="30"/>
                  </a:lnTo>
                  <a:lnTo>
                    <a:pt x="634" y="26"/>
                  </a:lnTo>
                  <a:lnTo>
                    <a:pt x="689" y="20"/>
                  </a:lnTo>
                  <a:lnTo>
                    <a:pt x="722" y="23"/>
                  </a:lnTo>
                  <a:lnTo>
                    <a:pt x="727" y="28"/>
                  </a:lnTo>
                  <a:lnTo>
                    <a:pt x="679" y="38"/>
                  </a:lnTo>
                  <a:lnTo>
                    <a:pt x="672" y="41"/>
                  </a:lnTo>
                  <a:lnTo>
                    <a:pt x="636" y="43"/>
                  </a:lnTo>
                  <a:lnTo>
                    <a:pt x="662" y="44"/>
                  </a:lnTo>
                  <a:lnTo>
                    <a:pt x="646" y="54"/>
                  </a:lnTo>
                  <a:lnTo>
                    <a:pt x="634" y="63"/>
                  </a:lnTo>
                  <a:lnTo>
                    <a:pt x="631" y="79"/>
                  </a:lnTo>
                  <a:lnTo>
                    <a:pt x="643" y="88"/>
                  </a:lnTo>
                  <a:lnTo>
                    <a:pt x="624" y="89"/>
                  </a:lnTo>
                  <a:lnTo>
                    <a:pt x="603" y="94"/>
                  </a:lnTo>
                  <a:lnTo>
                    <a:pt x="624" y="102"/>
                  </a:lnTo>
                  <a:lnTo>
                    <a:pt x="624" y="115"/>
                  </a:lnTo>
                  <a:lnTo>
                    <a:pt x="610" y="116"/>
                  </a:lnTo>
                  <a:lnTo>
                    <a:pt x="623" y="130"/>
                  </a:lnTo>
                  <a:lnTo>
                    <a:pt x="595" y="131"/>
                  </a:lnTo>
                  <a:lnTo>
                    <a:pt x="608" y="138"/>
                  </a:lnTo>
                  <a:lnTo>
                    <a:pt x="603" y="143"/>
                  </a:lnTo>
                  <a:lnTo>
                    <a:pt x="585" y="146"/>
                  </a:lnTo>
                  <a:lnTo>
                    <a:pt x="567" y="146"/>
                  </a:lnTo>
                  <a:lnTo>
                    <a:pt x="580" y="157"/>
                  </a:lnTo>
                  <a:lnTo>
                    <a:pt x="579" y="164"/>
                  </a:lnTo>
                  <a:lnTo>
                    <a:pt x="555" y="158"/>
                  </a:lnTo>
                  <a:lnTo>
                    <a:pt x="548" y="162"/>
                  </a:lnTo>
                  <a:lnTo>
                    <a:pt x="564" y="166"/>
                  </a:lnTo>
                  <a:lnTo>
                    <a:pt x="578" y="176"/>
                  </a:lnTo>
                  <a:lnTo>
                    <a:pt x="580" y="190"/>
                  </a:lnTo>
                  <a:lnTo>
                    <a:pt x="556" y="193"/>
                  </a:lnTo>
                  <a:lnTo>
                    <a:pt x="548" y="187"/>
                  </a:lnTo>
                  <a:lnTo>
                    <a:pt x="534" y="177"/>
                  </a:lnTo>
                  <a:lnTo>
                    <a:pt x="536" y="189"/>
                  </a:lnTo>
                  <a:lnTo>
                    <a:pt x="518" y="198"/>
                  </a:lnTo>
                  <a:lnTo>
                    <a:pt x="553" y="198"/>
                  </a:lnTo>
                  <a:lnTo>
                    <a:pt x="571" y="199"/>
                  </a:lnTo>
                  <a:lnTo>
                    <a:pt x="532" y="214"/>
                  </a:lnTo>
                  <a:lnTo>
                    <a:pt x="492" y="228"/>
                  </a:lnTo>
                  <a:lnTo>
                    <a:pt x="451" y="234"/>
                  </a:lnTo>
                  <a:lnTo>
                    <a:pt x="436" y="234"/>
                  </a:lnTo>
                  <a:lnTo>
                    <a:pt x="420" y="241"/>
                  </a:lnTo>
                  <a:lnTo>
                    <a:pt x="396" y="260"/>
                  </a:lnTo>
                  <a:lnTo>
                    <a:pt x="362" y="273"/>
                  </a:lnTo>
                  <a:lnTo>
                    <a:pt x="353" y="274"/>
                  </a:lnTo>
                  <a:lnTo>
                    <a:pt x="333" y="278"/>
                  </a:lnTo>
                  <a:lnTo>
                    <a:pt x="311" y="282"/>
                  </a:lnTo>
                  <a:lnTo>
                    <a:pt x="295" y="294"/>
                  </a:lnTo>
                  <a:lnTo>
                    <a:pt x="291" y="307"/>
                  </a:lnTo>
                  <a:lnTo>
                    <a:pt x="280" y="319"/>
                  </a:lnTo>
                  <a:lnTo>
                    <a:pt x="251" y="334"/>
                  </a:lnTo>
                  <a:lnTo>
                    <a:pt x="252" y="349"/>
                  </a:lnTo>
                  <a:lnTo>
                    <a:pt x="241" y="364"/>
                  </a:lnTo>
                  <a:lnTo>
                    <a:pt x="227" y="383"/>
                  </a:lnTo>
                  <a:lnTo>
                    <a:pt x="206" y="384"/>
                  </a:lnTo>
                  <a:lnTo>
                    <a:pt x="190" y="369"/>
                  </a:lnTo>
                  <a:lnTo>
                    <a:pt x="161" y="369"/>
                  </a:lnTo>
                  <a:lnTo>
                    <a:pt x="150" y="358"/>
                  </a:lnTo>
                  <a:lnTo>
                    <a:pt x="148" y="340"/>
                  </a:lnTo>
                  <a:lnTo>
                    <a:pt x="133" y="316"/>
                  </a:lnTo>
                  <a:lnTo>
                    <a:pt x="130" y="304"/>
                  </a:lnTo>
                  <a:lnTo>
                    <a:pt x="136" y="288"/>
                  </a:lnTo>
                  <a:lnTo>
                    <a:pt x="124" y="271"/>
                  </a:lnTo>
                  <a:lnTo>
                    <a:pt x="135" y="257"/>
                  </a:lnTo>
                  <a:lnTo>
                    <a:pt x="129" y="251"/>
                  </a:lnTo>
                  <a:lnTo>
                    <a:pt x="153" y="230"/>
                  </a:lnTo>
                  <a:lnTo>
                    <a:pt x="176" y="223"/>
                  </a:lnTo>
                  <a:lnTo>
                    <a:pt x="185" y="216"/>
                  </a:lnTo>
                  <a:lnTo>
                    <a:pt x="194" y="203"/>
                  </a:lnTo>
                  <a:lnTo>
                    <a:pt x="176" y="209"/>
                  </a:lnTo>
                  <a:lnTo>
                    <a:pt x="167" y="211"/>
                  </a:lnTo>
                  <a:lnTo>
                    <a:pt x="154" y="214"/>
                  </a:lnTo>
                  <a:lnTo>
                    <a:pt x="141" y="208"/>
                  </a:lnTo>
                  <a:lnTo>
                    <a:pt x="146" y="196"/>
                  </a:lnTo>
                  <a:lnTo>
                    <a:pt x="156" y="187"/>
                  </a:lnTo>
                  <a:lnTo>
                    <a:pt x="168" y="187"/>
                  </a:lnTo>
                  <a:lnTo>
                    <a:pt x="193" y="191"/>
                  </a:lnTo>
                  <a:lnTo>
                    <a:pt x="176" y="181"/>
                  </a:lnTo>
                  <a:lnTo>
                    <a:pt x="167" y="175"/>
                  </a:lnTo>
                  <a:lnTo>
                    <a:pt x="153" y="177"/>
                  </a:lnTo>
                  <a:lnTo>
                    <a:pt x="145" y="173"/>
                  </a:lnTo>
                  <a:lnTo>
                    <a:pt x="168" y="158"/>
                  </a:lnTo>
                  <a:lnTo>
                    <a:pt x="163" y="151"/>
                  </a:lnTo>
                  <a:lnTo>
                    <a:pt x="160" y="140"/>
                  </a:lnTo>
                  <a:lnTo>
                    <a:pt x="155" y="123"/>
                  </a:lnTo>
                  <a:lnTo>
                    <a:pt x="143" y="117"/>
                  </a:lnTo>
                  <a:lnTo>
                    <a:pt x="148" y="111"/>
                  </a:lnTo>
                  <a:lnTo>
                    <a:pt x="121" y="102"/>
                  </a:lnTo>
                  <a:lnTo>
                    <a:pt x="96" y="101"/>
                  </a:lnTo>
                  <a:lnTo>
                    <a:pt x="63" y="101"/>
                  </a:lnTo>
                  <a:lnTo>
                    <a:pt x="33" y="102"/>
                  </a:lnTo>
                  <a:lnTo>
                    <a:pt x="23" y="98"/>
                  </a:lnTo>
                  <a:lnTo>
                    <a:pt x="10" y="88"/>
                  </a:lnTo>
                  <a:lnTo>
                    <a:pt x="45" y="83"/>
                  </a:lnTo>
                  <a:lnTo>
                    <a:pt x="69" y="83"/>
                  </a:lnTo>
                  <a:lnTo>
                    <a:pt x="21" y="79"/>
                  </a:lnTo>
                  <a:lnTo>
                    <a:pt x="0" y="73"/>
                  </a:lnTo>
                  <a:lnTo>
                    <a:pt x="7" y="67"/>
                  </a:lnTo>
                  <a:lnTo>
                    <a:pt x="57" y="60"/>
                  </a:lnTo>
                  <a:lnTo>
                    <a:pt x="105" y="54"/>
                  </a:lnTo>
                  <a:lnTo>
                    <a:pt x="114" y="49"/>
                  </a:lnTo>
                  <a:lnTo>
                    <a:pt x="87" y="44"/>
                  </a:lnTo>
                  <a:lnTo>
                    <a:pt x="101" y="38"/>
                  </a:lnTo>
                  <a:lnTo>
                    <a:pt x="148" y="29"/>
                  </a:lnTo>
                  <a:lnTo>
                    <a:pt x="166" y="28"/>
                  </a:lnTo>
                  <a:lnTo>
                    <a:pt x="166" y="22"/>
                  </a:lnTo>
                  <a:lnTo>
                    <a:pt x="195" y="19"/>
                  </a:lnTo>
                  <a:lnTo>
                    <a:pt x="231" y="17"/>
                  </a:lnTo>
                  <a:lnTo>
                    <a:pt x="265" y="17"/>
                  </a:lnTo>
                  <a:lnTo>
                    <a:pt x="274" y="21"/>
                  </a:lnTo>
                  <a:lnTo>
                    <a:pt x="309" y="14"/>
                  </a:lnTo>
                  <a:lnTo>
                    <a:pt x="332" y="19"/>
                  </a:lnTo>
                  <a:lnTo>
                    <a:pt x="347" y="20"/>
                  </a:lnTo>
                  <a:lnTo>
                    <a:pt x="367" y="24"/>
                  </a:lnTo>
                  <a:lnTo>
                    <a:pt x="345" y="17"/>
                  </a:lnTo>
                  <a:lnTo>
                    <a:pt x="350" y="12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29" name="Freeform 298">
              <a:extLst>
                <a:ext uri="{FF2B5EF4-FFF2-40B4-BE49-F238E27FC236}">
                  <a16:creationId xmlns:a16="http://schemas.microsoft.com/office/drawing/2014/main" xmlns="" id="{845FFE10-81BA-42B3-9472-32846D3A6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110" y="3322465"/>
              <a:ext cx="123586" cy="123342"/>
            </a:xfrm>
            <a:custGeom>
              <a:avLst/>
              <a:gdLst>
                <a:gd name="T0" fmla="*/ 37 w 75"/>
                <a:gd name="T1" fmla="*/ 85 h 85"/>
                <a:gd name="T2" fmla="*/ 28 w 75"/>
                <a:gd name="T3" fmla="*/ 81 h 85"/>
                <a:gd name="T4" fmla="*/ 17 w 75"/>
                <a:gd name="T5" fmla="*/ 81 h 85"/>
                <a:gd name="T6" fmla="*/ 9 w 75"/>
                <a:gd name="T7" fmla="*/ 77 h 85"/>
                <a:gd name="T8" fmla="*/ 0 w 75"/>
                <a:gd name="T9" fmla="*/ 68 h 85"/>
                <a:gd name="T10" fmla="*/ 1 w 75"/>
                <a:gd name="T11" fmla="*/ 62 h 85"/>
                <a:gd name="T12" fmla="*/ 4 w 75"/>
                <a:gd name="T13" fmla="*/ 58 h 85"/>
                <a:gd name="T14" fmla="*/ 2 w 75"/>
                <a:gd name="T15" fmla="*/ 54 h 85"/>
                <a:gd name="T16" fmla="*/ 12 w 75"/>
                <a:gd name="T17" fmla="*/ 37 h 85"/>
                <a:gd name="T18" fmla="*/ 36 w 75"/>
                <a:gd name="T19" fmla="*/ 37 h 85"/>
                <a:gd name="T20" fmla="*/ 37 w 75"/>
                <a:gd name="T21" fmla="*/ 29 h 85"/>
                <a:gd name="T22" fmla="*/ 34 w 75"/>
                <a:gd name="T23" fmla="*/ 28 h 85"/>
                <a:gd name="T24" fmla="*/ 33 w 75"/>
                <a:gd name="T25" fmla="*/ 24 h 85"/>
                <a:gd name="T26" fmla="*/ 27 w 75"/>
                <a:gd name="T27" fmla="*/ 19 h 85"/>
                <a:gd name="T28" fmla="*/ 21 w 75"/>
                <a:gd name="T29" fmla="*/ 12 h 85"/>
                <a:gd name="T30" fmla="*/ 29 w 75"/>
                <a:gd name="T31" fmla="*/ 12 h 85"/>
                <a:gd name="T32" fmla="*/ 30 w 75"/>
                <a:gd name="T33" fmla="*/ 0 h 85"/>
                <a:gd name="T34" fmla="*/ 47 w 75"/>
                <a:gd name="T35" fmla="*/ 0 h 85"/>
                <a:gd name="T36" fmla="*/ 64 w 75"/>
                <a:gd name="T37" fmla="*/ 0 h 85"/>
                <a:gd name="T38" fmla="*/ 62 w 75"/>
                <a:gd name="T39" fmla="*/ 17 h 85"/>
                <a:gd name="T40" fmla="*/ 58 w 75"/>
                <a:gd name="T41" fmla="*/ 40 h 85"/>
                <a:gd name="T42" fmla="*/ 63 w 75"/>
                <a:gd name="T43" fmla="*/ 40 h 85"/>
                <a:gd name="T44" fmla="*/ 69 w 75"/>
                <a:gd name="T45" fmla="*/ 44 h 85"/>
                <a:gd name="T46" fmla="*/ 71 w 75"/>
                <a:gd name="T47" fmla="*/ 41 h 85"/>
                <a:gd name="T48" fmla="*/ 75 w 75"/>
                <a:gd name="T49" fmla="*/ 44 h 85"/>
                <a:gd name="T50" fmla="*/ 66 w 75"/>
                <a:gd name="T51" fmla="*/ 52 h 85"/>
                <a:gd name="T52" fmla="*/ 57 w 75"/>
                <a:gd name="T53" fmla="*/ 58 h 85"/>
                <a:gd name="T54" fmla="*/ 55 w 75"/>
                <a:gd name="T55" fmla="*/ 61 h 85"/>
                <a:gd name="T56" fmla="*/ 56 w 75"/>
                <a:gd name="T57" fmla="*/ 66 h 85"/>
                <a:gd name="T58" fmla="*/ 52 w 75"/>
                <a:gd name="T59" fmla="*/ 71 h 85"/>
                <a:gd name="T60" fmla="*/ 48 w 75"/>
                <a:gd name="T61" fmla="*/ 72 h 85"/>
                <a:gd name="T62" fmla="*/ 49 w 75"/>
                <a:gd name="T63" fmla="*/ 74 h 85"/>
                <a:gd name="T64" fmla="*/ 45 w 75"/>
                <a:gd name="T65" fmla="*/ 77 h 85"/>
                <a:gd name="T66" fmla="*/ 38 w 75"/>
                <a:gd name="T67" fmla="*/ 82 h 85"/>
                <a:gd name="T68" fmla="*/ 37 w 75"/>
                <a:gd name="T6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85">
                  <a:moveTo>
                    <a:pt x="37" y="85"/>
                  </a:moveTo>
                  <a:lnTo>
                    <a:pt x="28" y="81"/>
                  </a:lnTo>
                  <a:lnTo>
                    <a:pt x="17" y="81"/>
                  </a:lnTo>
                  <a:lnTo>
                    <a:pt x="9" y="77"/>
                  </a:lnTo>
                  <a:lnTo>
                    <a:pt x="0" y="68"/>
                  </a:lnTo>
                  <a:lnTo>
                    <a:pt x="1" y="62"/>
                  </a:lnTo>
                  <a:lnTo>
                    <a:pt x="4" y="58"/>
                  </a:lnTo>
                  <a:lnTo>
                    <a:pt x="2" y="54"/>
                  </a:lnTo>
                  <a:lnTo>
                    <a:pt x="12" y="37"/>
                  </a:lnTo>
                  <a:lnTo>
                    <a:pt x="36" y="37"/>
                  </a:lnTo>
                  <a:lnTo>
                    <a:pt x="37" y="29"/>
                  </a:lnTo>
                  <a:lnTo>
                    <a:pt x="34" y="28"/>
                  </a:lnTo>
                  <a:lnTo>
                    <a:pt x="33" y="24"/>
                  </a:lnTo>
                  <a:lnTo>
                    <a:pt x="27" y="19"/>
                  </a:lnTo>
                  <a:lnTo>
                    <a:pt x="21" y="12"/>
                  </a:lnTo>
                  <a:lnTo>
                    <a:pt x="29" y="12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4" y="0"/>
                  </a:lnTo>
                  <a:lnTo>
                    <a:pt x="62" y="17"/>
                  </a:lnTo>
                  <a:lnTo>
                    <a:pt x="58" y="40"/>
                  </a:lnTo>
                  <a:lnTo>
                    <a:pt x="63" y="40"/>
                  </a:lnTo>
                  <a:lnTo>
                    <a:pt x="69" y="44"/>
                  </a:lnTo>
                  <a:lnTo>
                    <a:pt x="71" y="41"/>
                  </a:lnTo>
                  <a:lnTo>
                    <a:pt x="75" y="44"/>
                  </a:lnTo>
                  <a:lnTo>
                    <a:pt x="66" y="52"/>
                  </a:lnTo>
                  <a:lnTo>
                    <a:pt x="57" y="58"/>
                  </a:lnTo>
                  <a:lnTo>
                    <a:pt x="55" y="61"/>
                  </a:lnTo>
                  <a:lnTo>
                    <a:pt x="56" y="66"/>
                  </a:lnTo>
                  <a:lnTo>
                    <a:pt x="52" y="71"/>
                  </a:lnTo>
                  <a:lnTo>
                    <a:pt x="48" y="72"/>
                  </a:lnTo>
                  <a:lnTo>
                    <a:pt x="49" y="74"/>
                  </a:lnTo>
                  <a:lnTo>
                    <a:pt x="45" y="77"/>
                  </a:lnTo>
                  <a:lnTo>
                    <a:pt x="38" y="82"/>
                  </a:lnTo>
                  <a:lnTo>
                    <a:pt x="37" y="85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30" name="Freeform 299">
              <a:extLst>
                <a:ext uri="{FF2B5EF4-FFF2-40B4-BE49-F238E27FC236}">
                  <a16:creationId xmlns:a16="http://schemas.microsoft.com/office/drawing/2014/main" xmlns="" id="{E7C80964-1771-45A9-99B2-3B2367FAC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2353" y="3608327"/>
              <a:ext cx="145008" cy="213308"/>
            </a:xfrm>
            <a:custGeom>
              <a:avLst/>
              <a:gdLst>
                <a:gd name="T0" fmla="*/ 32 w 88"/>
                <a:gd name="T1" fmla="*/ 0 h 147"/>
                <a:gd name="T2" fmla="*/ 43 w 88"/>
                <a:gd name="T3" fmla="*/ 7 h 147"/>
                <a:gd name="T4" fmla="*/ 54 w 88"/>
                <a:gd name="T5" fmla="*/ 21 h 147"/>
                <a:gd name="T6" fmla="*/ 54 w 88"/>
                <a:gd name="T7" fmla="*/ 32 h 147"/>
                <a:gd name="T8" fmla="*/ 61 w 88"/>
                <a:gd name="T9" fmla="*/ 32 h 147"/>
                <a:gd name="T10" fmla="*/ 71 w 88"/>
                <a:gd name="T11" fmla="*/ 42 h 147"/>
                <a:gd name="T12" fmla="*/ 78 w 88"/>
                <a:gd name="T13" fmla="*/ 49 h 147"/>
                <a:gd name="T14" fmla="*/ 74 w 88"/>
                <a:gd name="T15" fmla="*/ 68 h 147"/>
                <a:gd name="T16" fmla="*/ 63 w 88"/>
                <a:gd name="T17" fmla="*/ 73 h 147"/>
                <a:gd name="T18" fmla="*/ 64 w 88"/>
                <a:gd name="T19" fmla="*/ 78 h 147"/>
                <a:gd name="T20" fmla="*/ 61 w 88"/>
                <a:gd name="T21" fmla="*/ 89 h 147"/>
                <a:gd name="T22" fmla="*/ 68 w 88"/>
                <a:gd name="T23" fmla="*/ 104 h 147"/>
                <a:gd name="T24" fmla="*/ 74 w 88"/>
                <a:gd name="T25" fmla="*/ 104 h 147"/>
                <a:gd name="T26" fmla="*/ 77 w 88"/>
                <a:gd name="T27" fmla="*/ 116 h 147"/>
                <a:gd name="T28" fmla="*/ 88 w 88"/>
                <a:gd name="T29" fmla="*/ 134 h 147"/>
                <a:gd name="T30" fmla="*/ 83 w 88"/>
                <a:gd name="T31" fmla="*/ 135 h 147"/>
                <a:gd name="T32" fmla="*/ 73 w 88"/>
                <a:gd name="T33" fmla="*/ 133 h 147"/>
                <a:gd name="T34" fmla="*/ 67 w 88"/>
                <a:gd name="T35" fmla="*/ 138 h 147"/>
                <a:gd name="T36" fmla="*/ 59 w 88"/>
                <a:gd name="T37" fmla="*/ 142 h 147"/>
                <a:gd name="T38" fmla="*/ 53 w 88"/>
                <a:gd name="T39" fmla="*/ 143 h 147"/>
                <a:gd name="T40" fmla="*/ 51 w 88"/>
                <a:gd name="T41" fmla="*/ 147 h 147"/>
                <a:gd name="T42" fmla="*/ 42 w 88"/>
                <a:gd name="T43" fmla="*/ 146 h 147"/>
                <a:gd name="T44" fmla="*/ 31 w 88"/>
                <a:gd name="T45" fmla="*/ 136 h 147"/>
                <a:gd name="T46" fmla="*/ 29 w 88"/>
                <a:gd name="T47" fmla="*/ 127 h 147"/>
                <a:gd name="T48" fmla="*/ 25 w 88"/>
                <a:gd name="T49" fmla="*/ 116 h 147"/>
                <a:gd name="T50" fmla="*/ 28 w 88"/>
                <a:gd name="T51" fmla="*/ 98 h 147"/>
                <a:gd name="T52" fmla="*/ 33 w 88"/>
                <a:gd name="T53" fmla="*/ 91 h 147"/>
                <a:gd name="T54" fmla="*/ 29 w 88"/>
                <a:gd name="T55" fmla="*/ 82 h 147"/>
                <a:gd name="T56" fmla="*/ 23 w 88"/>
                <a:gd name="T57" fmla="*/ 78 h 147"/>
                <a:gd name="T58" fmla="*/ 25 w 88"/>
                <a:gd name="T59" fmla="*/ 69 h 147"/>
                <a:gd name="T60" fmla="*/ 21 w 88"/>
                <a:gd name="T61" fmla="*/ 64 h 147"/>
                <a:gd name="T62" fmla="*/ 12 w 88"/>
                <a:gd name="T63" fmla="*/ 65 h 147"/>
                <a:gd name="T64" fmla="*/ 0 w 88"/>
                <a:gd name="T65" fmla="*/ 50 h 147"/>
                <a:gd name="T66" fmla="*/ 5 w 88"/>
                <a:gd name="T67" fmla="*/ 44 h 147"/>
                <a:gd name="T68" fmla="*/ 5 w 88"/>
                <a:gd name="T69" fmla="*/ 34 h 147"/>
                <a:gd name="T70" fmla="*/ 16 w 88"/>
                <a:gd name="T71" fmla="*/ 31 h 147"/>
                <a:gd name="T72" fmla="*/ 21 w 88"/>
                <a:gd name="T73" fmla="*/ 27 h 147"/>
                <a:gd name="T74" fmla="*/ 15 w 88"/>
                <a:gd name="T75" fmla="*/ 19 h 147"/>
                <a:gd name="T76" fmla="*/ 17 w 88"/>
                <a:gd name="T77" fmla="*/ 12 h 147"/>
                <a:gd name="T78" fmla="*/ 32 w 88"/>
                <a:gd name="T7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" h="147">
                  <a:moveTo>
                    <a:pt x="32" y="0"/>
                  </a:moveTo>
                  <a:lnTo>
                    <a:pt x="43" y="7"/>
                  </a:lnTo>
                  <a:lnTo>
                    <a:pt x="54" y="21"/>
                  </a:lnTo>
                  <a:lnTo>
                    <a:pt x="54" y="32"/>
                  </a:lnTo>
                  <a:lnTo>
                    <a:pt x="61" y="32"/>
                  </a:lnTo>
                  <a:lnTo>
                    <a:pt x="71" y="42"/>
                  </a:lnTo>
                  <a:lnTo>
                    <a:pt x="78" y="49"/>
                  </a:lnTo>
                  <a:lnTo>
                    <a:pt x="74" y="68"/>
                  </a:lnTo>
                  <a:lnTo>
                    <a:pt x="63" y="73"/>
                  </a:lnTo>
                  <a:lnTo>
                    <a:pt x="64" y="78"/>
                  </a:lnTo>
                  <a:lnTo>
                    <a:pt x="61" y="89"/>
                  </a:lnTo>
                  <a:lnTo>
                    <a:pt x="68" y="104"/>
                  </a:lnTo>
                  <a:lnTo>
                    <a:pt x="74" y="104"/>
                  </a:lnTo>
                  <a:lnTo>
                    <a:pt x="77" y="116"/>
                  </a:lnTo>
                  <a:lnTo>
                    <a:pt x="88" y="134"/>
                  </a:lnTo>
                  <a:lnTo>
                    <a:pt x="83" y="135"/>
                  </a:lnTo>
                  <a:lnTo>
                    <a:pt x="73" y="133"/>
                  </a:lnTo>
                  <a:lnTo>
                    <a:pt x="67" y="138"/>
                  </a:lnTo>
                  <a:lnTo>
                    <a:pt x="59" y="142"/>
                  </a:lnTo>
                  <a:lnTo>
                    <a:pt x="53" y="143"/>
                  </a:lnTo>
                  <a:lnTo>
                    <a:pt x="51" y="147"/>
                  </a:lnTo>
                  <a:lnTo>
                    <a:pt x="42" y="146"/>
                  </a:lnTo>
                  <a:lnTo>
                    <a:pt x="31" y="136"/>
                  </a:lnTo>
                  <a:lnTo>
                    <a:pt x="29" y="127"/>
                  </a:lnTo>
                  <a:lnTo>
                    <a:pt x="25" y="116"/>
                  </a:lnTo>
                  <a:lnTo>
                    <a:pt x="28" y="98"/>
                  </a:lnTo>
                  <a:lnTo>
                    <a:pt x="33" y="91"/>
                  </a:lnTo>
                  <a:lnTo>
                    <a:pt x="29" y="82"/>
                  </a:lnTo>
                  <a:lnTo>
                    <a:pt x="23" y="78"/>
                  </a:lnTo>
                  <a:lnTo>
                    <a:pt x="25" y="69"/>
                  </a:lnTo>
                  <a:lnTo>
                    <a:pt x="21" y="64"/>
                  </a:lnTo>
                  <a:lnTo>
                    <a:pt x="12" y="65"/>
                  </a:lnTo>
                  <a:lnTo>
                    <a:pt x="0" y="50"/>
                  </a:lnTo>
                  <a:lnTo>
                    <a:pt x="5" y="44"/>
                  </a:lnTo>
                  <a:lnTo>
                    <a:pt x="5" y="34"/>
                  </a:lnTo>
                  <a:lnTo>
                    <a:pt x="16" y="31"/>
                  </a:lnTo>
                  <a:lnTo>
                    <a:pt x="21" y="27"/>
                  </a:lnTo>
                  <a:lnTo>
                    <a:pt x="15" y="19"/>
                  </a:lnTo>
                  <a:lnTo>
                    <a:pt x="17" y="1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31" name="Freeform 300">
              <a:extLst>
                <a:ext uri="{FF2B5EF4-FFF2-40B4-BE49-F238E27FC236}">
                  <a16:creationId xmlns:a16="http://schemas.microsoft.com/office/drawing/2014/main" xmlns="" id="{07481F6D-CCE3-4C41-9F28-DD19454BE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797" y="3377606"/>
              <a:ext cx="187851" cy="91418"/>
            </a:xfrm>
            <a:custGeom>
              <a:avLst/>
              <a:gdLst>
                <a:gd name="T0" fmla="*/ 34 w 114"/>
                <a:gd name="T1" fmla="*/ 63 h 63"/>
                <a:gd name="T2" fmla="*/ 32 w 114"/>
                <a:gd name="T3" fmla="*/ 56 h 63"/>
                <a:gd name="T4" fmla="*/ 27 w 114"/>
                <a:gd name="T5" fmla="*/ 54 h 63"/>
                <a:gd name="T6" fmla="*/ 29 w 114"/>
                <a:gd name="T7" fmla="*/ 46 h 63"/>
                <a:gd name="T8" fmla="*/ 26 w 114"/>
                <a:gd name="T9" fmla="*/ 44 h 63"/>
                <a:gd name="T10" fmla="*/ 23 w 114"/>
                <a:gd name="T11" fmla="*/ 42 h 63"/>
                <a:gd name="T12" fmla="*/ 14 w 114"/>
                <a:gd name="T13" fmla="*/ 45 h 63"/>
                <a:gd name="T14" fmla="*/ 14 w 114"/>
                <a:gd name="T15" fmla="*/ 42 h 63"/>
                <a:gd name="T16" fmla="*/ 9 w 114"/>
                <a:gd name="T17" fmla="*/ 39 h 63"/>
                <a:gd name="T18" fmla="*/ 5 w 114"/>
                <a:gd name="T19" fmla="*/ 34 h 63"/>
                <a:gd name="T20" fmla="*/ 0 w 114"/>
                <a:gd name="T21" fmla="*/ 33 h 63"/>
                <a:gd name="T22" fmla="*/ 4 w 114"/>
                <a:gd name="T23" fmla="*/ 28 h 63"/>
                <a:gd name="T24" fmla="*/ 3 w 114"/>
                <a:gd name="T25" fmla="*/ 23 h 63"/>
                <a:gd name="T26" fmla="*/ 5 w 114"/>
                <a:gd name="T27" fmla="*/ 19 h 63"/>
                <a:gd name="T28" fmla="*/ 14 w 114"/>
                <a:gd name="T29" fmla="*/ 14 h 63"/>
                <a:gd name="T30" fmla="*/ 23 w 114"/>
                <a:gd name="T31" fmla="*/ 6 h 63"/>
                <a:gd name="T32" fmla="*/ 25 w 114"/>
                <a:gd name="T33" fmla="*/ 7 h 63"/>
                <a:gd name="T34" fmla="*/ 30 w 114"/>
                <a:gd name="T35" fmla="*/ 3 h 63"/>
                <a:gd name="T36" fmla="*/ 35 w 114"/>
                <a:gd name="T37" fmla="*/ 2 h 63"/>
                <a:gd name="T38" fmla="*/ 36 w 114"/>
                <a:gd name="T39" fmla="*/ 4 h 63"/>
                <a:gd name="T40" fmla="*/ 39 w 114"/>
                <a:gd name="T41" fmla="*/ 3 h 63"/>
                <a:gd name="T42" fmla="*/ 48 w 114"/>
                <a:gd name="T43" fmla="*/ 5 h 63"/>
                <a:gd name="T44" fmla="*/ 56 w 114"/>
                <a:gd name="T45" fmla="*/ 4 h 63"/>
                <a:gd name="T46" fmla="*/ 62 w 114"/>
                <a:gd name="T47" fmla="*/ 2 h 63"/>
                <a:gd name="T48" fmla="*/ 65 w 114"/>
                <a:gd name="T49" fmla="*/ 0 h 63"/>
                <a:gd name="T50" fmla="*/ 70 w 114"/>
                <a:gd name="T51" fmla="*/ 1 h 63"/>
                <a:gd name="T52" fmla="*/ 74 w 114"/>
                <a:gd name="T53" fmla="*/ 2 h 63"/>
                <a:gd name="T54" fmla="*/ 79 w 114"/>
                <a:gd name="T55" fmla="*/ 2 h 63"/>
                <a:gd name="T56" fmla="*/ 83 w 114"/>
                <a:gd name="T57" fmla="*/ 0 h 63"/>
                <a:gd name="T58" fmla="*/ 91 w 114"/>
                <a:gd name="T59" fmla="*/ 3 h 63"/>
                <a:gd name="T60" fmla="*/ 94 w 114"/>
                <a:gd name="T61" fmla="*/ 3 h 63"/>
                <a:gd name="T62" fmla="*/ 99 w 114"/>
                <a:gd name="T63" fmla="*/ 7 h 63"/>
                <a:gd name="T64" fmla="*/ 104 w 114"/>
                <a:gd name="T65" fmla="*/ 12 h 63"/>
                <a:gd name="T66" fmla="*/ 110 w 114"/>
                <a:gd name="T67" fmla="*/ 15 h 63"/>
                <a:gd name="T68" fmla="*/ 114 w 114"/>
                <a:gd name="T69" fmla="*/ 21 h 63"/>
                <a:gd name="T70" fmla="*/ 108 w 114"/>
                <a:gd name="T71" fmla="*/ 20 h 63"/>
                <a:gd name="T72" fmla="*/ 105 w 114"/>
                <a:gd name="T73" fmla="*/ 23 h 63"/>
                <a:gd name="T74" fmla="*/ 99 w 114"/>
                <a:gd name="T75" fmla="*/ 26 h 63"/>
                <a:gd name="T76" fmla="*/ 94 w 114"/>
                <a:gd name="T77" fmla="*/ 26 h 63"/>
                <a:gd name="T78" fmla="*/ 90 w 114"/>
                <a:gd name="T79" fmla="*/ 29 h 63"/>
                <a:gd name="T80" fmla="*/ 86 w 114"/>
                <a:gd name="T81" fmla="*/ 28 h 63"/>
                <a:gd name="T82" fmla="*/ 84 w 114"/>
                <a:gd name="T83" fmla="*/ 25 h 63"/>
                <a:gd name="T84" fmla="*/ 82 w 114"/>
                <a:gd name="T85" fmla="*/ 25 h 63"/>
                <a:gd name="T86" fmla="*/ 79 w 114"/>
                <a:gd name="T87" fmla="*/ 30 h 63"/>
                <a:gd name="T88" fmla="*/ 77 w 114"/>
                <a:gd name="T89" fmla="*/ 30 h 63"/>
                <a:gd name="T90" fmla="*/ 76 w 114"/>
                <a:gd name="T91" fmla="*/ 34 h 63"/>
                <a:gd name="T92" fmla="*/ 69 w 114"/>
                <a:gd name="T93" fmla="*/ 40 h 63"/>
                <a:gd name="T94" fmla="*/ 66 w 114"/>
                <a:gd name="T95" fmla="*/ 42 h 63"/>
                <a:gd name="T96" fmla="*/ 64 w 114"/>
                <a:gd name="T97" fmla="*/ 45 h 63"/>
                <a:gd name="T98" fmla="*/ 59 w 114"/>
                <a:gd name="T99" fmla="*/ 41 h 63"/>
                <a:gd name="T100" fmla="*/ 54 w 114"/>
                <a:gd name="T101" fmla="*/ 46 h 63"/>
                <a:gd name="T102" fmla="*/ 51 w 114"/>
                <a:gd name="T103" fmla="*/ 46 h 63"/>
                <a:gd name="T104" fmla="*/ 46 w 114"/>
                <a:gd name="T105" fmla="*/ 47 h 63"/>
                <a:gd name="T106" fmla="*/ 46 w 114"/>
                <a:gd name="T107" fmla="*/ 57 h 63"/>
                <a:gd name="T108" fmla="*/ 43 w 114"/>
                <a:gd name="T109" fmla="*/ 57 h 63"/>
                <a:gd name="T110" fmla="*/ 40 w 114"/>
                <a:gd name="T111" fmla="*/ 62 h 63"/>
                <a:gd name="T112" fmla="*/ 34 w 114"/>
                <a:gd name="T1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4" h="63">
                  <a:moveTo>
                    <a:pt x="34" y="63"/>
                  </a:moveTo>
                  <a:lnTo>
                    <a:pt x="32" y="56"/>
                  </a:lnTo>
                  <a:lnTo>
                    <a:pt x="27" y="54"/>
                  </a:lnTo>
                  <a:lnTo>
                    <a:pt x="29" y="46"/>
                  </a:lnTo>
                  <a:lnTo>
                    <a:pt x="26" y="44"/>
                  </a:lnTo>
                  <a:lnTo>
                    <a:pt x="23" y="42"/>
                  </a:lnTo>
                  <a:lnTo>
                    <a:pt x="14" y="45"/>
                  </a:lnTo>
                  <a:lnTo>
                    <a:pt x="14" y="42"/>
                  </a:lnTo>
                  <a:lnTo>
                    <a:pt x="9" y="39"/>
                  </a:lnTo>
                  <a:lnTo>
                    <a:pt x="5" y="34"/>
                  </a:lnTo>
                  <a:lnTo>
                    <a:pt x="0" y="33"/>
                  </a:lnTo>
                  <a:lnTo>
                    <a:pt x="4" y="28"/>
                  </a:lnTo>
                  <a:lnTo>
                    <a:pt x="3" y="23"/>
                  </a:lnTo>
                  <a:lnTo>
                    <a:pt x="5" y="19"/>
                  </a:lnTo>
                  <a:lnTo>
                    <a:pt x="14" y="14"/>
                  </a:lnTo>
                  <a:lnTo>
                    <a:pt x="23" y="6"/>
                  </a:lnTo>
                  <a:lnTo>
                    <a:pt x="25" y="7"/>
                  </a:lnTo>
                  <a:lnTo>
                    <a:pt x="30" y="3"/>
                  </a:lnTo>
                  <a:lnTo>
                    <a:pt x="35" y="2"/>
                  </a:lnTo>
                  <a:lnTo>
                    <a:pt x="36" y="4"/>
                  </a:lnTo>
                  <a:lnTo>
                    <a:pt x="39" y="3"/>
                  </a:lnTo>
                  <a:lnTo>
                    <a:pt x="48" y="5"/>
                  </a:lnTo>
                  <a:lnTo>
                    <a:pt x="56" y="4"/>
                  </a:lnTo>
                  <a:lnTo>
                    <a:pt x="62" y="2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3" y="0"/>
                  </a:lnTo>
                  <a:lnTo>
                    <a:pt x="91" y="3"/>
                  </a:lnTo>
                  <a:lnTo>
                    <a:pt x="94" y="3"/>
                  </a:lnTo>
                  <a:lnTo>
                    <a:pt x="99" y="7"/>
                  </a:lnTo>
                  <a:lnTo>
                    <a:pt x="104" y="12"/>
                  </a:lnTo>
                  <a:lnTo>
                    <a:pt x="110" y="15"/>
                  </a:lnTo>
                  <a:lnTo>
                    <a:pt x="114" y="21"/>
                  </a:lnTo>
                  <a:lnTo>
                    <a:pt x="108" y="20"/>
                  </a:lnTo>
                  <a:lnTo>
                    <a:pt x="105" y="23"/>
                  </a:lnTo>
                  <a:lnTo>
                    <a:pt x="99" y="26"/>
                  </a:lnTo>
                  <a:lnTo>
                    <a:pt x="94" y="26"/>
                  </a:lnTo>
                  <a:lnTo>
                    <a:pt x="90" y="29"/>
                  </a:lnTo>
                  <a:lnTo>
                    <a:pt x="86" y="28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79" y="30"/>
                  </a:lnTo>
                  <a:lnTo>
                    <a:pt x="77" y="30"/>
                  </a:lnTo>
                  <a:lnTo>
                    <a:pt x="76" y="34"/>
                  </a:lnTo>
                  <a:lnTo>
                    <a:pt x="69" y="40"/>
                  </a:lnTo>
                  <a:lnTo>
                    <a:pt x="66" y="42"/>
                  </a:lnTo>
                  <a:lnTo>
                    <a:pt x="64" y="45"/>
                  </a:lnTo>
                  <a:lnTo>
                    <a:pt x="59" y="41"/>
                  </a:lnTo>
                  <a:lnTo>
                    <a:pt x="54" y="46"/>
                  </a:lnTo>
                  <a:lnTo>
                    <a:pt x="51" y="46"/>
                  </a:lnTo>
                  <a:lnTo>
                    <a:pt x="46" y="47"/>
                  </a:lnTo>
                  <a:lnTo>
                    <a:pt x="46" y="57"/>
                  </a:lnTo>
                  <a:lnTo>
                    <a:pt x="43" y="57"/>
                  </a:lnTo>
                  <a:lnTo>
                    <a:pt x="40" y="62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32" name="Freeform 301">
              <a:extLst>
                <a:ext uri="{FF2B5EF4-FFF2-40B4-BE49-F238E27FC236}">
                  <a16:creationId xmlns:a16="http://schemas.microsoft.com/office/drawing/2014/main" xmlns="" id="{3D29A48C-0C2B-46FB-8952-F22D57EB2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8553" y="2461980"/>
              <a:ext cx="154895" cy="118988"/>
            </a:xfrm>
            <a:custGeom>
              <a:avLst/>
              <a:gdLst>
                <a:gd name="T0" fmla="*/ 343 w 386"/>
                <a:gd name="T1" fmla="*/ 50 h 337"/>
                <a:gd name="T2" fmla="*/ 363 w 386"/>
                <a:gd name="T3" fmla="*/ 82 h 337"/>
                <a:gd name="T4" fmla="*/ 386 w 386"/>
                <a:gd name="T5" fmla="*/ 106 h 337"/>
                <a:gd name="T6" fmla="*/ 363 w 386"/>
                <a:gd name="T7" fmla="*/ 137 h 337"/>
                <a:gd name="T8" fmla="*/ 331 w 386"/>
                <a:gd name="T9" fmla="*/ 119 h 337"/>
                <a:gd name="T10" fmla="*/ 284 w 386"/>
                <a:gd name="T11" fmla="*/ 120 h 337"/>
                <a:gd name="T12" fmla="*/ 225 w 386"/>
                <a:gd name="T13" fmla="*/ 106 h 337"/>
                <a:gd name="T14" fmla="*/ 194 w 386"/>
                <a:gd name="T15" fmla="*/ 108 h 337"/>
                <a:gd name="T16" fmla="*/ 181 w 386"/>
                <a:gd name="T17" fmla="*/ 125 h 337"/>
                <a:gd name="T18" fmla="*/ 155 w 386"/>
                <a:gd name="T19" fmla="*/ 106 h 337"/>
                <a:gd name="T20" fmla="*/ 144 w 386"/>
                <a:gd name="T21" fmla="*/ 141 h 337"/>
                <a:gd name="T22" fmla="*/ 180 w 386"/>
                <a:gd name="T23" fmla="*/ 180 h 337"/>
                <a:gd name="T24" fmla="*/ 196 w 386"/>
                <a:gd name="T25" fmla="*/ 206 h 337"/>
                <a:gd name="T26" fmla="*/ 230 w 386"/>
                <a:gd name="T27" fmla="*/ 237 h 337"/>
                <a:gd name="T28" fmla="*/ 257 w 386"/>
                <a:gd name="T29" fmla="*/ 256 h 337"/>
                <a:gd name="T30" fmla="*/ 286 w 386"/>
                <a:gd name="T31" fmla="*/ 291 h 337"/>
                <a:gd name="T32" fmla="*/ 349 w 386"/>
                <a:gd name="T33" fmla="*/ 323 h 337"/>
                <a:gd name="T34" fmla="*/ 342 w 386"/>
                <a:gd name="T35" fmla="*/ 337 h 337"/>
                <a:gd name="T36" fmla="*/ 276 w 386"/>
                <a:gd name="T37" fmla="*/ 306 h 337"/>
                <a:gd name="T38" fmla="*/ 234 w 386"/>
                <a:gd name="T39" fmla="*/ 276 h 337"/>
                <a:gd name="T40" fmla="*/ 170 w 386"/>
                <a:gd name="T41" fmla="*/ 251 h 337"/>
                <a:gd name="T42" fmla="*/ 108 w 386"/>
                <a:gd name="T43" fmla="*/ 189 h 337"/>
                <a:gd name="T44" fmla="*/ 121 w 386"/>
                <a:gd name="T45" fmla="*/ 183 h 337"/>
                <a:gd name="T46" fmla="*/ 88 w 386"/>
                <a:gd name="T47" fmla="*/ 148 h 337"/>
                <a:gd name="T48" fmla="*/ 85 w 386"/>
                <a:gd name="T49" fmla="*/ 119 h 337"/>
                <a:gd name="T50" fmla="*/ 40 w 386"/>
                <a:gd name="T51" fmla="*/ 106 h 337"/>
                <a:gd name="T52" fmla="*/ 22 w 386"/>
                <a:gd name="T53" fmla="*/ 142 h 337"/>
                <a:gd name="T54" fmla="*/ 0 w 386"/>
                <a:gd name="T55" fmla="*/ 114 h 337"/>
                <a:gd name="T56" fmla="*/ 0 w 386"/>
                <a:gd name="T57" fmla="*/ 85 h 337"/>
                <a:gd name="T58" fmla="*/ 2 w 386"/>
                <a:gd name="T59" fmla="*/ 84 h 337"/>
                <a:gd name="T60" fmla="*/ 49 w 386"/>
                <a:gd name="T61" fmla="*/ 87 h 337"/>
                <a:gd name="T62" fmla="*/ 61 w 386"/>
                <a:gd name="T63" fmla="*/ 72 h 337"/>
                <a:gd name="T64" fmla="*/ 85 w 386"/>
                <a:gd name="T65" fmla="*/ 86 h 337"/>
                <a:gd name="T66" fmla="*/ 111 w 386"/>
                <a:gd name="T67" fmla="*/ 88 h 337"/>
                <a:gd name="T68" fmla="*/ 109 w 386"/>
                <a:gd name="T69" fmla="*/ 64 h 337"/>
                <a:gd name="T70" fmla="*/ 132 w 386"/>
                <a:gd name="T71" fmla="*/ 56 h 337"/>
                <a:gd name="T72" fmla="*/ 136 w 386"/>
                <a:gd name="T73" fmla="*/ 22 h 337"/>
                <a:gd name="T74" fmla="*/ 187 w 386"/>
                <a:gd name="T75" fmla="*/ 0 h 337"/>
                <a:gd name="T76" fmla="*/ 210 w 386"/>
                <a:gd name="T77" fmla="*/ 10 h 337"/>
                <a:gd name="T78" fmla="*/ 263 w 386"/>
                <a:gd name="T79" fmla="*/ 46 h 337"/>
                <a:gd name="T80" fmla="*/ 320 w 386"/>
                <a:gd name="T81" fmla="*/ 62 h 337"/>
                <a:gd name="T82" fmla="*/ 344 w 386"/>
                <a:gd name="T83" fmla="*/ 5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" h="337">
                  <a:moveTo>
                    <a:pt x="343" y="50"/>
                  </a:moveTo>
                  <a:lnTo>
                    <a:pt x="363" y="82"/>
                  </a:lnTo>
                  <a:lnTo>
                    <a:pt x="386" y="106"/>
                  </a:lnTo>
                  <a:lnTo>
                    <a:pt x="363" y="137"/>
                  </a:lnTo>
                  <a:lnTo>
                    <a:pt x="331" y="119"/>
                  </a:lnTo>
                  <a:lnTo>
                    <a:pt x="284" y="120"/>
                  </a:lnTo>
                  <a:lnTo>
                    <a:pt x="225" y="106"/>
                  </a:lnTo>
                  <a:lnTo>
                    <a:pt x="194" y="108"/>
                  </a:lnTo>
                  <a:lnTo>
                    <a:pt x="181" y="125"/>
                  </a:lnTo>
                  <a:lnTo>
                    <a:pt x="155" y="106"/>
                  </a:lnTo>
                  <a:lnTo>
                    <a:pt x="144" y="141"/>
                  </a:lnTo>
                  <a:lnTo>
                    <a:pt x="180" y="180"/>
                  </a:lnTo>
                  <a:lnTo>
                    <a:pt x="196" y="206"/>
                  </a:lnTo>
                  <a:lnTo>
                    <a:pt x="230" y="237"/>
                  </a:lnTo>
                  <a:lnTo>
                    <a:pt x="257" y="256"/>
                  </a:lnTo>
                  <a:lnTo>
                    <a:pt x="286" y="291"/>
                  </a:lnTo>
                  <a:lnTo>
                    <a:pt x="349" y="323"/>
                  </a:lnTo>
                  <a:lnTo>
                    <a:pt x="342" y="337"/>
                  </a:lnTo>
                  <a:lnTo>
                    <a:pt x="276" y="306"/>
                  </a:lnTo>
                  <a:lnTo>
                    <a:pt x="234" y="276"/>
                  </a:lnTo>
                  <a:lnTo>
                    <a:pt x="170" y="251"/>
                  </a:lnTo>
                  <a:lnTo>
                    <a:pt x="108" y="189"/>
                  </a:lnTo>
                  <a:lnTo>
                    <a:pt x="121" y="183"/>
                  </a:lnTo>
                  <a:lnTo>
                    <a:pt x="88" y="148"/>
                  </a:lnTo>
                  <a:lnTo>
                    <a:pt x="85" y="119"/>
                  </a:lnTo>
                  <a:lnTo>
                    <a:pt x="40" y="106"/>
                  </a:lnTo>
                  <a:lnTo>
                    <a:pt x="22" y="142"/>
                  </a:lnTo>
                  <a:lnTo>
                    <a:pt x="0" y="114"/>
                  </a:lnTo>
                  <a:lnTo>
                    <a:pt x="0" y="85"/>
                  </a:lnTo>
                  <a:lnTo>
                    <a:pt x="2" y="84"/>
                  </a:lnTo>
                  <a:lnTo>
                    <a:pt x="49" y="87"/>
                  </a:lnTo>
                  <a:lnTo>
                    <a:pt x="61" y="72"/>
                  </a:lnTo>
                  <a:lnTo>
                    <a:pt x="85" y="86"/>
                  </a:lnTo>
                  <a:lnTo>
                    <a:pt x="111" y="88"/>
                  </a:lnTo>
                  <a:lnTo>
                    <a:pt x="109" y="64"/>
                  </a:lnTo>
                  <a:lnTo>
                    <a:pt x="132" y="56"/>
                  </a:lnTo>
                  <a:lnTo>
                    <a:pt x="136" y="22"/>
                  </a:lnTo>
                  <a:lnTo>
                    <a:pt x="187" y="0"/>
                  </a:lnTo>
                  <a:lnTo>
                    <a:pt x="210" y="10"/>
                  </a:lnTo>
                  <a:lnTo>
                    <a:pt x="263" y="46"/>
                  </a:lnTo>
                  <a:lnTo>
                    <a:pt x="320" y="62"/>
                  </a:lnTo>
                  <a:lnTo>
                    <a:pt x="344" y="50"/>
                  </a:lnTo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33" name="Freeform 302">
              <a:extLst>
                <a:ext uri="{FF2B5EF4-FFF2-40B4-BE49-F238E27FC236}">
                  <a16:creationId xmlns:a16="http://schemas.microsoft.com/office/drawing/2014/main" xmlns="" id="{5D6196AF-1CAE-4520-9CB2-26BAB4F98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538" y="3260069"/>
              <a:ext cx="88982" cy="56592"/>
            </a:xfrm>
            <a:custGeom>
              <a:avLst/>
              <a:gdLst>
                <a:gd name="T0" fmla="*/ 27 w 54"/>
                <a:gd name="T1" fmla="*/ 0 h 39"/>
                <a:gd name="T2" fmla="*/ 38 w 54"/>
                <a:gd name="T3" fmla="*/ 0 h 39"/>
                <a:gd name="T4" fmla="*/ 53 w 54"/>
                <a:gd name="T5" fmla="*/ 4 h 39"/>
                <a:gd name="T6" fmla="*/ 54 w 54"/>
                <a:gd name="T7" fmla="*/ 15 h 39"/>
                <a:gd name="T8" fmla="*/ 51 w 54"/>
                <a:gd name="T9" fmla="*/ 23 h 39"/>
                <a:gd name="T10" fmla="*/ 46 w 54"/>
                <a:gd name="T11" fmla="*/ 27 h 39"/>
                <a:gd name="T12" fmla="*/ 50 w 54"/>
                <a:gd name="T13" fmla="*/ 33 h 39"/>
                <a:gd name="T14" fmla="*/ 49 w 54"/>
                <a:gd name="T15" fmla="*/ 39 h 39"/>
                <a:gd name="T16" fmla="*/ 38 w 54"/>
                <a:gd name="T17" fmla="*/ 35 h 39"/>
                <a:gd name="T18" fmla="*/ 29 w 54"/>
                <a:gd name="T19" fmla="*/ 36 h 39"/>
                <a:gd name="T20" fmla="*/ 18 w 54"/>
                <a:gd name="T21" fmla="*/ 35 h 39"/>
                <a:gd name="T22" fmla="*/ 9 w 54"/>
                <a:gd name="T23" fmla="*/ 39 h 39"/>
                <a:gd name="T24" fmla="*/ 0 w 54"/>
                <a:gd name="T25" fmla="*/ 32 h 39"/>
                <a:gd name="T26" fmla="*/ 3 w 54"/>
                <a:gd name="T27" fmla="*/ 26 h 39"/>
                <a:gd name="T28" fmla="*/ 19 w 54"/>
                <a:gd name="T29" fmla="*/ 29 h 39"/>
                <a:gd name="T30" fmla="*/ 33 w 54"/>
                <a:gd name="T31" fmla="*/ 30 h 39"/>
                <a:gd name="T32" fmla="*/ 39 w 54"/>
                <a:gd name="T33" fmla="*/ 26 h 39"/>
                <a:gd name="T34" fmla="*/ 32 w 54"/>
                <a:gd name="T35" fmla="*/ 17 h 39"/>
                <a:gd name="T36" fmla="*/ 33 w 54"/>
                <a:gd name="T37" fmla="*/ 9 h 39"/>
                <a:gd name="T38" fmla="*/ 22 w 54"/>
                <a:gd name="T39" fmla="*/ 5 h 39"/>
                <a:gd name="T40" fmla="*/ 27 w 54"/>
                <a:gd name="T4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39">
                  <a:moveTo>
                    <a:pt x="27" y="0"/>
                  </a:moveTo>
                  <a:lnTo>
                    <a:pt x="38" y="0"/>
                  </a:lnTo>
                  <a:lnTo>
                    <a:pt x="53" y="4"/>
                  </a:lnTo>
                  <a:lnTo>
                    <a:pt x="54" y="15"/>
                  </a:lnTo>
                  <a:lnTo>
                    <a:pt x="51" y="23"/>
                  </a:lnTo>
                  <a:lnTo>
                    <a:pt x="46" y="27"/>
                  </a:lnTo>
                  <a:lnTo>
                    <a:pt x="50" y="33"/>
                  </a:lnTo>
                  <a:lnTo>
                    <a:pt x="49" y="39"/>
                  </a:lnTo>
                  <a:lnTo>
                    <a:pt x="38" y="35"/>
                  </a:lnTo>
                  <a:lnTo>
                    <a:pt x="29" y="36"/>
                  </a:lnTo>
                  <a:lnTo>
                    <a:pt x="18" y="35"/>
                  </a:lnTo>
                  <a:lnTo>
                    <a:pt x="9" y="39"/>
                  </a:lnTo>
                  <a:lnTo>
                    <a:pt x="0" y="32"/>
                  </a:lnTo>
                  <a:lnTo>
                    <a:pt x="3" y="26"/>
                  </a:lnTo>
                  <a:lnTo>
                    <a:pt x="19" y="29"/>
                  </a:lnTo>
                  <a:lnTo>
                    <a:pt x="33" y="30"/>
                  </a:lnTo>
                  <a:lnTo>
                    <a:pt x="39" y="26"/>
                  </a:lnTo>
                  <a:lnTo>
                    <a:pt x="32" y="17"/>
                  </a:lnTo>
                  <a:lnTo>
                    <a:pt x="33" y="9"/>
                  </a:lnTo>
                  <a:lnTo>
                    <a:pt x="22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34" name="Freeform 303">
              <a:extLst>
                <a:ext uri="{FF2B5EF4-FFF2-40B4-BE49-F238E27FC236}">
                  <a16:creationId xmlns:a16="http://schemas.microsoft.com/office/drawing/2014/main" xmlns="" id="{EC771247-3530-4F43-B4CA-6615FA9F7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819" y="2399584"/>
              <a:ext cx="171373" cy="84162"/>
            </a:xfrm>
            <a:custGeom>
              <a:avLst/>
              <a:gdLst>
                <a:gd name="T0" fmla="*/ 0 w 104"/>
                <a:gd name="T1" fmla="*/ 36 h 58"/>
                <a:gd name="T2" fmla="*/ 5 w 104"/>
                <a:gd name="T3" fmla="*/ 23 h 58"/>
                <a:gd name="T4" fmla="*/ 1 w 104"/>
                <a:gd name="T5" fmla="*/ 18 h 58"/>
                <a:gd name="T6" fmla="*/ 10 w 104"/>
                <a:gd name="T7" fmla="*/ 18 h 58"/>
                <a:gd name="T8" fmla="*/ 11 w 104"/>
                <a:gd name="T9" fmla="*/ 10 h 58"/>
                <a:gd name="T10" fmla="*/ 20 w 104"/>
                <a:gd name="T11" fmla="*/ 15 h 58"/>
                <a:gd name="T12" fmla="*/ 26 w 104"/>
                <a:gd name="T13" fmla="*/ 17 h 58"/>
                <a:gd name="T14" fmla="*/ 39 w 104"/>
                <a:gd name="T15" fmla="*/ 15 h 58"/>
                <a:gd name="T16" fmla="*/ 40 w 104"/>
                <a:gd name="T17" fmla="*/ 11 h 58"/>
                <a:gd name="T18" fmla="*/ 46 w 104"/>
                <a:gd name="T19" fmla="*/ 10 h 58"/>
                <a:gd name="T20" fmla="*/ 54 w 104"/>
                <a:gd name="T21" fmla="*/ 7 h 58"/>
                <a:gd name="T22" fmla="*/ 56 w 104"/>
                <a:gd name="T23" fmla="*/ 8 h 58"/>
                <a:gd name="T24" fmla="*/ 63 w 104"/>
                <a:gd name="T25" fmla="*/ 6 h 58"/>
                <a:gd name="T26" fmla="*/ 66 w 104"/>
                <a:gd name="T27" fmla="*/ 1 h 58"/>
                <a:gd name="T28" fmla="*/ 72 w 104"/>
                <a:gd name="T29" fmla="*/ 0 h 58"/>
                <a:gd name="T30" fmla="*/ 90 w 104"/>
                <a:gd name="T31" fmla="*/ 6 h 58"/>
                <a:gd name="T32" fmla="*/ 93 w 104"/>
                <a:gd name="T33" fmla="*/ 4 h 58"/>
                <a:gd name="T34" fmla="*/ 102 w 104"/>
                <a:gd name="T35" fmla="*/ 9 h 58"/>
                <a:gd name="T36" fmla="*/ 104 w 104"/>
                <a:gd name="T37" fmla="*/ 15 h 58"/>
                <a:gd name="T38" fmla="*/ 95 w 104"/>
                <a:gd name="T39" fmla="*/ 19 h 58"/>
                <a:gd name="T40" fmla="*/ 89 w 104"/>
                <a:gd name="T41" fmla="*/ 33 h 58"/>
                <a:gd name="T42" fmla="*/ 80 w 104"/>
                <a:gd name="T43" fmla="*/ 47 h 58"/>
                <a:gd name="T44" fmla="*/ 67 w 104"/>
                <a:gd name="T45" fmla="*/ 51 h 58"/>
                <a:gd name="T46" fmla="*/ 57 w 104"/>
                <a:gd name="T47" fmla="*/ 50 h 58"/>
                <a:gd name="T48" fmla="*/ 45 w 104"/>
                <a:gd name="T49" fmla="*/ 55 h 58"/>
                <a:gd name="T50" fmla="*/ 39 w 104"/>
                <a:gd name="T51" fmla="*/ 58 h 58"/>
                <a:gd name="T52" fmla="*/ 25 w 104"/>
                <a:gd name="T53" fmla="*/ 54 h 58"/>
                <a:gd name="T54" fmla="*/ 12 w 104"/>
                <a:gd name="T55" fmla="*/ 45 h 58"/>
                <a:gd name="T56" fmla="*/ 7 w 104"/>
                <a:gd name="T57" fmla="*/ 43 h 58"/>
                <a:gd name="T58" fmla="*/ 3 w 104"/>
                <a:gd name="T59" fmla="*/ 36 h 58"/>
                <a:gd name="T60" fmla="*/ 0 w 104"/>
                <a:gd name="T61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58">
                  <a:moveTo>
                    <a:pt x="0" y="36"/>
                  </a:moveTo>
                  <a:lnTo>
                    <a:pt x="5" y="23"/>
                  </a:lnTo>
                  <a:lnTo>
                    <a:pt x="1" y="18"/>
                  </a:lnTo>
                  <a:lnTo>
                    <a:pt x="10" y="18"/>
                  </a:lnTo>
                  <a:lnTo>
                    <a:pt x="11" y="10"/>
                  </a:lnTo>
                  <a:lnTo>
                    <a:pt x="20" y="15"/>
                  </a:lnTo>
                  <a:lnTo>
                    <a:pt x="26" y="17"/>
                  </a:lnTo>
                  <a:lnTo>
                    <a:pt x="39" y="15"/>
                  </a:lnTo>
                  <a:lnTo>
                    <a:pt x="40" y="11"/>
                  </a:lnTo>
                  <a:lnTo>
                    <a:pt x="46" y="10"/>
                  </a:lnTo>
                  <a:lnTo>
                    <a:pt x="54" y="7"/>
                  </a:lnTo>
                  <a:lnTo>
                    <a:pt x="56" y="8"/>
                  </a:lnTo>
                  <a:lnTo>
                    <a:pt x="63" y="6"/>
                  </a:lnTo>
                  <a:lnTo>
                    <a:pt x="66" y="1"/>
                  </a:lnTo>
                  <a:lnTo>
                    <a:pt x="72" y="0"/>
                  </a:lnTo>
                  <a:lnTo>
                    <a:pt x="90" y="6"/>
                  </a:lnTo>
                  <a:lnTo>
                    <a:pt x="93" y="4"/>
                  </a:lnTo>
                  <a:lnTo>
                    <a:pt x="102" y="9"/>
                  </a:lnTo>
                  <a:lnTo>
                    <a:pt x="104" y="15"/>
                  </a:lnTo>
                  <a:lnTo>
                    <a:pt x="95" y="19"/>
                  </a:lnTo>
                  <a:lnTo>
                    <a:pt x="89" y="33"/>
                  </a:lnTo>
                  <a:lnTo>
                    <a:pt x="80" y="47"/>
                  </a:lnTo>
                  <a:lnTo>
                    <a:pt x="67" y="51"/>
                  </a:lnTo>
                  <a:lnTo>
                    <a:pt x="57" y="50"/>
                  </a:lnTo>
                  <a:lnTo>
                    <a:pt x="45" y="55"/>
                  </a:lnTo>
                  <a:lnTo>
                    <a:pt x="39" y="58"/>
                  </a:lnTo>
                  <a:lnTo>
                    <a:pt x="25" y="54"/>
                  </a:lnTo>
                  <a:lnTo>
                    <a:pt x="12" y="45"/>
                  </a:lnTo>
                  <a:lnTo>
                    <a:pt x="7" y="43"/>
                  </a:lnTo>
                  <a:lnTo>
                    <a:pt x="3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35" name="Freeform 304">
              <a:extLst>
                <a:ext uri="{FF2B5EF4-FFF2-40B4-BE49-F238E27FC236}">
                  <a16:creationId xmlns:a16="http://schemas.microsoft.com/office/drawing/2014/main" xmlns="" id="{399F8D88-D5A7-4971-B7D6-6B0C55FDD8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9826" y="3695391"/>
              <a:ext cx="1385815" cy="477403"/>
            </a:xfrm>
            <a:custGeom>
              <a:avLst/>
              <a:gdLst>
                <a:gd name="T0" fmla="*/ 552 w 3445"/>
                <a:gd name="T1" fmla="*/ 826 h 1349"/>
                <a:gd name="T2" fmla="*/ 373 w 3445"/>
                <a:gd name="T3" fmla="*/ 522 h 1349"/>
                <a:gd name="T4" fmla="*/ 188 w 3445"/>
                <a:gd name="T5" fmla="*/ 258 h 1349"/>
                <a:gd name="T6" fmla="*/ 0 w 3445"/>
                <a:gd name="T7" fmla="*/ 0 h 1349"/>
                <a:gd name="T8" fmla="*/ 294 w 3445"/>
                <a:gd name="T9" fmla="*/ 161 h 1349"/>
                <a:gd name="T10" fmla="*/ 550 w 3445"/>
                <a:gd name="T11" fmla="*/ 347 h 1349"/>
                <a:gd name="T12" fmla="*/ 664 w 3445"/>
                <a:gd name="T13" fmla="*/ 557 h 1349"/>
                <a:gd name="T14" fmla="*/ 784 w 3445"/>
                <a:gd name="T15" fmla="*/ 673 h 1349"/>
                <a:gd name="T16" fmla="*/ 1707 w 3445"/>
                <a:gd name="T17" fmla="*/ 311 h 1349"/>
                <a:gd name="T18" fmla="*/ 1681 w 3445"/>
                <a:gd name="T19" fmla="*/ 535 h 1349"/>
                <a:gd name="T20" fmla="*/ 1562 w 3445"/>
                <a:gd name="T21" fmla="*/ 778 h 1349"/>
                <a:gd name="T22" fmla="*/ 1357 w 3445"/>
                <a:gd name="T23" fmla="*/ 732 h 1349"/>
                <a:gd name="T24" fmla="*/ 1129 w 3445"/>
                <a:gd name="T25" fmla="*/ 716 h 1349"/>
                <a:gd name="T26" fmla="*/ 1037 w 3445"/>
                <a:gd name="T27" fmla="*/ 431 h 1349"/>
                <a:gd name="T28" fmla="*/ 1154 w 3445"/>
                <a:gd name="T29" fmla="*/ 401 h 1349"/>
                <a:gd name="T30" fmla="*/ 1330 w 3445"/>
                <a:gd name="T31" fmla="*/ 339 h 1349"/>
                <a:gd name="T32" fmla="*/ 1527 w 3445"/>
                <a:gd name="T33" fmla="*/ 197 h 1349"/>
                <a:gd name="T34" fmla="*/ 1662 w 3445"/>
                <a:gd name="T35" fmla="*/ 191 h 1349"/>
                <a:gd name="T36" fmla="*/ 2518 w 3445"/>
                <a:gd name="T37" fmla="*/ 445 h 1349"/>
                <a:gd name="T38" fmla="*/ 2477 w 3445"/>
                <a:gd name="T39" fmla="*/ 543 h 1349"/>
                <a:gd name="T40" fmla="*/ 2463 w 3445"/>
                <a:gd name="T41" fmla="*/ 281 h 1349"/>
                <a:gd name="T42" fmla="*/ 2262 w 3445"/>
                <a:gd name="T43" fmla="*/ 346 h 1349"/>
                <a:gd name="T44" fmla="*/ 1948 w 3445"/>
                <a:gd name="T45" fmla="*/ 434 h 1349"/>
                <a:gd name="T46" fmla="*/ 1979 w 3445"/>
                <a:gd name="T47" fmla="*/ 548 h 1349"/>
                <a:gd name="T48" fmla="*/ 2047 w 3445"/>
                <a:gd name="T49" fmla="*/ 596 h 1349"/>
                <a:gd name="T50" fmla="*/ 2098 w 3445"/>
                <a:gd name="T51" fmla="*/ 865 h 1349"/>
                <a:gd name="T52" fmla="*/ 2065 w 3445"/>
                <a:gd name="T53" fmla="*/ 847 h 1349"/>
                <a:gd name="T54" fmla="*/ 1931 w 3445"/>
                <a:gd name="T55" fmla="*/ 773 h 1349"/>
                <a:gd name="T56" fmla="*/ 1889 w 3445"/>
                <a:gd name="T57" fmla="*/ 937 h 1349"/>
                <a:gd name="T58" fmla="*/ 1826 w 3445"/>
                <a:gd name="T59" fmla="*/ 764 h 1349"/>
                <a:gd name="T60" fmla="*/ 1816 w 3445"/>
                <a:gd name="T61" fmla="*/ 582 h 1349"/>
                <a:gd name="T62" fmla="*/ 1993 w 3445"/>
                <a:gd name="T63" fmla="*/ 380 h 1349"/>
                <a:gd name="T64" fmla="*/ 2262 w 3445"/>
                <a:gd name="T65" fmla="*/ 346 h 1349"/>
                <a:gd name="T66" fmla="*/ 3092 w 3445"/>
                <a:gd name="T67" fmla="*/ 663 h 1349"/>
                <a:gd name="T68" fmla="*/ 3365 w 3445"/>
                <a:gd name="T69" fmla="*/ 672 h 1349"/>
                <a:gd name="T70" fmla="*/ 3353 w 3445"/>
                <a:gd name="T71" fmla="*/ 1173 h 1349"/>
                <a:gd name="T72" fmla="*/ 3200 w 3445"/>
                <a:gd name="T73" fmla="*/ 1114 h 1349"/>
                <a:gd name="T74" fmla="*/ 3062 w 3445"/>
                <a:gd name="T75" fmla="*/ 854 h 1349"/>
                <a:gd name="T76" fmla="*/ 2838 w 3445"/>
                <a:gd name="T77" fmla="*/ 817 h 1349"/>
                <a:gd name="T78" fmla="*/ 2849 w 3445"/>
                <a:gd name="T79" fmla="*/ 676 h 1349"/>
                <a:gd name="T80" fmla="*/ 2758 w 3445"/>
                <a:gd name="T81" fmla="*/ 604 h 1349"/>
                <a:gd name="T82" fmla="*/ 2800 w 3445"/>
                <a:gd name="T83" fmla="*/ 498 h 1349"/>
                <a:gd name="T84" fmla="*/ 2677 w 3445"/>
                <a:gd name="T85" fmla="*/ 795 h 1349"/>
                <a:gd name="T86" fmla="*/ 2458 w 3445"/>
                <a:gd name="T87" fmla="*/ 755 h 1349"/>
                <a:gd name="T88" fmla="*/ 2409 w 3445"/>
                <a:gd name="T89" fmla="*/ 761 h 1349"/>
                <a:gd name="T90" fmla="*/ 2391 w 3445"/>
                <a:gd name="T91" fmla="*/ 733 h 1349"/>
                <a:gd name="T92" fmla="*/ 2914 w 3445"/>
                <a:gd name="T93" fmla="*/ 990 h 1349"/>
                <a:gd name="T94" fmla="*/ 2960 w 3445"/>
                <a:gd name="T95" fmla="*/ 996 h 1349"/>
                <a:gd name="T96" fmla="*/ 1295 w 3445"/>
                <a:gd name="T97" fmla="*/ 1058 h 1349"/>
                <a:gd name="T98" fmla="*/ 1431 w 3445"/>
                <a:gd name="T99" fmla="*/ 1212 h 1349"/>
                <a:gd name="T100" fmla="*/ 1136 w 3445"/>
                <a:gd name="T101" fmla="*/ 1158 h 1349"/>
                <a:gd name="T102" fmla="*/ 830 w 3445"/>
                <a:gd name="T103" fmla="*/ 1093 h 1349"/>
                <a:gd name="T104" fmla="*/ 898 w 3445"/>
                <a:gd name="T105" fmla="*/ 974 h 1349"/>
                <a:gd name="T106" fmla="*/ 2061 w 3445"/>
                <a:gd name="T107" fmla="*/ 1156 h 1349"/>
                <a:gd name="T108" fmla="*/ 1835 w 3445"/>
                <a:gd name="T109" fmla="*/ 1186 h 1349"/>
                <a:gd name="T110" fmla="*/ 2061 w 3445"/>
                <a:gd name="T111" fmla="*/ 1156 h 1349"/>
                <a:gd name="T112" fmla="*/ 1774 w 3445"/>
                <a:gd name="T113" fmla="*/ 1208 h 1349"/>
                <a:gd name="T114" fmla="*/ 1622 w 3445"/>
                <a:gd name="T115" fmla="*/ 1187 h 1349"/>
                <a:gd name="T116" fmla="*/ 2095 w 3445"/>
                <a:gd name="T117" fmla="*/ 1349 h 1349"/>
                <a:gd name="T118" fmla="*/ 2210 w 3445"/>
                <a:gd name="T119" fmla="*/ 1224 h 1349"/>
                <a:gd name="T120" fmla="*/ 1881 w 3445"/>
                <a:gd name="T121" fmla="*/ 1339 h 1349"/>
                <a:gd name="T122" fmla="*/ 1864 w 3445"/>
                <a:gd name="T123" fmla="*/ 129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45" h="1349">
                  <a:moveTo>
                    <a:pt x="789" y="965"/>
                  </a:moveTo>
                  <a:lnTo>
                    <a:pt x="706" y="967"/>
                  </a:lnTo>
                  <a:lnTo>
                    <a:pt x="646" y="895"/>
                  </a:lnTo>
                  <a:lnTo>
                    <a:pt x="552" y="826"/>
                  </a:lnTo>
                  <a:lnTo>
                    <a:pt x="521" y="774"/>
                  </a:lnTo>
                  <a:lnTo>
                    <a:pt x="466" y="705"/>
                  </a:lnTo>
                  <a:lnTo>
                    <a:pt x="429" y="641"/>
                  </a:lnTo>
                  <a:lnTo>
                    <a:pt x="373" y="522"/>
                  </a:lnTo>
                  <a:lnTo>
                    <a:pt x="307" y="451"/>
                  </a:lnTo>
                  <a:lnTo>
                    <a:pt x="285" y="378"/>
                  </a:lnTo>
                  <a:lnTo>
                    <a:pt x="257" y="311"/>
                  </a:lnTo>
                  <a:lnTo>
                    <a:pt x="188" y="258"/>
                  </a:lnTo>
                  <a:lnTo>
                    <a:pt x="147" y="185"/>
                  </a:lnTo>
                  <a:lnTo>
                    <a:pt x="89" y="137"/>
                  </a:lnTo>
                  <a:lnTo>
                    <a:pt x="8" y="43"/>
                  </a:lnTo>
                  <a:lnTo>
                    <a:pt x="0" y="0"/>
                  </a:lnTo>
                  <a:lnTo>
                    <a:pt x="48" y="3"/>
                  </a:lnTo>
                  <a:lnTo>
                    <a:pt x="165" y="20"/>
                  </a:lnTo>
                  <a:lnTo>
                    <a:pt x="234" y="103"/>
                  </a:lnTo>
                  <a:lnTo>
                    <a:pt x="294" y="161"/>
                  </a:lnTo>
                  <a:lnTo>
                    <a:pt x="337" y="196"/>
                  </a:lnTo>
                  <a:lnTo>
                    <a:pt x="410" y="288"/>
                  </a:lnTo>
                  <a:lnTo>
                    <a:pt x="486" y="289"/>
                  </a:lnTo>
                  <a:lnTo>
                    <a:pt x="550" y="347"/>
                  </a:lnTo>
                  <a:lnTo>
                    <a:pt x="594" y="419"/>
                  </a:lnTo>
                  <a:lnTo>
                    <a:pt x="652" y="458"/>
                  </a:lnTo>
                  <a:lnTo>
                    <a:pt x="621" y="527"/>
                  </a:lnTo>
                  <a:lnTo>
                    <a:pt x="664" y="557"/>
                  </a:lnTo>
                  <a:lnTo>
                    <a:pt x="691" y="559"/>
                  </a:lnTo>
                  <a:lnTo>
                    <a:pt x="703" y="618"/>
                  </a:lnTo>
                  <a:lnTo>
                    <a:pt x="729" y="666"/>
                  </a:lnTo>
                  <a:lnTo>
                    <a:pt x="784" y="673"/>
                  </a:lnTo>
                  <a:lnTo>
                    <a:pt x="819" y="727"/>
                  </a:lnTo>
                  <a:lnTo>
                    <a:pt x="797" y="833"/>
                  </a:lnTo>
                  <a:lnTo>
                    <a:pt x="789" y="965"/>
                  </a:lnTo>
                  <a:moveTo>
                    <a:pt x="1707" y="311"/>
                  </a:moveTo>
                  <a:lnTo>
                    <a:pt x="1792" y="390"/>
                  </a:lnTo>
                  <a:lnTo>
                    <a:pt x="1703" y="400"/>
                  </a:lnTo>
                  <a:lnTo>
                    <a:pt x="1678" y="458"/>
                  </a:lnTo>
                  <a:lnTo>
                    <a:pt x="1681" y="535"/>
                  </a:lnTo>
                  <a:lnTo>
                    <a:pt x="1608" y="593"/>
                  </a:lnTo>
                  <a:lnTo>
                    <a:pt x="1605" y="678"/>
                  </a:lnTo>
                  <a:lnTo>
                    <a:pt x="1572" y="808"/>
                  </a:lnTo>
                  <a:lnTo>
                    <a:pt x="1562" y="778"/>
                  </a:lnTo>
                  <a:lnTo>
                    <a:pt x="1475" y="816"/>
                  </a:lnTo>
                  <a:lnTo>
                    <a:pt x="1447" y="764"/>
                  </a:lnTo>
                  <a:lnTo>
                    <a:pt x="1394" y="759"/>
                  </a:lnTo>
                  <a:lnTo>
                    <a:pt x="1357" y="732"/>
                  </a:lnTo>
                  <a:lnTo>
                    <a:pt x="1267" y="763"/>
                  </a:lnTo>
                  <a:lnTo>
                    <a:pt x="1240" y="722"/>
                  </a:lnTo>
                  <a:lnTo>
                    <a:pt x="1191" y="726"/>
                  </a:lnTo>
                  <a:lnTo>
                    <a:pt x="1129" y="716"/>
                  </a:lnTo>
                  <a:lnTo>
                    <a:pt x="1120" y="602"/>
                  </a:lnTo>
                  <a:lnTo>
                    <a:pt x="1083" y="578"/>
                  </a:lnTo>
                  <a:lnTo>
                    <a:pt x="1047" y="506"/>
                  </a:lnTo>
                  <a:lnTo>
                    <a:pt x="1037" y="431"/>
                  </a:lnTo>
                  <a:lnTo>
                    <a:pt x="1045" y="352"/>
                  </a:lnTo>
                  <a:lnTo>
                    <a:pt x="1089" y="296"/>
                  </a:lnTo>
                  <a:lnTo>
                    <a:pt x="1102" y="353"/>
                  </a:lnTo>
                  <a:lnTo>
                    <a:pt x="1154" y="401"/>
                  </a:lnTo>
                  <a:lnTo>
                    <a:pt x="1202" y="383"/>
                  </a:lnTo>
                  <a:lnTo>
                    <a:pt x="1250" y="389"/>
                  </a:lnTo>
                  <a:lnTo>
                    <a:pt x="1294" y="346"/>
                  </a:lnTo>
                  <a:lnTo>
                    <a:pt x="1330" y="339"/>
                  </a:lnTo>
                  <a:lnTo>
                    <a:pt x="1401" y="363"/>
                  </a:lnTo>
                  <a:lnTo>
                    <a:pt x="1463" y="345"/>
                  </a:lnTo>
                  <a:lnTo>
                    <a:pt x="1499" y="226"/>
                  </a:lnTo>
                  <a:lnTo>
                    <a:pt x="1527" y="197"/>
                  </a:lnTo>
                  <a:lnTo>
                    <a:pt x="1550" y="100"/>
                  </a:lnTo>
                  <a:lnTo>
                    <a:pt x="1637" y="100"/>
                  </a:lnTo>
                  <a:lnTo>
                    <a:pt x="1702" y="114"/>
                  </a:lnTo>
                  <a:lnTo>
                    <a:pt x="1662" y="191"/>
                  </a:lnTo>
                  <a:lnTo>
                    <a:pt x="1719" y="272"/>
                  </a:lnTo>
                  <a:lnTo>
                    <a:pt x="1707" y="311"/>
                  </a:lnTo>
                  <a:moveTo>
                    <a:pt x="2521" y="370"/>
                  </a:moveTo>
                  <a:lnTo>
                    <a:pt x="2518" y="445"/>
                  </a:lnTo>
                  <a:lnTo>
                    <a:pt x="2479" y="436"/>
                  </a:lnTo>
                  <a:lnTo>
                    <a:pt x="2468" y="488"/>
                  </a:lnTo>
                  <a:lnTo>
                    <a:pt x="2498" y="533"/>
                  </a:lnTo>
                  <a:lnTo>
                    <a:pt x="2477" y="543"/>
                  </a:lnTo>
                  <a:lnTo>
                    <a:pt x="2447" y="489"/>
                  </a:lnTo>
                  <a:lnTo>
                    <a:pt x="2424" y="380"/>
                  </a:lnTo>
                  <a:lnTo>
                    <a:pt x="2439" y="312"/>
                  </a:lnTo>
                  <a:lnTo>
                    <a:pt x="2463" y="281"/>
                  </a:lnTo>
                  <a:lnTo>
                    <a:pt x="2469" y="328"/>
                  </a:lnTo>
                  <a:lnTo>
                    <a:pt x="2514" y="335"/>
                  </a:lnTo>
                  <a:lnTo>
                    <a:pt x="2521" y="370"/>
                  </a:lnTo>
                  <a:moveTo>
                    <a:pt x="2262" y="346"/>
                  </a:moveTo>
                  <a:lnTo>
                    <a:pt x="2202" y="430"/>
                  </a:lnTo>
                  <a:lnTo>
                    <a:pt x="2145" y="446"/>
                  </a:lnTo>
                  <a:lnTo>
                    <a:pt x="2073" y="430"/>
                  </a:lnTo>
                  <a:lnTo>
                    <a:pt x="1948" y="434"/>
                  </a:lnTo>
                  <a:lnTo>
                    <a:pt x="1882" y="446"/>
                  </a:lnTo>
                  <a:lnTo>
                    <a:pt x="1871" y="511"/>
                  </a:lnTo>
                  <a:lnTo>
                    <a:pt x="1938" y="586"/>
                  </a:lnTo>
                  <a:lnTo>
                    <a:pt x="1979" y="548"/>
                  </a:lnTo>
                  <a:lnTo>
                    <a:pt x="2119" y="519"/>
                  </a:lnTo>
                  <a:lnTo>
                    <a:pt x="2113" y="558"/>
                  </a:lnTo>
                  <a:lnTo>
                    <a:pt x="2080" y="546"/>
                  </a:lnTo>
                  <a:lnTo>
                    <a:pt x="2047" y="596"/>
                  </a:lnTo>
                  <a:lnTo>
                    <a:pt x="1980" y="629"/>
                  </a:lnTo>
                  <a:lnTo>
                    <a:pt x="2049" y="738"/>
                  </a:lnTo>
                  <a:lnTo>
                    <a:pt x="2034" y="767"/>
                  </a:lnTo>
                  <a:lnTo>
                    <a:pt x="2098" y="865"/>
                  </a:lnTo>
                  <a:lnTo>
                    <a:pt x="2095" y="921"/>
                  </a:lnTo>
                  <a:lnTo>
                    <a:pt x="2054" y="946"/>
                  </a:lnTo>
                  <a:lnTo>
                    <a:pt x="2026" y="916"/>
                  </a:lnTo>
                  <a:lnTo>
                    <a:pt x="2065" y="847"/>
                  </a:lnTo>
                  <a:lnTo>
                    <a:pt x="1990" y="880"/>
                  </a:lnTo>
                  <a:lnTo>
                    <a:pt x="1972" y="856"/>
                  </a:lnTo>
                  <a:lnTo>
                    <a:pt x="1983" y="823"/>
                  </a:lnTo>
                  <a:lnTo>
                    <a:pt x="1931" y="773"/>
                  </a:lnTo>
                  <a:lnTo>
                    <a:pt x="1939" y="690"/>
                  </a:lnTo>
                  <a:lnTo>
                    <a:pt x="1888" y="716"/>
                  </a:lnTo>
                  <a:lnTo>
                    <a:pt x="1891" y="815"/>
                  </a:lnTo>
                  <a:lnTo>
                    <a:pt x="1889" y="937"/>
                  </a:lnTo>
                  <a:lnTo>
                    <a:pt x="1841" y="950"/>
                  </a:lnTo>
                  <a:lnTo>
                    <a:pt x="1809" y="925"/>
                  </a:lnTo>
                  <a:lnTo>
                    <a:pt x="1834" y="846"/>
                  </a:lnTo>
                  <a:lnTo>
                    <a:pt x="1826" y="764"/>
                  </a:lnTo>
                  <a:lnTo>
                    <a:pt x="1794" y="763"/>
                  </a:lnTo>
                  <a:lnTo>
                    <a:pt x="1772" y="705"/>
                  </a:lnTo>
                  <a:lnTo>
                    <a:pt x="1805" y="649"/>
                  </a:lnTo>
                  <a:lnTo>
                    <a:pt x="1816" y="582"/>
                  </a:lnTo>
                  <a:lnTo>
                    <a:pt x="1855" y="453"/>
                  </a:lnTo>
                  <a:lnTo>
                    <a:pt x="1871" y="418"/>
                  </a:lnTo>
                  <a:lnTo>
                    <a:pt x="1934" y="355"/>
                  </a:lnTo>
                  <a:lnTo>
                    <a:pt x="1993" y="380"/>
                  </a:lnTo>
                  <a:lnTo>
                    <a:pt x="2088" y="392"/>
                  </a:lnTo>
                  <a:lnTo>
                    <a:pt x="2175" y="388"/>
                  </a:lnTo>
                  <a:lnTo>
                    <a:pt x="2248" y="327"/>
                  </a:lnTo>
                  <a:lnTo>
                    <a:pt x="2262" y="346"/>
                  </a:lnTo>
                  <a:moveTo>
                    <a:pt x="2932" y="565"/>
                  </a:moveTo>
                  <a:lnTo>
                    <a:pt x="2950" y="702"/>
                  </a:lnTo>
                  <a:lnTo>
                    <a:pt x="3026" y="753"/>
                  </a:lnTo>
                  <a:lnTo>
                    <a:pt x="3092" y="663"/>
                  </a:lnTo>
                  <a:lnTo>
                    <a:pt x="3179" y="612"/>
                  </a:lnTo>
                  <a:lnTo>
                    <a:pt x="3246" y="612"/>
                  </a:lnTo>
                  <a:lnTo>
                    <a:pt x="3310" y="641"/>
                  </a:lnTo>
                  <a:lnTo>
                    <a:pt x="3365" y="672"/>
                  </a:lnTo>
                  <a:lnTo>
                    <a:pt x="3445" y="688"/>
                  </a:lnTo>
                  <a:lnTo>
                    <a:pt x="3434" y="965"/>
                  </a:lnTo>
                  <a:lnTo>
                    <a:pt x="3414" y="1243"/>
                  </a:lnTo>
                  <a:lnTo>
                    <a:pt x="3353" y="1173"/>
                  </a:lnTo>
                  <a:lnTo>
                    <a:pt x="3279" y="1156"/>
                  </a:lnTo>
                  <a:lnTo>
                    <a:pt x="3258" y="1180"/>
                  </a:lnTo>
                  <a:lnTo>
                    <a:pt x="3163" y="1183"/>
                  </a:lnTo>
                  <a:lnTo>
                    <a:pt x="3200" y="1114"/>
                  </a:lnTo>
                  <a:lnTo>
                    <a:pt x="3249" y="1090"/>
                  </a:lnTo>
                  <a:lnTo>
                    <a:pt x="3236" y="997"/>
                  </a:lnTo>
                  <a:lnTo>
                    <a:pt x="3205" y="926"/>
                  </a:lnTo>
                  <a:lnTo>
                    <a:pt x="3062" y="854"/>
                  </a:lnTo>
                  <a:lnTo>
                    <a:pt x="3001" y="847"/>
                  </a:lnTo>
                  <a:lnTo>
                    <a:pt x="2891" y="768"/>
                  </a:lnTo>
                  <a:lnTo>
                    <a:pt x="2867" y="809"/>
                  </a:lnTo>
                  <a:lnTo>
                    <a:pt x="2838" y="817"/>
                  </a:lnTo>
                  <a:lnTo>
                    <a:pt x="2822" y="786"/>
                  </a:lnTo>
                  <a:lnTo>
                    <a:pt x="2823" y="749"/>
                  </a:lnTo>
                  <a:lnTo>
                    <a:pt x="2767" y="707"/>
                  </a:lnTo>
                  <a:lnTo>
                    <a:pt x="2849" y="676"/>
                  </a:lnTo>
                  <a:lnTo>
                    <a:pt x="2902" y="678"/>
                  </a:lnTo>
                  <a:lnTo>
                    <a:pt x="2897" y="655"/>
                  </a:lnTo>
                  <a:lnTo>
                    <a:pt x="2787" y="655"/>
                  </a:lnTo>
                  <a:lnTo>
                    <a:pt x="2758" y="604"/>
                  </a:lnTo>
                  <a:lnTo>
                    <a:pt x="2691" y="589"/>
                  </a:lnTo>
                  <a:lnTo>
                    <a:pt x="2659" y="546"/>
                  </a:lnTo>
                  <a:lnTo>
                    <a:pt x="2761" y="526"/>
                  </a:lnTo>
                  <a:lnTo>
                    <a:pt x="2800" y="498"/>
                  </a:lnTo>
                  <a:lnTo>
                    <a:pt x="2920" y="533"/>
                  </a:lnTo>
                  <a:lnTo>
                    <a:pt x="2932" y="565"/>
                  </a:lnTo>
                  <a:moveTo>
                    <a:pt x="2652" y="730"/>
                  </a:moveTo>
                  <a:lnTo>
                    <a:pt x="2677" y="795"/>
                  </a:lnTo>
                  <a:lnTo>
                    <a:pt x="2615" y="760"/>
                  </a:lnTo>
                  <a:lnTo>
                    <a:pt x="2552" y="753"/>
                  </a:lnTo>
                  <a:lnTo>
                    <a:pt x="2510" y="758"/>
                  </a:lnTo>
                  <a:lnTo>
                    <a:pt x="2458" y="755"/>
                  </a:lnTo>
                  <a:lnTo>
                    <a:pt x="2477" y="709"/>
                  </a:lnTo>
                  <a:lnTo>
                    <a:pt x="2570" y="705"/>
                  </a:lnTo>
                  <a:lnTo>
                    <a:pt x="2652" y="730"/>
                  </a:lnTo>
                  <a:moveTo>
                    <a:pt x="2409" y="761"/>
                  </a:moveTo>
                  <a:lnTo>
                    <a:pt x="2380" y="789"/>
                  </a:lnTo>
                  <a:lnTo>
                    <a:pt x="2328" y="774"/>
                  </a:lnTo>
                  <a:lnTo>
                    <a:pt x="2315" y="737"/>
                  </a:lnTo>
                  <a:lnTo>
                    <a:pt x="2391" y="733"/>
                  </a:lnTo>
                  <a:lnTo>
                    <a:pt x="2409" y="761"/>
                  </a:lnTo>
                  <a:moveTo>
                    <a:pt x="2960" y="996"/>
                  </a:moveTo>
                  <a:lnTo>
                    <a:pt x="2917" y="1054"/>
                  </a:lnTo>
                  <a:lnTo>
                    <a:pt x="2914" y="990"/>
                  </a:lnTo>
                  <a:lnTo>
                    <a:pt x="2929" y="959"/>
                  </a:lnTo>
                  <a:lnTo>
                    <a:pt x="2947" y="930"/>
                  </a:lnTo>
                  <a:lnTo>
                    <a:pt x="2962" y="955"/>
                  </a:lnTo>
                  <a:lnTo>
                    <a:pt x="2960" y="996"/>
                  </a:lnTo>
                  <a:moveTo>
                    <a:pt x="996" y="1044"/>
                  </a:moveTo>
                  <a:lnTo>
                    <a:pt x="1139" y="1052"/>
                  </a:lnTo>
                  <a:lnTo>
                    <a:pt x="1158" y="1017"/>
                  </a:lnTo>
                  <a:lnTo>
                    <a:pt x="1295" y="1058"/>
                  </a:lnTo>
                  <a:lnTo>
                    <a:pt x="1319" y="1113"/>
                  </a:lnTo>
                  <a:lnTo>
                    <a:pt x="1431" y="1129"/>
                  </a:lnTo>
                  <a:lnTo>
                    <a:pt x="1519" y="1179"/>
                  </a:lnTo>
                  <a:lnTo>
                    <a:pt x="1431" y="1212"/>
                  </a:lnTo>
                  <a:lnTo>
                    <a:pt x="1351" y="1177"/>
                  </a:lnTo>
                  <a:lnTo>
                    <a:pt x="1283" y="1180"/>
                  </a:lnTo>
                  <a:lnTo>
                    <a:pt x="1206" y="1174"/>
                  </a:lnTo>
                  <a:lnTo>
                    <a:pt x="1136" y="1158"/>
                  </a:lnTo>
                  <a:lnTo>
                    <a:pt x="1052" y="1126"/>
                  </a:lnTo>
                  <a:lnTo>
                    <a:pt x="997" y="1117"/>
                  </a:lnTo>
                  <a:lnTo>
                    <a:pt x="965" y="1128"/>
                  </a:lnTo>
                  <a:lnTo>
                    <a:pt x="830" y="1093"/>
                  </a:lnTo>
                  <a:lnTo>
                    <a:pt x="819" y="1056"/>
                  </a:lnTo>
                  <a:lnTo>
                    <a:pt x="751" y="1050"/>
                  </a:lnTo>
                  <a:lnTo>
                    <a:pt x="807" y="969"/>
                  </a:lnTo>
                  <a:lnTo>
                    <a:pt x="898" y="974"/>
                  </a:lnTo>
                  <a:lnTo>
                    <a:pt x="957" y="1007"/>
                  </a:lnTo>
                  <a:lnTo>
                    <a:pt x="987" y="1013"/>
                  </a:lnTo>
                  <a:lnTo>
                    <a:pt x="996" y="1044"/>
                  </a:lnTo>
                  <a:moveTo>
                    <a:pt x="2061" y="1156"/>
                  </a:moveTo>
                  <a:lnTo>
                    <a:pt x="2046" y="1203"/>
                  </a:lnTo>
                  <a:lnTo>
                    <a:pt x="1932" y="1227"/>
                  </a:lnTo>
                  <a:lnTo>
                    <a:pt x="1833" y="1217"/>
                  </a:lnTo>
                  <a:lnTo>
                    <a:pt x="1835" y="1186"/>
                  </a:lnTo>
                  <a:lnTo>
                    <a:pt x="1896" y="1168"/>
                  </a:lnTo>
                  <a:lnTo>
                    <a:pt x="1941" y="1193"/>
                  </a:lnTo>
                  <a:lnTo>
                    <a:pt x="1991" y="1187"/>
                  </a:lnTo>
                  <a:lnTo>
                    <a:pt x="2061" y="1156"/>
                  </a:lnTo>
                  <a:moveTo>
                    <a:pt x="1685" y="1156"/>
                  </a:moveTo>
                  <a:lnTo>
                    <a:pt x="1711" y="1179"/>
                  </a:lnTo>
                  <a:lnTo>
                    <a:pt x="1758" y="1172"/>
                  </a:lnTo>
                  <a:lnTo>
                    <a:pt x="1774" y="1208"/>
                  </a:lnTo>
                  <a:lnTo>
                    <a:pt x="1685" y="1225"/>
                  </a:lnTo>
                  <a:lnTo>
                    <a:pt x="1633" y="1236"/>
                  </a:lnTo>
                  <a:lnTo>
                    <a:pt x="1592" y="1236"/>
                  </a:lnTo>
                  <a:lnTo>
                    <a:pt x="1622" y="1187"/>
                  </a:lnTo>
                  <a:lnTo>
                    <a:pt x="1663" y="1186"/>
                  </a:lnTo>
                  <a:lnTo>
                    <a:pt x="1685" y="1156"/>
                  </a:lnTo>
                  <a:moveTo>
                    <a:pt x="2161" y="1330"/>
                  </a:moveTo>
                  <a:lnTo>
                    <a:pt x="2095" y="1349"/>
                  </a:lnTo>
                  <a:lnTo>
                    <a:pt x="2087" y="1339"/>
                  </a:lnTo>
                  <a:lnTo>
                    <a:pt x="2097" y="1310"/>
                  </a:lnTo>
                  <a:lnTo>
                    <a:pt x="2133" y="1258"/>
                  </a:lnTo>
                  <a:lnTo>
                    <a:pt x="2210" y="1224"/>
                  </a:lnTo>
                  <a:lnTo>
                    <a:pt x="2217" y="1241"/>
                  </a:lnTo>
                  <a:lnTo>
                    <a:pt x="2216" y="1266"/>
                  </a:lnTo>
                  <a:lnTo>
                    <a:pt x="2161" y="1330"/>
                  </a:lnTo>
                  <a:moveTo>
                    <a:pt x="1881" y="1339"/>
                  </a:moveTo>
                  <a:lnTo>
                    <a:pt x="1850" y="1340"/>
                  </a:lnTo>
                  <a:lnTo>
                    <a:pt x="1756" y="1280"/>
                  </a:lnTo>
                  <a:lnTo>
                    <a:pt x="1827" y="1264"/>
                  </a:lnTo>
                  <a:lnTo>
                    <a:pt x="1864" y="1290"/>
                  </a:lnTo>
                  <a:lnTo>
                    <a:pt x="1888" y="1316"/>
                  </a:lnTo>
                  <a:lnTo>
                    <a:pt x="1881" y="1339"/>
                  </a:lnTo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36" name="Freeform 305">
              <a:extLst>
                <a:ext uri="{FF2B5EF4-FFF2-40B4-BE49-F238E27FC236}">
                  <a16:creationId xmlns:a16="http://schemas.microsoft.com/office/drawing/2014/main" xmlns="" id="{66F91E70-B259-4944-838B-08A5C06D3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428" y="2789922"/>
              <a:ext cx="830500" cy="830013"/>
            </a:xfrm>
            <a:custGeom>
              <a:avLst/>
              <a:gdLst>
                <a:gd name="T0" fmla="*/ 149 w 504"/>
                <a:gd name="T1" fmla="*/ 42 h 572"/>
                <a:gd name="T2" fmla="*/ 148 w 504"/>
                <a:gd name="T3" fmla="*/ 60 h 572"/>
                <a:gd name="T4" fmla="*/ 206 w 504"/>
                <a:gd name="T5" fmla="*/ 110 h 572"/>
                <a:gd name="T6" fmla="*/ 212 w 504"/>
                <a:gd name="T7" fmla="*/ 147 h 572"/>
                <a:gd name="T8" fmla="*/ 282 w 504"/>
                <a:gd name="T9" fmla="*/ 172 h 572"/>
                <a:gd name="T10" fmla="*/ 330 w 504"/>
                <a:gd name="T11" fmla="*/ 189 h 572"/>
                <a:gd name="T12" fmla="*/ 340 w 504"/>
                <a:gd name="T13" fmla="*/ 167 h 572"/>
                <a:gd name="T14" fmla="*/ 355 w 504"/>
                <a:gd name="T15" fmla="*/ 170 h 572"/>
                <a:gd name="T16" fmla="*/ 384 w 504"/>
                <a:gd name="T17" fmla="*/ 179 h 572"/>
                <a:gd name="T18" fmla="*/ 412 w 504"/>
                <a:gd name="T19" fmla="*/ 167 h 572"/>
                <a:gd name="T20" fmla="*/ 430 w 504"/>
                <a:gd name="T21" fmla="*/ 142 h 572"/>
                <a:gd name="T22" fmla="*/ 474 w 504"/>
                <a:gd name="T23" fmla="*/ 126 h 572"/>
                <a:gd name="T24" fmla="*/ 501 w 504"/>
                <a:gd name="T25" fmla="*/ 150 h 572"/>
                <a:gd name="T26" fmla="*/ 504 w 504"/>
                <a:gd name="T27" fmla="*/ 175 h 572"/>
                <a:gd name="T28" fmla="*/ 473 w 504"/>
                <a:gd name="T29" fmla="*/ 197 h 572"/>
                <a:gd name="T30" fmla="*/ 463 w 504"/>
                <a:gd name="T31" fmla="*/ 242 h 572"/>
                <a:gd name="T32" fmla="*/ 449 w 504"/>
                <a:gd name="T33" fmla="*/ 266 h 572"/>
                <a:gd name="T34" fmla="*/ 429 w 504"/>
                <a:gd name="T35" fmla="*/ 247 h 572"/>
                <a:gd name="T36" fmla="*/ 412 w 504"/>
                <a:gd name="T37" fmla="*/ 249 h 572"/>
                <a:gd name="T38" fmla="*/ 428 w 504"/>
                <a:gd name="T39" fmla="*/ 219 h 572"/>
                <a:gd name="T40" fmla="*/ 383 w 504"/>
                <a:gd name="T41" fmla="*/ 212 h 572"/>
                <a:gd name="T42" fmla="*/ 354 w 504"/>
                <a:gd name="T43" fmla="*/ 188 h 572"/>
                <a:gd name="T44" fmla="*/ 356 w 504"/>
                <a:gd name="T45" fmla="*/ 221 h 572"/>
                <a:gd name="T46" fmla="*/ 364 w 504"/>
                <a:gd name="T47" fmla="*/ 246 h 572"/>
                <a:gd name="T48" fmla="*/ 378 w 504"/>
                <a:gd name="T49" fmla="*/ 287 h 572"/>
                <a:gd name="T50" fmla="*/ 347 w 504"/>
                <a:gd name="T51" fmla="*/ 306 h 572"/>
                <a:gd name="T52" fmla="*/ 298 w 504"/>
                <a:gd name="T53" fmla="*/ 357 h 572"/>
                <a:gd name="T54" fmla="*/ 271 w 504"/>
                <a:gd name="T55" fmla="*/ 394 h 572"/>
                <a:gd name="T56" fmla="*/ 238 w 504"/>
                <a:gd name="T57" fmla="*/ 407 h 572"/>
                <a:gd name="T58" fmla="*/ 243 w 504"/>
                <a:gd name="T59" fmla="*/ 467 h 572"/>
                <a:gd name="T60" fmla="*/ 230 w 504"/>
                <a:gd name="T61" fmla="*/ 523 h 572"/>
                <a:gd name="T62" fmla="*/ 212 w 504"/>
                <a:gd name="T63" fmla="*/ 552 h 572"/>
                <a:gd name="T64" fmla="*/ 181 w 504"/>
                <a:gd name="T65" fmla="*/ 553 h 572"/>
                <a:gd name="T66" fmla="*/ 156 w 504"/>
                <a:gd name="T67" fmla="*/ 493 h 572"/>
                <a:gd name="T68" fmla="*/ 134 w 504"/>
                <a:gd name="T69" fmla="*/ 434 h 572"/>
                <a:gd name="T70" fmla="*/ 95 w 504"/>
                <a:gd name="T71" fmla="*/ 338 h 572"/>
                <a:gd name="T72" fmla="*/ 61 w 504"/>
                <a:gd name="T73" fmla="*/ 306 h 572"/>
                <a:gd name="T74" fmla="*/ 29 w 504"/>
                <a:gd name="T75" fmla="*/ 271 h 572"/>
                <a:gd name="T76" fmla="*/ 10 w 504"/>
                <a:gd name="T77" fmla="*/ 231 h 572"/>
                <a:gd name="T78" fmla="*/ 31 w 504"/>
                <a:gd name="T79" fmla="*/ 203 h 572"/>
                <a:gd name="T80" fmla="*/ 29 w 504"/>
                <a:gd name="T81" fmla="*/ 156 h 572"/>
                <a:gd name="T82" fmla="*/ 72 w 504"/>
                <a:gd name="T83" fmla="*/ 115 h 572"/>
                <a:gd name="T84" fmla="*/ 94 w 504"/>
                <a:gd name="T85" fmla="*/ 67 h 572"/>
                <a:gd name="T86" fmla="*/ 58 w 504"/>
                <a:gd name="T87" fmla="*/ 25 h 572"/>
                <a:gd name="T88" fmla="*/ 110 w 504"/>
                <a:gd name="T89" fmla="*/ 1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4" h="572">
                  <a:moveTo>
                    <a:pt x="122" y="0"/>
                  </a:moveTo>
                  <a:lnTo>
                    <a:pt x="147" y="25"/>
                  </a:lnTo>
                  <a:lnTo>
                    <a:pt x="149" y="42"/>
                  </a:lnTo>
                  <a:lnTo>
                    <a:pt x="159" y="52"/>
                  </a:lnTo>
                  <a:lnTo>
                    <a:pt x="161" y="63"/>
                  </a:lnTo>
                  <a:lnTo>
                    <a:pt x="148" y="60"/>
                  </a:lnTo>
                  <a:lnTo>
                    <a:pt x="158" y="83"/>
                  </a:lnTo>
                  <a:lnTo>
                    <a:pt x="178" y="96"/>
                  </a:lnTo>
                  <a:lnTo>
                    <a:pt x="206" y="110"/>
                  </a:lnTo>
                  <a:lnTo>
                    <a:pt x="197" y="120"/>
                  </a:lnTo>
                  <a:lnTo>
                    <a:pt x="194" y="139"/>
                  </a:lnTo>
                  <a:lnTo>
                    <a:pt x="212" y="147"/>
                  </a:lnTo>
                  <a:lnTo>
                    <a:pt x="231" y="157"/>
                  </a:lnTo>
                  <a:lnTo>
                    <a:pt x="257" y="169"/>
                  </a:lnTo>
                  <a:lnTo>
                    <a:pt x="282" y="172"/>
                  </a:lnTo>
                  <a:lnTo>
                    <a:pt x="294" y="182"/>
                  </a:lnTo>
                  <a:lnTo>
                    <a:pt x="308" y="184"/>
                  </a:lnTo>
                  <a:lnTo>
                    <a:pt x="330" y="189"/>
                  </a:lnTo>
                  <a:lnTo>
                    <a:pt x="345" y="189"/>
                  </a:lnTo>
                  <a:lnTo>
                    <a:pt x="346" y="181"/>
                  </a:lnTo>
                  <a:lnTo>
                    <a:pt x="340" y="167"/>
                  </a:lnTo>
                  <a:lnTo>
                    <a:pt x="340" y="158"/>
                  </a:lnTo>
                  <a:lnTo>
                    <a:pt x="350" y="154"/>
                  </a:lnTo>
                  <a:lnTo>
                    <a:pt x="355" y="170"/>
                  </a:lnTo>
                  <a:lnTo>
                    <a:pt x="356" y="174"/>
                  </a:lnTo>
                  <a:lnTo>
                    <a:pt x="374" y="182"/>
                  </a:lnTo>
                  <a:lnTo>
                    <a:pt x="384" y="179"/>
                  </a:lnTo>
                  <a:lnTo>
                    <a:pt x="400" y="181"/>
                  </a:lnTo>
                  <a:lnTo>
                    <a:pt x="414" y="180"/>
                  </a:lnTo>
                  <a:lnTo>
                    <a:pt x="412" y="167"/>
                  </a:lnTo>
                  <a:lnTo>
                    <a:pt x="404" y="161"/>
                  </a:lnTo>
                  <a:lnTo>
                    <a:pt x="418" y="158"/>
                  </a:lnTo>
                  <a:lnTo>
                    <a:pt x="430" y="142"/>
                  </a:lnTo>
                  <a:lnTo>
                    <a:pt x="447" y="129"/>
                  </a:lnTo>
                  <a:lnTo>
                    <a:pt x="463" y="134"/>
                  </a:lnTo>
                  <a:lnTo>
                    <a:pt x="474" y="126"/>
                  </a:lnTo>
                  <a:lnTo>
                    <a:pt x="485" y="139"/>
                  </a:lnTo>
                  <a:lnTo>
                    <a:pt x="481" y="147"/>
                  </a:lnTo>
                  <a:lnTo>
                    <a:pt x="501" y="150"/>
                  </a:lnTo>
                  <a:lnTo>
                    <a:pt x="504" y="158"/>
                  </a:lnTo>
                  <a:lnTo>
                    <a:pt x="499" y="162"/>
                  </a:lnTo>
                  <a:lnTo>
                    <a:pt x="504" y="175"/>
                  </a:lnTo>
                  <a:lnTo>
                    <a:pt x="490" y="171"/>
                  </a:lnTo>
                  <a:lnTo>
                    <a:pt x="470" y="185"/>
                  </a:lnTo>
                  <a:lnTo>
                    <a:pt x="473" y="197"/>
                  </a:lnTo>
                  <a:lnTo>
                    <a:pt x="467" y="215"/>
                  </a:lnTo>
                  <a:lnTo>
                    <a:pt x="468" y="225"/>
                  </a:lnTo>
                  <a:lnTo>
                    <a:pt x="463" y="242"/>
                  </a:lnTo>
                  <a:lnTo>
                    <a:pt x="449" y="237"/>
                  </a:lnTo>
                  <a:lnTo>
                    <a:pt x="452" y="259"/>
                  </a:lnTo>
                  <a:lnTo>
                    <a:pt x="449" y="266"/>
                  </a:lnTo>
                  <a:lnTo>
                    <a:pt x="452" y="274"/>
                  </a:lnTo>
                  <a:lnTo>
                    <a:pt x="444" y="280"/>
                  </a:lnTo>
                  <a:lnTo>
                    <a:pt x="429" y="247"/>
                  </a:lnTo>
                  <a:lnTo>
                    <a:pt x="424" y="247"/>
                  </a:lnTo>
                  <a:lnTo>
                    <a:pt x="424" y="260"/>
                  </a:lnTo>
                  <a:lnTo>
                    <a:pt x="412" y="249"/>
                  </a:lnTo>
                  <a:lnTo>
                    <a:pt x="415" y="237"/>
                  </a:lnTo>
                  <a:lnTo>
                    <a:pt x="423" y="236"/>
                  </a:lnTo>
                  <a:lnTo>
                    <a:pt x="428" y="219"/>
                  </a:lnTo>
                  <a:lnTo>
                    <a:pt x="417" y="215"/>
                  </a:lnTo>
                  <a:lnTo>
                    <a:pt x="400" y="215"/>
                  </a:lnTo>
                  <a:lnTo>
                    <a:pt x="383" y="212"/>
                  </a:lnTo>
                  <a:lnTo>
                    <a:pt x="378" y="198"/>
                  </a:lnTo>
                  <a:lnTo>
                    <a:pt x="370" y="197"/>
                  </a:lnTo>
                  <a:lnTo>
                    <a:pt x="354" y="188"/>
                  </a:lnTo>
                  <a:lnTo>
                    <a:pt x="350" y="202"/>
                  </a:lnTo>
                  <a:lnTo>
                    <a:pt x="366" y="213"/>
                  </a:lnTo>
                  <a:lnTo>
                    <a:pt x="356" y="221"/>
                  </a:lnTo>
                  <a:lnTo>
                    <a:pt x="353" y="228"/>
                  </a:lnTo>
                  <a:lnTo>
                    <a:pt x="365" y="234"/>
                  </a:lnTo>
                  <a:lnTo>
                    <a:pt x="364" y="246"/>
                  </a:lnTo>
                  <a:lnTo>
                    <a:pt x="373" y="262"/>
                  </a:lnTo>
                  <a:lnTo>
                    <a:pt x="379" y="279"/>
                  </a:lnTo>
                  <a:lnTo>
                    <a:pt x="378" y="287"/>
                  </a:lnTo>
                  <a:lnTo>
                    <a:pt x="365" y="286"/>
                  </a:lnTo>
                  <a:lnTo>
                    <a:pt x="344" y="291"/>
                  </a:lnTo>
                  <a:lnTo>
                    <a:pt x="347" y="306"/>
                  </a:lnTo>
                  <a:lnTo>
                    <a:pt x="339" y="319"/>
                  </a:lnTo>
                  <a:lnTo>
                    <a:pt x="315" y="333"/>
                  </a:lnTo>
                  <a:lnTo>
                    <a:pt x="298" y="357"/>
                  </a:lnTo>
                  <a:lnTo>
                    <a:pt x="286" y="370"/>
                  </a:lnTo>
                  <a:lnTo>
                    <a:pt x="270" y="384"/>
                  </a:lnTo>
                  <a:lnTo>
                    <a:pt x="271" y="394"/>
                  </a:lnTo>
                  <a:lnTo>
                    <a:pt x="262" y="399"/>
                  </a:lnTo>
                  <a:lnTo>
                    <a:pt x="246" y="406"/>
                  </a:lnTo>
                  <a:lnTo>
                    <a:pt x="238" y="407"/>
                  </a:lnTo>
                  <a:lnTo>
                    <a:pt x="234" y="423"/>
                  </a:lnTo>
                  <a:lnTo>
                    <a:pt x="241" y="450"/>
                  </a:lnTo>
                  <a:lnTo>
                    <a:pt x="243" y="467"/>
                  </a:lnTo>
                  <a:lnTo>
                    <a:pt x="237" y="487"/>
                  </a:lnTo>
                  <a:lnTo>
                    <a:pt x="239" y="522"/>
                  </a:lnTo>
                  <a:lnTo>
                    <a:pt x="230" y="523"/>
                  </a:lnTo>
                  <a:lnTo>
                    <a:pt x="222" y="539"/>
                  </a:lnTo>
                  <a:lnTo>
                    <a:pt x="228" y="546"/>
                  </a:lnTo>
                  <a:lnTo>
                    <a:pt x="212" y="552"/>
                  </a:lnTo>
                  <a:lnTo>
                    <a:pt x="206" y="566"/>
                  </a:lnTo>
                  <a:lnTo>
                    <a:pt x="199" y="572"/>
                  </a:lnTo>
                  <a:lnTo>
                    <a:pt x="181" y="553"/>
                  </a:lnTo>
                  <a:lnTo>
                    <a:pt x="171" y="523"/>
                  </a:lnTo>
                  <a:lnTo>
                    <a:pt x="163" y="503"/>
                  </a:lnTo>
                  <a:lnTo>
                    <a:pt x="156" y="493"/>
                  </a:lnTo>
                  <a:lnTo>
                    <a:pt x="144" y="473"/>
                  </a:lnTo>
                  <a:lnTo>
                    <a:pt x="138" y="447"/>
                  </a:lnTo>
                  <a:lnTo>
                    <a:pt x="134" y="434"/>
                  </a:lnTo>
                  <a:lnTo>
                    <a:pt x="115" y="405"/>
                  </a:lnTo>
                  <a:lnTo>
                    <a:pt x="103" y="365"/>
                  </a:lnTo>
                  <a:lnTo>
                    <a:pt x="95" y="338"/>
                  </a:lnTo>
                  <a:lnTo>
                    <a:pt x="92" y="313"/>
                  </a:lnTo>
                  <a:lnTo>
                    <a:pt x="86" y="294"/>
                  </a:lnTo>
                  <a:lnTo>
                    <a:pt x="61" y="306"/>
                  </a:lnTo>
                  <a:lnTo>
                    <a:pt x="48" y="304"/>
                  </a:lnTo>
                  <a:lnTo>
                    <a:pt x="22" y="279"/>
                  </a:lnTo>
                  <a:lnTo>
                    <a:pt x="29" y="271"/>
                  </a:lnTo>
                  <a:lnTo>
                    <a:pt x="23" y="263"/>
                  </a:lnTo>
                  <a:lnTo>
                    <a:pt x="0" y="245"/>
                  </a:lnTo>
                  <a:lnTo>
                    <a:pt x="10" y="231"/>
                  </a:lnTo>
                  <a:lnTo>
                    <a:pt x="49" y="231"/>
                  </a:lnTo>
                  <a:lnTo>
                    <a:pt x="43" y="213"/>
                  </a:lnTo>
                  <a:lnTo>
                    <a:pt x="31" y="203"/>
                  </a:lnTo>
                  <a:lnTo>
                    <a:pt x="27" y="187"/>
                  </a:lnTo>
                  <a:lnTo>
                    <a:pt x="13" y="178"/>
                  </a:lnTo>
                  <a:lnTo>
                    <a:pt x="29" y="156"/>
                  </a:lnTo>
                  <a:lnTo>
                    <a:pt x="50" y="158"/>
                  </a:lnTo>
                  <a:lnTo>
                    <a:pt x="65" y="136"/>
                  </a:lnTo>
                  <a:lnTo>
                    <a:pt x="72" y="115"/>
                  </a:lnTo>
                  <a:lnTo>
                    <a:pt x="85" y="94"/>
                  </a:lnTo>
                  <a:lnTo>
                    <a:pt x="81" y="79"/>
                  </a:lnTo>
                  <a:lnTo>
                    <a:pt x="94" y="67"/>
                  </a:lnTo>
                  <a:lnTo>
                    <a:pt x="77" y="57"/>
                  </a:lnTo>
                  <a:lnTo>
                    <a:pt x="68" y="43"/>
                  </a:lnTo>
                  <a:lnTo>
                    <a:pt x="58" y="25"/>
                  </a:lnTo>
                  <a:lnTo>
                    <a:pt x="64" y="16"/>
                  </a:lnTo>
                  <a:lnTo>
                    <a:pt x="92" y="21"/>
                  </a:lnTo>
                  <a:lnTo>
                    <a:pt x="110" y="1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37" name="Freeform 306">
              <a:extLst>
                <a:ext uri="{FF2B5EF4-FFF2-40B4-BE49-F238E27FC236}">
                  <a16:creationId xmlns:a16="http://schemas.microsoft.com/office/drawing/2014/main" xmlns="" id="{4FAE61F1-EDF8-48BA-A525-A3003FBC9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9087" y="2209494"/>
              <a:ext cx="103813" cy="100124"/>
            </a:xfrm>
            <a:custGeom>
              <a:avLst/>
              <a:gdLst>
                <a:gd name="T0" fmla="*/ 61 w 63"/>
                <a:gd name="T1" fmla="*/ 25 h 69"/>
                <a:gd name="T2" fmla="*/ 63 w 63"/>
                <a:gd name="T3" fmla="*/ 40 h 69"/>
                <a:gd name="T4" fmla="*/ 51 w 63"/>
                <a:gd name="T5" fmla="*/ 57 h 69"/>
                <a:gd name="T6" fmla="*/ 22 w 63"/>
                <a:gd name="T7" fmla="*/ 69 h 69"/>
                <a:gd name="T8" fmla="*/ 0 w 63"/>
                <a:gd name="T9" fmla="*/ 66 h 69"/>
                <a:gd name="T10" fmla="*/ 14 w 63"/>
                <a:gd name="T11" fmla="*/ 45 h 69"/>
                <a:gd name="T12" fmla="*/ 7 w 63"/>
                <a:gd name="T13" fmla="*/ 25 h 69"/>
                <a:gd name="T14" fmla="*/ 29 w 63"/>
                <a:gd name="T15" fmla="*/ 10 h 69"/>
                <a:gd name="T16" fmla="*/ 41 w 63"/>
                <a:gd name="T17" fmla="*/ 0 h 69"/>
                <a:gd name="T18" fmla="*/ 44 w 63"/>
                <a:gd name="T19" fmla="*/ 11 h 69"/>
                <a:gd name="T20" fmla="*/ 40 w 63"/>
                <a:gd name="T21" fmla="*/ 22 h 69"/>
                <a:gd name="T22" fmla="*/ 50 w 63"/>
                <a:gd name="T23" fmla="*/ 21 h 69"/>
                <a:gd name="T24" fmla="*/ 61 w 63"/>
                <a:gd name="T25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69">
                  <a:moveTo>
                    <a:pt x="61" y="25"/>
                  </a:moveTo>
                  <a:lnTo>
                    <a:pt x="63" y="40"/>
                  </a:lnTo>
                  <a:lnTo>
                    <a:pt x="51" y="57"/>
                  </a:lnTo>
                  <a:lnTo>
                    <a:pt x="22" y="69"/>
                  </a:lnTo>
                  <a:lnTo>
                    <a:pt x="0" y="66"/>
                  </a:lnTo>
                  <a:lnTo>
                    <a:pt x="14" y="45"/>
                  </a:lnTo>
                  <a:lnTo>
                    <a:pt x="7" y="25"/>
                  </a:lnTo>
                  <a:lnTo>
                    <a:pt x="29" y="10"/>
                  </a:lnTo>
                  <a:lnTo>
                    <a:pt x="41" y="0"/>
                  </a:lnTo>
                  <a:lnTo>
                    <a:pt x="44" y="11"/>
                  </a:lnTo>
                  <a:lnTo>
                    <a:pt x="40" y="22"/>
                  </a:lnTo>
                  <a:lnTo>
                    <a:pt x="50" y="21"/>
                  </a:lnTo>
                  <a:lnTo>
                    <a:pt x="61" y="25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38" name="Freeform 307">
              <a:extLst>
                <a:ext uri="{FF2B5EF4-FFF2-40B4-BE49-F238E27FC236}">
                  <a16:creationId xmlns:a16="http://schemas.microsoft.com/office/drawing/2014/main" xmlns="" id="{0FBD4245-F897-4A0B-A6EF-A1DAF4584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2009" y="2663679"/>
              <a:ext cx="621227" cy="439675"/>
            </a:xfrm>
            <a:custGeom>
              <a:avLst/>
              <a:gdLst>
                <a:gd name="T0" fmla="*/ 190 w 377"/>
                <a:gd name="T1" fmla="*/ 48 h 303"/>
                <a:gd name="T2" fmla="*/ 211 w 377"/>
                <a:gd name="T3" fmla="*/ 37 h 303"/>
                <a:gd name="T4" fmla="*/ 231 w 377"/>
                <a:gd name="T5" fmla="*/ 35 h 303"/>
                <a:gd name="T6" fmla="*/ 266 w 377"/>
                <a:gd name="T7" fmla="*/ 48 h 303"/>
                <a:gd name="T8" fmla="*/ 302 w 377"/>
                <a:gd name="T9" fmla="*/ 67 h 303"/>
                <a:gd name="T10" fmla="*/ 306 w 377"/>
                <a:gd name="T11" fmla="*/ 110 h 303"/>
                <a:gd name="T12" fmla="*/ 312 w 377"/>
                <a:gd name="T13" fmla="*/ 128 h 303"/>
                <a:gd name="T14" fmla="*/ 315 w 377"/>
                <a:gd name="T15" fmla="*/ 156 h 303"/>
                <a:gd name="T16" fmla="*/ 333 w 377"/>
                <a:gd name="T17" fmla="*/ 173 h 303"/>
                <a:gd name="T18" fmla="*/ 324 w 377"/>
                <a:gd name="T19" fmla="*/ 205 h 303"/>
                <a:gd name="T20" fmla="*/ 343 w 377"/>
                <a:gd name="T21" fmla="*/ 228 h 303"/>
                <a:gd name="T22" fmla="*/ 365 w 377"/>
                <a:gd name="T23" fmla="*/ 256 h 303"/>
                <a:gd name="T24" fmla="*/ 377 w 377"/>
                <a:gd name="T25" fmla="*/ 268 h 303"/>
                <a:gd name="T26" fmla="*/ 349 w 377"/>
                <a:gd name="T27" fmla="*/ 303 h 303"/>
                <a:gd name="T28" fmla="*/ 295 w 377"/>
                <a:gd name="T29" fmla="*/ 292 h 303"/>
                <a:gd name="T30" fmla="*/ 264 w 377"/>
                <a:gd name="T31" fmla="*/ 264 h 303"/>
                <a:gd name="T32" fmla="*/ 241 w 377"/>
                <a:gd name="T33" fmla="*/ 264 h 303"/>
                <a:gd name="T34" fmla="*/ 202 w 377"/>
                <a:gd name="T35" fmla="*/ 268 h 303"/>
                <a:gd name="T36" fmla="*/ 164 w 377"/>
                <a:gd name="T37" fmla="*/ 246 h 303"/>
                <a:gd name="T38" fmla="*/ 133 w 377"/>
                <a:gd name="T39" fmla="*/ 198 h 303"/>
                <a:gd name="T40" fmla="*/ 112 w 377"/>
                <a:gd name="T41" fmla="*/ 195 h 303"/>
                <a:gd name="T42" fmla="*/ 96 w 377"/>
                <a:gd name="T43" fmla="*/ 192 h 303"/>
                <a:gd name="T44" fmla="*/ 88 w 377"/>
                <a:gd name="T45" fmla="*/ 181 h 303"/>
                <a:gd name="T46" fmla="*/ 78 w 377"/>
                <a:gd name="T47" fmla="*/ 150 h 303"/>
                <a:gd name="T48" fmla="*/ 40 w 377"/>
                <a:gd name="T49" fmla="*/ 119 h 303"/>
                <a:gd name="T50" fmla="*/ 49 w 377"/>
                <a:gd name="T51" fmla="*/ 96 h 303"/>
                <a:gd name="T52" fmla="*/ 34 w 377"/>
                <a:gd name="T53" fmla="*/ 77 h 303"/>
                <a:gd name="T54" fmla="*/ 7 w 377"/>
                <a:gd name="T55" fmla="*/ 36 h 303"/>
                <a:gd name="T56" fmla="*/ 0 w 377"/>
                <a:gd name="T57" fmla="*/ 6 h 303"/>
                <a:gd name="T58" fmla="*/ 15 w 377"/>
                <a:gd name="T59" fmla="*/ 8 h 303"/>
                <a:gd name="T60" fmla="*/ 37 w 377"/>
                <a:gd name="T61" fmla="*/ 20 h 303"/>
                <a:gd name="T62" fmla="*/ 60 w 377"/>
                <a:gd name="T63" fmla="*/ 5 h 303"/>
                <a:gd name="T64" fmla="*/ 73 w 377"/>
                <a:gd name="T65" fmla="*/ 9 h 303"/>
                <a:gd name="T66" fmla="*/ 81 w 377"/>
                <a:gd name="T67" fmla="*/ 30 h 303"/>
                <a:gd name="T68" fmla="*/ 93 w 377"/>
                <a:gd name="T69" fmla="*/ 44 h 303"/>
                <a:gd name="T70" fmla="*/ 124 w 377"/>
                <a:gd name="T71" fmla="*/ 59 h 303"/>
                <a:gd name="T72" fmla="*/ 175 w 377"/>
                <a:gd name="T73" fmla="*/ 5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7" h="303">
                  <a:moveTo>
                    <a:pt x="176" y="52"/>
                  </a:moveTo>
                  <a:lnTo>
                    <a:pt x="190" y="48"/>
                  </a:lnTo>
                  <a:lnTo>
                    <a:pt x="200" y="36"/>
                  </a:lnTo>
                  <a:lnTo>
                    <a:pt x="211" y="37"/>
                  </a:lnTo>
                  <a:lnTo>
                    <a:pt x="218" y="33"/>
                  </a:lnTo>
                  <a:lnTo>
                    <a:pt x="231" y="35"/>
                  </a:lnTo>
                  <a:lnTo>
                    <a:pt x="252" y="45"/>
                  </a:lnTo>
                  <a:lnTo>
                    <a:pt x="266" y="48"/>
                  </a:lnTo>
                  <a:lnTo>
                    <a:pt x="289" y="66"/>
                  </a:lnTo>
                  <a:lnTo>
                    <a:pt x="302" y="67"/>
                  </a:lnTo>
                  <a:lnTo>
                    <a:pt x="308" y="84"/>
                  </a:lnTo>
                  <a:lnTo>
                    <a:pt x="306" y="110"/>
                  </a:lnTo>
                  <a:lnTo>
                    <a:pt x="304" y="125"/>
                  </a:lnTo>
                  <a:lnTo>
                    <a:pt x="312" y="128"/>
                  </a:lnTo>
                  <a:lnTo>
                    <a:pt x="307" y="139"/>
                  </a:lnTo>
                  <a:lnTo>
                    <a:pt x="315" y="156"/>
                  </a:lnTo>
                  <a:lnTo>
                    <a:pt x="319" y="169"/>
                  </a:lnTo>
                  <a:lnTo>
                    <a:pt x="333" y="173"/>
                  </a:lnTo>
                  <a:lnTo>
                    <a:pt x="337" y="186"/>
                  </a:lnTo>
                  <a:lnTo>
                    <a:pt x="324" y="205"/>
                  </a:lnTo>
                  <a:lnTo>
                    <a:pt x="334" y="216"/>
                  </a:lnTo>
                  <a:lnTo>
                    <a:pt x="343" y="228"/>
                  </a:lnTo>
                  <a:lnTo>
                    <a:pt x="362" y="237"/>
                  </a:lnTo>
                  <a:lnTo>
                    <a:pt x="365" y="256"/>
                  </a:lnTo>
                  <a:lnTo>
                    <a:pt x="374" y="259"/>
                  </a:lnTo>
                  <a:lnTo>
                    <a:pt x="377" y="268"/>
                  </a:lnTo>
                  <a:lnTo>
                    <a:pt x="353" y="279"/>
                  </a:lnTo>
                  <a:lnTo>
                    <a:pt x="349" y="303"/>
                  </a:lnTo>
                  <a:lnTo>
                    <a:pt x="315" y="297"/>
                  </a:lnTo>
                  <a:lnTo>
                    <a:pt x="295" y="292"/>
                  </a:lnTo>
                  <a:lnTo>
                    <a:pt x="274" y="290"/>
                  </a:lnTo>
                  <a:lnTo>
                    <a:pt x="264" y="264"/>
                  </a:lnTo>
                  <a:lnTo>
                    <a:pt x="255" y="260"/>
                  </a:lnTo>
                  <a:lnTo>
                    <a:pt x="241" y="264"/>
                  </a:lnTo>
                  <a:lnTo>
                    <a:pt x="225" y="274"/>
                  </a:lnTo>
                  <a:lnTo>
                    <a:pt x="202" y="268"/>
                  </a:lnTo>
                  <a:lnTo>
                    <a:pt x="182" y="251"/>
                  </a:lnTo>
                  <a:lnTo>
                    <a:pt x="164" y="246"/>
                  </a:lnTo>
                  <a:lnTo>
                    <a:pt x="150" y="226"/>
                  </a:lnTo>
                  <a:lnTo>
                    <a:pt x="133" y="198"/>
                  </a:lnTo>
                  <a:lnTo>
                    <a:pt x="124" y="202"/>
                  </a:lnTo>
                  <a:lnTo>
                    <a:pt x="112" y="195"/>
                  </a:lnTo>
                  <a:lnTo>
                    <a:pt x="107" y="203"/>
                  </a:lnTo>
                  <a:lnTo>
                    <a:pt x="96" y="192"/>
                  </a:lnTo>
                  <a:lnTo>
                    <a:pt x="94" y="181"/>
                  </a:lnTo>
                  <a:lnTo>
                    <a:pt x="88" y="181"/>
                  </a:lnTo>
                  <a:lnTo>
                    <a:pt x="89" y="166"/>
                  </a:lnTo>
                  <a:lnTo>
                    <a:pt x="78" y="150"/>
                  </a:lnTo>
                  <a:lnTo>
                    <a:pt x="55" y="139"/>
                  </a:lnTo>
                  <a:lnTo>
                    <a:pt x="40" y="119"/>
                  </a:lnTo>
                  <a:lnTo>
                    <a:pt x="42" y="103"/>
                  </a:lnTo>
                  <a:lnTo>
                    <a:pt x="49" y="96"/>
                  </a:lnTo>
                  <a:lnTo>
                    <a:pt x="46" y="84"/>
                  </a:lnTo>
                  <a:lnTo>
                    <a:pt x="34" y="77"/>
                  </a:lnTo>
                  <a:lnTo>
                    <a:pt x="19" y="53"/>
                  </a:lnTo>
                  <a:lnTo>
                    <a:pt x="7" y="36"/>
                  </a:lnTo>
                  <a:lnTo>
                    <a:pt x="9" y="30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5" y="8"/>
                  </a:lnTo>
                  <a:lnTo>
                    <a:pt x="25" y="18"/>
                  </a:lnTo>
                  <a:lnTo>
                    <a:pt x="37" y="20"/>
                  </a:lnTo>
                  <a:lnTo>
                    <a:pt x="43" y="20"/>
                  </a:lnTo>
                  <a:lnTo>
                    <a:pt x="60" y="5"/>
                  </a:lnTo>
                  <a:lnTo>
                    <a:pt x="67" y="3"/>
                  </a:lnTo>
                  <a:lnTo>
                    <a:pt x="73" y="9"/>
                  </a:lnTo>
                  <a:lnTo>
                    <a:pt x="69" y="19"/>
                  </a:lnTo>
                  <a:lnTo>
                    <a:pt x="81" y="30"/>
                  </a:lnTo>
                  <a:lnTo>
                    <a:pt x="85" y="29"/>
                  </a:lnTo>
                  <a:lnTo>
                    <a:pt x="93" y="44"/>
                  </a:lnTo>
                  <a:lnTo>
                    <a:pt x="110" y="49"/>
                  </a:lnTo>
                  <a:lnTo>
                    <a:pt x="124" y="59"/>
                  </a:lnTo>
                  <a:lnTo>
                    <a:pt x="149" y="63"/>
                  </a:lnTo>
                  <a:lnTo>
                    <a:pt x="175" y="57"/>
                  </a:lnTo>
                  <a:lnTo>
                    <a:pt x="176" y="52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39" name="Freeform 308">
              <a:extLst>
                <a:ext uri="{FF2B5EF4-FFF2-40B4-BE49-F238E27FC236}">
                  <a16:creationId xmlns:a16="http://schemas.microsoft.com/office/drawing/2014/main" xmlns="" id="{B20CDD01-3E40-4FB7-83AF-68A84B752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719" y="2733331"/>
              <a:ext cx="296607" cy="249584"/>
            </a:xfrm>
            <a:custGeom>
              <a:avLst/>
              <a:gdLst>
                <a:gd name="T0" fmla="*/ 107 w 180"/>
                <a:gd name="T1" fmla="*/ 29 h 172"/>
                <a:gd name="T2" fmla="*/ 119 w 180"/>
                <a:gd name="T3" fmla="*/ 36 h 172"/>
                <a:gd name="T4" fmla="*/ 122 w 180"/>
                <a:gd name="T5" fmla="*/ 48 h 172"/>
                <a:gd name="T6" fmla="*/ 115 w 180"/>
                <a:gd name="T7" fmla="*/ 55 h 172"/>
                <a:gd name="T8" fmla="*/ 113 w 180"/>
                <a:gd name="T9" fmla="*/ 71 h 172"/>
                <a:gd name="T10" fmla="*/ 128 w 180"/>
                <a:gd name="T11" fmla="*/ 91 h 172"/>
                <a:gd name="T12" fmla="*/ 151 w 180"/>
                <a:gd name="T13" fmla="*/ 102 h 172"/>
                <a:gd name="T14" fmla="*/ 162 w 180"/>
                <a:gd name="T15" fmla="*/ 118 h 172"/>
                <a:gd name="T16" fmla="*/ 161 w 180"/>
                <a:gd name="T17" fmla="*/ 133 h 172"/>
                <a:gd name="T18" fmla="*/ 167 w 180"/>
                <a:gd name="T19" fmla="*/ 133 h 172"/>
                <a:gd name="T20" fmla="*/ 169 w 180"/>
                <a:gd name="T21" fmla="*/ 144 h 172"/>
                <a:gd name="T22" fmla="*/ 180 w 180"/>
                <a:gd name="T23" fmla="*/ 155 h 172"/>
                <a:gd name="T24" fmla="*/ 169 w 180"/>
                <a:gd name="T25" fmla="*/ 154 h 172"/>
                <a:gd name="T26" fmla="*/ 157 w 180"/>
                <a:gd name="T27" fmla="*/ 152 h 172"/>
                <a:gd name="T28" fmla="*/ 147 w 180"/>
                <a:gd name="T29" fmla="*/ 172 h 172"/>
                <a:gd name="T30" fmla="*/ 114 w 180"/>
                <a:gd name="T31" fmla="*/ 170 h 172"/>
                <a:gd name="T32" fmla="*/ 59 w 180"/>
                <a:gd name="T33" fmla="*/ 129 h 172"/>
                <a:gd name="T34" fmla="*/ 31 w 180"/>
                <a:gd name="T35" fmla="*/ 114 h 172"/>
                <a:gd name="T36" fmla="*/ 10 w 180"/>
                <a:gd name="T37" fmla="*/ 109 h 172"/>
                <a:gd name="T38" fmla="*/ 0 w 180"/>
                <a:gd name="T39" fmla="*/ 83 h 172"/>
                <a:gd name="T40" fmla="*/ 35 w 180"/>
                <a:gd name="T41" fmla="*/ 62 h 172"/>
                <a:gd name="T42" fmla="*/ 38 w 180"/>
                <a:gd name="T43" fmla="*/ 37 h 172"/>
                <a:gd name="T44" fmla="*/ 35 w 180"/>
                <a:gd name="T45" fmla="*/ 22 h 172"/>
                <a:gd name="T46" fmla="*/ 43 w 180"/>
                <a:gd name="T47" fmla="*/ 17 h 172"/>
                <a:gd name="T48" fmla="*/ 50 w 180"/>
                <a:gd name="T49" fmla="*/ 4 h 172"/>
                <a:gd name="T50" fmla="*/ 57 w 180"/>
                <a:gd name="T51" fmla="*/ 0 h 172"/>
                <a:gd name="T52" fmla="*/ 78 w 180"/>
                <a:gd name="T53" fmla="*/ 3 h 172"/>
                <a:gd name="T54" fmla="*/ 84 w 180"/>
                <a:gd name="T55" fmla="*/ 8 h 172"/>
                <a:gd name="T56" fmla="*/ 92 w 180"/>
                <a:gd name="T57" fmla="*/ 5 h 172"/>
                <a:gd name="T58" fmla="*/ 107 w 180"/>
                <a:gd name="T59" fmla="*/ 2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0" h="172">
                  <a:moveTo>
                    <a:pt x="107" y="29"/>
                  </a:moveTo>
                  <a:lnTo>
                    <a:pt x="119" y="36"/>
                  </a:lnTo>
                  <a:lnTo>
                    <a:pt x="122" y="48"/>
                  </a:lnTo>
                  <a:lnTo>
                    <a:pt x="115" y="55"/>
                  </a:lnTo>
                  <a:lnTo>
                    <a:pt x="113" y="71"/>
                  </a:lnTo>
                  <a:lnTo>
                    <a:pt x="128" y="91"/>
                  </a:lnTo>
                  <a:lnTo>
                    <a:pt x="151" y="102"/>
                  </a:lnTo>
                  <a:lnTo>
                    <a:pt x="162" y="118"/>
                  </a:lnTo>
                  <a:lnTo>
                    <a:pt x="161" y="133"/>
                  </a:lnTo>
                  <a:lnTo>
                    <a:pt x="167" y="133"/>
                  </a:lnTo>
                  <a:lnTo>
                    <a:pt x="169" y="144"/>
                  </a:lnTo>
                  <a:lnTo>
                    <a:pt x="180" y="155"/>
                  </a:lnTo>
                  <a:lnTo>
                    <a:pt x="169" y="154"/>
                  </a:lnTo>
                  <a:lnTo>
                    <a:pt x="157" y="152"/>
                  </a:lnTo>
                  <a:lnTo>
                    <a:pt x="147" y="172"/>
                  </a:lnTo>
                  <a:lnTo>
                    <a:pt x="114" y="170"/>
                  </a:lnTo>
                  <a:lnTo>
                    <a:pt x="59" y="129"/>
                  </a:lnTo>
                  <a:lnTo>
                    <a:pt x="31" y="114"/>
                  </a:lnTo>
                  <a:lnTo>
                    <a:pt x="10" y="109"/>
                  </a:lnTo>
                  <a:lnTo>
                    <a:pt x="0" y="83"/>
                  </a:lnTo>
                  <a:lnTo>
                    <a:pt x="35" y="62"/>
                  </a:lnTo>
                  <a:lnTo>
                    <a:pt x="38" y="37"/>
                  </a:lnTo>
                  <a:lnTo>
                    <a:pt x="35" y="22"/>
                  </a:lnTo>
                  <a:lnTo>
                    <a:pt x="43" y="17"/>
                  </a:lnTo>
                  <a:lnTo>
                    <a:pt x="50" y="4"/>
                  </a:lnTo>
                  <a:lnTo>
                    <a:pt x="57" y="0"/>
                  </a:lnTo>
                  <a:lnTo>
                    <a:pt x="78" y="3"/>
                  </a:lnTo>
                  <a:lnTo>
                    <a:pt x="84" y="8"/>
                  </a:lnTo>
                  <a:lnTo>
                    <a:pt x="92" y="5"/>
                  </a:lnTo>
                  <a:lnTo>
                    <a:pt x="107" y="2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40" name="Freeform 309">
              <a:extLst>
                <a:ext uri="{FF2B5EF4-FFF2-40B4-BE49-F238E27FC236}">
                  <a16:creationId xmlns:a16="http://schemas.microsoft.com/office/drawing/2014/main" xmlns="" id="{AB137DEC-B166-4107-A065-A833BB66D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2481" y="1894612"/>
              <a:ext cx="243877" cy="81260"/>
            </a:xfrm>
            <a:custGeom>
              <a:avLst/>
              <a:gdLst>
                <a:gd name="T0" fmla="*/ 138 w 148"/>
                <a:gd name="T1" fmla="*/ 1 h 56"/>
                <a:gd name="T2" fmla="*/ 133 w 148"/>
                <a:gd name="T3" fmla="*/ 13 h 56"/>
                <a:gd name="T4" fmla="*/ 148 w 148"/>
                <a:gd name="T5" fmla="*/ 25 h 56"/>
                <a:gd name="T6" fmla="*/ 128 w 148"/>
                <a:gd name="T7" fmla="*/ 39 h 56"/>
                <a:gd name="T8" fmla="*/ 85 w 148"/>
                <a:gd name="T9" fmla="*/ 52 h 56"/>
                <a:gd name="T10" fmla="*/ 73 w 148"/>
                <a:gd name="T11" fmla="*/ 56 h 56"/>
                <a:gd name="T12" fmla="*/ 54 w 148"/>
                <a:gd name="T13" fmla="*/ 53 h 56"/>
                <a:gd name="T14" fmla="*/ 16 w 148"/>
                <a:gd name="T15" fmla="*/ 47 h 56"/>
                <a:gd name="T16" fmla="*/ 31 w 148"/>
                <a:gd name="T17" fmla="*/ 39 h 56"/>
                <a:gd name="T18" fmla="*/ 2 w 148"/>
                <a:gd name="T19" fmla="*/ 30 h 56"/>
                <a:gd name="T20" fmla="*/ 28 w 148"/>
                <a:gd name="T21" fmla="*/ 26 h 56"/>
                <a:gd name="T22" fmla="*/ 28 w 148"/>
                <a:gd name="T23" fmla="*/ 21 h 56"/>
                <a:gd name="T24" fmla="*/ 0 w 148"/>
                <a:gd name="T25" fmla="*/ 17 h 56"/>
                <a:gd name="T26" fmla="*/ 12 w 148"/>
                <a:gd name="T27" fmla="*/ 5 h 56"/>
                <a:gd name="T28" fmla="*/ 33 w 148"/>
                <a:gd name="T29" fmla="*/ 2 h 56"/>
                <a:gd name="T30" fmla="*/ 52 w 148"/>
                <a:gd name="T31" fmla="*/ 14 h 56"/>
                <a:gd name="T32" fmla="*/ 75 w 148"/>
                <a:gd name="T33" fmla="*/ 4 h 56"/>
                <a:gd name="T34" fmla="*/ 91 w 148"/>
                <a:gd name="T35" fmla="*/ 9 h 56"/>
                <a:gd name="T36" fmla="*/ 115 w 148"/>
                <a:gd name="T37" fmla="*/ 0 h 56"/>
                <a:gd name="T38" fmla="*/ 138 w 148"/>
                <a:gd name="T3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56">
                  <a:moveTo>
                    <a:pt x="138" y="1"/>
                  </a:moveTo>
                  <a:lnTo>
                    <a:pt x="133" y="13"/>
                  </a:lnTo>
                  <a:lnTo>
                    <a:pt x="148" y="25"/>
                  </a:lnTo>
                  <a:lnTo>
                    <a:pt x="128" y="39"/>
                  </a:lnTo>
                  <a:lnTo>
                    <a:pt x="85" y="52"/>
                  </a:lnTo>
                  <a:lnTo>
                    <a:pt x="73" y="56"/>
                  </a:lnTo>
                  <a:lnTo>
                    <a:pt x="54" y="53"/>
                  </a:lnTo>
                  <a:lnTo>
                    <a:pt x="16" y="47"/>
                  </a:lnTo>
                  <a:lnTo>
                    <a:pt x="31" y="39"/>
                  </a:lnTo>
                  <a:lnTo>
                    <a:pt x="2" y="30"/>
                  </a:lnTo>
                  <a:lnTo>
                    <a:pt x="28" y="26"/>
                  </a:lnTo>
                  <a:lnTo>
                    <a:pt x="28" y="21"/>
                  </a:lnTo>
                  <a:lnTo>
                    <a:pt x="0" y="17"/>
                  </a:lnTo>
                  <a:lnTo>
                    <a:pt x="12" y="5"/>
                  </a:lnTo>
                  <a:lnTo>
                    <a:pt x="33" y="2"/>
                  </a:lnTo>
                  <a:lnTo>
                    <a:pt x="52" y="14"/>
                  </a:lnTo>
                  <a:lnTo>
                    <a:pt x="75" y="4"/>
                  </a:lnTo>
                  <a:lnTo>
                    <a:pt x="91" y="9"/>
                  </a:lnTo>
                  <a:lnTo>
                    <a:pt x="115" y="0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41" name="Freeform 310">
              <a:extLst>
                <a:ext uri="{FF2B5EF4-FFF2-40B4-BE49-F238E27FC236}">
                  <a16:creationId xmlns:a16="http://schemas.microsoft.com/office/drawing/2014/main" xmlns="" id="{49F1183F-D8BD-4A18-B79F-1A0DC60A3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8133" y="2856671"/>
              <a:ext cx="39548" cy="114635"/>
            </a:xfrm>
            <a:custGeom>
              <a:avLst/>
              <a:gdLst>
                <a:gd name="T0" fmla="*/ 23 w 24"/>
                <a:gd name="T1" fmla="*/ 12 h 79"/>
                <a:gd name="T2" fmla="*/ 20 w 24"/>
                <a:gd name="T3" fmla="*/ 19 h 79"/>
                <a:gd name="T4" fmla="*/ 14 w 24"/>
                <a:gd name="T5" fmla="*/ 16 h 79"/>
                <a:gd name="T6" fmla="*/ 11 w 24"/>
                <a:gd name="T7" fmla="*/ 30 h 79"/>
                <a:gd name="T8" fmla="*/ 16 w 24"/>
                <a:gd name="T9" fmla="*/ 32 h 79"/>
                <a:gd name="T10" fmla="*/ 12 w 24"/>
                <a:gd name="T11" fmla="*/ 35 h 79"/>
                <a:gd name="T12" fmla="*/ 12 w 24"/>
                <a:gd name="T13" fmla="*/ 40 h 79"/>
                <a:gd name="T14" fmla="*/ 20 w 24"/>
                <a:gd name="T15" fmla="*/ 37 h 79"/>
                <a:gd name="T16" fmla="*/ 21 w 24"/>
                <a:gd name="T17" fmla="*/ 45 h 79"/>
                <a:gd name="T18" fmla="*/ 15 w 24"/>
                <a:gd name="T19" fmla="*/ 79 h 79"/>
                <a:gd name="T20" fmla="*/ 0 w 24"/>
                <a:gd name="T21" fmla="*/ 43 h 79"/>
                <a:gd name="T22" fmla="*/ 5 w 24"/>
                <a:gd name="T23" fmla="*/ 36 h 79"/>
                <a:gd name="T24" fmla="*/ 3 w 24"/>
                <a:gd name="T25" fmla="*/ 35 h 79"/>
                <a:gd name="T26" fmla="*/ 7 w 24"/>
                <a:gd name="T27" fmla="*/ 25 h 79"/>
                <a:gd name="T28" fmla="*/ 9 w 24"/>
                <a:gd name="T29" fmla="*/ 10 h 79"/>
                <a:gd name="T30" fmla="*/ 11 w 24"/>
                <a:gd name="T31" fmla="*/ 4 h 79"/>
                <a:gd name="T32" fmla="*/ 11 w 24"/>
                <a:gd name="T33" fmla="*/ 4 h 79"/>
                <a:gd name="T34" fmla="*/ 17 w 24"/>
                <a:gd name="T35" fmla="*/ 4 h 79"/>
                <a:gd name="T36" fmla="*/ 18 w 24"/>
                <a:gd name="T37" fmla="*/ 1 h 79"/>
                <a:gd name="T38" fmla="*/ 23 w 24"/>
                <a:gd name="T39" fmla="*/ 0 h 79"/>
                <a:gd name="T40" fmla="*/ 24 w 24"/>
                <a:gd name="T41" fmla="*/ 9 h 79"/>
                <a:gd name="T42" fmla="*/ 22 w 24"/>
                <a:gd name="T43" fmla="*/ 12 h 79"/>
                <a:gd name="T44" fmla="*/ 23 w 24"/>
                <a:gd name="T45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79">
                  <a:moveTo>
                    <a:pt x="23" y="12"/>
                  </a:moveTo>
                  <a:lnTo>
                    <a:pt x="20" y="19"/>
                  </a:lnTo>
                  <a:lnTo>
                    <a:pt x="14" y="16"/>
                  </a:lnTo>
                  <a:lnTo>
                    <a:pt x="11" y="30"/>
                  </a:lnTo>
                  <a:lnTo>
                    <a:pt x="16" y="32"/>
                  </a:lnTo>
                  <a:lnTo>
                    <a:pt x="12" y="35"/>
                  </a:lnTo>
                  <a:lnTo>
                    <a:pt x="12" y="40"/>
                  </a:lnTo>
                  <a:lnTo>
                    <a:pt x="20" y="37"/>
                  </a:lnTo>
                  <a:lnTo>
                    <a:pt x="21" y="45"/>
                  </a:lnTo>
                  <a:lnTo>
                    <a:pt x="15" y="79"/>
                  </a:lnTo>
                  <a:lnTo>
                    <a:pt x="0" y="43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7" y="25"/>
                  </a:lnTo>
                  <a:lnTo>
                    <a:pt x="9" y="10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7" y="4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4" y="9"/>
                  </a:lnTo>
                  <a:lnTo>
                    <a:pt x="22" y="12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42" name="Freeform 311">
              <a:extLst>
                <a:ext uri="{FF2B5EF4-FFF2-40B4-BE49-F238E27FC236}">
                  <a16:creationId xmlns:a16="http://schemas.microsoft.com/office/drawing/2014/main" xmlns="" id="{4990F2CC-B200-4FD3-BDA9-A58ADE6B6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8780" y="2708662"/>
              <a:ext cx="85686" cy="47886"/>
            </a:xfrm>
            <a:custGeom>
              <a:avLst/>
              <a:gdLst>
                <a:gd name="T0" fmla="*/ 52 w 52"/>
                <a:gd name="T1" fmla="*/ 0 h 33"/>
                <a:gd name="T2" fmla="*/ 47 w 52"/>
                <a:gd name="T3" fmla="*/ 16 h 33"/>
                <a:gd name="T4" fmla="*/ 50 w 52"/>
                <a:gd name="T5" fmla="*/ 23 h 33"/>
                <a:gd name="T6" fmla="*/ 47 w 52"/>
                <a:gd name="T7" fmla="*/ 33 h 33"/>
                <a:gd name="T8" fmla="*/ 33 w 52"/>
                <a:gd name="T9" fmla="*/ 25 h 33"/>
                <a:gd name="T10" fmla="*/ 24 w 52"/>
                <a:gd name="T11" fmla="*/ 23 h 33"/>
                <a:gd name="T12" fmla="*/ 0 w 52"/>
                <a:gd name="T13" fmla="*/ 13 h 33"/>
                <a:gd name="T14" fmla="*/ 2 w 52"/>
                <a:gd name="T15" fmla="*/ 2 h 33"/>
                <a:gd name="T16" fmla="*/ 22 w 52"/>
                <a:gd name="T17" fmla="*/ 4 h 33"/>
                <a:gd name="T18" fmla="*/ 39 w 52"/>
                <a:gd name="T19" fmla="*/ 2 h 33"/>
                <a:gd name="T20" fmla="*/ 52 w 52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33">
                  <a:moveTo>
                    <a:pt x="52" y="0"/>
                  </a:moveTo>
                  <a:lnTo>
                    <a:pt x="47" y="16"/>
                  </a:lnTo>
                  <a:lnTo>
                    <a:pt x="50" y="23"/>
                  </a:lnTo>
                  <a:lnTo>
                    <a:pt x="47" y="33"/>
                  </a:lnTo>
                  <a:lnTo>
                    <a:pt x="33" y="25"/>
                  </a:lnTo>
                  <a:lnTo>
                    <a:pt x="24" y="23"/>
                  </a:lnTo>
                  <a:lnTo>
                    <a:pt x="0" y="13"/>
                  </a:lnTo>
                  <a:lnTo>
                    <a:pt x="2" y="2"/>
                  </a:lnTo>
                  <a:lnTo>
                    <a:pt x="22" y="4"/>
                  </a:lnTo>
                  <a:lnTo>
                    <a:pt x="39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43" name="Freeform 312">
              <a:extLst>
                <a:ext uri="{FF2B5EF4-FFF2-40B4-BE49-F238E27FC236}">
                  <a16:creationId xmlns:a16="http://schemas.microsoft.com/office/drawing/2014/main" xmlns="" id="{73D8EF7E-E9FA-4D9B-A6BD-729B45231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194" y="2618696"/>
              <a:ext cx="46139" cy="69651"/>
            </a:xfrm>
            <a:custGeom>
              <a:avLst/>
              <a:gdLst>
                <a:gd name="T0" fmla="*/ 17 w 28"/>
                <a:gd name="T1" fmla="*/ 0 h 48"/>
                <a:gd name="T2" fmla="*/ 28 w 28"/>
                <a:gd name="T3" fmla="*/ 15 h 48"/>
                <a:gd name="T4" fmla="*/ 27 w 28"/>
                <a:gd name="T5" fmla="*/ 42 h 48"/>
                <a:gd name="T6" fmla="*/ 19 w 28"/>
                <a:gd name="T7" fmla="*/ 41 h 48"/>
                <a:gd name="T8" fmla="*/ 12 w 28"/>
                <a:gd name="T9" fmla="*/ 48 h 48"/>
                <a:gd name="T10" fmla="*/ 6 w 28"/>
                <a:gd name="T11" fmla="*/ 43 h 48"/>
                <a:gd name="T12" fmla="*/ 4 w 28"/>
                <a:gd name="T13" fmla="*/ 18 h 48"/>
                <a:gd name="T14" fmla="*/ 0 w 28"/>
                <a:gd name="T15" fmla="*/ 6 h 48"/>
                <a:gd name="T16" fmla="*/ 9 w 28"/>
                <a:gd name="T17" fmla="*/ 7 h 48"/>
                <a:gd name="T18" fmla="*/ 17 w 2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8">
                  <a:moveTo>
                    <a:pt x="17" y="0"/>
                  </a:moveTo>
                  <a:lnTo>
                    <a:pt x="28" y="15"/>
                  </a:lnTo>
                  <a:lnTo>
                    <a:pt x="27" y="42"/>
                  </a:lnTo>
                  <a:lnTo>
                    <a:pt x="19" y="41"/>
                  </a:lnTo>
                  <a:lnTo>
                    <a:pt x="12" y="48"/>
                  </a:lnTo>
                  <a:lnTo>
                    <a:pt x="6" y="43"/>
                  </a:lnTo>
                  <a:lnTo>
                    <a:pt x="4" y="18"/>
                  </a:lnTo>
                  <a:lnTo>
                    <a:pt x="0" y="6"/>
                  </a:lnTo>
                  <a:lnTo>
                    <a:pt x="9" y="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44" name="Freeform 313">
              <a:extLst>
                <a:ext uri="{FF2B5EF4-FFF2-40B4-BE49-F238E27FC236}">
                  <a16:creationId xmlns:a16="http://schemas.microsoft.com/office/drawing/2014/main" xmlns="" id="{ABF5681E-0FB5-4968-B96A-A0ED97FA6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2351" y="2444568"/>
              <a:ext cx="331212" cy="272801"/>
            </a:xfrm>
            <a:custGeom>
              <a:avLst/>
              <a:gdLst>
                <a:gd name="T0" fmla="*/ 114 w 201"/>
                <a:gd name="T1" fmla="*/ 12 h 188"/>
                <a:gd name="T2" fmla="*/ 117 w 201"/>
                <a:gd name="T3" fmla="*/ 31 h 188"/>
                <a:gd name="T4" fmla="*/ 91 w 201"/>
                <a:gd name="T5" fmla="*/ 35 h 188"/>
                <a:gd name="T6" fmla="*/ 91 w 201"/>
                <a:gd name="T7" fmla="*/ 51 h 188"/>
                <a:gd name="T8" fmla="*/ 113 w 201"/>
                <a:gd name="T9" fmla="*/ 72 h 188"/>
                <a:gd name="T10" fmla="*/ 142 w 201"/>
                <a:gd name="T11" fmla="*/ 105 h 188"/>
                <a:gd name="T12" fmla="*/ 160 w 201"/>
                <a:gd name="T13" fmla="*/ 110 h 188"/>
                <a:gd name="T14" fmla="*/ 171 w 201"/>
                <a:gd name="T15" fmla="*/ 121 h 188"/>
                <a:gd name="T16" fmla="*/ 199 w 201"/>
                <a:gd name="T17" fmla="*/ 138 h 188"/>
                <a:gd name="T18" fmla="*/ 198 w 201"/>
                <a:gd name="T19" fmla="*/ 149 h 188"/>
                <a:gd name="T20" fmla="*/ 173 w 201"/>
                <a:gd name="T21" fmla="*/ 136 h 188"/>
                <a:gd name="T22" fmla="*/ 180 w 201"/>
                <a:gd name="T23" fmla="*/ 157 h 188"/>
                <a:gd name="T24" fmla="*/ 172 w 201"/>
                <a:gd name="T25" fmla="*/ 169 h 188"/>
                <a:gd name="T26" fmla="*/ 156 w 201"/>
                <a:gd name="T27" fmla="*/ 188 h 188"/>
                <a:gd name="T28" fmla="*/ 159 w 201"/>
                <a:gd name="T29" fmla="*/ 171 h 188"/>
                <a:gd name="T30" fmla="*/ 155 w 201"/>
                <a:gd name="T31" fmla="*/ 155 h 188"/>
                <a:gd name="T32" fmla="*/ 142 w 201"/>
                <a:gd name="T33" fmla="*/ 142 h 188"/>
                <a:gd name="T34" fmla="*/ 125 w 201"/>
                <a:gd name="T35" fmla="*/ 129 h 188"/>
                <a:gd name="T36" fmla="*/ 105 w 201"/>
                <a:gd name="T37" fmla="*/ 120 h 188"/>
                <a:gd name="T38" fmla="*/ 76 w 201"/>
                <a:gd name="T39" fmla="*/ 97 h 188"/>
                <a:gd name="T40" fmla="*/ 58 w 201"/>
                <a:gd name="T41" fmla="*/ 65 h 188"/>
                <a:gd name="T42" fmla="*/ 35 w 201"/>
                <a:gd name="T43" fmla="*/ 56 h 188"/>
                <a:gd name="T44" fmla="*/ 19 w 201"/>
                <a:gd name="T45" fmla="*/ 68 h 188"/>
                <a:gd name="T46" fmla="*/ 13 w 201"/>
                <a:gd name="T47" fmla="*/ 61 h 188"/>
                <a:gd name="T48" fmla="*/ 0 w 201"/>
                <a:gd name="T49" fmla="*/ 42 h 188"/>
                <a:gd name="T50" fmla="*/ 0 w 201"/>
                <a:gd name="T51" fmla="*/ 28 h 188"/>
                <a:gd name="T52" fmla="*/ 8 w 201"/>
                <a:gd name="T53" fmla="*/ 27 h 188"/>
                <a:gd name="T54" fmla="*/ 25 w 201"/>
                <a:gd name="T55" fmla="*/ 19 h 188"/>
                <a:gd name="T56" fmla="*/ 35 w 201"/>
                <a:gd name="T57" fmla="*/ 22 h 188"/>
                <a:gd name="T58" fmla="*/ 51 w 201"/>
                <a:gd name="T59" fmla="*/ 16 h 188"/>
                <a:gd name="T60" fmla="*/ 58 w 201"/>
                <a:gd name="T61" fmla="*/ 4 h 188"/>
                <a:gd name="T62" fmla="*/ 70 w 201"/>
                <a:gd name="T63" fmla="*/ 3 h 188"/>
                <a:gd name="T64" fmla="*/ 90 w 201"/>
                <a:gd name="T65" fmla="*/ 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1" h="188">
                  <a:moveTo>
                    <a:pt x="90" y="7"/>
                  </a:moveTo>
                  <a:lnTo>
                    <a:pt x="114" y="12"/>
                  </a:lnTo>
                  <a:lnTo>
                    <a:pt x="113" y="22"/>
                  </a:lnTo>
                  <a:lnTo>
                    <a:pt x="117" y="31"/>
                  </a:lnTo>
                  <a:lnTo>
                    <a:pt x="104" y="28"/>
                  </a:lnTo>
                  <a:lnTo>
                    <a:pt x="91" y="35"/>
                  </a:lnTo>
                  <a:lnTo>
                    <a:pt x="93" y="45"/>
                  </a:lnTo>
                  <a:lnTo>
                    <a:pt x="91" y="51"/>
                  </a:lnTo>
                  <a:lnTo>
                    <a:pt x="97" y="61"/>
                  </a:lnTo>
                  <a:lnTo>
                    <a:pt x="113" y="72"/>
                  </a:lnTo>
                  <a:lnTo>
                    <a:pt x="122" y="89"/>
                  </a:lnTo>
                  <a:lnTo>
                    <a:pt x="142" y="105"/>
                  </a:lnTo>
                  <a:lnTo>
                    <a:pt x="155" y="105"/>
                  </a:lnTo>
                  <a:lnTo>
                    <a:pt x="160" y="110"/>
                  </a:lnTo>
                  <a:lnTo>
                    <a:pt x="155" y="114"/>
                  </a:lnTo>
                  <a:lnTo>
                    <a:pt x="171" y="121"/>
                  </a:lnTo>
                  <a:lnTo>
                    <a:pt x="183" y="127"/>
                  </a:lnTo>
                  <a:lnTo>
                    <a:pt x="199" y="138"/>
                  </a:lnTo>
                  <a:lnTo>
                    <a:pt x="201" y="142"/>
                  </a:lnTo>
                  <a:lnTo>
                    <a:pt x="198" y="149"/>
                  </a:lnTo>
                  <a:lnTo>
                    <a:pt x="188" y="140"/>
                  </a:lnTo>
                  <a:lnTo>
                    <a:pt x="173" y="136"/>
                  </a:lnTo>
                  <a:lnTo>
                    <a:pt x="167" y="150"/>
                  </a:lnTo>
                  <a:lnTo>
                    <a:pt x="180" y="157"/>
                  </a:lnTo>
                  <a:lnTo>
                    <a:pt x="179" y="168"/>
                  </a:lnTo>
                  <a:lnTo>
                    <a:pt x="172" y="169"/>
                  </a:lnTo>
                  <a:lnTo>
                    <a:pt x="163" y="187"/>
                  </a:lnTo>
                  <a:lnTo>
                    <a:pt x="156" y="188"/>
                  </a:lnTo>
                  <a:lnTo>
                    <a:pt x="156" y="182"/>
                  </a:lnTo>
                  <a:lnTo>
                    <a:pt x="159" y="171"/>
                  </a:lnTo>
                  <a:lnTo>
                    <a:pt x="162" y="167"/>
                  </a:lnTo>
                  <a:lnTo>
                    <a:pt x="155" y="155"/>
                  </a:lnTo>
                  <a:lnTo>
                    <a:pt x="149" y="144"/>
                  </a:lnTo>
                  <a:lnTo>
                    <a:pt x="142" y="142"/>
                  </a:lnTo>
                  <a:lnTo>
                    <a:pt x="136" y="133"/>
                  </a:lnTo>
                  <a:lnTo>
                    <a:pt x="125" y="129"/>
                  </a:lnTo>
                  <a:lnTo>
                    <a:pt x="118" y="121"/>
                  </a:lnTo>
                  <a:lnTo>
                    <a:pt x="105" y="120"/>
                  </a:lnTo>
                  <a:lnTo>
                    <a:pt x="91" y="110"/>
                  </a:lnTo>
                  <a:lnTo>
                    <a:pt x="76" y="97"/>
                  </a:lnTo>
                  <a:lnTo>
                    <a:pt x="64" y="85"/>
                  </a:lnTo>
                  <a:lnTo>
                    <a:pt x="58" y="65"/>
                  </a:lnTo>
                  <a:lnTo>
                    <a:pt x="49" y="63"/>
                  </a:lnTo>
                  <a:lnTo>
                    <a:pt x="35" y="56"/>
                  </a:lnTo>
                  <a:lnTo>
                    <a:pt x="28" y="58"/>
                  </a:lnTo>
                  <a:lnTo>
                    <a:pt x="19" y="68"/>
                  </a:lnTo>
                  <a:lnTo>
                    <a:pt x="12" y="69"/>
                  </a:lnTo>
                  <a:lnTo>
                    <a:pt x="13" y="61"/>
                  </a:lnTo>
                  <a:lnTo>
                    <a:pt x="4" y="58"/>
                  </a:lnTo>
                  <a:lnTo>
                    <a:pt x="0" y="42"/>
                  </a:lnTo>
                  <a:lnTo>
                    <a:pt x="5" y="36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8" y="27"/>
                  </a:lnTo>
                  <a:lnTo>
                    <a:pt x="16" y="26"/>
                  </a:lnTo>
                  <a:lnTo>
                    <a:pt x="25" y="19"/>
                  </a:lnTo>
                  <a:lnTo>
                    <a:pt x="27" y="22"/>
                  </a:lnTo>
                  <a:lnTo>
                    <a:pt x="35" y="22"/>
                  </a:lnTo>
                  <a:lnTo>
                    <a:pt x="38" y="13"/>
                  </a:lnTo>
                  <a:lnTo>
                    <a:pt x="51" y="16"/>
                  </a:lnTo>
                  <a:lnTo>
                    <a:pt x="58" y="12"/>
                  </a:lnTo>
                  <a:lnTo>
                    <a:pt x="58" y="4"/>
                  </a:lnTo>
                  <a:lnTo>
                    <a:pt x="68" y="7"/>
                  </a:lnTo>
                  <a:lnTo>
                    <a:pt x="70" y="3"/>
                  </a:lnTo>
                  <a:lnTo>
                    <a:pt x="86" y="0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45" name="Freeform 314">
              <a:extLst>
                <a:ext uri="{FF2B5EF4-FFF2-40B4-BE49-F238E27FC236}">
                  <a16:creationId xmlns:a16="http://schemas.microsoft.com/office/drawing/2014/main" xmlns="" id="{11EFE5F3-8B67-4E58-A19D-776F27188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191" y="3302150"/>
              <a:ext cx="62617" cy="24669"/>
            </a:xfrm>
            <a:custGeom>
              <a:avLst/>
              <a:gdLst>
                <a:gd name="T0" fmla="*/ 14 w 38"/>
                <a:gd name="T1" fmla="*/ 0 h 17"/>
                <a:gd name="T2" fmla="*/ 26 w 38"/>
                <a:gd name="T3" fmla="*/ 2 h 17"/>
                <a:gd name="T4" fmla="*/ 35 w 38"/>
                <a:gd name="T5" fmla="*/ 7 h 17"/>
                <a:gd name="T6" fmla="*/ 38 w 38"/>
                <a:gd name="T7" fmla="*/ 13 h 17"/>
                <a:gd name="T8" fmla="*/ 25 w 38"/>
                <a:gd name="T9" fmla="*/ 13 h 17"/>
                <a:gd name="T10" fmla="*/ 19 w 38"/>
                <a:gd name="T11" fmla="*/ 17 h 17"/>
                <a:gd name="T12" fmla="*/ 9 w 38"/>
                <a:gd name="T13" fmla="*/ 13 h 17"/>
                <a:gd name="T14" fmla="*/ 0 w 38"/>
                <a:gd name="T15" fmla="*/ 6 h 17"/>
                <a:gd name="T16" fmla="*/ 2 w 38"/>
                <a:gd name="T17" fmla="*/ 1 h 17"/>
                <a:gd name="T18" fmla="*/ 10 w 38"/>
                <a:gd name="T19" fmla="*/ 0 h 17"/>
                <a:gd name="T20" fmla="*/ 14 w 38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7">
                  <a:moveTo>
                    <a:pt x="14" y="0"/>
                  </a:moveTo>
                  <a:lnTo>
                    <a:pt x="26" y="2"/>
                  </a:lnTo>
                  <a:lnTo>
                    <a:pt x="35" y="7"/>
                  </a:lnTo>
                  <a:lnTo>
                    <a:pt x="38" y="13"/>
                  </a:lnTo>
                  <a:lnTo>
                    <a:pt x="25" y="13"/>
                  </a:lnTo>
                  <a:lnTo>
                    <a:pt x="19" y="17"/>
                  </a:lnTo>
                  <a:lnTo>
                    <a:pt x="9" y="13"/>
                  </a:lnTo>
                  <a:lnTo>
                    <a:pt x="0" y="6"/>
                  </a:lnTo>
                  <a:lnTo>
                    <a:pt x="2" y="1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46" name="Freeform 315">
              <a:extLst>
                <a:ext uri="{FF2B5EF4-FFF2-40B4-BE49-F238E27FC236}">
                  <a16:creationId xmlns:a16="http://schemas.microsoft.com/office/drawing/2014/main" xmlns="" id="{3CF41695-F2B4-4B2D-B98E-5BCCD79C1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2851" y="2853769"/>
              <a:ext cx="115347" cy="126244"/>
            </a:xfrm>
            <a:custGeom>
              <a:avLst/>
              <a:gdLst>
                <a:gd name="T0" fmla="*/ 5 w 70"/>
                <a:gd name="T1" fmla="*/ 21 h 87"/>
                <a:gd name="T2" fmla="*/ 8 w 70"/>
                <a:gd name="T3" fmla="*/ 14 h 87"/>
                <a:gd name="T4" fmla="*/ 28 w 70"/>
                <a:gd name="T5" fmla="*/ 22 h 87"/>
                <a:gd name="T6" fmla="*/ 60 w 70"/>
                <a:gd name="T7" fmla="*/ 0 h 87"/>
                <a:gd name="T8" fmla="*/ 70 w 70"/>
                <a:gd name="T9" fmla="*/ 26 h 87"/>
                <a:gd name="T10" fmla="*/ 67 w 70"/>
                <a:gd name="T11" fmla="*/ 29 h 87"/>
                <a:gd name="T12" fmla="*/ 33 w 70"/>
                <a:gd name="T13" fmla="*/ 39 h 87"/>
                <a:gd name="T14" fmla="*/ 52 w 70"/>
                <a:gd name="T15" fmla="*/ 60 h 87"/>
                <a:gd name="T16" fmla="*/ 47 w 70"/>
                <a:gd name="T17" fmla="*/ 63 h 87"/>
                <a:gd name="T18" fmla="*/ 45 w 70"/>
                <a:gd name="T19" fmla="*/ 70 h 87"/>
                <a:gd name="T20" fmla="*/ 32 w 70"/>
                <a:gd name="T21" fmla="*/ 73 h 87"/>
                <a:gd name="T22" fmla="*/ 28 w 70"/>
                <a:gd name="T23" fmla="*/ 81 h 87"/>
                <a:gd name="T24" fmla="*/ 21 w 70"/>
                <a:gd name="T25" fmla="*/ 87 h 87"/>
                <a:gd name="T26" fmla="*/ 1 w 70"/>
                <a:gd name="T27" fmla="*/ 84 h 87"/>
                <a:gd name="T28" fmla="*/ 0 w 70"/>
                <a:gd name="T29" fmla="*/ 81 h 87"/>
                <a:gd name="T30" fmla="*/ 6 w 70"/>
                <a:gd name="T31" fmla="*/ 47 h 87"/>
                <a:gd name="T32" fmla="*/ 5 w 70"/>
                <a:gd name="T33" fmla="*/ 39 h 87"/>
                <a:gd name="T34" fmla="*/ 7 w 70"/>
                <a:gd name="T35" fmla="*/ 33 h 87"/>
                <a:gd name="T36" fmla="*/ 5 w 70"/>
                <a:gd name="T37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87">
                  <a:moveTo>
                    <a:pt x="5" y="21"/>
                  </a:moveTo>
                  <a:lnTo>
                    <a:pt x="8" y="14"/>
                  </a:lnTo>
                  <a:lnTo>
                    <a:pt x="28" y="22"/>
                  </a:lnTo>
                  <a:lnTo>
                    <a:pt x="60" y="0"/>
                  </a:lnTo>
                  <a:lnTo>
                    <a:pt x="70" y="26"/>
                  </a:lnTo>
                  <a:lnTo>
                    <a:pt x="67" y="29"/>
                  </a:lnTo>
                  <a:lnTo>
                    <a:pt x="33" y="39"/>
                  </a:lnTo>
                  <a:lnTo>
                    <a:pt x="52" y="60"/>
                  </a:lnTo>
                  <a:lnTo>
                    <a:pt x="47" y="63"/>
                  </a:lnTo>
                  <a:lnTo>
                    <a:pt x="45" y="70"/>
                  </a:lnTo>
                  <a:lnTo>
                    <a:pt x="32" y="73"/>
                  </a:lnTo>
                  <a:lnTo>
                    <a:pt x="28" y="81"/>
                  </a:lnTo>
                  <a:lnTo>
                    <a:pt x="21" y="87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6" y="47"/>
                  </a:lnTo>
                  <a:lnTo>
                    <a:pt x="5" y="39"/>
                  </a:lnTo>
                  <a:lnTo>
                    <a:pt x="7" y="33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47" name="Freeform 316">
              <a:extLst>
                <a:ext uri="{FF2B5EF4-FFF2-40B4-BE49-F238E27FC236}">
                  <a16:creationId xmlns:a16="http://schemas.microsoft.com/office/drawing/2014/main" xmlns="" id="{84D70C82-1AC4-4A7F-9DB3-EEA76AF9B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365" y="2824748"/>
              <a:ext cx="62617" cy="49336"/>
            </a:xfrm>
            <a:custGeom>
              <a:avLst/>
              <a:gdLst>
                <a:gd name="T0" fmla="*/ 33 w 38"/>
                <a:gd name="T1" fmla="*/ 4 h 34"/>
                <a:gd name="T2" fmla="*/ 38 w 38"/>
                <a:gd name="T3" fmla="*/ 11 h 34"/>
                <a:gd name="T4" fmla="*/ 34 w 38"/>
                <a:gd name="T5" fmla="*/ 24 h 34"/>
                <a:gd name="T6" fmla="*/ 24 w 38"/>
                <a:gd name="T7" fmla="*/ 17 h 34"/>
                <a:gd name="T8" fmla="*/ 17 w 38"/>
                <a:gd name="T9" fmla="*/ 22 h 34"/>
                <a:gd name="T10" fmla="*/ 17 w 38"/>
                <a:gd name="T11" fmla="*/ 34 h 34"/>
                <a:gd name="T12" fmla="*/ 4 w 38"/>
                <a:gd name="T13" fmla="*/ 28 h 34"/>
                <a:gd name="T14" fmla="*/ 0 w 38"/>
                <a:gd name="T15" fmla="*/ 18 h 34"/>
                <a:gd name="T16" fmla="*/ 4 w 38"/>
                <a:gd name="T17" fmla="*/ 6 h 34"/>
                <a:gd name="T18" fmla="*/ 15 w 38"/>
                <a:gd name="T19" fmla="*/ 8 h 34"/>
                <a:gd name="T20" fmla="*/ 19 w 38"/>
                <a:gd name="T21" fmla="*/ 0 h 34"/>
                <a:gd name="T22" fmla="*/ 33 w 38"/>
                <a:gd name="T2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4">
                  <a:moveTo>
                    <a:pt x="33" y="4"/>
                  </a:moveTo>
                  <a:lnTo>
                    <a:pt x="38" y="11"/>
                  </a:lnTo>
                  <a:lnTo>
                    <a:pt x="34" y="24"/>
                  </a:lnTo>
                  <a:lnTo>
                    <a:pt x="24" y="17"/>
                  </a:lnTo>
                  <a:lnTo>
                    <a:pt x="17" y="22"/>
                  </a:lnTo>
                  <a:lnTo>
                    <a:pt x="17" y="34"/>
                  </a:lnTo>
                  <a:lnTo>
                    <a:pt x="4" y="28"/>
                  </a:lnTo>
                  <a:lnTo>
                    <a:pt x="0" y="18"/>
                  </a:lnTo>
                  <a:lnTo>
                    <a:pt x="4" y="6"/>
                  </a:lnTo>
                  <a:lnTo>
                    <a:pt x="15" y="8"/>
                  </a:lnTo>
                  <a:lnTo>
                    <a:pt x="19" y="0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48" name="Freeform 317">
              <a:extLst>
                <a:ext uri="{FF2B5EF4-FFF2-40B4-BE49-F238E27FC236}">
                  <a16:creationId xmlns:a16="http://schemas.microsoft.com/office/drawing/2014/main" xmlns="" id="{B43BB4BD-FC7E-4FBF-9F48-B4CA9C0E4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1975" y="2614343"/>
              <a:ext cx="286720" cy="310529"/>
            </a:xfrm>
            <a:custGeom>
              <a:avLst/>
              <a:gdLst>
                <a:gd name="T0" fmla="*/ 164 w 174"/>
                <a:gd name="T1" fmla="*/ 87 h 214"/>
                <a:gd name="T2" fmla="*/ 166 w 174"/>
                <a:gd name="T3" fmla="*/ 104 h 214"/>
                <a:gd name="T4" fmla="*/ 174 w 174"/>
                <a:gd name="T5" fmla="*/ 114 h 214"/>
                <a:gd name="T6" fmla="*/ 171 w 174"/>
                <a:gd name="T7" fmla="*/ 129 h 214"/>
                <a:gd name="T8" fmla="*/ 154 w 174"/>
                <a:gd name="T9" fmla="*/ 139 h 214"/>
                <a:gd name="T10" fmla="*/ 124 w 174"/>
                <a:gd name="T11" fmla="*/ 140 h 214"/>
                <a:gd name="T12" fmla="*/ 109 w 174"/>
                <a:gd name="T13" fmla="*/ 163 h 214"/>
                <a:gd name="T14" fmla="*/ 94 w 174"/>
                <a:gd name="T15" fmla="*/ 155 h 214"/>
                <a:gd name="T16" fmla="*/ 87 w 174"/>
                <a:gd name="T17" fmla="*/ 140 h 214"/>
                <a:gd name="T18" fmla="*/ 59 w 174"/>
                <a:gd name="T19" fmla="*/ 145 h 214"/>
                <a:gd name="T20" fmla="*/ 42 w 174"/>
                <a:gd name="T21" fmla="*/ 154 h 214"/>
                <a:gd name="T22" fmla="*/ 22 w 174"/>
                <a:gd name="T23" fmla="*/ 155 h 214"/>
                <a:gd name="T24" fmla="*/ 46 w 174"/>
                <a:gd name="T25" fmla="*/ 170 h 214"/>
                <a:gd name="T26" fmla="*/ 48 w 174"/>
                <a:gd name="T27" fmla="*/ 205 h 214"/>
                <a:gd name="T28" fmla="*/ 40 w 174"/>
                <a:gd name="T29" fmla="*/ 214 h 214"/>
                <a:gd name="T30" fmla="*/ 28 w 174"/>
                <a:gd name="T31" fmla="*/ 206 h 214"/>
                <a:gd name="T32" fmla="*/ 26 w 174"/>
                <a:gd name="T33" fmla="*/ 187 h 214"/>
                <a:gd name="T34" fmla="*/ 12 w 174"/>
                <a:gd name="T35" fmla="*/ 181 h 214"/>
                <a:gd name="T36" fmla="*/ 0 w 174"/>
                <a:gd name="T37" fmla="*/ 167 h 214"/>
                <a:gd name="T38" fmla="*/ 14 w 174"/>
                <a:gd name="T39" fmla="*/ 160 h 214"/>
                <a:gd name="T40" fmla="*/ 17 w 174"/>
                <a:gd name="T41" fmla="*/ 148 h 214"/>
                <a:gd name="T42" fmla="*/ 30 w 174"/>
                <a:gd name="T43" fmla="*/ 137 h 214"/>
                <a:gd name="T44" fmla="*/ 37 w 174"/>
                <a:gd name="T45" fmla="*/ 123 h 214"/>
                <a:gd name="T46" fmla="*/ 68 w 174"/>
                <a:gd name="T47" fmla="*/ 117 h 214"/>
                <a:gd name="T48" fmla="*/ 89 w 174"/>
                <a:gd name="T49" fmla="*/ 121 h 214"/>
                <a:gd name="T50" fmla="*/ 89 w 174"/>
                <a:gd name="T51" fmla="*/ 84 h 214"/>
                <a:gd name="T52" fmla="*/ 106 w 174"/>
                <a:gd name="T53" fmla="*/ 94 h 214"/>
                <a:gd name="T54" fmla="*/ 120 w 174"/>
                <a:gd name="T55" fmla="*/ 73 h 214"/>
                <a:gd name="T56" fmla="*/ 126 w 174"/>
                <a:gd name="T57" fmla="*/ 65 h 214"/>
                <a:gd name="T58" fmla="*/ 123 w 174"/>
                <a:gd name="T59" fmla="*/ 40 h 214"/>
                <a:gd name="T60" fmla="*/ 108 w 174"/>
                <a:gd name="T61" fmla="*/ 17 h 214"/>
                <a:gd name="T62" fmla="*/ 107 w 174"/>
                <a:gd name="T63" fmla="*/ 4 h 214"/>
                <a:gd name="T64" fmla="*/ 123 w 174"/>
                <a:gd name="T65" fmla="*/ 0 h 214"/>
                <a:gd name="T66" fmla="*/ 149 w 174"/>
                <a:gd name="T67" fmla="*/ 29 h 214"/>
                <a:gd name="T68" fmla="*/ 157 w 174"/>
                <a:gd name="T69" fmla="*/ 45 h 214"/>
                <a:gd name="T70" fmla="*/ 153 w 174"/>
                <a:gd name="T71" fmla="*/ 66 h 214"/>
                <a:gd name="T72" fmla="*/ 164 w 174"/>
                <a:gd name="T73" fmla="*/ 8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4" h="214">
                  <a:moveTo>
                    <a:pt x="164" y="87"/>
                  </a:moveTo>
                  <a:lnTo>
                    <a:pt x="166" y="104"/>
                  </a:lnTo>
                  <a:lnTo>
                    <a:pt x="174" y="114"/>
                  </a:lnTo>
                  <a:lnTo>
                    <a:pt x="171" y="129"/>
                  </a:lnTo>
                  <a:lnTo>
                    <a:pt x="154" y="139"/>
                  </a:lnTo>
                  <a:lnTo>
                    <a:pt x="124" y="140"/>
                  </a:lnTo>
                  <a:lnTo>
                    <a:pt x="109" y="163"/>
                  </a:lnTo>
                  <a:lnTo>
                    <a:pt x="94" y="155"/>
                  </a:lnTo>
                  <a:lnTo>
                    <a:pt x="87" y="140"/>
                  </a:lnTo>
                  <a:lnTo>
                    <a:pt x="59" y="145"/>
                  </a:lnTo>
                  <a:lnTo>
                    <a:pt x="42" y="154"/>
                  </a:lnTo>
                  <a:lnTo>
                    <a:pt x="22" y="155"/>
                  </a:lnTo>
                  <a:lnTo>
                    <a:pt x="46" y="170"/>
                  </a:lnTo>
                  <a:lnTo>
                    <a:pt x="48" y="205"/>
                  </a:lnTo>
                  <a:lnTo>
                    <a:pt x="40" y="214"/>
                  </a:lnTo>
                  <a:lnTo>
                    <a:pt x="28" y="206"/>
                  </a:lnTo>
                  <a:lnTo>
                    <a:pt x="26" y="187"/>
                  </a:lnTo>
                  <a:lnTo>
                    <a:pt x="12" y="181"/>
                  </a:lnTo>
                  <a:lnTo>
                    <a:pt x="0" y="167"/>
                  </a:lnTo>
                  <a:lnTo>
                    <a:pt x="14" y="160"/>
                  </a:lnTo>
                  <a:lnTo>
                    <a:pt x="17" y="148"/>
                  </a:lnTo>
                  <a:lnTo>
                    <a:pt x="30" y="137"/>
                  </a:lnTo>
                  <a:lnTo>
                    <a:pt x="37" y="123"/>
                  </a:lnTo>
                  <a:lnTo>
                    <a:pt x="68" y="117"/>
                  </a:lnTo>
                  <a:lnTo>
                    <a:pt x="89" y="121"/>
                  </a:lnTo>
                  <a:lnTo>
                    <a:pt x="89" y="84"/>
                  </a:lnTo>
                  <a:lnTo>
                    <a:pt x="106" y="94"/>
                  </a:lnTo>
                  <a:lnTo>
                    <a:pt x="120" y="73"/>
                  </a:lnTo>
                  <a:lnTo>
                    <a:pt x="126" y="65"/>
                  </a:lnTo>
                  <a:lnTo>
                    <a:pt x="123" y="40"/>
                  </a:lnTo>
                  <a:lnTo>
                    <a:pt x="108" y="17"/>
                  </a:lnTo>
                  <a:lnTo>
                    <a:pt x="107" y="4"/>
                  </a:lnTo>
                  <a:lnTo>
                    <a:pt x="123" y="0"/>
                  </a:lnTo>
                  <a:lnTo>
                    <a:pt x="149" y="29"/>
                  </a:lnTo>
                  <a:lnTo>
                    <a:pt x="157" y="45"/>
                  </a:lnTo>
                  <a:lnTo>
                    <a:pt x="153" y="66"/>
                  </a:lnTo>
                  <a:lnTo>
                    <a:pt x="164" y="87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49" name="Freeform 318">
              <a:extLst>
                <a:ext uri="{FF2B5EF4-FFF2-40B4-BE49-F238E27FC236}">
                  <a16:creationId xmlns:a16="http://schemas.microsoft.com/office/drawing/2014/main" xmlns="" id="{30EEFD70-01FD-4E19-B0DD-65A6BF0AF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152" y="2489551"/>
              <a:ext cx="148304" cy="118988"/>
            </a:xfrm>
            <a:custGeom>
              <a:avLst/>
              <a:gdLst>
                <a:gd name="T0" fmla="*/ 51 w 90"/>
                <a:gd name="T1" fmla="*/ 29 h 82"/>
                <a:gd name="T2" fmla="*/ 65 w 90"/>
                <a:gd name="T3" fmla="*/ 33 h 82"/>
                <a:gd name="T4" fmla="*/ 71 w 90"/>
                <a:gd name="T5" fmla="*/ 24 h 82"/>
                <a:gd name="T6" fmla="*/ 90 w 90"/>
                <a:gd name="T7" fmla="*/ 47 h 82"/>
                <a:gd name="T8" fmla="*/ 69 w 90"/>
                <a:gd name="T9" fmla="*/ 53 h 82"/>
                <a:gd name="T10" fmla="*/ 67 w 90"/>
                <a:gd name="T11" fmla="*/ 73 h 82"/>
                <a:gd name="T12" fmla="*/ 32 w 90"/>
                <a:gd name="T13" fmla="*/ 59 h 82"/>
                <a:gd name="T14" fmla="*/ 36 w 90"/>
                <a:gd name="T15" fmla="*/ 82 h 82"/>
                <a:gd name="T16" fmla="*/ 18 w 90"/>
                <a:gd name="T17" fmla="*/ 82 h 82"/>
                <a:gd name="T18" fmla="*/ 3 w 90"/>
                <a:gd name="T19" fmla="*/ 62 h 82"/>
                <a:gd name="T20" fmla="*/ 2 w 90"/>
                <a:gd name="T21" fmla="*/ 46 h 82"/>
                <a:gd name="T22" fmla="*/ 19 w 90"/>
                <a:gd name="T23" fmla="*/ 45 h 82"/>
                <a:gd name="T24" fmla="*/ 6 w 90"/>
                <a:gd name="T25" fmla="*/ 16 h 82"/>
                <a:gd name="T26" fmla="*/ 0 w 90"/>
                <a:gd name="T27" fmla="*/ 0 h 82"/>
                <a:gd name="T28" fmla="*/ 33 w 90"/>
                <a:gd name="T29" fmla="*/ 22 h 82"/>
                <a:gd name="T30" fmla="*/ 51 w 90"/>
                <a:gd name="T31" fmla="*/ 2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82">
                  <a:moveTo>
                    <a:pt x="51" y="29"/>
                  </a:moveTo>
                  <a:lnTo>
                    <a:pt x="65" y="33"/>
                  </a:lnTo>
                  <a:lnTo>
                    <a:pt x="71" y="24"/>
                  </a:lnTo>
                  <a:lnTo>
                    <a:pt x="90" y="47"/>
                  </a:lnTo>
                  <a:lnTo>
                    <a:pt x="69" y="53"/>
                  </a:lnTo>
                  <a:lnTo>
                    <a:pt x="67" y="73"/>
                  </a:lnTo>
                  <a:lnTo>
                    <a:pt x="32" y="59"/>
                  </a:lnTo>
                  <a:lnTo>
                    <a:pt x="36" y="82"/>
                  </a:lnTo>
                  <a:lnTo>
                    <a:pt x="18" y="82"/>
                  </a:lnTo>
                  <a:lnTo>
                    <a:pt x="3" y="62"/>
                  </a:lnTo>
                  <a:lnTo>
                    <a:pt x="2" y="46"/>
                  </a:lnTo>
                  <a:lnTo>
                    <a:pt x="19" y="45"/>
                  </a:lnTo>
                  <a:lnTo>
                    <a:pt x="6" y="16"/>
                  </a:lnTo>
                  <a:lnTo>
                    <a:pt x="0" y="0"/>
                  </a:lnTo>
                  <a:lnTo>
                    <a:pt x="33" y="22"/>
                  </a:lnTo>
                  <a:lnTo>
                    <a:pt x="51" y="2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50" name="Freeform 319">
              <a:extLst>
                <a:ext uri="{FF2B5EF4-FFF2-40B4-BE49-F238E27FC236}">
                  <a16:creationId xmlns:a16="http://schemas.microsoft.com/office/drawing/2014/main" xmlns="" id="{164200C3-2BDD-4F41-A0D8-55FF37E05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3658" y="2202239"/>
              <a:ext cx="1074377" cy="433870"/>
            </a:xfrm>
            <a:custGeom>
              <a:avLst/>
              <a:gdLst>
                <a:gd name="T0" fmla="*/ 429 w 652"/>
                <a:gd name="T1" fmla="*/ 270 h 299"/>
                <a:gd name="T2" fmla="*/ 408 w 652"/>
                <a:gd name="T3" fmla="*/ 299 h 299"/>
                <a:gd name="T4" fmla="*/ 395 w 652"/>
                <a:gd name="T5" fmla="*/ 289 h 299"/>
                <a:gd name="T6" fmla="*/ 365 w 652"/>
                <a:gd name="T7" fmla="*/ 272 h 299"/>
                <a:gd name="T8" fmla="*/ 352 w 652"/>
                <a:gd name="T9" fmla="*/ 251 h 299"/>
                <a:gd name="T10" fmla="*/ 300 w 652"/>
                <a:gd name="T11" fmla="*/ 237 h 299"/>
                <a:gd name="T12" fmla="*/ 260 w 652"/>
                <a:gd name="T13" fmla="*/ 222 h 299"/>
                <a:gd name="T14" fmla="*/ 215 w 652"/>
                <a:gd name="T15" fmla="*/ 200 h 299"/>
                <a:gd name="T16" fmla="*/ 172 w 652"/>
                <a:gd name="T17" fmla="*/ 210 h 299"/>
                <a:gd name="T18" fmla="*/ 183 w 652"/>
                <a:gd name="T19" fmla="*/ 286 h 299"/>
                <a:gd name="T20" fmla="*/ 155 w 652"/>
                <a:gd name="T21" fmla="*/ 265 h 299"/>
                <a:gd name="T22" fmla="*/ 131 w 652"/>
                <a:gd name="T23" fmla="*/ 276 h 299"/>
                <a:gd name="T24" fmla="*/ 131 w 652"/>
                <a:gd name="T25" fmla="*/ 262 h 299"/>
                <a:gd name="T26" fmla="*/ 106 w 652"/>
                <a:gd name="T27" fmla="*/ 248 h 299"/>
                <a:gd name="T28" fmla="*/ 84 w 652"/>
                <a:gd name="T29" fmla="*/ 224 h 299"/>
                <a:gd name="T30" fmla="*/ 98 w 652"/>
                <a:gd name="T31" fmla="*/ 220 h 299"/>
                <a:gd name="T32" fmla="*/ 108 w 652"/>
                <a:gd name="T33" fmla="*/ 201 h 299"/>
                <a:gd name="T34" fmla="*/ 121 w 652"/>
                <a:gd name="T35" fmla="*/ 184 h 299"/>
                <a:gd name="T36" fmla="*/ 99 w 652"/>
                <a:gd name="T37" fmla="*/ 173 h 299"/>
                <a:gd name="T38" fmla="*/ 67 w 652"/>
                <a:gd name="T39" fmla="*/ 177 h 299"/>
                <a:gd name="T40" fmla="*/ 44 w 652"/>
                <a:gd name="T41" fmla="*/ 178 h 299"/>
                <a:gd name="T42" fmla="*/ 29 w 652"/>
                <a:gd name="T43" fmla="*/ 154 h 299"/>
                <a:gd name="T44" fmla="*/ 0 w 652"/>
                <a:gd name="T45" fmla="*/ 140 h 299"/>
                <a:gd name="T46" fmla="*/ 0 w 652"/>
                <a:gd name="T47" fmla="*/ 121 h 299"/>
                <a:gd name="T48" fmla="*/ 26 w 652"/>
                <a:gd name="T49" fmla="*/ 110 h 299"/>
                <a:gd name="T50" fmla="*/ 51 w 652"/>
                <a:gd name="T51" fmla="*/ 74 h 299"/>
                <a:gd name="T52" fmla="*/ 115 w 652"/>
                <a:gd name="T53" fmla="*/ 87 h 299"/>
                <a:gd name="T54" fmla="*/ 150 w 652"/>
                <a:gd name="T55" fmla="*/ 87 h 299"/>
                <a:gd name="T56" fmla="*/ 199 w 652"/>
                <a:gd name="T57" fmla="*/ 97 h 299"/>
                <a:gd name="T58" fmla="*/ 224 w 652"/>
                <a:gd name="T59" fmla="*/ 92 h 299"/>
                <a:gd name="T60" fmla="*/ 194 w 652"/>
                <a:gd name="T61" fmla="*/ 69 h 299"/>
                <a:gd name="T62" fmla="*/ 201 w 652"/>
                <a:gd name="T63" fmla="*/ 53 h 299"/>
                <a:gd name="T64" fmla="*/ 198 w 652"/>
                <a:gd name="T65" fmla="*/ 34 h 299"/>
                <a:gd name="T66" fmla="*/ 257 w 652"/>
                <a:gd name="T67" fmla="*/ 21 h 299"/>
                <a:gd name="T68" fmla="*/ 298 w 652"/>
                <a:gd name="T69" fmla="*/ 9 h 299"/>
                <a:gd name="T70" fmla="*/ 338 w 652"/>
                <a:gd name="T71" fmla="*/ 5 h 299"/>
                <a:gd name="T72" fmla="*/ 366 w 652"/>
                <a:gd name="T73" fmla="*/ 20 h 299"/>
                <a:gd name="T74" fmla="*/ 393 w 652"/>
                <a:gd name="T75" fmla="*/ 38 h 299"/>
                <a:gd name="T76" fmla="*/ 437 w 652"/>
                <a:gd name="T77" fmla="*/ 18 h 299"/>
                <a:gd name="T78" fmla="*/ 462 w 652"/>
                <a:gd name="T79" fmla="*/ 39 h 299"/>
                <a:gd name="T80" fmla="*/ 524 w 652"/>
                <a:gd name="T81" fmla="*/ 80 h 299"/>
                <a:gd name="T82" fmla="*/ 571 w 652"/>
                <a:gd name="T83" fmla="*/ 86 h 299"/>
                <a:gd name="T84" fmla="*/ 595 w 652"/>
                <a:gd name="T85" fmla="*/ 102 h 299"/>
                <a:gd name="T86" fmla="*/ 619 w 652"/>
                <a:gd name="T87" fmla="*/ 114 h 299"/>
                <a:gd name="T88" fmla="*/ 652 w 652"/>
                <a:gd name="T89" fmla="*/ 124 h 299"/>
                <a:gd name="T90" fmla="*/ 634 w 652"/>
                <a:gd name="T91" fmla="*/ 139 h 299"/>
                <a:gd name="T92" fmla="*/ 637 w 652"/>
                <a:gd name="T93" fmla="*/ 169 h 299"/>
                <a:gd name="T94" fmla="*/ 605 w 652"/>
                <a:gd name="T95" fmla="*/ 199 h 299"/>
                <a:gd name="T96" fmla="*/ 569 w 652"/>
                <a:gd name="T97" fmla="*/ 211 h 299"/>
                <a:gd name="T98" fmla="*/ 588 w 652"/>
                <a:gd name="T99" fmla="*/ 252 h 299"/>
                <a:gd name="T100" fmla="*/ 581 w 652"/>
                <a:gd name="T101" fmla="*/ 261 h 299"/>
                <a:gd name="T102" fmla="*/ 545 w 652"/>
                <a:gd name="T103" fmla="*/ 252 h 299"/>
                <a:gd name="T104" fmla="*/ 512 w 652"/>
                <a:gd name="T105" fmla="*/ 253 h 299"/>
                <a:gd name="T106" fmla="*/ 477 w 652"/>
                <a:gd name="T107" fmla="*/ 249 h 299"/>
                <a:gd name="T108" fmla="*/ 449 w 652"/>
                <a:gd name="T109" fmla="*/ 254 h 299"/>
                <a:gd name="T110" fmla="*/ 438 w 652"/>
                <a:gd name="T111" fmla="*/ 26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2" h="299">
                  <a:moveTo>
                    <a:pt x="438" y="266"/>
                  </a:moveTo>
                  <a:lnTo>
                    <a:pt x="429" y="270"/>
                  </a:lnTo>
                  <a:lnTo>
                    <a:pt x="412" y="284"/>
                  </a:lnTo>
                  <a:lnTo>
                    <a:pt x="408" y="299"/>
                  </a:lnTo>
                  <a:lnTo>
                    <a:pt x="402" y="299"/>
                  </a:lnTo>
                  <a:lnTo>
                    <a:pt x="395" y="289"/>
                  </a:lnTo>
                  <a:lnTo>
                    <a:pt x="373" y="288"/>
                  </a:lnTo>
                  <a:lnTo>
                    <a:pt x="365" y="272"/>
                  </a:lnTo>
                  <a:lnTo>
                    <a:pt x="357" y="271"/>
                  </a:lnTo>
                  <a:lnTo>
                    <a:pt x="352" y="251"/>
                  </a:lnTo>
                  <a:lnTo>
                    <a:pt x="328" y="236"/>
                  </a:lnTo>
                  <a:lnTo>
                    <a:pt x="300" y="237"/>
                  </a:lnTo>
                  <a:lnTo>
                    <a:pt x="281" y="240"/>
                  </a:lnTo>
                  <a:lnTo>
                    <a:pt x="260" y="222"/>
                  </a:lnTo>
                  <a:lnTo>
                    <a:pt x="245" y="214"/>
                  </a:lnTo>
                  <a:lnTo>
                    <a:pt x="215" y="200"/>
                  </a:lnTo>
                  <a:lnTo>
                    <a:pt x="211" y="198"/>
                  </a:lnTo>
                  <a:lnTo>
                    <a:pt x="172" y="210"/>
                  </a:lnTo>
                  <a:lnTo>
                    <a:pt x="192" y="285"/>
                  </a:lnTo>
                  <a:lnTo>
                    <a:pt x="183" y="286"/>
                  </a:lnTo>
                  <a:lnTo>
                    <a:pt x="168" y="270"/>
                  </a:lnTo>
                  <a:lnTo>
                    <a:pt x="155" y="265"/>
                  </a:lnTo>
                  <a:lnTo>
                    <a:pt x="137" y="269"/>
                  </a:lnTo>
                  <a:lnTo>
                    <a:pt x="131" y="276"/>
                  </a:lnTo>
                  <a:lnTo>
                    <a:pt x="129" y="271"/>
                  </a:lnTo>
                  <a:lnTo>
                    <a:pt x="131" y="262"/>
                  </a:lnTo>
                  <a:lnTo>
                    <a:pt x="127" y="255"/>
                  </a:lnTo>
                  <a:lnTo>
                    <a:pt x="106" y="248"/>
                  </a:lnTo>
                  <a:lnTo>
                    <a:pt x="94" y="230"/>
                  </a:lnTo>
                  <a:lnTo>
                    <a:pt x="84" y="224"/>
                  </a:lnTo>
                  <a:lnTo>
                    <a:pt x="81" y="218"/>
                  </a:lnTo>
                  <a:lnTo>
                    <a:pt x="98" y="220"/>
                  </a:lnTo>
                  <a:lnTo>
                    <a:pt x="95" y="205"/>
                  </a:lnTo>
                  <a:lnTo>
                    <a:pt x="108" y="201"/>
                  </a:lnTo>
                  <a:lnTo>
                    <a:pt x="123" y="204"/>
                  </a:lnTo>
                  <a:lnTo>
                    <a:pt x="121" y="184"/>
                  </a:lnTo>
                  <a:lnTo>
                    <a:pt x="115" y="172"/>
                  </a:lnTo>
                  <a:lnTo>
                    <a:pt x="99" y="173"/>
                  </a:lnTo>
                  <a:lnTo>
                    <a:pt x="84" y="168"/>
                  </a:lnTo>
                  <a:lnTo>
                    <a:pt x="67" y="177"/>
                  </a:lnTo>
                  <a:lnTo>
                    <a:pt x="53" y="181"/>
                  </a:lnTo>
                  <a:lnTo>
                    <a:pt x="44" y="178"/>
                  </a:lnTo>
                  <a:lnTo>
                    <a:pt x="43" y="167"/>
                  </a:lnTo>
                  <a:lnTo>
                    <a:pt x="29" y="154"/>
                  </a:lnTo>
                  <a:lnTo>
                    <a:pt x="17" y="154"/>
                  </a:lnTo>
                  <a:lnTo>
                    <a:pt x="0" y="140"/>
                  </a:lnTo>
                  <a:lnTo>
                    <a:pt x="6" y="125"/>
                  </a:lnTo>
                  <a:lnTo>
                    <a:pt x="0" y="121"/>
                  </a:lnTo>
                  <a:lnTo>
                    <a:pt x="7" y="99"/>
                  </a:lnTo>
                  <a:lnTo>
                    <a:pt x="26" y="110"/>
                  </a:lnTo>
                  <a:lnTo>
                    <a:pt x="25" y="96"/>
                  </a:lnTo>
                  <a:lnTo>
                    <a:pt x="51" y="74"/>
                  </a:lnTo>
                  <a:lnTo>
                    <a:pt x="76" y="73"/>
                  </a:lnTo>
                  <a:lnTo>
                    <a:pt x="115" y="87"/>
                  </a:lnTo>
                  <a:lnTo>
                    <a:pt x="136" y="95"/>
                  </a:lnTo>
                  <a:lnTo>
                    <a:pt x="150" y="87"/>
                  </a:lnTo>
                  <a:lnTo>
                    <a:pt x="175" y="87"/>
                  </a:lnTo>
                  <a:lnTo>
                    <a:pt x="199" y="97"/>
                  </a:lnTo>
                  <a:lnTo>
                    <a:pt x="202" y="91"/>
                  </a:lnTo>
                  <a:lnTo>
                    <a:pt x="224" y="92"/>
                  </a:lnTo>
                  <a:lnTo>
                    <a:pt x="225" y="82"/>
                  </a:lnTo>
                  <a:lnTo>
                    <a:pt x="194" y="69"/>
                  </a:lnTo>
                  <a:lnTo>
                    <a:pt x="206" y="59"/>
                  </a:lnTo>
                  <a:lnTo>
                    <a:pt x="201" y="53"/>
                  </a:lnTo>
                  <a:lnTo>
                    <a:pt x="214" y="48"/>
                  </a:lnTo>
                  <a:lnTo>
                    <a:pt x="198" y="34"/>
                  </a:lnTo>
                  <a:lnTo>
                    <a:pt x="202" y="28"/>
                  </a:lnTo>
                  <a:lnTo>
                    <a:pt x="257" y="21"/>
                  </a:lnTo>
                  <a:lnTo>
                    <a:pt x="263" y="16"/>
                  </a:lnTo>
                  <a:lnTo>
                    <a:pt x="298" y="9"/>
                  </a:lnTo>
                  <a:lnTo>
                    <a:pt x="309" y="0"/>
                  </a:lnTo>
                  <a:lnTo>
                    <a:pt x="338" y="5"/>
                  </a:lnTo>
                  <a:lnTo>
                    <a:pt x="352" y="25"/>
                  </a:lnTo>
                  <a:lnTo>
                    <a:pt x="366" y="20"/>
                  </a:lnTo>
                  <a:lnTo>
                    <a:pt x="389" y="27"/>
                  </a:lnTo>
                  <a:lnTo>
                    <a:pt x="393" y="38"/>
                  </a:lnTo>
                  <a:lnTo>
                    <a:pt x="407" y="37"/>
                  </a:lnTo>
                  <a:lnTo>
                    <a:pt x="437" y="18"/>
                  </a:lnTo>
                  <a:lnTo>
                    <a:pt x="434" y="24"/>
                  </a:lnTo>
                  <a:lnTo>
                    <a:pt x="462" y="39"/>
                  </a:lnTo>
                  <a:lnTo>
                    <a:pt x="520" y="90"/>
                  </a:lnTo>
                  <a:lnTo>
                    <a:pt x="524" y="80"/>
                  </a:lnTo>
                  <a:lnTo>
                    <a:pt x="551" y="92"/>
                  </a:lnTo>
                  <a:lnTo>
                    <a:pt x="571" y="86"/>
                  </a:lnTo>
                  <a:lnTo>
                    <a:pt x="582" y="90"/>
                  </a:lnTo>
                  <a:lnTo>
                    <a:pt x="595" y="102"/>
                  </a:lnTo>
                  <a:lnTo>
                    <a:pt x="608" y="106"/>
                  </a:lnTo>
                  <a:lnTo>
                    <a:pt x="619" y="114"/>
                  </a:lnTo>
                  <a:lnTo>
                    <a:pt x="638" y="111"/>
                  </a:lnTo>
                  <a:lnTo>
                    <a:pt x="652" y="124"/>
                  </a:lnTo>
                  <a:lnTo>
                    <a:pt x="647" y="137"/>
                  </a:lnTo>
                  <a:lnTo>
                    <a:pt x="634" y="139"/>
                  </a:lnTo>
                  <a:lnTo>
                    <a:pt x="642" y="160"/>
                  </a:lnTo>
                  <a:lnTo>
                    <a:pt x="637" y="169"/>
                  </a:lnTo>
                  <a:lnTo>
                    <a:pt x="602" y="162"/>
                  </a:lnTo>
                  <a:lnTo>
                    <a:pt x="605" y="199"/>
                  </a:lnTo>
                  <a:lnTo>
                    <a:pt x="599" y="203"/>
                  </a:lnTo>
                  <a:lnTo>
                    <a:pt x="569" y="211"/>
                  </a:lnTo>
                  <a:lnTo>
                    <a:pt x="597" y="247"/>
                  </a:lnTo>
                  <a:lnTo>
                    <a:pt x="588" y="252"/>
                  </a:lnTo>
                  <a:lnTo>
                    <a:pt x="593" y="264"/>
                  </a:lnTo>
                  <a:lnTo>
                    <a:pt x="581" y="261"/>
                  </a:lnTo>
                  <a:lnTo>
                    <a:pt x="571" y="254"/>
                  </a:lnTo>
                  <a:lnTo>
                    <a:pt x="545" y="252"/>
                  </a:lnTo>
                  <a:lnTo>
                    <a:pt x="517" y="251"/>
                  </a:lnTo>
                  <a:lnTo>
                    <a:pt x="512" y="253"/>
                  </a:lnTo>
                  <a:lnTo>
                    <a:pt x="485" y="245"/>
                  </a:lnTo>
                  <a:lnTo>
                    <a:pt x="477" y="249"/>
                  </a:lnTo>
                  <a:lnTo>
                    <a:pt x="479" y="261"/>
                  </a:lnTo>
                  <a:lnTo>
                    <a:pt x="449" y="254"/>
                  </a:lnTo>
                  <a:lnTo>
                    <a:pt x="439" y="257"/>
                  </a:lnTo>
                  <a:lnTo>
                    <a:pt x="438" y="266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51" name="Freeform 320">
              <a:extLst>
                <a:ext uri="{FF2B5EF4-FFF2-40B4-BE49-F238E27FC236}">
                  <a16:creationId xmlns:a16="http://schemas.microsoft.com/office/drawing/2014/main" xmlns="" id="{AA3E36FA-6DF6-4EE4-ADF6-DF422B546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4385" y="3693940"/>
              <a:ext cx="240582" cy="307627"/>
            </a:xfrm>
            <a:custGeom>
              <a:avLst/>
              <a:gdLst>
                <a:gd name="T0" fmla="*/ 131 w 146"/>
                <a:gd name="T1" fmla="*/ 132 h 212"/>
                <a:gd name="T2" fmla="*/ 141 w 146"/>
                <a:gd name="T3" fmla="*/ 149 h 212"/>
                <a:gd name="T4" fmla="*/ 128 w 146"/>
                <a:gd name="T5" fmla="*/ 158 h 212"/>
                <a:gd name="T6" fmla="*/ 124 w 146"/>
                <a:gd name="T7" fmla="*/ 166 h 212"/>
                <a:gd name="T8" fmla="*/ 117 w 146"/>
                <a:gd name="T9" fmla="*/ 168 h 212"/>
                <a:gd name="T10" fmla="*/ 114 w 146"/>
                <a:gd name="T11" fmla="*/ 183 h 212"/>
                <a:gd name="T12" fmla="*/ 108 w 146"/>
                <a:gd name="T13" fmla="*/ 191 h 212"/>
                <a:gd name="T14" fmla="*/ 104 w 146"/>
                <a:gd name="T15" fmla="*/ 205 h 212"/>
                <a:gd name="T16" fmla="*/ 97 w 146"/>
                <a:gd name="T17" fmla="*/ 212 h 212"/>
                <a:gd name="T18" fmla="*/ 71 w 146"/>
                <a:gd name="T19" fmla="*/ 191 h 212"/>
                <a:gd name="T20" fmla="*/ 70 w 146"/>
                <a:gd name="T21" fmla="*/ 179 h 212"/>
                <a:gd name="T22" fmla="*/ 3 w 146"/>
                <a:gd name="T23" fmla="*/ 136 h 212"/>
                <a:gd name="T24" fmla="*/ 0 w 146"/>
                <a:gd name="T25" fmla="*/ 134 h 212"/>
                <a:gd name="T26" fmla="*/ 0 w 146"/>
                <a:gd name="T27" fmla="*/ 112 h 212"/>
                <a:gd name="T28" fmla="*/ 5 w 146"/>
                <a:gd name="T29" fmla="*/ 104 h 212"/>
                <a:gd name="T30" fmla="*/ 14 w 146"/>
                <a:gd name="T31" fmla="*/ 90 h 212"/>
                <a:gd name="T32" fmla="*/ 21 w 146"/>
                <a:gd name="T33" fmla="*/ 75 h 212"/>
                <a:gd name="T34" fmla="*/ 13 w 146"/>
                <a:gd name="T35" fmla="*/ 51 h 212"/>
                <a:gd name="T36" fmla="*/ 11 w 146"/>
                <a:gd name="T37" fmla="*/ 41 h 212"/>
                <a:gd name="T38" fmla="*/ 2 w 146"/>
                <a:gd name="T39" fmla="*/ 26 h 212"/>
                <a:gd name="T40" fmla="*/ 13 w 146"/>
                <a:gd name="T41" fmla="*/ 14 h 212"/>
                <a:gd name="T42" fmla="*/ 25 w 146"/>
                <a:gd name="T43" fmla="*/ 0 h 212"/>
                <a:gd name="T44" fmla="*/ 35 w 146"/>
                <a:gd name="T45" fmla="*/ 4 h 212"/>
                <a:gd name="T46" fmla="*/ 35 w 146"/>
                <a:gd name="T47" fmla="*/ 15 h 212"/>
                <a:gd name="T48" fmla="*/ 41 w 146"/>
                <a:gd name="T49" fmla="*/ 22 h 212"/>
                <a:gd name="T50" fmla="*/ 54 w 146"/>
                <a:gd name="T51" fmla="*/ 22 h 212"/>
                <a:gd name="T52" fmla="*/ 77 w 146"/>
                <a:gd name="T53" fmla="*/ 40 h 212"/>
                <a:gd name="T54" fmla="*/ 83 w 146"/>
                <a:gd name="T55" fmla="*/ 40 h 212"/>
                <a:gd name="T56" fmla="*/ 88 w 146"/>
                <a:gd name="T57" fmla="*/ 39 h 212"/>
                <a:gd name="T58" fmla="*/ 92 w 146"/>
                <a:gd name="T59" fmla="*/ 42 h 212"/>
                <a:gd name="T60" fmla="*/ 104 w 146"/>
                <a:gd name="T61" fmla="*/ 43 h 212"/>
                <a:gd name="T62" fmla="*/ 109 w 146"/>
                <a:gd name="T63" fmla="*/ 35 h 212"/>
                <a:gd name="T64" fmla="*/ 126 w 146"/>
                <a:gd name="T65" fmla="*/ 26 h 212"/>
                <a:gd name="T66" fmla="*/ 133 w 146"/>
                <a:gd name="T67" fmla="*/ 33 h 212"/>
                <a:gd name="T68" fmla="*/ 146 w 146"/>
                <a:gd name="T69" fmla="*/ 33 h 212"/>
                <a:gd name="T70" fmla="*/ 130 w 146"/>
                <a:gd name="T71" fmla="*/ 56 h 212"/>
                <a:gd name="T72" fmla="*/ 131 w 146"/>
                <a:gd name="T73" fmla="*/ 13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6" h="212">
                  <a:moveTo>
                    <a:pt x="131" y="132"/>
                  </a:moveTo>
                  <a:lnTo>
                    <a:pt x="141" y="149"/>
                  </a:lnTo>
                  <a:lnTo>
                    <a:pt x="128" y="158"/>
                  </a:lnTo>
                  <a:lnTo>
                    <a:pt x="124" y="166"/>
                  </a:lnTo>
                  <a:lnTo>
                    <a:pt x="117" y="168"/>
                  </a:lnTo>
                  <a:lnTo>
                    <a:pt x="114" y="183"/>
                  </a:lnTo>
                  <a:lnTo>
                    <a:pt x="108" y="191"/>
                  </a:lnTo>
                  <a:lnTo>
                    <a:pt x="104" y="205"/>
                  </a:lnTo>
                  <a:lnTo>
                    <a:pt x="97" y="212"/>
                  </a:lnTo>
                  <a:lnTo>
                    <a:pt x="71" y="191"/>
                  </a:lnTo>
                  <a:lnTo>
                    <a:pt x="70" y="179"/>
                  </a:lnTo>
                  <a:lnTo>
                    <a:pt x="3" y="136"/>
                  </a:lnTo>
                  <a:lnTo>
                    <a:pt x="0" y="134"/>
                  </a:lnTo>
                  <a:lnTo>
                    <a:pt x="0" y="112"/>
                  </a:lnTo>
                  <a:lnTo>
                    <a:pt x="5" y="104"/>
                  </a:lnTo>
                  <a:lnTo>
                    <a:pt x="14" y="90"/>
                  </a:lnTo>
                  <a:lnTo>
                    <a:pt x="21" y="75"/>
                  </a:lnTo>
                  <a:lnTo>
                    <a:pt x="13" y="51"/>
                  </a:lnTo>
                  <a:lnTo>
                    <a:pt x="11" y="41"/>
                  </a:lnTo>
                  <a:lnTo>
                    <a:pt x="2" y="26"/>
                  </a:lnTo>
                  <a:lnTo>
                    <a:pt x="13" y="14"/>
                  </a:lnTo>
                  <a:lnTo>
                    <a:pt x="25" y="0"/>
                  </a:lnTo>
                  <a:lnTo>
                    <a:pt x="35" y="4"/>
                  </a:lnTo>
                  <a:lnTo>
                    <a:pt x="35" y="15"/>
                  </a:lnTo>
                  <a:lnTo>
                    <a:pt x="41" y="22"/>
                  </a:lnTo>
                  <a:lnTo>
                    <a:pt x="54" y="22"/>
                  </a:lnTo>
                  <a:lnTo>
                    <a:pt x="77" y="40"/>
                  </a:lnTo>
                  <a:lnTo>
                    <a:pt x="83" y="40"/>
                  </a:lnTo>
                  <a:lnTo>
                    <a:pt x="88" y="39"/>
                  </a:lnTo>
                  <a:lnTo>
                    <a:pt x="92" y="42"/>
                  </a:lnTo>
                  <a:lnTo>
                    <a:pt x="104" y="43"/>
                  </a:lnTo>
                  <a:lnTo>
                    <a:pt x="109" y="35"/>
                  </a:lnTo>
                  <a:lnTo>
                    <a:pt x="126" y="26"/>
                  </a:lnTo>
                  <a:lnTo>
                    <a:pt x="133" y="33"/>
                  </a:lnTo>
                  <a:lnTo>
                    <a:pt x="146" y="33"/>
                  </a:lnTo>
                  <a:lnTo>
                    <a:pt x="130" y="56"/>
                  </a:lnTo>
                  <a:lnTo>
                    <a:pt x="131" y="132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52" name="Freeform 321">
              <a:extLst>
                <a:ext uri="{FF2B5EF4-FFF2-40B4-BE49-F238E27FC236}">
                  <a16:creationId xmlns:a16="http://schemas.microsoft.com/office/drawing/2014/main" xmlns="" id="{5662244A-4472-4B83-A177-953C189F0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275" y="2557751"/>
              <a:ext cx="273537" cy="118988"/>
            </a:xfrm>
            <a:custGeom>
              <a:avLst/>
              <a:gdLst>
                <a:gd name="T0" fmla="*/ 11 w 166"/>
                <a:gd name="T1" fmla="*/ 21 h 82"/>
                <a:gd name="T2" fmla="*/ 12 w 166"/>
                <a:gd name="T3" fmla="*/ 12 h 82"/>
                <a:gd name="T4" fmla="*/ 22 w 166"/>
                <a:gd name="T5" fmla="*/ 9 h 82"/>
                <a:gd name="T6" fmla="*/ 52 w 166"/>
                <a:gd name="T7" fmla="*/ 16 h 82"/>
                <a:gd name="T8" fmla="*/ 50 w 166"/>
                <a:gd name="T9" fmla="*/ 4 h 82"/>
                <a:gd name="T10" fmla="*/ 58 w 166"/>
                <a:gd name="T11" fmla="*/ 0 h 82"/>
                <a:gd name="T12" fmla="*/ 85 w 166"/>
                <a:gd name="T13" fmla="*/ 8 h 82"/>
                <a:gd name="T14" fmla="*/ 90 w 166"/>
                <a:gd name="T15" fmla="*/ 6 h 82"/>
                <a:gd name="T16" fmla="*/ 118 w 166"/>
                <a:gd name="T17" fmla="*/ 7 h 82"/>
                <a:gd name="T18" fmla="*/ 144 w 166"/>
                <a:gd name="T19" fmla="*/ 9 h 82"/>
                <a:gd name="T20" fmla="*/ 154 w 166"/>
                <a:gd name="T21" fmla="*/ 16 h 82"/>
                <a:gd name="T22" fmla="*/ 166 w 166"/>
                <a:gd name="T23" fmla="*/ 19 h 82"/>
                <a:gd name="T24" fmla="*/ 165 w 166"/>
                <a:gd name="T25" fmla="*/ 24 h 82"/>
                <a:gd name="T26" fmla="*/ 142 w 166"/>
                <a:gd name="T27" fmla="*/ 35 h 82"/>
                <a:gd name="T28" fmla="*/ 139 w 166"/>
                <a:gd name="T29" fmla="*/ 43 h 82"/>
                <a:gd name="T30" fmla="*/ 118 w 166"/>
                <a:gd name="T31" fmla="*/ 46 h 82"/>
                <a:gd name="T32" fmla="*/ 116 w 166"/>
                <a:gd name="T33" fmla="*/ 58 h 82"/>
                <a:gd name="T34" fmla="*/ 97 w 166"/>
                <a:gd name="T35" fmla="*/ 56 h 82"/>
                <a:gd name="T36" fmla="*/ 87 w 166"/>
                <a:gd name="T37" fmla="*/ 60 h 82"/>
                <a:gd name="T38" fmla="*/ 74 w 166"/>
                <a:gd name="T39" fmla="*/ 70 h 82"/>
                <a:gd name="T40" fmla="*/ 77 w 166"/>
                <a:gd name="T41" fmla="*/ 74 h 82"/>
                <a:gd name="T42" fmla="*/ 74 w 166"/>
                <a:gd name="T43" fmla="*/ 79 h 82"/>
                <a:gd name="T44" fmla="*/ 43 w 166"/>
                <a:gd name="T45" fmla="*/ 82 h 82"/>
                <a:gd name="T46" fmla="*/ 20 w 166"/>
                <a:gd name="T47" fmla="*/ 76 h 82"/>
                <a:gd name="T48" fmla="*/ 2 w 166"/>
                <a:gd name="T49" fmla="*/ 77 h 82"/>
                <a:gd name="T50" fmla="*/ 0 w 166"/>
                <a:gd name="T51" fmla="*/ 65 h 82"/>
                <a:gd name="T52" fmla="*/ 20 w 166"/>
                <a:gd name="T53" fmla="*/ 69 h 82"/>
                <a:gd name="T54" fmla="*/ 24 w 166"/>
                <a:gd name="T55" fmla="*/ 62 h 82"/>
                <a:gd name="T56" fmla="*/ 37 w 166"/>
                <a:gd name="T57" fmla="*/ 64 h 82"/>
                <a:gd name="T58" fmla="*/ 55 w 166"/>
                <a:gd name="T59" fmla="*/ 49 h 82"/>
                <a:gd name="T60" fmla="*/ 31 w 166"/>
                <a:gd name="T61" fmla="*/ 39 h 82"/>
                <a:gd name="T62" fmla="*/ 21 w 166"/>
                <a:gd name="T63" fmla="*/ 44 h 82"/>
                <a:gd name="T64" fmla="*/ 6 w 166"/>
                <a:gd name="T65" fmla="*/ 36 h 82"/>
                <a:gd name="T66" fmla="*/ 16 w 166"/>
                <a:gd name="T67" fmla="*/ 23 h 82"/>
                <a:gd name="T68" fmla="*/ 11 w 166"/>
                <a:gd name="T69" fmla="*/ 2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" h="82">
                  <a:moveTo>
                    <a:pt x="11" y="21"/>
                  </a:moveTo>
                  <a:lnTo>
                    <a:pt x="12" y="12"/>
                  </a:lnTo>
                  <a:lnTo>
                    <a:pt x="22" y="9"/>
                  </a:lnTo>
                  <a:lnTo>
                    <a:pt x="52" y="16"/>
                  </a:lnTo>
                  <a:lnTo>
                    <a:pt x="50" y="4"/>
                  </a:lnTo>
                  <a:lnTo>
                    <a:pt x="58" y="0"/>
                  </a:lnTo>
                  <a:lnTo>
                    <a:pt x="85" y="8"/>
                  </a:lnTo>
                  <a:lnTo>
                    <a:pt x="90" y="6"/>
                  </a:lnTo>
                  <a:lnTo>
                    <a:pt x="118" y="7"/>
                  </a:lnTo>
                  <a:lnTo>
                    <a:pt x="144" y="9"/>
                  </a:lnTo>
                  <a:lnTo>
                    <a:pt x="154" y="16"/>
                  </a:lnTo>
                  <a:lnTo>
                    <a:pt x="166" y="19"/>
                  </a:lnTo>
                  <a:lnTo>
                    <a:pt x="165" y="24"/>
                  </a:lnTo>
                  <a:lnTo>
                    <a:pt x="142" y="35"/>
                  </a:lnTo>
                  <a:lnTo>
                    <a:pt x="139" y="43"/>
                  </a:lnTo>
                  <a:lnTo>
                    <a:pt x="118" y="46"/>
                  </a:lnTo>
                  <a:lnTo>
                    <a:pt x="116" y="58"/>
                  </a:lnTo>
                  <a:lnTo>
                    <a:pt x="97" y="56"/>
                  </a:lnTo>
                  <a:lnTo>
                    <a:pt x="87" y="60"/>
                  </a:lnTo>
                  <a:lnTo>
                    <a:pt x="74" y="70"/>
                  </a:lnTo>
                  <a:lnTo>
                    <a:pt x="77" y="74"/>
                  </a:lnTo>
                  <a:lnTo>
                    <a:pt x="74" y="79"/>
                  </a:lnTo>
                  <a:lnTo>
                    <a:pt x="43" y="82"/>
                  </a:lnTo>
                  <a:lnTo>
                    <a:pt x="20" y="76"/>
                  </a:lnTo>
                  <a:lnTo>
                    <a:pt x="2" y="77"/>
                  </a:lnTo>
                  <a:lnTo>
                    <a:pt x="0" y="65"/>
                  </a:lnTo>
                  <a:lnTo>
                    <a:pt x="20" y="69"/>
                  </a:lnTo>
                  <a:lnTo>
                    <a:pt x="24" y="62"/>
                  </a:lnTo>
                  <a:lnTo>
                    <a:pt x="37" y="64"/>
                  </a:lnTo>
                  <a:lnTo>
                    <a:pt x="55" y="49"/>
                  </a:lnTo>
                  <a:lnTo>
                    <a:pt x="31" y="39"/>
                  </a:lnTo>
                  <a:lnTo>
                    <a:pt x="21" y="44"/>
                  </a:lnTo>
                  <a:lnTo>
                    <a:pt x="6" y="36"/>
                  </a:lnTo>
                  <a:lnTo>
                    <a:pt x="16" y="23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53" name="Freeform 322">
              <a:extLst>
                <a:ext uri="{FF2B5EF4-FFF2-40B4-BE49-F238E27FC236}">
                  <a16:creationId xmlns:a16="http://schemas.microsoft.com/office/drawing/2014/main" xmlns="" id="{D2B0E164-04E8-437F-9F64-00F1152F5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2622" y="3421138"/>
              <a:ext cx="159839" cy="123342"/>
            </a:xfrm>
            <a:custGeom>
              <a:avLst/>
              <a:gdLst>
                <a:gd name="T0" fmla="*/ 27 w 97"/>
                <a:gd name="T1" fmla="*/ 81 h 85"/>
                <a:gd name="T2" fmla="*/ 18 w 97"/>
                <a:gd name="T3" fmla="*/ 71 h 85"/>
                <a:gd name="T4" fmla="*/ 7 w 97"/>
                <a:gd name="T5" fmla="*/ 49 h 85"/>
                <a:gd name="T6" fmla="*/ 0 w 97"/>
                <a:gd name="T7" fmla="*/ 24 h 85"/>
                <a:gd name="T8" fmla="*/ 10 w 97"/>
                <a:gd name="T9" fmla="*/ 7 h 85"/>
                <a:gd name="T10" fmla="*/ 33 w 97"/>
                <a:gd name="T11" fmla="*/ 3 h 85"/>
                <a:gd name="T12" fmla="*/ 51 w 97"/>
                <a:gd name="T13" fmla="*/ 6 h 85"/>
                <a:gd name="T14" fmla="*/ 67 w 97"/>
                <a:gd name="T15" fmla="*/ 14 h 85"/>
                <a:gd name="T16" fmla="*/ 73 w 97"/>
                <a:gd name="T17" fmla="*/ 0 h 85"/>
                <a:gd name="T18" fmla="*/ 90 w 97"/>
                <a:gd name="T19" fmla="*/ 7 h 85"/>
                <a:gd name="T20" fmla="*/ 96 w 97"/>
                <a:gd name="T21" fmla="*/ 21 h 85"/>
                <a:gd name="T22" fmla="*/ 97 w 97"/>
                <a:gd name="T23" fmla="*/ 46 h 85"/>
                <a:gd name="T24" fmla="*/ 68 w 97"/>
                <a:gd name="T25" fmla="*/ 62 h 85"/>
                <a:gd name="T26" fmla="*/ 77 w 97"/>
                <a:gd name="T27" fmla="*/ 75 h 85"/>
                <a:gd name="T28" fmla="*/ 58 w 97"/>
                <a:gd name="T29" fmla="*/ 76 h 85"/>
                <a:gd name="T30" fmla="*/ 42 w 97"/>
                <a:gd name="T31" fmla="*/ 85 h 85"/>
                <a:gd name="T32" fmla="*/ 27 w 97"/>
                <a:gd name="T33" fmla="*/ 8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85">
                  <a:moveTo>
                    <a:pt x="27" y="81"/>
                  </a:moveTo>
                  <a:lnTo>
                    <a:pt x="18" y="71"/>
                  </a:lnTo>
                  <a:lnTo>
                    <a:pt x="7" y="49"/>
                  </a:lnTo>
                  <a:lnTo>
                    <a:pt x="0" y="24"/>
                  </a:lnTo>
                  <a:lnTo>
                    <a:pt x="10" y="7"/>
                  </a:lnTo>
                  <a:lnTo>
                    <a:pt x="33" y="3"/>
                  </a:lnTo>
                  <a:lnTo>
                    <a:pt x="51" y="6"/>
                  </a:lnTo>
                  <a:lnTo>
                    <a:pt x="67" y="14"/>
                  </a:lnTo>
                  <a:lnTo>
                    <a:pt x="73" y="0"/>
                  </a:lnTo>
                  <a:lnTo>
                    <a:pt x="90" y="7"/>
                  </a:lnTo>
                  <a:lnTo>
                    <a:pt x="96" y="21"/>
                  </a:lnTo>
                  <a:lnTo>
                    <a:pt x="97" y="46"/>
                  </a:lnTo>
                  <a:lnTo>
                    <a:pt x="68" y="62"/>
                  </a:lnTo>
                  <a:lnTo>
                    <a:pt x="77" y="75"/>
                  </a:lnTo>
                  <a:lnTo>
                    <a:pt x="58" y="76"/>
                  </a:lnTo>
                  <a:lnTo>
                    <a:pt x="42" y="85"/>
                  </a:lnTo>
                  <a:lnTo>
                    <a:pt x="27" y="81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54" name="Freeform 323">
              <a:extLst>
                <a:ext uri="{FF2B5EF4-FFF2-40B4-BE49-F238E27FC236}">
                  <a16:creationId xmlns:a16="http://schemas.microsoft.com/office/drawing/2014/main" xmlns="" id="{F893F8E9-F67B-48B0-9C34-55EAD4856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3784" y="2697054"/>
              <a:ext cx="126882" cy="126244"/>
            </a:xfrm>
            <a:custGeom>
              <a:avLst/>
              <a:gdLst>
                <a:gd name="T0" fmla="*/ 29 w 77"/>
                <a:gd name="T1" fmla="*/ 0 h 87"/>
                <a:gd name="T2" fmla="*/ 55 w 77"/>
                <a:gd name="T3" fmla="*/ 24 h 87"/>
                <a:gd name="T4" fmla="*/ 66 w 77"/>
                <a:gd name="T5" fmla="*/ 38 h 87"/>
                <a:gd name="T6" fmla="*/ 77 w 77"/>
                <a:gd name="T7" fmla="*/ 62 h 87"/>
                <a:gd name="T8" fmla="*/ 75 w 77"/>
                <a:gd name="T9" fmla="*/ 73 h 87"/>
                <a:gd name="T10" fmla="*/ 61 w 77"/>
                <a:gd name="T11" fmla="*/ 77 h 87"/>
                <a:gd name="T12" fmla="*/ 51 w 77"/>
                <a:gd name="T13" fmla="*/ 85 h 87"/>
                <a:gd name="T14" fmla="*/ 36 w 77"/>
                <a:gd name="T15" fmla="*/ 87 h 87"/>
                <a:gd name="T16" fmla="*/ 29 w 77"/>
                <a:gd name="T17" fmla="*/ 76 h 87"/>
                <a:gd name="T18" fmla="*/ 26 w 77"/>
                <a:gd name="T19" fmla="*/ 61 h 87"/>
                <a:gd name="T20" fmla="*/ 9 w 77"/>
                <a:gd name="T21" fmla="*/ 39 h 87"/>
                <a:gd name="T22" fmla="*/ 20 w 77"/>
                <a:gd name="T23" fmla="*/ 35 h 87"/>
                <a:gd name="T24" fmla="*/ 0 w 77"/>
                <a:gd name="T25" fmla="*/ 18 h 87"/>
                <a:gd name="T26" fmla="*/ 1 w 77"/>
                <a:gd name="T27" fmla="*/ 16 h 87"/>
                <a:gd name="T28" fmla="*/ 8 w 77"/>
                <a:gd name="T29" fmla="*/ 17 h 87"/>
                <a:gd name="T30" fmla="*/ 11 w 77"/>
                <a:gd name="T31" fmla="*/ 7 h 87"/>
                <a:gd name="T32" fmla="*/ 22 w 77"/>
                <a:gd name="T33" fmla="*/ 6 h 87"/>
                <a:gd name="T34" fmla="*/ 29 w 77"/>
                <a:gd name="T35" fmla="*/ 5 h 87"/>
                <a:gd name="T36" fmla="*/ 29 w 77"/>
                <a:gd name="T3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87">
                  <a:moveTo>
                    <a:pt x="29" y="0"/>
                  </a:moveTo>
                  <a:lnTo>
                    <a:pt x="55" y="24"/>
                  </a:lnTo>
                  <a:lnTo>
                    <a:pt x="66" y="38"/>
                  </a:lnTo>
                  <a:lnTo>
                    <a:pt x="77" y="62"/>
                  </a:lnTo>
                  <a:lnTo>
                    <a:pt x="75" y="73"/>
                  </a:lnTo>
                  <a:lnTo>
                    <a:pt x="61" y="77"/>
                  </a:lnTo>
                  <a:lnTo>
                    <a:pt x="51" y="85"/>
                  </a:lnTo>
                  <a:lnTo>
                    <a:pt x="36" y="87"/>
                  </a:lnTo>
                  <a:lnTo>
                    <a:pt x="29" y="76"/>
                  </a:lnTo>
                  <a:lnTo>
                    <a:pt x="26" y="61"/>
                  </a:lnTo>
                  <a:lnTo>
                    <a:pt x="9" y="39"/>
                  </a:lnTo>
                  <a:lnTo>
                    <a:pt x="20" y="35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8" y="17"/>
                  </a:lnTo>
                  <a:lnTo>
                    <a:pt x="11" y="7"/>
                  </a:lnTo>
                  <a:lnTo>
                    <a:pt x="22" y="6"/>
                  </a:lnTo>
                  <a:lnTo>
                    <a:pt x="29" y="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55" name="Freeform 324">
              <a:extLst>
                <a:ext uri="{FF2B5EF4-FFF2-40B4-BE49-F238E27FC236}">
                  <a16:creationId xmlns:a16="http://schemas.microsoft.com/office/drawing/2014/main" xmlns="" id="{BA08228F-002F-4D63-BDBA-9115E9CF5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462" y="2557751"/>
              <a:ext cx="46139" cy="42082"/>
            </a:xfrm>
            <a:custGeom>
              <a:avLst/>
              <a:gdLst>
                <a:gd name="T0" fmla="*/ 12 w 28"/>
                <a:gd name="T1" fmla="*/ 25 h 29"/>
                <a:gd name="T2" fmla="*/ 12 w 28"/>
                <a:gd name="T3" fmla="*/ 29 h 29"/>
                <a:gd name="T4" fmla="*/ 10 w 28"/>
                <a:gd name="T5" fmla="*/ 29 h 29"/>
                <a:gd name="T6" fmla="*/ 8 w 28"/>
                <a:gd name="T7" fmla="*/ 22 h 29"/>
                <a:gd name="T8" fmla="*/ 4 w 28"/>
                <a:gd name="T9" fmla="*/ 20 h 29"/>
                <a:gd name="T10" fmla="*/ 0 w 28"/>
                <a:gd name="T11" fmla="*/ 14 h 29"/>
                <a:gd name="T12" fmla="*/ 2 w 28"/>
                <a:gd name="T13" fmla="*/ 9 h 29"/>
                <a:gd name="T14" fmla="*/ 6 w 28"/>
                <a:gd name="T15" fmla="*/ 8 h 29"/>
                <a:gd name="T16" fmla="*/ 8 w 28"/>
                <a:gd name="T17" fmla="*/ 1 h 29"/>
                <a:gd name="T18" fmla="*/ 11 w 28"/>
                <a:gd name="T19" fmla="*/ 0 h 29"/>
                <a:gd name="T20" fmla="*/ 13 w 28"/>
                <a:gd name="T21" fmla="*/ 3 h 29"/>
                <a:gd name="T22" fmla="*/ 17 w 28"/>
                <a:gd name="T23" fmla="*/ 4 h 29"/>
                <a:gd name="T24" fmla="*/ 19 w 28"/>
                <a:gd name="T25" fmla="*/ 7 h 29"/>
                <a:gd name="T26" fmla="*/ 22 w 28"/>
                <a:gd name="T27" fmla="*/ 8 h 29"/>
                <a:gd name="T28" fmla="*/ 26 w 28"/>
                <a:gd name="T29" fmla="*/ 12 h 29"/>
                <a:gd name="T30" fmla="*/ 28 w 28"/>
                <a:gd name="T31" fmla="*/ 12 h 29"/>
                <a:gd name="T32" fmla="*/ 27 w 28"/>
                <a:gd name="T33" fmla="*/ 17 h 29"/>
                <a:gd name="T34" fmla="*/ 25 w 28"/>
                <a:gd name="T35" fmla="*/ 20 h 29"/>
                <a:gd name="T36" fmla="*/ 25 w 28"/>
                <a:gd name="T37" fmla="*/ 21 h 29"/>
                <a:gd name="T38" fmla="*/ 22 w 28"/>
                <a:gd name="T39" fmla="*/ 22 h 29"/>
                <a:gd name="T40" fmla="*/ 12 w 28"/>
                <a:gd name="T41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9">
                  <a:moveTo>
                    <a:pt x="12" y="25"/>
                  </a:moveTo>
                  <a:lnTo>
                    <a:pt x="12" y="29"/>
                  </a:lnTo>
                  <a:lnTo>
                    <a:pt x="10" y="29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2" y="9"/>
                  </a:lnTo>
                  <a:lnTo>
                    <a:pt x="6" y="8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2" y="8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5" y="21"/>
                  </a:lnTo>
                  <a:lnTo>
                    <a:pt x="22" y="22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56" name="Freeform 325">
              <a:extLst>
                <a:ext uri="{FF2B5EF4-FFF2-40B4-BE49-F238E27FC236}">
                  <a16:creationId xmlns:a16="http://schemas.microsoft.com/office/drawing/2014/main" xmlns="" id="{99AE4FD1-8AF8-439F-B4EA-CE707AF3C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3948" y="2953893"/>
              <a:ext cx="56026" cy="46434"/>
            </a:xfrm>
            <a:custGeom>
              <a:avLst/>
              <a:gdLst>
                <a:gd name="T0" fmla="*/ 22 w 34"/>
                <a:gd name="T1" fmla="*/ 2 h 32"/>
                <a:gd name="T2" fmla="*/ 27 w 34"/>
                <a:gd name="T3" fmla="*/ 11 h 32"/>
                <a:gd name="T4" fmla="*/ 26 w 34"/>
                <a:gd name="T5" fmla="*/ 16 h 32"/>
                <a:gd name="T6" fmla="*/ 34 w 34"/>
                <a:gd name="T7" fmla="*/ 31 h 32"/>
                <a:gd name="T8" fmla="*/ 21 w 34"/>
                <a:gd name="T9" fmla="*/ 32 h 32"/>
                <a:gd name="T10" fmla="*/ 16 w 34"/>
                <a:gd name="T11" fmla="*/ 22 h 32"/>
                <a:gd name="T12" fmla="*/ 0 w 34"/>
                <a:gd name="T13" fmla="*/ 20 h 32"/>
                <a:gd name="T14" fmla="*/ 10 w 34"/>
                <a:gd name="T15" fmla="*/ 0 h 32"/>
                <a:gd name="T16" fmla="*/ 22 w 34"/>
                <a:gd name="T1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2">
                  <a:moveTo>
                    <a:pt x="22" y="2"/>
                  </a:moveTo>
                  <a:lnTo>
                    <a:pt x="27" y="11"/>
                  </a:lnTo>
                  <a:lnTo>
                    <a:pt x="26" y="16"/>
                  </a:lnTo>
                  <a:lnTo>
                    <a:pt x="34" y="31"/>
                  </a:lnTo>
                  <a:lnTo>
                    <a:pt x="21" y="32"/>
                  </a:lnTo>
                  <a:lnTo>
                    <a:pt x="16" y="22"/>
                  </a:lnTo>
                  <a:lnTo>
                    <a:pt x="0" y="20"/>
                  </a:lnTo>
                  <a:lnTo>
                    <a:pt x="10" y="0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57" name="Freeform 326">
              <a:extLst>
                <a:ext uri="{FF2B5EF4-FFF2-40B4-BE49-F238E27FC236}">
                  <a16:creationId xmlns:a16="http://schemas.microsoft.com/office/drawing/2014/main" xmlns="" id="{0C31F758-452D-48CE-9486-20344AD2E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3752" y="3183163"/>
              <a:ext cx="248821" cy="258290"/>
            </a:xfrm>
            <a:custGeom>
              <a:avLst/>
              <a:gdLst>
                <a:gd name="T0" fmla="*/ 111 w 151"/>
                <a:gd name="T1" fmla="*/ 170 h 178"/>
                <a:gd name="T2" fmla="*/ 116 w 151"/>
                <a:gd name="T3" fmla="*/ 161 h 178"/>
                <a:gd name="T4" fmla="*/ 114 w 151"/>
                <a:gd name="T5" fmla="*/ 143 h 178"/>
                <a:gd name="T6" fmla="*/ 97 w 151"/>
                <a:gd name="T7" fmla="*/ 125 h 178"/>
                <a:gd name="T8" fmla="*/ 93 w 151"/>
                <a:gd name="T9" fmla="*/ 104 h 178"/>
                <a:gd name="T10" fmla="*/ 77 w 151"/>
                <a:gd name="T11" fmla="*/ 87 h 178"/>
                <a:gd name="T12" fmla="*/ 63 w 151"/>
                <a:gd name="T13" fmla="*/ 86 h 178"/>
                <a:gd name="T14" fmla="*/ 60 w 151"/>
                <a:gd name="T15" fmla="*/ 93 h 178"/>
                <a:gd name="T16" fmla="*/ 50 w 151"/>
                <a:gd name="T17" fmla="*/ 94 h 178"/>
                <a:gd name="T18" fmla="*/ 44 w 151"/>
                <a:gd name="T19" fmla="*/ 90 h 178"/>
                <a:gd name="T20" fmla="*/ 26 w 151"/>
                <a:gd name="T21" fmla="*/ 103 h 178"/>
                <a:gd name="T22" fmla="*/ 23 w 151"/>
                <a:gd name="T23" fmla="*/ 84 h 178"/>
                <a:gd name="T24" fmla="*/ 24 w 151"/>
                <a:gd name="T25" fmla="*/ 62 h 178"/>
                <a:gd name="T26" fmla="*/ 12 w 151"/>
                <a:gd name="T27" fmla="*/ 61 h 178"/>
                <a:gd name="T28" fmla="*/ 9 w 151"/>
                <a:gd name="T29" fmla="*/ 49 h 178"/>
                <a:gd name="T30" fmla="*/ 0 w 151"/>
                <a:gd name="T31" fmla="*/ 42 h 178"/>
                <a:gd name="T32" fmla="*/ 3 w 151"/>
                <a:gd name="T33" fmla="*/ 34 h 178"/>
                <a:gd name="T34" fmla="*/ 16 w 151"/>
                <a:gd name="T35" fmla="*/ 21 h 178"/>
                <a:gd name="T36" fmla="*/ 18 w 151"/>
                <a:gd name="T37" fmla="*/ 26 h 178"/>
                <a:gd name="T38" fmla="*/ 28 w 151"/>
                <a:gd name="T39" fmla="*/ 26 h 178"/>
                <a:gd name="T40" fmla="*/ 21 w 151"/>
                <a:gd name="T41" fmla="*/ 3 h 178"/>
                <a:gd name="T42" fmla="*/ 30 w 151"/>
                <a:gd name="T43" fmla="*/ 0 h 178"/>
                <a:gd name="T44" fmla="*/ 43 w 151"/>
                <a:gd name="T45" fmla="*/ 16 h 178"/>
                <a:gd name="T46" fmla="*/ 55 w 151"/>
                <a:gd name="T47" fmla="*/ 35 h 178"/>
                <a:gd name="T48" fmla="*/ 77 w 151"/>
                <a:gd name="T49" fmla="*/ 35 h 178"/>
                <a:gd name="T50" fmla="*/ 87 w 151"/>
                <a:gd name="T51" fmla="*/ 53 h 178"/>
                <a:gd name="T52" fmla="*/ 76 w 151"/>
                <a:gd name="T53" fmla="*/ 59 h 178"/>
                <a:gd name="T54" fmla="*/ 72 w 151"/>
                <a:gd name="T55" fmla="*/ 66 h 178"/>
                <a:gd name="T56" fmla="*/ 96 w 151"/>
                <a:gd name="T57" fmla="*/ 79 h 178"/>
                <a:gd name="T58" fmla="*/ 115 w 151"/>
                <a:gd name="T59" fmla="*/ 103 h 178"/>
                <a:gd name="T60" fmla="*/ 129 w 151"/>
                <a:gd name="T61" fmla="*/ 122 h 178"/>
                <a:gd name="T62" fmla="*/ 145 w 151"/>
                <a:gd name="T63" fmla="*/ 136 h 178"/>
                <a:gd name="T64" fmla="*/ 151 w 151"/>
                <a:gd name="T65" fmla="*/ 151 h 178"/>
                <a:gd name="T66" fmla="*/ 150 w 151"/>
                <a:gd name="T67" fmla="*/ 171 h 178"/>
                <a:gd name="T68" fmla="*/ 133 w 151"/>
                <a:gd name="T69" fmla="*/ 164 h 178"/>
                <a:gd name="T70" fmla="*/ 127 w 151"/>
                <a:gd name="T71" fmla="*/ 178 h 178"/>
                <a:gd name="T72" fmla="*/ 111 w 151"/>
                <a:gd name="T73" fmla="*/ 17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" h="178">
                  <a:moveTo>
                    <a:pt x="111" y="170"/>
                  </a:moveTo>
                  <a:lnTo>
                    <a:pt x="116" y="161"/>
                  </a:lnTo>
                  <a:lnTo>
                    <a:pt x="114" y="143"/>
                  </a:lnTo>
                  <a:lnTo>
                    <a:pt x="97" y="125"/>
                  </a:lnTo>
                  <a:lnTo>
                    <a:pt x="93" y="104"/>
                  </a:lnTo>
                  <a:lnTo>
                    <a:pt x="77" y="87"/>
                  </a:lnTo>
                  <a:lnTo>
                    <a:pt x="63" y="86"/>
                  </a:lnTo>
                  <a:lnTo>
                    <a:pt x="60" y="93"/>
                  </a:lnTo>
                  <a:lnTo>
                    <a:pt x="50" y="94"/>
                  </a:lnTo>
                  <a:lnTo>
                    <a:pt x="44" y="90"/>
                  </a:lnTo>
                  <a:lnTo>
                    <a:pt x="26" y="103"/>
                  </a:lnTo>
                  <a:lnTo>
                    <a:pt x="23" y="84"/>
                  </a:lnTo>
                  <a:lnTo>
                    <a:pt x="24" y="62"/>
                  </a:lnTo>
                  <a:lnTo>
                    <a:pt x="12" y="61"/>
                  </a:lnTo>
                  <a:lnTo>
                    <a:pt x="9" y="49"/>
                  </a:lnTo>
                  <a:lnTo>
                    <a:pt x="0" y="42"/>
                  </a:lnTo>
                  <a:lnTo>
                    <a:pt x="3" y="34"/>
                  </a:lnTo>
                  <a:lnTo>
                    <a:pt x="16" y="21"/>
                  </a:lnTo>
                  <a:lnTo>
                    <a:pt x="18" y="26"/>
                  </a:lnTo>
                  <a:lnTo>
                    <a:pt x="28" y="26"/>
                  </a:lnTo>
                  <a:lnTo>
                    <a:pt x="21" y="3"/>
                  </a:lnTo>
                  <a:lnTo>
                    <a:pt x="30" y="0"/>
                  </a:lnTo>
                  <a:lnTo>
                    <a:pt x="43" y="16"/>
                  </a:lnTo>
                  <a:lnTo>
                    <a:pt x="55" y="35"/>
                  </a:lnTo>
                  <a:lnTo>
                    <a:pt x="77" y="35"/>
                  </a:lnTo>
                  <a:lnTo>
                    <a:pt x="87" y="53"/>
                  </a:lnTo>
                  <a:lnTo>
                    <a:pt x="76" y="59"/>
                  </a:lnTo>
                  <a:lnTo>
                    <a:pt x="72" y="66"/>
                  </a:lnTo>
                  <a:lnTo>
                    <a:pt x="96" y="79"/>
                  </a:lnTo>
                  <a:lnTo>
                    <a:pt x="115" y="103"/>
                  </a:lnTo>
                  <a:lnTo>
                    <a:pt x="129" y="122"/>
                  </a:lnTo>
                  <a:lnTo>
                    <a:pt x="145" y="136"/>
                  </a:lnTo>
                  <a:lnTo>
                    <a:pt x="151" y="151"/>
                  </a:lnTo>
                  <a:lnTo>
                    <a:pt x="150" y="171"/>
                  </a:lnTo>
                  <a:lnTo>
                    <a:pt x="133" y="164"/>
                  </a:lnTo>
                  <a:lnTo>
                    <a:pt x="127" y="178"/>
                  </a:lnTo>
                  <a:lnTo>
                    <a:pt x="111" y="17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58" name="Freeform 327">
              <a:extLst>
                <a:ext uri="{FF2B5EF4-FFF2-40B4-BE49-F238E27FC236}">
                  <a16:creationId xmlns:a16="http://schemas.microsoft.com/office/drawing/2014/main" xmlns="" id="{C03CF70F-19BB-4983-9AE4-21923E586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259" y="2816042"/>
              <a:ext cx="39548" cy="46434"/>
            </a:xfrm>
            <a:custGeom>
              <a:avLst/>
              <a:gdLst>
                <a:gd name="T0" fmla="*/ 12 w 24"/>
                <a:gd name="T1" fmla="*/ 28 h 32"/>
                <a:gd name="T2" fmla="*/ 7 w 24"/>
                <a:gd name="T3" fmla="*/ 29 h 32"/>
                <a:gd name="T4" fmla="*/ 6 w 24"/>
                <a:gd name="T5" fmla="*/ 32 h 32"/>
                <a:gd name="T6" fmla="*/ 0 w 24"/>
                <a:gd name="T7" fmla="*/ 32 h 32"/>
                <a:gd name="T8" fmla="*/ 5 w 24"/>
                <a:gd name="T9" fmla="*/ 15 h 32"/>
                <a:gd name="T10" fmla="*/ 12 w 24"/>
                <a:gd name="T11" fmla="*/ 1 h 32"/>
                <a:gd name="T12" fmla="*/ 12 w 24"/>
                <a:gd name="T13" fmla="*/ 0 h 32"/>
                <a:gd name="T14" fmla="*/ 20 w 24"/>
                <a:gd name="T15" fmla="*/ 1 h 32"/>
                <a:gd name="T16" fmla="*/ 24 w 24"/>
                <a:gd name="T17" fmla="*/ 9 h 32"/>
                <a:gd name="T18" fmla="*/ 15 w 24"/>
                <a:gd name="T19" fmla="*/ 17 h 32"/>
                <a:gd name="T20" fmla="*/ 12 w 24"/>
                <a:gd name="T2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2">
                  <a:moveTo>
                    <a:pt x="12" y="28"/>
                  </a:moveTo>
                  <a:lnTo>
                    <a:pt x="7" y="29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5" y="15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20" y="1"/>
                  </a:lnTo>
                  <a:lnTo>
                    <a:pt x="24" y="9"/>
                  </a:lnTo>
                  <a:lnTo>
                    <a:pt x="15" y="17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59" name="Freeform 328">
              <a:extLst>
                <a:ext uri="{FF2B5EF4-FFF2-40B4-BE49-F238E27FC236}">
                  <a16:creationId xmlns:a16="http://schemas.microsoft.com/office/drawing/2014/main" xmlns="" id="{60F5450F-FF4A-4CB8-B7A3-CC2384741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401" y="3602522"/>
              <a:ext cx="116996" cy="126244"/>
            </a:xfrm>
            <a:custGeom>
              <a:avLst/>
              <a:gdLst>
                <a:gd name="T0" fmla="*/ 68 w 71"/>
                <a:gd name="T1" fmla="*/ 87 h 87"/>
                <a:gd name="T2" fmla="*/ 63 w 71"/>
                <a:gd name="T3" fmla="*/ 87 h 87"/>
                <a:gd name="T4" fmla="*/ 44 w 71"/>
                <a:gd name="T5" fmla="*/ 77 h 87"/>
                <a:gd name="T6" fmla="*/ 27 w 71"/>
                <a:gd name="T7" fmla="*/ 61 h 87"/>
                <a:gd name="T8" fmla="*/ 12 w 71"/>
                <a:gd name="T9" fmla="*/ 50 h 87"/>
                <a:gd name="T10" fmla="*/ 0 w 71"/>
                <a:gd name="T11" fmla="*/ 37 h 87"/>
                <a:gd name="T12" fmla="*/ 4 w 71"/>
                <a:gd name="T13" fmla="*/ 30 h 87"/>
                <a:gd name="T14" fmla="*/ 5 w 71"/>
                <a:gd name="T15" fmla="*/ 24 h 87"/>
                <a:gd name="T16" fmla="*/ 13 w 71"/>
                <a:gd name="T17" fmla="*/ 12 h 87"/>
                <a:gd name="T18" fmla="*/ 22 w 71"/>
                <a:gd name="T19" fmla="*/ 3 h 87"/>
                <a:gd name="T20" fmla="*/ 26 w 71"/>
                <a:gd name="T21" fmla="*/ 2 h 87"/>
                <a:gd name="T22" fmla="*/ 31 w 71"/>
                <a:gd name="T23" fmla="*/ 0 h 87"/>
                <a:gd name="T24" fmla="*/ 38 w 71"/>
                <a:gd name="T25" fmla="*/ 13 h 87"/>
                <a:gd name="T26" fmla="*/ 37 w 71"/>
                <a:gd name="T27" fmla="*/ 21 h 87"/>
                <a:gd name="T28" fmla="*/ 41 w 71"/>
                <a:gd name="T29" fmla="*/ 26 h 87"/>
                <a:gd name="T30" fmla="*/ 46 w 71"/>
                <a:gd name="T31" fmla="*/ 26 h 87"/>
                <a:gd name="T32" fmla="*/ 49 w 71"/>
                <a:gd name="T33" fmla="*/ 17 h 87"/>
                <a:gd name="T34" fmla="*/ 55 w 71"/>
                <a:gd name="T35" fmla="*/ 18 h 87"/>
                <a:gd name="T36" fmla="*/ 54 w 71"/>
                <a:gd name="T37" fmla="*/ 24 h 87"/>
                <a:gd name="T38" fmla="*/ 55 w 71"/>
                <a:gd name="T39" fmla="*/ 34 h 87"/>
                <a:gd name="T40" fmla="*/ 52 w 71"/>
                <a:gd name="T41" fmla="*/ 43 h 87"/>
                <a:gd name="T42" fmla="*/ 57 w 71"/>
                <a:gd name="T43" fmla="*/ 49 h 87"/>
                <a:gd name="T44" fmla="*/ 63 w 71"/>
                <a:gd name="T45" fmla="*/ 50 h 87"/>
                <a:gd name="T46" fmla="*/ 70 w 71"/>
                <a:gd name="T47" fmla="*/ 59 h 87"/>
                <a:gd name="T48" fmla="*/ 71 w 71"/>
                <a:gd name="T49" fmla="*/ 67 h 87"/>
                <a:gd name="T50" fmla="*/ 69 w 71"/>
                <a:gd name="T51" fmla="*/ 70 h 87"/>
                <a:gd name="T52" fmla="*/ 68 w 71"/>
                <a:gd name="T5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" h="87">
                  <a:moveTo>
                    <a:pt x="68" y="87"/>
                  </a:moveTo>
                  <a:lnTo>
                    <a:pt x="63" y="87"/>
                  </a:lnTo>
                  <a:lnTo>
                    <a:pt x="44" y="77"/>
                  </a:lnTo>
                  <a:lnTo>
                    <a:pt x="27" y="61"/>
                  </a:lnTo>
                  <a:lnTo>
                    <a:pt x="12" y="50"/>
                  </a:lnTo>
                  <a:lnTo>
                    <a:pt x="0" y="37"/>
                  </a:lnTo>
                  <a:lnTo>
                    <a:pt x="4" y="30"/>
                  </a:lnTo>
                  <a:lnTo>
                    <a:pt x="5" y="24"/>
                  </a:lnTo>
                  <a:lnTo>
                    <a:pt x="13" y="12"/>
                  </a:lnTo>
                  <a:lnTo>
                    <a:pt x="22" y="3"/>
                  </a:lnTo>
                  <a:lnTo>
                    <a:pt x="26" y="2"/>
                  </a:lnTo>
                  <a:lnTo>
                    <a:pt x="31" y="0"/>
                  </a:lnTo>
                  <a:lnTo>
                    <a:pt x="38" y="13"/>
                  </a:lnTo>
                  <a:lnTo>
                    <a:pt x="37" y="21"/>
                  </a:lnTo>
                  <a:lnTo>
                    <a:pt x="41" y="26"/>
                  </a:lnTo>
                  <a:lnTo>
                    <a:pt x="46" y="26"/>
                  </a:lnTo>
                  <a:lnTo>
                    <a:pt x="49" y="17"/>
                  </a:lnTo>
                  <a:lnTo>
                    <a:pt x="55" y="18"/>
                  </a:lnTo>
                  <a:lnTo>
                    <a:pt x="54" y="24"/>
                  </a:lnTo>
                  <a:lnTo>
                    <a:pt x="55" y="34"/>
                  </a:lnTo>
                  <a:lnTo>
                    <a:pt x="52" y="43"/>
                  </a:lnTo>
                  <a:lnTo>
                    <a:pt x="57" y="49"/>
                  </a:lnTo>
                  <a:lnTo>
                    <a:pt x="63" y="50"/>
                  </a:lnTo>
                  <a:lnTo>
                    <a:pt x="70" y="59"/>
                  </a:lnTo>
                  <a:lnTo>
                    <a:pt x="71" y="67"/>
                  </a:lnTo>
                  <a:lnTo>
                    <a:pt x="69" y="70"/>
                  </a:lnTo>
                  <a:lnTo>
                    <a:pt x="68" y="87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60" name="Freeform 329">
              <a:extLst>
                <a:ext uri="{FF2B5EF4-FFF2-40B4-BE49-F238E27FC236}">
                  <a16:creationId xmlns:a16="http://schemas.microsoft.com/office/drawing/2014/main" xmlns="" id="{A8083F07-54CE-4F1A-8433-75F75ABA9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1333" y="2861025"/>
              <a:ext cx="471276" cy="409202"/>
            </a:xfrm>
            <a:custGeom>
              <a:avLst/>
              <a:gdLst>
                <a:gd name="T0" fmla="*/ 101 w 286"/>
                <a:gd name="T1" fmla="*/ 213 h 282"/>
                <a:gd name="T2" fmla="*/ 88 w 286"/>
                <a:gd name="T3" fmla="*/ 221 h 282"/>
                <a:gd name="T4" fmla="*/ 78 w 286"/>
                <a:gd name="T5" fmla="*/ 210 h 282"/>
                <a:gd name="T6" fmla="*/ 49 w 286"/>
                <a:gd name="T7" fmla="*/ 201 h 282"/>
                <a:gd name="T8" fmla="*/ 41 w 286"/>
                <a:gd name="T9" fmla="*/ 188 h 282"/>
                <a:gd name="T10" fmla="*/ 27 w 286"/>
                <a:gd name="T11" fmla="*/ 178 h 282"/>
                <a:gd name="T12" fmla="*/ 19 w 286"/>
                <a:gd name="T13" fmla="*/ 182 h 282"/>
                <a:gd name="T14" fmla="*/ 12 w 286"/>
                <a:gd name="T15" fmla="*/ 170 h 282"/>
                <a:gd name="T16" fmla="*/ 11 w 286"/>
                <a:gd name="T17" fmla="*/ 162 h 282"/>
                <a:gd name="T18" fmla="*/ 0 w 286"/>
                <a:gd name="T19" fmla="*/ 146 h 282"/>
                <a:gd name="T20" fmla="*/ 7 w 286"/>
                <a:gd name="T21" fmla="*/ 138 h 282"/>
                <a:gd name="T22" fmla="*/ 5 w 286"/>
                <a:gd name="T23" fmla="*/ 125 h 282"/>
                <a:gd name="T24" fmla="*/ 7 w 286"/>
                <a:gd name="T25" fmla="*/ 113 h 282"/>
                <a:gd name="T26" fmla="*/ 6 w 286"/>
                <a:gd name="T27" fmla="*/ 104 h 282"/>
                <a:gd name="T28" fmla="*/ 9 w 286"/>
                <a:gd name="T29" fmla="*/ 87 h 282"/>
                <a:gd name="T30" fmla="*/ 7 w 286"/>
                <a:gd name="T31" fmla="*/ 77 h 282"/>
                <a:gd name="T32" fmla="*/ 1 w 286"/>
                <a:gd name="T33" fmla="*/ 59 h 282"/>
                <a:gd name="T34" fmla="*/ 10 w 286"/>
                <a:gd name="T35" fmla="*/ 54 h 282"/>
                <a:gd name="T36" fmla="*/ 11 w 286"/>
                <a:gd name="T37" fmla="*/ 45 h 282"/>
                <a:gd name="T38" fmla="*/ 9 w 286"/>
                <a:gd name="T39" fmla="*/ 37 h 282"/>
                <a:gd name="T40" fmla="*/ 21 w 286"/>
                <a:gd name="T41" fmla="*/ 29 h 282"/>
                <a:gd name="T42" fmla="*/ 26 w 286"/>
                <a:gd name="T43" fmla="*/ 22 h 282"/>
                <a:gd name="T44" fmla="*/ 34 w 286"/>
                <a:gd name="T45" fmla="*/ 16 h 282"/>
                <a:gd name="T46" fmla="*/ 35 w 286"/>
                <a:gd name="T47" fmla="*/ 0 h 282"/>
                <a:gd name="T48" fmla="*/ 55 w 286"/>
                <a:gd name="T49" fmla="*/ 7 h 282"/>
                <a:gd name="T50" fmla="*/ 63 w 286"/>
                <a:gd name="T51" fmla="*/ 6 h 282"/>
                <a:gd name="T52" fmla="*/ 77 w 286"/>
                <a:gd name="T53" fmla="*/ 9 h 282"/>
                <a:gd name="T54" fmla="*/ 101 w 286"/>
                <a:gd name="T55" fmla="*/ 18 h 282"/>
                <a:gd name="T56" fmla="*/ 110 w 286"/>
                <a:gd name="T57" fmla="*/ 37 h 282"/>
                <a:gd name="T58" fmla="*/ 126 w 286"/>
                <a:gd name="T59" fmla="*/ 41 h 282"/>
                <a:gd name="T60" fmla="*/ 151 w 286"/>
                <a:gd name="T61" fmla="*/ 50 h 282"/>
                <a:gd name="T62" fmla="*/ 170 w 286"/>
                <a:gd name="T63" fmla="*/ 60 h 282"/>
                <a:gd name="T64" fmla="*/ 178 w 286"/>
                <a:gd name="T65" fmla="*/ 54 h 282"/>
                <a:gd name="T66" fmla="*/ 186 w 286"/>
                <a:gd name="T67" fmla="*/ 45 h 282"/>
                <a:gd name="T68" fmla="*/ 181 w 286"/>
                <a:gd name="T69" fmla="*/ 29 h 282"/>
                <a:gd name="T70" fmla="*/ 186 w 286"/>
                <a:gd name="T71" fmla="*/ 19 h 282"/>
                <a:gd name="T72" fmla="*/ 198 w 286"/>
                <a:gd name="T73" fmla="*/ 9 h 282"/>
                <a:gd name="T74" fmla="*/ 210 w 286"/>
                <a:gd name="T75" fmla="*/ 6 h 282"/>
                <a:gd name="T76" fmla="*/ 234 w 286"/>
                <a:gd name="T77" fmla="*/ 11 h 282"/>
                <a:gd name="T78" fmla="*/ 241 w 286"/>
                <a:gd name="T79" fmla="*/ 20 h 282"/>
                <a:gd name="T80" fmla="*/ 247 w 286"/>
                <a:gd name="T81" fmla="*/ 20 h 282"/>
                <a:gd name="T82" fmla="*/ 253 w 286"/>
                <a:gd name="T83" fmla="*/ 23 h 282"/>
                <a:gd name="T84" fmla="*/ 270 w 286"/>
                <a:gd name="T85" fmla="*/ 26 h 282"/>
                <a:gd name="T86" fmla="*/ 275 w 286"/>
                <a:gd name="T87" fmla="*/ 33 h 282"/>
                <a:gd name="T88" fmla="*/ 270 w 286"/>
                <a:gd name="T89" fmla="*/ 43 h 282"/>
                <a:gd name="T90" fmla="*/ 273 w 286"/>
                <a:gd name="T91" fmla="*/ 51 h 282"/>
                <a:gd name="T92" fmla="*/ 269 w 286"/>
                <a:gd name="T93" fmla="*/ 64 h 282"/>
                <a:gd name="T94" fmla="*/ 275 w 286"/>
                <a:gd name="T95" fmla="*/ 81 h 282"/>
                <a:gd name="T96" fmla="*/ 280 w 286"/>
                <a:gd name="T97" fmla="*/ 155 h 282"/>
                <a:gd name="T98" fmla="*/ 284 w 286"/>
                <a:gd name="T99" fmla="*/ 231 h 282"/>
                <a:gd name="T100" fmla="*/ 286 w 286"/>
                <a:gd name="T101" fmla="*/ 273 h 282"/>
                <a:gd name="T102" fmla="*/ 265 w 286"/>
                <a:gd name="T103" fmla="*/ 273 h 282"/>
                <a:gd name="T104" fmla="*/ 265 w 286"/>
                <a:gd name="T105" fmla="*/ 282 h 282"/>
                <a:gd name="T106" fmla="*/ 192 w 286"/>
                <a:gd name="T107" fmla="*/ 242 h 282"/>
                <a:gd name="T108" fmla="*/ 119 w 286"/>
                <a:gd name="T109" fmla="*/ 202 h 282"/>
                <a:gd name="T110" fmla="*/ 101 w 286"/>
                <a:gd name="T111" fmla="*/ 21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6" h="282">
                  <a:moveTo>
                    <a:pt x="101" y="213"/>
                  </a:moveTo>
                  <a:lnTo>
                    <a:pt x="88" y="221"/>
                  </a:lnTo>
                  <a:lnTo>
                    <a:pt x="78" y="210"/>
                  </a:lnTo>
                  <a:lnTo>
                    <a:pt x="49" y="201"/>
                  </a:lnTo>
                  <a:lnTo>
                    <a:pt x="41" y="188"/>
                  </a:lnTo>
                  <a:lnTo>
                    <a:pt x="27" y="178"/>
                  </a:lnTo>
                  <a:lnTo>
                    <a:pt x="19" y="182"/>
                  </a:lnTo>
                  <a:lnTo>
                    <a:pt x="12" y="170"/>
                  </a:lnTo>
                  <a:lnTo>
                    <a:pt x="11" y="162"/>
                  </a:lnTo>
                  <a:lnTo>
                    <a:pt x="0" y="146"/>
                  </a:lnTo>
                  <a:lnTo>
                    <a:pt x="7" y="138"/>
                  </a:lnTo>
                  <a:lnTo>
                    <a:pt x="5" y="125"/>
                  </a:lnTo>
                  <a:lnTo>
                    <a:pt x="7" y="113"/>
                  </a:lnTo>
                  <a:lnTo>
                    <a:pt x="6" y="104"/>
                  </a:lnTo>
                  <a:lnTo>
                    <a:pt x="9" y="87"/>
                  </a:lnTo>
                  <a:lnTo>
                    <a:pt x="7" y="77"/>
                  </a:lnTo>
                  <a:lnTo>
                    <a:pt x="1" y="59"/>
                  </a:lnTo>
                  <a:lnTo>
                    <a:pt x="10" y="54"/>
                  </a:lnTo>
                  <a:lnTo>
                    <a:pt x="11" y="45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26" y="22"/>
                  </a:lnTo>
                  <a:lnTo>
                    <a:pt x="34" y="16"/>
                  </a:lnTo>
                  <a:lnTo>
                    <a:pt x="35" y="0"/>
                  </a:lnTo>
                  <a:lnTo>
                    <a:pt x="55" y="7"/>
                  </a:lnTo>
                  <a:lnTo>
                    <a:pt x="63" y="6"/>
                  </a:lnTo>
                  <a:lnTo>
                    <a:pt x="77" y="9"/>
                  </a:lnTo>
                  <a:lnTo>
                    <a:pt x="101" y="18"/>
                  </a:lnTo>
                  <a:lnTo>
                    <a:pt x="110" y="37"/>
                  </a:lnTo>
                  <a:lnTo>
                    <a:pt x="126" y="41"/>
                  </a:lnTo>
                  <a:lnTo>
                    <a:pt x="151" y="50"/>
                  </a:lnTo>
                  <a:lnTo>
                    <a:pt x="170" y="60"/>
                  </a:lnTo>
                  <a:lnTo>
                    <a:pt x="178" y="54"/>
                  </a:lnTo>
                  <a:lnTo>
                    <a:pt x="186" y="45"/>
                  </a:lnTo>
                  <a:lnTo>
                    <a:pt x="181" y="29"/>
                  </a:lnTo>
                  <a:lnTo>
                    <a:pt x="186" y="19"/>
                  </a:lnTo>
                  <a:lnTo>
                    <a:pt x="198" y="9"/>
                  </a:lnTo>
                  <a:lnTo>
                    <a:pt x="210" y="6"/>
                  </a:lnTo>
                  <a:lnTo>
                    <a:pt x="234" y="11"/>
                  </a:lnTo>
                  <a:lnTo>
                    <a:pt x="241" y="20"/>
                  </a:lnTo>
                  <a:lnTo>
                    <a:pt x="247" y="20"/>
                  </a:lnTo>
                  <a:lnTo>
                    <a:pt x="253" y="23"/>
                  </a:lnTo>
                  <a:lnTo>
                    <a:pt x="270" y="26"/>
                  </a:lnTo>
                  <a:lnTo>
                    <a:pt x="275" y="33"/>
                  </a:lnTo>
                  <a:lnTo>
                    <a:pt x="270" y="43"/>
                  </a:lnTo>
                  <a:lnTo>
                    <a:pt x="273" y="51"/>
                  </a:lnTo>
                  <a:lnTo>
                    <a:pt x="269" y="64"/>
                  </a:lnTo>
                  <a:lnTo>
                    <a:pt x="275" y="81"/>
                  </a:lnTo>
                  <a:lnTo>
                    <a:pt x="280" y="155"/>
                  </a:lnTo>
                  <a:lnTo>
                    <a:pt x="284" y="231"/>
                  </a:lnTo>
                  <a:lnTo>
                    <a:pt x="286" y="273"/>
                  </a:lnTo>
                  <a:lnTo>
                    <a:pt x="265" y="273"/>
                  </a:lnTo>
                  <a:lnTo>
                    <a:pt x="265" y="282"/>
                  </a:lnTo>
                  <a:lnTo>
                    <a:pt x="192" y="242"/>
                  </a:lnTo>
                  <a:lnTo>
                    <a:pt x="119" y="202"/>
                  </a:lnTo>
                  <a:lnTo>
                    <a:pt x="101" y="213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61" name="Freeform 330">
              <a:extLst>
                <a:ext uri="{FF2B5EF4-FFF2-40B4-BE49-F238E27FC236}">
                  <a16:creationId xmlns:a16="http://schemas.microsoft.com/office/drawing/2014/main" xmlns="" id="{2B6D39EC-916B-4789-9283-0C157DD2C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5256" y="3563343"/>
              <a:ext cx="64265" cy="116086"/>
            </a:xfrm>
            <a:custGeom>
              <a:avLst/>
              <a:gdLst>
                <a:gd name="T0" fmla="*/ 39 w 39"/>
                <a:gd name="T1" fmla="*/ 48 h 80"/>
                <a:gd name="T2" fmla="*/ 37 w 39"/>
                <a:gd name="T3" fmla="*/ 70 h 80"/>
                <a:gd name="T4" fmla="*/ 29 w 39"/>
                <a:gd name="T5" fmla="*/ 76 h 80"/>
                <a:gd name="T6" fmla="*/ 14 w 39"/>
                <a:gd name="T7" fmla="*/ 80 h 80"/>
                <a:gd name="T8" fmla="*/ 4 w 39"/>
                <a:gd name="T9" fmla="*/ 64 h 80"/>
                <a:gd name="T10" fmla="*/ 0 w 39"/>
                <a:gd name="T11" fmla="*/ 34 h 80"/>
                <a:gd name="T12" fmla="*/ 6 w 39"/>
                <a:gd name="T13" fmla="*/ 0 h 80"/>
                <a:gd name="T14" fmla="*/ 19 w 39"/>
                <a:gd name="T15" fmla="*/ 12 h 80"/>
                <a:gd name="T16" fmla="*/ 29 w 39"/>
                <a:gd name="T17" fmla="*/ 26 h 80"/>
                <a:gd name="T18" fmla="*/ 39 w 39"/>
                <a:gd name="T19" fmla="*/ 4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80">
                  <a:moveTo>
                    <a:pt x="39" y="48"/>
                  </a:moveTo>
                  <a:lnTo>
                    <a:pt x="37" y="70"/>
                  </a:lnTo>
                  <a:lnTo>
                    <a:pt x="29" y="76"/>
                  </a:lnTo>
                  <a:lnTo>
                    <a:pt x="14" y="80"/>
                  </a:lnTo>
                  <a:lnTo>
                    <a:pt x="4" y="64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9" y="12"/>
                  </a:lnTo>
                  <a:lnTo>
                    <a:pt x="29" y="26"/>
                  </a:lnTo>
                  <a:lnTo>
                    <a:pt x="39" y="48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62" name="Freeform 331">
              <a:extLst>
                <a:ext uri="{FF2B5EF4-FFF2-40B4-BE49-F238E27FC236}">
                  <a16:creationId xmlns:a16="http://schemas.microsoft.com/office/drawing/2014/main" xmlns="" id="{7C1B5C1C-B74C-4062-A3B8-CEC1974B2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2156" y="4724200"/>
              <a:ext cx="69209" cy="59495"/>
            </a:xfrm>
            <a:custGeom>
              <a:avLst/>
              <a:gdLst>
                <a:gd name="T0" fmla="*/ 36 w 42"/>
                <a:gd name="T1" fmla="*/ 6 h 41"/>
                <a:gd name="T2" fmla="*/ 42 w 42"/>
                <a:gd name="T3" fmla="*/ 12 h 41"/>
                <a:gd name="T4" fmla="*/ 36 w 42"/>
                <a:gd name="T5" fmla="*/ 22 h 41"/>
                <a:gd name="T6" fmla="*/ 32 w 42"/>
                <a:gd name="T7" fmla="*/ 29 h 41"/>
                <a:gd name="T8" fmla="*/ 22 w 42"/>
                <a:gd name="T9" fmla="*/ 32 h 41"/>
                <a:gd name="T10" fmla="*/ 18 w 42"/>
                <a:gd name="T11" fmla="*/ 39 h 41"/>
                <a:gd name="T12" fmla="*/ 12 w 42"/>
                <a:gd name="T13" fmla="*/ 41 h 41"/>
                <a:gd name="T14" fmla="*/ 0 w 42"/>
                <a:gd name="T15" fmla="*/ 25 h 41"/>
                <a:gd name="T16" fmla="*/ 10 w 42"/>
                <a:gd name="T17" fmla="*/ 12 h 41"/>
                <a:gd name="T18" fmla="*/ 20 w 42"/>
                <a:gd name="T19" fmla="*/ 4 h 41"/>
                <a:gd name="T20" fmla="*/ 29 w 42"/>
                <a:gd name="T21" fmla="*/ 0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42" y="12"/>
                  </a:lnTo>
                  <a:lnTo>
                    <a:pt x="36" y="22"/>
                  </a:lnTo>
                  <a:lnTo>
                    <a:pt x="32" y="29"/>
                  </a:lnTo>
                  <a:lnTo>
                    <a:pt x="22" y="32"/>
                  </a:lnTo>
                  <a:lnTo>
                    <a:pt x="18" y="39"/>
                  </a:lnTo>
                  <a:lnTo>
                    <a:pt x="12" y="41"/>
                  </a:lnTo>
                  <a:lnTo>
                    <a:pt x="0" y="25"/>
                  </a:lnTo>
                  <a:lnTo>
                    <a:pt x="10" y="12"/>
                  </a:lnTo>
                  <a:lnTo>
                    <a:pt x="20" y="4"/>
                  </a:lnTo>
                  <a:lnTo>
                    <a:pt x="29" y="0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63" name="Freeform 332">
              <a:extLst>
                <a:ext uri="{FF2B5EF4-FFF2-40B4-BE49-F238E27FC236}">
                  <a16:creationId xmlns:a16="http://schemas.microsoft.com/office/drawing/2014/main" xmlns="" id="{0B72E0CC-F42B-468A-B7D9-5293A40F3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6744" y="2174668"/>
              <a:ext cx="145008" cy="69651"/>
            </a:xfrm>
            <a:custGeom>
              <a:avLst/>
              <a:gdLst>
                <a:gd name="T0" fmla="*/ 31 w 88"/>
                <a:gd name="T1" fmla="*/ 40 h 48"/>
                <a:gd name="T2" fmla="*/ 29 w 88"/>
                <a:gd name="T3" fmla="*/ 35 h 48"/>
                <a:gd name="T4" fmla="*/ 30 w 88"/>
                <a:gd name="T5" fmla="*/ 30 h 48"/>
                <a:gd name="T6" fmla="*/ 22 w 88"/>
                <a:gd name="T7" fmla="*/ 27 h 48"/>
                <a:gd name="T8" fmla="*/ 6 w 88"/>
                <a:gd name="T9" fmla="*/ 23 h 48"/>
                <a:gd name="T10" fmla="*/ 0 w 88"/>
                <a:gd name="T11" fmla="*/ 7 h 48"/>
                <a:gd name="T12" fmla="*/ 17 w 88"/>
                <a:gd name="T13" fmla="*/ 0 h 48"/>
                <a:gd name="T14" fmla="*/ 42 w 88"/>
                <a:gd name="T15" fmla="*/ 2 h 48"/>
                <a:gd name="T16" fmla="*/ 57 w 88"/>
                <a:gd name="T17" fmla="*/ 0 h 48"/>
                <a:gd name="T18" fmla="*/ 60 w 88"/>
                <a:gd name="T19" fmla="*/ 4 h 48"/>
                <a:gd name="T20" fmla="*/ 68 w 88"/>
                <a:gd name="T21" fmla="*/ 5 h 48"/>
                <a:gd name="T22" fmla="*/ 85 w 88"/>
                <a:gd name="T23" fmla="*/ 15 h 48"/>
                <a:gd name="T24" fmla="*/ 88 w 88"/>
                <a:gd name="T25" fmla="*/ 24 h 48"/>
                <a:gd name="T26" fmla="*/ 76 w 88"/>
                <a:gd name="T27" fmla="*/ 30 h 48"/>
                <a:gd name="T28" fmla="*/ 74 w 88"/>
                <a:gd name="T29" fmla="*/ 41 h 48"/>
                <a:gd name="T30" fmla="*/ 58 w 88"/>
                <a:gd name="T31" fmla="*/ 48 h 48"/>
                <a:gd name="T32" fmla="*/ 44 w 88"/>
                <a:gd name="T33" fmla="*/ 48 h 48"/>
                <a:gd name="T34" fmla="*/ 39 w 88"/>
                <a:gd name="T35" fmla="*/ 42 h 48"/>
                <a:gd name="T36" fmla="*/ 31 w 88"/>
                <a:gd name="T37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48">
                  <a:moveTo>
                    <a:pt x="31" y="40"/>
                  </a:moveTo>
                  <a:lnTo>
                    <a:pt x="29" y="35"/>
                  </a:lnTo>
                  <a:lnTo>
                    <a:pt x="30" y="30"/>
                  </a:lnTo>
                  <a:lnTo>
                    <a:pt x="22" y="27"/>
                  </a:lnTo>
                  <a:lnTo>
                    <a:pt x="6" y="23"/>
                  </a:lnTo>
                  <a:lnTo>
                    <a:pt x="0" y="7"/>
                  </a:lnTo>
                  <a:lnTo>
                    <a:pt x="17" y="0"/>
                  </a:lnTo>
                  <a:lnTo>
                    <a:pt x="42" y="2"/>
                  </a:lnTo>
                  <a:lnTo>
                    <a:pt x="57" y="0"/>
                  </a:lnTo>
                  <a:lnTo>
                    <a:pt x="60" y="4"/>
                  </a:lnTo>
                  <a:lnTo>
                    <a:pt x="68" y="5"/>
                  </a:lnTo>
                  <a:lnTo>
                    <a:pt x="85" y="15"/>
                  </a:lnTo>
                  <a:lnTo>
                    <a:pt x="88" y="24"/>
                  </a:lnTo>
                  <a:lnTo>
                    <a:pt x="76" y="30"/>
                  </a:lnTo>
                  <a:lnTo>
                    <a:pt x="74" y="41"/>
                  </a:lnTo>
                  <a:lnTo>
                    <a:pt x="58" y="48"/>
                  </a:lnTo>
                  <a:lnTo>
                    <a:pt x="44" y="48"/>
                  </a:lnTo>
                  <a:lnTo>
                    <a:pt x="39" y="42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64" name="Freeform 333">
              <a:extLst>
                <a:ext uri="{FF2B5EF4-FFF2-40B4-BE49-F238E27FC236}">
                  <a16:creationId xmlns:a16="http://schemas.microsoft.com/office/drawing/2014/main" xmlns="" id="{76F4A808-6D44-462C-B64D-E3D258FE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7746" y="2354601"/>
              <a:ext cx="14831" cy="20315"/>
            </a:xfrm>
            <a:custGeom>
              <a:avLst/>
              <a:gdLst>
                <a:gd name="T0" fmla="*/ 6 w 9"/>
                <a:gd name="T1" fmla="*/ 0 h 14"/>
                <a:gd name="T2" fmla="*/ 9 w 9"/>
                <a:gd name="T3" fmla="*/ 5 h 14"/>
                <a:gd name="T4" fmla="*/ 8 w 9"/>
                <a:gd name="T5" fmla="*/ 14 h 14"/>
                <a:gd name="T6" fmla="*/ 4 w 9"/>
                <a:gd name="T7" fmla="*/ 14 h 14"/>
                <a:gd name="T8" fmla="*/ 0 w 9"/>
                <a:gd name="T9" fmla="*/ 13 h 14"/>
                <a:gd name="T10" fmla="*/ 2 w 9"/>
                <a:gd name="T11" fmla="*/ 1 h 14"/>
                <a:gd name="T12" fmla="*/ 6 w 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6" y="0"/>
                  </a:moveTo>
                  <a:lnTo>
                    <a:pt x="9" y="5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3"/>
                  </a:lnTo>
                  <a:lnTo>
                    <a:pt x="2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65" name="Freeform 334">
              <a:extLst>
                <a:ext uri="{FF2B5EF4-FFF2-40B4-BE49-F238E27FC236}">
                  <a16:creationId xmlns:a16="http://schemas.microsoft.com/office/drawing/2014/main" xmlns="" id="{79242C2B-BB31-4E44-B20A-98A24D9C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5097" y="2128234"/>
              <a:ext cx="179612" cy="68201"/>
            </a:xfrm>
            <a:custGeom>
              <a:avLst/>
              <a:gdLst>
                <a:gd name="T0" fmla="*/ 1 w 109"/>
                <a:gd name="T1" fmla="*/ 39 h 47"/>
                <a:gd name="T2" fmla="*/ 0 w 109"/>
                <a:gd name="T3" fmla="*/ 24 h 47"/>
                <a:gd name="T4" fmla="*/ 5 w 109"/>
                <a:gd name="T5" fmla="*/ 11 h 47"/>
                <a:gd name="T6" fmla="*/ 18 w 109"/>
                <a:gd name="T7" fmla="*/ 5 h 47"/>
                <a:gd name="T8" fmla="*/ 33 w 109"/>
                <a:gd name="T9" fmla="*/ 19 h 47"/>
                <a:gd name="T10" fmla="*/ 45 w 109"/>
                <a:gd name="T11" fmla="*/ 19 h 47"/>
                <a:gd name="T12" fmla="*/ 45 w 109"/>
                <a:gd name="T13" fmla="*/ 4 h 47"/>
                <a:gd name="T14" fmla="*/ 57 w 109"/>
                <a:gd name="T15" fmla="*/ 0 h 47"/>
                <a:gd name="T16" fmla="*/ 64 w 109"/>
                <a:gd name="T17" fmla="*/ 3 h 47"/>
                <a:gd name="T18" fmla="*/ 79 w 109"/>
                <a:gd name="T19" fmla="*/ 10 h 47"/>
                <a:gd name="T20" fmla="*/ 91 w 109"/>
                <a:gd name="T21" fmla="*/ 10 h 47"/>
                <a:gd name="T22" fmla="*/ 99 w 109"/>
                <a:gd name="T23" fmla="*/ 15 h 47"/>
                <a:gd name="T24" fmla="*/ 102 w 109"/>
                <a:gd name="T25" fmla="*/ 24 h 47"/>
                <a:gd name="T26" fmla="*/ 109 w 109"/>
                <a:gd name="T27" fmla="*/ 36 h 47"/>
                <a:gd name="T28" fmla="*/ 94 w 109"/>
                <a:gd name="T29" fmla="*/ 43 h 47"/>
                <a:gd name="T30" fmla="*/ 86 w 109"/>
                <a:gd name="T31" fmla="*/ 47 h 47"/>
                <a:gd name="T32" fmla="*/ 69 w 109"/>
                <a:gd name="T33" fmla="*/ 37 h 47"/>
                <a:gd name="T34" fmla="*/ 61 w 109"/>
                <a:gd name="T35" fmla="*/ 36 h 47"/>
                <a:gd name="T36" fmla="*/ 58 w 109"/>
                <a:gd name="T37" fmla="*/ 32 h 47"/>
                <a:gd name="T38" fmla="*/ 43 w 109"/>
                <a:gd name="T39" fmla="*/ 34 h 47"/>
                <a:gd name="T40" fmla="*/ 18 w 109"/>
                <a:gd name="T41" fmla="*/ 32 h 47"/>
                <a:gd name="T42" fmla="*/ 1 w 109"/>
                <a:gd name="T43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" h="47">
                  <a:moveTo>
                    <a:pt x="1" y="39"/>
                  </a:moveTo>
                  <a:lnTo>
                    <a:pt x="0" y="24"/>
                  </a:lnTo>
                  <a:lnTo>
                    <a:pt x="5" y="11"/>
                  </a:lnTo>
                  <a:lnTo>
                    <a:pt x="18" y="5"/>
                  </a:lnTo>
                  <a:lnTo>
                    <a:pt x="33" y="19"/>
                  </a:lnTo>
                  <a:lnTo>
                    <a:pt x="45" y="19"/>
                  </a:lnTo>
                  <a:lnTo>
                    <a:pt x="45" y="4"/>
                  </a:lnTo>
                  <a:lnTo>
                    <a:pt x="57" y="0"/>
                  </a:lnTo>
                  <a:lnTo>
                    <a:pt x="64" y="3"/>
                  </a:lnTo>
                  <a:lnTo>
                    <a:pt x="79" y="10"/>
                  </a:lnTo>
                  <a:lnTo>
                    <a:pt x="91" y="10"/>
                  </a:lnTo>
                  <a:lnTo>
                    <a:pt x="99" y="15"/>
                  </a:lnTo>
                  <a:lnTo>
                    <a:pt x="102" y="24"/>
                  </a:lnTo>
                  <a:lnTo>
                    <a:pt x="109" y="36"/>
                  </a:lnTo>
                  <a:lnTo>
                    <a:pt x="94" y="43"/>
                  </a:lnTo>
                  <a:lnTo>
                    <a:pt x="86" y="47"/>
                  </a:lnTo>
                  <a:lnTo>
                    <a:pt x="69" y="37"/>
                  </a:lnTo>
                  <a:lnTo>
                    <a:pt x="61" y="36"/>
                  </a:lnTo>
                  <a:lnTo>
                    <a:pt x="58" y="32"/>
                  </a:lnTo>
                  <a:lnTo>
                    <a:pt x="43" y="34"/>
                  </a:lnTo>
                  <a:lnTo>
                    <a:pt x="18" y="32"/>
                  </a:lnTo>
                  <a:lnTo>
                    <a:pt x="1" y="3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66" name="Freeform 335">
              <a:extLst>
                <a:ext uri="{FF2B5EF4-FFF2-40B4-BE49-F238E27FC236}">
                  <a16:creationId xmlns:a16="http://schemas.microsoft.com/office/drawing/2014/main" xmlns="" id="{294EBDDF-AE5B-4683-B29B-7459302E6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3563" y="2782667"/>
              <a:ext cx="472924" cy="430968"/>
            </a:xfrm>
            <a:custGeom>
              <a:avLst/>
              <a:gdLst>
                <a:gd name="T0" fmla="*/ 227 w 287"/>
                <a:gd name="T1" fmla="*/ 9 h 297"/>
                <a:gd name="T2" fmla="*/ 261 w 287"/>
                <a:gd name="T3" fmla="*/ 12 h 297"/>
                <a:gd name="T4" fmla="*/ 275 w 287"/>
                <a:gd name="T5" fmla="*/ 25 h 297"/>
                <a:gd name="T6" fmla="*/ 282 w 287"/>
                <a:gd name="T7" fmla="*/ 60 h 297"/>
                <a:gd name="T8" fmla="*/ 284 w 287"/>
                <a:gd name="T9" fmla="*/ 72 h 297"/>
                <a:gd name="T10" fmla="*/ 253 w 287"/>
                <a:gd name="T11" fmla="*/ 84 h 297"/>
                <a:gd name="T12" fmla="*/ 242 w 287"/>
                <a:gd name="T13" fmla="*/ 101 h 297"/>
                <a:gd name="T14" fmla="*/ 214 w 287"/>
                <a:gd name="T15" fmla="*/ 119 h 297"/>
                <a:gd name="T16" fmla="*/ 182 w 287"/>
                <a:gd name="T17" fmla="*/ 128 h 297"/>
                <a:gd name="T18" fmla="*/ 153 w 287"/>
                <a:gd name="T19" fmla="*/ 168 h 297"/>
                <a:gd name="T20" fmla="*/ 150 w 287"/>
                <a:gd name="T21" fmla="*/ 168 h 297"/>
                <a:gd name="T22" fmla="*/ 139 w 287"/>
                <a:gd name="T23" fmla="*/ 180 h 297"/>
                <a:gd name="T24" fmla="*/ 125 w 287"/>
                <a:gd name="T25" fmla="*/ 184 h 297"/>
                <a:gd name="T26" fmla="*/ 104 w 287"/>
                <a:gd name="T27" fmla="*/ 184 h 297"/>
                <a:gd name="T28" fmla="*/ 92 w 287"/>
                <a:gd name="T29" fmla="*/ 202 h 297"/>
                <a:gd name="T30" fmla="*/ 58 w 287"/>
                <a:gd name="T31" fmla="*/ 250 h 297"/>
                <a:gd name="T32" fmla="*/ 43 w 287"/>
                <a:gd name="T33" fmla="*/ 288 h 297"/>
                <a:gd name="T34" fmla="*/ 0 w 287"/>
                <a:gd name="T35" fmla="*/ 297 h 297"/>
                <a:gd name="T36" fmla="*/ 1 w 287"/>
                <a:gd name="T37" fmla="*/ 288 h 297"/>
                <a:gd name="T38" fmla="*/ 14 w 287"/>
                <a:gd name="T39" fmla="*/ 271 h 297"/>
                <a:gd name="T40" fmla="*/ 20 w 287"/>
                <a:gd name="T41" fmla="*/ 249 h 297"/>
                <a:gd name="T42" fmla="*/ 37 w 287"/>
                <a:gd name="T43" fmla="*/ 233 h 297"/>
                <a:gd name="T44" fmla="*/ 42 w 287"/>
                <a:gd name="T45" fmla="*/ 210 h 297"/>
                <a:gd name="T46" fmla="*/ 61 w 287"/>
                <a:gd name="T47" fmla="*/ 189 h 297"/>
                <a:gd name="T48" fmla="*/ 74 w 287"/>
                <a:gd name="T49" fmla="*/ 168 h 297"/>
                <a:gd name="T50" fmla="*/ 99 w 287"/>
                <a:gd name="T51" fmla="*/ 158 h 297"/>
                <a:gd name="T52" fmla="*/ 123 w 287"/>
                <a:gd name="T53" fmla="*/ 138 h 297"/>
                <a:gd name="T54" fmla="*/ 134 w 287"/>
                <a:gd name="T55" fmla="*/ 95 h 297"/>
                <a:gd name="T56" fmla="*/ 144 w 287"/>
                <a:gd name="T57" fmla="*/ 66 h 297"/>
                <a:gd name="T58" fmla="*/ 173 w 287"/>
                <a:gd name="T59" fmla="*/ 43 h 297"/>
                <a:gd name="T60" fmla="*/ 198 w 287"/>
                <a:gd name="T61" fmla="*/ 13 h 297"/>
                <a:gd name="T62" fmla="*/ 217 w 287"/>
                <a:gd name="T6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7" h="297">
                  <a:moveTo>
                    <a:pt x="217" y="0"/>
                  </a:moveTo>
                  <a:lnTo>
                    <a:pt x="227" y="9"/>
                  </a:lnTo>
                  <a:lnTo>
                    <a:pt x="244" y="7"/>
                  </a:lnTo>
                  <a:lnTo>
                    <a:pt x="261" y="12"/>
                  </a:lnTo>
                  <a:lnTo>
                    <a:pt x="269" y="12"/>
                  </a:lnTo>
                  <a:lnTo>
                    <a:pt x="275" y="25"/>
                  </a:lnTo>
                  <a:lnTo>
                    <a:pt x="276" y="38"/>
                  </a:lnTo>
                  <a:lnTo>
                    <a:pt x="282" y="60"/>
                  </a:lnTo>
                  <a:lnTo>
                    <a:pt x="287" y="64"/>
                  </a:lnTo>
                  <a:lnTo>
                    <a:pt x="284" y="72"/>
                  </a:lnTo>
                  <a:lnTo>
                    <a:pt x="261" y="76"/>
                  </a:lnTo>
                  <a:lnTo>
                    <a:pt x="253" y="84"/>
                  </a:lnTo>
                  <a:lnTo>
                    <a:pt x="242" y="85"/>
                  </a:lnTo>
                  <a:lnTo>
                    <a:pt x="242" y="101"/>
                  </a:lnTo>
                  <a:lnTo>
                    <a:pt x="221" y="109"/>
                  </a:lnTo>
                  <a:lnTo>
                    <a:pt x="214" y="119"/>
                  </a:lnTo>
                  <a:lnTo>
                    <a:pt x="200" y="125"/>
                  </a:lnTo>
                  <a:lnTo>
                    <a:pt x="182" y="128"/>
                  </a:lnTo>
                  <a:lnTo>
                    <a:pt x="153" y="143"/>
                  </a:lnTo>
                  <a:lnTo>
                    <a:pt x="153" y="168"/>
                  </a:lnTo>
                  <a:lnTo>
                    <a:pt x="150" y="168"/>
                  </a:lnTo>
                  <a:lnTo>
                    <a:pt x="150" y="168"/>
                  </a:lnTo>
                  <a:lnTo>
                    <a:pt x="150" y="179"/>
                  </a:lnTo>
                  <a:lnTo>
                    <a:pt x="139" y="180"/>
                  </a:lnTo>
                  <a:lnTo>
                    <a:pt x="133" y="184"/>
                  </a:lnTo>
                  <a:lnTo>
                    <a:pt x="125" y="184"/>
                  </a:lnTo>
                  <a:lnTo>
                    <a:pt x="119" y="182"/>
                  </a:lnTo>
                  <a:lnTo>
                    <a:pt x="104" y="184"/>
                  </a:lnTo>
                  <a:lnTo>
                    <a:pt x="98" y="200"/>
                  </a:lnTo>
                  <a:lnTo>
                    <a:pt x="92" y="202"/>
                  </a:lnTo>
                  <a:lnTo>
                    <a:pt x="83" y="228"/>
                  </a:lnTo>
                  <a:lnTo>
                    <a:pt x="58" y="250"/>
                  </a:lnTo>
                  <a:lnTo>
                    <a:pt x="51" y="279"/>
                  </a:lnTo>
                  <a:lnTo>
                    <a:pt x="43" y="288"/>
                  </a:lnTo>
                  <a:lnTo>
                    <a:pt x="41" y="296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1" y="288"/>
                  </a:lnTo>
                  <a:lnTo>
                    <a:pt x="8" y="282"/>
                  </a:lnTo>
                  <a:lnTo>
                    <a:pt x="14" y="271"/>
                  </a:lnTo>
                  <a:lnTo>
                    <a:pt x="13" y="264"/>
                  </a:lnTo>
                  <a:lnTo>
                    <a:pt x="20" y="249"/>
                  </a:lnTo>
                  <a:lnTo>
                    <a:pt x="30" y="236"/>
                  </a:lnTo>
                  <a:lnTo>
                    <a:pt x="37" y="233"/>
                  </a:lnTo>
                  <a:lnTo>
                    <a:pt x="42" y="221"/>
                  </a:lnTo>
                  <a:lnTo>
                    <a:pt x="42" y="210"/>
                  </a:lnTo>
                  <a:lnTo>
                    <a:pt x="49" y="197"/>
                  </a:lnTo>
                  <a:lnTo>
                    <a:pt x="61" y="189"/>
                  </a:lnTo>
                  <a:lnTo>
                    <a:pt x="73" y="168"/>
                  </a:lnTo>
                  <a:lnTo>
                    <a:pt x="74" y="168"/>
                  </a:lnTo>
                  <a:lnTo>
                    <a:pt x="83" y="160"/>
                  </a:lnTo>
                  <a:lnTo>
                    <a:pt x="99" y="158"/>
                  </a:lnTo>
                  <a:lnTo>
                    <a:pt x="114" y="144"/>
                  </a:lnTo>
                  <a:lnTo>
                    <a:pt x="123" y="138"/>
                  </a:lnTo>
                  <a:lnTo>
                    <a:pt x="138" y="121"/>
                  </a:lnTo>
                  <a:lnTo>
                    <a:pt x="134" y="95"/>
                  </a:lnTo>
                  <a:lnTo>
                    <a:pt x="141" y="77"/>
                  </a:lnTo>
                  <a:lnTo>
                    <a:pt x="144" y="66"/>
                  </a:lnTo>
                  <a:lnTo>
                    <a:pt x="156" y="52"/>
                  </a:lnTo>
                  <a:lnTo>
                    <a:pt x="173" y="43"/>
                  </a:lnTo>
                  <a:lnTo>
                    <a:pt x="186" y="34"/>
                  </a:lnTo>
                  <a:lnTo>
                    <a:pt x="198" y="13"/>
                  </a:lnTo>
                  <a:lnTo>
                    <a:pt x="204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67" name="Freeform 336">
              <a:extLst>
                <a:ext uri="{FF2B5EF4-FFF2-40B4-BE49-F238E27FC236}">
                  <a16:creationId xmlns:a16="http://schemas.microsoft.com/office/drawing/2014/main" xmlns="" id="{0D374177-92EF-4706-B6E0-7F06F1476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8004" y="2403937"/>
              <a:ext cx="98869" cy="88516"/>
            </a:xfrm>
            <a:custGeom>
              <a:avLst/>
              <a:gdLst>
                <a:gd name="T0" fmla="*/ 0 w 60"/>
                <a:gd name="T1" fmla="*/ 5 h 61"/>
                <a:gd name="T2" fmla="*/ 3 w 60"/>
                <a:gd name="T3" fmla="*/ 2 h 61"/>
                <a:gd name="T4" fmla="*/ 13 w 60"/>
                <a:gd name="T5" fmla="*/ 0 h 61"/>
                <a:gd name="T6" fmla="*/ 26 w 60"/>
                <a:gd name="T7" fmla="*/ 6 h 61"/>
                <a:gd name="T8" fmla="*/ 33 w 60"/>
                <a:gd name="T9" fmla="*/ 7 h 61"/>
                <a:gd name="T10" fmla="*/ 41 w 60"/>
                <a:gd name="T11" fmla="*/ 12 h 61"/>
                <a:gd name="T12" fmla="*/ 41 w 60"/>
                <a:gd name="T13" fmla="*/ 20 h 61"/>
                <a:gd name="T14" fmla="*/ 47 w 60"/>
                <a:gd name="T15" fmla="*/ 23 h 61"/>
                <a:gd name="T16" fmla="*/ 51 w 60"/>
                <a:gd name="T17" fmla="*/ 31 h 61"/>
                <a:gd name="T18" fmla="*/ 57 w 60"/>
                <a:gd name="T19" fmla="*/ 37 h 61"/>
                <a:gd name="T20" fmla="*/ 57 w 60"/>
                <a:gd name="T21" fmla="*/ 40 h 61"/>
                <a:gd name="T22" fmla="*/ 60 w 60"/>
                <a:gd name="T23" fmla="*/ 42 h 61"/>
                <a:gd name="T24" fmla="*/ 56 w 60"/>
                <a:gd name="T25" fmla="*/ 43 h 61"/>
                <a:gd name="T26" fmla="*/ 46 w 60"/>
                <a:gd name="T27" fmla="*/ 42 h 61"/>
                <a:gd name="T28" fmla="*/ 44 w 60"/>
                <a:gd name="T29" fmla="*/ 40 h 61"/>
                <a:gd name="T30" fmla="*/ 41 w 60"/>
                <a:gd name="T31" fmla="*/ 41 h 61"/>
                <a:gd name="T32" fmla="*/ 43 w 60"/>
                <a:gd name="T33" fmla="*/ 45 h 61"/>
                <a:gd name="T34" fmla="*/ 39 w 60"/>
                <a:gd name="T35" fmla="*/ 52 h 61"/>
                <a:gd name="T36" fmla="*/ 37 w 60"/>
                <a:gd name="T37" fmla="*/ 59 h 61"/>
                <a:gd name="T38" fmla="*/ 33 w 60"/>
                <a:gd name="T39" fmla="*/ 61 h 61"/>
                <a:gd name="T40" fmla="*/ 29 w 60"/>
                <a:gd name="T41" fmla="*/ 52 h 61"/>
                <a:gd name="T42" fmla="*/ 30 w 60"/>
                <a:gd name="T43" fmla="*/ 43 h 61"/>
                <a:gd name="T44" fmla="*/ 28 w 60"/>
                <a:gd name="T45" fmla="*/ 34 h 61"/>
                <a:gd name="T46" fmla="*/ 17 w 60"/>
                <a:gd name="T47" fmla="*/ 22 h 61"/>
                <a:gd name="T48" fmla="*/ 10 w 60"/>
                <a:gd name="T49" fmla="*/ 13 h 61"/>
                <a:gd name="T50" fmla="*/ 5 w 60"/>
                <a:gd name="T51" fmla="*/ 7 h 61"/>
                <a:gd name="T52" fmla="*/ 0 w 60"/>
                <a:gd name="T53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61">
                  <a:moveTo>
                    <a:pt x="0" y="5"/>
                  </a:moveTo>
                  <a:lnTo>
                    <a:pt x="3" y="2"/>
                  </a:lnTo>
                  <a:lnTo>
                    <a:pt x="13" y="0"/>
                  </a:lnTo>
                  <a:lnTo>
                    <a:pt x="26" y="6"/>
                  </a:lnTo>
                  <a:lnTo>
                    <a:pt x="33" y="7"/>
                  </a:lnTo>
                  <a:lnTo>
                    <a:pt x="41" y="12"/>
                  </a:lnTo>
                  <a:lnTo>
                    <a:pt x="41" y="20"/>
                  </a:lnTo>
                  <a:lnTo>
                    <a:pt x="47" y="23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57" y="40"/>
                  </a:lnTo>
                  <a:lnTo>
                    <a:pt x="60" y="42"/>
                  </a:lnTo>
                  <a:lnTo>
                    <a:pt x="56" y="43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41" y="41"/>
                  </a:lnTo>
                  <a:lnTo>
                    <a:pt x="43" y="45"/>
                  </a:lnTo>
                  <a:lnTo>
                    <a:pt x="39" y="52"/>
                  </a:lnTo>
                  <a:lnTo>
                    <a:pt x="37" y="59"/>
                  </a:lnTo>
                  <a:lnTo>
                    <a:pt x="33" y="61"/>
                  </a:lnTo>
                  <a:lnTo>
                    <a:pt x="29" y="52"/>
                  </a:lnTo>
                  <a:lnTo>
                    <a:pt x="30" y="43"/>
                  </a:lnTo>
                  <a:lnTo>
                    <a:pt x="28" y="34"/>
                  </a:lnTo>
                  <a:lnTo>
                    <a:pt x="17" y="22"/>
                  </a:lnTo>
                  <a:lnTo>
                    <a:pt x="10" y="13"/>
                  </a:lnTo>
                  <a:lnTo>
                    <a:pt x="5" y="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68" name="Freeform 337">
              <a:extLst>
                <a:ext uri="{FF2B5EF4-FFF2-40B4-BE49-F238E27FC236}">
                  <a16:creationId xmlns:a16="http://schemas.microsoft.com/office/drawing/2014/main" xmlns="" id="{AA46F7AE-79C3-4747-84BA-FC18447B9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797" y="4223580"/>
              <a:ext cx="232343" cy="407751"/>
            </a:xfrm>
            <a:custGeom>
              <a:avLst/>
              <a:gdLst>
                <a:gd name="T0" fmla="*/ 127 w 141"/>
                <a:gd name="T1" fmla="*/ 8 h 281"/>
                <a:gd name="T2" fmla="*/ 131 w 141"/>
                <a:gd name="T3" fmla="*/ 17 h 281"/>
                <a:gd name="T4" fmla="*/ 135 w 141"/>
                <a:gd name="T5" fmla="*/ 31 h 281"/>
                <a:gd name="T6" fmla="*/ 136 w 141"/>
                <a:gd name="T7" fmla="*/ 56 h 281"/>
                <a:gd name="T8" fmla="*/ 141 w 141"/>
                <a:gd name="T9" fmla="*/ 66 h 281"/>
                <a:gd name="T10" fmla="*/ 138 w 141"/>
                <a:gd name="T11" fmla="*/ 76 h 281"/>
                <a:gd name="T12" fmla="*/ 134 w 141"/>
                <a:gd name="T13" fmla="*/ 82 h 281"/>
                <a:gd name="T14" fmla="*/ 129 w 141"/>
                <a:gd name="T15" fmla="*/ 70 h 281"/>
                <a:gd name="T16" fmla="*/ 125 w 141"/>
                <a:gd name="T17" fmla="*/ 76 h 281"/>
                <a:gd name="T18" fmla="*/ 128 w 141"/>
                <a:gd name="T19" fmla="*/ 91 h 281"/>
                <a:gd name="T20" fmla="*/ 126 w 141"/>
                <a:gd name="T21" fmla="*/ 100 h 281"/>
                <a:gd name="T22" fmla="*/ 120 w 141"/>
                <a:gd name="T23" fmla="*/ 105 h 281"/>
                <a:gd name="T24" fmla="*/ 118 w 141"/>
                <a:gd name="T25" fmla="*/ 122 h 281"/>
                <a:gd name="T26" fmla="*/ 109 w 141"/>
                <a:gd name="T27" fmla="*/ 147 h 281"/>
                <a:gd name="T28" fmla="*/ 98 w 141"/>
                <a:gd name="T29" fmla="*/ 175 h 281"/>
                <a:gd name="T30" fmla="*/ 83 w 141"/>
                <a:gd name="T31" fmla="*/ 215 h 281"/>
                <a:gd name="T32" fmla="*/ 74 w 141"/>
                <a:gd name="T33" fmla="*/ 244 h 281"/>
                <a:gd name="T34" fmla="*/ 63 w 141"/>
                <a:gd name="T35" fmla="*/ 268 h 281"/>
                <a:gd name="T36" fmla="*/ 49 w 141"/>
                <a:gd name="T37" fmla="*/ 272 h 281"/>
                <a:gd name="T38" fmla="*/ 32 w 141"/>
                <a:gd name="T39" fmla="*/ 281 h 281"/>
                <a:gd name="T40" fmla="*/ 22 w 141"/>
                <a:gd name="T41" fmla="*/ 276 h 281"/>
                <a:gd name="T42" fmla="*/ 9 w 141"/>
                <a:gd name="T43" fmla="*/ 268 h 281"/>
                <a:gd name="T44" fmla="*/ 5 w 141"/>
                <a:gd name="T45" fmla="*/ 258 h 281"/>
                <a:gd name="T46" fmla="*/ 5 w 141"/>
                <a:gd name="T47" fmla="*/ 239 h 281"/>
                <a:gd name="T48" fmla="*/ 0 w 141"/>
                <a:gd name="T49" fmla="*/ 223 h 281"/>
                <a:gd name="T50" fmla="*/ 0 w 141"/>
                <a:gd name="T51" fmla="*/ 208 h 281"/>
                <a:gd name="T52" fmla="*/ 4 w 141"/>
                <a:gd name="T53" fmla="*/ 193 h 281"/>
                <a:gd name="T54" fmla="*/ 13 w 141"/>
                <a:gd name="T55" fmla="*/ 189 h 281"/>
                <a:gd name="T56" fmla="*/ 13 w 141"/>
                <a:gd name="T57" fmla="*/ 182 h 281"/>
                <a:gd name="T58" fmla="*/ 23 w 141"/>
                <a:gd name="T59" fmla="*/ 166 h 281"/>
                <a:gd name="T60" fmla="*/ 26 w 141"/>
                <a:gd name="T61" fmla="*/ 153 h 281"/>
                <a:gd name="T62" fmla="*/ 22 w 141"/>
                <a:gd name="T63" fmla="*/ 143 h 281"/>
                <a:gd name="T64" fmla="*/ 20 w 141"/>
                <a:gd name="T65" fmla="*/ 130 h 281"/>
                <a:gd name="T66" fmla="*/ 19 w 141"/>
                <a:gd name="T67" fmla="*/ 111 h 281"/>
                <a:gd name="T68" fmla="*/ 27 w 141"/>
                <a:gd name="T69" fmla="*/ 99 h 281"/>
                <a:gd name="T70" fmla="*/ 30 w 141"/>
                <a:gd name="T71" fmla="*/ 86 h 281"/>
                <a:gd name="T72" fmla="*/ 39 w 141"/>
                <a:gd name="T73" fmla="*/ 85 h 281"/>
                <a:gd name="T74" fmla="*/ 49 w 141"/>
                <a:gd name="T75" fmla="*/ 81 h 281"/>
                <a:gd name="T76" fmla="*/ 56 w 141"/>
                <a:gd name="T77" fmla="*/ 77 h 281"/>
                <a:gd name="T78" fmla="*/ 64 w 141"/>
                <a:gd name="T79" fmla="*/ 77 h 281"/>
                <a:gd name="T80" fmla="*/ 75 w 141"/>
                <a:gd name="T81" fmla="*/ 65 h 281"/>
                <a:gd name="T82" fmla="*/ 91 w 141"/>
                <a:gd name="T83" fmla="*/ 53 h 281"/>
                <a:gd name="T84" fmla="*/ 97 w 141"/>
                <a:gd name="T85" fmla="*/ 42 h 281"/>
                <a:gd name="T86" fmla="*/ 95 w 141"/>
                <a:gd name="T87" fmla="*/ 33 h 281"/>
                <a:gd name="T88" fmla="*/ 102 w 141"/>
                <a:gd name="T89" fmla="*/ 36 h 281"/>
                <a:gd name="T90" fmla="*/ 113 w 141"/>
                <a:gd name="T91" fmla="*/ 21 h 281"/>
                <a:gd name="T92" fmla="*/ 114 w 141"/>
                <a:gd name="T93" fmla="*/ 9 h 281"/>
                <a:gd name="T94" fmla="*/ 121 w 141"/>
                <a:gd name="T95" fmla="*/ 0 h 281"/>
                <a:gd name="T96" fmla="*/ 127 w 141"/>
                <a:gd name="T97" fmla="*/ 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1" h="281">
                  <a:moveTo>
                    <a:pt x="127" y="8"/>
                  </a:moveTo>
                  <a:lnTo>
                    <a:pt x="131" y="17"/>
                  </a:lnTo>
                  <a:lnTo>
                    <a:pt x="135" y="31"/>
                  </a:lnTo>
                  <a:lnTo>
                    <a:pt x="136" y="56"/>
                  </a:lnTo>
                  <a:lnTo>
                    <a:pt x="141" y="66"/>
                  </a:lnTo>
                  <a:lnTo>
                    <a:pt x="138" y="76"/>
                  </a:lnTo>
                  <a:lnTo>
                    <a:pt x="134" y="82"/>
                  </a:lnTo>
                  <a:lnTo>
                    <a:pt x="129" y="70"/>
                  </a:lnTo>
                  <a:lnTo>
                    <a:pt x="125" y="76"/>
                  </a:lnTo>
                  <a:lnTo>
                    <a:pt x="128" y="91"/>
                  </a:lnTo>
                  <a:lnTo>
                    <a:pt x="126" y="100"/>
                  </a:lnTo>
                  <a:lnTo>
                    <a:pt x="120" y="105"/>
                  </a:lnTo>
                  <a:lnTo>
                    <a:pt x="118" y="122"/>
                  </a:lnTo>
                  <a:lnTo>
                    <a:pt x="109" y="147"/>
                  </a:lnTo>
                  <a:lnTo>
                    <a:pt x="98" y="175"/>
                  </a:lnTo>
                  <a:lnTo>
                    <a:pt x="83" y="215"/>
                  </a:lnTo>
                  <a:lnTo>
                    <a:pt x="74" y="244"/>
                  </a:lnTo>
                  <a:lnTo>
                    <a:pt x="63" y="268"/>
                  </a:lnTo>
                  <a:lnTo>
                    <a:pt x="49" y="272"/>
                  </a:lnTo>
                  <a:lnTo>
                    <a:pt x="32" y="281"/>
                  </a:lnTo>
                  <a:lnTo>
                    <a:pt x="22" y="276"/>
                  </a:lnTo>
                  <a:lnTo>
                    <a:pt x="9" y="268"/>
                  </a:lnTo>
                  <a:lnTo>
                    <a:pt x="5" y="258"/>
                  </a:lnTo>
                  <a:lnTo>
                    <a:pt x="5" y="239"/>
                  </a:lnTo>
                  <a:lnTo>
                    <a:pt x="0" y="223"/>
                  </a:lnTo>
                  <a:lnTo>
                    <a:pt x="0" y="208"/>
                  </a:lnTo>
                  <a:lnTo>
                    <a:pt x="4" y="193"/>
                  </a:lnTo>
                  <a:lnTo>
                    <a:pt x="13" y="189"/>
                  </a:lnTo>
                  <a:lnTo>
                    <a:pt x="13" y="182"/>
                  </a:lnTo>
                  <a:lnTo>
                    <a:pt x="23" y="166"/>
                  </a:lnTo>
                  <a:lnTo>
                    <a:pt x="26" y="153"/>
                  </a:lnTo>
                  <a:lnTo>
                    <a:pt x="22" y="143"/>
                  </a:lnTo>
                  <a:lnTo>
                    <a:pt x="20" y="130"/>
                  </a:lnTo>
                  <a:lnTo>
                    <a:pt x="19" y="111"/>
                  </a:lnTo>
                  <a:lnTo>
                    <a:pt x="27" y="99"/>
                  </a:lnTo>
                  <a:lnTo>
                    <a:pt x="30" y="86"/>
                  </a:lnTo>
                  <a:lnTo>
                    <a:pt x="39" y="85"/>
                  </a:lnTo>
                  <a:lnTo>
                    <a:pt x="49" y="81"/>
                  </a:lnTo>
                  <a:lnTo>
                    <a:pt x="56" y="77"/>
                  </a:lnTo>
                  <a:lnTo>
                    <a:pt x="64" y="77"/>
                  </a:lnTo>
                  <a:lnTo>
                    <a:pt x="75" y="65"/>
                  </a:lnTo>
                  <a:lnTo>
                    <a:pt x="91" y="53"/>
                  </a:lnTo>
                  <a:lnTo>
                    <a:pt x="97" y="42"/>
                  </a:lnTo>
                  <a:lnTo>
                    <a:pt x="95" y="33"/>
                  </a:lnTo>
                  <a:lnTo>
                    <a:pt x="102" y="36"/>
                  </a:lnTo>
                  <a:lnTo>
                    <a:pt x="113" y="21"/>
                  </a:lnTo>
                  <a:lnTo>
                    <a:pt x="114" y="9"/>
                  </a:lnTo>
                  <a:lnTo>
                    <a:pt x="121" y="0"/>
                  </a:lnTo>
                  <a:lnTo>
                    <a:pt x="127" y="8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69" name="Freeform 338">
              <a:extLst>
                <a:ext uri="{FF2B5EF4-FFF2-40B4-BE49-F238E27FC236}">
                  <a16:creationId xmlns:a16="http://schemas.microsoft.com/office/drawing/2014/main" xmlns="" id="{BE6D68A7-E88C-4C21-8984-7E52AAF87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009" y="2874084"/>
              <a:ext cx="794247" cy="547054"/>
            </a:xfrm>
            <a:custGeom>
              <a:avLst/>
              <a:gdLst>
                <a:gd name="T0" fmla="*/ 298 w 482"/>
                <a:gd name="T1" fmla="*/ 175 h 377"/>
                <a:gd name="T2" fmla="*/ 288 w 482"/>
                <a:gd name="T3" fmla="*/ 225 h 377"/>
                <a:gd name="T4" fmla="*/ 303 w 482"/>
                <a:gd name="T5" fmla="*/ 266 h 377"/>
                <a:gd name="T6" fmla="*/ 329 w 482"/>
                <a:gd name="T7" fmla="*/ 294 h 377"/>
                <a:gd name="T8" fmla="*/ 366 w 482"/>
                <a:gd name="T9" fmla="*/ 295 h 377"/>
                <a:gd name="T10" fmla="*/ 405 w 482"/>
                <a:gd name="T11" fmla="*/ 279 h 377"/>
                <a:gd name="T12" fmla="*/ 419 w 482"/>
                <a:gd name="T13" fmla="*/ 243 h 377"/>
                <a:gd name="T14" fmla="*/ 468 w 482"/>
                <a:gd name="T15" fmla="*/ 234 h 377"/>
                <a:gd name="T16" fmla="*/ 480 w 482"/>
                <a:gd name="T17" fmla="*/ 246 h 377"/>
                <a:gd name="T18" fmla="*/ 465 w 482"/>
                <a:gd name="T19" fmla="*/ 275 h 377"/>
                <a:gd name="T20" fmla="*/ 451 w 482"/>
                <a:gd name="T21" fmla="*/ 295 h 377"/>
                <a:gd name="T22" fmla="*/ 436 w 482"/>
                <a:gd name="T23" fmla="*/ 308 h 377"/>
                <a:gd name="T24" fmla="*/ 430 w 482"/>
                <a:gd name="T25" fmla="*/ 309 h 377"/>
                <a:gd name="T26" fmla="*/ 395 w 482"/>
                <a:gd name="T27" fmla="*/ 321 h 377"/>
                <a:gd name="T28" fmla="*/ 399 w 482"/>
                <a:gd name="T29" fmla="*/ 333 h 377"/>
                <a:gd name="T30" fmla="*/ 402 w 482"/>
                <a:gd name="T31" fmla="*/ 346 h 377"/>
                <a:gd name="T32" fmla="*/ 370 w 482"/>
                <a:gd name="T33" fmla="*/ 367 h 377"/>
                <a:gd name="T34" fmla="*/ 348 w 482"/>
                <a:gd name="T35" fmla="*/ 355 h 377"/>
                <a:gd name="T36" fmla="*/ 315 w 482"/>
                <a:gd name="T37" fmla="*/ 344 h 377"/>
                <a:gd name="T38" fmla="*/ 278 w 482"/>
                <a:gd name="T39" fmla="*/ 349 h 377"/>
                <a:gd name="T40" fmla="*/ 236 w 482"/>
                <a:gd name="T41" fmla="*/ 332 h 377"/>
                <a:gd name="T42" fmla="*/ 199 w 482"/>
                <a:gd name="T43" fmla="*/ 307 h 377"/>
                <a:gd name="T44" fmla="*/ 165 w 482"/>
                <a:gd name="T45" fmla="*/ 290 h 377"/>
                <a:gd name="T46" fmla="*/ 138 w 482"/>
                <a:gd name="T47" fmla="*/ 255 h 377"/>
                <a:gd name="T48" fmla="*/ 149 w 482"/>
                <a:gd name="T49" fmla="*/ 242 h 377"/>
                <a:gd name="T50" fmla="*/ 146 w 482"/>
                <a:gd name="T51" fmla="*/ 217 h 377"/>
                <a:gd name="T52" fmla="*/ 116 w 482"/>
                <a:gd name="T53" fmla="*/ 169 h 377"/>
                <a:gd name="T54" fmla="*/ 95 w 482"/>
                <a:gd name="T55" fmla="*/ 143 h 377"/>
                <a:gd name="T56" fmla="*/ 85 w 482"/>
                <a:gd name="T57" fmla="*/ 115 h 377"/>
                <a:gd name="T58" fmla="*/ 68 w 482"/>
                <a:gd name="T59" fmla="*/ 88 h 377"/>
                <a:gd name="T60" fmla="*/ 59 w 482"/>
                <a:gd name="T61" fmla="*/ 56 h 377"/>
                <a:gd name="T62" fmla="*/ 50 w 482"/>
                <a:gd name="T63" fmla="*/ 24 h 377"/>
                <a:gd name="T64" fmla="*/ 31 w 482"/>
                <a:gd name="T65" fmla="*/ 27 h 377"/>
                <a:gd name="T66" fmla="*/ 31 w 482"/>
                <a:gd name="T67" fmla="*/ 62 h 377"/>
                <a:gd name="T68" fmla="*/ 43 w 482"/>
                <a:gd name="T69" fmla="*/ 82 h 377"/>
                <a:gd name="T70" fmla="*/ 46 w 482"/>
                <a:gd name="T71" fmla="*/ 102 h 377"/>
                <a:gd name="T72" fmla="*/ 61 w 482"/>
                <a:gd name="T73" fmla="*/ 125 h 377"/>
                <a:gd name="T74" fmla="*/ 67 w 482"/>
                <a:gd name="T75" fmla="*/ 164 h 377"/>
                <a:gd name="T76" fmla="*/ 80 w 482"/>
                <a:gd name="T77" fmla="*/ 185 h 377"/>
                <a:gd name="T78" fmla="*/ 74 w 482"/>
                <a:gd name="T79" fmla="*/ 205 h 377"/>
                <a:gd name="T80" fmla="*/ 59 w 482"/>
                <a:gd name="T81" fmla="*/ 181 h 377"/>
                <a:gd name="T82" fmla="*/ 45 w 482"/>
                <a:gd name="T83" fmla="*/ 150 h 377"/>
                <a:gd name="T84" fmla="*/ 28 w 482"/>
                <a:gd name="T85" fmla="*/ 123 h 377"/>
                <a:gd name="T86" fmla="*/ 13 w 482"/>
                <a:gd name="T87" fmla="*/ 115 h 377"/>
                <a:gd name="T88" fmla="*/ 14 w 482"/>
                <a:gd name="T89" fmla="*/ 103 h 377"/>
                <a:gd name="T90" fmla="*/ 17 w 482"/>
                <a:gd name="T91" fmla="*/ 71 h 377"/>
                <a:gd name="T92" fmla="*/ 4 w 482"/>
                <a:gd name="T93" fmla="*/ 39 h 377"/>
                <a:gd name="T94" fmla="*/ 21 w 482"/>
                <a:gd name="T95" fmla="*/ 2 h 377"/>
                <a:gd name="T96" fmla="*/ 64 w 482"/>
                <a:gd name="T97" fmla="*/ 14 h 377"/>
                <a:gd name="T98" fmla="*/ 148 w 482"/>
                <a:gd name="T99" fmla="*/ 28 h 377"/>
                <a:gd name="T100" fmla="*/ 185 w 482"/>
                <a:gd name="T101" fmla="*/ 27 h 377"/>
                <a:gd name="T102" fmla="*/ 202 w 482"/>
                <a:gd name="T103" fmla="*/ 54 h 377"/>
                <a:gd name="T104" fmla="*/ 224 w 482"/>
                <a:gd name="T105" fmla="*/ 78 h 377"/>
                <a:gd name="T106" fmla="*/ 264 w 482"/>
                <a:gd name="T107" fmla="*/ 69 h 377"/>
                <a:gd name="T108" fmla="*/ 280 w 482"/>
                <a:gd name="T109" fmla="*/ 107 h 377"/>
                <a:gd name="T110" fmla="*/ 296 w 482"/>
                <a:gd name="T111" fmla="*/ 13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2" h="377">
                  <a:moveTo>
                    <a:pt x="315" y="142"/>
                  </a:moveTo>
                  <a:lnTo>
                    <a:pt x="304" y="160"/>
                  </a:lnTo>
                  <a:lnTo>
                    <a:pt x="298" y="175"/>
                  </a:lnTo>
                  <a:lnTo>
                    <a:pt x="291" y="203"/>
                  </a:lnTo>
                  <a:lnTo>
                    <a:pt x="287" y="213"/>
                  </a:lnTo>
                  <a:lnTo>
                    <a:pt x="288" y="225"/>
                  </a:lnTo>
                  <a:lnTo>
                    <a:pt x="292" y="235"/>
                  </a:lnTo>
                  <a:lnTo>
                    <a:pt x="293" y="251"/>
                  </a:lnTo>
                  <a:lnTo>
                    <a:pt x="303" y="266"/>
                  </a:lnTo>
                  <a:lnTo>
                    <a:pt x="305" y="278"/>
                  </a:lnTo>
                  <a:lnTo>
                    <a:pt x="311" y="288"/>
                  </a:lnTo>
                  <a:lnTo>
                    <a:pt x="329" y="294"/>
                  </a:lnTo>
                  <a:lnTo>
                    <a:pt x="335" y="302"/>
                  </a:lnTo>
                  <a:lnTo>
                    <a:pt x="352" y="297"/>
                  </a:lnTo>
                  <a:lnTo>
                    <a:pt x="366" y="295"/>
                  </a:lnTo>
                  <a:lnTo>
                    <a:pt x="380" y="291"/>
                  </a:lnTo>
                  <a:lnTo>
                    <a:pt x="392" y="287"/>
                  </a:lnTo>
                  <a:lnTo>
                    <a:pt x="405" y="279"/>
                  </a:lnTo>
                  <a:lnTo>
                    <a:pt x="411" y="267"/>
                  </a:lnTo>
                  <a:lnTo>
                    <a:pt x="415" y="249"/>
                  </a:lnTo>
                  <a:lnTo>
                    <a:pt x="419" y="243"/>
                  </a:lnTo>
                  <a:lnTo>
                    <a:pt x="432" y="238"/>
                  </a:lnTo>
                  <a:lnTo>
                    <a:pt x="452" y="233"/>
                  </a:lnTo>
                  <a:lnTo>
                    <a:pt x="468" y="234"/>
                  </a:lnTo>
                  <a:lnTo>
                    <a:pt x="479" y="232"/>
                  </a:lnTo>
                  <a:lnTo>
                    <a:pt x="482" y="236"/>
                  </a:lnTo>
                  <a:lnTo>
                    <a:pt x="480" y="246"/>
                  </a:lnTo>
                  <a:lnTo>
                    <a:pt x="469" y="259"/>
                  </a:lnTo>
                  <a:lnTo>
                    <a:pt x="463" y="271"/>
                  </a:lnTo>
                  <a:lnTo>
                    <a:pt x="465" y="275"/>
                  </a:lnTo>
                  <a:lnTo>
                    <a:pt x="461" y="284"/>
                  </a:lnTo>
                  <a:lnTo>
                    <a:pt x="455" y="300"/>
                  </a:lnTo>
                  <a:lnTo>
                    <a:pt x="451" y="295"/>
                  </a:lnTo>
                  <a:lnTo>
                    <a:pt x="447" y="295"/>
                  </a:lnTo>
                  <a:lnTo>
                    <a:pt x="444" y="295"/>
                  </a:lnTo>
                  <a:lnTo>
                    <a:pt x="436" y="308"/>
                  </a:lnTo>
                  <a:lnTo>
                    <a:pt x="433" y="306"/>
                  </a:lnTo>
                  <a:lnTo>
                    <a:pt x="430" y="306"/>
                  </a:lnTo>
                  <a:lnTo>
                    <a:pt x="430" y="309"/>
                  </a:lnTo>
                  <a:lnTo>
                    <a:pt x="413" y="309"/>
                  </a:lnTo>
                  <a:lnTo>
                    <a:pt x="396" y="309"/>
                  </a:lnTo>
                  <a:lnTo>
                    <a:pt x="395" y="321"/>
                  </a:lnTo>
                  <a:lnTo>
                    <a:pt x="387" y="321"/>
                  </a:lnTo>
                  <a:lnTo>
                    <a:pt x="393" y="328"/>
                  </a:lnTo>
                  <a:lnTo>
                    <a:pt x="399" y="333"/>
                  </a:lnTo>
                  <a:lnTo>
                    <a:pt x="400" y="337"/>
                  </a:lnTo>
                  <a:lnTo>
                    <a:pt x="403" y="338"/>
                  </a:lnTo>
                  <a:lnTo>
                    <a:pt x="402" y="346"/>
                  </a:lnTo>
                  <a:lnTo>
                    <a:pt x="378" y="346"/>
                  </a:lnTo>
                  <a:lnTo>
                    <a:pt x="368" y="363"/>
                  </a:lnTo>
                  <a:lnTo>
                    <a:pt x="370" y="367"/>
                  </a:lnTo>
                  <a:lnTo>
                    <a:pt x="367" y="371"/>
                  </a:lnTo>
                  <a:lnTo>
                    <a:pt x="366" y="377"/>
                  </a:lnTo>
                  <a:lnTo>
                    <a:pt x="348" y="355"/>
                  </a:lnTo>
                  <a:lnTo>
                    <a:pt x="339" y="348"/>
                  </a:lnTo>
                  <a:lnTo>
                    <a:pt x="325" y="343"/>
                  </a:lnTo>
                  <a:lnTo>
                    <a:pt x="315" y="344"/>
                  </a:lnTo>
                  <a:lnTo>
                    <a:pt x="299" y="352"/>
                  </a:lnTo>
                  <a:lnTo>
                    <a:pt x="290" y="354"/>
                  </a:lnTo>
                  <a:lnTo>
                    <a:pt x="278" y="349"/>
                  </a:lnTo>
                  <a:lnTo>
                    <a:pt x="265" y="345"/>
                  </a:lnTo>
                  <a:lnTo>
                    <a:pt x="249" y="335"/>
                  </a:lnTo>
                  <a:lnTo>
                    <a:pt x="236" y="332"/>
                  </a:lnTo>
                  <a:lnTo>
                    <a:pt x="216" y="323"/>
                  </a:lnTo>
                  <a:lnTo>
                    <a:pt x="203" y="313"/>
                  </a:lnTo>
                  <a:lnTo>
                    <a:pt x="199" y="307"/>
                  </a:lnTo>
                  <a:lnTo>
                    <a:pt x="189" y="306"/>
                  </a:lnTo>
                  <a:lnTo>
                    <a:pt x="171" y="299"/>
                  </a:lnTo>
                  <a:lnTo>
                    <a:pt x="165" y="290"/>
                  </a:lnTo>
                  <a:lnTo>
                    <a:pt x="148" y="278"/>
                  </a:lnTo>
                  <a:lnTo>
                    <a:pt x="141" y="265"/>
                  </a:lnTo>
                  <a:lnTo>
                    <a:pt x="138" y="255"/>
                  </a:lnTo>
                  <a:lnTo>
                    <a:pt x="145" y="253"/>
                  </a:lnTo>
                  <a:lnTo>
                    <a:pt x="144" y="247"/>
                  </a:lnTo>
                  <a:lnTo>
                    <a:pt x="149" y="242"/>
                  </a:lnTo>
                  <a:lnTo>
                    <a:pt x="150" y="234"/>
                  </a:lnTo>
                  <a:lnTo>
                    <a:pt x="146" y="225"/>
                  </a:lnTo>
                  <a:lnTo>
                    <a:pt x="146" y="217"/>
                  </a:lnTo>
                  <a:lnTo>
                    <a:pt x="142" y="206"/>
                  </a:lnTo>
                  <a:lnTo>
                    <a:pt x="131" y="186"/>
                  </a:lnTo>
                  <a:lnTo>
                    <a:pt x="116" y="169"/>
                  </a:lnTo>
                  <a:lnTo>
                    <a:pt x="110" y="156"/>
                  </a:lnTo>
                  <a:lnTo>
                    <a:pt x="97" y="148"/>
                  </a:lnTo>
                  <a:lnTo>
                    <a:pt x="95" y="143"/>
                  </a:lnTo>
                  <a:lnTo>
                    <a:pt x="101" y="130"/>
                  </a:lnTo>
                  <a:lnTo>
                    <a:pt x="93" y="125"/>
                  </a:lnTo>
                  <a:lnTo>
                    <a:pt x="85" y="115"/>
                  </a:lnTo>
                  <a:lnTo>
                    <a:pt x="85" y="101"/>
                  </a:lnTo>
                  <a:lnTo>
                    <a:pt x="75" y="99"/>
                  </a:lnTo>
                  <a:lnTo>
                    <a:pt x="68" y="88"/>
                  </a:lnTo>
                  <a:lnTo>
                    <a:pt x="63" y="78"/>
                  </a:lnTo>
                  <a:lnTo>
                    <a:pt x="64" y="72"/>
                  </a:lnTo>
                  <a:lnTo>
                    <a:pt x="59" y="56"/>
                  </a:lnTo>
                  <a:lnTo>
                    <a:pt x="58" y="40"/>
                  </a:lnTo>
                  <a:lnTo>
                    <a:pt x="61" y="32"/>
                  </a:lnTo>
                  <a:lnTo>
                    <a:pt x="50" y="24"/>
                  </a:lnTo>
                  <a:lnTo>
                    <a:pt x="44" y="25"/>
                  </a:lnTo>
                  <a:lnTo>
                    <a:pt x="36" y="19"/>
                  </a:lnTo>
                  <a:lnTo>
                    <a:pt x="31" y="27"/>
                  </a:lnTo>
                  <a:lnTo>
                    <a:pt x="30" y="37"/>
                  </a:lnTo>
                  <a:lnTo>
                    <a:pt x="27" y="53"/>
                  </a:lnTo>
                  <a:lnTo>
                    <a:pt x="31" y="62"/>
                  </a:lnTo>
                  <a:lnTo>
                    <a:pt x="39" y="76"/>
                  </a:lnTo>
                  <a:lnTo>
                    <a:pt x="41" y="81"/>
                  </a:lnTo>
                  <a:lnTo>
                    <a:pt x="43" y="82"/>
                  </a:lnTo>
                  <a:lnTo>
                    <a:pt x="43" y="89"/>
                  </a:lnTo>
                  <a:lnTo>
                    <a:pt x="47" y="89"/>
                  </a:lnTo>
                  <a:lnTo>
                    <a:pt x="46" y="102"/>
                  </a:lnTo>
                  <a:lnTo>
                    <a:pt x="51" y="108"/>
                  </a:lnTo>
                  <a:lnTo>
                    <a:pt x="52" y="115"/>
                  </a:lnTo>
                  <a:lnTo>
                    <a:pt x="61" y="125"/>
                  </a:lnTo>
                  <a:lnTo>
                    <a:pt x="62" y="145"/>
                  </a:lnTo>
                  <a:lnTo>
                    <a:pt x="65" y="154"/>
                  </a:lnTo>
                  <a:lnTo>
                    <a:pt x="67" y="164"/>
                  </a:lnTo>
                  <a:lnTo>
                    <a:pt x="66" y="174"/>
                  </a:lnTo>
                  <a:lnTo>
                    <a:pt x="74" y="175"/>
                  </a:lnTo>
                  <a:lnTo>
                    <a:pt x="80" y="185"/>
                  </a:lnTo>
                  <a:lnTo>
                    <a:pt x="84" y="194"/>
                  </a:lnTo>
                  <a:lnTo>
                    <a:pt x="83" y="198"/>
                  </a:lnTo>
                  <a:lnTo>
                    <a:pt x="74" y="205"/>
                  </a:lnTo>
                  <a:lnTo>
                    <a:pt x="71" y="205"/>
                  </a:lnTo>
                  <a:lnTo>
                    <a:pt x="68" y="193"/>
                  </a:lnTo>
                  <a:lnTo>
                    <a:pt x="59" y="181"/>
                  </a:lnTo>
                  <a:lnTo>
                    <a:pt x="49" y="171"/>
                  </a:lnTo>
                  <a:lnTo>
                    <a:pt x="41" y="165"/>
                  </a:lnTo>
                  <a:lnTo>
                    <a:pt x="45" y="150"/>
                  </a:lnTo>
                  <a:lnTo>
                    <a:pt x="45" y="139"/>
                  </a:lnTo>
                  <a:lnTo>
                    <a:pt x="38" y="133"/>
                  </a:lnTo>
                  <a:lnTo>
                    <a:pt x="28" y="123"/>
                  </a:lnTo>
                  <a:lnTo>
                    <a:pt x="25" y="126"/>
                  </a:lnTo>
                  <a:lnTo>
                    <a:pt x="22" y="121"/>
                  </a:lnTo>
                  <a:lnTo>
                    <a:pt x="13" y="115"/>
                  </a:lnTo>
                  <a:lnTo>
                    <a:pt x="6" y="103"/>
                  </a:lnTo>
                  <a:lnTo>
                    <a:pt x="7" y="102"/>
                  </a:lnTo>
                  <a:lnTo>
                    <a:pt x="14" y="103"/>
                  </a:lnTo>
                  <a:lnTo>
                    <a:pt x="23" y="95"/>
                  </a:lnTo>
                  <a:lnTo>
                    <a:pt x="26" y="86"/>
                  </a:lnTo>
                  <a:lnTo>
                    <a:pt x="17" y="71"/>
                  </a:lnTo>
                  <a:lnTo>
                    <a:pt x="8" y="65"/>
                  </a:lnTo>
                  <a:lnTo>
                    <a:pt x="6" y="52"/>
                  </a:lnTo>
                  <a:lnTo>
                    <a:pt x="4" y="39"/>
                  </a:lnTo>
                  <a:lnTo>
                    <a:pt x="1" y="22"/>
                  </a:lnTo>
                  <a:lnTo>
                    <a:pt x="0" y="4"/>
                  </a:lnTo>
                  <a:lnTo>
                    <a:pt x="21" y="2"/>
                  </a:lnTo>
                  <a:lnTo>
                    <a:pt x="43" y="0"/>
                  </a:lnTo>
                  <a:lnTo>
                    <a:pt x="41" y="4"/>
                  </a:lnTo>
                  <a:lnTo>
                    <a:pt x="64" y="14"/>
                  </a:lnTo>
                  <a:lnTo>
                    <a:pt x="99" y="29"/>
                  </a:lnTo>
                  <a:lnTo>
                    <a:pt x="134" y="28"/>
                  </a:lnTo>
                  <a:lnTo>
                    <a:pt x="148" y="28"/>
                  </a:lnTo>
                  <a:lnTo>
                    <a:pt x="150" y="20"/>
                  </a:lnTo>
                  <a:lnTo>
                    <a:pt x="181" y="20"/>
                  </a:lnTo>
                  <a:lnTo>
                    <a:pt x="185" y="27"/>
                  </a:lnTo>
                  <a:lnTo>
                    <a:pt x="192" y="34"/>
                  </a:lnTo>
                  <a:lnTo>
                    <a:pt x="200" y="43"/>
                  </a:lnTo>
                  <a:lnTo>
                    <a:pt x="202" y="54"/>
                  </a:lnTo>
                  <a:lnTo>
                    <a:pt x="203" y="65"/>
                  </a:lnTo>
                  <a:lnTo>
                    <a:pt x="211" y="71"/>
                  </a:lnTo>
                  <a:lnTo>
                    <a:pt x="224" y="78"/>
                  </a:lnTo>
                  <a:lnTo>
                    <a:pt x="240" y="61"/>
                  </a:lnTo>
                  <a:lnTo>
                    <a:pt x="254" y="61"/>
                  </a:lnTo>
                  <a:lnTo>
                    <a:pt x="264" y="69"/>
                  </a:lnTo>
                  <a:lnTo>
                    <a:pt x="269" y="83"/>
                  </a:lnTo>
                  <a:lnTo>
                    <a:pt x="273" y="95"/>
                  </a:lnTo>
                  <a:lnTo>
                    <a:pt x="280" y="107"/>
                  </a:lnTo>
                  <a:lnTo>
                    <a:pt x="281" y="122"/>
                  </a:lnTo>
                  <a:lnTo>
                    <a:pt x="283" y="132"/>
                  </a:lnTo>
                  <a:lnTo>
                    <a:pt x="296" y="138"/>
                  </a:lnTo>
                  <a:lnTo>
                    <a:pt x="307" y="143"/>
                  </a:lnTo>
                  <a:lnTo>
                    <a:pt x="315" y="142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70" name="Freeform 339">
              <a:extLst>
                <a:ext uri="{FF2B5EF4-FFF2-40B4-BE49-F238E27FC236}">
                  <a16:creationId xmlns:a16="http://schemas.microsoft.com/office/drawing/2014/main" xmlns="" id="{8D2E8976-DAF5-485C-8E04-921CC939A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4644" y="2586772"/>
              <a:ext cx="69209" cy="43532"/>
            </a:xfrm>
            <a:custGeom>
              <a:avLst/>
              <a:gdLst>
                <a:gd name="T0" fmla="*/ 2 w 42"/>
                <a:gd name="T1" fmla="*/ 9 h 30"/>
                <a:gd name="T2" fmla="*/ 4 w 42"/>
                <a:gd name="T3" fmla="*/ 9 h 30"/>
                <a:gd name="T4" fmla="*/ 4 w 42"/>
                <a:gd name="T5" fmla="*/ 5 h 30"/>
                <a:gd name="T6" fmla="*/ 14 w 42"/>
                <a:gd name="T7" fmla="*/ 2 h 30"/>
                <a:gd name="T8" fmla="*/ 17 w 42"/>
                <a:gd name="T9" fmla="*/ 1 h 30"/>
                <a:gd name="T10" fmla="*/ 23 w 42"/>
                <a:gd name="T11" fmla="*/ 0 h 30"/>
                <a:gd name="T12" fmla="*/ 31 w 42"/>
                <a:gd name="T13" fmla="*/ 0 h 30"/>
                <a:gd name="T14" fmla="*/ 40 w 42"/>
                <a:gd name="T15" fmla="*/ 6 h 30"/>
                <a:gd name="T16" fmla="*/ 42 w 42"/>
                <a:gd name="T17" fmla="*/ 20 h 30"/>
                <a:gd name="T18" fmla="*/ 39 w 42"/>
                <a:gd name="T19" fmla="*/ 20 h 30"/>
                <a:gd name="T20" fmla="*/ 37 w 42"/>
                <a:gd name="T21" fmla="*/ 24 h 30"/>
                <a:gd name="T22" fmla="*/ 28 w 42"/>
                <a:gd name="T23" fmla="*/ 24 h 30"/>
                <a:gd name="T24" fmla="*/ 22 w 42"/>
                <a:gd name="T25" fmla="*/ 28 h 30"/>
                <a:gd name="T26" fmla="*/ 11 w 42"/>
                <a:gd name="T27" fmla="*/ 30 h 30"/>
                <a:gd name="T28" fmla="*/ 3 w 42"/>
                <a:gd name="T29" fmla="*/ 25 h 30"/>
                <a:gd name="T30" fmla="*/ 0 w 42"/>
                <a:gd name="T31" fmla="*/ 16 h 30"/>
                <a:gd name="T32" fmla="*/ 2 w 42"/>
                <a:gd name="T3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30">
                  <a:moveTo>
                    <a:pt x="2" y="9"/>
                  </a:moveTo>
                  <a:lnTo>
                    <a:pt x="4" y="9"/>
                  </a:lnTo>
                  <a:lnTo>
                    <a:pt x="4" y="5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40" y="6"/>
                  </a:lnTo>
                  <a:lnTo>
                    <a:pt x="42" y="20"/>
                  </a:lnTo>
                  <a:lnTo>
                    <a:pt x="39" y="20"/>
                  </a:lnTo>
                  <a:lnTo>
                    <a:pt x="37" y="24"/>
                  </a:lnTo>
                  <a:lnTo>
                    <a:pt x="28" y="24"/>
                  </a:lnTo>
                  <a:lnTo>
                    <a:pt x="22" y="28"/>
                  </a:lnTo>
                  <a:lnTo>
                    <a:pt x="11" y="30"/>
                  </a:lnTo>
                  <a:lnTo>
                    <a:pt x="3" y="25"/>
                  </a:lnTo>
                  <a:lnTo>
                    <a:pt x="0" y="16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71" name="Freeform 340">
              <a:extLst>
                <a:ext uri="{FF2B5EF4-FFF2-40B4-BE49-F238E27FC236}">
                  <a16:creationId xmlns:a16="http://schemas.microsoft.com/office/drawing/2014/main" xmlns="" id="{0CB4289A-2C9F-40E4-95D5-A4DC1F8C9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627" y="3107707"/>
              <a:ext cx="492698" cy="448381"/>
            </a:xfrm>
            <a:custGeom>
              <a:avLst/>
              <a:gdLst>
                <a:gd name="T0" fmla="*/ 6 w 299"/>
                <a:gd name="T1" fmla="*/ 211 h 309"/>
                <a:gd name="T2" fmla="*/ 15 w 299"/>
                <a:gd name="T3" fmla="*/ 198 h 309"/>
                <a:gd name="T4" fmla="*/ 38 w 299"/>
                <a:gd name="T5" fmla="*/ 200 h 309"/>
                <a:gd name="T6" fmla="*/ 48 w 299"/>
                <a:gd name="T7" fmla="*/ 197 h 309"/>
                <a:gd name="T8" fmla="*/ 125 w 299"/>
                <a:gd name="T9" fmla="*/ 182 h 309"/>
                <a:gd name="T10" fmla="*/ 114 w 299"/>
                <a:gd name="T11" fmla="*/ 90 h 309"/>
                <a:gd name="T12" fmla="*/ 133 w 299"/>
                <a:gd name="T13" fmla="*/ 0 h 309"/>
                <a:gd name="T14" fmla="*/ 254 w 299"/>
                <a:gd name="T15" fmla="*/ 90 h 309"/>
                <a:gd name="T16" fmla="*/ 270 w 299"/>
                <a:gd name="T17" fmla="*/ 106 h 309"/>
                <a:gd name="T18" fmla="*/ 278 w 299"/>
                <a:gd name="T19" fmla="*/ 123 h 309"/>
                <a:gd name="T20" fmla="*/ 299 w 299"/>
                <a:gd name="T21" fmla="*/ 168 h 309"/>
                <a:gd name="T22" fmla="*/ 287 w 299"/>
                <a:gd name="T23" fmla="*/ 195 h 309"/>
                <a:gd name="T24" fmla="*/ 246 w 299"/>
                <a:gd name="T25" fmla="*/ 200 h 309"/>
                <a:gd name="T26" fmla="*/ 228 w 299"/>
                <a:gd name="T27" fmla="*/ 208 h 309"/>
                <a:gd name="T28" fmla="*/ 212 w 299"/>
                <a:gd name="T29" fmla="*/ 204 h 309"/>
                <a:gd name="T30" fmla="*/ 185 w 299"/>
                <a:gd name="T31" fmla="*/ 216 h 309"/>
                <a:gd name="T32" fmla="*/ 167 w 299"/>
                <a:gd name="T33" fmla="*/ 232 h 309"/>
                <a:gd name="T34" fmla="*/ 157 w 299"/>
                <a:gd name="T35" fmla="*/ 241 h 309"/>
                <a:gd name="T36" fmla="*/ 143 w 299"/>
                <a:gd name="T37" fmla="*/ 244 h 309"/>
                <a:gd name="T38" fmla="*/ 126 w 299"/>
                <a:gd name="T39" fmla="*/ 275 h 309"/>
                <a:gd name="T40" fmla="*/ 121 w 299"/>
                <a:gd name="T41" fmla="*/ 291 h 309"/>
                <a:gd name="T42" fmla="*/ 115 w 299"/>
                <a:gd name="T43" fmla="*/ 306 h 309"/>
                <a:gd name="T44" fmla="*/ 108 w 299"/>
                <a:gd name="T45" fmla="*/ 300 h 309"/>
                <a:gd name="T46" fmla="*/ 99 w 299"/>
                <a:gd name="T47" fmla="*/ 302 h 309"/>
                <a:gd name="T48" fmla="*/ 82 w 299"/>
                <a:gd name="T49" fmla="*/ 307 h 309"/>
                <a:gd name="T50" fmla="*/ 75 w 299"/>
                <a:gd name="T51" fmla="*/ 306 h 309"/>
                <a:gd name="T52" fmla="*/ 70 w 299"/>
                <a:gd name="T53" fmla="*/ 294 h 309"/>
                <a:gd name="T54" fmla="*/ 64 w 299"/>
                <a:gd name="T55" fmla="*/ 294 h 309"/>
                <a:gd name="T56" fmla="*/ 68 w 299"/>
                <a:gd name="T57" fmla="*/ 282 h 309"/>
                <a:gd name="T58" fmla="*/ 59 w 299"/>
                <a:gd name="T59" fmla="*/ 267 h 309"/>
                <a:gd name="T60" fmla="*/ 51 w 299"/>
                <a:gd name="T61" fmla="*/ 262 h 309"/>
                <a:gd name="T62" fmla="*/ 41 w 299"/>
                <a:gd name="T63" fmla="*/ 268 h 309"/>
                <a:gd name="T64" fmla="*/ 28 w 299"/>
                <a:gd name="T65" fmla="*/ 271 h 309"/>
                <a:gd name="T66" fmla="*/ 20 w 299"/>
                <a:gd name="T67" fmla="*/ 265 h 309"/>
                <a:gd name="T68" fmla="*/ 12 w 299"/>
                <a:gd name="T69" fmla="*/ 267 h 309"/>
                <a:gd name="T70" fmla="*/ 12 w 299"/>
                <a:gd name="T71" fmla="*/ 253 h 309"/>
                <a:gd name="T72" fmla="*/ 4 w 299"/>
                <a:gd name="T73" fmla="*/ 240 h 309"/>
                <a:gd name="T74" fmla="*/ 0 w 299"/>
                <a:gd name="T75" fmla="*/ 21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9" h="309">
                  <a:moveTo>
                    <a:pt x="0" y="215"/>
                  </a:moveTo>
                  <a:lnTo>
                    <a:pt x="6" y="211"/>
                  </a:lnTo>
                  <a:lnTo>
                    <a:pt x="9" y="199"/>
                  </a:lnTo>
                  <a:lnTo>
                    <a:pt x="15" y="198"/>
                  </a:lnTo>
                  <a:lnTo>
                    <a:pt x="28" y="204"/>
                  </a:lnTo>
                  <a:lnTo>
                    <a:pt x="38" y="200"/>
                  </a:lnTo>
                  <a:lnTo>
                    <a:pt x="45" y="201"/>
                  </a:lnTo>
                  <a:lnTo>
                    <a:pt x="48" y="197"/>
                  </a:lnTo>
                  <a:lnTo>
                    <a:pt x="121" y="196"/>
                  </a:lnTo>
                  <a:lnTo>
                    <a:pt x="125" y="182"/>
                  </a:lnTo>
                  <a:lnTo>
                    <a:pt x="122" y="179"/>
                  </a:lnTo>
                  <a:lnTo>
                    <a:pt x="114" y="90"/>
                  </a:lnTo>
                  <a:lnTo>
                    <a:pt x="106" y="0"/>
                  </a:lnTo>
                  <a:lnTo>
                    <a:pt x="133" y="0"/>
                  </a:lnTo>
                  <a:lnTo>
                    <a:pt x="193" y="45"/>
                  </a:lnTo>
                  <a:lnTo>
                    <a:pt x="254" y="90"/>
                  </a:lnTo>
                  <a:lnTo>
                    <a:pt x="258" y="100"/>
                  </a:lnTo>
                  <a:lnTo>
                    <a:pt x="270" y="106"/>
                  </a:lnTo>
                  <a:lnTo>
                    <a:pt x="278" y="109"/>
                  </a:lnTo>
                  <a:lnTo>
                    <a:pt x="278" y="123"/>
                  </a:lnTo>
                  <a:lnTo>
                    <a:pt x="298" y="120"/>
                  </a:lnTo>
                  <a:lnTo>
                    <a:pt x="299" y="168"/>
                  </a:lnTo>
                  <a:lnTo>
                    <a:pt x="289" y="182"/>
                  </a:lnTo>
                  <a:lnTo>
                    <a:pt x="287" y="195"/>
                  </a:lnTo>
                  <a:lnTo>
                    <a:pt x="271" y="198"/>
                  </a:lnTo>
                  <a:lnTo>
                    <a:pt x="246" y="200"/>
                  </a:lnTo>
                  <a:lnTo>
                    <a:pt x="240" y="207"/>
                  </a:lnTo>
                  <a:lnTo>
                    <a:pt x="228" y="208"/>
                  </a:lnTo>
                  <a:lnTo>
                    <a:pt x="216" y="208"/>
                  </a:lnTo>
                  <a:lnTo>
                    <a:pt x="212" y="204"/>
                  </a:lnTo>
                  <a:lnTo>
                    <a:pt x="202" y="207"/>
                  </a:lnTo>
                  <a:lnTo>
                    <a:pt x="185" y="216"/>
                  </a:lnTo>
                  <a:lnTo>
                    <a:pt x="182" y="222"/>
                  </a:lnTo>
                  <a:lnTo>
                    <a:pt x="167" y="232"/>
                  </a:lnTo>
                  <a:lnTo>
                    <a:pt x="165" y="237"/>
                  </a:lnTo>
                  <a:lnTo>
                    <a:pt x="157" y="241"/>
                  </a:lnTo>
                  <a:lnTo>
                    <a:pt x="148" y="238"/>
                  </a:lnTo>
                  <a:lnTo>
                    <a:pt x="143" y="244"/>
                  </a:lnTo>
                  <a:lnTo>
                    <a:pt x="140" y="258"/>
                  </a:lnTo>
                  <a:lnTo>
                    <a:pt x="126" y="275"/>
                  </a:lnTo>
                  <a:lnTo>
                    <a:pt x="126" y="282"/>
                  </a:lnTo>
                  <a:lnTo>
                    <a:pt x="121" y="291"/>
                  </a:lnTo>
                  <a:lnTo>
                    <a:pt x="122" y="303"/>
                  </a:lnTo>
                  <a:lnTo>
                    <a:pt x="115" y="306"/>
                  </a:lnTo>
                  <a:lnTo>
                    <a:pt x="111" y="309"/>
                  </a:lnTo>
                  <a:lnTo>
                    <a:pt x="108" y="300"/>
                  </a:lnTo>
                  <a:lnTo>
                    <a:pt x="103" y="302"/>
                  </a:lnTo>
                  <a:lnTo>
                    <a:pt x="99" y="302"/>
                  </a:lnTo>
                  <a:lnTo>
                    <a:pt x="96" y="308"/>
                  </a:lnTo>
                  <a:lnTo>
                    <a:pt x="82" y="307"/>
                  </a:lnTo>
                  <a:lnTo>
                    <a:pt x="77" y="305"/>
                  </a:lnTo>
                  <a:lnTo>
                    <a:pt x="75" y="306"/>
                  </a:lnTo>
                  <a:lnTo>
                    <a:pt x="69" y="300"/>
                  </a:lnTo>
                  <a:lnTo>
                    <a:pt x="70" y="294"/>
                  </a:lnTo>
                  <a:lnTo>
                    <a:pt x="68" y="292"/>
                  </a:lnTo>
                  <a:lnTo>
                    <a:pt x="64" y="294"/>
                  </a:lnTo>
                  <a:lnTo>
                    <a:pt x="65" y="287"/>
                  </a:lnTo>
                  <a:lnTo>
                    <a:pt x="68" y="282"/>
                  </a:lnTo>
                  <a:lnTo>
                    <a:pt x="61" y="273"/>
                  </a:lnTo>
                  <a:lnTo>
                    <a:pt x="59" y="267"/>
                  </a:lnTo>
                  <a:lnTo>
                    <a:pt x="55" y="263"/>
                  </a:lnTo>
                  <a:lnTo>
                    <a:pt x="51" y="262"/>
                  </a:lnTo>
                  <a:lnTo>
                    <a:pt x="47" y="265"/>
                  </a:lnTo>
                  <a:lnTo>
                    <a:pt x="41" y="268"/>
                  </a:lnTo>
                  <a:lnTo>
                    <a:pt x="36" y="272"/>
                  </a:lnTo>
                  <a:lnTo>
                    <a:pt x="28" y="271"/>
                  </a:lnTo>
                  <a:lnTo>
                    <a:pt x="23" y="265"/>
                  </a:lnTo>
                  <a:lnTo>
                    <a:pt x="20" y="265"/>
                  </a:lnTo>
                  <a:lnTo>
                    <a:pt x="15" y="267"/>
                  </a:lnTo>
                  <a:lnTo>
                    <a:pt x="12" y="267"/>
                  </a:lnTo>
                  <a:lnTo>
                    <a:pt x="11" y="260"/>
                  </a:lnTo>
                  <a:lnTo>
                    <a:pt x="12" y="253"/>
                  </a:lnTo>
                  <a:lnTo>
                    <a:pt x="11" y="245"/>
                  </a:lnTo>
                  <a:lnTo>
                    <a:pt x="4" y="240"/>
                  </a:lnTo>
                  <a:lnTo>
                    <a:pt x="0" y="228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72" name="Freeform 341">
              <a:extLst>
                <a:ext uri="{FF2B5EF4-FFF2-40B4-BE49-F238E27FC236}">
                  <a16:creationId xmlns:a16="http://schemas.microsoft.com/office/drawing/2014/main" xmlns="" id="{AF7CD8B0-E0AA-4D2C-931B-2C6851B14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6467" y="3006132"/>
              <a:ext cx="263651" cy="554309"/>
            </a:xfrm>
            <a:custGeom>
              <a:avLst/>
              <a:gdLst>
                <a:gd name="T0" fmla="*/ 126 w 160"/>
                <a:gd name="T1" fmla="*/ 178 h 382"/>
                <a:gd name="T2" fmla="*/ 108 w 160"/>
                <a:gd name="T3" fmla="*/ 201 h 382"/>
                <a:gd name="T4" fmla="*/ 112 w 160"/>
                <a:gd name="T5" fmla="*/ 223 h 382"/>
                <a:gd name="T6" fmla="*/ 135 w 160"/>
                <a:gd name="T7" fmla="*/ 252 h 382"/>
                <a:gd name="T8" fmla="*/ 125 w 160"/>
                <a:gd name="T9" fmla="*/ 274 h 382"/>
                <a:gd name="T10" fmla="*/ 144 w 160"/>
                <a:gd name="T11" fmla="*/ 301 h 382"/>
                <a:gd name="T12" fmla="*/ 148 w 160"/>
                <a:gd name="T13" fmla="*/ 322 h 382"/>
                <a:gd name="T14" fmla="*/ 149 w 160"/>
                <a:gd name="T15" fmla="*/ 361 h 382"/>
                <a:gd name="T16" fmla="*/ 139 w 160"/>
                <a:gd name="T17" fmla="*/ 367 h 382"/>
                <a:gd name="T18" fmla="*/ 136 w 160"/>
                <a:gd name="T19" fmla="*/ 338 h 382"/>
                <a:gd name="T20" fmla="*/ 126 w 160"/>
                <a:gd name="T21" fmla="*/ 305 h 382"/>
                <a:gd name="T22" fmla="*/ 112 w 160"/>
                <a:gd name="T23" fmla="*/ 254 h 382"/>
                <a:gd name="T24" fmla="*/ 91 w 160"/>
                <a:gd name="T25" fmla="*/ 247 h 382"/>
                <a:gd name="T26" fmla="*/ 62 w 160"/>
                <a:gd name="T27" fmla="*/ 260 h 382"/>
                <a:gd name="T28" fmla="*/ 53 w 160"/>
                <a:gd name="T29" fmla="*/ 229 h 382"/>
                <a:gd name="T30" fmla="*/ 29 w 160"/>
                <a:gd name="T31" fmla="*/ 186 h 382"/>
                <a:gd name="T32" fmla="*/ 19 w 160"/>
                <a:gd name="T33" fmla="*/ 176 h 382"/>
                <a:gd name="T34" fmla="*/ 0 w 160"/>
                <a:gd name="T35" fmla="*/ 142 h 382"/>
                <a:gd name="T36" fmla="*/ 4 w 160"/>
                <a:gd name="T37" fmla="*/ 131 h 382"/>
                <a:gd name="T38" fmla="*/ 9 w 160"/>
                <a:gd name="T39" fmla="*/ 117 h 382"/>
                <a:gd name="T40" fmla="*/ 9 w 160"/>
                <a:gd name="T41" fmla="*/ 88 h 382"/>
                <a:gd name="T42" fmla="*/ 28 w 160"/>
                <a:gd name="T43" fmla="*/ 76 h 382"/>
                <a:gd name="T44" fmla="*/ 33 w 160"/>
                <a:gd name="T45" fmla="*/ 48 h 382"/>
                <a:gd name="T46" fmla="*/ 50 w 160"/>
                <a:gd name="T47" fmla="*/ 22 h 382"/>
                <a:gd name="T48" fmla="*/ 59 w 160"/>
                <a:gd name="T49" fmla="*/ 13 h 382"/>
                <a:gd name="T50" fmla="*/ 61 w 160"/>
                <a:gd name="T51" fmla="*/ 1 h 382"/>
                <a:gd name="T52" fmla="*/ 80 w 160"/>
                <a:gd name="T53" fmla="*/ 12 h 382"/>
                <a:gd name="T54" fmla="*/ 93 w 160"/>
                <a:gd name="T55" fmla="*/ 33 h 382"/>
                <a:gd name="T56" fmla="*/ 83 w 160"/>
                <a:gd name="T57" fmla="*/ 67 h 382"/>
                <a:gd name="T58" fmla="*/ 104 w 160"/>
                <a:gd name="T59" fmla="*/ 89 h 382"/>
                <a:gd name="T60" fmla="*/ 124 w 160"/>
                <a:gd name="T61" fmla="*/ 112 h 382"/>
                <a:gd name="T62" fmla="*/ 137 w 160"/>
                <a:gd name="T63" fmla="*/ 137 h 382"/>
                <a:gd name="T64" fmla="*/ 158 w 160"/>
                <a:gd name="T65" fmla="*/ 134 h 382"/>
                <a:gd name="T66" fmla="*/ 147 w 160"/>
                <a:gd name="T67" fmla="*/ 156 h 382"/>
                <a:gd name="T68" fmla="*/ 135 w 160"/>
                <a:gd name="T69" fmla="*/ 16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382">
                  <a:moveTo>
                    <a:pt x="135" y="169"/>
                  </a:moveTo>
                  <a:lnTo>
                    <a:pt x="126" y="178"/>
                  </a:lnTo>
                  <a:lnTo>
                    <a:pt x="113" y="179"/>
                  </a:lnTo>
                  <a:lnTo>
                    <a:pt x="108" y="201"/>
                  </a:lnTo>
                  <a:lnTo>
                    <a:pt x="101" y="205"/>
                  </a:lnTo>
                  <a:lnTo>
                    <a:pt x="112" y="223"/>
                  </a:lnTo>
                  <a:lnTo>
                    <a:pt x="126" y="239"/>
                  </a:lnTo>
                  <a:lnTo>
                    <a:pt x="135" y="252"/>
                  </a:lnTo>
                  <a:lnTo>
                    <a:pt x="131" y="270"/>
                  </a:lnTo>
                  <a:lnTo>
                    <a:pt x="125" y="274"/>
                  </a:lnTo>
                  <a:lnTo>
                    <a:pt x="130" y="285"/>
                  </a:lnTo>
                  <a:lnTo>
                    <a:pt x="144" y="301"/>
                  </a:lnTo>
                  <a:lnTo>
                    <a:pt x="147" y="313"/>
                  </a:lnTo>
                  <a:lnTo>
                    <a:pt x="148" y="322"/>
                  </a:lnTo>
                  <a:lnTo>
                    <a:pt x="157" y="341"/>
                  </a:lnTo>
                  <a:lnTo>
                    <a:pt x="149" y="361"/>
                  </a:lnTo>
                  <a:lnTo>
                    <a:pt x="142" y="382"/>
                  </a:lnTo>
                  <a:lnTo>
                    <a:pt x="139" y="367"/>
                  </a:lnTo>
                  <a:lnTo>
                    <a:pt x="143" y="351"/>
                  </a:lnTo>
                  <a:lnTo>
                    <a:pt x="136" y="338"/>
                  </a:lnTo>
                  <a:lnTo>
                    <a:pt x="135" y="316"/>
                  </a:lnTo>
                  <a:lnTo>
                    <a:pt x="126" y="305"/>
                  </a:lnTo>
                  <a:lnTo>
                    <a:pt x="118" y="280"/>
                  </a:lnTo>
                  <a:lnTo>
                    <a:pt x="112" y="254"/>
                  </a:lnTo>
                  <a:lnTo>
                    <a:pt x="102" y="237"/>
                  </a:lnTo>
                  <a:lnTo>
                    <a:pt x="91" y="247"/>
                  </a:lnTo>
                  <a:lnTo>
                    <a:pt x="72" y="262"/>
                  </a:lnTo>
                  <a:lnTo>
                    <a:pt x="62" y="260"/>
                  </a:lnTo>
                  <a:lnTo>
                    <a:pt x="50" y="255"/>
                  </a:lnTo>
                  <a:lnTo>
                    <a:pt x="53" y="229"/>
                  </a:lnTo>
                  <a:lnTo>
                    <a:pt x="46" y="210"/>
                  </a:lnTo>
                  <a:lnTo>
                    <a:pt x="29" y="186"/>
                  </a:lnTo>
                  <a:lnTo>
                    <a:pt x="30" y="179"/>
                  </a:lnTo>
                  <a:lnTo>
                    <a:pt x="19" y="176"/>
                  </a:lnTo>
                  <a:lnTo>
                    <a:pt x="4" y="159"/>
                  </a:lnTo>
                  <a:lnTo>
                    <a:pt x="0" y="142"/>
                  </a:lnTo>
                  <a:lnTo>
                    <a:pt x="7" y="145"/>
                  </a:lnTo>
                  <a:lnTo>
                    <a:pt x="4" y="131"/>
                  </a:lnTo>
                  <a:lnTo>
                    <a:pt x="12" y="125"/>
                  </a:lnTo>
                  <a:lnTo>
                    <a:pt x="9" y="117"/>
                  </a:lnTo>
                  <a:lnTo>
                    <a:pt x="12" y="110"/>
                  </a:lnTo>
                  <a:lnTo>
                    <a:pt x="9" y="88"/>
                  </a:lnTo>
                  <a:lnTo>
                    <a:pt x="23" y="93"/>
                  </a:lnTo>
                  <a:lnTo>
                    <a:pt x="28" y="76"/>
                  </a:lnTo>
                  <a:lnTo>
                    <a:pt x="27" y="66"/>
                  </a:lnTo>
                  <a:lnTo>
                    <a:pt x="33" y="48"/>
                  </a:lnTo>
                  <a:lnTo>
                    <a:pt x="30" y="36"/>
                  </a:lnTo>
                  <a:lnTo>
                    <a:pt x="50" y="22"/>
                  </a:lnTo>
                  <a:lnTo>
                    <a:pt x="64" y="26"/>
                  </a:lnTo>
                  <a:lnTo>
                    <a:pt x="59" y="13"/>
                  </a:lnTo>
                  <a:lnTo>
                    <a:pt x="64" y="9"/>
                  </a:lnTo>
                  <a:lnTo>
                    <a:pt x="61" y="1"/>
                  </a:lnTo>
                  <a:lnTo>
                    <a:pt x="71" y="0"/>
                  </a:lnTo>
                  <a:lnTo>
                    <a:pt x="80" y="12"/>
                  </a:lnTo>
                  <a:lnTo>
                    <a:pt x="89" y="17"/>
                  </a:lnTo>
                  <a:lnTo>
                    <a:pt x="93" y="33"/>
                  </a:lnTo>
                  <a:lnTo>
                    <a:pt x="96" y="50"/>
                  </a:lnTo>
                  <a:lnTo>
                    <a:pt x="83" y="67"/>
                  </a:lnTo>
                  <a:lnTo>
                    <a:pt x="86" y="92"/>
                  </a:lnTo>
                  <a:lnTo>
                    <a:pt x="104" y="89"/>
                  </a:lnTo>
                  <a:lnTo>
                    <a:pt x="112" y="108"/>
                  </a:lnTo>
                  <a:lnTo>
                    <a:pt x="124" y="112"/>
                  </a:lnTo>
                  <a:lnTo>
                    <a:pt x="122" y="129"/>
                  </a:lnTo>
                  <a:lnTo>
                    <a:pt x="137" y="137"/>
                  </a:lnTo>
                  <a:lnTo>
                    <a:pt x="146" y="141"/>
                  </a:lnTo>
                  <a:lnTo>
                    <a:pt x="158" y="134"/>
                  </a:lnTo>
                  <a:lnTo>
                    <a:pt x="160" y="143"/>
                  </a:lnTo>
                  <a:lnTo>
                    <a:pt x="147" y="156"/>
                  </a:lnTo>
                  <a:lnTo>
                    <a:pt x="144" y="164"/>
                  </a:lnTo>
                  <a:lnTo>
                    <a:pt x="135" y="16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73" name="Freeform 342">
              <a:extLst>
                <a:ext uri="{FF2B5EF4-FFF2-40B4-BE49-F238E27FC236}">
                  <a16:creationId xmlns:a16="http://schemas.microsoft.com/office/drawing/2014/main" xmlns="" id="{77216129-C8A3-4049-B4CE-7EE084C9D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971" y="2550496"/>
              <a:ext cx="51083" cy="49336"/>
            </a:xfrm>
            <a:custGeom>
              <a:avLst/>
              <a:gdLst>
                <a:gd name="T0" fmla="*/ 22 w 31"/>
                <a:gd name="T1" fmla="*/ 21 h 34"/>
                <a:gd name="T2" fmla="*/ 21 w 31"/>
                <a:gd name="T3" fmla="*/ 17 h 34"/>
                <a:gd name="T4" fmla="*/ 15 w 31"/>
                <a:gd name="T5" fmla="*/ 27 h 34"/>
                <a:gd name="T6" fmla="*/ 16 w 31"/>
                <a:gd name="T7" fmla="*/ 34 h 34"/>
                <a:gd name="T8" fmla="*/ 13 w 31"/>
                <a:gd name="T9" fmla="*/ 32 h 34"/>
                <a:gd name="T10" fmla="*/ 7 w 31"/>
                <a:gd name="T11" fmla="*/ 25 h 34"/>
                <a:gd name="T12" fmla="*/ 0 w 31"/>
                <a:gd name="T13" fmla="*/ 21 h 34"/>
                <a:gd name="T14" fmla="*/ 1 w 31"/>
                <a:gd name="T15" fmla="*/ 18 h 34"/>
                <a:gd name="T16" fmla="*/ 3 w 31"/>
                <a:gd name="T17" fmla="*/ 7 h 34"/>
                <a:gd name="T18" fmla="*/ 8 w 31"/>
                <a:gd name="T19" fmla="*/ 2 h 34"/>
                <a:gd name="T20" fmla="*/ 11 w 31"/>
                <a:gd name="T21" fmla="*/ 0 h 34"/>
                <a:gd name="T22" fmla="*/ 16 w 31"/>
                <a:gd name="T23" fmla="*/ 3 h 34"/>
                <a:gd name="T24" fmla="*/ 18 w 31"/>
                <a:gd name="T25" fmla="*/ 6 h 34"/>
                <a:gd name="T26" fmla="*/ 24 w 31"/>
                <a:gd name="T27" fmla="*/ 9 h 34"/>
                <a:gd name="T28" fmla="*/ 31 w 31"/>
                <a:gd name="T29" fmla="*/ 13 h 34"/>
                <a:gd name="T30" fmla="*/ 29 w 31"/>
                <a:gd name="T31" fmla="*/ 14 h 34"/>
                <a:gd name="T32" fmla="*/ 27 w 31"/>
                <a:gd name="T33" fmla="*/ 19 h 34"/>
                <a:gd name="T34" fmla="*/ 22 w 31"/>
                <a:gd name="T3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34">
                  <a:moveTo>
                    <a:pt x="22" y="21"/>
                  </a:moveTo>
                  <a:lnTo>
                    <a:pt x="21" y="17"/>
                  </a:lnTo>
                  <a:lnTo>
                    <a:pt x="15" y="27"/>
                  </a:lnTo>
                  <a:lnTo>
                    <a:pt x="16" y="34"/>
                  </a:lnTo>
                  <a:lnTo>
                    <a:pt x="13" y="32"/>
                  </a:lnTo>
                  <a:lnTo>
                    <a:pt x="7" y="25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24" y="9"/>
                  </a:lnTo>
                  <a:lnTo>
                    <a:pt x="31" y="13"/>
                  </a:lnTo>
                  <a:lnTo>
                    <a:pt x="29" y="14"/>
                  </a:lnTo>
                  <a:lnTo>
                    <a:pt x="27" y="19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74" name="Freeform 343">
              <a:extLst>
                <a:ext uri="{FF2B5EF4-FFF2-40B4-BE49-F238E27FC236}">
                  <a16:creationId xmlns:a16="http://schemas.microsoft.com/office/drawing/2014/main" xmlns="" id="{C5E9533B-00D9-47CB-AA41-6E96219CE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7921" y="2299460"/>
              <a:ext cx="898060" cy="309079"/>
            </a:xfrm>
            <a:custGeom>
              <a:avLst/>
              <a:gdLst>
                <a:gd name="T0" fmla="*/ 15 w 545"/>
                <a:gd name="T1" fmla="*/ 52 h 213"/>
                <a:gd name="T2" fmla="*/ 57 w 545"/>
                <a:gd name="T3" fmla="*/ 25 h 213"/>
                <a:gd name="T4" fmla="*/ 90 w 545"/>
                <a:gd name="T5" fmla="*/ 31 h 213"/>
                <a:gd name="T6" fmla="*/ 122 w 545"/>
                <a:gd name="T7" fmla="*/ 42 h 213"/>
                <a:gd name="T8" fmla="*/ 156 w 545"/>
                <a:gd name="T9" fmla="*/ 33 h 213"/>
                <a:gd name="T10" fmla="*/ 148 w 545"/>
                <a:gd name="T11" fmla="*/ 0 h 213"/>
                <a:gd name="T12" fmla="*/ 186 w 545"/>
                <a:gd name="T13" fmla="*/ 10 h 213"/>
                <a:gd name="T14" fmla="*/ 219 w 545"/>
                <a:gd name="T15" fmla="*/ 31 h 213"/>
                <a:gd name="T16" fmla="*/ 259 w 545"/>
                <a:gd name="T17" fmla="*/ 35 h 213"/>
                <a:gd name="T18" fmla="*/ 296 w 545"/>
                <a:gd name="T19" fmla="*/ 35 h 213"/>
                <a:gd name="T20" fmla="*/ 333 w 545"/>
                <a:gd name="T21" fmla="*/ 55 h 213"/>
                <a:gd name="T22" fmla="*/ 370 w 545"/>
                <a:gd name="T23" fmla="*/ 59 h 213"/>
                <a:gd name="T24" fmla="*/ 400 w 545"/>
                <a:gd name="T25" fmla="*/ 50 h 213"/>
                <a:gd name="T26" fmla="*/ 426 w 545"/>
                <a:gd name="T27" fmla="*/ 38 h 213"/>
                <a:gd name="T28" fmla="*/ 456 w 545"/>
                <a:gd name="T29" fmla="*/ 43 h 213"/>
                <a:gd name="T30" fmla="*/ 459 w 545"/>
                <a:gd name="T31" fmla="*/ 79 h 213"/>
                <a:gd name="T32" fmla="*/ 476 w 545"/>
                <a:gd name="T33" fmla="*/ 84 h 213"/>
                <a:gd name="T34" fmla="*/ 502 w 545"/>
                <a:gd name="T35" fmla="*/ 80 h 213"/>
                <a:gd name="T36" fmla="*/ 542 w 545"/>
                <a:gd name="T37" fmla="*/ 101 h 213"/>
                <a:gd name="T38" fmla="*/ 530 w 545"/>
                <a:gd name="T39" fmla="*/ 106 h 213"/>
                <a:gd name="T40" fmla="*/ 500 w 545"/>
                <a:gd name="T41" fmla="*/ 114 h 213"/>
                <a:gd name="T42" fmla="*/ 475 w 545"/>
                <a:gd name="T43" fmla="*/ 136 h 213"/>
                <a:gd name="T44" fmla="*/ 445 w 545"/>
                <a:gd name="T45" fmla="*/ 143 h 213"/>
                <a:gd name="T46" fmla="*/ 433 w 545"/>
                <a:gd name="T47" fmla="*/ 154 h 213"/>
                <a:gd name="T48" fmla="*/ 449 w 545"/>
                <a:gd name="T49" fmla="*/ 168 h 213"/>
                <a:gd name="T50" fmla="*/ 434 w 545"/>
                <a:gd name="T51" fmla="*/ 186 h 213"/>
                <a:gd name="T52" fmla="*/ 393 w 545"/>
                <a:gd name="T53" fmla="*/ 194 h 213"/>
                <a:gd name="T54" fmla="*/ 355 w 545"/>
                <a:gd name="T55" fmla="*/ 213 h 213"/>
                <a:gd name="T56" fmla="*/ 324 w 545"/>
                <a:gd name="T57" fmla="*/ 206 h 213"/>
                <a:gd name="T58" fmla="*/ 276 w 545"/>
                <a:gd name="T59" fmla="*/ 191 h 213"/>
                <a:gd name="T60" fmla="*/ 219 w 545"/>
                <a:gd name="T61" fmla="*/ 189 h 213"/>
                <a:gd name="T62" fmla="*/ 186 w 545"/>
                <a:gd name="T63" fmla="*/ 177 h 213"/>
                <a:gd name="T64" fmla="*/ 159 w 545"/>
                <a:gd name="T65" fmla="*/ 156 h 213"/>
                <a:gd name="T66" fmla="*/ 110 w 545"/>
                <a:gd name="T67" fmla="*/ 140 h 213"/>
                <a:gd name="T68" fmla="*/ 79 w 545"/>
                <a:gd name="T69" fmla="*/ 128 h 213"/>
                <a:gd name="T70" fmla="*/ 56 w 545"/>
                <a:gd name="T71" fmla="*/ 88 h 213"/>
                <a:gd name="T72" fmla="*/ 11 w 545"/>
                <a:gd name="T73" fmla="*/ 6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5" h="213">
                  <a:moveTo>
                    <a:pt x="0" y="55"/>
                  </a:moveTo>
                  <a:lnTo>
                    <a:pt x="15" y="52"/>
                  </a:lnTo>
                  <a:lnTo>
                    <a:pt x="37" y="34"/>
                  </a:lnTo>
                  <a:lnTo>
                    <a:pt x="57" y="25"/>
                  </a:lnTo>
                  <a:lnTo>
                    <a:pt x="74" y="31"/>
                  </a:lnTo>
                  <a:lnTo>
                    <a:pt x="90" y="31"/>
                  </a:lnTo>
                  <a:lnTo>
                    <a:pt x="106" y="41"/>
                  </a:lnTo>
                  <a:lnTo>
                    <a:pt x="122" y="42"/>
                  </a:lnTo>
                  <a:lnTo>
                    <a:pt x="148" y="46"/>
                  </a:lnTo>
                  <a:lnTo>
                    <a:pt x="156" y="33"/>
                  </a:lnTo>
                  <a:lnTo>
                    <a:pt x="143" y="21"/>
                  </a:lnTo>
                  <a:lnTo>
                    <a:pt x="148" y="0"/>
                  </a:lnTo>
                  <a:lnTo>
                    <a:pt x="170" y="8"/>
                  </a:lnTo>
                  <a:lnTo>
                    <a:pt x="186" y="10"/>
                  </a:lnTo>
                  <a:lnTo>
                    <a:pt x="207" y="16"/>
                  </a:lnTo>
                  <a:lnTo>
                    <a:pt x="219" y="31"/>
                  </a:lnTo>
                  <a:lnTo>
                    <a:pt x="246" y="39"/>
                  </a:lnTo>
                  <a:lnTo>
                    <a:pt x="259" y="35"/>
                  </a:lnTo>
                  <a:lnTo>
                    <a:pt x="278" y="33"/>
                  </a:lnTo>
                  <a:lnTo>
                    <a:pt x="296" y="35"/>
                  </a:lnTo>
                  <a:lnTo>
                    <a:pt x="317" y="45"/>
                  </a:lnTo>
                  <a:lnTo>
                    <a:pt x="333" y="55"/>
                  </a:lnTo>
                  <a:lnTo>
                    <a:pt x="348" y="55"/>
                  </a:lnTo>
                  <a:lnTo>
                    <a:pt x="370" y="59"/>
                  </a:lnTo>
                  <a:lnTo>
                    <a:pt x="381" y="53"/>
                  </a:lnTo>
                  <a:lnTo>
                    <a:pt x="400" y="50"/>
                  </a:lnTo>
                  <a:lnTo>
                    <a:pt x="415" y="36"/>
                  </a:lnTo>
                  <a:lnTo>
                    <a:pt x="426" y="38"/>
                  </a:lnTo>
                  <a:lnTo>
                    <a:pt x="439" y="45"/>
                  </a:lnTo>
                  <a:lnTo>
                    <a:pt x="456" y="43"/>
                  </a:lnTo>
                  <a:lnTo>
                    <a:pt x="458" y="59"/>
                  </a:lnTo>
                  <a:lnTo>
                    <a:pt x="459" y="79"/>
                  </a:lnTo>
                  <a:lnTo>
                    <a:pt x="468" y="87"/>
                  </a:lnTo>
                  <a:lnTo>
                    <a:pt x="476" y="84"/>
                  </a:lnTo>
                  <a:lnTo>
                    <a:pt x="494" y="88"/>
                  </a:lnTo>
                  <a:lnTo>
                    <a:pt x="502" y="80"/>
                  </a:lnTo>
                  <a:lnTo>
                    <a:pt x="519" y="87"/>
                  </a:lnTo>
                  <a:lnTo>
                    <a:pt x="542" y="101"/>
                  </a:lnTo>
                  <a:lnTo>
                    <a:pt x="545" y="108"/>
                  </a:lnTo>
                  <a:lnTo>
                    <a:pt x="530" y="106"/>
                  </a:lnTo>
                  <a:lnTo>
                    <a:pt x="508" y="109"/>
                  </a:lnTo>
                  <a:lnTo>
                    <a:pt x="500" y="114"/>
                  </a:lnTo>
                  <a:lnTo>
                    <a:pt x="496" y="128"/>
                  </a:lnTo>
                  <a:lnTo>
                    <a:pt x="475" y="136"/>
                  </a:lnTo>
                  <a:lnTo>
                    <a:pt x="464" y="147"/>
                  </a:lnTo>
                  <a:lnTo>
                    <a:pt x="445" y="143"/>
                  </a:lnTo>
                  <a:lnTo>
                    <a:pt x="435" y="141"/>
                  </a:lnTo>
                  <a:lnTo>
                    <a:pt x="433" y="154"/>
                  </a:lnTo>
                  <a:lnTo>
                    <a:pt x="443" y="162"/>
                  </a:lnTo>
                  <a:lnTo>
                    <a:pt x="449" y="168"/>
                  </a:lnTo>
                  <a:lnTo>
                    <a:pt x="441" y="175"/>
                  </a:lnTo>
                  <a:lnTo>
                    <a:pt x="434" y="186"/>
                  </a:lnTo>
                  <a:lnTo>
                    <a:pt x="418" y="194"/>
                  </a:lnTo>
                  <a:lnTo>
                    <a:pt x="393" y="194"/>
                  </a:lnTo>
                  <a:lnTo>
                    <a:pt x="370" y="202"/>
                  </a:lnTo>
                  <a:lnTo>
                    <a:pt x="355" y="213"/>
                  </a:lnTo>
                  <a:lnTo>
                    <a:pt x="345" y="206"/>
                  </a:lnTo>
                  <a:lnTo>
                    <a:pt x="324" y="206"/>
                  </a:lnTo>
                  <a:lnTo>
                    <a:pt x="294" y="194"/>
                  </a:lnTo>
                  <a:lnTo>
                    <a:pt x="276" y="191"/>
                  </a:lnTo>
                  <a:lnTo>
                    <a:pt x="255" y="194"/>
                  </a:lnTo>
                  <a:lnTo>
                    <a:pt x="219" y="189"/>
                  </a:lnTo>
                  <a:lnTo>
                    <a:pt x="201" y="189"/>
                  </a:lnTo>
                  <a:lnTo>
                    <a:pt x="186" y="177"/>
                  </a:lnTo>
                  <a:lnTo>
                    <a:pt x="170" y="158"/>
                  </a:lnTo>
                  <a:lnTo>
                    <a:pt x="159" y="156"/>
                  </a:lnTo>
                  <a:lnTo>
                    <a:pt x="133" y="143"/>
                  </a:lnTo>
                  <a:lnTo>
                    <a:pt x="110" y="140"/>
                  </a:lnTo>
                  <a:lnTo>
                    <a:pt x="89" y="137"/>
                  </a:lnTo>
                  <a:lnTo>
                    <a:pt x="79" y="128"/>
                  </a:lnTo>
                  <a:lnTo>
                    <a:pt x="75" y="104"/>
                  </a:lnTo>
                  <a:lnTo>
                    <a:pt x="56" y="88"/>
                  </a:lnTo>
                  <a:lnTo>
                    <a:pt x="29" y="80"/>
                  </a:lnTo>
                  <a:lnTo>
                    <a:pt x="11" y="6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75" name="Freeform 344">
              <a:extLst>
                <a:ext uri="{FF2B5EF4-FFF2-40B4-BE49-F238E27FC236}">
                  <a16:creationId xmlns:a16="http://schemas.microsoft.com/office/drawing/2014/main" xmlns="" id="{616494C7-635D-471E-BCC6-8834CA12D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4094" y="4171342"/>
              <a:ext cx="318029" cy="494816"/>
            </a:xfrm>
            <a:custGeom>
              <a:avLst/>
              <a:gdLst>
                <a:gd name="T0" fmla="*/ 96 w 193"/>
                <a:gd name="T1" fmla="*/ 23 h 341"/>
                <a:gd name="T2" fmla="*/ 122 w 193"/>
                <a:gd name="T3" fmla="*/ 26 h 341"/>
                <a:gd name="T4" fmla="*/ 142 w 193"/>
                <a:gd name="T5" fmla="*/ 20 h 341"/>
                <a:gd name="T6" fmla="*/ 173 w 193"/>
                <a:gd name="T7" fmla="*/ 12 h 341"/>
                <a:gd name="T8" fmla="*/ 190 w 193"/>
                <a:gd name="T9" fmla="*/ 9 h 341"/>
                <a:gd name="T10" fmla="*/ 191 w 193"/>
                <a:gd name="T11" fmla="*/ 48 h 341"/>
                <a:gd name="T12" fmla="*/ 193 w 193"/>
                <a:gd name="T13" fmla="*/ 91 h 341"/>
                <a:gd name="T14" fmla="*/ 179 w 193"/>
                <a:gd name="T15" fmla="*/ 120 h 341"/>
                <a:gd name="T16" fmla="*/ 150 w 193"/>
                <a:gd name="T17" fmla="*/ 141 h 341"/>
                <a:gd name="T18" fmla="*/ 107 w 193"/>
                <a:gd name="T19" fmla="*/ 173 h 341"/>
                <a:gd name="T20" fmla="*/ 86 w 193"/>
                <a:gd name="T21" fmla="*/ 192 h 341"/>
                <a:gd name="T22" fmla="*/ 76 w 193"/>
                <a:gd name="T23" fmla="*/ 211 h 341"/>
                <a:gd name="T24" fmla="*/ 87 w 193"/>
                <a:gd name="T25" fmla="*/ 239 h 341"/>
                <a:gd name="T26" fmla="*/ 90 w 193"/>
                <a:gd name="T27" fmla="*/ 244 h 341"/>
                <a:gd name="T28" fmla="*/ 84 w 193"/>
                <a:gd name="T29" fmla="*/ 274 h 341"/>
                <a:gd name="T30" fmla="*/ 85 w 193"/>
                <a:gd name="T31" fmla="*/ 287 h 341"/>
                <a:gd name="T32" fmla="*/ 62 w 193"/>
                <a:gd name="T33" fmla="*/ 301 h 341"/>
                <a:gd name="T34" fmla="*/ 31 w 193"/>
                <a:gd name="T35" fmla="*/ 320 h 341"/>
                <a:gd name="T36" fmla="*/ 36 w 193"/>
                <a:gd name="T37" fmla="*/ 330 h 341"/>
                <a:gd name="T38" fmla="*/ 20 w 193"/>
                <a:gd name="T39" fmla="*/ 341 h 341"/>
                <a:gd name="T40" fmla="*/ 18 w 193"/>
                <a:gd name="T41" fmla="*/ 322 h 341"/>
                <a:gd name="T42" fmla="*/ 21 w 193"/>
                <a:gd name="T43" fmla="*/ 292 h 341"/>
                <a:gd name="T44" fmla="*/ 11 w 193"/>
                <a:gd name="T45" fmla="*/ 248 h 341"/>
                <a:gd name="T46" fmla="*/ 37 w 193"/>
                <a:gd name="T47" fmla="*/ 209 h 341"/>
                <a:gd name="T48" fmla="*/ 42 w 193"/>
                <a:gd name="T49" fmla="*/ 195 h 341"/>
                <a:gd name="T50" fmla="*/ 41 w 193"/>
                <a:gd name="T51" fmla="*/ 173 h 341"/>
                <a:gd name="T52" fmla="*/ 47 w 193"/>
                <a:gd name="T53" fmla="*/ 133 h 341"/>
                <a:gd name="T54" fmla="*/ 29 w 193"/>
                <a:gd name="T55" fmla="*/ 124 h 341"/>
                <a:gd name="T56" fmla="*/ 17 w 193"/>
                <a:gd name="T57" fmla="*/ 115 h 341"/>
                <a:gd name="T58" fmla="*/ 1 w 193"/>
                <a:gd name="T59" fmla="*/ 108 h 341"/>
                <a:gd name="T60" fmla="*/ 56 w 193"/>
                <a:gd name="T61" fmla="*/ 76 h 341"/>
                <a:gd name="T62" fmla="*/ 71 w 193"/>
                <a:gd name="T63" fmla="*/ 84 h 341"/>
                <a:gd name="T64" fmla="*/ 79 w 193"/>
                <a:gd name="T65" fmla="*/ 97 h 341"/>
                <a:gd name="T66" fmla="*/ 75 w 193"/>
                <a:gd name="T67" fmla="*/ 122 h 341"/>
                <a:gd name="T68" fmla="*/ 92 w 193"/>
                <a:gd name="T69" fmla="*/ 120 h 341"/>
                <a:gd name="T70" fmla="*/ 100 w 193"/>
                <a:gd name="T71" fmla="*/ 89 h 341"/>
                <a:gd name="T72" fmla="*/ 87 w 193"/>
                <a:gd name="T73" fmla="*/ 67 h 341"/>
                <a:gd name="T74" fmla="*/ 76 w 193"/>
                <a:gd name="T75" fmla="*/ 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3" h="341">
                  <a:moveTo>
                    <a:pt x="82" y="25"/>
                  </a:moveTo>
                  <a:lnTo>
                    <a:pt x="96" y="23"/>
                  </a:lnTo>
                  <a:lnTo>
                    <a:pt x="117" y="29"/>
                  </a:lnTo>
                  <a:lnTo>
                    <a:pt x="122" y="26"/>
                  </a:lnTo>
                  <a:lnTo>
                    <a:pt x="135" y="26"/>
                  </a:lnTo>
                  <a:lnTo>
                    <a:pt x="142" y="20"/>
                  </a:lnTo>
                  <a:lnTo>
                    <a:pt x="153" y="20"/>
                  </a:lnTo>
                  <a:lnTo>
                    <a:pt x="173" y="12"/>
                  </a:lnTo>
                  <a:lnTo>
                    <a:pt x="188" y="0"/>
                  </a:lnTo>
                  <a:lnTo>
                    <a:pt x="190" y="9"/>
                  </a:lnTo>
                  <a:lnTo>
                    <a:pt x="189" y="30"/>
                  </a:lnTo>
                  <a:lnTo>
                    <a:pt x="191" y="48"/>
                  </a:lnTo>
                  <a:lnTo>
                    <a:pt x="190" y="81"/>
                  </a:lnTo>
                  <a:lnTo>
                    <a:pt x="193" y="91"/>
                  </a:lnTo>
                  <a:lnTo>
                    <a:pt x="186" y="105"/>
                  </a:lnTo>
                  <a:lnTo>
                    <a:pt x="179" y="120"/>
                  </a:lnTo>
                  <a:lnTo>
                    <a:pt x="166" y="133"/>
                  </a:lnTo>
                  <a:lnTo>
                    <a:pt x="150" y="141"/>
                  </a:lnTo>
                  <a:lnTo>
                    <a:pt x="129" y="151"/>
                  </a:lnTo>
                  <a:lnTo>
                    <a:pt x="107" y="173"/>
                  </a:lnTo>
                  <a:lnTo>
                    <a:pt x="100" y="177"/>
                  </a:lnTo>
                  <a:lnTo>
                    <a:pt x="86" y="192"/>
                  </a:lnTo>
                  <a:lnTo>
                    <a:pt x="79" y="196"/>
                  </a:lnTo>
                  <a:lnTo>
                    <a:pt x="76" y="211"/>
                  </a:lnTo>
                  <a:lnTo>
                    <a:pt x="84" y="227"/>
                  </a:lnTo>
                  <a:lnTo>
                    <a:pt x="87" y="239"/>
                  </a:lnTo>
                  <a:lnTo>
                    <a:pt x="86" y="245"/>
                  </a:lnTo>
                  <a:lnTo>
                    <a:pt x="90" y="244"/>
                  </a:lnTo>
                  <a:lnTo>
                    <a:pt x="88" y="265"/>
                  </a:lnTo>
                  <a:lnTo>
                    <a:pt x="84" y="274"/>
                  </a:lnTo>
                  <a:lnTo>
                    <a:pt x="88" y="278"/>
                  </a:lnTo>
                  <a:lnTo>
                    <a:pt x="85" y="287"/>
                  </a:lnTo>
                  <a:lnTo>
                    <a:pt x="77" y="294"/>
                  </a:lnTo>
                  <a:lnTo>
                    <a:pt x="62" y="301"/>
                  </a:lnTo>
                  <a:lnTo>
                    <a:pt x="39" y="312"/>
                  </a:lnTo>
                  <a:lnTo>
                    <a:pt x="31" y="320"/>
                  </a:lnTo>
                  <a:lnTo>
                    <a:pt x="32" y="329"/>
                  </a:lnTo>
                  <a:lnTo>
                    <a:pt x="36" y="330"/>
                  </a:lnTo>
                  <a:lnTo>
                    <a:pt x="34" y="341"/>
                  </a:lnTo>
                  <a:lnTo>
                    <a:pt x="20" y="341"/>
                  </a:lnTo>
                  <a:lnTo>
                    <a:pt x="20" y="332"/>
                  </a:lnTo>
                  <a:lnTo>
                    <a:pt x="18" y="322"/>
                  </a:lnTo>
                  <a:lnTo>
                    <a:pt x="17" y="315"/>
                  </a:lnTo>
                  <a:lnTo>
                    <a:pt x="21" y="292"/>
                  </a:lnTo>
                  <a:lnTo>
                    <a:pt x="18" y="277"/>
                  </a:lnTo>
                  <a:lnTo>
                    <a:pt x="11" y="248"/>
                  </a:lnTo>
                  <a:lnTo>
                    <a:pt x="31" y="224"/>
                  </a:lnTo>
                  <a:lnTo>
                    <a:pt x="37" y="209"/>
                  </a:lnTo>
                  <a:lnTo>
                    <a:pt x="39" y="207"/>
                  </a:lnTo>
                  <a:lnTo>
                    <a:pt x="42" y="195"/>
                  </a:lnTo>
                  <a:lnTo>
                    <a:pt x="40" y="189"/>
                  </a:lnTo>
                  <a:lnTo>
                    <a:pt x="41" y="173"/>
                  </a:lnTo>
                  <a:lnTo>
                    <a:pt x="46" y="159"/>
                  </a:lnTo>
                  <a:lnTo>
                    <a:pt x="47" y="133"/>
                  </a:lnTo>
                  <a:lnTo>
                    <a:pt x="38" y="126"/>
                  </a:lnTo>
                  <a:lnTo>
                    <a:pt x="29" y="124"/>
                  </a:lnTo>
                  <a:lnTo>
                    <a:pt x="25" y="119"/>
                  </a:lnTo>
                  <a:lnTo>
                    <a:pt x="17" y="115"/>
                  </a:lnTo>
                  <a:lnTo>
                    <a:pt x="2" y="115"/>
                  </a:lnTo>
                  <a:lnTo>
                    <a:pt x="1" y="108"/>
                  </a:lnTo>
                  <a:lnTo>
                    <a:pt x="0" y="93"/>
                  </a:lnTo>
                  <a:lnTo>
                    <a:pt x="56" y="76"/>
                  </a:lnTo>
                  <a:lnTo>
                    <a:pt x="66" y="86"/>
                  </a:lnTo>
                  <a:lnTo>
                    <a:pt x="71" y="84"/>
                  </a:lnTo>
                  <a:lnTo>
                    <a:pt x="78" y="89"/>
                  </a:lnTo>
                  <a:lnTo>
                    <a:pt x="79" y="97"/>
                  </a:lnTo>
                  <a:lnTo>
                    <a:pt x="74" y="107"/>
                  </a:lnTo>
                  <a:lnTo>
                    <a:pt x="75" y="122"/>
                  </a:lnTo>
                  <a:lnTo>
                    <a:pt x="86" y="134"/>
                  </a:lnTo>
                  <a:lnTo>
                    <a:pt x="92" y="120"/>
                  </a:lnTo>
                  <a:lnTo>
                    <a:pt x="100" y="116"/>
                  </a:lnTo>
                  <a:lnTo>
                    <a:pt x="100" y="89"/>
                  </a:lnTo>
                  <a:lnTo>
                    <a:pt x="93" y="74"/>
                  </a:lnTo>
                  <a:lnTo>
                    <a:pt x="87" y="67"/>
                  </a:lnTo>
                  <a:lnTo>
                    <a:pt x="80" y="68"/>
                  </a:lnTo>
                  <a:lnTo>
                    <a:pt x="76" y="40"/>
                  </a:lnTo>
                  <a:lnTo>
                    <a:pt x="82" y="25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76" name="Freeform 345">
              <a:extLst>
                <a:ext uri="{FF2B5EF4-FFF2-40B4-BE49-F238E27FC236}">
                  <a16:creationId xmlns:a16="http://schemas.microsoft.com/office/drawing/2014/main" xmlns="" id="{037D3EA1-EDC5-4D8F-9E47-32E6EE1B1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915" y="3033702"/>
              <a:ext cx="360872" cy="385985"/>
            </a:xfrm>
            <a:custGeom>
              <a:avLst/>
              <a:gdLst>
                <a:gd name="T0" fmla="*/ 86 w 219"/>
                <a:gd name="T1" fmla="*/ 266 h 266"/>
                <a:gd name="T2" fmla="*/ 74 w 219"/>
                <a:gd name="T3" fmla="*/ 251 h 266"/>
                <a:gd name="T4" fmla="*/ 63 w 219"/>
                <a:gd name="T5" fmla="*/ 236 h 266"/>
                <a:gd name="T6" fmla="*/ 51 w 219"/>
                <a:gd name="T7" fmla="*/ 231 h 266"/>
                <a:gd name="T8" fmla="*/ 43 w 219"/>
                <a:gd name="T9" fmla="*/ 225 h 266"/>
                <a:gd name="T10" fmla="*/ 33 w 219"/>
                <a:gd name="T11" fmla="*/ 225 h 266"/>
                <a:gd name="T12" fmla="*/ 24 w 219"/>
                <a:gd name="T13" fmla="*/ 229 h 266"/>
                <a:gd name="T14" fmla="*/ 15 w 219"/>
                <a:gd name="T15" fmla="*/ 227 h 266"/>
                <a:gd name="T16" fmla="*/ 8 w 219"/>
                <a:gd name="T17" fmla="*/ 234 h 266"/>
                <a:gd name="T18" fmla="*/ 7 w 219"/>
                <a:gd name="T19" fmla="*/ 223 h 266"/>
                <a:gd name="T20" fmla="*/ 12 w 219"/>
                <a:gd name="T21" fmla="*/ 213 h 266"/>
                <a:gd name="T22" fmla="*/ 15 w 219"/>
                <a:gd name="T23" fmla="*/ 193 h 266"/>
                <a:gd name="T24" fmla="*/ 13 w 219"/>
                <a:gd name="T25" fmla="*/ 173 h 266"/>
                <a:gd name="T26" fmla="*/ 11 w 219"/>
                <a:gd name="T27" fmla="*/ 162 h 266"/>
                <a:gd name="T28" fmla="*/ 14 w 219"/>
                <a:gd name="T29" fmla="*/ 152 h 266"/>
                <a:gd name="T30" fmla="*/ 9 w 219"/>
                <a:gd name="T31" fmla="*/ 142 h 266"/>
                <a:gd name="T32" fmla="*/ 0 w 219"/>
                <a:gd name="T33" fmla="*/ 133 h 266"/>
                <a:gd name="T34" fmla="*/ 4 w 219"/>
                <a:gd name="T35" fmla="*/ 126 h 266"/>
                <a:gd name="T36" fmla="*/ 75 w 219"/>
                <a:gd name="T37" fmla="*/ 126 h 266"/>
                <a:gd name="T38" fmla="*/ 72 w 219"/>
                <a:gd name="T39" fmla="*/ 96 h 266"/>
                <a:gd name="T40" fmla="*/ 77 w 219"/>
                <a:gd name="T41" fmla="*/ 86 h 266"/>
                <a:gd name="T42" fmla="*/ 93 w 219"/>
                <a:gd name="T43" fmla="*/ 84 h 266"/>
                <a:gd name="T44" fmla="*/ 94 w 219"/>
                <a:gd name="T45" fmla="*/ 31 h 266"/>
                <a:gd name="T46" fmla="*/ 153 w 219"/>
                <a:gd name="T47" fmla="*/ 32 h 266"/>
                <a:gd name="T48" fmla="*/ 153 w 219"/>
                <a:gd name="T49" fmla="*/ 0 h 266"/>
                <a:gd name="T50" fmla="*/ 219 w 219"/>
                <a:gd name="T51" fmla="*/ 51 h 266"/>
                <a:gd name="T52" fmla="*/ 192 w 219"/>
                <a:gd name="T53" fmla="*/ 51 h 266"/>
                <a:gd name="T54" fmla="*/ 200 w 219"/>
                <a:gd name="T55" fmla="*/ 141 h 266"/>
                <a:gd name="T56" fmla="*/ 208 w 219"/>
                <a:gd name="T57" fmla="*/ 230 h 266"/>
                <a:gd name="T58" fmla="*/ 211 w 219"/>
                <a:gd name="T59" fmla="*/ 233 h 266"/>
                <a:gd name="T60" fmla="*/ 207 w 219"/>
                <a:gd name="T61" fmla="*/ 247 h 266"/>
                <a:gd name="T62" fmla="*/ 134 w 219"/>
                <a:gd name="T63" fmla="*/ 248 h 266"/>
                <a:gd name="T64" fmla="*/ 131 w 219"/>
                <a:gd name="T65" fmla="*/ 252 h 266"/>
                <a:gd name="T66" fmla="*/ 124 w 219"/>
                <a:gd name="T67" fmla="*/ 251 h 266"/>
                <a:gd name="T68" fmla="*/ 114 w 219"/>
                <a:gd name="T69" fmla="*/ 255 h 266"/>
                <a:gd name="T70" fmla="*/ 101 w 219"/>
                <a:gd name="T71" fmla="*/ 249 h 266"/>
                <a:gd name="T72" fmla="*/ 95 w 219"/>
                <a:gd name="T73" fmla="*/ 250 h 266"/>
                <a:gd name="T74" fmla="*/ 92 w 219"/>
                <a:gd name="T75" fmla="*/ 262 h 266"/>
                <a:gd name="T76" fmla="*/ 86 w 219"/>
                <a:gd name="T77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9" h="266">
                  <a:moveTo>
                    <a:pt x="86" y="266"/>
                  </a:moveTo>
                  <a:lnTo>
                    <a:pt x="74" y="251"/>
                  </a:lnTo>
                  <a:lnTo>
                    <a:pt x="63" y="236"/>
                  </a:lnTo>
                  <a:lnTo>
                    <a:pt x="51" y="231"/>
                  </a:lnTo>
                  <a:lnTo>
                    <a:pt x="43" y="225"/>
                  </a:lnTo>
                  <a:lnTo>
                    <a:pt x="33" y="225"/>
                  </a:lnTo>
                  <a:lnTo>
                    <a:pt x="24" y="229"/>
                  </a:lnTo>
                  <a:lnTo>
                    <a:pt x="15" y="227"/>
                  </a:lnTo>
                  <a:lnTo>
                    <a:pt x="8" y="234"/>
                  </a:lnTo>
                  <a:lnTo>
                    <a:pt x="7" y="223"/>
                  </a:lnTo>
                  <a:lnTo>
                    <a:pt x="12" y="213"/>
                  </a:lnTo>
                  <a:lnTo>
                    <a:pt x="15" y="193"/>
                  </a:lnTo>
                  <a:lnTo>
                    <a:pt x="13" y="173"/>
                  </a:lnTo>
                  <a:lnTo>
                    <a:pt x="11" y="162"/>
                  </a:lnTo>
                  <a:lnTo>
                    <a:pt x="14" y="152"/>
                  </a:lnTo>
                  <a:lnTo>
                    <a:pt x="9" y="142"/>
                  </a:lnTo>
                  <a:lnTo>
                    <a:pt x="0" y="133"/>
                  </a:lnTo>
                  <a:lnTo>
                    <a:pt x="4" y="126"/>
                  </a:lnTo>
                  <a:lnTo>
                    <a:pt x="75" y="126"/>
                  </a:lnTo>
                  <a:lnTo>
                    <a:pt x="72" y="96"/>
                  </a:lnTo>
                  <a:lnTo>
                    <a:pt x="77" y="86"/>
                  </a:lnTo>
                  <a:lnTo>
                    <a:pt x="93" y="84"/>
                  </a:lnTo>
                  <a:lnTo>
                    <a:pt x="94" y="31"/>
                  </a:lnTo>
                  <a:lnTo>
                    <a:pt x="153" y="32"/>
                  </a:lnTo>
                  <a:lnTo>
                    <a:pt x="153" y="0"/>
                  </a:lnTo>
                  <a:lnTo>
                    <a:pt x="219" y="51"/>
                  </a:lnTo>
                  <a:lnTo>
                    <a:pt x="192" y="51"/>
                  </a:lnTo>
                  <a:lnTo>
                    <a:pt x="200" y="141"/>
                  </a:lnTo>
                  <a:lnTo>
                    <a:pt x="208" y="230"/>
                  </a:lnTo>
                  <a:lnTo>
                    <a:pt x="211" y="233"/>
                  </a:lnTo>
                  <a:lnTo>
                    <a:pt x="207" y="247"/>
                  </a:lnTo>
                  <a:lnTo>
                    <a:pt x="134" y="248"/>
                  </a:lnTo>
                  <a:lnTo>
                    <a:pt x="131" y="252"/>
                  </a:lnTo>
                  <a:lnTo>
                    <a:pt x="124" y="251"/>
                  </a:lnTo>
                  <a:lnTo>
                    <a:pt x="114" y="255"/>
                  </a:lnTo>
                  <a:lnTo>
                    <a:pt x="101" y="249"/>
                  </a:lnTo>
                  <a:lnTo>
                    <a:pt x="95" y="250"/>
                  </a:lnTo>
                  <a:lnTo>
                    <a:pt x="92" y="262"/>
                  </a:lnTo>
                  <a:lnTo>
                    <a:pt x="86" y="266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77" name="Freeform 346">
              <a:extLst>
                <a:ext uri="{FF2B5EF4-FFF2-40B4-BE49-F238E27FC236}">
                  <a16:creationId xmlns:a16="http://schemas.microsoft.com/office/drawing/2014/main" xmlns="" id="{674E4125-B5C3-481C-8CFA-FED7CDB71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894" y="4137967"/>
              <a:ext cx="88982" cy="227819"/>
            </a:xfrm>
            <a:custGeom>
              <a:avLst/>
              <a:gdLst>
                <a:gd name="T0" fmla="*/ 36 w 54"/>
                <a:gd name="T1" fmla="*/ 48 h 157"/>
                <a:gd name="T2" fmla="*/ 30 w 54"/>
                <a:gd name="T3" fmla="*/ 63 h 157"/>
                <a:gd name="T4" fmla="*/ 34 w 54"/>
                <a:gd name="T5" fmla="*/ 91 h 157"/>
                <a:gd name="T6" fmla="*/ 41 w 54"/>
                <a:gd name="T7" fmla="*/ 90 h 157"/>
                <a:gd name="T8" fmla="*/ 47 w 54"/>
                <a:gd name="T9" fmla="*/ 97 h 157"/>
                <a:gd name="T10" fmla="*/ 54 w 54"/>
                <a:gd name="T11" fmla="*/ 112 h 157"/>
                <a:gd name="T12" fmla="*/ 54 w 54"/>
                <a:gd name="T13" fmla="*/ 139 h 157"/>
                <a:gd name="T14" fmla="*/ 46 w 54"/>
                <a:gd name="T15" fmla="*/ 143 h 157"/>
                <a:gd name="T16" fmla="*/ 40 w 54"/>
                <a:gd name="T17" fmla="*/ 157 h 157"/>
                <a:gd name="T18" fmla="*/ 29 w 54"/>
                <a:gd name="T19" fmla="*/ 145 h 157"/>
                <a:gd name="T20" fmla="*/ 28 w 54"/>
                <a:gd name="T21" fmla="*/ 130 h 157"/>
                <a:gd name="T22" fmla="*/ 33 w 54"/>
                <a:gd name="T23" fmla="*/ 120 h 157"/>
                <a:gd name="T24" fmla="*/ 32 w 54"/>
                <a:gd name="T25" fmla="*/ 112 h 157"/>
                <a:gd name="T26" fmla="*/ 25 w 54"/>
                <a:gd name="T27" fmla="*/ 107 h 157"/>
                <a:gd name="T28" fmla="*/ 20 w 54"/>
                <a:gd name="T29" fmla="*/ 109 h 157"/>
                <a:gd name="T30" fmla="*/ 10 w 54"/>
                <a:gd name="T31" fmla="*/ 99 h 157"/>
                <a:gd name="T32" fmla="*/ 0 w 54"/>
                <a:gd name="T33" fmla="*/ 93 h 157"/>
                <a:gd name="T34" fmla="*/ 6 w 54"/>
                <a:gd name="T35" fmla="*/ 74 h 157"/>
                <a:gd name="T36" fmla="*/ 12 w 54"/>
                <a:gd name="T37" fmla="*/ 67 h 157"/>
                <a:gd name="T38" fmla="*/ 9 w 54"/>
                <a:gd name="T39" fmla="*/ 50 h 157"/>
                <a:gd name="T40" fmla="*/ 13 w 54"/>
                <a:gd name="T41" fmla="*/ 33 h 157"/>
                <a:gd name="T42" fmla="*/ 17 w 54"/>
                <a:gd name="T43" fmla="*/ 27 h 157"/>
                <a:gd name="T44" fmla="*/ 13 w 54"/>
                <a:gd name="T45" fmla="*/ 10 h 157"/>
                <a:gd name="T46" fmla="*/ 4 w 54"/>
                <a:gd name="T47" fmla="*/ 0 h 157"/>
                <a:gd name="T48" fmla="*/ 22 w 54"/>
                <a:gd name="T49" fmla="*/ 4 h 157"/>
                <a:gd name="T50" fmla="*/ 25 w 54"/>
                <a:gd name="T51" fmla="*/ 10 h 157"/>
                <a:gd name="T52" fmla="*/ 32 w 54"/>
                <a:gd name="T53" fmla="*/ 20 h 157"/>
                <a:gd name="T54" fmla="*/ 36 w 54"/>
                <a:gd name="T55" fmla="*/ 4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" h="157">
                  <a:moveTo>
                    <a:pt x="36" y="48"/>
                  </a:moveTo>
                  <a:lnTo>
                    <a:pt x="30" y="63"/>
                  </a:lnTo>
                  <a:lnTo>
                    <a:pt x="34" y="91"/>
                  </a:lnTo>
                  <a:lnTo>
                    <a:pt x="41" y="90"/>
                  </a:lnTo>
                  <a:lnTo>
                    <a:pt x="47" y="97"/>
                  </a:lnTo>
                  <a:lnTo>
                    <a:pt x="54" y="112"/>
                  </a:lnTo>
                  <a:lnTo>
                    <a:pt x="54" y="139"/>
                  </a:lnTo>
                  <a:lnTo>
                    <a:pt x="46" y="143"/>
                  </a:lnTo>
                  <a:lnTo>
                    <a:pt x="40" y="157"/>
                  </a:lnTo>
                  <a:lnTo>
                    <a:pt x="29" y="145"/>
                  </a:lnTo>
                  <a:lnTo>
                    <a:pt x="28" y="130"/>
                  </a:lnTo>
                  <a:lnTo>
                    <a:pt x="33" y="120"/>
                  </a:lnTo>
                  <a:lnTo>
                    <a:pt x="32" y="112"/>
                  </a:lnTo>
                  <a:lnTo>
                    <a:pt x="25" y="107"/>
                  </a:lnTo>
                  <a:lnTo>
                    <a:pt x="20" y="109"/>
                  </a:lnTo>
                  <a:lnTo>
                    <a:pt x="10" y="99"/>
                  </a:lnTo>
                  <a:lnTo>
                    <a:pt x="0" y="93"/>
                  </a:lnTo>
                  <a:lnTo>
                    <a:pt x="6" y="74"/>
                  </a:lnTo>
                  <a:lnTo>
                    <a:pt x="12" y="67"/>
                  </a:lnTo>
                  <a:lnTo>
                    <a:pt x="9" y="50"/>
                  </a:lnTo>
                  <a:lnTo>
                    <a:pt x="13" y="33"/>
                  </a:lnTo>
                  <a:lnTo>
                    <a:pt x="17" y="27"/>
                  </a:lnTo>
                  <a:lnTo>
                    <a:pt x="13" y="10"/>
                  </a:lnTo>
                  <a:lnTo>
                    <a:pt x="4" y="0"/>
                  </a:lnTo>
                  <a:lnTo>
                    <a:pt x="22" y="4"/>
                  </a:lnTo>
                  <a:lnTo>
                    <a:pt x="25" y="10"/>
                  </a:lnTo>
                  <a:lnTo>
                    <a:pt x="32" y="20"/>
                  </a:lnTo>
                  <a:lnTo>
                    <a:pt x="36" y="48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78" name="Freeform 347">
              <a:extLst>
                <a:ext uri="{FF2B5EF4-FFF2-40B4-BE49-F238E27FC236}">
                  <a16:creationId xmlns:a16="http://schemas.microsoft.com/office/drawing/2014/main" xmlns="" id="{F4781B4E-7F66-489E-8A92-D0B27EAEE3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63187" y="3651859"/>
              <a:ext cx="578385" cy="184286"/>
            </a:xfrm>
            <a:custGeom>
              <a:avLst/>
              <a:gdLst>
                <a:gd name="T0" fmla="*/ 1401 w 1439"/>
                <a:gd name="T1" fmla="*/ 208 h 524"/>
                <a:gd name="T2" fmla="*/ 1346 w 1439"/>
                <a:gd name="T3" fmla="*/ 237 h 524"/>
                <a:gd name="T4" fmla="*/ 1281 w 1439"/>
                <a:gd name="T5" fmla="*/ 223 h 524"/>
                <a:gd name="T6" fmla="*/ 1194 w 1439"/>
                <a:gd name="T7" fmla="*/ 223 h 524"/>
                <a:gd name="T8" fmla="*/ 1171 w 1439"/>
                <a:gd name="T9" fmla="*/ 320 h 524"/>
                <a:gd name="T10" fmla="*/ 1143 w 1439"/>
                <a:gd name="T11" fmla="*/ 349 h 524"/>
                <a:gd name="T12" fmla="*/ 1107 w 1439"/>
                <a:gd name="T13" fmla="*/ 468 h 524"/>
                <a:gd name="T14" fmla="*/ 1045 w 1439"/>
                <a:gd name="T15" fmla="*/ 486 h 524"/>
                <a:gd name="T16" fmla="*/ 974 w 1439"/>
                <a:gd name="T17" fmla="*/ 462 h 524"/>
                <a:gd name="T18" fmla="*/ 938 w 1439"/>
                <a:gd name="T19" fmla="*/ 469 h 524"/>
                <a:gd name="T20" fmla="*/ 894 w 1439"/>
                <a:gd name="T21" fmla="*/ 512 h 524"/>
                <a:gd name="T22" fmla="*/ 846 w 1439"/>
                <a:gd name="T23" fmla="*/ 506 h 524"/>
                <a:gd name="T24" fmla="*/ 798 w 1439"/>
                <a:gd name="T25" fmla="*/ 524 h 524"/>
                <a:gd name="T26" fmla="*/ 746 w 1439"/>
                <a:gd name="T27" fmla="*/ 476 h 524"/>
                <a:gd name="T28" fmla="*/ 733 w 1439"/>
                <a:gd name="T29" fmla="*/ 419 h 524"/>
                <a:gd name="T30" fmla="*/ 788 w 1439"/>
                <a:gd name="T31" fmla="*/ 448 h 524"/>
                <a:gd name="T32" fmla="*/ 846 w 1439"/>
                <a:gd name="T33" fmla="*/ 432 h 524"/>
                <a:gd name="T34" fmla="*/ 860 w 1439"/>
                <a:gd name="T35" fmla="*/ 360 h 524"/>
                <a:gd name="T36" fmla="*/ 892 w 1439"/>
                <a:gd name="T37" fmla="*/ 344 h 524"/>
                <a:gd name="T38" fmla="*/ 981 w 1439"/>
                <a:gd name="T39" fmla="*/ 325 h 524"/>
                <a:gd name="T40" fmla="*/ 1033 w 1439"/>
                <a:gd name="T41" fmla="*/ 258 h 524"/>
                <a:gd name="T42" fmla="*/ 1068 w 1439"/>
                <a:gd name="T43" fmla="*/ 204 h 524"/>
                <a:gd name="T44" fmla="*/ 1104 w 1439"/>
                <a:gd name="T45" fmla="*/ 248 h 524"/>
                <a:gd name="T46" fmla="*/ 1119 w 1439"/>
                <a:gd name="T47" fmla="*/ 219 h 524"/>
                <a:gd name="T48" fmla="*/ 1155 w 1439"/>
                <a:gd name="T49" fmla="*/ 222 h 524"/>
                <a:gd name="T50" fmla="*/ 1157 w 1439"/>
                <a:gd name="T51" fmla="*/ 168 h 524"/>
                <a:gd name="T52" fmla="*/ 1159 w 1439"/>
                <a:gd name="T53" fmla="*/ 126 h 524"/>
                <a:gd name="T54" fmla="*/ 1214 w 1439"/>
                <a:gd name="T55" fmla="*/ 66 h 524"/>
                <a:gd name="T56" fmla="*/ 1248 w 1439"/>
                <a:gd name="T57" fmla="*/ 0 h 524"/>
                <a:gd name="T58" fmla="*/ 1278 w 1439"/>
                <a:gd name="T59" fmla="*/ 0 h 524"/>
                <a:gd name="T60" fmla="*/ 1319 w 1439"/>
                <a:gd name="T61" fmla="*/ 43 h 524"/>
                <a:gd name="T62" fmla="*/ 1325 w 1439"/>
                <a:gd name="T63" fmla="*/ 80 h 524"/>
                <a:gd name="T64" fmla="*/ 1375 w 1439"/>
                <a:gd name="T65" fmla="*/ 103 h 524"/>
                <a:gd name="T66" fmla="*/ 1439 w 1439"/>
                <a:gd name="T67" fmla="*/ 129 h 524"/>
                <a:gd name="T68" fmla="*/ 1436 w 1439"/>
                <a:gd name="T69" fmla="*/ 162 h 524"/>
                <a:gd name="T70" fmla="*/ 1385 w 1439"/>
                <a:gd name="T71" fmla="*/ 167 h 524"/>
                <a:gd name="T72" fmla="*/ 1401 w 1439"/>
                <a:gd name="T73" fmla="*/ 208 h 524"/>
                <a:gd name="T74" fmla="*/ 75 w 1439"/>
                <a:gd name="T75" fmla="*/ 61 h 524"/>
                <a:gd name="T76" fmla="*/ 83 w 1439"/>
                <a:gd name="T77" fmla="*/ 105 h 524"/>
                <a:gd name="T78" fmla="*/ 133 w 1439"/>
                <a:gd name="T79" fmla="*/ 95 h 524"/>
                <a:gd name="T80" fmla="*/ 155 w 1439"/>
                <a:gd name="T81" fmla="*/ 60 h 524"/>
                <a:gd name="T82" fmla="*/ 173 w 1439"/>
                <a:gd name="T83" fmla="*/ 68 h 524"/>
                <a:gd name="T84" fmla="*/ 220 w 1439"/>
                <a:gd name="T85" fmla="*/ 119 h 524"/>
                <a:gd name="T86" fmla="*/ 254 w 1439"/>
                <a:gd name="T87" fmla="*/ 176 h 524"/>
                <a:gd name="T88" fmla="*/ 260 w 1439"/>
                <a:gd name="T89" fmla="*/ 233 h 524"/>
                <a:gd name="T90" fmla="*/ 253 w 1439"/>
                <a:gd name="T91" fmla="*/ 272 h 524"/>
                <a:gd name="T92" fmla="*/ 261 w 1439"/>
                <a:gd name="T93" fmla="*/ 301 h 524"/>
                <a:gd name="T94" fmla="*/ 268 w 1439"/>
                <a:gd name="T95" fmla="*/ 352 h 524"/>
                <a:gd name="T96" fmla="*/ 295 w 1439"/>
                <a:gd name="T97" fmla="*/ 375 h 524"/>
                <a:gd name="T98" fmla="*/ 326 w 1439"/>
                <a:gd name="T99" fmla="*/ 451 h 524"/>
                <a:gd name="T100" fmla="*/ 325 w 1439"/>
                <a:gd name="T101" fmla="*/ 479 h 524"/>
                <a:gd name="T102" fmla="*/ 271 w 1439"/>
                <a:gd name="T103" fmla="*/ 485 h 524"/>
                <a:gd name="T104" fmla="*/ 199 w 1439"/>
                <a:gd name="T105" fmla="*/ 422 h 524"/>
                <a:gd name="T106" fmla="*/ 109 w 1439"/>
                <a:gd name="T107" fmla="*/ 354 h 524"/>
                <a:gd name="T108" fmla="*/ 99 w 1439"/>
                <a:gd name="T109" fmla="*/ 311 h 524"/>
                <a:gd name="T110" fmla="*/ 54 w 1439"/>
                <a:gd name="T111" fmla="*/ 254 h 524"/>
                <a:gd name="T112" fmla="*/ 42 w 1439"/>
                <a:gd name="T113" fmla="*/ 184 h 524"/>
                <a:gd name="T114" fmla="*/ 13 w 1439"/>
                <a:gd name="T115" fmla="*/ 137 h 524"/>
                <a:gd name="T116" fmla="*/ 18 w 1439"/>
                <a:gd name="T117" fmla="*/ 75 h 524"/>
                <a:gd name="T118" fmla="*/ 0 w 1439"/>
                <a:gd name="T119" fmla="*/ 39 h 524"/>
                <a:gd name="T120" fmla="*/ 12 w 1439"/>
                <a:gd name="T121" fmla="*/ 24 h 524"/>
                <a:gd name="T122" fmla="*/ 75 w 1439"/>
                <a:gd name="T123" fmla="*/ 61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9" h="524">
                  <a:moveTo>
                    <a:pt x="1401" y="208"/>
                  </a:moveTo>
                  <a:lnTo>
                    <a:pt x="1346" y="237"/>
                  </a:lnTo>
                  <a:lnTo>
                    <a:pt x="1281" y="223"/>
                  </a:lnTo>
                  <a:lnTo>
                    <a:pt x="1194" y="223"/>
                  </a:lnTo>
                  <a:lnTo>
                    <a:pt x="1171" y="320"/>
                  </a:lnTo>
                  <a:lnTo>
                    <a:pt x="1143" y="349"/>
                  </a:lnTo>
                  <a:lnTo>
                    <a:pt x="1107" y="468"/>
                  </a:lnTo>
                  <a:lnTo>
                    <a:pt x="1045" y="486"/>
                  </a:lnTo>
                  <a:lnTo>
                    <a:pt x="974" y="462"/>
                  </a:lnTo>
                  <a:lnTo>
                    <a:pt x="938" y="469"/>
                  </a:lnTo>
                  <a:lnTo>
                    <a:pt x="894" y="512"/>
                  </a:lnTo>
                  <a:lnTo>
                    <a:pt x="846" y="506"/>
                  </a:lnTo>
                  <a:lnTo>
                    <a:pt x="798" y="524"/>
                  </a:lnTo>
                  <a:lnTo>
                    <a:pt x="746" y="476"/>
                  </a:lnTo>
                  <a:lnTo>
                    <a:pt x="733" y="419"/>
                  </a:lnTo>
                  <a:lnTo>
                    <a:pt x="788" y="448"/>
                  </a:lnTo>
                  <a:lnTo>
                    <a:pt x="846" y="432"/>
                  </a:lnTo>
                  <a:lnTo>
                    <a:pt x="860" y="360"/>
                  </a:lnTo>
                  <a:lnTo>
                    <a:pt x="892" y="344"/>
                  </a:lnTo>
                  <a:lnTo>
                    <a:pt x="981" y="325"/>
                  </a:lnTo>
                  <a:lnTo>
                    <a:pt x="1033" y="258"/>
                  </a:lnTo>
                  <a:lnTo>
                    <a:pt x="1068" y="204"/>
                  </a:lnTo>
                  <a:lnTo>
                    <a:pt x="1104" y="248"/>
                  </a:lnTo>
                  <a:lnTo>
                    <a:pt x="1119" y="219"/>
                  </a:lnTo>
                  <a:lnTo>
                    <a:pt x="1155" y="222"/>
                  </a:lnTo>
                  <a:lnTo>
                    <a:pt x="1157" y="168"/>
                  </a:lnTo>
                  <a:lnTo>
                    <a:pt x="1159" y="126"/>
                  </a:lnTo>
                  <a:lnTo>
                    <a:pt x="1214" y="66"/>
                  </a:lnTo>
                  <a:lnTo>
                    <a:pt x="1248" y="0"/>
                  </a:lnTo>
                  <a:lnTo>
                    <a:pt x="1278" y="0"/>
                  </a:lnTo>
                  <a:lnTo>
                    <a:pt x="1319" y="43"/>
                  </a:lnTo>
                  <a:lnTo>
                    <a:pt x="1325" y="80"/>
                  </a:lnTo>
                  <a:lnTo>
                    <a:pt x="1375" y="103"/>
                  </a:lnTo>
                  <a:lnTo>
                    <a:pt x="1439" y="129"/>
                  </a:lnTo>
                  <a:lnTo>
                    <a:pt x="1436" y="162"/>
                  </a:lnTo>
                  <a:lnTo>
                    <a:pt x="1385" y="167"/>
                  </a:lnTo>
                  <a:lnTo>
                    <a:pt x="1401" y="208"/>
                  </a:lnTo>
                  <a:moveTo>
                    <a:pt x="75" y="61"/>
                  </a:moveTo>
                  <a:lnTo>
                    <a:pt x="83" y="105"/>
                  </a:lnTo>
                  <a:lnTo>
                    <a:pt x="133" y="95"/>
                  </a:lnTo>
                  <a:lnTo>
                    <a:pt x="155" y="60"/>
                  </a:lnTo>
                  <a:lnTo>
                    <a:pt x="173" y="68"/>
                  </a:lnTo>
                  <a:lnTo>
                    <a:pt x="220" y="119"/>
                  </a:lnTo>
                  <a:lnTo>
                    <a:pt x="254" y="176"/>
                  </a:lnTo>
                  <a:lnTo>
                    <a:pt x="260" y="233"/>
                  </a:lnTo>
                  <a:lnTo>
                    <a:pt x="253" y="272"/>
                  </a:lnTo>
                  <a:lnTo>
                    <a:pt x="261" y="301"/>
                  </a:lnTo>
                  <a:lnTo>
                    <a:pt x="268" y="352"/>
                  </a:lnTo>
                  <a:lnTo>
                    <a:pt x="295" y="375"/>
                  </a:lnTo>
                  <a:lnTo>
                    <a:pt x="326" y="451"/>
                  </a:lnTo>
                  <a:lnTo>
                    <a:pt x="325" y="479"/>
                  </a:lnTo>
                  <a:lnTo>
                    <a:pt x="271" y="485"/>
                  </a:lnTo>
                  <a:lnTo>
                    <a:pt x="199" y="422"/>
                  </a:lnTo>
                  <a:lnTo>
                    <a:pt x="109" y="354"/>
                  </a:lnTo>
                  <a:lnTo>
                    <a:pt x="99" y="311"/>
                  </a:lnTo>
                  <a:lnTo>
                    <a:pt x="54" y="254"/>
                  </a:lnTo>
                  <a:lnTo>
                    <a:pt x="42" y="184"/>
                  </a:lnTo>
                  <a:lnTo>
                    <a:pt x="13" y="137"/>
                  </a:lnTo>
                  <a:lnTo>
                    <a:pt x="18" y="75"/>
                  </a:lnTo>
                  <a:lnTo>
                    <a:pt x="0" y="39"/>
                  </a:lnTo>
                  <a:lnTo>
                    <a:pt x="12" y="24"/>
                  </a:lnTo>
                  <a:lnTo>
                    <a:pt x="75" y="61"/>
                  </a:lnTo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79" name="Freeform 348">
              <a:extLst>
                <a:ext uri="{FF2B5EF4-FFF2-40B4-BE49-F238E27FC236}">
                  <a16:creationId xmlns:a16="http://schemas.microsoft.com/office/drawing/2014/main" xmlns="" id="{63F7AA5A-FB94-48D4-9E81-465FB6DD8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8780" y="4370139"/>
              <a:ext cx="398772" cy="365670"/>
            </a:xfrm>
            <a:custGeom>
              <a:avLst/>
              <a:gdLst>
                <a:gd name="T0" fmla="*/ 76 w 242"/>
                <a:gd name="T1" fmla="*/ 242 h 252"/>
                <a:gd name="T2" fmla="*/ 64 w 242"/>
                <a:gd name="T3" fmla="*/ 226 h 252"/>
                <a:gd name="T4" fmla="*/ 58 w 242"/>
                <a:gd name="T5" fmla="*/ 211 h 252"/>
                <a:gd name="T6" fmla="*/ 54 w 242"/>
                <a:gd name="T7" fmla="*/ 191 h 252"/>
                <a:gd name="T8" fmla="*/ 50 w 242"/>
                <a:gd name="T9" fmla="*/ 176 h 252"/>
                <a:gd name="T10" fmla="*/ 45 w 242"/>
                <a:gd name="T11" fmla="*/ 144 h 252"/>
                <a:gd name="T12" fmla="*/ 46 w 242"/>
                <a:gd name="T13" fmla="*/ 119 h 252"/>
                <a:gd name="T14" fmla="*/ 44 w 242"/>
                <a:gd name="T15" fmla="*/ 108 h 252"/>
                <a:gd name="T16" fmla="*/ 37 w 242"/>
                <a:gd name="T17" fmla="*/ 99 h 252"/>
                <a:gd name="T18" fmla="*/ 28 w 242"/>
                <a:gd name="T19" fmla="*/ 82 h 252"/>
                <a:gd name="T20" fmla="*/ 19 w 242"/>
                <a:gd name="T21" fmla="*/ 57 h 252"/>
                <a:gd name="T22" fmla="*/ 15 w 242"/>
                <a:gd name="T23" fmla="*/ 44 h 252"/>
                <a:gd name="T24" fmla="*/ 1 w 242"/>
                <a:gd name="T25" fmla="*/ 24 h 252"/>
                <a:gd name="T26" fmla="*/ 0 w 242"/>
                <a:gd name="T27" fmla="*/ 8 h 252"/>
                <a:gd name="T28" fmla="*/ 9 w 242"/>
                <a:gd name="T29" fmla="*/ 4 h 252"/>
                <a:gd name="T30" fmla="*/ 20 w 242"/>
                <a:gd name="T31" fmla="*/ 0 h 252"/>
                <a:gd name="T32" fmla="*/ 32 w 242"/>
                <a:gd name="T33" fmla="*/ 1 h 252"/>
                <a:gd name="T34" fmla="*/ 42 w 242"/>
                <a:gd name="T35" fmla="*/ 10 h 252"/>
                <a:gd name="T36" fmla="*/ 45 w 242"/>
                <a:gd name="T37" fmla="*/ 9 h 252"/>
                <a:gd name="T38" fmla="*/ 119 w 242"/>
                <a:gd name="T39" fmla="*/ 8 h 252"/>
                <a:gd name="T40" fmla="*/ 131 w 242"/>
                <a:gd name="T41" fmla="*/ 18 h 252"/>
                <a:gd name="T42" fmla="*/ 175 w 242"/>
                <a:gd name="T43" fmla="*/ 21 h 252"/>
                <a:gd name="T44" fmla="*/ 208 w 242"/>
                <a:gd name="T45" fmla="*/ 13 h 252"/>
                <a:gd name="T46" fmla="*/ 223 w 242"/>
                <a:gd name="T47" fmla="*/ 8 h 252"/>
                <a:gd name="T48" fmla="*/ 235 w 242"/>
                <a:gd name="T49" fmla="*/ 9 h 252"/>
                <a:gd name="T50" fmla="*/ 242 w 242"/>
                <a:gd name="T51" fmla="*/ 14 h 252"/>
                <a:gd name="T52" fmla="*/ 242 w 242"/>
                <a:gd name="T53" fmla="*/ 15 h 252"/>
                <a:gd name="T54" fmla="*/ 232 w 242"/>
                <a:gd name="T55" fmla="*/ 20 h 252"/>
                <a:gd name="T56" fmla="*/ 226 w 242"/>
                <a:gd name="T57" fmla="*/ 20 h 252"/>
                <a:gd name="T58" fmla="*/ 214 w 242"/>
                <a:gd name="T59" fmla="*/ 28 h 252"/>
                <a:gd name="T60" fmla="*/ 208 w 242"/>
                <a:gd name="T61" fmla="*/ 20 h 252"/>
                <a:gd name="T62" fmla="*/ 179 w 242"/>
                <a:gd name="T63" fmla="*/ 27 h 252"/>
                <a:gd name="T64" fmla="*/ 166 w 242"/>
                <a:gd name="T65" fmla="*/ 28 h 252"/>
                <a:gd name="T66" fmla="*/ 163 w 242"/>
                <a:gd name="T67" fmla="*/ 102 h 252"/>
                <a:gd name="T68" fmla="*/ 145 w 242"/>
                <a:gd name="T69" fmla="*/ 102 h 252"/>
                <a:gd name="T70" fmla="*/ 143 w 242"/>
                <a:gd name="T71" fmla="*/ 163 h 252"/>
                <a:gd name="T72" fmla="*/ 139 w 242"/>
                <a:gd name="T73" fmla="*/ 240 h 252"/>
                <a:gd name="T74" fmla="*/ 123 w 242"/>
                <a:gd name="T75" fmla="*/ 250 h 252"/>
                <a:gd name="T76" fmla="*/ 114 w 242"/>
                <a:gd name="T77" fmla="*/ 252 h 252"/>
                <a:gd name="T78" fmla="*/ 103 w 242"/>
                <a:gd name="T79" fmla="*/ 248 h 252"/>
                <a:gd name="T80" fmla="*/ 95 w 242"/>
                <a:gd name="T81" fmla="*/ 246 h 252"/>
                <a:gd name="T82" fmla="*/ 92 w 242"/>
                <a:gd name="T83" fmla="*/ 238 h 252"/>
                <a:gd name="T84" fmla="*/ 85 w 242"/>
                <a:gd name="T85" fmla="*/ 232 h 252"/>
                <a:gd name="T86" fmla="*/ 76 w 242"/>
                <a:gd name="T87" fmla="*/ 24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2" h="252">
                  <a:moveTo>
                    <a:pt x="76" y="242"/>
                  </a:moveTo>
                  <a:lnTo>
                    <a:pt x="64" y="226"/>
                  </a:lnTo>
                  <a:lnTo>
                    <a:pt x="58" y="211"/>
                  </a:lnTo>
                  <a:lnTo>
                    <a:pt x="54" y="191"/>
                  </a:lnTo>
                  <a:lnTo>
                    <a:pt x="50" y="176"/>
                  </a:lnTo>
                  <a:lnTo>
                    <a:pt x="45" y="144"/>
                  </a:lnTo>
                  <a:lnTo>
                    <a:pt x="46" y="119"/>
                  </a:lnTo>
                  <a:lnTo>
                    <a:pt x="44" y="108"/>
                  </a:lnTo>
                  <a:lnTo>
                    <a:pt x="37" y="99"/>
                  </a:lnTo>
                  <a:lnTo>
                    <a:pt x="28" y="82"/>
                  </a:lnTo>
                  <a:lnTo>
                    <a:pt x="19" y="57"/>
                  </a:lnTo>
                  <a:lnTo>
                    <a:pt x="15" y="44"/>
                  </a:lnTo>
                  <a:lnTo>
                    <a:pt x="1" y="24"/>
                  </a:lnTo>
                  <a:lnTo>
                    <a:pt x="0" y="8"/>
                  </a:lnTo>
                  <a:lnTo>
                    <a:pt x="9" y="4"/>
                  </a:lnTo>
                  <a:lnTo>
                    <a:pt x="20" y="0"/>
                  </a:lnTo>
                  <a:lnTo>
                    <a:pt x="32" y="1"/>
                  </a:lnTo>
                  <a:lnTo>
                    <a:pt x="42" y="10"/>
                  </a:lnTo>
                  <a:lnTo>
                    <a:pt x="45" y="9"/>
                  </a:lnTo>
                  <a:lnTo>
                    <a:pt x="119" y="8"/>
                  </a:lnTo>
                  <a:lnTo>
                    <a:pt x="131" y="18"/>
                  </a:lnTo>
                  <a:lnTo>
                    <a:pt x="175" y="21"/>
                  </a:lnTo>
                  <a:lnTo>
                    <a:pt x="208" y="13"/>
                  </a:lnTo>
                  <a:lnTo>
                    <a:pt x="223" y="8"/>
                  </a:lnTo>
                  <a:lnTo>
                    <a:pt x="235" y="9"/>
                  </a:lnTo>
                  <a:lnTo>
                    <a:pt x="242" y="14"/>
                  </a:lnTo>
                  <a:lnTo>
                    <a:pt x="242" y="15"/>
                  </a:lnTo>
                  <a:lnTo>
                    <a:pt x="232" y="20"/>
                  </a:lnTo>
                  <a:lnTo>
                    <a:pt x="226" y="20"/>
                  </a:lnTo>
                  <a:lnTo>
                    <a:pt x="214" y="28"/>
                  </a:lnTo>
                  <a:lnTo>
                    <a:pt x="208" y="20"/>
                  </a:lnTo>
                  <a:lnTo>
                    <a:pt x="179" y="27"/>
                  </a:lnTo>
                  <a:lnTo>
                    <a:pt x="166" y="28"/>
                  </a:lnTo>
                  <a:lnTo>
                    <a:pt x="163" y="102"/>
                  </a:lnTo>
                  <a:lnTo>
                    <a:pt x="145" y="102"/>
                  </a:lnTo>
                  <a:lnTo>
                    <a:pt x="143" y="163"/>
                  </a:lnTo>
                  <a:lnTo>
                    <a:pt x="139" y="240"/>
                  </a:lnTo>
                  <a:lnTo>
                    <a:pt x="123" y="250"/>
                  </a:lnTo>
                  <a:lnTo>
                    <a:pt x="114" y="252"/>
                  </a:lnTo>
                  <a:lnTo>
                    <a:pt x="103" y="248"/>
                  </a:lnTo>
                  <a:lnTo>
                    <a:pt x="95" y="246"/>
                  </a:lnTo>
                  <a:lnTo>
                    <a:pt x="92" y="238"/>
                  </a:lnTo>
                  <a:lnTo>
                    <a:pt x="85" y="232"/>
                  </a:lnTo>
                  <a:lnTo>
                    <a:pt x="76" y="242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80" name="Freeform 349">
              <a:extLst>
                <a:ext uri="{FF2B5EF4-FFF2-40B4-BE49-F238E27FC236}">
                  <a16:creationId xmlns:a16="http://schemas.microsoft.com/office/drawing/2014/main" xmlns="" id="{69976E9C-D12A-4C54-AB10-8BF1B2E2A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6981" y="4465909"/>
              <a:ext cx="70856" cy="69651"/>
            </a:xfrm>
            <a:custGeom>
              <a:avLst/>
              <a:gdLst>
                <a:gd name="T0" fmla="*/ 26 w 43"/>
                <a:gd name="T1" fmla="*/ 20 h 48"/>
                <a:gd name="T2" fmla="*/ 37 w 43"/>
                <a:gd name="T3" fmla="*/ 33 h 48"/>
                <a:gd name="T4" fmla="*/ 43 w 43"/>
                <a:gd name="T5" fmla="*/ 43 h 48"/>
                <a:gd name="T6" fmla="*/ 35 w 43"/>
                <a:gd name="T7" fmla="*/ 48 h 48"/>
                <a:gd name="T8" fmla="*/ 27 w 43"/>
                <a:gd name="T9" fmla="*/ 42 h 48"/>
                <a:gd name="T10" fmla="*/ 17 w 43"/>
                <a:gd name="T11" fmla="*/ 33 h 48"/>
                <a:gd name="T12" fmla="*/ 8 w 43"/>
                <a:gd name="T13" fmla="*/ 22 h 48"/>
                <a:gd name="T14" fmla="*/ 0 w 43"/>
                <a:gd name="T15" fmla="*/ 7 h 48"/>
                <a:gd name="T16" fmla="*/ 0 w 43"/>
                <a:gd name="T17" fmla="*/ 0 h 48"/>
                <a:gd name="T18" fmla="*/ 7 w 43"/>
                <a:gd name="T19" fmla="*/ 0 h 48"/>
                <a:gd name="T20" fmla="*/ 16 w 43"/>
                <a:gd name="T21" fmla="*/ 8 h 48"/>
                <a:gd name="T22" fmla="*/ 22 w 43"/>
                <a:gd name="T23" fmla="*/ 15 h 48"/>
                <a:gd name="T24" fmla="*/ 26 w 43"/>
                <a:gd name="T25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8">
                  <a:moveTo>
                    <a:pt x="26" y="20"/>
                  </a:moveTo>
                  <a:lnTo>
                    <a:pt x="37" y="33"/>
                  </a:lnTo>
                  <a:lnTo>
                    <a:pt x="43" y="43"/>
                  </a:lnTo>
                  <a:lnTo>
                    <a:pt x="35" y="48"/>
                  </a:lnTo>
                  <a:lnTo>
                    <a:pt x="27" y="42"/>
                  </a:lnTo>
                  <a:lnTo>
                    <a:pt x="17" y="33"/>
                  </a:lnTo>
                  <a:lnTo>
                    <a:pt x="8" y="22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16" y="8"/>
                  </a:lnTo>
                  <a:lnTo>
                    <a:pt x="22" y="15"/>
                  </a:lnTo>
                  <a:lnTo>
                    <a:pt x="26" y="2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81" name="Freeform 350">
              <a:extLst>
                <a:ext uri="{FF2B5EF4-FFF2-40B4-BE49-F238E27FC236}">
                  <a16:creationId xmlns:a16="http://schemas.microsoft.com/office/drawing/2014/main" xmlns="" id="{8B6D8D03-0AD4-4368-BD91-138B7CA72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683" y="3152690"/>
              <a:ext cx="463037" cy="355513"/>
            </a:xfrm>
            <a:custGeom>
              <a:avLst/>
              <a:gdLst>
                <a:gd name="T0" fmla="*/ 34 w 281"/>
                <a:gd name="T1" fmla="*/ 239 h 245"/>
                <a:gd name="T2" fmla="*/ 34 w 281"/>
                <a:gd name="T3" fmla="*/ 225 h 245"/>
                <a:gd name="T4" fmla="*/ 13 w 281"/>
                <a:gd name="T5" fmla="*/ 220 h 245"/>
                <a:gd name="T6" fmla="*/ 12 w 281"/>
                <a:gd name="T7" fmla="*/ 210 h 245"/>
                <a:gd name="T8" fmla="*/ 2 w 281"/>
                <a:gd name="T9" fmla="*/ 197 h 245"/>
                <a:gd name="T10" fmla="*/ 0 w 281"/>
                <a:gd name="T11" fmla="*/ 187 h 245"/>
                <a:gd name="T12" fmla="*/ 1 w 281"/>
                <a:gd name="T13" fmla="*/ 177 h 245"/>
                <a:gd name="T14" fmla="*/ 13 w 281"/>
                <a:gd name="T15" fmla="*/ 176 h 245"/>
                <a:gd name="T16" fmla="*/ 19 w 281"/>
                <a:gd name="T17" fmla="*/ 169 h 245"/>
                <a:gd name="T18" fmla="*/ 44 w 281"/>
                <a:gd name="T19" fmla="*/ 167 h 245"/>
                <a:gd name="T20" fmla="*/ 60 w 281"/>
                <a:gd name="T21" fmla="*/ 164 h 245"/>
                <a:gd name="T22" fmla="*/ 62 w 281"/>
                <a:gd name="T23" fmla="*/ 151 h 245"/>
                <a:gd name="T24" fmla="*/ 72 w 281"/>
                <a:gd name="T25" fmla="*/ 137 h 245"/>
                <a:gd name="T26" fmla="*/ 71 w 281"/>
                <a:gd name="T27" fmla="*/ 89 h 245"/>
                <a:gd name="T28" fmla="*/ 97 w 281"/>
                <a:gd name="T29" fmla="*/ 80 h 245"/>
                <a:gd name="T30" fmla="*/ 149 w 281"/>
                <a:gd name="T31" fmla="*/ 39 h 245"/>
                <a:gd name="T32" fmla="*/ 209 w 281"/>
                <a:gd name="T33" fmla="*/ 0 h 245"/>
                <a:gd name="T34" fmla="*/ 238 w 281"/>
                <a:gd name="T35" fmla="*/ 9 h 245"/>
                <a:gd name="T36" fmla="*/ 248 w 281"/>
                <a:gd name="T37" fmla="*/ 20 h 245"/>
                <a:gd name="T38" fmla="*/ 261 w 281"/>
                <a:gd name="T39" fmla="*/ 12 h 245"/>
                <a:gd name="T40" fmla="*/ 266 w 281"/>
                <a:gd name="T41" fmla="*/ 45 h 245"/>
                <a:gd name="T42" fmla="*/ 273 w 281"/>
                <a:gd name="T43" fmla="*/ 50 h 245"/>
                <a:gd name="T44" fmla="*/ 274 w 281"/>
                <a:gd name="T45" fmla="*/ 57 h 245"/>
                <a:gd name="T46" fmla="*/ 281 w 281"/>
                <a:gd name="T47" fmla="*/ 64 h 245"/>
                <a:gd name="T48" fmla="*/ 278 w 281"/>
                <a:gd name="T49" fmla="*/ 73 h 245"/>
                <a:gd name="T50" fmla="*/ 271 w 281"/>
                <a:gd name="T51" fmla="*/ 115 h 245"/>
                <a:gd name="T52" fmla="*/ 271 w 281"/>
                <a:gd name="T53" fmla="*/ 142 h 245"/>
                <a:gd name="T54" fmla="*/ 248 w 281"/>
                <a:gd name="T55" fmla="*/ 162 h 245"/>
                <a:gd name="T56" fmla="*/ 241 w 281"/>
                <a:gd name="T57" fmla="*/ 189 h 245"/>
                <a:gd name="T58" fmla="*/ 249 w 281"/>
                <a:gd name="T59" fmla="*/ 197 h 245"/>
                <a:gd name="T60" fmla="*/ 249 w 281"/>
                <a:gd name="T61" fmla="*/ 210 h 245"/>
                <a:gd name="T62" fmla="*/ 260 w 281"/>
                <a:gd name="T63" fmla="*/ 210 h 245"/>
                <a:gd name="T64" fmla="*/ 259 w 281"/>
                <a:gd name="T65" fmla="*/ 220 h 245"/>
                <a:gd name="T66" fmla="*/ 254 w 281"/>
                <a:gd name="T67" fmla="*/ 221 h 245"/>
                <a:gd name="T68" fmla="*/ 253 w 281"/>
                <a:gd name="T69" fmla="*/ 228 h 245"/>
                <a:gd name="T70" fmla="*/ 250 w 281"/>
                <a:gd name="T71" fmla="*/ 228 h 245"/>
                <a:gd name="T72" fmla="*/ 237 w 281"/>
                <a:gd name="T73" fmla="*/ 206 h 245"/>
                <a:gd name="T74" fmla="*/ 233 w 281"/>
                <a:gd name="T75" fmla="*/ 205 h 245"/>
                <a:gd name="T76" fmla="*/ 219 w 281"/>
                <a:gd name="T77" fmla="*/ 216 h 245"/>
                <a:gd name="T78" fmla="*/ 205 w 281"/>
                <a:gd name="T79" fmla="*/ 210 h 245"/>
                <a:gd name="T80" fmla="*/ 195 w 281"/>
                <a:gd name="T81" fmla="*/ 209 h 245"/>
                <a:gd name="T82" fmla="*/ 189 w 281"/>
                <a:gd name="T83" fmla="*/ 212 h 245"/>
                <a:gd name="T84" fmla="*/ 179 w 281"/>
                <a:gd name="T85" fmla="*/ 212 h 245"/>
                <a:gd name="T86" fmla="*/ 168 w 281"/>
                <a:gd name="T87" fmla="*/ 220 h 245"/>
                <a:gd name="T88" fmla="*/ 159 w 281"/>
                <a:gd name="T89" fmla="*/ 221 h 245"/>
                <a:gd name="T90" fmla="*/ 137 w 281"/>
                <a:gd name="T91" fmla="*/ 210 h 245"/>
                <a:gd name="T92" fmla="*/ 128 w 281"/>
                <a:gd name="T93" fmla="*/ 215 h 245"/>
                <a:gd name="T94" fmla="*/ 119 w 281"/>
                <a:gd name="T95" fmla="*/ 215 h 245"/>
                <a:gd name="T96" fmla="*/ 112 w 281"/>
                <a:gd name="T97" fmla="*/ 207 h 245"/>
                <a:gd name="T98" fmla="*/ 93 w 281"/>
                <a:gd name="T99" fmla="*/ 199 h 245"/>
                <a:gd name="T100" fmla="*/ 74 w 281"/>
                <a:gd name="T101" fmla="*/ 202 h 245"/>
                <a:gd name="T102" fmla="*/ 69 w 281"/>
                <a:gd name="T103" fmla="*/ 206 h 245"/>
                <a:gd name="T104" fmla="*/ 67 w 281"/>
                <a:gd name="T105" fmla="*/ 218 h 245"/>
                <a:gd name="T106" fmla="*/ 61 w 281"/>
                <a:gd name="T107" fmla="*/ 227 h 245"/>
                <a:gd name="T108" fmla="*/ 60 w 281"/>
                <a:gd name="T109" fmla="*/ 245 h 245"/>
                <a:gd name="T110" fmla="*/ 46 w 281"/>
                <a:gd name="T111" fmla="*/ 233 h 245"/>
                <a:gd name="T112" fmla="*/ 40 w 281"/>
                <a:gd name="T113" fmla="*/ 233 h 245"/>
                <a:gd name="T114" fmla="*/ 34 w 281"/>
                <a:gd name="T115" fmla="*/ 23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1" h="245">
                  <a:moveTo>
                    <a:pt x="34" y="239"/>
                  </a:moveTo>
                  <a:lnTo>
                    <a:pt x="34" y="225"/>
                  </a:lnTo>
                  <a:lnTo>
                    <a:pt x="13" y="220"/>
                  </a:lnTo>
                  <a:lnTo>
                    <a:pt x="12" y="210"/>
                  </a:lnTo>
                  <a:lnTo>
                    <a:pt x="2" y="197"/>
                  </a:lnTo>
                  <a:lnTo>
                    <a:pt x="0" y="187"/>
                  </a:lnTo>
                  <a:lnTo>
                    <a:pt x="1" y="177"/>
                  </a:lnTo>
                  <a:lnTo>
                    <a:pt x="13" y="176"/>
                  </a:lnTo>
                  <a:lnTo>
                    <a:pt x="19" y="169"/>
                  </a:lnTo>
                  <a:lnTo>
                    <a:pt x="44" y="167"/>
                  </a:lnTo>
                  <a:lnTo>
                    <a:pt x="60" y="164"/>
                  </a:lnTo>
                  <a:lnTo>
                    <a:pt x="62" y="151"/>
                  </a:lnTo>
                  <a:lnTo>
                    <a:pt x="72" y="137"/>
                  </a:lnTo>
                  <a:lnTo>
                    <a:pt x="71" y="89"/>
                  </a:lnTo>
                  <a:lnTo>
                    <a:pt x="97" y="80"/>
                  </a:lnTo>
                  <a:lnTo>
                    <a:pt x="149" y="39"/>
                  </a:lnTo>
                  <a:lnTo>
                    <a:pt x="209" y="0"/>
                  </a:lnTo>
                  <a:lnTo>
                    <a:pt x="238" y="9"/>
                  </a:lnTo>
                  <a:lnTo>
                    <a:pt x="248" y="20"/>
                  </a:lnTo>
                  <a:lnTo>
                    <a:pt x="261" y="12"/>
                  </a:lnTo>
                  <a:lnTo>
                    <a:pt x="266" y="45"/>
                  </a:lnTo>
                  <a:lnTo>
                    <a:pt x="273" y="50"/>
                  </a:lnTo>
                  <a:lnTo>
                    <a:pt x="274" y="57"/>
                  </a:lnTo>
                  <a:lnTo>
                    <a:pt x="281" y="64"/>
                  </a:lnTo>
                  <a:lnTo>
                    <a:pt x="278" y="73"/>
                  </a:lnTo>
                  <a:lnTo>
                    <a:pt x="271" y="115"/>
                  </a:lnTo>
                  <a:lnTo>
                    <a:pt x="271" y="142"/>
                  </a:lnTo>
                  <a:lnTo>
                    <a:pt x="248" y="162"/>
                  </a:lnTo>
                  <a:lnTo>
                    <a:pt x="241" y="189"/>
                  </a:lnTo>
                  <a:lnTo>
                    <a:pt x="249" y="197"/>
                  </a:lnTo>
                  <a:lnTo>
                    <a:pt x="249" y="210"/>
                  </a:lnTo>
                  <a:lnTo>
                    <a:pt x="260" y="210"/>
                  </a:lnTo>
                  <a:lnTo>
                    <a:pt x="259" y="220"/>
                  </a:lnTo>
                  <a:lnTo>
                    <a:pt x="254" y="221"/>
                  </a:lnTo>
                  <a:lnTo>
                    <a:pt x="253" y="228"/>
                  </a:lnTo>
                  <a:lnTo>
                    <a:pt x="250" y="228"/>
                  </a:lnTo>
                  <a:lnTo>
                    <a:pt x="237" y="206"/>
                  </a:lnTo>
                  <a:lnTo>
                    <a:pt x="233" y="205"/>
                  </a:lnTo>
                  <a:lnTo>
                    <a:pt x="219" y="216"/>
                  </a:lnTo>
                  <a:lnTo>
                    <a:pt x="205" y="210"/>
                  </a:lnTo>
                  <a:lnTo>
                    <a:pt x="195" y="209"/>
                  </a:lnTo>
                  <a:lnTo>
                    <a:pt x="189" y="212"/>
                  </a:lnTo>
                  <a:lnTo>
                    <a:pt x="179" y="212"/>
                  </a:lnTo>
                  <a:lnTo>
                    <a:pt x="168" y="220"/>
                  </a:lnTo>
                  <a:lnTo>
                    <a:pt x="159" y="221"/>
                  </a:lnTo>
                  <a:lnTo>
                    <a:pt x="137" y="210"/>
                  </a:lnTo>
                  <a:lnTo>
                    <a:pt x="128" y="215"/>
                  </a:lnTo>
                  <a:lnTo>
                    <a:pt x="119" y="215"/>
                  </a:lnTo>
                  <a:lnTo>
                    <a:pt x="112" y="207"/>
                  </a:lnTo>
                  <a:lnTo>
                    <a:pt x="93" y="199"/>
                  </a:lnTo>
                  <a:lnTo>
                    <a:pt x="74" y="202"/>
                  </a:lnTo>
                  <a:lnTo>
                    <a:pt x="69" y="206"/>
                  </a:lnTo>
                  <a:lnTo>
                    <a:pt x="67" y="218"/>
                  </a:lnTo>
                  <a:lnTo>
                    <a:pt x="61" y="227"/>
                  </a:lnTo>
                  <a:lnTo>
                    <a:pt x="60" y="245"/>
                  </a:lnTo>
                  <a:lnTo>
                    <a:pt x="46" y="233"/>
                  </a:lnTo>
                  <a:lnTo>
                    <a:pt x="40" y="233"/>
                  </a:lnTo>
                  <a:lnTo>
                    <a:pt x="34" y="23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82" name="Freeform 351">
              <a:extLst>
                <a:ext uri="{FF2B5EF4-FFF2-40B4-BE49-F238E27FC236}">
                  <a16:creationId xmlns:a16="http://schemas.microsoft.com/office/drawing/2014/main" xmlns="" id="{7E7C3001-9489-4E06-8804-2F6A3F644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186" y="3441453"/>
              <a:ext cx="355929" cy="290214"/>
            </a:xfrm>
            <a:custGeom>
              <a:avLst/>
              <a:gdLst>
                <a:gd name="T0" fmla="*/ 106 w 216"/>
                <a:gd name="T1" fmla="*/ 189 h 200"/>
                <a:gd name="T2" fmla="*/ 87 w 216"/>
                <a:gd name="T3" fmla="*/ 197 h 200"/>
                <a:gd name="T4" fmla="*/ 80 w 216"/>
                <a:gd name="T5" fmla="*/ 196 h 200"/>
                <a:gd name="T6" fmla="*/ 73 w 216"/>
                <a:gd name="T7" fmla="*/ 200 h 200"/>
                <a:gd name="T8" fmla="*/ 59 w 216"/>
                <a:gd name="T9" fmla="*/ 200 h 200"/>
                <a:gd name="T10" fmla="*/ 49 w 216"/>
                <a:gd name="T11" fmla="*/ 187 h 200"/>
                <a:gd name="T12" fmla="*/ 43 w 216"/>
                <a:gd name="T13" fmla="*/ 172 h 200"/>
                <a:gd name="T14" fmla="*/ 30 w 216"/>
                <a:gd name="T15" fmla="*/ 158 h 200"/>
                <a:gd name="T16" fmla="*/ 16 w 216"/>
                <a:gd name="T17" fmla="*/ 158 h 200"/>
                <a:gd name="T18" fmla="*/ 0 w 216"/>
                <a:gd name="T19" fmla="*/ 158 h 200"/>
                <a:gd name="T20" fmla="*/ 1 w 216"/>
                <a:gd name="T21" fmla="*/ 125 h 200"/>
                <a:gd name="T22" fmla="*/ 0 w 216"/>
                <a:gd name="T23" fmla="*/ 112 h 200"/>
                <a:gd name="T24" fmla="*/ 4 w 216"/>
                <a:gd name="T25" fmla="*/ 98 h 200"/>
                <a:gd name="T26" fmla="*/ 9 w 216"/>
                <a:gd name="T27" fmla="*/ 92 h 200"/>
                <a:gd name="T28" fmla="*/ 18 w 216"/>
                <a:gd name="T29" fmla="*/ 79 h 200"/>
                <a:gd name="T30" fmla="*/ 16 w 216"/>
                <a:gd name="T31" fmla="*/ 74 h 200"/>
                <a:gd name="T32" fmla="*/ 20 w 216"/>
                <a:gd name="T33" fmla="*/ 65 h 200"/>
                <a:gd name="T34" fmla="*/ 16 w 216"/>
                <a:gd name="T35" fmla="*/ 53 h 200"/>
                <a:gd name="T36" fmla="*/ 16 w 216"/>
                <a:gd name="T37" fmla="*/ 46 h 200"/>
                <a:gd name="T38" fmla="*/ 17 w 216"/>
                <a:gd name="T39" fmla="*/ 28 h 200"/>
                <a:gd name="T40" fmla="*/ 23 w 216"/>
                <a:gd name="T41" fmla="*/ 19 h 200"/>
                <a:gd name="T42" fmla="*/ 25 w 216"/>
                <a:gd name="T43" fmla="*/ 7 h 200"/>
                <a:gd name="T44" fmla="*/ 30 w 216"/>
                <a:gd name="T45" fmla="*/ 3 h 200"/>
                <a:gd name="T46" fmla="*/ 49 w 216"/>
                <a:gd name="T47" fmla="*/ 0 h 200"/>
                <a:gd name="T48" fmla="*/ 68 w 216"/>
                <a:gd name="T49" fmla="*/ 8 h 200"/>
                <a:gd name="T50" fmla="*/ 75 w 216"/>
                <a:gd name="T51" fmla="*/ 16 h 200"/>
                <a:gd name="T52" fmla="*/ 84 w 216"/>
                <a:gd name="T53" fmla="*/ 16 h 200"/>
                <a:gd name="T54" fmla="*/ 93 w 216"/>
                <a:gd name="T55" fmla="*/ 11 h 200"/>
                <a:gd name="T56" fmla="*/ 115 w 216"/>
                <a:gd name="T57" fmla="*/ 22 h 200"/>
                <a:gd name="T58" fmla="*/ 124 w 216"/>
                <a:gd name="T59" fmla="*/ 21 h 200"/>
                <a:gd name="T60" fmla="*/ 135 w 216"/>
                <a:gd name="T61" fmla="*/ 13 h 200"/>
                <a:gd name="T62" fmla="*/ 145 w 216"/>
                <a:gd name="T63" fmla="*/ 13 h 200"/>
                <a:gd name="T64" fmla="*/ 151 w 216"/>
                <a:gd name="T65" fmla="*/ 10 h 200"/>
                <a:gd name="T66" fmla="*/ 161 w 216"/>
                <a:gd name="T67" fmla="*/ 11 h 200"/>
                <a:gd name="T68" fmla="*/ 175 w 216"/>
                <a:gd name="T69" fmla="*/ 17 h 200"/>
                <a:gd name="T70" fmla="*/ 189 w 216"/>
                <a:gd name="T71" fmla="*/ 6 h 200"/>
                <a:gd name="T72" fmla="*/ 193 w 216"/>
                <a:gd name="T73" fmla="*/ 7 h 200"/>
                <a:gd name="T74" fmla="*/ 206 w 216"/>
                <a:gd name="T75" fmla="*/ 29 h 200"/>
                <a:gd name="T76" fmla="*/ 209 w 216"/>
                <a:gd name="T77" fmla="*/ 29 h 200"/>
                <a:gd name="T78" fmla="*/ 216 w 216"/>
                <a:gd name="T79" fmla="*/ 37 h 200"/>
                <a:gd name="T80" fmla="*/ 214 w 216"/>
                <a:gd name="T81" fmla="*/ 41 h 200"/>
                <a:gd name="T82" fmla="*/ 214 w 216"/>
                <a:gd name="T83" fmla="*/ 48 h 200"/>
                <a:gd name="T84" fmla="*/ 199 w 216"/>
                <a:gd name="T85" fmla="*/ 64 h 200"/>
                <a:gd name="T86" fmla="*/ 194 w 216"/>
                <a:gd name="T87" fmla="*/ 77 h 200"/>
                <a:gd name="T88" fmla="*/ 191 w 216"/>
                <a:gd name="T89" fmla="*/ 88 h 200"/>
                <a:gd name="T90" fmla="*/ 187 w 216"/>
                <a:gd name="T91" fmla="*/ 93 h 200"/>
                <a:gd name="T92" fmla="*/ 184 w 216"/>
                <a:gd name="T93" fmla="*/ 107 h 200"/>
                <a:gd name="T94" fmla="*/ 174 w 216"/>
                <a:gd name="T95" fmla="*/ 116 h 200"/>
                <a:gd name="T96" fmla="*/ 172 w 216"/>
                <a:gd name="T97" fmla="*/ 126 h 200"/>
                <a:gd name="T98" fmla="*/ 167 w 216"/>
                <a:gd name="T99" fmla="*/ 135 h 200"/>
                <a:gd name="T100" fmla="*/ 166 w 216"/>
                <a:gd name="T101" fmla="*/ 143 h 200"/>
                <a:gd name="T102" fmla="*/ 153 w 216"/>
                <a:gd name="T103" fmla="*/ 150 h 200"/>
                <a:gd name="T104" fmla="*/ 143 w 216"/>
                <a:gd name="T105" fmla="*/ 142 h 200"/>
                <a:gd name="T106" fmla="*/ 136 w 216"/>
                <a:gd name="T107" fmla="*/ 142 h 200"/>
                <a:gd name="T108" fmla="*/ 125 w 216"/>
                <a:gd name="T109" fmla="*/ 154 h 200"/>
                <a:gd name="T110" fmla="*/ 120 w 216"/>
                <a:gd name="T111" fmla="*/ 155 h 200"/>
                <a:gd name="T112" fmla="*/ 111 w 216"/>
                <a:gd name="T113" fmla="*/ 175 h 200"/>
                <a:gd name="T114" fmla="*/ 106 w 216"/>
                <a:gd name="T115" fmla="*/ 18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6" h="200">
                  <a:moveTo>
                    <a:pt x="106" y="189"/>
                  </a:moveTo>
                  <a:lnTo>
                    <a:pt x="87" y="197"/>
                  </a:lnTo>
                  <a:lnTo>
                    <a:pt x="80" y="196"/>
                  </a:lnTo>
                  <a:lnTo>
                    <a:pt x="73" y="200"/>
                  </a:lnTo>
                  <a:lnTo>
                    <a:pt x="59" y="200"/>
                  </a:lnTo>
                  <a:lnTo>
                    <a:pt x="49" y="187"/>
                  </a:lnTo>
                  <a:lnTo>
                    <a:pt x="43" y="172"/>
                  </a:lnTo>
                  <a:lnTo>
                    <a:pt x="30" y="158"/>
                  </a:lnTo>
                  <a:lnTo>
                    <a:pt x="16" y="158"/>
                  </a:lnTo>
                  <a:lnTo>
                    <a:pt x="0" y="158"/>
                  </a:lnTo>
                  <a:lnTo>
                    <a:pt x="1" y="125"/>
                  </a:lnTo>
                  <a:lnTo>
                    <a:pt x="0" y="112"/>
                  </a:lnTo>
                  <a:lnTo>
                    <a:pt x="4" y="98"/>
                  </a:lnTo>
                  <a:lnTo>
                    <a:pt x="9" y="92"/>
                  </a:lnTo>
                  <a:lnTo>
                    <a:pt x="18" y="79"/>
                  </a:lnTo>
                  <a:lnTo>
                    <a:pt x="16" y="74"/>
                  </a:lnTo>
                  <a:lnTo>
                    <a:pt x="20" y="65"/>
                  </a:lnTo>
                  <a:lnTo>
                    <a:pt x="16" y="53"/>
                  </a:lnTo>
                  <a:lnTo>
                    <a:pt x="16" y="46"/>
                  </a:lnTo>
                  <a:lnTo>
                    <a:pt x="17" y="28"/>
                  </a:lnTo>
                  <a:lnTo>
                    <a:pt x="23" y="19"/>
                  </a:lnTo>
                  <a:lnTo>
                    <a:pt x="25" y="7"/>
                  </a:lnTo>
                  <a:lnTo>
                    <a:pt x="30" y="3"/>
                  </a:lnTo>
                  <a:lnTo>
                    <a:pt x="49" y="0"/>
                  </a:lnTo>
                  <a:lnTo>
                    <a:pt x="68" y="8"/>
                  </a:lnTo>
                  <a:lnTo>
                    <a:pt x="75" y="16"/>
                  </a:lnTo>
                  <a:lnTo>
                    <a:pt x="84" y="16"/>
                  </a:lnTo>
                  <a:lnTo>
                    <a:pt x="93" y="11"/>
                  </a:lnTo>
                  <a:lnTo>
                    <a:pt x="115" y="22"/>
                  </a:lnTo>
                  <a:lnTo>
                    <a:pt x="124" y="21"/>
                  </a:lnTo>
                  <a:lnTo>
                    <a:pt x="135" y="13"/>
                  </a:lnTo>
                  <a:lnTo>
                    <a:pt x="145" y="13"/>
                  </a:lnTo>
                  <a:lnTo>
                    <a:pt x="151" y="10"/>
                  </a:lnTo>
                  <a:lnTo>
                    <a:pt x="161" y="11"/>
                  </a:lnTo>
                  <a:lnTo>
                    <a:pt x="175" y="17"/>
                  </a:lnTo>
                  <a:lnTo>
                    <a:pt x="189" y="6"/>
                  </a:lnTo>
                  <a:lnTo>
                    <a:pt x="193" y="7"/>
                  </a:lnTo>
                  <a:lnTo>
                    <a:pt x="206" y="29"/>
                  </a:lnTo>
                  <a:lnTo>
                    <a:pt x="209" y="29"/>
                  </a:lnTo>
                  <a:lnTo>
                    <a:pt x="216" y="37"/>
                  </a:lnTo>
                  <a:lnTo>
                    <a:pt x="214" y="41"/>
                  </a:lnTo>
                  <a:lnTo>
                    <a:pt x="214" y="48"/>
                  </a:lnTo>
                  <a:lnTo>
                    <a:pt x="199" y="64"/>
                  </a:lnTo>
                  <a:lnTo>
                    <a:pt x="194" y="77"/>
                  </a:lnTo>
                  <a:lnTo>
                    <a:pt x="191" y="88"/>
                  </a:lnTo>
                  <a:lnTo>
                    <a:pt x="187" y="93"/>
                  </a:lnTo>
                  <a:lnTo>
                    <a:pt x="184" y="107"/>
                  </a:lnTo>
                  <a:lnTo>
                    <a:pt x="174" y="116"/>
                  </a:lnTo>
                  <a:lnTo>
                    <a:pt x="172" y="126"/>
                  </a:lnTo>
                  <a:lnTo>
                    <a:pt x="167" y="135"/>
                  </a:lnTo>
                  <a:lnTo>
                    <a:pt x="166" y="143"/>
                  </a:lnTo>
                  <a:lnTo>
                    <a:pt x="153" y="150"/>
                  </a:lnTo>
                  <a:lnTo>
                    <a:pt x="143" y="142"/>
                  </a:lnTo>
                  <a:lnTo>
                    <a:pt x="136" y="142"/>
                  </a:lnTo>
                  <a:lnTo>
                    <a:pt x="125" y="154"/>
                  </a:lnTo>
                  <a:lnTo>
                    <a:pt x="120" y="155"/>
                  </a:lnTo>
                  <a:lnTo>
                    <a:pt x="111" y="175"/>
                  </a:lnTo>
                  <a:lnTo>
                    <a:pt x="106" y="18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83" name="Freeform 352">
              <a:extLst>
                <a:ext uri="{FF2B5EF4-FFF2-40B4-BE49-F238E27FC236}">
                  <a16:creationId xmlns:a16="http://schemas.microsoft.com/office/drawing/2014/main" xmlns="" id="{CAA3292F-7CF7-404E-AF3B-4CC53D9AE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936" y="3406627"/>
              <a:ext cx="141712" cy="130597"/>
            </a:xfrm>
            <a:custGeom>
              <a:avLst/>
              <a:gdLst>
                <a:gd name="T0" fmla="*/ 33 w 86"/>
                <a:gd name="T1" fmla="*/ 82 h 90"/>
                <a:gd name="T2" fmla="*/ 27 w 86"/>
                <a:gd name="T3" fmla="*/ 75 h 90"/>
                <a:gd name="T4" fmla="*/ 19 w 86"/>
                <a:gd name="T5" fmla="*/ 67 h 90"/>
                <a:gd name="T6" fmla="*/ 15 w 86"/>
                <a:gd name="T7" fmla="*/ 60 h 90"/>
                <a:gd name="T8" fmla="*/ 8 w 86"/>
                <a:gd name="T9" fmla="*/ 54 h 90"/>
                <a:gd name="T10" fmla="*/ 0 w 86"/>
                <a:gd name="T11" fmla="*/ 44 h 90"/>
                <a:gd name="T12" fmla="*/ 2 w 86"/>
                <a:gd name="T13" fmla="*/ 41 h 90"/>
                <a:gd name="T14" fmla="*/ 5 w 86"/>
                <a:gd name="T15" fmla="*/ 44 h 90"/>
                <a:gd name="T16" fmla="*/ 6 w 86"/>
                <a:gd name="T17" fmla="*/ 43 h 90"/>
                <a:gd name="T18" fmla="*/ 12 w 86"/>
                <a:gd name="T19" fmla="*/ 42 h 90"/>
                <a:gd name="T20" fmla="*/ 15 w 86"/>
                <a:gd name="T21" fmla="*/ 37 h 90"/>
                <a:gd name="T22" fmla="*/ 18 w 86"/>
                <a:gd name="T23" fmla="*/ 37 h 90"/>
                <a:gd name="T24" fmla="*/ 18 w 86"/>
                <a:gd name="T25" fmla="*/ 27 h 90"/>
                <a:gd name="T26" fmla="*/ 23 w 86"/>
                <a:gd name="T27" fmla="*/ 26 h 90"/>
                <a:gd name="T28" fmla="*/ 26 w 86"/>
                <a:gd name="T29" fmla="*/ 26 h 90"/>
                <a:gd name="T30" fmla="*/ 31 w 86"/>
                <a:gd name="T31" fmla="*/ 21 h 90"/>
                <a:gd name="T32" fmla="*/ 36 w 86"/>
                <a:gd name="T33" fmla="*/ 25 h 90"/>
                <a:gd name="T34" fmla="*/ 38 w 86"/>
                <a:gd name="T35" fmla="*/ 22 h 90"/>
                <a:gd name="T36" fmla="*/ 41 w 86"/>
                <a:gd name="T37" fmla="*/ 20 h 90"/>
                <a:gd name="T38" fmla="*/ 48 w 86"/>
                <a:gd name="T39" fmla="*/ 14 h 90"/>
                <a:gd name="T40" fmla="*/ 49 w 86"/>
                <a:gd name="T41" fmla="*/ 10 h 90"/>
                <a:gd name="T42" fmla="*/ 51 w 86"/>
                <a:gd name="T43" fmla="*/ 10 h 90"/>
                <a:gd name="T44" fmla="*/ 54 w 86"/>
                <a:gd name="T45" fmla="*/ 5 h 90"/>
                <a:gd name="T46" fmla="*/ 56 w 86"/>
                <a:gd name="T47" fmla="*/ 5 h 90"/>
                <a:gd name="T48" fmla="*/ 58 w 86"/>
                <a:gd name="T49" fmla="*/ 8 h 90"/>
                <a:gd name="T50" fmla="*/ 62 w 86"/>
                <a:gd name="T51" fmla="*/ 9 h 90"/>
                <a:gd name="T52" fmla="*/ 66 w 86"/>
                <a:gd name="T53" fmla="*/ 6 h 90"/>
                <a:gd name="T54" fmla="*/ 71 w 86"/>
                <a:gd name="T55" fmla="*/ 6 h 90"/>
                <a:gd name="T56" fmla="*/ 77 w 86"/>
                <a:gd name="T57" fmla="*/ 3 h 90"/>
                <a:gd name="T58" fmla="*/ 80 w 86"/>
                <a:gd name="T59" fmla="*/ 0 h 90"/>
                <a:gd name="T60" fmla="*/ 86 w 86"/>
                <a:gd name="T61" fmla="*/ 1 h 90"/>
                <a:gd name="T62" fmla="*/ 85 w 86"/>
                <a:gd name="T63" fmla="*/ 3 h 90"/>
                <a:gd name="T64" fmla="*/ 83 w 86"/>
                <a:gd name="T65" fmla="*/ 8 h 90"/>
                <a:gd name="T66" fmla="*/ 84 w 86"/>
                <a:gd name="T67" fmla="*/ 15 h 90"/>
                <a:gd name="T68" fmla="*/ 79 w 86"/>
                <a:gd name="T69" fmla="*/ 22 h 90"/>
                <a:gd name="T70" fmla="*/ 77 w 86"/>
                <a:gd name="T71" fmla="*/ 30 h 90"/>
                <a:gd name="T72" fmla="*/ 76 w 86"/>
                <a:gd name="T73" fmla="*/ 40 h 90"/>
                <a:gd name="T74" fmla="*/ 76 w 86"/>
                <a:gd name="T75" fmla="*/ 45 h 90"/>
                <a:gd name="T76" fmla="*/ 76 w 86"/>
                <a:gd name="T77" fmla="*/ 54 h 90"/>
                <a:gd name="T78" fmla="*/ 73 w 86"/>
                <a:gd name="T79" fmla="*/ 56 h 90"/>
                <a:gd name="T80" fmla="*/ 70 w 86"/>
                <a:gd name="T81" fmla="*/ 65 h 90"/>
                <a:gd name="T82" fmla="*/ 71 w 86"/>
                <a:gd name="T83" fmla="*/ 71 h 90"/>
                <a:gd name="T84" fmla="*/ 67 w 86"/>
                <a:gd name="T85" fmla="*/ 76 h 90"/>
                <a:gd name="T86" fmla="*/ 67 w 86"/>
                <a:gd name="T87" fmla="*/ 82 h 90"/>
                <a:gd name="T88" fmla="*/ 70 w 86"/>
                <a:gd name="T89" fmla="*/ 85 h 90"/>
                <a:gd name="T90" fmla="*/ 65 w 86"/>
                <a:gd name="T91" fmla="*/ 90 h 90"/>
                <a:gd name="T92" fmla="*/ 60 w 86"/>
                <a:gd name="T93" fmla="*/ 88 h 90"/>
                <a:gd name="T94" fmla="*/ 57 w 86"/>
                <a:gd name="T95" fmla="*/ 84 h 90"/>
                <a:gd name="T96" fmla="*/ 52 w 86"/>
                <a:gd name="T97" fmla="*/ 82 h 90"/>
                <a:gd name="T98" fmla="*/ 47 w 86"/>
                <a:gd name="T99" fmla="*/ 85 h 90"/>
                <a:gd name="T100" fmla="*/ 36 w 86"/>
                <a:gd name="T101" fmla="*/ 79 h 90"/>
                <a:gd name="T102" fmla="*/ 33 w 86"/>
                <a:gd name="T103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6" h="90">
                  <a:moveTo>
                    <a:pt x="33" y="82"/>
                  </a:moveTo>
                  <a:lnTo>
                    <a:pt x="27" y="75"/>
                  </a:lnTo>
                  <a:lnTo>
                    <a:pt x="19" y="67"/>
                  </a:lnTo>
                  <a:lnTo>
                    <a:pt x="15" y="60"/>
                  </a:lnTo>
                  <a:lnTo>
                    <a:pt x="8" y="54"/>
                  </a:lnTo>
                  <a:lnTo>
                    <a:pt x="0" y="44"/>
                  </a:lnTo>
                  <a:lnTo>
                    <a:pt x="2" y="41"/>
                  </a:lnTo>
                  <a:lnTo>
                    <a:pt x="5" y="44"/>
                  </a:lnTo>
                  <a:lnTo>
                    <a:pt x="6" y="43"/>
                  </a:lnTo>
                  <a:lnTo>
                    <a:pt x="12" y="42"/>
                  </a:lnTo>
                  <a:lnTo>
                    <a:pt x="15" y="37"/>
                  </a:lnTo>
                  <a:lnTo>
                    <a:pt x="18" y="37"/>
                  </a:lnTo>
                  <a:lnTo>
                    <a:pt x="18" y="27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31" y="21"/>
                  </a:lnTo>
                  <a:lnTo>
                    <a:pt x="36" y="25"/>
                  </a:lnTo>
                  <a:lnTo>
                    <a:pt x="38" y="22"/>
                  </a:lnTo>
                  <a:lnTo>
                    <a:pt x="41" y="20"/>
                  </a:lnTo>
                  <a:lnTo>
                    <a:pt x="48" y="14"/>
                  </a:lnTo>
                  <a:lnTo>
                    <a:pt x="49" y="10"/>
                  </a:lnTo>
                  <a:lnTo>
                    <a:pt x="51" y="10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8"/>
                  </a:lnTo>
                  <a:lnTo>
                    <a:pt x="62" y="9"/>
                  </a:lnTo>
                  <a:lnTo>
                    <a:pt x="66" y="6"/>
                  </a:lnTo>
                  <a:lnTo>
                    <a:pt x="71" y="6"/>
                  </a:lnTo>
                  <a:lnTo>
                    <a:pt x="77" y="3"/>
                  </a:lnTo>
                  <a:lnTo>
                    <a:pt x="80" y="0"/>
                  </a:lnTo>
                  <a:lnTo>
                    <a:pt x="86" y="1"/>
                  </a:lnTo>
                  <a:lnTo>
                    <a:pt x="85" y="3"/>
                  </a:lnTo>
                  <a:lnTo>
                    <a:pt x="83" y="8"/>
                  </a:lnTo>
                  <a:lnTo>
                    <a:pt x="84" y="15"/>
                  </a:lnTo>
                  <a:lnTo>
                    <a:pt x="79" y="22"/>
                  </a:lnTo>
                  <a:lnTo>
                    <a:pt x="77" y="30"/>
                  </a:lnTo>
                  <a:lnTo>
                    <a:pt x="76" y="40"/>
                  </a:lnTo>
                  <a:lnTo>
                    <a:pt x="76" y="45"/>
                  </a:lnTo>
                  <a:lnTo>
                    <a:pt x="76" y="54"/>
                  </a:lnTo>
                  <a:lnTo>
                    <a:pt x="73" y="56"/>
                  </a:lnTo>
                  <a:lnTo>
                    <a:pt x="70" y="65"/>
                  </a:lnTo>
                  <a:lnTo>
                    <a:pt x="71" y="71"/>
                  </a:lnTo>
                  <a:lnTo>
                    <a:pt x="67" y="76"/>
                  </a:lnTo>
                  <a:lnTo>
                    <a:pt x="67" y="82"/>
                  </a:lnTo>
                  <a:lnTo>
                    <a:pt x="70" y="85"/>
                  </a:lnTo>
                  <a:lnTo>
                    <a:pt x="65" y="90"/>
                  </a:lnTo>
                  <a:lnTo>
                    <a:pt x="60" y="88"/>
                  </a:lnTo>
                  <a:lnTo>
                    <a:pt x="57" y="84"/>
                  </a:lnTo>
                  <a:lnTo>
                    <a:pt x="52" y="82"/>
                  </a:lnTo>
                  <a:lnTo>
                    <a:pt x="47" y="85"/>
                  </a:lnTo>
                  <a:lnTo>
                    <a:pt x="36" y="79"/>
                  </a:lnTo>
                  <a:lnTo>
                    <a:pt x="33" y="82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84" name="Freeform 353">
              <a:extLst>
                <a:ext uri="{FF2B5EF4-FFF2-40B4-BE49-F238E27FC236}">
                  <a16:creationId xmlns:a16="http://schemas.microsoft.com/office/drawing/2014/main" xmlns="" id="{63A98D6B-150A-43DF-BC81-01C138EBD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129" y="2257380"/>
              <a:ext cx="95574" cy="78358"/>
            </a:xfrm>
            <a:custGeom>
              <a:avLst/>
              <a:gdLst>
                <a:gd name="T0" fmla="*/ 42 w 58"/>
                <a:gd name="T1" fmla="*/ 0 h 54"/>
                <a:gd name="T2" fmla="*/ 55 w 58"/>
                <a:gd name="T3" fmla="*/ 0 h 54"/>
                <a:gd name="T4" fmla="*/ 58 w 58"/>
                <a:gd name="T5" fmla="*/ 7 h 54"/>
                <a:gd name="T6" fmla="*/ 55 w 58"/>
                <a:gd name="T7" fmla="*/ 25 h 54"/>
                <a:gd name="T8" fmla="*/ 51 w 58"/>
                <a:gd name="T9" fmla="*/ 33 h 54"/>
                <a:gd name="T10" fmla="*/ 42 w 58"/>
                <a:gd name="T11" fmla="*/ 33 h 54"/>
                <a:gd name="T12" fmla="*/ 45 w 58"/>
                <a:gd name="T13" fmla="*/ 54 h 54"/>
                <a:gd name="T14" fmla="*/ 36 w 58"/>
                <a:gd name="T15" fmla="*/ 49 h 54"/>
                <a:gd name="T16" fmla="*/ 26 w 58"/>
                <a:gd name="T17" fmla="*/ 40 h 54"/>
                <a:gd name="T18" fmla="*/ 11 w 58"/>
                <a:gd name="T19" fmla="*/ 44 h 54"/>
                <a:gd name="T20" fmla="*/ 0 w 58"/>
                <a:gd name="T21" fmla="*/ 43 h 54"/>
                <a:gd name="T22" fmla="*/ 8 w 58"/>
                <a:gd name="T23" fmla="*/ 37 h 54"/>
                <a:gd name="T24" fmla="*/ 21 w 58"/>
                <a:gd name="T25" fmla="*/ 8 h 54"/>
                <a:gd name="T26" fmla="*/ 42 w 58"/>
                <a:gd name="T2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4">
                  <a:moveTo>
                    <a:pt x="42" y="0"/>
                  </a:moveTo>
                  <a:lnTo>
                    <a:pt x="55" y="0"/>
                  </a:lnTo>
                  <a:lnTo>
                    <a:pt x="58" y="7"/>
                  </a:lnTo>
                  <a:lnTo>
                    <a:pt x="55" y="25"/>
                  </a:lnTo>
                  <a:lnTo>
                    <a:pt x="51" y="33"/>
                  </a:lnTo>
                  <a:lnTo>
                    <a:pt x="42" y="33"/>
                  </a:lnTo>
                  <a:lnTo>
                    <a:pt x="45" y="54"/>
                  </a:lnTo>
                  <a:lnTo>
                    <a:pt x="36" y="49"/>
                  </a:lnTo>
                  <a:lnTo>
                    <a:pt x="26" y="40"/>
                  </a:lnTo>
                  <a:lnTo>
                    <a:pt x="11" y="44"/>
                  </a:lnTo>
                  <a:lnTo>
                    <a:pt x="0" y="43"/>
                  </a:lnTo>
                  <a:lnTo>
                    <a:pt x="8" y="37"/>
                  </a:lnTo>
                  <a:lnTo>
                    <a:pt x="21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85" name="Freeform 354">
              <a:extLst>
                <a:ext uri="{FF2B5EF4-FFF2-40B4-BE49-F238E27FC236}">
                  <a16:creationId xmlns:a16="http://schemas.microsoft.com/office/drawing/2014/main" xmlns="" id="{540FE537-C360-42CC-A6CA-E7FCC1017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438" y="1775624"/>
              <a:ext cx="560258" cy="349708"/>
            </a:xfrm>
            <a:custGeom>
              <a:avLst/>
              <a:gdLst>
                <a:gd name="T0" fmla="*/ 294 w 340"/>
                <a:gd name="T1" fmla="*/ 0 h 241"/>
                <a:gd name="T2" fmla="*/ 338 w 340"/>
                <a:gd name="T3" fmla="*/ 13 h 241"/>
                <a:gd name="T4" fmla="*/ 322 w 340"/>
                <a:gd name="T5" fmla="*/ 17 h 241"/>
                <a:gd name="T6" fmla="*/ 340 w 340"/>
                <a:gd name="T7" fmla="*/ 28 h 241"/>
                <a:gd name="T8" fmla="*/ 319 w 340"/>
                <a:gd name="T9" fmla="*/ 35 h 241"/>
                <a:gd name="T10" fmla="*/ 309 w 340"/>
                <a:gd name="T11" fmla="*/ 37 h 241"/>
                <a:gd name="T12" fmla="*/ 311 w 340"/>
                <a:gd name="T13" fmla="*/ 24 h 241"/>
                <a:gd name="T14" fmla="*/ 293 w 340"/>
                <a:gd name="T15" fmla="*/ 18 h 241"/>
                <a:gd name="T16" fmla="*/ 274 w 340"/>
                <a:gd name="T17" fmla="*/ 23 h 241"/>
                <a:gd name="T18" fmla="*/ 270 w 340"/>
                <a:gd name="T19" fmla="*/ 36 h 241"/>
                <a:gd name="T20" fmla="*/ 259 w 340"/>
                <a:gd name="T21" fmla="*/ 44 h 241"/>
                <a:gd name="T22" fmla="*/ 244 w 340"/>
                <a:gd name="T23" fmla="*/ 40 h 241"/>
                <a:gd name="T24" fmla="*/ 227 w 340"/>
                <a:gd name="T25" fmla="*/ 40 h 241"/>
                <a:gd name="T26" fmla="*/ 210 w 340"/>
                <a:gd name="T27" fmla="*/ 31 h 241"/>
                <a:gd name="T28" fmla="*/ 203 w 340"/>
                <a:gd name="T29" fmla="*/ 36 h 241"/>
                <a:gd name="T30" fmla="*/ 195 w 340"/>
                <a:gd name="T31" fmla="*/ 37 h 241"/>
                <a:gd name="T32" fmla="*/ 195 w 340"/>
                <a:gd name="T33" fmla="*/ 48 h 241"/>
                <a:gd name="T34" fmla="*/ 170 w 340"/>
                <a:gd name="T35" fmla="*/ 45 h 241"/>
                <a:gd name="T36" fmla="*/ 168 w 340"/>
                <a:gd name="T37" fmla="*/ 55 h 241"/>
                <a:gd name="T38" fmla="*/ 155 w 340"/>
                <a:gd name="T39" fmla="*/ 55 h 241"/>
                <a:gd name="T40" fmla="*/ 148 w 340"/>
                <a:gd name="T41" fmla="*/ 68 h 241"/>
                <a:gd name="T42" fmla="*/ 137 w 340"/>
                <a:gd name="T43" fmla="*/ 88 h 241"/>
                <a:gd name="T44" fmla="*/ 118 w 340"/>
                <a:gd name="T45" fmla="*/ 114 h 241"/>
                <a:gd name="T46" fmla="*/ 124 w 340"/>
                <a:gd name="T47" fmla="*/ 120 h 241"/>
                <a:gd name="T48" fmla="*/ 120 w 340"/>
                <a:gd name="T49" fmla="*/ 127 h 241"/>
                <a:gd name="T50" fmla="*/ 106 w 340"/>
                <a:gd name="T51" fmla="*/ 127 h 241"/>
                <a:gd name="T52" fmla="*/ 98 w 340"/>
                <a:gd name="T53" fmla="*/ 145 h 241"/>
                <a:gd name="T54" fmla="*/ 102 w 340"/>
                <a:gd name="T55" fmla="*/ 170 h 241"/>
                <a:gd name="T56" fmla="*/ 112 w 340"/>
                <a:gd name="T57" fmla="*/ 179 h 241"/>
                <a:gd name="T58" fmla="*/ 109 w 340"/>
                <a:gd name="T59" fmla="*/ 202 h 241"/>
                <a:gd name="T60" fmla="*/ 98 w 340"/>
                <a:gd name="T61" fmla="*/ 215 h 241"/>
                <a:gd name="T62" fmla="*/ 92 w 340"/>
                <a:gd name="T63" fmla="*/ 226 h 241"/>
                <a:gd name="T64" fmla="*/ 81 w 340"/>
                <a:gd name="T65" fmla="*/ 214 h 241"/>
                <a:gd name="T66" fmla="*/ 54 w 340"/>
                <a:gd name="T67" fmla="*/ 237 h 241"/>
                <a:gd name="T68" fmla="*/ 34 w 340"/>
                <a:gd name="T69" fmla="*/ 241 h 241"/>
                <a:gd name="T70" fmla="*/ 13 w 340"/>
                <a:gd name="T71" fmla="*/ 231 h 241"/>
                <a:gd name="T72" fmla="*/ 7 w 340"/>
                <a:gd name="T73" fmla="*/ 211 h 241"/>
                <a:gd name="T74" fmla="*/ 0 w 340"/>
                <a:gd name="T75" fmla="*/ 166 h 241"/>
                <a:gd name="T76" fmla="*/ 13 w 340"/>
                <a:gd name="T77" fmla="*/ 154 h 241"/>
                <a:gd name="T78" fmla="*/ 50 w 340"/>
                <a:gd name="T79" fmla="*/ 139 h 241"/>
                <a:gd name="T80" fmla="*/ 76 w 340"/>
                <a:gd name="T81" fmla="*/ 119 h 241"/>
                <a:gd name="T82" fmla="*/ 99 w 340"/>
                <a:gd name="T83" fmla="*/ 94 h 241"/>
                <a:gd name="T84" fmla="*/ 128 w 340"/>
                <a:gd name="T85" fmla="*/ 59 h 241"/>
                <a:gd name="T86" fmla="*/ 149 w 340"/>
                <a:gd name="T87" fmla="*/ 45 h 241"/>
                <a:gd name="T88" fmla="*/ 182 w 340"/>
                <a:gd name="T89" fmla="*/ 24 h 241"/>
                <a:gd name="T90" fmla="*/ 209 w 340"/>
                <a:gd name="T91" fmla="*/ 16 h 241"/>
                <a:gd name="T92" fmla="*/ 231 w 340"/>
                <a:gd name="T93" fmla="*/ 17 h 241"/>
                <a:gd name="T94" fmla="*/ 247 w 340"/>
                <a:gd name="T95" fmla="*/ 3 h 241"/>
                <a:gd name="T96" fmla="*/ 271 w 340"/>
                <a:gd name="T97" fmla="*/ 3 h 241"/>
                <a:gd name="T98" fmla="*/ 294 w 340"/>
                <a:gd name="T9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0" h="241">
                  <a:moveTo>
                    <a:pt x="294" y="0"/>
                  </a:moveTo>
                  <a:lnTo>
                    <a:pt x="338" y="13"/>
                  </a:lnTo>
                  <a:lnTo>
                    <a:pt x="322" y="17"/>
                  </a:lnTo>
                  <a:lnTo>
                    <a:pt x="340" y="28"/>
                  </a:lnTo>
                  <a:lnTo>
                    <a:pt x="319" y="35"/>
                  </a:lnTo>
                  <a:lnTo>
                    <a:pt x="309" y="37"/>
                  </a:lnTo>
                  <a:lnTo>
                    <a:pt x="311" y="24"/>
                  </a:lnTo>
                  <a:lnTo>
                    <a:pt x="293" y="18"/>
                  </a:lnTo>
                  <a:lnTo>
                    <a:pt x="274" y="23"/>
                  </a:lnTo>
                  <a:lnTo>
                    <a:pt x="270" y="36"/>
                  </a:lnTo>
                  <a:lnTo>
                    <a:pt x="259" y="44"/>
                  </a:lnTo>
                  <a:lnTo>
                    <a:pt x="244" y="40"/>
                  </a:lnTo>
                  <a:lnTo>
                    <a:pt x="227" y="40"/>
                  </a:lnTo>
                  <a:lnTo>
                    <a:pt x="210" y="31"/>
                  </a:lnTo>
                  <a:lnTo>
                    <a:pt x="203" y="36"/>
                  </a:lnTo>
                  <a:lnTo>
                    <a:pt x="195" y="37"/>
                  </a:lnTo>
                  <a:lnTo>
                    <a:pt x="195" y="48"/>
                  </a:lnTo>
                  <a:lnTo>
                    <a:pt x="170" y="45"/>
                  </a:lnTo>
                  <a:lnTo>
                    <a:pt x="168" y="55"/>
                  </a:lnTo>
                  <a:lnTo>
                    <a:pt x="155" y="55"/>
                  </a:lnTo>
                  <a:lnTo>
                    <a:pt x="148" y="68"/>
                  </a:lnTo>
                  <a:lnTo>
                    <a:pt x="137" y="88"/>
                  </a:lnTo>
                  <a:lnTo>
                    <a:pt x="118" y="114"/>
                  </a:lnTo>
                  <a:lnTo>
                    <a:pt x="124" y="120"/>
                  </a:lnTo>
                  <a:lnTo>
                    <a:pt x="120" y="127"/>
                  </a:lnTo>
                  <a:lnTo>
                    <a:pt x="106" y="127"/>
                  </a:lnTo>
                  <a:lnTo>
                    <a:pt x="98" y="145"/>
                  </a:lnTo>
                  <a:lnTo>
                    <a:pt x="102" y="170"/>
                  </a:lnTo>
                  <a:lnTo>
                    <a:pt x="112" y="179"/>
                  </a:lnTo>
                  <a:lnTo>
                    <a:pt x="109" y="202"/>
                  </a:lnTo>
                  <a:lnTo>
                    <a:pt x="98" y="215"/>
                  </a:lnTo>
                  <a:lnTo>
                    <a:pt x="92" y="226"/>
                  </a:lnTo>
                  <a:lnTo>
                    <a:pt x="81" y="214"/>
                  </a:lnTo>
                  <a:lnTo>
                    <a:pt x="54" y="237"/>
                  </a:lnTo>
                  <a:lnTo>
                    <a:pt x="34" y="241"/>
                  </a:lnTo>
                  <a:lnTo>
                    <a:pt x="13" y="231"/>
                  </a:lnTo>
                  <a:lnTo>
                    <a:pt x="7" y="211"/>
                  </a:lnTo>
                  <a:lnTo>
                    <a:pt x="0" y="166"/>
                  </a:lnTo>
                  <a:lnTo>
                    <a:pt x="13" y="154"/>
                  </a:lnTo>
                  <a:lnTo>
                    <a:pt x="50" y="139"/>
                  </a:lnTo>
                  <a:lnTo>
                    <a:pt x="76" y="119"/>
                  </a:lnTo>
                  <a:lnTo>
                    <a:pt x="99" y="94"/>
                  </a:lnTo>
                  <a:lnTo>
                    <a:pt x="128" y="59"/>
                  </a:lnTo>
                  <a:lnTo>
                    <a:pt x="149" y="45"/>
                  </a:lnTo>
                  <a:lnTo>
                    <a:pt x="182" y="24"/>
                  </a:lnTo>
                  <a:lnTo>
                    <a:pt x="209" y="16"/>
                  </a:lnTo>
                  <a:lnTo>
                    <a:pt x="231" y="17"/>
                  </a:lnTo>
                  <a:lnTo>
                    <a:pt x="247" y="3"/>
                  </a:lnTo>
                  <a:lnTo>
                    <a:pt x="271" y="3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86" name="Freeform 355">
              <a:extLst>
                <a:ext uri="{FF2B5EF4-FFF2-40B4-BE49-F238E27FC236}">
                  <a16:creationId xmlns:a16="http://schemas.microsoft.com/office/drawing/2014/main" xmlns="" id="{57191372-1FB4-4C76-8114-4E8A9B64F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510" y="1610202"/>
              <a:ext cx="79095" cy="21766"/>
            </a:xfrm>
            <a:custGeom>
              <a:avLst/>
              <a:gdLst>
                <a:gd name="T0" fmla="*/ 48 w 48"/>
                <a:gd name="T1" fmla="*/ 9 h 15"/>
                <a:gd name="T2" fmla="*/ 23 w 48"/>
                <a:gd name="T3" fmla="*/ 15 h 15"/>
                <a:gd name="T4" fmla="*/ 1 w 48"/>
                <a:gd name="T5" fmla="*/ 11 h 15"/>
                <a:gd name="T6" fmla="*/ 8 w 48"/>
                <a:gd name="T7" fmla="*/ 8 h 15"/>
                <a:gd name="T8" fmla="*/ 0 w 48"/>
                <a:gd name="T9" fmla="*/ 3 h 15"/>
                <a:gd name="T10" fmla="*/ 24 w 48"/>
                <a:gd name="T11" fmla="*/ 0 h 15"/>
                <a:gd name="T12" fmla="*/ 30 w 48"/>
                <a:gd name="T13" fmla="*/ 5 h 15"/>
                <a:gd name="T14" fmla="*/ 48 w 48"/>
                <a:gd name="T1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5">
                  <a:moveTo>
                    <a:pt x="48" y="9"/>
                  </a:moveTo>
                  <a:lnTo>
                    <a:pt x="23" y="15"/>
                  </a:lnTo>
                  <a:lnTo>
                    <a:pt x="1" y="11"/>
                  </a:lnTo>
                  <a:lnTo>
                    <a:pt x="8" y="8"/>
                  </a:lnTo>
                  <a:lnTo>
                    <a:pt x="0" y="3"/>
                  </a:lnTo>
                  <a:lnTo>
                    <a:pt x="24" y="0"/>
                  </a:lnTo>
                  <a:lnTo>
                    <a:pt x="30" y="5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87" name="Freeform 356">
              <a:extLst>
                <a:ext uri="{FF2B5EF4-FFF2-40B4-BE49-F238E27FC236}">
                  <a16:creationId xmlns:a16="http://schemas.microsoft.com/office/drawing/2014/main" xmlns="" id="{B3D097A6-BE89-4B14-8807-E13357A4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7180" y="1578279"/>
              <a:ext cx="214217" cy="68201"/>
            </a:xfrm>
            <a:custGeom>
              <a:avLst/>
              <a:gdLst>
                <a:gd name="T0" fmla="*/ 89 w 130"/>
                <a:gd name="T1" fmla="*/ 4 h 47"/>
                <a:gd name="T2" fmla="*/ 130 w 130"/>
                <a:gd name="T3" fmla="*/ 15 h 47"/>
                <a:gd name="T4" fmla="*/ 102 w 130"/>
                <a:gd name="T5" fmla="*/ 21 h 47"/>
                <a:gd name="T6" fmla="*/ 98 w 130"/>
                <a:gd name="T7" fmla="*/ 31 h 47"/>
                <a:gd name="T8" fmla="*/ 88 w 130"/>
                <a:gd name="T9" fmla="*/ 34 h 47"/>
                <a:gd name="T10" fmla="*/ 85 w 130"/>
                <a:gd name="T11" fmla="*/ 46 h 47"/>
                <a:gd name="T12" fmla="*/ 70 w 130"/>
                <a:gd name="T13" fmla="*/ 47 h 47"/>
                <a:gd name="T14" fmla="*/ 43 w 130"/>
                <a:gd name="T15" fmla="*/ 38 h 47"/>
                <a:gd name="T16" fmla="*/ 53 w 130"/>
                <a:gd name="T17" fmla="*/ 32 h 47"/>
                <a:gd name="T18" fmla="*/ 35 w 130"/>
                <a:gd name="T19" fmla="*/ 28 h 47"/>
                <a:gd name="T20" fmla="*/ 10 w 130"/>
                <a:gd name="T21" fmla="*/ 16 h 47"/>
                <a:gd name="T22" fmla="*/ 0 w 130"/>
                <a:gd name="T23" fmla="*/ 5 h 47"/>
                <a:gd name="T24" fmla="*/ 30 w 130"/>
                <a:gd name="T25" fmla="*/ 0 h 47"/>
                <a:gd name="T26" fmla="*/ 37 w 130"/>
                <a:gd name="T27" fmla="*/ 5 h 47"/>
                <a:gd name="T28" fmla="*/ 54 w 130"/>
                <a:gd name="T29" fmla="*/ 5 h 47"/>
                <a:gd name="T30" fmla="*/ 57 w 130"/>
                <a:gd name="T31" fmla="*/ 0 h 47"/>
                <a:gd name="T32" fmla="*/ 74 w 130"/>
                <a:gd name="T33" fmla="*/ 0 h 47"/>
                <a:gd name="T34" fmla="*/ 89 w 130"/>
                <a:gd name="T3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47">
                  <a:moveTo>
                    <a:pt x="89" y="4"/>
                  </a:moveTo>
                  <a:lnTo>
                    <a:pt x="130" y="15"/>
                  </a:lnTo>
                  <a:lnTo>
                    <a:pt x="102" y="21"/>
                  </a:lnTo>
                  <a:lnTo>
                    <a:pt x="98" y="31"/>
                  </a:lnTo>
                  <a:lnTo>
                    <a:pt x="88" y="34"/>
                  </a:lnTo>
                  <a:lnTo>
                    <a:pt x="85" y="46"/>
                  </a:lnTo>
                  <a:lnTo>
                    <a:pt x="70" y="47"/>
                  </a:lnTo>
                  <a:lnTo>
                    <a:pt x="43" y="38"/>
                  </a:lnTo>
                  <a:lnTo>
                    <a:pt x="53" y="32"/>
                  </a:lnTo>
                  <a:lnTo>
                    <a:pt x="35" y="28"/>
                  </a:lnTo>
                  <a:lnTo>
                    <a:pt x="10" y="16"/>
                  </a:lnTo>
                  <a:lnTo>
                    <a:pt x="0" y="5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54" y="5"/>
                  </a:lnTo>
                  <a:lnTo>
                    <a:pt x="57" y="0"/>
                  </a:lnTo>
                  <a:lnTo>
                    <a:pt x="74" y="0"/>
                  </a:lnTo>
                  <a:lnTo>
                    <a:pt x="89" y="4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88" name="Freeform 357">
              <a:extLst>
                <a:ext uri="{FF2B5EF4-FFF2-40B4-BE49-F238E27FC236}">
                  <a16:creationId xmlns:a16="http://schemas.microsoft.com/office/drawing/2014/main" xmlns="" id="{1C93CD86-35DA-4BB4-89B2-EF9F87559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063" y="1566670"/>
              <a:ext cx="191146" cy="24669"/>
            </a:xfrm>
            <a:custGeom>
              <a:avLst/>
              <a:gdLst>
                <a:gd name="T0" fmla="*/ 92 w 116"/>
                <a:gd name="T1" fmla="*/ 3 h 17"/>
                <a:gd name="T2" fmla="*/ 116 w 116"/>
                <a:gd name="T3" fmla="*/ 8 h 17"/>
                <a:gd name="T4" fmla="*/ 101 w 116"/>
                <a:gd name="T5" fmla="*/ 15 h 17"/>
                <a:gd name="T6" fmla="*/ 68 w 116"/>
                <a:gd name="T7" fmla="*/ 17 h 17"/>
                <a:gd name="T8" fmla="*/ 34 w 116"/>
                <a:gd name="T9" fmla="*/ 14 h 17"/>
                <a:gd name="T10" fmla="*/ 31 w 116"/>
                <a:gd name="T11" fmla="*/ 11 h 17"/>
                <a:gd name="T12" fmla="*/ 14 w 116"/>
                <a:gd name="T13" fmla="*/ 11 h 17"/>
                <a:gd name="T14" fmla="*/ 0 w 116"/>
                <a:gd name="T15" fmla="*/ 4 h 17"/>
                <a:gd name="T16" fmla="*/ 35 w 116"/>
                <a:gd name="T17" fmla="*/ 1 h 17"/>
                <a:gd name="T18" fmla="*/ 52 w 116"/>
                <a:gd name="T19" fmla="*/ 4 h 17"/>
                <a:gd name="T20" fmla="*/ 62 w 116"/>
                <a:gd name="T21" fmla="*/ 0 h 17"/>
                <a:gd name="T22" fmla="*/ 92 w 116"/>
                <a:gd name="T2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17">
                  <a:moveTo>
                    <a:pt x="92" y="3"/>
                  </a:moveTo>
                  <a:lnTo>
                    <a:pt x="116" y="8"/>
                  </a:lnTo>
                  <a:lnTo>
                    <a:pt x="101" y="15"/>
                  </a:lnTo>
                  <a:lnTo>
                    <a:pt x="68" y="17"/>
                  </a:lnTo>
                  <a:lnTo>
                    <a:pt x="34" y="14"/>
                  </a:lnTo>
                  <a:lnTo>
                    <a:pt x="31" y="11"/>
                  </a:lnTo>
                  <a:lnTo>
                    <a:pt x="14" y="11"/>
                  </a:lnTo>
                  <a:lnTo>
                    <a:pt x="0" y="4"/>
                  </a:lnTo>
                  <a:lnTo>
                    <a:pt x="35" y="1"/>
                  </a:lnTo>
                  <a:lnTo>
                    <a:pt x="52" y="4"/>
                  </a:lnTo>
                  <a:lnTo>
                    <a:pt x="62" y="0"/>
                  </a:lnTo>
                  <a:lnTo>
                    <a:pt x="92" y="3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89" name="Freeform 358">
              <a:extLst>
                <a:ext uri="{FF2B5EF4-FFF2-40B4-BE49-F238E27FC236}">
                  <a16:creationId xmlns:a16="http://schemas.microsoft.com/office/drawing/2014/main" xmlns="" id="{8AE00FA0-D26C-4988-B725-A37981F75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1104" y="2943736"/>
              <a:ext cx="250468" cy="120439"/>
            </a:xfrm>
            <a:custGeom>
              <a:avLst/>
              <a:gdLst>
                <a:gd name="T0" fmla="*/ 146 w 152"/>
                <a:gd name="T1" fmla="*/ 52 h 83"/>
                <a:gd name="T2" fmla="*/ 146 w 152"/>
                <a:gd name="T3" fmla="*/ 61 h 83"/>
                <a:gd name="T4" fmla="*/ 152 w 152"/>
                <a:gd name="T5" fmla="*/ 75 h 83"/>
                <a:gd name="T6" fmla="*/ 151 w 152"/>
                <a:gd name="T7" fmla="*/ 83 h 83"/>
                <a:gd name="T8" fmla="*/ 136 w 152"/>
                <a:gd name="T9" fmla="*/ 83 h 83"/>
                <a:gd name="T10" fmla="*/ 114 w 152"/>
                <a:gd name="T11" fmla="*/ 78 h 83"/>
                <a:gd name="T12" fmla="*/ 100 w 152"/>
                <a:gd name="T13" fmla="*/ 76 h 83"/>
                <a:gd name="T14" fmla="*/ 88 w 152"/>
                <a:gd name="T15" fmla="*/ 66 h 83"/>
                <a:gd name="T16" fmla="*/ 63 w 152"/>
                <a:gd name="T17" fmla="*/ 63 h 83"/>
                <a:gd name="T18" fmla="*/ 37 w 152"/>
                <a:gd name="T19" fmla="*/ 51 h 83"/>
                <a:gd name="T20" fmla="*/ 18 w 152"/>
                <a:gd name="T21" fmla="*/ 41 h 83"/>
                <a:gd name="T22" fmla="*/ 0 w 152"/>
                <a:gd name="T23" fmla="*/ 33 h 83"/>
                <a:gd name="T24" fmla="*/ 3 w 152"/>
                <a:gd name="T25" fmla="*/ 14 h 83"/>
                <a:gd name="T26" fmla="*/ 12 w 152"/>
                <a:gd name="T27" fmla="*/ 4 h 83"/>
                <a:gd name="T28" fmla="*/ 18 w 152"/>
                <a:gd name="T29" fmla="*/ 0 h 83"/>
                <a:gd name="T30" fmla="*/ 34 w 152"/>
                <a:gd name="T31" fmla="*/ 6 h 83"/>
                <a:gd name="T32" fmla="*/ 54 w 152"/>
                <a:gd name="T33" fmla="*/ 19 h 83"/>
                <a:gd name="T34" fmla="*/ 65 w 152"/>
                <a:gd name="T35" fmla="*/ 22 h 83"/>
                <a:gd name="T36" fmla="*/ 73 w 152"/>
                <a:gd name="T37" fmla="*/ 32 h 83"/>
                <a:gd name="T38" fmla="*/ 88 w 152"/>
                <a:gd name="T39" fmla="*/ 36 h 83"/>
                <a:gd name="T40" fmla="*/ 104 w 152"/>
                <a:gd name="T41" fmla="*/ 45 h 83"/>
                <a:gd name="T42" fmla="*/ 125 w 152"/>
                <a:gd name="T43" fmla="*/ 50 h 83"/>
                <a:gd name="T44" fmla="*/ 146 w 152"/>
                <a:gd name="T45" fmla="*/ 5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" h="83">
                  <a:moveTo>
                    <a:pt x="146" y="52"/>
                  </a:moveTo>
                  <a:lnTo>
                    <a:pt x="146" y="61"/>
                  </a:lnTo>
                  <a:lnTo>
                    <a:pt x="152" y="75"/>
                  </a:lnTo>
                  <a:lnTo>
                    <a:pt x="151" y="83"/>
                  </a:lnTo>
                  <a:lnTo>
                    <a:pt x="136" y="83"/>
                  </a:lnTo>
                  <a:lnTo>
                    <a:pt x="114" y="78"/>
                  </a:lnTo>
                  <a:lnTo>
                    <a:pt x="100" y="76"/>
                  </a:lnTo>
                  <a:lnTo>
                    <a:pt x="88" y="66"/>
                  </a:lnTo>
                  <a:lnTo>
                    <a:pt x="63" y="63"/>
                  </a:lnTo>
                  <a:lnTo>
                    <a:pt x="37" y="51"/>
                  </a:lnTo>
                  <a:lnTo>
                    <a:pt x="18" y="41"/>
                  </a:lnTo>
                  <a:lnTo>
                    <a:pt x="0" y="33"/>
                  </a:lnTo>
                  <a:lnTo>
                    <a:pt x="3" y="1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34" y="6"/>
                  </a:lnTo>
                  <a:lnTo>
                    <a:pt x="54" y="19"/>
                  </a:lnTo>
                  <a:lnTo>
                    <a:pt x="65" y="22"/>
                  </a:lnTo>
                  <a:lnTo>
                    <a:pt x="73" y="32"/>
                  </a:lnTo>
                  <a:lnTo>
                    <a:pt x="88" y="36"/>
                  </a:lnTo>
                  <a:lnTo>
                    <a:pt x="104" y="45"/>
                  </a:lnTo>
                  <a:lnTo>
                    <a:pt x="125" y="50"/>
                  </a:lnTo>
                  <a:lnTo>
                    <a:pt x="146" y="52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90" name="Freeform 359">
              <a:extLst>
                <a:ext uri="{FF2B5EF4-FFF2-40B4-BE49-F238E27FC236}">
                  <a16:creationId xmlns:a16="http://schemas.microsoft.com/office/drawing/2014/main" xmlns="" id="{96D74D0A-7094-4ADF-8D42-7E282BD96F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33040" y="4898328"/>
              <a:ext cx="537188" cy="364219"/>
            </a:xfrm>
            <a:custGeom>
              <a:avLst/>
              <a:gdLst>
                <a:gd name="T0" fmla="*/ 1141 w 1337"/>
                <a:gd name="T1" fmla="*/ 233 h 1028"/>
                <a:gd name="T2" fmla="*/ 1195 w 1337"/>
                <a:gd name="T3" fmla="*/ 199 h 1028"/>
                <a:gd name="T4" fmla="*/ 1204 w 1337"/>
                <a:gd name="T5" fmla="*/ 290 h 1028"/>
                <a:gd name="T6" fmla="*/ 1308 w 1337"/>
                <a:gd name="T7" fmla="*/ 265 h 1028"/>
                <a:gd name="T8" fmla="*/ 1271 w 1337"/>
                <a:gd name="T9" fmla="*/ 350 h 1028"/>
                <a:gd name="T10" fmla="*/ 1164 w 1337"/>
                <a:gd name="T11" fmla="*/ 397 h 1028"/>
                <a:gd name="T12" fmla="*/ 1109 w 1337"/>
                <a:gd name="T13" fmla="*/ 459 h 1028"/>
                <a:gd name="T14" fmla="*/ 1030 w 1337"/>
                <a:gd name="T15" fmla="*/ 521 h 1028"/>
                <a:gd name="T16" fmla="*/ 876 w 1337"/>
                <a:gd name="T17" fmla="*/ 612 h 1028"/>
                <a:gd name="T18" fmla="*/ 861 w 1337"/>
                <a:gd name="T19" fmla="*/ 578 h 1028"/>
                <a:gd name="T20" fmla="*/ 960 w 1337"/>
                <a:gd name="T21" fmla="*/ 462 h 1028"/>
                <a:gd name="T22" fmla="*/ 931 w 1337"/>
                <a:gd name="T23" fmla="*/ 397 h 1028"/>
                <a:gd name="T24" fmla="*/ 1055 w 1337"/>
                <a:gd name="T25" fmla="*/ 303 h 1028"/>
                <a:gd name="T26" fmla="*/ 1093 w 1337"/>
                <a:gd name="T27" fmla="*/ 191 h 1028"/>
                <a:gd name="T28" fmla="*/ 1092 w 1337"/>
                <a:gd name="T29" fmla="*/ 141 h 1028"/>
                <a:gd name="T30" fmla="*/ 1084 w 1337"/>
                <a:gd name="T31" fmla="*/ 6 h 1028"/>
                <a:gd name="T32" fmla="*/ 1126 w 1337"/>
                <a:gd name="T33" fmla="*/ 47 h 1028"/>
                <a:gd name="T34" fmla="*/ 1144 w 1337"/>
                <a:gd name="T35" fmla="*/ 144 h 1028"/>
                <a:gd name="T36" fmla="*/ 761 w 1337"/>
                <a:gd name="T37" fmla="*/ 582 h 1028"/>
                <a:gd name="T38" fmla="*/ 829 w 1337"/>
                <a:gd name="T39" fmla="*/ 583 h 1028"/>
                <a:gd name="T40" fmla="*/ 749 w 1337"/>
                <a:gd name="T41" fmla="*/ 658 h 1028"/>
                <a:gd name="T42" fmla="*/ 597 w 1337"/>
                <a:gd name="T43" fmla="*/ 754 h 1028"/>
                <a:gd name="T44" fmla="*/ 537 w 1337"/>
                <a:gd name="T45" fmla="*/ 795 h 1028"/>
                <a:gd name="T46" fmla="*/ 393 w 1337"/>
                <a:gd name="T47" fmla="*/ 882 h 1028"/>
                <a:gd name="T48" fmla="*/ 202 w 1337"/>
                <a:gd name="T49" fmla="*/ 1004 h 1028"/>
                <a:gd name="T50" fmla="*/ 88 w 1337"/>
                <a:gd name="T51" fmla="*/ 1026 h 1028"/>
                <a:gd name="T52" fmla="*/ 0 w 1337"/>
                <a:gd name="T53" fmla="*/ 993 h 1028"/>
                <a:gd name="T54" fmla="*/ 99 w 1337"/>
                <a:gd name="T55" fmla="*/ 900 h 1028"/>
                <a:gd name="T56" fmla="*/ 304 w 1337"/>
                <a:gd name="T57" fmla="*/ 801 h 1028"/>
                <a:gd name="T58" fmla="*/ 469 w 1337"/>
                <a:gd name="T59" fmla="*/ 725 h 1028"/>
                <a:gd name="T60" fmla="*/ 619 w 1337"/>
                <a:gd name="T61" fmla="*/ 619 h 1028"/>
                <a:gd name="T62" fmla="*/ 704 w 1337"/>
                <a:gd name="T63" fmla="*/ 550 h 1028"/>
                <a:gd name="T64" fmla="*/ 770 w 1337"/>
                <a:gd name="T65" fmla="*/ 547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37" h="1028">
                  <a:moveTo>
                    <a:pt x="1144" y="144"/>
                  </a:moveTo>
                  <a:lnTo>
                    <a:pt x="1141" y="233"/>
                  </a:lnTo>
                  <a:lnTo>
                    <a:pt x="1178" y="176"/>
                  </a:lnTo>
                  <a:lnTo>
                    <a:pt x="1195" y="199"/>
                  </a:lnTo>
                  <a:lnTo>
                    <a:pt x="1166" y="263"/>
                  </a:lnTo>
                  <a:lnTo>
                    <a:pt x="1204" y="290"/>
                  </a:lnTo>
                  <a:lnTo>
                    <a:pt x="1247" y="297"/>
                  </a:lnTo>
                  <a:lnTo>
                    <a:pt x="1308" y="265"/>
                  </a:lnTo>
                  <a:lnTo>
                    <a:pt x="1337" y="275"/>
                  </a:lnTo>
                  <a:lnTo>
                    <a:pt x="1271" y="350"/>
                  </a:lnTo>
                  <a:lnTo>
                    <a:pt x="1216" y="399"/>
                  </a:lnTo>
                  <a:lnTo>
                    <a:pt x="1164" y="397"/>
                  </a:lnTo>
                  <a:lnTo>
                    <a:pt x="1128" y="423"/>
                  </a:lnTo>
                  <a:lnTo>
                    <a:pt x="1109" y="459"/>
                  </a:lnTo>
                  <a:lnTo>
                    <a:pt x="1088" y="475"/>
                  </a:lnTo>
                  <a:lnTo>
                    <a:pt x="1030" y="521"/>
                  </a:lnTo>
                  <a:lnTo>
                    <a:pt x="954" y="578"/>
                  </a:lnTo>
                  <a:lnTo>
                    <a:pt x="876" y="612"/>
                  </a:lnTo>
                  <a:lnTo>
                    <a:pt x="881" y="590"/>
                  </a:lnTo>
                  <a:lnTo>
                    <a:pt x="861" y="578"/>
                  </a:lnTo>
                  <a:lnTo>
                    <a:pt x="950" y="508"/>
                  </a:lnTo>
                  <a:lnTo>
                    <a:pt x="960" y="462"/>
                  </a:lnTo>
                  <a:lnTo>
                    <a:pt x="908" y="428"/>
                  </a:lnTo>
                  <a:lnTo>
                    <a:pt x="931" y="397"/>
                  </a:lnTo>
                  <a:lnTo>
                    <a:pt x="1001" y="368"/>
                  </a:lnTo>
                  <a:lnTo>
                    <a:pt x="1055" y="303"/>
                  </a:lnTo>
                  <a:lnTo>
                    <a:pt x="1087" y="248"/>
                  </a:lnTo>
                  <a:lnTo>
                    <a:pt x="1093" y="191"/>
                  </a:lnTo>
                  <a:lnTo>
                    <a:pt x="1104" y="176"/>
                  </a:lnTo>
                  <a:lnTo>
                    <a:pt x="1092" y="141"/>
                  </a:lnTo>
                  <a:lnTo>
                    <a:pt x="1080" y="66"/>
                  </a:lnTo>
                  <a:lnTo>
                    <a:pt x="1084" y="6"/>
                  </a:lnTo>
                  <a:lnTo>
                    <a:pt x="1114" y="0"/>
                  </a:lnTo>
                  <a:lnTo>
                    <a:pt x="1126" y="47"/>
                  </a:lnTo>
                  <a:lnTo>
                    <a:pt x="1169" y="69"/>
                  </a:lnTo>
                  <a:lnTo>
                    <a:pt x="1144" y="144"/>
                  </a:lnTo>
                  <a:moveTo>
                    <a:pt x="770" y="547"/>
                  </a:moveTo>
                  <a:lnTo>
                    <a:pt x="761" y="582"/>
                  </a:lnTo>
                  <a:lnTo>
                    <a:pt x="834" y="548"/>
                  </a:lnTo>
                  <a:lnTo>
                    <a:pt x="829" y="583"/>
                  </a:lnTo>
                  <a:lnTo>
                    <a:pt x="803" y="619"/>
                  </a:lnTo>
                  <a:lnTo>
                    <a:pt x="749" y="658"/>
                  </a:lnTo>
                  <a:lnTo>
                    <a:pt x="657" y="720"/>
                  </a:lnTo>
                  <a:lnTo>
                    <a:pt x="597" y="754"/>
                  </a:lnTo>
                  <a:lnTo>
                    <a:pt x="590" y="794"/>
                  </a:lnTo>
                  <a:lnTo>
                    <a:pt x="537" y="795"/>
                  </a:lnTo>
                  <a:lnTo>
                    <a:pt x="454" y="827"/>
                  </a:lnTo>
                  <a:lnTo>
                    <a:pt x="393" y="882"/>
                  </a:lnTo>
                  <a:lnTo>
                    <a:pt x="285" y="966"/>
                  </a:lnTo>
                  <a:lnTo>
                    <a:pt x="202" y="1004"/>
                  </a:lnTo>
                  <a:lnTo>
                    <a:pt x="148" y="1028"/>
                  </a:lnTo>
                  <a:lnTo>
                    <a:pt x="88" y="1026"/>
                  </a:lnTo>
                  <a:lnTo>
                    <a:pt x="68" y="998"/>
                  </a:lnTo>
                  <a:lnTo>
                    <a:pt x="0" y="993"/>
                  </a:lnTo>
                  <a:lnTo>
                    <a:pt x="13" y="962"/>
                  </a:lnTo>
                  <a:lnTo>
                    <a:pt x="99" y="900"/>
                  </a:lnTo>
                  <a:lnTo>
                    <a:pt x="248" y="817"/>
                  </a:lnTo>
                  <a:lnTo>
                    <a:pt x="304" y="801"/>
                  </a:lnTo>
                  <a:lnTo>
                    <a:pt x="378" y="769"/>
                  </a:lnTo>
                  <a:lnTo>
                    <a:pt x="469" y="725"/>
                  </a:lnTo>
                  <a:lnTo>
                    <a:pt x="543" y="681"/>
                  </a:lnTo>
                  <a:lnTo>
                    <a:pt x="619" y="619"/>
                  </a:lnTo>
                  <a:lnTo>
                    <a:pt x="661" y="597"/>
                  </a:lnTo>
                  <a:lnTo>
                    <a:pt x="704" y="550"/>
                  </a:lnTo>
                  <a:lnTo>
                    <a:pt x="780" y="511"/>
                  </a:lnTo>
                  <a:lnTo>
                    <a:pt x="770" y="547"/>
                  </a:lnTo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91" name="Freeform 360">
              <a:extLst>
                <a:ext uri="{FF2B5EF4-FFF2-40B4-BE49-F238E27FC236}">
                  <a16:creationId xmlns:a16="http://schemas.microsoft.com/office/drawing/2014/main" xmlns="" id="{9E6689FA-F0C1-4D0B-A83B-D7906B9E2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8390" y="3109157"/>
              <a:ext cx="220807" cy="249584"/>
            </a:xfrm>
            <a:custGeom>
              <a:avLst/>
              <a:gdLst>
                <a:gd name="T0" fmla="*/ 120 w 134"/>
                <a:gd name="T1" fmla="*/ 79 h 172"/>
                <a:gd name="T2" fmla="*/ 114 w 134"/>
                <a:gd name="T3" fmla="*/ 93 h 172"/>
                <a:gd name="T4" fmla="*/ 106 w 134"/>
                <a:gd name="T5" fmla="*/ 92 h 172"/>
                <a:gd name="T6" fmla="*/ 103 w 134"/>
                <a:gd name="T7" fmla="*/ 97 h 172"/>
                <a:gd name="T8" fmla="*/ 101 w 134"/>
                <a:gd name="T9" fmla="*/ 107 h 172"/>
                <a:gd name="T10" fmla="*/ 104 w 134"/>
                <a:gd name="T11" fmla="*/ 121 h 172"/>
                <a:gd name="T12" fmla="*/ 103 w 134"/>
                <a:gd name="T13" fmla="*/ 124 h 172"/>
                <a:gd name="T14" fmla="*/ 95 w 134"/>
                <a:gd name="T15" fmla="*/ 124 h 172"/>
                <a:gd name="T16" fmla="*/ 84 w 134"/>
                <a:gd name="T17" fmla="*/ 132 h 172"/>
                <a:gd name="T18" fmla="*/ 83 w 134"/>
                <a:gd name="T19" fmla="*/ 142 h 172"/>
                <a:gd name="T20" fmla="*/ 79 w 134"/>
                <a:gd name="T21" fmla="*/ 146 h 172"/>
                <a:gd name="T22" fmla="*/ 68 w 134"/>
                <a:gd name="T23" fmla="*/ 146 h 172"/>
                <a:gd name="T24" fmla="*/ 61 w 134"/>
                <a:gd name="T25" fmla="*/ 151 h 172"/>
                <a:gd name="T26" fmla="*/ 62 w 134"/>
                <a:gd name="T27" fmla="*/ 159 h 172"/>
                <a:gd name="T28" fmla="*/ 54 w 134"/>
                <a:gd name="T29" fmla="*/ 165 h 172"/>
                <a:gd name="T30" fmla="*/ 43 w 134"/>
                <a:gd name="T31" fmla="*/ 163 h 172"/>
                <a:gd name="T32" fmla="*/ 32 w 134"/>
                <a:gd name="T33" fmla="*/ 170 h 172"/>
                <a:gd name="T34" fmla="*/ 23 w 134"/>
                <a:gd name="T35" fmla="*/ 172 h 172"/>
                <a:gd name="T36" fmla="*/ 16 w 134"/>
                <a:gd name="T37" fmla="*/ 157 h 172"/>
                <a:gd name="T38" fmla="*/ 0 w 134"/>
                <a:gd name="T39" fmla="*/ 123 h 172"/>
                <a:gd name="T40" fmla="*/ 52 w 134"/>
                <a:gd name="T41" fmla="*/ 102 h 172"/>
                <a:gd name="T42" fmla="*/ 60 w 134"/>
                <a:gd name="T43" fmla="*/ 60 h 172"/>
                <a:gd name="T44" fmla="*/ 51 w 134"/>
                <a:gd name="T45" fmla="*/ 46 h 172"/>
                <a:gd name="T46" fmla="*/ 50 w 134"/>
                <a:gd name="T47" fmla="*/ 37 h 172"/>
                <a:gd name="T48" fmla="*/ 54 w 134"/>
                <a:gd name="T49" fmla="*/ 29 h 172"/>
                <a:gd name="T50" fmla="*/ 54 w 134"/>
                <a:gd name="T51" fmla="*/ 20 h 172"/>
                <a:gd name="T52" fmla="*/ 61 w 134"/>
                <a:gd name="T53" fmla="*/ 16 h 172"/>
                <a:gd name="T54" fmla="*/ 58 w 134"/>
                <a:gd name="T55" fmla="*/ 13 h 172"/>
                <a:gd name="T56" fmla="*/ 57 w 134"/>
                <a:gd name="T57" fmla="*/ 0 h 172"/>
                <a:gd name="T58" fmla="*/ 67 w 134"/>
                <a:gd name="T59" fmla="*/ 0 h 172"/>
                <a:gd name="T60" fmla="*/ 76 w 134"/>
                <a:gd name="T61" fmla="*/ 14 h 172"/>
                <a:gd name="T62" fmla="*/ 87 w 134"/>
                <a:gd name="T63" fmla="*/ 21 h 172"/>
                <a:gd name="T64" fmla="*/ 101 w 134"/>
                <a:gd name="T65" fmla="*/ 24 h 172"/>
                <a:gd name="T66" fmla="*/ 112 w 134"/>
                <a:gd name="T67" fmla="*/ 28 h 172"/>
                <a:gd name="T68" fmla="*/ 121 w 134"/>
                <a:gd name="T69" fmla="*/ 40 h 172"/>
                <a:gd name="T70" fmla="*/ 127 w 134"/>
                <a:gd name="T71" fmla="*/ 47 h 172"/>
                <a:gd name="T72" fmla="*/ 134 w 134"/>
                <a:gd name="T73" fmla="*/ 49 h 172"/>
                <a:gd name="T74" fmla="*/ 134 w 134"/>
                <a:gd name="T75" fmla="*/ 54 h 172"/>
                <a:gd name="T76" fmla="*/ 129 w 134"/>
                <a:gd name="T77" fmla="*/ 66 h 172"/>
                <a:gd name="T78" fmla="*/ 127 w 134"/>
                <a:gd name="T79" fmla="*/ 72 h 172"/>
                <a:gd name="T80" fmla="*/ 120 w 134"/>
                <a:gd name="T81" fmla="*/ 7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4" h="172">
                  <a:moveTo>
                    <a:pt x="120" y="79"/>
                  </a:moveTo>
                  <a:lnTo>
                    <a:pt x="114" y="93"/>
                  </a:lnTo>
                  <a:lnTo>
                    <a:pt x="106" y="92"/>
                  </a:lnTo>
                  <a:lnTo>
                    <a:pt x="103" y="97"/>
                  </a:lnTo>
                  <a:lnTo>
                    <a:pt x="101" y="107"/>
                  </a:lnTo>
                  <a:lnTo>
                    <a:pt x="104" y="121"/>
                  </a:lnTo>
                  <a:lnTo>
                    <a:pt x="103" y="124"/>
                  </a:lnTo>
                  <a:lnTo>
                    <a:pt x="95" y="124"/>
                  </a:lnTo>
                  <a:lnTo>
                    <a:pt x="84" y="132"/>
                  </a:lnTo>
                  <a:lnTo>
                    <a:pt x="83" y="142"/>
                  </a:lnTo>
                  <a:lnTo>
                    <a:pt x="79" y="146"/>
                  </a:lnTo>
                  <a:lnTo>
                    <a:pt x="68" y="146"/>
                  </a:lnTo>
                  <a:lnTo>
                    <a:pt x="61" y="151"/>
                  </a:lnTo>
                  <a:lnTo>
                    <a:pt x="62" y="159"/>
                  </a:lnTo>
                  <a:lnTo>
                    <a:pt x="54" y="165"/>
                  </a:lnTo>
                  <a:lnTo>
                    <a:pt x="43" y="163"/>
                  </a:lnTo>
                  <a:lnTo>
                    <a:pt x="32" y="170"/>
                  </a:lnTo>
                  <a:lnTo>
                    <a:pt x="23" y="172"/>
                  </a:lnTo>
                  <a:lnTo>
                    <a:pt x="16" y="157"/>
                  </a:lnTo>
                  <a:lnTo>
                    <a:pt x="0" y="123"/>
                  </a:lnTo>
                  <a:lnTo>
                    <a:pt x="52" y="102"/>
                  </a:lnTo>
                  <a:lnTo>
                    <a:pt x="60" y="60"/>
                  </a:lnTo>
                  <a:lnTo>
                    <a:pt x="51" y="46"/>
                  </a:lnTo>
                  <a:lnTo>
                    <a:pt x="50" y="37"/>
                  </a:lnTo>
                  <a:lnTo>
                    <a:pt x="54" y="29"/>
                  </a:lnTo>
                  <a:lnTo>
                    <a:pt x="54" y="20"/>
                  </a:lnTo>
                  <a:lnTo>
                    <a:pt x="61" y="16"/>
                  </a:lnTo>
                  <a:lnTo>
                    <a:pt x="58" y="13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6" y="14"/>
                  </a:lnTo>
                  <a:lnTo>
                    <a:pt x="87" y="21"/>
                  </a:lnTo>
                  <a:lnTo>
                    <a:pt x="101" y="24"/>
                  </a:lnTo>
                  <a:lnTo>
                    <a:pt x="112" y="28"/>
                  </a:lnTo>
                  <a:lnTo>
                    <a:pt x="121" y="40"/>
                  </a:lnTo>
                  <a:lnTo>
                    <a:pt x="127" y="47"/>
                  </a:lnTo>
                  <a:lnTo>
                    <a:pt x="134" y="49"/>
                  </a:lnTo>
                  <a:lnTo>
                    <a:pt x="134" y="54"/>
                  </a:lnTo>
                  <a:lnTo>
                    <a:pt x="129" y="66"/>
                  </a:lnTo>
                  <a:lnTo>
                    <a:pt x="127" y="72"/>
                  </a:lnTo>
                  <a:lnTo>
                    <a:pt x="120" y="7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92" name="Freeform 361">
              <a:extLst>
                <a:ext uri="{FF2B5EF4-FFF2-40B4-BE49-F238E27FC236}">
                  <a16:creationId xmlns:a16="http://schemas.microsoft.com/office/drawing/2014/main" xmlns="" id="{1FA06ACC-9E7A-4B75-9811-FE7F2C8F7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5902" y="2742037"/>
              <a:ext cx="446559" cy="403398"/>
            </a:xfrm>
            <a:custGeom>
              <a:avLst/>
              <a:gdLst>
                <a:gd name="T0" fmla="*/ 232 w 271"/>
                <a:gd name="T1" fmla="*/ 9 h 278"/>
                <a:gd name="T2" fmla="*/ 271 w 271"/>
                <a:gd name="T3" fmla="*/ 33 h 278"/>
                <a:gd name="T4" fmla="*/ 241 w 271"/>
                <a:gd name="T5" fmla="*/ 54 h 278"/>
                <a:gd name="T6" fmla="*/ 207 w 271"/>
                <a:gd name="T7" fmla="*/ 58 h 278"/>
                <a:gd name="T8" fmla="*/ 226 w 271"/>
                <a:gd name="T9" fmla="*/ 90 h 278"/>
                <a:gd name="T10" fmla="*/ 230 w 271"/>
                <a:gd name="T11" fmla="*/ 112 h 278"/>
                <a:gd name="T12" fmla="*/ 221 w 271"/>
                <a:gd name="T13" fmla="*/ 148 h 278"/>
                <a:gd name="T14" fmla="*/ 199 w 271"/>
                <a:gd name="T15" fmla="*/ 191 h 278"/>
                <a:gd name="T16" fmla="*/ 162 w 271"/>
                <a:gd name="T17" fmla="*/ 211 h 278"/>
                <a:gd name="T18" fmla="*/ 180 w 271"/>
                <a:gd name="T19" fmla="*/ 236 h 278"/>
                <a:gd name="T20" fmla="*/ 198 w 271"/>
                <a:gd name="T21" fmla="*/ 265 h 278"/>
                <a:gd name="T22" fmla="*/ 149 w 271"/>
                <a:gd name="T23" fmla="*/ 278 h 278"/>
                <a:gd name="T24" fmla="*/ 127 w 271"/>
                <a:gd name="T25" fmla="*/ 258 h 278"/>
                <a:gd name="T26" fmla="*/ 79 w 271"/>
                <a:gd name="T27" fmla="*/ 246 h 278"/>
                <a:gd name="T28" fmla="*/ 25 w 271"/>
                <a:gd name="T29" fmla="*/ 249 h 278"/>
                <a:gd name="T30" fmla="*/ 53 w 271"/>
                <a:gd name="T31" fmla="*/ 214 h 278"/>
                <a:gd name="T32" fmla="*/ 41 w 271"/>
                <a:gd name="T33" fmla="*/ 202 h 278"/>
                <a:gd name="T34" fmla="*/ 19 w 271"/>
                <a:gd name="T35" fmla="*/ 174 h 278"/>
                <a:gd name="T36" fmla="*/ 0 w 271"/>
                <a:gd name="T37" fmla="*/ 151 h 278"/>
                <a:gd name="T38" fmla="*/ 48 w 271"/>
                <a:gd name="T39" fmla="*/ 158 h 278"/>
                <a:gd name="T40" fmla="*/ 62 w 271"/>
                <a:gd name="T41" fmla="*/ 156 h 278"/>
                <a:gd name="T42" fmla="*/ 96 w 271"/>
                <a:gd name="T43" fmla="*/ 150 h 278"/>
                <a:gd name="T44" fmla="*/ 101 w 271"/>
                <a:gd name="T45" fmla="*/ 120 h 278"/>
                <a:gd name="T46" fmla="*/ 115 w 271"/>
                <a:gd name="T47" fmla="*/ 114 h 278"/>
                <a:gd name="T48" fmla="*/ 135 w 271"/>
                <a:gd name="T49" fmla="*/ 114 h 278"/>
                <a:gd name="T50" fmla="*/ 137 w 271"/>
                <a:gd name="T51" fmla="*/ 95 h 278"/>
                <a:gd name="T52" fmla="*/ 152 w 271"/>
                <a:gd name="T53" fmla="*/ 78 h 278"/>
                <a:gd name="T54" fmla="*/ 158 w 271"/>
                <a:gd name="T55" fmla="*/ 65 h 278"/>
                <a:gd name="T56" fmla="*/ 159 w 271"/>
                <a:gd name="T57" fmla="*/ 49 h 278"/>
                <a:gd name="T58" fmla="*/ 161 w 271"/>
                <a:gd name="T59" fmla="*/ 30 h 278"/>
                <a:gd name="T60" fmla="*/ 163 w 271"/>
                <a:gd name="T61" fmla="*/ 12 h 278"/>
                <a:gd name="T62" fmla="*/ 199 w 271"/>
                <a:gd name="T63" fmla="*/ 6 h 278"/>
                <a:gd name="T64" fmla="*/ 216 w 271"/>
                <a:gd name="T6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278">
                  <a:moveTo>
                    <a:pt x="216" y="0"/>
                  </a:moveTo>
                  <a:lnTo>
                    <a:pt x="232" y="9"/>
                  </a:lnTo>
                  <a:lnTo>
                    <a:pt x="241" y="25"/>
                  </a:lnTo>
                  <a:lnTo>
                    <a:pt x="271" y="33"/>
                  </a:lnTo>
                  <a:lnTo>
                    <a:pt x="259" y="51"/>
                  </a:lnTo>
                  <a:lnTo>
                    <a:pt x="241" y="54"/>
                  </a:lnTo>
                  <a:lnTo>
                    <a:pt x="213" y="49"/>
                  </a:lnTo>
                  <a:lnTo>
                    <a:pt x="207" y="58"/>
                  </a:lnTo>
                  <a:lnTo>
                    <a:pt x="217" y="76"/>
                  </a:lnTo>
                  <a:lnTo>
                    <a:pt x="226" y="90"/>
                  </a:lnTo>
                  <a:lnTo>
                    <a:pt x="243" y="100"/>
                  </a:lnTo>
                  <a:lnTo>
                    <a:pt x="230" y="112"/>
                  </a:lnTo>
                  <a:lnTo>
                    <a:pt x="234" y="127"/>
                  </a:lnTo>
                  <a:lnTo>
                    <a:pt x="221" y="148"/>
                  </a:lnTo>
                  <a:lnTo>
                    <a:pt x="214" y="169"/>
                  </a:lnTo>
                  <a:lnTo>
                    <a:pt x="199" y="191"/>
                  </a:lnTo>
                  <a:lnTo>
                    <a:pt x="178" y="189"/>
                  </a:lnTo>
                  <a:lnTo>
                    <a:pt x="162" y="211"/>
                  </a:lnTo>
                  <a:lnTo>
                    <a:pt x="176" y="220"/>
                  </a:lnTo>
                  <a:lnTo>
                    <a:pt x="180" y="236"/>
                  </a:lnTo>
                  <a:lnTo>
                    <a:pt x="192" y="246"/>
                  </a:lnTo>
                  <a:lnTo>
                    <a:pt x="198" y="265"/>
                  </a:lnTo>
                  <a:lnTo>
                    <a:pt x="159" y="264"/>
                  </a:lnTo>
                  <a:lnTo>
                    <a:pt x="149" y="278"/>
                  </a:lnTo>
                  <a:lnTo>
                    <a:pt x="135" y="273"/>
                  </a:lnTo>
                  <a:lnTo>
                    <a:pt x="127" y="258"/>
                  </a:lnTo>
                  <a:lnTo>
                    <a:pt x="111" y="242"/>
                  </a:lnTo>
                  <a:lnTo>
                    <a:pt x="79" y="246"/>
                  </a:lnTo>
                  <a:lnTo>
                    <a:pt x="50" y="246"/>
                  </a:lnTo>
                  <a:lnTo>
                    <a:pt x="25" y="249"/>
                  </a:lnTo>
                  <a:lnTo>
                    <a:pt x="29" y="225"/>
                  </a:lnTo>
                  <a:lnTo>
                    <a:pt x="53" y="214"/>
                  </a:lnTo>
                  <a:lnTo>
                    <a:pt x="50" y="205"/>
                  </a:lnTo>
                  <a:lnTo>
                    <a:pt x="41" y="202"/>
                  </a:lnTo>
                  <a:lnTo>
                    <a:pt x="38" y="183"/>
                  </a:lnTo>
                  <a:lnTo>
                    <a:pt x="19" y="174"/>
                  </a:lnTo>
                  <a:lnTo>
                    <a:pt x="10" y="162"/>
                  </a:lnTo>
                  <a:lnTo>
                    <a:pt x="0" y="151"/>
                  </a:lnTo>
                  <a:lnTo>
                    <a:pt x="31" y="161"/>
                  </a:lnTo>
                  <a:lnTo>
                    <a:pt x="48" y="158"/>
                  </a:lnTo>
                  <a:lnTo>
                    <a:pt x="59" y="161"/>
                  </a:lnTo>
                  <a:lnTo>
                    <a:pt x="62" y="156"/>
                  </a:lnTo>
                  <a:lnTo>
                    <a:pt x="75" y="158"/>
                  </a:lnTo>
                  <a:lnTo>
                    <a:pt x="96" y="150"/>
                  </a:lnTo>
                  <a:lnTo>
                    <a:pt x="93" y="132"/>
                  </a:lnTo>
                  <a:lnTo>
                    <a:pt x="101" y="120"/>
                  </a:lnTo>
                  <a:lnTo>
                    <a:pt x="114" y="120"/>
                  </a:lnTo>
                  <a:lnTo>
                    <a:pt x="115" y="114"/>
                  </a:lnTo>
                  <a:lnTo>
                    <a:pt x="128" y="112"/>
                  </a:lnTo>
                  <a:lnTo>
                    <a:pt x="135" y="114"/>
                  </a:lnTo>
                  <a:lnTo>
                    <a:pt x="140" y="108"/>
                  </a:lnTo>
                  <a:lnTo>
                    <a:pt x="137" y="95"/>
                  </a:lnTo>
                  <a:lnTo>
                    <a:pt x="142" y="83"/>
                  </a:lnTo>
                  <a:lnTo>
                    <a:pt x="152" y="78"/>
                  </a:lnTo>
                  <a:lnTo>
                    <a:pt x="142" y="64"/>
                  </a:lnTo>
                  <a:lnTo>
                    <a:pt x="158" y="65"/>
                  </a:lnTo>
                  <a:lnTo>
                    <a:pt x="162" y="57"/>
                  </a:lnTo>
                  <a:lnTo>
                    <a:pt x="159" y="49"/>
                  </a:lnTo>
                  <a:lnTo>
                    <a:pt x="165" y="41"/>
                  </a:lnTo>
                  <a:lnTo>
                    <a:pt x="161" y="30"/>
                  </a:lnTo>
                  <a:lnTo>
                    <a:pt x="155" y="22"/>
                  </a:lnTo>
                  <a:lnTo>
                    <a:pt x="163" y="12"/>
                  </a:lnTo>
                  <a:lnTo>
                    <a:pt x="180" y="8"/>
                  </a:lnTo>
                  <a:lnTo>
                    <a:pt x="199" y="6"/>
                  </a:lnTo>
                  <a:lnTo>
                    <a:pt x="207" y="2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93" name="Freeform 362">
              <a:extLst>
                <a:ext uri="{FF2B5EF4-FFF2-40B4-BE49-F238E27FC236}">
                  <a16:creationId xmlns:a16="http://schemas.microsoft.com/office/drawing/2014/main" xmlns="" id="{3B0B3105-20BB-4C8A-AF8A-0E1219503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114" y="3570599"/>
              <a:ext cx="173022" cy="71103"/>
            </a:xfrm>
            <a:custGeom>
              <a:avLst/>
              <a:gdLst>
                <a:gd name="T0" fmla="*/ 92 w 105"/>
                <a:gd name="T1" fmla="*/ 49 h 49"/>
                <a:gd name="T2" fmla="*/ 87 w 105"/>
                <a:gd name="T3" fmla="*/ 43 h 49"/>
                <a:gd name="T4" fmla="*/ 83 w 105"/>
                <a:gd name="T5" fmla="*/ 32 h 49"/>
                <a:gd name="T6" fmla="*/ 88 w 105"/>
                <a:gd name="T7" fmla="*/ 27 h 49"/>
                <a:gd name="T8" fmla="*/ 83 w 105"/>
                <a:gd name="T9" fmla="*/ 25 h 49"/>
                <a:gd name="T10" fmla="*/ 80 w 105"/>
                <a:gd name="T11" fmla="*/ 18 h 49"/>
                <a:gd name="T12" fmla="*/ 72 w 105"/>
                <a:gd name="T13" fmla="*/ 12 h 49"/>
                <a:gd name="T14" fmla="*/ 63 w 105"/>
                <a:gd name="T15" fmla="*/ 14 h 49"/>
                <a:gd name="T16" fmla="*/ 59 w 105"/>
                <a:gd name="T17" fmla="*/ 21 h 49"/>
                <a:gd name="T18" fmla="*/ 52 w 105"/>
                <a:gd name="T19" fmla="*/ 26 h 49"/>
                <a:gd name="T20" fmla="*/ 48 w 105"/>
                <a:gd name="T21" fmla="*/ 27 h 49"/>
                <a:gd name="T22" fmla="*/ 46 w 105"/>
                <a:gd name="T23" fmla="*/ 31 h 49"/>
                <a:gd name="T24" fmla="*/ 54 w 105"/>
                <a:gd name="T25" fmla="*/ 43 h 49"/>
                <a:gd name="T26" fmla="*/ 49 w 105"/>
                <a:gd name="T27" fmla="*/ 45 h 49"/>
                <a:gd name="T28" fmla="*/ 46 w 105"/>
                <a:gd name="T29" fmla="*/ 48 h 49"/>
                <a:gd name="T30" fmla="*/ 37 w 105"/>
                <a:gd name="T31" fmla="*/ 49 h 49"/>
                <a:gd name="T32" fmla="*/ 35 w 105"/>
                <a:gd name="T33" fmla="*/ 37 h 49"/>
                <a:gd name="T34" fmla="*/ 32 w 105"/>
                <a:gd name="T35" fmla="*/ 40 h 49"/>
                <a:gd name="T36" fmla="*/ 26 w 105"/>
                <a:gd name="T37" fmla="*/ 39 h 49"/>
                <a:gd name="T38" fmla="*/ 23 w 105"/>
                <a:gd name="T39" fmla="*/ 31 h 49"/>
                <a:gd name="T40" fmla="*/ 16 w 105"/>
                <a:gd name="T41" fmla="*/ 29 h 49"/>
                <a:gd name="T42" fmla="*/ 11 w 105"/>
                <a:gd name="T43" fmla="*/ 27 h 49"/>
                <a:gd name="T44" fmla="*/ 3 w 105"/>
                <a:gd name="T45" fmla="*/ 27 h 49"/>
                <a:gd name="T46" fmla="*/ 2 w 105"/>
                <a:gd name="T47" fmla="*/ 32 h 49"/>
                <a:gd name="T48" fmla="*/ 0 w 105"/>
                <a:gd name="T49" fmla="*/ 29 h 49"/>
                <a:gd name="T50" fmla="*/ 1 w 105"/>
                <a:gd name="T51" fmla="*/ 24 h 49"/>
                <a:gd name="T52" fmla="*/ 3 w 105"/>
                <a:gd name="T53" fmla="*/ 20 h 49"/>
                <a:gd name="T54" fmla="*/ 3 w 105"/>
                <a:gd name="T55" fmla="*/ 16 h 49"/>
                <a:gd name="T56" fmla="*/ 6 w 105"/>
                <a:gd name="T57" fmla="*/ 14 h 49"/>
                <a:gd name="T58" fmla="*/ 2 w 105"/>
                <a:gd name="T59" fmla="*/ 11 h 49"/>
                <a:gd name="T60" fmla="*/ 2 w 105"/>
                <a:gd name="T61" fmla="*/ 2 h 49"/>
                <a:gd name="T62" fmla="*/ 9 w 105"/>
                <a:gd name="T63" fmla="*/ 1 h 49"/>
                <a:gd name="T64" fmla="*/ 16 w 105"/>
                <a:gd name="T65" fmla="*/ 8 h 49"/>
                <a:gd name="T66" fmla="*/ 15 w 105"/>
                <a:gd name="T67" fmla="*/ 12 h 49"/>
                <a:gd name="T68" fmla="*/ 22 w 105"/>
                <a:gd name="T69" fmla="*/ 13 h 49"/>
                <a:gd name="T70" fmla="*/ 24 w 105"/>
                <a:gd name="T71" fmla="*/ 12 h 49"/>
                <a:gd name="T72" fmla="*/ 29 w 105"/>
                <a:gd name="T73" fmla="*/ 17 h 49"/>
                <a:gd name="T74" fmla="*/ 38 w 105"/>
                <a:gd name="T75" fmla="*/ 15 h 49"/>
                <a:gd name="T76" fmla="*/ 46 w 105"/>
                <a:gd name="T77" fmla="*/ 10 h 49"/>
                <a:gd name="T78" fmla="*/ 57 w 105"/>
                <a:gd name="T79" fmla="*/ 6 h 49"/>
                <a:gd name="T80" fmla="*/ 64 w 105"/>
                <a:gd name="T81" fmla="*/ 0 h 49"/>
                <a:gd name="T82" fmla="*/ 74 w 105"/>
                <a:gd name="T83" fmla="*/ 1 h 49"/>
                <a:gd name="T84" fmla="*/ 73 w 105"/>
                <a:gd name="T85" fmla="*/ 3 h 49"/>
                <a:gd name="T86" fmla="*/ 83 w 105"/>
                <a:gd name="T87" fmla="*/ 4 h 49"/>
                <a:gd name="T88" fmla="*/ 91 w 105"/>
                <a:gd name="T89" fmla="*/ 7 h 49"/>
                <a:gd name="T90" fmla="*/ 97 w 105"/>
                <a:gd name="T91" fmla="*/ 14 h 49"/>
                <a:gd name="T92" fmla="*/ 103 w 105"/>
                <a:gd name="T93" fmla="*/ 19 h 49"/>
                <a:gd name="T94" fmla="*/ 101 w 105"/>
                <a:gd name="T95" fmla="*/ 22 h 49"/>
                <a:gd name="T96" fmla="*/ 105 w 105"/>
                <a:gd name="T97" fmla="*/ 35 h 49"/>
                <a:gd name="T98" fmla="*/ 101 w 105"/>
                <a:gd name="T99" fmla="*/ 41 h 49"/>
                <a:gd name="T100" fmla="*/ 95 w 105"/>
                <a:gd name="T101" fmla="*/ 39 h 49"/>
                <a:gd name="T102" fmla="*/ 92 w 105"/>
                <a:gd name="T10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" h="49">
                  <a:moveTo>
                    <a:pt x="92" y="49"/>
                  </a:moveTo>
                  <a:lnTo>
                    <a:pt x="87" y="43"/>
                  </a:lnTo>
                  <a:lnTo>
                    <a:pt x="83" y="32"/>
                  </a:lnTo>
                  <a:lnTo>
                    <a:pt x="88" y="27"/>
                  </a:lnTo>
                  <a:lnTo>
                    <a:pt x="83" y="25"/>
                  </a:lnTo>
                  <a:lnTo>
                    <a:pt x="80" y="18"/>
                  </a:lnTo>
                  <a:lnTo>
                    <a:pt x="72" y="12"/>
                  </a:lnTo>
                  <a:lnTo>
                    <a:pt x="63" y="14"/>
                  </a:lnTo>
                  <a:lnTo>
                    <a:pt x="59" y="21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6" y="31"/>
                  </a:lnTo>
                  <a:lnTo>
                    <a:pt x="54" y="43"/>
                  </a:lnTo>
                  <a:lnTo>
                    <a:pt x="49" y="45"/>
                  </a:lnTo>
                  <a:lnTo>
                    <a:pt x="46" y="48"/>
                  </a:lnTo>
                  <a:lnTo>
                    <a:pt x="37" y="49"/>
                  </a:lnTo>
                  <a:lnTo>
                    <a:pt x="35" y="37"/>
                  </a:lnTo>
                  <a:lnTo>
                    <a:pt x="32" y="40"/>
                  </a:lnTo>
                  <a:lnTo>
                    <a:pt x="26" y="39"/>
                  </a:lnTo>
                  <a:lnTo>
                    <a:pt x="23" y="31"/>
                  </a:lnTo>
                  <a:lnTo>
                    <a:pt x="16" y="29"/>
                  </a:lnTo>
                  <a:lnTo>
                    <a:pt x="11" y="27"/>
                  </a:lnTo>
                  <a:lnTo>
                    <a:pt x="3" y="27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6" y="14"/>
                  </a:lnTo>
                  <a:lnTo>
                    <a:pt x="2" y="11"/>
                  </a:lnTo>
                  <a:lnTo>
                    <a:pt x="2" y="2"/>
                  </a:lnTo>
                  <a:lnTo>
                    <a:pt x="9" y="1"/>
                  </a:lnTo>
                  <a:lnTo>
                    <a:pt x="16" y="8"/>
                  </a:lnTo>
                  <a:lnTo>
                    <a:pt x="15" y="12"/>
                  </a:lnTo>
                  <a:lnTo>
                    <a:pt x="22" y="13"/>
                  </a:lnTo>
                  <a:lnTo>
                    <a:pt x="24" y="12"/>
                  </a:lnTo>
                  <a:lnTo>
                    <a:pt x="29" y="17"/>
                  </a:lnTo>
                  <a:lnTo>
                    <a:pt x="38" y="15"/>
                  </a:lnTo>
                  <a:lnTo>
                    <a:pt x="46" y="10"/>
                  </a:lnTo>
                  <a:lnTo>
                    <a:pt x="57" y="6"/>
                  </a:lnTo>
                  <a:lnTo>
                    <a:pt x="64" y="0"/>
                  </a:lnTo>
                  <a:lnTo>
                    <a:pt x="74" y="1"/>
                  </a:lnTo>
                  <a:lnTo>
                    <a:pt x="73" y="3"/>
                  </a:lnTo>
                  <a:lnTo>
                    <a:pt x="83" y="4"/>
                  </a:lnTo>
                  <a:lnTo>
                    <a:pt x="91" y="7"/>
                  </a:lnTo>
                  <a:lnTo>
                    <a:pt x="97" y="14"/>
                  </a:lnTo>
                  <a:lnTo>
                    <a:pt x="103" y="19"/>
                  </a:lnTo>
                  <a:lnTo>
                    <a:pt x="101" y="22"/>
                  </a:lnTo>
                  <a:lnTo>
                    <a:pt x="105" y="35"/>
                  </a:lnTo>
                  <a:lnTo>
                    <a:pt x="101" y="41"/>
                  </a:lnTo>
                  <a:lnTo>
                    <a:pt x="95" y="39"/>
                  </a:lnTo>
                  <a:lnTo>
                    <a:pt x="92" y="4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94" name="Freeform 363">
              <a:extLst>
                <a:ext uri="{FF2B5EF4-FFF2-40B4-BE49-F238E27FC236}">
                  <a16:creationId xmlns:a16="http://schemas.microsoft.com/office/drawing/2014/main" xmlns="" id="{ED2AF46F-670D-498F-A440-A19E7F244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957" y="3862264"/>
              <a:ext cx="398772" cy="551407"/>
            </a:xfrm>
            <a:custGeom>
              <a:avLst/>
              <a:gdLst>
                <a:gd name="T0" fmla="*/ 229 w 242"/>
                <a:gd name="T1" fmla="*/ 374 h 380"/>
                <a:gd name="T2" fmla="*/ 201 w 242"/>
                <a:gd name="T3" fmla="*/ 368 h 380"/>
                <a:gd name="T4" fmla="*/ 160 w 242"/>
                <a:gd name="T5" fmla="*/ 338 h 380"/>
                <a:gd name="T6" fmla="*/ 111 w 242"/>
                <a:gd name="T7" fmla="*/ 303 h 380"/>
                <a:gd name="T8" fmla="*/ 104 w 242"/>
                <a:gd name="T9" fmla="*/ 280 h 380"/>
                <a:gd name="T10" fmla="*/ 66 w 242"/>
                <a:gd name="T11" fmla="*/ 214 h 380"/>
                <a:gd name="T12" fmla="*/ 38 w 242"/>
                <a:gd name="T13" fmla="*/ 163 h 380"/>
                <a:gd name="T14" fmla="*/ 17 w 242"/>
                <a:gd name="T15" fmla="*/ 134 h 380"/>
                <a:gd name="T16" fmla="*/ 9 w 242"/>
                <a:gd name="T17" fmla="*/ 117 h 380"/>
                <a:gd name="T18" fmla="*/ 5 w 242"/>
                <a:gd name="T19" fmla="*/ 82 h 380"/>
                <a:gd name="T20" fmla="*/ 22 w 242"/>
                <a:gd name="T21" fmla="*/ 78 h 380"/>
                <a:gd name="T22" fmla="*/ 17 w 242"/>
                <a:gd name="T23" fmla="*/ 90 h 380"/>
                <a:gd name="T24" fmla="*/ 33 w 242"/>
                <a:gd name="T25" fmla="*/ 91 h 380"/>
                <a:gd name="T26" fmla="*/ 51 w 242"/>
                <a:gd name="T27" fmla="*/ 93 h 380"/>
                <a:gd name="T28" fmla="*/ 65 w 242"/>
                <a:gd name="T29" fmla="*/ 61 h 380"/>
                <a:gd name="T30" fmla="*/ 106 w 242"/>
                <a:gd name="T31" fmla="*/ 31 h 380"/>
                <a:gd name="T32" fmla="*/ 109 w 242"/>
                <a:gd name="T33" fmla="*/ 1 h 380"/>
                <a:gd name="T34" fmla="*/ 127 w 242"/>
                <a:gd name="T35" fmla="*/ 10 h 380"/>
                <a:gd name="T36" fmla="*/ 141 w 242"/>
                <a:gd name="T37" fmla="*/ 25 h 380"/>
                <a:gd name="T38" fmla="*/ 166 w 242"/>
                <a:gd name="T39" fmla="*/ 49 h 380"/>
                <a:gd name="T40" fmla="*/ 182 w 242"/>
                <a:gd name="T41" fmla="*/ 47 h 380"/>
                <a:gd name="T42" fmla="*/ 208 w 242"/>
                <a:gd name="T43" fmla="*/ 55 h 380"/>
                <a:gd name="T44" fmla="*/ 202 w 242"/>
                <a:gd name="T45" fmla="*/ 77 h 380"/>
                <a:gd name="T46" fmla="*/ 194 w 242"/>
                <a:gd name="T47" fmla="*/ 87 h 380"/>
                <a:gd name="T48" fmla="*/ 177 w 242"/>
                <a:gd name="T49" fmla="*/ 94 h 380"/>
                <a:gd name="T50" fmla="*/ 156 w 242"/>
                <a:gd name="T51" fmla="*/ 118 h 380"/>
                <a:gd name="T52" fmla="*/ 153 w 242"/>
                <a:gd name="T53" fmla="*/ 136 h 380"/>
                <a:gd name="T54" fmla="*/ 143 w 242"/>
                <a:gd name="T55" fmla="*/ 151 h 380"/>
                <a:gd name="T56" fmla="*/ 147 w 242"/>
                <a:gd name="T57" fmla="*/ 173 h 380"/>
                <a:gd name="T58" fmla="*/ 154 w 242"/>
                <a:gd name="T59" fmla="*/ 195 h 380"/>
                <a:gd name="T60" fmla="*/ 174 w 242"/>
                <a:gd name="T61" fmla="*/ 207 h 380"/>
                <a:gd name="T62" fmla="*/ 204 w 242"/>
                <a:gd name="T63" fmla="*/ 196 h 380"/>
                <a:gd name="T64" fmla="*/ 213 w 242"/>
                <a:gd name="T65" fmla="*/ 230 h 380"/>
                <a:gd name="T66" fmla="*/ 241 w 242"/>
                <a:gd name="T67" fmla="*/ 259 h 380"/>
                <a:gd name="T68" fmla="*/ 238 w 242"/>
                <a:gd name="T69" fmla="*/ 281 h 380"/>
                <a:gd name="T70" fmla="*/ 233 w 242"/>
                <a:gd name="T71" fmla="*/ 309 h 380"/>
                <a:gd name="T72" fmla="*/ 233 w 242"/>
                <a:gd name="T73" fmla="*/ 324 h 380"/>
                <a:gd name="T74" fmla="*/ 233 w 242"/>
                <a:gd name="T75" fmla="*/ 36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" h="380">
                  <a:moveTo>
                    <a:pt x="233" y="364"/>
                  </a:moveTo>
                  <a:lnTo>
                    <a:pt x="229" y="374"/>
                  </a:lnTo>
                  <a:lnTo>
                    <a:pt x="220" y="380"/>
                  </a:lnTo>
                  <a:lnTo>
                    <a:pt x="201" y="368"/>
                  </a:lnTo>
                  <a:lnTo>
                    <a:pt x="199" y="359"/>
                  </a:lnTo>
                  <a:lnTo>
                    <a:pt x="160" y="338"/>
                  </a:lnTo>
                  <a:lnTo>
                    <a:pt x="126" y="315"/>
                  </a:lnTo>
                  <a:lnTo>
                    <a:pt x="111" y="303"/>
                  </a:lnTo>
                  <a:lnTo>
                    <a:pt x="102" y="286"/>
                  </a:lnTo>
                  <a:lnTo>
                    <a:pt x="104" y="280"/>
                  </a:lnTo>
                  <a:lnTo>
                    <a:pt x="87" y="252"/>
                  </a:lnTo>
                  <a:lnTo>
                    <a:pt x="66" y="214"/>
                  </a:lnTo>
                  <a:lnTo>
                    <a:pt x="46" y="173"/>
                  </a:lnTo>
                  <a:lnTo>
                    <a:pt x="38" y="163"/>
                  </a:lnTo>
                  <a:lnTo>
                    <a:pt x="32" y="148"/>
                  </a:lnTo>
                  <a:lnTo>
                    <a:pt x="17" y="134"/>
                  </a:lnTo>
                  <a:lnTo>
                    <a:pt x="4" y="126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5" y="82"/>
                  </a:lnTo>
                  <a:lnTo>
                    <a:pt x="20" y="69"/>
                  </a:lnTo>
                  <a:lnTo>
                    <a:pt x="22" y="78"/>
                  </a:lnTo>
                  <a:lnTo>
                    <a:pt x="17" y="83"/>
                  </a:lnTo>
                  <a:lnTo>
                    <a:pt x="17" y="90"/>
                  </a:lnTo>
                  <a:lnTo>
                    <a:pt x="25" y="89"/>
                  </a:lnTo>
                  <a:lnTo>
                    <a:pt x="33" y="91"/>
                  </a:lnTo>
                  <a:lnTo>
                    <a:pt x="41" y="101"/>
                  </a:lnTo>
                  <a:lnTo>
                    <a:pt x="51" y="93"/>
                  </a:lnTo>
                  <a:lnTo>
                    <a:pt x="54" y="79"/>
                  </a:lnTo>
                  <a:lnTo>
                    <a:pt x="65" y="61"/>
                  </a:lnTo>
                  <a:lnTo>
                    <a:pt x="87" y="53"/>
                  </a:lnTo>
                  <a:lnTo>
                    <a:pt x="106" y="31"/>
                  </a:lnTo>
                  <a:lnTo>
                    <a:pt x="112" y="17"/>
                  </a:lnTo>
                  <a:lnTo>
                    <a:pt x="109" y="1"/>
                  </a:lnTo>
                  <a:lnTo>
                    <a:pt x="114" y="0"/>
                  </a:lnTo>
                  <a:lnTo>
                    <a:pt x="127" y="10"/>
                  </a:lnTo>
                  <a:lnTo>
                    <a:pt x="132" y="19"/>
                  </a:lnTo>
                  <a:lnTo>
                    <a:pt x="141" y="25"/>
                  </a:lnTo>
                  <a:lnTo>
                    <a:pt x="152" y="46"/>
                  </a:lnTo>
                  <a:lnTo>
                    <a:pt x="166" y="49"/>
                  </a:lnTo>
                  <a:lnTo>
                    <a:pt x="176" y="43"/>
                  </a:lnTo>
                  <a:lnTo>
                    <a:pt x="182" y="47"/>
                  </a:lnTo>
                  <a:lnTo>
                    <a:pt x="193" y="45"/>
                  </a:lnTo>
                  <a:lnTo>
                    <a:pt x="208" y="55"/>
                  </a:lnTo>
                  <a:lnTo>
                    <a:pt x="196" y="76"/>
                  </a:lnTo>
                  <a:lnTo>
                    <a:pt x="202" y="77"/>
                  </a:lnTo>
                  <a:lnTo>
                    <a:pt x="211" y="88"/>
                  </a:lnTo>
                  <a:lnTo>
                    <a:pt x="194" y="87"/>
                  </a:lnTo>
                  <a:lnTo>
                    <a:pt x="192" y="90"/>
                  </a:lnTo>
                  <a:lnTo>
                    <a:pt x="177" y="94"/>
                  </a:lnTo>
                  <a:lnTo>
                    <a:pt x="157" y="108"/>
                  </a:lnTo>
                  <a:lnTo>
                    <a:pt x="156" y="118"/>
                  </a:lnTo>
                  <a:lnTo>
                    <a:pt x="151" y="125"/>
                  </a:lnTo>
                  <a:lnTo>
                    <a:pt x="153" y="136"/>
                  </a:lnTo>
                  <a:lnTo>
                    <a:pt x="142" y="142"/>
                  </a:lnTo>
                  <a:lnTo>
                    <a:pt x="143" y="151"/>
                  </a:lnTo>
                  <a:lnTo>
                    <a:pt x="138" y="155"/>
                  </a:lnTo>
                  <a:lnTo>
                    <a:pt x="147" y="173"/>
                  </a:lnTo>
                  <a:lnTo>
                    <a:pt x="157" y="186"/>
                  </a:lnTo>
                  <a:lnTo>
                    <a:pt x="154" y="195"/>
                  </a:lnTo>
                  <a:lnTo>
                    <a:pt x="166" y="196"/>
                  </a:lnTo>
                  <a:lnTo>
                    <a:pt x="174" y="207"/>
                  </a:lnTo>
                  <a:lnTo>
                    <a:pt x="190" y="208"/>
                  </a:lnTo>
                  <a:lnTo>
                    <a:pt x="204" y="196"/>
                  </a:lnTo>
                  <a:lnTo>
                    <a:pt x="205" y="227"/>
                  </a:lnTo>
                  <a:lnTo>
                    <a:pt x="213" y="230"/>
                  </a:lnTo>
                  <a:lnTo>
                    <a:pt x="223" y="226"/>
                  </a:lnTo>
                  <a:lnTo>
                    <a:pt x="241" y="259"/>
                  </a:lnTo>
                  <a:lnTo>
                    <a:pt x="238" y="266"/>
                  </a:lnTo>
                  <a:lnTo>
                    <a:pt x="238" y="281"/>
                  </a:lnTo>
                  <a:lnTo>
                    <a:pt x="239" y="299"/>
                  </a:lnTo>
                  <a:lnTo>
                    <a:pt x="233" y="309"/>
                  </a:lnTo>
                  <a:lnTo>
                    <a:pt x="236" y="317"/>
                  </a:lnTo>
                  <a:lnTo>
                    <a:pt x="233" y="324"/>
                  </a:lnTo>
                  <a:lnTo>
                    <a:pt x="242" y="341"/>
                  </a:lnTo>
                  <a:lnTo>
                    <a:pt x="233" y="364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95" name="Freeform 364">
              <a:extLst>
                <a:ext uri="{FF2B5EF4-FFF2-40B4-BE49-F238E27FC236}">
                  <a16:creationId xmlns:a16="http://schemas.microsoft.com/office/drawing/2014/main" xmlns="" id="{12A684A0-B2DB-40C8-866E-40799133C3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75657" y="3302150"/>
              <a:ext cx="285073" cy="388887"/>
            </a:xfrm>
            <a:custGeom>
              <a:avLst/>
              <a:gdLst>
                <a:gd name="T0" fmla="*/ 252 w 710"/>
                <a:gd name="T1" fmla="*/ 24 h 1100"/>
                <a:gd name="T2" fmla="*/ 282 w 710"/>
                <a:gd name="T3" fmla="*/ 24 h 1100"/>
                <a:gd name="T4" fmla="*/ 311 w 710"/>
                <a:gd name="T5" fmla="*/ 120 h 1100"/>
                <a:gd name="T6" fmla="*/ 264 w 710"/>
                <a:gd name="T7" fmla="*/ 219 h 1100"/>
                <a:gd name="T8" fmla="*/ 288 w 710"/>
                <a:gd name="T9" fmla="*/ 355 h 1100"/>
                <a:gd name="T10" fmla="*/ 361 w 710"/>
                <a:gd name="T11" fmla="*/ 355 h 1100"/>
                <a:gd name="T12" fmla="*/ 459 w 710"/>
                <a:gd name="T13" fmla="*/ 448 h 1100"/>
                <a:gd name="T14" fmla="*/ 483 w 710"/>
                <a:gd name="T15" fmla="*/ 508 h 1100"/>
                <a:gd name="T16" fmla="*/ 387 w 710"/>
                <a:gd name="T17" fmla="*/ 421 h 1100"/>
                <a:gd name="T18" fmla="*/ 317 w 710"/>
                <a:gd name="T19" fmla="*/ 402 h 1100"/>
                <a:gd name="T20" fmla="*/ 212 w 710"/>
                <a:gd name="T21" fmla="*/ 395 h 1100"/>
                <a:gd name="T22" fmla="*/ 231 w 710"/>
                <a:gd name="T23" fmla="*/ 339 h 1100"/>
                <a:gd name="T24" fmla="*/ 201 w 710"/>
                <a:gd name="T25" fmla="*/ 350 h 1100"/>
                <a:gd name="T26" fmla="*/ 141 w 710"/>
                <a:gd name="T27" fmla="*/ 264 h 1100"/>
                <a:gd name="T28" fmla="*/ 160 w 710"/>
                <a:gd name="T29" fmla="*/ 210 h 1100"/>
                <a:gd name="T30" fmla="*/ 157 w 710"/>
                <a:gd name="T31" fmla="*/ 0 h 1100"/>
                <a:gd name="T32" fmla="*/ 287 w 710"/>
                <a:gd name="T33" fmla="*/ 463 h 1100"/>
                <a:gd name="T34" fmla="*/ 239 w 710"/>
                <a:gd name="T35" fmla="*/ 494 h 1100"/>
                <a:gd name="T36" fmla="*/ 257 w 710"/>
                <a:gd name="T37" fmla="*/ 432 h 1100"/>
                <a:gd name="T38" fmla="*/ 594 w 710"/>
                <a:gd name="T39" fmla="*/ 540 h 1100"/>
                <a:gd name="T40" fmla="*/ 565 w 710"/>
                <a:gd name="T41" fmla="*/ 612 h 1100"/>
                <a:gd name="T42" fmla="*/ 593 w 710"/>
                <a:gd name="T43" fmla="*/ 693 h 1100"/>
                <a:gd name="T44" fmla="*/ 550 w 710"/>
                <a:gd name="T45" fmla="*/ 653 h 1100"/>
                <a:gd name="T46" fmla="*/ 510 w 710"/>
                <a:gd name="T47" fmla="*/ 597 h 1100"/>
                <a:gd name="T48" fmla="*/ 550 w 710"/>
                <a:gd name="T49" fmla="*/ 571 h 1100"/>
                <a:gd name="T50" fmla="*/ 569 w 710"/>
                <a:gd name="T51" fmla="*/ 508 h 1100"/>
                <a:gd name="T52" fmla="*/ 325 w 710"/>
                <a:gd name="T53" fmla="*/ 563 h 1100"/>
                <a:gd name="T54" fmla="*/ 421 w 710"/>
                <a:gd name="T55" fmla="*/ 589 h 1100"/>
                <a:gd name="T56" fmla="*/ 392 w 710"/>
                <a:gd name="T57" fmla="*/ 661 h 1100"/>
                <a:gd name="T58" fmla="*/ 341 w 710"/>
                <a:gd name="T59" fmla="*/ 647 h 1100"/>
                <a:gd name="T60" fmla="*/ 325 w 710"/>
                <a:gd name="T61" fmla="*/ 563 h 1100"/>
                <a:gd name="T62" fmla="*/ 0 w 710"/>
                <a:gd name="T63" fmla="*/ 863 h 1100"/>
                <a:gd name="T64" fmla="*/ 82 w 710"/>
                <a:gd name="T65" fmla="*/ 751 h 1100"/>
                <a:gd name="T66" fmla="*/ 153 w 710"/>
                <a:gd name="T67" fmla="*/ 607 h 1100"/>
                <a:gd name="T68" fmla="*/ 128 w 710"/>
                <a:gd name="T69" fmla="*/ 724 h 1100"/>
                <a:gd name="T70" fmla="*/ 497 w 710"/>
                <a:gd name="T71" fmla="*/ 700 h 1100"/>
                <a:gd name="T72" fmla="*/ 454 w 710"/>
                <a:gd name="T73" fmla="*/ 782 h 1100"/>
                <a:gd name="T74" fmla="*/ 381 w 710"/>
                <a:gd name="T75" fmla="*/ 748 h 1100"/>
                <a:gd name="T76" fmla="*/ 411 w 710"/>
                <a:gd name="T77" fmla="*/ 702 h 1100"/>
                <a:gd name="T78" fmla="*/ 455 w 710"/>
                <a:gd name="T79" fmla="*/ 644 h 1100"/>
                <a:gd name="T80" fmla="*/ 496 w 710"/>
                <a:gd name="T81" fmla="*/ 619 h 1100"/>
                <a:gd name="T82" fmla="*/ 690 w 710"/>
                <a:gd name="T83" fmla="*/ 859 h 1100"/>
                <a:gd name="T84" fmla="*/ 710 w 710"/>
                <a:gd name="T85" fmla="*/ 963 h 1100"/>
                <a:gd name="T86" fmla="*/ 657 w 710"/>
                <a:gd name="T87" fmla="*/ 954 h 1100"/>
                <a:gd name="T88" fmla="*/ 652 w 710"/>
                <a:gd name="T89" fmla="*/ 1060 h 1100"/>
                <a:gd name="T90" fmla="*/ 542 w 710"/>
                <a:gd name="T91" fmla="*/ 1051 h 1100"/>
                <a:gd name="T92" fmla="*/ 537 w 710"/>
                <a:gd name="T93" fmla="*/ 949 h 1100"/>
                <a:gd name="T94" fmla="*/ 466 w 710"/>
                <a:gd name="T95" fmla="*/ 944 h 1100"/>
                <a:gd name="T96" fmla="*/ 378 w 710"/>
                <a:gd name="T97" fmla="*/ 988 h 1100"/>
                <a:gd name="T98" fmla="*/ 388 w 710"/>
                <a:gd name="T99" fmla="*/ 891 h 1100"/>
                <a:gd name="T100" fmla="*/ 472 w 710"/>
                <a:gd name="T101" fmla="*/ 835 h 1100"/>
                <a:gd name="T102" fmla="*/ 557 w 710"/>
                <a:gd name="T103" fmla="*/ 850 h 1100"/>
                <a:gd name="T104" fmla="*/ 619 w 710"/>
                <a:gd name="T105" fmla="*/ 810 h 1100"/>
                <a:gd name="T106" fmla="*/ 673 w 710"/>
                <a:gd name="T107" fmla="*/ 785 h 1100"/>
                <a:gd name="T108" fmla="*/ 690 w 710"/>
                <a:gd name="T109" fmla="*/ 859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0" h="1100">
                  <a:moveTo>
                    <a:pt x="202" y="0"/>
                  </a:moveTo>
                  <a:lnTo>
                    <a:pt x="252" y="24"/>
                  </a:lnTo>
                  <a:lnTo>
                    <a:pt x="271" y="2"/>
                  </a:lnTo>
                  <a:lnTo>
                    <a:pt x="282" y="24"/>
                  </a:lnTo>
                  <a:lnTo>
                    <a:pt x="276" y="59"/>
                  </a:lnTo>
                  <a:lnTo>
                    <a:pt x="311" y="120"/>
                  </a:lnTo>
                  <a:lnTo>
                    <a:pt x="303" y="191"/>
                  </a:lnTo>
                  <a:lnTo>
                    <a:pt x="264" y="219"/>
                  </a:lnTo>
                  <a:lnTo>
                    <a:pt x="262" y="288"/>
                  </a:lnTo>
                  <a:lnTo>
                    <a:pt x="288" y="355"/>
                  </a:lnTo>
                  <a:lnTo>
                    <a:pt x="329" y="365"/>
                  </a:lnTo>
                  <a:lnTo>
                    <a:pt x="361" y="355"/>
                  </a:lnTo>
                  <a:lnTo>
                    <a:pt x="460" y="402"/>
                  </a:lnTo>
                  <a:lnTo>
                    <a:pt x="459" y="448"/>
                  </a:lnTo>
                  <a:lnTo>
                    <a:pt x="486" y="469"/>
                  </a:lnTo>
                  <a:lnTo>
                    <a:pt x="483" y="508"/>
                  </a:lnTo>
                  <a:lnTo>
                    <a:pt x="420" y="466"/>
                  </a:lnTo>
                  <a:lnTo>
                    <a:pt x="387" y="421"/>
                  </a:lnTo>
                  <a:lnTo>
                    <a:pt x="371" y="453"/>
                  </a:lnTo>
                  <a:lnTo>
                    <a:pt x="317" y="402"/>
                  </a:lnTo>
                  <a:lnTo>
                    <a:pt x="251" y="414"/>
                  </a:lnTo>
                  <a:lnTo>
                    <a:pt x="212" y="395"/>
                  </a:lnTo>
                  <a:lnTo>
                    <a:pt x="211" y="360"/>
                  </a:lnTo>
                  <a:lnTo>
                    <a:pt x="231" y="339"/>
                  </a:lnTo>
                  <a:lnTo>
                    <a:pt x="206" y="319"/>
                  </a:lnTo>
                  <a:lnTo>
                    <a:pt x="201" y="350"/>
                  </a:lnTo>
                  <a:lnTo>
                    <a:pt x="157" y="301"/>
                  </a:lnTo>
                  <a:lnTo>
                    <a:pt x="141" y="264"/>
                  </a:lnTo>
                  <a:lnTo>
                    <a:pt x="126" y="182"/>
                  </a:lnTo>
                  <a:lnTo>
                    <a:pt x="160" y="210"/>
                  </a:lnTo>
                  <a:lnTo>
                    <a:pt x="146" y="77"/>
                  </a:lnTo>
                  <a:lnTo>
                    <a:pt x="157" y="0"/>
                  </a:lnTo>
                  <a:lnTo>
                    <a:pt x="202" y="0"/>
                  </a:lnTo>
                  <a:moveTo>
                    <a:pt x="287" y="463"/>
                  </a:moveTo>
                  <a:lnTo>
                    <a:pt x="276" y="536"/>
                  </a:lnTo>
                  <a:lnTo>
                    <a:pt x="239" y="494"/>
                  </a:lnTo>
                  <a:lnTo>
                    <a:pt x="193" y="429"/>
                  </a:lnTo>
                  <a:lnTo>
                    <a:pt x="257" y="432"/>
                  </a:lnTo>
                  <a:lnTo>
                    <a:pt x="287" y="463"/>
                  </a:lnTo>
                  <a:moveTo>
                    <a:pt x="594" y="540"/>
                  </a:moveTo>
                  <a:lnTo>
                    <a:pt x="625" y="635"/>
                  </a:lnTo>
                  <a:lnTo>
                    <a:pt x="565" y="612"/>
                  </a:lnTo>
                  <a:lnTo>
                    <a:pt x="570" y="641"/>
                  </a:lnTo>
                  <a:lnTo>
                    <a:pt x="593" y="693"/>
                  </a:lnTo>
                  <a:lnTo>
                    <a:pt x="559" y="712"/>
                  </a:lnTo>
                  <a:lnTo>
                    <a:pt x="550" y="653"/>
                  </a:lnTo>
                  <a:lnTo>
                    <a:pt x="527" y="648"/>
                  </a:lnTo>
                  <a:lnTo>
                    <a:pt x="510" y="597"/>
                  </a:lnTo>
                  <a:lnTo>
                    <a:pt x="555" y="603"/>
                  </a:lnTo>
                  <a:lnTo>
                    <a:pt x="550" y="571"/>
                  </a:lnTo>
                  <a:lnTo>
                    <a:pt x="497" y="506"/>
                  </a:lnTo>
                  <a:lnTo>
                    <a:pt x="569" y="508"/>
                  </a:lnTo>
                  <a:lnTo>
                    <a:pt x="594" y="540"/>
                  </a:lnTo>
                  <a:moveTo>
                    <a:pt x="325" y="563"/>
                  </a:moveTo>
                  <a:lnTo>
                    <a:pt x="373" y="589"/>
                  </a:lnTo>
                  <a:lnTo>
                    <a:pt x="421" y="589"/>
                  </a:lnTo>
                  <a:lnTo>
                    <a:pt x="423" y="625"/>
                  </a:lnTo>
                  <a:lnTo>
                    <a:pt x="392" y="661"/>
                  </a:lnTo>
                  <a:lnTo>
                    <a:pt x="347" y="686"/>
                  </a:lnTo>
                  <a:lnTo>
                    <a:pt x="341" y="647"/>
                  </a:lnTo>
                  <a:lnTo>
                    <a:pt x="341" y="603"/>
                  </a:lnTo>
                  <a:lnTo>
                    <a:pt x="325" y="563"/>
                  </a:lnTo>
                  <a:moveTo>
                    <a:pt x="94" y="782"/>
                  </a:moveTo>
                  <a:lnTo>
                    <a:pt x="0" y="863"/>
                  </a:lnTo>
                  <a:lnTo>
                    <a:pt x="32" y="803"/>
                  </a:lnTo>
                  <a:lnTo>
                    <a:pt x="82" y="751"/>
                  </a:lnTo>
                  <a:lnTo>
                    <a:pt x="122" y="692"/>
                  </a:lnTo>
                  <a:lnTo>
                    <a:pt x="153" y="607"/>
                  </a:lnTo>
                  <a:lnTo>
                    <a:pt x="173" y="677"/>
                  </a:lnTo>
                  <a:lnTo>
                    <a:pt x="128" y="724"/>
                  </a:lnTo>
                  <a:lnTo>
                    <a:pt x="94" y="782"/>
                  </a:lnTo>
                  <a:moveTo>
                    <a:pt x="497" y="700"/>
                  </a:moveTo>
                  <a:lnTo>
                    <a:pt x="473" y="728"/>
                  </a:lnTo>
                  <a:lnTo>
                    <a:pt x="454" y="782"/>
                  </a:lnTo>
                  <a:lnTo>
                    <a:pt x="433" y="807"/>
                  </a:lnTo>
                  <a:lnTo>
                    <a:pt x="381" y="748"/>
                  </a:lnTo>
                  <a:lnTo>
                    <a:pt x="395" y="726"/>
                  </a:lnTo>
                  <a:lnTo>
                    <a:pt x="411" y="702"/>
                  </a:lnTo>
                  <a:lnTo>
                    <a:pt x="414" y="649"/>
                  </a:lnTo>
                  <a:lnTo>
                    <a:pt x="455" y="644"/>
                  </a:lnTo>
                  <a:lnTo>
                    <a:pt x="449" y="701"/>
                  </a:lnTo>
                  <a:lnTo>
                    <a:pt x="496" y="619"/>
                  </a:lnTo>
                  <a:lnTo>
                    <a:pt x="497" y="700"/>
                  </a:lnTo>
                  <a:moveTo>
                    <a:pt x="690" y="859"/>
                  </a:moveTo>
                  <a:lnTo>
                    <a:pt x="702" y="916"/>
                  </a:lnTo>
                  <a:lnTo>
                    <a:pt x="710" y="963"/>
                  </a:lnTo>
                  <a:lnTo>
                    <a:pt x="690" y="1041"/>
                  </a:lnTo>
                  <a:lnTo>
                    <a:pt x="657" y="954"/>
                  </a:lnTo>
                  <a:lnTo>
                    <a:pt x="624" y="998"/>
                  </a:lnTo>
                  <a:lnTo>
                    <a:pt x="652" y="1060"/>
                  </a:lnTo>
                  <a:lnTo>
                    <a:pt x="633" y="1100"/>
                  </a:lnTo>
                  <a:lnTo>
                    <a:pt x="542" y="1051"/>
                  </a:lnTo>
                  <a:lnTo>
                    <a:pt x="517" y="989"/>
                  </a:lnTo>
                  <a:lnTo>
                    <a:pt x="537" y="949"/>
                  </a:lnTo>
                  <a:lnTo>
                    <a:pt x="487" y="908"/>
                  </a:lnTo>
                  <a:lnTo>
                    <a:pt x="466" y="944"/>
                  </a:lnTo>
                  <a:lnTo>
                    <a:pt x="430" y="940"/>
                  </a:lnTo>
                  <a:lnTo>
                    <a:pt x="378" y="988"/>
                  </a:lnTo>
                  <a:lnTo>
                    <a:pt x="364" y="963"/>
                  </a:lnTo>
                  <a:lnTo>
                    <a:pt x="388" y="891"/>
                  </a:lnTo>
                  <a:lnTo>
                    <a:pt x="433" y="867"/>
                  </a:lnTo>
                  <a:lnTo>
                    <a:pt x="472" y="835"/>
                  </a:lnTo>
                  <a:lnTo>
                    <a:pt x="501" y="874"/>
                  </a:lnTo>
                  <a:lnTo>
                    <a:pt x="557" y="850"/>
                  </a:lnTo>
                  <a:lnTo>
                    <a:pt x="566" y="812"/>
                  </a:lnTo>
                  <a:lnTo>
                    <a:pt x="619" y="810"/>
                  </a:lnTo>
                  <a:lnTo>
                    <a:pt x="608" y="744"/>
                  </a:lnTo>
                  <a:lnTo>
                    <a:pt x="673" y="785"/>
                  </a:lnTo>
                  <a:lnTo>
                    <a:pt x="683" y="828"/>
                  </a:lnTo>
                  <a:lnTo>
                    <a:pt x="690" y="859"/>
                  </a:lnTo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96" name="Freeform 365">
              <a:extLst>
                <a:ext uri="{FF2B5EF4-FFF2-40B4-BE49-F238E27FC236}">
                  <a16:creationId xmlns:a16="http://schemas.microsoft.com/office/drawing/2014/main" xmlns="" id="{BC0DC62E-EE9D-4BC1-8ECC-2DE2C040D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1004" y="4011725"/>
              <a:ext cx="42844" cy="56592"/>
            </a:xfrm>
            <a:custGeom>
              <a:avLst/>
              <a:gdLst>
                <a:gd name="T0" fmla="*/ 23 w 26"/>
                <a:gd name="T1" fmla="*/ 37 h 39"/>
                <a:gd name="T2" fmla="*/ 18 w 26"/>
                <a:gd name="T3" fmla="*/ 39 h 39"/>
                <a:gd name="T4" fmla="*/ 10 w 26"/>
                <a:gd name="T5" fmla="*/ 31 h 39"/>
                <a:gd name="T6" fmla="*/ 3 w 26"/>
                <a:gd name="T7" fmla="*/ 18 h 39"/>
                <a:gd name="T8" fmla="*/ 0 w 26"/>
                <a:gd name="T9" fmla="*/ 2 h 39"/>
                <a:gd name="T10" fmla="*/ 3 w 26"/>
                <a:gd name="T11" fmla="*/ 0 h 39"/>
                <a:gd name="T12" fmla="*/ 5 w 26"/>
                <a:gd name="T13" fmla="*/ 6 h 39"/>
                <a:gd name="T14" fmla="*/ 10 w 26"/>
                <a:gd name="T15" fmla="*/ 11 h 39"/>
                <a:gd name="T16" fmla="*/ 18 w 26"/>
                <a:gd name="T17" fmla="*/ 24 h 39"/>
                <a:gd name="T18" fmla="*/ 26 w 26"/>
                <a:gd name="T19" fmla="*/ 31 h 39"/>
                <a:gd name="T20" fmla="*/ 23 w 26"/>
                <a:gd name="T21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9">
                  <a:moveTo>
                    <a:pt x="23" y="37"/>
                  </a:moveTo>
                  <a:lnTo>
                    <a:pt x="18" y="39"/>
                  </a:lnTo>
                  <a:lnTo>
                    <a:pt x="10" y="31"/>
                  </a:lnTo>
                  <a:lnTo>
                    <a:pt x="3" y="18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6"/>
                  </a:lnTo>
                  <a:lnTo>
                    <a:pt x="10" y="11"/>
                  </a:lnTo>
                  <a:lnTo>
                    <a:pt x="18" y="24"/>
                  </a:lnTo>
                  <a:lnTo>
                    <a:pt x="26" y="31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97" name="Freeform 366">
              <a:extLst>
                <a:ext uri="{FF2B5EF4-FFF2-40B4-BE49-F238E27FC236}">
                  <a16:creationId xmlns:a16="http://schemas.microsoft.com/office/drawing/2014/main" xmlns="" id="{2D166E63-4168-44AC-81D8-DE76E797F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3153" y="3985605"/>
              <a:ext cx="123586" cy="65299"/>
            </a:xfrm>
            <a:custGeom>
              <a:avLst/>
              <a:gdLst>
                <a:gd name="T0" fmla="*/ 68 w 75"/>
                <a:gd name="T1" fmla="*/ 27 h 45"/>
                <a:gd name="T2" fmla="*/ 58 w 75"/>
                <a:gd name="T3" fmla="*/ 29 h 45"/>
                <a:gd name="T4" fmla="*/ 54 w 75"/>
                <a:gd name="T5" fmla="*/ 35 h 45"/>
                <a:gd name="T6" fmla="*/ 44 w 75"/>
                <a:gd name="T7" fmla="*/ 40 h 45"/>
                <a:gd name="T8" fmla="*/ 34 w 75"/>
                <a:gd name="T9" fmla="*/ 45 h 45"/>
                <a:gd name="T10" fmla="*/ 25 w 75"/>
                <a:gd name="T11" fmla="*/ 45 h 45"/>
                <a:gd name="T12" fmla="*/ 10 w 75"/>
                <a:gd name="T13" fmla="*/ 39 h 45"/>
                <a:gd name="T14" fmla="*/ 0 w 75"/>
                <a:gd name="T15" fmla="*/ 33 h 45"/>
                <a:gd name="T16" fmla="*/ 2 w 75"/>
                <a:gd name="T17" fmla="*/ 26 h 45"/>
                <a:gd name="T18" fmla="*/ 18 w 75"/>
                <a:gd name="T19" fmla="*/ 29 h 45"/>
                <a:gd name="T20" fmla="*/ 28 w 75"/>
                <a:gd name="T21" fmla="*/ 28 h 45"/>
                <a:gd name="T22" fmla="*/ 31 w 75"/>
                <a:gd name="T23" fmla="*/ 18 h 45"/>
                <a:gd name="T24" fmla="*/ 34 w 75"/>
                <a:gd name="T25" fmla="*/ 17 h 45"/>
                <a:gd name="T26" fmla="*/ 35 w 75"/>
                <a:gd name="T27" fmla="*/ 28 h 45"/>
                <a:gd name="T28" fmla="*/ 46 w 75"/>
                <a:gd name="T29" fmla="*/ 27 h 45"/>
                <a:gd name="T30" fmla="*/ 51 w 75"/>
                <a:gd name="T31" fmla="*/ 20 h 45"/>
                <a:gd name="T32" fmla="*/ 62 w 75"/>
                <a:gd name="T33" fmla="*/ 12 h 45"/>
                <a:gd name="T34" fmla="*/ 61 w 75"/>
                <a:gd name="T35" fmla="*/ 0 h 45"/>
                <a:gd name="T36" fmla="*/ 72 w 75"/>
                <a:gd name="T37" fmla="*/ 0 h 45"/>
                <a:gd name="T38" fmla="*/ 75 w 75"/>
                <a:gd name="T39" fmla="*/ 3 h 45"/>
                <a:gd name="T40" fmla="*/ 74 w 75"/>
                <a:gd name="T41" fmla="*/ 15 h 45"/>
                <a:gd name="T42" fmla="*/ 68 w 75"/>
                <a:gd name="T43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" h="45">
                  <a:moveTo>
                    <a:pt x="68" y="27"/>
                  </a:moveTo>
                  <a:lnTo>
                    <a:pt x="58" y="29"/>
                  </a:lnTo>
                  <a:lnTo>
                    <a:pt x="54" y="35"/>
                  </a:lnTo>
                  <a:lnTo>
                    <a:pt x="44" y="40"/>
                  </a:lnTo>
                  <a:lnTo>
                    <a:pt x="34" y="45"/>
                  </a:lnTo>
                  <a:lnTo>
                    <a:pt x="25" y="45"/>
                  </a:lnTo>
                  <a:lnTo>
                    <a:pt x="10" y="39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18" y="29"/>
                  </a:lnTo>
                  <a:lnTo>
                    <a:pt x="28" y="28"/>
                  </a:lnTo>
                  <a:lnTo>
                    <a:pt x="31" y="18"/>
                  </a:lnTo>
                  <a:lnTo>
                    <a:pt x="34" y="17"/>
                  </a:lnTo>
                  <a:lnTo>
                    <a:pt x="35" y="28"/>
                  </a:lnTo>
                  <a:lnTo>
                    <a:pt x="46" y="27"/>
                  </a:lnTo>
                  <a:lnTo>
                    <a:pt x="51" y="20"/>
                  </a:lnTo>
                  <a:lnTo>
                    <a:pt x="62" y="12"/>
                  </a:lnTo>
                  <a:lnTo>
                    <a:pt x="61" y="0"/>
                  </a:lnTo>
                  <a:lnTo>
                    <a:pt x="72" y="0"/>
                  </a:lnTo>
                  <a:lnTo>
                    <a:pt x="75" y="3"/>
                  </a:lnTo>
                  <a:lnTo>
                    <a:pt x="74" y="15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98" name="Freeform 367">
              <a:extLst>
                <a:ext uri="{FF2B5EF4-FFF2-40B4-BE49-F238E27FC236}">
                  <a16:creationId xmlns:a16="http://schemas.microsoft.com/office/drawing/2014/main" xmlns="" id="{B4AE8B3A-CB61-454B-B770-A54F973D2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106" y="3937719"/>
              <a:ext cx="290016" cy="243780"/>
            </a:xfrm>
            <a:custGeom>
              <a:avLst/>
              <a:gdLst>
                <a:gd name="T0" fmla="*/ 116 w 176"/>
                <a:gd name="T1" fmla="*/ 100 h 168"/>
                <a:gd name="T2" fmla="*/ 131 w 176"/>
                <a:gd name="T3" fmla="*/ 114 h 168"/>
                <a:gd name="T4" fmla="*/ 141 w 176"/>
                <a:gd name="T5" fmla="*/ 136 h 168"/>
                <a:gd name="T6" fmla="*/ 151 w 176"/>
                <a:gd name="T7" fmla="*/ 135 h 168"/>
                <a:gd name="T8" fmla="*/ 149 w 176"/>
                <a:gd name="T9" fmla="*/ 144 h 168"/>
                <a:gd name="T10" fmla="*/ 163 w 176"/>
                <a:gd name="T11" fmla="*/ 148 h 168"/>
                <a:gd name="T12" fmla="*/ 157 w 176"/>
                <a:gd name="T13" fmla="*/ 151 h 168"/>
                <a:gd name="T14" fmla="*/ 176 w 176"/>
                <a:gd name="T15" fmla="*/ 160 h 168"/>
                <a:gd name="T16" fmla="*/ 173 w 176"/>
                <a:gd name="T17" fmla="*/ 166 h 168"/>
                <a:gd name="T18" fmla="*/ 161 w 176"/>
                <a:gd name="T19" fmla="*/ 168 h 168"/>
                <a:gd name="T20" fmla="*/ 157 w 176"/>
                <a:gd name="T21" fmla="*/ 162 h 168"/>
                <a:gd name="T22" fmla="*/ 141 w 176"/>
                <a:gd name="T23" fmla="*/ 160 h 168"/>
                <a:gd name="T24" fmla="*/ 123 w 176"/>
                <a:gd name="T25" fmla="*/ 157 h 168"/>
                <a:gd name="T26" fmla="*/ 111 w 176"/>
                <a:gd name="T27" fmla="*/ 144 h 168"/>
                <a:gd name="T28" fmla="*/ 101 w 176"/>
                <a:gd name="T29" fmla="*/ 132 h 168"/>
                <a:gd name="T30" fmla="*/ 93 w 176"/>
                <a:gd name="T31" fmla="*/ 114 h 168"/>
                <a:gd name="T32" fmla="*/ 70 w 176"/>
                <a:gd name="T33" fmla="*/ 105 h 168"/>
                <a:gd name="T34" fmla="*/ 54 w 176"/>
                <a:gd name="T35" fmla="*/ 111 h 168"/>
                <a:gd name="T36" fmla="*/ 43 w 176"/>
                <a:gd name="T37" fmla="*/ 118 h 168"/>
                <a:gd name="T38" fmla="*/ 43 w 176"/>
                <a:gd name="T39" fmla="*/ 133 h 168"/>
                <a:gd name="T40" fmla="*/ 28 w 176"/>
                <a:gd name="T41" fmla="*/ 140 h 168"/>
                <a:gd name="T42" fmla="*/ 19 w 176"/>
                <a:gd name="T43" fmla="*/ 137 h 168"/>
                <a:gd name="T44" fmla="*/ 0 w 176"/>
                <a:gd name="T45" fmla="*/ 136 h 168"/>
                <a:gd name="T46" fmla="*/ 5 w 176"/>
                <a:gd name="T47" fmla="*/ 68 h 168"/>
                <a:gd name="T48" fmla="*/ 7 w 176"/>
                <a:gd name="T49" fmla="*/ 0 h 168"/>
                <a:gd name="T50" fmla="*/ 39 w 176"/>
                <a:gd name="T51" fmla="*/ 15 h 168"/>
                <a:gd name="T52" fmla="*/ 72 w 176"/>
                <a:gd name="T53" fmla="*/ 27 h 168"/>
                <a:gd name="T54" fmla="*/ 84 w 176"/>
                <a:gd name="T55" fmla="*/ 37 h 168"/>
                <a:gd name="T56" fmla="*/ 94 w 176"/>
                <a:gd name="T57" fmla="*/ 48 h 168"/>
                <a:gd name="T58" fmla="*/ 96 w 176"/>
                <a:gd name="T59" fmla="*/ 60 h 168"/>
                <a:gd name="T60" fmla="*/ 126 w 176"/>
                <a:gd name="T61" fmla="*/ 73 h 168"/>
                <a:gd name="T62" fmla="*/ 130 w 176"/>
                <a:gd name="T63" fmla="*/ 84 h 168"/>
                <a:gd name="T64" fmla="*/ 113 w 176"/>
                <a:gd name="T65" fmla="*/ 86 h 168"/>
                <a:gd name="T66" fmla="*/ 116 w 176"/>
                <a:gd name="T67" fmla="*/ 10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68">
                  <a:moveTo>
                    <a:pt x="116" y="100"/>
                  </a:moveTo>
                  <a:lnTo>
                    <a:pt x="131" y="114"/>
                  </a:lnTo>
                  <a:lnTo>
                    <a:pt x="141" y="136"/>
                  </a:lnTo>
                  <a:lnTo>
                    <a:pt x="151" y="135"/>
                  </a:lnTo>
                  <a:lnTo>
                    <a:pt x="149" y="144"/>
                  </a:lnTo>
                  <a:lnTo>
                    <a:pt x="163" y="148"/>
                  </a:lnTo>
                  <a:lnTo>
                    <a:pt x="157" y="151"/>
                  </a:lnTo>
                  <a:lnTo>
                    <a:pt x="176" y="160"/>
                  </a:lnTo>
                  <a:lnTo>
                    <a:pt x="173" y="166"/>
                  </a:lnTo>
                  <a:lnTo>
                    <a:pt x="161" y="168"/>
                  </a:lnTo>
                  <a:lnTo>
                    <a:pt x="157" y="162"/>
                  </a:lnTo>
                  <a:lnTo>
                    <a:pt x="141" y="160"/>
                  </a:lnTo>
                  <a:lnTo>
                    <a:pt x="123" y="157"/>
                  </a:lnTo>
                  <a:lnTo>
                    <a:pt x="111" y="144"/>
                  </a:lnTo>
                  <a:lnTo>
                    <a:pt x="101" y="132"/>
                  </a:lnTo>
                  <a:lnTo>
                    <a:pt x="93" y="114"/>
                  </a:lnTo>
                  <a:lnTo>
                    <a:pt x="70" y="105"/>
                  </a:lnTo>
                  <a:lnTo>
                    <a:pt x="54" y="111"/>
                  </a:lnTo>
                  <a:lnTo>
                    <a:pt x="43" y="118"/>
                  </a:lnTo>
                  <a:lnTo>
                    <a:pt x="43" y="133"/>
                  </a:lnTo>
                  <a:lnTo>
                    <a:pt x="28" y="140"/>
                  </a:lnTo>
                  <a:lnTo>
                    <a:pt x="19" y="137"/>
                  </a:lnTo>
                  <a:lnTo>
                    <a:pt x="0" y="136"/>
                  </a:lnTo>
                  <a:lnTo>
                    <a:pt x="5" y="68"/>
                  </a:lnTo>
                  <a:lnTo>
                    <a:pt x="7" y="0"/>
                  </a:lnTo>
                  <a:lnTo>
                    <a:pt x="39" y="15"/>
                  </a:lnTo>
                  <a:lnTo>
                    <a:pt x="72" y="27"/>
                  </a:lnTo>
                  <a:lnTo>
                    <a:pt x="84" y="37"/>
                  </a:lnTo>
                  <a:lnTo>
                    <a:pt x="94" y="48"/>
                  </a:lnTo>
                  <a:lnTo>
                    <a:pt x="96" y="60"/>
                  </a:lnTo>
                  <a:lnTo>
                    <a:pt x="126" y="73"/>
                  </a:lnTo>
                  <a:lnTo>
                    <a:pt x="130" y="84"/>
                  </a:lnTo>
                  <a:lnTo>
                    <a:pt x="113" y="86"/>
                  </a:lnTo>
                  <a:lnTo>
                    <a:pt x="116" y="10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99" name="Freeform 368">
              <a:extLst>
                <a:ext uri="{FF2B5EF4-FFF2-40B4-BE49-F238E27FC236}">
                  <a16:creationId xmlns:a16="http://schemas.microsoft.com/office/drawing/2014/main" xmlns="" id="{360C347D-C56B-4CC9-9A14-72F49D341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8952" y="3934817"/>
              <a:ext cx="72504" cy="68201"/>
            </a:xfrm>
            <a:custGeom>
              <a:avLst/>
              <a:gdLst>
                <a:gd name="T0" fmla="*/ 44 w 44"/>
                <a:gd name="T1" fmla="*/ 42 h 47"/>
                <a:gd name="T2" fmla="*/ 38 w 44"/>
                <a:gd name="T3" fmla="*/ 47 h 47"/>
                <a:gd name="T4" fmla="*/ 35 w 44"/>
                <a:gd name="T5" fmla="*/ 35 h 47"/>
                <a:gd name="T6" fmla="*/ 31 w 44"/>
                <a:gd name="T7" fmla="*/ 27 h 47"/>
                <a:gd name="T8" fmla="*/ 23 w 44"/>
                <a:gd name="T9" fmla="*/ 20 h 47"/>
                <a:gd name="T10" fmla="*/ 13 w 44"/>
                <a:gd name="T11" fmla="*/ 11 h 47"/>
                <a:gd name="T12" fmla="*/ 0 w 44"/>
                <a:gd name="T13" fmla="*/ 5 h 47"/>
                <a:gd name="T14" fmla="*/ 5 w 44"/>
                <a:gd name="T15" fmla="*/ 0 h 47"/>
                <a:gd name="T16" fmla="*/ 15 w 44"/>
                <a:gd name="T17" fmla="*/ 6 h 47"/>
                <a:gd name="T18" fmla="*/ 21 w 44"/>
                <a:gd name="T19" fmla="*/ 11 h 47"/>
                <a:gd name="T20" fmla="*/ 28 w 44"/>
                <a:gd name="T21" fmla="*/ 16 h 47"/>
                <a:gd name="T22" fmla="*/ 35 w 44"/>
                <a:gd name="T23" fmla="*/ 24 h 47"/>
                <a:gd name="T24" fmla="*/ 42 w 44"/>
                <a:gd name="T25" fmla="*/ 31 h 47"/>
                <a:gd name="T26" fmla="*/ 44 w 44"/>
                <a:gd name="T27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7">
                  <a:moveTo>
                    <a:pt x="44" y="42"/>
                  </a:moveTo>
                  <a:lnTo>
                    <a:pt x="38" y="47"/>
                  </a:lnTo>
                  <a:lnTo>
                    <a:pt x="35" y="35"/>
                  </a:lnTo>
                  <a:lnTo>
                    <a:pt x="31" y="27"/>
                  </a:lnTo>
                  <a:lnTo>
                    <a:pt x="23" y="20"/>
                  </a:lnTo>
                  <a:lnTo>
                    <a:pt x="13" y="11"/>
                  </a:lnTo>
                  <a:lnTo>
                    <a:pt x="0" y="5"/>
                  </a:lnTo>
                  <a:lnTo>
                    <a:pt x="5" y="0"/>
                  </a:lnTo>
                  <a:lnTo>
                    <a:pt x="15" y="6"/>
                  </a:lnTo>
                  <a:lnTo>
                    <a:pt x="21" y="11"/>
                  </a:lnTo>
                  <a:lnTo>
                    <a:pt x="28" y="16"/>
                  </a:lnTo>
                  <a:lnTo>
                    <a:pt x="35" y="24"/>
                  </a:lnTo>
                  <a:lnTo>
                    <a:pt x="42" y="31"/>
                  </a:lnTo>
                  <a:lnTo>
                    <a:pt x="44" y="42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00" name="Freeform 369">
              <a:extLst>
                <a:ext uri="{FF2B5EF4-FFF2-40B4-BE49-F238E27FC236}">
                  <a16:creationId xmlns:a16="http://schemas.microsoft.com/office/drawing/2014/main" xmlns="" id="{C8193982-7AC4-4285-AB49-785999904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315" y="2218200"/>
              <a:ext cx="266947" cy="169775"/>
            </a:xfrm>
            <a:custGeom>
              <a:avLst/>
              <a:gdLst>
                <a:gd name="T0" fmla="*/ 18 w 162"/>
                <a:gd name="T1" fmla="*/ 75 h 117"/>
                <a:gd name="T2" fmla="*/ 11 w 162"/>
                <a:gd name="T3" fmla="*/ 62 h 117"/>
                <a:gd name="T4" fmla="*/ 11 w 162"/>
                <a:gd name="T5" fmla="*/ 55 h 117"/>
                <a:gd name="T6" fmla="*/ 6 w 162"/>
                <a:gd name="T7" fmla="*/ 44 h 117"/>
                <a:gd name="T8" fmla="*/ 0 w 162"/>
                <a:gd name="T9" fmla="*/ 37 h 117"/>
                <a:gd name="T10" fmla="*/ 4 w 162"/>
                <a:gd name="T11" fmla="*/ 32 h 117"/>
                <a:gd name="T12" fmla="*/ 0 w 162"/>
                <a:gd name="T13" fmla="*/ 22 h 117"/>
                <a:gd name="T14" fmla="*/ 10 w 162"/>
                <a:gd name="T15" fmla="*/ 16 h 117"/>
                <a:gd name="T16" fmla="*/ 33 w 162"/>
                <a:gd name="T17" fmla="*/ 7 h 117"/>
                <a:gd name="T18" fmla="*/ 52 w 162"/>
                <a:gd name="T19" fmla="*/ 0 h 117"/>
                <a:gd name="T20" fmla="*/ 67 w 162"/>
                <a:gd name="T21" fmla="*/ 3 h 117"/>
                <a:gd name="T22" fmla="*/ 69 w 162"/>
                <a:gd name="T23" fmla="*/ 8 h 117"/>
                <a:gd name="T24" fmla="*/ 84 w 162"/>
                <a:gd name="T25" fmla="*/ 8 h 117"/>
                <a:gd name="T26" fmla="*/ 103 w 162"/>
                <a:gd name="T27" fmla="*/ 10 h 117"/>
                <a:gd name="T28" fmla="*/ 132 w 162"/>
                <a:gd name="T29" fmla="*/ 10 h 117"/>
                <a:gd name="T30" fmla="*/ 140 w 162"/>
                <a:gd name="T31" fmla="*/ 12 h 117"/>
                <a:gd name="T32" fmla="*/ 145 w 162"/>
                <a:gd name="T33" fmla="*/ 18 h 117"/>
                <a:gd name="T34" fmla="*/ 147 w 162"/>
                <a:gd name="T35" fmla="*/ 27 h 117"/>
                <a:gd name="T36" fmla="*/ 152 w 162"/>
                <a:gd name="T37" fmla="*/ 35 h 117"/>
                <a:gd name="T38" fmla="*/ 153 w 162"/>
                <a:gd name="T39" fmla="*/ 43 h 117"/>
                <a:gd name="T40" fmla="*/ 144 w 162"/>
                <a:gd name="T41" fmla="*/ 47 h 117"/>
                <a:gd name="T42" fmla="*/ 150 w 162"/>
                <a:gd name="T43" fmla="*/ 56 h 117"/>
                <a:gd name="T44" fmla="*/ 152 w 162"/>
                <a:gd name="T45" fmla="*/ 65 h 117"/>
                <a:gd name="T46" fmla="*/ 162 w 162"/>
                <a:gd name="T47" fmla="*/ 83 h 117"/>
                <a:gd name="T48" fmla="*/ 161 w 162"/>
                <a:gd name="T49" fmla="*/ 89 h 117"/>
                <a:gd name="T50" fmla="*/ 154 w 162"/>
                <a:gd name="T51" fmla="*/ 91 h 117"/>
                <a:gd name="T52" fmla="*/ 141 w 162"/>
                <a:gd name="T53" fmla="*/ 108 h 117"/>
                <a:gd name="T54" fmla="*/ 146 w 162"/>
                <a:gd name="T55" fmla="*/ 117 h 117"/>
                <a:gd name="T56" fmla="*/ 143 w 162"/>
                <a:gd name="T57" fmla="*/ 116 h 117"/>
                <a:gd name="T58" fmla="*/ 127 w 162"/>
                <a:gd name="T59" fmla="*/ 108 h 117"/>
                <a:gd name="T60" fmla="*/ 115 w 162"/>
                <a:gd name="T61" fmla="*/ 110 h 117"/>
                <a:gd name="T62" fmla="*/ 107 w 162"/>
                <a:gd name="T63" fmla="*/ 109 h 117"/>
                <a:gd name="T64" fmla="*/ 98 w 162"/>
                <a:gd name="T65" fmla="*/ 113 h 117"/>
                <a:gd name="T66" fmla="*/ 90 w 162"/>
                <a:gd name="T67" fmla="*/ 106 h 117"/>
                <a:gd name="T68" fmla="*/ 83 w 162"/>
                <a:gd name="T69" fmla="*/ 109 h 117"/>
                <a:gd name="T70" fmla="*/ 82 w 162"/>
                <a:gd name="T71" fmla="*/ 107 h 117"/>
                <a:gd name="T72" fmla="*/ 74 w 162"/>
                <a:gd name="T73" fmla="*/ 97 h 117"/>
                <a:gd name="T74" fmla="*/ 62 w 162"/>
                <a:gd name="T75" fmla="*/ 96 h 117"/>
                <a:gd name="T76" fmla="*/ 60 w 162"/>
                <a:gd name="T77" fmla="*/ 90 h 117"/>
                <a:gd name="T78" fmla="*/ 49 w 162"/>
                <a:gd name="T79" fmla="*/ 88 h 117"/>
                <a:gd name="T80" fmla="*/ 47 w 162"/>
                <a:gd name="T81" fmla="*/ 93 h 117"/>
                <a:gd name="T82" fmla="*/ 38 w 162"/>
                <a:gd name="T83" fmla="*/ 89 h 117"/>
                <a:gd name="T84" fmla="*/ 38 w 162"/>
                <a:gd name="T85" fmla="*/ 83 h 117"/>
                <a:gd name="T86" fmla="*/ 26 w 162"/>
                <a:gd name="T87" fmla="*/ 81 h 117"/>
                <a:gd name="T88" fmla="*/ 18 w 162"/>
                <a:gd name="T89" fmla="*/ 7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" h="117">
                  <a:moveTo>
                    <a:pt x="18" y="75"/>
                  </a:moveTo>
                  <a:lnTo>
                    <a:pt x="11" y="62"/>
                  </a:lnTo>
                  <a:lnTo>
                    <a:pt x="11" y="55"/>
                  </a:lnTo>
                  <a:lnTo>
                    <a:pt x="6" y="44"/>
                  </a:lnTo>
                  <a:lnTo>
                    <a:pt x="0" y="37"/>
                  </a:lnTo>
                  <a:lnTo>
                    <a:pt x="4" y="32"/>
                  </a:lnTo>
                  <a:lnTo>
                    <a:pt x="0" y="22"/>
                  </a:lnTo>
                  <a:lnTo>
                    <a:pt x="10" y="16"/>
                  </a:lnTo>
                  <a:lnTo>
                    <a:pt x="33" y="7"/>
                  </a:lnTo>
                  <a:lnTo>
                    <a:pt x="52" y="0"/>
                  </a:lnTo>
                  <a:lnTo>
                    <a:pt x="67" y="3"/>
                  </a:lnTo>
                  <a:lnTo>
                    <a:pt x="69" y="8"/>
                  </a:lnTo>
                  <a:lnTo>
                    <a:pt x="84" y="8"/>
                  </a:lnTo>
                  <a:lnTo>
                    <a:pt x="103" y="10"/>
                  </a:lnTo>
                  <a:lnTo>
                    <a:pt x="132" y="10"/>
                  </a:lnTo>
                  <a:lnTo>
                    <a:pt x="140" y="12"/>
                  </a:lnTo>
                  <a:lnTo>
                    <a:pt x="145" y="18"/>
                  </a:lnTo>
                  <a:lnTo>
                    <a:pt x="147" y="27"/>
                  </a:lnTo>
                  <a:lnTo>
                    <a:pt x="152" y="35"/>
                  </a:lnTo>
                  <a:lnTo>
                    <a:pt x="153" y="43"/>
                  </a:lnTo>
                  <a:lnTo>
                    <a:pt x="144" y="47"/>
                  </a:lnTo>
                  <a:lnTo>
                    <a:pt x="150" y="56"/>
                  </a:lnTo>
                  <a:lnTo>
                    <a:pt x="152" y="65"/>
                  </a:lnTo>
                  <a:lnTo>
                    <a:pt x="162" y="83"/>
                  </a:lnTo>
                  <a:lnTo>
                    <a:pt x="161" y="89"/>
                  </a:lnTo>
                  <a:lnTo>
                    <a:pt x="154" y="91"/>
                  </a:lnTo>
                  <a:lnTo>
                    <a:pt x="141" y="108"/>
                  </a:lnTo>
                  <a:lnTo>
                    <a:pt x="146" y="117"/>
                  </a:lnTo>
                  <a:lnTo>
                    <a:pt x="143" y="116"/>
                  </a:lnTo>
                  <a:lnTo>
                    <a:pt x="127" y="108"/>
                  </a:lnTo>
                  <a:lnTo>
                    <a:pt x="115" y="110"/>
                  </a:lnTo>
                  <a:lnTo>
                    <a:pt x="107" y="109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83" y="109"/>
                  </a:lnTo>
                  <a:lnTo>
                    <a:pt x="82" y="107"/>
                  </a:lnTo>
                  <a:lnTo>
                    <a:pt x="74" y="97"/>
                  </a:lnTo>
                  <a:lnTo>
                    <a:pt x="62" y="96"/>
                  </a:lnTo>
                  <a:lnTo>
                    <a:pt x="60" y="90"/>
                  </a:lnTo>
                  <a:lnTo>
                    <a:pt x="49" y="88"/>
                  </a:lnTo>
                  <a:lnTo>
                    <a:pt x="47" y="93"/>
                  </a:lnTo>
                  <a:lnTo>
                    <a:pt x="38" y="89"/>
                  </a:lnTo>
                  <a:lnTo>
                    <a:pt x="38" y="83"/>
                  </a:lnTo>
                  <a:lnTo>
                    <a:pt x="26" y="81"/>
                  </a:lnTo>
                  <a:lnTo>
                    <a:pt x="18" y="75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01" name="Freeform 370">
              <a:extLst>
                <a:ext uri="{FF2B5EF4-FFF2-40B4-BE49-F238E27FC236}">
                  <a16:creationId xmlns:a16="http://schemas.microsoft.com/office/drawing/2014/main" xmlns="" id="{F1D81E66-1650-4107-93E4-1A20F1567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402" y="3302150"/>
              <a:ext cx="49434" cy="15962"/>
            </a:xfrm>
            <a:custGeom>
              <a:avLst/>
              <a:gdLst>
                <a:gd name="T0" fmla="*/ 18 w 30"/>
                <a:gd name="T1" fmla="*/ 0 h 11"/>
                <a:gd name="T2" fmla="*/ 27 w 30"/>
                <a:gd name="T3" fmla="*/ 1 h 11"/>
                <a:gd name="T4" fmla="*/ 30 w 30"/>
                <a:gd name="T5" fmla="*/ 6 h 11"/>
                <a:gd name="T6" fmla="*/ 24 w 30"/>
                <a:gd name="T7" fmla="*/ 11 h 11"/>
                <a:gd name="T8" fmla="*/ 11 w 30"/>
                <a:gd name="T9" fmla="*/ 11 h 11"/>
                <a:gd name="T10" fmla="*/ 0 w 30"/>
                <a:gd name="T11" fmla="*/ 11 h 11"/>
                <a:gd name="T12" fmla="*/ 0 w 30"/>
                <a:gd name="T13" fmla="*/ 3 h 11"/>
                <a:gd name="T14" fmla="*/ 3 w 30"/>
                <a:gd name="T15" fmla="*/ 0 h 11"/>
                <a:gd name="T16" fmla="*/ 18 w 30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1">
                  <a:moveTo>
                    <a:pt x="18" y="0"/>
                  </a:moveTo>
                  <a:lnTo>
                    <a:pt x="27" y="1"/>
                  </a:lnTo>
                  <a:lnTo>
                    <a:pt x="30" y="6"/>
                  </a:lnTo>
                  <a:lnTo>
                    <a:pt x="24" y="11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3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02" name="Freeform 371">
              <a:extLst>
                <a:ext uri="{FF2B5EF4-FFF2-40B4-BE49-F238E27FC236}">
                  <a16:creationId xmlns:a16="http://schemas.microsoft.com/office/drawing/2014/main" xmlns="" id="{A636BB81-75EA-436D-B5DC-E57B57AAD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4802" y="2566457"/>
              <a:ext cx="140065" cy="159618"/>
            </a:xfrm>
            <a:custGeom>
              <a:avLst/>
              <a:gdLst>
                <a:gd name="T0" fmla="*/ 81 w 85"/>
                <a:gd name="T1" fmla="*/ 12 h 110"/>
                <a:gd name="T2" fmla="*/ 85 w 85"/>
                <a:gd name="T3" fmla="*/ 16 h 110"/>
                <a:gd name="T4" fmla="*/ 78 w 85"/>
                <a:gd name="T5" fmla="*/ 14 h 110"/>
                <a:gd name="T6" fmla="*/ 75 w 85"/>
                <a:gd name="T7" fmla="*/ 21 h 110"/>
                <a:gd name="T8" fmla="*/ 74 w 85"/>
                <a:gd name="T9" fmla="*/ 28 h 110"/>
                <a:gd name="T10" fmla="*/ 82 w 85"/>
                <a:gd name="T11" fmla="*/ 43 h 110"/>
                <a:gd name="T12" fmla="*/ 76 w 85"/>
                <a:gd name="T13" fmla="*/ 48 h 110"/>
                <a:gd name="T14" fmla="*/ 75 w 85"/>
                <a:gd name="T15" fmla="*/ 52 h 110"/>
                <a:gd name="T16" fmla="*/ 72 w 85"/>
                <a:gd name="T17" fmla="*/ 58 h 110"/>
                <a:gd name="T18" fmla="*/ 62 w 85"/>
                <a:gd name="T19" fmla="*/ 61 h 110"/>
                <a:gd name="T20" fmla="*/ 58 w 85"/>
                <a:gd name="T21" fmla="*/ 66 h 110"/>
                <a:gd name="T22" fmla="*/ 61 w 85"/>
                <a:gd name="T23" fmla="*/ 75 h 110"/>
                <a:gd name="T24" fmla="*/ 61 w 85"/>
                <a:gd name="T25" fmla="*/ 78 h 110"/>
                <a:gd name="T26" fmla="*/ 69 w 85"/>
                <a:gd name="T27" fmla="*/ 81 h 110"/>
                <a:gd name="T28" fmla="*/ 83 w 85"/>
                <a:gd name="T29" fmla="*/ 90 h 110"/>
                <a:gd name="T30" fmla="*/ 83 w 85"/>
                <a:gd name="T31" fmla="*/ 95 h 110"/>
                <a:gd name="T32" fmla="*/ 76 w 85"/>
                <a:gd name="T33" fmla="*/ 96 h 110"/>
                <a:gd name="T34" fmla="*/ 65 w 85"/>
                <a:gd name="T35" fmla="*/ 97 h 110"/>
                <a:gd name="T36" fmla="*/ 62 w 85"/>
                <a:gd name="T37" fmla="*/ 107 h 110"/>
                <a:gd name="T38" fmla="*/ 55 w 85"/>
                <a:gd name="T39" fmla="*/ 106 h 110"/>
                <a:gd name="T40" fmla="*/ 54 w 85"/>
                <a:gd name="T41" fmla="*/ 108 h 110"/>
                <a:gd name="T42" fmla="*/ 44 w 85"/>
                <a:gd name="T43" fmla="*/ 104 h 110"/>
                <a:gd name="T44" fmla="*/ 44 w 85"/>
                <a:gd name="T45" fmla="*/ 108 h 110"/>
                <a:gd name="T46" fmla="*/ 40 w 85"/>
                <a:gd name="T47" fmla="*/ 110 h 110"/>
                <a:gd name="T48" fmla="*/ 37 w 85"/>
                <a:gd name="T49" fmla="*/ 106 h 110"/>
                <a:gd name="T50" fmla="*/ 32 w 85"/>
                <a:gd name="T51" fmla="*/ 104 h 110"/>
                <a:gd name="T52" fmla="*/ 26 w 85"/>
                <a:gd name="T53" fmla="*/ 100 h 110"/>
                <a:gd name="T54" fmla="*/ 26 w 85"/>
                <a:gd name="T55" fmla="*/ 91 h 110"/>
                <a:gd name="T56" fmla="*/ 29 w 85"/>
                <a:gd name="T57" fmla="*/ 89 h 110"/>
                <a:gd name="T58" fmla="*/ 26 w 85"/>
                <a:gd name="T59" fmla="*/ 85 h 110"/>
                <a:gd name="T60" fmla="*/ 25 w 85"/>
                <a:gd name="T61" fmla="*/ 74 h 110"/>
                <a:gd name="T62" fmla="*/ 22 w 85"/>
                <a:gd name="T63" fmla="*/ 71 h 110"/>
                <a:gd name="T64" fmla="*/ 11 w 85"/>
                <a:gd name="T65" fmla="*/ 68 h 110"/>
                <a:gd name="T66" fmla="*/ 0 w 85"/>
                <a:gd name="T67" fmla="*/ 63 h 110"/>
                <a:gd name="T68" fmla="*/ 8 w 85"/>
                <a:gd name="T69" fmla="*/ 50 h 110"/>
                <a:gd name="T70" fmla="*/ 20 w 85"/>
                <a:gd name="T71" fmla="*/ 39 h 110"/>
                <a:gd name="T72" fmla="*/ 24 w 85"/>
                <a:gd name="T73" fmla="*/ 24 h 110"/>
                <a:gd name="T74" fmla="*/ 36 w 85"/>
                <a:gd name="T75" fmla="*/ 31 h 110"/>
                <a:gd name="T76" fmla="*/ 51 w 85"/>
                <a:gd name="T77" fmla="*/ 31 h 110"/>
                <a:gd name="T78" fmla="*/ 42 w 85"/>
                <a:gd name="T79" fmla="*/ 20 h 110"/>
                <a:gd name="T80" fmla="*/ 63 w 85"/>
                <a:gd name="T81" fmla="*/ 11 h 110"/>
                <a:gd name="T82" fmla="*/ 63 w 85"/>
                <a:gd name="T83" fmla="*/ 0 h 110"/>
                <a:gd name="T84" fmla="*/ 81 w 85"/>
                <a:gd name="T85" fmla="*/ 1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" h="110">
                  <a:moveTo>
                    <a:pt x="81" y="12"/>
                  </a:moveTo>
                  <a:lnTo>
                    <a:pt x="85" y="16"/>
                  </a:lnTo>
                  <a:lnTo>
                    <a:pt x="78" y="14"/>
                  </a:lnTo>
                  <a:lnTo>
                    <a:pt x="75" y="21"/>
                  </a:lnTo>
                  <a:lnTo>
                    <a:pt x="74" y="28"/>
                  </a:lnTo>
                  <a:lnTo>
                    <a:pt x="82" y="43"/>
                  </a:lnTo>
                  <a:lnTo>
                    <a:pt x="76" y="48"/>
                  </a:lnTo>
                  <a:lnTo>
                    <a:pt x="75" y="52"/>
                  </a:lnTo>
                  <a:lnTo>
                    <a:pt x="72" y="58"/>
                  </a:lnTo>
                  <a:lnTo>
                    <a:pt x="62" y="61"/>
                  </a:lnTo>
                  <a:lnTo>
                    <a:pt x="58" y="66"/>
                  </a:lnTo>
                  <a:lnTo>
                    <a:pt x="61" y="75"/>
                  </a:lnTo>
                  <a:lnTo>
                    <a:pt x="61" y="78"/>
                  </a:lnTo>
                  <a:lnTo>
                    <a:pt x="69" y="81"/>
                  </a:lnTo>
                  <a:lnTo>
                    <a:pt x="83" y="90"/>
                  </a:lnTo>
                  <a:lnTo>
                    <a:pt x="83" y="95"/>
                  </a:lnTo>
                  <a:lnTo>
                    <a:pt x="76" y="96"/>
                  </a:lnTo>
                  <a:lnTo>
                    <a:pt x="65" y="97"/>
                  </a:lnTo>
                  <a:lnTo>
                    <a:pt x="62" y="107"/>
                  </a:lnTo>
                  <a:lnTo>
                    <a:pt x="55" y="106"/>
                  </a:lnTo>
                  <a:lnTo>
                    <a:pt x="54" y="108"/>
                  </a:lnTo>
                  <a:lnTo>
                    <a:pt x="44" y="104"/>
                  </a:lnTo>
                  <a:lnTo>
                    <a:pt x="44" y="108"/>
                  </a:lnTo>
                  <a:lnTo>
                    <a:pt x="40" y="110"/>
                  </a:lnTo>
                  <a:lnTo>
                    <a:pt x="37" y="106"/>
                  </a:lnTo>
                  <a:lnTo>
                    <a:pt x="32" y="104"/>
                  </a:lnTo>
                  <a:lnTo>
                    <a:pt x="26" y="100"/>
                  </a:lnTo>
                  <a:lnTo>
                    <a:pt x="26" y="91"/>
                  </a:lnTo>
                  <a:lnTo>
                    <a:pt x="29" y="89"/>
                  </a:lnTo>
                  <a:lnTo>
                    <a:pt x="26" y="85"/>
                  </a:lnTo>
                  <a:lnTo>
                    <a:pt x="25" y="74"/>
                  </a:lnTo>
                  <a:lnTo>
                    <a:pt x="22" y="71"/>
                  </a:lnTo>
                  <a:lnTo>
                    <a:pt x="11" y="68"/>
                  </a:lnTo>
                  <a:lnTo>
                    <a:pt x="0" y="63"/>
                  </a:lnTo>
                  <a:lnTo>
                    <a:pt x="8" y="50"/>
                  </a:lnTo>
                  <a:lnTo>
                    <a:pt x="20" y="39"/>
                  </a:lnTo>
                  <a:lnTo>
                    <a:pt x="24" y="24"/>
                  </a:lnTo>
                  <a:lnTo>
                    <a:pt x="36" y="31"/>
                  </a:lnTo>
                  <a:lnTo>
                    <a:pt x="51" y="31"/>
                  </a:lnTo>
                  <a:lnTo>
                    <a:pt x="42" y="20"/>
                  </a:lnTo>
                  <a:lnTo>
                    <a:pt x="63" y="11"/>
                  </a:lnTo>
                  <a:lnTo>
                    <a:pt x="63" y="0"/>
                  </a:lnTo>
                  <a:lnTo>
                    <a:pt x="81" y="12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03" name="Freeform 372">
              <a:extLst>
                <a:ext uri="{FF2B5EF4-FFF2-40B4-BE49-F238E27FC236}">
                  <a16:creationId xmlns:a16="http://schemas.microsoft.com/office/drawing/2014/main" xmlns="" id="{0BFE91A3-3754-402C-8AF6-34A1718C4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849" y="2586772"/>
              <a:ext cx="90631" cy="163971"/>
            </a:xfrm>
            <a:custGeom>
              <a:avLst/>
              <a:gdLst>
                <a:gd name="T0" fmla="*/ 11 w 55"/>
                <a:gd name="T1" fmla="*/ 9 h 113"/>
                <a:gd name="T2" fmla="*/ 17 w 55"/>
                <a:gd name="T3" fmla="*/ 3 h 113"/>
                <a:gd name="T4" fmla="*/ 24 w 55"/>
                <a:gd name="T5" fmla="*/ 0 h 113"/>
                <a:gd name="T6" fmla="*/ 28 w 55"/>
                <a:gd name="T7" fmla="*/ 10 h 113"/>
                <a:gd name="T8" fmla="*/ 38 w 55"/>
                <a:gd name="T9" fmla="*/ 10 h 113"/>
                <a:gd name="T10" fmla="*/ 41 w 55"/>
                <a:gd name="T11" fmla="*/ 8 h 113"/>
                <a:gd name="T12" fmla="*/ 50 w 55"/>
                <a:gd name="T13" fmla="*/ 9 h 113"/>
                <a:gd name="T14" fmla="*/ 55 w 55"/>
                <a:gd name="T15" fmla="*/ 19 h 113"/>
                <a:gd name="T16" fmla="*/ 47 w 55"/>
                <a:gd name="T17" fmla="*/ 25 h 113"/>
                <a:gd name="T18" fmla="*/ 46 w 55"/>
                <a:gd name="T19" fmla="*/ 41 h 113"/>
                <a:gd name="T20" fmla="*/ 43 w 55"/>
                <a:gd name="T21" fmla="*/ 44 h 113"/>
                <a:gd name="T22" fmla="*/ 43 w 55"/>
                <a:gd name="T23" fmla="*/ 53 h 113"/>
                <a:gd name="T24" fmla="*/ 35 w 55"/>
                <a:gd name="T25" fmla="*/ 55 h 113"/>
                <a:gd name="T26" fmla="*/ 42 w 55"/>
                <a:gd name="T27" fmla="*/ 67 h 113"/>
                <a:gd name="T28" fmla="*/ 37 w 55"/>
                <a:gd name="T29" fmla="*/ 81 h 113"/>
                <a:gd name="T30" fmla="*/ 42 w 55"/>
                <a:gd name="T31" fmla="*/ 87 h 113"/>
                <a:gd name="T32" fmla="*/ 40 w 55"/>
                <a:gd name="T33" fmla="*/ 93 h 113"/>
                <a:gd name="T34" fmla="*/ 33 w 55"/>
                <a:gd name="T35" fmla="*/ 100 h 113"/>
                <a:gd name="T36" fmla="*/ 35 w 55"/>
                <a:gd name="T37" fmla="*/ 107 h 113"/>
                <a:gd name="T38" fmla="*/ 28 w 55"/>
                <a:gd name="T39" fmla="*/ 113 h 113"/>
                <a:gd name="T40" fmla="*/ 19 w 55"/>
                <a:gd name="T41" fmla="*/ 110 h 113"/>
                <a:gd name="T42" fmla="*/ 9 w 55"/>
                <a:gd name="T43" fmla="*/ 112 h 113"/>
                <a:gd name="T44" fmla="*/ 13 w 55"/>
                <a:gd name="T45" fmla="*/ 96 h 113"/>
                <a:gd name="T46" fmla="*/ 11 w 55"/>
                <a:gd name="T47" fmla="*/ 83 h 113"/>
                <a:gd name="T48" fmla="*/ 4 w 55"/>
                <a:gd name="T49" fmla="*/ 81 h 113"/>
                <a:gd name="T50" fmla="*/ 0 w 55"/>
                <a:gd name="T51" fmla="*/ 73 h 113"/>
                <a:gd name="T52" fmla="*/ 2 w 55"/>
                <a:gd name="T53" fmla="*/ 60 h 113"/>
                <a:gd name="T54" fmla="*/ 9 w 55"/>
                <a:gd name="T55" fmla="*/ 52 h 113"/>
                <a:gd name="T56" fmla="*/ 10 w 55"/>
                <a:gd name="T57" fmla="*/ 44 h 113"/>
                <a:gd name="T58" fmla="*/ 14 w 55"/>
                <a:gd name="T59" fmla="*/ 32 h 113"/>
                <a:gd name="T60" fmla="*/ 14 w 55"/>
                <a:gd name="T61" fmla="*/ 23 h 113"/>
                <a:gd name="T62" fmla="*/ 11 w 55"/>
                <a:gd name="T63" fmla="*/ 16 h 113"/>
                <a:gd name="T64" fmla="*/ 11 w 55"/>
                <a:gd name="T65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113">
                  <a:moveTo>
                    <a:pt x="11" y="9"/>
                  </a:moveTo>
                  <a:lnTo>
                    <a:pt x="17" y="3"/>
                  </a:lnTo>
                  <a:lnTo>
                    <a:pt x="24" y="0"/>
                  </a:lnTo>
                  <a:lnTo>
                    <a:pt x="28" y="10"/>
                  </a:lnTo>
                  <a:lnTo>
                    <a:pt x="38" y="10"/>
                  </a:lnTo>
                  <a:lnTo>
                    <a:pt x="41" y="8"/>
                  </a:lnTo>
                  <a:lnTo>
                    <a:pt x="50" y="9"/>
                  </a:lnTo>
                  <a:lnTo>
                    <a:pt x="55" y="19"/>
                  </a:lnTo>
                  <a:lnTo>
                    <a:pt x="47" y="25"/>
                  </a:lnTo>
                  <a:lnTo>
                    <a:pt x="46" y="41"/>
                  </a:lnTo>
                  <a:lnTo>
                    <a:pt x="43" y="44"/>
                  </a:lnTo>
                  <a:lnTo>
                    <a:pt x="43" y="53"/>
                  </a:lnTo>
                  <a:lnTo>
                    <a:pt x="35" y="55"/>
                  </a:lnTo>
                  <a:lnTo>
                    <a:pt x="42" y="67"/>
                  </a:lnTo>
                  <a:lnTo>
                    <a:pt x="37" y="81"/>
                  </a:lnTo>
                  <a:lnTo>
                    <a:pt x="42" y="87"/>
                  </a:lnTo>
                  <a:lnTo>
                    <a:pt x="40" y="93"/>
                  </a:lnTo>
                  <a:lnTo>
                    <a:pt x="33" y="100"/>
                  </a:lnTo>
                  <a:lnTo>
                    <a:pt x="35" y="107"/>
                  </a:lnTo>
                  <a:lnTo>
                    <a:pt x="28" y="113"/>
                  </a:lnTo>
                  <a:lnTo>
                    <a:pt x="19" y="110"/>
                  </a:lnTo>
                  <a:lnTo>
                    <a:pt x="9" y="112"/>
                  </a:lnTo>
                  <a:lnTo>
                    <a:pt x="13" y="96"/>
                  </a:lnTo>
                  <a:lnTo>
                    <a:pt x="11" y="83"/>
                  </a:lnTo>
                  <a:lnTo>
                    <a:pt x="4" y="81"/>
                  </a:lnTo>
                  <a:lnTo>
                    <a:pt x="0" y="73"/>
                  </a:lnTo>
                  <a:lnTo>
                    <a:pt x="2" y="60"/>
                  </a:lnTo>
                  <a:lnTo>
                    <a:pt x="9" y="52"/>
                  </a:lnTo>
                  <a:lnTo>
                    <a:pt x="10" y="44"/>
                  </a:lnTo>
                  <a:lnTo>
                    <a:pt x="14" y="32"/>
                  </a:lnTo>
                  <a:lnTo>
                    <a:pt x="14" y="23"/>
                  </a:lnTo>
                  <a:lnTo>
                    <a:pt x="11" y="16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04" name="Freeform 373">
              <a:extLst>
                <a:ext uri="{FF2B5EF4-FFF2-40B4-BE49-F238E27FC236}">
                  <a16:creationId xmlns:a16="http://schemas.microsoft.com/office/drawing/2014/main" xmlns="" id="{EB6F05BA-5D80-4A58-BCBD-B1974C422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2353" y="4442692"/>
              <a:ext cx="257059" cy="248134"/>
            </a:xfrm>
            <a:custGeom>
              <a:avLst/>
              <a:gdLst>
                <a:gd name="T0" fmla="*/ 0 w 156"/>
                <a:gd name="T1" fmla="*/ 61 h 171"/>
                <a:gd name="T2" fmla="*/ 4 w 156"/>
                <a:gd name="T3" fmla="*/ 36 h 171"/>
                <a:gd name="T4" fmla="*/ 3 w 156"/>
                <a:gd name="T5" fmla="*/ 25 h 171"/>
                <a:gd name="T6" fmla="*/ 10 w 156"/>
                <a:gd name="T7" fmla="*/ 6 h 171"/>
                <a:gd name="T8" fmla="*/ 41 w 156"/>
                <a:gd name="T9" fmla="*/ 0 h 171"/>
                <a:gd name="T10" fmla="*/ 58 w 156"/>
                <a:gd name="T11" fmla="*/ 1 h 171"/>
                <a:gd name="T12" fmla="*/ 76 w 156"/>
                <a:gd name="T13" fmla="*/ 11 h 171"/>
                <a:gd name="T14" fmla="*/ 77 w 156"/>
                <a:gd name="T15" fmla="*/ 18 h 171"/>
                <a:gd name="T16" fmla="*/ 83 w 156"/>
                <a:gd name="T17" fmla="*/ 29 h 171"/>
                <a:gd name="T18" fmla="*/ 85 w 156"/>
                <a:gd name="T19" fmla="*/ 57 h 171"/>
                <a:gd name="T20" fmla="*/ 104 w 156"/>
                <a:gd name="T21" fmla="*/ 61 h 171"/>
                <a:gd name="T22" fmla="*/ 111 w 156"/>
                <a:gd name="T23" fmla="*/ 57 h 171"/>
                <a:gd name="T24" fmla="*/ 124 w 156"/>
                <a:gd name="T25" fmla="*/ 63 h 171"/>
                <a:gd name="T26" fmla="*/ 128 w 156"/>
                <a:gd name="T27" fmla="*/ 69 h 171"/>
                <a:gd name="T28" fmla="*/ 132 w 156"/>
                <a:gd name="T29" fmla="*/ 88 h 171"/>
                <a:gd name="T30" fmla="*/ 135 w 156"/>
                <a:gd name="T31" fmla="*/ 96 h 171"/>
                <a:gd name="T32" fmla="*/ 141 w 156"/>
                <a:gd name="T33" fmla="*/ 97 h 171"/>
                <a:gd name="T34" fmla="*/ 148 w 156"/>
                <a:gd name="T35" fmla="*/ 94 h 171"/>
                <a:gd name="T36" fmla="*/ 155 w 156"/>
                <a:gd name="T37" fmla="*/ 97 h 171"/>
                <a:gd name="T38" fmla="*/ 156 w 156"/>
                <a:gd name="T39" fmla="*/ 109 h 171"/>
                <a:gd name="T40" fmla="*/ 155 w 156"/>
                <a:gd name="T41" fmla="*/ 121 h 171"/>
                <a:gd name="T42" fmla="*/ 153 w 156"/>
                <a:gd name="T43" fmla="*/ 133 h 171"/>
                <a:gd name="T44" fmla="*/ 152 w 156"/>
                <a:gd name="T45" fmla="*/ 151 h 171"/>
                <a:gd name="T46" fmla="*/ 138 w 156"/>
                <a:gd name="T47" fmla="*/ 167 h 171"/>
                <a:gd name="T48" fmla="*/ 124 w 156"/>
                <a:gd name="T49" fmla="*/ 171 h 171"/>
                <a:gd name="T50" fmla="*/ 104 w 156"/>
                <a:gd name="T51" fmla="*/ 167 h 171"/>
                <a:gd name="T52" fmla="*/ 85 w 156"/>
                <a:gd name="T53" fmla="*/ 162 h 171"/>
                <a:gd name="T54" fmla="*/ 99 w 156"/>
                <a:gd name="T55" fmla="*/ 130 h 171"/>
                <a:gd name="T56" fmla="*/ 95 w 156"/>
                <a:gd name="T57" fmla="*/ 121 h 171"/>
                <a:gd name="T58" fmla="*/ 76 w 156"/>
                <a:gd name="T59" fmla="*/ 113 h 171"/>
                <a:gd name="T60" fmla="*/ 52 w 156"/>
                <a:gd name="T61" fmla="*/ 98 h 171"/>
                <a:gd name="T62" fmla="*/ 37 w 156"/>
                <a:gd name="T63" fmla="*/ 95 h 171"/>
                <a:gd name="T64" fmla="*/ 0 w 156"/>
                <a:gd name="T65" fmla="*/ 6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" h="171">
                  <a:moveTo>
                    <a:pt x="0" y="61"/>
                  </a:moveTo>
                  <a:lnTo>
                    <a:pt x="4" y="36"/>
                  </a:lnTo>
                  <a:lnTo>
                    <a:pt x="3" y="25"/>
                  </a:lnTo>
                  <a:lnTo>
                    <a:pt x="10" y="6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6" y="11"/>
                  </a:lnTo>
                  <a:lnTo>
                    <a:pt x="77" y="18"/>
                  </a:lnTo>
                  <a:lnTo>
                    <a:pt x="83" y="29"/>
                  </a:lnTo>
                  <a:lnTo>
                    <a:pt x="85" y="57"/>
                  </a:lnTo>
                  <a:lnTo>
                    <a:pt x="104" y="61"/>
                  </a:lnTo>
                  <a:lnTo>
                    <a:pt x="111" y="57"/>
                  </a:lnTo>
                  <a:lnTo>
                    <a:pt x="124" y="63"/>
                  </a:lnTo>
                  <a:lnTo>
                    <a:pt x="128" y="69"/>
                  </a:lnTo>
                  <a:lnTo>
                    <a:pt x="132" y="88"/>
                  </a:lnTo>
                  <a:lnTo>
                    <a:pt x="135" y="96"/>
                  </a:lnTo>
                  <a:lnTo>
                    <a:pt x="141" y="97"/>
                  </a:lnTo>
                  <a:lnTo>
                    <a:pt x="148" y="94"/>
                  </a:lnTo>
                  <a:lnTo>
                    <a:pt x="155" y="97"/>
                  </a:lnTo>
                  <a:lnTo>
                    <a:pt x="156" y="109"/>
                  </a:lnTo>
                  <a:lnTo>
                    <a:pt x="155" y="121"/>
                  </a:lnTo>
                  <a:lnTo>
                    <a:pt x="153" y="133"/>
                  </a:lnTo>
                  <a:lnTo>
                    <a:pt x="152" y="151"/>
                  </a:lnTo>
                  <a:lnTo>
                    <a:pt x="138" y="167"/>
                  </a:lnTo>
                  <a:lnTo>
                    <a:pt x="124" y="171"/>
                  </a:lnTo>
                  <a:lnTo>
                    <a:pt x="104" y="167"/>
                  </a:lnTo>
                  <a:lnTo>
                    <a:pt x="85" y="162"/>
                  </a:lnTo>
                  <a:lnTo>
                    <a:pt x="99" y="130"/>
                  </a:lnTo>
                  <a:lnTo>
                    <a:pt x="95" y="121"/>
                  </a:lnTo>
                  <a:lnTo>
                    <a:pt x="76" y="113"/>
                  </a:lnTo>
                  <a:lnTo>
                    <a:pt x="52" y="98"/>
                  </a:lnTo>
                  <a:lnTo>
                    <a:pt x="37" y="9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05" name="Freeform 374">
              <a:extLst>
                <a:ext uri="{FF2B5EF4-FFF2-40B4-BE49-F238E27FC236}">
                  <a16:creationId xmlns:a16="http://schemas.microsoft.com/office/drawing/2014/main" xmlns="" id="{8A8CDA3A-7E2E-4A08-BA25-387D9EEB9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259" y="2879889"/>
              <a:ext cx="18126" cy="34826"/>
            </a:xfrm>
            <a:custGeom>
              <a:avLst/>
              <a:gdLst>
                <a:gd name="T0" fmla="*/ 9 w 11"/>
                <a:gd name="T1" fmla="*/ 3 h 24"/>
                <a:gd name="T2" fmla="*/ 11 w 11"/>
                <a:gd name="T3" fmla="*/ 15 h 24"/>
                <a:gd name="T4" fmla="*/ 9 w 11"/>
                <a:gd name="T5" fmla="*/ 21 h 24"/>
                <a:gd name="T6" fmla="*/ 1 w 11"/>
                <a:gd name="T7" fmla="*/ 24 h 24"/>
                <a:gd name="T8" fmla="*/ 1 w 11"/>
                <a:gd name="T9" fmla="*/ 19 h 24"/>
                <a:gd name="T10" fmla="*/ 5 w 11"/>
                <a:gd name="T11" fmla="*/ 16 h 24"/>
                <a:gd name="T12" fmla="*/ 0 w 11"/>
                <a:gd name="T13" fmla="*/ 14 h 24"/>
                <a:gd name="T14" fmla="*/ 3 w 11"/>
                <a:gd name="T15" fmla="*/ 0 h 24"/>
                <a:gd name="T16" fmla="*/ 9 w 11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4">
                  <a:moveTo>
                    <a:pt x="9" y="3"/>
                  </a:moveTo>
                  <a:lnTo>
                    <a:pt x="11" y="15"/>
                  </a:lnTo>
                  <a:lnTo>
                    <a:pt x="9" y="21"/>
                  </a:lnTo>
                  <a:lnTo>
                    <a:pt x="1" y="24"/>
                  </a:lnTo>
                  <a:lnTo>
                    <a:pt x="1" y="19"/>
                  </a:lnTo>
                  <a:lnTo>
                    <a:pt x="5" y="16"/>
                  </a:lnTo>
                  <a:lnTo>
                    <a:pt x="0" y="14"/>
                  </a:lnTo>
                  <a:lnTo>
                    <a:pt x="3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06" name="Freeform 375">
              <a:extLst>
                <a:ext uri="{FF2B5EF4-FFF2-40B4-BE49-F238E27FC236}">
                  <a16:creationId xmlns:a16="http://schemas.microsoft.com/office/drawing/2014/main" xmlns="" id="{57B63F40-B867-4A7F-8041-B3A92044E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9069" y="3072881"/>
              <a:ext cx="28014" cy="46434"/>
            </a:xfrm>
            <a:custGeom>
              <a:avLst/>
              <a:gdLst>
                <a:gd name="T0" fmla="*/ 3 w 17"/>
                <a:gd name="T1" fmla="*/ 28 h 32"/>
                <a:gd name="T2" fmla="*/ 0 w 17"/>
                <a:gd name="T3" fmla="*/ 13 h 32"/>
                <a:gd name="T4" fmla="*/ 4 w 17"/>
                <a:gd name="T5" fmla="*/ 2 h 32"/>
                <a:gd name="T6" fmla="*/ 9 w 17"/>
                <a:gd name="T7" fmla="*/ 0 h 32"/>
                <a:gd name="T8" fmla="*/ 15 w 17"/>
                <a:gd name="T9" fmla="*/ 7 h 32"/>
                <a:gd name="T10" fmla="*/ 17 w 17"/>
                <a:gd name="T11" fmla="*/ 18 h 32"/>
                <a:gd name="T12" fmla="*/ 14 w 17"/>
                <a:gd name="T13" fmla="*/ 31 h 32"/>
                <a:gd name="T14" fmla="*/ 9 w 17"/>
                <a:gd name="T15" fmla="*/ 32 h 32"/>
                <a:gd name="T16" fmla="*/ 3 w 17"/>
                <a:gd name="T1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2">
                  <a:moveTo>
                    <a:pt x="3" y="28"/>
                  </a:moveTo>
                  <a:lnTo>
                    <a:pt x="0" y="13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7"/>
                  </a:lnTo>
                  <a:lnTo>
                    <a:pt x="17" y="18"/>
                  </a:lnTo>
                  <a:lnTo>
                    <a:pt x="14" y="31"/>
                  </a:lnTo>
                  <a:lnTo>
                    <a:pt x="9" y="32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07" name="Freeform 376">
              <a:extLst>
                <a:ext uri="{FF2B5EF4-FFF2-40B4-BE49-F238E27FC236}">
                  <a16:creationId xmlns:a16="http://schemas.microsoft.com/office/drawing/2014/main" xmlns="" id="{EF1BCBE3-08FC-42D6-B5A9-BAEFF75A5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3222" y="2411193"/>
              <a:ext cx="260355" cy="134950"/>
            </a:xfrm>
            <a:custGeom>
              <a:avLst/>
              <a:gdLst>
                <a:gd name="T0" fmla="*/ 37 w 158"/>
                <a:gd name="T1" fmla="*/ 7 h 93"/>
                <a:gd name="T2" fmla="*/ 44 w 158"/>
                <a:gd name="T3" fmla="*/ 3 h 93"/>
                <a:gd name="T4" fmla="*/ 54 w 158"/>
                <a:gd name="T5" fmla="*/ 5 h 93"/>
                <a:gd name="T6" fmla="*/ 64 w 158"/>
                <a:gd name="T7" fmla="*/ 5 h 93"/>
                <a:gd name="T8" fmla="*/ 72 w 158"/>
                <a:gd name="T9" fmla="*/ 10 h 93"/>
                <a:gd name="T10" fmla="*/ 78 w 158"/>
                <a:gd name="T11" fmla="*/ 7 h 93"/>
                <a:gd name="T12" fmla="*/ 89 w 158"/>
                <a:gd name="T13" fmla="*/ 5 h 93"/>
                <a:gd name="T14" fmla="*/ 93 w 158"/>
                <a:gd name="T15" fmla="*/ 0 h 93"/>
                <a:gd name="T16" fmla="*/ 100 w 158"/>
                <a:gd name="T17" fmla="*/ 0 h 93"/>
                <a:gd name="T18" fmla="*/ 105 w 158"/>
                <a:gd name="T19" fmla="*/ 2 h 93"/>
                <a:gd name="T20" fmla="*/ 110 w 158"/>
                <a:gd name="T21" fmla="*/ 8 h 93"/>
                <a:gd name="T22" fmla="*/ 117 w 158"/>
                <a:gd name="T23" fmla="*/ 17 h 93"/>
                <a:gd name="T24" fmla="*/ 128 w 158"/>
                <a:gd name="T25" fmla="*/ 29 h 93"/>
                <a:gd name="T26" fmla="*/ 130 w 158"/>
                <a:gd name="T27" fmla="*/ 38 h 93"/>
                <a:gd name="T28" fmla="*/ 129 w 158"/>
                <a:gd name="T29" fmla="*/ 47 h 93"/>
                <a:gd name="T30" fmla="*/ 133 w 158"/>
                <a:gd name="T31" fmla="*/ 56 h 93"/>
                <a:gd name="T32" fmla="*/ 141 w 158"/>
                <a:gd name="T33" fmla="*/ 59 h 93"/>
                <a:gd name="T34" fmla="*/ 149 w 158"/>
                <a:gd name="T35" fmla="*/ 56 h 93"/>
                <a:gd name="T36" fmla="*/ 156 w 158"/>
                <a:gd name="T37" fmla="*/ 60 h 93"/>
                <a:gd name="T38" fmla="*/ 158 w 158"/>
                <a:gd name="T39" fmla="*/ 65 h 93"/>
                <a:gd name="T40" fmla="*/ 150 w 158"/>
                <a:gd name="T41" fmla="*/ 69 h 93"/>
                <a:gd name="T42" fmla="*/ 145 w 158"/>
                <a:gd name="T43" fmla="*/ 67 h 93"/>
                <a:gd name="T44" fmla="*/ 143 w 158"/>
                <a:gd name="T45" fmla="*/ 92 h 93"/>
                <a:gd name="T46" fmla="*/ 133 w 158"/>
                <a:gd name="T47" fmla="*/ 90 h 93"/>
                <a:gd name="T48" fmla="*/ 121 w 158"/>
                <a:gd name="T49" fmla="*/ 83 h 93"/>
                <a:gd name="T50" fmla="*/ 101 w 158"/>
                <a:gd name="T51" fmla="*/ 87 h 93"/>
                <a:gd name="T52" fmla="*/ 94 w 158"/>
                <a:gd name="T53" fmla="*/ 93 h 93"/>
                <a:gd name="T54" fmla="*/ 69 w 158"/>
                <a:gd name="T55" fmla="*/ 91 h 93"/>
                <a:gd name="T56" fmla="*/ 56 w 158"/>
                <a:gd name="T57" fmla="*/ 88 h 93"/>
                <a:gd name="T58" fmla="*/ 50 w 158"/>
                <a:gd name="T59" fmla="*/ 90 h 93"/>
                <a:gd name="T60" fmla="*/ 44 w 158"/>
                <a:gd name="T61" fmla="*/ 81 h 93"/>
                <a:gd name="T62" fmla="*/ 41 w 158"/>
                <a:gd name="T63" fmla="*/ 78 h 93"/>
                <a:gd name="T64" fmla="*/ 45 w 158"/>
                <a:gd name="T65" fmla="*/ 74 h 93"/>
                <a:gd name="T66" fmla="*/ 40 w 158"/>
                <a:gd name="T67" fmla="*/ 72 h 93"/>
                <a:gd name="T68" fmla="*/ 36 w 158"/>
                <a:gd name="T69" fmla="*/ 76 h 93"/>
                <a:gd name="T70" fmla="*/ 25 w 158"/>
                <a:gd name="T71" fmla="*/ 70 h 93"/>
                <a:gd name="T72" fmla="*/ 23 w 158"/>
                <a:gd name="T73" fmla="*/ 62 h 93"/>
                <a:gd name="T74" fmla="*/ 13 w 158"/>
                <a:gd name="T75" fmla="*/ 57 h 93"/>
                <a:gd name="T76" fmla="*/ 10 w 158"/>
                <a:gd name="T77" fmla="*/ 51 h 93"/>
                <a:gd name="T78" fmla="*/ 0 w 158"/>
                <a:gd name="T79" fmla="*/ 43 h 93"/>
                <a:gd name="T80" fmla="*/ 13 w 158"/>
                <a:gd name="T81" fmla="*/ 39 h 93"/>
                <a:gd name="T82" fmla="*/ 22 w 158"/>
                <a:gd name="T83" fmla="*/ 25 h 93"/>
                <a:gd name="T84" fmla="*/ 28 w 158"/>
                <a:gd name="T85" fmla="*/ 11 h 93"/>
                <a:gd name="T86" fmla="*/ 37 w 158"/>
                <a:gd name="T87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8" h="93">
                  <a:moveTo>
                    <a:pt x="37" y="7"/>
                  </a:moveTo>
                  <a:lnTo>
                    <a:pt x="44" y="3"/>
                  </a:lnTo>
                  <a:lnTo>
                    <a:pt x="54" y="5"/>
                  </a:lnTo>
                  <a:lnTo>
                    <a:pt x="64" y="5"/>
                  </a:lnTo>
                  <a:lnTo>
                    <a:pt x="72" y="10"/>
                  </a:lnTo>
                  <a:lnTo>
                    <a:pt x="78" y="7"/>
                  </a:lnTo>
                  <a:lnTo>
                    <a:pt x="89" y="5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5" y="2"/>
                  </a:lnTo>
                  <a:lnTo>
                    <a:pt x="110" y="8"/>
                  </a:lnTo>
                  <a:lnTo>
                    <a:pt x="117" y="17"/>
                  </a:lnTo>
                  <a:lnTo>
                    <a:pt x="128" y="29"/>
                  </a:lnTo>
                  <a:lnTo>
                    <a:pt x="130" y="38"/>
                  </a:lnTo>
                  <a:lnTo>
                    <a:pt x="129" y="47"/>
                  </a:lnTo>
                  <a:lnTo>
                    <a:pt x="133" y="56"/>
                  </a:lnTo>
                  <a:lnTo>
                    <a:pt x="141" y="59"/>
                  </a:lnTo>
                  <a:lnTo>
                    <a:pt x="149" y="56"/>
                  </a:lnTo>
                  <a:lnTo>
                    <a:pt x="156" y="60"/>
                  </a:lnTo>
                  <a:lnTo>
                    <a:pt x="158" y="65"/>
                  </a:lnTo>
                  <a:lnTo>
                    <a:pt x="150" y="69"/>
                  </a:lnTo>
                  <a:lnTo>
                    <a:pt x="145" y="67"/>
                  </a:lnTo>
                  <a:lnTo>
                    <a:pt x="143" y="92"/>
                  </a:lnTo>
                  <a:lnTo>
                    <a:pt x="133" y="90"/>
                  </a:lnTo>
                  <a:lnTo>
                    <a:pt x="121" y="83"/>
                  </a:lnTo>
                  <a:lnTo>
                    <a:pt x="101" y="87"/>
                  </a:lnTo>
                  <a:lnTo>
                    <a:pt x="94" y="93"/>
                  </a:lnTo>
                  <a:lnTo>
                    <a:pt x="69" y="91"/>
                  </a:lnTo>
                  <a:lnTo>
                    <a:pt x="56" y="88"/>
                  </a:lnTo>
                  <a:lnTo>
                    <a:pt x="50" y="90"/>
                  </a:lnTo>
                  <a:lnTo>
                    <a:pt x="44" y="81"/>
                  </a:lnTo>
                  <a:lnTo>
                    <a:pt x="41" y="78"/>
                  </a:lnTo>
                  <a:lnTo>
                    <a:pt x="45" y="74"/>
                  </a:lnTo>
                  <a:lnTo>
                    <a:pt x="40" y="72"/>
                  </a:lnTo>
                  <a:lnTo>
                    <a:pt x="36" y="76"/>
                  </a:lnTo>
                  <a:lnTo>
                    <a:pt x="25" y="70"/>
                  </a:lnTo>
                  <a:lnTo>
                    <a:pt x="23" y="62"/>
                  </a:lnTo>
                  <a:lnTo>
                    <a:pt x="13" y="57"/>
                  </a:lnTo>
                  <a:lnTo>
                    <a:pt x="10" y="51"/>
                  </a:lnTo>
                  <a:lnTo>
                    <a:pt x="0" y="43"/>
                  </a:lnTo>
                  <a:lnTo>
                    <a:pt x="13" y="39"/>
                  </a:lnTo>
                  <a:lnTo>
                    <a:pt x="22" y="25"/>
                  </a:lnTo>
                  <a:lnTo>
                    <a:pt x="28" y="11"/>
                  </a:lnTo>
                  <a:lnTo>
                    <a:pt x="37" y="7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08" name="Freeform 377">
              <a:extLst>
                <a:ext uri="{FF2B5EF4-FFF2-40B4-BE49-F238E27FC236}">
                  <a16:creationId xmlns:a16="http://schemas.microsoft.com/office/drawing/2014/main" xmlns="" id="{907F510E-09A7-4640-AF44-2441590F3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2992" y="2231260"/>
              <a:ext cx="247172" cy="246682"/>
            </a:xfrm>
            <a:custGeom>
              <a:avLst/>
              <a:gdLst>
                <a:gd name="T0" fmla="*/ 81 w 150"/>
                <a:gd name="T1" fmla="*/ 73 h 170"/>
                <a:gd name="T2" fmla="*/ 126 w 150"/>
                <a:gd name="T3" fmla="*/ 109 h 170"/>
                <a:gd name="T4" fmla="*/ 97 w 150"/>
                <a:gd name="T5" fmla="*/ 102 h 170"/>
                <a:gd name="T6" fmla="*/ 109 w 150"/>
                <a:gd name="T7" fmla="*/ 131 h 170"/>
                <a:gd name="T8" fmla="*/ 140 w 150"/>
                <a:gd name="T9" fmla="*/ 152 h 170"/>
                <a:gd name="T10" fmla="*/ 150 w 150"/>
                <a:gd name="T11" fmla="*/ 166 h 170"/>
                <a:gd name="T12" fmla="*/ 129 w 150"/>
                <a:gd name="T13" fmla="*/ 154 h 170"/>
                <a:gd name="T14" fmla="*/ 129 w 150"/>
                <a:gd name="T15" fmla="*/ 170 h 170"/>
                <a:gd name="T16" fmla="*/ 114 w 150"/>
                <a:gd name="T17" fmla="*/ 153 h 170"/>
                <a:gd name="T18" fmla="*/ 101 w 150"/>
                <a:gd name="T19" fmla="*/ 133 h 170"/>
                <a:gd name="T20" fmla="*/ 83 w 150"/>
                <a:gd name="T21" fmla="*/ 111 h 170"/>
                <a:gd name="T22" fmla="*/ 76 w 150"/>
                <a:gd name="T23" fmla="*/ 96 h 170"/>
                <a:gd name="T24" fmla="*/ 55 w 150"/>
                <a:gd name="T25" fmla="*/ 69 h 170"/>
                <a:gd name="T26" fmla="*/ 29 w 150"/>
                <a:gd name="T27" fmla="*/ 49 h 170"/>
                <a:gd name="T28" fmla="*/ 8 w 150"/>
                <a:gd name="T29" fmla="*/ 22 h 170"/>
                <a:gd name="T30" fmla="*/ 14 w 150"/>
                <a:gd name="T31" fmla="*/ 12 h 170"/>
                <a:gd name="T32" fmla="*/ 0 w 150"/>
                <a:gd name="T33" fmla="*/ 3 h 170"/>
                <a:gd name="T34" fmla="*/ 4 w 150"/>
                <a:gd name="T35" fmla="*/ 0 h 170"/>
                <a:gd name="T36" fmla="*/ 20 w 150"/>
                <a:gd name="T37" fmla="*/ 14 h 170"/>
                <a:gd name="T38" fmla="*/ 42 w 150"/>
                <a:gd name="T39" fmla="*/ 33 h 170"/>
                <a:gd name="T40" fmla="*/ 58 w 150"/>
                <a:gd name="T41" fmla="*/ 53 h 170"/>
                <a:gd name="T42" fmla="*/ 81 w 150"/>
                <a:gd name="T43" fmla="*/ 7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0" h="170">
                  <a:moveTo>
                    <a:pt x="81" y="73"/>
                  </a:moveTo>
                  <a:lnTo>
                    <a:pt x="126" y="109"/>
                  </a:lnTo>
                  <a:lnTo>
                    <a:pt x="97" y="102"/>
                  </a:lnTo>
                  <a:lnTo>
                    <a:pt x="109" y="131"/>
                  </a:lnTo>
                  <a:lnTo>
                    <a:pt x="140" y="152"/>
                  </a:lnTo>
                  <a:lnTo>
                    <a:pt x="150" y="166"/>
                  </a:lnTo>
                  <a:lnTo>
                    <a:pt x="129" y="154"/>
                  </a:lnTo>
                  <a:lnTo>
                    <a:pt x="129" y="170"/>
                  </a:lnTo>
                  <a:lnTo>
                    <a:pt x="114" y="153"/>
                  </a:lnTo>
                  <a:lnTo>
                    <a:pt x="101" y="133"/>
                  </a:lnTo>
                  <a:lnTo>
                    <a:pt x="83" y="111"/>
                  </a:lnTo>
                  <a:lnTo>
                    <a:pt x="76" y="96"/>
                  </a:lnTo>
                  <a:lnTo>
                    <a:pt x="55" y="69"/>
                  </a:lnTo>
                  <a:lnTo>
                    <a:pt x="29" y="49"/>
                  </a:lnTo>
                  <a:lnTo>
                    <a:pt x="8" y="22"/>
                  </a:lnTo>
                  <a:lnTo>
                    <a:pt x="14" y="12"/>
                  </a:lnTo>
                  <a:lnTo>
                    <a:pt x="0" y="3"/>
                  </a:lnTo>
                  <a:lnTo>
                    <a:pt x="4" y="0"/>
                  </a:lnTo>
                  <a:lnTo>
                    <a:pt x="20" y="14"/>
                  </a:lnTo>
                  <a:lnTo>
                    <a:pt x="42" y="33"/>
                  </a:lnTo>
                  <a:lnTo>
                    <a:pt x="58" y="53"/>
                  </a:lnTo>
                  <a:lnTo>
                    <a:pt x="81" y="73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09" name="Freeform 378">
              <a:extLst>
                <a:ext uri="{FF2B5EF4-FFF2-40B4-BE49-F238E27FC236}">
                  <a16:creationId xmlns:a16="http://schemas.microsoft.com/office/drawing/2014/main" xmlns="" id="{BCDF20A7-CF27-42DF-8AF6-980D42D12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8732" y="2208044"/>
              <a:ext cx="79095" cy="24669"/>
            </a:xfrm>
            <a:custGeom>
              <a:avLst/>
              <a:gdLst>
                <a:gd name="T0" fmla="*/ 48 w 48"/>
                <a:gd name="T1" fmla="*/ 17 h 17"/>
                <a:gd name="T2" fmla="*/ 19 w 48"/>
                <a:gd name="T3" fmla="*/ 17 h 17"/>
                <a:gd name="T4" fmla="*/ 0 w 48"/>
                <a:gd name="T5" fmla="*/ 15 h 17"/>
                <a:gd name="T6" fmla="*/ 2 w 48"/>
                <a:gd name="T7" fmla="*/ 6 h 17"/>
                <a:gd name="T8" fmla="*/ 23 w 48"/>
                <a:gd name="T9" fmla="*/ 0 h 17"/>
                <a:gd name="T10" fmla="*/ 39 w 48"/>
                <a:gd name="T11" fmla="*/ 4 h 17"/>
                <a:gd name="T12" fmla="*/ 47 w 48"/>
                <a:gd name="T13" fmla="*/ 7 h 17"/>
                <a:gd name="T14" fmla="*/ 46 w 48"/>
                <a:gd name="T15" fmla="*/ 12 h 17"/>
                <a:gd name="T16" fmla="*/ 48 w 4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7">
                  <a:moveTo>
                    <a:pt x="48" y="17"/>
                  </a:moveTo>
                  <a:lnTo>
                    <a:pt x="19" y="17"/>
                  </a:lnTo>
                  <a:lnTo>
                    <a:pt x="0" y="15"/>
                  </a:lnTo>
                  <a:lnTo>
                    <a:pt x="2" y="6"/>
                  </a:lnTo>
                  <a:lnTo>
                    <a:pt x="23" y="0"/>
                  </a:lnTo>
                  <a:lnTo>
                    <a:pt x="39" y="4"/>
                  </a:lnTo>
                  <a:lnTo>
                    <a:pt x="47" y="7"/>
                  </a:lnTo>
                  <a:lnTo>
                    <a:pt x="46" y="12"/>
                  </a:lnTo>
                  <a:lnTo>
                    <a:pt x="48" y="17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10" name="Freeform 379">
              <a:extLst>
                <a:ext uri="{FF2B5EF4-FFF2-40B4-BE49-F238E27FC236}">
                  <a16:creationId xmlns:a16="http://schemas.microsoft.com/office/drawing/2014/main" xmlns="" id="{96F65CB4-A505-4866-818A-0B132425F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2896" y="1711777"/>
              <a:ext cx="84039" cy="15962"/>
            </a:xfrm>
            <a:custGeom>
              <a:avLst/>
              <a:gdLst>
                <a:gd name="T0" fmla="*/ 51 w 51"/>
                <a:gd name="T1" fmla="*/ 10 h 11"/>
                <a:gd name="T2" fmla="*/ 32 w 51"/>
                <a:gd name="T3" fmla="*/ 11 h 11"/>
                <a:gd name="T4" fmla="*/ 3 w 51"/>
                <a:gd name="T5" fmla="*/ 9 h 11"/>
                <a:gd name="T6" fmla="*/ 0 w 51"/>
                <a:gd name="T7" fmla="*/ 8 h 11"/>
                <a:gd name="T8" fmla="*/ 2 w 51"/>
                <a:gd name="T9" fmla="*/ 2 h 11"/>
                <a:gd name="T10" fmla="*/ 15 w 51"/>
                <a:gd name="T11" fmla="*/ 0 h 11"/>
                <a:gd name="T12" fmla="*/ 43 w 51"/>
                <a:gd name="T13" fmla="*/ 6 h 11"/>
                <a:gd name="T14" fmla="*/ 51 w 51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1">
                  <a:moveTo>
                    <a:pt x="51" y="10"/>
                  </a:moveTo>
                  <a:lnTo>
                    <a:pt x="32" y="11"/>
                  </a:lnTo>
                  <a:lnTo>
                    <a:pt x="3" y="9"/>
                  </a:lnTo>
                  <a:lnTo>
                    <a:pt x="0" y="8"/>
                  </a:lnTo>
                  <a:lnTo>
                    <a:pt x="2" y="2"/>
                  </a:lnTo>
                  <a:lnTo>
                    <a:pt x="15" y="0"/>
                  </a:lnTo>
                  <a:lnTo>
                    <a:pt x="43" y="6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11" name="Freeform 380">
              <a:extLst>
                <a:ext uri="{FF2B5EF4-FFF2-40B4-BE49-F238E27FC236}">
                  <a16:creationId xmlns:a16="http://schemas.microsoft.com/office/drawing/2014/main" xmlns="" id="{0F372A9B-D3A0-4AA7-86F7-B9BCECC34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9035" y="1674049"/>
              <a:ext cx="105460" cy="18864"/>
            </a:xfrm>
            <a:custGeom>
              <a:avLst/>
              <a:gdLst>
                <a:gd name="T0" fmla="*/ 64 w 64"/>
                <a:gd name="T1" fmla="*/ 7 h 13"/>
                <a:gd name="T2" fmla="*/ 60 w 64"/>
                <a:gd name="T3" fmla="*/ 13 h 13"/>
                <a:gd name="T4" fmla="*/ 38 w 64"/>
                <a:gd name="T5" fmla="*/ 11 h 13"/>
                <a:gd name="T6" fmla="*/ 5 w 64"/>
                <a:gd name="T7" fmla="*/ 5 h 13"/>
                <a:gd name="T8" fmla="*/ 0 w 64"/>
                <a:gd name="T9" fmla="*/ 0 h 13"/>
                <a:gd name="T10" fmla="*/ 27 w 64"/>
                <a:gd name="T11" fmla="*/ 2 h 13"/>
                <a:gd name="T12" fmla="*/ 64 w 64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3">
                  <a:moveTo>
                    <a:pt x="64" y="7"/>
                  </a:moveTo>
                  <a:lnTo>
                    <a:pt x="60" y="13"/>
                  </a:lnTo>
                  <a:lnTo>
                    <a:pt x="38" y="11"/>
                  </a:lnTo>
                  <a:lnTo>
                    <a:pt x="5" y="5"/>
                  </a:lnTo>
                  <a:lnTo>
                    <a:pt x="0" y="0"/>
                  </a:lnTo>
                  <a:lnTo>
                    <a:pt x="27" y="2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12" name="Freeform 381">
              <a:extLst>
                <a:ext uri="{FF2B5EF4-FFF2-40B4-BE49-F238E27FC236}">
                  <a16:creationId xmlns:a16="http://schemas.microsoft.com/office/drawing/2014/main" xmlns="" id="{C39BF019-6DE6-4585-A492-BADDC1468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2945" y="1659539"/>
              <a:ext cx="182908" cy="34826"/>
            </a:xfrm>
            <a:custGeom>
              <a:avLst/>
              <a:gdLst>
                <a:gd name="T0" fmla="*/ 102 w 111"/>
                <a:gd name="T1" fmla="*/ 9 h 24"/>
                <a:gd name="T2" fmla="*/ 111 w 111"/>
                <a:gd name="T3" fmla="*/ 21 h 24"/>
                <a:gd name="T4" fmla="*/ 64 w 111"/>
                <a:gd name="T5" fmla="*/ 20 h 24"/>
                <a:gd name="T6" fmla="*/ 50 w 111"/>
                <a:gd name="T7" fmla="*/ 24 h 24"/>
                <a:gd name="T8" fmla="*/ 10 w 111"/>
                <a:gd name="T9" fmla="*/ 14 h 24"/>
                <a:gd name="T10" fmla="*/ 0 w 111"/>
                <a:gd name="T11" fmla="*/ 3 h 24"/>
                <a:gd name="T12" fmla="*/ 12 w 111"/>
                <a:gd name="T13" fmla="*/ 0 h 24"/>
                <a:gd name="T14" fmla="*/ 45 w 111"/>
                <a:gd name="T15" fmla="*/ 1 h 24"/>
                <a:gd name="T16" fmla="*/ 102 w 111"/>
                <a:gd name="T1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24">
                  <a:moveTo>
                    <a:pt x="102" y="9"/>
                  </a:moveTo>
                  <a:lnTo>
                    <a:pt x="111" y="21"/>
                  </a:lnTo>
                  <a:lnTo>
                    <a:pt x="64" y="20"/>
                  </a:lnTo>
                  <a:lnTo>
                    <a:pt x="50" y="24"/>
                  </a:lnTo>
                  <a:lnTo>
                    <a:pt x="10" y="14"/>
                  </a:lnTo>
                  <a:lnTo>
                    <a:pt x="0" y="3"/>
                  </a:lnTo>
                  <a:lnTo>
                    <a:pt x="12" y="0"/>
                  </a:lnTo>
                  <a:lnTo>
                    <a:pt x="45" y="1"/>
                  </a:lnTo>
                  <a:lnTo>
                    <a:pt x="102" y="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13" name="Freeform 382">
              <a:extLst>
                <a:ext uri="{FF2B5EF4-FFF2-40B4-BE49-F238E27FC236}">
                  <a16:creationId xmlns:a16="http://schemas.microsoft.com/office/drawing/2014/main" xmlns="" id="{3BAC0ECC-36D4-45EE-BA63-2A513C365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002" y="1642126"/>
              <a:ext cx="278482" cy="146559"/>
            </a:xfrm>
            <a:custGeom>
              <a:avLst/>
              <a:gdLst>
                <a:gd name="T0" fmla="*/ 90 w 169"/>
                <a:gd name="T1" fmla="*/ 100 h 101"/>
                <a:gd name="T2" fmla="*/ 83 w 169"/>
                <a:gd name="T3" fmla="*/ 101 h 101"/>
                <a:gd name="T4" fmla="*/ 39 w 169"/>
                <a:gd name="T5" fmla="*/ 99 h 101"/>
                <a:gd name="T6" fmla="*/ 32 w 169"/>
                <a:gd name="T7" fmla="*/ 92 h 101"/>
                <a:gd name="T8" fmla="*/ 6 w 169"/>
                <a:gd name="T9" fmla="*/ 87 h 101"/>
                <a:gd name="T10" fmla="*/ 0 w 169"/>
                <a:gd name="T11" fmla="*/ 78 h 101"/>
                <a:gd name="T12" fmla="*/ 11 w 169"/>
                <a:gd name="T13" fmla="*/ 75 h 101"/>
                <a:gd name="T14" fmla="*/ 5 w 169"/>
                <a:gd name="T15" fmla="*/ 66 h 101"/>
                <a:gd name="T16" fmla="*/ 23 w 169"/>
                <a:gd name="T17" fmla="*/ 52 h 101"/>
                <a:gd name="T18" fmla="*/ 10 w 169"/>
                <a:gd name="T19" fmla="*/ 50 h 101"/>
                <a:gd name="T20" fmla="*/ 32 w 169"/>
                <a:gd name="T21" fmla="*/ 36 h 101"/>
                <a:gd name="T22" fmla="*/ 24 w 169"/>
                <a:gd name="T23" fmla="*/ 29 h 101"/>
                <a:gd name="T24" fmla="*/ 46 w 169"/>
                <a:gd name="T25" fmla="*/ 20 h 101"/>
                <a:gd name="T26" fmla="*/ 80 w 169"/>
                <a:gd name="T27" fmla="*/ 10 h 101"/>
                <a:gd name="T28" fmla="*/ 118 w 169"/>
                <a:gd name="T29" fmla="*/ 8 h 101"/>
                <a:gd name="T30" fmla="*/ 134 w 169"/>
                <a:gd name="T31" fmla="*/ 2 h 101"/>
                <a:gd name="T32" fmla="*/ 156 w 169"/>
                <a:gd name="T33" fmla="*/ 0 h 101"/>
                <a:gd name="T34" fmla="*/ 169 w 169"/>
                <a:gd name="T35" fmla="*/ 6 h 101"/>
                <a:gd name="T36" fmla="*/ 165 w 169"/>
                <a:gd name="T37" fmla="*/ 11 h 101"/>
                <a:gd name="T38" fmla="*/ 127 w 169"/>
                <a:gd name="T39" fmla="*/ 18 h 101"/>
                <a:gd name="T40" fmla="*/ 95 w 169"/>
                <a:gd name="T41" fmla="*/ 26 h 101"/>
                <a:gd name="T42" fmla="*/ 67 w 169"/>
                <a:gd name="T43" fmla="*/ 41 h 101"/>
                <a:gd name="T44" fmla="*/ 58 w 169"/>
                <a:gd name="T45" fmla="*/ 56 h 101"/>
                <a:gd name="T46" fmla="*/ 47 w 169"/>
                <a:gd name="T47" fmla="*/ 72 h 101"/>
                <a:gd name="T48" fmla="*/ 57 w 169"/>
                <a:gd name="T49" fmla="*/ 86 h 101"/>
                <a:gd name="T50" fmla="*/ 90 w 169"/>
                <a:gd name="T51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101">
                  <a:moveTo>
                    <a:pt x="90" y="100"/>
                  </a:moveTo>
                  <a:lnTo>
                    <a:pt x="83" y="101"/>
                  </a:lnTo>
                  <a:lnTo>
                    <a:pt x="39" y="99"/>
                  </a:lnTo>
                  <a:lnTo>
                    <a:pt x="32" y="92"/>
                  </a:lnTo>
                  <a:lnTo>
                    <a:pt x="6" y="87"/>
                  </a:lnTo>
                  <a:lnTo>
                    <a:pt x="0" y="78"/>
                  </a:lnTo>
                  <a:lnTo>
                    <a:pt x="11" y="75"/>
                  </a:lnTo>
                  <a:lnTo>
                    <a:pt x="5" y="66"/>
                  </a:lnTo>
                  <a:lnTo>
                    <a:pt x="23" y="52"/>
                  </a:lnTo>
                  <a:lnTo>
                    <a:pt x="10" y="50"/>
                  </a:lnTo>
                  <a:lnTo>
                    <a:pt x="32" y="36"/>
                  </a:lnTo>
                  <a:lnTo>
                    <a:pt x="24" y="29"/>
                  </a:lnTo>
                  <a:lnTo>
                    <a:pt x="46" y="20"/>
                  </a:lnTo>
                  <a:lnTo>
                    <a:pt x="80" y="10"/>
                  </a:lnTo>
                  <a:lnTo>
                    <a:pt x="118" y="8"/>
                  </a:lnTo>
                  <a:lnTo>
                    <a:pt x="134" y="2"/>
                  </a:lnTo>
                  <a:lnTo>
                    <a:pt x="156" y="0"/>
                  </a:lnTo>
                  <a:lnTo>
                    <a:pt x="169" y="6"/>
                  </a:lnTo>
                  <a:lnTo>
                    <a:pt x="165" y="11"/>
                  </a:lnTo>
                  <a:lnTo>
                    <a:pt x="127" y="18"/>
                  </a:lnTo>
                  <a:lnTo>
                    <a:pt x="95" y="26"/>
                  </a:lnTo>
                  <a:lnTo>
                    <a:pt x="67" y="41"/>
                  </a:lnTo>
                  <a:lnTo>
                    <a:pt x="58" y="56"/>
                  </a:lnTo>
                  <a:lnTo>
                    <a:pt x="47" y="72"/>
                  </a:lnTo>
                  <a:lnTo>
                    <a:pt x="57" y="86"/>
                  </a:lnTo>
                  <a:lnTo>
                    <a:pt x="90" y="10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14" name="Freeform 383">
              <a:extLst>
                <a:ext uri="{FF2B5EF4-FFF2-40B4-BE49-F238E27FC236}">
                  <a16:creationId xmlns:a16="http://schemas.microsoft.com/office/drawing/2014/main" xmlns="" id="{977DE4EE-517A-4741-A50C-77B6E733B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0684" y="1591338"/>
              <a:ext cx="102164" cy="30473"/>
            </a:xfrm>
            <a:custGeom>
              <a:avLst/>
              <a:gdLst>
                <a:gd name="T0" fmla="*/ 62 w 62"/>
                <a:gd name="T1" fmla="*/ 15 h 21"/>
                <a:gd name="T2" fmla="*/ 2 w 62"/>
                <a:gd name="T3" fmla="*/ 21 h 21"/>
                <a:gd name="T4" fmla="*/ 0 w 62"/>
                <a:gd name="T5" fmla="*/ 2 h 21"/>
                <a:gd name="T6" fmla="*/ 8 w 62"/>
                <a:gd name="T7" fmla="*/ 0 h 21"/>
                <a:gd name="T8" fmla="*/ 18 w 62"/>
                <a:gd name="T9" fmla="*/ 1 h 21"/>
                <a:gd name="T10" fmla="*/ 58 w 62"/>
                <a:gd name="T11" fmla="*/ 9 h 21"/>
                <a:gd name="T12" fmla="*/ 62 w 62"/>
                <a:gd name="T13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1">
                  <a:moveTo>
                    <a:pt x="62" y="15"/>
                  </a:moveTo>
                  <a:lnTo>
                    <a:pt x="2" y="21"/>
                  </a:lnTo>
                  <a:lnTo>
                    <a:pt x="0" y="2"/>
                  </a:lnTo>
                  <a:lnTo>
                    <a:pt x="8" y="0"/>
                  </a:lnTo>
                  <a:lnTo>
                    <a:pt x="18" y="1"/>
                  </a:lnTo>
                  <a:lnTo>
                    <a:pt x="58" y="9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15" name="Freeform 384">
              <a:extLst>
                <a:ext uri="{FF2B5EF4-FFF2-40B4-BE49-F238E27FC236}">
                  <a16:creationId xmlns:a16="http://schemas.microsoft.com/office/drawing/2014/main" xmlns="" id="{6577CCF6-A88B-4B15-A249-D93229B87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534" y="1560866"/>
              <a:ext cx="123586" cy="17413"/>
            </a:xfrm>
            <a:custGeom>
              <a:avLst/>
              <a:gdLst>
                <a:gd name="T0" fmla="*/ 72 w 75"/>
                <a:gd name="T1" fmla="*/ 5 h 12"/>
                <a:gd name="T2" fmla="*/ 58 w 75"/>
                <a:gd name="T3" fmla="*/ 7 h 12"/>
                <a:gd name="T4" fmla="*/ 48 w 75"/>
                <a:gd name="T5" fmla="*/ 8 h 12"/>
                <a:gd name="T6" fmla="*/ 48 w 75"/>
                <a:gd name="T7" fmla="*/ 10 h 12"/>
                <a:gd name="T8" fmla="*/ 36 w 75"/>
                <a:gd name="T9" fmla="*/ 12 h 12"/>
                <a:gd name="T10" fmla="*/ 22 w 75"/>
                <a:gd name="T11" fmla="*/ 9 h 12"/>
                <a:gd name="T12" fmla="*/ 26 w 75"/>
                <a:gd name="T13" fmla="*/ 5 h 12"/>
                <a:gd name="T14" fmla="*/ 0 w 75"/>
                <a:gd name="T15" fmla="*/ 5 h 12"/>
                <a:gd name="T16" fmla="*/ 21 w 75"/>
                <a:gd name="T17" fmla="*/ 2 h 12"/>
                <a:gd name="T18" fmla="*/ 38 w 75"/>
                <a:gd name="T19" fmla="*/ 2 h 12"/>
                <a:gd name="T20" fmla="*/ 43 w 75"/>
                <a:gd name="T21" fmla="*/ 5 h 12"/>
                <a:gd name="T22" fmla="*/ 47 w 75"/>
                <a:gd name="T23" fmla="*/ 2 h 12"/>
                <a:gd name="T24" fmla="*/ 56 w 75"/>
                <a:gd name="T25" fmla="*/ 0 h 12"/>
                <a:gd name="T26" fmla="*/ 75 w 75"/>
                <a:gd name="T27" fmla="*/ 3 h 12"/>
                <a:gd name="T28" fmla="*/ 72 w 75"/>
                <a:gd name="T2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2">
                  <a:moveTo>
                    <a:pt x="72" y="5"/>
                  </a:moveTo>
                  <a:lnTo>
                    <a:pt x="58" y="7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36" y="12"/>
                  </a:lnTo>
                  <a:lnTo>
                    <a:pt x="22" y="9"/>
                  </a:lnTo>
                  <a:lnTo>
                    <a:pt x="26" y="5"/>
                  </a:lnTo>
                  <a:lnTo>
                    <a:pt x="0" y="5"/>
                  </a:lnTo>
                  <a:lnTo>
                    <a:pt x="21" y="2"/>
                  </a:lnTo>
                  <a:lnTo>
                    <a:pt x="38" y="2"/>
                  </a:lnTo>
                  <a:lnTo>
                    <a:pt x="43" y="5"/>
                  </a:lnTo>
                  <a:lnTo>
                    <a:pt x="47" y="2"/>
                  </a:lnTo>
                  <a:lnTo>
                    <a:pt x="56" y="0"/>
                  </a:lnTo>
                  <a:lnTo>
                    <a:pt x="75" y="3"/>
                  </a:lnTo>
                  <a:lnTo>
                    <a:pt x="72" y="5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16" name="Freeform 385">
              <a:extLst>
                <a:ext uri="{FF2B5EF4-FFF2-40B4-BE49-F238E27FC236}">
                  <a16:creationId xmlns:a16="http://schemas.microsoft.com/office/drawing/2014/main" xmlns="" id="{234267D9-2EF4-4B51-9E06-C4402CF38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9877" y="1555062"/>
              <a:ext cx="205978" cy="49336"/>
            </a:xfrm>
            <a:custGeom>
              <a:avLst/>
              <a:gdLst>
                <a:gd name="T0" fmla="*/ 125 w 125"/>
                <a:gd name="T1" fmla="*/ 32 h 34"/>
                <a:gd name="T2" fmla="*/ 102 w 125"/>
                <a:gd name="T3" fmla="*/ 34 h 34"/>
                <a:gd name="T4" fmla="*/ 65 w 125"/>
                <a:gd name="T5" fmla="*/ 30 h 34"/>
                <a:gd name="T6" fmla="*/ 39 w 125"/>
                <a:gd name="T7" fmla="*/ 24 h 34"/>
                <a:gd name="T8" fmla="*/ 19 w 125"/>
                <a:gd name="T9" fmla="*/ 15 h 34"/>
                <a:gd name="T10" fmla="*/ 0 w 125"/>
                <a:gd name="T11" fmla="*/ 12 h 34"/>
                <a:gd name="T12" fmla="*/ 19 w 125"/>
                <a:gd name="T13" fmla="*/ 3 h 34"/>
                <a:gd name="T14" fmla="*/ 39 w 125"/>
                <a:gd name="T15" fmla="*/ 0 h 34"/>
                <a:gd name="T16" fmla="*/ 70 w 125"/>
                <a:gd name="T17" fmla="*/ 7 h 34"/>
                <a:gd name="T18" fmla="*/ 113 w 125"/>
                <a:gd name="T19" fmla="*/ 19 h 34"/>
                <a:gd name="T20" fmla="*/ 125 w 125"/>
                <a:gd name="T21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34">
                  <a:moveTo>
                    <a:pt x="125" y="32"/>
                  </a:moveTo>
                  <a:lnTo>
                    <a:pt x="102" y="34"/>
                  </a:lnTo>
                  <a:lnTo>
                    <a:pt x="65" y="30"/>
                  </a:lnTo>
                  <a:lnTo>
                    <a:pt x="39" y="24"/>
                  </a:lnTo>
                  <a:lnTo>
                    <a:pt x="19" y="15"/>
                  </a:lnTo>
                  <a:lnTo>
                    <a:pt x="0" y="12"/>
                  </a:lnTo>
                  <a:lnTo>
                    <a:pt x="19" y="3"/>
                  </a:lnTo>
                  <a:lnTo>
                    <a:pt x="39" y="0"/>
                  </a:lnTo>
                  <a:lnTo>
                    <a:pt x="70" y="7"/>
                  </a:lnTo>
                  <a:lnTo>
                    <a:pt x="113" y="19"/>
                  </a:lnTo>
                  <a:lnTo>
                    <a:pt x="125" y="32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17" name="Freeform 386">
              <a:extLst>
                <a:ext uri="{FF2B5EF4-FFF2-40B4-BE49-F238E27FC236}">
                  <a16:creationId xmlns:a16="http://schemas.microsoft.com/office/drawing/2014/main" xmlns="" id="{289F7245-982A-4782-A216-AEFC2ECD3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7729" y="3894187"/>
              <a:ext cx="54379" cy="53690"/>
            </a:xfrm>
            <a:custGeom>
              <a:avLst/>
              <a:gdLst>
                <a:gd name="T0" fmla="*/ 25 w 33"/>
                <a:gd name="T1" fmla="*/ 0 h 37"/>
                <a:gd name="T2" fmla="*/ 33 w 33"/>
                <a:gd name="T3" fmla="*/ 12 h 37"/>
                <a:gd name="T4" fmla="*/ 31 w 33"/>
                <a:gd name="T5" fmla="*/ 24 h 37"/>
                <a:gd name="T6" fmla="*/ 26 w 33"/>
                <a:gd name="T7" fmla="*/ 27 h 37"/>
                <a:gd name="T8" fmla="*/ 16 w 33"/>
                <a:gd name="T9" fmla="*/ 25 h 37"/>
                <a:gd name="T10" fmla="*/ 11 w 33"/>
                <a:gd name="T11" fmla="*/ 37 h 37"/>
                <a:gd name="T12" fmla="*/ 0 w 33"/>
                <a:gd name="T13" fmla="*/ 35 h 37"/>
                <a:gd name="T14" fmla="*/ 1 w 33"/>
                <a:gd name="T15" fmla="*/ 24 h 37"/>
                <a:gd name="T16" fmla="*/ 4 w 33"/>
                <a:gd name="T17" fmla="*/ 22 h 37"/>
                <a:gd name="T18" fmla="*/ 4 w 33"/>
                <a:gd name="T19" fmla="*/ 10 h 37"/>
                <a:gd name="T20" fmla="*/ 10 w 33"/>
                <a:gd name="T21" fmla="*/ 4 h 37"/>
                <a:gd name="T22" fmla="*/ 14 w 33"/>
                <a:gd name="T23" fmla="*/ 6 h 37"/>
                <a:gd name="T24" fmla="*/ 25 w 33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7">
                  <a:moveTo>
                    <a:pt x="25" y="0"/>
                  </a:moveTo>
                  <a:lnTo>
                    <a:pt x="33" y="12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16" y="25"/>
                  </a:lnTo>
                  <a:lnTo>
                    <a:pt x="11" y="37"/>
                  </a:lnTo>
                  <a:lnTo>
                    <a:pt x="0" y="35"/>
                  </a:lnTo>
                  <a:lnTo>
                    <a:pt x="1" y="24"/>
                  </a:lnTo>
                  <a:lnTo>
                    <a:pt x="4" y="22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18" name="Freeform 387">
              <a:extLst>
                <a:ext uri="{FF2B5EF4-FFF2-40B4-BE49-F238E27FC236}">
                  <a16:creationId xmlns:a16="http://schemas.microsoft.com/office/drawing/2014/main" xmlns="" id="{CD210E45-7E0B-4B00-8649-007551335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915" y="3026447"/>
              <a:ext cx="253764" cy="200248"/>
            </a:xfrm>
            <a:custGeom>
              <a:avLst/>
              <a:gdLst>
                <a:gd name="T0" fmla="*/ 151 w 154"/>
                <a:gd name="T1" fmla="*/ 11 h 138"/>
                <a:gd name="T2" fmla="*/ 151 w 154"/>
                <a:gd name="T3" fmla="*/ 0 h 138"/>
                <a:gd name="T4" fmla="*/ 154 w 154"/>
                <a:gd name="T5" fmla="*/ 0 h 138"/>
                <a:gd name="T6" fmla="*/ 154 w 154"/>
                <a:gd name="T7" fmla="*/ 1 h 138"/>
                <a:gd name="T8" fmla="*/ 153 w 154"/>
                <a:gd name="T9" fmla="*/ 5 h 138"/>
                <a:gd name="T10" fmla="*/ 153 w 154"/>
                <a:gd name="T11" fmla="*/ 37 h 138"/>
                <a:gd name="T12" fmla="*/ 94 w 154"/>
                <a:gd name="T13" fmla="*/ 36 h 138"/>
                <a:gd name="T14" fmla="*/ 93 w 154"/>
                <a:gd name="T15" fmla="*/ 89 h 138"/>
                <a:gd name="T16" fmla="*/ 77 w 154"/>
                <a:gd name="T17" fmla="*/ 91 h 138"/>
                <a:gd name="T18" fmla="*/ 72 w 154"/>
                <a:gd name="T19" fmla="*/ 101 h 138"/>
                <a:gd name="T20" fmla="*/ 75 w 154"/>
                <a:gd name="T21" fmla="*/ 131 h 138"/>
                <a:gd name="T22" fmla="*/ 4 w 154"/>
                <a:gd name="T23" fmla="*/ 131 h 138"/>
                <a:gd name="T24" fmla="*/ 0 w 154"/>
                <a:gd name="T25" fmla="*/ 138 h 138"/>
                <a:gd name="T26" fmla="*/ 1 w 154"/>
                <a:gd name="T27" fmla="*/ 129 h 138"/>
                <a:gd name="T28" fmla="*/ 1 w 154"/>
                <a:gd name="T29" fmla="*/ 129 h 138"/>
                <a:gd name="T30" fmla="*/ 42 w 154"/>
                <a:gd name="T31" fmla="*/ 128 h 138"/>
                <a:gd name="T32" fmla="*/ 44 w 154"/>
                <a:gd name="T33" fmla="*/ 120 h 138"/>
                <a:gd name="T34" fmla="*/ 52 w 154"/>
                <a:gd name="T35" fmla="*/ 111 h 138"/>
                <a:gd name="T36" fmla="*/ 59 w 154"/>
                <a:gd name="T37" fmla="*/ 82 h 138"/>
                <a:gd name="T38" fmla="*/ 84 w 154"/>
                <a:gd name="T39" fmla="*/ 60 h 138"/>
                <a:gd name="T40" fmla="*/ 93 w 154"/>
                <a:gd name="T41" fmla="*/ 34 h 138"/>
                <a:gd name="T42" fmla="*/ 99 w 154"/>
                <a:gd name="T43" fmla="*/ 32 h 138"/>
                <a:gd name="T44" fmla="*/ 105 w 154"/>
                <a:gd name="T45" fmla="*/ 16 h 138"/>
                <a:gd name="T46" fmla="*/ 120 w 154"/>
                <a:gd name="T47" fmla="*/ 14 h 138"/>
                <a:gd name="T48" fmla="*/ 126 w 154"/>
                <a:gd name="T49" fmla="*/ 16 h 138"/>
                <a:gd name="T50" fmla="*/ 134 w 154"/>
                <a:gd name="T51" fmla="*/ 16 h 138"/>
                <a:gd name="T52" fmla="*/ 140 w 154"/>
                <a:gd name="T53" fmla="*/ 12 h 138"/>
                <a:gd name="T54" fmla="*/ 151 w 154"/>
                <a:gd name="T55" fmla="*/ 1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4" h="138">
                  <a:moveTo>
                    <a:pt x="151" y="11"/>
                  </a:moveTo>
                  <a:lnTo>
                    <a:pt x="151" y="0"/>
                  </a:lnTo>
                  <a:lnTo>
                    <a:pt x="154" y="0"/>
                  </a:lnTo>
                  <a:lnTo>
                    <a:pt x="154" y="1"/>
                  </a:lnTo>
                  <a:lnTo>
                    <a:pt x="153" y="5"/>
                  </a:lnTo>
                  <a:lnTo>
                    <a:pt x="153" y="37"/>
                  </a:lnTo>
                  <a:lnTo>
                    <a:pt x="94" y="36"/>
                  </a:lnTo>
                  <a:lnTo>
                    <a:pt x="93" y="89"/>
                  </a:lnTo>
                  <a:lnTo>
                    <a:pt x="77" y="91"/>
                  </a:lnTo>
                  <a:lnTo>
                    <a:pt x="72" y="101"/>
                  </a:lnTo>
                  <a:lnTo>
                    <a:pt x="75" y="131"/>
                  </a:lnTo>
                  <a:lnTo>
                    <a:pt x="4" y="131"/>
                  </a:lnTo>
                  <a:lnTo>
                    <a:pt x="0" y="138"/>
                  </a:lnTo>
                  <a:lnTo>
                    <a:pt x="1" y="129"/>
                  </a:lnTo>
                  <a:lnTo>
                    <a:pt x="1" y="129"/>
                  </a:lnTo>
                  <a:lnTo>
                    <a:pt x="42" y="128"/>
                  </a:lnTo>
                  <a:lnTo>
                    <a:pt x="44" y="120"/>
                  </a:lnTo>
                  <a:lnTo>
                    <a:pt x="52" y="111"/>
                  </a:lnTo>
                  <a:lnTo>
                    <a:pt x="59" y="82"/>
                  </a:lnTo>
                  <a:lnTo>
                    <a:pt x="84" y="60"/>
                  </a:lnTo>
                  <a:lnTo>
                    <a:pt x="93" y="34"/>
                  </a:lnTo>
                  <a:lnTo>
                    <a:pt x="99" y="32"/>
                  </a:lnTo>
                  <a:lnTo>
                    <a:pt x="105" y="16"/>
                  </a:lnTo>
                  <a:lnTo>
                    <a:pt x="120" y="14"/>
                  </a:lnTo>
                  <a:lnTo>
                    <a:pt x="126" y="16"/>
                  </a:lnTo>
                  <a:lnTo>
                    <a:pt x="134" y="16"/>
                  </a:lnTo>
                  <a:lnTo>
                    <a:pt x="140" y="12"/>
                  </a:lnTo>
                  <a:lnTo>
                    <a:pt x="151" y="11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19" name="Freeform 388">
              <a:extLst>
                <a:ext uri="{FF2B5EF4-FFF2-40B4-BE49-F238E27FC236}">
                  <a16:creationId xmlns:a16="http://schemas.microsoft.com/office/drawing/2014/main" xmlns="" id="{CD016834-6EA2-4C04-BE10-E23A7E001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9555" y="2891497"/>
              <a:ext cx="637706" cy="475951"/>
            </a:xfrm>
            <a:custGeom>
              <a:avLst/>
              <a:gdLst>
                <a:gd name="T0" fmla="*/ 161 w 387"/>
                <a:gd name="T1" fmla="*/ 319 h 328"/>
                <a:gd name="T2" fmla="*/ 153 w 387"/>
                <a:gd name="T3" fmla="*/ 304 h 328"/>
                <a:gd name="T4" fmla="*/ 132 w 387"/>
                <a:gd name="T5" fmla="*/ 280 h 328"/>
                <a:gd name="T6" fmla="*/ 113 w 387"/>
                <a:gd name="T7" fmla="*/ 248 h 328"/>
                <a:gd name="T8" fmla="*/ 91 w 387"/>
                <a:gd name="T9" fmla="*/ 225 h 328"/>
                <a:gd name="T10" fmla="*/ 88 w 387"/>
                <a:gd name="T11" fmla="*/ 198 h 328"/>
                <a:gd name="T12" fmla="*/ 67 w 387"/>
                <a:gd name="T13" fmla="*/ 167 h 328"/>
                <a:gd name="T14" fmla="*/ 50 w 387"/>
                <a:gd name="T15" fmla="*/ 151 h 328"/>
                <a:gd name="T16" fmla="*/ 45 w 387"/>
                <a:gd name="T17" fmla="*/ 135 h 328"/>
                <a:gd name="T18" fmla="*/ 31 w 387"/>
                <a:gd name="T19" fmla="*/ 115 h 328"/>
                <a:gd name="T20" fmla="*/ 9 w 387"/>
                <a:gd name="T21" fmla="*/ 84 h 328"/>
                <a:gd name="T22" fmla="*/ 2 w 387"/>
                <a:gd name="T23" fmla="*/ 73 h 328"/>
                <a:gd name="T24" fmla="*/ 3 w 387"/>
                <a:gd name="T25" fmla="*/ 58 h 328"/>
                <a:gd name="T26" fmla="*/ 30 w 387"/>
                <a:gd name="T27" fmla="*/ 55 h 328"/>
                <a:gd name="T28" fmla="*/ 47 w 387"/>
                <a:gd name="T29" fmla="*/ 44 h 328"/>
                <a:gd name="T30" fmla="*/ 54 w 387"/>
                <a:gd name="T31" fmla="*/ 34 h 328"/>
                <a:gd name="T32" fmla="*/ 69 w 387"/>
                <a:gd name="T33" fmla="*/ 3 h 328"/>
                <a:gd name="T34" fmla="*/ 93 w 387"/>
                <a:gd name="T35" fmla="*/ 5 h 328"/>
                <a:gd name="T36" fmla="*/ 176 w 387"/>
                <a:gd name="T37" fmla="*/ 61 h 328"/>
                <a:gd name="T38" fmla="*/ 225 w 387"/>
                <a:gd name="T39" fmla="*/ 65 h 328"/>
                <a:gd name="T40" fmla="*/ 243 w 387"/>
                <a:gd name="T41" fmla="*/ 74 h 328"/>
                <a:gd name="T42" fmla="*/ 261 w 387"/>
                <a:gd name="T43" fmla="*/ 97 h 328"/>
                <a:gd name="T44" fmla="*/ 278 w 387"/>
                <a:gd name="T45" fmla="*/ 113 h 328"/>
                <a:gd name="T46" fmla="*/ 279 w 387"/>
                <a:gd name="T47" fmla="*/ 128 h 328"/>
                <a:gd name="T48" fmla="*/ 288 w 387"/>
                <a:gd name="T49" fmla="*/ 141 h 328"/>
                <a:gd name="T50" fmla="*/ 294 w 387"/>
                <a:gd name="T51" fmla="*/ 153 h 328"/>
                <a:gd name="T52" fmla="*/ 305 w 387"/>
                <a:gd name="T53" fmla="*/ 156 h 328"/>
                <a:gd name="T54" fmla="*/ 310 w 387"/>
                <a:gd name="T55" fmla="*/ 169 h 328"/>
                <a:gd name="T56" fmla="*/ 374 w 387"/>
                <a:gd name="T57" fmla="*/ 200 h 328"/>
                <a:gd name="T58" fmla="*/ 387 w 387"/>
                <a:gd name="T59" fmla="*/ 210 h 328"/>
                <a:gd name="T60" fmla="*/ 327 w 387"/>
                <a:gd name="T61" fmla="*/ 273 h 328"/>
                <a:gd name="T62" fmla="*/ 259 w 387"/>
                <a:gd name="T63" fmla="*/ 290 h 328"/>
                <a:gd name="T64" fmla="*/ 239 w 387"/>
                <a:gd name="T65" fmla="*/ 315 h 328"/>
                <a:gd name="T66" fmla="*/ 227 w 387"/>
                <a:gd name="T67" fmla="*/ 309 h 328"/>
                <a:gd name="T68" fmla="*/ 206 w 387"/>
                <a:gd name="T69" fmla="*/ 305 h 328"/>
                <a:gd name="T70" fmla="*/ 181 w 387"/>
                <a:gd name="T71" fmla="*/ 308 h 328"/>
                <a:gd name="T72" fmla="*/ 169 w 387"/>
                <a:gd name="T73" fmla="*/ 312 h 328"/>
                <a:gd name="T74" fmla="*/ 163 w 387"/>
                <a:gd name="T75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7" h="328">
                  <a:moveTo>
                    <a:pt x="163" y="328"/>
                  </a:moveTo>
                  <a:lnTo>
                    <a:pt x="161" y="319"/>
                  </a:lnTo>
                  <a:lnTo>
                    <a:pt x="155" y="313"/>
                  </a:lnTo>
                  <a:lnTo>
                    <a:pt x="153" y="304"/>
                  </a:lnTo>
                  <a:lnTo>
                    <a:pt x="143" y="297"/>
                  </a:lnTo>
                  <a:lnTo>
                    <a:pt x="132" y="280"/>
                  </a:lnTo>
                  <a:lnTo>
                    <a:pt x="126" y="263"/>
                  </a:lnTo>
                  <a:lnTo>
                    <a:pt x="113" y="248"/>
                  </a:lnTo>
                  <a:lnTo>
                    <a:pt x="104" y="245"/>
                  </a:lnTo>
                  <a:lnTo>
                    <a:pt x="91" y="225"/>
                  </a:lnTo>
                  <a:lnTo>
                    <a:pt x="88" y="211"/>
                  </a:lnTo>
                  <a:lnTo>
                    <a:pt x="88" y="198"/>
                  </a:lnTo>
                  <a:lnTo>
                    <a:pt x="76" y="175"/>
                  </a:lnTo>
                  <a:lnTo>
                    <a:pt x="67" y="167"/>
                  </a:lnTo>
                  <a:lnTo>
                    <a:pt x="57" y="163"/>
                  </a:lnTo>
                  <a:lnTo>
                    <a:pt x="50" y="151"/>
                  </a:lnTo>
                  <a:lnTo>
                    <a:pt x="51" y="146"/>
                  </a:lnTo>
                  <a:lnTo>
                    <a:pt x="45" y="135"/>
                  </a:lnTo>
                  <a:lnTo>
                    <a:pt x="39" y="131"/>
                  </a:lnTo>
                  <a:lnTo>
                    <a:pt x="31" y="115"/>
                  </a:lnTo>
                  <a:lnTo>
                    <a:pt x="19" y="99"/>
                  </a:lnTo>
                  <a:lnTo>
                    <a:pt x="9" y="84"/>
                  </a:lnTo>
                  <a:lnTo>
                    <a:pt x="0" y="85"/>
                  </a:lnTo>
                  <a:lnTo>
                    <a:pt x="2" y="73"/>
                  </a:lnTo>
                  <a:lnTo>
                    <a:pt x="2" y="66"/>
                  </a:lnTo>
                  <a:lnTo>
                    <a:pt x="3" y="58"/>
                  </a:lnTo>
                  <a:lnTo>
                    <a:pt x="23" y="61"/>
                  </a:lnTo>
                  <a:lnTo>
                    <a:pt x="30" y="55"/>
                  </a:lnTo>
                  <a:lnTo>
                    <a:pt x="34" y="47"/>
                  </a:lnTo>
                  <a:lnTo>
                    <a:pt x="47" y="44"/>
                  </a:lnTo>
                  <a:lnTo>
                    <a:pt x="49" y="37"/>
                  </a:lnTo>
                  <a:lnTo>
                    <a:pt x="54" y="34"/>
                  </a:lnTo>
                  <a:lnTo>
                    <a:pt x="35" y="13"/>
                  </a:lnTo>
                  <a:lnTo>
                    <a:pt x="69" y="3"/>
                  </a:lnTo>
                  <a:lnTo>
                    <a:pt x="72" y="0"/>
                  </a:lnTo>
                  <a:lnTo>
                    <a:pt x="93" y="5"/>
                  </a:lnTo>
                  <a:lnTo>
                    <a:pt x="121" y="20"/>
                  </a:lnTo>
                  <a:lnTo>
                    <a:pt x="176" y="61"/>
                  </a:lnTo>
                  <a:lnTo>
                    <a:pt x="209" y="63"/>
                  </a:lnTo>
                  <a:lnTo>
                    <a:pt x="225" y="65"/>
                  </a:lnTo>
                  <a:lnTo>
                    <a:pt x="230" y="75"/>
                  </a:lnTo>
                  <a:lnTo>
                    <a:pt x="243" y="74"/>
                  </a:lnTo>
                  <a:lnTo>
                    <a:pt x="252" y="92"/>
                  </a:lnTo>
                  <a:lnTo>
                    <a:pt x="261" y="97"/>
                  </a:lnTo>
                  <a:lnTo>
                    <a:pt x="265" y="104"/>
                  </a:lnTo>
                  <a:lnTo>
                    <a:pt x="278" y="113"/>
                  </a:lnTo>
                  <a:lnTo>
                    <a:pt x="280" y="121"/>
                  </a:lnTo>
                  <a:lnTo>
                    <a:pt x="279" y="128"/>
                  </a:lnTo>
                  <a:lnTo>
                    <a:pt x="282" y="135"/>
                  </a:lnTo>
                  <a:lnTo>
                    <a:pt x="288" y="141"/>
                  </a:lnTo>
                  <a:lnTo>
                    <a:pt x="291" y="148"/>
                  </a:lnTo>
                  <a:lnTo>
                    <a:pt x="294" y="153"/>
                  </a:lnTo>
                  <a:lnTo>
                    <a:pt x="300" y="157"/>
                  </a:lnTo>
                  <a:lnTo>
                    <a:pt x="305" y="156"/>
                  </a:lnTo>
                  <a:lnTo>
                    <a:pt x="309" y="164"/>
                  </a:lnTo>
                  <a:lnTo>
                    <a:pt x="310" y="169"/>
                  </a:lnTo>
                  <a:lnTo>
                    <a:pt x="319" y="190"/>
                  </a:lnTo>
                  <a:lnTo>
                    <a:pt x="374" y="200"/>
                  </a:lnTo>
                  <a:lnTo>
                    <a:pt x="378" y="196"/>
                  </a:lnTo>
                  <a:lnTo>
                    <a:pt x="387" y="210"/>
                  </a:lnTo>
                  <a:lnTo>
                    <a:pt x="379" y="252"/>
                  </a:lnTo>
                  <a:lnTo>
                    <a:pt x="327" y="273"/>
                  </a:lnTo>
                  <a:lnTo>
                    <a:pt x="275" y="281"/>
                  </a:lnTo>
                  <a:lnTo>
                    <a:pt x="259" y="290"/>
                  </a:lnTo>
                  <a:lnTo>
                    <a:pt x="247" y="312"/>
                  </a:lnTo>
                  <a:lnTo>
                    <a:pt x="239" y="315"/>
                  </a:lnTo>
                  <a:lnTo>
                    <a:pt x="234" y="308"/>
                  </a:lnTo>
                  <a:lnTo>
                    <a:pt x="227" y="309"/>
                  </a:lnTo>
                  <a:lnTo>
                    <a:pt x="210" y="307"/>
                  </a:lnTo>
                  <a:lnTo>
                    <a:pt x="206" y="305"/>
                  </a:lnTo>
                  <a:lnTo>
                    <a:pt x="185" y="306"/>
                  </a:lnTo>
                  <a:lnTo>
                    <a:pt x="181" y="308"/>
                  </a:lnTo>
                  <a:lnTo>
                    <a:pt x="173" y="302"/>
                  </a:lnTo>
                  <a:lnTo>
                    <a:pt x="169" y="312"/>
                  </a:lnTo>
                  <a:lnTo>
                    <a:pt x="171" y="321"/>
                  </a:lnTo>
                  <a:lnTo>
                    <a:pt x="163" y="328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20" name="Freeform 389">
              <a:extLst>
                <a:ext uri="{FF2B5EF4-FFF2-40B4-BE49-F238E27FC236}">
                  <a16:creationId xmlns:a16="http://schemas.microsoft.com/office/drawing/2014/main" xmlns="" id="{ABFE5558-AA4D-4726-ABF2-8F8EA36D0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8569" y="3196222"/>
              <a:ext cx="486107" cy="403398"/>
            </a:xfrm>
            <a:custGeom>
              <a:avLst/>
              <a:gdLst>
                <a:gd name="T0" fmla="*/ 218 w 295"/>
                <a:gd name="T1" fmla="*/ 260 h 278"/>
                <a:gd name="T2" fmla="*/ 216 w 295"/>
                <a:gd name="T3" fmla="*/ 243 h 278"/>
                <a:gd name="T4" fmla="*/ 204 w 295"/>
                <a:gd name="T5" fmla="*/ 220 h 278"/>
                <a:gd name="T6" fmla="*/ 197 w 295"/>
                <a:gd name="T7" fmla="*/ 203 h 278"/>
                <a:gd name="T8" fmla="*/ 185 w 295"/>
                <a:gd name="T9" fmla="*/ 209 h 278"/>
                <a:gd name="T10" fmla="*/ 192 w 295"/>
                <a:gd name="T11" fmla="*/ 227 h 278"/>
                <a:gd name="T12" fmla="*/ 173 w 295"/>
                <a:gd name="T13" fmla="*/ 254 h 278"/>
                <a:gd name="T14" fmla="*/ 148 w 295"/>
                <a:gd name="T15" fmla="*/ 244 h 278"/>
                <a:gd name="T16" fmla="*/ 139 w 295"/>
                <a:gd name="T17" fmla="*/ 254 h 278"/>
                <a:gd name="T18" fmla="*/ 130 w 295"/>
                <a:gd name="T19" fmla="*/ 262 h 278"/>
                <a:gd name="T20" fmla="*/ 109 w 295"/>
                <a:gd name="T21" fmla="*/ 258 h 278"/>
                <a:gd name="T22" fmla="*/ 89 w 295"/>
                <a:gd name="T23" fmla="*/ 261 h 278"/>
                <a:gd name="T24" fmla="*/ 74 w 295"/>
                <a:gd name="T25" fmla="*/ 247 h 278"/>
                <a:gd name="T26" fmla="*/ 58 w 295"/>
                <a:gd name="T27" fmla="*/ 244 h 278"/>
                <a:gd name="T28" fmla="*/ 49 w 295"/>
                <a:gd name="T29" fmla="*/ 272 h 278"/>
                <a:gd name="T30" fmla="*/ 37 w 295"/>
                <a:gd name="T31" fmla="*/ 278 h 278"/>
                <a:gd name="T32" fmla="*/ 29 w 295"/>
                <a:gd name="T33" fmla="*/ 271 h 278"/>
                <a:gd name="T34" fmla="*/ 30 w 295"/>
                <a:gd name="T35" fmla="*/ 256 h 278"/>
                <a:gd name="T36" fmla="*/ 20 w 295"/>
                <a:gd name="T37" fmla="*/ 235 h 278"/>
                <a:gd name="T38" fmla="*/ 17 w 295"/>
                <a:gd name="T39" fmla="*/ 221 h 278"/>
                <a:gd name="T40" fmla="*/ 10 w 295"/>
                <a:gd name="T41" fmla="*/ 203 h 278"/>
                <a:gd name="T42" fmla="*/ 0 w 295"/>
                <a:gd name="T43" fmla="*/ 196 h 278"/>
                <a:gd name="T44" fmla="*/ 6 w 295"/>
                <a:gd name="T45" fmla="*/ 180 h 278"/>
                <a:gd name="T46" fmla="*/ 9 w 295"/>
                <a:gd name="T47" fmla="*/ 165 h 278"/>
                <a:gd name="T48" fmla="*/ 10 w 295"/>
                <a:gd name="T49" fmla="*/ 147 h 278"/>
                <a:gd name="T50" fmla="*/ 34 w 295"/>
                <a:gd name="T51" fmla="*/ 133 h 278"/>
                <a:gd name="T52" fmla="*/ 30 w 295"/>
                <a:gd name="T53" fmla="*/ 42 h 278"/>
                <a:gd name="T54" fmla="*/ 49 w 295"/>
                <a:gd name="T55" fmla="*/ 0 h 278"/>
                <a:gd name="T56" fmla="*/ 191 w 295"/>
                <a:gd name="T57" fmla="*/ 0 h 278"/>
                <a:gd name="T58" fmla="*/ 269 w 295"/>
                <a:gd name="T59" fmla="*/ 21 h 278"/>
                <a:gd name="T60" fmla="*/ 270 w 295"/>
                <a:gd name="T61" fmla="*/ 46 h 278"/>
                <a:gd name="T62" fmla="*/ 285 w 295"/>
                <a:gd name="T63" fmla="*/ 76 h 278"/>
                <a:gd name="T64" fmla="*/ 287 w 295"/>
                <a:gd name="T65" fmla="*/ 95 h 278"/>
                <a:gd name="T66" fmla="*/ 268 w 295"/>
                <a:gd name="T67" fmla="*/ 105 h 278"/>
                <a:gd name="T68" fmla="*/ 260 w 295"/>
                <a:gd name="T69" fmla="*/ 149 h 278"/>
                <a:gd name="T70" fmla="*/ 260 w 295"/>
                <a:gd name="T71" fmla="*/ 175 h 278"/>
                <a:gd name="T72" fmla="*/ 243 w 295"/>
                <a:gd name="T73" fmla="*/ 206 h 278"/>
                <a:gd name="T74" fmla="*/ 234 w 295"/>
                <a:gd name="T75" fmla="*/ 231 h 278"/>
                <a:gd name="T76" fmla="*/ 221 w 295"/>
                <a:gd name="T77" fmla="*/ 25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5" h="278">
                  <a:moveTo>
                    <a:pt x="221" y="261"/>
                  </a:moveTo>
                  <a:lnTo>
                    <a:pt x="218" y="260"/>
                  </a:lnTo>
                  <a:lnTo>
                    <a:pt x="218" y="250"/>
                  </a:lnTo>
                  <a:lnTo>
                    <a:pt x="216" y="243"/>
                  </a:lnTo>
                  <a:lnTo>
                    <a:pt x="207" y="235"/>
                  </a:lnTo>
                  <a:lnTo>
                    <a:pt x="204" y="220"/>
                  </a:lnTo>
                  <a:lnTo>
                    <a:pt x="206" y="204"/>
                  </a:lnTo>
                  <a:lnTo>
                    <a:pt x="197" y="203"/>
                  </a:lnTo>
                  <a:lnTo>
                    <a:pt x="196" y="208"/>
                  </a:lnTo>
                  <a:lnTo>
                    <a:pt x="185" y="209"/>
                  </a:lnTo>
                  <a:lnTo>
                    <a:pt x="190" y="215"/>
                  </a:lnTo>
                  <a:lnTo>
                    <a:pt x="192" y="227"/>
                  </a:lnTo>
                  <a:lnTo>
                    <a:pt x="182" y="239"/>
                  </a:lnTo>
                  <a:lnTo>
                    <a:pt x="173" y="254"/>
                  </a:lnTo>
                  <a:lnTo>
                    <a:pt x="164" y="256"/>
                  </a:lnTo>
                  <a:lnTo>
                    <a:pt x="148" y="244"/>
                  </a:lnTo>
                  <a:lnTo>
                    <a:pt x="141" y="248"/>
                  </a:lnTo>
                  <a:lnTo>
                    <a:pt x="139" y="254"/>
                  </a:lnTo>
                  <a:lnTo>
                    <a:pt x="130" y="258"/>
                  </a:lnTo>
                  <a:lnTo>
                    <a:pt x="130" y="262"/>
                  </a:lnTo>
                  <a:lnTo>
                    <a:pt x="111" y="262"/>
                  </a:lnTo>
                  <a:lnTo>
                    <a:pt x="109" y="258"/>
                  </a:lnTo>
                  <a:lnTo>
                    <a:pt x="95" y="257"/>
                  </a:lnTo>
                  <a:lnTo>
                    <a:pt x="89" y="261"/>
                  </a:lnTo>
                  <a:lnTo>
                    <a:pt x="84" y="259"/>
                  </a:lnTo>
                  <a:lnTo>
                    <a:pt x="74" y="247"/>
                  </a:lnTo>
                  <a:lnTo>
                    <a:pt x="71" y="241"/>
                  </a:lnTo>
                  <a:lnTo>
                    <a:pt x="58" y="244"/>
                  </a:lnTo>
                  <a:lnTo>
                    <a:pt x="53" y="254"/>
                  </a:lnTo>
                  <a:lnTo>
                    <a:pt x="49" y="272"/>
                  </a:lnTo>
                  <a:lnTo>
                    <a:pt x="42" y="276"/>
                  </a:lnTo>
                  <a:lnTo>
                    <a:pt x="37" y="278"/>
                  </a:lnTo>
                  <a:lnTo>
                    <a:pt x="35" y="277"/>
                  </a:lnTo>
                  <a:lnTo>
                    <a:pt x="29" y="271"/>
                  </a:lnTo>
                  <a:lnTo>
                    <a:pt x="28" y="265"/>
                  </a:lnTo>
                  <a:lnTo>
                    <a:pt x="30" y="256"/>
                  </a:lnTo>
                  <a:lnTo>
                    <a:pt x="30" y="248"/>
                  </a:lnTo>
                  <a:lnTo>
                    <a:pt x="20" y="235"/>
                  </a:lnTo>
                  <a:lnTo>
                    <a:pt x="17" y="226"/>
                  </a:lnTo>
                  <a:lnTo>
                    <a:pt x="17" y="221"/>
                  </a:lnTo>
                  <a:lnTo>
                    <a:pt x="10" y="215"/>
                  </a:lnTo>
                  <a:lnTo>
                    <a:pt x="10" y="203"/>
                  </a:lnTo>
                  <a:lnTo>
                    <a:pt x="6" y="195"/>
                  </a:lnTo>
                  <a:lnTo>
                    <a:pt x="0" y="196"/>
                  </a:lnTo>
                  <a:lnTo>
                    <a:pt x="1" y="188"/>
                  </a:lnTo>
                  <a:lnTo>
                    <a:pt x="6" y="180"/>
                  </a:lnTo>
                  <a:lnTo>
                    <a:pt x="4" y="171"/>
                  </a:lnTo>
                  <a:lnTo>
                    <a:pt x="9" y="165"/>
                  </a:lnTo>
                  <a:lnTo>
                    <a:pt x="6" y="160"/>
                  </a:lnTo>
                  <a:lnTo>
                    <a:pt x="10" y="147"/>
                  </a:lnTo>
                  <a:lnTo>
                    <a:pt x="18" y="132"/>
                  </a:lnTo>
                  <a:lnTo>
                    <a:pt x="34" y="133"/>
                  </a:lnTo>
                  <a:lnTo>
                    <a:pt x="30" y="51"/>
                  </a:lnTo>
                  <a:lnTo>
                    <a:pt x="30" y="42"/>
                  </a:lnTo>
                  <a:lnTo>
                    <a:pt x="51" y="42"/>
                  </a:lnTo>
                  <a:lnTo>
                    <a:pt x="49" y="0"/>
                  </a:lnTo>
                  <a:lnTo>
                    <a:pt x="121" y="0"/>
                  </a:lnTo>
                  <a:lnTo>
                    <a:pt x="191" y="0"/>
                  </a:lnTo>
                  <a:lnTo>
                    <a:pt x="262" y="0"/>
                  </a:lnTo>
                  <a:lnTo>
                    <a:pt x="269" y="21"/>
                  </a:lnTo>
                  <a:lnTo>
                    <a:pt x="266" y="24"/>
                  </a:lnTo>
                  <a:lnTo>
                    <a:pt x="270" y="46"/>
                  </a:lnTo>
                  <a:lnTo>
                    <a:pt x="278" y="71"/>
                  </a:lnTo>
                  <a:lnTo>
                    <a:pt x="285" y="76"/>
                  </a:lnTo>
                  <a:lnTo>
                    <a:pt x="295" y="84"/>
                  </a:lnTo>
                  <a:lnTo>
                    <a:pt x="287" y="95"/>
                  </a:lnTo>
                  <a:lnTo>
                    <a:pt x="273" y="99"/>
                  </a:lnTo>
                  <a:lnTo>
                    <a:pt x="268" y="105"/>
                  </a:lnTo>
                  <a:lnTo>
                    <a:pt x="267" y="119"/>
                  </a:lnTo>
                  <a:lnTo>
                    <a:pt x="260" y="149"/>
                  </a:lnTo>
                  <a:lnTo>
                    <a:pt x="263" y="158"/>
                  </a:lnTo>
                  <a:lnTo>
                    <a:pt x="260" y="175"/>
                  </a:lnTo>
                  <a:lnTo>
                    <a:pt x="254" y="196"/>
                  </a:lnTo>
                  <a:lnTo>
                    <a:pt x="243" y="206"/>
                  </a:lnTo>
                  <a:lnTo>
                    <a:pt x="236" y="222"/>
                  </a:lnTo>
                  <a:lnTo>
                    <a:pt x="234" y="231"/>
                  </a:lnTo>
                  <a:lnTo>
                    <a:pt x="226" y="236"/>
                  </a:lnTo>
                  <a:lnTo>
                    <a:pt x="221" y="258"/>
                  </a:lnTo>
                  <a:lnTo>
                    <a:pt x="221" y="261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21" name="Freeform 390">
              <a:extLst>
                <a:ext uri="{FF2B5EF4-FFF2-40B4-BE49-F238E27FC236}">
                  <a16:creationId xmlns:a16="http://schemas.microsoft.com/office/drawing/2014/main" xmlns="" id="{7D927AD2-DFA4-48AE-B89A-1B067D78F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9539" y="3490789"/>
              <a:ext cx="346042" cy="264095"/>
            </a:xfrm>
            <a:custGeom>
              <a:avLst/>
              <a:gdLst>
                <a:gd name="T0" fmla="*/ 184 w 210"/>
                <a:gd name="T1" fmla="*/ 58 h 182"/>
                <a:gd name="T2" fmla="*/ 185 w 210"/>
                <a:gd name="T3" fmla="*/ 74 h 182"/>
                <a:gd name="T4" fmla="*/ 182 w 210"/>
                <a:gd name="T5" fmla="*/ 80 h 182"/>
                <a:gd name="T6" fmla="*/ 172 w 210"/>
                <a:gd name="T7" fmla="*/ 81 h 182"/>
                <a:gd name="T8" fmla="*/ 166 w 210"/>
                <a:gd name="T9" fmla="*/ 93 h 182"/>
                <a:gd name="T10" fmla="*/ 178 w 210"/>
                <a:gd name="T11" fmla="*/ 94 h 182"/>
                <a:gd name="T12" fmla="*/ 187 w 210"/>
                <a:gd name="T13" fmla="*/ 104 h 182"/>
                <a:gd name="T14" fmla="*/ 191 w 210"/>
                <a:gd name="T15" fmla="*/ 113 h 182"/>
                <a:gd name="T16" fmla="*/ 199 w 210"/>
                <a:gd name="T17" fmla="*/ 117 h 182"/>
                <a:gd name="T18" fmla="*/ 210 w 210"/>
                <a:gd name="T19" fmla="*/ 140 h 182"/>
                <a:gd name="T20" fmla="*/ 198 w 210"/>
                <a:gd name="T21" fmla="*/ 154 h 182"/>
                <a:gd name="T22" fmla="*/ 187 w 210"/>
                <a:gd name="T23" fmla="*/ 166 h 182"/>
                <a:gd name="T24" fmla="*/ 175 w 210"/>
                <a:gd name="T25" fmla="*/ 176 h 182"/>
                <a:gd name="T26" fmla="*/ 163 w 210"/>
                <a:gd name="T27" fmla="*/ 176 h 182"/>
                <a:gd name="T28" fmla="*/ 148 w 210"/>
                <a:gd name="T29" fmla="*/ 180 h 182"/>
                <a:gd name="T30" fmla="*/ 136 w 210"/>
                <a:gd name="T31" fmla="*/ 176 h 182"/>
                <a:gd name="T32" fmla="*/ 129 w 210"/>
                <a:gd name="T33" fmla="*/ 182 h 182"/>
                <a:gd name="T34" fmla="*/ 112 w 210"/>
                <a:gd name="T35" fmla="*/ 168 h 182"/>
                <a:gd name="T36" fmla="*/ 108 w 210"/>
                <a:gd name="T37" fmla="*/ 159 h 182"/>
                <a:gd name="T38" fmla="*/ 98 w 210"/>
                <a:gd name="T39" fmla="*/ 163 h 182"/>
                <a:gd name="T40" fmla="*/ 89 w 210"/>
                <a:gd name="T41" fmla="*/ 162 h 182"/>
                <a:gd name="T42" fmla="*/ 84 w 210"/>
                <a:gd name="T43" fmla="*/ 165 h 182"/>
                <a:gd name="T44" fmla="*/ 76 w 210"/>
                <a:gd name="T45" fmla="*/ 163 h 182"/>
                <a:gd name="T46" fmla="*/ 65 w 210"/>
                <a:gd name="T47" fmla="*/ 146 h 182"/>
                <a:gd name="T48" fmla="*/ 62 w 210"/>
                <a:gd name="T49" fmla="*/ 139 h 182"/>
                <a:gd name="T50" fmla="*/ 48 w 210"/>
                <a:gd name="T51" fmla="*/ 131 h 182"/>
                <a:gd name="T52" fmla="*/ 43 w 210"/>
                <a:gd name="T53" fmla="*/ 118 h 182"/>
                <a:gd name="T54" fmla="*/ 35 w 210"/>
                <a:gd name="T55" fmla="*/ 109 h 182"/>
                <a:gd name="T56" fmla="*/ 23 w 210"/>
                <a:gd name="T57" fmla="*/ 99 h 182"/>
                <a:gd name="T58" fmla="*/ 23 w 210"/>
                <a:gd name="T59" fmla="*/ 92 h 182"/>
                <a:gd name="T60" fmla="*/ 13 w 210"/>
                <a:gd name="T61" fmla="*/ 84 h 182"/>
                <a:gd name="T62" fmla="*/ 0 w 210"/>
                <a:gd name="T63" fmla="*/ 75 h 182"/>
                <a:gd name="T64" fmla="*/ 5 w 210"/>
                <a:gd name="T65" fmla="*/ 73 h 182"/>
                <a:gd name="T66" fmla="*/ 12 w 210"/>
                <a:gd name="T67" fmla="*/ 69 h 182"/>
                <a:gd name="T68" fmla="*/ 16 w 210"/>
                <a:gd name="T69" fmla="*/ 51 h 182"/>
                <a:gd name="T70" fmla="*/ 21 w 210"/>
                <a:gd name="T71" fmla="*/ 41 h 182"/>
                <a:gd name="T72" fmla="*/ 34 w 210"/>
                <a:gd name="T73" fmla="*/ 38 h 182"/>
                <a:gd name="T74" fmla="*/ 37 w 210"/>
                <a:gd name="T75" fmla="*/ 44 h 182"/>
                <a:gd name="T76" fmla="*/ 47 w 210"/>
                <a:gd name="T77" fmla="*/ 56 h 182"/>
                <a:gd name="T78" fmla="*/ 52 w 210"/>
                <a:gd name="T79" fmla="*/ 58 h 182"/>
                <a:gd name="T80" fmla="*/ 59 w 210"/>
                <a:gd name="T81" fmla="*/ 54 h 182"/>
                <a:gd name="T82" fmla="*/ 72 w 210"/>
                <a:gd name="T83" fmla="*/ 55 h 182"/>
                <a:gd name="T84" fmla="*/ 74 w 210"/>
                <a:gd name="T85" fmla="*/ 59 h 182"/>
                <a:gd name="T86" fmla="*/ 93 w 210"/>
                <a:gd name="T87" fmla="*/ 59 h 182"/>
                <a:gd name="T88" fmla="*/ 93 w 210"/>
                <a:gd name="T89" fmla="*/ 55 h 182"/>
                <a:gd name="T90" fmla="*/ 102 w 210"/>
                <a:gd name="T91" fmla="*/ 51 h 182"/>
                <a:gd name="T92" fmla="*/ 104 w 210"/>
                <a:gd name="T93" fmla="*/ 45 h 182"/>
                <a:gd name="T94" fmla="*/ 111 w 210"/>
                <a:gd name="T95" fmla="*/ 41 h 182"/>
                <a:gd name="T96" fmla="*/ 127 w 210"/>
                <a:gd name="T97" fmla="*/ 53 h 182"/>
                <a:gd name="T98" fmla="*/ 136 w 210"/>
                <a:gd name="T99" fmla="*/ 51 h 182"/>
                <a:gd name="T100" fmla="*/ 145 w 210"/>
                <a:gd name="T101" fmla="*/ 36 h 182"/>
                <a:gd name="T102" fmla="*/ 155 w 210"/>
                <a:gd name="T103" fmla="*/ 24 h 182"/>
                <a:gd name="T104" fmla="*/ 153 w 210"/>
                <a:gd name="T105" fmla="*/ 12 h 182"/>
                <a:gd name="T106" fmla="*/ 148 w 210"/>
                <a:gd name="T107" fmla="*/ 6 h 182"/>
                <a:gd name="T108" fmla="*/ 159 w 210"/>
                <a:gd name="T109" fmla="*/ 5 h 182"/>
                <a:gd name="T110" fmla="*/ 160 w 210"/>
                <a:gd name="T111" fmla="*/ 0 h 182"/>
                <a:gd name="T112" fmla="*/ 169 w 210"/>
                <a:gd name="T113" fmla="*/ 1 h 182"/>
                <a:gd name="T114" fmla="*/ 167 w 210"/>
                <a:gd name="T115" fmla="*/ 17 h 182"/>
                <a:gd name="T116" fmla="*/ 170 w 210"/>
                <a:gd name="T117" fmla="*/ 32 h 182"/>
                <a:gd name="T118" fmla="*/ 179 w 210"/>
                <a:gd name="T119" fmla="*/ 40 h 182"/>
                <a:gd name="T120" fmla="*/ 181 w 210"/>
                <a:gd name="T121" fmla="*/ 47 h 182"/>
                <a:gd name="T122" fmla="*/ 181 w 210"/>
                <a:gd name="T123" fmla="*/ 57 h 182"/>
                <a:gd name="T124" fmla="*/ 184 w 210"/>
                <a:gd name="T125" fmla="*/ 5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0" h="182">
                  <a:moveTo>
                    <a:pt x="184" y="58"/>
                  </a:moveTo>
                  <a:lnTo>
                    <a:pt x="185" y="74"/>
                  </a:lnTo>
                  <a:lnTo>
                    <a:pt x="182" y="80"/>
                  </a:lnTo>
                  <a:lnTo>
                    <a:pt x="172" y="81"/>
                  </a:lnTo>
                  <a:lnTo>
                    <a:pt x="166" y="93"/>
                  </a:lnTo>
                  <a:lnTo>
                    <a:pt x="178" y="94"/>
                  </a:lnTo>
                  <a:lnTo>
                    <a:pt x="187" y="104"/>
                  </a:lnTo>
                  <a:lnTo>
                    <a:pt x="191" y="113"/>
                  </a:lnTo>
                  <a:lnTo>
                    <a:pt x="199" y="117"/>
                  </a:lnTo>
                  <a:lnTo>
                    <a:pt x="210" y="140"/>
                  </a:lnTo>
                  <a:lnTo>
                    <a:pt x="198" y="154"/>
                  </a:lnTo>
                  <a:lnTo>
                    <a:pt x="187" y="166"/>
                  </a:lnTo>
                  <a:lnTo>
                    <a:pt x="175" y="176"/>
                  </a:lnTo>
                  <a:lnTo>
                    <a:pt x="163" y="176"/>
                  </a:lnTo>
                  <a:lnTo>
                    <a:pt x="148" y="180"/>
                  </a:lnTo>
                  <a:lnTo>
                    <a:pt x="136" y="176"/>
                  </a:lnTo>
                  <a:lnTo>
                    <a:pt x="129" y="182"/>
                  </a:lnTo>
                  <a:lnTo>
                    <a:pt x="112" y="168"/>
                  </a:lnTo>
                  <a:lnTo>
                    <a:pt x="108" y="159"/>
                  </a:lnTo>
                  <a:lnTo>
                    <a:pt x="98" y="163"/>
                  </a:lnTo>
                  <a:lnTo>
                    <a:pt x="89" y="162"/>
                  </a:lnTo>
                  <a:lnTo>
                    <a:pt x="84" y="165"/>
                  </a:lnTo>
                  <a:lnTo>
                    <a:pt x="76" y="163"/>
                  </a:lnTo>
                  <a:lnTo>
                    <a:pt x="65" y="146"/>
                  </a:lnTo>
                  <a:lnTo>
                    <a:pt x="62" y="139"/>
                  </a:lnTo>
                  <a:lnTo>
                    <a:pt x="48" y="131"/>
                  </a:lnTo>
                  <a:lnTo>
                    <a:pt x="43" y="118"/>
                  </a:lnTo>
                  <a:lnTo>
                    <a:pt x="35" y="109"/>
                  </a:lnTo>
                  <a:lnTo>
                    <a:pt x="23" y="99"/>
                  </a:lnTo>
                  <a:lnTo>
                    <a:pt x="23" y="92"/>
                  </a:lnTo>
                  <a:lnTo>
                    <a:pt x="13" y="84"/>
                  </a:lnTo>
                  <a:lnTo>
                    <a:pt x="0" y="75"/>
                  </a:lnTo>
                  <a:lnTo>
                    <a:pt x="5" y="73"/>
                  </a:lnTo>
                  <a:lnTo>
                    <a:pt x="12" y="69"/>
                  </a:lnTo>
                  <a:lnTo>
                    <a:pt x="16" y="51"/>
                  </a:lnTo>
                  <a:lnTo>
                    <a:pt x="21" y="41"/>
                  </a:lnTo>
                  <a:lnTo>
                    <a:pt x="34" y="38"/>
                  </a:lnTo>
                  <a:lnTo>
                    <a:pt x="37" y="44"/>
                  </a:lnTo>
                  <a:lnTo>
                    <a:pt x="47" y="56"/>
                  </a:lnTo>
                  <a:lnTo>
                    <a:pt x="52" y="58"/>
                  </a:lnTo>
                  <a:lnTo>
                    <a:pt x="59" y="54"/>
                  </a:lnTo>
                  <a:lnTo>
                    <a:pt x="72" y="55"/>
                  </a:lnTo>
                  <a:lnTo>
                    <a:pt x="74" y="59"/>
                  </a:lnTo>
                  <a:lnTo>
                    <a:pt x="93" y="59"/>
                  </a:lnTo>
                  <a:lnTo>
                    <a:pt x="93" y="55"/>
                  </a:lnTo>
                  <a:lnTo>
                    <a:pt x="102" y="51"/>
                  </a:lnTo>
                  <a:lnTo>
                    <a:pt x="104" y="45"/>
                  </a:lnTo>
                  <a:lnTo>
                    <a:pt x="111" y="41"/>
                  </a:lnTo>
                  <a:lnTo>
                    <a:pt x="127" y="53"/>
                  </a:lnTo>
                  <a:lnTo>
                    <a:pt x="136" y="51"/>
                  </a:lnTo>
                  <a:lnTo>
                    <a:pt x="145" y="36"/>
                  </a:lnTo>
                  <a:lnTo>
                    <a:pt x="155" y="24"/>
                  </a:lnTo>
                  <a:lnTo>
                    <a:pt x="153" y="12"/>
                  </a:lnTo>
                  <a:lnTo>
                    <a:pt x="148" y="6"/>
                  </a:lnTo>
                  <a:lnTo>
                    <a:pt x="159" y="5"/>
                  </a:lnTo>
                  <a:lnTo>
                    <a:pt x="160" y="0"/>
                  </a:lnTo>
                  <a:lnTo>
                    <a:pt x="169" y="1"/>
                  </a:lnTo>
                  <a:lnTo>
                    <a:pt x="167" y="17"/>
                  </a:lnTo>
                  <a:lnTo>
                    <a:pt x="170" y="32"/>
                  </a:lnTo>
                  <a:lnTo>
                    <a:pt x="179" y="40"/>
                  </a:lnTo>
                  <a:lnTo>
                    <a:pt x="181" y="47"/>
                  </a:lnTo>
                  <a:lnTo>
                    <a:pt x="181" y="57"/>
                  </a:lnTo>
                  <a:lnTo>
                    <a:pt x="184" y="58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22" name="Freeform 391">
              <a:extLst>
                <a:ext uri="{FF2B5EF4-FFF2-40B4-BE49-F238E27FC236}">
                  <a16:creationId xmlns:a16="http://schemas.microsoft.com/office/drawing/2014/main" xmlns="" id="{EC967689-5DE5-4E1C-8645-9CE2E620A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846" y="3360193"/>
              <a:ext cx="184556" cy="127694"/>
            </a:xfrm>
            <a:custGeom>
              <a:avLst/>
              <a:gdLst>
                <a:gd name="T0" fmla="*/ 17 w 112"/>
                <a:gd name="T1" fmla="*/ 62 h 88"/>
                <a:gd name="T2" fmla="*/ 10 w 112"/>
                <a:gd name="T3" fmla="*/ 46 h 88"/>
                <a:gd name="T4" fmla="*/ 0 w 112"/>
                <a:gd name="T5" fmla="*/ 38 h 88"/>
                <a:gd name="T6" fmla="*/ 9 w 112"/>
                <a:gd name="T7" fmla="*/ 34 h 88"/>
                <a:gd name="T8" fmla="*/ 18 w 112"/>
                <a:gd name="T9" fmla="*/ 20 h 88"/>
                <a:gd name="T10" fmla="*/ 22 w 112"/>
                <a:gd name="T11" fmla="*/ 9 h 88"/>
                <a:gd name="T12" fmla="*/ 29 w 112"/>
                <a:gd name="T13" fmla="*/ 2 h 88"/>
                <a:gd name="T14" fmla="*/ 38 w 112"/>
                <a:gd name="T15" fmla="*/ 4 h 88"/>
                <a:gd name="T16" fmla="*/ 47 w 112"/>
                <a:gd name="T17" fmla="*/ 0 h 88"/>
                <a:gd name="T18" fmla="*/ 57 w 112"/>
                <a:gd name="T19" fmla="*/ 0 h 88"/>
                <a:gd name="T20" fmla="*/ 65 w 112"/>
                <a:gd name="T21" fmla="*/ 6 h 88"/>
                <a:gd name="T22" fmla="*/ 77 w 112"/>
                <a:gd name="T23" fmla="*/ 11 h 88"/>
                <a:gd name="T24" fmla="*/ 88 w 112"/>
                <a:gd name="T25" fmla="*/ 26 h 88"/>
                <a:gd name="T26" fmla="*/ 100 w 112"/>
                <a:gd name="T27" fmla="*/ 41 h 88"/>
                <a:gd name="T28" fmla="*/ 100 w 112"/>
                <a:gd name="T29" fmla="*/ 54 h 88"/>
                <a:gd name="T30" fmla="*/ 104 w 112"/>
                <a:gd name="T31" fmla="*/ 66 h 88"/>
                <a:gd name="T32" fmla="*/ 111 w 112"/>
                <a:gd name="T33" fmla="*/ 71 h 88"/>
                <a:gd name="T34" fmla="*/ 112 w 112"/>
                <a:gd name="T35" fmla="*/ 79 h 88"/>
                <a:gd name="T36" fmla="*/ 111 w 112"/>
                <a:gd name="T37" fmla="*/ 86 h 88"/>
                <a:gd name="T38" fmla="*/ 109 w 112"/>
                <a:gd name="T39" fmla="*/ 87 h 88"/>
                <a:gd name="T40" fmla="*/ 99 w 112"/>
                <a:gd name="T41" fmla="*/ 85 h 88"/>
                <a:gd name="T42" fmla="*/ 97 w 112"/>
                <a:gd name="T43" fmla="*/ 88 h 88"/>
                <a:gd name="T44" fmla="*/ 93 w 112"/>
                <a:gd name="T45" fmla="*/ 88 h 88"/>
                <a:gd name="T46" fmla="*/ 80 w 112"/>
                <a:gd name="T47" fmla="*/ 83 h 88"/>
                <a:gd name="T48" fmla="*/ 71 w 112"/>
                <a:gd name="T49" fmla="*/ 83 h 88"/>
                <a:gd name="T50" fmla="*/ 38 w 112"/>
                <a:gd name="T51" fmla="*/ 82 h 88"/>
                <a:gd name="T52" fmla="*/ 33 w 112"/>
                <a:gd name="T53" fmla="*/ 84 h 88"/>
                <a:gd name="T54" fmla="*/ 27 w 112"/>
                <a:gd name="T55" fmla="*/ 84 h 88"/>
                <a:gd name="T56" fmla="*/ 17 w 112"/>
                <a:gd name="T57" fmla="*/ 87 h 88"/>
                <a:gd name="T58" fmla="*/ 14 w 112"/>
                <a:gd name="T59" fmla="*/ 71 h 88"/>
                <a:gd name="T60" fmla="*/ 31 w 112"/>
                <a:gd name="T61" fmla="*/ 72 h 88"/>
                <a:gd name="T62" fmla="*/ 35 w 112"/>
                <a:gd name="T63" fmla="*/ 69 h 88"/>
                <a:gd name="T64" fmla="*/ 39 w 112"/>
                <a:gd name="T65" fmla="*/ 69 h 88"/>
                <a:gd name="T66" fmla="*/ 45 w 112"/>
                <a:gd name="T67" fmla="*/ 64 h 88"/>
                <a:gd name="T68" fmla="*/ 53 w 112"/>
                <a:gd name="T69" fmla="*/ 68 h 88"/>
                <a:gd name="T70" fmla="*/ 61 w 112"/>
                <a:gd name="T71" fmla="*/ 69 h 88"/>
                <a:gd name="T72" fmla="*/ 69 w 112"/>
                <a:gd name="T73" fmla="*/ 64 h 88"/>
                <a:gd name="T74" fmla="*/ 65 w 112"/>
                <a:gd name="T75" fmla="*/ 58 h 88"/>
                <a:gd name="T76" fmla="*/ 59 w 112"/>
                <a:gd name="T77" fmla="*/ 61 h 88"/>
                <a:gd name="T78" fmla="*/ 54 w 112"/>
                <a:gd name="T79" fmla="*/ 61 h 88"/>
                <a:gd name="T80" fmla="*/ 47 w 112"/>
                <a:gd name="T81" fmla="*/ 56 h 88"/>
                <a:gd name="T82" fmla="*/ 41 w 112"/>
                <a:gd name="T83" fmla="*/ 56 h 88"/>
                <a:gd name="T84" fmla="*/ 37 w 112"/>
                <a:gd name="T85" fmla="*/ 61 h 88"/>
                <a:gd name="T86" fmla="*/ 17 w 112"/>
                <a:gd name="T87" fmla="*/ 6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2" h="88">
                  <a:moveTo>
                    <a:pt x="17" y="62"/>
                  </a:moveTo>
                  <a:lnTo>
                    <a:pt x="10" y="46"/>
                  </a:lnTo>
                  <a:lnTo>
                    <a:pt x="0" y="38"/>
                  </a:lnTo>
                  <a:lnTo>
                    <a:pt x="9" y="34"/>
                  </a:lnTo>
                  <a:lnTo>
                    <a:pt x="18" y="20"/>
                  </a:lnTo>
                  <a:lnTo>
                    <a:pt x="22" y="9"/>
                  </a:lnTo>
                  <a:lnTo>
                    <a:pt x="29" y="2"/>
                  </a:lnTo>
                  <a:lnTo>
                    <a:pt x="38" y="4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6"/>
                  </a:lnTo>
                  <a:lnTo>
                    <a:pt x="77" y="11"/>
                  </a:lnTo>
                  <a:lnTo>
                    <a:pt x="88" y="26"/>
                  </a:lnTo>
                  <a:lnTo>
                    <a:pt x="100" y="41"/>
                  </a:lnTo>
                  <a:lnTo>
                    <a:pt x="100" y="54"/>
                  </a:lnTo>
                  <a:lnTo>
                    <a:pt x="104" y="66"/>
                  </a:lnTo>
                  <a:lnTo>
                    <a:pt x="111" y="71"/>
                  </a:lnTo>
                  <a:lnTo>
                    <a:pt x="112" y="79"/>
                  </a:lnTo>
                  <a:lnTo>
                    <a:pt x="111" y="86"/>
                  </a:lnTo>
                  <a:lnTo>
                    <a:pt x="109" y="87"/>
                  </a:lnTo>
                  <a:lnTo>
                    <a:pt x="99" y="85"/>
                  </a:lnTo>
                  <a:lnTo>
                    <a:pt x="97" y="88"/>
                  </a:lnTo>
                  <a:lnTo>
                    <a:pt x="93" y="88"/>
                  </a:lnTo>
                  <a:lnTo>
                    <a:pt x="80" y="83"/>
                  </a:lnTo>
                  <a:lnTo>
                    <a:pt x="71" y="83"/>
                  </a:lnTo>
                  <a:lnTo>
                    <a:pt x="38" y="82"/>
                  </a:lnTo>
                  <a:lnTo>
                    <a:pt x="33" y="84"/>
                  </a:lnTo>
                  <a:lnTo>
                    <a:pt x="27" y="84"/>
                  </a:lnTo>
                  <a:lnTo>
                    <a:pt x="17" y="87"/>
                  </a:lnTo>
                  <a:lnTo>
                    <a:pt x="14" y="71"/>
                  </a:lnTo>
                  <a:lnTo>
                    <a:pt x="31" y="72"/>
                  </a:lnTo>
                  <a:lnTo>
                    <a:pt x="35" y="69"/>
                  </a:lnTo>
                  <a:lnTo>
                    <a:pt x="39" y="69"/>
                  </a:lnTo>
                  <a:lnTo>
                    <a:pt x="45" y="64"/>
                  </a:lnTo>
                  <a:lnTo>
                    <a:pt x="53" y="68"/>
                  </a:lnTo>
                  <a:lnTo>
                    <a:pt x="61" y="69"/>
                  </a:lnTo>
                  <a:lnTo>
                    <a:pt x="69" y="64"/>
                  </a:lnTo>
                  <a:lnTo>
                    <a:pt x="65" y="58"/>
                  </a:lnTo>
                  <a:lnTo>
                    <a:pt x="59" y="61"/>
                  </a:lnTo>
                  <a:lnTo>
                    <a:pt x="54" y="61"/>
                  </a:lnTo>
                  <a:lnTo>
                    <a:pt x="47" y="56"/>
                  </a:lnTo>
                  <a:lnTo>
                    <a:pt x="41" y="56"/>
                  </a:lnTo>
                  <a:lnTo>
                    <a:pt x="37" y="61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23" name="Freeform 392">
              <a:extLst>
                <a:ext uri="{FF2B5EF4-FFF2-40B4-BE49-F238E27FC236}">
                  <a16:creationId xmlns:a16="http://schemas.microsoft.com/office/drawing/2014/main" xmlns="" id="{03CFF2E5-3FA8-4774-BEEC-57C4B418B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0502" y="4168440"/>
              <a:ext cx="29661" cy="17413"/>
            </a:xfrm>
            <a:custGeom>
              <a:avLst/>
              <a:gdLst>
                <a:gd name="T0" fmla="*/ 14 w 18"/>
                <a:gd name="T1" fmla="*/ 5 h 12"/>
                <a:gd name="T2" fmla="*/ 18 w 18"/>
                <a:gd name="T3" fmla="*/ 12 h 12"/>
                <a:gd name="T4" fmla="*/ 6 w 18"/>
                <a:gd name="T5" fmla="*/ 12 h 12"/>
                <a:gd name="T6" fmla="*/ 0 w 18"/>
                <a:gd name="T7" fmla="*/ 0 h 12"/>
                <a:gd name="T8" fmla="*/ 11 w 18"/>
                <a:gd name="T9" fmla="*/ 4 h 12"/>
                <a:gd name="T10" fmla="*/ 14 w 18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14" y="5"/>
                  </a:moveTo>
                  <a:lnTo>
                    <a:pt x="18" y="12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1" y="4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24" name="Freeform 393">
              <a:extLst>
                <a:ext uri="{FF2B5EF4-FFF2-40B4-BE49-F238E27FC236}">
                  <a16:creationId xmlns:a16="http://schemas.microsoft.com/office/drawing/2014/main" xmlns="" id="{2FA55164-F497-4E81-9AB3-F6F996E45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2717" y="4139418"/>
              <a:ext cx="36252" cy="18864"/>
            </a:xfrm>
            <a:custGeom>
              <a:avLst/>
              <a:gdLst>
                <a:gd name="T0" fmla="*/ 22 w 22"/>
                <a:gd name="T1" fmla="*/ 12 h 13"/>
                <a:gd name="T2" fmla="*/ 15 w 22"/>
                <a:gd name="T3" fmla="*/ 13 h 13"/>
                <a:gd name="T4" fmla="*/ 4 w 22"/>
                <a:gd name="T5" fmla="*/ 11 h 13"/>
                <a:gd name="T6" fmla="*/ 0 w 22"/>
                <a:gd name="T7" fmla="*/ 8 h 13"/>
                <a:gd name="T8" fmla="*/ 2 w 22"/>
                <a:gd name="T9" fmla="*/ 0 h 13"/>
                <a:gd name="T10" fmla="*/ 14 w 22"/>
                <a:gd name="T11" fmla="*/ 3 h 13"/>
                <a:gd name="T12" fmla="*/ 19 w 22"/>
                <a:gd name="T13" fmla="*/ 7 h 13"/>
                <a:gd name="T14" fmla="*/ 22 w 22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3">
                  <a:moveTo>
                    <a:pt x="22" y="12"/>
                  </a:moveTo>
                  <a:lnTo>
                    <a:pt x="15" y="13"/>
                  </a:lnTo>
                  <a:lnTo>
                    <a:pt x="4" y="11"/>
                  </a:lnTo>
                  <a:lnTo>
                    <a:pt x="0" y="8"/>
                  </a:lnTo>
                  <a:lnTo>
                    <a:pt x="2" y="0"/>
                  </a:lnTo>
                  <a:lnTo>
                    <a:pt x="14" y="3"/>
                  </a:lnTo>
                  <a:lnTo>
                    <a:pt x="19" y="7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25" name="Freeform 394">
              <a:extLst>
                <a:ext uri="{FF2B5EF4-FFF2-40B4-BE49-F238E27FC236}">
                  <a16:creationId xmlns:a16="http://schemas.microsoft.com/office/drawing/2014/main" xmlns="" id="{CA7ECBBD-CD01-4F77-B3A6-955E73C8F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5672" y="4110397"/>
              <a:ext cx="28014" cy="44984"/>
            </a:xfrm>
            <a:custGeom>
              <a:avLst/>
              <a:gdLst>
                <a:gd name="T0" fmla="*/ 17 w 17"/>
                <a:gd name="T1" fmla="*/ 27 h 31"/>
                <a:gd name="T2" fmla="*/ 14 w 17"/>
                <a:gd name="T3" fmla="*/ 31 h 31"/>
                <a:gd name="T4" fmla="*/ 3 w 17"/>
                <a:gd name="T5" fmla="*/ 13 h 31"/>
                <a:gd name="T6" fmla="*/ 0 w 17"/>
                <a:gd name="T7" fmla="*/ 0 h 31"/>
                <a:gd name="T8" fmla="*/ 6 w 17"/>
                <a:gd name="T9" fmla="*/ 0 h 31"/>
                <a:gd name="T10" fmla="*/ 11 w 17"/>
                <a:gd name="T11" fmla="*/ 17 h 31"/>
                <a:gd name="T12" fmla="*/ 17 w 17"/>
                <a:gd name="T13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1">
                  <a:moveTo>
                    <a:pt x="17" y="27"/>
                  </a:moveTo>
                  <a:lnTo>
                    <a:pt x="14" y="31"/>
                  </a:lnTo>
                  <a:lnTo>
                    <a:pt x="3" y="13"/>
                  </a:lnTo>
                  <a:lnTo>
                    <a:pt x="0" y="0"/>
                  </a:lnTo>
                  <a:lnTo>
                    <a:pt x="6" y="0"/>
                  </a:lnTo>
                  <a:lnTo>
                    <a:pt x="11" y="17"/>
                  </a:lnTo>
                  <a:lnTo>
                    <a:pt x="17" y="27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26" name="Freeform 395">
              <a:extLst>
                <a:ext uri="{FF2B5EF4-FFF2-40B4-BE49-F238E27FC236}">
                  <a16:creationId xmlns:a16="http://schemas.microsoft.com/office/drawing/2014/main" xmlns="" id="{9C920B39-9D8A-4CB5-8797-023F68ABA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8111" y="4081376"/>
              <a:ext cx="47787" cy="36277"/>
            </a:xfrm>
            <a:custGeom>
              <a:avLst/>
              <a:gdLst>
                <a:gd name="T0" fmla="*/ 28 w 29"/>
                <a:gd name="T1" fmla="*/ 21 h 25"/>
                <a:gd name="T2" fmla="*/ 29 w 29"/>
                <a:gd name="T3" fmla="*/ 25 h 25"/>
                <a:gd name="T4" fmla="*/ 15 w 29"/>
                <a:gd name="T5" fmla="*/ 16 h 25"/>
                <a:gd name="T6" fmla="*/ 6 w 29"/>
                <a:gd name="T7" fmla="*/ 9 h 25"/>
                <a:gd name="T8" fmla="*/ 0 w 29"/>
                <a:gd name="T9" fmla="*/ 2 h 25"/>
                <a:gd name="T10" fmla="*/ 3 w 29"/>
                <a:gd name="T11" fmla="*/ 0 h 25"/>
                <a:gd name="T12" fmla="*/ 11 w 29"/>
                <a:gd name="T13" fmla="*/ 4 h 25"/>
                <a:gd name="T14" fmla="*/ 25 w 29"/>
                <a:gd name="T15" fmla="*/ 14 h 25"/>
                <a:gd name="T16" fmla="*/ 28 w 29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5">
                  <a:moveTo>
                    <a:pt x="28" y="21"/>
                  </a:moveTo>
                  <a:lnTo>
                    <a:pt x="29" y="25"/>
                  </a:lnTo>
                  <a:lnTo>
                    <a:pt x="15" y="16"/>
                  </a:lnTo>
                  <a:lnTo>
                    <a:pt x="6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11" y="4"/>
                  </a:lnTo>
                  <a:lnTo>
                    <a:pt x="25" y="14"/>
                  </a:lnTo>
                  <a:lnTo>
                    <a:pt x="28" y="21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27" name="Freeform 396">
              <a:extLst>
                <a:ext uri="{FF2B5EF4-FFF2-40B4-BE49-F238E27FC236}">
                  <a16:creationId xmlns:a16="http://schemas.microsoft.com/office/drawing/2014/main" xmlns="" id="{B0FAA814-3C74-47BA-9B86-DE49984B0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7030" y="4058159"/>
              <a:ext cx="29661" cy="24669"/>
            </a:xfrm>
            <a:custGeom>
              <a:avLst/>
              <a:gdLst>
                <a:gd name="T0" fmla="*/ 18 w 18"/>
                <a:gd name="T1" fmla="*/ 16 h 17"/>
                <a:gd name="T2" fmla="*/ 15 w 18"/>
                <a:gd name="T3" fmla="*/ 17 h 17"/>
                <a:gd name="T4" fmla="*/ 7 w 18"/>
                <a:gd name="T5" fmla="*/ 13 h 17"/>
                <a:gd name="T6" fmla="*/ 0 w 18"/>
                <a:gd name="T7" fmla="*/ 4 h 17"/>
                <a:gd name="T8" fmla="*/ 2 w 18"/>
                <a:gd name="T9" fmla="*/ 0 h 17"/>
                <a:gd name="T10" fmla="*/ 12 w 18"/>
                <a:gd name="T11" fmla="*/ 9 h 17"/>
                <a:gd name="T12" fmla="*/ 18 w 18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7">
                  <a:moveTo>
                    <a:pt x="18" y="16"/>
                  </a:moveTo>
                  <a:lnTo>
                    <a:pt x="15" y="17"/>
                  </a:lnTo>
                  <a:lnTo>
                    <a:pt x="7" y="13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" y="9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28" name="Freeform 397">
              <a:extLst>
                <a:ext uri="{FF2B5EF4-FFF2-40B4-BE49-F238E27FC236}">
                  <a16:creationId xmlns:a16="http://schemas.microsoft.com/office/drawing/2014/main" xmlns="" id="{ABC0EC53-BE4E-434F-946B-A9F465EC7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024" y="3557539"/>
              <a:ext cx="90631" cy="98673"/>
            </a:xfrm>
            <a:custGeom>
              <a:avLst/>
              <a:gdLst>
                <a:gd name="T0" fmla="*/ 33 w 55"/>
                <a:gd name="T1" fmla="*/ 68 h 68"/>
                <a:gd name="T2" fmla="*/ 28 w 55"/>
                <a:gd name="T3" fmla="*/ 66 h 68"/>
                <a:gd name="T4" fmla="*/ 15 w 55"/>
                <a:gd name="T5" fmla="*/ 58 h 68"/>
                <a:gd name="T6" fmla="*/ 5 w 55"/>
                <a:gd name="T7" fmla="*/ 46 h 68"/>
                <a:gd name="T8" fmla="*/ 2 w 55"/>
                <a:gd name="T9" fmla="*/ 39 h 68"/>
                <a:gd name="T10" fmla="*/ 0 w 55"/>
                <a:gd name="T11" fmla="*/ 23 h 68"/>
                <a:gd name="T12" fmla="*/ 10 w 55"/>
                <a:gd name="T13" fmla="*/ 14 h 68"/>
                <a:gd name="T14" fmla="*/ 12 w 55"/>
                <a:gd name="T15" fmla="*/ 8 h 68"/>
                <a:gd name="T16" fmla="*/ 15 w 55"/>
                <a:gd name="T17" fmla="*/ 4 h 68"/>
                <a:gd name="T18" fmla="*/ 20 w 55"/>
                <a:gd name="T19" fmla="*/ 4 h 68"/>
                <a:gd name="T20" fmla="*/ 24 w 55"/>
                <a:gd name="T21" fmla="*/ 0 h 68"/>
                <a:gd name="T22" fmla="*/ 39 w 55"/>
                <a:gd name="T23" fmla="*/ 0 h 68"/>
                <a:gd name="T24" fmla="*/ 44 w 55"/>
                <a:gd name="T25" fmla="*/ 7 h 68"/>
                <a:gd name="T26" fmla="*/ 48 w 55"/>
                <a:gd name="T27" fmla="*/ 16 h 68"/>
                <a:gd name="T28" fmla="*/ 47 w 55"/>
                <a:gd name="T29" fmla="*/ 22 h 68"/>
                <a:gd name="T30" fmla="*/ 50 w 55"/>
                <a:gd name="T31" fmla="*/ 27 h 68"/>
                <a:gd name="T32" fmla="*/ 50 w 55"/>
                <a:gd name="T33" fmla="*/ 35 h 68"/>
                <a:gd name="T34" fmla="*/ 55 w 55"/>
                <a:gd name="T35" fmla="*/ 34 h 68"/>
                <a:gd name="T36" fmla="*/ 46 w 55"/>
                <a:gd name="T37" fmla="*/ 43 h 68"/>
                <a:gd name="T38" fmla="*/ 38 w 55"/>
                <a:gd name="T39" fmla="*/ 55 h 68"/>
                <a:gd name="T40" fmla="*/ 37 w 55"/>
                <a:gd name="T41" fmla="*/ 61 h 68"/>
                <a:gd name="T42" fmla="*/ 33 w 55"/>
                <a:gd name="T4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68">
                  <a:moveTo>
                    <a:pt x="33" y="68"/>
                  </a:moveTo>
                  <a:lnTo>
                    <a:pt x="28" y="66"/>
                  </a:lnTo>
                  <a:lnTo>
                    <a:pt x="15" y="58"/>
                  </a:lnTo>
                  <a:lnTo>
                    <a:pt x="5" y="46"/>
                  </a:lnTo>
                  <a:lnTo>
                    <a:pt x="2" y="39"/>
                  </a:lnTo>
                  <a:lnTo>
                    <a:pt x="0" y="23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15" y="4"/>
                  </a:lnTo>
                  <a:lnTo>
                    <a:pt x="20" y="4"/>
                  </a:lnTo>
                  <a:lnTo>
                    <a:pt x="24" y="0"/>
                  </a:lnTo>
                  <a:lnTo>
                    <a:pt x="39" y="0"/>
                  </a:lnTo>
                  <a:lnTo>
                    <a:pt x="44" y="7"/>
                  </a:lnTo>
                  <a:lnTo>
                    <a:pt x="48" y="16"/>
                  </a:lnTo>
                  <a:lnTo>
                    <a:pt x="47" y="22"/>
                  </a:lnTo>
                  <a:lnTo>
                    <a:pt x="50" y="27"/>
                  </a:lnTo>
                  <a:lnTo>
                    <a:pt x="50" y="35"/>
                  </a:lnTo>
                  <a:lnTo>
                    <a:pt x="55" y="34"/>
                  </a:lnTo>
                  <a:lnTo>
                    <a:pt x="46" y="43"/>
                  </a:lnTo>
                  <a:lnTo>
                    <a:pt x="38" y="55"/>
                  </a:lnTo>
                  <a:lnTo>
                    <a:pt x="37" y="61"/>
                  </a:lnTo>
                  <a:lnTo>
                    <a:pt x="33" y="68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29" name="Freeform 398">
              <a:extLst>
                <a:ext uri="{FF2B5EF4-FFF2-40B4-BE49-F238E27FC236}">
                  <a16:creationId xmlns:a16="http://schemas.microsoft.com/office/drawing/2014/main" xmlns="" id="{4D9109B5-11A9-4CE6-A0F1-324EDF514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080" y="3425491"/>
              <a:ext cx="72504" cy="37728"/>
            </a:xfrm>
            <a:custGeom>
              <a:avLst/>
              <a:gdLst>
                <a:gd name="T0" fmla="*/ 42 w 44"/>
                <a:gd name="T1" fmla="*/ 21 h 26"/>
                <a:gd name="T2" fmla="*/ 39 w 44"/>
                <a:gd name="T3" fmla="*/ 26 h 26"/>
                <a:gd name="T4" fmla="*/ 29 w 44"/>
                <a:gd name="T5" fmla="*/ 26 h 26"/>
                <a:gd name="T6" fmla="*/ 22 w 44"/>
                <a:gd name="T7" fmla="*/ 24 h 26"/>
                <a:gd name="T8" fmla="*/ 15 w 44"/>
                <a:gd name="T9" fmla="*/ 20 h 26"/>
                <a:gd name="T10" fmla="*/ 5 w 44"/>
                <a:gd name="T11" fmla="*/ 18 h 26"/>
                <a:gd name="T12" fmla="*/ 0 w 44"/>
                <a:gd name="T13" fmla="*/ 14 h 26"/>
                <a:gd name="T14" fmla="*/ 1 w 44"/>
                <a:gd name="T15" fmla="*/ 11 h 26"/>
                <a:gd name="T16" fmla="*/ 8 w 44"/>
                <a:gd name="T17" fmla="*/ 6 h 26"/>
                <a:gd name="T18" fmla="*/ 12 w 44"/>
                <a:gd name="T19" fmla="*/ 3 h 26"/>
                <a:gd name="T20" fmla="*/ 11 w 44"/>
                <a:gd name="T21" fmla="*/ 1 h 26"/>
                <a:gd name="T22" fmla="*/ 15 w 44"/>
                <a:gd name="T23" fmla="*/ 0 h 26"/>
                <a:gd name="T24" fmla="*/ 20 w 44"/>
                <a:gd name="T25" fmla="*/ 1 h 26"/>
                <a:gd name="T26" fmla="*/ 24 w 44"/>
                <a:gd name="T27" fmla="*/ 6 h 26"/>
                <a:gd name="T28" fmla="*/ 29 w 44"/>
                <a:gd name="T29" fmla="*/ 9 h 26"/>
                <a:gd name="T30" fmla="*/ 29 w 44"/>
                <a:gd name="T31" fmla="*/ 12 h 26"/>
                <a:gd name="T32" fmla="*/ 38 w 44"/>
                <a:gd name="T33" fmla="*/ 9 h 26"/>
                <a:gd name="T34" fmla="*/ 41 w 44"/>
                <a:gd name="T35" fmla="*/ 11 h 26"/>
                <a:gd name="T36" fmla="*/ 44 w 44"/>
                <a:gd name="T37" fmla="*/ 13 h 26"/>
                <a:gd name="T38" fmla="*/ 42 w 44"/>
                <a:gd name="T3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26">
                  <a:moveTo>
                    <a:pt x="42" y="21"/>
                  </a:moveTo>
                  <a:lnTo>
                    <a:pt x="39" y="26"/>
                  </a:lnTo>
                  <a:lnTo>
                    <a:pt x="29" y="26"/>
                  </a:lnTo>
                  <a:lnTo>
                    <a:pt x="22" y="24"/>
                  </a:lnTo>
                  <a:lnTo>
                    <a:pt x="15" y="20"/>
                  </a:lnTo>
                  <a:lnTo>
                    <a:pt x="5" y="18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4" y="6"/>
                  </a:lnTo>
                  <a:lnTo>
                    <a:pt x="29" y="9"/>
                  </a:lnTo>
                  <a:lnTo>
                    <a:pt x="29" y="12"/>
                  </a:lnTo>
                  <a:lnTo>
                    <a:pt x="38" y="9"/>
                  </a:lnTo>
                  <a:lnTo>
                    <a:pt x="41" y="11"/>
                  </a:lnTo>
                  <a:lnTo>
                    <a:pt x="44" y="13"/>
                  </a:lnTo>
                  <a:lnTo>
                    <a:pt x="42" y="21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30" name="Freeform 399">
              <a:extLst>
                <a:ext uri="{FF2B5EF4-FFF2-40B4-BE49-F238E27FC236}">
                  <a16:creationId xmlns:a16="http://schemas.microsoft.com/office/drawing/2014/main" xmlns="" id="{43079103-739C-4283-88DA-1A06250DB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1444" y="3514007"/>
              <a:ext cx="192795" cy="104477"/>
            </a:xfrm>
            <a:custGeom>
              <a:avLst/>
              <a:gdLst>
                <a:gd name="T0" fmla="*/ 117 w 117"/>
                <a:gd name="T1" fmla="*/ 42 h 72"/>
                <a:gd name="T2" fmla="*/ 109 w 117"/>
                <a:gd name="T3" fmla="*/ 55 h 72"/>
                <a:gd name="T4" fmla="*/ 97 w 117"/>
                <a:gd name="T5" fmla="*/ 72 h 72"/>
                <a:gd name="T6" fmla="*/ 82 w 117"/>
                <a:gd name="T7" fmla="*/ 72 h 72"/>
                <a:gd name="T8" fmla="*/ 21 w 117"/>
                <a:gd name="T9" fmla="*/ 47 h 72"/>
                <a:gd name="T10" fmla="*/ 14 w 117"/>
                <a:gd name="T11" fmla="*/ 40 h 72"/>
                <a:gd name="T12" fmla="*/ 7 w 117"/>
                <a:gd name="T13" fmla="*/ 30 h 72"/>
                <a:gd name="T14" fmla="*/ 0 w 117"/>
                <a:gd name="T15" fmla="*/ 19 h 72"/>
                <a:gd name="T16" fmla="*/ 3 w 117"/>
                <a:gd name="T17" fmla="*/ 11 h 72"/>
                <a:gd name="T18" fmla="*/ 10 w 117"/>
                <a:gd name="T19" fmla="*/ 0 h 72"/>
                <a:gd name="T20" fmla="*/ 16 w 117"/>
                <a:gd name="T21" fmla="*/ 4 h 72"/>
                <a:gd name="T22" fmla="*/ 20 w 117"/>
                <a:gd name="T23" fmla="*/ 13 h 72"/>
                <a:gd name="T24" fmla="*/ 28 w 117"/>
                <a:gd name="T25" fmla="*/ 21 h 72"/>
                <a:gd name="T26" fmla="*/ 37 w 117"/>
                <a:gd name="T27" fmla="*/ 21 h 72"/>
                <a:gd name="T28" fmla="*/ 54 w 117"/>
                <a:gd name="T29" fmla="*/ 16 h 72"/>
                <a:gd name="T30" fmla="*/ 74 w 117"/>
                <a:gd name="T31" fmla="*/ 14 h 72"/>
                <a:gd name="T32" fmla="*/ 90 w 117"/>
                <a:gd name="T33" fmla="*/ 7 h 72"/>
                <a:gd name="T34" fmla="*/ 99 w 117"/>
                <a:gd name="T35" fmla="*/ 6 h 72"/>
                <a:gd name="T36" fmla="*/ 105 w 117"/>
                <a:gd name="T37" fmla="*/ 2 h 72"/>
                <a:gd name="T38" fmla="*/ 116 w 117"/>
                <a:gd name="T39" fmla="*/ 1 h 72"/>
                <a:gd name="T40" fmla="*/ 116 w 117"/>
                <a:gd name="T41" fmla="*/ 2 h 72"/>
                <a:gd name="T42" fmla="*/ 116 w 117"/>
                <a:gd name="T43" fmla="*/ 10 h 72"/>
                <a:gd name="T44" fmla="*/ 117 w 117"/>
                <a:gd name="T45" fmla="*/ 31 h 72"/>
                <a:gd name="T46" fmla="*/ 117 w 117"/>
                <a:gd name="T47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72">
                  <a:moveTo>
                    <a:pt x="117" y="42"/>
                  </a:moveTo>
                  <a:lnTo>
                    <a:pt x="109" y="55"/>
                  </a:lnTo>
                  <a:lnTo>
                    <a:pt x="97" y="72"/>
                  </a:lnTo>
                  <a:lnTo>
                    <a:pt x="82" y="72"/>
                  </a:lnTo>
                  <a:lnTo>
                    <a:pt x="21" y="47"/>
                  </a:lnTo>
                  <a:lnTo>
                    <a:pt x="14" y="40"/>
                  </a:lnTo>
                  <a:lnTo>
                    <a:pt x="7" y="30"/>
                  </a:lnTo>
                  <a:lnTo>
                    <a:pt x="0" y="19"/>
                  </a:lnTo>
                  <a:lnTo>
                    <a:pt x="3" y="11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20" y="13"/>
                  </a:lnTo>
                  <a:lnTo>
                    <a:pt x="28" y="21"/>
                  </a:lnTo>
                  <a:lnTo>
                    <a:pt x="37" y="21"/>
                  </a:lnTo>
                  <a:lnTo>
                    <a:pt x="54" y="16"/>
                  </a:lnTo>
                  <a:lnTo>
                    <a:pt x="74" y="14"/>
                  </a:lnTo>
                  <a:lnTo>
                    <a:pt x="90" y="7"/>
                  </a:lnTo>
                  <a:lnTo>
                    <a:pt x="99" y="6"/>
                  </a:lnTo>
                  <a:lnTo>
                    <a:pt x="105" y="2"/>
                  </a:lnTo>
                  <a:lnTo>
                    <a:pt x="116" y="1"/>
                  </a:lnTo>
                  <a:lnTo>
                    <a:pt x="116" y="2"/>
                  </a:lnTo>
                  <a:lnTo>
                    <a:pt x="116" y="10"/>
                  </a:lnTo>
                  <a:lnTo>
                    <a:pt x="117" y="31"/>
                  </a:lnTo>
                  <a:lnTo>
                    <a:pt x="117" y="42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31" name="Freeform 400">
              <a:extLst>
                <a:ext uri="{FF2B5EF4-FFF2-40B4-BE49-F238E27FC236}">
                  <a16:creationId xmlns:a16="http://schemas.microsoft.com/office/drawing/2014/main" xmlns="" id="{FE30D7A7-641A-4098-A2D3-3A71BDC98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01" y="3498045"/>
              <a:ext cx="298255" cy="412104"/>
            </a:xfrm>
            <a:custGeom>
              <a:avLst/>
              <a:gdLst>
                <a:gd name="T0" fmla="*/ 156 w 181"/>
                <a:gd name="T1" fmla="*/ 9 h 284"/>
                <a:gd name="T2" fmla="*/ 166 w 181"/>
                <a:gd name="T3" fmla="*/ 7 h 284"/>
                <a:gd name="T4" fmla="*/ 174 w 181"/>
                <a:gd name="T5" fmla="*/ 0 h 284"/>
                <a:gd name="T6" fmla="*/ 181 w 181"/>
                <a:gd name="T7" fmla="*/ 0 h 284"/>
                <a:gd name="T8" fmla="*/ 181 w 181"/>
                <a:gd name="T9" fmla="*/ 5 h 284"/>
                <a:gd name="T10" fmla="*/ 180 w 181"/>
                <a:gd name="T11" fmla="*/ 18 h 284"/>
                <a:gd name="T12" fmla="*/ 181 w 181"/>
                <a:gd name="T13" fmla="*/ 28 h 284"/>
                <a:gd name="T14" fmla="*/ 177 w 181"/>
                <a:gd name="T15" fmla="*/ 36 h 284"/>
                <a:gd name="T16" fmla="*/ 173 w 181"/>
                <a:gd name="T17" fmla="*/ 58 h 284"/>
                <a:gd name="T18" fmla="*/ 165 w 181"/>
                <a:gd name="T19" fmla="*/ 81 h 284"/>
                <a:gd name="T20" fmla="*/ 154 w 181"/>
                <a:gd name="T21" fmla="*/ 108 h 284"/>
                <a:gd name="T22" fmla="*/ 139 w 181"/>
                <a:gd name="T23" fmla="*/ 139 h 284"/>
                <a:gd name="T24" fmla="*/ 124 w 181"/>
                <a:gd name="T25" fmla="*/ 162 h 284"/>
                <a:gd name="T26" fmla="*/ 103 w 181"/>
                <a:gd name="T27" fmla="*/ 190 h 284"/>
                <a:gd name="T28" fmla="*/ 85 w 181"/>
                <a:gd name="T29" fmla="*/ 207 h 284"/>
                <a:gd name="T30" fmla="*/ 57 w 181"/>
                <a:gd name="T31" fmla="*/ 228 h 284"/>
                <a:gd name="T32" fmla="*/ 40 w 181"/>
                <a:gd name="T33" fmla="*/ 243 h 284"/>
                <a:gd name="T34" fmla="*/ 20 w 181"/>
                <a:gd name="T35" fmla="*/ 269 h 284"/>
                <a:gd name="T36" fmla="*/ 15 w 181"/>
                <a:gd name="T37" fmla="*/ 280 h 284"/>
                <a:gd name="T38" fmla="*/ 11 w 181"/>
                <a:gd name="T39" fmla="*/ 284 h 284"/>
                <a:gd name="T40" fmla="*/ 1 w 181"/>
                <a:gd name="T41" fmla="*/ 267 h 284"/>
                <a:gd name="T42" fmla="*/ 0 w 181"/>
                <a:gd name="T43" fmla="*/ 191 h 284"/>
                <a:gd name="T44" fmla="*/ 16 w 181"/>
                <a:gd name="T45" fmla="*/ 168 h 284"/>
                <a:gd name="T46" fmla="*/ 21 w 181"/>
                <a:gd name="T47" fmla="*/ 161 h 284"/>
                <a:gd name="T48" fmla="*/ 33 w 181"/>
                <a:gd name="T49" fmla="*/ 161 h 284"/>
                <a:gd name="T50" fmla="*/ 49 w 181"/>
                <a:gd name="T51" fmla="*/ 146 h 284"/>
                <a:gd name="T52" fmla="*/ 73 w 181"/>
                <a:gd name="T53" fmla="*/ 146 h 284"/>
                <a:gd name="T54" fmla="*/ 123 w 181"/>
                <a:gd name="T55" fmla="*/ 83 h 284"/>
                <a:gd name="T56" fmla="*/ 135 w 181"/>
                <a:gd name="T57" fmla="*/ 66 h 284"/>
                <a:gd name="T58" fmla="*/ 143 w 181"/>
                <a:gd name="T59" fmla="*/ 53 h 284"/>
                <a:gd name="T60" fmla="*/ 143 w 181"/>
                <a:gd name="T61" fmla="*/ 42 h 284"/>
                <a:gd name="T62" fmla="*/ 142 w 181"/>
                <a:gd name="T63" fmla="*/ 21 h 284"/>
                <a:gd name="T64" fmla="*/ 142 w 181"/>
                <a:gd name="T65" fmla="*/ 13 h 284"/>
                <a:gd name="T66" fmla="*/ 142 w 181"/>
                <a:gd name="T67" fmla="*/ 12 h 284"/>
                <a:gd name="T68" fmla="*/ 148 w 181"/>
                <a:gd name="T69" fmla="*/ 12 h 284"/>
                <a:gd name="T70" fmla="*/ 156 w 181"/>
                <a:gd name="T71" fmla="*/ 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284">
                  <a:moveTo>
                    <a:pt x="156" y="9"/>
                  </a:moveTo>
                  <a:lnTo>
                    <a:pt x="166" y="7"/>
                  </a:lnTo>
                  <a:lnTo>
                    <a:pt x="174" y="0"/>
                  </a:lnTo>
                  <a:lnTo>
                    <a:pt x="181" y="0"/>
                  </a:lnTo>
                  <a:lnTo>
                    <a:pt x="181" y="5"/>
                  </a:lnTo>
                  <a:lnTo>
                    <a:pt x="180" y="18"/>
                  </a:lnTo>
                  <a:lnTo>
                    <a:pt x="181" y="28"/>
                  </a:lnTo>
                  <a:lnTo>
                    <a:pt x="177" y="36"/>
                  </a:lnTo>
                  <a:lnTo>
                    <a:pt x="173" y="58"/>
                  </a:lnTo>
                  <a:lnTo>
                    <a:pt x="165" y="81"/>
                  </a:lnTo>
                  <a:lnTo>
                    <a:pt x="154" y="108"/>
                  </a:lnTo>
                  <a:lnTo>
                    <a:pt x="139" y="139"/>
                  </a:lnTo>
                  <a:lnTo>
                    <a:pt x="124" y="162"/>
                  </a:lnTo>
                  <a:lnTo>
                    <a:pt x="103" y="190"/>
                  </a:lnTo>
                  <a:lnTo>
                    <a:pt x="85" y="207"/>
                  </a:lnTo>
                  <a:lnTo>
                    <a:pt x="57" y="228"/>
                  </a:lnTo>
                  <a:lnTo>
                    <a:pt x="40" y="243"/>
                  </a:lnTo>
                  <a:lnTo>
                    <a:pt x="20" y="269"/>
                  </a:lnTo>
                  <a:lnTo>
                    <a:pt x="15" y="280"/>
                  </a:lnTo>
                  <a:lnTo>
                    <a:pt x="11" y="284"/>
                  </a:lnTo>
                  <a:lnTo>
                    <a:pt x="1" y="267"/>
                  </a:lnTo>
                  <a:lnTo>
                    <a:pt x="0" y="191"/>
                  </a:lnTo>
                  <a:lnTo>
                    <a:pt x="16" y="168"/>
                  </a:lnTo>
                  <a:lnTo>
                    <a:pt x="21" y="161"/>
                  </a:lnTo>
                  <a:lnTo>
                    <a:pt x="33" y="161"/>
                  </a:lnTo>
                  <a:lnTo>
                    <a:pt x="49" y="146"/>
                  </a:lnTo>
                  <a:lnTo>
                    <a:pt x="73" y="146"/>
                  </a:lnTo>
                  <a:lnTo>
                    <a:pt x="123" y="83"/>
                  </a:lnTo>
                  <a:lnTo>
                    <a:pt x="135" y="66"/>
                  </a:lnTo>
                  <a:lnTo>
                    <a:pt x="143" y="53"/>
                  </a:lnTo>
                  <a:lnTo>
                    <a:pt x="143" y="42"/>
                  </a:lnTo>
                  <a:lnTo>
                    <a:pt x="142" y="21"/>
                  </a:lnTo>
                  <a:lnTo>
                    <a:pt x="142" y="13"/>
                  </a:lnTo>
                  <a:lnTo>
                    <a:pt x="142" y="12"/>
                  </a:lnTo>
                  <a:lnTo>
                    <a:pt x="148" y="12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32" name="Freeform 401">
              <a:extLst>
                <a:ext uri="{FF2B5EF4-FFF2-40B4-BE49-F238E27FC236}">
                  <a16:creationId xmlns:a16="http://schemas.microsoft.com/office/drawing/2014/main" xmlns="" id="{9D18DECB-A428-4F37-8501-113F31DC8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971" y="2472138"/>
              <a:ext cx="121939" cy="116086"/>
            </a:xfrm>
            <a:custGeom>
              <a:avLst/>
              <a:gdLst>
                <a:gd name="T0" fmla="*/ 35 w 74"/>
                <a:gd name="T1" fmla="*/ 15 h 80"/>
                <a:gd name="T2" fmla="*/ 45 w 74"/>
                <a:gd name="T3" fmla="*/ 20 h 80"/>
                <a:gd name="T4" fmla="*/ 47 w 74"/>
                <a:gd name="T5" fmla="*/ 28 h 80"/>
                <a:gd name="T6" fmla="*/ 58 w 74"/>
                <a:gd name="T7" fmla="*/ 34 h 80"/>
                <a:gd name="T8" fmla="*/ 62 w 74"/>
                <a:gd name="T9" fmla="*/ 30 h 80"/>
                <a:gd name="T10" fmla="*/ 67 w 74"/>
                <a:gd name="T11" fmla="*/ 32 h 80"/>
                <a:gd name="T12" fmla="*/ 63 w 74"/>
                <a:gd name="T13" fmla="*/ 36 h 80"/>
                <a:gd name="T14" fmla="*/ 66 w 74"/>
                <a:gd name="T15" fmla="*/ 39 h 80"/>
                <a:gd name="T16" fmla="*/ 63 w 74"/>
                <a:gd name="T17" fmla="*/ 44 h 80"/>
                <a:gd name="T18" fmla="*/ 65 w 74"/>
                <a:gd name="T19" fmla="*/ 52 h 80"/>
                <a:gd name="T20" fmla="*/ 74 w 74"/>
                <a:gd name="T21" fmla="*/ 60 h 80"/>
                <a:gd name="T22" fmla="*/ 68 w 74"/>
                <a:gd name="T23" fmla="*/ 67 h 80"/>
                <a:gd name="T24" fmla="*/ 66 w 74"/>
                <a:gd name="T25" fmla="*/ 73 h 80"/>
                <a:gd name="T26" fmla="*/ 68 w 74"/>
                <a:gd name="T27" fmla="*/ 76 h 80"/>
                <a:gd name="T28" fmla="*/ 66 w 74"/>
                <a:gd name="T29" fmla="*/ 79 h 80"/>
                <a:gd name="T30" fmla="*/ 58 w 74"/>
                <a:gd name="T31" fmla="*/ 79 h 80"/>
                <a:gd name="T32" fmla="*/ 52 w 74"/>
                <a:gd name="T33" fmla="*/ 80 h 80"/>
                <a:gd name="T34" fmla="*/ 52 w 74"/>
                <a:gd name="T35" fmla="*/ 79 h 80"/>
                <a:gd name="T36" fmla="*/ 54 w 74"/>
                <a:gd name="T37" fmla="*/ 76 h 80"/>
                <a:gd name="T38" fmla="*/ 55 w 74"/>
                <a:gd name="T39" fmla="*/ 71 h 80"/>
                <a:gd name="T40" fmla="*/ 53 w 74"/>
                <a:gd name="T41" fmla="*/ 71 h 80"/>
                <a:gd name="T42" fmla="*/ 49 w 74"/>
                <a:gd name="T43" fmla="*/ 67 h 80"/>
                <a:gd name="T44" fmla="*/ 46 w 74"/>
                <a:gd name="T45" fmla="*/ 66 h 80"/>
                <a:gd name="T46" fmla="*/ 44 w 74"/>
                <a:gd name="T47" fmla="*/ 63 h 80"/>
                <a:gd name="T48" fmla="*/ 40 w 74"/>
                <a:gd name="T49" fmla="*/ 62 h 80"/>
                <a:gd name="T50" fmla="*/ 38 w 74"/>
                <a:gd name="T51" fmla="*/ 59 h 80"/>
                <a:gd name="T52" fmla="*/ 35 w 74"/>
                <a:gd name="T53" fmla="*/ 60 h 80"/>
                <a:gd name="T54" fmla="*/ 33 w 74"/>
                <a:gd name="T55" fmla="*/ 67 h 80"/>
                <a:gd name="T56" fmla="*/ 29 w 74"/>
                <a:gd name="T57" fmla="*/ 68 h 80"/>
                <a:gd name="T58" fmla="*/ 31 w 74"/>
                <a:gd name="T59" fmla="*/ 67 h 80"/>
                <a:gd name="T60" fmla="*/ 24 w 74"/>
                <a:gd name="T61" fmla="*/ 63 h 80"/>
                <a:gd name="T62" fmla="*/ 18 w 74"/>
                <a:gd name="T63" fmla="*/ 60 h 80"/>
                <a:gd name="T64" fmla="*/ 16 w 74"/>
                <a:gd name="T65" fmla="*/ 57 h 80"/>
                <a:gd name="T66" fmla="*/ 11 w 74"/>
                <a:gd name="T67" fmla="*/ 54 h 80"/>
                <a:gd name="T68" fmla="*/ 15 w 74"/>
                <a:gd name="T69" fmla="*/ 53 h 80"/>
                <a:gd name="T70" fmla="*/ 16 w 74"/>
                <a:gd name="T71" fmla="*/ 43 h 80"/>
                <a:gd name="T72" fmla="*/ 7 w 74"/>
                <a:gd name="T73" fmla="*/ 35 h 80"/>
                <a:gd name="T74" fmla="*/ 11 w 74"/>
                <a:gd name="T75" fmla="*/ 26 h 80"/>
                <a:gd name="T76" fmla="*/ 5 w 74"/>
                <a:gd name="T77" fmla="*/ 26 h 80"/>
                <a:gd name="T78" fmla="*/ 10 w 74"/>
                <a:gd name="T79" fmla="*/ 19 h 80"/>
                <a:gd name="T80" fmla="*/ 5 w 74"/>
                <a:gd name="T81" fmla="*/ 13 h 80"/>
                <a:gd name="T82" fmla="*/ 0 w 74"/>
                <a:gd name="T83" fmla="*/ 5 h 80"/>
                <a:gd name="T84" fmla="*/ 12 w 74"/>
                <a:gd name="T85" fmla="*/ 0 h 80"/>
                <a:gd name="T86" fmla="*/ 22 w 74"/>
                <a:gd name="T87" fmla="*/ 1 h 80"/>
                <a:gd name="T88" fmla="*/ 32 w 74"/>
                <a:gd name="T89" fmla="*/ 9 h 80"/>
                <a:gd name="T90" fmla="*/ 35 w 74"/>
                <a:gd name="T91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4" h="80">
                  <a:moveTo>
                    <a:pt x="35" y="15"/>
                  </a:moveTo>
                  <a:lnTo>
                    <a:pt x="45" y="20"/>
                  </a:lnTo>
                  <a:lnTo>
                    <a:pt x="47" y="28"/>
                  </a:lnTo>
                  <a:lnTo>
                    <a:pt x="58" y="34"/>
                  </a:lnTo>
                  <a:lnTo>
                    <a:pt x="62" y="30"/>
                  </a:lnTo>
                  <a:lnTo>
                    <a:pt x="67" y="32"/>
                  </a:lnTo>
                  <a:lnTo>
                    <a:pt x="63" y="36"/>
                  </a:lnTo>
                  <a:lnTo>
                    <a:pt x="66" y="39"/>
                  </a:lnTo>
                  <a:lnTo>
                    <a:pt x="63" y="44"/>
                  </a:lnTo>
                  <a:lnTo>
                    <a:pt x="65" y="52"/>
                  </a:lnTo>
                  <a:lnTo>
                    <a:pt x="74" y="60"/>
                  </a:lnTo>
                  <a:lnTo>
                    <a:pt x="68" y="67"/>
                  </a:lnTo>
                  <a:lnTo>
                    <a:pt x="66" y="73"/>
                  </a:lnTo>
                  <a:lnTo>
                    <a:pt x="68" y="76"/>
                  </a:lnTo>
                  <a:lnTo>
                    <a:pt x="66" y="79"/>
                  </a:lnTo>
                  <a:lnTo>
                    <a:pt x="58" y="79"/>
                  </a:lnTo>
                  <a:lnTo>
                    <a:pt x="52" y="80"/>
                  </a:lnTo>
                  <a:lnTo>
                    <a:pt x="52" y="79"/>
                  </a:lnTo>
                  <a:lnTo>
                    <a:pt x="54" y="76"/>
                  </a:lnTo>
                  <a:lnTo>
                    <a:pt x="55" y="71"/>
                  </a:lnTo>
                  <a:lnTo>
                    <a:pt x="53" y="71"/>
                  </a:lnTo>
                  <a:lnTo>
                    <a:pt x="49" y="67"/>
                  </a:lnTo>
                  <a:lnTo>
                    <a:pt x="46" y="66"/>
                  </a:lnTo>
                  <a:lnTo>
                    <a:pt x="44" y="63"/>
                  </a:lnTo>
                  <a:lnTo>
                    <a:pt x="40" y="62"/>
                  </a:lnTo>
                  <a:lnTo>
                    <a:pt x="38" y="59"/>
                  </a:lnTo>
                  <a:lnTo>
                    <a:pt x="35" y="60"/>
                  </a:lnTo>
                  <a:lnTo>
                    <a:pt x="33" y="67"/>
                  </a:lnTo>
                  <a:lnTo>
                    <a:pt x="29" y="68"/>
                  </a:lnTo>
                  <a:lnTo>
                    <a:pt x="31" y="67"/>
                  </a:lnTo>
                  <a:lnTo>
                    <a:pt x="24" y="63"/>
                  </a:lnTo>
                  <a:lnTo>
                    <a:pt x="18" y="60"/>
                  </a:lnTo>
                  <a:lnTo>
                    <a:pt x="16" y="57"/>
                  </a:lnTo>
                  <a:lnTo>
                    <a:pt x="11" y="54"/>
                  </a:lnTo>
                  <a:lnTo>
                    <a:pt x="15" y="53"/>
                  </a:lnTo>
                  <a:lnTo>
                    <a:pt x="16" y="43"/>
                  </a:lnTo>
                  <a:lnTo>
                    <a:pt x="7" y="35"/>
                  </a:lnTo>
                  <a:lnTo>
                    <a:pt x="11" y="26"/>
                  </a:lnTo>
                  <a:lnTo>
                    <a:pt x="5" y="26"/>
                  </a:lnTo>
                  <a:lnTo>
                    <a:pt x="10" y="19"/>
                  </a:lnTo>
                  <a:lnTo>
                    <a:pt x="5" y="13"/>
                  </a:lnTo>
                  <a:lnTo>
                    <a:pt x="0" y="5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32" y="9"/>
                  </a:lnTo>
                  <a:lnTo>
                    <a:pt x="35" y="15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33" name="Freeform 402">
              <a:extLst>
                <a:ext uri="{FF2B5EF4-FFF2-40B4-BE49-F238E27FC236}">
                  <a16:creationId xmlns:a16="http://schemas.microsoft.com/office/drawing/2014/main" xmlns="" id="{5824FD7C-0BC6-4CDC-AC37-9B122880C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870" y="3677979"/>
              <a:ext cx="123586" cy="127694"/>
            </a:xfrm>
            <a:custGeom>
              <a:avLst/>
              <a:gdLst>
                <a:gd name="T0" fmla="*/ 17 w 75"/>
                <a:gd name="T1" fmla="*/ 1 h 88"/>
                <a:gd name="T2" fmla="*/ 39 w 75"/>
                <a:gd name="T3" fmla="*/ 5 h 88"/>
                <a:gd name="T4" fmla="*/ 41 w 75"/>
                <a:gd name="T5" fmla="*/ 2 h 88"/>
                <a:gd name="T6" fmla="*/ 56 w 75"/>
                <a:gd name="T7" fmla="*/ 0 h 88"/>
                <a:gd name="T8" fmla="*/ 75 w 75"/>
                <a:gd name="T9" fmla="*/ 6 h 88"/>
                <a:gd name="T10" fmla="*/ 65 w 75"/>
                <a:gd name="T11" fmla="*/ 24 h 88"/>
                <a:gd name="T12" fmla="*/ 66 w 75"/>
                <a:gd name="T13" fmla="*/ 38 h 88"/>
                <a:gd name="T14" fmla="*/ 74 w 75"/>
                <a:gd name="T15" fmla="*/ 50 h 88"/>
                <a:gd name="T16" fmla="*/ 70 w 75"/>
                <a:gd name="T17" fmla="*/ 59 h 88"/>
                <a:gd name="T18" fmla="*/ 68 w 75"/>
                <a:gd name="T19" fmla="*/ 69 h 88"/>
                <a:gd name="T20" fmla="*/ 64 w 75"/>
                <a:gd name="T21" fmla="*/ 77 h 88"/>
                <a:gd name="T22" fmla="*/ 53 w 75"/>
                <a:gd name="T23" fmla="*/ 73 h 88"/>
                <a:gd name="T24" fmla="*/ 45 w 75"/>
                <a:gd name="T25" fmla="*/ 75 h 88"/>
                <a:gd name="T26" fmla="*/ 37 w 75"/>
                <a:gd name="T27" fmla="*/ 73 h 88"/>
                <a:gd name="T28" fmla="*/ 35 w 75"/>
                <a:gd name="T29" fmla="*/ 79 h 88"/>
                <a:gd name="T30" fmla="*/ 38 w 75"/>
                <a:gd name="T31" fmla="*/ 83 h 88"/>
                <a:gd name="T32" fmla="*/ 37 w 75"/>
                <a:gd name="T33" fmla="*/ 88 h 88"/>
                <a:gd name="T34" fmla="*/ 27 w 75"/>
                <a:gd name="T35" fmla="*/ 86 h 88"/>
                <a:gd name="T36" fmla="*/ 16 w 75"/>
                <a:gd name="T37" fmla="*/ 68 h 88"/>
                <a:gd name="T38" fmla="*/ 13 w 75"/>
                <a:gd name="T39" fmla="*/ 56 h 88"/>
                <a:gd name="T40" fmla="*/ 7 w 75"/>
                <a:gd name="T41" fmla="*/ 56 h 88"/>
                <a:gd name="T42" fmla="*/ 0 w 75"/>
                <a:gd name="T43" fmla="*/ 41 h 88"/>
                <a:gd name="T44" fmla="*/ 3 w 75"/>
                <a:gd name="T45" fmla="*/ 30 h 88"/>
                <a:gd name="T46" fmla="*/ 2 w 75"/>
                <a:gd name="T47" fmla="*/ 25 h 88"/>
                <a:gd name="T48" fmla="*/ 13 w 75"/>
                <a:gd name="T49" fmla="*/ 20 h 88"/>
                <a:gd name="T50" fmla="*/ 17 w 75"/>
                <a:gd name="T51" fmla="*/ 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88">
                  <a:moveTo>
                    <a:pt x="17" y="1"/>
                  </a:moveTo>
                  <a:lnTo>
                    <a:pt x="39" y="5"/>
                  </a:lnTo>
                  <a:lnTo>
                    <a:pt x="41" y="2"/>
                  </a:lnTo>
                  <a:lnTo>
                    <a:pt x="56" y="0"/>
                  </a:lnTo>
                  <a:lnTo>
                    <a:pt x="75" y="6"/>
                  </a:lnTo>
                  <a:lnTo>
                    <a:pt x="65" y="24"/>
                  </a:lnTo>
                  <a:lnTo>
                    <a:pt x="66" y="38"/>
                  </a:lnTo>
                  <a:lnTo>
                    <a:pt x="74" y="50"/>
                  </a:lnTo>
                  <a:lnTo>
                    <a:pt x="70" y="59"/>
                  </a:lnTo>
                  <a:lnTo>
                    <a:pt x="68" y="69"/>
                  </a:lnTo>
                  <a:lnTo>
                    <a:pt x="64" y="77"/>
                  </a:lnTo>
                  <a:lnTo>
                    <a:pt x="53" y="73"/>
                  </a:lnTo>
                  <a:lnTo>
                    <a:pt x="45" y="75"/>
                  </a:lnTo>
                  <a:lnTo>
                    <a:pt x="37" y="73"/>
                  </a:lnTo>
                  <a:lnTo>
                    <a:pt x="35" y="79"/>
                  </a:lnTo>
                  <a:lnTo>
                    <a:pt x="38" y="83"/>
                  </a:lnTo>
                  <a:lnTo>
                    <a:pt x="37" y="88"/>
                  </a:lnTo>
                  <a:lnTo>
                    <a:pt x="27" y="86"/>
                  </a:lnTo>
                  <a:lnTo>
                    <a:pt x="16" y="68"/>
                  </a:lnTo>
                  <a:lnTo>
                    <a:pt x="13" y="56"/>
                  </a:lnTo>
                  <a:lnTo>
                    <a:pt x="7" y="56"/>
                  </a:lnTo>
                  <a:lnTo>
                    <a:pt x="0" y="41"/>
                  </a:lnTo>
                  <a:lnTo>
                    <a:pt x="3" y="30"/>
                  </a:lnTo>
                  <a:lnTo>
                    <a:pt x="2" y="25"/>
                  </a:lnTo>
                  <a:lnTo>
                    <a:pt x="13" y="2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34" name="Freeform 403">
              <a:extLst>
                <a:ext uri="{FF2B5EF4-FFF2-40B4-BE49-F238E27FC236}">
                  <a16:creationId xmlns:a16="http://schemas.microsoft.com/office/drawing/2014/main" xmlns="" id="{39246A2D-F739-4826-8D45-93F5D89B5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7649" y="2372014"/>
              <a:ext cx="148304" cy="52238"/>
            </a:xfrm>
            <a:custGeom>
              <a:avLst/>
              <a:gdLst>
                <a:gd name="T0" fmla="*/ 29 w 90"/>
                <a:gd name="T1" fmla="*/ 1 h 36"/>
                <a:gd name="T2" fmla="*/ 30 w 90"/>
                <a:gd name="T3" fmla="*/ 3 h 36"/>
                <a:gd name="T4" fmla="*/ 37 w 90"/>
                <a:gd name="T5" fmla="*/ 0 h 36"/>
                <a:gd name="T6" fmla="*/ 45 w 90"/>
                <a:gd name="T7" fmla="*/ 7 h 36"/>
                <a:gd name="T8" fmla="*/ 54 w 90"/>
                <a:gd name="T9" fmla="*/ 3 h 36"/>
                <a:gd name="T10" fmla="*/ 62 w 90"/>
                <a:gd name="T11" fmla="*/ 4 h 36"/>
                <a:gd name="T12" fmla="*/ 74 w 90"/>
                <a:gd name="T13" fmla="*/ 2 h 36"/>
                <a:gd name="T14" fmla="*/ 90 w 90"/>
                <a:gd name="T15" fmla="*/ 10 h 36"/>
                <a:gd name="T16" fmla="*/ 86 w 90"/>
                <a:gd name="T17" fmla="*/ 15 h 36"/>
                <a:gd name="T18" fmla="*/ 84 w 90"/>
                <a:gd name="T19" fmla="*/ 23 h 36"/>
                <a:gd name="T20" fmla="*/ 81 w 90"/>
                <a:gd name="T21" fmla="*/ 25 h 36"/>
                <a:gd name="T22" fmla="*/ 63 w 90"/>
                <a:gd name="T23" fmla="*/ 19 h 36"/>
                <a:gd name="T24" fmla="*/ 57 w 90"/>
                <a:gd name="T25" fmla="*/ 20 h 36"/>
                <a:gd name="T26" fmla="*/ 54 w 90"/>
                <a:gd name="T27" fmla="*/ 25 h 36"/>
                <a:gd name="T28" fmla="*/ 47 w 90"/>
                <a:gd name="T29" fmla="*/ 27 h 36"/>
                <a:gd name="T30" fmla="*/ 45 w 90"/>
                <a:gd name="T31" fmla="*/ 26 h 36"/>
                <a:gd name="T32" fmla="*/ 37 w 90"/>
                <a:gd name="T33" fmla="*/ 29 h 36"/>
                <a:gd name="T34" fmla="*/ 31 w 90"/>
                <a:gd name="T35" fmla="*/ 30 h 36"/>
                <a:gd name="T36" fmla="*/ 30 w 90"/>
                <a:gd name="T37" fmla="*/ 34 h 36"/>
                <a:gd name="T38" fmla="*/ 17 w 90"/>
                <a:gd name="T39" fmla="*/ 36 h 36"/>
                <a:gd name="T40" fmla="*/ 11 w 90"/>
                <a:gd name="T41" fmla="*/ 34 h 36"/>
                <a:gd name="T42" fmla="*/ 2 w 90"/>
                <a:gd name="T43" fmla="*/ 29 h 36"/>
                <a:gd name="T44" fmla="*/ 0 w 90"/>
                <a:gd name="T45" fmla="*/ 22 h 36"/>
                <a:gd name="T46" fmla="*/ 1 w 90"/>
                <a:gd name="T47" fmla="*/ 19 h 36"/>
                <a:gd name="T48" fmla="*/ 2 w 90"/>
                <a:gd name="T49" fmla="*/ 15 h 36"/>
                <a:gd name="T50" fmla="*/ 10 w 90"/>
                <a:gd name="T51" fmla="*/ 15 h 36"/>
                <a:gd name="T52" fmla="*/ 15 w 90"/>
                <a:gd name="T53" fmla="*/ 13 h 36"/>
                <a:gd name="T54" fmla="*/ 15 w 90"/>
                <a:gd name="T55" fmla="*/ 11 h 36"/>
                <a:gd name="T56" fmla="*/ 18 w 90"/>
                <a:gd name="T57" fmla="*/ 10 h 36"/>
                <a:gd name="T58" fmla="*/ 19 w 90"/>
                <a:gd name="T59" fmla="*/ 6 h 36"/>
                <a:gd name="T60" fmla="*/ 22 w 90"/>
                <a:gd name="T61" fmla="*/ 5 h 36"/>
                <a:gd name="T62" fmla="*/ 25 w 90"/>
                <a:gd name="T63" fmla="*/ 1 h 36"/>
                <a:gd name="T64" fmla="*/ 29 w 90"/>
                <a:gd name="T6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36">
                  <a:moveTo>
                    <a:pt x="29" y="1"/>
                  </a:moveTo>
                  <a:lnTo>
                    <a:pt x="30" y="3"/>
                  </a:lnTo>
                  <a:lnTo>
                    <a:pt x="37" y="0"/>
                  </a:lnTo>
                  <a:lnTo>
                    <a:pt x="45" y="7"/>
                  </a:lnTo>
                  <a:lnTo>
                    <a:pt x="54" y="3"/>
                  </a:lnTo>
                  <a:lnTo>
                    <a:pt x="62" y="4"/>
                  </a:lnTo>
                  <a:lnTo>
                    <a:pt x="74" y="2"/>
                  </a:lnTo>
                  <a:lnTo>
                    <a:pt x="90" y="10"/>
                  </a:lnTo>
                  <a:lnTo>
                    <a:pt x="86" y="15"/>
                  </a:lnTo>
                  <a:lnTo>
                    <a:pt x="84" y="23"/>
                  </a:lnTo>
                  <a:lnTo>
                    <a:pt x="81" y="25"/>
                  </a:lnTo>
                  <a:lnTo>
                    <a:pt x="63" y="19"/>
                  </a:lnTo>
                  <a:lnTo>
                    <a:pt x="57" y="20"/>
                  </a:lnTo>
                  <a:lnTo>
                    <a:pt x="54" y="25"/>
                  </a:lnTo>
                  <a:lnTo>
                    <a:pt x="47" y="27"/>
                  </a:lnTo>
                  <a:lnTo>
                    <a:pt x="45" y="26"/>
                  </a:lnTo>
                  <a:lnTo>
                    <a:pt x="37" y="29"/>
                  </a:lnTo>
                  <a:lnTo>
                    <a:pt x="31" y="30"/>
                  </a:lnTo>
                  <a:lnTo>
                    <a:pt x="30" y="34"/>
                  </a:lnTo>
                  <a:lnTo>
                    <a:pt x="17" y="36"/>
                  </a:lnTo>
                  <a:lnTo>
                    <a:pt x="11" y="34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10" y="15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8" y="10"/>
                  </a:lnTo>
                  <a:lnTo>
                    <a:pt x="19" y="6"/>
                  </a:lnTo>
                  <a:lnTo>
                    <a:pt x="22" y="5"/>
                  </a:lnTo>
                  <a:lnTo>
                    <a:pt x="25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35" name="Freeform 404">
              <a:extLst>
                <a:ext uri="{FF2B5EF4-FFF2-40B4-BE49-F238E27FC236}">
                  <a16:creationId xmlns:a16="http://schemas.microsoft.com/office/drawing/2014/main" xmlns="" id="{BFDC4638-CBE7-418A-8EF9-D61EC9D18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8553" y="2451823"/>
              <a:ext cx="75799" cy="42082"/>
            </a:xfrm>
            <a:custGeom>
              <a:avLst/>
              <a:gdLst>
                <a:gd name="T0" fmla="*/ 1 w 46"/>
                <a:gd name="T1" fmla="*/ 7 h 29"/>
                <a:gd name="T2" fmla="*/ 15 w 46"/>
                <a:gd name="T3" fmla="*/ 9 h 29"/>
                <a:gd name="T4" fmla="*/ 22 w 46"/>
                <a:gd name="T5" fmla="*/ 4 h 29"/>
                <a:gd name="T6" fmla="*/ 37 w 46"/>
                <a:gd name="T7" fmla="*/ 3 h 29"/>
                <a:gd name="T8" fmla="*/ 39 w 46"/>
                <a:gd name="T9" fmla="*/ 0 h 29"/>
                <a:gd name="T10" fmla="*/ 42 w 46"/>
                <a:gd name="T11" fmla="*/ 0 h 29"/>
                <a:gd name="T12" fmla="*/ 46 w 46"/>
                <a:gd name="T13" fmla="*/ 7 h 29"/>
                <a:gd name="T14" fmla="*/ 33 w 46"/>
                <a:gd name="T15" fmla="*/ 12 h 29"/>
                <a:gd name="T16" fmla="*/ 32 w 46"/>
                <a:gd name="T17" fmla="*/ 21 h 29"/>
                <a:gd name="T18" fmla="*/ 27 w 46"/>
                <a:gd name="T19" fmla="*/ 23 h 29"/>
                <a:gd name="T20" fmla="*/ 27 w 46"/>
                <a:gd name="T21" fmla="*/ 29 h 29"/>
                <a:gd name="T22" fmla="*/ 21 w 46"/>
                <a:gd name="T23" fmla="*/ 28 h 29"/>
                <a:gd name="T24" fmla="*/ 15 w 46"/>
                <a:gd name="T25" fmla="*/ 25 h 29"/>
                <a:gd name="T26" fmla="*/ 12 w 46"/>
                <a:gd name="T27" fmla="*/ 28 h 29"/>
                <a:gd name="T28" fmla="*/ 1 w 46"/>
                <a:gd name="T29" fmla="*/ 28 h 29"/>
                <a:gd name="T30" fmla="*/ 4 w 46"/>
                <a:gd name="T31" fmla="*/ 26 h 29"/>
                <a:gd name="T32" fmla="*/ 0 w 46"/>
                <a:gd name="T33" fmla="*/ 17 h 29"/>
                <a:gd name="T34" fmla="*/ 1 w 46"/>
                <a:gd name="T3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29">
                  <a:moveTo>
                    <a:pt x="1" y="7"/>
                  </a:moveTo>
                  <a:lnTo>
                    <a:pt x="15" y="9"/>
                  </a:lnTo>
                  <a:lnTo>
                    <a:pt x="22" y="4"/>
                  </a:lnTo>
                  <a:lnTo>
                    <a:pt x="37" y="3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6" y="7"/>
                  </a:lnTo>
                  <a:lnTo>
                    <a:pt x="33" y="12"/>
                  </a:lnTo>
                  <a:lnTo>
                    <a:pt x="32" y="21"/>
                  </a:lnTo>
                  <a:lnTo>
                    <a:pt x="27" y="23"/>
                  </a:lnTo>
                  <a:lnTo>
                    <a:pt x="27" y="29"/>
                  </a:lnTo>
                  <a:lnTo>
                    <a:pt x="21" y="28"/>
                  </a:lnTo>
                  <a:lnTo>
                    <a:pt x="15" y="25"/>
                  </a:lnTo>
                  <a:lnTo>
                    <a:pt x="12" y="28"/>
                  </a:lnTo>
                  <a:lnTo>
                    <a:pt x="1" y="28"/>
                  </a:lnTo>
                  <a:lnTo>
                    <a:pt x="4" y="26"/>
                  </a:lnTo>
                  <a:lnTo>
                    <a:pt x="0" y="1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36" name="Freeform 405">
              <a:extLst>
                <a:ext uri="{FF2B5EF4-FFF2-40B4-BE49-F238E27FC236}">
                  <a16:creationId xmlns:a16="http://schemas.microsoft.com/office/drawing/2014/main" xmlns="" id="{EF60285C-462F-4282-82F4-D97810001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038" y="1827863"/>
              <a:ext cx="273537" cy="375828"/>
            </a:xfrm>
            <a:custGeom>
              <a:avLst/>
              <a:gdLst>
                <a:gd name="T0" fmla="*/ 144 w 166"/>
                <a:gd name="T1" fmla="*/ 61 h 259"/>
                <a:gd name="T2" fmla="*/ 132 w 166"/>
                <a:gd name="T3" fmla="*/ 73 h 259"/>
                <a:gd name="T4" fmla="*/ 137 w 166"/>
                <a:gd name="T5" fmla="*/ 84 h 259"/>
                <a:gd name="T6" fmla="*/ 117 w 166"/>
                <a:gd name="T7" fmla="*/ 100 h 259"/>
                <a:gd name="T8" fmla="*/ 92 w 166"/>
                <a:gd name="T9" fmla="*/ 116 h 259"/>
                <a:gd name="T10" fmla="*/ 85 w 166"/>
                <a:gd name="T11" fmla="*/ 142 h 259"/>
                <a:gd name="T12" fmla="*/ 97 w 166"/>
                <a:gd name="T13" fmla="*/ 156 h 259"/>
                <a:gd name="T14" fmla="*/ 112 w 166"/>
                <a:gd name="T15" fmla="*/ 166 h 259"/>
                <a:gd name="T16" fmla="*/ 102 w 166"/>
                <a:gd name="T17" fmla="*/ 188 h 259"/>
                <a:gd name="T18" fmla="*/ 87 w 166"/>
                <a:gd name="T19" fmla="*/ 193 h 259"/>
                <a:gd name="T20" fmla="*/ 85 w 166"/>
                <a:gd name="T21" fmla="*/ 226 h 259"/>
                <a:gd name="T22" fmla="*/ 78 w 166"/>
                <a:gd name="T23" fmla="*/ 244 h 259"/>
                <a:gd name="T24" fmla="*/ 59 w 166"/>
                <a:gd name="T25" fmla="*/ 242 h 259"/>
                <a:gd name="T26" fmla="*/ 52 w 166"/>
                <a:gd name="T27" fmla="*/ 258 h 259"/>
                <a:gd name="T28" fmla="*/ 35 w 166"/>
                <a:gd name="T29" fmla="*/ 259 h 259"/>
                <a:gd name="T30" fmla="*/ 28 w 166"/>
                <a:gd name="T31" fmla="*/ 240 h 259"/>
                <a:gd name="T32" fmla="*/ 14 w 166"/>
                <a:gd name="T33" fmla="*/ 218 h 259"/>
                <a:gd name="T34" fmla="*/ 0 w 166"/>
                <a:gd name="T35" fmla="*/ 190 h 259"/>
                <a:gd name="T36" fmla="*/ 6 w 166"/>
                <a:gd name="T37" fmla="*/ 179 h 259"/>
                <a:gd name="T38" fmla="*/ 17 w 166"/>
                <a:gd name="T39" fmla="*/ 166 h 259"/>
                <a:gd name="T40" fmla="*/ 20 w 166"/>
                <a:gd name="T41" fmla="*/ 143 h 259"/>
                <a:gd name="T42" fmla="*/ 10 w 166"/>
                <a:gd name="T43" fmla="*/ 134 h 259"/>
                <a:gd name="T44" fmla="*/ 6 w 166"/>
                <a:gd name="T45" fmla="*/ 109 h 259"/>
                <a:gd name="T46" fmla="*/ 14 w 166"/>
                <a:gd name="T47" fmla="*/ 91 h 259"/>
                <a:gd name="T48" fmla="*/ 28 w 166"/>
                <a:gd name="T49" fmla="*/ 91 h 259"/>
                <a:gd name="T50" fmla="*/ 32 w 166"/>
                <a:gd name="T51" fmla="*/ 84 h 259"/>
                <a:gd name="T52" fmla="*/ 26 w 166"/>
                <a:gd name="T53" fmla="*/ 78 h 259"/>
                <a:gd name="T54" fmla="*/ 45 w 166"/>
                <a:gd name="T55" fmla="*/ 52 h 259"/>
                <a:gd name="T56" fmla="*/ 56 w 166"/>
                <a:gd name="T57" fmla="*/ 32 h 259"/>
                <a:gd name="T58" fmla="*/ 63 w 166"/>
                <a:gd name="T59" fmla="*/ 19 h 259"/>
                <a:gd name="T60" fmla="*/ 76 w 166"/>
                <a:gd name="T61" fmla="*/ 19 h 259"/>
                <a:gd name="T62" fmla="*/ 78 w 166"/>
                <a:gd name="T63" fmla="*/ 9 h 259"/>
                <a:gd name="T64" fmla="*/ 103 w 166"/>
                <a:gd name="T65" fmla="*/ 12 h 259"/>
                <a:gd name="T66" fmla="*/ 103 w 166"/>
                <a:gd name="T67" fmla="*/ 1 h 259"/>
                <a:gd name="T68" fmla="*/ 111 w 166"/>
                <a:gd name="T69" fmla="*/ 0 h 259"/>
                <a:gd name="T70" fmla="*/ 131 w 166"/>
                <a:gd name="T71" fmla="*/ 9 h 259"/>
                <a:gd name="T72" fmla="*/ 154 w 166"/>
                <a:gd name="T73" fmla="*/ 21 h 259"/>
                <a:gd name="T74" fmla="*/ 160 w 166"/>
                <a:gd name="T75" fmla="*/ 48 h 259"/>
                <a:gd name="T76" fmla="*/ 166 w 166"/>
                <a:gd name="T77" fmla="*/ 55 h 259"/>
                <a:gd name="T78" fmla="*/ 144 w 166"/>
                <a:gd name="T79" fmla="*/ 6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6" h="259">
                  <a:moveTo>
                    <a:pt x="144" y="61"/>
                  </a:moveTo>
                  <a:lnTo>
                    <a:pt x="132" y="73"/>
                  </a:lnTo>
                  <a:lnTo>
                    <a:pt x="137" y="84"/>
                  </a:lnTo>
                  <a:lnTo>
                    <a:pt x="117" y="100"/>
                  </a:lnTo>
                  <a:lnTo>
                    <a:pt x="92" y="116"/>
                  </a:lnTo>
                  <a:lnTo>
                    <a:pt x="85" y="142"/>
                  </a:lnTo>
                  <a:lnTo>
                    <a:pt x="97" y="156"/>
                  </a:lnTo>
                  <a:lnTo>
                    <a:pt x="112" y="166"/>
                  </a:lnTo>
                  <a:lnTo>
                    <a:pt x="102" y="188"/>
                  </a:lnTo>
                  <a:lnTo>
                    <a:pt x="87" y="193"/>
                  </a:lnTo>
                  <a:lnTo>
                    <a:pt x="85" y="226"/>
                  </a:lnTo>
                  <a:lnTo>
                    <a:pt x="78" y="244"/>
                  </a:lnTo>
                  <a:lnTo>
                    <a:pt x="59" y="242"/>
                  </a:lnTo>
                  <a:lnTo>
                    <a:pt x="52" y="258"/>
                  </a:lnTo>
                  <a:lnTo>
                    <a:pt x="35" y="259"/>
                  </a:lnTo>
                  <a:lnTo>
                    <a:pt x="28" y="240"/>
                  </a:lnTo>
                  <a:lnTo>
                    <a:pt x="14" y="218"/>
                  </a:lnTo>
                  <a:lnTo>
                    <a:pt x="0" y="190"/>
                  </a:lnTo>
                  <a:lnTo>
                    <a:pt x="6" y="179"/>
                  </a:lnTo>
                  <a:lnTo>
                    <a:pt x="17" y="166"/>
                  </a:lnTo>
                  <a:lnTo>
                    <a:pt x="20" y="143"/>
                  </a:lnTo>
                  <a:lnTo>
                    <a:pt x="10" y="134"/>
                  </a:lnTo>
                  <a:lnTo>
                    <a:pt x="6" y="109"/>
                  </a:lnTo>
                  <a:lnTo>
                    <a:pt x="14" y="91"/>
                  </a:lnTo>
                  <a:lnTo>
                    <a:pt x="28" y="91"/>
                  </a:lnTo>
                  <a:lnTo>
                    <a:pt x="32" y="84"/>
                  </a:lnTo>
                  <a:lnTo>
                    <a:pt x="26" y="78"/>
                  </a:lnTo>
                  <a:lnTo>
                    <a:pt x="45" y="52"/>
                  </a:lnTo>
                  <a:lnTo>
                    <a:pt x="56" y="32"/>
                  </a:lnTo>
                  <a:lnTo>
                    <a:pt x="63" y="19"/>
                  </a:lnTo>
                  <a:lnTo>
                    <a:pt x="76" y="19"/>
                  </a:lnTo>
                  <a:lnTo>
                    <a:pt x="78" y="9"/>
                  </a:lnTo>
                  <a:lnTo>
                    <a:pt x="103" y="12"/>
                  </a:lnTo>
                  <a:lnTo>
                    <a:pt x="103" y="1"/>
                  </a:lnTo>
                  <a:lnTo>
                    <a:pt x="111" y="0"/>
                  </a:lnTo>
                  <a:lnTo>
                    <a:pt x="131" y="9"/>
                  </a:lnTo>
                  <a:lnTo>
                    <a:pt x="154" y="21"/>
                  </a:lnTo>
                  <a:lnTo>
                    <a:pt x="160" y="48"/>
                  </a:lnTo>
                  <a:lnTo>
                    <a:pt x="166" y="55"/>
                  </a:lnTo>
                  <a:lnTo>
                    <a:pt x="144" y="61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37" name="Freeform 406">
              <a:extLst>
                <a:ext uri="{FF2B5EF4-FFF2-40B4-BE49-F238E27FC236}">
                  <a16:creationId xmlns:a16="http://schemas.microsoft.com/office/drawing/2014/main" xmlns="" id="{DDE5C1DF-B5FA-48D4-A40B-AFCABD00F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504" y="4632783"/>
              <a:ext cx="39548" cy="49336"/>
            </a:xfrm>
            <a:custGeom>
              <a:avLst/>
              <a:gdLst>
                <a:gd name="T0" fmla="*/ 24 w 24"/>
                <a:gd name="T1" fmla="*/ 23 h 34"/>
                <a:gd name="T2" fmla="*/ 20 w 24"/>
                <a:gd name="T3" fmla="*/ 32 h 34"/>
                <a:gd name="T4" fmla="*/ 10 w 24"/>
                <a:gd name="T5" fmla="*/ 34 h 34"/>
                <a:gd name="T6" fmla="*/ 0 w 24"/>
                <a:gd name="T7" fmla="*/ 23 h 34"/>
                <a:gd name="T8" fmla="*/ 0 w 24"/>
                <a:gd name="T9" fmla="*/ 16 h 34"/>
                <a:gd name="T10" fmla="*/ 6 w 24"/>
                <a:gd name="T11" fmla="*/ 8 h 34"/>
                <a:gd name="T12" fmla="*/ 8 w 24"/>
                <a:gd name="T13" fmla="*/ 2 h 34"/>
                <a:gd name="T14" fmla="*/ 13 w 24"/>
                <a:gd name="T15" fmla="*/ 0 h 34"/>
                <a:gd name="T16" fmla="*/ 22 w 24"/>
                <a:gd name="T17" fmla="*/ 4 h 34"/>
                <a:gd name="T18" fmla="*/ 24 w 24"/>
                <a:gd name="T19" fmla="*/ 14 h 34"/>
                <a:gd name="T20" fmla="*/ 24 w 24"/>
                <a:gd name="T2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4">
                  <a:moveTo>
                    <a:pt x="24" y="23"/>
                  </a:moveTo>
                  <a:lnTo>
                    <a:pt x="20" y="32"/>
                  </a:lnTo>
                  <a:lnTo>
                    <a:pt x="10" y="34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6" y="8"/>
                  </a:lnTo>
                  <a:lnTo>
                    <a:pt x="8" y="2"/>
                  </a:lnTo>
                  <a:lnTo>
                    <a:pt x="13" y="0"/>
                  </a:lnTo>
                  <a:lnTo>
                    <a:pt x="22" y="4"/>
                  </a:lnTo>
                  <a:lnTo>
                    <a:pt x="24" y="14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38" name="Freeform 407">
              <a:extLst>
                <a:ext uri="{FF2B5EF4-FFF2-40B4-BE49-F238E27FC236}">
                  <a16:creationId xmlns:a16="http://schemas.microsoft.com/office/drawing/2014/main" xmlns="" id="{EAD008EB-1870-40DC-8A27-22A6D1F90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9442" y="2739135"/>
              <a:ext cx="174669" cy="146559"/>
            </a:xfrm>
            <a:custGeom>
              <a:avLst/>
              <a:gdLst>
                <a:gd name="T0" fmla="*/ 56 w 106"/>
                <a:gd name="T1" fmla="*/ 79 h 101"/>
                <a:gd name="T2" fmla="*/ 24 w 106"/>
                <a:gd name="T3" fmla="*/ 101 h 101"/>
                <a:gd name="T4" fmla="*/ 4 w 106"/>
                <a:gd name="T5" fmla="*/ 93 h 101"/>
                <a:gd name="T6" fmla="*/ 3 w 106"/>
                <a:gd name="T7" fmla="*/ 93 h 101"/>
                <a:gd name="T8" fmla="*/ 5 w 106"/>
                <a:gd name="T9" fmla="*/ 90 h 101"/>
                <a:gd name="T10" fmla="*/ 4 w 106"/>
                <a:gd name="T11" fmla="*/ 81 h 101"/>
                <a:gd name="T12" fmla="*/ 7 w 106"/>
                <a:gd name="T13" fmla="*/ 70 h 101"/>
                <a:gd name="T14" fmla="*/ 16 w 106"/>
                <a:gd name="T15" fmla="*/ 62 h 101"/>
                <a:gd name="T16" fmla="*/ 12 w 106"/>
                <a:gd name="T17" fmla="*/ 54 h 101"/>
                <a:gd name="T18" fmla="*/ 4 w 106"/>
                <a:gd name="T19" fmla="*/ 53 h 101"/>
                <a:gd name="T20" fmla="*/ 0 w 106"/>
                <a:gd name="T21" fmla="*/ 37 h 101"/>
                <a:gd name="T22" fmla="*/ 4 w 106"/>
                <a:gd name="T23" fmla="*/ 29 h 101"/>
                <a:gd name="T24" fmla="*/ 8 w 106"/>
                <a:gd name="T25" fmla="*/ 24 h 101"/>
                <a:gd name="T26" fmla="*/ 12 w 106"/>
                <a:gd name="T27" fmla="*/ 20 h 101"/>
                <a:gd name="T28" fmla="*/ 11 w 106"/>
                <a:gd name="T29" fmla="*/ 8 h 101"/>
                <a:gd name="T30" fmla="*/ 17 w 106"/>
                <a:gd name="T31" fmla="*/ 12 h 101"/>
                <a:gd name="T32" fmla="*/ 36 w 106"/>
                <a:gd name="T33" fmla="*/ 6 h 101"/>
                <a:gd name="T34" fmla="*/ 45 w 106"/>
                <a:gd name="T35" fmla="*/ 10 h 101"/>
                <a:gd name="T36" fmla="*/ 59 w 106"/>
                <a:gd name="T37" fmla="*/ 10 h 101"/>
                <a:gd name="T38" fmla="*/ 78 w 106"/>
                <a:gd name="T39" fmla="*/ 3 h 101"/>
                <a:gd name="T40" fmla="*/ 87 w 106"/>
                <a:gd name="T41" fmla="*/ 3 h 101"/>
                <a:gd name="T42" fmla="*/ 106 w 106"/>
                <a:gd name="T43" fmla="*/ 0 h 101"/>
                <a:gd name="T44" fmla="*/ 99 w 106"/>
                <a:gd name="T45" fmla="*/ 13 h 101"/>
                <a:gd name="T46" fmla="*/ 91 w 106"/>
                <a:gd name="T47" fmla="*/ 18 h 101"/>
                <a:gd name="T48" fmla="*/ 94 w 106"/>
                <a:gd name="T49" fmla="*/ 33 h 101"/>
                <a:gd name="T50" fmla="*/ 91 w 106"/>
                <a:gd name="T51" fmla="*/ 58 h 101"/>
                <a:gd name="T52" fmla="*/ 56 w 106"/>
                <a:gd name="T53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6" h="101">
                  <a:moveTo>
                    <a:pt x="56" y="79"/>
                  </a:moveTo>
                  <a:lnTo>
                    <a:pt x="24" y="101"/>
                  </a:lnTo>
                  <a:lnTo>
                    <a:pt x="4" y="93"/>
                  </a:lnTo>
                  <a:lnTo>
                    <a:pt x="3" y="93"/>
                  </a:lnTo>
                  <a:lnTo>
                    <a:pt x="5" y="90"/>
                  </a:lnTo>
                  <a:lnTo>
                    <a:pt x="4" y="81"/>
                  </a:lnTo>
                  <a:lnTo>
                    <a:pt x="7" y="70"/>
                  </a:lnTo>
                  <a:lnTo>
                    <a:pt x="16" y="62"/>
                  </a:lnTo>
                  <a:lnTo>
                    <a:pt x="12" y="54"/>
                  </a:lnTo>
                  <a:lnTo>
                    <a:pt x="4" y="53"/>
                  </a:lnTo>
                  <a:lnTo>
                    <a:pt x="0" y="37"/>
                  </a:lnTo>
                  <a:lnTo>
                    <a:pt x="4" y="29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11" y="8"/>
                  </a:lnTo>
                  <a:lnTo>
                    <a:pt x="17" y="12"/>
                  </a:lnTo>
                  <a:lnTo>
                    <a:pt x="36" y="6"/>
                  </a:lnTo>
                  <a:lnTo>
                    <a:pt x="45" y="10"/>
                  </a:lnTo>
                  <a:lnTo>
                    <a:pt x="59" y="10"/>
                  </a:lnTo>
                  <a:lnTo>
                    <a:pt x="78" y="3"/>
                  </a:lnTo>
                  <a:lnTo>
                    <a:pt x="87" y="3"/>
                  </a:lnTo>
                  <a:lnTo>
                    <a:pt x="106" y="0"/>
                  </a:lnTo>
                  <a:lnTo>
                    <a:pt x="99" y="13"/>
                  </a:lnTo>
                  <a:lnTo>
                    <a:pt x="91" y="18"/>
                  </a:lnTo>
                  <a:lnTo>
                    <a:pt x="94" y="33"/>
                  </a:lnTo>
                  <a:lnTo>
                    <a:pt x="91" y="58"/>
                  </a:lnTo>
                  <a:lnTo>
                    <a:pt x="56" y="7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39" name="Freeform 408">
              <a:extLst>
                <a:ext uri="{FF2B5EF4-FFF2-40B4-BE49-F238E27FC236}">
                  <a16:creationId xmlns:a16="http://schemas.microsoft.com/office/drawing/2014/main" xmlns="" id="{46A530A9-0616-4517-8041-C40A3672D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4806" y="3154141"/>
              <a:ext cx="309789" cy="481756"/>
            </a:xfrm>
            <a:custGeom>
              <a:avLst/>
              <a:gdLst>
                <a:gd name="T0" fmla="*/ 18 w 188"/>
                <a:gd name="T1" fmla="*/ 219 h 332"/>
                <a:gd name="T2" fmla="*/ 19 w 188"/>
                <a:gd name="T3" fmla="*/ 209 h 332"/>
                <a:gd name="T4" fmla="*/ 8 w 188"/>
                <a:gd name="T5" fmla="*/ 209 h 332"/>
                <a:gd name="T6" fmla="*/ 8 w 188"/>
                <a:gd name="T7" fmla="*/ 196 h 332"/>
                <a:gd name="T8" fmla="*/ 0 w 188"/>
                <a:gd name="T9" fmla="*/ 188 h 332"/>
                <a:gd name="T10" fmla="*/ 7 w 188"/>
                <a:gd name="T11" fmla="*/ 161 h 332"/>
                <a:gd name="T12" fmla="*/ 30 w 188"/>
                <a:gd name="T13" fmla="*/ 141 h 332"/>
                <a:gd name="T14" fmla="*/ 30 w 188"/>
                <a:gd name="T15" fmla="*/ 114 h 332"/>
                <a:gd name="T16" fmla="*/ 37 w 188"/>
                <a:gd name="T17" fmla="*/ 72 h 332"/>
                <a:gd name="T18" fmla="*/ 40 w 188"/>
                <a:gd name="T19" fmla="*/ 63 h 332"/>
                <a:gd name="T20" fmla="*/ 33 w 188"/>
                <a:gd name="T21" fmla="*/ 56 h 332"/>
                <a:gd name="T22" fmla="*/ 32 w 188"/>
                <a:gd name="T23" fmla="*/ 49 h 332"/>
                <a:gd name="T24" fmla="*/ 25 w 188"/>
                <a:gd name="T25" fmla="*/ 44 h 332"/>
                <a:gd name="T26" fmla="*/ 20 w 188"/>
                <a:gd name="T27" fmla="*/ 11 h 332"/>
                <a:gd name="T28" fmla="*/ 38 w 188"/>
                <a:gd name="T29" fmla="*/ 0 h 332"/>
                <a:gd name="T30" fmla="*/ 111 w 188"/>
                <a:gd name="T31" fmla="*/ 40 h 332"/>
                <a:gd name="T32" fmla="*/ 184 w 188"/>
                <a:gd name="T33" fmla="*/ 80 h 332"/>
                <a:gd name="T34" fmla="*/ 188 w 188"/>
                <a:gd name="T35" fmla="*/ 162 h 332"/>
                <a:gd name="T36" fmla="*/ 172 w 188"/>
                <a:gd name="T37" fmla="*/ 161 h 332"/>
                <a:gd name="T38" fmla="*/ 164 w 188"/>
                <a:gd name="T39" fmla="*/ 176 h 332"/>
                <a:gd name="T40" fmla="*/ 160 w 188"/>
                <a:gd name="T41" fmla="*/ 189 h 332"/>
                <a:gd name="T42" fmla="*/ 163 w 188"/>
                <a:gd name="T43" fmla="*/ 194 h 332"/>
                <a:gd name="T44" fmla="*/ 158 w 188"/>
                <a:gd name="T45" fmla="*/ 200 h 332"/>
                <a:gd name="T46" fmla="*/ 160 w 188"/>
                <a:gd name="T47" fmla="*/ 209 h 332"/>
                <a:gd name="T48" fmla="*/ 155 w 188"/>
                <a:gd name="T49" fmla="*/ 217 h 332"/>
                <a:gd name="T50" fmla="*/ 154 w 188"/>
                <a:gd name="T51" fmla="*/ 225 h 332"/>
                <a:gd name="T52" fmla="*/ 160 w 188"/>
                <a:gd name="T53" fmla="*/ 224 h 332"/>
                <a:gd name="T54" fmla="*/ 164 w 188"/>
                <a:gd name="T55" fmla="*/ 232 h 332"/>
                <a:gd name="T56" fmla="*/ 164 w 188"/>
                <a:gd name="T57" fmla="*/ 244 h 332"/>
                <a:gd name="T58" fmla="*/ 171 w 188"/>
                <a:gd name="T59" fmla="*/ 250 h 332"/>
                <a:gd name="T60" fmla="*/ 171 w 188"/>
                <a:gd name="T61" fmla="*/ 255 h 332"/>
                <a:gd name="T62" fmla="*/ 160 w 188"/>
                <a:gd name="T63" fmla="*/ 258 h 332"/>
                <a:gd name="T64" fmla="*/ 151 w 188"/>
                <a:gd name="T65" fmla="*/ 267 h 332"/>
                <a:gd name="T66" fmla="*/ 138 w 188"/>
                <a:gd name="T67" fmla="*/ 290 h 332"/>
                <a:gd name="T68" fmla="*/ 121 w 188"/>
                <a:gd name="T69" fmla="*/ 299 h 332"/>
                <a:gd name="T70" fmla="*/ 103 w 188"/>
                <a:gd name="T71" fmla="*/ 298 h 332"/>
                <a:gd name="T72" fmla="*/ 98 w 188"/>
                <a:gd name="T73" fmla="*/ 300 h 332"/>
                <a:gd name="T74" fmla="*/ 100 w 188"/>
                <a:gd name="T75" fmla="*/ 307 h 332"/>
                <a:gd name="T76" fmla="*/ 90 w 188"/>
                <a:gd name="T77" fmla="*/ 314 h 332"/>
                <a:gd name="T78" fmla="*/ 83 w 188"/>
                <a:gd name="T79" fmla="*/ 323 h 332"/>
                <a:gd name="T80" fmla="*/ 59 w 188"/>
                <a:gd name="T81" fmla="*/ 330 h 332"/>
                <a:gd name="T82" fmla="*/ 55 w 188"/>
                <a:gd name="T83" fmla="*/ 326 h 332"/>
                <a:gd name="T84" fmla="*/ 52 w 188"/>
                <a:gd name="T85" fmla="*/ 325 h 332"/>
                <a:gd name="T86" fmla="*/ 48 w 188"/>
                <a:gd name="T87" fmla="*/ 331 h 332"/>
                <a:gd name="T88" fmla="*/ 33 w 188"/>
                <a:gd name="T89" fmla="*/ 332 h 332"/>
                <a:gd name="T90" fmla="*/ 36 w 188"/>
                <a:gd name="T91" fmla="*/ 326 h 332"/>
                <a:gd name="T92" fmla="*/ 30 w 188"/>
                <a:gd name="T93" fmla="*/ 312 h 332"/>
                <a:gd name="T94" fmla="*/ 28 w 188"/>
                <a:gd name="T95" fmla="*/ 304 h 332"/>
                <a:gd name="T96" fmla="*/ 20 w 188"/>
                <a:gd name="T97" fmla="*/ 300 h 332"/>
                <a:gd name="T98" fmla="*/ 9 w 188"/>
                <a:gd name="T99" fmla="*/ 288 h 332"/>
                <a:gd name="T100" fmla="*/ 13 w 188"/>
                <a:gd name="T101" fmla="*/ 278 h 332"/>
                <a:gd name="T102" fmla="*/ 21 w 188"/>
                <a:gd name="T103" fmla="*/ 280 h 332"/>
                <a:gd name="T104" fmla="*/ 26 w 188"/>
                <a:gd name="T105" fmla="*/ 279 h 332"/>
                <a:gd name="T106" fmla="*/ 36 w 188"/>
                <a:gd name="T107" fmla="*/ 279 h 332"/>
                <a:gd name="T108" fmla="*/ 26 w 188"/>
                <a:gd name="T109" fmla="*/ 260 h 332"/>
                <a:gd name="T110" fmla="*/ 27 w 188"/>
                <a:gd name="T111" fmla="*/ 246 h 332"/>
                <a:gd name="T112" fmla="*/ 25 w 188"/>
                <a:gd name="T113" fmla="*/ 233 h 332"/>
                <a:gd name="T114" fmla="*/ 18 w 188"/>
                <a:gd name="T115" fmla="*/ 21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8" h="332">
                  <a:moveTo>
                    <a:pt x="18" y="219"/>
                  </a:moveTo>
                  <a:lnTo>
                    <a:pt x="19" y="209"/>
                  </a:lnTo>
                  <a:lnTo>
                    <a:pt x="8" y="209"/>
                  </a:lnTo>
                  <a:lnTo>
                    <a:pt x="8" y="196"/>
                  </a:lnTo>
                  <a:lnTo>
                    <a:pt x="0" y="188"/>
                  </a:lnTo>
                  <a:lnTo>
                    <a:pt x="7" y="161"/>
                  </a:lnTo>
                  <a:lnTo>
                    <a:pt x="30" y="141"/>
                  </a:lnTo>
                  <a:lnTo>
                    <a:pt x="30" y="114"/>
                  </a:lnTo>
                  <a:lnTo>
                    <a:pt x="37" y="72"/>
                  </a:lnTo>
                  <a:lnTo>
                    <a:pt x="40" y="63"/>
                  </a:lnTo>
                  <a:lnTo>
                    <a:pt x="33" y="56"/>
                  </a:lnTo>
                  <a:lnTo>
                    <a:pt x="32" y="49"/>
                  </a:lnTo>
                  <a:lnTo>
                    <a:pt x="25" y="44"/>
                  </a:lnTo>
                  <a:lnTo>
                    <a:pt x="20" y="11"/>
                  </a:lnTo>
                  <a:lnTo>
                    <a:pt x="38" y="0"/>
                  </a:lnTo>
                  <a:lnTo>
                    <a:pt x="111" y="40"/>
                  </a:lnTo>
                  <a:lnTo>
                    <a:pt x="184" y="80"/>
                  </a:lnTo>
                  <a:lnTo>
                    <a:pt x="188" y="162"/>
                  </a:lnTo>
                  <a:lnTo>
                    <a:pt x="172" y="161"/>
                  </a:lnTo>
                  <a:lnTo>
                    <a:pt x="164" y="176"/>
                  </a:lnTo>
                  <a:lnTo>
                    <a:pt x="160" y="189"/>
                  </a:lnTo>
                  <a:lnTo>
                    <a:pt x="163" y="194"/>
                  </a:lnTo>
                  <a:lnTo>
                    <a:pt x="158" y="200"/>
                  </a:lnTo>
                  <a:lnTo>
                    <a:pt x="160" y="209"/>
                  </a:lnTo>
                  <a:lnTo>
                    <a:pt x="155" y="217"/>
                  </a:lnTo>
                  <a:lnTo>
                    <a:pt x="154" y="225"/>
                  </a:lnTo>
                  <a:lnTo>
                    <a:pt x="160" y="224"/>
                  </a:lnTo>
                  <a:lnTo>
                    <a:pt x="164" y="232"/>
                  </a:lnTo>
                  <a:lnTo>
                    <a:pt x="164" y="244"/>
                  </a:lnTo>
                  <a:lnTo>
                    <a:pt x="171" y="250"/>
                  </a:lnTo>
                  <a:lnTo>
                    <a:pt x="171" y="255"/>
                  </a:lnTo>
                  <a:lnTo>
                    <a:pt x="160" y="258"/>
                  </a:lnTo>
                  <a:lnTo>
                    <a:pt x="151" y="267"/>
                  </a:lnTo>
                  <a:lnTo>
                    <a:pt x="138" y="290"/>
                  </a:lnTo>
                  <a:lnTo>
                    <a:pt x="121" y="299"/>
                  </a:lnTo>
                  <a:lnTo>
                    <a:pt x="103" y="298"/>
                  </a:lnTo>
                  <a:lnTo>
                    <a:pt x="98" y="300"/>
                  </a:lnTo>
                  <a:lnTo>
                    <a:pt x="100" y="307"/>
                  </a:lnTo>
                  <a:lnTo>
                    <a:pt x="90" y="314"/>
                  </a:lnTo>
                  <a:lnTo>
                    <a:pt x="83" y="323"/>
                  </a:lnTo>
                  <a:lnTo>
                    <a:pt x="59" y="330"/>
                  </a:lnTo>
                  <a:lnTo>
                    <a:pt x="55" y="326"/>
                  </a:lnTo>
                  <a:lnTo>
                    <a:pt x="52" y="325"/>
                  </a:lnTo>
                  <a:lnTo>
                    <a:pt x="48" y="331"/>
                  </a:lnTo>
                  <a:lnTo>
                    <a:pt x="33" y="332"/>
                  </a:lnTo>
                  <a:lnTo>
                    <a:pt x="36" y="326"/>
                  </a:lnTo>
                  <a:lnTo>
                    <a:pt x="30" y="312"/>
                  </a:lnTo>
                  <a:lnTo>
                    <a:pt x="28" y="304"/>
                  </a:lnTo>
                  <a:lnTo>
                    <a:pt x="20" y="300"/>
                  </a:lnTo>
                  <a:lnTo>
                    <a:pt x="9" y="288"/>
                  </a:lnTo>
                  <a:lnTo>
                    <a:pt x="13" y="278"/>
                  </a:lnTo>
                  <a:lnTo>
                    <a:pt x="21" y="280"/>
                  </a:lnTo>
                  <a:lnTo>
                    <a:pt x="26" y="279"/>
                  </a:lnTo>
                  <a:lnTo>
                    <a:pt x="36" y="279"/>
                  </a:lnTo>
                  <a:lnTo>
                    <a:pt x="26" y="260"/>
                  </a:lnTo>
                  <a:lnTo>
                    <a:pt x="27" y="246"/>
                  </a:lnTo>
                  <a:lnTo>
                    <a:pt x="25" y="233"/>
                  </a:lnTo>
                  <a:lnTo>
                    <a:pt x="18" y="21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40" name="Freeform 409">
              <a:extLst>
                <a:ext uri="{FF2B5EF4-FFF2-40B4-BE49-F238E27FC236}">
                  <a16:creationId xmlns:a16="http://schemas.microsoft.com/office/drawing/2014/main" xmlns="" id="{1D0B4953-CADC-4321-B527-64F4A7473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147" y="3527067"/>
              <a:ext cx="57674" cy="153813"/>
            </a:xfrm>
            <a:custGeom>
              <a:avLst/>
              <a:gdLst>
                <a:gd name="T0" fmla="*/ 35 w 35"/>
                <a:gd name="T1" fmla="*/ 102 h 106"/>
                <a:gd name="T2" fmla="*/ 21 w 35"/>
                <a:gd name="T3" fmla="*/ 106 h 106"/>
                <a:gd name="T4" fmla="*/ 17 w 35"/>
                <a:gd name="T5" fmla="*/ 99 h 106"/>
                <a:gd name="T6" fmla="*/ 12 w 35"/>
                <a:gd name="T7" fmla="*/ 86 h 106"/>
                <a:gd name="T8" fmla="*/ 10 w 35"/>
                <a:gd name="T9" fmla="*/ 75 h 106"/>
                <a:gd name="T10" fmla="*/ 14 w 35"/>
                <a:gd name="T11" fmla="*/ 57 h 106"/>
                <a:gd name="T12" fmla="*/ 10 w 35"/>
                <a:gd name="T13" fmla="*/ 49 h 106"/>
                <a:gd name="T14" fmla="*/ 8 w 35"/>
                <a:gd name="T15" fmla="*/ 33 h 106"/>
                <a:gd name="T16" fmla="*/ 8 w 35"/>
                <a:gd name="T17" fmla="*/ 18 h 106"/>
                <a:gd name="T18" fmla="*/ 0 w 35"/>
                <a:gd name="T19" fmla="*/ 7 h 106"/>
                <a:gd name="T20" fmla="*/ 2 w 35"/>
                <a:gd name="T21" fmla="*/ 0 h 106"/>
                <a:gd name="T22" fmla="*/ 18 w 35"/>
                <a:gd name="T23" fmla="*/ 1 h 106"/>
                <a:gd name="T24" fmla="*/ 15 w 35"/>
                <a:gd name="T25" fmla="*/ 12 h 106"/>
                <a:gd name="T26" fmla="*/ 21 w 35"/>
                <a:gd name="T27" fmla="*/ 18 h 106"/>
                <a:gd name="T28" fmla="*/ 27 w 35"/>
                <a:gd name="T29" fmla="*/ 25 h 106"/>
                <a:gd name="T30" fmla="*/ 28 w 35"/>
                <a:gd name="T31" fmla="*/ 36 h 106"/>
                <a:gd name="T32" fmla="*/ 32 w 35"/>
                <a:gd name="T33" fmla="*/ 40 h 106"/>
                <a:gd name="T34" fmla="*/ 31 w 35"/>
                <a:gd name="T35" fmla="*/ 88 h 106"/>
                <a:gd name="T36" fmla="*/ 35 w 35"/>
                <a:gd name="T37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106">
                  <a:moveTo>
                    <a:pt x="35" y="102"/>
                  </a:moveTo>
                  <a:lnTo>
                    <a:pt x="21" y="106"/>
                  </a:lnTo>
                  <a:lnTo>
                    <a:pt x="17" y="99"/>
                  </a:lnTo>
                  <a:lnTo>
                    <a:pt x="12" y="86"/>
                  </a:lnTo>
                  <a:lnTo>
                    <a:pt x="10" y="75"/>
                  </a:lnTo>
                  <a:lnTo>
                    <a:pt x="14" y="57"/>
                  </a:lnTo>
                  <a:lnTo>
                    <a:pt x="10" y="49"/>
                  </a:lnTo>
                  <a:lnTo>
                    <a:pt x="8" y="33"/>
                  </a:lnTo>
                  <a:lnTo>
                    <a:pt x="8" y="18"/>
                  </a:lnTo>
                  <a:lnTo>
                    <a:pt x="0" y="7"/>
                  </a:lnTo>
                  <a:lnTo>
                    <a:pt x="2" y="0"/>
                  </a:lnTo>
                  <a:lnTo>
                    <a:pt x="18" y="1"/>
                  </a:lnTo>
                  <a:lnTo>
                    <a:pt x="15" y="12"/>
                  </a:lnTo>
                  <a:lnTo>
                    <a:pt x="21" y="18"/>
                  </a:lnTo>
                  <a:lnTo>
                    <a:pt x="27" y="25"/>
                  </a:lnTo>
                  <a:lnTo>
                    <a:pt x="28" y="36"/>
                  </a:lnTo>
                  <a:lnTo>
                    <a:pt x="32" y="40"/>
                  </a:lnTo>
                  <a:lnTo>
                    <a:pt x="31" y="88"/>
                  </a:lnTo>
                  <a:lnTo>
                    <a:pt x="35" y="102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41" name="Freeform 410">
              <a:extLst>
                <a:ext uri="{FF2B5EF4-FFF2-40B4-BE49-F238E27FC236}">
                  <a16:creationId xmlns:a16="http://schemas.microsoft.com/office/drawing/2014/main" xmlns="" id="{49E4A82C-72DF-4E04-B418-237A0A726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2896" y="3244108"/>
              <a:ext cx="262004" cy="444028"/>
            </a:xfrm>
            <a:custGeom>
              <a:avLst/>
              <a:gdLst>
                <a:gd name="T0" fmla="*/ 93 w 159"/>
                <a:gd name="T1" fmla="*/ 162 h 306"/>
                <a:gd name="T2" fmla="*/ 78 w 159"/>
                <a:gd name="T3" fmla="*/ 146 h 306"/>
                <a:gd name="T4" fmla="*/ 63 w 159"/>
                <a:gd name="T5" fmla="*/ 169 h 306"/>
                <a:gd name="T6" fmla="*/ 52 w 159"/>
                <a:gd name="T7" fmla="*/ 217 h 306"/>
                <a:gd name="T8" fmla="*/ 66 w 159"/>
                <a:gd name="T9" fmla="*/ 233 h 306"/>
                <a:gd name="T10" fmla="*/ 79 w 159"/>
                <a:gd name="T11" fmla="*/ 270 h 306"/>
                <a:gd name="T12" fmla="*/ 101 w 159"/>
                <a:gd name="T13" fmla="*/ 284 h 306"/>
                <a:gd name="T14" fmla="*/ 106 w 159"/>
                <a:gd name="T15" fmla="*/ 304 h 306"/>
                <a:gd name="T16" fmla="*/ 91 w 159"/>
                <a:gd name="T17" fmla="*/ 295 h 306"/>
                <a:gd name="T18" fmla="*/ 73 w 159"/>
                <a:gd name="T19" fmla="*/ 290 h 306"/>
                <a:gd name="T20" fmla="*/ 62 w 159"/>
                <a:gd name="T21" fmla="*/ 272 h 306"/>
                <a:gd name="T22" fmla="*/ 42 w 159"/>
                <a:gd name="T23" fmla="*/ 250 h 306"/>
                <a:gd name="T24" fmla="*/ 36 w 159"/>
                <a:gd name="T25" fmla="*/ 251 h 306"/>
                <a:gd name="T26" fmla="*/ 41 w 159"/>
                <a:gd name="T27" fmla="*/ 218 h 306"/>
                <a:gd name="T28" fmla="*/ 56 w 159"/>
                <a:gd name="T29" fmla="*/ 177 h 306"/>
                <a:gd name="T30" fmla="*/ 46 w 159"/>
                <a:gd name="T31" fmla="*/ 149 h 306"/>
                <a:gd name="T32" fmla="*/ 29 w 159"/>
                <a:gd name="T33" fmla="*/ 121 h 306"/>
                <a:gd name="T34" fmla="*/ 30 w 159"/>
                <a:gd name="T35" fmla="*/ 106 h 306"/>
                <a:gd name="T36" fmla="*/ 25 w 159"/>
                <a:gd name="T37" fmla="*/ 75 h 306"/>
                <a:gd name="T38" fmla="*/ 0 w 159"/>
                <a:gd name="T39" fmla="*/ 41 h 306"/>
                <a:gd name="T40" fmla="*/ 12 w 159"/>
                <a:gd name="T41" fmla="*/ 15 h 306"/>
                <a:gd name="T42" fmla="*/ 34 w 159"/>
                <a:gd name="T43" fmla="*/ 5 h 306"/>
                <a:gd name="T44" fmla="*/ 52 w 159"/>
                <a:gd name="T45" fmla="*/ 7 h 306"/>
                <a:gd name="T46" fmla="*/ 67 w 159"/>
                <a:gd name="T47" fmla="*/ 20 h 306"/>
                <a:gd name="T48" fmla="*/ 69 w 159"/>
                <a:gd name="T49" fmla="*/ 61 h 306"/>
                <a:gd name="T50" fmla="*/ 93 w 159"/>
                <a:gd name="T51" fmla="*/ 52 h 306"/>
                <a:gd name="T52" fmla="*/ 106 w 159"/>
                <a:gd name="T53" fmla="*/ 44 h 306"/>
                <a:gd name="T54" fmla="*/ 136 w 159"/>
                <a:gd name="T55" fmla="*/ 62 h 306"/>
                <a:gd name="T56" fmla="*/ 157 w 159"/>
                <a:gd name="T57" fmla="*/ 101 h 306"/>
                <a:gd name="T58" fmla="*/ 154 w 159"/>
                <a:gd name="T59" fmla="*/ 128 h 306"/>
                <a:gd name="T60" fmla="*/ 113 w 159"/>
                <a:gd name="T61" fmla="*/ 129 h 306"/>
                <a:gd name="T62" fmla="*/ 110 w 159"/>
                <a:gd name="T63" fmla="*/ 171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306">
                  <a:moveTo>
                    <a:pt x="110" y="171"/>
                  </a:moveTo>
                  <a:lnTo>
                    <a:pt x="93" y="162"/>
                  </a:lnTo>
                  <a:lnTo>
                    <a:pt x="78" y="162"/>
                  </a:lnTo>
                  <a:lnTo>
                    <a:pt x="78" y="146"/>
                  </a:lnTo>
                  <a:lnTo>
                    <a:pt x="62" y="146"/>
                  </a:lnTo>
                  <a:lnTo>
                    <a:pt x="63" y="169"/>
                  </a:lnTo>
                  <a:lnTo>
                    <a:pt x="56" y="199"/>
                  </a:lnTo>
                  <a:lnTo>
                    <a:pt x="52" y="217"/>
                  </a:lnTo>
                  <a:lnTo>
                    <a:pt x="54" y="233"/>
                  </a:lnTo>
                  <a:lnTo>
                    <a:pt x="66" y="233"/>
                  </a:lnTo>
                  <a:lnTo>
                    <a:pt x="75" y="252"/>
                  </a:lnTo>
                  <a:lnTo>
                    <a:pt x="79" y="270"/>
                  </a:lnTo>
                  <a:lnTo>
                    <a:pt x="90" y="282"/>
                  </a:lnTo>
                  <a:lnTo>
                    <a:pt x="101" y="284"/>
                  </a:lnTo>
                  <a:lnTo>
                    <a:pt x="111" y="295"/>
                  </a:lnTo>
                  <a:lnTo>
                    <a:pt x="106" y="304"/>
                  </a:lnTo>
                  <a:lnTo>
                    <a:pt x="93" y="306"/>
                  </a:lnTo>
                  <a:lnTo>
                    <a:pt x="91" y="295"/>
                  </a:lnTo>
                  <a:lnTo>
                    <a:pt x="76" y="286"/>
                  </a:lnTo>
                  <a:lnTo>
                    <a:pt x="73" y="290"/>
                  </a:lnTo>
                  <a:lnTo>
                    <a:pt x="66" y="282"/>
                  </a:lnTo>
                  <a:lnTo>
                    <a:pt x="62" y="272"/>
                  </a:lnTo>
                  <a:lnTo>
                    <a:pt x="51" y="260"/>
                  </a:lnTo>
                  <a:lnTo>
                    <a:pt x="42" y="250"/>
                  </a:lnTo>
                  <a:lnTo>
                    <a:pt x="40" y="263"/>
                  </a:lnTo>
                  <a:lnTo>
                    <a:pt x="36" y="251"/>
                  </a:lnTo>
                  <a:lnTo>
                    <a:pt x="37" y="238"/>
                  </a:lnTo>
                  <a:lnTo>
                    <a:pt x="41" y="218"/>
                  </a:lnTo>
                  <a:lnTo>
                    <a:pt x="48" y="197"/>
                  </a:lnTo>
                  <a:lnTo>
                    <a:pt x="56" y="177"/>
                  </a:lnTo>
                  <a:lnTo>
                    <a:pt x="47" y="158"/>
                  </a:lnTo>
                  <a:lnTo>
                    <a:pt x="46" y="149"/>
                  </a:lnTo>
                  <a:lnTo>
                    <a:pt x="43" y="137"/>
                  </a:lnTo>
                  <a:lnTo>
                    <a:pt x="29" y="121"/>
                  </a:lnTo>
                  <a:lnTo>
                    <a:pt x="24" y="110"/>
                  </a:lnTo>
                  <a:lnTo>
                    <a:pt x="30" y="106"/>
                  </a:lnTo>
                  <a:lnTo>
                    <a:pt x="34" y="88"/>
                  </a:lnTo>
                  <a:lnTo>
                    <a:pt x="25" y="75"/>
                  </a:lnTo>
                  <a:lnTo>
                    <a:pt x="11" y="60"/>
                  </a:lnTo>
                  <a:lnTo>
                    <a:pt x="0" y="41"/>
                  </a:lnTo>
                  <a:lnTo>
                    <a:pt x="7" y="37"/>
                  </a:lnTo>
                  <a:lnTo>
                    <a:pt x="12" y="15"/>
                  </a:lnTo>
                  <a:lnTo>
                    <a:pt x="25" y="14"/>
                  </a:lnTo>
                  <a:lnTo>
                    <a:pt x="34" y="5"/>
                  </a:lnTo>
                  <a:lnTo>
                    <a:pt x="43" y="0"/>
                  </a:lnTo>
                  <a:lnTo>
                    <a:pt x="52" y="7"/>
                  </a:lnTo>
                  <a:lnTo>
                    <a:pt x="55" y="19"/>
                  </a:lnTo>
                  <a:lnTo>
                    <a:pt x="67" y="20"/>
                  </a:lnTo>
                  <a:lnTo>
                    <a:pt x="66" y="42"/>
                  </a:lnTo>
                  <a:lnTo>
                    <a:pt x="69" y="61"/>
                  </a:lnTo>
                  <a:lnTo>
                    <a:pt x="87" y="48"/>
                  </a:lnTo>
                  <a:lnTo>
                    <a:pt x="93" y="52"/>
                  </a:lnTo>
                  <a:lnTo>
                    <a:pt x="103" y="51"/>
                  </a:lnTo>
                  <a:lnTo>
                    <a:pt x="106" y="44"/>
                  </a:lnTo>
                  <a:lnTo>
                    <a:pt x="120" y="45"/>
                  </a:lnTo>
                  <a:lnTo>
                    <a:pt x="136" y="62"/>
                  </a:lnTo>
                  <a:lnTo>
                    <a:pt x="140" y="83"/>
                  </a:lnTo>
                  <a:lnTo>
                    <a:pt x="157" y="101"/>
                  </a:lnTo>
                  <a:lnTo>
                    <a:pt x="159" y="119"/>
                  </a:lnTo>
                  <a:lnTo>
                    <a:pt x="154" y="128"/>
                  </a:lnTo>
                  <a:lnTo>
                    <a:pt x="136" y="125"/>
                  </a:lnTo>
                  <a:lnTo>
                    <a:pt x="113" y="129"/>
                  </a:lnTo>
                  <a:lnTo>
                    <a:pt x="103" y="146"/>
                  </a:lnTo>
                  <a:lnTo>
                    <a:pt x="110" y="171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42" name="Freeform 411">
              <a:extLst>
                <a:ext uri="{FF2B5EF4-FFF2-40B4-BE49-F238E27FC236}">
                  <a16:creationId xmlns:a16="http://schemas.microsoft.com/office/drawing/2014/main" xmlns="" id="{A07D9ABB-AE84-4996-A105-D26995D53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7841" y="2625952"/>
              <a:ext cx="227399" cy="127694"/>
            </a:xfrm>
            <a:custGeom>
              <a:avLst/>
              <a:gdLst>
                <a:gd name="T0" fmla="*/ 54 w 138"/>
                <a:gd name="T1" fmla="*/ 15 h 88"/>
                <a:gd name="T2" fmla="*/ 50 w 138"/>
                <a:gd name="T3" fmla="*/ 22 h 88"/>
                <a:gd name="T4" fmla="*/ 30 w 138"/>
                <a:gd name="T5" fmla="*/ 18 h 88"/>
                <a:gd name="T6" fmla="*/ 32 w 138"/>
                <a:gd name="T7" fmla="*/ 30 h 88"/>
                <a:gd name="T8" fmla="*/ 50 w 138"/>
                <a:gd name="T9" fmla="*/ 29 h 88"/>
                <a:gd name="T10" fmla="*/ 73 w 138"/>
                <a:gd name="T11" fmla="*/ 35 h 88"/>
                <a:gd name="T12" fmla="*/ 104 w 138"/>
                <a:gd name="T13" fmla="*/ 32 h 88"/>
                <a:gd name="T14" fmla="*/ 113 w 138"/>
                <a:gd name="T15" fmla="*/ 51 h 88"/>
                <a:gd name="T16" fmla="*/ 119 w 138"/>
                <a:gd name="T17" fmla="*/ 49 h 88"/>
                <a:gd name="T18" fmla="*/ 130 w 138"/>
                <a:gd name="T19" fmla="*/ 54 h 88"/>
                <a:gd name="T20" fmla="*/ 132 w 138"/>
                <a:gd name="T21" fmla="*/ 62 h 88"/>
                <a:gd name="T22" fmla="*/ 138 w 138"/>
                <a:gd name="T23" fmla="*/ 74 h 88"/>
                <a:gd name="T24" fmla="*/ 120 w 138"/>
                <a:gd name="T25" fmla="*/ 74 h 88"/>
                <a:gd name="T26" fmla="*/ 108 w 138"/>
                <a:gd name="T27" fmla="*/ 72 h 88"/>
                <a:gd name="T28" fmla="*/ 99 w 138"/>
                <a:gd name="T29" fmla="*/ 81 h 88"/>
                <a:gd name="T30" fmla="*/ 92 w 138"/>
                <a:gd name="T31" fmla="*/ 83 h 88"/>
                <a:gd name="T32" fmla="*/ 88 w 138"/>
                <a:gd name="T33" fmla="*/ 88 h 88"/>
                <a:gd name="T34" fmla="*/ 79 w 138"/>
                <a:gd name="T35" fmla="*/ 81 h 88"/>
                <a:gd name="T36" fmla="*/ 76 w 138"/>
                <a:gd name="T37" fmla="*/ 64 h 88"/>
                <a:gd name="T38" fmla="*/ 71 w 138"/>
                <a:gd name="T39" fmla="*/ 63 h 88"/>
                <a:gd name="T40" fmla="*/ 71 w 138"/>
                <a:gd name="T41" fmla="*/ 56 h 88"/>
                <a:gd name="T42" fmla="*/ 60 w 138"/>
                <a:gd name="T43" fmla="*/ 51 h 88"/>
                <a:gd name="T44" fmla="*/ 55 w 138"/>
                <a:gd name="T45" fmla="*/ 59 h 88"/>
                <a:gd name="T46" fmla="*/ 55 w 138"/>
                <a:gd name="T47" fmla="*/ 67 h 88"/>
                <a:gd name="T48" fmla="*/ 53 w 138"/>
                <a:gd name="T49" fmla="*/ 70 h 88"/>
                <a:gd name="T50" fmla="*/ 43 w 138"/>
                <a:gd name="T51" fmla="*/ 70 h 88"/>
                <a:gd name="T52" fmla="*/ 40 w 138"/>
                <a:gd name="T53" fmla="*/ 79 h 88"/>
                <a:gd name="T54" fmla="*/ 33 w 138"/>
                <a:gd name="T55" fmla="*/ 75 h 88"/>
                <a:gd name="T56" fmla="*/ 22 w 138"/>
                <a:gd name="T57" fmla="*/ 82 h 88"/>
                <a:gd name="T58" fmla="*/ 16 w 138"/>
                <a:gd name="T59" fmla="*/ 79 h 88"/>
                <a:gd name="T60" fmla="*/ 21 w 138"/>
                <a:gd name="T61" fmla="*/ 58 h 88"/>
                <a:gd name="T62" fmla="*/ 13 w 138"/>
                <a:gd name="T63" fmla="*/ 43 h 88"/>
                <a:gd name="T64" fmla="*/ 0 w 138"/>
                <a:gd name="T65" fmla="*/ 38 h 88"/>
                <a:gd name="T66" fmla="*/ 2 w 138"/>
                <a:gd name="T67" fmla="*/ 29 h 88"/>
                <a:gd name="T68" fmla="*/ 16 w 138"/>
                <a:gd name="T69" fmla="*/ 30 h 88"/>
                <a:gd name="T70" fmla="*/ 21 w 138"/>
                <a:gd name="T71" fmla="*/ 19 h 88"/>
                <a:gd name="T72" fmla="*/ 23 w 138"/>
                <a:gd name="T73" fmla="*/ 5 h 88"/>
                <a:gd name="T74" fmla="*/ 44 w 138"/>
                <a:gd name="T75" fmla="*/ 0 h 88"/>
                <a:gd name="T76" fmla="*/ 43 w 138"/>
                <a:gd name="T77" fmla="*/ 10 h 88"/>
                <a:gd name="T78" fmla="*/ 47 w 138"/>
                <a:gd name="T79" fmla="*/ 16 h 88"/>
                <a:gd name="T80" fmla="*/ 54 w 138"/>
                <a:gd name="T81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88">
                  <a:moveTo>
                    <a:pt x="54" y="15"/>
                  </a:moveTo>
                  <a:lnTo>
                    <a:pt x="50" y="22"/>
                  </a:lnTo>
                  <a:lnTo>
                    <a:pt x="30" y="18"/>
                  </a:lnTo>
                  <a:lnTo>
                    <a:pt x="32" y="30"/>
                  </a:lnTo>
                  <a:lnTo>
                    <a:pt x="50" y="29"/>
                  </a:lnTo>
                  <a:lnTo>
                    <a:pt x="73" y="35"/>
                  </a:lnTo>
                  <a:lnTo>
                    <a:pt x="104" y="32"/>
                  </a:lnTo>
                  <a:lnTo>
                    <a:pt x="113" y="51"/>
                  </a:lnTo>
                  <a:lnTo>
                    <a:pt x="119" y="49"/>
                  </a:lnTo>
                  <a:lnTo>
                    <a:pt x="130" y="54"/>
                  </a:lnTo>
                  <a:lnTo>
                    <a:pt x="132" y="62"/>
                  </a:lnTo>
                  <a:lnTo>
                    <a:pt x="138" y="74"/>
                  </a:lnTo>
                  <a:lnTo>
                    <a:pt x="120" y="74"/>
                  </a:lnTo>
                  <a:lnTo>
                    <a:pt x="108" y="72"/>
                  </a:lnTo>
                  <a:lnTo>
                    <a:pt x="99" y="81"/>
                  </a:lnTo>
                  <a:lnTo>
                    <a:pt x="92" y="83"/>
                  </a:lnTo>
                  <a:lnTo>
                    <a:pt x="88" y="88"/>
                  </a:lnTo>
                  <a:lnTo>
                    <a:pt x="79" y="81"/>
                  </a:lnTo>
                  <a:lnTo>
                    <a:pt x="76" y="64"/>
                  </a:lnTo>
                  <a:lnTo>
                    <a:pt x="71" y="63"/>
                  </a:lnTo>
                  <a:lnTo>
                    <a:pt x="71" y="56"/>
                  </a:lnTo>
                  <a:lnTo>
                    <a:pt x="60" y="51"/>
                  </a:lnTo>
                  <a:lnTo>
                    <a:pt x="55" y="59"/>
                  </a:lnTo>
                  <a:lnTo>
                    <a:pt x="55" y="67"/>
                  </a:lnTo>
                  <a:lnTo>
                    <a:pt x="53" y="70"/>
                  </a:lnTo>
                  <a:lnTo>
                    <a:pt x="43" y="70"/>
                  </a:lnTo>
                  <a:lnTo>
                    <a:pt x="40" y="79"/>
                  </a:lnTo>
                  <a:lnTo>
                    <a:pt x="33" y="75"/>
                  </a:lnTo>
                  <a:lnTo>
                    <a:pt x="22" y="82"/>
                  </a:lnTo>
                  <a:lnTo>
                    <a:pt x="16" y="79"/>
                  </a:lnTo>
                  <a:lnTo>
                    <a:pt x="21" y="58"/>
                  </a:lnTo>
                  <a:lnTo>
                    <a:pt x="13" y="43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16" y="30"/>
                  </a:lnTo>
                  <a:lnTo>
                    <a:pt x="21" y="19"/>
                  </a:lnTo>
                  <a:lnTo>
                    <a:pt x="23" y="5"/>
                  </a:lnTo>
                  <a:lnTo>
                    <a:pt x="44" y="0"/>
                  </a:lnTo>
                  <a:lnTo>
                    <a:pt x="43" y="10"/>
                  </a:lnTo>
                  <a:lnTo>
                    <a:pt x="47" y="16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43" name="Freeform 412">
              <a:extLst>
                <a:ext uri="{FF2B5EF4-FFF2-40B4-BE49-F238E27FC236}">
                  <a16:creationId xmlns:a16="http://schemas.microsoft.com/office/drawing/2014/main" xmlns="" id="{33E50EA4-D0E0-459E-A706-8326A827E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522" y="2573713"/>
              <a:ext cx="426785" cy="223465"/>
            </a:xfrm>
            <a:custGeom>
              <a:avLst/>
              <a:gdLst>
                <a:gd name="T0" fmla="*/ 176 w 259"/>
                <a:gd name="T1" fmla="*/ 146 h 154"/>
                <a:gd name="T2" fmla="*/ 170 w 259"/>
                <a:gd name="T3" fmla="*/ 129 h 154"/>
                <a:gd name="T4" fmla="*/ 157 w 259"/>
                <a:gd name="T5" fmla="*/ 128 h 154"/>
                <a:gd name="T6" fmla="*/ 134 w 259"/>
                <a:gd name="T7" fmla="*/ 110 h 154"/>
                <a:gd name="T8" fmla="*/ 120 w 259"/>
                <a:gd name="T9" fmla="*/ 107 h 154"/>
                <a:gd name="T10" fmla="*/ 99 w 259"/>
                <a:gd name="T11" fmla="*/ 97 h 154"/>
                <a:gd name="T12" fmla="*/ 86 w 259"/>
                <a:gd name="T13" fmla="*/ 95 h 154"/>
                <a:gd name="T14" fmla="*/ 79 w 259"/>
                <a:gd name="T15" fmla="*/ 99 h 154"/>
                <a:gd name="T16" fmla="*/ 68 w 259"/>
                <a:gd name="T17" fmla="*/ 98 h 154"/>
                <a:gd name="T18" fmla="*/ 58 w 259"/>
                <a:gd name="T19" fmla="*/ 110 h 154"/>
                <a:gd name="T20" fmla="*/ 44 w 259"/>
                <a:gd name="T21" fmla="*/ 114 h 154"/>
                <a:gd name="T22" fmla="*/ 38 w 259"/>
                <a:gd name="T23" fmla="*/ 100 h 154"/>
                <a:gd name="T24" fmla="*/ 36 w 259"/>
                <a:gd name="T25" fmla="*/ 78 h 154"/>
                <a:gd name="T26" fmla="*/ 21 w 259"/>
                <a:gd name="T27" fmla="*/ 71 h 154"/>
                <a:gd name="T28" fmla="*/ 23 w 259"/>
                <a:gd name="T29" fmla="*/ 57 h 154"/>
                <a:gd name="T30" fmla="*/ 11 w 259"/>
                <a:gd name="T31" fmla="*/ 56 h 154"/>
                <a:gd name="T32" fmla="*/ 11 w 259"/>
                <a:gd name="T33" fmla="*/ 38 h 154"/>
                <a:gd name="T34" fmla="*/ 28 w 259"/>
                <a:gd name="T35" fmla="*/ 43 h 154"/>
                <a:gd name="T36" fmla="*/ 41 w 259"/>
                <a:gd name="T37" fmla="*/ 37 h 154"/>
                <a:gd name="T38" fmla="*/ 27 w 259"/>
                <a:gd name="T39" fmla="*/ 25 h 154"/>
                <a:gd name="T40" fmla="*/ 19 w 259"/>
                <a:gd name="T41" fmla="*/ 13 h 154"/>
                <a:gd name="T42" fmla="*/ 7 w 259"/>
                <a:gd name="T43" fmla="*/ 18 h 154"/>
                <a:gd name="T44" fmla="*/ 8 w 259"/>
                <a:gd name="T45" fmla="*/ 33 h 154"/>
                <a:gd name="T46" fmla="*/ 0 w 259"/>
                <a:gd name="T47" fmla="*/ 20 h 154"/>
                <a:gd name="T48" fmla="*/ 6 w 259"/>
                <a:gd name="T49" fmla="*/ 13 h 154"/>
                <a:gd name="T50" fmla="*/ 24 w 259"/>
                <a:gd name="T51" fmla="*/ 9 h 154"/>
                <a:gd name="T52" fmla="*/ 37 w 259"/>
                <a:gd name="T53" fmla="*/ 14 h 154"/>
                <a:gd name="T54" fmla="*/ 52 w 259"/>
                <a:gd name="T55" fmla="*/ 30 h 154"/>
                <a:gd name="T56" fmla="*/ 61 w 259"/>
                <a:gd name="T57" fmla="*/ 29 h 154"/>
                <a:gd name="T58" fmla="*/ 80 w 259"/>
                <a:gd name="T59" fmla="*/ 29 h 154"/>
                <a:gd name="T60" fmla="*/ 74 w 259"/>
                <a:gd name="T61" fmla="*/ 19 h 154"/>
                <a:gd name="T62" fmla="*/ 87 w 259"/>
                <a:gd name="T63" fmla="*/ 12 h 154"/>
                <a:gd name="T64" fmla="*/ 98 w 259"/>
                <a:gd name="T65" fmla="*/ 0 h 154"/>
                <a:gd name="T66" fmla="*/ 123 w 259"/>
                <a:gd name="T67" fmla="*/ 11 h 154"/>
                <a:gd name="T68" fmla="*/ 129 w 259"/>
                <a:gd name="T69" fmla="*/ 27 h 154"/>
                <a:gd name="T70" fmla="*/ 137 w 259"/>
                <a:gd name="T71" fmla="*/ 31 h 154"/>
                <a:gd name="T72" fmla="*/ 155 w 259"/>
                <a:gd name="T73" fmla="*/ 30 h 154"/>
                <a:gd name="T74" fmla="*/ 161 w 259"/>
                <a:gd name="T75" fmla="*/ 34 h 154"/>
                <a:gd name="T76" fmla="*/ 175 w 259"/>
                <a:gd name="T77" fmla="*/ 55 h 154"/>
                <a:gd name="T78" fmla="*/ 198 w 259"/>
                <a:gd name="T79" fmla="*/ 69 h 154"/>
                <a:gd name="T80" fmla="*/ 211 w 259"/>
                <a:gd name="T81" fmla="*/ 79 h 154"/>
                <a:gd name="T82" fmla="*/ 231 w 259"/>
                <a:gd name="T83" fmla="*/ 89 h 154"/>
                <a:gd name="T84" fmla="*/ 256 w 259"/>
                <a:gd name="T85" fmla="*/ 98 h 154"/>
                <a:gd name="T86" fmla="*/ 259 w 259"/>
                <a:gd name="T87" fmla="*/ 111 h 154"/>
                <a:gd name="T88" fmla="*/ 254 w 259"/>
                <a:gd name="T89" fmla="*/ 110 h 154"/>
                <a:gd name="T90" fmla="*/ 244 w 259"/>
                <a:gd name="T91" fmla="*/ 105 h 154"/>
                <a:gd name="T92" fmla="*/ 243 w 259"/>
                <a:gd name="T93" fmla="*/ 112 h 154"/>
                <a:gd name="T94" fmla="*/ 230 w 259"/>
                <a:gd name="T95" fmla="*/ 116 h 154"/>
                <a:gd name="T96" fmla="*/ 230 w 259"/>
                <a:gd name="T97" fmla="*/ 133 h 154"/>
                <a:gd name="T98" fmla="*/ 222 w 259"/>
                <a:gd name="T99" fmla="*/ 139 h 154"/>
                <a:gd name="T100" fmla="*/ 209 w 259"/>
                <a:gd name="T101" fmla="*/ 142 h 154"/>
                <a:gd name="T102" fmla="*/ 207 w 259"/>
                <a:gd name="T103" fmla="*/ 151 h 154"/>
                <a:gd name="T104" fmla="*/ 195 w 259"/>
                <a:gd name="T105" fmla="*/ 154 h 154"/>
                <a:gd name="T106" fmla="*/ 176 w 259"/>
                <a:gd name="T107" fmla="*/ 14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9" h="154">
                  <a:moveTo>
                    <a:pt x="176" y="146"/>
                  </a:moveTo>
                  <a:lnTo>
                    <a:pt x="170" y="129"/>
                  </a:lnTo>
                  <a:lnTo>
                    <a:pt x="157" y="128"/>
                  </a:lnTo>
                  <a:lnTo>
                    <a:pt x="134" y="110"/>
                  </a:lnTo>
                  <a:lnTo>
                    <a:pt x="120" y="107"/>
                  </a:lnTo>
                  <a:lnTo>
                    <a:pt x="99" y="97"/>
                  </a:lnTo>
                  <a:lnTo>
                    <a:pt x="86" y="95"/>
                  </a:lnTo>
                  <a:lnTo>
                    <a:pt x="79" y="99"/>
                  </a:lnTo>
                  <a:lnTo>
                    <a:pt x="68" y="98"/>
                  </a:lnTo>
                  <a:lnTo>
                    <a:pt x="58" y="110"/>
                  </a:lnTo>
                  <a:lnTo>
                    <a:pt x="44" y="114"/>
                  </a:lnTo>
                  <a:lnTo>
                    <a:pt x="38" y="100"/>
                  </a:lnTo>
                  <a:lnTo>
                    <a:pt x="36" y="78"/>
                  </a:lnTo>
                  <a:lnTo>
                    <a:pt x="21" y="71"/>
                  </a:lnTo>
                  <a:lnTo>
                    <a:pt x="23" y="57"/>
                  </a:lnTo>
                  <a:lnTo>
                    <a:pt x="11" y="56"/>
                  </a:lnTo>
                  <a:lnTo>
                    <a:pt x="11" y="38"/>
                  </a:lnTo>
                  <a:lnTo>
                    <a:pt x="28" y="43"/>
                  </a:lnTo>
                  <a:lnTo>
                    <a:pt x="41" y="37"/>
                  </a:lnTo>
                  <a:lnTo>
                    <a:pt x="27" y="25"/>
                  </a:lnTo>
                  <a:lnTo>
                    <a:pt x="19" y="13"/>
                  </a:lnTo>
                  <a:lnTo>
                    <a:pt x="7" y="18"/>
                  </a:lnTo>
                  <a:lnTo>
                    <a:pt x="8" y="33"/>
                  </a:lnTo>
                  <a:lnTo>
                    <a:pt x="0" y="20"/>
                  </a:lnTo>
                  <a:lnTo>
                    <a:pt x="6" y="13"/>
                  </a:lnTo>
                  <a:lnTo>
                    <a:pt x="24" y="9"/>
                  </a:lnTo>
                  <a:lnTo>
                    <a:pt x="37" y="14"/>
                  </a:lnTo>
                  <a:lnTo>
                    <a:pt x="52" y="30"/>
                  </a:lnTo>
                  <a:lnTo>
                    <a:pt x="61" y="29"/>
                  </a:lnTo>
                  <a:lnTo>
                    <a:pt x="80" y="29"/>
                  </a:lnTo>
                  <a:lnTo>
                    <a:pt x="74" y="19"/>
                  </a:lnTo>
                  <a:lnTo>
                    <a:pt x="87" y="12"/>
                  </a:lnTo>
                  <a:lnTo>
                    <a:pt x="98" y="0"/>
                  </a:lnTo>
                  <a:lnTo>
                    <a:pt x="123" y="11"/>
                  </a:lnTo>
                  <a:lnTo>
                    <a:pt x="129" y="27"/>
                  </a:lnTo>
                  <a:lnTo>
                    <a:pt x="137" y="31"/>
                  </a:lnTo>
                  <a:lnTo>
                    <a:pt x="155" y="30"/>
                  </a:lnTo>
                  <a:lnTo>
                    <a:pt x="161" y="34"/>
                  </a:lnTo>
                  <a:lnTo>
                    <a:pt x="175" y="55"/>
                  </a:lnTo>
                  <a:lnTo>
                    <a:pt x="198" y="69"/>
                  </a:lnTo>
                  <a:lnTo>
                    <a:pt x="211" y="79"/>
                  </a:lnTo>
                  <a:lnTo>
                    <a:pt x="231" y="89"/>
                  </a:lnTo>
                  <a:lnTo>
                    <a:pt x="256" y="98"/>
                  </a:lnTo>
                  <a:lnTo>
                    <a:pt x="259" y="111"/>
                  </a:lnTo>
                  <a:lnTo>
                    <a:pt x="254" y="110"/>
                  </a:lnTo>
                  <a:lnTo>
                    <a:pt x="244" y="105"/>
                  </a:lnTo>
                  <a:lnTo>
                    <a:pt x="243" y="112"/>
                  </a:lnTo>
                  <a:lnTo>
                    <a:pt x="230" y="116"/>
                  </a:lnTo>
                  <a:lnTo>
                    <a:pt x="230" y="133"/>
                  </a:lnTo>
                  <a:lnTo>
                    <a:pt x="222" y="139"/>
                  </a:lnTo>
                  <a:lnTo>
                    <a:pt x="209" y="142"/>
                  </a:lnTo>
                  <a:lnTo>
                    <a:pt x="207" y="151"/>
                  </a:lnTo>
                  <a:lnTo>
                    <a:pt x="195" y="154"/>
                  </a:lnTo>
                  <a:lnTo>
                    <a:pt x="176" y="146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44" name="Freeform 413">
              <a:extLst>
                <a:ext uri="{FF2B5EF4-FFF2-40B4-BE49-F238E27FC236}">
                  <a16:creationId xmlns:a16="http://schemas.microsoft.com/office/drawing/2014/main" xmlns="" id="{AB620220-64D6-4DB0-824F-90BB6AD01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9648" y="4108945"/>
              <a:ext cx="72504" cy="33375"/>
            </a:xfrm>
            <a:custGeom>
              <a:avLst/>
              <a:gdLst>
                <a:gd name="T0" fmla="*/ 0 w 44"/>
                <a:gd name="T1" fmla="*/ 13 h 23"/>
                <a:gd name="T2" fmla="*/ 2 w 44"/>
                <a:gd name="T3" fmla="*/ 8 h 23"/>
                <a:gd name="T4" fmla="*/ 19 w 44"/>
                <a:gd name="T5" fmla="*/ 4 h 23"/>
                <a:gd name="T6" fmla="*/ 32 w 44"/>
                <a:gd name="T7" fmla="*/ 3 h 23"/>
                <a:gd name="T8" fmla="*/ 37 w 44"/>
                <a:gd name="T9" fmla="*/ 0 h 23"/>
                <a:gd name="T10" fmla="*/ 44 w 44"/>
                <a:gd name="T11" fmla="*/ 3 h 23"/>
                <a:gd name="T12" fmla="*/ 37 w 44"/>
                <a:gd name="T13" fmla="*/ 9 h 23"/>
                <a:gd name="T14" fmla="*/ 17 w 44"/>
                <a:gd name="T15" fmla="*/ 18 h 23"/>
                <a:gd name="T16" fmla="*/ 1 w 44"/>
                <a:gd name="T17" fmla="*/ 23 h 23"/>
                <a:gd name="T18" fmla="*/ 1 w 44"/>
                <a:gd name="T19" fmla="*/ 17 h 23"/>
                <a:gd name="T20" fmla="*/ 0 w 44"/>
                <a:gd name="T21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3">
                  <a:moveTo>
                    <a:pt x="0" y="13"/>
                  </a:moveTo>
                  <a:lnTo>
                    <a:pt x="2" y="8"/>
                  </a:lnTo>
                  <a:lnTo>
                    <a:pt x="19" y="4"/>
                  </a:lnTo>
                  <a:lnTo>
                    <a:pt x="32" y="3"/>
                  </a:lnTo>
                  <a:lnTo>
                    <a:pt x="37" y="0"/>
                  </a:lnTo>
                  <a:lnTo>
                    <a:pt x="44" y="3"/>
                  </a:lnTo>
                  <a:lnTo>
                    <a:pt x="37" y="9"/>
                  </a:lnTo>
                  <a:lnTo>
                    <a:pt x="17" y="18"/>
                  </a:lnTo>
                  <a:lnTo>
                    <a:pt x="1" y="23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45" name="Freeform 414">
              <a:extLst>
                <a:ext uri="{FF2B5EF4-FFF2-40B4-BE49-F238E27FC236}">
                  <a16:creationId xmlns:a16="http://schemas.microsoft.com/office/drawing/2014/main" xmlns="" id="{58F0F53E-7C77-4987-883B-7F10741DD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818" y="3531420"/>
              <a:ext cx="32956" cy="27571"/>
            </a:xfrm>
            <a:custGeom>
              <a:avLst/>
              <a:gdLst>
                <a:gd name="T0" fmla="*/ 6 w 20"/>
                <a:gd name="T1" fmla="*/ 3 h 19"/>
                <a:gd name="T2" fmla="*/ 16 w 20"/>
                <a:gd name="T3" fmla="*/ 0 h 19"/>
                <a:gd name="T4" fmla="*/ 20 w 20"/>
                <a:gd name="T5" fmla="*/ 1 h 19"/>
                <a:gd name="T6" fmla="*/ 19 w 20"/>
                <a:gd name="T7" fmla="*/ 16 h 19"/>
                <a:gd name="T8" fmla="*/ 3 w 20"/>
                <a:gd name="T9" fmla="*/ 19 h 19"/>
                <a:gd name="T10" fmla="*/ 0 w 20"/>
                <a:gd name="T11" fmla="*/ 17 h 19"/>
                <a:gd name="T12" fmla="*/ 6 w 20"/>
                <a:gd name="T13" fmla="*/ 11 h 19"/>
                <a:gd name="T14" fmla="*/ 6 w 20"/>
                <a:gd name="T1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6" y="3"/>
                  </a:moveTo>
                  <a:lnTo>
                    <a:pt x="16" y="0"/>
                  </a:lnTo>
                  <a:lnTo>
                    <a:pt x="20" y="1"/>
                  </a:lnTo>
                  <a:lnTo>
                    <a:pt x="19" y="16"/>
                  </a:lnTo>
                  <a:lnTo>
                    <a:pt x="3" y="19"/>
                  </a:lnTo>
                  <a:lnTo>
                    <a:pt x="0" y="17"/>
                  </a:lnTo>
                  <a:lnTo>
                    <a:pt x="6" y="11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46" name="Freeform 415">
              <a:extLst>
                <a:ext uri="{FF2B5EF4-FFF2-40B4-BE49-F238E27FC236}">
                  <a16:creationId xmlns:a16="http://schemas.microsoft.com/office/drawing/2014/main" xmlns="" id="{B4032B4B-3A5E-4476-B56B-76163A6FA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659" y="2734781"/>
              <a:ext cx="115347" cy="211857"/>
            </a:xfrm>
            <a:custGeom>
              <a:avLst/>
              <a:gdLst>
                <a:gd name="T0" fmla="*/ 36 w 70"/>
                <a:gd name="T1" fmla="*/ 146 h 146"/>
                <a:gd name="T2" fmla="*/ 28 w 70"/>
                <a:gd name="T3" fmla="*/ 109 h 146"/>
                <a:gd name="T4" fmla="*/ 17 w 70"/>
                <a:gd name="T5" fmla="*/ 100 h 146"/>
                <a:gd name="T6" fmla="*/ 17 w 70"/>
                <a:gd name="T7" fmla="*/ 95 h 146"/>
                <a:gd name="T8" fmla="*/ 2 w 70"/>
                <a:gd name="T9" fmla="*/ 83 h 146"/>
                <a:gd name="T10" fmla="*/ 0 w 70"/>
                <a:gd name="T11" fmla="*/ 67 h 146"/>
                <a:gd name="T12" fmla="*/ 10 w 70"/>
                <a:gd name="T13" fmla="*/ 56 h 146"/>
                <a:gd name="T14" fmla="*/ 14 w 70"/>
                <a:gd name="T15" fmla="*/ 39 h 146"/>
                <a:gd name="T16" fmla="*/ 11 w 70"/>
                <a:gd name="T17" fmla="*/ 19 h 146"/>
                <a:gd name="T18" fmla="*/ 14 w 70"/>
                <a:gd name="T19" fmla="*/ 8 h 146"/>
                <a:gd name="T20" fmla="*/ 32 w 70"/>
                <a:gd name="T21" fmla="*/ 0 h 146"/>
                <a:gd name="T22" fmla="*/ 44 w 70"/>
                <a:gd name="T23" fmla="*/ 3 h 146"/>
                <a:gd name="T24" fmla="*/ 44 w 70"/>
                <a:gd name="T25" fmla="*/ 13 h 146"/>
                <a:gd name="T26" fmla="*/ 59 w 70"/>
                <a:gd name="T27" fmla="*/ 6 h 146"/>
                <a:gd name="T28" fmla="*/ 60 w 70"/>
                <a:gd name="T29" fmla="*/ 9 h 146"/>
                <a:gd name="T30" fmla="*/ 52 w 70"/>
                <a:gd name="T31" fmla="*/ 19 h 146"/>
                <a:gd name="T32" fmla="*/ 52 w 70"/>
                <a:gd name="T33" fmla="*/ 29 h 146"/>
                <a:gd name="T34" fmla="*/ 58 w 70"/>
                <a:gd name="T35" fmla="*/ 34 h 146"/>
                <a:gd name="T36" fmla="*/ 56 w 70"/>
                <a:gd name="T37" fmla="*/ 52 h 146"/>
                <a:gd name="T38" fmla="*/ 45 w 70"/>
                <a:gd name="T39" fmla="*/ 63 h 146"/>
                <a:gd name="T40" fmla="*/ 49 w 70"/>
                <a:gd name="T41" fmla="*/ 74 h 146"/>
                <a:gd name="T42" fmla="*/ 58 w 70"/>
                <a:gd name="T43" fmla="*/ 74 h 146"/>
                <a:gd name="T44" fmla="*/ 63 w 70"/>
                <a:gd name="T45" fmla="*/ 84 h 146"/>
                <a:gd name="T46" fmla="*/ 70 w 70"/>
                <a:gd name="T47" fmla="*/ 87 h 146"/>
                <a:gd name="T48" fmla="*/ 69 w 70"/>
                <a:gd name="T49" fmla="*/ 103 h 146"/>
                <a:gd name="T50" fmla="*/ 61 w 70"/>
                <a:gd name="T51" fmla="*/ 109 h 146"/>
                <a:gd name="T52" fmla="*/ 56 w 70"/>
                <a:gd name="T53" fmla="*/ 116 h 146"/>
                <a:gd name="T54" fmla="*/ 44 w 70"/>
                <a:gd name="T55" fmla="*/ 124 h 146"/>
                <a:gd name="T56" fmla="*/ 46 w 70"/>
                <a:gd name="T57" fmla="*/ 132 h 146"/>
                <a:gd name="T58" fmla="*/ 45 w 70"/>
                <a:gd name="T59" fmla="*/ 141 h 146"/>
                <a:gd name="T60" fmla="*/ 36 w 70"/>
                <a:gd name="T6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146">
                  <a:moveTo>
                    <a:pt x="36" y="146"/>
                  </a:moveTo>
                  <a:lnTo>
                    <a:pt x="28" y="109"/>
                  </a:lnTo>
                  <a:lnTo>
                    <a:pt x="17" y="100"/>
                  </a:lnTo>
                  <a:lnTo>
                    <a:pt x="17" y="95"/>
                  </a:lnTo>
                  <a:lnTo>
                    <a:pt x="2" y="83"/>
                  </a:lnTo>
                  <a:lnTo>
                    <a:pt x="0" y="67"/>
                  </a:lnTo>
                  <a:lnTo>
                    <a:pt x="10" y="56"/>
                  </a:lnTo>
                  <a:lnTo>
                    <a:pt x="14" y="39"/>
                  </a:lnTo>
                  <a:lnTo>
                    <a:pt x="11" y="19"/>
                  </a:lnTo>
                  <a:lnTo>
                    <a:pt x="14" y="8"/>
                  </a:lnTo>
                  <a:lnTo>
                    <a:pt x="32" y="0"/>
                  </a:lnTo>
                  <a:lnTo>
                    <a:pt x="44" y="3"/>
                  </a:lnTo>
                  <a:lnTo>
                    <a:pt x="44" y="13"/>
                  </a:lnTo>
                  <a:lnTo>
                    <a:pt x="59" y="6"/>
                  </a:lnTo>
                  <a:lnTo>
                    <a:pt x="60" y="9"/>
                  </a:lnTo>
                  <a:lnTo>
                    <a:pt x="52" y="19"/>
                  </a:lnTo>
                  <a:lnTo>
                    <a:pt x="52" y="29"/>
                  </a:lnTo>
                  <a:lnTo>
                    <a:pt x="58" y="34"/>
                  </a:lnTo>
                  <a:lnTo>
                    <a:pt x="56" y="52"/>
                  </a:lnTo>
                  <a:lnTo>
                    <a:pt x="45" y="63"/>
                  </a:lnTo>
                  <a:lnTo>
                    <a:pt x="49" y="74"/>
                  </a:lnTo>
                  <a:lnTo>
                    <a:pt x="58" y="74"/>
                  </a:lnTo>
                  <a:lnTo>
                    <a:pt x="63" y="84"/>
                  </a:lnTo>
                  <a:lnTo>
                    <a:pt x="70" y="87"/>
                  </a:lnTo>
                  <a:lnTo>
                    <a:pt x="69" y="103"/>
                  </a:lnTo>
                  <a:lnTo>
                    <a:pt x="61" y="109"/>
                  </a:lnTo>
                  <a:lnTo>
                    <a:pt x="56" y="116"/>
                  </a:lnTo>
                  <a:lnTo>
                    <a:pt x="44" y="124"/>
                  </a:lnTo>
                  <a:lnTo>
                    <a:pt x="46" y="132"/>
                  </a:lnTo>
                  <a:lnTo>
                    <a:pt x="45" y="141"/>
                  </a:lnTo>
                  <a:lnTo>
                    <a:pt x="36" y="146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47" name="Freeform 416">
              <a:extLst>
                <a:ext uri="{FF2B5EF4-FFF2-40B4-BE49-F238E27FC236}">
                  <a16:creationId xmlns:a16="http://schemas.microsoft.com/office/drawing/2014/main" xmlns="" id="{922EB234-4DEB-4CCC-BADA-F12B71F6B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426" y="2594028"/>
              <a:ext cx="533892" cy="187188"/>
            </a:xfrm>
            <a:custGeom>
              <a:avLst/>
              <a:gdLst>
                <a:gd name="T0" fmla="*/ 177 w 324"/>
                <a:gd name="T1" fmla="*/ 15 h 129"/>
                <a:gd name="T2" fmla="*/ 202 w 324"/>
                <a:gd name="T3" fmla="*/ 23 h 129"/>
                <a:gd name="T4" fmla="*/ 222 w 324"/>
                <a:gd name="T5" fmla="*/ 20 h 129"/>
                <a:gd name="T6" fmla="*/ 236 w 324"/>
                <a:gd name="T7" fmla="*/ 22 h 129"/>
                <a:gd name="T8" fmla="*/ 254 w 324"/>
                <a:gd name="T9" fmla="*/ 11 h 129"/>
                <a:gd name="T10" fmla="*/ 272 w 324"/>
                <a:gd name="T11" fmla="*/ 10 h 129"/>
                <a:gd name="T12" fmla="*/ 290 w 324"/>
                <a:gd name="T13" fmla="*/ 20 h 129"/>
                <a:gd name="T14" fmla="*/ 294 w 324"/>
                <a:gd name="T15" fmla="*/ 27 h 129"/>
                <a:gd name="T16" fmla="*/ 294 w 324"/>
                <a:gd name="T17" fmla="*/ 37 h 129"/>
                <a:gd name="T18" fmla="*/ 308 w 324"/>
                <a:gd name="T19" fmla="*/ 42 h 129"/>
                <a:gd name="T20" fmla="*/ 316 w 324"/>
                <a:gd name="T21" fmla="*/ 48 h 129"/>
                <a:gd name="T22" fmla="*/ 305 w 324"/>
                <a:gd name="T23" fmla="*/ 54 h 129"/>
                <a:gd name="T24" fmla="*/ 314 w 324"/>
                <a:gd name="T25" fmla="*/ 78 h 129"/>
                <a:gd name="T26" fmla="*/ 312 w 324"/>
                <a:gd name="T27" fmla="*/ 84 h 129"/>
                <a:gd name="T28" fmla="*/ 324 w 324"/>
                <a:gd name="T29" fmla="*/ 101 h 129"/>
                <a:gd name="T30" fmla="*/ 316 w 324"/>
                <a:gd name="T31" fmla="*/ 104 h 129"/>
                <a:gd name="T32" fmla="*/ 310 w 324"/>
                <a:gd name="T33" fmla="*/ 99 h 129"/>
                <a:gd name="T34" fmla="*/ 289 w 324"/>
                <a:gd name="T35" fmla="*/ 96 h 129"/>
                <a:gd name="T36" fmla="*/ 282 w 324"/>
                <a:gd name="T37" fmla="*/ 100 h 129"/>
                <a:gd name="T38" fmla="*/ 263 w 324"/>
                <a:gd name="T39" fmla="*/ 103 h 129"/>
                <a:gd name="T40" fmla="*/ 254 w 324"/>
                <a:gd name="T41" fmla="*/ 103 h 129"/>
                <a:gd name="T42" fmla="*/ 235 w 324"/>
                <a:gd name="T43" fmla="*/ 110 h 129"/>
                <a:gd name="T44" fmla="*/ 221 w 324"/>
                <a:gd name="T45" fmla="*/ 110 h 129"/>
                <a:gd name="T46" fmla="*/ 212 w 324"/>
                <a:gd name="T47" fmla="*/ 106 h 129"/>
                <a:gd name="T48" fmla="*/ 193 w 324"/>
                <a:gd name="T49" fmla="*/ 112 h 129"/>
                <a:gd name="T50" fmla="*/ 187 w 324"/>
                <a:gd name="T51" fmla="*/ 108 h 129"/>
                <a:gd name="T52" fmla="*/ 188 w 324"/>
                <a:gd name="T53" fmla="*/ 120 h 129"/>
                <a:gd name="T54" fmla="*/ 184 w 324"/>
                <a:gd name="T55" fmla="*/ 124 h 129"/>
                <a:gd name="T56" fmla="*/ 180 w 324"/>
                <a:gd name="T57" fmla="*/ 129 h 129"/>
                <a:gd name="T58" fmla="*/ 172 w 324"/>
                <a:gd name="T59" fmla="*/ 119 h 129"/>
                <a:gd name="T60" fmla="*/ 178 w 324"/>
                <a:gd name="T61" fmla="*/ 112 h 129"/>
                <a:gd name="T62" fmla="*/ 167 w 324"/>
                <a:gd name="T63" fmla="*/ 113 h 129"/>
                <a:gd name="T64" fmla="*/ 153 w 324"/>
                <a:gd name="T65" fmla="*/ 109 h 129"/>
                <a:gd name="T66" fmla="*/ 142 w 324"/>
                <a:gd name="T67" fmla="*/ 120 h 129"/>
                <a:gd name="T68" fmla="*/ 116 w 324"/>
                <a:gd name="T69" fmla="*/ 123 h 129"/>
                <a:gd name="T70" fmla="*/ 101 w 324"/>
                <a:gd name="T71" fmla="*/ 112 h 129"/>
                <a:gd name="T72" fmla="*/ 82 w 324"/>
                <a:gd name="T73" fmla="*/ 111 h 129"/>
                <a:gd name="T74" fmla="*/ 80 w 324"/>
                <a:gd name="T75" fmla="*/ 120 h 129"/>
                <a:gd name="T76" fmla="*/ 68 w 324"/>
                <a:gd name="T77" fmla="*/ 122 h 129"/>
                <a:gd name="T78" fmla="*/ 50 w 324"/>
                <a:gd name="T79" fmla="*/ 111 h 129"/>
                <a:gd name="T80" fmla="*/ 31 w 324"/>
                <a:gd name="T81" fmla="*/ 111 h 129"/>
                <a:gd name="T82" fmla="*/ 19 w 324"/>
                <a:gd name="T83" fmla="*/ 91 h 129"/>
                <a:gd name="T84" fmla="*/ 6 w 324"/>
                <a:gd name="T85" fmla="*/ 79 h 129"/>
                <a:gd name="T86" fmla="*/ 12 w 324"/>
                <a:gd name="T87" fmla="*/ 63 h 129"/>
                <a:gd name="T88" fmla="*/ 0 w 324"/>
                <a:gd name="T89" fmla="*/ 53 h 129"/>
                <a:gd name="T90" fmla="*/ 17 w 324"/>
                <a:gd name="T91" fmla="*/ 34 h 129"/>
                <a:gd name="T92" fmla="*/ 43 w 324"/>
                <a:gd name="T93" fmla="*/ 33 h 129"/>
                <a:gd name="T94" fmla="*/ 48 w 324"/>
                <a:gd name="T95" fmla="*/ 17 h 129"/>
                <a:gd name="T96" fmla="*/ 81 w 324"/>
                <a:gd name="T97" fmla="*/ 20 h 129"/>
                <a:gd name="T98" fmla="*/ 99 w 324"/>
                <a:gd name="T99" fmla="*/ 7 h 129"/>
                <a:gd name="T100" fmla="*/ 118 w 324"/>
                <a:gd name="T101" fmla="*/ 1 h 129"/>
                <a:gd name="T102" fmla="*/ 145 w 324"/>
                <a:gd name="T103" fmla="*/ 0 h 129"/>
                <a:gd name="T104" fmla="*/ 177 w 324"/>
                <a:gd name="T105" fmla="*/ 1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4" h="129">
                  <a:moveTo>
                    <a:pt x="177" y="15"/>
                  </a:moveTo>
                  <a:lnTo>
                    <a:pt x="202" y="23"/>
                  </a:lnTo>
                  <a:lnTo>
                    <a:pt x="222" y="20"/>
                  </a:lnTo>
                  <a:lnTo>
                    <a:pt x="236" y="22"/>
                  </a:lnTo>
                  <a:lnTo>
                    <a:pt x="254" y="11"/>
                  </a:lnTo>
                  <a:lnTo>
                    <a:pt x="272" y="10"/>
                  </a:lnTo>
                  <a:lnTo>
                    <a:pt x="290" y="20"/>
                  </a:lnTo>
                  <a:lnTo>
                    <a:pt x="294" y="27"/>
                  </a:lnTo>
                  <a:lnTo>
                    <a:pt x="294" y="37"/>
                  </a:lnTo>
                  <a:lnTo>
                    <a:pt x="308" y="42"/>
                  </a:lnTo>
                  <a:lnTo>
                    <a:pt x="316" y="48"/>
                  </a:lnTo>
                  <a:lnTo>
                    <a:pt x="305" y="54"/>
                  </a:lnTo>
                  <a:lnTo>
                    <a:pt x="314" y="78"/>
                  </a:lnTo>
                  <a:lnTo>
                    <a:pt x="312" y="84"/>
                  </a:lnTo>
                  <a:lnTo>
                    <a:pt x="324" y="101"/>
                  </a:lnTo>
                  <a:lnTo>
                    <a:pt x="316" y="104"/>
                  </a:lnTo>
                  <a:lnTo>
                    <a:pt x="310" y="99"/>
                  </a:lnTo>
                  <a:lnTo>
                    <a:pt x="289" y="96"/>
                  </a:lnTo>
                  <a:lnTo>
                    <a:pt x="282" y="100"/>
                  </a:lnTo>
                  <a:lnTo>
                    <a:pt x="263" y="103"/>
                  </a:lnTo>
                  <a:lnTo>
                    <a:pt x="254" y="103"/>
                  </a:lnTo>
                  <a:lnTo>
                    <a:pt x="235" y="110"/>
                  </a:lnTo>
                  <a:lnTo>
                    <a:pt x="221" y="110"/>
                  </a:lnTo>
                  <a:lnTo>
                    <a:pt x="212" y="106"/>
                  </a:lnTo>
                  <a:lnTo>
                    <a:pt x="193" y="112"/>
                  </a:lnTo>
                  <a:lnTo>
                    <a:pt x="187" y="108"/>
                  </a:lnTo>
                  <a:lnTo>
                    <a:pt x="188" y="120"/>
                  </a:lnTo>
                  <a:lnTo>
                    <a:pt x="184" y="124"/>
                  </a:lnTo>
                  <a:lnTo>
                    <a:pt x="180" y="129"/>
                  </a:lnTo>
                  <a:lnTo>
                    <a:pt x="172" y="119"/>
                  </a:lnTo>
                  <a:lnTo>
                    <a:pt x="178" y="112"/>
                  </a:lnTo>
                  <a:lnTo>
                    <a:pt x="167" y="113"/>
                  </a:lnTo>
                  <a:lnTo>
                    <a:pt x="153" y="109"/>
                  </a:lnTo>
                  <a:lnTo>
                    <a:pt x="142" y="120"/>
                  </a:lnTo>
                  <a:lnTo>
                    <a:pt x="116" y="123"/>
                  </a:lnTo>
                  <a:lnTo>
                    <a:pt x="101" y="112"/>
                  </a:lnTo>
                  <a:lnTo>
                    <a:pt x="82" y="111"/>
                  </a:lnTo>
                  <a:lnTo>
                    <a:pt x="80" y="120"/>
                  </a:lnTo>
                  <a:lnTo>
                    <a:pt x="68" y="122"/>
                  </a:lnTo>
                  <a:lnTo>
                    <a:pt x="50" y="111"/>
                  </a:lnTo>
                  <a:lnTo>
                    <a:pt x="31" y="111"/>
                  </a:lnTo>
                  <a:lnTo>
                    <a:pt x="19" y="91"/>
                  </a:lnTo>
                  <a:lnTo>
                    <a:pt x="6" y="79"/>
                  </a:lnTo>
                  <a:lnTo>
                    <a:pt x="12" y="63"/>
                  </a:lnTo>
                  <a:lnTo>
                    <a:pt x="0" y="53"/>
                  </a:lnTo>
                  <a:lnTo>
                    <a:pt x="17" y="34"/>
                  </a:lnTo>
                  <a:lnTo>
                    <a:pt x="43" y="33"/>
                  </a:lnTo>
                  <a:lnTo>
                    <a:pt x="48" y="17"/>
                  </a:lnTo>
                  <a:lnTo>
                    <a:pt x="81" y="20"/>
                  </a:lnTo>
                  <a:lnTo>
                    <a:pt x="99" y="7"/>
                  </a:lnTo>
                  <a:lnTo>
                    <a:pt x="118" y="1"/>
                  </a:lnTo>
                  <a:lnTo>
                    <a:pt x="145" y="0"/>
                  </a:lnTo>
                  <a:lnTo>
                    <a:pt x="177" y="15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48" name="Freeform 417">
              <a:extLst>
                <a:ext uri="{FF2B5EF4-FFF2-40B4-BE49-F238E27FC236}">
                  <a16:creationId xmlns:a16="http://schemas.microsoft.com/office/drawing/2014/main" xmlns="" id="{53653F56-4894-4341-9F33-EA13E9D35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9539" y="2591126"/>
              <a:ext cx="82391" cy="59495"/>
            </a:xfrm>
            <a:custGeom>
              <a:avLst/>
              <a:gdLst>
                <a:gd name="T0" fmla="*/ 21 w 50"/>
                <a:gd name="T1" fmla="*/ 30 h 41"/>
                <a:gd name="T2" fmla="*/ 8 w 50"/>
                <a:gd name="T3" fmla="*/ 41 h 41"/>
                <a:gd name="T4" fmla="*/ 2 w 50"/>
                <a:gd name="T5" fmla="*/ 32 h 41"/>
                <a:gd name="T6" fmla="*/ 2 w 50"/>
                <a:gd name="T7" fmla="*/ 27 h 41"/>
                <a:gd name="T8" fmla="*/ 5 w 50"/>
                <a:gd name="T9" fmla="*/ 25 h 41"/>
                <a:gd name="T10" fmla="*/ 9 w 50"/>
                <a:gd name="T11" fmla="*/ 12 h 41"/>
                <a:gd name="T12" fmla="*/ 0 w 50"/>
                <a:gd name="T13" fmla="*/ 7 h 41"/>
                <a:gd name="T14" fmla="*/ 17 w 50"/>
                <a:gd name="T15" fmla="*/ 0 h 41"/>
                <a:gd name="T16" fmla="*/ 32 w 50"/>
                <a:gd name="T17" fmla="*/ 3 h 41"/>
                <a:gd name="T18" fmla="*/ 35 w 50"/>
                <a:gd name="T19" fmla="*/ 11 h 41"/>
                <a:gd name="T20" fmla="*/ 50 w 50"/>
                <a:gd name="T21" fmla="*/ 18 h 41"/>
                <a:gd name="T22" fmla="*/ 47 w 50"/>
                <a:gd name="T23" fmla="*/ 23 h 41"/>
                <a:gd name="T24" fmla="*/ 28 w 50"/>
                <a:gd name="T25" fmla="*/ 24 h 41"/>
                <a:gd name="T26" fmla="*/ 21 w 50"/>
                <a:gd name="T27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1">
                  <a:moveTo>
                    <a:pt x="21" y="30"/>
                  </a:moveTo>
                  <a:lnTo>
                    <a:pt x="8" y="41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5" y="25"/>
                  </a:lnTo>
                  <a:lnTo>
                    <a:pt x="9" y="12"/>
                  </a:lnTo>
                  <a:lnTo>
                    <a:pt x="0" y="7"/>
                  </a:lnTo>
                  <a:lnTo>
                    <a:pt x="17" y="0"/>
                  </a:lnTo>
                  <a:lnTo>
                    <a:pt x="32" y="3"/>
                  </a:lnTo>
                  <a:lnTo>
                    <a:pt x="35" y="11"/>
                  </a:lnTo>
                  <a:lnTo>
                    <a:pt x="50" y="18"/>
                  </a:lnTo>
                  <a:lnTo>
                    <a:pt x="47" y="23"/>
                  </a:lnTo>
                  <a:lnTo>
                    <a:pt x="28" y="24"/>
                  </a:lnTo>
                  <a:lnTo>
                    <a:pt x="21" y="3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49" name="Freeform 418">
              <a:extLst>
                <a:ext uri="{FF2B5EF4-FFF2-40B4-BE49-F238E27FC236}">
                  <a16:creationId xmlns:a16="http://schemas.microsoft.com/office/drawing/2014/main" xmlns="" id="{D2C7BF56-5D68-4A16-9AC9-A7A33833A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5545" y="3097549"/>
              <a:ext cx="41196" cy="100124"/>
            </a:xfrm>
            <a:custGeom>
              <a:avLst/>
              <a:gdLst>
                <a:gd name="T0" fmla="*/ 25 w 25"/>
                <a:gd name="T1" fmla="*/ 19 h 69"/>
                <a:gd name="T2" fmla="*/ 22 w 25"/>
                <a:gd name="T3" fmla="*/ 52 h 69"/>
                <a:gd name="T4" fmla="*/ 19 w 25"/>
                <a:gd name="T5" fmla="*/ 69 h 69"/>
                <a:gd name="T6" fmla="*/ 5 w 25"/>
                <a:gd name="T7" fmla="*/ 51 h 69"/>
                <a:gd name="T8" fmla="*/ 0 w 25"/>
                <a:gd name="T9" fmla="*/ 36 h 69"/>
                <a:gd name="T10" fmla="*/ 5 w 25"/>
                <a:gd name="T11" fmla="*/ 16 h 69"/>
                <a:gd name="T12" fmla="*/ 15 w 25"/>
                <a:gd name="T13" fmla="*/ 0 h 69"/>
                <a:gd name="T14" fmla="*/ 25 w 25"/>
                <a:gd name="T15" fmla="*/ 6 h 69"/>
                <a:gd name="T16" fmla="*/ 25 w 25"/>
                <a:gd name="T17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69">
                  <a:moveTo>
                    <a:pt x="25" y="19"/>
                  </a:moveTo>
                  <a:lnTo>
                    <a:pt x="22" y="52"/>
                  </a:lnTo>
                  <a:lnTo>
                    <a:pt x="19" y="69"/>
                  </a:lnTo>
                  <a:lnTo>
                    <a:pt x="5" y="51"/>
                  </a:lnTo>
                  <a:lnTo>
                    <a:pt x="0" y="36"/>
                  </a:lnTo>
                  <a:lnTo>
                    <a:pt x="5" y="16"/>
                  </a:lnTo>
                  <a:lnTo>
                    <a:pt x="15" y="0"/>
                  </a:lnTo>
                  <a:lnTo>
                    <a:pt x="25" y="6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50" name="Freeform 419">
              <a:extLst>
                <a:ext uri="{FF2B5EF4-FFF2-40B4-BE49-F238E27FC236}">
                  <a16:creationId xmlns:a16="http://schemas.microsoft.com/office/drawing/2014/main" xmlns="" id="{9622EE8A-E92F-4ABB-B3F1-A8B34F501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968" y="3888383"/>
              <a:ext cx="327916" cy="325040"/>
            </a:xfrm>
            <a:custGeom>
              <a:avLst/>
              <a:gdLst>
                <a:gd name="T0" fmla="*/ 84 w 199"/>
                <a:gd name="T1" fmla="*/ 0 h 224"/>
                <a:gd name="T2" fmla="*/ 87 w 199"/>
                <a:gd name="T3" fmla="*/ 2 h 224"/>
                <a:gd name="T4" fmla="*/ 154 w 199"/>
                <a:gd name="T5" fmla="*/ 45 h 224"/>
                <a:gd name="T6" fmla="*/ 155 w 199"/>
                <a:gd name="T7" fmla="*/ 57 h 224"/>
                <a:gd name="T8" fmla="*/ 181 w 199"/>
                <a:gd name="T9" fmla="*/ 78 h 224"/>
                <a:gd name="T10" fmla="*/ 172 w 199"/>
                <a:gd name="T11" fmla="*/ 103 h 224"/>
                <a:gd name="T12" fmla="*/ 173 w 199"/>
                <a:gd name="T13" fmla="*/ 115 h 224"/>
                <a:gd name="T14" fmla="*/ 184 w 199"/>
                <a:gd name="T15" fmla="*/ 123 h 224"/>
                <a:gd name="T16" fmla="*/ 185 w 199"/>
                <a:gd name="T17" fmla="*/ 128 h 224"/>
                <a:gd name="T18" fmla="*/ 180 w 199"/>
                <a:gd name="T19" fmla="*/ 141 h 224"/>
                <a:gd name="T20" fmla="*/ 181 w 199"/>
                <a:gd name="T21" fmla="*/ 147 h 224"/>
                <a:gd name="T22" fmla="*/ 179 w 199"/>
                <a:gd name="T23" fmla="*/ 157 h 224"/>
                <a:gd name="T24" fmla="*/ 185 w 199"/>
                <a:gd name="T25" fmla="*/ 170 h 224"/>
                <a:gd name="T26" fmla="*/ 192 w 199"/>
                <a:gd name="T27" fmla="*/ 190 h 224"/>
                <a:gd name="T28" fmla="*/ 199 w 199"/>
                <a:gd name="T29" fmla="*/ 195 h 224"/>
                <a:gd name="T30" fmla="*/ 184 w 199"/>
                <a:gd name="T31" fmla="*/ 207 h 224"/>
                <a:gd name="T32" fmla="*/ 164 w 199"/>
                <a:gd name="T33" fmla="*/ 215 h 224"/>
                <a:gd name="T34" fmla="*/ 153 w 199"/>
                <a:gd name="T35" fmla="*/ 215 h 224"/>
                <a:gd name="T36" fmla="*/ 146 w 199"/>
                <a:gd name="T37" fmla="*/ 221 h 224"/>
                <a:gd name="T38" fmla="*/ 133 w 199"/>
                <a:gd name="T39" fmla="*/ 221 h 224"/>
                <a:gd name="T40" fmla="*/ 128 w 199"/>
                <a:gd name="T41" fmla="*/ 224 h 224"/>
                <a:gd name="T42" fmla="*/ 107 w 199"/>
                <a:gd name="T43" fmla="*/ 218 h 224"/>
                <a:gd name="T44" fmla="*/ 93 w 199"/>
                <a:gd name="T45" fmla="*/ 220 h 224"/>
                <a:gd name="T46" fmla="*/ 89 w 199"/>
                <a:gd name="T47" fmla="*/ 192 h 224"/>
                <a:gd name="T48" fmla="*/ 82 w 199"/>
                <a:gd name="T49" fmla="*/ 182 h 224"/>
                <a:gd name="T50" fmla="*/ 79 w 199"/>
                <a:gd name="T51" fmla="*/ 176 h 224"/>
                <a:gd name="T52" fmla="*/ 61 w 199"/>
                <a:gd name="T53" fmla="*/ 172 h 224"/>
                <a:gd name="T54" fmla="*/ 51 w 199"/>
                <a:gd name="T55" fmla="*/ 166 h 224"/>
                <a:gd name="T56" fmla="*/ 39 w 199"/>
                <a:gd name="T57" fmla="*/ 163 h 224"/>
                <a:gd name="T58" fmla="*/ 32 w 199"/>
                <a:gd name="T59" fmla="*/ 159 h 224"/>
                <a:gd name="T60" fmla="*/ 25 w 199"/>
                <a:gd name="T61" fmla="*/ 154 h 224"/>
                <a:gd name="T62" fmla="*/ 15 w 199"/>
                <a:gd name="T63" fmla="*/ 127 h 224"/>
                <a:gd name="T64" fmla="*/ 5 w 199"/>
                <a:gd name="T65" fmla="*/ 116 h 224"/>
                <a:gd name="T66" fmla="*/ 1 w 199"/>
                <a:gd name="T67" fmla="*/ 104 h 224"/>
                <a:gd name="T68" fmla="*/ 3 w 199"/>
                <a:gd name="T69" fmla="*/ 93 h 224"/>
                <a:gd name="T70" fmla="*/ 0 w 199"/>
                <a:gd name="T71" fmla="*/ 74 h 224"/>
                <a:gd name="T72" fmla="*/ 7 w 199"/>
                <a:gd name="T73" fmla="*/ 73 h 224"/>
                <a:gd name="T74" fmla="*/ 14 w 199"/>
                <a:gd name="T75" fmla="*/ 65 h 224"/>
                <a:gd name="T76" fmla="*/ 22 w 199"/>
                <a:gd name="T77" fmla="*/ 54 h 224"/>
                <a:gd name="T78" fmla="*/ 26 w 199"/>
                <a:gd name="T79" fmla="*/ 50 h 224"/>
                <a:gd name="T80" fmla="*/ 26 w 199"/>
                <a:gd name="T81" fmla="*/ 43 h 224"/>
                <a:gd name="T82" fmla="*/ 22 w 199"/>
                <a:gd name="T83" fmla="*/ 39 h 224"/>
                <a:gd name="T84" fmla="*/ 21 w 199"/>
                <a:gd name="T85" fmla="*/ 31 h 224"/>
                <a:gd name="T86" fmla="*/ 26 w 199"/>
                <a:gd name="T87" fmla="*/ 28 h 224"/>
                <a:gd name="T88" fmla="*/ 28 w 199"/>
                <a:gd name="T89" fmla="*/ 16 h 224"/>
                <a:gd name="T90" fmla="*/ 20 w 199"/>
                <a:gd name="T91" fmla="*/ 4 h 224"/>
                <a:gd name="T92" fmla="*/ 27 w 199"/>
                <a:gd name="T93" fmla="*/ 2 h 224"/>
                <a:gd name="T94" fmla="*/ 47 w 199"/>
                <a:gd name="T95" fmla="*/ 2 h 224"/>
                <a:gd name="T96" fmla="*/ 84 w 199"/>
                <a:gd name="T9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24">
                  <a:moveTo>
                    <a:pt x="84" y="0"/>
                  </a:moveTo>
                  <a:lnTo>
                    <a:pt x="87" y="2"/>
                  </a:lnTo>
                  <a:lnTo>
                    <a:pt x="154" y="45"/>
                  </a:lnTo>
                  <a:lnTo>
                    <a:pt x="155" y="57"/>
                  </a:lnTo>
                  <a:lnTo>
                    <a:pt x="181" y="78"/>
                  </a:lnTo>
                  <a:lnTo>
                    <a:pt x="172" y="103"/>
                  </a:lnTo>
                  <a:lnTo>
                    <a:pt x="173" y="115"/>
                  </a:lnTo>
                  <a:lnTo>
                    <a:pt x="184" y="123"/>
                  </a:lnTo>
                  <a:lnTo>
                    <a:pt x="185" y="128"/>
                  </a:lnTo>
                  <a:lnTo>
                    <a:pt x="180" y="141"/>
                  </a:lnTo>
                  <a:lnTo>
                    <a:pt x="181" y="147"/>
                  </a:lnTo>
                  <a:lnTo>
                    <a:pt x="179" y="157"/>
                  </a:lnTo>
                  <a:lnTo>
                    <a:pt x="185" y="170"/>
                  </a:lnTo>
                  <a:lnTo>
                    <a:pt x="192" y="190"/>
                  </a:lnTo>
                  <a:lnTo>
                    <a:pt x="199" y="195"/>
                  </a:lnTo>
                  <a:lnTo>
                    <a:pt x="184" y="207"/>
                  </a:lnTo>
                  <a:lnTo>
                    <a:pt x="164" y="215"/>
                  </a:lnTo>
                  <a:lnTo>
                    <a:pt x="153" y="215"/>
                  </a:lnTo>
                  <a:lnTo>
                    <a:pt x="146" y="221"/>
                  </a:lnTo>
                  <a:lnTo>
                    <a:pt x="133" y="221"/>
                  </a:lnTo>
                  <a:lnTo>
                    <a:pt x="128" y="224"/>
                  </a:lnTo>
                  <a:lnTo>
                    <a:pt x="107" y="218"/>
                  </a:lnTo>
                  <a:lnTo>
                    <a:pt x="93" y="220"/>
                  </a:lnTo>
                  <a:lnTo>
                    <a:pt x="89" y="192"/>
                  </a:lnTo>
                  <a:lnTo>
                    <a:pt x="82" y="182"/>
                  </a:lnTo>
                  <a:lnTo>
                    <a:pt x="79" y="176"/>
                  </a:lnTo>
                  <a:lnTo>
                    <a:pt x="61" y="172"/>
                  </a:lnTo>
                  <a:lnTo>
                    <a:pt x="51" y="166"/>
                  </a:lnTo>
                  <a:lnTo>
                    <a:pt x="39" y="163"/>
                  </a:lnTo>
                  <a:lnTo>
                    <a:pt x="32" y="159"/>
                  </a:lnTo>
                  <a:lnTo>
                    <a:pt x="25" y="154"/>
                  </a:lnTo>
                  <a:lnTo>
                    <a:pt x="15" y="127"/>
                  </a:lnTo>
                  <a:lnTo>
                    <a:pt x="5" y="116"/>
                  </a:lnTo>
                  <a:lnTo>
                    <a:pt x="1" y="104"/>
                  </a:lnTo>
                  <a:lnTo>
                    <a:pt x="3" y="93"/>
                  </a:lnTo>
                  <a:lnTo>
                    <a:pt x="0" y="74"/>
                  </a:lnTo>
                  <a:lnTo>
                    <a:pt x="7" y="73"/>
                  </a:lnTo>
                  <a:lnTo>
                    <a:pt x="14" y="65"/>
                  </a:lnTo>
                  <a:lnTo>
                    <a:pt x="22" y="54"/>
                  </a:lnTo>
                  <a:lnTo>
                    <a:pt x="26" y="50"/>
                  </a:lnTo>
                  <a:lnTo>
                    <a:pt x="26" y="43"/>
                  </a:lnTo>
                  <a:lnTo>
                    <a:pt x="22" y="39"/>
                  </a:lnTo>
                  <a:lnTo>
                    <a:pt x="21" y="31"/>
                  </a:lnTo>
                  <a:lnTo>
                    <a:pt x="26" y="28"/>
                  </a:lnTo>
                  <a:lnTo>
                    <a:pt x="28" y="16"/>
                  </a:lnTo>
                  <a:lnTo>
                    <a:pt x="20" y="4"/>
                  </a:lnTo>
                  <a:lnTo>
                    <a:pt x="27" y="2"/>
                  </a:lnTo>
                  <a:lnTo>
                    <a:pt x="47" y="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51" name="Freeform 420">
              <a:extLst>
                <a:ext uri="{FF2B5EF4-FFF2-40B4-BE49-F238E27FC236}">
                  <a16:creationId xmlns:a16="http://schemas.microsoft.com/office/drawing/2014/main" xmlns="" id="{41641C86-69FF-439D-940B-D50719670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4208" y="3731668"/>
              <a:ext cx="164781" cy="171226"/>
            </a:xfrm>
            <a:custGeom>
              <a:avLst/>
              <a:gdLst>
                <a:gd name="T0" fmla="*/ 42 w 100"/>
                <a:gd name="T1" fmla="*/ 110 h 118"/>
                <a:gd name="T2" fmla="*/ 22 w 100"/>
                <a:gd name="T3" fmla="*/ 110 h 118"/>
                <a:gd name="T4" fmla="*/ 15 w 100"/>
                <a:gd name="T5" fmla="*/ 112 h 118"/>
                <a:gd name="T6" fmla="*/ 4 w 100"/>
                <a:gd name="T7" fmla="*/ 118 h 118"/>
                <a:gd name="T8" fmla="*/ 0 w 100"/>
                <a:gd name="T9" fmla="*/ 116 h 118"/>
                <a:gd name="T10" fmla="*/ 0 w 100"/>
                <a:gd name="T11" fmla="*/ 101 h 118"/>
                <a:gd name="T12" fmla="*/ 4 w 100"/>
                <a:gd name="T13" fmla="*/ 93 h 118"/>
                <a:gd name="T14" fmla="*/ 5 w 100"/>
                <a:gd name="T15" fmla="*/ 76 h 118"/>
                <a:gd name="T16" fmla="*/ 9 w 100"/>
                <a:gd name="T17" fmla="*/ 66 h 118"/>
                <a:gd name="T18" fmla="*/ 16 w 100"/>
                <a:gd name="T19" fmla="*/ 56 h 118"/>
                <a:gd name="T20" fmla="*/ 23 w 100"/>
                <a:gd name="T21" fmla="*/ 50 h 118"/>
                <a:gd name="T22" fmla="*/ 29 w 100"/>
                <a:gd name="T23" fmla="*/ 43 h 118"/>
                <a:gd name="T24" fmla="*/ 22 w 100"/>
                <a:gd name="T25" fmla="*/ 40 h 118"/>
                <a:gd name="T26" fmla="*/ 23 w 100"/>
                <a:gd name="T27" fmla="*/ 16 h 118"/>
                <a:gd name="T28" fmla="*/ 30 w 100"/>
                <a:gd name="T29" fmla="*/ 10 h 118"/>
                <a:gd name="T30" fmla="*/ 42 w 100"/>
                <a:gd name="T31" fmla="*/ 14 h 118"/>
                <a:gd name="T32" fmla="*/ 57 w 100"/>
                <a:gd name="T33" fmla="*/ 10 h 118"/>
                <a:gd name="T34" fmla="*/ 69 w 100"/>
                <a:gd name="T35" fmla="*/ 10 h 118"/>
                <a:gd name="T36" fmla="*/ 81 w 100"/>
                <a:gd name="T37" fmla="*/ 0 h 118"/>
                <a:gd name="T38" fmla="*/ 90 w 100"/>
                <a:gd name="T39" fmla="*/ 15 h 118"/>
                <a:gd name="T40" fmla="*/ 92 w 100"/>
                <a:gd name="T41" fmla="*/ 25 h 118"/>
                <a:gd name="T42" fmla="*/ 100 w 100"/>
                <a:gd name="T43" fmla="*/ 49 h 118"/>
                <a:gd name="T44" fmla="*/ 93 w 100"/>
                <a:gd name="T45" fmla="*/ 64 h 118"/>
                <a:gd name="T46" fmla="*/ 84 w 100"/>
                <a:gd name="T47" fmla="*/ 78 h 118"/>
                <a:gd name="T48" fmla="*/ 79 w 100"/>
                <a:gd name="T49" fmla="*/ 86 h 118"/>
                <a:gd name="T50" fmla="*/ 79 w 100"/>
                <a:gd name="T51" fmla="*/ 108 h 118"/>
                <a:gd name="T52" fmla="*/ 42 w 100"/>
                <a:gd name="T53" fmla="*/ 1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0" h="118">
                  <a:moveTo>
                    <a:pt x="42" y="110"/>
                  </a:moveTo>
                  <a:lnTo>
                    <a:pt x="22" y="110"/>
                  </a:lnTo>
                  <a:lnTo>
                    <a:pt x="15" y="112"/>
                  </a:lnTo>
                  <a:lnTo>
                    <a:pt x="4" y="118"/>
                  </a:lnTo>
                  <a:lnTo>
                    <a:pt x="0" y="116"/>
                  </a:lnTo>
                  <a:lnTo>
                    <a:pt x="0" y="101"/>
                  </a:lnTo>
                  <a:lnTo>
                    <a:pt x="4" y="93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6" y="56"/>
                  </a:lnTo>
                  <a:lnTo>
                    <a:pt x="23" y="50"/>
                  </a:lnTo>
                  <a:lnTo>
                    <a:pt x="29" y="43"/>
                  </a:lnTo>
                  <a:lnTo>
                    <a:pt x="22" y="40"/>
                  </a:lnTo>
                  <a:lnTo>
                    <a:pt x="23" y="16"/>
                  </a:lnTo>
                  <a:lnTo>
                    <a:pt x="30" y="10"/>
                  </a:lnTo>
                  <a:lnTo>
                    <a:pt x="42" y="14"/>
                  </a:lnTo>
                  <a:lnTo>
                    <a:pt x="57" y="10"/>
                  </a:lnTo>
                  <a:lnTo>
                    <a:pt x="69" y="10"/>
                  </a:lnTo>
                  <a:lnTo>
                    <a:pt x="81" y="0"/>
                  </a:lnTo>
                  <a:lnTo>
                    <a:pt x="90" y="15"/>
                  </a:lnTo>
                  <a:lnTo>
                    <a:pt x="92" y="25"/>
                  </a:lnTo>
                  <a:lnTo>
                    <a:pt x="100" y="49"/>
                  </a:lnTo>
                  <a:lnTo>
                    <a:pt x="93" y="64"/>
                  </a:lnTo>
                  <a:lnTo>
                    <a:pt x="84" y="78"/>
                  </a:lnTo>
                  <a:lnTo>
                    <a:pt x="79" y="86"/>
                  </a:lnTo>
                  <a:lnTo>
                    <a:pt x="79" y="108"/>
                  </a:lnTo>
                  <a:lnTo>
                    <a:pt x="42" y="11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52" name="Freeform 421">
              <a:extLst>
                <a:ext uri="{FF2B5EF4-FFF2-40B4-BE49-F238E27FC236}">
                  <a16:creationId xmlns:a16="http://schemas.microsoft.com/office/drawing/2014/main" xmlns="" id="{FA06B39A-2B67-481B-95B4-D48C7DA6F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066" y="2290754"/>
              <a:ext cx="474572" cy="235073"/>
            </a:xfrm>
            <a:custGeom>
              <a:avLst/>
              <a:gdLst>
                <a:gd name="T0" fmla="*/ 149 w 288"/>
                <a:gd name="T1" fmla="*/ 6 h 162"/>
                <a:gd name="T2" fmla="*/ 157 w 288"/>
                <a:gd name="T3" fmla="*/ 2 h 162"/>
                <a:gd name="T4" fmla="*/ 186 w 288"/>
                <a:gd name="T5" fmla="*/ 11 h 162"/>
                <a:gd name="T6" fmla="*/ 185 w 288"/>
                <a:gd name="T7" fmla="*/ 22 h 162"/>
                <a:gd name="T8" fmla="*/ 205 w 288"/>
                <a:gd name="T9" fmla="*/ 31 h 162"/>
                <a:gd name="T10" fmla="*/ 227 w 288"/>
                <a:gd name="T11" fmla="*/ 42 h 162"/>
                <a:gd name="T12" fmla="*/ 251 w 288"/>
                <a:gd name="T13" fmla="*/ 49 h 162"/>
                <a:gd name="T14" fmla="*/ 285 w 288"/>
                <a:gd name="T15" fmla="*/ 55 h 162"/>
                <a:gd name="T16" fmla="*/ 282 w 288"/>
                <a:gd name="T17" fmla="*/ 72 h 162"/>
                <a:gd name="T18" fmla="*/ 287 w 288"/>
                <a:gd name="T19" fmla="*/ 89 h 162"/>
                <a:gd name="T20" fmla="*/ 264 w 288"/>
                <a:gd name="T21" fmla="*/ 97 h 162"/>
                <a:gd name="T22" fmla="*/ 253 w 288"/>
                <a:gd name="T23" fmla="*/ 107 h 162"/>
                <a:gd name="T24" fmla="*/ 228 w 288"/>
                <a:gd name="T25" fmla="*/ 115 h 162"/>
                <a:gd name="T26" fmla="*/ 218 w 288"/>
                <a:gd name="T27" fmla="*/ 135 h 162"/>
                <a:gd name="T28" fmla="*/ 244 w 288"/>
                <a:gd name="T29" fmla="*/ 139 h 162"/>
                <a:gd name="T30" fmla="*/ 224 w 288"/>
                <a:gd name="T31" fmla="*/ 150 h 162"/>
                <a:gd name="T32" fmla="*/ 194 w 288"/>
                <a:gd name="T33" fmla="*/ 158 h 162"/>
                <a:gd name="T34" fmla="*/ 177 w 288"/>
                <a:gd name="T35" fmla="*/ 142 h 162"/>
                <a:gd name="T36" fmla="*/ 194 w 288"/>
                <a:gd name="T37" fmla="*/ 131 h 162"/>
                <a:gd name="T38" fmla="*/ 162 w 288"/>
                <a:gd name="T39" fmla="*/ 121 h 162"/>
                <a:gd name="T40" fmla="*/ 145 w 288"/>
                <a:gd name="T41" fmla="*/ 116 h 162"/>
                <a:gd name="T42" fmla="*/ 130 w 288"/>
                <a:gd name="T43" fmla="*/ 143 h 162"/>
                <a:gd name="T44" fmla="*/ 115 w 288"/>
                <a:gd name="T45" fmla="*/ 142 h 162"/>
                <a:gd name="T46" fmla="*/ 111 w 288"/>
                <a:gd name="T47" fmla="*/ 137 h 162"/>
                <a:gd name="T48" fmla="*/ 117 w 288"/>
                <a:gd name="T49" fmla="*/ 123 h 162"/>
                <a:gd name="T50" fmla="*/ 118 w 288"/>
                <a:gd name="T51" fmla="*/ 118 h 162"/>
                <a:gd name="T52" fmla="*/ 130 w 288"/>
                <a:gd name="T53" fmla="*/ 121 h 162"/>
                <a:gd name="T54" fmla="*/ 131 w 288"/>
                <a:gd name="T55" fmla="*/ 118 h 162"/>
                <a:gd name="T56" fmla="*/ 125 w 288"/>
                <a:gd name="T57" fmla="*/ 109 h 162"/>
                <a:gd name="T58" fmla="*/ 115 w 288"/>
                <a:gd name="T59" fmla="*/ 98 h 162"/>
                <a:gd name="T60" fmla="*/ 107 w 288"/>
                <a:gd name="T61" fmla="*/ 85 h 162"/>
                <a:gd name="T62" fmla="*/ 87 w 288"/>
                <a:gd name="T63" fmla="*/ 78 h 162"/>
                <a:gd name="T64" fmla="*/ 74 w 288"/>
                <a:gd name="T65" fmla="*/ 83 h 162"/>
                <a:gd name="T66" fmla="*/ 63 w 288"/>
                <a:gd name="T67" fmla="*/ 88 h 162"/>
                <a:gd name="T68" fmla="*/ 46 w 288"/>
                <a:gd name="T69" fmla="*/ 93 h 162"/>
                <a:gd name="T70" fmla="*/ 28 w 288"/>
                <a:gd name="T71" fmla="*/ 88 h 162"/>
                <a:gd name="T72" fmla="*/ 11 w 288"/>
                <a:gd name="T73" fmla="*/ 90 h 162"/>
                <a:gd name="T74" fmla="*/ 0 w 288"/>
                <a:gd name="T75" fmla="*/ 79 h 162"/>
                <a:gd name="T76" fmla="*/ 6 w 288"/>
                <a:gd name="T77" fmla="*/ 66 h 162"/>
                <a:gd name="T78" fmla="*/ 4 w 288"/>
                <a:gd name="T79" fmla="*/ 58 h 162"/>
                <a:gd name="T80" fmla="*/ 24 w 288"/>
                <a:gd name="T81" fmla="*/ 39 h 162"/>
                <a:gd name="T82" fmla="*/ 15 w 288"/>
                <a:gd name="T83" fmla="*/ 15 h 162"/>
                <a:gd name="T84" fmla="*/ 30 w 288"/>
                <a:gd name="T85" fmla="*/ 9 h 162"/>
                <a:gd name="T86" fmla="*/ 58 w 288"/>
                <a:gd name="T87" fmla="*/ 10 h 162"/>
                <a:gd name="T88" fmla="*/ 89 w 288"/>
                <a:gd name="T89" fmla="*/ 15 h 162"/>
                <a:gd name="T90" fmla="*/ 101 w 288"/>
                <a:gd name="T91" fmla="*/ 15 h 162"/>
                <a:gd name="T92" fmla="*/ 120 w 288"/>
                <a:gd name="T93" fmla="*/ 19 h 162"/>
                <a:gd name="T94" fmla="*/ 126 w 288"/>
                <a:gd name="T95" fmla="*/ 10 h 162"/>
                <a:gd name="T96" fmla="*/ 143 w 288"/>
                <a:gd name="T97" fmla="*/ 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8" h="162">
                  <a:moveTo>
                    <a:pt x="143" y="5"/>
                  </a:moveTo>
                  <a:lnTo>
                    <a:pt x="149" y="6"/>
                  </a:lnTo>
                  <a:lnTo>
                    <a:pt x="152" y="1"/>
                  </a:lnTo>
                  <a:lnTo>
                    <a:pt x="157" y="2"/>
                  </a:lnTo>
                  <a:lnTo>
                    <a:pt x="173" y="0"/>
                  </a:lnTo>
                  <a:lnTo>
                    <a:pt x="186" y="11"/>
                  </a:lnTo>
                  <a:lnTo>
                    <a:pt x="182" y="15"/>
                  </a:lnTo>
                  <a:lnTo>
                    <a:pt x="185" y="22"/>
                  </a:lnTo>
                  <a:lnTo>
                    <a:pt x="198" y="23"/>
                  </a:lnTo>
                  <a:lnTo>
                    <a:pt x="205" y="31"/>
                  </a:lnTo>
                  <a:lnTo>
                    <a:pt x="206" y="35"/>
                  </a:lnTo>
                  <a:lnTo>
                    <a:pt x="227" y="42"/>
                  </a:lnTo>
                  <a:lnTo>
                    <a:pt x="239" y="39"/>
                  </a:lnTo>
                  <a:lnTo>
                    <a:pt x="251" y="49"/>
                  </a:lnTo>
                  <a:lnTo>
                    <a:pt x="260" y="49"/>
                  </a:lnTo>
                  <a:lnTo>
                    <a:pt x="285" y="55"/>
                  </a:lnTo>
                  <a:lnTo>
                    <a:pt x="286" y="61"/>
                  </a:lnTo>
                  <a:lnTo>
                    <a:pt x="282" y="72"/>
                  </a:lnTo>
                  <a:lnTo>
                    <a:pt x="288" y="83"/>
                  </a:lnTo>
                  <a:lnTo>
                    <a:pt x="287" y="89"/>
                  </a:lnTo>
                  <a:lnTo>
                    <a:pt x="271" y="91"/>
                  </a:lnTo>
                  <a:lnTo>
                    <a:pt x="264" y="97"/>
                  </a:lnTo>
                  <a:lnTo>
                    <a:pt x="265" y="106"/>
                  </a:lnTo>
                  <a:lnTo>
                    <a:pt x="253" y="107"/>
                  </a:lnTo>
                  <a:lnTo>
                    <a:pt x="243" y="114"/>
                  </a:lnTo>
                  <a:lnTo>
                    <a:pt x="228" y="115"/>
                  </a:lnTo>
                  <a:lnTo>
                    <a:pt x="215" y="123"/>
                  </a:lnTo>
                  <a:lnTo>
                    <a:pt x="218" y="135"/>
                  </a:lnTo>
                  <a:lnTo>
                    <a:pt x="227" y="140"/>
                  </a:lnTo>
                  <a:lnTo>
                    <a:pt x="244" y="139"/>
                  </a:lnTo>
                  <a:lnTo>
                    <a:pt x="242" y="146"/>
                  </a:lnTo>
                  <a:lnTo>
                    <a:pt x="224" y="150"/>
                  </a:lnTo>
                  <a:lnTo>
                    <a:pt x="204" y="162"/>
                  </a:lnTo>
                  <a:lnTo>
                    <a:pt x="194" y="158"/>
                  </a:lnTo>
                  <a:lnTo>
                    <a:pt x="196" y="148"/>
                  </a:lnTo>
                  <a:lnTo>
                    <a:pt x="177" y="142"/>
                  </a:lnTo>
                  <a:lnTo>
                    <a:pt x="179" y="138"/>
                  </a:lnTo>
                  <a:lnTo>
                    <a:pt x="194" y="131"/>
                  </a:lnTo>
                  <a:lnTo>
                    <a:pt x="189" y="127"/>
                  </a:lnTo>
                  <a:lnTo>
                    <a:pt x="162" y="121"/>
                  </a:lnTo>
                  <a:lnTo>
                    <a:pt x="160" y="114"/>
                  </a:lnTo>
                  <a:lnTo>
                    <a:pt x="145" y="116"/>
                  </a:lnTo>
                  <a:lnTo>
                    <a:pt x="141" y="128"/>
                  </a:lnTo>
                  <a:lnTo>
                    <a:pt x="130" y="143"/>
                  </a:lnTo>
                  <a:lnTo>
                    <a:pt x="123" y="139"/>
                  </a:lnTo>
                  <a:lnTo>
                    <a:pt x="115" y="142"/>
                  </a:lnTo>
                  <a:lnTo>
                    <a:pt x="107" y="139"/>
                  </a:lnTo>
                  <a:lnTo>
                    <a:pt x="111" y="137"/>
                  </a:lnTo>
                  <a:lnTo>
                    <a:pt x="113" y="130"/>
                  </a:lnTo>
                  <a:lnTo>
                    <a:pt x="117" y="123"/>
                  </a:lnTo>
                  <a:lnTo>
                    <a:pt x="115" y="119"/>
                  </a:lnTo>
                  <a:lnTo>
                    <a:pt x="118" y="118"/>
                  </a:lnTo>
                  <a:lnTo>
                    <a:pt x="120" y="120"/>
                  </a:lnTo>
                  <a:lnTo>
                    <a:pt x="130" y="121"/>
                  </a:lnTo>
                  <a:lnTo>
                    <a:pt x="134" y="120"/>
                  </a:lnTo>
                  <a:lnTo>
                    <a:pt x="131" y="118"/>
                  </a:lnTo>
                  <a:lnTo>
                    <a:pt x="131" y="115"/>
                  </a:lnTo>
                  <a:lnTo>
                    <a:pt x="125" y="109"/>
                  </a:lnTo>
                  <a:lnTo>
                    <a:pt x="121" y="101"/>
                  </a:lnTo>
                  <a:lnTo>
                    <a:pt x="115" y="98"/>
                  </a:lnTo>
                  <a:lnTo>
                    <a:pt x="115" y="90"/>
                  </a:lnTo>
                  <a:lnTo>
                    <a:pt x="107" y="85"/>
                  </a:lnTo>
                  <a:lnTo>
                    <a:pt x="100" y="84"/>
                  </a:lnTo>
                  <a:lnTo>
                    <a:pt x="87" y="78"/>
                  </a:lnTo>
                  <a:lnTo>
                    <a:pt x="77" y="80"/>
                  </a:lnTo>
                  <a:lnTo>
                    <a:pt x="74" y="83"/>
                  </a:lnTo>
                  <a:lnTo>
                    <a:pt x="67" y="83"/>
                  </a:lnTo>
                  <a:lnTo>
                    <a:pt x="63" y="88"/>
                  </a:lnTo>
                  <a:lnTo>
                    <a:pt x="52" y="90"/>
                  </a:lnTo>
                  <a:lnTo>
                    <a:pt x="46" y="93"/>
                  </a:lnTo>
                  <a:lnTo>
                    <a:pt x="38" y="88"/>
                  </a:lnTo>
                  <a:lnTo>
                    <a:pt x="28" y="88"/>
                  </a:lnTo>
                  <a:lnTo>
                    <a:pt x="18" y="86"/>
                  </a:lnTo>
                  <a:lnTo>
                    <a:pt x="11" y="90"/>
                  </a:lnTo>
                  <a:lnTo>
                    <a:pt x="9" y="84"/>
                  </a:lnTo>
                  <a:lnTo>
                    <a:pt x="0" y="79"/>
                  </a:lnTo>
                  <a:lnTo>
                    <a:pt x="2" y="71"/>
                  </a:lnTo>
                  <a:lnTo>
                    <a:pt x="6" y="66"/>
                  </a:lnTo>
                  <a:lnTo>
                    <a:pt x="9" y="67"/>
                  </a:lnTo>
                  <a:lnTo>
                    <a:pt x="4" y="58"/>
                  </a:lnTo>
                  <a:lnTo>
                    <a:pt x="17" y="41"/>
                  </a:lnTo>
                  <a:lnTo>
                    <a:pt x="24" y="39"/>
                  </a:lnTo>
                  <a:lnTo>
                    <a:pt x="25" y="33"/>
                  </a:lnTo>
                  <a:lnTo>
                    <a:pt x="15" y="15"/>
                  </a:lnTo>
                  <a:lnTo>
                    <a:pt x="22" y="14"/>
                  </a:lnTo>
                  <a:lnTo>
                    <a:pt x="30" y="9"/>
                  </a:lnTo>
                  <a:lnTo>
                    <a:pt x="42" y="8"/>
                  </a:lnTo>
                  <a:lnTo>
                    <a:pt x="58" y="10"/>
                  </a:lnTo>
                  <a:lnTo>
                    <a:pt x="77" y="15"/>
                  </a:lnTo>
                  <a:lnTo>
                    <a:pt x="89" y="15"/>
                  </a:lnTo>
                  <a:lnTo>
                    <a:pt x="95" y="18"/>
                  </a:lnTo>
                  <a:lnTo>
                    <a:pt x="101" y="15"/>
                  </a:lnTo>
                  <a:lnTo>
                    <a:pt x="106" y="19"/>
                  </a:lnTo>
                  <a:lnTo>
                    <a:pt x="120" y="19"/>
                  </a:lnTo>
                  <a:lnTo>
                    <a:pt x="126" y="20"/>
                  </a:lnTo>
                  <a:lnTo>
                    <a:pt x="126" y="10"/>
                  </a:lnTo>
                  <a:lnTo>
                    <a:pt x="130" y="6"/>
                  </a:lnTo>
                  <a:lnTo>
                    <a:pt x="143" y="5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53" name="Freeform 422">
              <a:extLst>
                <a:ext uri="{FF2B5EF4-FFF2-40B4-BE49-F238E27FC236}">
                  <a16:creationId xmlns:a16="http://schemas.microsoft.com/office/drawing/2014/main" xmlns="" id="{C3FC746D-700E-4459-A7FE-F8146D69C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1965" y="4767732"/>
              <a:ext cx="148304" cy="145107"/>
            </a:xfrm>
            <a:custGeom>
              <a:avLst/>
              <a:gdLst>
                <a:gd name="T0" fmla="*/ 3 w 90"/>
                <a:gd name="T1" fmla="*/ 2 h 100"/>
                <a:gd name="T2" fmla="*/ 14 w 90"/>
                <a:gd name="T3" fmla="*/ 0 h 100"/>
                <a:gd name="T4" fmla="*/ 35 w 90"/>
                <a:gd name="T5" fmla="*/ 16 h 100"/>
                <a:gd name="T6" fmla="*/ 41 w 90"/>
                <a:gd name="T7" fmla="*/ 15 h 100"/>
                <a:gd name="T8" fmla="*/ 61 w 90"/>
                <a:gd name="T9" fmla="*/ 29 h 100"/>
                <a:gd name="T10" fmla="*/ 77 w 90"/>
                <a:gd name="T11" fmla="*/ 40 h 100"/>
                <a:gd name="T12" fmla="*/ 89 w 90"/>
                <a:gd name="T13" fmla="*/ 54 h 100"/>
                <a:gd name="T14" fmla="*/ 83 w 90"/>
                <a:gd name="T15" fmla="*/ 64 h 100"/>
                <a:gd name="T16" fmla="*/ 90 w 90"/>
                <a:gd name="T17" fmla="*/ 76 h 100"/>
                <a:gd name="T18" fmla="*/ 84 w 90"/>
                <a:gd name="T19" fmla="*/ 89 h 100"/>
                <a:gd name="T20" fmla="*/ 67 w 90"/>
                <a:gd name="T21" fmla="*/ 100 h 100"/>
                <a:gd name="T22" fmla="*/ 53 w 90"/>
                <a:gd name="T23" fmla="*/ 96 h 100"/>
                <a:gd name="T24" fmla="*/ 44 w 90"/>
                <a:gd name="T25" fmla="*/ 98 h 100"/>
                <a:gd name="T26" fmla="*/ 27 w 90"/>
                <a:gd name="T27" fmla="*/ 89 h 100"/>
                <a:gd name="T28" fmla="*/ 15 w 90"/>
                <a:gd name="T29" fmla="*/ 90 h 100"/>
                <a:gd name="T30" fmla="*/ 2 w 90"/>
                <a:gd name="T31" fmla="*/ 79 h 100"/>
                <a:gd name="T32" fmla="*/ 1 w 90"/>
                <a:gd name="T33" fmla="*/ 65 h 100"/>
                <a:gd name="T34" fmla="*/ 4 w 90"/>
                <a:gd name="T35" fmla="*/ 61 h 100"/>
                <a:gd name="T36" fmla="*/ 0 w 90"/>
                <a:gd name="T37" fmla="*/ 40 h 100"/>
                <a:gd name="T38" fmla="*/ 2 w 90"/>
                <a:gd name="T39" fmla="*/ 19 h 100"/>
                <a:gd name="T40" fmla="*/ 3 w 90"/>
                <a:gd name="T41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0">
                  <a:moveTo>
                    <a:pt x="3" y="2"/>
                  </a:moveTo>
                  <a:lnTo>
                    <a:pt x="14" y="0"/>
                  </a:lnTo>
                  <a:lnTo>
                    <a:pt x="35" y="16"/>
                  </a:lnTo>
                  <a:lnTo>
                    <a:pt x="41" y="15"/>
                  </a:lnTo>
                  <a:lnTo>
                    <a:pt x="61" y="29"/>
                  </a:lnTo>
                  <a:lnTo>
                    <a:pt x="77" y="40"/>
                  </a:lnTo>
                  <a:lnTo>
                    <a:pt x="89" y="54"/>
                  </a:lnTo>
                  <a:lnTo>
                    <a:pt x="83" y="64"/>
                  </a:lnTo>
                  <a:lnTo>
                    <a:pt x="90" y="76"/>
                  </a:lnTo>
                  <a:lnTo>
                    <a:pt x="84" y="89"/>
                  </a:lnTo>
                  <a:lnTo>
                    <a:pt x="67" y="100"/>
                  </a:lnTo>
                  <a:lnTo>
                    <a:pt x="53" y="96"/>
                  </a:lnTo>
                  <a:lnTo>
                    <a:pt x="44" y="98"/>
                  </a:lnTo>
                  <a:lnTo>
                    <a:pt x="27" y="89"/>
                  </a:lnTo>
                  <a:lnTo>
                    <a:pt x="15" y="90"/>
                  </a:lnTo>
                  <a:lnTo>
                    <a:pt x="2" y="79"/>
                  </a:lnTo>
                  <a:lnTo>
                    <a:pt x="1" y="65"/>
                  </a:lnTo>
                  <a:lnTo>
                    <a:pt x="4" y="61"/>
                  </a:lnTo>
                  <a:lnTo>
                    <a:pt x="0" y="40"/>
                  </a:lnTo>
                  <a:lnTo>
                    <a:pt x="2" y="1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54" name="Freeform 423">
              <a:extLst>
                <a:ext uri="{FF2B5EF4-FFF2-40B4-BE49-F238E27FC236}">
                  <a16:creationId xmlns:a16="http://schemas.microsoft.com/office/drawing/2014/main" xmlns="" id="{BC0D0580-B4DA-4C1B-84B0-8F365D75B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0143" y="2128234"/>
              <a:ext cx="79095" cy="36277"/>
            </a:xfrm>
            <a:custGeom>
              <a:avLst/>
              <a:gdLst>
                <a:gd name="T0" fmla="*/ 25 w 48"/>
                <a:gd name="T1" fmla="*/ 17 h 25"/>
                <a:gd name="T2" fmla="*/ 3 w 48"/>
                <a:gd name="T3" fmla="*/ 25 h 25"/>
                <a:gd name="T4" fmla="*/ 0 w 48"/>
                <a:gd name="T5" fmla="*/ 19 h 25"/>
                <a:gd name="T6" fmla="*/ 7 w 48"/>
                <a:gd name="T7" fmla="*/ 10 h 25"/>
                <a:gd name="T8" fmla="*/ 28 w 48"/>
                <a:gd name="T9" fmla="*/ 3 h 25"/>
                <a:gd name="T10" fmla="*/ 40 w 48"/>
                <a:gd name="T11" fmla="*/ 0 h 25"/>
                <a:gd name="T12" fmla="*/ 48 w 48"/>
                <a:gd name="T13" fmla="*/ 2 h 25"/>
                <a:gd name="T14" fmla="*/ 48 w 48"/>
                <a:gd name="T15" fmla="*/ 8 h 25"/>
                <a:gd name="T16" fmla="*/ 25 w 48"/>
                <a:gd name="T1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5">
                  <a:moveTo>
                    <a:pt x="25" y="17"/>
                  </a:moveTo>
                  <a:lnTo>
                    <a:pt x="3" y="25"/>
                  </a:lnTo>
                  <a:lnTo>
                    <a:pt x="0" y="19"/>
                  </a:lnTo>
                  <a:lnTo>
                    <a:pt x="7" y="10"/>
                  </a:lnTo>
                  <a:lnTo>
                    <a:pt x="28" y="3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48" y="8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55" name="Freeform 424">
              <a:extLst>
                <a:ext uri="{FF2B5EF4-FFF2-40B4-BE49-F238E27FC236}">
                  <a16:creationId xmlns:a16="http://schemas.microsoft.com/office/drawing/2014/main" xmlns="" id="{7C3FF631-B018-48C8-A34C-FAAD69672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109" y="2061485"/>
              <a:ext cx="46139" cy="17413"/>
            </a:xfrm>
            <a:custGeom>
              <a:avLst/>
              <a:gdLst>
                <a:gd name="T0" fmla="*/ 21 w 28"/>
                <a:gd name="T1" fmla="*/ 9 h 12"/>
                <a:gd name="T2" fmla="*/ 8 w 28"/>
                <a:gd name="T3" fmla="*/ 12 h 12"/>
                <a:gd name="T4" fmla="*/ 3 w 28"/>
                <a:gd name="T5" fmla="*/ 8 h 12"/>
                <a:gd name="T6" fmla="*/ 0 w 28"/>
                <a:gd name="T7" fmla="*/ 3 h 12"/>
                <a:gd name="T8" fmla="*/ 19 w 28"/>
                <a:gd name="T9" fmla="*/ 0 h 12"/>
                <a:gd name="T10" fmla="*/ 28 w 28"/>
                <a:gd name="T11" fmla="*/ 1 h 12"/>
                <a:gd name="T12" fmla="*/ 21 w 28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2">
                  <a:moveTo>
                    <a:pt x="21" y="9"/>
                  </a:moveTo>
                  <a:lnTo>
                    <a:pt x="8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19" y="0"/>
                  </a:lnTo>
                  <a:lnTo>
                    <a:pt x="28" y="1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56" name="Freeform 425">
              <a:extLst>
                <a:ext uri="{FF2B5EF4-FFF2-40B4-BE49-F238E27FC236}">
                  <a16:creationId xmlns:a16="http://schemas.microsoft.com/office/drawing/2014/main" xmlns="" id="{8805E798-AF7C-4664-B202-1E85C5FD4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123" y="1967165"/>
              <a:ext cx="67561" cy="21766"/>
            </a:xfrm>
            <a:custGeom>
              <a:avLst/>
              <a:gdLst>
                <a:gd name="T0" fmla="*/ 10 w 41"/>
                <a:gd name="T1" fmla="*/ 0 h 15"/>
                <a:gd name="T2" fmla="*/ 14 w 41"/>
                <a:gd name="T3" fmla="*/ 4 h 15"/>
                <a:gd name="T4" fmla="*/ 26 w 41"/>
                <a:gd name="T5" fmla="*/ 2 h 15"/>
                <a:gd name="T6" fmla="*/ 30 w 41"/>
                <a:gd name="T7" fmla="*/ 7 h 15"/>
                <a:gd name="T8" fmla="*/ 41 w 41"/>
                <a:gd name="T9" fmla="*/ 9 h 15"/>
                <a:gd name="T10" fmla="*/ 37 w 41"/>
                <a:gd name="T11" fmla="*/ 11 h 15"/>
                <a:gd name="T12" fmla="*/ 21 w 41"/>
                <a:gd name="T13" fmla="*/ 15 h 15"/>
                <a:gd name="T14" fmla="*/ 16 w 41"/>
                <a:gd name="T15" fmla="*/ 11 h 15"/>
                <a:gd name="T16" fmla="*/ 15 w 41"/>
                <a:gd name="T17" fmla="*/ 8 h 15"/>
                <a:gd name="T18" fmla="*/ 1 w 41"/>
                <a:gd name="T19" fmla="*/ 9 h 15"/>
                <a:gd name="T20" fmla="*/ 0 w 41"/>
                <a:gd name="T21" fmla="*/ 7 h 15"/>
                <a:gd name="T22" fmla="*/ 10 w 41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15">
                  <a:moveTo>
                    <a:pt x="10" y="0"/>
                  </a:moveTo>
                  <a:lnTo>
                    <a:pt x="14" y="4"/>
                  </a:lnTo>
                  <a:lnTo>
                    <a:pt x="26" y="2"/>
                  </a:lnTo>
                  <a:lnTo>
                    <a:pt x="30" y="7"/>
                  </a:lnTo>
                  <a:lnTo>
                    <a:pt x="41" y="9"/>
                  </a:lnTo>
                  <a:lnTo>
                    <a:pt x="37" y="11"/>
                  </a:lnTo>
                  <a:lnTo>
                    <a:pt x="21" y="15"/>
                  </a:lnTo>
                  <a:lnTo>
                    <a:pt x="16" y="11"/>
                  </a:lnTo>
                  <a:lnTo>
                    <a:pt x="15" y="8"/>
                  </a:lnTo>
                  <a:lnTo>
                    <a:pt x="1" y="9"/>
                  </a:lnTo>
                  <a:lnTo>
                    <a:pt x="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57" name="Freeform 426">
              <a:extLst>
                <a:ext uri="{FF2B5EF4-FFF2-40B4-BE49-F238E27FC236}">
                  <a16:creationId xmlns:a16="http://schemas.microsoft.com/office/drawing/2014/main" xmlns="" id="{54C1C37C-0CFE-4CFA-9BD7-EAA3EE45B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101" y="1771270"/>
              <a:ext cx="1123811" cy="459990"/>
            </a:xfrm>
            <a:custGeom>
              <a:avLst/>
              <a:gdLst>
                <a:gd name="T0" fmla="*/ 542 w 682"/>
                <a:gd name="T1" fmla="*/ 8 h 317"/>
                <a:gd name="T2" fmla="*/ 572 w 682"/>
                <a:gd name="T3" fmla="*/ 16 h 317"/>
                <a:gd name="T4" fmla="*/ 630 w 682"/>
                <a:gd name="T5" fmla="*/ 21 h 317"/>
                <a:gd name="T6" fmla="*/ 671 w 682"/>
                <a:gd name="T7" fmla="*/ 26 h 317"/>
                <a:gd name="T8" fmla="*/ 598 w 682"/>
                <a:gd name="T9" fmla="*/ 94 h 317"/>
                <a:gd name="T10" fmla="*/ 501 w 682"/>
                <a:gd name="T11" fmla="*/ 207 h 317"/>
                <a:gd name="T12" fmla="*/ 529 w 682"/>
                <a:gd name="T13" fmla="*/ 217 h 317"/>
                <a:gd name="T14" fmla="*/ 550 w 682"/>
                <a:gd name="T15" fmla="*/ 229 h 317"/>
                <a:gd name="T16" fmla="*/ 547 w 682"/>
                <a:gd name="T17" fmla="*/ 274 h 317"/>
                <a:gd name="T18" fmla="*/ 536 w 682"/>
                <a:gd name="T19" fmla="*/ 309 h 317"/>
                <a:gd name="T20" fmla="*/ 536 w 682"/>
                <a:gd name="T21" fmla="*/ 278 h 317"/>
                <a:gd name="T22" fmla="*/ 526 w 682"/>
                <a:gd name="T23" fmla="*/ 242 h 317"/>
                <a:gd name="T24" fmla="*/ 480 w 682"/>
                <a:gd name="T25" fmla="*/ 216 h 317"/>
                <a:gd name="T26" fmla="*/ 429 w 682"/>
                <a:gd name="T27" fmla="*/ 207 h 317"/>
                <a:gd name="T28" fmla="*/ 380 w 682"/>
                <a:gd name="T29" fmla="*/ 194 h 317"/>
                <a:gd name="T30" fmla="*/ 338 w 682"/>
                <a:gd name="T31" fmla="*/ 213 h 317"/>
                <a:gd name="T32" fmla="*/ 307 w 682"/>
                <a:gd name="T33" fmla="*/ 212 h 317"/>
                <a:gd name="T34" fmla="*/ 358 w 682"/>
                <a:gd name="T35" fmla="*/ 183 h 317"/>
                <a:gd name="T36" fmla="*/ 267 w 682"/>
                <a:gd name="T37" fmla="*/ 220 h 317"/>
                <a:gd name="T38" fmla="*/ 213 w 682"/>
                <a:gd name="T39" fmla="*/ 251 h 317"/>
                <a:gd name="T40" fmla="*/ 145 w 682"/>
                <a:gd name="T41" fmla="*/ 276 h 317"/>
                <a:gd name="T42" fmla="*/ 95 w 682"/>
                <a:gd name="T43" fmla="*/ 292 h 317"/>
                <a:gd name="T44" fmla="*/ 32 w 682"/>
                <a:gd name="T45" fmla="*/ 311 h 317"/>
                <a:gd name="T46" fmla="*/ 28 w 682"/>
                <a:gd name="T47" fmla="*/ 304 h 317"/>
                <a:gd name="T48" fmla="*/ 98 w 682"/>
                <a:gd name="T49" fmla="*/ 285 h 317"/>
                <a:gd name="T50" fmla="*/ 155 w 682"/>
                <a:gd name="T51" fmla="*/ 261 h 317"/>
                <a:gd name="T52" fmla="*/ 213 w 682"/>
                <a:gd name="T53" fmla="*/ 228 h 317"/>
                <a:gd name="T54" fmla="*/ 172 w 682"/>
                <a:gd name="T55" fmla="*/ 238 h 317"/>
                <a:gd name="T56" fmla="*/ 167 w 682"/>
                <a:gd name="T57" fmla="*/ 225 h 317"/>
                <a:gd name="T58" fmla="*/ 146 w 682"/>
                <a:gd name="T59" fmla="*/ 221 h 317"/>
                <a:gd name="T60" fmla="*/ 132 w 682"/>
                <a:gd name="T61" fmla="*/ 211 h 317"/>
                <a:gd name="T62" fmla="*/ 139 w 682"/>
                <a:gd name="T63" fmla="*/ 186 h 317"/>
                <a:gd name="T64" fmla="*/ 183 w 682"/>
                <a:gd name="T65" fmla="*/ 157 h 317"/>
                <a:gd name="T66" fmla="*/ 220 w 682"/>
                <a:gd name="T67" fmla="*/ 149 h 317"/>
                <a:gd name="T68" fmla="*/ 270 w 682"/>
                <a:gd name="T69" fmla="*/ 136 h 317"/>
                <a:gd name="T70" fmla="*/ 295 w 682"/>
                <a:gd name="T71" fmla="*/ 117 h 317"/>
                <a:gd name="T72" fmla="*/ 256 w 682"/>
                <a:gd name="T73" fmla="*/ 125 h 317"/>
                <a:gd name="T74" fmla="*/ 213 w 682"/>
                <a:gd name="T75" fmla="*/ 119 h 317"/>
                <a:gd name="T76" fmla="*/ 246 w 682"/>
                <a:gd name="T77" fmla="*/ 93 h 317"/>
                <a:gd name="T78" fmla="*/ 286 w 682"/>
                <a:gd name="T79" fmla="*/ 93 h 317"/>
                <a:gd name="T80" fmla="*/ 313 w 682"/>
                <a:gd name="T81" fmla="*/ 74 h 317"/>
                <a:gd name="T82" fmla="*/ 305 w 682"/>
                <a:gd name="T83" fmla="*/ 52 h 317"/>
                <a:gd name="T84" fmla="*/ 380 w 682"/>
                <a:gd name="T85" fmla="*/ 34 h 317"/>
                <a:gd name="T86" fmla="*/ 439 w 682"/>
                <a:gd name="T87" fmla="*/ 16 h 317"/>
                <a:gd name="T88" fmla="*/ 519 w 682"/>
                <a:gd name="T8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2" h="317">
                  <a:moveTo>
                    <a:pt x="533" y="4"/>
                  </a:moveTo>
                  <a:lnTo>
                    <a:pt x="531" y="12"/>
                  </a:lnTo>
                  <a:lnTo>
                    <a:pt x="542" y="8"/>
                  </a:lnTo>
                  <a:lnTo>
                    <a:pt x="562" y="9"/>
                  </a:lnTo>
                  <a:lnTo>
                    <a:pt x="556" y="13"/>
                  </a:lnTo>
                  <a:lnTo>
                    <a:pt x="572" y="16"/>
                  </a:lnTo>
                  <a:lnTo>
                    <a:pt x="587" y="14"/>
                  </a:lnTo>
                  <a:lnTo>
                    <a:pt x="607" y="20"/>
                  </a:lnTo>
                  <a:lnTo>
                    <a:pt x="630" y="21"/>
                  </a:lnTo>
                  <a:lnTo>
                    <a:pt x="637" y="23"/>
                  </a:lnTo>
                  <a:lnTo>
                    <a:pt x="658" y="21"/>
                  </a:lnTo>
                  <a:lnTo>
                    <a:pt x="671" y="26"/>
                  </a:lnTo>
                  <a:lnTo>
                    <a:pt x="682" y="28"/>
                  </a:lnTo>
                  <a:lnTo>
                    <a:pt x="682" y="28"/>
                  </a:lnTo>
                  <a:lnTo>
                    <a:pt x="598" y="94"/>
                  </a:lnTo>
                  <a:lnTo>
                    <a:pt x="478" y="201"/>
                  </a:lnTo>
                  <a:lnTo>
                    <a:pt x="492" y="202"/>
                  </a:lnTo>
                  <a:lnTo>
                    <a:pt x="501" y="207"/>
                  </a:lnTo>
                  <a:lnTo>
                    <a:pt x="503" y="215"/>
                  </a:lnTo>
                  <a:lnTo>
                    <a:pt x="503" y="228"/>
                  </a:lnTo>
                  <a:lnTo>
                    <a:pt x="529" y="217"/>
                  </a:lnTo>
                  <a:lnTo>
                    <a:pt x="549" y="211"/>
                  </a:lnTo>
                  <a:lnTo>
                    <a:pt x="548" y="221"/>
                  </a:lnTo>
                  <a:lnTo>
                    <a:pt x="550" y="229"/>
                  </a:lnTo>
                  <a:lnTo>
                    <a:pt x="555" y="238"/>
                  </a:lnTo>
                  <a:lnTo>
                    <a:pt x="552" y="252"/>
                  </a:lnTo>
                  <a:lnTo>
                    <a:pt x="547" y="274"/>
                  </a:lnTo>
                  <a:lnTo>
                    <a:pt x="562" y="287"/>
                  </a:lnTo>
                  <a:lnTo>
                    <a:pt x="552" y="299"/>
                  </a:lnTo>
                  <a:lnTo>
                    <a:pt x="536" y="309"/>
                  </a:lnTo>
                  <a:lnTo>
                    <a:pt x="533" y="301"/>
                  </a:lnTo>
                  <a:lnTo>
                    <a:pt x="525" y="295"/>
                  </a:lnTo>
                  <a:lnTo>
                    <a:pt x="536" y="278"/>
                  </a:lnTo>
                  <a:lnTo>
                    <a:pt x="530" y="262"/>
                  </a:lnTo>
                  <a:lnTo>
                    <a:pt x="539" y="244"/>
                  </a:lnTo>
                  <a:lnTo>
                    <a:pt x="526" y="242"/>
                  </a:lnTo>
                  <a:lnTo>
                    <a:pt x="503" y="242"/>
                  </a:lnTo>
                  <a:lnTo>
                    <a:pt x="491" y="236"/>
                  </a:lnTo>
                  <a:lnTo>
                    <a:pt x="480" y="216"/>
                  </a:lnTo>
                  <a:lnTo>
                    <a:pt x="470" y="212"/>
                  </a:lnTo>
                  <a:lnTo>
                    <a:pt x="451" y="205"/>
                  </a:lnTo>
                  <a:lnTo>
                    <a:pt x="429" y="207"/>
                  </a:lnTo>
                  <a:lnTo>
                    <a:pt x="409" y="198"/>
                  </a:lnTo>
                  <a:lnTo>
                    <a:pt x="401" y="190"/>
                  </a:lnTo>
                  <a:lnTo>
                    <a:pt x="380" y="194"/>
                  </a:lnTo>
                  <a:lnTo>
                    <a:pt x="369" y="207"/>
                  </a:lnTo>
                  <a:lnTo>
                    <a:pt x="359" y="209"/>
                  </a:lnTo>
                  <a:lnTo>
                    <a:pt x="338" y="213"/>
                  </a:lnTo>
                  <a:lnTo>
                    <a:pt x="318" y="219"/>
                  </a:lnTo>
                  <a:lnTo>
                    <a:pt x="297" y="223"/>
                  </a:lnTo>
                  <a:lnTo>
                    <a:pt x="307" y="212"/>
                  </a:lnTo>
                  <a:lnTo>
                    <a:pt x="335" y="193"/>
                  </a:lnTo>
                  <a:lnTo>
                    <a:pt x="357" y="187"/>
                  </a:lnTo>
                  <a:lnTo>
                    <a:pt x="358" y="183"/>
                  </a:lnTo>
                  <a:lnTo>
                    <a:pt x="328" y="193"/>
                  </a:lnTo>
                  <a:lnTo>
                    <a:pt x="303" y="206"/>
                  </a:lnTo>
                  <a:lnTo>
                    <a:pt x="267" y="220"/>
                  </a:lnTo>
                  <a:lnTo>
                    <a:pt x="267" y="229"/>
                  </a:lnTo>
                  <a:lnTo>
                    <a:pt x="238" y="243"/>
                  </a:lnTo>
                  <a:lnTo>
                    <a:pt x="213" y="251"/>
                  </a:lnTo>
                  <a:lnTo>
                    <a:pt x="192" y="257"/>
                  </a:lnTo>
                  <a:lnTo>
                    <a:pt x="179" y="266"/>
                  </a:lnTo>
                  <a:lnTo>
                    <a:pt x="145" y="276"/>
                  </a:lnTo>
                  <a:lnTo>
                    <a:pt x="130" y="285"/>
                  </a:lnTo>
                  <a:lnTo>
                    <a:pt x="104" y="294"/>
                  </a:lnTo>
                  <a:lnTo>
                    <a:pt x="95" y="292"/>
                  </a:lnTo>
                  <a:lnTo>
                    <a:pt x="75" y="298"/>
                  </a:lnTo>
                  <a:lnTo>
                    <a:pt x="52" y="304"/>
                  </a:lnTo>
                  <a:lnTo>
                    <a:pt x="32" y="311"/>
                  </a:lnTo>
                  <a:lnTo>
                    <a:pt x="0" y="317"/>
                  </a:lnTo>
                  <a:lnTo>
                    <a:pt x="1" y="313"/>
                  </a:lnTo>
                  <a:lnTo>
                    <a:pt x="28" y="304"/>
                  </a:lnTo>
                  <a:lnTo>
                    <a:pt x="49" y="298"/>
                  </a:lnTo>
                  <a:lnTo>
                    <a:pt x="77" y="287"/>
                  </a:lnTo>
                  <a:lnTo>
                    <a:pt x="98" y="285"/>
                  </a:lnTo>
                  <a:lnTo>
                    <a:pt x="114" y="277"/>
                  </a:lnTo>
                  <a:lnTo>
                    <a:pt x="148" y="265"/>
                  </a:lnTo>
                  <a:lnTo>
                    <a:pt x="155" y="261"/>
                  </a:lnTo>
                  <a:lnTo>
                    <a:pt x="174" y="254"/>
                  </a:lnTo>
                  <a:lnTo>
                    <a:pt x="192" y="239"/>
                  </a:lnTo>
                  <a:lnTo>
                    <a:pt x="213" y="228"/>
                  </a:lnTo>
                  <a:lnTo>
                    <a:pt x="189" y="234"/>
                  </a:lnTo>
                  <a:lnTo>
                    <a:pt x="188" y="231"/>
                  </a:lnTo>
                  <a:lnTo>
                    <a:pt x="172" y="238"/>
                  </a:lnTo>
                  <a:lnTo>
                    <a:pt x="173" y="228"/>
                  </a:lnTo>
                  <a:lnTo>
                    <a:pt x="161" y="235"/>
                  </a:lnTo>
                  <a:lnTo>
                    <a:pt x="167" y="225"/>
                  </a:lnTo>
                  <a:lnTo>
                    <a:pt x="143" y="233"/>
                  </a:lnTo>
                  <a:lnTo>
                    <a:pt x="134" y="233"/>
                  </a:lnTo>
                  <a:lnTo>
                    <a:pt x="146" y="221"/>
                  </a:lnTo>
                  <a:lnTo>
                    <a:pt x="157" y="214"/>
                  </a:lnTo>
                  <a:lnTo>
                    <a:pt x="156" y="207"/>
                  </a:lnTo>
                  <a:lnTo>
                    <a:pt x="132" y="211"/>
                  </a:lnTo>
                  <a:lnTo>
                    <a:pt x="131" y="202"/>
                  </a:lnTo>
                  <a:lnTo>
                    <a:pt x="126" y="197"/>
                  </a:lnTo>
                  <a:lnTo>
                    <a:pt x="139" y="186"/>
                  </a:lnTo>
                  <a:lnTo>
                    <a:pt x="138" y="178"/>
                  </a:lnTo>
                  <a:lnTo>
                    <a:pt x="158" y="167"/>
                  </a:lnTo>
                  <a:lnTo>
                    <a:pt x="183" y="157"/>
                  </a:lnTo>
                  <a:lnTo>
                    <a:pt x="201" y="147"/>
                  </a:lnTo>
                  <a:lnTo>
                    <a:pt x="214" y="146"/>
                  </a:lnTo>
                  <a:lnTo>
                    <a:pt x="220" y="149"/>
                  </a:lnTo>
                  <a:lnTo>
                    <a:pt x="243" y="140"/>
                  </a:lnTo>
                  <a:lnTo>
                    <a:pt x="252" y="142"/>
                  </a:lnTo>
                  <a:lnTo>
                    <a:pt x="270" y="136"/>
                  </a:lnTo>
                  <a:lnTo>
                    <a:pt x="279" y="127"/>
                  </a:lnTo>
                  <a:lnTo>
                    <a:pt x="275" y="124"/>
                  </a:lnTo>
                  <a:lnTo>
                    <a:pt x="295" y="117"/>
                  </a:lnTo>
                  <a:lnTo>
                    <a:pt x="286" y="117"/>
                  </a:lnTo>
                  <a:lnTo>
                    <a:pt x="266" y="121"/>
                  </a:lnTo>
                  <a:lnTo>
                    <a:pt x="256" y="125"/>
                  </a:lnTo>
                  <a:lnTo>
                    <a:pt x="251" y="121"/>
                  </a:lnTo>
                  <a:lnTo>
                    <a:pt x="228" y="123"/>
                  </a:lnTo>
                  <a:lnTo>
                    <a:pt x="213" y="119"/>
                  </a:lnTo>
                  <a:lnTo>
                    <a:pt x="218" y="111"/>
                  </a:lnTo>
                  <a:lnTo>
                    <a:pt x="215" y="101"/>
                  </a:lnTo>
                  <a:lnTo>
                    <a:pt x="246" y="93"/>
                  </a:lnTo>
                  <a:lnTo>
                    <a:pt x="289" y="84"/>
                  </a:lnTo>
                  <a:lnTo>
                    <a:pt x="300" y="84"/>
                  </a:lnTo>
                  <a:lnTo>
                    <a:pt x="286" y="93"/>
                  </a:lnTo>
                  <a:lnTo>
                    <a:pt x="316" y="92"/>
                  </a:lnTo>
                  <a:lnTo>
                    <a:pt x="320" y="81"/>
                  </a:lnTo>
                  <a:lnTo>
                    <a:pt x="313" y="74"/>
                  </a:lnTo>
                  <a:lnTo>
                    <a:pt x="317" y="65"/>
                  </a:lnTo>
                  <a:lnTo>
                    <a:pt x="315" y="58"/>
                  </a:lnTo>
                  <a:lnTo>
                    <a:pt x="305" y="52"/>
                  </a:lnTo>
                  <a:lnTo>
                    <a:pt x="327" y="43"/>
                  </a:lnTo>
                  <a:lnTo>
                    <a:pt x="351" y="42"/>
                  </a:lnTo>
                  <a:lnTo>
                    <a:pt x="380" y="34"/>
                  </a:lnTo>
                  <a:lnTo>
                    <a:pt x="397" y="26"/>
                  </a:lnTo>
                  <a:lnTo>
                    <a:pt x="423" y="18"/>
                  </a:lnTo>
                  <a:lnTo>
                    <a:pt x="439" y="16"/>
                  </a:lnTo>
                  <a:lnTo>
                    <a:pt x="475" y="8"/>
                  </a:lnTo>
                  <a:lnTo>
                    <a:pt x="485" y="9"/>
                  </a:lnTo>
                  <a:lnTo>
                    <a:pt x="519" y="0"/>
                  </a:lnTo>
                  <a:lnTo>
                    <a:pt x="533" y="4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58" name="Freeform 427">
              <a:extLst>
                <a:ext uri="{FF2B5EF4-FFF2-40B4-BE49-F238E27FC236}">
                  <a16:creationId xmlns:a16="http://schemas.microsoft.com/office/drawing/2014/main" xmlns="" id="{E743AEDC-112B-4B71-BF02-3F8D21AEC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0788" y="2376368"/>
              <a:ext cx="1649465" cy="726987"/>
            </a:xfrm>
            <a:custGeom>
              <a:avLst/>
              <a:gdLst>
                <a:gd name="T0" fmla="*/ 595 w 1001"/>
                <a:gd name="T1" fmla="*/ 16 h 501"/>
                <a:gd name="T2" fmla="*/ 655 w 1001"/>
                <a:gd name="T3" fmla="*/ 28 h 501"/>
                <a:gd name="T4" fmla="*/ 701 w 1001"/>
                <a:gd name="T5" fmla="*/ 38 h 501"/>
                <a:gd name="T6" fmla="*/ 724 w 1001"/>
                <a:gd name="T7" fmla="*/ 58 h 501"/>
                <a:gd name="T8" fmla="*/ 729 w 1001"/>
                <a:gd name="T9" fmla="*/ 64 h 501"/>
                <a:gd name="T10" fmla="*/ 733 w 1001"/>
                <a:gd name="T11" fmla="*/ 73 h 501"/>
                <a:gd name="T12" fmla="*/ 730 w 1001"/>
                <a:gd name="T13" fmla="*/ 131 h 501"/>
                <a:gd name="T14" fmla="*/ 712 w 1001"/>
                <a:gd name="T15" fmla="*/ 155 h 501"/>
                <a:gd name="T16" fmla="*/ 762 w 1001"/>
                <a:gd name="T17" fmla="*/ 144 h 501"/>
                <a:gd name="T18" fmla="*/ 788 w 1001"/>
                <a:gd name="T19" fmla="*/ 121 h 501"/>
                <a:gd name="T20" fmla="*/ 836 w 1001"/>
                <a:gd name="T21" fmla="*/ 110 h 501"/>
                <a:gd name="T22" fmla="*/ 896 w 1001"/>
                <a:gd name="T23" fmla="*/ 90 h 501"/>
                <a:gd name="T24" fmla="*/ 943 w 1001"/>
                <a:gd name="T25" fmla="*/ 80 h 501"/>
                <a:gd name="T26" fmla="*/ 984 w 1001"/>
                <a:gd name="T27" fmla="*/ 45 h 501"/>
                <a:gd name="T28" fmla="*/ 999 w 1001"/>
                <a:gd name="T29" fmla="*/ 87 h 501"/>
                <a:gd name="T30" fmla="*/ 940 w 1001"/>
                <a:gd name="T31" fmla="*/ 117 h 501"/>
                <a:gd name="T32" fmla="*/ 922 w 1001"/>
                <a:gd name="T33" fmla="*/ 155 h 501"/>
                <a:gd name="T34" fmla="*/ 930 w 1001"/>
                <a:gd name="T35" fmla="*/ 159 h 501"/>
                <a:gd name="T36" fmla="*/ 888 w 1001"/>
                <a:gd name="T37" fmla="*/ 166 h 501"/>
                <a:gd name="T38" fmla="*/ 892 w 1001"/>
                <a:gd name="T39" fmla="*/ 173 h 501"/>
                <a:gd name="T40" fmla="*/ 850 w 1001"/>
                <a:gd name="T41" fmla="*/ 183 h 501"/>
                <a:gd name="T42" fmla="*/ 830 w 1001"/>
                <a:gd name="T43" fmla="*/ 209 h 501"/>
                <a:gd name="T44" fmla="*/ 826 w 1001"/>
                <a:gd name="T45" fmla="*/ 217 h 501"/>
                <a:gd name="T46" fmla="*/ 801 w 1001"/>
                <a:gd name="T47" fmla="*/ 249 h 501"/>
                <a:gd name="T48" fmla="*/ 801 w 1001"/>
                <a:gd name="T49" fmla="*/ 219 h 501"/>
                <a:gd name="T50" fmla="*/ 796 w 1001"/>
                <a:gd name="T51" fmla="*/ 255 h 501"/>
                <a:gd name="T52" fmla="*/ 782 w 1001"/>
                <a:gd name="T53" fmla="*/ 300 h 501"/>
                <a:gd name="T54" fmla="*/ 729 w 1001"/>
                <a:gd name="T55" fmla="*/ 327 h 501"/>
                <a:gd name="T56" fmla="*/ 679 w 1001"/>
                <a:gd name="T57" fmla="*/ 369 h 501"/>
                <a:gd name="T58" fmla="*/ 680 w 1001"/>
                <a:gd name="T59" fmla="*/ 431 h 501"/>
                <a:gd name="T60" fmla="*/ 676 w 1001"/>
                <a:gd name="T61" fmla="*/ 486 h 501"/>
                <a:gd name="T62" fmla="*/ 654 w 1001"/>
                <a:gd name="T63" fmla="*/ 490 h 501"/>
                <a:gd name="T64" fmla="*/ 636 w 1001"/>
                <a:gd name="T65" fmla="*/ 443 h 501"/>
                <a:gd name="T66" fmla="*/ 624 w 1001"/>
                <a:gd name="T67" fmla="*/ 397 h 501"/>
                <a:gd name="T68" fmla="*/ 585 w 1001"/>
                <a:gd name="T69" fmla="*/ 391 h 501"/>
                <a:gd name="T70" fmla="*/ 528 w 1001"/>
                <a:gd name="T71" fmla="*/ 396 h 501"/>
                <a:gd name="T72" fmla="*/ 526 w 1001"/>
                <a:gd name="T73" fmla="*/ 417 h 501"/>
                <a:gd name="T74" fmla="*/ 489 w 1001"/>
                <a:gd name="T75" fmla="*/ 406 h 501"/>
                <a:gd name="T76" fmla="*/ 434 w 1001"/>
                <a:gd name="T77" fmla="*/ 410 h 501"/>
                <a:gd name="T78" fmla="*/ 376 w 1001"/>
                <a:gd name="T79" fmla="*/ 454 h 501"/>
                <a:gd name="T80" fmla="*/ 366 w 1001"/>
                <a:gd name="T81" fmla="*/ 486 h 501"/>
                <a:gd name="T82" fmla="*/ 339 w 1001"/>
                <a:gd name="T83" fmla="*/ 450 h 501"/>
                <a:gd name="T84" fmla="*/ 313 w 1001"/>
                <a:gd name="T85" fmla="*/ 404 h 501"/>
                <a:gd name="T86" fmla="*/ 262 w 1001"/>
                <a:gd name="T87" fmla="*/ 408 h 501"/>
                <a:gd name="T88" fmla="*/ 244 w 1001"/>
                <a:gd name="T89" fmla="*/ 370 h 501"/>
                <a:gd name="T90" fmla="*/ 193 w 1001"/>
                <a:gd name="T91" fmla="*/ 371 h 501"/>
                <a:gd name="T92" fmla="*/ 102 w 1001"/>
                <a:gd name="T93" fmla="*/ 343 h 501"/>
                <a:gd name="T94" fmla="*/ 53 w 1001"/>
                <a:gd name="T95" fmla="*/ 324 h 501"/>
                <a:gd name="T96" fmla="*/ 33 w 1001"/>
                <a:gd name="T97" fmla="*/ 309 h 501"/>
                <a:gd name="T98" fmla="*/ 8 w 1001"/>
                <a:gd name="T99" fmla="*/ 272 h 501"/>
                <a:gd name="T100" fmla="*/ 0 w 1001"/>
                <a:gd name="T101" fmla="*/ 214 h 501"/>
                <a:gd name="T102" fmla="*/ 23 w 1001"/>
                <a:gd name="T103" fmla="*/ 151 h 501"/>
                <a:gd name="T104" fmla="*/ 69 w 1001"/>
                <a:gd name="T105" fmla="*/ 79 h 501"/>
                <a:gd name="T106" fmla="*/ 94 w 1001"/>
                <a:gd name="T107" fmla="*/ 21 h 501"/>
                <a:gd name="T108" fmla="*/ 124 w 1001"/>
                <a:gd name="T109" fmla="*/ 25 h 501"/>
                <a:gd name="T110" fmla="*/ 239 w 1001"/>
                <a:gd name="T111" fmla="*/ 8 h 501"/>
                <a:gd name="T112" fmla="*/ 432 w 1001"/>
                <a:gd name="T113" fmla="*/ 8 h 501"/>
                <a:gd name="T114" fmla="*/ 579 w 1001"/>
                <a:gd name="T115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01" h="501">
                  <a:moveTo>
                    <a:pt x="584" y="0"/>
                  </a:moveTo>
                  <a:lnTo>
                    <a:pt x="582" y="11"/>
                  </a:lnTo>
                  <a:lnTo>
                    <a:pt x="585" y="15"/>
                  </a:lnTo>
                  <a:lnTo>
                    <a:pt x="595" y="16"/>
                  </a:lnTo>
                  <a:lnTo>
                    <a:pt x="610" y="19"/>
                  </a:lnTo>
                  <a:lnTo>
                    <a:pt x="623" y="26"/>
                  </a:lnTo>
                  <a:lnTo>
                    <a:pt x="637" y="23"/>
                  </a:lnTo>
                  <a:lnTo>
                    <a:pt x="655" y="28"/>
                  </a:lnTo>
                  <a:lnTo>
                    <a:pt x="660" y="28"/>
                  </a:lnTo>
                  <a:lnTo>
                    <a:pt x="677" y="22"/>
                  </a:lnTo>
                  <a:lnTo>
                    <a:pt x="689" y="30"/>
                  </a:lnTo>
                  <a:lnTo>
                    <a:pt x="701" y="38"/>
                  </a:lnTo>
                  <a:lnTo>
                    <a:pt x="711" y="44"/>
                  </a:lnTo>
                  <a:lnTo>
                    <a:pt x="721" y="51"/>
                  </a:lnTo>
                  <a:lnTo>
                    <a:pt x="721" y="56"/>
                  </a:lnTo>
                  <a:lnTo>
                    <a:pt x="724" y="58"/>
                  </a:lnTo>
                  <a:lnTo>
                    <a:pt x="722" y="60"/>
                  </a:lnTo>
                  <a:lnTo>
                    <a:pt x="726" y="61"/>
                  </a:lnTo>
                  <a:lnTo>
                    <a:pt x="730" y="59"/>
                  </a:lnTo>
                  <a:lnTo>
                    <a:pt x="729" y="64"/>
                  </a:lnTo>
                  <a:lnTo>
                    <a:pt x="731" y="67"/>
                  </a:lnTo>
                  <a:lnTo>
                    <a:pt x="735" y="67"/>
                  </a:lnTo>
                  <a:lnTo>
                    <a:pt x="737" y="69"/>
                  </a:lnTo>
                  <a:lnTo>
                    <a:pt x="733" y="73"/>
                  </a:lnTo>
                  <a:lnTo>
                    <a:pt x="747" y="83"/>
                  </a:lnTo>
                  <a:lnTo>
                    <a:pt x="743" y="101"/>
                  </a:lnTo>
                  <a:lnTo>
                    <a:pt x="739" y="119"/>
                  </a:lnTo>
                  <a:lnTo>
                    <a:pt x="730" y="131"/>
                  </a:lnTo>
                  <a:lnTo>
                    <a:pt x="718" y="142"/>
                  </a:lnTo>
                  <a:lnTo>
                    <a:pt x="712" y="150"/>
                  </a:lnTo>
                  <a:lnTo>
                    <a:pt x="711" y="152"/>
                  </a:lnTo>
                  <a:lnTo>
                    <a:pt x="712" y="155"/>
                  </a:lnTo>
                  <a:lnTo>
                    <a:pt x="716" y="158"/>
                  </a:lnTo>
                  <a:lnTo>
                    <a:pt x="720" y="158"/>
                  </a:lnTo>
                  <a:lnTo>
                    <a:pt x="744" y="147"/>
                  </a:lnTo>
                  <a:lnTo>
                    <a:pt x="762" y="144"/>
                  </a:lnTo>
                  <a:lnTo>
                    <a:pt x="788" y="133"/>
                  </a:lnTo>
                  <a:lnTo>
                    <a:pt x="789" y="132"/>
                  </a:lnTo>
                  <a:lnTo>
                    <a:pt x="789" y="125"/>
                  </a:lnTo>
                  <a:lnTo>
                    <a:pt x="788" y="121"/>
                  </a:lnTo>
                  <a:lnTo>
                    <a:pt x="797" y="118"/>
                  </a:lnTo>
                  <a:lnTo>
                    <a:pt x="813" y="118"/>
                  </a:lnTo>
                  <a:lnTo>
                    <a:pt x="828" y="118"/>
                  </a:lnTo>
                  <a:lnTo>
                    <a:pt x="836" y="110"/>
                  </a:lnTo>
                  <a:lnTo>
                    <a:pt x="839" y="108"/>
                  </a:lnTo>
                  <a:lnTo>
                    <a:pt x="862" y="93"/>
                  </a:lnTo>
                  <a:lnTo>
                    <a:pt x="870" y="90"/>
                  </a:lnTo>
                  <a:lnTo>
                    <a:pt x="896" y="90"/>
                  </a:lnTo>
                  <a:lnTo>
                    <a:pt x="926" y="90"/>
                  </a:lnTo>
                  <a:lnTo>
                    <a:pt x="929" y="84"/>
                  </a:lnTo>
                  <a:lnTo>
                    <a:pt x="935" y="83"/>
                  </a:lnTo>
                  <a:lnTo>
                    <a:pt x="943" y="80"/>
                  </a:lnTo>
                  <a:lnTo>
                    <a:pt x="952" y="71"/>
                  </a:lnTo>
                  <a:lnTo>
                    <a:pt x="962" y="55"/>
                  </a:lnTo>
                  <a:lnTo>
                    <a:pt x="980" y="40"/>
                  </a:lnTo>
                  <a:lnTo>
                    <a:pt x="984" y="45"/>
                  </a:lnTo>
                  <a:lnTo>
                    <a:pt x="996" y="42"/>
                  </a:lnTo>
                  <a:lnTo>
                    <a:pt x="1001" y="48"/>
                  </a:lnTo>
                  <a:lnTo>
                    <a:pt x="992" y="75"/>
                  </a:lnTo>
                  <a:lnTo>
                    <a:pt x="999" y="87"/>
                  </a:lnTo>
                  <a:lnTo>
                    <a:pt x="999" y="94"/>
                  </a:lnTo>
                  <a:lnTo>
                    <a:pt x="979" y="103"/>
                  </a:lnTo>
                  <a:lnTo>
                    <a:pt x="959" y="111"/>
                  </a:lnTo>
                  <a:lnTo>
                    <a:pt x="940" y="117"/>
                  </a:lnTo>
                  <a:lnTo>
                    <a:pt x="927" y="129"/>
                  </a:lnTo>
                  <a:lnTo>
                    <a:pt x="923" y="133"/>
                  </a:lnTo>
                  <a:lnTo>
                    <a:pt x="920" y="144"/>
                  </a:lnTo>
                  <a:lnTo>
                    <a:pt x="922" y="155"/>
                  </a:lnTo>
                  <a:lnTo>
                    <a:pt x="929" y="156"/>
                  </a:lnTo>
                  <a:lnTo>
                    <a:pt x="929" y="148"/>
                  </a:lnTo>
                  <a:lnTo>
                    <a:pt x="933" y="153"/>
                  </a:lnTo>
                  <a:lnTo>
                    <a:pt x="930" y="159"/>
                  </a:lnTo>
                  <a:lnTo>
                    <a:pt x="917" y="162"/>
                  </a:lnTo>
                  <a:lnTo>
                    <a:pt x="909" y="162"/>
                  </a:lnTo>
                  <a:lnTo>
                    <a:pt x="896" y="165"/>
                  </a:lnTo>
                  <a:lnTo>
                    <a:pt x="888" y="166"/>
                  </a:lnTo>
                  <a:lnTo>
                    <a:pt x="878" y="167"/>
                  </a:lnTo>
                  <a:lnTo>
                    <a:pt x="862" y="173"/>
                  </a:lnTo>
                  <a:lnTo>
                    <a:pt x="888" y="169"/>
                  </a:lnTo>
                  <a:lnTo>
                    <a:pt x="892" y="173"/>
                  </a:lnTo>
                  <a:lnTo>
                    <a:pt x="867" y="179"/>
                  </a:lnTo>
                  <a:lnTo>
                    <a:pt x="856" y="179"/>
                  </a:lnTo>
                  <a:lnTo>
                    <a:pt x="857" y="177"/>
                  </a:lnTo>
                  <a:lnTo>
                    <a:pt x="850" y="183"/>
                  </a:lnTo>
                  <a:lnTo>
                    <a:pt x="855" y="183"/>
                  </a:lnTo>
                  <a:lnTo>
                    <a:pt x="847" y="198"/>
                  </a:lnTo>
                  <a:lnTo>
                    <a:pt x="830" y="214"/>
                  </a:lnTo>
                  <a:lnTo>
                    <a:pt x="830" y="209"/>
                  </a:lnTo>
                  <a:lnTo>
                    <a:pt x="827" y="208"/>
                  </a:lnTo>
                  <a:lnTo>
                    <a:pt x="823" y="203"/>
                  </a:lnTo>
                  <a:lnTo>
                    <a:pt x="823" y="214"/>
                  </a:lnTo>
                  <a:lnTo>
                    <a:pt x="826" y="217"/>
                  </a:lnTo>
                  <a:lnTo>
                    <a:pt x="824" y="225"/>
                  </a:lnTo>
                  <a:lnTo>
                    <a:pt x="817" y="233"/>
                  </a:lnTo>
                  <a:lnTo>
                    <a:pt x="802" y="250"/>
                  </a:lnTo>
                  <a:lnTo>
                    <a:pt x="801" y="249"/>
                  </a:lnTo>
                  <a:lnTo>
                    <a:pt x="810" y="235"/>
                  </a:lnTo>
                  <a:lnTo>
                    <a:pt x="804" y="227"/>
                  </a:lnTo>
                  <a:lnTo>
                    <a:pt x="807" y="210"/>
                  </a:lnTo>
                  <a:lnTo>
                    <a:pt x="801" y="219"/>
                  </a:lnTo>
                  <a:lnTo>
                    <a:pt x="801" y="232"/>
                  </a:lnTo>
                  <a:lnTo>
                    <a:pt x="791" y="229"/>
                  </a:lnTo>
                  <a:lnTo>
                    <a:pt x="800" y="235"/>
                  </a:lnTo>
                  <a:lnTo>
                    <a:pt x="796" y="255"/>
                  </a:lnTo>
                  <a:lnTo>
                    <a:pt x="800" y="256"/>
                  </a:lnTo>
                  <a:lnTo>
                    <a:pt x="800" y="264"/>
                  </a:lnTo>
                  <a:lnTo>
                    <a:pt x="797" y="284"/>
                  </a:lnTo>
                  <a:lnTo>
                    <a:pt x="782" y="300"/>
                  </a:lnTo>
                  <a:lnTo>
                    <a:pt x="763" y="306"/>
                  </a:lnTo>
                  <a:lnTo>
                    <a:pt x="748" y="318"/>
                  </a:lnTo>
                  <a:lnTo>
                    <a:pt x="739" y="319"/>
                  </a:lnTo>
                  <a:lnTo>
                    <a:pt x="729" y="327"/>
                  </a:lnTo>
                  <a:lnTo>
                    <a:pt x="725" y="334"/>
                  </a:lnTo>
                  <a:lnTo>
                    <a:pt x="702" y="347"/>
                  </a:lnTo>
                  <a:lnTo>
                    <a:pt x="690" y="357"/>
                  </a:lnTo>
                  <a:lnTo>
                    <a:pt x="679" y="369"/>
                  </a:lnTo>
                  <a:lnTo>
                    <a:pt x="673" y="384"/>
                  </a:lnTo>
                  <a:lnTo>
                    <a:pt x="673" y="398"/>
                  </a:lnTo>
                  <a:lnTo>
                    <a:pt x="675" y="416"/>
                  </a:lnTo>
                  <a:lnTo>
                    <a:pt x="680" y="431"/>
                  </a:lnTo>
                  <a:lnTo>
                    <a:pt x="678" y="440"/>
                  </a:lnTo>
                  <a:lnTo>
                    <a:pt x="682" y="464"/>
                  </a:lnTo>
                  <a:lnTo>
                    <a:pt x="679" y="478"/>
                  </a:lnTo>
                  <a:lnTo>
                    <a:pt x="676" y="486"/>
                  </a:lnTo>
                  <a:lnTo>
                    <a:pt x="670" y="499"/>
                  </a:lnTo>
                  <a:lnTo>
                    <a:pt x="664" y="501"/>
                  </a:lnTo>
                  <a:lnTo>
                    <a:pt x="656" y="499"/>
                  </a:lnTo>
                  <a:lnTo>
                    <a:pt x="654" y="490"/>
                  </a:lnTo>
                  <a:lnTo>
                    <a:pt x="648" y="485"/>
                  </a:lnTo>
                  <a:lnTo>
                    <a:pt x="642" y="467"/>
                  </a:lnTo>
                  <a:lnTo>
                    <a:pt x="637" y="451"/>
                  </a:lnTo>
                  <a:lnTo>
                    <a:pt x="636" y="443"/>
                  </a:lnTo>
                  <a:lnTo>
                    <a:pt x="643" y="429"/>
                  </a:lnTo>
                  <a:lnTo>
                    <a:pt x="640" y="418"/>
                  </a:lnTo>
                  <a:lnTo>
                    <a:pt x="630" y="401"/>
                  </a:lnTo>
                  <a:lnTo>
                    <a:pt x="624" y="397"/>
                  </a:lnTo>
                  <a:lnTo>
                    <a:pt x="604" y="407"/>
                  </a:lnTo>
                  <a:lnTo>
                    <a:pt x="601" y="406"/>
                  </a:lnTo>
                  <a:lnTo>
                    <a:pt x="595" y="396"/>
                  </a:lnTo>
                  <a:lnTo>
                    <a:pt x="585" y="391"/>
                  </a:lnTo>
                  <a:lnTo>
                    <a:pt x="564" y="394"/>
                  </a:lnTo>
                  <a:lnTo>
                    <a:pt x="549" y="391"/>
                  </a:lnTo>
                  <a:lnTo>
                    <a:pt x="536" y="393"/>
                  </a:lnTo>
                  <a:lnTo>
                    <a:pt x="528" y="396"/>
                  </a:lnTo>
                  <a:lnTo>
                    <a:pt x="529" y="401"/>
                  </a:lnTo>
                  <a:lnTo>
                    <a:pt x="527" y="410"/>
                  </a:lnTo>
                  <a:lnTo>
                    <a:pt x="530" y="414"/>
                  </a:lnTo>
                  <a:lnTo>
                    <a:pt x="526" y="417"/>
                  </a:lnTo>
                  <a:lnTo>
                    <a:pt x="520" y="414"/>
                  </a:lnTo>
                  <a:lnTo>
                    <a:pt x="512" y="417"/>
                  </a:lnTo>
                  <a:lnTo>
                    <a:pt x="500" y="417"/>
                  </a:lnTo>
                  <a:lnTo>
                    <a:pt x="489" y="406"/>
                  </a:lnTo>
                  <a:lnTo>
                    <a:pt x="473" y="408"/>
                  </a:lnTo>
                  <a:lnTo>
                    <a:pt x="462" y="404"/>
                  </a:lnTo>
                  <a:lnTo>
                    <a:pt x="450" y="405"/>
                  </a:lnTo>
                  <a:lnTo>
                    <a:pt x="434" y="410"/>
                  </a:lnTo>
                  <a:lnTo>
                    <a:pt x="415" y="426"/>
                  </a:lnTo>
                  <a:lnTo>
                    <a:pt x="395" y="434"/>
                  </a:lnTo>
                  <a:lnTo>
                    <a:pt x="383" y="444"/>
                  </a:lnTo>
                  <a:lnTo>
                    <a:pt x="376" y="454"/>
                  </a:lnTo>
                  <a:lnTo>
                    <a:pt x="373" y="468"/>
                  </a:lnTo>
                  <a:lnTo>
                    <a:pt x="372" y="478"/>
                  </a:lnTo>
                  <a:lnTo>
                    <a:pt x="374" y="485"/>
                  </a:lnTo>
                  <a:lnTo>
                    <a:pt x="366" y="486"/>
                  </a:lnTo>
                  <a:lnTo>
                    <a:pt x="355" y="481"/>
                  </a:lnTo>
                  <a:lnTo>
                    <a:pt x="342" y="475"/>
                  </a:lnTo>
                  <a:lnTo>
                    <a:pt x="340" y="465"/>
                  </a:lnTo>
                  <a:lnTo>
                    <a:pt x="339" y="450"/>
                  </a:lnTo>
                  <a:lnTo>
                    <a:pt x="332" y="438"/>
                  </a:lnTo>
                  <a:lnTo>
                    <a:pt x="328" y="426"/>
                  </a:lnTo>
                  <a:lnTo>
                    <a:pt x="323" y="412"/>
                  </a:lnTo>
                  <a:lnTo>
                    <a:pt x="313" y="404"/>
                  </a:lnTo>
                  <a:lnTo>
                    <a:pt x="299" y="404"/>
                  </a:lnTo>
                  <a:lnTo>
                    <a:pt x="283" y="421"/>
                  </a:lnTo>
                  <a:lnTo>
                    <a:pt x="270" y="414"/>
                  </a:lnTo>
                  <a:lnTo>
                    <a:pt x="262" y="408"/>
                  </a:lnTo>
                  <a:lnTo>
                    <a:pt x="261" y="397"/>
                  </a:lnTo>
                  <a:lnTo>
                    <a:pt x="259" y="386"/>
                  </a:lnTo>
                  <a:lnTo>
                    <a:pt x="251" y="377"/>
                  </a:lnTo>
                  <a:lnTo>
                    <a:pt x="244" y="370"/>
                  </a:lnTo>
                  <a:lnTo>
                    <a:pt x="240" y="363"/>
                  </a:lnTo>
                  <a:lnTo>
                    <a:pt x="209" y="363"/>
                  </a:lnTo>
                  <a:lnTo>
                    <a:pt x="207" y="371"/>
                  </a:lnTo>
                  <a:lnTo>
                    <a:pt x="193" y="371"/>
                  </a:lnTo>
                  <a:lnTo>
                    <a:pt x="158" y="372"/>
                  </a:lnTo>
                  <a:lnTo>
                    <a:pt x="123" y="357"/>
                  </a:lnTo>
                  <a:lnTo>
                    <a:pt x="100" y="347"/>
                  </a:lnTo>
                  <a:lnTo>
                    <a:pt x="102" y="343"/>
                  </a:lnTo>
                  <a:lnTo>
                    <a:pt x="80" y="345"/>
                  </a:lnTo>
                  <a:lnTo>
                    <a:pt x="59" y="347"/>
                  </a:lnTo>
                  <a:lnTo>
                    <a:pt x="60" y="336"/>
                  </a:lnTo>
                  <a:lnTo>
                    <a:pt x="53" y="324"/>
                  </a:lnTo>
                  <a:lnTo>
                    <a:pt x="46" y="322"/>
                  </a:lnTo>
                  <a:lnTo>
                    <a:pt x="46" y="316"/>
                  </a:lnTo>
                  <a:lnTo>
                    <a:pt x="37" y="315"/>
                  </a:lnTo>
                  <a:lnTo>
                    <a:pt x="33" y="309"/>
                  </a:lnTo>
                  <a:lnTo>
                    <a:pt x="18" y="307"/>
                  </a:lnTo>
                  <a:lnTo>
                    <a:pt x="14" y="304"/>
                  </a:lnTo>
                  <a:lnTo>
                    <a:pt x="17" y="292"/>
                  </a:lnTo>
                  <a:lnTo>
                    <a:pt x="8" y="272"/>
                  </a:lnTo>
                  <a:lnTo>
                    <a:pt x="7" y="243"/>
                  </a:lnTo>
                  <a:lnTo>
                    <a:pt x="9" y="238"/>
                  </a:lnTo>
                  <a:lnTo>
                    <a:pt x="5" y="231"/>
                  </a:lnTo>
                  <a:lnTo>
                    <a:pt x="0" y="214"/>
                  </a:lnTo>
                  <a:lnTo>
                    <a:pt x="5" y="197"/>
                  </a:lnTo>
                  <a:lnTo>
                    <a:pt x="2" y="186"/>
                  </a:lnTo>
                  <a:lnTo>
                    <a:pt x="14" y="169"/>
                  </a:lnTo>
                  <a:lnTo>
                    <a:pt x="23" y="151"/>
                  </a:lnTo>
                  <a:lnTo>
                    <a:pt x="26" y="135"/>
                  </a:lnTo>
                  <a:lnTo>
                    <a:pt x="43" y="116"/>
                  </a:lnTo>
                  <a:lnTo>
                    <a:pt x="56" y="98"/>
                  </a:lnTo>
                  <a:lnTo>
                    <a:pt x="69" y="79"/>
                  </a:lnTo>
                  <a:lnTo>
                    <a:pt x="82" y="52"/>
                  </a:lnTo>
                  <a:lnTo>
                    <a:pt x="88" y="34"/>
                  </a:lnTo>
                  <a:lnTo>
                    <a:pt x="89" y="25"/>
                  </a:lnTo>
                  <a:lnTo>
                    <a:pt x="94" y="21"/>
                  </a:lnTo>
                  <a:lnTo>
                    <a:pt x="113" y="28"/>
                  </a:lnTo>
                  <a:lnTo>
                    <a:pt x="109" y="47"/>
                  </a:lnTo>
                  <a:lnTo>
                    <a:pt x="117" y="41"/>
                  </a:lnTo>
                  <a:lnTo>
                    <a:pt x="124" y="25"/>
                  </a:lnTo>
                  <a:lnTo>
                    <a:pt x="130" y="8"/>
                  </a:lnTo>
                  <a:lnTo>
                    <a:pt x="175" y="8"/>
                  </a:lnTo>
                  <a:lnTo>
                    <a:pt x="223" y="8"/>
                  </a:lnTo>
                  <a:lnTo>
                    <a:pt x="239" y="8"/>
                  </a:lnTo>
                  <a:lnTo>
                    <a:pt x="288" y="8"/>
                  </a:lnTo>
                  <a:lnTo>
                    <a:pt x="335" y="8"/>
                  </a:lnTo>
                  <a:lnTo>
                    <a:pt x="384" y="8"/>
                  </a:lnTo>
                  <a:lnTo>
                    <a:pt x="432" y="8"/>
                  </a:lnTo>
                  <a:lnTo>
                    <a:pt x="487" y="8"/>
                  </a:lnTo>
                  <a:lnTo>
                    <a:pt x="541" y="8"/>
                  </a:lnTo>
                  <a:lnTo>
                    <a:pt x="575" y="8"/>
                  </a:lnTo>
                  <a:lnTo>
                    <a:pt x="579" y="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59" name="Freeform 428">
              <a:extLst>
                <a:ext uri="{FF2B5EF4-FFF2-40B4-BE49-F238E27FC236}">
                  <a16:creationId xmlns:a16="http://schemas.microsoft.com/office/drawing/2014/main" xmlns="" id="{E7202952-FF52-4CF9-ADBF-5401655FC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7082" y="2489551"/>
              <a:ext cx="510823" cy="251035"/>
            </a:xfrm>
            <a:custGeom>
              <a:avLst/>
              <a:gdLst>
                <a:gd name="T0" fmla="*/ 218 w 310"/>
                <a:gd name="T1" fmla="*/ 169 h 173"/>
                <a:gd name="T2" fmla="*/ 215 w 310"/>
                <a:gd name="T3" fmla="*/ 156 h 173"/>
                <a:gd name="T4" fmla="*/ 190 w 310"/>
                <a:gd name="T5" fmla="*/ 147 h 173"/>
                <a:gd name="T6" fmla="*/ 170 w 310"/>
                <a:gd name="T7" fmla="*/ 137 h 173"/>
                <a:gd name="T8" fmla="*/ 157 w 310"/>
                <a:gd name="T9" fmla="*/ 127 h 173"/>
                <a:gd name="T10" fmla="*/ 134 w 310"/>
                <a:gd name="T11" fmla="*/ 113 h 173"/>
                <a:gd name="T12" fmla="*/ 120 w 310"/>
                <a:gd name="T13" fmla="*/ 92 h 173"/>
                <a:gd name="T14" fmla="*/ 114 w 310"/>
                <a:gd name="T15" fmla="*/ 88 h 173"/>
                <a:gd name="T16" fmla="*/ 96 w 310"/>
                <a:gd name="T17" fmla="*/ 89 h 173"/>
                <a:gd name="T18" fmla="*/ 88 w 310"/>
                <a:gd name="T19" fmla="*/ 85 h 173"/>
                <a:gd name="T20" fmla="*/ 82 w 310"/>
                <a:gd name="T21" fmla="*/ 69 h 173"/>
                <a:gd name="T22" fmla="*/ 57 w 310"/>
                <a:gd name="T23" fmla="*/ 58 h 173"/>
                <a:gd name="T24" fmla="*/ 46 w 310"/>
                <a:gd name="T25" fmla="*/ 70 h 173"/>
                <a:gd name="T26" fmla="*/ 33 w 310"/>
                <a:gd name="T27" fmla="*/ 77 h 173"/>
                <a:gd name="T28" fmla="*/ 39 w 310"/>
                <a:gd name="T29" fmla="*/ 87 h 173"/>
                <a:gd name="T30" fmla="*/ 20 w 310"/>
                <a:gd name="T31" fmla="*/ 87 h 173"/>
                <a:gd name="T32" fmla="*/ 0 w 310"/>
                <a:gd name="T33" fmla="*/ 12 h 173"/>
                <a:gd name="T34" fmla="*/ 39 w 310"/>
                <a:gd name="T35" fmla="*/ 0 h 173"/>
                <a:gd name="T36" fmla="*/ 43 w 310"/>
                <a:gd name="T37" fmla="*/ 2 h 173"/>
                <a:gd name="T38" fmla="*/ 73 w 310"/>
                <a:gd name="T39" fmla="*/ 16 h 173"/>
                <a:gd name="T40" fmla="*/ 88 w 310"/>
                <a:gd name="T41" fmla="*/ 24 h 173"/>
                <a:gd name="T42" fmla="*/ 109 w 310"/>
                <a:gd name="T43" fmla="*/ 42 h 173"/>
                <a:gd name="T44" fmla="*/ 128 w 310"/>
                <a:gd name="T45" fmla="*/ 39 h 173"/>
                <a:gd name="T46" fmla="*/ 156 w 310"/>
                <a:gd name="T47" fmla="*/ 38 h 173"/>
                <a:gd name="T48" fmla="*/ 180 w 310"/>
                <a:gd name="T49" fmla="*/ 53 h 173"/>
                <a:gd name="T50" fmla="*/ 185 w 310"/>
                <a:gd name="T51" fmla="*/ 73 h 173"/>
                <a:gd name="T52" fmla="*/ 193 w 310"/>
                <a:gd name="T53" fmla="*/ 74 h 173"/>
                <a:gd name="T54" fmla="*/ 201 w 310"/>
                <a:gd name="T55" fmla="*/ 90 h 173"/>
                <a:gd name="T56" fmla="*/ 223 w 310"/>
                <a:gd name="T57" fmla="*/ 91 h 173"/>
                <a:gd name="T58" fmla="*/ 230 w 310"/>
                <a:gd name="T59" fmla="*/ 101 h 173"/>
                <a:gd name="T60" fmla="*/ 236 w 310"/>
                <a:gd name="T61" fmla="*/ 101 h 173"/>
                <a:gd name="T62" fmla="*/ 240 w 310"/>
                <a:gd name="T63" fmla="*/ 86 h 173"/>
                <a:gd name="T64" fmla="*/ 257 w 310"/>
                <a:gd name="T65" fmla="*/ 72 h 173"/>
                <a:gd name="T66" fmla="*/ 266 w 310"/>
                <a:gd name="T67" fmla="*/ 68 h 173"/>
                <a:gd name="T68" fmla="*/ 271 w 310"/>
                <a:gd name="T69" fmla="*/ 70 h 173"/>
                <a:gd name="T70" fmla="*/ 261 w 310"/>
                <a:gd name="T71" fmla="*/ 83 h 173"/>
                <a:gd name="T72" fmla="*/ 276 w 310"/>
                <a:gd name="T73" fmla="*/ 91 h 173"/>
                <a:gd name="T74" fmla="*/ 286 w 310"/>
                <a:gd name="T75" fmla="*/ 86 h 173"/>
                <a:gd name="T76" fmla="*/ 310 w 310"/>
                <a:gd name="T77" fmla="*/ 96 h 173"/>
                <a:gd name="T78" fmla="*/ 292 w 310"/>
                <a:gd name="T79" fmla="*/ 111 h 173"/>
                <a:gd name="T80" fmla="*/ 279 w 310"/>
                <a:gd name="T81" fmla="*/ 109 h 173"/>
                <a:gd name="T82" fmla="*/ 272 w 310"/>
                <a:gd name="T83" fmla="*/ 110 h 173"/>
                <a:gd name="T84" fmla="*/ 268 w 310"/>
                <a:gd name="T85" fmla="*/ 104 h 173"/>
                <a:gd name="T86" fmla="*/ 269 w 310"/>
                <a:gd name="T87" fmla="*/ 94 h 173"/>
                <a:gd name="T88" fmla="*/ 248 w 310"/>
                <a:gd name="T89" fmla="*/ 99 h 173"/>
                <a:gd name="T90" fmla="*/ 246 w 310"/>
                <a:gd name="T91" fmla="*/ 113 h 173"/>
                <a:gd name="T92" fmla="*/ 241 w 310"/>
                <a:gd name="T93" fmla="*/ 124 h 173"/>
                <a:gd name="T94" fmla="*/ 227 w 310"/>
                <a:gd name="T95" fmla="*/ 123 h 173"/>
                <a:gd name="T96" fmla="*/ 225 w 310"/>
                <a:gd name="T97" fmla="*/ 132 h 173"/>
                <a:gd name="T98" fmla="*/ 238 w 310"/>
                <a:gd name="T99" fmla="*/ 137 h 173"/>
                <a:gd name="T100" fmla="*/ 246 w 310"/>
                <a:gd name="T101" fmla="*/ 152 h 173"/>
                <a:gd name="T102" fmla="*/ 241 w 310"/>
                <a:gd name="T103" fmla="*/ 173 h 173"/>
                <a:gd name="T104" fmla="*/ 228 w 310"/>
                <a:gd name="T105" fmla="*/ 169 h 173"/>
                <a:gd name="T106" fmla="*/ 218 w 310"/>
                <a:gd name="T107" fmla="*/ 16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173">
                  <a:moveTo>
                    <a:pt x="218" y="169"/>
                  </a:moveTo>
                  <a:lnTo>
                    <a:pt x="215" y="156"/>
                  </a:lnTo>
                  <a:lnTo>
                    <a:pt x="190" y="147"/>
                  </a:lnTo>
                  <a:lnTo>
                    <a:pt x="170" y="137"/>
                  </a:lnTo>
                  <a:lnTo>
                    <a:pt x="157" y="127"/>
                  </a:lnTo>
                  <a:lnTo>
                    <a:pt x="134" y="113"/>
                  </a:lnTo>
                  <a:lnTo>
                    <a:pt x="120" y="92"/>
                  </a:lnTo>
                  <a:lnTo>
                    <a:pt x="114" y="88"/>
                  </a:lnTo>
                  <a:lnTo>
                    <a:pt x="96" y="89"/>
                  </a:lnTo>
                  <a:lnTo>
                    <a:pt x="88" y="85"/>
                  </a:lnTo>
                  <a:lnTo>
                    <a:pt x="82" y="69"/>
                  </a:lnTo>
                  <a:lnTo>
                    <a:pt x="57" y="58"/>
                  </a:lnTo>
                  <a:lnTo>
                    <a:pt x="46" y="70"/>
                  </a:lnTo>
                  <a:lnTo>
                    <a:pt x="33" y="77"/>
                  </a:lnTo>
                  <a:lnTo>
                    <a:pt x="39" y="87"/>
                  </a:lnTo>
                  <a:lnTo>
                    <a:pt x="20" y="87"/>
                  </a:lnTo>
                  <a:lnTo>
                    <a:pt x="0" y="12"/>
                  </a:lnTo>
                  <a:lnTo>
                    <a:pt x="39" y="0"/>
                  </a:lnTo>
                  <a:lnTo>
                    <a:pt x="43" y="2"/>
                  </a:lnTo>
                  <a:lnTo>
                    <a:pt x="73" y="16"/>
                  </a:lnTo>
                  <a:lnTo>
                    <a:pt x="88" y="24"/>
                  </a:lnTo>
                  <a:lnTo>
                    <a:pt x="109" y="42"/>
                  </a:lnTo>
                  <a:lnTo>
                    <a:pt x="128" y="39"/>
                  </a:lnTo>
                  <a:lnTo>
                    <a:pt x="156" y="38"/>
                  </a:lnTo>
                  <a:lnTo>
                    <a:pt x="180" y="53"/>
                  </a:lnTo>
                  <a:lnTo>
                    <a:pt x="185" y="73"/>
                  </a:lnTo>
                  <a:lnTo>
                    <a:pt x="193" y="74"/>
                  </a:lnTo>
                  <a:lnTo>
                    <a:pt x="201" y="90"/>
                  </a:lnTo>
                  <a:lnTo>
                    <a:pt x="223" y="91"/>
                  </a:lnTo>
                  <a:lnTo>
                    <a:pt x="230" y="101"/>
                  </a:lnTo>
                  <a:lnTo>
                    <a:pt x="236" y="101"/>
                  </a:lnTo>
                  <a:lnTo>
                    <a:pt x="240" y="86"/>
                  </a:lnTo>
                  <a:lnTo>
                    <a:pt x="257" y="72"/>
                  </a:lnTo>
                  <a:lnTo>
                    <a:pt x="266" y="68"/>
                  </a:lnTo>
                  <a:lnTo>
                    <a:pt x="271" y="70"/>
                  </a:lnTo>
                  <a:lnTo>
                    <a:pt x="261" y="83"/>
                  </a:lnTo>
                  <a:lnTo>
                    <a:pt x="276" y="91"/>
                  </a:lnTo>
                  <a:lnTo>
                    <a:pt x="286" y="86"/>
                  </a:lnTo>
                  <a:lnTo>
                    <a:pt x="310" y="96"/>
                  </a:lnTo>
                  <a:lnTo>
                    <a:pt x="292" y="111"/>
                  </a:lnTo>
                  <a:lnTo>
                    <a:pt x="279" y="109"/>
                  </a:lnTo>
                  <a:lnTo>
                    <a:pt x="272" y="110"/>
                  </a:lnTo>
                  <a:lnTo>
                    <a:pt x="268" y="104"/>
                  </a:lnTo>
                  <a:lnTo>
                    <a:pt x="269" y="94"/>
                  </a:lnTo>
                  <a:lnTo>
                    <a:pt x="248" y="99"/>
                  </a:lnTo>
                  <a:lnTo>
                    <a:pt x="246" y="113"/>
                  </a:lnTo>
                  <a:lnTo>
                    <a:pt x="241" y="124"/>
                  </a:lnTo>
                  <a:lnTo>
                    <a:pt x="227" y="123"/>
                  </a:lnTo>
                  <a:lnTo>
                    <a:pt x="225" y="132"/>
                  </a:lnTo>
                  <a:lnTo>
                    <a:pt x="238" y="137"/>
                  </a:lnTo>
                  <a:lnTo>
                    <a:pt x="246" y="152"/>
                  </a:lnTo>
                  <a:lnTo>
                    <a:pt x="241" y="173"/>
                  </a:lnTo>
                  <a:lnTo>
                    <a:pt x="228" y="169"/>
                  </a:lnTo>
                  <a:lnTo>
                    <a:pt x="218" y="16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60" name="Freeform 429">
              <a:extLst>
                <a:ext uri="{FF2B5EF4-FFF2-40B4-BE49-F238E27FC236}">
                  <a16:creationId xmlns:a16="http://schemas.microsoft.com/office/drawing/2014/main" xmlns="" id="{138E946D-5DA5-4BC9-9267-C7B82C73F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425" y="3493692"/>
              <a:ext cx="408659" cy="343904"/>
            </a:xfrm>
            <a:custGeom>
              <a:avLst/>
              <a:gdLst>
                <a:gd name="T0" fmla="*/ 39 w 248"/>
                <a:gd name="T1" fmla="*/ 13 h 237"/>
                <a:gd name="T2" fmla="*/ 33 w 248"/>
                <a:gd name="T3" fmla="*/ 24 h 237"/>
                <a:gd name="T4" fmla="*/ 23 w 248"/>
                <a:gd name="T5" fmla="*/ 47 h 237"/>
                <a:gd name="T6" fmla="*/ 38 w 248"/>
                <a:gd name="T7" fmla="*/ 62 h 237"/>
                <a:gd name="T8" fmla="*/ 37 w 248"/>
                <a:gd name="T9" fmla="*/ 40 h 237"/>
                <a:gd name="T10" fmla="*/ 61 w 248"/>
                <a:gd name="T11" fmla="*/ 16 h 237"/>
                <a:gd name="T12" fmla="*/ 65 w 248"/>
                <a:gd name="T13" fmla="*/ 0 h 237"/>
                <a:gd name="T14" fmla="*/ 84 w 248"/>
                <a:gd name="T15" fmla="*/ 15 h 237"/>
                <a:gd name="T16" fmla="*/ 95 w 248"/>
                <a:gd name="T17" fmla="*/ 33 h 237"/>
                <a:gd name="T18" fmla="*/ 131 w 248"/>
                <a:gd name="T19" fmla="*/ 31 h 237"/>
                <a:gd name="T20" fmla="*/ 155 w 248"/>
                <a:gd name="T21" fmla="*/ 43 h 237"/>
                <a:gd name="T22" fmla="*/ 166 w 248"/>
                <a:gd name="T23" fmla="*/ 31 h 237"/>
                <a:gd name="T24" fmla="*/ 211 w 248"/>
                <a:gd name="T25" fmla="*/ 30 h 237"/>
                <a:gd name="T26" fmla="*/ 201 w 248"/>
                <a:gd name="T27" fmla="*/ 46 h 237"/>
                <a:gd name="T28" fmla="*/ 229 w 248"/>
                <a:gd name="T29" fmla="*/ 58 h 237"/>
                <a:gd name="T30" fmla="*/ 241 w 248"/>
                <a:gd name="T31" fmla="*/ 74 h 237"/>
                <a:gd name="T32" fmla="*/ 233 w 248"/>
                <a:gd name="T33" fmla="*/ 91 h 237"/>
                <a:gd name="T34" fmla="*/ 237 w 248"/>
                <a:gd name="T35" fmla="*/ 106 h 237"/>
                <a:gd name="T36" fmla="*/ 221 w 248"/>
                <a:gd name="T37" fmla="*/ 113 h 237"/>
                <a:gd name="T38" fmla="*/ 216 w 248"/>
                <a:gd name="T39" fmla="*/ 129 h 237"/>
                <a:gd name="T40" fmla="*/ 230 w 248"/>
                <a:gd name="T41" fmla="*/ 150 h 237"/>
                <a:gd name="T42" fmla="*/ 202 w 248"/>
                <a:gd name="T43" fmla="*/ 166 h 237"/>
                <a:gd name="T44" fmla="*/ 184 w 248"/>
                <a:gd name="T45" fmla="*/ 174 h 237"/>
                <a:gd name="T46" fmla="*/ 156 w 248"/>
                <a:gd name="T47" fmla="*/ 166 h 237"/>
                <a:gd name="T48" fmla="*/ 160 w 248"/>
                <a:gd name="T49" fmla="*/ 173 h 237"/>
                <a:gd name="T50" fmla="*/ 162 w 248"/>
                <a:gd name="T51" fmla="*/ 201 h 237"/>
                <a:gd name="T52" fmla="*/ 178 w 248"/>
                <a:gd name="T53" fmla="*/ 207 h 237"/>
                <a:gd name="T54" fmla="*/ 163 w 248"/>
                <a:gd name="T55" fmla="*/ 221 h 237"/>
                <a:gd name="T56" fmla="*/ 142 w 248"/>
                <a:gd name="T57" fmla="*/ 230 h 237"/>
                <a:gd name="T58" fmla="*/ 124 w 248"/>
                <a:gd name="T59" fmla="*/ 237 h 237"/>
                <a:gd name="T60" fmla="*/ 108 w 248"/>
                <a:gd name="T61" fmla="*/ 206 h 237"/>
                <a:gd name="T62" fmla="*/ 97 w 248"/>
                <a:gd name="T63" fmla="*/ 194 h 237"/>
                <a:gd name="T64" fmla="*/ 106 w 248"/>
                <a:gd name="T65" fmla="*/ 179 h 237"/>
                <a:gd name="T66" fmla="*/ 97 w 248"/>
                <a:gd name="T67" fmla="*/ 159 h 237"/>
                <a:gd name="T68" fmla="*/ 103 w 248"/>
                <a:gd name="T69" fmla="*/ 137 h 237"/>
                <a:gd name="T70" fmla="*/ 101 w 248"/>
                <a:gd name="T71" fmla="*/ 122 h 237"/>
                <a:gd name="T72" fmla="*/ 77 w 248"/>
                <a:gd name="T73" fmla="*/ 123 h 237"/>
                <a:gd name="T74" fmla="*/ 57 w 248"/>
                <a:gd name="T75" fmla="*/ 108 h 237"/>
                <a:gd name="T76" fmla="*/ 23 w 248"/>
                <a:gd name="T77" fmla="*/ 107 h 237"/>
                <a:gd name="T78" fmla="*/ 14 w 248"/>
                <a:gd name="T79" fmla="*/ 98 h 237"/>
                <a:gd name="T80" fmla="*/ 16 w 248"/>
                <a:gd name="T81" fmla="*/ 86 h 237"/>
                <a:gd name="T82" fmla="*/ 11 w 248"/>
                <a:gd name="T83" fmla="*/ 73 h 237"/>
                <a:gd name="T84" fmla="*/ 0 w 248"/>
                <a:gd name="T85" fmla="*/ 62 h 237"/>
                <a:gd name="T86" fmla="*/ 9 w 248"/>
                <a:gd name="T87" fmla="*/ 35 h 237"/>
                <a:gd name="T88" fmla="*/ 22 w 248"/>
                <a:gd name="T89" fmla="*/ 22 h 237"/>
                <a:gd name="T90" fmla="*/ 40 w 248"/>
                <a:gd name="T91" fmla="*/ 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8" h="237">
                  <a:moveTo>
                    <a:pt x="40" y="8"/>
                  </a:moveTo>
                  <a:lnTo>
                    <a:pt x="39" y="13"/>
                  </a:lnTo>
                  <a:lnTo>
                    <a:pt x="28" y="15"/>
                  </a:lnTo>
                  <a:lnTo>
                    <a:pt x="33" y="24"/>
                  </a:lnTo>
                  <a:lnTo>
                    <a:pt x="32" y="35"/>
                  </a:lnTo>
                  <a:lnTo>
                    <a:pt x="23" y="47"/>
                  </a:lnTo>
                  <a:lnTo>
                    <a:pt x="29" y="64"/>
                  </a:lnTo>
                  <a:lnTo>
                    <a:pt x="38" y="62"/>
                  </a:lnTo>
                  <a:lnTo>
                    <a:pt x="42" y="48"/>
                  </a:lnTo>
                  <a:lnTo>
                    <a:pt x="37" y="40"/>
                  </a:lnTo>
                  <a:lnTo>
                    <a:pt x="37" y="24"/>
                  </a:lnTo>
                  <a:lnTo>
                    <a:pt x="61" y="16"/>
                  </a:lnTo>
                  <a:lnTo>
                    <a:pt x="59" y="6"/>
                  </a:lnTo>
                  <a:lnTo>
                    <a:pt x="65" y="0"/>
                  </a:lnTo>
                  <a:lnTo>
                    <a:pt x="71" y="14"/>
                  </a:lnTo>
                  <a:lnTo>
                    <a:pt x="84" y="15"/>
                  </a:lnTo>
                  <a:lnTo>
                    <a:pt x="95" y="26"/>
                  </a:lnTo>
                  <a:lnTo>
                    <a:pt x="95" y="33"/>
                  </a:lnTo>
                  <a:lnTo>
                    <a:pt x="112" y="33"/>
                  </a:lnTo>
                  <a:lnTo>
                    <a:pt x="131" y="31"/>
                  </a:lnTo>
                  <a:lnTo>
                    <a:pt x="141" y="41"/>
                  </a:lnTo>
                  <a:lnTo>
                    <a:pt x="155" y="43"/>
                  </a:lnTo>
                  <a:lnTo>
                    <a:pt x="166" y="37"/>
                  </a:lnTo>
                  <a:lnTo>
                    <a:pt x="166" y="31"/>
                  </a:lnTo>
                  <a:lnTo>
                    <a:pt x="189" y="30"/>
                  </a:lnTo>
                  <a:lnTo>
                    <a:pt x="211" y="30"/>
                  </a:lnTo>
                  <a:lnTo>
                    <a:pt x="195" y="36"/>
                  </a:lnTo>
                  <a:lnTo>
                    <a:pt x="201" y="46"/>
                  </a:lnTo>
                  <a:lnTo>
                    <a:pt x="215" y="47"/>
                  </a:lnTo>
                  <a:lnTo>
                    <a:pt x="229" y="58"/>
                  </a:lnTo>
                  <a:lnTo>
                    <a:pt x="231" y="74"/>
                  </a:lnTo>
                  <a:lnTo>
                    <a:pt x="241" y="74"/>
                  </a:lnTo>
                  <a:lnTo>
                    <a:pt x="248" y="79"/>
                  </a:lnTo>
                  <a:lnTo>
                    <a:pt x="233" y="91"/>
                  </a:lnTo>
                  <a:lnTo>
                    <a:pt x="231" y="98"/>
                  </a:lnTo>
                  <a:lnTo>
                    <a:pt x="237" y="106"/>
                  </a:lnTo>
                  <a:lnTo>
                    <a:pt x="232" y="110"/>
                  </a:lnTo>
                  <a:lnTo>
                    <a:pt x="221" y="113"/>
                  </a:lnTo>
                  <a:lnTo>
                    <a:pt x="221" y="123"/>
                  </a:lnTo>
                  <a:lnTo>
                    <a:pt x="216" y="129"/>
                  </a:lnTo>
                  <a:lnTo>
                    <a:pt x="228" y="144"/>
                  </a:lnTo>
                  <a:lnTo>
                    <a:pt x="230" y="150"/>
                  </a:lnTo>
                  <a:lnTo>
                    <a:pt x="223" y="158"/>
                  </a:lnTo>
                  <a:lnTo>
                    <a:pt x="202" y="166"/>
                  </a:lnTo>
                  <a:lnTo>
                    <a:pt x="189" y="169"/>
                  </a:lnTo>
                  <a:lnTo>
                    <a:pt x="184" y="174"/>
                  </a:lnTo>
                  <a:lnTo>
                    <a:pt x="169" y="169"/>
                  </a:lnTo>
                  <a:lnTo>
                    <a:pt x="156" y="166"/>
                  </a:lnTo>
                  <a:lnTo>
                    <a:pt x="152" y="168"/>
                  </a:lnTo>
                  <a:lnTo>
                    <a:pt x="160" y="173"/>
                  </a:lnTo>
                  <a:lnTo>
                    <a:pt x="159" y="187"/>
                  </a:lnTo>
                  <a:lnTo>
                    <a:pt x="162" y="201"/>
                  </a:lnTo>
                  <a:lnTo>
                    <a:pt x="177" y="202"/>
                  </a:lnTo>
                  <a:lnTo>
                    <a:pt x="178" y="207"/>
                  </a:lnTo>
                  <a:lnTo>
                    <a:pt x="165" y="213"/>
                  </a:lnTo>
                  <a:lnTo>
                    <a:pt x="163" y="221"/>
                  </a:lnTo>
                  <a:lnTo>
                    <a:pt x="155" y="225"/>
                  </a:lnTo>
                  <a:lnTo>
                    <a:pt x="142" y="230"/>
                  </a:lnTo>
                  <a:lnTo>
                    <a:pt x="138" y="236"/>
                  </a:lnTo>
                  <a:lnTo>
                    <a:pt x="124" y="237"/>
                  </a:lnTo>
                  <a:lnTo>
                    <a:pt x="114" y="226"/>
                  </a:lnTo>
                  <a:lnTo>
                    <a:pt x="108" y="206"/>
                  </a:lnTo>
                  <a:lnTo>
                    <a:pt x="103" y="198"/>
                  </a:lnTo>
                  <a:lnTo>
                    <a:pt x="97" y="194"/>
                  </a:lnTo>
                  <a:lnTo>
                    <a:pt x="106" y="183"/>
                  </a:lnTo>
                  <a:lnTo>
                    <a:pt x="106" y="179"/>
                  </a:lnTo>
                  <a:lnTo>
                    <a:pt x="101" y="173"/>
                  </a:lnTo>
                  <a:lnTo>
                    <a:pt x="97" y="159"/>
                  </a:lnTo>
                  <a:lnTo>
                    <a:pt x="99" y="144"/>
                  </a:lnTo>
                  <a:lnTo>
                    <a:pt x="103" y="137"/>
                  </a:lnTo>
                  <a:lnTo>
                    <a:pt x="107" y="126"/>
                  </a:lnTo>
                  <a:lnTo>
                    <a:pt x="101" y="122"/>
                  </a:lnTo>
                  <a:lnTo>
                    <a:pt x="90" y="125"/>
                  </a:lnTo>
                  <a:lnTo>
                    <a:pt x="77" y="123"/>
                  </a:lnTo>
                  <a:lnTo>
                    <a:pt x="69" y="126"/>
                  </a:lnTo>
                  <a:lnTo>
                    <a:pt x="57" y="108"/>
                  </a:lnTo>
                  <a:lnTo>
                    <a:pt x="47" y="105"/>
                  </a:lnTo>
                  <a:lnTo>
                    <a:pt x="23" y="107"/>
                  </a:lnTo>
                  <a:lnTo>
                    <a:pt x="19" y="100"/>
                  </a:lnTo>
                  <a:lnTo>
                    <a:pt x="14" y="98"/>
                  </a:lnTo>
                  <a:lnTo>
                    <a:pt x="14" y="94"/>
                  </a:lnTo>
                  <a:lnTo>
                    <a:pt x="16" y="86"/>
                  </a:lnTo>
                  <a:lnTo>
                    <a:pt x="15" y="78"/>
                  </a:lnTo>
                  <a:lnTo>
                    <a:pt x="11" y="73"/>
                  </a:lnTo>
                  <a:lnTo>
                    <a:pt x="9" y="64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9" y="35"/>
                  </a:lnTo>
                  <a:lnTo>
                    <a:pt x="15" y="28"/>
                  </a:lnTo>
                  <a:lnTo>
                    <a:pt x="22" y="22"/>
                  </a:lnTo>
                  <a:lnTo>
                    <a:pt x="28" y="11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61" name="Freeform 430">
              <a:extLst>
                <a:ext uri="{FF2B5EF4-FFF2-40B4-BE49-F238E27FC236}">
                  <a16:creationId xmlns:a16="http://schemas.microsoft.com/office/drawing/2014/main" xmlns="" id="{A72C7542-5F47-4B86-B22C-F15EBFE9C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3187" y="3155592"/>
              <a:ext cx="262004" cy="445479"/>
            </a:xfrm>
            <a:custGeom>
              <a:avLst/>
              <a:gdLst>
                <a:gd name="T0" fmla="*/ 109 w 159"/>
                <a:gd name="T1" fmla="*/ 38 h 307"/>
                <a:gd name="T2" fmla="*/ 88 w 159"/>
                <a:gd name="T3" fmla="*/ 55 h 307"/>
                <a:gd name="T4" fmla="*/ 77 w 159"/>
                <a:gd name="T5" fmla="*/ 75 h 307"/>
                <a:gd name="T6" fmla="*/ 75 w 159"/>
                <a:gd name="T7" fmla="*/ 90 h 307"/>
                <a:gd name="T8" fmla="*/ 92 w 159"/>
                <a:gd name="T9" fmla="*/ 111 h 307"/>
                <a:gd name="T10" fmla="*/ 113 w 159"/>
                <a:gd name="T11" fmla="*/ 139 h 307"/>
                <a:gd name="T12" fmla="*/ 131 w 159"/>
                <a:gd name="T13" fmla="*/ 151 h 307"/>
                <a:gd name="T14" fmla="*/ 145 w 159"/>
                <a:gd name="T15" fmla="*/ 168 h 307"/>
                <a:gd name="T16" fmla="*/ 158 w 159"/>
                <a:gd name="T17" fmla="*/ 206 h 307"/>
                <a:gd name="T18" fmla="*/ 159 w 159"/>
                <a:gd name="T19" fmla="*/ 243 h 307"/>
                <a:gd name="T20" fmla="*/ 145 w 159"/>
                <a:gd name="T21" fmla="*/ 257 h 307"/>
                <a:gd name="T22" fmla="*/ 125 w 159"/>
                <a:gd name="T23" fmla="*/ 270 h 307"/>
                <a:gd name="T24" fmla="*/ 112 w 159"/>
                <a:gd name="T25" fmla="*/ 287 h 307"/>
                <a:gd name="T26" fmla="*/ 90 w 159"/>
                <a:gd name="T27" fmla="*/ 307 h 307"/>
                <a:gd name="T28" fmla="*/ 83 w 159"/>
                <a:gd name="T29" fmla="*/ 294 h 307"/>
                <a:gd name="T30" fmla="*/ 87 w 159"/>
                <a:gd name="T31" fmla="*/ 279 h 307"/>
                <a:gd name="T32" fmla="*/ 72 w 159"/>
                <a:gd name="T33" fmla="*/ 268 h 307"/>
                <a:gd name="T34" fmla="*/ 88 w 159"/>
                <a:gd name="T35" fmla="*/ 259 h 307"/>
                <a:gd name="T36" fmla="*/ 107 w 159"/>
                <a:gd name="T37" fmla="*/ 258 h 307"/>
                <a:gd name="T38" fmla="*/ 98 w 159"/>
                <a:gd name="T39" fmla="*/ 245 h 307"/>
                <a:gd name="T40" fmla="*/ 127 w 159"/>
                <a:gd name="T41" fmla="*/ 229 h 307"/>
                <a:gd name="T42" fmla="*/ 126 w 159"/>
                <a:gd name="T43" fmla="*/ 204 h 307"/>
                <a:gd name="T44" fmla="*/ 120 w 159"/>
                <a:gd name="T45" fmla="*/ 190 h 307"/>
                <a:gd name="T46" fmla="*/ 121 w 159"/>
                <a:gd name="T47" fmla="*/ 170 h 307"/>
                <a:gd name="T48" fmla="*/ 115 w 159"/>
                <a:gd name="T49" fmla="*/ 155 h 307"/>
                <a:gd name="T50" fmla="*/ 99 w 159"/>
                <a:gd name="T51" fmla="*/ 141 h 307"/>
                <a:gd name="T52" fmla="*/ 85 w 159"/>
                <a:gd name="T53" fmla="*/ 122 h 307"/>
                <a:gd name="T54" fmla="*/ 66 w 159"/>
                <a:gd name="T55" fmla="*/ 98 h 307"/>
                <a:gd name="T56" fmla="*/ 42 w 159"/>
                <a:gd name="T57" fmla="*/ 85 h 307"/>
                <a:gd name="T58" fmla="*/ 46 w 159"/>
                <a:gd name="T59" fmla="*/ 78 h 307"/>
                <a:gd name="T60" fmla="*/ 57 w 159"/>
                <a:gd name="T61" fmla="*/ 72 h 307"/>
                <a:gd name="T62" fmla="*/ 47 w 159"/>
                <a:gd name="T63" fmla="*/ 54 h 307"/>
                <a:gd name="T64" fmla="*/ 25 w 159"/>
                <a:gd name="T65" fmla="*/ 54 h 307"/>
                <a:gd name="T66" fmla="*/ 13 w 159"/>
                <a:gd name="T67" fmla="*/ 35 h 307"/>
                <a:gd name="T68" fmla="*/ 0 w 159"/>
                <a:gd name="T69" fmla="*/ 19 h 307"/>
                <a:gd name="T70" fmla="*/ 8 w 159"/>
                <a:gd name="T71" fmla="*/ 14 h 307"/>
                <a:gd name="T72" fmla="*/ 23 w 159"/>
                <a:gd name="T73" fmla="*/ 14 h 307"/>
                <a:gd name="T74" fmla="*/ 39 w 159"/>
                <a:gd name="T75" fmla="*/ 11 h 307"/>
                <a:gd name="T76" fmla="*/ 53 w 159"/>
                <a:gd name="T77" fmla="*/ 0 h 307"/>
                <a:gd name="T78" fmla="*/ 63 w 159"/>
                <a:gd name="T79" fmla="*/ 8 h 307"/>
                <a:gd name="T80" fmla="*/ 80 w 159"/>
                <a:gd name="T81" fmla="*/ 12 h 307"/>
                <a:gd name="T82" fmla="*/ 79 w 159"/>
                <a:gd name="T83" fmla="*/ 24 h 307"/>
                <a:gd name="T84" fmla="*/ 90 w 159"/>
                <a:gd name="T85" fmla="*/ 32 h 307"/>
                <a:gd name="T86" fmla="*/ 109 w 159"/>
                <a:gd name="T87" fmla="*/ 3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9" h="307">
                  <a:moveTo>
                    <a:pt x="109" y="38"/>
                  </a:moveTo>
                  <a:lnTo>
                    <a:pt x="88" y="55"/>
                  </a:lnTo>
                  <a:lnTo>
                    <a:pt x="77" y="75"/>
                  </a:lnTo>
                  <a:lnTo>
                    <a:pt x="75" y="90"/>
                  </a:lnTo>
                  <a:lnTo>
                    <a:pt x="92" y="111"/>
                  </a:lnTo>
                  <a:lnTo>
                    <a:pt x="113" y="139"/>
                  </a:lnTo>
                  <a:lnTo>
                    <a:pt x="131" y="151"/>
                  </a:lnTo>
                  <a:lnTo>
                    <a:pt x="145" y="168"/>
                  </a:lnTo>
                  <a:lnTo>
                    <a:pt x="158" y="206"/>
                  </a:lnTo>
                  <a:lnTo>
                    <a:pt x="159" y="243"/>
                  </a:lnTo>
                  <a:lnTo>
                    <a:pt x="145" y="257"/>
                  </a:lnTo>
                  <a:lnTo>
                    <a:pt x="125" y="270"/>
                  </a:lnTo>
                  <a:lnTo>
                    <a:pt x="112" y="287"/>
                  </a:lnTo>
                  <a:lnTo>
                    <a:pt x="90" y="307"/>
                  </a:lnTo>
                  <a:lnTo>
                    <a:pt x="83" y="294"/>
                  </a:lnTo>
                  <a:lnTo>
                    <a:pt x="87" y="279"/>
                  </a:lnTo>
                  <a:lnTo>
                    <a:pt x="72" y="268"/>
                  </a:lnTo>
                  <a:lnTo>
                    <a:pt x="88" y="259"/>
                  </a:lnTo>
                  <a:lnTo>
                    <a:pt x="107" y="258"/>
                  </a:lnTo>
                  <a:lnTo>
                    <a:pt x="98" y="245"/>
                  </a:lnTo>
                  <a:lnTo>
                    <a:pt x="127" y="229"/>
                  </a:lnTo>
                  <a:lnTo>
                    <a:pt x="126" y="204"/>
                  </a:lnTo>
                  <a:lnTo>
                    <a:pt x="120" y="190"/>
                  </a:lnTo>
                  <a:lnTo>
                    <a:pt x="121" y="170"/>
                  </a:lnTo>
                  <a:lnTo>
                    <a:pt x="115" y="155"/>
                  </a:lnTo>
                  <a:lnTo>
                    <a:pt x="99" y="141"/>
                  </a:lnTo>
                  <a:lnTo>
                    <a:pt x="85" y="122"/>
                  </a:lnTo>
                  <a:lnTo>
                    <a:pt x="66" y="98"/>
                  </a:lnTo>
                  <a:lnTo>
                    <a:pt x="42" y="85"/>
                  </a:lnTo>
                  <a:lnTo>
                    <a:pt x="46" y="78"/>
                  </a:lnTo>
                  <a:lnTo>
                    <a:pt x="57" y="72"/>
                  </a:lnTo>
                  <a:lnTo>
                    <a:pt x="47" y="54"/>
                  </a:lnTo>
                  <a:lnTo>
                    <a:pt x="25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8" y="14"/>
                  </a:lnTo>
                  <a:lnTo>
                    <a:pt x="23" y="14"/>
                  </a:lnTo>
                  <a:lnTo>
                    <a:pt x="39" y="11"/>
                  </a:lnTo>
                  <a:lnTo>
                    <a:pt x="53" y="0"/>
                  </a:lnTo>
                  <a:lnTo>
                    <a:pt x="63" y="8"/>
                  </a:lnTo>
                  <a:lnTo>
                    <a:pt x="80" y="12"/>
                  </a:lnTo>
                  <a:lnTo>
                    <a:pt x="79" y="24"/>
                  </a:lnTo>
                  <a:lnTo>
                    <a:pt x="90" y="32"/>
                  </a:lnTo>
                  <a:lnTo>
                    <a:pt x="109" y="38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62" name="Freeform 431">
              <a:extLst>
                <a:ext uri="{FF2B5EF4-FFF2-40B4-BE49-F238E27FC236}">
                  <a16:creationId xmlns:a16="http://schemas.microsoft.com/office/drawing/2014/main" xmlns="" id="{025E7E2D-47EC-4131-9D17-FBCD98EB9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3863" y="4339666"/>
              <a:ext cx="16478" cy="20315"/>
            </a:xfrm>
            <a:custGeom>
              <a:avLst/>
              <a:gdLst>
                <a:gd name="T0" fmla="*/ 10 w 10"/>
                <a:gd name="T1" fmla="*/ 12 h 14"/>
                <a:gd name="T2" fmla="*/ 3 w 10"/>
                <a:gd name="T3" fmla="*/ 14 h 14"/>
                <a:gd name="T4" fmla="*/ 0 w 10"/>
                <a:gd name="T5" fmla="*/ 5 h 14"/>
                <a:gd name="T6" fmla="*/ 1 w 10"/>
                <a:gd name="T7" fmla="*/ 0 h 14"/>
                <a:gd name="T8" fmla="*/ 10 w 10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10" y="12"/>
                  </a:moveTo>
                  <a:lnTo>
                    <a:pt x="3" y="14"/>
                  </a:lnTo>
                  <a:lnTo>
                    <a:pt x="0" y="5"/>
                  </a:lnTo>
                  <a:lnTo>
                    <a:pt x="1" y="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63" name="Freeform 432">
              <a:extLst>
                <a:ext uri="{FF2B5EF4-FFF2-40B4-BE49-F238E27FC236}">
                  <a16:creationId xmlns:a16="http://schemas.microsoft.com/office/drawing/2014/main" xmlns="" id="{624A4223-0300-4D78-AE64-DF18401F1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2329" y="4300487"/>
              <a:ext cx="16478" cy="33375"/>
            </a:xfrm>
            <a:custGeom>
              <a:avLst/>
              <a:gdLst>
                <a:gd name="T0" fmla="*/ 10 w 10"/>
                <a:gd name="T1" fmla="*/ 7 h 23"/>
                <a:gd name="T2" fmla="*/ 10 w 10"/>
                <a:gd name="T3" fmla="*/ 23 h 23"/>
                <a:gd name="T4" fmla="*/ 6 w 10"/>
                <a:gd name="T5" fmla="*/ 21 h 23"/>
                <a:gd name="T6" fmla="*/ 1 w 10"/>
                <a:gd name="T7" fmla="*/ 22 h 23"/>
                <a:gd name="T8" fmla="*/ 0 w 10"/>
                <a:gd name="T9" fmla="*/ 16 h 23"/>
                <a:gd name="T10" fmla="*/ 3 w 10"/>
                <a:gd name="T11" fmla="*/ 0 h 23"/>
                <a:gd name="T12" fmla="*/ 10 w 10"/>
                <a:gd name="T13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3">
                  <a:moveTo>
                    <a:pt x="10" y="7"/>
                  </a:moveTo>
                  <a:lnTo>
                    <a:pt x="10" y="23"/>
                  </a:lnTo>
                  <a:lnTo>
                    <a:pt x="6" y="21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64" name="Freeform 433">
              <a:extLst>
                <a:ext uri="{FF2B5EF4-FFF2-40B4-BE49-F238E27FC236}">
                  <a16:creationId xmlns:a16="http://schemas.microsoft.com/office/drawing/2014/main" xmlns="" id="{1EF2793B-6C80-43FB-97A5-E0007EE19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854" y="3287640"/>
              <a:ext cx="311438" cy="192993"/>
            </a:xfrm>
            <a:custGeom>
              <a:avLst/>
              <a:gdLst>
                <a:gd name="T0" fmla="*/ 189 w 189"/>
                <a:gd name="T1" fmla="*/ 49 h 133"/>
                <a:gd name="T2" fmla="*/ 177 w 189"/>
                <a:gd name="T3" fmla="*/ 54 h 133"/>
                <a:gd name="T4" fmla="*/ 174 w 189"/>
                <a:gd name="T5" fmla="*/ 63 h 133"/>
                <a:gd name="T6" fmla="*/ 174 w 189"/>
                <a:gd name="T7" fmla="*/ 70 h 133"/>
                <a:gd name="T8" fmla="*/ 156 w 189"/>
                <a:gd name="T9" fmla="*/ 79 h 133"/>
                <a:gd name="T10" fmla="*/ 128 w 189"/>
                <a:gd name="T11" fmla="*/ 89 h 133"/>
                <a:gd name="T12" fmla="*/ 112 w 189"/>
                <a:gd name="T13" fmla="*/ 103 h 133"/>
                <a:gd name="T14" fmla="*/ 104 w 189"/>
                <a:gd name="T15" fmla="*/ 105 h 133"/>
                <a:gd name="T16" fmla="*/ 99 w 189"/>
                <a:gd name="T17" fmla="*/ 103 h 133"/>
                <a:gd name="T18" fmla="*/ 89 w 189"/>
                <a:gd name="T19" fmla="*/ 112 h 133"/>
                <a:gd name="T20" fmla="*/ 77 w 189"/>
                <a:gd name="T21" fmla="*/ 116 h 133"/>
                <a:gd name="T22" fmla="*/ 62 w 189"/>
                <a:gd name="T23" fmla="*/ 117 h 133"/>
                <a:gd name="T24" fmla="*/ 57 w 189"/>
                <a:gd name="T25" fmla="*/ 118 h 133"/>
                <a:gd name="T26" fmla="*/ 53 w 189"/>
                <a:gd name="T27" fmla="*/ 124 h 133"/>
                <a:gd name="T28" fmla="*/ 49 w 189"/>
                <a:gd name="T29" fmla="*/ 125 h 133"/>
                <a:gd name="T30" fmla="*/ 46 w 189"/>
                <a:gd name="T31" fmla="*/ 131 h 133"/>
                <a:gd name="T32" fmla="*/ 37 w 189"/>
                <a:gd name="T33" fmla="*/ 130 h 133"/>
                <a:gd name="T34" fmla="*/ 32 w 189"/>
                <a:gd name="T35" fmla="*/ 133 h 133"/>
                <a:gd name="T36" fmla="*/ 19 w 189"/>
                <a:gd name="T37" fmla="*/ 132 h 133"/>
                <a:gd name="T38" fmla="*/ 14 w 189"/>
                <a:gd name="T39" fmla="*/ 120 h 133"/>
                <a:gd name="T40" fmla="*/ 14 w 189"/>
                <a:gd name="T41" fmla="*/ 108 h 133"/>
                <a:gd name="T42" fmla="*/ 10 w 189"/>
                <a:gd name="T43" fmla="*/ 102 h 133"/>
                <a:gd name="T44" fmla="*/ 6 w 189"/>
                <a:gd name="T45" fmla="*/ 87 h 133"/>
                <a:gd name="T46" fmla="*/ 0 w 189"/>
                <a:gd name="T47" fmla="*/ 78 h 133"/>
                <a:gd name="T48" fmla="*/ 4 w 189"/>
                <a:gd name="T49" fmla="*/ 77 h 133"/>
                <a:gd name="T50" fmla="*/ 2 w 189"/>
                <a:gd name="T51" fmla="*/ 68 h 133"/>
                <a:gd name="T52" fmla="*/ 4 w 189"/>
                <a:gd name="T53" fmla="*/ 64 h 133"/>
                <a:gd name="T54" fmla="*/ 2 w 189"/>
                <a:gd name="T55" fmla="*/ 55 h 133"/>
                <a:gd name="T56" fmla="*/ 10 w 189"/>
                <a:gd name="T57" fmla="*/ 48 h 133"/>
                <a:gd name="T58" fmla="*/ 8 w 189"/>
                <a:gd name="T59" fmla="*/ 39 h 133"/>
                <a:gd name="T60" fmla="*/ 12 w 189"/>
                <a:gd name="T61" fmla="*/ 29 h 133"/>
                <a:gd name="T62" fmla="*/ 20 w 189"/>
                <a:gd name="T63" fmla="*/ 35 h 133"/>
                <a:gd name="T64" fmla="*/ 24 w 189"/>
                <a:gd name="T65" fmla="*/ 33 h 133"/>
                <a:gd name="T66" fmla="*/ 45 w 189"/>
                <a:gd name="T67" fmla="*/ 32 h 133"/>
                <a:gd name="T68" fmla="*/ 49 w 189"/>
                <a:gd name="T69" fmla="*/ 34 h 133"/>
                <a:gd name="T70" fmla="*/ 66 w 189"/>
                <a:gd name="T71" fmla="*/ 36 h 133"/>
                <a:gd name="T72" fmla="*/ 73 w 189"/>
                <a:gd name="T73" fmla="*/ 35 h 133"/>
                <a:gd name="T74" fmla="*/ 78 w 189"/>
                <a:gd name="T75" fmla="*/ 42 h 133"/>
                <a:gd name="T76" fmla="*/ 86 w 189"/>
                <a:gd name="T77" fmla="*/ 39 h 133"/>
                <a:gd name="T78" fmla="*/ 98 w 189"/>
                <a:gd name="T79" fmla="*/ 17 h 133"/>
                <a:gd name="T80" fmla="*/ 114 w 189"/>
                <a:gd name="T81" fmla="*/ 8 h 133"/>
                <a:gd name="T82" fmla="*/ 166 w 189"/>
                <a:gd name="T83" fmla="*/ 0 h 133"/>
                <a:gd name="T84" fmla="*/ 182 w 189"/>
                <a:gd name="T85" fmla="*/ 34 h 133"/>
                <a:gd name="T86" fmla="*/ 189 w 189"/>
                <a:gd name="T87" fmla="*/ 4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9" h="133">
                  <a:moveTo>
                    <a:pt x="189" y="49"/>
                  </a:moveTo>
                  <a:lnTo>
                    <a:pt x="177" y="54"/>
                  </a:lnTo>
                  <a:lnTo>
                    <a:pt x="174" y="63"/>
                  </a:lnTo>
                  <a:lnTo>
                    <a:pt x="174" y="70"/>
                  </a:lnTo>
                  <a:lnTo>
                    <a:pt x="156" y="79"/>
                  </a:lnTo>
                  <a:lnTo>
                    <a:pt x="128" y="89"/>
                  </a:lnTo>
                  <a:lnTo>
                    <a:pt x="112" y="103"/>
                  </a:lnTo>
                  <a:lnTo>
                    <a:pt x="104" y="105"/>
                  </a:lnTo>
                  <a:lnTo>
                    <a:pt x="99" y="103"/>
                  </a:lnTo>
                  <a:lnTo>
                    <a:pt x="89" y="112"/>
                  </a:lnTo>
                  <a:lnTo>
                    <a:pt x="77" y="116"/>
                  </a:lnTo>
                  <a:lnTo>
                    <a:pt x="62" y="117"/>
                  </a:lnTo>
                  <a:lnTo>
                    <a:pt x="57" y="118"/>
                  </a:lnTo>
                  <a:lnTo>
                    <a:pt x="53" y="124"/>
                  </a:lnTo>
                  <a:lnTo>
                    <a:pt x="49" y="125"/>
                  </a:lnTo>
                  <a:lnTo>
                    <a:pt x="46" y="131"/>
                  </a:lnTo>
                  <a:lnTo>
                    <a:pt x="37" y="130"/>
                  </a:lnTo>
                  <a:lnTo>
                    <a:pt x="32" y="133"/>
                  </a:lnTo>
                  <a:lnTo>
                    <a:pt x="19" y="132"/>
                  </a:lnTo>
                  <a:lnTo>
                    <a:pt x="14" y="120"/>
                  </a:lnTo>
                  <a:lnTo>
                    <a:pt x="14" y="108"/>
                  </a:lnTo>
                  <a:lnTo>
                    <a:pt x="10" y="102"/>
                  </a:lnTo>
                  <a:lnTo>
                    <a:pt x="6" y="87"/>
                  </a:lnTo>
                  <a:lnTo>
                    <a:pt x="0" y="78"/>
                  </a:lnTo>
                  <a:lnTo>
                    <a:pt x="4" y="77"/>
                  </a:lnTo>
                  <a:lnTo>
                    <a:pt x="2" y="68"/>
                  </a:lnTo>
                  <a:lnTo>
                    <a:pt x="4" y="64"/>
                  </a:lnTo>
                  <a:lnTo>
                    <a:pt x="2" y="55"/>
                  </a:lnTo>
                  <a:lnTo>
                    <a:pt x="10" y="48"/>
                  </a:lnTo>
                  <a:lnTo>
                    <a:pt x="8" y="39"/>
                  </a:lnTo>
                  <a:lnTo>
                    <a:pt x="12" y="29"/>
                  </a:lnTo>
                  <a:lnTo>
                    <a:pt x="20" y="35"/>
                  </a:lnTo>
                  <a:lnTo>
                    <a:pt x="24" y="33"/>
                  </a:lnTo>
                  <a:lnTo>
                    <a:pt x="45" y="32"/>
                  </a:lnTo>
                  <a:lnTo>
                    <a:pt x="49" y="34"/>
                  </a:lnTo>
                  <a:lnTo>
                    <a:pt x="66" y="36"/>
                  </a:lnTo>
                  <a:lnTo>
                    <a:pt x="73" y="35"/>
                  </a:lnTo>
                  <a:lnTo>
                    <a:pt x="78" y="42"/>
                  </a:lnTo>
                  <a:lnTo>
                    <a:pt x="86" y="39"/>
                  </a:lnTo>
                  <a:lnTo>
                    <a:pt x="98" y="17"/>
                  </a:lnTo>
                  <a:lnTo>
                    <a:pt x="114" y="8"/>
                  </a:lnTo>
                  <a:lnTo>
                    <a:pt x="166" y="0"/>
                  </a:lnTo>
                  <a:lnTo>
                    <a:pt x="182" y="34"/>
                  </a:lnTo>
                  <a:lnTo>
                    <a:pt x="189" y="4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65" name="Freeform 434">
              <a:extLst>
                <a:ext uri="{FF2B5EF4-FFF2-40B4-BE49-F238E27FC236}">
                  <a16:creationId xmlns:a16="http://schemas.microsoft.com/office/drawing/2014/main" xmlns="" id="{0085029F-61E5-4571-B46A-4A21F3C10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4015" y="4525403"/>
              <a:ext cx="486107" cy="383083"/>
            </a:xfrm>
            <a:custGeom>
              <a:avLst/>
              <a:gdLst>
                <a:gd name="T0" fmla="*/ 264 w 295"/>
                <a:gd name="T1" fmla="*/ 152 h 264"/>
                <a:gd name="T2" fmla="*/ 250 w 295"/>
                <a:gd name="T3" fmla="*/ 173 h 264"/>
                <a:gd name="T4" fmla="*/ 217 w 295"/>
                <a:gd name="T5" fmla="*/ 210 h 264"/>
                <a:gd name="T6" fmla="*/ 190 w 295"/>
                <a:gd name="T7" fmla="*/ 232 h 264"/>
                <a:gd name="T8" fmla="*/ 162 w 295"/>
                <a:gd name="T9" fmla="*/ 241 h 264"/>
                <a:gd name="T10" fmla="*/ 149 w 295"/>
                <a:gd name="T11" fmla="*/ 243 h 264"/>
                <a:gd name="T12" fmla="*/ 121 w 295"/>
                <a:gd name="T13" fmla="*/ 243 h 264"/>
                <a:gd name="T14" fmla="*/ 104 w 295"/>
                <a:gd name="T15" fmla="*/ 245 h 264"/>
                <a:gd name="T16" fmla="*/ 70 w 295"/>
                <a:gd name="T17" fmla="*/ 256 h 264"/>
                <a:gd name="T18" fmla="*/ 51 w 295"/>
                <a:gd name="T19" fmla="*/ 264 h 264"/>
                <a:gd name="T20" fmla="*/ 38 w 295"/>
                <a:gd name="T21" fmla="*/ 257 h 264"/>
                <a:gd name="T22" fmla="*/ 30 w 295"/>
                <a:gd name="T23" fmla="*/ 250 h 264"/>
                <a:gd name="T24" fmla="*/ 29 w 295"/>
                <a:gd name="T25" fmla="*/ 232 h 264"/>
                <a:gd name="T26" fmla="*/ 30 w 295"/>
                <a:gd name="T27" fmla="*/ 215 h 264"/>
                <a:gd name="T28" fmla="*/ 20 w 295"/>
                <a:gd name="T29" fmla="*/ 180 h 264"/>
                <a:gd name="T30" fmla="*/ 12 w 295"/>
                <a:gd name="T31" fmla="*/ 162 h 264"/>
                <a:gd name="T32" fmla="*/ 9 w 295"/>
                <a:gd name="T33" fmla="*/ 125 h 264"/>
                <a:gd name="T34" fmla="*/ 19 w 295"/>
                <a:gd name="T35" fmla="*/ 139 h 264"/>
                <a:gd name="T36" fmla="*/ 38 w 295"/>
                <a:gd name="T37" fmla="*/ 145 h 264"/>
                <a:gd name="T38" fmla="*/ 63 w 295"/>
                <a:gd name="T39" fmla="*/ 133 h 264"/>
                <a:gd name="T40" fmla="*/ 71 w 295"/>
                <a:gd name="T41" fmla="*/ 59 h 264"/>
                <a:gd name="T42" fmla="*/ 79 w 295"/>
                <a:gd name="T43" fmla="*/ 91 h 264"/>
                <a:gd name="T44" fmla="*/ 95 w 295"/>
                <a:gd name="T45" fmla="*/ 97 h 264"/>
                <a:gd name="T46" fmla="*/ 113 w 295"/>
                <a:gd name="T47" fmla="*/ 81 h 264"/>
                <a:gd name="T48" fmla="*/ 127 w 295"/>
                <a:gd name="T49" fmla="*/ 66 h 264"/>
                <a:gd name="T50" fmla="*/ 143 w 295"/>
                <a:gd name="T51" fmla="*/ 75 h 264"/>
                <a:gd name="T52" fmla="*/ 169 w 295"/>
                <a:gd name="T53" fmla="*/ 71 h 264"/>
                <a:gd name="T54" fmla="*/ 175 w 295"/>
                <a:gd name="T55" fmla="*/ 54 h 264"/>
                <a:gd name="T56" fmla="*/ 191 w 295"/>
                <a:gd name="T57" fmla="*/ 45 h 264"/>
                <a:gd name="T58" fmla="*/ 214 w 295"/>
                <a:gd name="T59" fmla="*/ 16 h 264"/>
                <a:gd name="T60" fmla="*/ 248 w 295"/>
                <a:gd name="T61" fmla="*/ 1 h 264"/>
                <a:gd name="T62" fmla="*/ 262 w 295"/>
                <a:gd name="T63" fmla="*/ 2 h 264"/>
                <a:gd name="T64" fmla="*/ 279 w 295"/>
                <a:gd name="T65" fmla="*/ 33 h 264"/>
                <a:gd name="T66" fmla="*/ 278 w 295"/>
                <a:gd name="T67" fmla="*/ 71 h 264"/>
                <a:gd name="T68" fmla="*/ 270 w 295"/>
                <a:gd name="T69" fmla="*/ 74 h 264"/>
                <a:gd name="T70" fmla="*/ 263 w 295"/>
                <a:gd name="T71" fmla="*/ 82 h 264"/>
                <a:gd name="T72" fmla="*/ 257 w 295"/>
                <a:gd name="T73" fmla="*/ 97 h 264"/>
                <a:gd name="T74" fmla="*/ 277 w 295"/>
                <a:gd name="T75" fmla="*/ 106 h 264"/>
                <a:gd name="T76" fmla="*/ 295 w 295"/>
                <a:gd name="T77" fmla="*/ 97 h 264"/>
                <a:gd name="T78" fmla="*/ 286 w 295"/>
                <a:gd name="T79" fmla="*/ 129 h 264"/>
                <a:gd name="T80" fmla="*/ 268 w 295"/>
                <a:gd name="T81" fmla="*/ 14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5" h="264">
                  <a:moveTo>
                    <a:pt x="268" y="149"/>
                  </a:moveTo>
                  <a:lnTo>
                    <a:pt x="264" y="152"/>
                  </a:lnTo>
                  <a:lnTo>
                    <a:pt x="256" y="163"/>
                  </a:lnTo>
                  <a:lnTo>
                    <a:pt x="250" y="173"/>
                  </a:lnTo>
                  <a:lnTo>
                    <a:pt x="239" y="188"/>
                  </a:lnTo>
                  <a:lnTo>
                    <a:pt x="217" y="210"/>
                  </a:lnTo>
                  <a:lnTo>
                    <a:pt x="204" y="222"/>
                  </a:lnTo>
                  <a:lnTo>
                    <a:pt x="190" y="232"/>
                  </a:lnTo>
                  <a:lnTo>
                    <a:pt x="171" y="240"/>
                  </a:lnTo>
                  <a:lnTo>
                    <a:pt x="162" y="241"/>
                  </a:lnTo>
                  <a:lnTo>
                    <a:pt x="159" y="246"/>
                  </a:lnTo>
                  <a:lnTo>
                    <a:pt x="149" y="243"/>
                  </a:lnTo>
                  <a:lnTo>
                    <a:pt x="140" y="247"/>
                  </a:lnTo>
                  <a:lnTo>
                    <a:pt x="121" y="243"/>
                  </a:lnTo>
                  <a:lnTo>
                    <a:pt x="111" y="246"/>
                  </a:lnTo>
                  <a:lnTo>
                    <a:pt x="104" y="245"/>
                  </a:lnTo>
                  <a:lnTo>
                    <a:pt x="85" y="253"/>
                  </a:lnTo>
                  <a:lnTo>
                    <a:pt x="70" y="256"/>
                  </a:lnTo>
                  <a:lnTo>
                    <a:pt x="59" y="264"/>
                  </a:lnTo>
                  <a:lnTo>
                    <a:pt x="51" y="264"/>
                  </a:lnTo>
                  <a:lnTo>
                    <a:pt x="44" y="257"/>
                  </a:lnTo>
                  <a:lnTo>
                    <a:pt x="38" y="257"/>
                  </a:lnTo>
                  <a:lnTo>
                    <a:pt x="31" y="247"/>
                  </a:lnTo>
                  <a:lnTo>
                    <a:pt x="30" y="250"/>
                  </a:lnTo>
                  <a:lnTo>
                    <a:pt x="28" y="245"/>
                  </a:lnTo>
                  <a:lnTo>
                    <a:pt x="29" y="232"/>
                  </a:lnTo>
                  <a:lnTo>
                    <a:pt x="24" y="219"/>
                  </a:lnTo>
                  <a:lnTo>
                    <a:pt x="30" y="215"/>
                  </a:lnTo>
                  <a:lnTo>
                    <a:pt x="30" y="199"/>
                  </a:lnTo>
                  <a:lnTo>
                    <a:pt x="20" y="180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0" y="135"/>
                  </a:lnTo>
                  <a:lnTo>
                    <a:pt x="9" y="125"/>
                  </a:lnTo>
                  <a:lnTo>
                    <a:pt x="16" y="131"/>
                  </a:lnTo>
                  <a:lnTo>
                    <a:pt x="19" y="139"/>
                  </a:lnTo>
                  <a:lnTo>
                    <a:pt x="27" y="141"/>
                  </a:lnTo>
                  <a:lnTo>
                    <a:pt x="38" y="145"/>
                  </a:lnTo>
                  <a:lnTo>
                    <a:pt x="47" y="143"/>
                  </a:lnTo>
                  <a:lnTo>
                    <a:pt x="63" y="133"/>
                  </a:lnTo>
                  <a:lnTo>
                    <a:pt x="67" y="56"/>
                  </a:lnTo>
                  <a:lnTo>
                    <a:pt x="71" y="59"/>
                  </a:lnTo>
                  <a:lnTo>
                    <a:pt x="81" y="79"/>
                  </a:lnTo>
                  <a:lnTo>
                    <a:pt x="79" y="91"/>
                  </a:lnTo>
                  <a:lnTo>
                    <a:pt x="83" y="99"/>
                  </a:lnTo>
                  <a:lnTo>
                    <a:pt x="95" y="97"/>
                  </a:lnTo>
                  <a:lnTo>
                    <a:pt x="105" y="87"/>
                  </a:lnTo>
                  <a:lnTo>
                    <a:pt x="113" y="81"/>
                  </a:lnTo>
                  <a:lnTo>
                    <a:pt x="118" y="71"/>
                  </a:lnTo>
                  <a:lnTo>
                    <a:pt x="127" y="66"/>
                  </a:lnTo>
                  <a:lnTo>
                    <a:pt x="135" y="69"/>
                  </a:lnTo>
                  <a:lnTo>
                    <a:pt x="143" y="75"/>
                  </a:lnTo>
                  <a:lnTo>
                    <a:pt x="157" y="76"/>
                  </a:lnTo>
                  <a:lnTo>
                    <a:pt x="169" y="71"/>
                  </a:lnTo>
                  <a:lnTo>
                    <a:pt x="171" y="64"/>
                  </a:lnTo>
                  <a:lnTo>
                    <a:pt x="175" y="54"/>
                  </a:lnTo>
                  <a:lnTo>
                    <a:pt x="185" y="53"/>
                  </a:lnTo>
                  <a:lnTo>
                    <a:pt x="191" y="45"/>
                  </a:lnTo>
                  <a:lnTo>
                    <a:pt x="197" y="31"/>
                  </a:lnTo>
                  <a:lnTo>
                    <a:pt x="214" y="16"/>
                  </a:lnTo>
                  <a:lnTo>
                    <a:pt x="240" y="0"/>
                  </a:lnTo>
                  <a:lnTo>
                    <a:pt x="248" y="1"/>
                  </a:lnTo>
                  <a:lnTo>
                    <a:pt x="256" y="4"/>
                  </a:lnTo>
                  <a:lnTo>
                    <a:pt x="262" y="2"/>
                  </a:lnTo>
                  <a:lnTo>
                    <a:pt x="272" y="4"/>
                  </a:lnTo>
                  <a:lnTo>
                    <a:pt x="279" y="33"/>
                  </a:lnTo>
                  <a:lnTo>
                    <a:pt x="282" y="48"/>
                  </a:lnTo>
                  <a:lnTo>
                    <a:pt x="278" y="71"/>
                  </a:lnTo>
                  <a:lnTo>
                    <a:pt x="279" y="78"/>
                  </a:lnTo>
                  <a:lnTo>
                    <a:pt x="270" y="74"/>
                  </a:lnTo>
                  <a:lnTo>
                    <a:pt x="265" y="76"/>
                  </a:lnTo>
                  <a:lnTo>
                    <a:pt x="263" y="82"/>
                  </a:lnTo>
                  <a:lnTo>
                    <a:pt x="257" y="90"/>
                  </a:lnTo>
                  <a:lnTo>
                    <a:pt x="257" y="97"/>
                  </a:lnTo>
                  <a:lnTo>
                    <a:pt x="267" y="108"/>
                  </a:lnTo>
                  <a:lnTo>
                    <a:pt x="277" y="106"/>
                  </a:lnTo>
                  <a:lnTo>
                    <a:pt x="281" y="97"/>
                  </a:lnTo>
                  <a:lnTo>
                    <a:pt x="295" y="97"/>
                  </a:lnTo>
                  <a:lnTo>
                    <a:pt x="289" y="112"/>
                  </a:lnTo>
                  <a:lnTo>
                    <a:pt x="286" y="129"/>
                  </a:lnTo>
                  <a:lnTo>
                    <a:pt x="281" y="139"/>
                  </a:lnTo>
                  <a:lnTo>
                    <a:pt x="268" y="14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66" name="Freeform 435">
              <a:extLst>
                <a:ext uri="{FF2B5EF4-FFF2-40B4-BE49-F238E27FC236}">
                  <a16:creationId xmlns:a16="http://schemas.microsoft.com/office/drawing/2014/main" xmlns="" id="{BA13F6AF-517B-4DAE-9B81-035509984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2156" y="4724200"/>
              <a:ext cx="69209" cy="59495"/>
            </a:xfrm>
            <a:custGeom>
              <a:avLst/>
              <a:gdLst>
                <a:gd name="T0" fmla="*/ 36 w 42"/>
                <a:gd name="T1" fmla="*/ 6 h 41"/>
                <a:gd name="T2" fmla="*/ 29 w 42"/>
                <a:gd name="T3" fmla="*/ 0 h 41"/>
                <a:gd name="T4" fmla="*/ 20 w 42"/>
                <a:gd name="T5" fmla="*/ 4 h 41"/>
                <a:gd name="T6" fmla="*/ 10 w 42"/>
                <a:gd name="T7" fmla="*/ 12 h 41"/>
                <a:gd name="T8" fmla="*/ 0 w 42"/>
                <a:gd name="T9" fmla="*/ 25 h 41"/>
                <a:gd name="T10" fmla="*/ 12 w 42"/>
                <a:gd name="T11" fmla="*/ 41 h 41"/>
                <a:gd name="T12" fmla="*/ 18 w 42"/>
                <a:gd name="T13" fmla="*/ 39 h 41"/>
                <a:gd name="T14" fmla="*/ 22 w 42"/>
                <a:gd name="T15" fmla="*/ 32 h 41"/>
                <a:gd name="T16" fmla="*/ 32 w 42"/>
                <a:gd name="T17" fmla="*/ 29 h 41"/>
                <a:gd name="T18" fmla="*/ 36 w 42"/>
                <a:gd name="T19" fmla="*/ 22 h 41"/>
                <a:gd name="T20" fmla="*/ 42 w 42"/>
                <a:gd name="T21" fmla="*/ 12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29" y="0"/>
                  </a:lnTo>
                  <a:lnTo>
                    <a:pt x="20" y="4"/>
                  </a:lnTo>
                  <a:lnTo>
                    <a:pt x="10" y="12"/>
                  </a:lnTo>
                  <a:lnTo>
                    <a:pt x="0" y="25"/>
                  </a:lnTo>
                  <a:lnTo>
                    <a:pt x="12" y="41"/>
                  </a:lnTo>
                  <a:lnTo>
                    <a:pt x="18" y="39"/>
                  </a:lnTo>
                  <a:lnTo>
                    <a:pt x="22" y="32"/>
                  </a:lnTo>
                  <a:lnTo>
                    <a:pt x="32" y="29"/>
                  </a:lnTo>
                  <a:lnTo>
                    <a:pt x="36" y="22"/>
                  </a:lnTo>
                  <a:lnTo>
                    <a:pt x="42" y="12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67" name="Freeform 436">
              <a:extLst>
                <a:ext uri="{FF2B5EF4-FFF2-40B4-BE49-F238E27FC236}">
                  <a16:creationId xmlns:a16="http://schemas.microsoft.com/office/drawing/2014/main" xmlns="" id="{1D3D170E-7F1D-44CD-B2E0-3C3B040E6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3626" y="4108945"/>
              <a:ext cx="354281" cy="293116"/>
            </a:xfrm>
            <a:custGeom>
              <a:avLst/>
              <a:gdLst>
                <a:gd name="T0" fmla="*/ 202 w 215"/>
                <a:gd name="T1" fmla="*/ 20 h 202"/>
                <a:gd name="T2" fmla="*/ 211 w 215"/>
                <a:gd name="T3" fmla="*/ 30 h 202"/>
                <a:gd name="T4" fmla="*/ 215 w 215"/>
                <a:gd name="T5" fmla="*/ 47 h 202"/>
                <a:gd name="T6" fmla="*/ 211 w 215"/>
                <a:gd name="T7" fmla="*/ 53 h 202"/>
                <a:gd name="T8" fmla="*/ 207 w 215"/>
                <a:gd name="T9" fmla="*/ 70 h 202"/>
                <a:gd name="T10" fmla="*/ 210 w 215"/>
                <a:gd name="T11" fmla="*/ 87 h 202"/>
                <a:gd name="T12" fmla="*/ 204 w 215"/>
                <a:gd name="T13" fmla="*/ 94 h 202"/>
                <a:gd name="T14" fmla="*/ 198 w 215"/>
                <a:gd name="T15" fmla="*/ 113 h 202"/>
                <a:gd name="T16" fmla="*/ 208 w 215"/>
                <a:gd name="T17" fmla="*/ 119 h 202"/>
                <a:gd name="T18" fmla="*/ 152 w 215"/>
                <a:gd name="T19" fmla="*/ 136 h 202"/>
                <a:gd name="T20" fmla="*/ 153 w 215"/>
                <a:gd name="T21" fmla="*/ 151 h 202"/>
                <a:gd name="T22" fmla="*/ 139 w 215"/>
                <a:gd name="T23" fmla="*/ 154 h 202"/>
                <a:gd name="T24" fmla="*/ 128 w 215"/>
                <a:gd name="T25" fmla="*/ 162 h 202"/>
                <a:gd name="T26" fmla="*/ 126 w 215"/>
                <a:gd name="T27" fmla="*/ 169 h 202"/>
                <a:gd name="T28" fmla="*/ 119 w 215"/>
                <a:gd name="T29" fmla="*/ 171 h 202"/>
                <a:gd name="T30" fmla="*/ 103 w 215"/>
                <a:gd name="T31" fmla="*/ 188 h 202"/>
                <a:gd name="T32" fmla="*/ 92 w 215"/>
                <a:gd name="T33" fmla="*/ 201 h 202"/>
                <a:gd name="T34" fmla="*/ 86 w 215"/>
                <a:gd name="T35" fmla="*/ 202 h 202"/>
                <a:gd name="T36" fmla="*/ 80 w 215"/>
                <a:gd name="T37" fmla="*/ 199 h 202"/>
                <a:gd name="T38" fmla="*/ 60 w 215"/>
                <a:gd name="T39" fmla="*/ 197 h 202"/>
                <a:gd name="T40" fmla="*/ 57 w 215"/>
                <a:gd name="T41" fmla="*/ 195 h 202"/>
                <a:gd name="T42" fmla="*/ 57 w 215"/>
                <a:gd name="T43" fmla="*/ 194 h 202"/>
                <a:gd name="T44" fmla="*/ 50 w 215"/>
                <a:gd name="T45" fmla="*/ 189 h 202"/>
                <a:gd name="T46" fmla="*/ 38 w 215"/>
                <a:gd name="T47" fmla="*/ 188 h 202"/>
                <a:gd name="T48" fmla="*/ 23 w 215"/>
                <a:gd name="T49" fmla="*/ 193 h 202"/>
                <a:gd name="T50" fmla="*/ 12 w 215"/>
                <a:gd name="T51" fmla="*/ 180 h 202"/>
                <a:gd name="T52" fmla="*/ 0 w 215"/>
                <a:gd name="T53" fmla="*/ 163 h 202"/>
                <a:gd name="T54" fmla="*/ 2 w 215"/>
                <a:gd name="T55" fmla="*/ 96 h 202"/>
                <a:gd name="T56" fmla="*/ 41 w 215"/>
                <a:gd name="T57" fmla="*/ 97 h 202"/>
                <a:gd name="T58" fmla="*/ 39 w 215"/>
                <a:gd name="T59" fmla="*/ 90 h 202"/>
                <a:gd name="T60" fmla="*/ 42 w 215"/>
                <a:gd name="T61" fmla="*/ 82 h 202"/>
                <a:gd name="T62" fmla="*/ 39 w 215"/>
                <a:gd name="T63" fmla="*/ 72 h 202"/>
                <a:gd name="T64" fmla="*/ 41 w 215"/>
                <a:gd name="T65" fmla="*/ 62 h 202"/>
                <a:gd name="T66" fmla="*/ 40 w 215"/>
                <a:gd name="T67" fmla="*/ 55 h 202"/>
                <a:gd name="T68" fmla="*/ 46 w 215"/>
                <a:gd name="T69" fmla="*/ 56 h 202"/>
                <a:gd name="T70" fmla="*/ 47 w 215"/>
                <a:gd name="T71" fmla="*/ 63 h 202"/>
                <a:gd name="T72" fmla="*/ 55 w 215"/>
                <a:gd name="T73" fmla="*/ 62 h 202"/>
                <a:gd name="T74" fmla="*/ 67 w 215"/>
                <a:gd name="T75" fmla="*/ 64 h 202"/>
                <a:gd name="T76" fmla="*/ 73 w 215"/>
                <a:gd name="T77" fmla="*/ 73 h 202"/>
                <a:gd name="T78" fmla="*/ 87 w 215"/>
                <a:gd name="T79" fmla="*/ 76 h 202"/>
                <a:gd name="T80" fmla="*/ 99 w 215"/>
                <a:gd name="T81" fmla="*/ 70 h 202"/>
                <a:gd name="T82" fmla="*/ 102 w 215"/>
                <a:gd name="T83" fmla="*/ 81 h 202"/>
                <a:gd name="T84" fmla="*/ 116 w 215"/>
                <a:gd name="T85" fmla="*/ 83 h 202"/>
                <a:gd name="T86" fmla="*/ 123 w 215"/>
                <a:gd name="T87" fmla="*/ 92 h 202"/>
                <a:gd name="T88" fmla="*/ 130 w 215"/>
                <a:gd name="T89" fmla="*/ 104 h 202"/>
                <a:gd name="T90" fmla="*/ 144 w 215"/>
                <a:gd name="T91" fmla="*/ 104 h 202"/>
                <a:gd name="T92" fmla="*/ 143 w 215"/>
                <a:gd name="T93" fmla="*/ 82 h 202"/>
                <a:gd name="T94" fmla="*/ 138 w 215"/>
                <a:gd name="T95" fmla="*/ 85 h 202"/>
                <a:gd name="T96" fmla="*/ 126 w 215"/>
                <a:gd name="T97" fmla="*/ 77 h 202"/>
                <a:gd name="T98" fmla="*/ 121 w 215"/>
                <a:gd name="T99" fmla="*/ 73 h 202"/>
                <a:gd name="T100" fmla="*/ 123 w 215"/>
                <a:gd name="T101" fmla="*/ 53 h 202"/>
                <a:gd name="T102" fmla="*/ 127 w 215"/>
                <a:gd name="T103" fmla="*/ 28 h 202"/>
                <a:gd name="T104" fmla="*/ 123 w 215"/>
                <a:gd name="T105" fmla="*/ 19 h 202"/>
                <a:gd name="T106" fmla="*/ 129 w 215"/>
                <a:gd name="T107" fmla="*/ 6 h 202"/>
                <a:gd name="T108" fmla="*/ 134 w 215"/>
                <a:gd name="T109" fmla="*/ 3 h 202"/>
                <a:gd name="T110" fmla="*/ 158 w 215"/>
                <a:gd name="T111" fmla="*/ 0 h 202"/>
                <a:gd name="T112" fmla="*/ 166 w 215"/>
                <a:gd name="T113" fmla="*/ 2 h 202"/>
                <a:gd name="T114" fmla="*/ 173 w 215"/>
                <a:gd name="T115" fmla="*/ 7 h 202"/>
                <a:gd name="T116" fmla="*/ 180 w 215"/>
                <a:gd name="T117" fmla="*/ 11 h 202"/>
                <a:gd name="T118" fmla="*/ 192 w 215"/>
                <a:gd name="T119" fmla="*/ 14 h 202"/>
                <a:gd name="T120" fmla="*/ 202 w 215"/>
                <a:gd name="T121" fmla="*/ 2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" h="202">
                  <a:moveTo>
                    <a:pt x="202" y="20"/>
                  </a:moveTo>
                  <a:lnTo>
                    <a:pt x="211" y="30"/>
                  </a:lnTo>
                  <a:lnTo>
                    <a:pt x="215" y="47"/>
                  </a:lnTo>
                  <a:lnTo>
                    <a:pt x="211" y="53"/>
                  </a:lnTo>
                  <a:lnTo>
                    <a:pt x="207" y="70"/>
                  </a:lnTo>
                  <a:lnTo>
                    <a:pt x="210" y="87"/>
                  </a:lnTo>
                  <a:lnTo>
                    <a:pt x="204" y="94"/>
                  </a:lnTo>
                  <a:lnTo>
                    <a:pt x="198" y="113"/>
                  </a:lnTo>
                  <a:lnTo>
                    <a:pt x="208" y="119"/>
                  </a:lnTo>
                  <a:lnTo>
                    <a:pt x="152" y="136"/>
                  </a:lnTo>
                  <a:lnTo>
                    <a:pt x="153" y="151"/>
                  </a:lnTo>
                  <a:lnTo>
                    <a:pt x="139" y="154"/>
                  </a:lnTo>
                  <a:lnTo>
                    <a:pt x="128" y="162"/>
                  </a:lnTo>
                  <a:lnTo>
                    <a:pt x="126" y="169"/>
                  </a:lnTo>
                  <a:lnTo>
                    <a:pt x="119" y="171"/>
                  </a:lnTo>
                  <a:lnTo>
                    <a:pt x="103" y="188"/>
                  </a:lnTo>
                  <a:lnTo>
                    <a:pt x="92" y="201"/>
                  </a:lnTo>
                  <a:lnTo>
                    <a:pt x="86" y="202"/>
                  </a:lnTo>
                  <a:lnTo>
                    <a:pt x="80" y="199"/>
                  </a:lnTo>
                  <a:lnTo>
                    <a:pt x="60" y="197"/>
                  </a:lnTo>
                  <a:lnTo>
                    <a:pt x="57" y="195"/>
                  </a:lnTo>
                  <a:lnTo>
                    <a:pt x="57" y="194"/>
                  </a:lnTo>
                  <a:lnTo>
                    <a:pt x="50" y="189"/>
                  </a:lnTo>
                  <a:lnTo>
                    <a:pt x="38" y="188"/>
                  </a:lnTo>
                  <a:lnTo>
                    <a:pt x="23" y="193"/>
                  </a:lnTo>
                  <a:lnTo>
                    <a:pt x="12" y="180"/>
                  </a:lnTo>
                  <a:lnTo>
                    <a:pt x="0" y="163"/>
                  </a:lnTo>
                  <a:lnTo>
                    <a:pt x="2" y="96"/>
                  </a:lnTo>
                  <a:lnTo>
                    <a:pt x="41" y="97"/>
                  </a:lnTo>
                  <a:lnTo>
                    <a:pt x="39" y="90"/>
                  </a:lnTo>
                  <a:lnTo>
                    <a:pt x="42" y="82"/>
                  </a:lnTo>
                  <a:lnTo>
                    <a:pt x="39" y="72"/>
                  </a:lnTo>
                  <a:lnTo>
                    <a:pt x="41" y="62"/>
                  </a:lnTo>
                  <a:lnTo>
                    <a:pt x="40" y="55"/>
                  </a:lnTo>
                  <a:lnTo>
                    <a:pt x="46" y="56"/>
                  </a:lnTo>
                  <a:lnTo>
                    <a:pt x="47" y="63"/>
                  </a:lnTo>
                  <a:lnTo>
                    <a:pt x="55" y="62"/>
                  </a:lnTo>
                  <a:lnTo>
                    <a:pt x="67" y="64"/>
                  </a:lnTo>
                  <a:lnTo>
                    <a:pt x="73" y="73"/>
                  </a:lnTo>
                  <a:lnTo>
                    <a:pt x="87" y="76"/>
                  </a:lnTo>
                  <a:lnTo>
                    <a:pt x="99" y="70"/>
                  </a:lnTo>
                  <a:lnTo>
                    <a:pt x="102" y="81"/>
                  </a:lnTo>
                  <a:lnTo>
                    <a:pt x="116" y="83"/>
                  </a:lnTo>
                  <a:lnTo>
                    <a:pt x="123" y="92"/>
                  </a:lnTo>
                  <a:lnTo>
                    <a:pt x="130" y="104"/>
                  </a:lnTo>
                  <a:lnTo>
                    <a:pt x="144" y="104"/>
                  </a:lnTo>
                  <a:lnTo>
                    <a:pt x="143" y="82"/>
                  </a:lnTo>
                  <a:lnTo>
                    <a:pt x="138" y="85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23" y="53"/>
                  </a:lnTo>
                  <a:lnTo>
                    <a:pt x="127" y="28"/>
                  </a:lnTo>
                  <a:lnTo>
                    <a:pt x="123" y="19"/>
                  </a:lnTo>
                  <a:lnTo>
                    <a:pt x="129" y="6"/>
                  </a:lnTo>
                  <a:lnTo>
                    <a:pt x="134" y="3"/>
                  </a:lnTo>
                  <a:lnTo>
                    <a:pt x="158" y="0"/>
                  </a:lnTo>
                  <a:lnTo>
                    <a:pt x="166" y="2"/>
                  </a:lnTo>
                  <a:lnTo>
                    <a:pt x="173" y="7"/>
                  </a:lnTo>
                  <a:lnTo>
                    <a:pt x="180" y="11"/>
                  </a:lnTo>
                  <a:lnTo>
                    <a:pt x="192" y="14"/>
                  </a:lnTo>
                  <a:lnTo>
                    <a:pt x="202" y="2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68" name="Freeform 437">
              <a:extLst>
                <a:ext uri="{FF2B5EF4-FFF2-40B4-BE49-F238E27FC236}">
                  <a16:creationId xmlns:a16="http://schemas.microsoft.com/office/drawing/2014/main" xmlns="" id="{618B3EBA-9C60-41E1-B002-D709D60D1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496" y="4328058"/>
              <a:ext cx="229047" cy="203150"/>
            </a:xfrm>
            <a:custGeom>
              <a:avLst/>
              <a:gdLst>
                <a:gd name="T0" fmla="*/ 103 w 139"/>
                <a:gd name="T1" fmla="*/ 140 h 140"/>
                <a:gd name="T2" fmla="*/ 93 w 139"/>
                <a:gd name="T3" fmla="*/ 138 h 140"/>
                <a:gd name="T4" fmla="*/ 87 w 139"/>
                <a:gd name="T5" fmla="*/ 140 h 140"/>
                <a:gd name="T6" fmla="*/ 79 w 139"/>
                <a:gd name="T7" fmla="*/ 137 h 140"/>
                <a:gd name="T8" fmla="*/ 71 w 139"/>
                <a:gd name="T9" fmla="*/ 136 h 140"/>
                <a:gd name="T10" fmla="*/ 60 w 139"/>
                <a:gd name="T11" fmla="*/ 127 h 140"/>
                <a:gd name="T12" fmla="*/ 47 w 139"/>
                <a:gd name="T13" fmla="*/ 124 h 140"/>
                <a:gd name="T14" fmla="*/ 42 w 139"/>
                <a:gd name="T15" fmla="*/ 111 h 140"/>
                <a:gd name="T16" fmla="*/ 42 w 139"/>
                <a:gd name="T17" fmla="*/ 103 h 140"/>
                <a:gd name="T18" fmla="*/ 35 w 139"/>
                <a:gd name="T19" fmla="*/ 101 h 140"/>
                <a:gd name="T20" fmla="*/ 15 w 139"/>
                <a:gd name="T21" fmla="*/ 78 h 140"/>
                <a:gd name="T22" fmla="*/ 10 w 139"/>
                <a:gd name="T23" fmla="*/ 66 h 140"/>
                <a:gd name="T24" fmla="*/ 6 w 139"/>
                <a:gd name="T25" fmla="*/ 63 h 140"/>
                <a:gd name="T26" fmla="*/ 0 w 139"/>
                <a:gd name="T27" fmla="*/ 46 h 140"/>
                <a:gd name="T28" fmla="*/ 20 w 139"/>
                <a:gd name="T29" fmla="*/ 48 h 140"/>
                <a:gd name="T30" fmla="*/ 26 w 139"/>
                <a:gd name="T31" fmla="*/ 51 h 140"/>
                <a:gd name="T32" fmla="*/ 32 w 139"/>
                <a:gd name="T33" fmla="*/ 50 h 140"/>
                <a:gd name="T34" fmla="*/ 43 w 139"/>
                <a:gd name="T35" fmla="*/ 37 h 140"/>
                <a:gd name="T36" fmla="*/ 59 w 139"/>
                <a:gd name="T37" fmla="*/ 20 h 140"/>
                <a:gd name="T38" fmla="*/ 66 w 139"/>
                <a:gd name="T39" fmla="*/ 18 h 140"/>
                <a:gd name="T40" fmla="*/ 68 w 139"/>
                <a:gd name="T41" fmla="*/ 11 h 140"/>
                <a:gd name="T42" fmla="*/ 79 w 139"/>
                <a:gd name="T43" fmla="*/ 3 h 140"/>
                <a:gd name="T44" fmla="*/ 93 w 139"/>
                <a:gd name="T45" fmla="*/ 0 h 140"/>
                <a:gd name="T46" fmla="*/ 94 w 139"/>
                <a:gd name="T47" fmla="*/ 7 h 140"/>
                <a:gd name="T48" fmla="*/ 109 w 139"/>
                <a:gd name="T49" fmla="*/ 7 h 140"/>
                <a:gd name="T50" fmla="*/ 117 w 139"/>
                <a:gd name="T51" fmla="*/ 11 h 140"/>
                <a:gd name="T52" fmla="*/ 121 w 139"/>
                <a:gd name="T53" fmla="*/ 16 h 140"/>
                <a:gd name="T54" fmla="*/ 130 w 139"/>
                <a:gd name="T55" fmla="*/ 18 h 140"/>
                <a:gd name="T56" fmla="*/ 139 w 139"/>
                <a:gd name="T57" fmla="*/ 25 h 140"/>
                <a:gd name="T58" fmla="*/ 138 w 139"/>
                <a:gd name="T59" fmla="*/ 51 h 140"/>
                <a:gd name="T60" fmla="*/ 133 w 139"/>
                <a:gd name="T61" fmla="*/ 65 h 140"/>
                <a:gd name="T62" fmla="*/ 132 w 139"/>
                <a:gd name="T63" fmla="*/ 81 h 140"/>
                <a:gd name="T64" fmla="*/ 134 w 139"/>
                <a:gd name="T65" fmla="*/ 87 h 140"/>
                <a:gd name="T66" fmla="*/ 131 w 139"/>
                <a:gd name="T67" fmla="*/ 99 h 140"/>
                <a:gd name="T68" fmla="*/ 129 w 139"/>
                <a:gd name="T69" fmla="*/ 101 h 140"/>
                <a:gd name="T70" fmla="*/ 123 w 139"/>
                <a:gd name="T71" fmla="*/ 116 h 140"/>
                <a:gd name="T72" fmla="*/ 103 w 139"/>
                <a:gd name="T7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140">
                  <a:moveTo>
                    <a:pt x="103" y="140"/>
                  </a:moveTo>
                  <a:lnTo>
                    <a:pt x="93" y="138"/>
                  </a:lnTo>
                  <a:lnTo>
                    <a:pt x="87" y="140"/>
                  </a:lnTo>
                  <a:lnTo>
                    <a:pt x="79" y="137"/>
                  </a:lnTo>
                  <a:lnTo>
                    <a:pt x="71" y="136"/>
                  </a:lnTo>
                  <a:lnTo>
                    <a:pt x="60" y="127"/>
                  </a:lnTo>
                  <a:lnTo>
                    <a:pt x="47" y="124"/>
                  </a:lnTo>
                  <a:lnTo>
                    <a:pt x="42" y="111"/>
                  </a:lnTo>
                  <a:lnTo>
                    <a:pt x="42" y="103"/>
                  </a:lnTo>
                  <a:lnTo>
                    <a:pt x="35" y="101"/>
                  </a:lnTo>
                  <a:lnTo>
                    <a:pt x="15" y="78"/>
                  </a:lnTo>
                  <a:lnTo>
                    <a:pt x="10" y="66"/>
                  </a:lnTo>
                  <a:lnTo>
                    <a:pt x="6" y="63"/>
                  </a:lnTo>
                  <a:lnTo>
                    <a:pt x="0" y="46"/>
                  </a:lnTo>
                  <a:lnTo>
                    <a:pt x="20" y="48"/>
                  </a:lnTo>
                  <a:lnTo>
                    <a:pt x="26" y="51"/>
                  </a:lnTo>
                  <a:lnTo>
                    <a:pt x="32" y="50"/>
                  </a:lnTo>
                  <a:lnTo>
                    <a:pt x="43" y="37"/>
                  </a:lnTo>
                  <a:lnTo>
                    <a:pt x="59" y="20"/>
                  </a:lnTo>
                  <a:lnTo>
                    <a:pt x="66" y="18"/>
                  </a:lnTo>
                  <a:lnTo>
                    <a:pt x="68" y="11"/>
                  </a:lnTo>
                  <a:lnTo>
                    <a:pt x="79" y="3"/>
                  </a:lnTo>
                  <a:lnTo>
                    <a:pt x="93" y="0"/>
                  </a:lnTo>
                  <a:lnTo>
                    <a:pt x="94" y="7"/>
                  </a:lnTo>
                  <a:lnTo>
                    <a:pt x="109" y="7"/>
                  </a:lnTo>
                  <a:lnTo>
                    <a:pt x="117" y="11"/>
                  </a:lnTo>
                  <a:lnTo>
                    <a:pt x="121" y="16"/>
                  </a:lnTo>
                  <a:lnTo>
                    <a:pt x="130" y="18"/>
                  </a:lnTo>
                  <a:lnTo>
                    <a:pt x="139" y="25"/>
                  </a:lnTo>
                  <a:lnTo>
                    <a:pt x="138" y="51"/>
                  </a:lnTo>
                  <a:lnTo>
                    <a:pt x="133" y="65"/>
                  </a:lnTo>
                  <a:lnTo>
                    <a:pt x="132" y="81"/>
                  </a:lnTo>
                  <a:lnTo>
                    <a:pt x="134" y="87"/>
                  </a:lnTo>
                  <a:lnTo>
                    <a:pt x="131" y="99"/>
                  </a:lnTo>
                  <a:lnTo>
                    <a:pt x="129" y="101"/>
                  </a:lnTo>
                  <a:lnTo>
                    <a:pt x="123" y="116"/>
                  </a:lnTo>
                  <a:lnTo>
                    <a:pt x="103" y="14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69" name="Freeform 438">
              <a:extLst>
                <a:ext uri="{FF2B5EF4-FFF2-40B4-BE49-F238E27FC236}">
                  <a16:creationId xmlns:a16="http://schemas.microsoft.com/office/drawing/2014/main" xmlns="" id="{3E7E953E-5D31-4303-AC8D-CDC21BAB5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614" y="1626164"/>
              <a:ext cx="3616959" cy="995434"/>
            </a:xfrm>
            <a:custGeom>
              <a:avLst/>
              <a:gdLst>
                <a:gd name="T0" fmla="*/ 751 w 2195"/>
                <a:gd name="T1" fmla="*/ 25 h 686"/>
                <a:gd name="T2" fmla="*/ 649 w 2195"/>
                <a:gd name="T3" fmla="*/ 59 h 686"/>
                <a:gd name="T4" fmla="*/ 594 w 2195"/>
                <a:gd name="T5" fmla="*/ 101 h 686"/>
                <a:gd name="T6" fmla="*/ 603 w 2195"/>
                <a:gd name="T7" fmla="*/ 140 h 686"/>
                <a:gd name="T8" fmla="*/ 600 w 2195"/>
                <a:gd name="T9" fmla="*/ 189 h 686"/>
                <a:gd name="T10" fmla="*/ 541 w 2195"/>
                <a:gd name="T11" fmla="*/ 77 h 686"/>
                <a:gd name="T12" fmla="*/ 524 w 2195"/>
                <a:gd name="T13" fmla="*/ 135 h 686"/>
                <a:gd name="T14" fmla="*/ 434 w 2195"/>
                <a:gd name="T15" fmla="*/ 142 h 686"/>
                <a:gd name="T16" fmla="*/ 337 w 2195"/>
                <a:gd name="T17" fmla="*/ 143 h 686"/>
                <a:gd name="T18" fmla="*/ 241 w 2195"/>
                <a:gd name="T19" fmla="*/ 154 h 686"/>
                <a:gd name="T20" fmla="*/ 172 w 2195"/>
                <a:gd name="T21" fmla="*/ 204 h 686"/>
                <a:gd name="T22" fmla="*/ 111 w 2195"/>
                <a:gd name="T23" fmla="*/ 223 h 686"/>
                <a:gd name="T24" fmla="*/ 177 w 2195"/>
                <a:gd name="T25" fmla="*/ 168 h 686"/>
                <a:gd name="T26" fmla="*/ 1 w 2195"/>
                <a:gd name="T27" fmla="*/ 152 h 686"/>
                <a:gd name="T28" fmla="*/ 67 w 2195"/>
                <a:gd name="T29" fmla="*/ 262 h 686"/>
                <a:gd name="T30" fmla="*/ 30 w 2195"/>
                <a:gd name="T31" fmla="*/ 356 h 686"/>
                <a:gd name="T32" fmla="*/ 95 w 2195"/>
                <a:gd name="T33" fmla="*/ 403 h 686"/>
                <a:gd name="T34" fmla="*/ 111 w 2195"/>
                <a:gd name="T35" fmla="*/ 441 h 686"/>
                <a:gd name="T36" fmla="*/ 161 w 2195"/>
                <a:gd name="T37" fmla="*/ 469 h 686"/>
                <a:gd name="T38" fmla="*/ 227 w 2195"/>
                <a:gd name="T39" fmla="*/ 507 h 686"/>
                <a:gd name="T40" fmla="*/ 240 w 2195"/>
                <a:gd name="T41" fmla="*/ 555 h 686"/>
                <a:gd name="T42" fmla="*/ 239 w 2195"/>
                <a:gd name="T43" fmla="*/ 614 h 686"/>
                <a:gd name="T44" fmla="*/ 363 w 2195"/>
                <a:gd name="T45" fmla="*/ 654 h 686"/>
                <a:gd name="T46" fmla="*/ 434 w 2195"/>
                <a:gd name="T47" fmla="*/ 672 h 686"/>
                <a:gd name="T48" fmla="*/ 412 w 2195"/>
                <a:gd name="T49" fmla="*/ 564 h 686"/>
                <a:gd name="T50" fmla="*/ 394 w 2195"/>
                <a:gd name="T51" fmla="*/ 493 h 686"/>
                <a:gd name="T52" fmla="*/ 571 w 2195"/>
                <a:gd name="T53" fmla="*/ 488 h 686"/>
                <a:gd name="T54" fmla="*/ 571 w 2195"/>
                <a:gd name="T55" fmla="*/ 425 h 686"/>
                <a:gd name="T56" fmla="*/ 758 w 2195"/>
                <a:gd name="T57" fmla="*/ 424 h 686"/>
                <a:gd name="T58" fmla="*/ 920 w 2195"/>
                <a:gd name="T59" fmla="*/ 489 h 686"/>
                <a:gd name="T60" fmla="*/ 1027 w 2195"/>
                <a:gd name="T61" fmla="*/ 519 h 686"/>
                <a:gd name="T62" fmla="*/ 1175 w 2195"/>
                <a:gd name="T63" fmla="*/ 510 h 686"/>
                <a:gd name="T64" fmla="*/ 1273 w 2195"/>
                <a:gd name="T65" fmla="*/ 503 h 686"/>
                <a:gd name="T66" fmla="*/ 1408 w 2195"/>
                <a:gd name="T67" fmla="*/ 518 h 686"/>
                <a:gd name="T68" fmla="*/ 1516 w 2195"/>
                <a:gd name="T69" fmla="*/ 493 h 686"/>
                <a:gd name="T70" fmla="*/ 1570 w 2195"/>
                <a:gd name="T71" fmla="*/ 441 h 686"/>
                <a:gd name="T72" fmla="*/ 1742 w 2195"/>
                <a:gd name="T73" fmla="*/ 550 h 686"/>
                <a:gd name="T74" fmla="*/ 1789 w 2195"/>
                <a:gd name="T75" fmla="*/ 600 h 686"/>
                <a:gd name="T76" fmla="*/ 1821 w 2195"/>
                <a:gd name="T77" fmla="*/ 642 h 686"/>
                <a:gd name="T78" fmla="*/ 1879 w 2195"/>
                <a:gd name="T79" fmla="*/ 536 h 686"/>
                <a:gd name="T80" fmla="*/ 1746 w 2195"/>
                <a:gd name="T81" fmla="*/ 425 h 686"/>
                <a:gd name="T82" fmla="*/ 1855 w 2195"/>
                <a:gd name="T83" fmla="*/ 317 h 686"/>
                <a:gd name="T84" fmla="*/ 1972 w 2195"/>
                <a:gd name="T85" fmla="*/ 275 h 686"/>
                <a:gd name="T86" fmla="*/ 1981 w 2195"/>
                <a:gd name="T87" fmla="*/ 358 h 686"/>
                <a:gd name="T88" fmla="*/ 2115 w 2195"/>
                <a:gd name="T89" fmla="*/ 441 h 686"/>
                <a:gd name="T90" fmla="*/ 2041 w 2195"/>
                <a:gd name="T91" fmla="*/ 341 h 686"/>
                <a:gd name="T92" fmla="*/ 2121 w 2195"/>
                <a:gd name="T93" fmla="*/ 301 h 686"/>
                <a:gd name="T94" fmla="*/ 2165 w 2195"/>
                <a:gd name="T95" fmla="*/ 245 h 686"/>
                <a:gd name="T96" fmla="*/ 2127 w 2195"/>
                <a:gd name="T97" fmla="*/ 194 h 686"/>
                <a:gd name="T98" fmla="*/ 2155 w 2195"/>
                <a:gd name="T99" fmla="*/ 143 h 686"/>
                <a:gd name="T100" fmla="*/ 2081 w 2195"/>
                <a:gd name="T101" fmla="*/ 119 h 686"/>
                <a:gd name="T102" fmla="*/ 1867 w 2195"/>
                <a:gd name="T103" fmla="*/ 130 h 686"/>
                <a:gd name="T104" fmla="*/ 1729 w 2195"/>
                <a:gd name="T105" fmla="*/ 128 h 686"/>
                <a:gd name="T106" fmla="*/ 1395 w 2195"/>
                <a:gd name="T107" fmla="*/ 82 h 686"/>
                <a:gd name="T108" fmla="*/ 1301 w 2195"/>
                <a:gd name="T109" fmla="*/ 103 h 686"/>
                <a:gd name="T110" fmla="*/ 1124 w 2195"/>
                <a:gd name="T111" fmla="*/ 71 h 686"/>
                <a:gd name="T112" fmla="*/ 983 w 2195"/>
                <a:gd name="T113" fmla="*/ 54 h 686"/>
                <a:gd name="T114" fmla="*/ 913 w 2195"/>
                <a:gd name="T115" fmla="*/ 18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95" h="686">
                  <a:moveTo>
                    <a:pt x="856" y="0"/>
                  </a:moveTo>
                  <a:lnTo>
                    <a:pt x="836" y="6"/>
                  </a:lnTo>
                  <a:lnTo>
                    <a:pt x="832" y="12"/>
                  </a:lnTo>
                  <a:lnTo>
                    <a:pt x="836" y="19"/>
                  </a:lnTo>
                  <a:lnTo>
                    <a:pt x="813" y="18"/>
                  </a:lnTo>
                  <a:lnTo>
                    <a:pt x="795" y="27"/>
                  </a:lnTo>
                  <a:lnTo>
                    <a:pt x="781" y="23"/>
                  </a:lnTo>
                  <a:lnTo>
                    <a:pt x="751" y="25"/>
                  </a:lnTo>
                  <a:lnTo>
                    <a:pt x="752" y="29"/>
                  </a:lnTo>
                  <a:lnTo>
                    <a:pt x="721" y="31"/>
                  </a:lnTo>
                  <a:lnTo>
                    <a:pt x="705" y="39"/>
                  </a:lnTo>
                  <a:lnTo>
                    <a:pt x="692" y="39"/>
                  </a:lnTo>
                  <a:lnTo>
                    <a:pt x="687" y="49"/>
                  </a:lnTo>
                  <a:lnTo>
                    <a:pt x="705" y="58"/>
                  </a:lnTo>
                  <a:lnTo>
                    <a:pt x="680" y="60"/>
                  </a:lnTo>
                  <a:lnTo>
                    <a:pt x="649" y="59"/>
                  </a:lnTo>
                  <a:lnTo>
                    <a:pt x="630" y="62"/>
                  </a:lnTo>
                  <a:lnTo>
                    <a:pt x="646" y="80"/>
                  </a:lnTo>
                  <a:lnTo>
                    <a:pt x="669" y="93"/>
                  </a:lnTo>
                  <a:lnTo>
                    <a:pt x="637" y="84"/>
                  </a:lnTo>
                  <a:lnTo>
                    <a:pt x="611" y="85"/>
                  </a:lnTo>
                  <a:lnTo>
                    <a:pt x="595" y="91"/>
                  </a:lnTo>
                  <a:lnTo>
                    <a:pt x="610" y="104"/>
                  </a:lnTo>
                  <a:lnTo>
                    <a:pt x="594" y="101"/>
                  </a:lnTo>
                  <a:lnTo>
                    <a:pt x="587" y="84"/>
                  </a:lnTo>
                  <a:lnTo>
                    <a:pt x="573" y="75"/>
                  </a:lnTo>
                  <a:lnTo>
                    <a:pt x="567" y="76"/>
                  </a:lnTo>
                  <a:lnTo>
                    <a:pt x="579" y="87"/>
                  </a:lnTo>
                  <a:lnTo>
                    <a:pt x="564" y="99"/>
                  </a:lnTo>
                  <a:lnTo>
                    <a:pt x="591" y="112"/>
                  </a:lnTo>
                  <a:lnTo>
                    <a:pt x="593" y="130"/>
                  </a:lnTo>
                  <a:lnTo>
                    <a:pt x="603" y="140"/>
                  </a:lnTo>
                  <a:lnTo>
                    <a:pt x="618" y="141"/>
                  </a:lnTo>
                  <a:lnTo>
                    <a:pt x="620" y="152"/>
                  </a:lnTo>
                  <a:lnTo>
                    <a:pt x="635" y="162"/>
                  </a:lnTo>
                  <a:lnTo>
                    <a:pt x="629" y="171"/>
                  </a:lnTo>
                  <a:lnTo>
                    <a:pt x="631" y="180"/>
                  </a:lnTo>
                  <a:lnTo>
                    <a:pt x="619" y="185"/>
                  </a:lnTo>
                  <a:lnTo>
                    <a:pt x="617" y="191"/>
                  </a:lnTo>
                  <a:lnTo>
                    <a:pt x="600" y="189"/>
                  </a:lnTo>
                  <a:lnTo>
                    <a:pt x="611" y="163"/>
                  </a:lnTo>
                  <a:lnTo>
                    <a:pt x="608" y="151"/>
                  </a:lnTo>
                  <a:lnTo>
                    <a:pt x="586" y="141"/>
                  </a:lnTo>
                  <a:lnTo>
                    <a:pt x="573" y="117"/>
                  </a:lnTo>
                  <a:lnTo>
                    <a:pt x="560" y="105"/>
                  </a:lnTo>
                  <a:lnTo>
                    <a:pt x="549" y="99"/>
                  </a:lnTo>
                  <a:lnTo>
                    <a:pt x="551" y="86"/>
                  </a:lnTo>
                  <a:lnTo>
                    <a:pt x="541" y="77"/>
                  </a:lnTo>
                  <a:lnTo>
                    <a:pt x="505" y="72"/>
                  </a:lnTo>
                  <a:lnTo>
                    <a:pt x="498" y="75"/>
                  </a:lnTo>
                  <a:lnTo>
                    <a:pt x="500" y="91"/>
                  </a:lnTo>
                  <a:lnTo>
                    <a:pt x="486" y="106"/>
                  </a:lnTo>
                  <a:lnTo>
                    <a:pt x="490" y="111"/>
                  </a:lnTo>
                  <a:lnTo>
                    <a:pt x="506" y="124"/>
                  </a:lnTo>
                  <a:lnTo>
                    <a:pt x="507" y="133"/>
                  </a:lnTo>
                  <a:lnTo>
                    <a:pt x="524" y="135"/>
                  </a:lnTo>
                  <a:lnTo>
                    <a:pt x="526" y="138"/>
                  </a:lnTo>
                  <a:lnTo>
                    <a:pt x="546" y="148"/>
                  </a:lnTo>
                  <a:lnTo>
                    <a:pt x="543" y="157"/>
                  </a:lnTo>
                  <a:lnTo>
                    <a:pt x="482" y="137"/>
                  </a:lnTo>
                  <a:lnTo>
                    <a:pt x="460" y="131"/>
                  </a:lnTo>
                  <a:lnTo>
                    <a:pt x="418" y="126"/>
                  </a:lnTo>
                  <a:lnTo>
                    <a:pt x="414" y="132"/>
                  </a:lnTo>
                  <a:lnTo>
                    <a:pt x="434" y="142"/>
                  </a:lnTo>
                  <a:lnTo>
                    <a:pt x="425" y="153"/>
                  </a:lnTo>
                  <a:lnTo>
                    <a:pt x="404" y="143"/>
                  </a:lnTo>
                  <a:lnTo>
                    <a:pt x="388" y="150"/>
                  </a:lnTo>
                  <a:lnTo>
                    <a:pt x="363" y="151"/>
                  </a:lnTo>
                  <a:lnTo>
                    <a:pt x="357" y="157"/>
                  </a:lnTo>
                  <a:lnTo>
                    <a:pt x="339" y="155"/>
                  </a:lnTo>
                  <a:lnTo>
                    <a:pt x="347" y="144"/>
                  </a:lnTo>
                  <a:lnTo>
                    <a:pt x="337" y="143"/>
                  </a:lnTo>
                  <a:lnTo>
                    <a:pt x="297" y="159"/>
                  </a:lnTo>
                  <a:lnTo>
                    <a:pt x="272" y="167"/>
                  </a:lnTo>
                  <a:lnTo>
                    <a:pt x="274" y="178"/>
                  </a:lnTo>
                  <a:lnTo>
                    <a:pt x="255" y="183"/>
                  </a:lnTo>
                  <a:lnTo>
                    <a:pt x="241" y="176"/>
                  </a:lnTo>
                  <a:lnTo>
                    <a:pt x="237" y="166"/>
                  </a:lnTo>
                  <a:lnTo>
                    <a:pt x="253" y="164"/>
                  </a:lnTo>
                  <a:lnTo>
                    <a:pt x="241" y="154"/>
                  </a:lnTo>
                  <a:lnTo>
                    <a:pt x="202" y="148"/>
                  </a:lnTo>
                  <a:lnTo>
                    <a:pt x="216" y="159"/>
                  </a:lnTo>
                  <a:lnTo>
                    <a:pt x="214" y="170"/>
                  </a:lnTo>
                  <a:lnTo>
                    <a:pt x="229" y="181"/>
                  </a:lnTo>
                  <a:lnTo>
                    <a:pt x="226" y="193"/>
                  </a:lnTo>
                  <a:lnTo>
                    <a:pt x="210" y="187"/>
                  </a:lnTo>
                  <a:lnTo>
                    <a:pt x="197" y="186"/>
                  </a:lnTo>
                  <a:lnTo>
                    <a:pt x="172" y="204"/>
                  </a:lnTo>
                  <a:lnTo>
                    <a:pt x="186" y="217"/>
                  </a:lnTo>
                  <a:lnTo>
                    <a:pt x="175" y="222"/>
                  </a:lnTo>
                  <a:lnTo>
                    <a:pt x="138" y="210"/>
                  </a:lnTo>
                  <a:lnTo>
                    <a:pt x="131" y="217"/>
                  </a:lnTo>
                  <a:lnTo>
                    <a:pt x="142" y="225"/>
                  </a:lnTo>
                  <a:lnTo>
                    <a:pt x="143" y="234"/>
                  </a:lnTo>
                  <a:lnTo>
                    <a:pt x="130" y="229"/>
                  </a:lnTo>
                  <a:lnTo>
                    <a:pt x="111" y="223"/>
                  </a:lnTo>
                  <a:lnTo>
                    <a:pt x="104" y="205"/>
                  </a:lnTo>
                  <a:lnTo>
                    <a:pt x="101" y="196"/>
                  </a:lnTo>
                  <a:lnTo>
                    <a:pt x="74" y="183"/>
                  </a:lnTo>
                  <a:lnTo>
                    <a:pt x="84" y="181"/>
                  </a:lnTo>
                  <a:lnTo>
                    <a:pt x="149" y="194"/>
                  </a:lnTo>
                  <a:lnTo>
                    <a:pt x="170" y="190"/>
                  </a:lnTo>
                  <a:lnTo>
                    <a:pt x="182" y="180"/>
                  </a:lnTo>
                  <a:lnTo>
                    <a:pt x="177" y="168"/>
                  </a:lnTo>
                  <a:lnTo>
                    <a:pt x="163" y="160"/>
                  </a:lnTo>
                  <a:lnTo>
                    <a:pt x="106" y="140"/>
                  </a:lnTo>
                  <a:lnTo>
                    <a:pt x="68" y="135"/>
                  </a:lnTo>
                  <a:lnTo>
                    <a:pt x="43" y="125"/>
                  </a:lnTo>
                  <a:lnTo>
                    <a:pt x="31" y="131"/>
                  </a:lnTo>
                  <a:lnTo>
                    <a:pt x="10" y="138"/>
                  </a:lnTo>
                  <a:lnTo>
                    <a:pt x="0" y="140"/>
                  </a:lnTo>
                  <a:lnTo>
                    <a:pt x="1" y="152"/>
                  </a:lnTo>
                  <a:lnTo>
                    <a:pt x="25" y="164"/>
                  </a:lnTo>
                  <a:lnTo>
                    <a:pt x="16" y="177"/>
                  </a:lnTo>
                  <a:lnTo>
                    <a:pt x="38" y="198"/>
                  </a:lnTo>
                  <a:lnTo>
                    <a:pt x="32" y="213"/>
                  </a:lnTo>
                  <a:lnTo>
                    <a:pt x="48" y="228"/>
                  </a:lnTo>
                  <a:lnTo>
                    <a:pt x="45" y="240"/>
                  </a:lnTo>
                  <a:lnTo>
                    <a:pt x="70" y="253"/>
                  </a:lnTo>
                  <a:lnTo>
                    <a:pt x="67" y="262"/>
                  </a:lnTo>
                  <a:lnTo>
                    <a:pt x="56" y="273"/>
                  </a:lnTo>
                  <a:lnTo>
                    <a:pt x="30" y="297"/>
                  </a:lnTo>
                  <a:lnTo>
                    <a:pt x="47" y="306"/>
                  </a:lnTo>
                  <a:lnTo>
                    <a:pt x="33" y="317"/>
                  </a:lnTo>
                  <a:lnTo>
                    <a:pt x="36" y="321"/>
                  </a:lnTo>
                  <a:lnTo>
                    <a:pt x="28" y="332"/>
                  </a:lnTo>
                  <a:lnTo>
                    <a:pt x="35" y="350"/>
                  </a:lnTo>
                  <a:lnTo>
                    <a:pt x="30" y="356"/>
                  </a:lnTo>
                  <a:lnTo>
                    <a:pt x="38" y="361"/>
                  </a:lnTo>
                  <a:lnTo>
                    <a:pt x="41" y="370"/>
                  </a:lnTo>
                  <a:lnTo>
                    <a:pt x="48" y="382"/>
                  </a:lnTo>
                  <a:lnTo>
                    <a:pt x="65" y="386"/>
                  </a:lnTo>
                  <a:lnTo>
                    <a:pt x="68" y="392"/>
                  </a:lnTo>
                  <a:lnTo>
                    <a:pt x="76" y="389"/>
                  </a:lnTo>
                  <a:lnTo>
                    <a:pt x="92" y="394"/>
                  </a:lnTo>
                  <a:lnTo>
                    <a:pt x="95" y="403"/>
                  </a:lnTo>
                  <a:lnTo>
                    <a:pt x="93" y="408"/>
                  </a:lnTo>
                  <a:lnTo>
                    <a:pt x="105" y="422"/>
                  </a:lnTo>
                  <a:lnTo>
                    <a:pt x="112" y="425"/>
                  </a:lnTo>
                  <a:lnTo>
                    <a:pt x="112" y="429"/>
                  </a:lnTo>
                  <a:lnTo>
                    <a:pt x="123" y="432"/>
                  </a:lnTo>
                  <a:lnTo>
                    <a:pt x="129" y="438"/>
                  </a:lnTo>
                  <a:lnTo>
                    <a:pt x="123" y="442"/>
                  </a:lnTo>
                  <a:lnTo>
                    <a:pt x="111" y="441"/>
                  </a:lnTo>
                  <a:lnTo>
                    <a:pt x="108" y="443"/>
                  </a:lnTo>
                  <a:lnTo>
                    <a:pt x="113" y="450"/>
                  </a:lnTo>
                  <a:lnTo>
                    <a:pt x="119" y="463"/>
                  </a:lnTo>
                  <a:lnTo>
                    <a:pt x="125" y="463"/>
                  </a:lnTo>
                  <a:lnTo>
                    <a:pt x="128" y="459"/>
                  </a:lnTo>
                  <a:lnTo>
                    <a:pt x="133" y="460"/>
                  </a:lnTo>
                  <a:lnTo>
                    <a:pt x="149" y="458"/>
                  </a:lnTo>
                  <a:lnTo>
                    <a:pt x="161" y="469"/>
                  </a:lnTo>
                  <a:lnTo>
                    <a:pt x="158" y="474"/>
                  </a:lnTo>
                  <a:lnTo>
                    <a:pt x="161" y="480"/>
                  </a:lnTo>
                  <a:lnTo>
                    <a:pt x="174" y="481"/>
                  </a:lnTo>
                  <a:lnTo>
                    <a:pt x="181" y="489"/>
                  </a:lnTo>
                  <a:lnTo>
                    <a:pt x="182" y="493"/>
                  </a:lnTo>
                  <a:lnTo>
                    <a:pt x="203" y="500"/>
                  </a:lnTo>
                  <a:lnTo>
                    <a:pt x="215" y="497"/>
                  </a:lnTo>
                  <a:lnTo>
                    <a:pt x="227" y="507"/>
                  </a:lnTo>
                  <a:lnTo>
                    <a:pt x="236" y="507"/>
                  </a:lnTo>
                  <a:lnTo>
                    <a:pt x="261" y="513"/>
                  </a:lnTo>
                  <a:lnTo>
                    <a:pt x="262" y="519"/>
                  </a:lnTo>
                  <a:lnTo>
                    <a:pt x="258" y="530"/>
                  </a:lnTo>
                  <a:lnTo>
                    <a:pt x="264" y="541"/>
                  </a:lnTo>
                  <a:lnTo>
                    <a:pt x="263" y="547"/>
                  </a:lnTo>
                  <a:lnTo>
                    <a:pt x="248" y="549"/>
                  </a:lnTo>
                  <a:lnTo>
                    <a:pt x="240" y="555"/>
                  </a:lnTo>
                  <a:lnTo>
                    <a:pt x="241" y="564"/>
                  </a:lnTo>
                  <a:lnTo>
                    <a:pt x="255" y="560"/>
                  </a:lnTo>
                  <a:lnTo>
                    <a:pt x="257" y="565"/>
                  </a:lnTo>
                  <a:lnTo>
                    <a:pt x="234" y="573"/>
                  </a:lnTo>
                  <a:lnTo>
                    <a:pt x="245" y="581"/>
                  </a:lnTo>
                  <a:lnTo>
                    <a:pt x="234" y="598"/>
                  </a:lnTo>
                  <a:lnTo>
                    <a:pt x="223" y="602"/>
                  </a:lnTo>
                  <a:lnTo>
                    <a:pt x="239" y="614"/>
                  </a:lnTo>
                  <a:lnTo>
                    <a:pt x="259" y="621"/>
                  </a:lnTo>
                  <a:lnTo>
                    <a:pt x="284" y="639"/>
                  </a:lnTo>
                  <a:lnTo>
                    <a:pt x="285" y="636"/>
                  </a:lnTo>
                  <a:lnTo>
                    <a:pt x="300" y="640"/>
                  </a:lnTo>
                  <a:lnTo>
                    <a:pt x="325" y="643"/>
                  </a:lnTo>
                  <a:lnTo>
                    <a:pt x="350" y="653"/>
                  </a:lnTo>
                  <a:lnTo>
                    <a:pt x="353" y="657"/>
                  </a:lnTo>
                  <a:lnTo>
                    <a:pt x="363" y="654"/>
                  </a:lnTo>
                  <a:lnTo>
                    <a:pt x="379" y="658"/>
                  </a:lnTo>
                  <a:lnTo>
                    <a:pt x="386" y="666"/>
                  </a:lnTo>
                  <a:lnTo>
                    <a:pt x="398" y="671"/>
                  </a:lnTo>
                  <a:lnTo>
                    <a:pt x="402" y="672"/>
                  </a:lnTo>
                  <a:lnTo>
                    <a:pt x="416" y="684"/>
                  </a:lnTo>
                  <a:lnTo>
                    <a:pt x="424" y="686"/>
                  </a:lnTo>
                  <a:lnTo>
                    <a:pt x="426" y="680"/>
                  </a:lnTo>
                  <a:lnTo>
                    <a:pt x="434" y="672"/>
                  </a:lnTo>
                  <a:lnTo>
                    <a:pt x="411" y="648"/>
                  </a:lnTo>
                  <a:lnTo>
                    <a:pt x="410" y="634"/>
                  </a:lnTo>
                  <a:lnTo>
                    <a:pt x="391" y="615"/>
                  </a:lnTo>
                  <a:lnTo>
                    <a:pt x="402" y="594"/>
                  </a:lnTo>
                  <a:lnTo>
                    <a:pt x="417" y="590"/>
                  </a:lnTo>
                  <a:lnTo>
                    <a:pt x="422" y="578"/>
                  </a:lnTo>
                  <a:lnTo>
                    <a:pt x="413" y="575"/>
                  </a:lnTo>
                  <a:lnTo>
                    <a:pt x="412" y="564"/>
                  </a:lnTo>
                  <a:lnTo>
                    <a:pt x="398" y="551"/>
                  </a:lnTo>
                  <a:lnTo>
                    <a:pt x="386" y="551"/>
                  </a:lnTo>
                  <a:lnTo>
                    <a:pt x="369" y="537"/>
                  </a:lnTo>
                  <a:lnTo>
                    <a:pt x="375" y="522"/>
                  </a:lnTo>
                  <a:lnTo>
                    <a:pt x="369" y="518"/>
                  </a:lnTo>
                  <a:lnTo>
                    <a:pt x="376" y="496"/>
                  </a:lnTo>
                  <a:lnTo>
                    <a:pt x="396" y="507"/>
                  </a:lnTo>
                  <a:lnTo>
                    <a:pt x="394" y="493"/>
                  </a:lnTo>
                  <a:lnTo>
                    <a:pt x="420" y="471"/>
                  </a:lnTo>
                  <a:lnTo>
                    <a:pt x="445" y="470"/>
                  </a:lnTo>
                  <a:lnTo>
                    <a:pt x="484" y="484"/>
                  </a:lnTo>
                  <a:lnTo>
                    <a:pt x="505" y="492"/>
                  </a:lnTo>
                  <a:lnTo>
                    <a:pt x="519" y="484"/>
                  </a:lnTo>
                  <a:lnTo>
                    <a:pt x="544" y="484"/>
                  </a:lnTo>
                  <a:lnTo>
                    <a:pt x="568" y="494"/>
                  </a:lnTo>
                  <a:lnTo>
                    <a:pt x="571" y="488"/>
                  </a:lnTo>
                  <a:lnTo>
                    <a:pt x="593" y="489"/>
                  </a:lnTo>
                  <a:lnTo>
                    <a:pt x="594" y="479"/>
                  </a:lnTo>
                  <a:lnTo>
                    <a:pt x="563" y="466"/>
                  </a:lnTo>
                  <a:lnTo>
                    <a:pt x="575" y="456"/>
                  </a:lnTo>
                  <a:lnTo>
                    <a:pt x="570" y="450"/>
                  </a:lnTo>
                  <a:lnTo>
                    <a:pt x="583" y="445"/>
                  </a:lnTo>
                  <a:lnTo>
                    <a:pt x="567" y="431"/>
                  </a:lnTo>
                  <a:lnTo>
                    <a:pt x="571" y="425"/>
                  </a:lnTo>
                  <a:lnTo>
                    <a:pt x="626" y="417"/>
                  </a:lnTo>
                  <a:lnTo>
                    <a:pt x="632" y="413"/>
                  </a:lnTo>
                  <a:lnTo>
                    <a:pt x="667" y="406"/>
                  </a:lnTo>
                  <a:lnTo>
                    <a:pt x="677" y="397"/>
                  </a:lnTo>
                  <a:lnTo>
                    <a:pt x="707" y="401"/>
                  </a:lnTo>
                  <a:lnTo>
                    <a:pt x="721" y="422"/>
                  </a:lnTo>
                  <a:lnTo>
                    <a:pt x="735" y="417"/>
                  </a:lnTo>
                  <a:lnTo>
                    <a:pt x="758" y="424"/>
                  </a:lnTo>
                  <a:lnTo>
                    <a:pt x="762" y="435"/>
                  </a:lnTo>
                  <a:lnTo>
                    <a:pt x="776" y="434"/>
                  </a:lnTo>
                  <a:lnTo>
                    <a:pt x="806" y="415"/>
                  </a:lnTo>
                  <a:lnTo>
                    <a:pt x="803" y="421"/>
                  </a:lnTo>
                  <a:lnTo>
                    <a:pt x="831" y="436"/>
                  </a:lnTo>
                  <a:lnTo>
                    <a:pt x="889" y="487"/>
                  </a:lnTo>
                  <a:lnTo>
                    <a:pt x="893" y="477"/>
                  </a:lnTo>
                  <a:lnTo>
                    <a:pt x="920" y="489"/>
                  </a:lnTo>
                  <a:lnTo>
                    <a:pt x="940" y="483"/>
                  </a:lnTo>
                  <a:lnTo>
                    <a:pt x="951" y="487"/>
                  </a:lnTo>
                  <a:lnTo>
                    <a:pt x="964" y="499"/>
                  </a:lnTo>
                  <a:lnTo>
                    <a:pt x="977" y="503"/>
                  </a:lnTo>
                  <a:lnTo>
                    <a:pt x="988" y="511"/>
                  </a:lnTo>
                  <a:lnTo>
                    <a:pt x="1007" y="509"/>
                  </a:lnTo>
                  <a:lnTo>
                    <a:pt x="1022" y="521"/>
                  </a:lnTo>
                  <a:lnTo>
                    <a:pt x="1027" y="519"/>
                  </a:lnTo>
                  <a:lnTo>
                    <a:pt x="1042" y="516"/>
                  </a:lnTo>
                  <a:lnTo>
                    <a:pt x="1064" y="498"/>
                  </a:lnTo>
                  <a:lnTo>
                    <a:pt x="1084" y="489"/>
                  </a:lnTo>
                  <a:lnTo>
                    <a:pt x="1101" y="495"/>
                  </a:lnTo>
                  <a:lnTo>
                    <a:pt x="1117" y="495"/>
                  </a:lnTo>
                  <a:lnTo>
                    <a:pt x="1133" y="505"/>
                  </a:lnTo>
                  <a:lnTo>
                    <a:pt x="1149" y="505"/>
                  </a:lnTo>
                  <a:lnTo>
                    <a:pt x="1175" y="510"/>
                  </a:lnTo>
                  <a:lnTo>
                    <a:pt x="1183" y="497"/>
                  </a:lnTo>
                  <a:lnTo>
                    <a:pt x="1170" y="485"/>
                  </a:lnTo>
                  <a:lnTo>
                    <a:pt x="1175" y="464"/>
                  </a:lnTo>
                  <a:lnTo>
                    <a:pt x="1197" y="472"/>
                  </a:lnTo>
                  <a:lnTo>
                    <a:pt x="1213" y="474"/>
                  </a:lnTo>
                  <a:lnTo>
                    <a:pt x="1234" y="479"/>
                  </a:lnTo>
                  <a:lnTo>
                    <a:pt x="1246" y="495"/>
                  </a:lnTo>
                  <a:lnTo>
                    <a:pt x="1273" y="503"/>
                  </a:lnTo>
                  <a:lnTo>
                    <a:pt x="1286" y="499"/>
                  </a:lnTo>
                  <a:lnTo>
                    <a:pt x="1305" y="497"/>
                  </a:lnTo>
                  <a:lnTo>
                    <a:pt x="1323" y="500"/>
                  </a:lnTo>
                  <a:lnTo>
                    <a:pt x="1344" y="509"/>
                  </a:lnTo>
                  <a:lnTo>
                    <a:pt x="1360" y="520"/>
                  </a:lnTo>
                  <a:lnTo>
                    <a:pt x="1374" y="519"/>
                  </a:lnTo>
                  <a:lnTo>
                    <a:pt x="1397" y="523"/>
                  </a:lnTo>
                  <a:lnTo>
                    <a:pt x="1408" y="518"/>
                  </a:lnTo>
                  <a:lnTo>
                    <a:pt x="1427" y="514"/>
                  </a:lnTo>
                  <a:lnTo>
                    <a:pt x="1442" y="500"/>
                  </a:lnTo>
                  <a:lnTo>
                    <a:pt x="1453" y="502"/>
                  </a:lnTo>
                  <a:lnTo>
                    <a:pt x="1465" y="509"/>
                  </a:lnTo>
                  <a:lnTo>
                    <a:pt x="1483" y="507"/>
                  </a:lnTo>
                  <a:lnTo>
                    <a:pt x="1508" y="515"/>
                  </a:lnTo>
                  <a:lnTo>
                    <a:pt x="1522" y="502"/>
                  </a:lnTo>
                  <a:lnTo>
                    <a:pt x="1516" y="493"/>
                  </a:lnTo>
                  <a:lnTo>
                    <a:pt x="1516" y="472"/>
                  </a:lnTo>
                  <a:lnTo>
                    <a:pt x="1520" y="465"/>
                  </a:lnTo>
                  <a:lnTo>
                    <a:pt x="1512" y="454"/>
                  </a:lnTo>
                  <a:lnTo>
                    <a:pt x="1500" y="450"/>
                  </a:lnTo>
                  <a:lnTo>
                    <a:pt x="1505" y="440"/>
                  </a:lnTo>
                  <a:lnTo>
                    <a:pt x="1522" y="436"/>
                  </a:lnTo>
                  <a:lnTo>
                    <a:pt x="1542" y="436"/>
                  </a:lnTo>
                  <a:lnTo>
                    <a:pt x="1570" y="441"/>
                  </a:lnTo>
                  <a:lnTo>
                    <a:pt x="1589" y="449"/>
                  </a:lnTo>
                  <a:lnTo>
                    <a:pt x="1614" y="469"/>
                  </a:lnTo>
                  <a:lnTo>
                    <a:pt x="1627" y="478"/>
                  </a:lnTo>
                  <a:lnTo>
                    <a:pt x="1641" y="490"/>
                  </a:lnTo>
                  <a:lnTo>
                    <a:pt x="1661" y="510"/>
                  </a:lnTo>
                  <a:lnTo>
                    <a:pt x="1693" y="516"/>
                  </a:lnTo>
                  <a:lnTo>
                    <a:pt x="1722" y="531"/>
                  </a:lnTo>
                  <a:lnTo>
                    <a:pt x="1742" y="550"/>
                  </a:lnTo>
                  <a:lnTo>
                    <a:pt x="1766" y="550"/>
                  </a:lnTo>
                  <a:lnTo>
                    <a:pt x="1775" y="542"/>
                  </a:lnTo>
                  <a:lnTo>
                    <a:pt x="1797" y="536"/>
                  </a:lnTo>
                  <a:lnTo>
                    <a:pt x="1802" y="554"/>
                  </a:lnTo>
                  <a:lnTo>
                    <a:pt x="1801" y="562"/>
                  </a:lnTo>
                  <a:lnTo>
                    <a:pt x="1810" y="584"/>
                  </a:lnTo>
                  <a:lnTo>
                    <a:pt x="1811" y="604"/>
                  </a:lnTo>
                  <a:lnTo>
                    <a:pt x="1789" y="600"/>
                  </a:lnTo>
                  <a:lnTo>
                    <a:pt x="1779" y="607"/>
                  </a:lnTo>
                  <a:lnTo>
                    <a:pt x="1794" y="625"/>
                  </a:lnTo>
                  <a:lnTo>
                    <a:pt x="1806" y="649"/>
                  </a:lnTo>
                  <a:lnTo>
                    <a:pt x="1798" y="650"/>
                  </a:lnTo>
                  <a:lnTo>
                    <a:pt x="1804" y="660"/>
                  </a:lnTo>
                  <a:lnTo>
                    <a:pt x="1808" y="664"/>
                  </a:lnTo>
                  <a:lnTo>
                    <a:pt x="1807" y="657"/>
                  </a:lnTo>
                  <a:lnTo>
                    <a:pt x="1821" y="642"/>
                  </a:lnTo>
                  <a:lnTo>
                    <a:pt x="1837" y="652"/>
                  </a:lnTo>
                  <a:lnTo>
                    <a:pt x="1848" y="651"/>
                  </a:lnTo>
                  <a:lnTo>
                    <a:pt x="1863" y="639"/>
                  </a:lnTo>
                  <a:lnTo>
                    <a:pt x="1866" y="627"/>
                  </a:lnTo>
                  <a:lnTo>
                    <a:pt x="1873" y="604"/>
                  </a:lnTo>
                  <a:lnTo>
                    <a:pt x="1880" y="580"/>
                  </a:lnTo>
                  <a:lnTo>
                    <a:pt x="1876" y="566"/>
                  </a:lnTo>
                  <a:lnTo>
                    <a:pt x="1879" y="536"/>
                  </a:lnTo>
                  <a:lnTo>
                    <a:pt x="1862" y="504"/>
                  </a:lnTo>
                  <a:lnTo>
                    <a:pt x="1844" y="480"/>
                  </a:lnTo>
                  <a:lnTo>
                    <a:pt x="1840" y="460"/>
                  </a:lnTo>
                  <a:lnTo>
                    <a:pt x="1825" y="443"/>
                  </a:lnTo>
                  <a:lnTo>
                    <a:pt x="1784" y="421"/>
                  </a:lnTo>
                  <a:lnTo>
                    <a:pt x="1766" y="420"/>
                  </a:lnTo>
                  <a:lnTo>
                    <a:pt x="1764" y="430"/>
                  </a:lnTo>
                  <a:lnTo>
                    <a:pt x="1746" y="425"/>
                  </a:lnTo>
                  <a:lnTo>
                    <a:pt x="1728" y="413"/>
                  </a:lnTo>
                  <a:lnTo>
                    <a:pt x="1701" y="410"/>
                  </a:lnTo>
                  <a:lnTo>
                    <a:pt x="1718" y="364"/>
                  </a:lnTo>
                  <a:lnTo>
                    <a:pt x="1729" y="326"/>
                  </a:lnTo>
                  <a:lnTo>
                    <a:pt x="1772" y="320"/>
                  </a:lnTo>
                  <a:lnTo>
                    <a:pt x="1821" y="323"/>
                  </a:lnTo>
                  <a:lnTo>
                    <a:pt x="1829" y="314"/>
                  </a:lnTo>
                  <a:lnTo>
                    <a:pt x="1855" y="317"/>
                  </a:lnTo>
                  <a:lnTo>
                    <a:pt x="1869" y="331"/>
                  </a:lnTo>
                  <a:lnTo>
                    <a:pt x="1890" y="329"/>
                  </a:lnTo>
                  <a:lnTo>
                    <a:pt x="1917" y="324"/>
                  </a:lnTo>
                  <a:lnTo>
                    <a:pt x="1892" y="312"/>
                  </a:lnTo>
                  <a:lnTo>
                    <a:pt x="1892" y="280"/>
                  </a:lnTo>
                  <a:lnTo>
                    <a:pt x="1921" y="273"/>
                  </a:lnTo>
                  <a:lnTo>
                    <a:pt x="1961" y="297"/>
                  </a:lnTo>
                  <a:lnTo>
                    <a:pt x="1972" y="275"/>
                  </a:lnTo>
                  <a:lnTo>
                    <a:pt x="1961" y="260"/>
                  </a:lnTo>
                  <a:lnTo>
                    <a:pt x="1977" y="258"/>
                  </a:lnTo>
                  <a:lnTo>
                    <a:pt x="1999" y="285"/>
                  </a:lnTo>
                  <a:lnTo>
                    <a:pt x="1992" y="301"/>
                  </a:lnTo>
                  <a:lnTo>
                    <a:pt x="1989" y="320"/>
                  </a:lnTo>
                  <a:lnTo>
                    <a:pt x="1990" y="345"/>
                  </a:lnTo>
                  <a:lnTo>
                    <a:pt x="1972" y="349"/>
                  </a:lnTo>
                  <a:lnTo>
                    <a:pt x="1981" y="358"/>
                  </a:lnTo>
                  <a:lnTo>
                    <a:pt x="1980" y="370"/>
                  </a:lnTo>
                  <a:lnTo>
                    <a:pt x="2001" y="397"/>
                  </a:lnTo>
                  <a:lnTo>
                    <a:pt x="2053" y="441"/>
                  </a:lnTo>
                  <a:lnTo>
                    <a:pt x="2086" y="471"/>
                  </a:lnTo>
                  <a:lnTo>
                    <a:pt x="2105" y="485"/>
                  </a:lnTo>
                  <a:lnTo>
                    <a:pt x="2110" y="466"/>
                  </a:lnTo>
                  <a:lnTo>
                    <a:pt x="2096" y="446"/>
                  </a:lnTo>
                  <a:lnTo>
                    <a:pt x="2115" y="441"/>
                  </a:lnTo>
                  <a:lnTo>
                    <a:pt x="2098" y="418"/>
                  </a:lnTo>
                  <a:lnTo>
                    <a:pt x="2114" y="408"/>
                  </a:lnTo>
                  <a:lnTo>
                    <a:pt x="2099" y="399"/>
                  </a:lnTo>
                  <a:lnTo>
                    <a:pt x="2088" y="383"/>
                  </a:lnTo>
                  <a:lnTo>
                    <a:pt x="2102" y="382"/>
                  </a:lnTo>
                  <a:lnTo>
                    <a:pt x="2072" y="354"/>
                  </a:lnTo>
                  <a:lnTo>
                    <a:pt x="2050" y="349"/>
                  </a:lnTo>
                  <a:lnTo>
                    <a:pt x="2041" y="341"/>
                  </a:lnTo>
                  <a:lnTo>
                    <a:pt x="2037" y="322"/>
                  </a:lnTo>
                  <a:lnTo>
                    <a:pt x="2027" y="310"/>
                  </a:lnTo>
                  <a:lnTo>
                    <a:pt x="2050" y="312"/>
                  </a:lnTo>
                  <a:lnTo>
                    <a:pt x="2054" y="304"/>
                  </a:lnTo>
                  <a:lnTo>
                    <a:pt x="2069" y="311"/>
                  </a:lnTo>
                  <a:lnTo>
                    <a:pt x="2089" y="296"/>
                  </a:lnTo>
                  <a:lnTo>
                    <a:pt x="2127" y="309"/>
                  </a:lnTo>
                  <a:lnTo>
                    <a:pt x="2121" y="301"/>
                  </a:lnTo>
                  <a:lnTo>
                    <a:pt x="2127" y="289"/>
                  </a:lnTo>
                  <a:lnTo>
                    <a:pt x="2132" y="275"/>
                  </a:lnTo>
                  <a:lnTo>
                    <a:pt x="2142" y="273"/>
                  </a:lnTo>
                  <a:lnTo>
                    <a:pt x="2162" y="259"/>
                  </a:lnTo>
                  <a:lnTo>
                    <a:pt x="2195" y="263"/>
                  </a:lnTo>
                  <a:lnTo>
                    <a:pt x="2192" y="258"/>
                  </a:lnTo>
                  <a:lnTo>
                    <a:pt x="2179" y="250"/>
                  </a:lnTo>
                  <a:lnTo>
                    <a:pt x="2165" y="245"/>
                  </a:lnTo>
                  <a:lnTo>
                    <a:pt x="2135" y="230"/>
                  </a:lnTo>
                  <a:lnTo>
                    <a:pt x="2107" y="220"/>
                  </a:lnTo>
                  <a:lnTo>
                    <a:pt x="2128" y="221"/>
                  </a:lnTo>
                  <a:lnTo>
                    <a:pt x="2134" y="213"/>
                  </a:lnTo>
                  <a:lnTo>
                    <a:pt x="2128" y="210"/>
                  </a:lnTo>
                  <a:lnTo>
                    <a:pt x="2117" y="188"/>
                  </a:lnTo>
                  <a:lnTo>
                    <a:pt x="2124" y="183"/>
                  </a:lnTo>
                  <a:lnTo>
                    <a:pt x="2127" y="194"/>
                  </a:lnTo>
                  <a:lnTo>
                    <a:pt x="2139" y="195"/>
                  </a:lnTo>
                  <a:lnTo>
                    <a:pt x="2136" y="183"/>
                  </a:lnTo>
                  <a:lnTo>
                    <a:pt x="2149" y="185"/>
                  </a:lnTo>
                  <a:lnTo>
                    <a:pt x="2158" y="186"/>
                  </a:lnTo>
                  <a:lnTo>
                    <a:pt x="2154" y="172"/>
                  </a:lnTo>
                  <a:lnTo>
                    <a:pt x="2163" y="168"/>
                  </a:lnTo>
                  <a:lnTo>
                    <a:pt x="2150" y="158"/>
                  </a:lnTo>
                  <a:lnTo>
                    <a:pt x="2155" y="143"/>
                  </a:lnTo>
                  <a:lnTo>
                    <a:pt x="2167" y="151"/>
                  </a:lnTo>
                  <a:lnTo>
                    <a:pt x="2166" y="129"/>
                  </a:lnTo>
                  <a:lnTo>
                    <a:pt x="2163" y="113"/>
                  </a:lnTo>
                  <a:lnTo>
                    <a:pt x="2134" y="115"/>
                  </a:lnTo>
                  <a:lnTo>
                    <a:pt x="2116" y="123"/>
                  </a:lnTo>
                  <a:lnTo>
                    <a:pt x="2102" y="129"/>
                  </a:lnTo>
                  <a:lnTo>
                    <a:pt x="2098" y="133"/>
                  </a:lnTo>
                  <a:lnTo>
                    <a:pt x="2081" y="119"/>
                  </a:lnTo>
                  <a:lnTo>
                    <a:pt x="2021" y="141"/>
                  </a:lnTo>
                  <a:lnTo>
                    <a:pt x="2020" y="142"/>
                  </a:lnTo>
                  <a:lnTo>
                    <a:pt x="2020" y="142"/>
                  </a:lnTo>
                  <a:lnTo>
                    <a:pt x="1988" y="134"/>
                  </a:lnTo>
                  <a:lnTo>
                    <a:pt x="1936" y="126"/>
                  </a:lnTo>
                  <a:lnTo>
                    <a:pt x="1911" y="126"/>
                  </a:lnTo>
                  <a:lnTo>
                    <a:pt x="1861" y="122"/>
                  </a:lnTo>
                  <a:lnTo>
                    <a:pt x="1867" y="130"/>
                  </a:lnTo>
                  <a:lnTo>
                    <a:pt x="1896" y="141"/>
                  </a:lnTo>
                  <a:lnTo>
                    <a:pt x="1888" y="146"/>
                  </a:lnTo>
                  <a:lnTo>
                    <a:pt x="1841" y="131"/>
                  </a:lnTo>
                  <a:lnTo>
                    <a:pt x="1818" y="132"/>
                  </a:lnTo>
                  <a:lnTo>
                    <a:pt x="1788" y="129"/>
                  </a:lnTo>
                  <a:lnTo>
                    <a:pt x="1765" y="130"/>
                  </a:lnTo>
                  <a:lnTo>
                    <a:pt x="1753" y="133"/>
                  </a:lnTo>
                  <a:lnTo>
                    <a:pt x="1729" y="128"/>
                  </a:lnTo>
                  <a:lnTo>
                    <a:pt x="1711" y="115"/>
                  </a:lnTo>
                  <a:lnTo>
                    <a:pt x="1690" y="109"/>
                  </a:lnTo>
                  <a:lnTo>
                    <a:pt x="1660" y="106"/>
                  </a:lnTo>
                  <a:lnTo>
                    <a:pt x="1612" y="109"/>
                  </a:lnTo>
                  <a:lnTo>
                    <a:pt x="1559" y="96"/>
                  </a:lnTo>
                  <a:lnTo>
                    <a:pt x="1533" y="86"/>
                  </a:lnTo>
                  <a:lnTo>
                    <a:pt x="1402" y="75"/>
                  </a:lnTo>
                  <a:lnTo>
                    <a:pt x="1395" y="82"/>
                  </a:lnTo>
                  <a:lnTo>
                    <a:pt x="1426" y="98"/>
                  </a:lnTo>
                  <a:lnTo>
                    <a:pt x="1402" y="96"/>
                  </a:lnTo>
                  <a:lnTo>
                    <a:pt x="1399" y="101"/>
                  </a:lnTo>
                  <a:lnTo>
                    <a:pt x="1367" y="95"/>
                  </a:lnTo>
                  <a:lnTo>
                    <a:pt x="1351" y="100"/>
                  </a:lnTo>
                  <a:lnTo>
                    <a:pt x="1320" y="92"/>
                  </a:lnTo>
                  <a:lnTo>
                    <a:pt x="1331" y="110"/>
                  </a:lnTo>
                  <a:lnTo>
                    <a:pt x="1301" y="103"/>
                  </a:lnTo>
                  <a:lnTo>
                    <a:pt x="1268" y="90"/>
                  </a:lnTo>
                  <a:lnTo>
                    <a:pt x="1267" y="83"/>
                  </a:lnTo>
                  <a:lnTo>
                    <a:pt x="1247" y="72"/>
                  </a:lnTo>
                  <a:lnTo>
                    <a:pt x="1215" y="64"/>
                  </a:lnTo>
                  <a:lnTo>
                    <a:pt x="1195" y="64"/>
                  </a:lnTo>
                  <a:lnTo>
                    <a:pt x="1165" y="61"/>
                  </a:lnTo>
                  <a:lnTo>
                    <a:pt x="1180" y="73"/>
                  </a:lnTo>
                  <a:lnTo>
                    <a:pt x="1124" y="71"/>
                  </a:lnTo>
                  <a:lnTo>
                    <a:pt x="1111" y="63"/>
                  </a:lnTo>
                  <a:lnTo>
                    <a:pt x="1068" y="61"/>
                  </a:lnTo>
                  <a:lnTo>
                    <a:pt x="1051" y="63"/>
                  </a:lnTo>
                  <a:lnTo>
                    <a:pt x="1051" y="68"/>
                  </a:lnTo>
                  <a:lnTo>
                    <a:pt x="1032" y="57"/>
                  </a:lnTo>
                  <a:lnTo>
                    <a:pt x="1024" y="60"/>
                  </a:lnTo>
                  <a:lnTo>
                    <a:pt x="1001" y="56"/>
                  </a:lnTo>
                  <a:lnTo>
                    <a:pt x="983" y="54"/>
                  </a:lnTo>
                  <a:lnTo>
                    <a:pt x="986" y="49"/>
                  </a:lnTo>
                  <a:lnTo>
                    <a:pt x="1008" y="40"/>
                  </a:lnTo>
                  <a:lnTo>
                    <a:pt x="1016" y="36"/>
                  </a:lnTo>
                  <a:lnTo>
                    <a:pt x="1009" y="28"/>
                  </a:lnTo>
                  <a:lnTo>
                    <a:pt x="992" y="22"/>
                  </a:lnTo>
                  <a:lnTo>
                    <a:pt x="955" y="15"/>
                  </a:lnTo>
                  <a:lnTo>
                    <a:pt x="920" y="14"/>
                  </a:lnTo>
                  <a:lnTo>
                    <a:pt x="913" y="18"/>
                  </a:lnTo>
                  <a:lnTo>
                    <a:pt x="901" y="11"/>
                  </a:lnTo>
                  <a:lnTo>
                    <a:pt x="901" y="11"/>
                  </a:lnTo>
                  <a:lnTo>
                    <a:pt x="871" y="8"/>
                  </a:lnTo>
                  <a:lnTo>
                    <a:pt x="883" y="5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70" name="Freeform 439">
              <a:extLst>
                <a:ext uri="{FF2B5EF4-FFF2-40B4-BE49-F238E27FC236}">
                  <a16:creationId xmlns:a16="http://schemas.microsoft.com/office/drawing/2014/main" xmlns="" id="{6EC5446B-D18D-43B2-8AAD-52394E541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2156" y="4724200"/>
              <a:ext cx="69209" cy="59495"/>
            </a:xfrm>
            <a:custGeom>
              <a:avLst/>
              <a:gdLst>
                <a:gd name="T0" fmla="*/ 36 w 42"/>
                <a:gd name="T1" fmla="*/ 6 h 41"/>
                <a:gd name="T2" fmla="*/ 29 w 42"/>
                <a:gd name="T3" fmla="*/ 0 h 41"/>
                <a:gd name="T4" fmla="*/ 20 w 42"/>
                <a:gd name="T5" fmla="*/ 4 h 41"/>
                <a:gd name="T6" fmla="*/ 10 w 42"/>
                <a:gd name="T7" fmla="*/ 12 h 41"/>
                <a:gd name="T8" fmla="*/ 0 w 42"/>
                <a:gd name="T9" fmla="*/ 25 h 41"/>
                <a:gd name="T10" fmla="*/ 12 w 42"/>
                <a:gd name="T11" fmla="*/ 41 h 41"/>
                <a:gd name="T12" fmla="*/ 18 w 42"/>
                <a:gd name="T13" fmla="*/ 39 h 41"/>
                <a:gd name="T14" fmla="*/ 22 w 42"/>
                <a:gd name="T15" fmla="*/ 32 h 41"/>
                <a:gd name="T16" fmla="*/ 32 w 42"/>
                <a:gd name="T17" fmla="*/ 29 h 41"/>
                <a:gd name="T18" fmla="*/ 36 w 42"/>
                <a:gd name="T19" fmla="*/ 22 h 41"/>
                <a:gd name="T20" fmla="*/ 42 w 42"/>
                <a:gd name="T21" fmla="*/ 12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29" y="0"/>
                  </a:lnTo>
                  <a:lnTo>
                    <a:pt x="20" y="4"/>
                  </a:lnTo>
                  <a:lnTo>
                    <a:pt x="10" y="12"/>
                  </a:lnTo>
                  <a:lnTo>
                    <a:pt x="0" y="25"/>
                  </a:lnTo>
                  <a:lnTo>
                    <a:pt x="12" y="41"/>
                  </a:lnTo>
                  <a:lnTo>
                    <a:pt x="18" y="39"/>
                  </a:lnTo>
                  <a:lnTo>
                    <a:pt x="22" y="32"/>
                  </a:lnTo>
                  <a:lnTo>
                    <a:pt x="32" y="29"/>
                  </a:lnTo>
                  <a:lnTo>
                    <a:pt x="36" y="22"/>
                  </a:lnTo>
                  <a:lnTo>
                    <a:pt x="42" y="12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" cap="flat">
              <a:solidFill>
                <a:srgbClr val="C8C8C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080">
                <a:defRPr/>
              </a:pPr>
              <a:endParaRPr kumimoji="1" lang="hu-HU" sz="1467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sp>
        <p:nvSpPr>
          <p:cNvPr id="6" name="Content Placeholder 16">
            <a:extLst>
              <a:ext uri="{FF2B5EF4-FFF2-40B4-BE49-F238E27FC236}">
                <a16:creationId xmlns:a16="http://schemas.microsoft.com/office/drawing/2014/main" xmlns="" id="{5801F6C8-3779-4FA8-840B-6C5F7DB1C1B7}"/>
              </a:ext>
            </a:extLst>
          </p:cNvPr>
          <p:cNvSpPr txBox="1">
            <a:spLocks/>
          </p:cNvSpPr>
          <p:nvPr/>
        </p:nvSpPr>
        <p:spPr>
          <a:xfrm>
            <a:off x="5096277" y="4648233"/>
            <a:ext cx="3100895" cy="1769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39" tIns="45719" rIns="91439" bIns="45719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07" indent="-228594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02" indent="-182875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096" indent="-182875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690" indent="-182875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285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879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473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067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200"/>
              </a:spcBef>
              <a:spcAft>
                <a:spcPct val="0"/>
              </a:spcAft>
              <a:buClr>
                <a:srgbClr val="E2E2E2">
                  <a:lumMod val="75000"/>
                </a:srgbClr>
              </a:buClr>
              <a:buNone/>
            </a:pPr>
            <a:r>
              <a:rPr lang="en-US" altLang="en-US" sz="1600" b="1" dirty="0"/>
              <a:t>Study conducted in NA, </a:t>
            </a:r>
            <a:br>
              <a:rPr lang="en-US" altLang="en-US" sz="1600" b="1" dirty="0"/>
            </a:br>
            <a:r>
              <a:rPr lang="en-US" altLang="en-US" sz="1600" b="1" dirty="0"/>
              <a:t>EU in cities/sites with </a:t>
            </a:r>
            <a:br>
              <a:rPr lang="en-US" altLang="en-US" sz="1600" b="1" dirty="0"/>
            </a:br>
            <a:r>
              <a:rPr lang="en-US" altLang="en-US" sz="1600" b="1" dirty="0"/>
              <a:t>high HIV incidence</a:t>
            </a:r>
          </a:p>
          <a:p>
            <a:pPr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400" dirty="0"/>
              <a:t>94 sites in 11 countries</a:t>
            </a:r>
          </a:p>
          <a:p>
            <a:pPr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400" dirty="0"/>
              <a:t>Participants: US, 60%; </a:t>
            </a:r>
            <a:br>
              <a:rPr lang="en-US" altLang="en-US" sz="1400" dirty="0"/>
            </a:br>
            <a:r>
              <a:rPr lang="en-US" altLang="en-US" sz="1400" dirty="0"/>
              <a:t>EU, 34%; Canada, 7%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2710AA8-E6FA-4CAB-8466-9326C4D8B0B3}"/>
              </a:ext>
            </a:extLst>
          </p:cNvPr>
          <p:cNvSpPr/>
          <p:nvPr/>
        </p:nvSpPr>
        <p:spPr>
          <a:xfrm>
            <a:off x="911063" y="4648233"/>
            <a:ext cx="3574354" cy="1415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9" tIns="45719" rIns="91439" bIns="45719">
            <a:noAutofit/>
          </a:bodyPr>
          <a:lstStyle/>
          <a:p>
            <a:pPr defTabSz="914332" eaLnBrk="0" fontAlgn="base" hangingPunct="0">
              <a:spcBef>
                <a:spcPts val="20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prstClr val="black"/>
                </a:solidFill>
              </a:rPr>
              <a:t>Eligibility required high sexual </a:t>
            </a:r>
            <a:br>
              <a:rPr lang="en-US" altLang="en-US" sz="1600" b="1" dirty="0">
                <a:solidFill>
                  <a:prstClr val="black"/>
                </a:solidFill>
              </a:rPr>
            </a:br>
            <a:r>
              <a:rPr lang="en-US" altLang="en-US" sz="1600" b="1" dirty="0">
                <a:solidFill>
                  <a:prstClr val="black"/>
                </a:solidFill>
              </a:rPr>
              <a:t>risk of HIV</a:t>
            </a:r>
          </a:p>
          <a:p>
            <a:pPr marL="228600" indent="-228600" defTabSz="914332" eaLnBrk="0" fontAlgn="base" hangingPunct="0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  <a:sym typeface="Symbol" pitchFamily="18" charset="2"/>
              </a:rPr>
              <a:t>2+ episodes</a:t>
            </a:r>
            <a:r>
              <a:rPr lang="en-US" altLang="en-US" sz="1400" dirty="0">
                <a:solidFill>
                  <a:prstClr val="black"/>
                </a:solidFill>
              </a:rPr>
              <a:t> condomless anal sex </a:t>
            </a:r>
            <a:br>
              <a:rPr lang="en-US" altLang="en-US" sz="1400" dirty="0">
                <a:solidFill>
                  <a:prstClr val="black"/>
                </a:solidFill>
              </a:rPr>
            </a:br>
            <a:r>
              <a:rPr lang="en-US" altLang="en-US" sz="1400" dirty="0">
                <a:solidFill>
                  <a:prstClr val="black"/>
                </a:solidFill>
              </a:rPr>
              <a:t>in past 12W </a:t>
            </a:r>
            <a:r>
              <a:rPr lang="en-US" altLang="en-US" sz="1400" b="1" dirty="0">
                <a:solidFill>
                  <a:prstClr val="black"/>
                </a:solidFill>
              </a:rPr>
              <a:t>or</a:t>
            </a:r>
            <a:r>
              <a:rPr lang="en-US" altLang="en-US" sz="1400" dirty="0">
                <a:solidFill>
                  <a:prstClr val="black"/>
                </a:solidFill>
              </a:rPr>
              <a:t> rectal gonorrhea/</a:t>
            </a:r>
            <a:br>
              <a:rPr lang="en-US" altLang="en-US" sz="1400" dirty="0">
                <a:solidFill>
                  <a:prstClr val="black"/>
                </a:solidFill>
              </a:rPr>
            </a:br>
            <a:r>
              <a:rPr lang="en-US" altLang="en-US" sz="1400" dirty="0">
                <a:solidFill>
                  <a:prstClr val="black"/>
                </a:solidFill>
              </a:rPr>
              <a:t>chlamydia, syphilis in past 24W</a:t>
            </a:r>
          </a:p>
          <a:p>
            <a:pPr marL="228600" indent="-228600" defTabSz="914332" eaLnBrk="0" fontAlgn="base" hangingPunct="0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</a:rPr>
              <a:t>HIV &amp; HBV negative</a:t>
            </a:r>
            <a:r>
              <a:rPr lang="en-US" altLang="en-US" sz="1400" dirty="0">
                <a:solidFill>
                  <a:prstClr val="black"/>
                </a:solidFill>
                <a:sym typeface="Symbol" pitchFamily="18" charset="2"/>
              </a:rPr>
              <a:t>, eGFR ≥60 mL/min</a:t>
            </a:r>
          </a:p>
          <a:p>
            <a:pPr marL="228600" indent="-228600" defTabSz="914332" eaLnBrk="0" fontAlgn="base" hangingPunct="0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  <a:sym typeface="Symbol" pitchFamily="18" charset="2"/>
              </a:rPr>
              <a:t>Prior use of </a:t>
            </a:r>
            <a:r>
              <a:rPr lang="en-US" altLang="en-US" sz="1400" dirty="0" err="1">
                <a:solidFill>
                  <a:prstClr val="black"/>
                </a:solidFill>
                <a:sym typeface="Symbol" pitchFamily="18" charset="2"/>
              </a:rPr>
              <a:t>PrEP</a:t>
            </a:r>
            <a:r>
              <a:rPr lang="en-US" altLang="en-US" sz="1400" dirty="0">
                <a:solidFill>
                  <a:prstClr val="black"/>
                </a:solidFill>
                <a:sym typeface="Symbol" pitchFamily="18" charset="2"/>
              </a:rPr>
              <a:t> allowed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9063442-75A7-4DEC-AB60-54C280AE5C37}"/>
              </a:ext>
            </a:extLst>
          </p:cNvPr>
          <p:cNvSpPr/>
          <p:nvPr/>
        </p:nvSpPr>
        <p:spPr>
          <a:xfrm>
            <a:off x="8434193" y="4648233"/>
            <a:ext cx="3218813" cy="1769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39" tIns="45719" rIns="91439" bIns="45719">
            <a:noAutofit/>
          </a:bodyPr>
          <a:lstStyle/>
          <a:p>
            <a:pPr defTabSz="914332" eaLnBrk="0" fontAlgn="base" hangingPunct="0">
              <a:spcBef>
                <a:spcPts val="20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prstClr val="black"/>
                </a:solidFill>
              </a:rPr>
              <a:t>Primary efficacy endpoint: </a:t>
            </a:r>
            <a:br>
              <a:rPr lang="en-US" altLang="en-US" sz="1600" b="1" dirty="0">
                <a:solidFill>
                  <a:prstClr val="black"/>
                </a:solidFill>
              </a:rPr>
            </a:br>
            <a:r>
              <a:rPr lang="en-US" altLang="en-US" sz="1600" b="1" dirty="0">
                <a:solidFill>
                  <a:prstClr val="black"/>
                </a:solidFill>
              </a:rPr>
              <a:t>HIV incidence </a:t>
            </a:r>
          </a:p>
          <a:p>
            <a:pPr marL="228600" indent="-228600" defTabSz="914332" eaLnBrk="0" fontAlgn="base" hangingPunct="0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</a:rPr>
              <a:t>Evaluated by rate ratio with noninferiority (NI) margin &lt;1.62 </a:t>
            </a:r>
          </a:p>
          <a:p>
            <a:pPr marL="228600" indent="-228600" defTabSz="914332" eaLnBrk="0" fontAlgn="base" hangingPunct="0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</a:rPr>
              <a:t>Expected incidence of 1.44/100 PY based on pooled studies: </a:t>
            </a:r>
            <a:br>
              <a:rPr lang="en-US" altLang="en-US" sz="1400" dirty="0">
                <a:solidFill>
                  <a:prstClr val="black"/>
                </a:solidFill>
              </a:rPr>
            </a:br>
            <a:r>
              <a:rPr lang="en-US" altLang="en-US" sz="1400" dirty="0" err="1">
                <a:solidFill>
                  <a:prstClr val="black"/>
                </a:solidFill>
              </a:rPr>
              <a:t>iPrEx</a:t>
            </a:r>
            <a:r>
              <a:rPr lang="en-US" altLang="en-US" sz="1400" dirty="0">
                <a:solidFill>
                  <a:prstClr val="black"/>
                </a:solidFill>
              </a:rPr>
              <a:t>, PROUD, IPERGAY</a:t>
            </a:r>
          </a:p>
        </p:txBody>
      </p:sp>
      <p:sp>
        <p:nvSpPr>
          <p:cNvPr id="271" name="Teardrop 270">
            <a:extLst>
              <a:ext uri="{FF2B5EF4-FFF2-40B4-BE49-F238E27FC236}">
                <a16:creationId xmlns:a16="http://schemas.microsoft.com/office/drawing/2014/main" xmlns="" id="{FB98C428-BD31-4D88-89D6-368FFAB0041E}"/>
              </a:ext>
            </a:extLst>
          </p:cNvPr>
          <p:cNvSpPr>
            <a:spLocks noChangeAspect="1"/>
          </p:cNvSpPr>
          <p:nvPr/>
        </p:nvSpPr>
        <p:spPr>
          <a:xfrm rot="8100000">
            <a:off x="5299256" y="4089197"/>
            <a:ext cx="289651" cy="289651"/>
          </a:xfrm>
          <a:prstGeom prst="teardrop">
            <a:avLst>
              <a:gd name="adj" fmla="val 112402"/>
            </a:avLst>
          </a:prstGeom>
          <a:gradFill flip="none" rotWithShape="1">
            <a:gsLst>
              <a:gs pos="0">
                <a:srgbClr val="296004"/>
              </a:gs>
              <a:gs pos="100000">
                <a:srgbClr val="00C42A"/>
              </a:gs>
            </a:gsLst>
            <a:lin ang="16200000" scaled="1"/>
            <a:tileRect/>
          </a:gradFill>
          <a:ln w="1587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7068458-C6F0-A64E-AB80-217766B06E62}"/>
              </a:ext>
            </a:extLst>
          </p:cNvPr>
          <p:cNvSpPr/>
          <p:nvPr/>
        </p:nvSpPr>
        <p:spPr>
          <a:xfrm>
            <a:off x="5376276" y="4163206"/>
            <a:ext cx="131403" cy="131403"/>
          </a:xfrm>
          <a:prstGeom prst="ellipse">
            <a:avLst/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274" name="Teardrop 273">
            <a:extLst>
              <a:ext uri="{FF2B5EF4-FFF2-40B4-BE49-F238E27FC236}">
                <a16:creationId xmlns:a16="http://schemas.microsoft.com/office/drawing/2014/main" xmlns="" id="{EE77DFEE-EAB2-BA4B-B107-CF20C5FBD4DC}"/>
              </a:ext>
            </a:extLst>
          </p:cNvPr>
          <p:cNvSpPr>
            <a:spLocks noChangeAspect="1"/>
          </p:cNvSpPr>
          <p:nvPr/>
        </p:nvSpPr>
        <p:spPr>
          <a:xfrm rot="8100000">
            <a:off x="5597704" y="3973189"/>
            <a:ext cx="289651" cy="289651"/>
          </a:xfrm>
          <a:prstGeom prst="teardrop">
            <a:avLst>
              <a:gd name="adj" fmla="val 112402"/>
            </a:avLst>
          </a:prstGeom>
          <a:gradFill flip="none" rotWithShape="1">
            <a:gsLst>
              <a:gs pos="0">
                <a:srgbClr val="296004"/>
              </a:gs>
              <a:gs pos="100000">
                <a:srgbClr val="00C42A"/>
              </a:gs>
            </a:gsLst>
            <a:lin ang="16200000" scaled="1"/>
            <a:tileRect/>
          </a:gradFill>
          <a:ln w="1587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xmlns="" id="{73B92996-F8A6-E948-9381-511C1618C5A7}"/>
              </a:ext>
            </a:extLst>
          </p:cNvPr>
          <p:cNvSpPr/>
          <p:nvPr/>
        </p:nvSpPr>
        <p:spPr>
          <a:xfrm>
            <a:off x="5674724" y="4047198"/>
            <a:ext cx="131403" cy="131403"/>
          </a:xfrm>
          <a:prstGeom prst="ellipse">
            <a:avLst/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280" name="Teardrop 279">
            <a:extLst>
              <a:ext uri="{FF2B5EF4-FFF2-40B4-BE49-F238E27FC236}">
                <a16:creationId xmlns:a16="http://schemas.microsoft.com/office/drawing/2014/main" xmlns="" id="{2592D8AC-C098-2B45-9568-3362495B2042}"/>
              </a:ext>
            </a:extLst>
          </p:cNvPr>
          <p:cNvSpPr>
            <a:spLocks noChangeAspect="1"/>
          </p:cNvSpPr>
          <p:nvPr/>
        </p:nvSpPr>
        <p:spPr>
          <a:xfrm rot="8100000">
            <a:off x="5985056" y="4022627"/>
            <a:ext cx="289651" cy="289651"/>
          </a:xfrm>
          <a:prstGeom prst="teardrop">
            <a:avLst>
              <a:gd name="adj" fmla="val 112402"/>
            </a:avLst>
          </a:prstGeom>
          <a:gradFill flip="none" rotWithShape="1">
            <a:gsLst>
              <a:gs pos="0">
                <a:srgbClr val="296004"/>
              </a:gs>
              <a:gs pos="100000">
                <a:srgbClr val="00C42A"/>
              </a:gs>
            </a:gsLst>
            <a:lin ang="16200000" scaled="1"/>
            <a:tileRect/>
          </a:gradFill>
          <a:ln w="1587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xmlns="" id="{B28E24AF-5F93-814E-B1B4-B3A0307600C5}"/>
              </a:ext>
            </a:extLst>
          </p:cNvPr>
          <p:cNvSpPr/>
          <p:nvPr/>
        </p:nvSpPr>
        <p:spPr>
          <a:xfrm>
            <a:off x="6062076" y="4096636"/>
            <a:ext cx="131403" cy="131403"/>
          </a:xfrm>
          <a:prstGeom prst="ellipse">
            <a:avLst/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303" name="TextBox 21">
            <a:extLst>
              <a:ext uri="{FF2B5EF4-FFF2-40B4-BE49-F238E27FC236}">
                <a16:creationId xmlns:a16="http://schemas.microsoft.com/office/drawing/2014/main" xmlns="" id="{AEC02A2F-95F7-BA42-B285-0A0C35AD1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658" y="1917072"/>
            <a:ext cx="1765906" cy="146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835" tIns="121917" rIns="243835" bIns="121917" anchor="ctr"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9110" fontAlgn="base">
              <a:lnSpc>
                <a:spcPct val="100000"/>
              </a:lnSpc>
              <a:spcBef>
                <a:spcPts val="600"/>
              </a:spcBef>
              <a:buClrTx/>
              <a:buSzTx/>
              <a:buNone/>
              <a:defRPr/>
            </a:pPr>
            <a:r>
              <a:rPr lang="en-US" altLang="en-US" sz="1400" kern="0" dirty="0">
                <a:solidFill>
                  <a:prstClr val="black"/>
                </a:solidFill>
                <a:cs typeface="Arial" pitchFamily="34" charset="0"/>
              </a:rPr>
              <a:t>Randomized</a:t>
            </a:r>
          </a:p>
          <a:p>
            <a:pPr algn="ctr" defTabSz="1219110" fontAlgn="base">
              <a:lnSpc>
                <a:spcPct val="100000"/>
              </a:lnSpc>
              <a:spcBef>
                <a:spcPts val="600"/>
              </a:spcBef>
              <a:buClrTx/>
              <a:buSzTx/>
              <a:buNone/>
              <a:defRPr/>
            </a:pPr>
            <a:r>
              <a:rPr lang="en-US" altLang="en-US" sz="1400" kern="0" dirty="0">
                <a:solidFill>
                  <a:prstClr val="black"/>
                </a:solidFill>
                <a:cs typeface="Arial" pitchFamily="34" charset="0"/>
              </a:rPr>
              <a:t>1:1</a:t>
            </a:r>
          </a:p>
          <a:p>
            <a:pPr algn="ctr" defTabSz="1219110" fontAlgn="base">
              <a:lnSpc>
                <a:spcPct val="100000"/>
              </a:lnSpc>
              <a:spcBef>
                <a:spcPts val="600"/>
              </a:spcBef>
              <a:buClrTx/>
              <a:buSzTx/>
              <a:buNone/>
              <a:defRPr/>
            </a:pPr>
            <a:endParaRPr lang="en-US" altLang="en-US" sz="1400" kern="0" dirty="0">
              <a:solidFill>
                <a:prstClr val="black"/>
              </a:solidFill>
              <a:cs typeface="Arial" pitchFamily="34" charset="0"/>
            </a:endParaRPr>
          </a:p>
          <a:p>
            <a:pPr algn="ctr" defTabSz="1219110" fontAlgn="base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None/>
              <a:defRPr/>
            </a:pPr>
            <a:r>
              <a:rPr lang="en-US" altLang="en-US" sz="1400" kern="0" dirty="0">
                <a:solidFill>
                  <a:prstClr val="black"/>
                </a:solidFill>
                <a:cs typeface="Arial" pitchFamily="34" charset="0"/>
              </a:rPr>
              <a:t>Double-blinded</a:t>
            </a:r>
          </a:p>
          <a:p>
            <a:pPr algn="ctr" defTabSz="1219110" fontAlgn="base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/>
            </a:pPr>
            <a:r>
              <a:rPr lang="en-US" altLang="en-US" sz="1400" kern="0" dirty="0">
                <a:solidFill>
                  <a:prstClr val="black"/>
                </a:solidFill>
                <a:cs typeface="Arial" pitchFamily="34" charset="0"/>
              </a:rPr>
              <a:t>Active controlled</a:t>
            </a:r>
          </a:p>
        </p:txBody>
      </p:sp>
      <p:sp>
        <p:nvSpPr>
          <p:cNvPr id="277" name="Text Box 36">
            <a:extLst>
              <a:ext uri="{FF2B5EF4-FFF2-40B4-BE49-F238E27FC236}">
                <a16:creationId xmlns:a16="http://schemas.microsoft.com/office/drawing/2014/main" xmlns="" id="{CD00CB5E-3C2F-474D-B982-2444A79A2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162" y="1662692"/>
            <a:ext cx="2651760" cy="182235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45719" rIns="0" bIns="45719" anchor="ctr">
            <a:no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911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160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Primary analysis:</a:t>
            </a:r>
          </a:p>
          <a:p>
            <a:pPr algn="ctr" defTabSz="121911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 b="1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HIV incidence/100 PY</a:t>
            </a:r>
          </a:p>
          <a:p>
            <a:pPr algn="ctr" defTabSz="121911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when 100% complete W48 </a:t>
            </a:r>
            <a:br>
              <a:rPr lang="en-US" altLang="en-US" sz="160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</a:br>
            <a:r>
              <a:rPr lang="en-US" altLang="en-US" sz="160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&amp; 50% complete W96</a:t>
            </a:r>
          </a:p>
        </p:txBody>
      </p:sp>
      <p:sp>
        <p:nvSpPr>
          <p:cNvPr id="294" name="TextBox 21">
            <a:extLst>
              <a:ext uri="{FF2B5EF4-FFF2-40B4-BE49-F238E27FC236}">
                <a16:creationId xmlns:a16="http://schemas.microsoft.com/office/drawing/2014/main" xmlns="" id="{A230A79C-2C39-EC4E-88C8-F5858352E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09" y="2205125"/>
            <a:ext cx="1765907" cy="74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835" tIns="121917" rIns="243835" bIns="121917" anchor="ctr"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10" fontAlgn="base"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1600" b="1" kern="0" dirty="0">
                <a:solidFill>
                  <a:prstClr val="black"/>
                </a:solidFill>
                <a:cs typeface="Arial" pitchFamily="34" charset="0"/>
              </a:rPr>
              <a:t>MSM or TGW</a:t>
            </a:r>
          </a:p>
          <a:p>
            <a:pPr defTabSz="1219110" fontAlgn="base"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1600" b="1" kern="0" dirty="0">
                <a:solidFill>
                  <a:prstClr val="black"/>
                </a:solidFill>
                <a:cs typeface="Arial" pitchFamily="34" charset="0"/>
              </a:rPr>
              <a:t>participants</a:t>
            </a:r>
          </a:p>
        </p:txBody>
      </p: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xmlns="" id="{FD71DAA7-885A-D94C-9769-39A9EBD97AFE}"/>
              </a:ext>
            </a:extLst>
          </p:cNvPr>
          <p:cNvCxnSpPr>
            <a:cxnSpLocks/>
          </p:cNvCxnSpPr>
          <p:nvPr/>
        </p:nvCxnSpPr>
        <p:spPr bwMode="auto">
          <a:xfrm>
            <a:off x="2153328" y="2577394"/>
            <a:ext cx="1445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86655" y="2478488"/>
            <a:ext cx="1037451" cy="2031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67" dirty="0"/>
              <a:t>96 weeks</a:t>
            </a:r>
          </a:p>
        </p:txBody>
      </p:sp>
      <p:sp>
        <p:nvSpPr>
          <p:cNvPr id="285" name="TextBox 284"/>
          <p:cNvSpPr txBox="1"/>
          <p:nvPr/>
        </p:nvSpPr>
        <p:spPr>
          <a:xfrm>
            <a:off x="10230342" y="2281967"/>
            <a:ext cx="1102785" cy="55587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/>
              <a:t>Open-label </a:t>
            </a:r>
          </a:p>
          <a:p>
            <a:pPr algn="ctr">
              <a:lnSpc>
                <a:spcPct val="90000"/>
              </a:lnSpc>
            </a:pPr>
            <a:r>
              <a:rPr lang="en-US" sz="1200" b="1" dirty="0"/>
              <a:t>switch</a:t>
            </a:r>
          </a:p>
          <a:p>
            <a:pPr algn="ctr">
              <a:lnSpc>
                <a:spcPct val="90000"/>
              </a:lnSpc>
            </a:pPr>
            <a:r>
              <a:rPr lang="en-US" sz="1200" b="1" dirty="0"/>
              <a:t> for 48 weeks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9845906" y="2408169"/>
            <a:ext cx="364389" cy="303466"/>
          </a:xfrm>
          <a:prstGeom prst="rightArrow">
            <a:avLst/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3200" dirty="0"/>
          </a:p>
        </p:txBody>
      </p:sp>
      <p:sp>
        <p:nvSpPr>
          <p:cNvPr id="278" name="Text Box 36">
            <a:extLst>
              <a:ext uri="{FF2B5EF4-FFF2-40B4-BE49-F238E27FC236}">
                <a16:creationId xmlns:a16="http://schemas.microsoft.com/office/drawing/2014/main" xmlns="" id="{9889D7A1-AB3F-1A4C-BC47-27DE26666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316" y="1668907"/>
            <a:ext cx="1658644" cy="18223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wrap="square" lIns="91439" tIns="45719" rIns="0" bIns="45719" anchor="ctr">
            <a:no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1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1100" dirty="0"/>
              <a:t>At entry and Q12W:</a:t>
            </a:r>
          </a:p>
          <a:p>
            <a:pPr defTabSz="121911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10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Adherence counseling</a:t>
            </a:r>
          </a:p>
          <a:p>
            <a:pPr defTabSz="121911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10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Prevention services</a:t>
            </a:r>
          </a:p>
          <a:p>
            <a:pPr marL="171450" indent="-171450" defTabSz="1219110" eaLnBrk="1" fontAlgn="base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05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Risk reduction counseling</a:t>
            </a:r>
          </a:p>
          <a:p>
            <a:pPr marL="171450" indent="-171450" defTabSz="1219110" eaLnBrk="1" fontAlgn="base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05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Condoms/lubricant</a:t>
            </a:r>
          </a:p>
        </p:txBody>
      </p:sp>
      <p:grpSp>
        <p:nvGrpSpPr>
          <p:cNvPr id="287" name="Group 286">
            <a:extLst>
              <a:ext uri="{FF2B5EF4-FFF2-40B4-BE49-F238E27FC236}">
                <a16:creationId xmlns:a16="http://schemas.microsoft.com/office/drawing/2014/main" xmlns="" id="{5A1791A4-C5C3-45B4-A257-44D01A4E227B}"/>
              </a:ext>
            </a:extLst>
          </p:cNvPr>
          <p:cNvGrpSpPr/>
          <p:nvPr/>
        </p:nvGrpSpPr>
        <p:grpSpPr>
          <a:xfrm>
            <a:off x="10476553" y="2893413"/>
            <a:ext cx="610361" cy="494229"/>
            <a:chOff x="3549283" y="5122451"/>
            <a:chExt cx="1085734" cy="935274"/>
          </a:xfrm>
        </p:grpSpPr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xmlns="" id="{18783692-9996-471B-AD9F-A72CEBC121AD}"/>
                </a:ext>
              </a:extLst>
            </p:cNvPr>
            <p:cNvSpPr/>
            <p:nvPr/>
          </p:nvSpPr>
          <p:spPr>
            <a:xfrm>
              <a:off x="3584611" y="5250988"/>
              <a:ext cx="372746" cy="806737"/>
            </a:xfrm>
            <a:prstGeom prst="rect">
              <a:avLst/>
            </a:prstGeom>
            <a:solidFill>
              <a:srgbClr val="00C42A">
                <a:alpha val="99000"/>
              </a:srgb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867" dirty="0">
                <a:solidFill>
                  <a:prstClr val="white"/>
                </a:solidFill>
              </a:endParaRPr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xmlns="" id="{0D10E766-3B3F-4AF7-8FF9-3C02CF6C9B37}"/>
                </a:ext>
              </a:extLst>
            </p:cNvPr>
            <p:cNvSpPr/>
            <p:nvPr/>
          </p:nvSpPr>
          <p:spPr>
            <a:xfrm>
              <a:off x="3549283" y="5162374"/>
              <a:ext cx="443401" cy="1212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867" dirty="0">
                <a:solidFill>
                  <a:prstClr val="white"/>
                </a:solidFill>
              </a:endParaRPr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xmlns="" id="{678A27A2-D439-4470-938B-FEA145F6D3B2}"/>
                </a:ext>
              </a:extLst>
            </p:cNvPr>
            <p:cNvSpPr/>
            <p:nvPr/>
          </p:nvSpPr>
          <p:spPr>
            <a:xfrm>
              <a:off x="3588104" y="5122451"/>
              <a:ext cx="365760" cy="901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867" dirty="0">
                <a:solidFill>
                  <a:prstClr val="white"/>
                </a:solidFill>
              </a:endParaRPr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xmlns="" id="{00CDE072-9E83-49F5-8E98-5D15BA8A730C}"/>
                </a:ext>
              </a:extLst>
            </p:cNvPr>
            <p:cNvSpPr/>
            <p:nvPr/>
          </p:nvSpPr>
          <p:spPr>
            <a:xfrm>
              <a:off x="4226944" y="5250988"/>
              <a:ext cx="372746" cy="806737"/>
            </a:xfrm>
            <a:prstGeom prst="rect">
              <a:avLst/>
            </a:prstGeom>
            <a:solidFill>
              <a:srgbClr val="00C42A">
                <a:alpha val="99000"/>
              </a:srgb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867" dirty="0">
                <a:solidFill>
                  <a:prstClr val="white"/>
                </a:solidFill>
              </a:endParaRPr>
            </a:p>
          </p:txBody>
        </p:sp>
        <p:sp>
          <p:nvSpPr>
            <p:cNvPr id="293" name="Round Same Side Corner Rectangle 114">
              <a:extLst>
                <a:ext uri="{FF2B5EF4-FFF2-40B4-BE49-F238E27FC236}">
                  <a16:creationId xmlns:a16="http://schemas.microsoft.com/office/drawing/2014/main" xmlns="" id="{93AEF7CB-991E-454E-B318-580875354D3F}"/>
                </a:ext>
              </a:extLst>
            </p:cNvPr>
            <p:cNvSpPr/>
            <p:nvPr/>
          </p:nvSpPr>
          <p:spPr>
            <a:xfrm rot="16200000">
              <a:off x="4115044" y="5523253"/>
              <a:ext cx="672063" cy="297229"/>
            </a:xfrm>
            <a:prstGeom prst="round2SameRect">
              <a:avLst>
                <a:gd name="adj1" fmla="val 22260"/>
                <a:gd name="adj2" fmla="val 0"/>
              </a:avLst>
            </a:prstGeom>
            <a:solidFill>
              <a:schemeClr val="bg1">
                <a:alpha val="70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867" dirty="0">
                <a:solidFill>
                  <a:prstClr val="white"/>
                </a:solidFill>
              </a:endParaRPr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xmlns="" id="{6352037A-C2EA-4C15-8F40-E5E4D20A51FB}"/>
                </a:ext>
              </a:extLst>
            </p:cNvPr>
            <p:cNvSpPr/>
            <p:nvPr/>
          </p:nvSpPr>
          <p:spPr>
            <a:xfrm>
              <a:off x="4191616" y="5162374"/>
              <a:ext cx="443401" cy="1212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867" dirty="0">
                <a:solidFill>
                  <a:prstClr val="white"/>
                </a:solidFill>
              </a:endParaRPr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xmlns="" id="{C4139090-D7BB-4E0B-B8EB-0F1C741C7FFA}"/>
                </a:ext>
              </a:extLst>
            </p:cNvPr>
            <p:cNvSpPr/>
            <p:nvPr/>
          </p:nvSpPr>
          <p:spPr>
            <a:xfrm>
              <a:off x="4230437" y="5122451"/>
              <a:ext cx="365760" cy="901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867" dirty="0">
                <a:solidFill>
                  <a:prstClr val="white"/>
                </a:solidFill>
              </a:endParaRPr>
            </a:p>
          </p:txBody>
        </p:sp>
        <p:sp>
          <p:nvSpPr>
            <p:cNvPr id="307" name="Right Arrow 117">
              <a:extLst>
                <a:ext uri="{FF2B5EF4-FFF2-40B4-BE49-F238E27FC236}">
                  <a16:creationId xmlns:a16="http://schemas.microsoft.com/office/drawing/2014/main" xmlns="" id="{F81A821B-18A4-483A-912B-A3F8EF14B3BB}"/>
                </a:ext>
              </a:extLst>
            </p:cNvPr>
            <p:cNvSpPr/>
            <p:nvPr/>
          </p:nvSpPr>
          <p:spPr>
            <a:xfrm>
              <a:off x="3913679" y="5523062"/>
              <a:ext cx="255010" cy="262589"/>
            </a:xfrm>
            <a:prstGeom prst="rightArrow">
              <a:avLst/>
            </a:prstGeom>
            <a:solidFill>
              <a:srgbClr val="00C42A">
                <a:alpha val="99000"/>
              </a:srgb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867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8C4B3B5-DB5D-4FE9-A1AA-4CDDF6C82B37}"/>
              </a:ext>
            </a:extLst>
          </p:cNvPr>
          <p:cNvGrpSpPr/>
          <p:nvPr/>
        </p:nvGrpSpPr>
        <p:grpSpPr>
          <a:xfrm>
            <a:off x="8542754" y="3972011"/>
            <a:ext cx="847114" cy="701252"/>
            <a:chOff x="1481138" y="4968875"/>
            <a:chExt cx="425450" cy="352193"/>
          </a:xfrm>
        </p:grpSpPr>
        <p:sp>
          <p:nvSpPr>
            <p:cNvPr id="273" name="Freeform 580">
              <a:extLst>
                <a:ext uri="{FF2B5EF4-FFF2-40B4-BE49-F238E27FC236}">
                  <a16:creationId xmlns:a16="http://schemas.microsoft.com/office/drawing/2014/main" xmlns="" id="{8A6D854D-0836-4C88-8E43-9C01B777F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1138" y="4968875"/>
              <a:ext cx="425450" cy="300038"/>
            </a:xfrm>
            <a:custGeom>
              <a:avLst/>
              <a:gdLst>
                <a:gd name="T0" fmla="*/ 231 w 243"/>
                <a:gd name="T1" fmla="*/ 171 h 171"/>
                <a:gd name="T2" fmla="*/ 12 w 243"/>
                <a:gd name="T3" fmla="*/ 171 h 171"/>
                <a:gd name="T4" fmla="*/ 0 w 243"/>
                <a:gd name="T5" fmla="*/ 159 h 171"/>
                <a:gd name="T6" fmla="*/ 0 w 243"/>
                <a:gd name="T7" fmla="*/ 12 h 171"/>
                <a:gd name="T8" fmla="*/ 12 w 243"/>
                <a:gd name="T9" fmla="*/ 0 h 171"/>
                <a:gd name="T10" fmla="*/ 231 w 243"/>
                <a:gd name="T11" fmla="*/ 0 h 171"/>
                <a:gd name="T12" fmla="*/ 243 w 243"/>
                <a:gd name="T13" fmla="*/ 12 h 171"/>
                <a:gd name="T14" fmla="*/ 243 w 243"/>
                <a:gd name="T15" fmla="*/ 159 h 171"/>
                <a:gd name="T16" fmla="*/ 231 w 243"/>
                <a:gd name="T17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171">
                  <a:moveTo>
                    <a:pt x="231" y="171"/>
                  </a:moveTo>
                  <a:cubicBezTo>
                    <a:pt x="12" y="171"/>
                    <a:pt x="12" y="171"/>
                    <a:pt x="12" y="171"/>
                  </a:cubicBezTo>
                  <a:cubicBezTo>
                    <a:pt x="5" y="171"/>
                    <a:pt x="0" y="165"/>
                    <a:pt x="0" y="15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7" y="0"/>
                    <a:pt x="243" y="5"/>
                    <a:pt x="243" y="12"/>
                  </a:cubicBezTo>
                  <a:cubicBezTo>
                    <a:pt x="243" y="159"/>
                    <a:pt x="243" y="159"/>
                    <a:pt x="243" y="159"/>
                  </a:cubicBezTo>
                  <a:cubicBezTo>
                    <a:pt x="243" y="165"/>
                    <a:pt x="237" y="171"/>
                    <a:pt x="231" y="17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5875" cap="rnd">
              <a:noFill/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583">
              <a:extLst>
                <a:ext uri="{FF2B5EF4-FFF2-40B4-BE49-F238E27FC236}">
                  <a16:creationId xmlns:a16="http://schemas.microsoft.com/office/drawing/2014/main" xmlns="" id="{3D0EF9BE-4555-4E98-9B30-DDB06FFF7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6" y="5238518"/>
              <a:ext cx="228600" cy="82550"/>
            </a:xfrm>
            <a:custGeom>
              <a:avLst/>
              <a:gdLst>
                <a:gd name="T0" fmla="*/ 121 w 130"/>
                <a:gd name="T1" fmla="*/ 30 h 47"/>
                <a:gd name="T2" fmla="*/ 79 w 130"/>
                <a:gd name="T3" fmla="*/ 30 h 47"/>
                <a:gd name="T4" fmla="*/ 79 w 130"/>
                <a:gd name="T5" fmla="*/ 0 h 47"/>
                <a:gd name="T6" fmla="*/ 54 w 130"/>
                <a:gd name="T7" fmla="*/ 0 h 47"/>
                <a:gd name="T8" fmla="*/ 54 w 130"/>
                <a:gd name="T9" fmla="*/ 30 h 47"/>
                <a:gd name="T10" fmla="*/ 9 w 130"/>
                <a:gd name="T11" fmla="*/ 30 h 47"/>
                <a:gd name="T12" fmla="*/ 0 w 130"/>
                <a:gd name="T13" fmla="*/ 38 h 47"/>
                <a:gd name="T14" fmla="*/ 9 w 130"/>
                <a:gd name="T15" fmla="*/ 47 h 47"/>
                <a:gd name="T16" fmla="*/ 121 w 130"/>
                <a:gd name="T17" fmla="*/ 47 h 47"/>
                <a:gd name="T18" fmla="*/ 130 w 130"/>
                <a:gd name="T19" fmla="*/ 38 h 47"/>
                <a:gd name="T20" fmla="*/ 121 w 130"/>
                <a:gd name="T2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47">
                  <a:moveTo>
                    <a:pt x="121" y="30"/>
                  </a:moveTo>
                  <a:cubicBezTo>
                    <a:pt x="79" y="30"/>
                    <a:pt x="79" y="30"/>
                    <a:pt x="79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4" y="30"/>
                    <a:pt x="0" y="33"/>
                    <a:pt x="0" y="38"/>
                  </a:cubicBezTo>
                  <a:cubicBezTo>
                    <a:pt x="0" y="43"/>
                    <a:pt x="4" y="47"/>
                    <a:pt x="9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6" y="47"/>
                    <a:pt x="130" y="43"/>
                    <a:pt x="130" y="38"/>
                  </a:cubicBezTo>
                  <a:cubicBezTo>
                    <a:pt x="130" y="33"/>
                    <a:pt x="126" y="30"/>
                    <a:pt x="121" y="3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5875" cap="rnd">
              <a:noFill/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580">
              <a:extLst>
                <a:ext uri="{FF2B5EF4-FFF2-40B4-BE49-F238E27FC236}">
                  <a16:creationId xmlns:a16="http://schemas.microsoft.com/office/drawing/2014/main" xmlns="" id="{ECC3FDC0-5CD7-4EC5-8650-C6999F036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223" y="4985366"/>
              <a:ext cx="397280" cy="267055"/>
            </a:xfrm>
            <a:custGeom>
              <a:avLst/>
              <a:gdLst>
                <a:gd name="T0" fmla="*/ 231 w 243"/>
                <a:gd name="T1" fmla="*/ 171 h 171"/>
                <a:gd name="T2" fmla="*/ 12 w 243"/>
                <a:gd name="T3" fmla="*/ 171 h 171"/>
                <a:gd name="T4" fmla="*/ 0 w 243"/>
                <a:gd name="T5" fmla="*/ 159 h 171"/>
                <a:gd name="T6" fmla="*/ 0 w 243"/>
                <a:gd name="T7" fmla="*/ 12 h 171"/>
                <a:gd name="T8" fmla="*/ 12 w 243"/>
                <a:gd name="T9" fmla="*/ 0 h 171"/>
                <a:gd name="T10" fmla="*/ 231 w 243"/>
                <a:gd name="T11" fmla="*/ 0 h 171"/>
                <a:gd name="T12" fmla="*/ 243 w 243"/>
                <a:gd name="T13" fmla="*/ 12 h 171"/>
                <a:gd name="T14" fmla="*/ 243 w 243"/>
                <a:gd name="T15" fmla="*/ 159 h 171"/>
                <a:gd name="T16" fmla="*/ 231 w 243"/>
                <a:gd name="T17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171">
                  <a:moveTo>
                    <a:pt x="231" y="171"/>
                  </a:moveTo>
                  <a:cubicBezTo>
                    <a:pt x="12" y="171"/>
                    <a:pt x="12" y="171"/>
                    <a:pt x="12" y="171"/>
                  </a:cubicBezTo>
                  <a:cubicBezTo>
                    <a:pt x="5" y="171"/>
                    <a:pt x="0" y="165"/>
                    <a:pt x="0" y="15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7" y="0"/>
                    <a:pt x="243" y="5"/>
                    <a:pt x="243" y="12"/>
                  </a:cubicBezTo>
                  <a:cubicBezTo>
                    <a:pt x="243" y="159"/>
                    <a:pt x="243" y="159"/>
                    <a:pt x="243" y="159"/>
                  </a:cubicBezTo>
                  <a:cubicBezTo>
                    <a:pt x="243" y="165"/>
                    <a:pt x="237" y="171"/>
                    <a:pt x="231" y="171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 w="15875" cap="rnd">
              <a:noFill/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13" name="Freeform: Shape 312">
            <a:extLst>
              <a:ext uri="{FF2B5EF4-FFF2-40B4-BE49-F238E27FC236}">
                <a16:creationId xmlns:a16="http://schemas.microsoft.com/office/drawing/2014/main" xmlns="" id="{0CA2DFBA-CC09-47CC-A93E-D749DB8A5DBA}"/>
              </a:ext>
            </a:extLst>
          </p:cNvPr>
          <p:cNvSpPr/>
          <p:nvPr/>
        </p:nvSpPr>
        <p:spPr>
          <a:xfrm>
            <a:off x="8770841" y="4142559"/>
            <a:ext cx="232234" cy="313061"/>
          </a:xfrm>
          <a:custGeom>
            <a:avLst/>
            <a:gdLst>
              <a:gd name="connsiteX0" fmla="*/ 563800 w 565991"/>
              <a:gd name="connsiteY0" fmla="*/ 0 h 536778"/>
              <a:gd name="connsiteX1" fmla="*/ 565991 w 565991"/>
              <a:gd name="connsiteY1" fmla="*/ 262 h 536778"/>
              <a:gd name="connsiteX2" fmla="*/ 565991 w 565991"/>
              <a:gd name="connsiteY2" fmla="*/ 536729 h 536778"/>
              <a:gd name="connsiteX3" fmla="*/ 0 w 565991"/>
              <a:gd name="connsiteY3" fmla="*/ 536729 h 536778"/>
              <a:gd name="connsiteX4" fmla="*/ 563800 w 565991"/>
              <a:gd name="connsiteY4" fmla="*/ 0 h 536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991" h="536778">
                <a:moveTo>
                  <a:pt x="563800" y="0"/>
                </a:moveTo>
                <a:lnTo>
                  <a:pt x="565991" y="262"/>
                </a:lnTo>
                <a:lnTo>
                  <a:pt x="565991" y="536729"/>
                </a:lnTo>
                <a:lnTo>
                  <a:pt x="0" y="536729"/>
                </a:lnTo>
                <a:cubicBezTo>
                  <a:pt x="274162" y="542746"/>
                  <a:pt x="268266" y="0"/>
                  <a:pt x="563800" y="0"/>
                </a:cubicBezTo>
                <a:close/>
              </a:path>
            </a:pathLst>
          </a:custGeom>
          <a:solidFill>
            <a:srgbClr val="03C52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Freeform 289">
            <a:extLst>
              <a:ext uri="{FF2B5EF4-FFF2-40B4-BE49-F238E27FC236}">
                <a16:creationId xmlns:a16="http://schemas.microsoft.com/office/drawing/2014/main" xmlns="" id="{40585853-8184-4E27-BE12-6371D459F69B}"/>
              </a:ext>
            </a:extLst>
          </p:cNvPr>
          <p:cNvSpPr>
            <a:spLocks/>
          </p:cNvSpPr>
          <p:nvPr/>
        </p:nvSpPr>
        <p:spPr bwMode="auto">
          <a:xfrm>
            <a:off x="8770841" y="4142587"/>
            <a:ext cx="466450" cy="313033"/>
          </a:xfrm>
          <a:custGeom>
            <a:avLst/>
            <a:gdLst>
              <a:gd name="T0" fmla="*/ 0 w 2002"/>
              <a:gd name="T1" fmla="*/ 91 h 181"/>
              <a:gd name="T2" fmla="*/ 132 w 2002"/>
              <a:gd name="T3" fmla="*/ 179 h 181"/>
              <a:gd name="T4" fmla="*/ 418 w 2002"/>
              <a:gd name="T5" fmla="*/ 1 h 181"/>
              <a:gd name="T6" fmla="*/ 709 w 2002"/>
              <a:gd name="T7" fmla="*/ 179 h 181"/>
              <a:gd name="T8" fmla="*/ 1002 w 2002"/>
              <a:gd name="T9" fmla="*/ 1 h 181"/>
              <a:gd name="T10" fmla="*/ 1283 w 2002"/>
              <a:gd name="T11" fmla="*/ 181 h 181"/>
              <a:gd name="T12" fmla="*/ 1569 w 2002"/>
              <a:gd name="T13" fmla="*/ 1 h 181"/>
              <a:gd name="T14" fmla="*/ 1855 w 2002"/>
              <a:gd name="T15" fmla="*/ 181 h 181"/>
              <a:gd name="T16" fmla="*/ 2002 w 2002"/>
              <a:gd name="T17" fmla="*/ 91 h 181"/>
              <a:gd name="connsiteX0" fmla="*/ 0 w 9341"/>
              <a:gd name="connsiteY0" fmla="*/ 9836 h 9946"/>
              <a:gd name="connsiteX1" fmla="*/ 1429 w 9341"/>
              <a:gd name="connsiteY1" fmla="*/ 1 h 9946"/>
              <a:gd name="connsiteX2" fmla="*/ 2882 w 9341"/>
              <a:gd name="connsiteY2" fmla="*/ 9836 h 9946"/>
              <a:gd name="connsiteX3" fmla="*/ 4346 w 9341"/>
              <a:gd name="connsiteY3" fmla="*/ 1 h 9946"/>
              <a:gd name="connsiteX4" fmla="*/ 5750 w 9341"/>
              <a:gd name="connsiteY4" fmla="*/ 9946 h 9946"/>
              <a:gd name="connsiteX5" fmla="*/ 7178 w 9341"/>
              <a:gd name="connsiteY5" fmla="*/ 1 h 9946"/>
              <a:gd name="connsiteX6" fmla="*/ 8607 w 9341"/>
              <a:gd name="connsiteY6" fmla="*/ 9946 h 9946"/>
              <a:gd name="connsiteX7" fmla="*/ 9341 w 9341"/>
              <a:gd name="connsiteY7" fmla="*/ 4974 h 9946"/>
              <a:gd name="connsiteX0" fmla="*/ 0 w 10000"/>
              <a:gd name="connsiteY0" fmla="*/ 9888 h 11187"/>
              <a:gd name="connsiteX1" fmla="*/ 1530 w 10000"/>
              <a:gd name="connsiteY1" fmla="*/ 0 h 11187"/>
              <a:gd name="connsiteX2" fmla="*/ 3085 w 10000"/>
              <a:gd name="connsiteY2" fmla="*/ 9888 h 11187"/>
              <a:gd name="connsiteX3" fmla="*/ 6156 w 10000"/>
              <a:gd name="connsiteY3" fmla="*/ 9999 h 11187"/>
              <a:gd name="connsiteX4" fmla="*/ 7684 w 10000"/>
              <a:gd name="connsiteY4" fmla="*/ 0 h 11187"/>
              <a:gd name="connsiteX5" fmla="*/ 9214 w 10000"/>
              <a:gd name="connsiteY5" fmla="*/ 9999 h 11187"/>
              <a:gd name="connsiteX6" fmla="*/ 10000 w 10000"/>
              <a:gd name="connsiteY6" fmla="*/ 5000 h 11187"/>
              <a:gd name="connsiteX0" fmla="*/ 0 w 10000"/>
              <a:gd name="connsiteY0" fmla="*/ 9888 h 9999"/>
              <a:gd name="connsiteX1" fmla="*/ 1530 w 10000"/>
              <a:gd name="connsiteY1" fmla="*/ 0 h 9999"/>
              <a:gd name="connsiteX2" fmla="*/ 3085 w 10000"/>
              <a:gd name="connsiteY2" fmla="*/ 9888 h 9999"/>
              <a:gd name="connsiteX3" fmla="*/ 7684 w 10000"/>
              <a:gd name="connsiteY3" fmla="*/ 0 h 9999"/>
              <a:gd name="connsiteX4" fmla="*/ 9214 w 10000"/>
              <a:gd name="connsiteY4" fmla="*/ 9999 h 9999"/>
              <a:gd name="connsiteX5" fmla="*/ 10000 w 10000"/>
              <a:gd name="connsiteY5" fmla="*/ 5000 h 9999"/>
              <a:gd name="connsiteX0" fmla="*/ 0 w 10000"/>
              <a:gd name="connsiteY0" fmla="*/ 9889 h 10889"/>
              <a:gd name="connsiteX1" fmla="*/ 1530 w 10000"/>
              <a:gd name="connsiteY1" fmla="*/ 0 h 10889"/>
              <a:gd name="connsiteX2" fmla="*/ 3085 w 10000"/>
              <a:gd name="connsiteY2" fmla="*/ 9889 h 10889"/>
              <a:gd name="connsiteX3" fmla="*/ 9214 w 10000"/>
              <a:gd name="connsiteY3" fmla="*/ 10000 h 10889"/>
              <a:gd name="connsiteX4" fmla="*/ 10000 w 10000"/>
              <a:gd name="connsiteY4" fmla="*/ 5001 h 10889"/>
              <a:gd name="connsiteX0" fmla="*/ 0 w 10000"/>
              <a:gd name="connsiteY0" fmla="*/ 9889 h 9987"/>
              <a:gd name="connsiteX1" fmla="*/ 1530 w 10000"/>
              <a:gd name="connsiteY1" fmla="*/ 0 h 9987"/>
              <a:gd name="connsiteX2" fmla="*/ 3085 w 10000"/>
              <a:gd name="connsiteY2" fmla="*/ 9889 h 9987"/>
              <a:gd name="connsiteX3" fmla="*/ 10000 w 10000"/>
              <a:gd name="connsiteY3" fmla="*/ 5001 h 9987"/>
              <a:gd name="connsiteX0" fmla="*/ 0 w 3085"/>
              <a:gd name="connsiteY0" fmla="*/ 9902 h 9902"/>
              <a:gd name="connsiteX1" fmla="*/ 1530 w 3085"/>
              <a:gd name="connsiteY1" fmla="*/ 0 h 9902"/>
              <a:gd name="connsiteX2" fmla="*/ 3085 w 3085"/>
              <a:gd name="connsiteY2" fmla="*/ 9902 h 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5" h="9902">
                <a:moveTo>
                  <a:pt x="0" y="9902"/>
                </a:moveTo>
                <a:cubicBezTo>
                  <a:pt x="744" y="10013"/>
                  <a:pt x="728" y="0"/>
                  <a:pt x="1530" y="0"/>
                </a:cubicBezTo>
                <a:cubicBezTo>
                  <a:pt x="2316" y="0"/>
                  <a:pt x="2300" y="10013"/>
                  <a:pt x="3085" y="9902"/>
                </a:cubicBezTo>
              </a:path>
            </a:pathLst>
          </a:custGeom>
          <a:noFill/>
          <a:ln w="6350" cap="flat">
            <a:solidFill>
              <a:srgbClr val="03C52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" name="Freeform: Shape 314">
            <a:extLst>
              <a:ext uri="{FF2B5EF4-FFF2-40B4-BE49-F238E27FC236}">
                <a16:creationId xmlns:a16="http://schemas.microsoft.com/office/drawing/2014/main" xmlns="" id="{90010442-6116-4015-B3C1-BBA893D5629E}"/>
              </a:ext>
            </a:extLst>
          </p:cNvPr>
          <p:cNvSpPr/>
          <p:nvPr/>
        </p:nvSpPr>
        <p:spPr>
          <a:xfrm>
            <a:off x="9003075" y="4352776"/>
            <a:ext cx="97267" cy="102844"/>
          </a:xfrm>
          <a:custGeom>
            <a:avLst/>
            <a:gdLst>
              <a:gd name="connsiteX0" fmla="*/ 0 w 237056"/>
              <a:gd name="connsiteY0" fmla="*/ 0 h 176337"/>
              <a:gd name="connsiteX1" fmla="*/ 5000 w 237056"/>
              <a:gd name="connsiteY1" fmla="*/ 9108 h 176337"/>
              <a:gd name="connsiteX2" fmla="*/ 237056 w 237056"/>
              <a:gd name="connsiteY2" fmla="*/ 176288 h 176337"/>
              <a:gd name="connsiteX3" fmla="*/ 0 w 237056"/>
              <a:gd name="connsiteY3" fmla="*/ 176288 h 17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056" h="176337">
                <a:moveTo>
                  <a:pt x="0" y="0"/>
                </a:moveTo>
                <a:lnTo>
                  <a:pt x="5000" y="9108"/>
                </a:lnTo>
                <a:cubicBezTo>
                  <a:pt x="61611" y="103631"/>
                  <a:pt x="128580" y="178544"/>
                  <a:pt x="237056" y="176288"/>
                </a:cubicBezTo>
                <a:lnTo>
                  <a:pt x="0" y="176288"/>
                </a:lnTo>
                <a:close/>
              </a:path>
            </a:pathLst>
          </a:custGeom>
          <a:solidFill>
            <a:srgbClr val="03C52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Freeform 289">
            <a:extLst>
              <a:ext uri="{FF2B5EF4-FFF2-40B4-BE49-F238E27FC236}">
                <a16:creationId xmlns:a16="http://schemas.microsoft.com/office/drawing/2014/main" xmlns="" id="{48F622D0-335C-461B-A96D-E9D96731A6EC}"/>
              </a:ext>
            </a:extLst>
          </p:cNvPr>
          <p:cNvSpPr>
            <a:spLocks/>
          </p:cNvSpPr>
          <p:nvPr/>
        </p:nvSpPr>
        <p:spPr bwMode="auto">
          <a:xfrm>
            <a:off x="8633892" y="4142587"/>
            <a:ext cx="466450" cy="313033"/>
          </a:xfrm>
          <a:custGeom>
            <a:avLst/>
            <a:gdLst>
              <a:gd name="T0" fmla="*/ 0 w 2002"/>
              <a:gd name="T1" fmla="*/ 91 h 181"/>
              <a:gd name="T2" fmla="*/ 132 w 2002"/>
              <a:gd name="T3" fmla="*/ 179 h 181"/>
              <a:gd name="T4" fmla="*/ 418 w 2002"/>
              <a:gd name="T5" fmla="*/ 1 h 181"/>
              <a:gd name="T6" fmla="*/ 709 w 2002"/>
              <a:gd name="T7" fmla="*/ 179 h 181"/>
              <a:gd name="T8" fmla="*/ 1002 w 2002"/>
              <a:gd name="T9" fmla="*/ 1 h 181"/>
              <a:gd name="T10" fmla="*/ 1283 w 2002"/>
              <a:gd name="T11" fmla="*/ 181 h 181"/>
              <a:gd name="T12" fmla="*/ 1569 w 2002"/>
              <a:gd name="T13" fmla="*/ 1 h 181"/>
              <a:gd name="T14" fmla="*/ 1855 w 2002"/>
              <a:gd name="T15" fmla="*/ 181 h 181"/>
              <a:gd name="T16" fmla="*/ 2002 w 2002"/>
              <a:gd name="T17" fmla="*/ 91 h 181"/>
              <a:gd name="connsiteX0" fmla="*/ 0 w 9341"/>
              <a:gd name="connsiteY0" fmla="*/ 9836 h 9946"/>
              <a:gd name="connsiteX1" fmla="*/ 1429 w 9341"/>
              <a:gd name="connsiteY1" fmla="*/ 1 h 9946"/>
              <a:gd name="connsiteX2" fmla="*/ 2882 w 9341"/>
              <a:gd name="connsiteY2" fmla="*/ 9836 h 9946"/>
              <a:gd name="connsiteX3" fmla="*/ 4346 w 9341"/>
              <a:gd name="connsiteY3" fmla="*/ 1 h 9946"/>
              <a:gd name="connsiteX4" fmla="*/ 5750 w 9341"/>
              <a:gd name="connsiteY4" fmla="*/ 9946 h 9946"/>
              <a:gd name="connsiteX5" fmla="*/ 7178 w 9341"/>
              <a:gd name="connsiteY5" fmla="*/ 1 h 9946"/>
              <a:gd name="connsiteX6" fmla="*/ 8607 w 9341"/>
              <a:gd name="connsiteY6" fmla="*/ 9946 h 9946"/>
              <a:gd name="connsiteX7" fmla="*/ 9341 w 9341"/>
              <a:gd name="connsiteY7" fmla="*/ 4974 h 9946"/>
              <a:gd name="connsiteX0" fmla="*/ 0 w 10000"/>
              <a:gd name="connsiteY0" fmla="*/ 9888 h 11187"/>
              <a:gd name="connsiteX1" fmla="*/ 1530 w 10000"/>
              <a:gd name="connsiteY1" fmla="*/ 0 h 11187"/>
              <a:gd name="connsiteX2" fmla="*/ 3085 w 10000"/>
              <a:gd name="connsiteY2" fmla="*/ 9888 h 11187"/>
              <a:gd name="connsiteX3" fmla="*/ 6156 w 10000"/>
              <a:gd name="connsiteY3" fmla="*/ 9999 h 11187"/>
              <a:gd name="connsiteX4" fmla="*/ 7684 w 10000"/>
              <a:gd name="connsiteY4" fmla="*/ 0 h 11187"/>
              <a:gd name="connsiteX5" fmla="*/ 9214 w 10000"/>
              <a:gd name="connsiteY5" fmla="*/ 9999 h 11187"/>
              <a:gd name="connsiteX6" fmla="*/ 10000 w 10000"/>
              <a:gd name="connsiteY6" fmla="*/ 5000 h 11187"/>
              <a:gd name="connsiteX0" fmla="*/ 0 w 10000"/>
              <a:gd name="connsiteY0" fmla="*/ 9888 h 9999"/>
              <a:gd name="connsiteX1" fmla="*/ 1530 w 10000"/>
              <a:gd name="connsiteY1" fmla="*/ 0 h 9999"/>
              <a:gd name="connsiteX2" fmla="*/ 3085 w 10000"/>
              <a:gd name="connsiteY2" fmla="*/ 9888 h 9999"/>
              <a:gd name="connsiteX3" fmla="*/ 7684 w 10000"/>
              <a:gd name="connsiteY3" fmla="*/ 0 h 9999"/>
              <a:gd name="connsiteX4" fmla="*/ 9214 w 10000"/>
              <a:gd name="connsiteY4" fmla="*/ 9999 h 9999"/>
              <a:gd name="connsiteX5" fmla="*/ 10000 w 10000"/>
              <a:gd name="connsiteY5" fmla="*/ 5000 h 9999"/>
              <a:gd name="connsiteX0" fmla="*/ 0 w 10000"/>
              <a:gd name="connsiteY0" fmla="*/ 9889 h 10889"/>
              <a:gd name="connsiteX1" fmla="*/ 1530 w 10000"/>
              <a:gd name="connsiteY1" fmla="*/ 0 h 10889"/>
              <a:gd name="connsiteX2" fmla="*/ 3085 w 10000"/>
              <a:gd name="connsiteY2" fmla="*/ 9889 h 10889"/>
              <a:gd name="connsiteX3" fmla="*/ 9214 w 10000"/>
              <a:gd name="connsiteY3" fmla="*/ 10000 h 10889"/>
              <a:gd name="connsiteX4" fmla="*/ 10000 w 10000"/>
              <a:gd name="connsiteY4" fmla="*/ 5001 h 10889"/>
              <a:gd name="connsiteX0" fmla="*/ 0 w 10000"/>
              <a:gd name="connsiteY0" fmla="*/ 9889 h 9987"/>
              <a:gd name="connsiteX1" fmla="*/ 1530 w 10000"/>
              <a:gd name="connsiteY1" fmla="*/ 0 h 9987"/>
              <a:gd name="connsiteX2" fmla="*/ 3085 w 10000"/>
              <a:gd name="connsiteY2" fmla="*/ 9889 h 9987"/>
              <a:gd name="connsiteX3" fmla="*/ 10000 w 10000"/>
              <a:gd name="connsiteY3" fmla="*/ 5001 h 9987"/>
              <a:gd name="connsiteX0" fmla="*/ 0 w 3085"/>
              <a:gd name="connsiteY0" fmla="*/ 9902 h 9902"/>
              <a:gd name="connsiteX1" fmla="*/ 1530 w 3085"/>
              <a:gd name="connsiteY1" fmla="*/ 0 h 9902"/>
              <a:gd name="connsiteX2" fmla="*/ 3085 w 3085"/>
              <a:gd name="connsiteY2" fmla="*/ 9902 h 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5" h="9902">
                <a:moveTo>
                  <a:pt x="0" y="9902"/>
                </a:moveTo>
                <a:cubicBezTo>
                  <a:pt x="744" y="10013"/>
                  <a:pt x="728" y="0"/>
                  <a:pt x="1530" y="0"/>
                </a:cubicBezTo>
                <a:cubicBezTo>
                  <a:pt x="2316" y="0"/>
                  <a:pt x="2300" y="10013"/>
                  <a:pt x="3085" y="9902"/>
                </a:cubicBezTo>
              </a:path>
            </a:pathLst>
          </a:custGeom>
          <a:noFill/>
          <a:ln w="12700" cap="flat">
            <a:solidFill>
              <a:srgbClr val="39840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xmlns="" id="{60D136D2-7350-4345-ADA7-2309611D91F3}"/>
              </a:ext>
            </a:extLst>
          </p:cNvPr>
          <p:cNvCxnSpPr>
            <a:cxnSpLocks/>
          </p:cNvCxnSpPr>
          <p:nvPr/>
        </p:nvCxnSpPr>
        <p:spPr>
          <a:xfrm flipH="1">
            <a:off x="8633892" y="4455620"/>
            <a:ext cx="64992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xmlns="" id="{FBBE6F11-09DE-448D-820A-508A5CB1B191}"/>
              </a:ext>
            </a:extLst>
          </p:cNvPr>
          <p:cNvCxnSpPr/>
          <p:nvPr/>
        </p:nvCxnSpPr>
        <p:spPr>
          <a:xfrm>
            <a:off x="9003075" y="4045991"/>
            <a:ext cx="0" cy="40962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B85AC1A-3164-4661-ABB4-70CF955FEEDC}"/>
              </a:ext>
            </a:extLst>
          </p:cNvPr>
          <p:cNvCxnSpPr/>
          <p:nvPr/>
        </p:nvCxnSpPr>
        <p:spPr>
          <a:xfrm>
            <a:off x="8633892" y="4045991"/>
            <a:ext cx="0" cy="40962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Freeform 66">
            <a:extLst>
              <a:ext uri="{FF2B5EF4-FFF2-40B4-BE49-F238E27FC236}">
                <a16:creationId xmlns:a16="http://schemas.microsoft.com/office/drawing/2014/main" xmlns="" id="{00E9FEC9-B44E-467E-B586-C7502C867EC6}"/>
              </a:ext>
            </a:extLst>
          </p:cNvPr>
          <p:cNvSpPr>
            <a:spLocks/>
          </p:cNvSpPr>
          <p:nvPr/>
        </p:nvSpPr>
        <p:spPr bwMode="auto">
          <a:xfrm rot="5400000">
            <a:off x="3236379" y="2404032"/>
            <a:ext cx="1063389" cy="338764"/>
          </a:xfrm>
          <a:custGeom>
            <a:avLst/>
            <a:gdLst>
              <a:gd name="T0" fmla="*/ 542765 w 2663825"/>
              <a:gd name="T1" fmla="*/ 0 h 127000"/>
              <a:gd name="T2" fmla="*/ 542765 w 2663825"/>
              <a:gd name="T3" fmla="*/ 118872 h 127000"/>
              <a:gd name="T4" fmla="*/ 0 w 2663825"/>
              <a:gd name="T5" fmla="*/ 118872 h 127000"/>
              <a:gd name="T6" fmla="*/ 0 w 2663825"/>
              <a:gd name="T7" fmla="*/ 2972 h 127000"/>
              <a:gd name="T8" fmla="*/ 0 60000 65536"/>
              <a:gd name="T9" fmla="*/ 0 60000 65536"/>
              <a:gd name="T10" fmla="*/ 0 60000 65536"/>
              <a:gd name="T11" fmla="*/ 0 60000 65536"/>
              <a:gd name="T12" fmla="*/ 0 w 2663825"/>
              <a:gd name="T13" fmla="*/ 0 h 127000"/>
              <a:gd name="T14" fmla="*/ 2663825 w 2663825"/>
              <a:gd name="T15" fmla="*/ 127000 h 127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3825" h="127000">
                <a:moveTo>
                  <a:pt x="2663825" y="0"/>
                </a:moveTo>
                <a:lnTo>
                  <a:pt x="2663825" y="127000"/>
                </a:lnTo>
                <a:lnTo>
                  <a:pt x="0" y="127000"/>
                </a:lnTo>
                <a:lnTo>
                  <a:pt x="0" y="317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9" tIns="45719" rIns="91439" bIns="45719"/>
          <a:lstStyle/>
          <a:p>
            <a:pPr defTabSz="9143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67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xmlns="" id="{9CD85DF3-8C28-F14F-BD3A-EC832AD6A91C}"/>
              </a:ext>
            </a:extLst>
          </p:cNvPr>
          <p:cNvSpPr/>
          <p:nvPr/>
        </p:nvSpPr>
        <p:spPr bwMode="auto">
          <a:xfrm>
            <a:off x="3784778" y="1668907"/>
            <a:ext cx="1841204" cy="736020"/>
          </a:xfrm>
          <a:prstGeom prst="rect">
            <a:avLst/>
          </a:prstGeom>
          <a:solidFill>
            <a:srgbClr val="00C42A"/>
          </a:solidFill>
          <a:ln w="25400" cap="flat" cmpd="sng" algn="ctr">
            <a:noFill/>
            <a:prstDash val="solid"/>
          </a:ln>
          <a:effectLst/>
        </p:spPr>
        <p:txBody>
          <a:bodyPr lIns="182875" tIns="45719" rIns="91439" bIns="45719" anchor="ctr"/>
          <a:lstStyle/>
          <a:p>
            <a:pPr algn="ctr" defTabSz="12191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bg1"/>
                </a:solidFill>
                <a:cs typeface="Arial" pitchFamily="34" charset="0"/>
              </a:rPr>
              <a:t>F/TAF QD</a:t>
            </a:r>
          </a:p>
          <a:p>
            <a:pPr algn="ctr" defTabSz="12191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bg1"/>
                </a:solidFill>
                <a:cs typeface="Arial" pitchFamily="34" charset="0"/>
              </a:rPr>
              <a:t>n=2694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xmlns="" id="{D6D70F30-E39E-F44C-8026-D1A7CFF75A07}"/>
              </a:ext>
            </a:extLst>
          </p:cNvPr>
          <p:cNvSpPr/>
          <p:nvPr/>
        </p:nvSpPr>
        <p:spPr bwMode="auto">
          <a:xfrm>
            <a:off x="3784778" y="2755246"/>
            <a:ext cx="1841204" cy="736020"/>
          </a:xfrm>
          <a:prstGeom prst="rect">
            <a:avLst/>
          </a:prstGeom>
          <a:solidFill>
            <a:srgbClr val="7F7F7F"/>
          </a:solidFill>
          <a:ln w="25400" cap="flat" cmpd="sng" algn="ctr">
            <a:noFill/>
            <a:prstDash val="solid"/>
          </a:ln>
          <a:effectLst/>
        </p:spPr>
        <p:txBody>
          <a:bodyPr lIns="182875" tIns="45719" rIns="91439" bIns="45719" anchor="ctr"/>
          <a:lstStyle/>
          <a:p>
            <a:pPr algn="ctr" defTabSz="12191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bg1"/>
                </a:solidFill>
                <a:cs typeface="Arial" pitchFamily="34" charset="0"/>
              </a:rPr>
              <a:t>F/TDF QD</a:t>
            </a:r>
          </a:p>
          <a:p>
            <a:pPr algn="ctr" defTabSz="12191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bg1"/>
                </a:solidFill>
                <a:cs typeface="Arial" pitchFamily="34" charset="0"/>
              </a:rPr>
              <a:t>n=2693</a:t>
            </a:r>
          </a:p>
        </p:txBody>
      </p:sp>
    </p:spTree>
    <p:extLst>
      <p:ext uri="{BB962C8B-B14F-4D97-AF65-F5344CB8AC3E}">
        <p14:creationId xmlns:p14="http://schemas.microsoft.com/office/powerpoint/2010/main" val="16873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522D29AB-6E25-4F7F-A59F-6AFF62A37A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2753" y="6423726"/>
            <a:ext cx="10097248" cy="365125"/>
          </a:xfrm>
        </p:spPr>
        <p:txBody>
          <a:bodyPr/>
          <a:lstStyle/>
          <a:p>
            <a:r>
              <a:rPr lang="en-US" dirty="0"/>
              <a:t>BMD, bone mineral density; CASI, computer-aided self-interview; GC/CT, gonococcus/chlamydia trachomatis; NAAT, nucleic acid amplification test; </a:t>
            </a:r>
          </a:p>
          <a:p>
            <a:r>
              <a:rPr lang="en-US" dirty="0"/>
              <a:t>STI, sexually transmitted infection.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8CAADF8-2890-2D46-8FF0-20ACED06A84E}"/>
              </a:ext>
            </a:extLst>
          </p:cNvPr>
          <p:cNvSpPr txBox="1"/>
          <p:nvPr/>
        </p:nvSpPr>
        <p:spPr>
          <a:xfrm>
            <a:off x="7724933" y="2929323"/>
            <a:ext cx="1987724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HIV Risk Behavior</a:t>
            </a:r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xmlns="" id="{3E11A628-DE5F-9049-8DCD-44689472B1C5}"/>
              </a:ext>
            </a:extLst>
          </p:cNvPr>
          <p:cNvSpPr>
            <a:spLocks/>
          </p:cNvSpPr>
          <p:nvPr/>
        </p:nvSpPr>
        <p:spPr bwMode="auto">
          <a:xfrm>
            <a:off x="5028799" y="1162363"/>
            <a:ext cx="2134403" cy="369330"/>
          </a:xfrm>
          <a:prstGeom prst="rect">
            <a:avLst/>
          </a:prstGeom>
          <a:noFill/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444478" eaLnBrk="0" fontAlgn="base" hangingPunct="0"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Visits every 12W</a:t>
            </a:r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xmlns="" id="{EAEB5A1D-D871-5A4D-B4B7-2BFA35D4A0A0}"/>
              </a:ext>
            </a:extLst>
          </p:cNvPr>
          <p:cNvSpPr>
            <a:spLocks/>
          </p:cNvSpPr>
          <p:nvPr/>
        </p:nvSpPr>
        <p:spPr bwMode="auto">
          <a:xfrm>
            <a:off x="7208287" y="4774197"/>
            <a:ext cx="3194375" cy="1231104"/>
          </a:xfrm>
          <a:prstGeom prst="rect">
            <a:avLst/>
          </a:prstGeom>
          <a:noFill/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  <a:spAutoFit/>
          </a:bodyPr>
          <a:lstStyle/>
          <a:p>
            <a:pPr marL="228600" indent="-228600" defTabSz="444478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STI assessment at every visit:</a:t>
            </a:r>
          </a:p>
          <a:p>
            <a:pPr marL="548640" lvl="1" indent="-274320" defTabSz="444478" eaLnBrk="0" fontAlgn="base" hangingPunct="0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600" dirty="0">
                <a:solidFill>
                  <a:prstClr val="black"/>
                </a:solidFill>
              </a:rPr>
              <a:t>GC/CT: rectum, urethra, oropharynx (NAAT)</a:t>
            </a:r>
          </a:p>
          <a:p>
            <a:pPr marL="548640" lvl="1" indent="-274320" defTabSz="444478" eaLnBrk="0" fontAlgn="base" hangingPunct="0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600" dirty="0">
                <a:solidFill>
                  <a:prstClr val="black"/>
                </a:solidFill>
              </a:rPr>
              <a:t>Syphilis testing</a:t>
            </a:r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xmlns="" id="{06763A07-6903-9F42-AB2E-23A55266E560}"/>
              </a:ext>
            </a:extLst>
          </p:cNvPr>
          <p:cNvSpPr>
            <a:spLocks/>
          </p:cNvSpPr>
          <p:nvPr/>
        </p:nvSpPr>
        <p:spPr bwMode="auto">
          <a:xfrm>
            <a:off x="7208287" y="3264196"/>
            <a:ext cx="3371039" cy="1477325"/>
          </a:xfrm>
          <a:prstGeom prst="rect">
            <a:avLst/>
          </a:prstGeom>
          <a:noFill/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  <a:spAutoFit/>
          </a:bodyPr>
          <a:lstStyle/>
          <a:p>
            <a:pPr marL="233363" indent="-233363" defTabSz="444478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Confidential CASI questionnaire</a:t>
            </a:r>
          </a:p>
          <a:p>
            <a:pPr marL="548640" lvl="1" indent="-274320" defTabSz="444478" eaLnBrk="0" fontAlgn="base" hangingPunct="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</a:pPr>
            <a:r>
              <a:rPr lang="en-US" sz="1600" dirty="0">
                <a:solidFill>
                  <a:prstClr val="black"/>
                </a:solidFill>
              </a:rPr>
              <a:t>Number and type of recent sexual events</a:t>
            </a:r>
          </a:p>
          <a:p>
            <a:pPr marL="548640" lvl="1" indent="-274320" defTabSz="444478" eaLnBrk="0" fontAlgn="base" hangingPunct="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</a:pPr>
            <a:r>
              <a:rPr lang="en-US" sz="1600" dirty="0">
                <a:solidFill>
                  <a:prstClr val="black"/>
                </a:solidFill>
              </a:rPr>
              <a:t>Alcohol and recreational drug use</a:t>
            </a:r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xmlns="" id="{5BC074FE-6C12-1D4A-ABDB-7E7393FF0833}"/>
              </a:ext>
            </a:extLst>
          </p:cNvPr>
          <p:cNvSpPr>
            <a:spLocks/>
          </p:cNvSpPr>
          <p:nvPr/>
        </p:nvSpPr>
        <p:spPr bwMode="auto">
          <a:xfrm>
            <a:off x="2204972" y="4544009"/>
            <a:ext cx="3025466" cy="1308048"/>
          </a:xfrm>
          <a:prstGeom prst="rect">
            <a:avLst/>
          </a:prstGeom>
          <a:noFill/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  <a:spAutoFit/>
          </a:bodyPr>
          <a:lstStyle/>
          <a:p>
            <a:pPr marL="228600" indent="-228600" defTabSz="444478" eaLnBrk="0" fontAlgn="base" hangingPunct="0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Self-report (CASI)</a:t>
            </a:r>
          </a:p>
          <a:p>
            <a:pPr marL="228600" indent="-228600" defTabSz="444478" eaLnBrk="0" fontAlgn="base" hangingPunct="0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Pill counts</a:t>
            </a:r>
          </a:p>
          <a:p>
            <a:pPr marL="228600" indent="-228600" defTabSz="444478" eaLnBrk="0" fontAlgn="base" hangingPunct="0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Drug levels</a:t>
            </a:r>
          </a:p>
          <a:p>
            <a:pPr marL="228600" indent="-228600" defTabSz="444478" eaLnBrk="0" fontAlgn="base" hangingPunct="0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Dried blood spots (DBS)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0E462C69-35F8-4F3A-8536-8479B29E5CC4}"/>
              </a:ext>
            </a:extLst>
          </p:cNvPr>
          <p:cNvGrpSpPr/>
          <p:nvPr/>
        </p:nvGrpSpPr>
        <p:grpSpPr>
          <a:xfrm>
            <a:off x="5708073" y="1522380"/>
            <a:ext cx="775854" cy="684330"/>
            <a:chOff x="11951688" y="2730535"/>
            <a:chExt cx="1695451" cy="1495445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C31C65BD-D1A7-46F6-B73D-94025DC42F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51688" y="2965488"/>
              <a:ext cx="1695451" cy="1260492"/>
            </a:xfrm>
            <a:custGeom>
              <a:avLst/>
              <a:gdLst>
                <a:gd name="T0" fmla="*/ 1340 w 1513"/>
                <a:gd name="T1" fmla="*/ 0 h 1127"/>
                <a:gd name="T2" fmla="*/ 1351 w 1513"/>
                <a:gd name="T3" fmla="*/ 45 h 1127"/>
                <a:gd name="T4" fmla="*/ 1252 w 1513"/>
                <a:gd name="T5" fmla="*/ 144 h 1127"/>
                <a:gd name="T6" fmla="*/ 1153 w 1513"/>
                <a:gd name="T7" fmla="*/ 45 h 1127"/>
                <a:gd name="T8" fmla="*/ 1164 w 1513"/>
                <a:gd name="T9" fmla="*/ 0 h 1127"/>
                <a:gd name="T10" fmla="*/ 349 w 1513"/>
                <a:gd name="T11" fmla="*/ 0 h 1127"/>
                <a:gd name="T12" fmla="*/ 360 w 1513"/>
                <a:gd name="T13" fmla="*/ 45 h 1127"/>
                <a:gd name="T14" fmla="*/ 261 w 1513"/>
                <a:gd name="T15" fmla="*/ 144 h 1127"/>
                <a:gd name="T16" fmla="*/ 162 w 1513"/>
                <a:gd name="T17" fmla="*/ 45 h 1127"/>
                <a:gd name="T18" fmla="*/ 173 w 1513"/>
                <a:gd name="T19" fmla="*/ 0 h 1127"/>
                <a:gd name="T20" fmla="*/ 0 w 1513"/>
                <a:gd name="T21" fmla="*/ 0 h 1127"/>
                <a:gd name="T22" fmla="*/ 0 w 1513"/>
                <a:gd name="T23" fmla="*/ 1127 h 1127"/>
                <a:gd name="T24" fmla="*/ 1513 w 1513"/>
                <a:gd name="T25" fmla="*/ 1127 h 1127"/>
                <a:gd name="T26" fmla="*/ 1513 w 1513"/>
                <a:gd name="T27" fmla="*/ 0 h 1127"/>
                <a:gd name="T28" fmla="*/ 1340 w 1513"/>
                <a:gd name="T29" fmla="*/ 0 h 1127"/>
                <a:gd name="T30" fmla="*/ 1418 w 1513"/>
                <a:gd name="T31" fmla="*/ 1053 h 1127"/>
                <a:gd name="T32" fmla="*/ 91 w 1513"/>
                <a:gd name="T33" fmla="*/ 1053 h 1127"/>
                <a:gd name="T34" fmla="*/ 91 w 1513"/>
                <a:gd name="T35" fmla="*/ 270 h 1127"/>
                <a:gd name="T36" fmla="*/ 1418 w 1513"/>
                <a:gd name="T37" fmla="*/ 270 h 1127"/>
                <a:gd name="T38" fmla="*/ 1418 w 1513"/>
                <a:gd name="T39" fmla="*/ 1053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13" h="1127">
                  <a:moveTo>
                    <a:pt x="1340" y="0"/>
                  </a:moveTo>
                  <a:cubicBezTo>
                    <a:pt x="1347" y="14"/>
                    <a:pt x="1351" y="29"/>
                    <a:pt x="1351" y="45"/>
                  </a:cubicBezTo>
                  <a:cubicBezTo>
                    <a:pt x="1351" y="100"/>
                    <a:pt x="1307" y="144"/>
                    <a:pt x="1252" y="144"/>
                  </a:cubicBezTo>
                  <a:cubicBezTo>
                    <a:pt x="1198" y="144"/>
                    <a:pt x="1153" y="100"/>
                    <a:pt x="1153" y="45"/>
                  </a:cubicBezTo>
                  <a:cubicBezTo>
                    <a:pt x="1153" y="29"/>
                    <a:pt x="1157" y="14"/>
                    <a:pt x="1164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6" y="14"/>
                    <a:pt x="360" y="29"/>
                    <a:pt x="360" y="45"/>
                  </a:cubicBezTo>
                  <a:cubicBezTo>
                    <a:pt x="360" y="100"/>
                    <a:pt x="316" y="144"/>
                    <a:pt x="261" y="144"/>
                  </a:cubicBezTo>
                  <a:cubicBezTo>
                    <a:pt x="206" y="144"/>
                    <a:pt x="162" y="100"/>
                    <a:pt x="162" y="45"/>
                  </a:cubicBezTo>
                  <a:cubicBezTo>
                    <a:pt x="162" y="29"/>
                    <a:pt x="166" y="14"/>
                    <a:pt x="1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7"/>
                    <a:pt x="0" y="1127"/>
                    <a:pt x="0" y="1127"/>
                  </a:cubicBezTo>
                  <a:cubicBezTo>
                    <a:pt x="1513" y="1127"/>
                    <a:pt x="1513" y="1127"/>
                    <a:pt x="1513" y="1127"/>
                  </a:cubicBezTo>
                  <a:cubicBezTo>
                    <a:pt x="1513" y="0"/>
                    <a:pt x="1513" y="0"/>
                    <a:pt x="1513" y="0"/>
                  </a:cubicBezTo>
                  <a:lnTo>
                    <a:pt x="1340" y="0"/>
                  </a:lnTo>
                  <a:close/>
                  <a:moveTo>
                    <a:pt x="1418" y="1053"/>
                  </a:moveTo>
                  <a:cubicBezTo>
                    <a:pt x="91" y="1053"/>
                    <a:pt x="91" y="1053"/>
                    <a:pt x="91" y="1053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418" y="270"/>
                    <a:pt x="1418" y="270"/>
                    <a:pt x="1418" y="270"/>
                  </a:cubicBezTo>
                  <a:lnTo>
                    <a:pt x="1418" y="105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0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36C024A1-D30D-4600-9A5F-479D68843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4413" y="2730535"/>
              <a:ext cx="158750" cy="358780"/>
            </a:xfrm>
            <a:custGeom>
              <a:avLst/>
              <a:gdLst>
                <a:gd name="T0" fmla="*/ 120 w 143"/>
                <a:gd name="T1" fmla="*/ 199 h 321"/>
                <a:gd name="T2" fmla="*/ 120 w 143"/>
                <a:gd name="T3" fmla="*/ 47 h 321"/>
                <a:gd name="T4" fmla="*/ 72 w 143"/>
                <a:gd name="T5" fmla="*/ 0 h 321"/>
                <a:gd name="T6" fmla="*/ 72 w 143"/>
                <a:gd name="T7" fmla="*/ 0 h 321"/>
                <a:gd name="T8" fmla="*/ 24 w 143"/>
                <a:gd name="T9" fmla="*/ 47 h 321"/>
                <a:gd name="T10" fmla="*/ 24 w 143"/>
                <a:gd name="T11" fmla="*/ 199 h 321"/>
                <a:gd name="T12" fmla="*/ 0 w 143"/>
                <a:gd name="T13" fmla="*/ 251 h 321"/>
                <a:gd name="T14" fmla="*/ 70 w 143"/>
                <a:gd name="T15" fmla="*/ 320 h 321"/>
                <a:gd name="T16" fmla="*/ 143 w 143"/>
                <a:gd name="T17" fmla="*/ 251 h 321"/>
                <a:gd name="T18" fmla="*/ 120 w 143"/>
                <a:gd name="T19" fmla="*/ 19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321">
                  <a:moveTo>
                    <a:pt x="120" y="199"/>
                  </a:moveTo>
                  <a:cubicBezTo>
                    <a:pt x="120" y="47"/>
                    <a:pt x="120" y="47"/>
                    <a:pt x="120" y="47"/>
                  </a:cubicBezTo>
                  <a:cubicBezTo>
                    <a:pt x="120" y="21"/>
                    <a:pt x="98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45" y="0"/>
                    <a:pt x="24" y="21"/>
                    <a:pt x="24" y="47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9" y="212"/>
                    <a:pt x="0" y="230"/>
                    <a:pt x="0" y="251"/>
                  </a:cubicBezTo>
                  <a:cubicBezTo>
                    <a:pt x="0" y="288"/>
                    <a:pt x="31" y="319"/>
                    <a:pt x="70" y="320"/>
                  </a:cubicBezTo>
                  <a:cubicBezTo>
                    <a:pt x="110" y="321"/>
                    <a:pt x="143" y="290"/>
                    <a:pt x="143" y="251"/>
                  </a:cubicBezTo>
                  <a:cubicBezTo>
                    <a:pt x="143" y="230"/>
                    <a:pt x="134" y="212"/>
                    <a:pt x="120" y="1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0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0FEC8C8A-7897-4DAA-8222-11000FD8B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4076" y="2730535"/>
              <a:ext cx="160338" cy="358780"/>
            </a:xfrm>
            <a:custGeom>
              <a:avLst/>
              <a:gdLst>
                <a:gd name="T0" fmla="*/ 120 w 144"/>
                <a:gd name="T1" fmla="*/ 199 h 321"/>
                <a:gd name="T2" fmla="*/ 120 w 144"/>
                <a:gd name="T3" fmla="*/ 47 h 321"/>
                <a:gd name="T4" fmla="*/ 72 w 144"/>
                <a:gd name="T5" fmla="*/ 0 h 321"/>
                <a:gd name="T6" fmla="*/ 72 w 144"/>
                <a:gd name="T7" fmla="*/ 0 h 321"/>
                <a:gd name="T8" fmla="*/ 24 w 144"/>
                <a:gd name="T9" fmla="*/ 47 h 321"/>
                <a:gd name="T10" fmla="*/ 24 w 144"/>
                <a:gd name="T11" fmla="*/ 199 h 321"/>
                <a:gd name="T12" fmla="*/ 0 w 144"/>
                <a:gd name="T13" fmla="*/ 251 h 321"/>
                <a:gd name="T14" fmla="*/ 70 w 144"/>
                <a:gd name="T15" fmla="*/ 320 h 321"/>
                <a:gd name="T16" fmla="*/ 144 w 144"/>
                <a:gd name="T17" fmla="*/ 251 h 321"/>
                <a:gd name="T18" fmla="*/ 120 w 144"/>
                <a:gd name="T19" fmla="*/ 19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321">
                  <a:moveTo>
                    <a:pt x="120" y="199"/>
                  </a:moveTo>
                  <a:cubicBezTo>
                    <a:pt x="120" y="47"/>
                    <a:pt x="120" y="47"/>
                    <a:pt x="120" y="47"/>
                  </a:cubicBezTo>
                  <a:cubicBezTo>
                    <a:pt x="120" y="21"/>
                    <a:pt x="98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46" y="0"/>
                    <a:pt x="24" y="21"/>
                    <a:pt x="24" y="47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10" y="212"/>
                    <a:pt x="0" y="230"/>
                    <a:pt x="0" y="251"/>
                  </a:cubicBezTo>
                  <a:cubicBezTo>
                    <a:pt x="1" y="288"/>
                    <a:pt x="32" y="319"/>
                    <a:pt x="70" y="320"/>
                  </a:cubicBezTo>
                  <a:cubicBezTo>
                    <a:pt x="110" y="321"/>
                    <a:pt x="144" y="290"/>
                    <a:pt x="144" y="251"/>
                  </a:cubicBezTo>
                  <a:cubicBezTo>
                    <a:pt x="144" y="230"/>
                    <a:pt x="134" y="212"/>
                    <a:pt x="120" y="1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0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xmlns="" id="{52718616-318A-42DE-9B30-A4F2BFA6F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4151" y="3311568"/>
              <a:ext cx="153988" cy="1508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0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xmlns="" id="{BCB45B31-66F1-4134-BC87-1DBA3F65D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9576" y="3311568"/>
              <a:ext cx="155575" cy="1508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0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xmlns="" id="{6998CC57-F442-407A-869C-6AA32810F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58176" y="3311568"/>
              <a:ext cx="155575" cy="1508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0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xmlns="" id="{75B7576D-280B-4FB3-B303-9C270B654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3601" y="3311568"/>
              <a:ext cx="155575" cy="1508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0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xmlns="" id="{385539B1-76CA-4647-9943-53A40D784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0313" y="3519533"/>
              <a:ext cx="155575" cy="150815"/>
            </a:xfrm>
            <a:prstGeom prst="rect">
              <a:avLst/>
            </a:prstGeom>
            <a:solidFill>
              <a:srgbClr val="00C42A"/>
            </a:solidFill>
            <a:ln w="31750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24" name="Rectangle 17">
              <a:extLst>
                <a:ext uri="{FF2B5EF4-FFF2-40B4-BE49-F238E27FC236}">
                  <a16:creationId xmlns:a16="http://schemas.microsoft.com/office/drawing/2014/main" xmlns="" id="{A6C0AD15-F107-4E0A-969E-F6F634BB4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4151" y="3519533"/>
              <a:ext cx="153988" cy="150815"/>
            </a:xfrm>
            <a:prstGeom prst="rect">
              <a:avLst/>
            </a:prstGeom>
            <a:solidFill>
              <a:srgbClr val="00C42A"/>
            </a:solidFill>
            <a:ln w="31750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30" name="Rectangle 18">
              <a:extLst>
                <a:ext uri="{FF2B5EF4-FFF2-40B4-BE49-F238E27FC236}">
                  <a16:creationId xmlns:a16="http://schemas.microsoft.com/office/drawing/2014/main" xmlns="" id="{503E9221-8BA5-452D-86C9-662CEC6AD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9576" y="3519533"/>
              <a:ext cx="155575" cy="150815"/>
            </a:xfrm>
            <a:prstGeom prst="rect">
              <a:avLst/>
            </a:prstGeom>
            <a:solidFill>
              <a:srgbClr val="00C42A"/>
            </a:solidFill>
            <a:ln w="31750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31" name="Rectangle 19">
              <a:extLst>
                <a:ext uri="{FF2B5EF4-FFF2-40B4-BE49-F238E27FC236}">
                  <a16:creationId xmlns:a16="http://schemas.microsoft.com/office/drawing/2014/main" xmlns="" id="{84E67168-65C6-46CC-A363-C22BF8F7D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58176" y="3519533"/>
              <a:ext cx="155575" cy="150815"/>
            </a:xfrm>
            <a:prstGeom prst="rect">
              <a:avLst/>
            </a:prstGeom>
            <a:solidFill>
              <a:srgbClr val="00C42A"/>
            </a:solidFill>
            <a:ln w="31750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38" name="Rectangle 20">
              <a:extLst>
                <a:ext uri="{FF2B5EF4-FFF2-40B4-BE49-F238E27FC236}">
                  <a16:creationId xmlns:a16="http://schemas.microsoft.com/office/drawing/2014/main" xmlns="" id="{FFECC45E-2D64-4DD0-9DB7-20EAA3E03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3601" y="3519533"/>
              <a:ext cx="155575" cy="150815"/>
            </a:xfrm>
            <a:prstGeom prst="rect">
              <a:avLst/>
            </a:prstGeom>
            <a:solidFill>
              <a:srgbClr val="00C42A"/>
            </a:solidFill>
            <a:ln w="31750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40" name="Rectangle 21">
              <a:extLst>
                <a:ext uri="{FF2B5EF4-FFF2-40B4-BE49-F238E27FC236}">
                  <a16:creationId xmlns:a16="http://schemas.microsoft.com/office/drawing/2014/main" xmlns="" id="{53DDAD3F-4828-4697-8FCC-B018983D6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78726" y="3733849"/>
              <a:ext cx="153988" cy="1508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0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41" name="Rectangle 22">
              <a:extLst>
                <a:ext uri="{FF2B5EF4-FFF2-40B4-BE49-F238E27FC236}">
                  <a16:creationId xmlns:a16="http://schemas.microsoft.com/office/drawing/2014/main" xmlns="" id="{89C6E302-1FFE-48E1-9130-F0CA1E431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0976" y="3733849"/>
              <a:ext cx="153988" cy="1508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0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xmlns="" id="{55424B47-6B00-4E94-B9D2-29607AA6D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6401" y="3733849"/>
              <a:ext cx="155575" cy="1508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0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43" name="Rectangle 24">
              <a:extLst>
                <a:ext uri="{FF2B5EF4-FFF2-40B4-BE49-F238E27FC236}">
                  <a16:creationId xmlns:a16="http://schemas.microsoft.com/office/drawing/2014/main" xmlns="" id="{06CAC423-E3CC-468D-A07F-623EF96F6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56589" y="3733849"/>
              <a:ext cx="153988" cy="1508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0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44" name="Rectangle 25">
              <a:extLst>
                <a:ext uri="{FF2B5EF4-FFF2-40B4-BE49-F238E27FC236}">
                  <a16:creationId xmlns:a16="http://schemas.microsoft.com/office/drawing/2014/main" xmlns="" id="{F16B36CE-A556-4613-A535-3944F6DB2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2014" y="3733849"/>
              <a:ext cx="153988" cy="1508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0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45" name="Rectangle 26">
              <a:extLst>
                <a:ext uri="{FF2B5EF4-FFF2-40B4-BE49-F238E27FC236}">
                  <a16:creationId xmlns:a16="http://schemas.microsoft.com/office/drawing/2014/main" xmlns="" id="{A6A0088F-4E8A-466E-BA60-3384D370F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0313" y="3935464"/>
              <a:ext cx="155575" cy="149227"/>
            </a:xfrm>
            <a:prstGeom prst="rect">
              <a:avLst/>
            </a:prstGeom>
            <a:solidFill>
              <a:srgbClr val="00C42A"/>
            </a:solidFill>
            <a:ln w="31750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46" name="Rectangle 27">
              <a:extLst>
                <a:ext uri="{FF2B5EF4-FFF2-40B4-BE49-F238E27FC236}">
                  <a16:creationId xmlns:a16="http://schemas.microsoft.com/office/drawing/2014/main" xmlns="" id="{6C600911-8A0C-4D29-B155-8F4A82A72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4888" y="3935464"/>
              <a:ext cx="153988" cy="149227"/>
            </a:xfrm>
            <a:prstGeom prst="rect">
              <a:avLst/>
            </a:prstGeom>
            <a:solidFill>
              <a:srgbClr val="00C42A"/>
            </a:solidFill>
            <a:ln w="31750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47" name="Rectangle 28">
              <a:extLst>
                <a:ext uri="{FF2B5EF4-FFF2-40B4-BE49-F238E27FC236}">
                  <a16:creationId xmlns:a16="http://schemas.microsoft.com/office/drawing/2014/main" xmlns="" id="{30F4B1EF-6FD4-4823-AA94-5413C2E10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4888" y="3733849"/>
              <a:ext cx="153988" cy="1508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0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48" name="Rectangle 29">
              <a:extLst>
                <a:ext uri="{FF2B5EF4-FFF2-40B4-BE49-F238E27FC236}">
                  <a16:creationId xmlns:a16="http://schemas.microsoft.com/office/drawing/2014/main" xmlns="" id="{2DD68C8D-EE67-41BB-A7B5-3A833D2F9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4888" y="3519533"/>
              <a:ext cx="153988" cy="150815"/>
            </a:xfrm>
            <a:prstGeom prst="rect">
              <a:avLst/>
            </a:prstGeom>
            <a:solidFill>
              <a:srgbClr val="00C42A"/>
            </a:solidFill>
            <a:ln w="31750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49" name="Rectangle 30">
              <a:extLst>
                <a:ext uri="{FF2B5EF4-FFF2-40B4-BE49-F238E27FC236}">
                  <a16:creationId xmlns:a16="http://schemas.microsoft.com/office/drawing/2014/main" xmlns="" id="{5FFB4D58-5EA5-4C1F-966D-5F0956BF5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4151" y="3935464"/>
              <a:ext cx="153988" cy="149227"/>
            </a:xfrm>
            <a:prstGeom prst="rect">
              <a:avLst/>
            </a:prstGeom>
            <a:solidFill>
              <a:srgbClr val="00C42A"/>
            </a:solidFill>
            <a:ln w="31750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50" name="Rectangle 31">
              <a:extLst>
                <a:ext uri="{FF2B5EF4-FFF2-40B4-BE49-F238E27FC236}">
                  <a16:creationId xmlns:a16="http://schemas.microsoft.com/office/drawing/2014/main" xmlns="" id="{9B4B621A-1D5B-42D7-A5FF-DA31F814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9576" y="3935464"/>
              <a:ext cx="155575" cy="149227"/>
            </a:xfrm>
            <a:prstGeom prst="rect">
              <a:avLst/>
            </a:prstGeom>
            <a:solidFill>
              <a:srgbClr val="00C42A"/>
            </a:solidFill>
            <a:ln w="31750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51" name="Rectangle 32">
              <a:extLst>
                <a:ext uri="{FF2B5EF4-FFF2-40B4-BE49-F238E27FC236}">
                  <a16:creationId xmlns:a16="http://schemas.microsoft.com/office/drawing/2014/main" xmlns="" id="{D5E8486A-3CE5-413C-941F-45FA6D14D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58176" y="3935464"/>
              <a:ext cx="155575" cy="149227"/>
            </a:xfrm>
            <a:prstGeom prst="rect">
              <a:avLst/>
            </a:prstGeom>
            <a:solidFill>
              <a:srgbClr val="00C42A"/>
            </a:solidFill>
            <a:ln w="31750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D18703ED-0739-4996-AB7F-535162B4D641}"/>
              </a:ext>
            </a:extLst>
          </p:cNvPr>
          <p:cNvGrpSpPr/>
          <p:nvPr/>
        </p:nvGrpSpPr>
        <p:grpSpPr>
          <a:xfrm>
            <a:off x="10560116" y="3678711"/>
            <a:ext cx="503437" cy="800619"/>
            <a:chOff x="7590748" y="3252182"/>
            <a:chExt cx="689693" cy="1096824"/>
          </a:xfrm>
        </p:grpSpPr>
        <p:sp>
          <p:nvSpPr>
            <p:cNvPr id="52" name="Freeform 33">
              <a:extLst>
                <a:ext uri="{FF2B5EF4-FFF2-40B4-BE49-F238E27FC236}">
                  <a16:creationId xmlns:a16="http://schemas.microsoft.com/office/drawing/2014/main" xmlns="" id="{7D1C9583-F398-45F4-825D-2BDE82DBD1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90748" y="3252182"/>
              <a:ext cx="689693" cy="1096824"/>
            </a:xfrm>
            <a:custGeom>
              <a:avLst/>
              <a:gdLst>
                <a:gd name="T0" fmla="*/ 914 w 1139"/>
                <a:gd name="T1" fmla="*/ 0 h 1813"/>
                <a:gd name="T2" fmla="*/ 225 w 1139"/>
                <a:gd name="T3" fmla="*/ 0 h 1813"/>
                <a:gd name="T4" fmla="*/ 0 w 1139"/>
                <a:gd name="T5" fmla="*/ 208 h 1813"/>
                <a:gd name="T6" fmla="*/ 0 w 1139"/>
                <a:gd name="T7" fmla="*/ 1604 h 1813"/>
                <a:gd name="T8" fmla="*/ 225 w 1139"/>
                <a:gd name="T9" fmla="*/ 1813 h 1813"/>
                <a:gd name="T10" fmla="*/ 914 w 1139"/>
                <a:gd name="T11" fmla="*/ 1813 h 1813"/>
                <a:gd name="T12" fmla="*/ 1139 w 1139"/>
                <a:gd name="T13" fmla="*/ 1604 h 1813"/>
                <a:gd name="T14" fmla="*/ 1139 w 1139"/>
                <a:gd name="T15" fmla="*/ 208 h 1813"/>
                <a:gd name="T16" fmla="*/ 914 w 1139"/>
                <a:gd name="T17" fmla="*/ 0 h 1813"/>
                <a:gd name="T18" fmla="*/ 1060 w 1139"/>
                <a:gd name="T19" fmla="*/ 1358 h 1813"/>
                <a:gd name="T20" fmla="*/ 871 w 1139"/>
                <a:gd name="T21" fmla="*/ 1532 h 1813"/>
                <a:gd name="T22" fmla="*/ 268 w 1139"/>
                <a:gd name="T23" fmla="*/ 1532 h 1813"/>
                <a:gd name="T24" fmla="*/ 79 w 1139"/>
                <a:gd name="T25" fmla="*/ 1358 h 1813"/>
                <a:gd name="T26" fmla="*/ 79 w 1139"/>
                <a:gd name="T27" fmla="*/ 255 h 1813"/>
                <a:gd name="T28" fmla="*/ 268 w 1139"/>
                <a:gd name="T29" fmla="*/ 80 h 1813"/>
                <a:gd name="T30" fmla="*/ 871 w 1139"/>
                <a:gd name="T31" fmla="*/ 80 h 1813"/>
                <a:gd name="T32" fmla="*/ 1060 w 1139"/>
                <a:gd name="T33" fmla="*/ 255 h 1813"/>
                <a:gd name="T34" fmla="*/ 1060 w 1139"/>
                <a:gd name="T35" fmla="*/ 1358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9" h="1813">
                  <a:moveTo>
                    <a:pt x="914" y="0"/>
                  </a:moveTo>
                  <a:cubicBezTo>
                    <a:pt x="225" y="0"/>
                    <a:pt x="225" y="0"/>
                    <a:pt x="225" y="0"/>
                  </a:cubicBezTo>
                  <a:cubicBezTo>
                    <a:pt x="101" y="0"/>
                    <a:pt x="0" y="93"/>
                    <a:pt x="0" y="208"/>
                  </a:cubicBezTo>
                  <a:cubicBezTo>
                    <a:pt x="0" y="1604"/>
                    <a:pt x="0" y="1604"/>
                    <a:pt x="0" y="1604"/>
                  </a:cubicBezTo>
                  <a:cubicBezTo>
                    <a:pt x="0" y="1719"/>
                    <a:pt x="101" y="1813"/>
                    <a:pt x="225" y="1813"/>
                  </a:cubicBezTo>
                  <a:cubicBezTo>
                    <a:pt x="914" y="1813"/>
                    <a:pt x="914" y="1813"/>
                    <a:pt x="914" y="1813"/>
                  </a:cubicBezTo>
                  <a:cubicBezTo>
                    <a:pt x="1038" y="1813"/>
                    <a:pt x="1139" y="1719"/>
                    <a:pt x="1139" y="1604"/>
                  </a:cubicBezTo>
                  <a:cubicBezTo>
                    <a:pt x="1139" y="208"/>
                    <a:pt x="1139" y="208"/>
                    <a:pt x="1139" y="208"/>
                  </a:cubicBezTo>
                  <a:cubicBezTo>
                    <a:pt x="1139" y="93"/>
                    <a:pt x="1038" y="0"/>
                    <a:pt x="914" y="0"/>
                  </a:cubicBezTo>
                  <a:close/>
                  <a:moveTo>
                    <a:pt x="1060" y="1358"/>
                  </a:moveTo>
                  <a:cubicBezTo>
                    <a:pt x="1060" y="1454"/>
                    <a:pt x="975" y="1532"/>
                    <a:pt x="871" y="1532"/>
                  </a:cubicBezTo>
                  <a:cubicBezTo>
                    <a:pt x="268" y="1532"/>
                    <a:pt x="268" y="1532"/>
                    <a:pt x="268" y="1532"/>
                  </a:cubicBezTo>
                  <a:cubicBezTo>
                    <a:pt x="163" y="1532"/>
                    <a:pt x="79" y="1454"/>
                    <a:pt x="79" y="1358"/>
                  </a:cubicBezTo>
                  <a:cubicBezTo>
                    <a:pt x="79" y="255"/>
                    <a:pt x="79" y="255"/>
                    <a:pt x="79" y="255"/>
                  </a:cubicBezTo>
                  <a:cubicBezTo>
                    <a:pt x="79" y="158"/>
                    <a:pt x="163" y="80"/>
                    <a:pt x="268" y="80"/>
                  </a:cubicBezTo>
                  <a:cubicBezTo>
                    <a:pt x="871" y="80"/>
                    <a:pt x="871" y="80"/>
                    <a:pt x="871" y="80"/>
                  </a:cubicBezTo>
                  <a:cubicBezTo>
                    <a:pt x="975" y="80"/>
                    <a:pt x="1060" y="158"/>
                    <a:pt x="1060" y="255"/>
                  </a:cubicBezTo>
                  <a:lnTo>
                    <a:pt x="1060" y="135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5400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 dirty="0">
                <a:solidFill>
                  <a:prstClr val="black"/>
                </a:solidFill>
              </a:endParaRPr>
            </a:p>
          </p:txBody>
        </p:sp>
        <p:sp>
          <p:nvSpPr>
            <p:cNvPr id="53" name="Oval 34">
              <a:extLst>
                <a:ext uri="{FF2B5EF4-FFF2-40B4-BE49-F238E27FC236}">
                  <a16:creationId xmlns:a16="http://schemas.microsoft.com/office/drawing/2014/main" xmlns="" id="{4E780222-BA06-48B7-A3A5-AC8BB12F2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5040" y="4208162"/>
              <a:ext cx="121104" cy="110799"/>
            </a:xfrm>
            <a:prstGeom prst="ellips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54" name="Freeform 35">
              <a:extLst>
                <a:ext uri="{FF2B5EF4-FFF2-40B4-BE49-F238E27FC236}">
                  <a16:creationId xmlns:a16="http://schemas.microsoft.com/office/drawing/2014/main" xmlns="" id="{EC62B1C1-56E3-473B-A1C6-AB95A601C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5228" y="3375880"/>
              <a:ext cx="137160" cy="182880"/>
            </a:xfrm>
            <a:prstGeom prst="roundRect">
              <a:avLst/>
            </a:prstGeom>
            <a:solidFill>
              <a:srgbClr val="77E588"/>
            </a:solidFill>
            <a:ln w="25400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55" name="Freeform 36">
              <a:extLst>
                <a:ext uri="{FF2B5EF4-FFF2-40B4-BE49-F238E27FC236}">
                  <a16:creationId xmlns:a16="http://schemas.microsoft.com/office/drawing/2014/main" xmlns="" id="{C0EA8E90-1D3D-4D0A-8AA3-BB1B2E2A1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2157" y="3422261"/>
              <a:ext cx="278283" cy="18037"/>
            </a:xfrm>
            <a:custGeom>
              <a:avLst/>
              <a:gdLst>
                <a:gd name="T0" fmla="*/ 444 w 460"/>
                <a:gd name="T1" fmla="*/ 30 h 30"/>
                <a:gd name="T2" fmla="*/ 16 w 460"/>
                <a:gd name="T3" fmla="*/ 30 h 30"/>
                <a:gd name="T4" fmla="*/ 0 w 460"/>
                <a:gd name="T5" fmla="*/ 15 h 30"/>
                <a:gd name="T6" fmla="*/ 0 w 460"/>
                <a:gd name="T7" fmla="*/ 15 h 30"/>
                <a:gd name="T8" fmla="*/ 16 w 460"/>
                <a:gd name="T9" fmla="*/ 0 h 30"/>
                <a:gd name="T10" fmla="*/ 444 w 460"/>
                <a:gd name="T11" fmla="*/ 0 h 30"/>
                <a:gd name="T12" fmla="*/ 460 w 460"/>
                <a:gd name="T13" fmla="*/ 15 h 30"/>
                <a:gd name="T14" fmla="*/ 460 w 460"/>
                <a:gd name="T15" fmla="*/ 15 h 30"/>
                <a:gd name="T16" fmla="*/ 444 w 4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30">
                  <a:moveTo>
                    <a:pt x="444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53" y="0"/>
                    <a:pt x="460" y="7"/>
                    <a:pt x="460" y="15"/>
                  </a:cubicBezTo>
                  <a:cubicBezTo>
                    <a:pt x="460" y="15"/>
                    <a:pt x="460" y="15"/>
                    <a:pt x="460" y="15"/>
                  </a:cubicBezTo>
                  <a:cubicBezTo>
                    <a:pt x="460" y="23"/>
                    <a:pt x="453" y="30"/>
                    <a:pt x="444" y="30"/>
                  </a:cubicBezTo>
                  <a:close/>
                </a:path>
              </a:pathLst>
            </a:custGeom>
            <a:solidFill>
              <a:srgbClr val="239124"/>
            </a:solidFill>
            <a:ln>
              <a:noFill/>
            </a:ln>
            <a:extLst/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56" name="Freeform 37">
              <a:extLst>
                <a:ext uri="{FF2B5EF4-FFF2-40B4-BE49-F238E27FC236}">
                  <a16:creationId xmlns:a16="http://schemas.microsoft.com/office/drawing/2014/main" xmlns="" id="{9B3C5663-D047-4E84-9C89-C5ABD36B6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2157" y="3458337"/>
              <a:ext cx="278283" cy="18037"/>
            </a:xfrm>
            <a:custGeom>
              <a:avLst/>
              <a:gdLst>
                <a:gd name="T0" fmla="*/ 444 w 460"/>
                <a:gd name="T1" fmla="*/ 30 h 30"/>
                <a:gd name="T2" fmla="*/ 16 w 460"/>
                <a:gd name="T3" fmla="*/ 30 h 30"/>
                <a:gd name="T4" fmla="*/ 0 w 460"/>
                <a:gd name="T5" fmla="*/ 15 h 30"/>
                <a:gd name="T6" fmla="*/ 0 w 460"/>
                <a:gd name="T7" fmla="*/ 15 h 30"/>
                <a:gd name="T8" fmla="*/ 16 w 460"/>
                <a:gd name="T9" fmla="*/ 0 h 30"/>
                <a:gd name="T10" fmla="*/ 444 w 460"/>
                <a:gd name="T11" fmla="*/ 0 h 30"/>
                <a:gd name="T12" fmla="*/ 460 w 460"/>
                <a:gd name="T13" fmla="*/ 15 h 30"/>
                <a:gd name="T14" fmla="*/ 460 w 460"/>
                <a:gd name="T15" fmla="*/ 15 h 30"/>
                <a:gd name="T16" fmla="*/ 444 w 4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30">
                  <a:moveTo>
                    <a:pt x="444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53" y="0"/>
                    <a:pt x="460" y="7"/>
                    <a:pt x="460" y="15"/>
                  </a:cubicBezTo>
                  <a:cubicBezTo>
                    <a:pt x="460" y="15"/>
                    <a:pt x="460" y="15"/>
                    <a:pt x="460" y="15"/>
                  </a:cubicBezTo>
                  <a:cubicBezTo>
                    <a:pt x="460" y="23"/>
                    <a:pt x="453" y="30"/>
                    <a:pt x="444" y="30"/>
                  </a:cubicBezTo>
                  <a:close/>
                </a:path>
              </a:pathLst>
            </a:custGeom>
            <a:solidFill>
              <a:srgbClr val="239124"/>
            </a:solidFill>
            <a:ln>
              <a:noFill/>
            </a:ln>
            <a:extLst/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57" name="Freeform 38">
              <a:extLst>
                <a:ext uri="{FF2B5EF4-FFF2-40B4-BE49-F238E27FC236}">
                  <a16:creationId xmlns:a16="http://schemas.microsoft.com/office/drawing/2014/main" xmlns="" id="{DB8FB7C4-AF22-4F6B-9209-F5488C82F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2157" y="3494409"/>
              <a:ext cx="278283" cy="18037"/>
            </a:xfrm>
            <a:custGeom>
              <a:avLst/>
              <a:gdLst>
                <a:gd name="T0" fmla="*/ 444 w 460"/>
                <a:gd name="T1" fmla="*/ 30 h 30"/>
                <a:gd name="T2" fmla="*/ 16 w 460"/>
                <a:gd name="T3" fmla="*/ 30 h 30"/>
                <a:gd name="T4" fmla="*/ 0 w 460"/>
                <a:gd name="T5" fmla="*/ 15 h 30"/>
                <a:gd name="T6" fmla="*/ 0 w 460"/>
                <a:gd name="T7" fmla="*/ 15 h 30"/>
                <a:gd name="T8" fmla="*/ 16 w 460"/>
                <a:gd name="T9" fmla="*/ 0 h 30"/>
                <a:gd name="T10" fmla="*/ 444 w 460"/>
                <a:gd name="T11" fmla="*/ 0 h 30"/>
                <a:gd name="T12" fmla="*/ 460 w 460"/>
                <a:gd name="T13" fmla="*/ 15 h 30"/>
                <a:gd name="T14" fmla="*/ 460 w 460"/>
                <a:gd name="T15" fmla="*/ 15 h 30"/>
                <a:gd name="T16" fmla="*/ 444 w 4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30">
                  <a:moveTo>
                    <a:pt x="444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53" y="0"/>
                    <a:pt x="460" y="7"/>
                    <a:pt x="460" y="15"/>
                  </a:cubicBezTo>
                  <a:cubicBezTo>
                    <a:pt x="460" y="15"/>
                    <a:pt x="460" y="15"/>
                    <a:pt x="460" y="15"/>
                  </a:cubicBezTo>
                  <a:cubicBezTo>
                    <a:pt x="460" y="23"/>
                    <a:pt x="453" y="30"/>
                    <a:pt x="444" y="30"/>
                  </a:cubicBezTo>
                  <a:close/>
                </a:path>
              </a:pathLst>
            </a:custGeom>
            <a:solidFill>
              <a:srgbClr val="239124"/>
            </a:solidFill>
            <a:ln>
              <a:noFill/>
            </a:ln>
            <a:extLst/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58" name="Freeform 39">
              <a:extLst>
                <a:ext uri="{FF2B5EF4-FFF2-40B4-BE49-F238E27FC236}">
                  <a16:creationId xmlns:a16="http://schemas.microsoft.com/office/drawing/2014/main" xmlns="" id="{E4ADFAC7-378D-4367-9268-712506FE8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5228" y="3644717"/>
              <a:ext cx="137160" cy="182880"/>
            </a:xfrm>
            <a:prstGeom prst="roundRect">
              <a:avLst/>
            </a:prstGeom>
            <a:solidFill>
              <a:srgbClr val="77E588"/>
            </a:solidFill>
            <a:ln w="25400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59" name="Freeform 40">
              <a:extLst>
                <a:ext uri="{FF2B5EF4-FFF2-40B4-BE49-F238E27FC236}">
                  <a16:creationId xmlns:a16="http://schemas.microsoft.com/office/drawing/2014/main" xmlns="" id="{56E82EAB-29AF-43E0-8B56-7D5CE7091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2157" y="3671329"/>
              <a:ext cx="278283" cy="18037"/>
            </a:xfrm>
            <a:custGeom>
              <a:avLst/>
              <a:gdLst>
                <a:gd name="T0" fmla="*/ 444 w 460"/>
                <a:gd name="T1" fmla="*/ 30 h 30"/>
                <a:gd name="T2" fmla="*/ 16 w 460"/>
                <a:gd name="T3" fmla="*/ 30 h 30"/>
                <a:gd name="T4" fmla="*/ 0 w 460"/>
                <a:gd name="T5" fmla="*/ 15 h 30"/>
                <a:gd name="T6" fmla="*/ 0 w 460"/>
                <a:gd name="T7" fmla="*/ 15 h 30"/>
                <a:gd name="T8" fmla="*/ 16 w 460"/>
                <a:gd name="T9" fmla="*/ 0 h 30"/>
                <a:gd name="T10" fmla="*/ 444 w 460"/>
                <a:gd name="T11" fmla="*/ 0 h 30"/>
                <a:gd name="T12" fmla="*/ 460 w 460"/>
                <a:gd name="T13" fmla="*/ 15 h 30"/>
                <a:gd name="T14" fmla="*/ 460 w 460"/>
                <a:gd name="T15" fmla="*/ 15 h 30"/>
                <a:gd name="T16" fmla="*/ 444 w 4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30">
                  <a:moveTo>
                    <a:pt x="444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53" y="0"/>
                    <a:pt x="460" y="6"/>
                    <a:pt x="460" y="15"/>
                  </a:cubicBezTo>
                  <a:cubicBezTo>
                    <a:pt x="460" y="15"/>
                    <a:pt x="460" y="15"/>
                    <a:pt x="460" y="15"/>
                  </a:cubicBezTo>
                  <a:cubicBezTo>
                    <a:pt x="460" y="23"/>
                    <a:pt x="453" y="30"/>
                    <a:pt x="444" y="30"/>
                  </a:cubicBezTo>
                  <a:close/>
                </a:path>
              </a:pathLst>
            </a:custGeom>
            <a:solidFill>
              <a:srgbClr val="239124"/>
            </a:solidFill>
            <a:ln>
              <a:noFill/>
            </a:ln>
            <a:extLst/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60" name="Freeform 41">
              <a:extLst>
                <a:ext uri="{FF2B5EF4-FFF2-40B4-BE49-F238E27FC236}">
                  <a16:creationId xmlns:a16="http://schemas.microsoft.com/office/drawing/2014/main" xmlns="" id="{7B14F1ED-3F36-4929-B4C6-EAEB5E4D0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2157" y="3707405"/>
              <a:ext cx="278283" cy="18037"/>
            </a:xfrm>
            <a:custGeom>
              <a:avLst/>
              <a:gdLst>
                <a:gd name="T0" fmla="*/ 444 w 460"/>
                <a:gd name="T1" fmla="*/ 30 h 30"/>
                <a:gd name="T2" fmla="*/ 16 w 460"/>
                <a:gd name="T3" fmla="*/ 30 h 30"/>
                <a:gd name="T4" fmla="*/ 0 w 460"/>
                <a:gd name="T5" fmla="*/ 15 h 30"/>
                <a:gd name="T6" fmla="*/ 0 w 460"/>
                <a:gd name="T7" fmla="*/ 15 h 30"/>
                <a:gd name="T8" fmla="*/ 16 w 460"/>
                <a:gd name="T9" fmla="*/ 0 h 30"/>
                <a:gd name="T10" fmla="*/ 444 w 460"/>
                <a:gd name="T11" fmla="*/ 0 h 30"/>
                <a:gd name="T12" fmla="*/ 460 w 460"/>
                <a:gd name="T13" fmla="*/ 15 h 30"/>
                <a:gd name="T14" fmla="*/ 460 w 460"/>
                <a:gd name="T15" fmla="*/ 15 h 30"/>
                <a:gd name="T16" fmla="*/ 444 w 4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30">
                  <a:moveTo>
                    <a:pt x="444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53" y="0"/>
                    <a:pt x="460" y="6"/>
                    <a:pt x="460" y="15"/>
                  </a:cubicBezTo>
                  <a:cubicBezTo>
                    <a:pt x="460" y="15"/>
                    <a:pt x="460" y="15"/>
                    <a:pt x="460" y="15"/>
                  </a:cubicBezTo>
                  <a:cubicBezTo>
                    <a:pt x="460" y="23"/>
                    <a:pt x="453" y="30"/>
                    <a:pt x="444" y="30"/>
                  </a:cubicBezTo>
                  <a:close/>
                </a:path>
              </a:pathLst>
            </a:custGeom>
            <a:solidFill>
              <a:srgbClr val="239124"/>
            </a:solidFill>
            <a:ln>
              <a:noFill/>
            </a:ln>
            <a:extLst/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61" name="Freeform 42">
              <a:extLst>
                <a:ext uri="{FF2B5EF4-FFF2-40B4-BE49-F238E27FC236}">
                  <a16:creationId xmlns:a16="http://schemas.microsoft.com/office/drawing/2014/main" xmlns="" id="{FE8F4FB6-3A46-413F-B3B3-52ED1233E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2157" y="3744337"/>
              <a:ext cx="278283" cy="18037"/>
            </a:xfrm>
            <a:custGeom>
              <a:avLst/>
              <a:gdLst>
                <a:gd name="T0" fmla="*/ 444 w 460"/>
                <a:gd name="T1" fmla="*/ 30 h 30"/>
                <a:gd name="T2" fmla="*/ 16 w 460"/>
                <a:gd name="T3" fmla="*/ 30 h 30"/>
                <a:gd name="T4" fmla="*/ 0 w 460"/>
                <a:gd name="T5" fmla="*/ 15 h 30"/>
                <a:gd name="T6" fmla="*/ 0 w 460"/>
                <a:gd name="T7" fmla="*/ 15 h 30"/>
                <a:gd name="T8" fmla="*/ 16 w 460"/>
                <a:gd name="T9" fmla="*/ 0 h 30"/>
                <a:gd name="T10" fmla="*/ 444 w 460"/>
                <a:gd name="T11" fmla="*/ 0 h 30"/>
                <a:gd name="T12" fmla="*/ 460 w 460"/>
                <a:gd name="T13" fmla="*/ 15 h 30"/>
                <a:gd name="T14" fmla="*/ 460 w 460"/>
                <a:gd name="T15" fmla="*/ 15 h 30"/>
                <a:gd name="T16" fmla="*/ 444 w 4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30">
                  <a:moveTo>
                    <a:pt x="444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53" y="0"/>
                    <a:pt x="460" y="6"/>
                    <a:pt x="460" y="15"/>
                  </a:cubicBezTo>
                  <a:cubicBezTo>
                    <a:pt x="460" y="15"/>
                    <a:pt x="460" y="15"/>
                    <a:pt x="460" y="15"/>
                  </a:cubicBezTo>
                  <a:cubicBezTo>
                    <a:pt x="460" y="23"/>
                    <a:pt x="453" y="30"/>
                    <a:pt x="444" y="30"/>
                  </a:cubicBezTo>
                  <a:close/>
                </a:path>
              </a:pathLst>
            </a:custGeom>
            <a:solidFill>
              <a:srgbClr val="239124"/>
            </a:solidFill>
            <a:ln>
              <a:noFill/>
            </a:ln>
            <a:extLst/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62" name="Freeform 43">
              <a:extLst>
                <a:ext uri="{FF2B5EF4-FFF2-40B4-BE49-F238E27FC236}">
                  <a16:creationId xmlns:a16="http://schemas.microsoft.com/office/drawing/2014/main" xmlns="" id="{F7EFB95C-F071-48B1-86EB-4775D3341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2157" y="3780413"/>
              <a:ext cx="278283" cy="18037"/>
            </a:xfrm>
            <a:custGeom>
              <a:avLst/>
              <a:gdLst>
                <a:gd name="T0" fmla="*/ 444 w 460"/>
                <a:gd name="T1" fmla="*/ 30 h 30"/>
                <a:gd name="T2" fmla="*/ 16 w 460"/>
                <a:gd name="T3" fmla="*/ 30 h 30"/>
                <a:gd name="T4" fmla="*/ 0 w 460"/>
                <a:gd name="T5" fmla="*/ 15 h 30"/>
                <a:gd name="T6" fmla="*/ 0 w 460"/>
                <a:gd name="T7" fmla="*/ 15 h 30"/>
                <a:gd name="T8" fmla="*/ 16 w 460"/>
                <a:gd name="T9" fmla="*/ 0 h 30"/>
                <a:gd name="T10" fmla="*/ 444 w 460"/>
                <a:gd name="T11" fmla="*/ 0 h 30"/>
                <a:gd name="T12" fmla="*/ 460 w 460"/>
                <a:gd name="T13" fmla="*/ 15 h 30"/>
                <a:gd name="T14" fmla="*/ 460 w 460"/>
                <a:gd name="T15" fmla="*/ 15 h 30"/>
                <a:gd name="T16" fmla="*/ 444 w 4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30">
                  <a:moveTo>
                    <a:pt x="444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53" y="0"/>
                    <a:pt x="460" y="6"/>
                    <a:pt x="460" y="15"/>
                  </a:cubicBezTo>
                  <a:cubicBezTo>
                    <a:pt x="460" y="15"/>
                    <a:pt x="460" y="15"/>
                    <a:pt x="460" y="15"/>
                  </a:cubicBezTo>
                  <a:cubicBezTo>
                    <a:pt x="460" y="23"/>
                    <a:pt x="453" y="30"/>
                    <a:pt x="444" y="30"/>
                  </a:cubicBezTo>
                  <a:close/>
                </a:path>
              </a:pathLst>
            </a:custGeom>
            <a:solidFill>
              <a:srgbClr val="239124"/>
            </a:solidFill>
            <a:ln>
              <a:noFill/>
            </a:ln>
            <a:extLst/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63" name="Freeform 44">
              <a:extLst>
                <a:ext uri="{FF2B5EF4-FFF2-40B4-BE49-F238E27FC236}">
                  <a16:creationId xmlns:a16="http://schemas.microsoft.com/office/drawing/2014/main" xmlns="" id="{C1AA3417-D003-43D1-AEDA-EFF50B876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5228" y="3913556"/>
              <a:ext cx="137160" cy="182880"/>
            </a:xfrm>
            <a:prstGeom prst="roundRect">
              <a:avLst/>
            </a:prstGeom>
            <a:solidFill>
              <a:srgbClr val="77E588"/>
            </a:solidFill>
            <a:ln w="25400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64" name="Freeform 45">
              <a:extLst>
                <a:ext uri="{FF2B5EF4-FFF2-40B4-BE49-F238E27FC236}">
                  <a16:creationId xmlns:a16="http://schemas.microsoft.com/office/drawing/2014/main" xmlns="" id="{B90F90E1-60B3-416C-B8B8-0A1664100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2157" y="3959937"/>
              <a:ext cx="278283" cy="18037"/>
            </a:xfrm>
            <a:custGeom>
              <a:avLst/>
              <a:gdLst>
                <a:gd name="T0" fmla="*/ 444 w 460"/>
                <a:gd name="T1" fmla="*/ 30 h 30"/>
                <a:gd name="T2" fmla="*/ 16 w 460"/>
                <a:gd name="T3" fmla="*/ 30 h 30"/>
                <a:gd name="T4" fmla="*/ 0 w 460"/>
                <a:gd name="T5" fmla="*/ 15 h 30"/>
                <a:gd name="T6" fmla="*/ 0 w 460"/>
                <a:gd name="T7" fmla="*/ 15 h 30"/>
                <a:gd name="T8" fmla="*/ 16 w 460"/>
                <a:gd name="T9" fmla="*/ 0 h 30"/>
                <a:gd name="T10" fmla="*/ 444 w 460"/>
                <a:gd name="T11" fmla="*/ 0 h 30"/>
                <a:gd name="T12" fmla="*/ 460 w 460"/>
                <a:gd name="T13" fmla="*/ 15 h 30"/>
                <a:gd name="T14" fmla="*/ 460 w 460"/>
                <a:gd name="T15" fmla="*/ 15 h 30"/>
                <a:gd name="T16" fmla="*/ 444 w 4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30">
                  <a:moveTo>
                    <a:pt x="444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53" y="0"/>
                    <a:pt x="460" y="7"/>
                    <a:pt x="460" y="15"/>
                  </a:cubicBezTo>
                  <a:cubicBezTo>
                    <a:pt x="460" y="15"/>
                    <a:pt x="460" y="15"/>
                    <a:pt x="460" y="15"/>
                  </a:cubicBezTo>
                  <a:cubicBezTo>
                    <a:pt x="460" y="23"/>
                    <a:pt x="453" y="30"/>
                    <a:pt x="444" y="30"/>
                  </a:cubicBezTo>
                  <a:close/>
                </a:path>
              </a:pathLst>
            </a:custGeom>
            <a:solidFill>
              <a:srgbClr val="239124"/>
            </a:solidFill>
            <a:ln>
              <a:noFill/>
            </a:ln>
            <a:extLst/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65" name="Freeform 46">
              <a:extLst>
                <a:ext uri="{FF2B5EF4-FFF2-40B4-BE49-F238E27FC236}">
                  <a16:creationId xmlns:a16="http://schemas.microsoft.com/office/drawing/2014/main" xmlns="" id="{23E78483-569A-4CCC-8C62-67396ACF5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2157" y="3996013"/>
              <a:ext cx="278283" cy="18037"/>
            </a:xfrm>
            <a:custGeom>
              <a:avLst/>
              <a:gdLst>
                <a:gd name="T0" fmla="*/ 444 w 460"/>
                <a:gd name="T1" fmla="*/ 30 h 30"/>
                <a:gd name="T2" fmla="*/ 16 w 460"/>
                <a:gd name="T3" fmla="*/ 30 h 30"/>
                <a:gd name="T4" fmla="*/ 0 w 460"/>
                <a:gd name="T5" fmla="*/ 15 h 30"/>
                <a:gd name="T6" fmla="*/ 0 w 460"/>
                <a:gd name="T7" fmla="*/ 15 h 30"/>
                <a:gd name="T8" fmla="*/ 16 w 460"/>
                <a:gd name="T9" fmla="*/ 0 h 30"/>
                <a:gd name="T10" fmla="*/ 444 w 460"/>
                <a:gd name="T11" fmla="*/ 0 h 30"/>
                <a:gd name="T12" fmla="*/ 460 w 460"/>
                <a:gd name="T13" fmla="*/ 15 h 30"/>
                <a:gd name="T14" fmla="*/ 460 w 460"/>
                <a:gd name="T15" fmla="*/ 15 h 30"/>
                <a:gd name="T16" fmla="*/ 444 w 4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30">
                  <a:moveTo>
                    <a:pt x="444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53" y="0"/>
                    <a:pt x="460" y="7"/>
                    <a:pt x="460" y="15"/>
                  </a:cubicBezTo>
                  <a:cubicBezTo>
                    <a:pt x="460" y="15"/>
                    <a:pt x="460" y="15"/>
                    <a:pt x="460" y="15"/>
                  </a:cubicBezTo>
                  <a:cubicBezTo>
                    <a:pt x="460" y="23"/>
                    <a:pt x="453" y="30"/>
                    <a:pt x="444" y="30"/>
                  </a:cubicBezTo>
                  <a:close/>
                </a:path>
              </a:pathLst>
            </a:custGeom>
            <a:solidFill>
              <a:srgbClr val="239124"/>
            </a:solidFill>
            <a:ln>
              <a:noFill/>
            </a:ln>
            <a:extLst/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4CF0AE6-9892-4412-B2E3-F54321DD235B}"/>
              </a:ext>
            </a:extLst>
          </p:cNvPr>
          <p:cNvGrpSpPr/>
          <p:nvPr/>
        </p:nvGrpSpPr>
        <p:grpSpPr>
          <a:xfrm>
            <a:off x="1360102" y="5335334"/>
            <a:ext cx="838611" cy="540530"/>
            <a:chOff x="7416084" y="5487899"/>
            <a:chExt cx="938313" cy="604794"/>
          </a:xfrm>
        </p:grpSpPr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xmlns="" id="{4183DF9A-2F3C-427B-AD53-CCB2E2B881D1}"/>
                </a:ext>
              </a:extLst>
            </p:cNvPr>
            <p:cNvSpPr/>
            <p:nvPr/>
          </p:nvSpPr>
          <p:spPr>
            <a:xfrm flipH="1">
              <a:off x="7416084" y="5784634"/>
              <a:ext cx="938313" cy="308059"/>
            </a:xfrm>
            <a:prstGeom prst="parallelogram">
              <a:avLst>
                <a:gd name="adj" fmla="val 70191"/>
              </a:avLst>
            </a:prstGeom>
            <a:solidFill>
              <a:schemeClr val="bg1">
                <a:lumMod val="75000"/>
              </a:schemeClr>
            </a:solidFill>
            <a:ln w="19050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rtlCol="0" anchor="ctr"/>
            <a:lstStyle/>
            <a:p>
              <a:pPr algn="ctr" defTabSz="91433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867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xmlns="" id="{4CBB37EF-F198-46E1-8892-6315327891F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689238" y="5487899"/>
              <a:ext cx="351333" cy="512496"/>
              <a:chOff x="4291" y="3149"/>
              <a:chExt cx="327" cy="477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xmlns="" id="{0597D944-69F8-46C3-BE7D-7BBFF2BE5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" y="3149"/>
                <a:ext cx="327" cy="477"/>
              </a:xfrm>
              <a:custGeom>
                <a:avLst/>
                <a:gdLst>
                  <a:gd name="T0" fmla="*/ 281 w 281"/>
                  <a:gd name="T1" fmla="*/ 270 h 411"/>
                  <a:gd name="T2" fmla="*/ 140 w 281"/>
                  <a:gd name="T3" fmla="*/ 0 h 411"/>
                  <a:gd name="T4" fmla="*/ 0 w 281"/>
                  <a:gd name="T5" fmla="*/ 270 h 411"/>
                  <a:gd name="T6" fmla="*/ 140 w 281"/>
                  <a:gd name="T7" fmla="*/ 411 h 411"/>
                  <a:gd name="T8" fmla="*/ 281 w 281"/>
                  <a:gd name="T9" fmla="*/ 27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411">
                    <a:moveTo>
                      <a:pt x="281" y="270"/>
                    </a:moveTo>
                    <a:cubicBezTo>
                      <a:pt x="281" y="193"/>
                      <a:pt x="140" y="0"/>
                      <a:pt x="140" y="0"/>
                    </a:cubicBezTo>
                    <a:cubicBezTo>
                      <a:pt x="140" y="0"/>
                      <a:pt x="0" y="193"/>
                      <a:pt x="0" y="270"/>
                    </a:cubicBezTo>
                    <a:cubicBezTo>
                      <a:pt x="0" y="348"/>
                      <a:pt x="63" y="411"/>
                      <a:pt x="140" y="411"/>
                    </a:cubicBezTo>
                    <a:cubicBezTo>
                      <a:pt x="218" y="411"/>
                      <a:pt x="281" y="348"/>
                      <a:pt x="281" y="270"/>
                    </a:cubicBezTo>
                    <a:close/>
                  </a:path>
                </a:pathLst>
              </a:custGeom>
              <a:solidFill>
                <a:srgbClr val="03C52D"/>
              </a:solidFill>
              <a:ln w="222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67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xmlns="" id="{61FEF367-C091-4C55-8DC2-9548E4D5F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0" y="3184"/>
                <a:ext cx="241" cy="405"/>
              </a:xfrm>
              <a:custGeom>
                <a:avLst/>
                <a:gdLst>
                  <a:gd name="T0" fmla="*/ 103 w 244"/>
                  <a:gd name="T1" fmla="*/ 0 h 411"/>
                  <a:gd name="T2" fmla="*/ 103 w 244"/>
                  <a:gd name="T3" fmla="*/ 1 h 411"/>
                  <a:gd name="T4" fmla="*/ 166 w 244"/>
                  <a:gd name="T5" fmla="*/ 259 h 411"/>
                  <a:gd name="T6" fmla="*/ 0 w 244"/>
                  <a:gd name="T7" fmla="*/ 366 h 411"/>
                  <a:gd name="T8" fmla="*/ 103 w 244"/>
                  <a:gd name="T9" fmla="*/ 411 h 411"/>
                  <a:gd name="T10" fmla="*/ 244 w 244"/>
                  <a:gd name="T11" fmla="*/ 270 h 411"/>
                  <a:gd name="T12" fmla="*/ 103 w 244"/>
                  <a:gd name="T13" fmla="*/ 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411">
                    <a:moveTo>
                      <a:pt x="103" y="0"/>
                    </a:moveTo>
                    <a:cubicBezTo>
                      <a:pt x="103" y="0"/>
                      <a:pt x="103" y="1"/>
                      <a:pt x="103" y="1"/>
                    </a:cubicBezTo>
                    <a:cubicBezTo>
                      <a:pt x="129" y="66"/>
                      <a:pt x="179" y="203"/>
                      <a:pt x="166" y="259"/>
                    </a:cubicBezTo>
                    <a:cubicBezTo>
                      <a:pt x="149" y="334"/>
                      <a:pt x="75" y="381"/>
                      <a:pt x="0" y="366"/>
                    </a:cubicBezTo>
                    <a:cubicBezTo>
                      <a:pt x="26" y="393"/>
                      <a:pt x="63" y="411"/>
                      <a:pt x="103" y="411"/>
                    </a:cubicBezTo>
                    <a:cubicBezTo>
                      <a:pt x="181" y="411"/>
                      <a:pt x="244" y="348"/>
                      <a:pt x="244" y="270"/>
                    </a:cubicBezTo>
                    <a:cubicBezTo>
                      <a:pt x="244" y="193"/>
                      <a:pt x="103" y="0"/>
                      <a:pt x="103" y="0"/>
                    </a:cubicBezTo>
                    <a:close/>
                  </a:path>
                </a:pathLst>
              </a:custGeom>
              <a:solidFill>
                <a:schemeClr val="bg1">
                  <a:alpha val="7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67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DF46B53E-7496-CF4F-8600-CD4E1455696D}"/>
              </a:ext>
            </a:extLst>
          </p:cNvPr>
          <p:cNvGrpSpPr/>
          <p:nvPr/>
        </p:nvGrpSpPr>
        <p:grpSpPr>
          <a:xfrm>
            <a:off x="1624775" y="4924177"/>
            <a:ext cx="391772" cy="251959"/>
            <a:chOff x="7734807" y="5481263"/>
            <a:chExt cx="266701" cy="171523"/>
          </a:xfrm>
        </p:grpSpPr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xmlns="" id="{45F92B99-7B6C-4166-8DCD-012525B78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807" y="5481263"/>
              <a:ext cx="152400" cy="122238"/>
            </a:xfrm>
            <a:custGeom>
              <a:avLst/>
              <a:gdLst>
                <a:gd name="T0" fmla="*/ 77 w 77"/>
                <a:gd name="T1" fmla="*/ 23 h 62"/>
                <a:gd name="T2" fmla="*/ 58 w 77"/>
                <a:gd name="T3" fmla="*/ 62 h 62"/>
                <a:gd name="T4" fmla="*/ 15 w 77"/>
                <a:gd name="T5" fmla="*/ 42 h 62"/>
                <a:gd name="T6" fmla="*/ 5 w 77"/>
                <a:gd name="T7" fmla="*/ 13 h 62"/>
                <a:gd name="T8" fmla="*/ 17 w 77"/>
                <a:gd name="T9" fmla="*/ 2 h 62"/>
                <a:gd name="T10" fmla="*/ 34 w 77"/>
                <a:gd name="T11" fmla="*/ 3 h 62"/>
                <a:gd name="T12" fmla="*/ 77 w 77"/>
                <a:gd name="T13" fmla="*/ 2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62">
                  <a:moveTo>
                    <a:pt x="77" y="23"/>
                  </a:moveTo>
                  <a:cubicBezTo>
                    <a:pt x="58" y="62"/>
                    <a:pt x="58" y="62"/>
                    <a:pt x="58" y="6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4" y="37"/>
                    <a:pt x="0" y="24"/>
                    <a:pt x="5" y="13"/>
                  </a:cubicBezTo>
                  <a:cubicBezTo>
                    <a:pt x="7" y="8"/>
                    <a:pt x="12" y="4"/>
                    <a:pt x="17" y="2"/>
                  </a:cubicBezTo>
                  <a:cubicBezTo>
                    <a:pt x="22" y="0"/>
                    <a:pt x="28" y="0"/>
                    <a:pt x="34" y="3"/>
                  </a:cubicBezTo>
                  <a:lnTo>
                    <a:pt x="77" y="23"/>
                  </a:lnTo>
                  <a:close/>
                </a:path>
              </a:pathLst>
            </a:custGeom>
            <a:solidFill>
              <a:srgbClr val="00C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69" name="Freeform 19">
              <a:extLst>
                <a:ext uri="{FF2B5EF4-FFF2-40B4-BE49-F238E27FC236}">
                  <a16:creationId xmlns:a16="http://schemas.microsoft.com/office/drawing/2014/main" xmlns="" id="{B8210296-91DA-4903-937E-A20419B83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520" y="5524198"/>
              <a:ext cx="153988" cy="128588"/>
            </a:xfrm>
            <a:custGeom>
              <a:avLst/>
              <a:gdLst>
                <a:gd name="T0" fmla="*/ 73 w 78"/>
                <a:gd name="T1" fmla="*/ 50 h 65"/>
                <a:gd name="T2" fmla="*/ 44 w 78"/>
                <a:gd name="T3" fmla="*/ 60 h 65"/>
                <a:gd name="T4" fmla="*/ 0 w 78"/>
                <a:gd name="T5" fmla="*/ 39 h 65"/>
                <a:gd name="T6" fmla="*/ 19 w 78"/>
                <a:gd name="T7" fmla="*/ 0 h 65"/>
                <a:gd name="T8" fmla="*/ 62 w 78"/>
                <a:gd name="T9" fmla="*/ 21 h 65"/>
                <a:gd name="T10" fmla="*/ 73 w 78"/>
                <a:gd name="T11" fmla="*/ 5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5">
                  <a:moveTo>
                    <a:pt x="73" y="50"/>
                  </a:moveTo>
                  <a:cubicBezTo>
                    <a:pt x="68" y="60"/>
                    <a:pt x="55" y="65"/>
                    <a:pt x="44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3" y="26"/>
                    <a:pt x="78" y="39"/>
                    <a:pt x="73" y="50"/>
                  </a:cubicBezTo>
                  <a:close/>
                </a:path>
              </a:pathLst>
            </a:custGeom>
            <a:solidFill>
              <a:srgbClr val="77E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xmlns="" id="{C96AA7F7-FF93-A647-ACA8-46722DE23D1A}"/>
              </a:ext>
            </a:extLst>
          </p:cNvPr>
          <p:cNvGrpSpPr/>
          <p:nvPr/>
        </p:nvGrpSpPr>
        <p:grpSpPr>
          <a:xfrm rot="19750612">
            <a:off x="1467565" y="4582039"/>
            <a:ext cx="495191" cy="266099"/>
            <a:chOff x="7827853" y="4946338"/>
            <a:chExt cx="337104" cy="181148"/>
          </a:xfrm>
        </p:grpSpPr>
        <p:sp>
          <p:nvSpPr>
            <p:cNvPr id="72" name="Freeform 22">
              <a:extLst>
                <a:ext uri="{FF2B5EF4-FFF2-40B4-BE49-F238E27FC236}">
                  <a16:creationId xmlns:a16="http://schemas.microsoft.com/office/drawing/2014/main" xmlns="" id="{98431872-4535-42CC-88B2-BC66E2FC1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694" y="4946338"/>
              <a:ext cx="322263" cy="147638"/>
            </a:xfrm>
            <a:custGeom>
              <a:avLst/>
              <a:gdLst>
                <a:gd name="T0" fmla="*/ 159 w 163"/>
                <a:gd name="T1" fmla="*/ 59 h 74"/>
                <a:gd name="T2" fmla="*/ 153 w 163"/>
                <a:gd name="T3" fmla="*/ 67 h 74"/>
                <a:gd name="T4" fmla="*/ 153 w 163"/>
                <a:gd name="T5" fmla="*/ 67 h 74"/>
                <a:gd name="T6" fmla="*/ 73 w 163"/>
                <a:gd name="T7" fmla="*/ 65 h 74"/>
                <a:gd name="T8" fmla="*/ 3 w 163"/>
                <a:gd name="T9" fmla="*/ 26 h 74"/>
                <a:gd name="T10" fmla="*/ 3 w 163"/>
                <a:gd name="T11" fmla="*/ 26 h 74"/>
                <a:gd name="T12" fmla="*/ 1 w 163"/>
                <a:gd name="T13" fmla="*/ 17 h 74"/>
                <a:gd name="T14" fmla="*/ 87 w 163"/>
                <a:gd name="T15" fmla="*/ 11 h 74"/>
                <a:gd name="T16" fmla="*/ 159 w 163"/>
                <a:gd name="T17" fmla="*/ 5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74">
                  <a:moveTo>
                    <a:pt x="159" y="59"/>
                  </a:moveTo>
                  <a:cubicBezTo>
                    <a:pt x="158" y="62"/>
                    <a:pt x="156" y="65"/>
                    <a:pt x="153" y="67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39" y="74"/>
                    <a:pt x="108" y="74"/>
                    <a:pt x="73" y="65"/>
                  </a:cubicBezTo>
                  <a:cubicBezTo>
                    <a:pt x="38" y="55"/>
                    <a:pt x="11" y="40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1" y="23"/>
                    <a:pt x="0" y="20"/>
                    <a:pt x="1" y="17"/>
                  </a:cubicBezTo>
                  <a:cubicBezTo>
                    <a:pt x="5" y="2"/>
                    <a:pt x="44" y="0"/>
                    <a:pt x="87" y="11"/>
                  </a:cubicBezTo>
                  <a:cubicBezTo>
                    <a:pt x="131" y="23"/>
                    <a:pt x="163" y="44"/>
                    <a:pt x="159" y="59"/>
                  </a:cubicBezTo>
                  <a:close/>
                </a:path>
              </a:pathLst>
            </a:custGeom>
            <a:solidFill>
              <a:srgbClr val="77E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73" name="Freeform 23">
              <a:extLst>
                <a:ext uri="{FF2B5EF4-FFF2-40B4-BE49-F238E27FC236}">
                  <a16:creationId xmlns:a16="http://schemas.microsoft.com/office/drawing/2014/main" xmlns="" id="{5A666E4D-2855-4746-955D-9DCB32C6D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7853" y="4978261"/>
              <a:ext cx="330200" cy="149225"/>
            </a:xfrm>
            <a:custGeom>
              <a:avLst/>
              <a:gdLst>
                <a:gd name="T0" fmla="*/ 167 w 167"/>
                <a:gd name="T1" fmla="*/ 42 h 76"/>
                <a:gd name="T2" fmla="*/ 162 w 167"/>
                <a:gd name="T3" fmla="*/ 59 h 76"/>
                <a:gd name="T4" fmla="*/ 76 w 167"/>
                <a:gd name="T5" fmla="*/ 65 h 76"/>
                <a:gd name="T6" fmla="*/ 4 w 167"/>
                <a:gd name="T7" fmla="*/ 17 h 76"/>
                <a:gd name="T8" fmla="*/ 9 w 167"/>
                <a:gd name="T9" fmla="*/ 0 h 76"/>
                <a:gd name="T10" fmla="*/ 11 w 167"/>
                <a:gd name="T11" fmla="*/ 9 h 76"/>
                <a:gd name="T12" fmla="*/ 11 w 167"/>
                <a:gd name="T13" fmla="*/ 9 h 76"/>
                <a:gd name="T14" fmla="*/ 81 w 167"/>
                <a:gd name="T15" fmla="*/ 48 h 76"/>
                <a:gd name="T16" fmla="*/ 161 w 167"/>
                <a:gd name="T17" fmla="*/ 50 h 76"/>
                <a:gd name="T18" fmla="*/ 161 w 167"/>
                <a:gd name="T19" fmla="*/ 50 h 76"/>
                <a:gd name="T20" fmla="*/ 167 w 167"/>
                <a:gd name="T2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" h="76">
                  <a:moveTo>
                    <a:pt x="167" y="42"/>
                  </a:moveTo>
                  <a:cubicBezTo>
                    <a:pt x="162" y="59"/>
                    <a:pt x="162" y="59"/>
                    <a:pt x="162" y="59"/>
                  </a:cubicBezTo>
                  <a:cubicBezTo>
                    <a:pt x="158" y="74"/>
                    <a:pt x="120" y="76"/>
                    <a:pt x="76" y="65"/>
                  </a:cubicBezTo>
                  <a:cubicBezTo>
                    <a:pt x="33" y="53"/>
                    <a:pt x="0" y="31"/>
                    <a:pt x="4" y="1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3"/>
                    <a:pt x="9" y="6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9" y="23"/>
                    <a:pt x="46" y="38"/>
                    <a:pt x="81" y="48"/>
                  </a:cubicBezTo>
                  <a:cubicBezTo>
                    <a:pt x="116" y="57"/>
                    <a:pt x="147" y="57"/>
                    <a:pt x="161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4" y="48"/>
                    <a:pt x="166" y="45"/>
                    <a:pt x="167" y="42"/>
                  </a:cubicBezTo>
                  <a:close/>
                </a:path>
              </a:pathLst>
            </a:custGeom>
            <a:solidFill>
              <a:srgbClr val="00C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46CA807C-1470-4357-AC9F-D19947B908D8}"/>
              </a:ext>
            </a:extLst>
          </p:cNvPr>
          <p:cNvGrpSpPr/>
          <p:nvPr/>
        </p:nvGrpSpPr>
        <p:grpSpPr>
          <a:xfrm>
            <a:off x="10426629" y="5039627"/>
            <a:ext cx="784712" cy="973490"/>
            <a:chOff x="7396323" y="1589437"/>
            <a:chExt cx="976461" cy="1211368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xmlns="" id="{F2F7D653-35A1-3D4F-925A-79E7408EEFBB}"/>
                </a:ext>
              </a:extLst>
            </p:cNvPr>
            <p:cNvGrpSpPr/>
            <p:nvPr/>
          </p:nvGrpSpPr>
          <p:grpSpPr>
            <a:xfrm rot="648618">
              <a:off x="7866276" y="1728074"/>
              <a:ext cx="229957" cy="1072731"/>
              <a:chOff x="3892219" y="4804907"/>
              <a:chExt cx="342871" cy="895351"/>
            </a:xfrm>
          </p:grpSpPr>
          <p:sp>
            <p:nvSpPr>
              <p:cNvPr id="109" name="Round Same Side Corner Rectangle 108">
                <a:extLst>
                  <a:ext uri="{FF2B5EF4-FFF2-40B4-BE49-F238E27FC236}">
                    <a16:creationId xmlns:a16="http://schemas.microsoft.com/office/drawing/2014/main" xmlns="" id="{C54F8128-26D0-4C4A-A5C8-0257935D21D2}"/>
                  </a:ext>
                </a:extLst>
              </p:cNvPr>
              <p:cNvSpPr/>
              <p:nvPr/>
            </p:nvSpPr>
            <p:spPr>
              <a:xfrm>
                <a:off x="3919537" y="4893521"/>
                <a:ext cx="288235" cy="806737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85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2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DCC48DFC-17F5-794F-8DE5-EEE66C3C14CF}"/>
                  </a:ext>
                </a:extLst>
              </p:cNvPr>
              <p:cNvSpPr/>
              <p:nvPr/>
            </p:nvSpPr>
            <p:spPr>
              <a:xfrm>
                <a:off x="3892219" y="4804907"/>
                <a:ext cx="342871" cy="121231"/>
              </a:xfrm>
              <a:prstGeom prst="rect">
                <a:avLst/>
              </a:prstGeom>
              <a:solidFill>
                <a:srgbClr val="00C42A"/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2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AFA12236-B157-7C4E-B59C-32ABFA72EB78}"/>
                </a:ext>
              </a:extLst>
            </p:cNvPr>
            <p:cNvGrpSpPr/>
            <p:nvPr/>
          </p:nvGrpSpPr>
          <p:grpSpPr>
            <a:xfrm rot="20455288">
              <a:off x="7731382" y="1589437"/>
              <a:ext cx="129647" cy="976461"/>
              <a:chOff x="4423852" y="1762188"/>
              <a:chExt cx="129647" cy="976461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96617146-D810-294F-87C2-7438881527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8675" y="1961539"/>
                <a:ext cx="0" cy="777110"/>
              </a:xfrm>
              <a:prstGeom prst="line">
                <a:avLst/>
              </a:prstGeom>
              <a:ln w="31750">
                <a:solidFill>
                  <a:srgbClr val="00C42A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BC79DADD-36A6-0F42-930E-4534B34AF804}"/>
                  </a:ext>
                </a:extLst>
              </p:cNvPr>
              <p:cNvSpPr/>
              <p:nvPr/>
            </p:nvSpPr>
            <p:spPr>
              <a:xfrm>
                <a:off x="4423852" y="1762188"/>
                <a:ext cx="129647" cy="215432"/>
              </a:xfrm>
              <a:prstGeom prst="ellipse">
                <a:avLst/>
              </a:prstGeom>
              <a:solidFill>
                <a:srgbClr val="C0EEC7"/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2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DAE7E364-6891-6844-B8D5-8ABE3AD6333C}"/>
                </a:ext>
              </a:extLst>
            </p:cNvPr>
            <p:cNvGrpSpPr/>
            <p:nvPr/>
          </p:nvGrpSpPr>
          <p:grpSpPr>
            <a:xfrm rot="18689149">
              <a:off x="7819730" y="1806293"/>
              <a:ext cx="129647" cy="976461"/>
              <a:chOff x="4423852" y="1762188"/>
              <a:chExt cx="129647" cy="976461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xmlns="" id="{180E6FF8-4015-A443-928A-E00441023C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8675" y="1961539"/>
                <a:ext cx="0" cy="777110"/>
              </a:xfrm>
              <a:prstGeom prst="line">
                <a:avLst/>
              </a:prstGeom>
              <a:ln w="31750">
                <a:solidFill>
                  <a:srgbClr val="00C42A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222FF2CB-0507-8D4F-BE39-1B565490A5CE}"/>
                  </a:ext>
                </a:extLst>
              </p:cNvPr>
              <p:cNvSpPr/>
              <p:nvPr/>
            </p:nvSpPr>
            <p:spPr>
              <a:xfrm>
                <a:off x="4423852" y="1762188"/>
                <a:ext cx="129647" cy="215432"/>
              </a:xfrm>
              <a:prstGeom prst="ellipse">
                <a:avLst/>
              </a:prstGeom>
              <a:solidFill>
                <a:srgbClr val="C0EEC7"/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2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67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656A2CA3-4E8B-44EF-9718-0E3F9D32F6D9}"/>
              </a:ext>
            </a:extLst>
          </p:cNvPr>
          <p:cNvSpPr txBox="1"/>
          <p:nvPr/>
        </p:nvSpPr>
        <p:spPr>
          <a:xfrm>
            <a:off x="2940363" y="4204810"/>
            <a:ext cx="1192634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defTabSz="9143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Adherence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E8083860-BC7A-404B-827E-11126398CAB0}"/>
              </a:ext>
            </a:extLst>
          </p:cNvPr>
          <p:cNvSpPr txBox="1"/>
          <p:nvPr/>
        </p:nvSpPr>
        <p:spPr>
          <a:xfrm>
            <a:off x="3190432" y="1644200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Safety</a:t>
            </a:r>
          </a:p>
        </p:txBody>
      </p:sp>
      <p:sp>
        <p:nvSpPr>
          <p:cNvPr id="141" name="Freeform 5">
            <a:extLst>
              <a:ext uri="{FF2B5EF4-FFF2-40B4-BE49-F238E27FC236}">
                <a16:creationId xmlns:a16="http://schemas.microsoft.com/office/drawing/2014/main" xmlns="" id="{F5441A5C-5706-4F92-A567-20C0130EBC40}"/>
              </a:ext>
            </a:extLst>
          </p:cNvPr>
          <p:cNvSpPr>
            <a:spLocks/>
          </p:cNvSpPr>
          <p:nvPr/>
        </p:nvSpPr>
        <p:spPr bwMode="auto">
          <a:xfrm>
            <a:off x="2202149" y="1983042"/>
            <a:ext cx="3202510" cy="1877435"/>
          </a:xfrm>
          <a:prstGeom prst="rect">
            <a:avLst/>
          </a:prstGeom>
          <a:noFill/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  <a:spAutoFit/>
          </a:bodyPr>
          <a:lstStyle/>
          <a:p>
            <a:pPr marL="228600" indent="-228600" defTabSz="444478" eaLnBrk="0" fontAlgn="base" hangingPunct="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General adverse events (AEs)</a:t>
            </a:r>
          </a:p>
          <a:p>
            <a:pPr marL="228600" indent="-228600" defTabSz="444478" eaLnBrk="0" fontAlgn="base" hangingPunct="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AE-related discontinuations</a:t>
            </a:r>
          </a:p>
          <a:p>
            <a:pPr marL="228600" indent="-228600" defTabSz="444478" eaLnBrk="0" fontAlgn="base" hangingPunct="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Prespecified secondary endpoints:</a:t>
            </a:r>
          </a:p>
          <a:p>
            <a:pPr marL="548640" lvl="1" indent="-274320" defTabSz="444478" eaLnBrk="0" fontAlgn="base" hangingPunct="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</a:pPr>
            <a:r>
              <a:rPr lang="en-US" sz="1600" dirty="0">
                <a:solidFill>
                  <a:prstClr val="black"/>
                </a:solidFill>
              </a:rPr>
              <a:t>BMD sub-study</a:t>
            </a:r>
          </a:p>
          <a:p>
            <a:pPr marL="548640" lvl="1" indent="-274320" defTabSz="444478" eaLnBrk="0" fontAlgn="base" hangingPunct="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</a:pPr>
            <a:r>
              <a:rPr lang="en-US" sz="1600" dirty="0">
                <a:solidFill>
                  <a:prstClr val="black"/>
                </a:solidFill>
              </a:rPr>
              <a:t>Renal biomarkers</a:t>
            </a:r>
          </a:p>
        </p:txBody>
      </p:sp>
      <p:grpSp>
        <p:nvGrpSpPr>
          <p:cNvPr id="7181" name="Group 7180">
            <a:extLst>
              <a:ext uri="{FF2B5EF4-FFF2-40B4-BE49-F238E27FC236}">
                <a16:creationId xmlns:a16="http://schemas.microsoft.com/office/drawing/2014/main" xmlns="" id="{DA0B72C5-45D3-46ED-B683-B4E3F705D845}"/>
              </a:ext>
            </a:extLst>
          </p:cNvPr>
          <p:cNvGrpSpPr/>
          <p:nvPr/>
        </p:nvGrpSpPr>
        <p:grpSpPr>
          <a:xfrm>
            <a:off x="1433672" y="2292000"/>
            <a:ext cx="649465" cy="681496"/>
            <a:chOff x="4127745" y="2143539"/>
            <a:chExt cx="697138" cy="731520"/>
          </a:xfrm>
        </p:grpSpPr>
        <p:sp>
          <p:nvSpPr>
            <p:cNvPr id="77" name="AutoShape 3">
              <a:extLst>
                <a:ext uri="{FF2B5EF4-FFF2-40B4-BE49-F238E27FC236}">
                  <a16:creationId xmlns:a16="http://schemas.microsoft.com/office/drawing/2014/main" xmlns="" id="{F6C9C2AB-34C4-46F6-A06B-E6A96C9B443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35894" y="2145743"/>
              <a:ext cx="640318" cy="726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5">
              <a:extLst>
                <a:ext uri="{FF2B5EF4-FFF2-40B4-BE49-F238E27FC236}">
                  <a16:creationId xmlns:a16="http://schemas.microsoft.com/office/drawing/2014/main" xmlns="" id="{3B722E20-A996-4E9E-A190-A6856EB96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745" y="2143539"/>
              <a:ext cx="697138" cy="731520"/>
            </a:xfrm>
            <a:prstGeom prst="rect">
              <a:avLst/>
            </a:prstGeom>
            <a:solidFill>
              <a:srgbClr val="BFBFBF"/>
            </a:solidFill>
            <a:ln w="222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48FAD8E-F361-42AF-9B62-F0A29EC315C0}"/>
                </a:ext>
              </a:extLst>
            </p:cNvPr>
            <p:cNvSpPr/>
            <p:nvPr/>
          </p:nvSpPr>
          <p:spPr>
            <a:xfrm>
              <a:off x="4232339" y="2297720"/>
              <a:ext cx="502920" cy="502920"/>
            </a:xfrm>
            <a:prstGeom prst="rect">
              <a:avLst/>
            </a:prstGeom>
            <a:solidFill>
              <a:srgbClr val="03C52D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xmlns="" id="{D30B256E-A535-4E31-BA3D-253E53FC0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576" y="2151712"/>
              <a:ext cx="601247" cy="715746"/>
            </a:xfrm>
            <a:custGeom>
              <a:avLst/>
              <a:gdLst>
                <a:gd name="T0" fmla="*/ 0 w 955"/>
                <a:gd name="T1" fmla="*/ 0 h 1139"/>
                <a:gd name="T2" fmla="*/ 517 w 955"/>
                <a:gd name="T3" fmla="*/ 0 h 1139"/>
                <a:gd name="T4" fmla="*/ 529 w 955"/>
                <a:gd name="T5" fmla="*/ 100 h 1139"/>
                <a:gd name="T6" fmla="*/ 553 w 955"/>
                <a:gd name="T7" fmla="*/ 266 h 1139"/>
                <a:gd name="T8" fmla="*/ 613 w 955"/>
                <a:gd name="T9" fmla="*/ 363 h 1139"/>
                <a:gd name="T10" fmla="*/ 709 w 955"/>
                <a:gd name="T11" fmla="*/ 321 h 1139"/>
                <a:gd name="T12" fmla="*/ 803 w 955"/>
                <a:gd name="T13" fmla="*/ 290 h 1139"/>
                <a:gd name="T14" fmla="*/ 909 w 955"/>
                <a:gd name="T15" fmla="*/ 665 h 1139"/>
                <a:gd name="T16" fmla="*/ 817 w 955"/>
                <a:gd name="T17" fmla="*/ 955 h 1139"/>
                <a:gd name="T18" fmla="*/ 817 w 955"/>
                <a:gd name="T19" fmla="*/ 1139 h 1139"/>
                <a:gd name="T20" fmla="*/ 567 w 955"/>
                <a:gd name="T21" fmla="*/ 1139 h 1139"/>
                <a:gd name="T22" fmla="*/ 531 w 955"/>
                <a:gd name="T23" fmla="*/ 892 h 1139"/>
                <a:gd name="T24" fmla="*/ 398 w 955"/>
                <a:gd name="T25" fmla="*/ 585 h 1139"/>
                <a:gd name="T26" fmla="*/ 285 w 955"/>
                <a:gd name="T27" fmla="*/ 646 h 1139"/>
                <a:gd name="T28" fmla="*/ 211 w 955"/>
                <a:gd name="T29" fmla="*/ 892 h 1139"/>
                <a:gd name="T30" fmla="*/ 0 w 955"/>
                <a:gd name="T31" fmla="*/ 948 h 1139"/>
                <a:gd name="T32" fmla="*/ 0 w 955"/>
                <a:gd name="T33" fmla="*/ 761 h 1139"/>
                <a:gd name="T34" fmla="*/ 98 w 955"/>
                <a:gd name="T35" fmla="*/ 602 h 1139"/>
                <a:gd name="T36" fmla="*/ 0 w 955"/>
                <a:gd name="T37" fmla="*/ 548 h 1139"/>
                <a:gd name="T38" fmla="*/ 0 w 955"/>
                <a:gd name="T39" fmla="*/ 417 h 1139"/>
                <a:gd name="T40" fmla="*/ 182 w 955"/>
                <a:gd name="T41" fmla="*/ 77 h 1139"/>
                <a:gd name="T42" fmla="*/ 145 w 955"/>
                <a:gd name="T43" fmla="*/ 168 h 1139"/>
                <a:gd name="T44" fmla="*/ 0 w 955"/>
                <a:gd name="T45" fmla="*/ 335 h 1139"/>
                <a:gd name="T46" fmla="*/ 0 w 955"/>
                <a:gd name="T47" fmla="*/ 0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5" h="1139">
                  <a:moveTo>
                    <a:pt x="0" y="0"/>
                  </a:moveTo>
                  <a:cubicBezTo>
                    <a:pt x="517" y="0"/>
                    <a:pt x="517" y="0"/>
                    <a:pt x="517" y="0"/>
                  </a:cubicBezTo>
                  <a:cubicBezTo>
                    <a:pt x="517" y="0"/>
                    <a:pt x="503" y="67"/>
                    <a:pt x="529" y="100"/>
                  </a:cubicBezTo>
                  <a:cubicBezTo>
                    <a:pt x="555" y="133"/>
                    <a:pt x="555" y="210"/>
                    <a:pt x="553" y="266"/>
                  </a:cubicBezTo>
                  <a:cubicBezTo>
                    <a:pt x="552" y="321"/>
                    <a:pt x="588" y="363"/>
                    <a:pt x="613" y="363"/>
                  </a:cubicBezTo>
                  <a:cubicBezTo>
                    <a:pt x="637" y="363"/>
                    <a:pt x="686" y="360"/>
                    <a:pt x="709" y="321"/>
                  </a:cubicBezTo>
                  <a:cubicBezTo>
                    <a:pt x="731" y="283"/>
                    <a:pt x="765" y="227"/>
                    <a:pt x="803" y="290"/>
                  </a:cubicBezTo>
                  <a:cubicBezTo>
                    <a:pt x="841" y="353"/>
                    <a:pt x="955" y="548"/>
                    <a:pt x="909" y="665"/>
                  </a:cubicBezTo>
                  <a:cubicBezTo>
                    <a:pt x="864" y="782"/>
                    <a:pt x="817" y="864"/>
                    <a:pt x="817" y="955"/>
                  </a:cubicBezTo>
                  <a:cubicBezTo>
                    <a:pt x="817" y="1046"/>
                    <a:pt x="817" y="1139"/>
                    <a:pt x="817" y="1139"/>
                  </a:cubicBezTo>
                  <a:cubicBezTo>
                    <a:pt x="567" y="1139"/>
                    <a:pt x="567" y="1139"/>
                    <a:pt x="567" y="1139"/>
                  </a:cubicBezTo>
                  <a:cubicBezTo>
                    <a:pt x="567" y="1139"/>
                    <a:pt x="527" y="960"/>
                    <a:pt x="531" y="892"/>
                  </a:cubicBezTo>
                  <a:cubicBezTo>
                    <a:pt x="534" y="824"/>
                    <a:pt x="471" y="627"/>
                    <a:pt x="398" y="585"/>
                  </a:cubicBezTo>
                  <a:cubicBezTo>
                    <a:pt x="325" y="543"/>
                    <a:pt x="288" y="618"/>
                    <a:pt x="285" y="646"/>
                  </a:cubicBezTo>
                  <a:cubicBezTo>
                    <a:pt x="281" y="674"/>
                    <a:pt x="293" y="854"/>
                    <a:pt x="211" y="892"/>
                  </a:cubicBezTo>
                  <a:cubicBezTo>
                    <a:pt x="129" y="931"/>
                    <a:pt x="49" y="1002"/>
                    <a:pt x="0" y="948"/>
                  </a:cubicBezTo>
                  <a:cubicBezTo>
                    <a:pt x="0" y="761"/>
                    <a:pt x="0" y="761"/>
                    <a:pt x="0" y="761"/>
                  </a:cubicBezTo>
                  <a:cubicBezTo>
                    <a:pt x="0" y="761"/>
                    <a:pt x="100" y="712"/>
                    <a:pt x="98" y="602"/>
                  </a:cubicBezTo>
                  <a:cubicBezTo>
                    <a:pt x="96" y="492"/>
                    <a:pt x="40" y="548"/>
                    <a:pt x="0" y="548"/>
                  </a:cubicBezTo>
                  <a:cubicBezTo>
                    <a:pt x="0" y="522"/>
                    <a:pt x="0" y="417"/>
                    <a:pt x="0" y="417"/>
                  </a:cubicBezTo>
                  <a:cubicBezTo>
                    <a:pt x="0" y="417"/>
                    <a:pt x="157" y="290"/>
                    <a:pt x="182" y="77"/>
                  </a:cubicBezTo>
                  <a:cubicBezTo>
                    <a:pt x="178" y="63"/>
                    <a:pt x="171" y="110"/>
                    <a:pt x="145" y="168"/>
                  </a:cubicBezTo>
                  <a:cubicBezTo>
                    <a:pt x="119" y="225"/>
                    <a:pt x="63" y="342"/>
                    <a:pt x="0" y="3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xmlns="" id="{AB2A5C19-7599-4CA8-A7BB-8CEF54111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576" y="2483267"/>
              <a:ext cx="52636" cy="126978"/>
            </a:xfrm>
            <a:custGeom>
              <a:avLst/>
              <a:gdLst>
                <a:gd name="T0" fmla="*/ 0 w 83"/>
                <a:gd name="T1" fmla="*/ 41 h 202"/>
                <a:gd name="T2" fmla="*/ 82 w 83"/>
                <a:gd name="T3" fmla="*/ 73 h 202"/>
                <a:gd name="T4" fmla="*/ 0 w 83"/>
                <a:gd name="T5" fmla="*/ 200 h 202"/>
                <a:gd name="T6" fmla="*/ 0 w 83"/>
                <a:gd name="T7" fmla="*/ 4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202">
                  <a:moveTo>
                    <a:pt x="0" y="41"/>
                  </a:moveTo>
                  <a:cubicBezTo>
                    <a:pt x="33" y="29"/>
                    <a:pt x="81" y="0"/>
                    <a:pt x="82" y="73"/>
                  </a:cubicBezTo>
                  <a:cubicBezTo>
                    <a:pt x="83" y="146"/>
                    <a:pt x="30" y="202"/>
                    <a:pt x="0" y="200"/>
                  </a:cubicBez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5204C8C0-0EAB-48FB-9624-7EC3E26B04B0}"/>
                </a:ext>
              </a:extLst>
            </p:cNvPr>
            <p:cNvSpPr/>
            <p:nvPr/>
          </p:nvSpPr>
          <p:spPr>
            <a:xfrm>
              <a:off x="4232339" y="2297720"/>
              <a:ext cx="502920" cy="502920"/>
            </a:xfrm>
            <a:prstGeom prst="rect">
              <a:avLst/>
            </a:prstGeom>
            <a:noFill/>
            <a:ln w="6350">
              <a:solidFill>
                <a:srgbClr val="03C52D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reeform 6">
            <a:extLst>
              <a:ext uri="{FF2B5EF4-FFF2-40B4-BE49-F238E27FC236}">
                <a16:creationId xmlns:a16="http://schemas.microsoft.com/office/drawing/2014/main" xmlns="" id="{91E10709-1D14-4BD2-B581-B113D507E0AF}"/>
              </a:ext>
            </a:extLst>
          </p:cNvPr>
          <p:cNvSpPr>
            <a:spLocks/>
          </p:cNvSpPr>
          <p:nvPr/>
        </p:nvSpPr>
        <p:spPr bwMode="auto">
          <a:xfrm>
            <a:off x="1497897" y="3148723"/>
            <a:ext cx="570353" cy="620204"/>
          </a:xfrm>
          <a:custGeom>
            <a:avLst/>
            <a:gdLst>
              <a:gd name="T0" fmla="*/ 88 w 670"/>
              <a:gd name="T1" fmla="*/ 281 h 728"/>
              <a:gd name="T2" fmla="*/ 558 w 670"/>
              <a:gd name="T3" fmla="*/ 216 h 728"/>
              <a:gd name="T4" fmla="*/ 480 w 670"/>
              <a:gd name="T5" fmla="*/ 339 h 728"/>
              <a:gd name="T6" fmla="*/ 562 w 670"/>
              <a:gd name="T7" fmla="*/ 332 h 728"/>
              <a:gd name="T8" fmla="*/ 562 w 670"/>
              <a:gd name="T9" fmla="*/ 318 h 728"/>
              <a:gd name="T10" fmla="*/ 562 w 670"/>
              <a:gd name="T11" fmla="*/ 314 h 728"/>
              <a:gd name="T12" fmla="*/ 563 w 670"/>
              <a:gd name="T13" fmla="*/ 313 h 728"/>
              <a:gd name="T14" fmla="*/ 566 w 670"/>
              <a:gd name="T15" fmla="*/ 311 h 728"/>
              <a:gd name="T16" fmla="*/ 568 w 670"/>
              <a:gd name="T17" fmla="*/ 309 h 728"/>
              <a:gd name="T18" fmla="*/ 583 w 670"/>
              <a:gd name="T19" fmla="*/ 305 h 728"/>
              <a:gd name="T20" fmla="*/ 586 w 670"/>
              <a:gd name="T21" fmla="*/ 306 h 728"/>
              <a:gd name="T22" fmla="*/ 609 w 670"/>
              <a:gd name="T23" fmla="*/ 324 h 728"/>
              <a:gd name="T24" fmla="*/ 609 w 670"/>
              <a:gd name="T25" fmla="*/ 325 h 728"/>
              <a:gd name="T26" fmla="*/ 609 w 670"/>
              <a:gd name="T27" fmla="*/ 325 h 728"/>
              <a:gd name="T28" fmla="*/ 606 w 670"/>
              <a:gd name="T29" fmla="*/ 344 h 728"/>
              <a:gd name="T30" fmla="*/ 665 w 670"/>
              <a:gd name="T31" fmla="*/ 379 h 728"/>
              <a:gd name="T32" fmla="*/ 669 w 670"/>
              <a:gd name="T33" fmla="*/ 391 h 728"/>
              <a:gd name="T34" fmla="*/ 670 w 670"/>
              <a:gd name="T35" fmla="*/ 392 h 728"/>
              <a:gd name="T36" fmla="*/ 670 w 670"/>
              <a:gd name="T37" fmla="*/ 398 h 728"/>
              <a:gd name="T38" fmla="*/ 670 w 670"/>
              <a:gd name="T39" fmla="*/ 400 h 728"/>
              <a:gd name="T40" fmla="*/ 670 w 670"/>
              <a:gd name="T41" fmla="*/ 402 h 728"/>
              <a:gd name="T42" fmla="*/ 669 w 670"/>
              <a:gd name="T43" fmla="*/ 406 h 728"/>
              <a:gd name="T44" fmla="*/ 667 w 670"/>
              <a:gd name="T45" fmla="*/ 410 h 728"/>
              <a:gd name="T46" fmla="*/ 659 w 670"/>
              <a:gd name="T47" fmla="*/ 418 h 728"/>
              <a:gd name="T48" fmla="*/ 656 w 670"/>
              <a:gd name="T49" fmla="*/ 419 h 728"/>
              <a:gd name="T50" fmla="*/ 656 w 670"/>
              <a:gd name="T51" fmla="*/ 419 h 728"/>
              <a:gd name="T52" fmla="*/ 653 w 670"/>
              <a:gd name="T53" fmla="*/ 419 h 728"/>
              <a:gd name="T54" fmla="*/ 664 w 670"/>
              <a:gd name="T55" fmla="*/ 442 h 728"/>
              <a:gd name="T56" fmla="*/ 666 w 670"/>
              <a:gd name="T57" fmla="*/ 447 h 728"/>
              <a:gd name="T58" fmla="*/ 668 w 670"/>
              <a:gd name="T59" fmla="*/ 461 h 728"/>
              <a:gd name="T60" fmla="*/ 655 w 670"/>
              <a:gd name="T61" fmla="*/ 488 h 728"/>
              <a:gd name="T62" fmla="*/ 651 w 670"/>
              <a:gd name="T63" fmla="*/ 490 h 728"/>
              <a:gd name="T64" fmla="*/ 648 w 670"/>
              <a:gd name="T65" fmla="*/ 491 h 728"/>
              <a:gd name="T66" fmla="*/ 620 w 670"/>
              <a:gd name="T67" fmla="*/ 462 h 728"/>
              <a:gd name="T68" fmla="*/ 516 w 670"/>
              <a:gd name="T69" fmla="*/ 405 h 728"/>
              <a:gd name="T70" fmla="*/ 482 w 670"/>
              <a:gd name="T71" fmla="*/ 471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0" h="728">
                <a:moveTo>
                  <a:pt x="308" y="723"/>
                </a:moveTo>
                <a:cubicBezTo>
                  <a:pt x="169" y="717"/>
                  <a:pt x="0" y="563"/>
                  <a:pt x="88" y="281"/>
                </a:cubicBezTo>
                <a:cubicBezTo>
                  <a:pt x="177" y="0"/>
                  <a:pt x="383" y="7"/>
                  <a:pt x="440" y="23"/>
                </a:cubicBezTo>
                <a:cubicBezTo>
                  <a:pt x="497" y="39"/>
                  <a:pt x="585" y="103"/>
                  <a:pt x="558" y="216"/>
                </a:cubicBezTo>
                <a:cubicBezTo>
                  <a:pt x="542" y="279"/>
                  <a:pt x="506" y="317"/>
                  <a:pt x="476" y="340"/>
                </a:cubicBezTo>
                <a:cubicBezTo>
                  <a:pt x="478" y="340"/>
                  <a:pt x="479" y="340"/>
                  <a:pt x="480" y="339"/>
                </a:cubicBezTo>
                <a:cubicBezTo>
                  <a:pt x="506" y="333"/>
                  <a:pt x="542" y="332"/>
                  <a:pt x="557" y="332"/>
                </a:cubicBezTo>
                <a:cubicBezTo>
                  <a:pt x="559" y="332"/>
                  <a:pt x="560" y="332"/>
                  <a:pt x="562" y="332"/>
                </a:cubicBezTo>
                <a:cubicBezTo>
                  <a:pt x="562" y="328"/>
                  <a:pt x="562" y="324"/>
                  <a:pt x="562" y="320"/>
                </a:cubicBezTo>
                <a:cubicBezTo>
                  <a:pt x="562" y="320"/>
                  <a:pt x="562" y="319"/>
                  <a:pt x="562" y="318"/>
                </a:cubicBezTo>
                <a:cubicBezTo>
                  <a:pt x="562" y="317"/>
                  <a:pt x="562" y="317"/>
                  <a:pt x="562" y="316"/>
                </a:cubicBezTo>
                <a:cubicBezTo>
                  <a:pt x="562" y="315"/>
                  <a:pt x="562" y="315"/>
                  <a:pt x="562" y="314"/>
                </a:cubicBezTo>
                <a:cubicBezTo>
                  <a:pt x="562" y="313"/>
                  <a:pt x="562" y="313"/>
                  <a:pt x="562" y="313"/>
                </a:cubicBezTo>
                <a:cubicBezTo>
                  <a:pt x="563" y="313"/>
                  <a:pt x="563" y="313"/>
                  <a:pt x="563" y="313"/>
                </a:cubicBezTo>
                <a:cubicBezTo>
                  <a:pt x="564" y="312"/>
                  <a:pt x="564" y="311"/>
                  <a:pt x="565" y="311"/>
                </a:cubicBezTo>
                <a:cubicBezTo>
                  <a:pt x="565" y="311"/>
                  <a:pt x="565" y="311"/>
                  <a:pt x="566" y="311"/>
                </a:cubicBezTo>
                <a:cubicBezTo>
                  <a:pt x="566" y="310"/>
                  <a:pt x="566" y="309"/>
                  <a:pt x="567" y="309"/>
                </a:cubicBezTo>
                <a:cubicBezTo>
                  <a:pt x="567" y="309"/>
                  <a:pt x="568" y="309"/>
                  <a:pt x="568" y="309"/>
                </a:cubicBezTo>
                <a:cubicBezTo>
                  <a:pt x="572" y="306"/>
                  <a:pt x="576" y="305"/>
                  <a:pt x="580" y="305"/>
                </a:cubicBezTo>
                <a:cubicBezTo>
                  <a:pt x="581" y="305"/>
                  <a:pt x="582" y="305"/>
                  <a:pt x="583" y="305"/>
                </a:cubicBezTo>
                <a:cubicBezTo>
                  <a:pt x="583" y="305"/>
                  <a:pt x="584" y="305"/>
                  <a:pt x="585" y="305"/>
                </a:cubicBezTo>
                <a:cubicBezTo>
                  <a:pt x="585" y="305"/>
                  <a:pt x="586" y="306"/>
                  <a:pt x="586" y="306"/>
                </a:cubicBezTo>
                <a:cubicBezTo>
                  <a:pt x="587" y="306"/>
                  <a:pt x="588" y="306"/>
                  <a:pt x="589" y="306"/>
                </a:cubicBezTo>
                <a:cubicBezTo>
                  <a:pt x="599" y="309"/>
                  <a:pt x="608" y="316"/>
                  <a:pt x="609" y="324"/>
                </a:cubicBezTo>
                <a:cubicBezTo>
                  <a:pt x="609" y="324"/>
                  <a:pt x="609" y="324"/>
                  <a:pt x="609" y="324"/>
                </a:cubicBezTo>
                <a:cubicBezTo>
                  <a:pt x="609" y="325"/>
                  <a:pt x="609" y="325"/>
                  <a:pt x="609" y="325"/>
                </a:cubicBezTo>
                <a:cubicBezTo>
                  <a:pt x="609" y="325"/>
                  <a:pt x="609" y="325"/>
                  <a:pt x="609" y="325"/>
                </a:cubicBezTo>
                <a:cubicBezTo>
                  <a:pt x="609" y="325"/>
                  <a:pt x="609" y="325"/>
                  <a:pt x="609" y="325"/>
                </a:cubicBezTo>
                <a:cubicBezTo>
                  <a:pt x="609" y="326"/>
                  <a:pt x="609" y="327"/>
                  <a:pt x="608" y="328"/>
                </a:cubicBezTo>
                <a:cubicBezTo>
                  <a:pt x="608" y="331"/>
                  <a:pt x="607" y="337"/>
                  <a:pt x="606" y="344"/>
                </a:cubicBezTo>
                <a:cubicBezTo>
                  <a:pt x="611" y="346"/>
                  <a:pt x="626" y="351"/>
                  <a:pt x="643" y="360"/>
                </a:cubicBezTo>
                <a:cubicBezTo>
                  <a:pt x="654" y="366"/>
                  <a:pt x="661" y="373"/>
                  <a:pt x="665" y="379"/>
                </a:cubicBezTo>
                <a:cubicBezTo>
                  <a:pt x="666" y="382"/>
                  <a:pt x="668" y="385"/>
                  <a:pt x="669" y="388"/>
                </a:cubicBezTo>
                <a:cubicBezTo>
                  <a:pt x="669" y="389"/>
                  <a:pt x="669" y="391"/>
                  <a:pt x="669" y="391"/>
                </a:cubicBezTo>
                <a:cubicBezTo>
                  <a:pt x="670" y="391"/>
                  <a:pt x="670" y="392"/>
                  <a:pt x="670" y="392"/>
                </a:cubicBezTo>
                <a:cubicBezTo>
                  <a:pt x="670" y="392"/>
                  <a:pt x="670" y="392"/>
                  <a:pt x="670" y="392"/>
                </a:cubicBezTo>
                <a:cubicBezTo>
                  <a:pt x="670" y="394"/>
                  <a:pt x="670" y="395"/>
                  <a:pt x="670" y="396"/>
                </a:cubicBezTo>
                <a:cubicBezTo>
                  <a:pt x="670" y="397"/>
                  <a:pt x="670" y="397"/>
                  <a:pt x="670" y="398"/>
                </a:cubicBezTo>
                <a:cubicBezTo>
                  <a:pt x="670" y="398"/>
                  <a:pt x="670" y="399"/>
                  <a:pt x="670" y="399"/>
                </a:cubicBezTo>
                <a:cubicBezTo>
                  <a:pt x="670" y="400"/>
                  <a:pt x="670" y="400"/>
                  <a:pt x="670" y="400"/>
                </a:cubicBezTo>
                <a:cubicBezTo>
                  <a:pt x="670" y="400"/>
                  <a:pt x="670" y="400"/>
                  <a:pt x="670" y="401"/>
                </a:cubicBezTo>
                <a:cubicBezTo>
                  <a:pt x="670" y="401"/>
                  <a:pt x="670" y="402"/>
                  <a:pt x="670" y="402"/>
                </a:cubicBezTo>
                <a:cubicBezTo>
                  <a:pt x="670" y="403"/>
                  <a:pt x="669" y="404"/>
                  <a:pt x="669" y="405"/>
                </a:cubicBezTo>
                <a:cubicBezTo>
                  <a:pt x="669" y="405"/>
                  <a:pt x="669" y="405"/>
                  <a:pt x="669" y="406"/>
                </a:cubicBezTo>
                <a:cubicBezTo>
                  <a:pt x="669" y="406"/>
                  <a:pt x="668" y="407"/>
                  <a:pt x="668" y="408"/>
                </a:cubicBezTo>
                <a:cubicBezTo>
                  <a:pt x="668" y="408"/>
                  <a:pt x="668" y="409"/>
                  <a:pt x="667" y="410"/>
                </a:cubicBezTo>
                <a:cubicBezTo>
                  <a:pt x="667" y="410"/>
                  <a:pt x="667" y="410"/>
                  <a:pt x="667" y="410"/>
                </a:cubicBezTo>
                <a:cubicBezTo>
                  <a:pt x="666" y="414"/>
                  <a:pt x="663" y="417"/>
                  <a:pt x="659" y="418"/>
                </a:cubicBezTo>
                <a:cubicBezTo>
                  <a:pt x="658" y="418"/>
                  <a:pt x="658" y="419"/>
                  <a:pt x="657" y="419"/>
                </a:cubicBezTo>
                <a:cubicBezTo>
                  <a:pt x="657" y="419"/>
                  <a:pt x="656" y="419"/>
                  <a:pt x="656" y="419"/>
                </a:cubicBezTo>
                <a:cubicBezTo>
                  <a:pt x="656" y="419"/>
                  <a:pt x="656" y="419"/>
                  <a:pt x="656" y="419"/>
                </a:cubicBezTo>
                <a:cubicBezTo>
                  <a:pt x="656" y="419"/>
                  <a:pt x="656" y="419"/>
                  <a:pt x="656" y="419"/>
                </a:cubicBezTo>
                <a:cubicBezTo>
                  <a:pt x="655" y="419"/>
                  <a:pt x="654" y="419"/>
                  <a:pt x="654" y="419"/>
                </a:cubicBezTo>
                <a:cubicBezTo>
                  <a:pt x="653" y="419"/>
                  <a:pt x="653" y="419"/>
                  <a:pt x="653" y="419"/>
                </a:cubicBezTo>
                <a:cubicBezTo>
                  <a:pt x="658" y="427"/>
                  <a:pt x="662" y="434"/>
                  <a:pt x="664" y="441"/>
                </a:cubicBezTo>
                <a:cubicBezTo>
                  <a:pt x="664" y="441"/>
                  <a:pt x="664" y="442"/>
                  <a:pt x="664" y="442"/>
                </a:cubicBezTo>
                <a:cubicBezTo>
                  <a:pt x="665" y="443"/>
                  <a:pt x="666" y="445"/>
                  <a:pt x="666" y="447"/>
                </a:cubicBezTo>
                <a:cubicBezTo>
                  <a:pt x="666" y="447"/>
                  <a:pt x="666" y="447"/>
                  <a:pt x="666" y="447"/>
                </a:cubicBezTo>
                <a:cubicBezTo>
                  <a:pt x="667" y="450"/>
                  <a:pt x="668" y="453"/>
                  <a:pt x="668" y="455"/>
                </a:cubicBezTo>
                <a:cubicBezTo>
                  <a:pt x="668" y="457"/>
                  <a:pt x="668" y="459"/>
                  <a:pt x="668" y="461"/>
                </a:cubicBezTo>
                <a:cubicBezTo>
                  <a:pt x="668" y="473"/>
                  <a:pt x="663" y="482"/>
                  <a:pt x="657" y="487"/>
                </a:cubicBezTo>
                <a:cubicBezTo>
                  <a:pt x="656" y="488"/>
                  <a:pt x="655" y="488"/>
                  <a:pt x="655" y="488"/>
                </a:cubicBezTo>
                <a:cubicBezTo>
                  <a:pt x="654" y="488"/>
                  <a:pt x="654" y="489"/>
                  <a:pt x="653" y="489"/>
                </a:cubicBezTo>
                <a:cubicBezTo>
                  <a:pt x="653" y="490"/>
                  <a:pt x="651" y="490"/>
                  <a:pt x="651" y="490"/>
                </a:cubicBezTo>
                <a:cubicBezTo>
                  <a:pt x="650" y="490"/>
                  <a:pt x="650" y="490"/>
                  <a:pt x="650" y="490"/>
                </a:cubicBezTo>
                <a:cubicBezTo>
                  <a:pt x="649" y="490"/>
                  <a:pt x="649" y="491"/>
                  <a:pt x="648" y="491"/>
                </a:cubicBezTo>
                <a:cubicBezTo>
                  <a:pt x="647" y="491"/>
                  <a:pt x="646" y="491"/>
                  <a:pt x="646" y="491"/>
                </a:cubicBezTo>
                <a:cubicBezTo>
                  <a:pt x="633" y="491"/>
                  <a:pt x="623" y="478"/>
                  <a:pt x="620" y="462"/>
                </a:cubicBezTo>
                <a:cubicBezTo>
                  <a:pt x="619" y="461"/>
                  <a:pt x="619" y="460"/>
                  <a:pt x="619" y="459"/>
                </a:cubicBezTo>
                <a:cubicBezTo>
                  <a:pt x="593" y="418"/>
                  <a:pt x="554" y="405"/>
                  <a:pt x="516" y="405"/>
                </a:cubicBezTo>
                <a:cubicBezTo>
                  <a:pt x="495" y="405"/>
                  <a:pt x="474" y="409"/>
                  <a:pt x="456" y="414"/>
                </a:cubicBezTo>
                <a:cubicBezTo>
                  <a:pt x="464" y="427"/>
                  <a:pt x="472" y="445"/>
                  <a:pt x="482" y="471"/>
                </a:cubicBezTo>
                <a:cubicBezTo>
                  <a:pt x="512" y="559"/>
                  <a:pt x="446" y="728"/>
                  <a:pt x="308" y="723"/>
                </a:cubicBezTo>
                <a:close/>
              </a:path>
            </a:pathLst>
          </a:custGeom>
          <a:solidFill>
            <a:srgbClr val="03C52D"/>
          </a:solidFill>
          <a:ln w="254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xmlns="" id="{A00EFA9D-E42D-4A01-B5E1-32EFA5C5E558}"/>
              </a:ext>
            </a:extLst>
          </p:cNvPr>
          <p:cNvSpPr>
            <a:spLocks/>
          </p:cNvSpPr>
          <p:nvPr/>
        </p:nvSpPr>
        <p:spPr bwMode="auto">
          <a:xfrm>
            <a:off x="1765479" y="3595915"/>
            <a:ext cx="8064" cy="2200"/>
          </a:xfrm>
          <a:custGeom>
            <a:avLst/>
            <a:gdLst>
              <a:gd name="T0" fmla="*/ 0 w 10"/>
              <a:gd name="T1" fmla="*/ 0 h 3"/>
              <a:gd name="T2" fmla="*/ 0 w 10"/>
              <a:gd name="T3" fmla="*/ 1 h 3"/>
              <a:gd name="T4" fmla="*/ 1 w 10"/>
              <a:gd name="T5" fmla="*/ 1 h 3"/>
              <a:gd name="T6" fmla="*/ 1 w 10"/>
              <a:gd name="T7" fmla="*/ 1 h 3"/>
              <a:gd name="T8" fmla="*/ 4 w 10"/>
              <a:gd name="T9" fmla="*/ 3 h 3"/>
              <a:gd name="T10" fmla="*/ 4 w 10"/>
              <a:gd name="T11" fmla="*/ 3 h 3"/>
              <a:gd name="T12" fmla="*/ 6 w 10"/>
              <a:gd name="T13" fmla="*/ 3 h 3"/>
              <a:gd name="T14" fmla="*/ 9 w 10"/>
              <a:gd name="T15" fmla="*/ 2 h 3"/>
              <a:gd name="T16" fmla="*/ 10 w 10"/>
              <a:gd name="T17" fmla="*/ 2 h 3"/>
              <a:gd name="T18" fmla="*/ 9 w 10"/>
              <a:gd name="T19" fmla="*/ 2 h 3"/>
              <a:gd name="T20" fmla="*/ 5 w 10"/>
              <a:gd name="T21" fmla="*/ 0 h 3"/>
              <a:gd name="T22" fmla="*/ 2 w 10"/>
              <a:gd name="T23" fmla="*/ 0 h 3"/>
              <a:gd name="T24" fmla="*/ 0 w 10"/>
              <a:gd name="T25" fmla="*/ 0 h 3"/>
              <a:gd name="T26" fmla="*/ 0 w 10"/>
              <a:gd name="T27" fmla="*/ 0 h 3"/>
              <a:gd name="T28" fmla="*/ 0 w 10"/>
              <a:gd name="T2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" h="3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2"/>
                  <a:pt x="2" y="2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6" y="3"/>
                  <a:pt x="6" y="3"/>
                </a:cubicBezTo>
                <a:cubicBezTo>
                  <a:pt x="8" y="3"/>
                  <a:pt x="8" y="3"/>
                  <a:pt x="9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9" y="2"/>
                </a:cubicBezTo>
                <a:cubicBezTo>
                  <a:pt x="8" y="2"/>
                  <a:pt x="7" y="1"/>
                  <a:pt x="5" y="0"/>
                </a:cubicBezTo>
                <a:cubicBezTo>
                  <a:pt x="4" y="0"/>
                  <a:pt x="3" y="0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8">
            <a:extLst>
              <a:ext uri="{FF2B5EF4-FFF2-40B4-BE49-F238E27FC236}">
                <a16:creationId xmlns:a16="http://schemas.microsoft.com/office/drawing/2014/main" xmlns="" id="{E334DAC9-BC41-45D3-A92B-A8945C561601}"/>
              </a:ext>
            </a:extLst>
          </p:cNvPr>
          <p:cNvSpPr>
            <a:spLocks/>
          </p:cNvSpPr>
          <p:nvPr/>
        </p:nvSpPr>
        <p:spPr bwMode="auto">
          <a:xfrm>
            <a:off x="1758881" y="3522605"/>
            <a:ext cx="40321" cy="35189"/>
          </a:xfrm>
          <a:custGeom>
            <a:avLst/>
            <a:gdLst>
              <a:gd name="T0" fmla="*/ 2 w 47"/>
              <a:gd name="T1" fmla="*/ 38 h 41"/>
              <a:gd name="T2" fmla="*/ 5 w 47"/>
              <a:gd name="T3" fmla="*/ 41 h 41"/>
              <a:gd name="T4" fmla="*/ 8 w 47"/>
              <a:gd name="T5" fmla="*/ 39 h 41"/>
              <a:gd name="T6" fmla="*/ 33 w 47"/>
              <a:gd name="T7" fmla="*/ 22 h 41"/>
              <a:gd name="T8" fmla="*/ 33 w 47"/>
              <a:gd name="T9" fmla="*/ 21 h 41"/>
              <a:gd name="T10" fmla="*/ 47 w 47"/>
              <a:gd name="T11" fmla="*/ 0 h 41"/>
              <a:gd name="T12" fmla="*/ 46 w 47"/>
              <a:gd name="T13" fmla="*/ 0 h 41"/>
              <a:gd name="T14" fmla="*/ 30 w 47"/>
              <a:gd name="T15" fmla="*/ 8 h 41"/>
              <a:gd name="T16" fmla="*/ 0 w 47"/>
              <a:gd name="T17" fmla="*/ 32 h 41"/>
              <a:gd name="T18" fmla="*/ 0 w 47"/>
              <a:gd name="T19" fmla="*/ 33 h 41"/>
              <a:gd name="T20" fmla="*/ 2 w 47"/>
              <a:gd name="T21" fmla="*/ 3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" h="41">
                <a:moveTo>
                  <a:pt x="2" y="38"/>
                </a:moveTo>
                <a:cubicBezTo>
                  <a:pt x="3" y="40"/>
                  <a:pt x="5" y="41"/>
                  <a:pt x="5" y="41"/>
                </a:cubicBezTo>
                <a:cubicBezTo>
                  <a:pt x="6" y="41"/>
                  <a:pt x="7" y="40"/>
                  <a:pt x="8" y="39"/>
                </a:cubicBezTo>
                <a:cubicBezTo>
                  <a:pt x="15" y="32"/>
                  <a:pt x="28" y="25"/>
                  <a:pt x="33" y="22"/>
                </a:cubicBezTo>
                <a:cubicBezTo>
                  <a:pt x="33" y="22"/>
                  <a:pt x="33" y="22"/>
                  <a:pt x="33" y="21"/>
                </a:cubicBezTo>
                <a:cubicBezTo>
                  <a:pt x="36" y="16"/>
                  <a:pt x="42" y="7"/>
                  <a:pt x="47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2" y="2"/>
                  <a:pt x="36" y="5"/>
                  <a:pt x="30" y="8"/>
                </a:cubicBezTo>
                <a:cubicBezTo>
                  <a:pt x="18" y="15"/>
                  <a:pt x="3" y="24"/>
                  <a:pt x="0" y="32"/>
                </a:cubicBezTo>
                <a:cubicBezTo>
                  <a:pt x="0" y="32"/>
                  <a:pt x="0" y="32"/>
                  <a:pt x="0" y="33"/>
                </a:cubicBezTo>
                <a:cubicBezTo>
                  <a:pt x="0" y="34"/>
                  <a:pt x="1" y="36"/>
                  <a:pt x="2" y="38"/>
                </a:cubicBezTo>
                <a:close/>
              </a:path>
            </a:pathLst>
          </a:custGeom>
          <a:solidFill>
            <a:srgbClr val="D9D9D9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9">
            <a:extLst>
              <a:ext uri="{FF2B5EF4-FFF2-40B4-BE49-F238E27FC236}">
                <a16:creationId xmlns:a16="http://schemas.microsoft.com/office/drawing/2014/main" xmlns="" id="{303F5761-CFAA-4B63-B008-76E5A016FAC5}"/>
              </a:ext>
            </a:extLst>
          </p:cNvPr>
          <p:cNvSpPr>
            <a:spLocks/>
          </p:cNvSpPr>
          <p:nvPr/>
        </p:nvSpPr>
        <p:spPr bwMode="auto">
          <a:xfrm>
            <a:off x="1735422" y="3500612"/>
            <a:ext cx="733" cy="2200"/>
          </a:xfrm>
          <a:custGeom>
            <a:avLst/>
            <a:gdLst>
              <a:gd name="T0" fmla="*/ 0 w 1"/>
              <a:gd name="T1" fmla="*/ 2 h 3"/>
              <a:gd name="T2" fmla="*/ 0 w 1"/>
              <a:gd name="T3" fmla="*/ 2 h 3"/>
              <a:gd name="T4" fmla="*/ 1 w 1"/>
              <a:gd name="T5" fmla="*/ 0 h 3"/>
              <a:gd name="T6" fmla="*/ 0 w 1"/>
              <a:gd name="T7" fmla="*/ 3 h 3"/>
              <a:gd name="T8" fmla="*/ 0 w 1"/>
              <a:gd name="T9" fmla="*/ 2 h 3"/>
              <a:gd name="T10" fmla="*/ 0 w 1"/>
              <a:gd name="T11" fmla="*/ 2 h 3"/>
              <a:gd name="T12" fmla="*/ 0 w 1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3"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1" y="0"/>
                  <a:pt x="1" y="0"/>
                  <a:pt x="1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0">
            <a:extLst>
              <a:ext uri="{FF2B5EF4-FFF2-40B4-BE49-F238E27FC236}">
                <a16:creationId xmlns:a16="http://schemas.microsoft.com/office/drawing/2014/main" xmlns="" id="{C5438686-2384-4E58-910A-4AFDA2A405FF}"/>
              </a:ext>
            </a:extLst>
          </p:cNvPr>
          <p:cNvSpPr>
            <a:spLocks/>
          </p:cNvSpPr>
          <p:nvPr/>
        </p:nvSpPr>
        <p:spPr bwMode="auto">
          <a:xfrm>
            <a:off x="1732490" y="3502811"/>
            <a:ext cx="2933" cy="9531"/>
          </a:xfrm>
          <a:custGeom>
            <a:avLst/>
            <a:gdLst>
              <a:gd name="T0" fmla="*/ 0 w 3"/>
              <a:gd name="T1" fmla="*/ 7 h 11"/>
              <a:gd name="T2" fmla="*/ 0 w 3"/>
              <a:gd name="T3" fmla="*/ 8 h 11"/>
              <a:gd name="T4" fmla="*/ 0 w 3"/>
              <a:gd name="T5" fmla="*/ 8 h 11"/>
              <a:gd name="T6" fmla="*/ 1 w 3"/>
              <a:gd name="T7" fmla="*/ 11 h 11"/>
              <a:gd name="T8" fmla="*/ 1 w 3"/>
              <a:gd name="T9" fmla="*/ 11 h 11"/>
              <a:gd name="T10" fmla="*/ 1 w 3"/>
              <a:gd name="T11" fmla="*/ 11 h 11"/>
              <a:gd name="T12" fmla="*/ 1 w 3"/>
              <a:gd name="T13" fmla="*/ 11 h 11"/>
              <a:gd name="T14" fmla="*/ 1 w 3"/>
              <a:gd name="T15" fmla="*/ 11 h 11"/>
              <a:gd name="T16" fmla="*/ 3 w 3"/>
              <a:gd name="T17" fmla="*/ 7 h 11"/>
              <a:gd name="T18" fmla="*/ 3 w 3"/>
              <a:gd name="T19" fmla="*/ 3 h 11"/>
              <a:gd name="T20" fmla="*/ 3 w 3"/>
              <a:gd name="T21" fmla="*/ 0 h 11"/>
              <a:gd name="T22" fmla="*/ 3 w 3"/>
              <a:gd name="T23" fmla="*/ 0 h 11"/>
              <a:gd name="T24" fmla="*/ 1 w 3"/>
              <a:gd name="T25" fmla="*/ 2 h 11"/>
              <a:gd name="T26" fmla="*/ 0 w 3"/>
              <a:gd name="T27" fmla="*/ 4 h 11"/>
              <a:gd name="T28" fmla="*/ 0 w 3"/>
              <a:gd name="T29" fmla="*/ 7 h 11"/>
              <a:gd name="T30" fmla="*/ 0 w 3"/>
              <a:gd name="T31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" h="11">
                <a:moveTo>
                  <a:pt x="0" y="7"/>
                </a:moveTo>
                <a:cubicBezTo>
                  <a:pt x="0" y="7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10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2" y="10"/>
                  <a:pt x="2" y="9"/>
                  <a:pt x="3" y="7"/>
                </a:cubicBezTo>
                <a:cubicBezTo>
                  <a:pt x="3" y="5"/>
                  <a:pt x="3" y="4"/>
                  <a:pt x="3" y="3"/>
                </a:cubicBezTo>
                <a:cubicBezTo>
                  <a:pt x="3" y="1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1"/>
                  <a:pt x="1" y="2"/>
                </a:cubicBezTo>
                <a:cubicBezTo>
                  <a:pt x="1" y="2"/>
                  <a:pt x="1" y="3"/>
                  <a:pt x="0" y="4"/>
                </a:cubicBezTo>
                <a:cubicBezTo>
                  <a:pt x="0" y="4"/>
                  <a:pt x="0" y="6"/>
                  <a:pt x="0" y="7"/>
                </a:cubicBezTo>
                <a:cubicBezTo>
                  <a:pt x="0" y="7"/>
                  <a:pt x="0" y="7"/>
                  <a:pt x="0" y="7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" name="Freeform 11">
            <a:extLst>
              <a:ext uri="{FF2B5EF4-FFF2-40B4-BE49-F238E27FC236}">
                <a16:creationId xmlns:a16="http://schemas.microsoft.com/office/drawing/2014/main" xmlns="" id="{19C35D40-ABF5-4606-B50D-3E32C8B40F24}"/>
              </a:ext>
            </a:extLst>
          </p:cNvPr>
          <p:cNvSpPr>
            <a:spLocks/>
          </p:cNvSpPr>
          <p:nvPr/>
        </p:nvSpPr>
        <p:spPr bwMode="auto">
          <a:xfrm>
            <a:off x="1713429" y="3464690"/>
            <a:ext cx="110699" cy="35189"/>
          </a:xfrm>
          <a:custGeom>
            <a:avLst/>
            <a:gdLst>
              <a:gd name="T0" fmla="*/ 1 w 130"/>
              <a:gd name="T1" fmla="*/ 1 h 41"/>
              <a:gd name="T2" fmla="*/ 0 w 130"/>
              <a:gd name="T3" fmla="*/ 3 h 41"/>
              <a:gd name="T4" fmla="*/ 1 w 130"/>
              <a:gd name="T5" fmla="*/ 5 h 41"/>
              <a:gd name="T6" fmla="*/ 72 w 130"/>
              <a:gd name="T7" fmla="*/ 40 h 41"/>
              <a:gd name="T8" fmla="*/ 73 w 130"/>
              <a:gd name="T9" fmla="*/ 41 h 41"/>
              <a:gd name="T10" fmla="*/ 113 w 130"/>
              <a:gd name="T11" fmla="*/ 34 h 41"/>
              <a:gd name="T12" fmla="*/ 130 w 130"/>
              <a:gd name="T13" fmla="*/ 28 h 41"/>
              <a:gd name="T14" fmla="*/ 123 w 130"/>
              <a:gd name="T15" fmla="*/ 28 h 41"/>
              <a:gd name="T16" fmla="*/ 2 w 130"/>
              <a:gd name="T17" fmla="*/ 0 h 41"/>
              <a:gd name="T18" fmla="*/ 1 w 130"/>
              <a:gd name="T19" fmla="*/ 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0" h="41">
                <a:moveTo>
                  <a:pt x="1" y="1"/>
                </a:moveTo>
                <a:cubicBezTo>
                  <a:pt x="1" y="1"/>
                  <a:pt x="0" y="2"/>
                  <a:pt x="0" y="3"/>
                </a:cubicBezTo>
                <a:cubicBezTo>
                  <a:pt x="0" y="4"/>
                  <a:pt x="1" y="4"/>
                  <a:pt x="1" y="5"/>
                </a:cubicBezTo>
                <a:cubicBezTo>
                  <a:pt x="4" y="9"/>
                  <a:pt x="40" y="35"/>
                  <a:pt x="72" y="40"/>
                </a:cubicBezTo>
                <a:cubicBezTo>
                  <a:pt x="72" y="40"/>
                  <a:pt x="73" y="41"/>
                  <a:pt x="73" y="41"/>
                </a:cubicBezTo>
                <a:cubicBezTo>
                  <a:pt x="87" y="40"/>
                  <a:pt x="101" y="37"/>
                  <a:pt x="113" y="34"/>
                </a:cubicBezTo>
                <a:cubicBezTo>
                  <a:pt x="119" y="32"/>
                  <a:pt x="125" y="30"/>
                  <a:pt x="130" y="28"/>
                </a:cubicBezTo>
                <a:cubicBezTo>
                  <a:pt x="128" y="28"/>
                  <a:pt x="125" y="28"/>
                  <a:pt x="123" y="28"/>
                </a:cubicBezTo>
                <a:cubicBezTo>
                  <a:pt x="96" y="28"/>
                  <a:pt x="44" y="24"/>
                  <a:pt x="2" y="0"/>
                </a:cubicBezTo>
                <a:cubicBezTo>
                  <a:pt x="2" y="0"/>
                  <a:pt x="2" y="0"/>
                  <a:pt x="1" y="1"/>
                </a:cubicBezTo>
                <a:close/>
              </a:path>
            </a:pathLst>
          </a:custGeom>
          <a:solidFill>
            <a:srgbClr val="D9D9D9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" name="Freeform 12">
            <a:extLst>
              <a:ext uri="{FF2B5EF4-FFF2-40B4-BE49-F238E27FC236}">
                <a16:creationId xmlns:a16="http://schemas.microsoft.com/office/drawing/2014/main" xmlns="" id="{257609D3-6190-47A4-AC8D-6BAFD0A6E082}"/>
              </a:ext>
            </a:extLst>
          </p:cNvPr>
          <p:cNvSpPr>
            <a:spLocks/>
          </p:cNvSpPr>
          <p:nvPr/>
        </p:nvSpPr>
        <p:spPr bwMode="auto">
          <a:xfrm>
            <a:off x="1725891" y="3413372"/>
            <a:ext cx="111431" cy="70378"/>
          </a:xfrm>
          <a:custGeom>
            <a:avLst/>
            <a:gdLst>
              <a:gd name="T0" fmla="*/ 123 w 131"/>
              <a:gd name="T1" fmla="*/ 82 h 82"/>
              <a:gd name="T2" fmla="*/ 125 w 131"/>
              <a:gd name="T3" fmla="*/ 82 h 82"/>
              <a:gd name="T4" fmla="*/ 126 w 131"/>
              <a:gd name="T5" fmla="*/ 82 h 82"/>
              <a:gd name="T6" fmla="*/ 127 w 131"/>
              <a:gd name="T7" fmla="*/ 82 h 82"/>
              <a:gd name="T8" fmla="*/ 129 w 131"/>
              <a:gd name="T9" fmla="*/ 81 h 82"/>
              <a:gd name="T10" fmla="*/ 129 w 131"/>
              <a:gd name="T11" fmla="*/ 81 h 82"/>
              <a:gd name="T12" fmla="*/ 129 w 131"/>
              <a:gd name="T13" fmla="*/ 80 h 82"/>
              <a:gd name="T14" fmla="*/ 131 w 131"/>
              <a:gd name="T15" fmla="*/ 79 h 82"/>
              <a:gd name="T16" fmla="*/ 131 w 131"/>
              <a:gd name="T17" fmla="*/ 79 h 82"/>
              <a:gd name="T18" fmla="*/ 73 w 131"/>
              <a:gd name="T19" fmla="*/ 46 h 82"/>
              <a:gd name="T20" fmla="*/ 70 w 131"/>
              <a:gd name="T21" fmla="*/ 42 h 82"/>
              <a:gd name="T22" fmla="*/ 46 w 131"/>
              <a:gd name="T23" fmla="*/ 15 h 82"/>
              <a:gd name="T24" fmla="*/ 32 w 131"/>
              <a:gd name="T25" fmla="*/ 5 h 82"/>
              <a:gd name="T26" fmla="*/ 11 w 131"/>
              <a:gd name="T27" fmla="*/ 0 h 82"/>
              <a:gd name="T28" fmla="*/ 0 w 131"/>
              <a:gd name="T29" fmla="*/ 1 h 82"/>
              <a:gd name="T30" fmla="*/ 2 w 131"/>
              <a:gd name="T31" fmla="*/ 2 h 82"/>
              <a:gd name="T32" fmla="*/ 37 w 131"/>
              <a:gd name="T33" fmla="*/ 23 h 82"/>
              <a:gd name="T34" fmla="*/ 123 w 131"/>
              <a:gd name="T35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1" h="82">
                <a:moveTo>
                  <a:pt x="123" y="82"/>
                </a:moveTo>
                <a:cubicBezTo>
                  <a:pt x="123" y="82"/>
                  <a:pt x="125" y="82"/>
                  <a:pt x="125" y="82"/>
                </a:cubicBezTo>
                <a:cubicBezTo>
                  <a:pt x="126" y="82"/>
                  <a:pt x="126" y="82"/>
                  <a:pt x="126" y="82"/>
                </a:cubicBezTo>
                <a:cubicBezTo>
                  <a:pt x="127" y="82"/>
                  <a:pt x="127" y="82"/>
                  <a:pt x="127" y="82"/>
                </a:cubicBezTo>
                <a:cubicBezTo>
                  <a:pt x="127" y="82"/>
                  <a:pt x="128" y="81"/>
                  <a:pt x="129" y="81"/>
                </a:cubicBezTo>
                <a:cubicBezTo>
                  <a:pt x="129" y="81"/>
                  <a:pt x="129" y="81"/>
                  <a:pt x="129" y="81"/>
                </a:cubicBezTo>
                <a:cubicBezTo>
                  <a:pt x="129" y="80"/>
                  <a:pt x="129" y="80"/>
                  <a:pt x="129" y="80"/>
                </a:cubicBezTo>
                <a:cubicBezTo>
                  <a:pt x="130" y="80"/>
                  <a:pt x="130" y="80"/>
                  <a:pt x="131" y="79"/>
                </a:cubicBezTo>
                <a:cubicBezTo>
                  <a:pt x="131" y="79"/>
                  <a:pt x="131" y="79"/>
                  <a:pt x="131" y="79"/>
                </a:cubicBezTo>
                <a:cubicBezTo>
                  <a:pt x="120" y="76"/>
                  <a:pt x="93" y="68"/>
                  <a:pt x="73" y="46"/>
                </a:cubicBezTo>
                <a:cubicBezTo>
                  <a:pt x="72" y="45"/>
                  <a:pt x="71" y="43"/>
                  <a:pt x="70" y="42"/>
                </a:cubicBezTo>
                <a:cubicBezTo>
                  <a:pt x="62" y="33"/>
                  <a:pt x="54" y="23"/>
                  <a:pt x="46" y="15"/>
                </a:cubicBezTo>
                <a:cubicBezTo>
                  <a:pt x="42" y="11"/>
                  <a:pt x="37" y="7"/>
                  <a:pt x="32" y="5"/>
                </a:cubicBezTo>
                <a:cubicBezTo>
                  <a:pt x="25" y="2"/>
                  <a:pt x="19" y="0"/>
                  <a:pt x="11" y="0"/>
                </a:cubicBezTo>
                <a:cubicBezTo>
                  <a:pt x="8" y="0"/>
                  <a:pt x="4" y="0"/>
                  <a:pt x="0" y="1"/>
                </a:cubicBezTo>
                <a:cubicBezTo>
                  <a:pt x="0" y="1"/>
                  <a:pt x="1" y="2"/>
                  <a:pt x="2" y="2"/>
                </a:cubicBezTo>
                <a:cubicBezTo>
                  <a:pt x="13" y="4"/>
                  <a:pt x="27" y="10"/>
                  <a:pt x="37" y="23"/>
                </a:cubicBezTo>
                <a:cubicBezTo>
                  <a:pt x="49" y="41"/>
                  <a:pt x="90" y="82"/>
                  <a:pt x="123" y="82"/>
                </a:cubicBezTo>
                <a:close/>
              </a:path>
            </a:pathLst>
          </a:custGeom>
          <a:solidFill>
            <a:srgbClr val="D9D9D9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1" name="Freeform 13">
            <a:extLst>
              <a:ext uri="{FF2B5EF4-FFF2-40B4-BE49-F238E27FC236}">
                <a16:creationId xmlns:a16="http://schemas.microsoft.com/office/drawing/2014/main" xmlns="" id="{54A24B38-BE32-4A02-B6DD-925122102527}"/>
              </a:ext>
            </a:extLst>
          </p:cNvPr>
          <p:cNvSpPr>
            <a:spLocks/>
          </p:cNvSpPr>
          <p:nvPr/>
        </p:nvSpPr>
        <p:spPr bwMode="auto">
          <a:xfrm>
            <a:off x="1779408" y="3345927"/>
            <a:ext cx="15396" cy="2933"/>
          </a:xfrm>
          <a:custGeom>
            <a:avLst/>
            <a:gdLst>
              <a:gd name="T0" fmla="*/ 7 w 18"/>
              <a:gd name="T1" fmla="*/ 0 h 4"/>
              <a:gd name="T2" fmla="*/ 6 w 18"/>
              <a:gd name="T3" fmla="*/ 0 h 4"/>
              <a:gd name="T4" fmla="*/ 6 w 18"/>
              <a:gd name="T5" fmla="*/ 0 h 4"/>
              <a:gd name="T6" fmla="*/ 6 w 18"/>
              <a:gd name="T7" fmla="*/ 0 h 4"/>
              <a:gd name="T8" fmla="*/ 3 w 18"/>
              <a:gd name="T9" fmla="*/ 1 h 4"/>
              <a:gd name="T10" fmla="*/ 3 w 18"/>
              <a:gd name="T11" fmla="*/ 1 h 4"/>
              <a:gd name="T12" fmla="*/ 1 w 18"/>
              <a:gd name="T13" fmla="*/ 2 h 4"/>
              <a:gd name="T14" fmla="*/ 0 w 18"/>
              <a:gd name="T15" fmla="*/ 2 h 4"/>
              <a:gd name="T16" fmla="*/ 0 w 18"/>
              <a:gd name="T17" fmla="*/ 2 h 4"/>
              <a:gd name="T18" fmla="*/ 0 w 18"/>
              <a:gd name="T19" fmla="*/ 2 h 4"/>
              <a:gd name="T20" fmla="*/ 0 w 18"/>
              <a:gd name="T21" fmla="*/ 2 h 4"/>
              <a:gd name="T22" fmla="*/ 10 w 18"/>
              <a:gd name="T23" fmla="*/ 4 h 4"/>
              <a:gd name="T24" fmla="*/ 17 w 18"/>
              <a:gd name="T25" fmla="*/ 2 h 4"/>
              <a:gd name="T26" fmla="*/ 18 w 18"/>
              <a:gd name="T27" fmla="*/ 2 h 4"/>
              <a:gd name="T28" fmla="*/ 7 w 18"/>
              <a:gd name="T2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4">
                <a:moveTo>
                  <a:pt x="7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0"/>
                  <a:pt x="4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1" y="1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4" y="3"/>
                  <a:pt x="7" y="4"/>
                  <a:pt x="10" y="4"/>
                </a:cubicBezTo>
                <a:cubicBezTo>
                  <a:pt x="13" y="4"/>
                  <a:pt x="16" y="3"/>
                  <a:pt x="17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5" y="1"/>
                  <a:pt x="12" y="1"/>
                  <a:pt x="7" y="0"/>
                </a:cubicBezTo>
                <a:close/>
              </a:path>
            </a:pathLst>
          </a:custGeom>
          <a:solidFill>
            <a:srgbClr val="D9D9D9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Freeform 14">
            <a:extLst>
              <a:ext uri="{FF2B5EF4-FFF2-40B4-BE49-F238E27FC236}">
                <a16:creationId xmlns:a16="http://schemas.microsoft.com/office/drawing/2014/main" xmlns="" id="{31609460-3C0B-454E-806C-3F46E3828E05}"/>
              </a:ext>
            </a:extLst>
          </p:cNvPr>
          <p:cNvSpPr>
            <a:spLocks/>
          </p:cNvSpPr>
          <p:nvPr/>
        </p:nvSpPr>
        <p:spPr bwMode="auto">
          <a:xfrm>
            <a:off x="1779408" y="3352525"/>
            <a:ext cx="62314" cy="101901"/>
          </a:xfrm>
          <a:custGeom>
            <a:avLst/>
            <a:gdLst>
              <a:gd name="T0" fmla="*/ 10 w 73"/>
              <a:gd name="T1" fmla="*/ 1 h 120"/>
              <a:gd name="T2" fmla="*/ 0 w 73"/>
              <a:gd name="T3" fmla="*/ 0 h 120"/>
              <a:gd name="T4" fmla="*/ 46 w 73"/>
              <a:gd name="T5" fmla="*/ 113 h 120"/>
              <a:gd name="T6" fmla="*/ 48 w 73"/>
              <a:gd name="T7" fmla="*/ 114 h 120"/>
              <a:gd name="T8" fmla="*/ 54 w 73"/>
              <a:gd name="T9" fmla="*/ 116 h 120"/>
              <a:gd name="T10" fmla="*/ 56 w 73"/>
              <a:gd name="T11" fmla="*/ 117 h 120"/>
              <a:gd name="T12" fmla="*/ 56 w 73"/>
              <a:gd name="T13" fmla="*/ 117 h 120"/>
              <a:gd name="T14" fmla="*/ 73 w 73"/>
              <a:gd name="T15" fmla="*/ 120 h 120"/>
              <a:gd name="T16" fmla="*/ 29 w 73"/>
              <a:gd name="T17" fmla="*/ 63 h 120"/>
              <a:gd name="T18" fmla="*/ 17 w 73"/>
              <a:gd name="T19" fmla="*/ 8 h 120"/>
              <a:gd name="T20" fmla="*/ 17 w 73"/>
              <a:gd name="T21" fmla="*/ 8 h 120"/>
              <a:gd name="T22" fmla="*/ 17 w 73"/>
              <a:gd name="T23" fmla="*/ 8 h 120"/>
              <a:gd name="T24" fmla="*/ 18 w 73"/>
              <a:gd name="T25" fmla="*/ 1 h 120"/>
              <a:gd name="T26" fmla="*/ 18 w 73"/>
              <a:gd name="T27" fmla="*/ 0 h 120"/>
              <a:gd name="T28" fmla="*/ 10 w 73"/>
              <a:gd name="T29" fmla="*/ 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" h="120">
                <a:moveTo>
                  <a:pt x="10" y="1"/>
                </a:moveTo>
                <a:cubicBezTo>
                  <a:pt x="7" y="1"/>
                  <a:pt x="4" y="1"/>
                  <a:pt x="0" y="0"/>
                </a:cubicBezTo>
                <a:cubicBezTo>
                  <a:pt x="1" y="26"/>
                  <a:pt x="10" y="93"/>
                  <a:pt x="46" y="113"/>
                </a:cubicBezTo>
                <a:cubicBezTo>
                  <a:pt x="47" y="113"/>
                  <a:pt x="48" y="113"/>
                  <a:pt x="48" y="114"/>
                </a:cubicBezTo>
                <a:cubicBezTo>
                  <a:pt x="50" y="115"/>
                  <a:pt x="52" y="115"/>
                  <a:pt x="54" y="116"/>
                </a:cubicBezTo>
                <a:cubicBezTo>
                  <a:pt x="55" y="116"/>
                  <a:pt x="55" y="117"/>
                  <a:pt x="56" y="117"/>
                </a:cubicBezTo>
                <a:cubicBezTo>
                  <a:pt x="56" y="117"/>
                  <a:pt x="56" y="117"/>
                  <a:pt x="56" y="117"/>
                </a:cubicBezTo>
                <a:cubicBezTo>
                  <a:pt x="62" y="118"/>
                  <a:pt x="68" y="120"/>
                  <a:pt x="73" y="120"/>
                </a:cubicBezTo>
                <a:cubicBezTo>
                  <a:pt x="63" y="111"/>
                  <a:pt x="43" y="92"/>
                  <a:pt x="29" y="63"/>
                </a:cubicBezTo>
                <a:cubicBezTo>
                  <a:pt x="23" y="48"/>
                  <a:pt x="17" y="29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6"/>
                  <a:pt x="18" y="3"/>
                  <a:pt x="18" y="1"/>
                </a:cubicBezTo>
                <a:cubicBezTo>
                  <a:pt x="18" y="1"/>
                  <a:pt x="18" y="1"/>
                  <a:pt x="18" y="0"/>
                </a:cubicBezTo>
                <a:cubicBezTo>
                  <a:pt x="16" y="1"/>
                  <a:pt x="13" y="1"/>
                  <a:pt x="10" y="1"/>
                </a:cubicBezTo>
                <a:close/>
              </a:path>
            </a:pathLst>
          </a:custGeom>
          <a:solidFill>
            <a:srgbClr val="D9D9D9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3" name="Freeform 15">
            <a:extLst>
              <a:ext uri="{FF2B5EF4-FFF2-40B4-BE49-F238E27FC236}">
                <a16:creationId xmlns:a16="http://schemas.microsoft.com/office/drawing/2014/main" xmlns="" id="{468A40DE-A9E2-44E6-B8D5-B481284E539C}"/>
              </a:ext>
            </a:extLst>
          </p:cNvPr>
          <p:cNvSpPr>
            <a:spLocks/>
          </p:cNvSpPr>
          <p:nvPr/>
        </p:nvSpPr>
        <p:spPr bwMode="auto">
          <a:xfrm>
            <a:off x="1808732" y="3322468"/>
            <a:ext cx="8064" cy="4398"/>
          </a:xfrm>
          <a:custGeom>
            <a:avLst/>
            <a:gdLst>
              <a:gd name="T0" fmla="*/ 10 w 10"/>
              <a:gd name="T1" fmla="*/ 4 h 5"/>
              <a:gd name="T2" fmla="*/ 9 w 10"/>
              <a:gd name="T3" fmla="*/ 3 h 5"/>
              <a:gd name="T4" fmla="*/ 8 w 10"/>
              <a:gd name="T5" fmla="*/ 2 h 5"/>
              <a:gd name="T6" fmla="*/ 8 w 10"/>
              <a:gd name="T7" fmla="*/ 2 h 5"/>
              <a:gd name="T8" fmla="*/ 6 w 10"/>
              <a:gd name="T9" fmla="*/ 1 h 5"/>
              <a:gd name="T10" fmla="*/ 6 w 10"/>
              <a:gd name="T11" fmla="*/ 1 h 5"/>
              <a:gd name="T12" fmla="*/ 3 w 10"/>
              <a:gd name="T13" fmla="*/ 0 h 5"/>
              <a:gd name="T14" fmla="*/ 3 w 10"/>
              <a:gd name="T15" fmla="*/ 0 h 5"/>
              <a:gd name="T16" fmla="*/ 3 w 10"/>
              <a:gd name="T17" fmla="*/ 0 h 5"/>
              <a:gd name="T18" fmla="*/ 0 w 10"/>
              <a:gd name="T19" fmla="*/ 1 h 5"/>
              <a:gd name="T20" fmla="*/ 9 w 10"/>
              <a:gd name="T21" fmla="*/ 5 h 5"/>
              <a:gd name="T22" fmla="*/ 10 w 10"/>
              <a:gd name="T23" fmla="*/ 5 h 5"/>
              <a:gd name="T24" fmla="*/ 10 w 10"/>
              <a:gd name="T25" fmla="*/ 5 h 5"/>
              <a:gd name="T26" fmla="*/ 10 w 10"/>
              <a:gd name="T27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" h="5">
                <a:moveTo>
                  <a:pt x="10" y="4"/>
                </a:moveTo>
                <a:cubicBezTo>
                  <a:pt x="9" y="4"/>
                  <a:pt x="9" y="4"/>
                  <a:pt x="9" y="3"/>
                </a:cubicBezTo>
                <a:cubicBezTo>
                  <a:pt x="9" y="3"/>
                  <a:pt x="9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0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0" y="1"/>
                </a:cubicBezTo>
                <a:cubicBezTo>
                  <a:pt x="3" y="4"/>
                  <a:pt x="6" y="5"/>
                  <a:pt x="9" y="5"/>
                </a:cubicBezTo>
                <a:cubicBezTo>
                  <a:pt x="9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4"/>
                  <a:pt x="10" y="4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Freeform 16">
            <a:extLst>
              <a:ext uri="{FF2B5EF4-FFF2-40B4-BE49-F238E27FC236}">
                <a16:creationId xmlns:a16="http://schemas.microsoft.com/office/drawing/2014/main" xmlns="" id="{7B544841-9C96-4524-8AE9-88908378F7CB}"/>
              </a:ext>
            </a:extLst>
          </p:cNvPr>
          <p:cNvSpPr>
            <a:spLocks/>
          </p:cNvSpPr>
          <p:nvPr/>
        </p:nvSpPr>
        <p:spPr bwMode="auto">
          <a:xfrm>
            <a:off x="1716361" y="3326867"/>
            <a:ext cx="259518" cy="267582"/>
          </a:xfrm>
          <a:custGeom>
            <a:avLst/>
            <a:gdLst>
              <a:gd name="T0" fmla="*/ 300 w 304"/>
              <a:gd name="T1" fmla="*/ 129 h 314"/>
              <a:gd name="T2" fmla="*/ 210 w 304"/>
              <a:gd name="T3" fmla="*/ 137 h 314"/>
              <a:gd name="T4" fmla="*/ 146 w 304"/>
              <a:gd name="T5" fmla="*/ 119 h 314"/>
              <a:gd name="T6" fmla="*/ 117 w 304"/>
              <a:gd name="T7" fmla="*/ 5 h 314"/>
              <a:gd name="T8" fmla="*/ 117 w 304"/>
              <a:gd name="T9" fmla="*/ 5 h 314"/>
              <a:gd name="T10" fmla="*/ 97 w 304"/>
              <a:gd name="T11" fmla="*/ 32 h 314"/>
              <a:gd name="T12" fmla="*/ 97 w 304"/>
              <a:gd name="T13" fmla="*/ 39 h 314"/>
              <a:gd name="T14" fmla="*/ 155 w 304"/>
              <a:gd name="T15" fmla="*/ 149 h 314"/>
              <a:gd name="T16" fmla="*/ 155 w 304"/>
              <a:gd name="T17" fmla="*/ 153 h 314"/>
              <a:gd name="T18" fmla="*/ 147 w 304"/>
              <a:gd name="T19" fmla="*/ 155 h 314"/>
              <a:gd name="T20" fmla="*/ 128 w 304"/>
              <a:gd name="T21" fmla="*/ 152 h 314"/>
              <a:gd name="T22" fmla="*/ 80 w 304"/>
              <a:gd name="T23" fmla="*/ 109 h 314"/>
              <a:gd name="T24" fmla="*/ 65 w 304"/>
              <a:gd name="T25" fmla="*/ 102 h 314"/>
              <a:gd name="T26" fmla="*/ 66 w 304"/>
              <a:gd name="T27" fmla="*/ 110 h 314"/>
              <a:gd name="T28" fmla="*/ 66 w 304"/>
              <a:gd name="T29" fmla="*/ 110 h 314"/>
              <a:gd name="T30" fmla="*/ 61 w 304"/>
              <a:gd name="T31" fmla="*/ 104 h 314"/>
              <a:gd name="T32" fmla="*/ 26 w 304"/>
              <a:gd name="T33" fmla="*/ 95 h 314"/>
              <a:gd name="T34" fmla="*/ 1 w 304"/>
              <a:gd name="T35" fmla="*/ 100 h 314"/>
              <a:gd name="T36" fmla="*/ 45 w 304"/>
              <a:gd name="T37" fmla="*/ 102 h 314"/>
              <a:gd name="T38" fmla="*/ 85 w 304"/>
              <a:gd name="T39" fmla="*/ 141 h 314"/>
              <a:gd name="T40" fmla="*/ 147 w 304"/>
              <a:gd name="T41" fmla="*/ 177 h 314"/>
              <a:gd name="T42" fmla="*/ 147 w 304"/>
              <a:gd name="T43" fmla="*/ 177 h 314"/>
              <a:gd name="T44" fmla="*/ 147 w 304"/>
              <a:gd name="T45" fmla="*/ 177 h 314"/>
              <a:gd name="T46" fmla="*/ 149 w 304"/>
              <a:gd name="T47" fmla="*/ 180 h 314"/>
              <a:gd name="T48" fmla="*/ 146 w 304"/>
              <a:gd name="T49" fmla="*/ 185 h 314"/>
              <a:gd name="T50" fmla="*/ 143 w 304"/>
              <a:gd name="T51" fmla="*/ 187 h 314"/>
              <a:gd name="T52" fmla="*/ 109 w 304"/>
              <a:gd name="T53" fmla="*/ 202 h 314"/>
              <a:gd name="T54" fmla="*/ 69 w 304"/>
              <a:gd name="T55" fmla="*/ 208 h 314"/>
              <a:gd name="T56" fmla="*/ 53 w 304"/>
              <a:gd name="T57" fmla="*/ 208 h 314"/>
              <a:gd name="T58" fmla="*/ 28 w 304"/>
              <a:gd name="T59" fmla="*/ 210 h 314"/>
              <a:gd name="T60" fmla="*/ 26 w 304"/>
              <a:gd name="T61" fmla="*/ 219 h 314"/>
              <a:gd name="T62" fmla="*/ 103 w 304"/>
              <a:gd name="T63" fmla="*/ 221 h 314"/>
              <a:gd name="T64" fmla="*/ 109 w 304"/>
              <a:gd name="T65" fmla="*/ 220 h 314"/>
              <a:gd name="T66" fmla="*/ 106 w 304"/>
              <a:gd name="T67" fmla="*/ 225 h 314"/>
              <a:gd name="T68" fmla="*/ 88 w 304"/>
              <a:gd name="T69" fmla="*/ 254 h 314"/>
              <a:gd name="T70" fmla="*/ 87 w 304"/>
              <a:gd name="T71" fmla="*/ 255 h 314"/>
              <a:gd name="T72" fmla="*/ 64 w 304"/>
              <a:gd name="T73" fmla="*/ 311 h 314"/>
              <a:gd name="T74" fmla="*/ 165 w 304"/>
              <a:gd name="T75" fmla="*/ 195 h 314"/>
              <a:gd name="T76" fmla="*/ 181 w 304"/>
              <a:gd name="T77" fmla="*/ 183 h 314"/>
              <a:gd name="T78" fmla="*/ 282 w 304"/>
              <a:gd name="T79" fmla="*/ 152 h 314"/>
              <a:gd name="T80" fmla="*/ 297 w 304"/>
              <a:gd name="T81" fmla="*/ 152 h 314"/>
              <a:gd name="T82" fmla="*/ 304 w 304"/>
              <a:gd name="T83" fmla="*/ 129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4" h="314">
                <a:moveTo>
                  <a:pt x="304" y="129"/>
                </a:moveTo>
                <a:cubicBezTo>
                  <a:pt x="303" y="129"/>
                  <a:pt x="301" y="129"/>
                  <a:pt x="300" y="129"/>
                </a:cubicBezTo>
                <a:cubicBezTo>
                  <a:pt x="286" y="129"/>
                  <a:pt x="249" y="129"/>
                  <a:pt x="225" y="135"/>
                </a:cubicBezTo>
                <a:cubicBezTo>
                  <a:pt x="220" y="137"/>
                  <a:pt x="215" y="137"/>
                  <a:pt x="210" y="137"/>
                </a:cubicBezTo>
                <a:cubicBezTo>
                  <a:pt x="208" y="137"/>
                  <a:pt x="206" y="138"/>
                  <a:pt x="203" y="138"/>
                </a:cubicBezTo>
                <a:cubicBezTo>
                  <a:pt x="186" y="138"/>
                  <a:pt x="163" y="133"/>
                  <a:pt x="146" y="119"/>
                </a:cubicBezTo>
                <a:cubicBezTo>
                  <a:pt x="128" y="104"/>
                  <a:pt x="114" y="80"/>
                  <a:pt x="114" y="41"/>
                </a:cubicBezTo>
                <a:cubicBezTo>
                  <a:pt x="114" y="31"/>
                  <a:pt x="115" y="18"/>
                  <a:pt x="117" y="5"/>
                </a:cubicBezTo>
                <a:cubicBezTo>
                  <a:pt x="117" y="5"/>
                  <a:pt x="117" y="5"/>
                  <a:pt x="117" y="5"/>
                </a:cubicBezTo>
                <a:cubicBezTo>
                  <a:pt x="117" y="5"/>
                  <a:pt x="117" y="5"/>
                  <a:pt x="117" y="5"/>
                </a:cubicBezTo>
                <a:cubicBezTo>
                  <a:pt x="113" y="5"/>
                  <a:pt x="109" y="4"/>
                  <a:pt x="105" y="0"/>
                </a:cubicBezTo>
                <a:cubicBezTo>
                  <a:pt x="103" y="6"/>
                  <a:pt x="99" y="16"/>
                  <a:pt x="97" y="32"/>
                </a:cubicBezTo>
                <a:cubicBezTo>
                  <a:pt x="97" y="33"/>
                  <a:pt x="97" y="35"/>
                  <a:pt x="97" y="36"/>
                </a:cubicBezTo>
                <a:cubicBezTo>
                  <a:pt x="97" y="37"/>
                  <a:pt x="97" y="38"/>
                  <a:pt x="97" y="39"/>
                </a:cubicBezTo>
                <a:cubicBezTo>
                  <a:pt x="97" y="59"/>
                  <a:pt x="102" y="77"/>
                  <a:pt x="109" y="92"/>
                </a:cubicBezTo>
                <a:cubicBezTo>
                  <a:pt x="118" y="110"/>
                  <a:pt x="132" y="129"/>
                  <a:pt x="155" y="149"/>
                </a:cubicBezTo>
                <a:cubicBezTo>
                  <a:pt x="158" y="151"/>
                  <a:pt x="158" y="151"/>
                  <a:pt x="158" y="151"/>
                </a:cubicBezTo>
                <a:cubicBezTo>
                  <a:pt x="155" y="153"/>
                  <a:pt x="155" y="153"/>
                  <a:pt x="155" y="153"/>
                </a:cubicBezTo>
                <a:cubicBezTo>
                  <a:pt x="154" y="155"/>
                  <a:pt x="153" y="154"/>
                  <a:pt x="152" y="155"/>
                </a:cubicBezTo>
                <a:cubicBezTo>
                  <a:pt x="151" y="155"/>
                  <a:pt x="149" y="155"/>
                  <a:pt x="147" y="155"/>
                </a:cubicBezTo>
                <a:cubicBezTo>
                  <a:pt x="142" y="155"/>
                  <a:pt x="136" y="154"/>
                  <a:pt x="128" y="152"/>
                </a:cubicBezTo>
                <a:cubicBezTo>
                  <a:pt x="128" y="152"/>
                  <a:pt x="128" y="152"/>
                  <a:pt x="128" y="152"/>
                </a:cubicBezTo>
                <a:cubicBezTo>
                  <a:pt x="128" y="152"/>
                  <a:pt x="128" y="152"/>
                  <a:pt x="128" y="152"/>
                </a:cubicBezTo>
                <a:cubicBezTo>
                  <a:pt x="112" y="147"/>
                  <a:pt x="94" y="135"/>
                  <a:pt x="80" y="109"/>
                </a:cubicBezTo>
                <a:cubicBezTo>
                  <a:pt x="71" y="92"/>
                  <a:pt x="62" y="74"/>
                  <a:pt x="54" y="57"/>
                </a:cubicBezTo>
                <a:cubicBezTo>
                  <a:pt x="60" y="72"/>
                  <a:pt x="65" y="87"/>
                  <a:pt x="65" y="102"/>
                </a:cubicBezTo>
                <a:cubicBezTo>
                  <a:pt x="65" y="102"/>
                  <a:pt x="65" y="102"/>
                  <a:pt x="65" y="102"/>
                </a:cubicBezTo>
                <a:cubicBezTo>
                  <a:pt x="66" y="110"/>
                  <a:pt x="66" y="110"/>
                  <a:pt x="66" y="110"/>
                </a:cubicBezTo>
                <a:cubicBezTo>
                  <a:pt x="66" y="110"/>
                  <a:pt x="66" y="110"/>
                  <a:pt x="66" y="110"/>
                </a:cubicBezTo>
                <a:cubicBezTo>
                  <a:pt x="66" y="110"/>
                  <a:pt x="66" y="110"/>
                  <a:pt x="66" y="110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1" y="104"/>
                  <a:pt x="61" y="104"/>
                  <a:pt x="61" y="104"/>
                </a:cubicBezTo>
                <a:cubicBezTo>
                  <a:pt x="61" y="104"/>
                  <a:pt x="61" y="104"/>
                  <a:pt x="61" y="104"/>
                </a:cubicBezTo>
                <a:cubicBezTo>
                  <a:pt x="59" y="102"/>
                  <a:pt x="43" y="95"/>
                  <a:pt x="26" y="95"/>
                </a:cubicBezTo>
                <a:cubicBezTo>
                  <a:pt x="17" y="95"/>
                  <a:pt x="8" y="97"/>
                  <a:pt x="0" y="100"/>
                </a:cubicBezTo>
                <a:cubicBezTo>
                  <a:pt x="0" y="100"/>
                  <a:pt x="1" y="100"/>
                  <a:pt x="1" y="100"/>
                </a:cubicBezTo>
                <a:cubicBezTo>
                  <a:pt x="9" y="98"/>
                  <a:pt x="15" y="97"/>
                  <a:pt x="22" y="97"/>
                </a:cubicBezTo>
                <a:cubicBezTo>
                  <a:pt x="31" y="97"/>
                  <a:pt x="38" y="99"/>
                  <a:pt x="45" y="102"/>
                </a:cubicBezTo>
                <a:cubicBezTo>
                  <a:pt x="50" y="104"/>
                  <a:pt x="56" y="108"/>
                  <a:pt x="61" y="113"/>
                </a:cubicBezTo>
                <a:cubicBezTo>
                  <a:pt x="70" y="121"/>
                  <a:pt x="77" y="131"/>
                  <a:pt x="85" y="141"/>
                </a:cubicBezTo>
                <a:cubicBezTo>
                  <a:pt x="105" y="160"/>
                  <a:pt x="126" y="172"/>
                  <a:pt x="147" y="177"/>
                </a:cubicBezTo>
                <a:cubicBezTo>
                  <a:pt x="147" y="177"/>
                  <a:pt x="147" y="177"/>
                  <a:pt x="147" y="177"/>
                </a:cubicBezTo>
                <a:cubicBezTo>
                  <a:pt x="147" y="177"/>
                  <a:pt x="147" y="177"/>
                  <a:pt x="147" y="177"/>
                </a:cubicBezTo>
                <a:cubicBezTo>
                  <a:pt x="147" y="177"/>
                  <a:pt x="147" y="177"/>
                  <a:pt x="147" y="177"/>
                </a:cubicBezTo>
                <a:cubicBezTo>
                  <a:pt x="147" y="177"/>
                  <a:pt x="147" y="177"/>
                  <a:pt x="147" y="177"/>
                </a:cubicBezTo>
                <a:cubicBezTo>
                  <a:pt x="147" y="177"/>
                  <a:pt x="147" y="177"/>
                  <a:pt x="147" y="177"/>
                </a:cubicBezTo>
                <a:cubicBezTo>
                  <a:pt x="150" y="178"/>
                  <a:pt x="150" y="178"/>
                  <a:pt x="150" y="178"/>
                </a:cubicBezTo>
                <a:cubicBezTo>
                  <a:pt x="149" y="180"/>
                  <a:pt x="149" y="180"/>
                  <a:pt x="149" y="180"/>
                </a:cubicBezTo>
                <a:cubicBezTo>
                  <a:pt x="149" y="180"/>
                  <a:pt x="149" y="180"/>
                  <a:pt x="149" y="180"/>
                </a:cubicBezTo>
                <a:cubicBezTo>
                  <a:pt x="149" y="182"/>
                  <a:pt x="148" y="184"/>
                  <a:pt x="146" y="185"/>
                </a:cubicBezTo>
                <a:cubicBezTo>
                  <a:pt x="145" y="186"/>
                  <a:pt x="145" y="186"/>
                  <a:pt x="144" y="187"/>
                </a:cubicBezTo>
                <a:cubicBezTo>
                  <a:pt x="143" y="187"/>
                  <a:pt x="143" y="187"/>
                  <a:pt x="143" y="187"/>
                </a:cubicBezTo>
                <a:cubicBezTo>
                  <a:pt x="137" y="191"/>
                  <a:pt x="126" y="197"/>
                  <a:pt x="110" y="201"/>
                </a:cubicBezTo>
                <a:cubicBezTo>
                  <a:pt x="109" y="202"/>
                  <a:pt x="109" y="202"/>
                  <a:pt x="109" y="202"/>
                </a:cubicBezTo>
                <a:cubicBezTo>
                  <a:pt x="108" y="202"/>
                  <a:pt x="107" y="202"/>
                  <a:pt x="107" y="202"/>
                </a:cubicBezTo>
                <a:cubicBezTo>
                  <a:pt x="95" y="205"/>
                  <a:pt x="82" y="207"/>
                  <a:pt x="69" y="208"/>
                </a:cubicBezTo>
                <a:cubicBezTo>
                  <a:pt x="68" y="208"/>
                  <a:pt x="68" y="208"/>
                  <a:pt x="68" y="208"/>
                </a:cubicBezTo>
                <a:cubicBezTo>
                  <a:pt x="63" y="208"/>
                  <a:pt x="58" y="208"/>
                  <a:pt x="53" y="208"/>
                </a:cubicBezTo>
                <a:cubicBezTo>
                  <a:pt x="45" y="208"/>
                  <a:pt x="36" y="208"/>
                  <a:pt x="28" y="207"/>
                </a:cubicBezTo>
                <a:cubicBezTo>
                  <a:pt x="28" y="208"/>
                  <a:pt x="28" y="209"/>
                  <a:pt x="28" y="210"/>
                </a:cubicBezTo>
                <a:cubicBezTo>
                  <a:pt x="28" y="211"/>
                  <a:pt x="28" y="213"/>
                  <a:pt x="27" y="215"/>
                </a:cubicBezTo>
                <a:cubicBezTo>
                  <a:pt x="27" y="217"/>
                  <a:pt x="26" y="218"/>
                  <a:pt x="26" y="219"/>
                </a:cubicBezTo>
                <a:cubicBezTo>
                  <a:pt x="35" y="221"/>
                  <a:pt x="56" y="223"/>
                  <a:pt x="76" y="223"/>
                </a:cubicBezTo>
                <a:cubicBezTo>
                  <a:pt x="86" y="223"/>
                  <a:pt x="95" y="222"/>
                  <a:pt x="103" y="221"/>
                </a:cubicBezTo>
                <a:cubicBezTo>
                  <a:pt x="111" y="218"/>
                  <a:pt x="111" y="218"/>
                  <a:pt x="111" y="218"/>
                </a:cubicBezTo>
                <a:cubicBezTo>
                  <a:pt x="109" y="220"/>
                  <a:pt x="109" y="220"/>
                  <a:pt x="109" y="220"/>
                </a:cubicBezTo>
                <a:cubicBezTo>
                  <a:pt x="110" y="220"/>
                  <a:pt x="110" y="220"/>
                  <a:pt x="110" y="220"/>
                </a:cubicBezTo>
                <a:cubicBezTo>
                  <a:pt x="106" y="225"/>
                  <a:pt x="106" y="225"/>
                  <a:pt x="106" y="225"/>
                </a:cubicBezTo>
                <a:cubicBezTo>
                  <a:pt x="106" y="226"/>
                  <a:pt x="105" y="227"/>
                  <a:pt x="105" y="227"/>
                </a:cubicBezTo>
                <a:cubicBezTo>
                  <a:pt x="101" y="233"/>
                  <a:pt x="91" y="248"/>
                  <a:pt x="88" y="254"/>
                </a:cubicBezTo>
                <a:cubicBezTo>
                  <a:pt x="87" y="255"/>
                  <a:pt x="87" y="255"/>
                  <a:pt x="87" y="255"/>
                </a:cubicBezTo>
                <a:cubicBezTo>
                  <a:pt x="87" y="255"/>
                  <a:pt x="87" y="255"/>
                  <a:pt x="87" y="255"/>
                </a:cubicBezTo>
                <a:cubicBezTo>
                  <a:pt x="76" y="274"/>
                  <a:pt x="65" y="296"/>
                  <a:pt x="59" y="310"/>
                </a:cubicBezTo>
                <a:cubicBezTo>
                  <a:pt x="61" y="310"/>
                  <a:pt x="62" y="310"/>
                  <a:pt x="64" y="311"/>
                </a:cubicBezTo>
                <a:cubicBezTo>
                  <a:pt x="65" y="311"/>
                  <a:pt x="68" y="312"/>
                  <a:pt x="70" y="314"/>
                </a:cubicBezTo>
                <a:cubicBezTo>
                  <a:pt x="80" y="296"/>
                  <a:pt x="135" y="220"/>
                  <a:pt x="165" y="195"/>
                </a:cubicBezTo>
                <a:cubicBezTo>
                  <a:pt x="165" y="195"/>
                  <a:pt x="166" y="195"/>
                  <a:pt x="166" y="195"/>
                </a:cubicBezTo>
                <a:cubicBezTo>
                  <a:pt x="171" y="191"/>
                  <a:pt x="176" y="187"/>
                  <a:pt x="181" y="183"/>
                </a:cubicBezTo>
                <a:cubicBezTo>
                  <a:pt x="196" y="174"/>
                  <a:pt x="212" y="166"/>
                  <a:pt x="230" y="160"/>
                </a:cubicBezTo>
                <a:cubicBezTo>
                  <a:pt x="247" y="155"/>
                  <a:pt x="264" y="152"/>
                  <a:pt x="282" y="152"/>
                </a:cubicBezTo>
                <a:cubicBezTo>
                  <a:pt x="283" y="152"/>
                  <a:pt x="285" y="152"/>
                  <a:pt x="286" y="152"/>
                </a:cubicBezTo>
                <a:cubicBezTo>
                  <a:pt x="290" y="152"/>
                  <a:pt x="293" y="152"/>
                  <a:pt x="297" y="152"/>
                </a:cubicBezTo>
                <a:cubicBezTo>
                  <a:pt x="299" y="148"/>
                  <a:pt x="301" y="140"/>
                  <a:pt x="303" y="134"/>
                </a:cubicBezTo>
                <a:cubicBezTo>
                  <a:pt x="303" y="132"/>
                  <a:pt x="303" y="130"/>
                  <a:pt x="304" y="129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5" name="Freeform 17">
            <a:extLst>
              <a:ext uri="{FF2B5EF4-FFF2-40B4-BE49-F238E27FC236}">
                <a16:creationId xmlns:a16="http://schemas.microsoft.com/office/drawing/2014/main" xmlns="" id="{FFB8E248-0EFB-4911-B656-63760605E0D9}"/>
              </a:ext>
            </a:extLst>
          </p:cNvPr>
          <p:cNvSpPr>
            <a:spLocks/>
          </p:cNvSpPr>
          <p:nvPr/>
        </p:nvSpPr>
        <p:spPr bwMode="auto">
          <a:xfrm>
            <a:off x="1740554" y="3342995"/>
            <a:ext cx="26392" cy="65246"/>
          </a:xfrm>
          <a:custGeom>
            <a:avLst/>
            <a:gdLst>
              <a:gd name="T0" fmla="*/ 0 w 31"/>
              <a:gd name="T1" fmla="*/ 0 h 77"/>
              <a:gd name="T2" fmla="*/ 25 w 31"/>
              <a:gd name="T3" fmla="*/ 75 h 77"/>
              <a:gd name="T4" fmla="*/ 31 w 31"/>
              <a:gd name="T5" fmla="*/ 77 h 77"/>
              <a:gd name="T6" fmla="*/ 0 w 31"/>
              <a:gd name="T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77">
                <a:moveTo>
                  <a:pt x="0" y="0"/>
                </a:moveTo>
                <a:cubicBezTo>
                  <a:pt x="12" y="26"/>
                  <a:pt x="23" y="67"/>
                  <a:pt x="25" y="75"/>
                </a:cubicBezTo>
                <a:cubicBezTo>
                  <a:pt x="26" y="75"/>
                  <a:pt x="29" y="76"/>
                  <a:pt x="31" y="77"/>
                </a:cubicBezTo>
                <a:cubicBezTo>
                  <a:pt x="27" y="49"/>
                  <a:pt x="10" y="17"/>
                  <a:pt x="0" y="0"/>
                </a:cubicBezTo>
                <a:close/>
              </a:path>
            </a:pathLst>
          </a:custGeom>
          <a:solidFill>
            <a:srgbClr val="D9D9D9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Freeform 18">
            <a:extLst>
              <a:ext uri="{FF2B5EF4-FFF2-40B4-BE49-F238E27FC236}">
                <a16:creationId xmlns:a16="http://schemas.microsoft.com/office/drawing/2014/main" xmlns="" id="{C24676B2-10A1-4A44-AB1B-3D36084C480D}"/>
              </a:ext>
            </a:extLst>
          </p:cNvPr>
          <p:cNvSpPr>
            <a:spLocks/>
          </p:cNvSpPr>
          <p:nvPr/>
        </p:nvSpPr>
        <p:spPr bwMode="auto">
          <a:xfrm>
            <a:off x="1981744" y="3413372"/>
            <a:ext cx="31524" cy="19061"/>
          </a:xfrm>
          <a:custGeom>
            <a:avLst/>
            <a:gdLst>
              <a:gd name="T0" fmla="*/ 35 w 37"/>
              <a:gd name="T1" fmla="*/ 15 h 22"/>
              <a:gd name="T2" fmla="*/ 35 w 37"/>
              <a:gd name="T3" fmla="*/ 14 h 22"/>
              <a:gd name="T4" fmla="*/ 35 w 37"/>
              <a:gd name="T5" fmla="*/ 14 h 22"/>
              <a:gd name="T6" fmla="*/ 25 w 37"/>
              <a:gd name="T7" fmla="*/ 3 h 22"/>
              <a:gd name="T8" fmla="*/ 13 w 37"/>
              <a:gd name="T9" fmla="*/ 0 h 22"/>
              <a:gd name="T10" fmla="*/ 2 w 37"/>
              <a:gd name="T11" fmla="*/ 3 h 22"/>
              <a:gd name="T12" fmla="*/ 0 w 37"/>
              <a:gd name="T13" fmla="*/ 6 h 22"/>
              <a:gd name="T14" fmla="*/ 0 w 37"/>
              <a:gd name="T15" fmla="*/ 7 h 22"/>
              <a:gd name="T16" fmla="*/ 0 w 37"/>
              <a:gd name="T17" fmla="*/ 9 h 22"/>
              <a:gd name="T18" fmla="*/ 14 w 37"/>
              <a:gd name="T19" fmla="*/ 21 h 22"/>
              <a:gd name="T20" fmla="*/ 21 w 37"/>
              <a:gd name="T21" fmla="*/ 22 h 22"/>
              <a:gd name="T22" fmla="*/ 35 w 37"/>
              <a:gd name="T23" fmla="*/ 15 h 22"/>
              <a:gd name="T24" fmla="*/ 35 w 37"/>
              <a:gd name="T25" fmla="*/ 15 h 22"/>
              <a:gd name="T26" fmla="*/ 37 w 37"/>
              <a:gd name="T27" fmla="*/ 16 h 22"/>
              <a:gd name="T28" fmla="*/ 35 w 37"/>
              <a:gd name="T29" fmla="*/ 15 h 22"/>
              <a:gd name="T30" fmla="*/ 35 w 37"/>
              <a:gd name="T31" fmla="*/ 15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" h="22">
                <a:moveTo>
                  <a:pt x="35" y="15"/>
                </a:moveTo>
                <a:cubicBezTo>
                  <a:pt x="35" y="14"/>
                  <a:pt x="35" y="14"/>
                  <a:pt x="35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35" y="12"/>
                  <a:pt x="32" y="7"/>
                  <a:pt x="25" y="3"/>
                </a:cubicBezTo>
                <a:cubicBezTo>
                  <a:pt x="21" y="1"/>
                  <a:pt x="17" y="0"/>
                  <a:pt x="13" y="0"/>
                </a:cubicBezTo>
                <a:cubicBezTo>
                  <a:pt x="9" y="0"/>
                  <a:pt x="6" y="1"/>
                  <a:pt x="2" y="3"/>
                </a:cubicBezTo>
                <a:cubicBezTo>
                  <a:pt x="1" y="3"/>
                  <a:pt x="0" y="5"/>
                  <a:pt x="0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8"/>
                  <a:pt x="0" y="9"/>
                  <a:pt x="0" y="9"/>
                </a:cubicBezTo>
                <a:cubicBezTo>
                  <a:pt x="1" y="14"/>
                  <a:pt x="5" y="20"/>
                  <a:pt x="14" y="21"/>
                </a:cubicBezTo>
                <a:cubicBezTo>
                  <a:pt x="17" y="22"/>
                  <a:pt x="19" y="22"/>
                  <a:pt x="21" y="22"/>
                </a:cubicBezTo>
                <a:cubicBezTo>
                  <a:pt x="31" y="22"/>
                  <a:pt x="33" y="17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7" y="16"/>
                  <a:pt x="37" y="16"/>
                  <a:pt x="37" y="16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lose/>
              </a:path>
            </a:pathLst>
          </a:custGeom>
          <a:solidFill>
            <a:srgbClr val="D9D9D9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7" name="Freeform 19">
            <a:extLst>
              <a:ext uri="{FF2B5EF4-FFF2-40B4-BE49-F238E27FC236}">
                <a16:creationId xmlns:a16="http://schemas.microsoft.com/office/drawing/2014/main" xmlns="" id="{C7EE0072-BD25-425B-8821-CE694833A47D}"/>
              </a:ext>
            </a:extLst>
          </p:cNvPr>
          <p:cNvSpPr>
            <a:spLocks/>
          </p:cNvSpPr>
          <p:nvPr/>
        </p:nvSpPr>
        <p:spPr bwMode="auto">
          <a:xfrm>
            <a:off x="2010334" y="3447095"/>
            <a:ext cx="52783" cy="54250"/>
          </a:xfrm>
          <a:custGeom>
            <a:avLst/>
            <a:gdLst>
              <a:gd name="T0" fmla="*/ 52 w 62"/>
              <a:gd name="T1" fmla="*/ 64 h 64"/>
              <a:gd name="T2" fmla="*/ 53 w 62"/>
              <a:gd name="T3" fmla="*/ 64 h 64"/>
              <a:gd name="T4" fmla="*/ 53 w 62"/>
              <a:gd name="T5" fmla="*/ 64 h 64"/>
              <a:gd name="T6" fmla="*/ 55 w 62"/>
              <a:gd name="T7" fmla="*/ 63 h 64"/>
              <a:gd name="T8" fmla="*/ 61 w 62"/>
              <a:gd name="T9" fmla="*/ 56 h 64"/>
              <a:gd name="T10" fmla="*/ 62 w 62"/>
              <a:gd name="T11" fmla="*/ 50 h 64"/>
              <a:gd name="T12" fmla="*/ 62 w 62"/>
              <a:gd name="T13" fmla="*/ 49 h 64"/>
              <a:gd name="T14" fmla="*/ 62 w 62"/>
              <a:gd name="T15" fmla="*/ 48 h 64"/>
              <a:gd name="T16" fmla="*/ 62 w 62"/>
              <a:gd name="T17" fmla="*/ 47 h 64"/>
              <a:gd name="T18" fmla="*/ 62 w 62"/>
              <a:gd name="T19" fmla="*/ 47 h 64"/>
              <a:gd name="T20" fmla="*/ 62 w 62"/>
              <a:gd name="T21" fmla="*/ 46 h 64"/>
              <a:gd name="T22" fmla="*/ 62 w 62"/>
              <a:gd name="T23" fmla="*/ 45 h 64"/>
              <a:gd name="T24" fmla="*/ 62 w 62"/>
              <a:gd name="T25" fmla="*/ 44 h 64"/>
              <a:gd name="T26" fmla="*/ 62 w 62"/>
              <a:gd name="T27" fmla="*/ 42 h 64"/>
              <a:gd name="T28" fmla="*/ 62 w 62"/>
              <a:gd name="T29" fmla="*/ 41 h 64"/>
              <a:gd name="T30" fmla="*/ 61 w 62"/>
              <a:gd name="T31" fmla="*/ 38 h 64"/>
              <a:gd name="T32" fmla="*/ 59 w 62"/>
              <a:gd name="T33" fmla="*/ 34 h 64"/>
              <a:gd name="T34" fmla="*/ 59 w 62"/>
              <a:gd name="T35" fmla="*/ 34 h 64"/>
              <a:gd name="T36" fmla="*/ 58 w 62"/>
              <a:gd name="T37" fmla="*/ 33 h 64"/>
              <a:gd name="T38" fmla="*/ 51 w 62"/>
              <a:gd name="T39" fmla="*/ 24 h 64"/>
              <a:gd name="T40" fmla="*/ 47 w 62"/>
              <a:gd name="T41" fmla="*/ 21 h 64"/>
              <a:gd name="T42" fmla="*/ 38 w 62"/>
              <a:gd name="T43" fmla="*/ 15 h 64"/>
              <a:gd name="T44" fmla="*/ 3 w 62"/>
              <a:gd name="T45" fmla="*/ 0 h 64"/>
              <a:gd name="T46" fmla="*/ 0 w 62"/>
              <a:gd name="T47" fmla="*/ 23 h 64"/>
              <a:gd name="T48" fmla="*/ 0 w 62"/>
              <a:gd name="T49" fmla="*/ 23 h 64"/>
              <a:gd name="T50" fmla="*/ 28 w 62"/>
              <a:gd name="T51" fmla="*/ 42 h 64"/>
              <a:gd name="T52" fmla="*/ 32 w 62"/>
              <a:gd name="T53" fmla="*/ 46 h 64"/>
              <a:gd name="T54" fmla="*/ 34 w 62"/>
              <a:gd name="T55" fmla="*/ 47 h 64"/>
              <a:gd name="T56" fmla="*/ 34 w 62"/>
              <a:gd name="T57" fmla="*/ 48 h 64"/>
              <a:gd name="T58" fmla="*/ 35 w 62"/>
              <a:gd name="T59" fmla="*/ 49 h 64"/>
              <a:gd name="T60" fmla="*/ 40 w 62"/>
              <a:gd name="T61" fmla="*/ 54 h 64"/>
              <a:gd name="T62" fmla="*/ 43 w 62"/>
              <a:gd name="T63" fmla="*/ 57 h 64"/>
              <a:gd name="T64" fmla="*/ 49 w 62"/>
              <a:gd name="T65" fmla="*/ 64 h 64"/>
              <a:gd name="T66" fmla="*/ 50 w 62"/>
              <a:gd name="T67" fmla="*/ 64 h 64"/>
              <a:gd name="T68" fmla="*/ 52 w 62"/>
              <a:gd name="T69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2" h="64">
                <a:moveTo>
                  <a:pt x="52" y="64"/>
                </a:moveTo>
                <a:cubicBezTo>
                  <a:pt x="52" y="64"/>
                  <a:pt x="53" y="64"/>
                  <a:pt x="53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4" y="64"/>
                  <a:pt x="54" y="64"/>
                  <a:pt x="55" y="63"/>
                </a:cubicBezTo>
                <a:cubicBezTo>
                  <a:pt x="57" y="62"/>
                  <a:pt x="60" y="59"/>
                  <a:pt x="61" y="56"/>
                </a:cubicBezTo>
                <a:cubicBezTo>
                  <a:pt x="62" y="54"/>
                  <a:pt x="62" y="52"/>
                  <a:pt x="62" y="50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8"/>
                  <a:pt x="62" y="48"/>
                </a:cubicBezTo>
                <a:cubicBezTo>
                  <a:pt x="62" y="47"/>
                  <a:pt x="62" y="47"/>
                  <a:pt x="62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2" y="47"/>
                  <a:pt x="62" y="47"/>
                  <a:pt x="62" y="46"/>
                </a:cubicBezTo>
                <a:cubicBezTo>
                  <a:pt x="62" y="46"/>
                  <a:pt x="62" y="46"/>
                  <a:pt x="62" y="45"/>
                </a:cubicBezTo>
                <a:cubicBezTo>
                  <a:pt x="62" y="45"/>
                  <a:pt x="62" y="45"/>
                  <a:pt x="62" y="44"/>
                </a:cubicBezTo>
                <a:cubicBezTo>
                  <a:pt x="62" y="43"/>
                  <a:pt x="62" y="43"/>
                  <a:pt x="62" y="42"/>
                </a:cubicBezTo>
                <a:cubicBezTo>
                  <a:pt x="62" y="41"/>
                  <a:pt x="62" y="41"/>
                  <a:pt x="62" y="41"/>
                </a:cubicBezTo>
                <a:cubicBezTo>
                  <a:pt x="62" y="40"/>
                  <a:pt x="61" y="39"/>
                  <a:pt x="61" y="38"/>
                </a:cubicBezTo>
                <a:cubicBezTo>
                  <a:pt x="60" y="37"/>
                  <a:pt x="60" y="35"/>
                  <a:pt x="59" y="34"/>
                </a:cubicBezTo>
                <a:cubicBezTo>
                  <a:pt x="59" y="34"/>
                  <a:pt x="59" y="34"/>
                  <a:pt x="59" y="34"/>
                </a:cubicBezTo>
                <a:cubicBezTo>
                  <a:pt x="59" y="33"/>
                  <a:pt x="58" y="33"/>
                  <a:pt x="58" y="33"/>
                </a:cubicBezTo>
                <a:cubicBezTo>
                  <a:pt x="56" y="30"/>
                  <a:pt x="54" y="27"/>
                  <a:pt x="51" y="24"/>
                </a:cubicBezTo>
                <a:cubicBezTo>
                  <a:pt x="49" y="23"/>
                  <a:pt x="48" y="22"/>
                  <a:pt x="47" y="21"/>
                </a:cubicBezTo>
                <a:cubicBezTo>
                  <a:pt x="44" y="19"/>
                  <a:pt x="41" y="17"/>
                  <a:pt x="38" y="15"/>
                </a:cubicBezTo>
                <a:cubicBezTo>
                  <a:pt x="22" y="6"/>
                  <a:pt x="9" y="2"/>
                  <a:pt x="3" y="0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5" y="25"/>
                  <a:pt x="17" y="33"/>
                  <a:pt x="28" y="42"/>
                </a:cubicBezTo>
                <a:cubicBezTo>
                  <a:pt x="29" y="43"/>
                  <a:pt x="31" y="45"/>
                  <a:pt x="32" y="46"/>
                </a:cubicBezTo>
                <a:cubicBezTo>
                  <a:pt x="33" y="46"/>
                  <a:pt x="33" y="47"/>
                  <a:pt x="34" y="47"/>
                </a:cubicBezTo>
                <a:cubicBezTo>
                  <a:pt x="34" y="48"/>
                  <a:pt x="34" y="48"/>
                  <a:pt x="34" y="48"/>
                </a:cubicBezTo>
                <a:cubicBezTo>
                  <a:pt x="35" y="48"/>
                  <a:pt x="35" y="49"/>
                  <a:pt x="35" y="49"/>
                </a:cubicBezTo>
                <a:cubicBezTo>
                  <a:pt x="37" y="51"/>
                  <a:pt x="38" y="52"/>
                  <a:pt x="40" y="54"/>
                </a:cubicBezTo>
                <a:cubicBezTo>
                  <a:pt x="41" y="55"/>
                  <a:pt x="42" y="56"/>
                  <a:pt x="43" y="57"/>
                </a:cubicBezTo>
                <a:cubicBezTo>
                  <a:pt x="46" y="61"/>
                  <a:pt x="48" y="63"/>
                  <a:pt x="49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1" y="64"/>
                  <a:pt x="51" y="64"/>
                  <a:pt x="52" y="64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8" name="Freeform 20">
            <a:extLst>
              <a:ext uri="{FF2B5EF4-FFF2-40B4-BE49-F238E27FC236}">
                <a16:creationId xmlns:a16="http://schemas.microsoft.com/office/drawing/2014/main" xmlns="" id="{B5F30F8E-1BE4-4FD9-B711-8FACC00E5FCE}"/>
              </a:ext>
            </a:extLst>
          </p:cNvPr>
          <p:cNvSpPr>
            <a:spLocks/>
          </p:cNvSpPr>
          <p:nvPr/>
        </p:nvSpPr>
        <p:spPr bwMode="auto">
          <a:xfrm>
            <a:off x="2029395" y="3512341"/>
            <a:ext cx="32257" cy="50584"/>
          </a:xfrm>
          <a:custGeom>
            <a:avLst/>
            <a:gdLst>
              <a:gd name="T0" fmla="*/ 1 w 38"/>
              <a:gd name="T1" fmla="*/ 32 h 59"/>
              <a:gd name="T2" fmla="*/ 1 w 38"/>
              <a:gd name="T3" fmla="*/ 34 h 59"/>
              <a:gd name="T4" fmla="*/ 22 w 38"/>
              <a:gd name="T5" fmla="*/ 59 h 59"/>
              <a:gd name="T6" fmla="*/ 23 w 38"/>
              <a:gd name="T7" fmla="*/ 59 h 59"/>
              <a:gd name="T8" fmla="*/ 30 w 38"/>
              <a:gd name="T9" fmla="*/ 55 h 59"/>
              <a:gd name="T10" fmla="*/ 31 w 38"/>
              <a:gd name="T11" fmla="*/ 54 h 59"/>
              <a:gd name="T12" fmla="*/ 32 w 38"/>
              <a:gd name="T13" fmla="*/ 53 h 59"/>
              <a:gd name="T14" fmla="*/ 38 w 38"/>
              <a:gd name="T15" fmla="*/ 33 h 59"/>
              <a:gd name="T16" fmla="*/ 38 w 38"/>
              <a:gd name="T17" fmla="*/ 27 h 59"/>
              <a:gd name="T18" fmla="*/ 37 w 38"/>
              <a:gd name="T19" fmla="*/ 22 h 59"/>
              <a:gd name="T20" fmla="*/ 37 w 38"/>
              <a:gd name="T21" fmla="*/ 21 h 59"/>
              <a:gd name="T22" fmla="*/ 17 w 38"/>
              <a:gd name="T23" fmla="*/ 0 h 59"/>
              <a:gd name="T24" fmla="*/ 17 w 38"/>
              <a:gd name="T25" fmla="*/ 0 h 59"/>
              <a:gd name="T26" fmla="*/ 16 w 38"/>
              <a:gd name="T27" fmla="*/ 0 h 59"/>
              <a:gd name="T28" fmla="*/ 0 w 38"/>
              <a:gd name="T29" fmla="*/ 26 h 59"/>
              <a:gd name="T30" fmla="*/ 1 w 38"/>
              <a:gd name="T31" fmla="*/ 3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" h="59">
                <a:moveTo>
                  <a:pt x="1" y="32"/>
                </a:moveTo>
                <a:cubicBezTo>
                  <a:pt x="1" y="32"/>
                  <a:pt x="1" y="33"/>
                  <a:pt x="1" y="34"/>
                </a:cubicBezTo>
                <a:cubicBezTo>
                  <a:pt x="4" y="48"/>
                  <a:pt x="13" y="59"/>
                  <a:pt x="22" y="59"/>
                </a:cubicBezTo>
                <a:cubicBezTo>
                  <a:pt x="22" y="59"/>
                  <a:pt x="23" y="59"/>
                  <a:pt x="23" y="59"/>
                </a:cubicBezTo>
                <a:cubicBezTo>
                  <a:pt x="26" y="58"/>
                  <a:pt x="28" y="57"/>
                  <a:pt x="30" y="55"/>
                </a:cubicBezTo>
                <a:cubicBezTo>
                  <a:pt x="30" y="55"/>
                  <a:pt x="31" y="55"/>
                  <a:pt x="31" y="54"/>
                </a:cubicBezTo>
                <a:cubicBezTo>
                  <a:pt x="31" y="54"/>
                  <a:pt x="31" y="54"/>
                  <a:pt x="32" y="53"/>
                </a:cubicBezTo>
                <a:cubicBezTo>
                  <a:pt x="36" y="49"/>
                  <a:pt x="38" y="42"/>
                  <a:pt x="38" y="33"/>
                </a:cubicBezTo>
                <a:cubicBezTo>
                  <a:pt x="38" y="31"/>
                  <a:pt x="38" y="29"/>
                  <a:pt x="38" y="27"/>
                </a:cubicBezTo>
                <a:cubicBezTo>
                  <a:pt x="38" y="25"/>
                  <a:pt x="38" y="23"/>
                  <a:pt x="37" y="22"/>
                </a:cubicBezTo>
                <a:cubicBezTo>
                  <a:pt x="37" y="21"/>
                  <a:pt x="37" y="21"/>
                  <a:pt x="37" y="21"/>
                </a:cubicBezTo>
                <a:cubicBezTo>
                  <a:pt x="34" y="9"/>
                  <a:pt x="25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7" y="1"/>
                  <a:pt x="0" y="12"/>
                  <a:pt x="0" y="26"/>
                </a:cubicBezTo>
                <a:cubicBezTo>
                  <a:pt x="0" y="28"/>
                  <a:pt x="0" y="30"/>
                  <a:pt x="1" y="32"/>
                </a:cubicBezTo>
                <a:close/>
              </a:path>
            </a:pathLst>
          </a:custGeom>
          <a:solidFill>
            <a:srgbClr val="D9D9D9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9" name="Freeform 21">
            <a:extLst>
              <a:ext uri="{FF2B5EF4-FFF2-40B4-BE49-F238E27FC236}">
                <a16:creationId xmlns:a16="http://schemas.microsoft.com/office/drawing/2014/main" xmlns="" id="{9E7F7F3E-B462-4E46-A05E-D348BB404941}"/>
              </a:ext>
            </a:extLst>
          </p:cNvPr>
          <p:cNvSpPr>
            <a:spLocks/>
          </p:cNvSpPr>
          <p:nvPr/>
        </p:nvSpPr>
        <p:spPr bwMode="auto">
          <a:xfrm>
            <a:off x="1845387" y="3430234"/>
            <a:ext cx="206002" cy="101168"/>
          </a:xfrm>
          <a:custGeom>
            <a:avLst/>
            <a:gdLst>
              <a:gd name="T0" fmla="*/ 108 w 242"/>
              <a:gd name="T1" fmla="*/ 70 h 119"/>
              <a:gd name="T2" fmla="*/ 211 w 242"/>
              <a:gd name="T3" fmla="*/ 119 h 119"/>
              <a:gd name="T4" fmla="*/ 231 w 242"/>
              <a:gd name="T5" fmla="*/ 92 h 119"/>
              <a:gd name="T6" fmla="*/ 233 w 242"/>
              <a:gd name="T7" fmla="*/ 92 h 119"/>
              <a:gd name="T8" fmla="*/ 242 w 242"/>
              <a:gd name="T9" fmla="*/ 94 h 119"/>
              <a:gd name="T10" fmla="*/ 236 w 242"/>
              <a:gd name="T11" fmla="*/ 86 h 119"/>
              <a:gd name="T12" fmla="*/ 230 w 242"/>
              <a:gd name="T13" fmla="*/ 78 h 119"/>
              <a:gd name="T14" fmla="*/ 219 w 242"/>
              <a:gd name="T15" fmla="*/ 67 h 119"/>
              <a:gd name="T16" fmla="*/ 190 w 242"/>
              <a:gd name="T17" fmla="*/ 47 h 119"/>
              <a:gd name="T18" fmla="*/ 190 w 242"/>
              <a:gd name="T19" fmla="*/ 46 h 119"/>
              <a:gd name="T20" fmla="*/ 188 w 242"/>
              <a:gd name="T21" fmla="*/ 46 h 119"/>
              <a:gd name="T22" fmla="*/ 188 w 242"/>
              <a:gd name="T23" fmla="*/ 46 h 119"/>
              <a:gd name="T24" fmla="*/ 188 w 242"/>
              <a:gd name="T25" fmla="*/ 45 h 119"/>
              <a:gd name="T26" fmla="*/ 189 w 242"/>
              <a:gd name="T27" fmla="*/ 43 h 119"/>
              <a:gd name="T28" fmla="*/ 193 w 242"/>
              <a:gd name="T29" fmla="*/ 5 h 119"/>
              <a:gd name="T30" fmla="*/ 181 w 242"/>
              <a:gd name="T31" fmla="*/ 9 h 119"/>
              <a:gd name="T32" fmla="*/ 181 w 242"/>
              <a:gd name="T33" fmla="*/ 9 h 119"/>
              <a:gd name="T34" fmla="*/ 173 w 242"/>
              <a:gd name="T35" fmla="*/ 8 h 119"/>
              <a:gd name="T36" fmla="*/ 159 w 242"/>
              <a:gd name="T37" fmla="*/ 0 h 119"/>
              <a:gd name="T38" fmla="*/ 159 w 242"/>
              <a:gd name="T39" fmla="*/ 2 h 119"/>
              <a:gd name="T40" fmla="*/ 159 w 242"/>
              <a:gd name="T41" fmla="*/ 2 h 119"/>
              <a:gd name="T42" fmla="*/ 159 w 242"/>
              <a:gd name="T43" fmla="*/ 6 h 119"/>
              <a:gd name="T44" fmla="*/ 157 w 242"/>
              <a:gd name="T45" fmla="*/ 13 h 119"/>
              <a:gd name="T46" fmla="*/ 150 w 242"/>
              <a:gd name="T47" fmla="*/ 35 h 119"/>
              <a:gd name="T48" fmla="*/ 150 w 242"/>
              <a:gd name="T49" fmla="*/ 35 h 119"/>
              <a:gd name="T50" fmla="*/ 149 w 242"/>
              <a:gd name="T51" fmla="*/ 37 h 119"/>
              <a:gd name="T52" fmla="*/ 149 w 242"/>
              <a:gd name="T53" fmla="*/ 37 h 119"/>
              <a:gd name="T54" fmla="*/ 149 w 242"/>
              <a:gd name="T55" fmla="*/ 37 h 119"/>
              <a:gd name="T56" fmla="*/ 147 w 242"/>
              <a:gd name="T57" fmla="*/ 37 h 119"/>
              <a:gd name="T58" fmla="*/ 147 w 242"/>
              <a:gd name="T59" fmla="*/ 37 h 119"/>
              <a:gd name="T60" fmla="*/ 141 w 242"/>
              <a:gd name="T61" fmla="*/ 37 h 119"/>
              <a:gd name="T62" fmla="*/ 137 w 242"/>
              <a:gd name="T63" fmla="*/ 36 h 119"/>
              <a:gd name="T64" fmla="*/ 134 w 242"/>
              <a:gd name="T65" fmla="*/ 36 h 119"/>
              <a:gd name="T66" fmla="*/ 82 w 242"/>
              <a:gd name="T67" fmla="*/ 44 h 119"/>
              <a:gd name="T68" fmla="*/ 34 w 242"/>
              <a:gd name="T69" fmla="*/ 67 h 119"/>
              <a:gd name="T70" fmla="*/ 18 w 242"/>
              <a:gd name="T71" fmla="*/ 78 h 119"/>
              <a:gd name="T72" fmla="*/ 0 w 242"/>
              <a:gd name="T73" fmla="*/ 96 h 119"/>
              <a:gd name="T74" fmla="*/ 44 w 242"/>
              <a:gd name="T75" fmla="*/ 79 h 119"/>
              <a:gd name="T76" fmla="*/ 108 w 242"/>
              <a:gd name="T77" fmla="*/ 7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42" h="119">
                <a:moveTo>
                  <a:pt x="108" y="70"/>
                </a:moveTo>
                <a:cubicBezTo>
                  <a:pt x="145" y="70"/>
                  <a:pt x="184" y="82"/>
                  <a:pt x="211" y="119"/>
                </a:cubicBezTo>
                <a:cubicBezTo>
                  <a:pt x="212" y="105"/>
                  <a:pt x="219" y="94"/>
                  <a:pt x="231" y="92"/>
                </a:cubicBezTo>
                <a:cubicBezTo>
                  <a:pt x="232" y="92"/>
                  <a:pt x="233" y="92"/>
                  <a:pt x="233" y="92"/>
                </a:cubicBezTo>
                <a:cubicBezTo>
                  <a:pt x="236" y="92"/>
                  <a:pt x="239" y="93"/>
                  <a:pt x="242" y="94"/>
                </a:cubicBezTo>
                <a:cubicBezTo>
                  <a:pt x="240" y="91"/>
                  <a:pt x="238" y="88"/>
                  <a:pt x="236" y="86"/>
                </a:cubicBezTo>
                <a:cubicBezTo>
                  <a:pt x="233" y="84"/>
                  <a:pt x="231" y="81"/>
                  <a:pt x="230" y="78"/>
                </a:cubicBezTo>
                <a:cubicBezTo>
                  <a:pt x="227" y="74"/>
                  <a:pt x="223" y="70"/>
                  <a:pt x="219" y="67"/>
                </a:cubicBezTo>
                <a:cubicBezTo>
                  <a:pt x="205" y="55"/>
                  <a:pt x="190" y="47"/>
                  <a:pt x="190" y="47"/>
                </a:cubicBezTo>
                <a:cubicBezTo>
                  <a:pt x="190" y="46"/>
                  <a:pt x="190" y="46"/>
                  <a:pt x="190" y="46"/>
                </a:cubicBezTo>
                <a:cubicBezTo>
                  <a:pt x="188" y="46"/>
                  <a:pt x="188" y="46"/>
                  <a:pt x="188" y="46"/>
                </a:cubicBezTo>
                <a:cubicBezTo>
                  <a:pt x="188" y="46"/>
                  <a:pt x="188" y="46"/>
                  <a:pt x="188" y="46"/>
                </a:cubicBezTo>
                <a:cubicBezTo>
                  <a:pt x="188" y="45"/>
                  <a:pt x="188" y="45"/>
                  <a:pt x="188" y="45"/>
                </a:cubicBezTo>
                <a:cubicBezTo>
                  <a:pt x="189" y="43"/>
                  <a:pt x="189" y="43"/>
                  <a:pt x="189" y="43"/>
                </a:cubicBezTo>
                <a:cubicBezTo>
                  <a:pt x="191" y="26"/>
                  <a:pt x="192" y="14"/>
                  <a:pt x="193" y="5"/>
                </a:cubicBezTo>
                <a:cubicBezTo>
                  <a:pt x="191" y="7"/>
                  <a:pt x="187" y="9"/>
                  <a:pt x="181" y="9"/>
                </a:cubicBezTo>
                <a:cubicBezTo>
                  <a:pt x="181" y="9"/>
                  <a:pt x="181" y="9"/>
                  <a:pt x="181" y="9"/>
                </a:cubicBezTo>
                <a:cubicBezTo>
                  <a:pt x="179" y="9"/>
                  <a:pt x="176" y="8"/>
                  <a:pt x="173" y="8"/>
                </a:cubicBezTo>
                <a:cubicBezTo>
                  <a:pt x="167" y="7"/>
                  <a:pt x="162" y="4"/>
                  <a:pt x="159" y="0"/>
                </a:cubicBezTo>
                <a:cubicBezTo>
                  <a:pt x="159" y="1"/>
                  <a:pt x="159" y="2"/>
                  <a:pt x="159" y="2"/>
                </a:cubicBezTo>
                <a:cubicBezTo>
                  <a:pt x="159" y="2"/>
                  <a:pt x="159" y="2"/>
                  <a:pt x="159" y="2"/>
                </a:cubicBezTo>
                <a:cubicBezTo>
                  <a:pt x="159" y="6"/>
                  <a:pt x="159" y="6"/>
                  <a:pt x="159" y="6"/>
                </a:cubicBezTo>
                <a:cubicBezTo>
                  <a:pt x="158" y="7"/>
                  <a:pt x="158" y="10"/>
                  <a:pt x="157" y="13"/>
                </a:cubicBezTo>
                <a:cubicBezTo>
                  <a:pt x="156" y="22"/>
                  <a:pt x="153" y="31"/>
                  <a:pt x="150" y="35"/>
                </a:cubicBezTo>
                <a:cubicBezTo>
                  <a:pt x="150" y="35"/>
                  <a:pt x="150" y="35"/>
                  <a:pt x="150" y="35"/>
                </a:cubicBezTo>
                <a:cubicBezTo>
                  <a:pt x="149" y="37"/>
                  <a:pt x="149" y="37"/>
                  <a:pt x="149" y="37"/>
                </a:cubicBezTo>
                <a:cubicBezTo>
                  <a:pt x="149" y="37"/>
                  <a:pt x="149" y="37"/>
                  <a:pt x="149" y="37"/>
                </a:cubicBezTo>
                <a:cubicBezTo>
                  <a:pt x="149" y="37"/>
                  <a:pt x="149" y="37"/>
                  <a:pt x="149" y="37"/>
                </a:cubicBezTo>
                <a:cubicBezTo>
                  <a:pt x="147" y="37"/>
                  <a:pt x="147" y="37"/>
                  <a:pt x="147" y="37"/>
                </a:cubicBezTo>
                <a:cubicBezTo>
                  <a:pt x="147" y="37"/>
                  <a:pt x="147" y="37"/>
                  <a:pt x="147" y="37"/>
                </a:cubicBezTo>
                <a:cubicBezTo>
                  <a:pt x="145" y="37"/>
                  <a:pt x="143" y="37"/>
                  <a:pt x="141" y="37"/>
                </a:cubicBezTo>
                <a:cubicBezTo>
                  <a:pt x="140" y="36"/>
                  <a:pt x="139" y="36"/>
                  <a:pt x="137" y="36"/>
                </a:cubicBezTo>
                <a:cubicBezTo>
                  <a:pt x="136" y="36"/>
                  <a:pt x="135" y="36"/>
                  <a:pt x="134" y="36"/>
                </a:cubicBezTo>
                <a:cubicBezTo>
                  <a:pt x="121" y="36"/>
                  <a:pt x="103" y="38"/>
                  <a:pt x="82" y="44"/>
                </a:cubicBezTo>
                <a:cubicBezTo>
                  <a:pt x="64" y="49"/>
                  <a:pt x="48" y="57"/>
                  <a:pt x="34" y="67"/>
                </a:cubicBezTo>
                <a:cubicBezTo>
                  <a:pt x="29" y="70"/>
                  <a:pt x="23" y="74"/>
                  <a:pt x="18" y="78"/>
                </a:cubicBezTo>
                <a:cubicBezTo>
                  <a:pt x="12" y="84"/>
                  <a:pt x="6" y="89"/>
                  <a:pt x="0" y="96"/>
                </a:cubicBezTo>
                <a:cubicBezTo>
                  <a:pt x="10" y="91"/>
                  <a:pt x="26" y="84"/>
                  <a:pt x="44" y="79"/>
                </a:cubicBezTo>
                <a:cubicBezTo>
                  <a:pt x="63" y="74"/>
                  <a:pt x="85" y="70"/>
                  <a:pt x="108" y="70"/>
                </a:cubicBezTo>
                <a:close/>
              </a:path>
            </a:pathLst>
          </a:custGeom>
          <a:solidFill>
            <a:srgbClr val="D9D9D9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5">
            <a:extLst>
              <a:ext uri="{FF2B5EF4-FFF2-40B4-BE49-F238E27FC236}">
                <a16:creationId xmlns:a16="http://schemas.microsoft.com/office/drawing/2014/main" xmlns="" id="{B88BC003-C5FF-49EC-97F1-8DC12BA0091A}"/>
              </a:ext>
            </a:extLst>
          </p:cNvPr>
          <p:cNvSpPr>
            <a:spLocks/>
          </p:cNvSpPr>
          <p:nvPr/>
        </p:nvSpPr>
        <p:spPr bwMode="auto">
          <a:xfrm>
            <a:off x="7724933" y="1644200"/>
            <a:ext cx="1726947" cy="276999"/>
          </a:xfrm>
          <a:prstGeom prst="rect">
            <a:avLst/>
          </a:prstGeom>
          <a:noFill/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444478" eaLnBrk="0" fontAlgn="base" hangingPunct="0">
              <a:spcBef>
                <a:spcPts val="600"/>
              </a:spcBef>
            </a:pP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HIV Lab Testing</a:t>
            </a:r>
          </a:p>
        </p:txBody>
      </p:sp>
      <p:sp>
        <p:nvSpPr>
          <p:cNvPr id="107" name="Freeform 5">
            <a:extLst>
              <a:ext uri="{FF2B5EF4-FFF2-40B4-BE49-F238E27FC236}">
                <a16:creationId xmlns:a16="http://schemas.microsoft.com/office/drawing/2014/main" xmlns="" id="{1FDACBD1-8777-451C-A4EF-7C0726387ACC}"/>
              </a:ext>
            </a:extLst>
          </p:cNvPr>
          <p:cNvSpPr>
            <a:spLocks/>
          </p:cNvSpPr>
          <p:nvPr/>
        </p:nvSpPr>
        <p:spPr bwMode="auto">
          <a:xfrm>
            <a:off x="7208287" y="1983042"/>
            <a:ext cx="3688558" cy="661718"/>
          </a:xfrm>
          <a:prstGeom prst="rect">
            <a:avLst/>
          </a:prstGeom>
          <a:noFill/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  <a:spAutoFit/>
          </a:bodyPr>
          <a:lstStyle/>
          <a:p>
            <a:pPr marL="228600" indent="-228600" defTabSz="444478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Rapid HIV testing on-site</a:t>
            </a:r>
          </a:p>
          <a:p>
            <a:pPr marL="228600" indent="-228600" defTabSz="444478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Central lab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9570296E-27B4-402A-8687-ECD23FEFD9ED}"/>
              </a:ext>
            </a:extLst>
          </p:cNvPr>
          <p:cNvGrpSpPr/>
          <p:nvPr/>
        </p:nvGrpSpPr>
        <p:grpSpPr>
          <a:xfrm>
            <a:off x="10521785" y="2034725"/>
            <a:ext cx="368943" cy="368943"/>
            <a:chOff x="11692450" y="2760555"/>
            <a:chExt cx="864188" cy="864188"/>
          </a:xfrm>
          <a:solidFill>
            <a:srgbClr val="D9D9D9"/>
          </a:solidFill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xmlns="" id="{8EDE2995-D724-4D73-BE73-323E08802736}"/>
                </a:ext>
              </a:extLst>
            </p:cNvPr>
            <p:cNvGrpSpPr/>
            <p:nvPr/>
          </p:nvGrpSpPr>
          <p:grpSpPr>
            <a:xfrm>
              <a:off x="12051295" y="2760555"/>
              <a:ext cx="146498" cy="864188"/>
              <a:chOff x="12855627" y="2760555"/>
              <a:chExt cx="146498" cy="864188"/>
            </a:xfrm>
            <a:grpFill/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07409B08-EEC7-4ECC-BAEE-1CFFE10DD9C1}"/>
                  </a:ext>
                </a:extLst>
              </p:cNvPr>
              <p:cNvSpPr/>
              <p:nvPr/>
            </p:nvSpPr>
            <p:spPr>
              <a:xfrm>
                <a:off x="12908541" y="2826889"/>
                <a:ext cx="45719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lowchart: Delay 21">
                <a:extLst>
                  <a:ext uri="{FF2B5EF4-FFF2-40B4-BE49-F238E27FC236}">
                    <a16:creationId xmlns:a16="http://schemas.microsoft.com/office/drawing/2014/main" xmlns="" id="{8ADD1146-7BE3-4592-99AF-6B0F8FB4D457}"/>
                  </a:ext>
                </a:extLst>
              </p:cNvPr>
              <p:cNvSpPr/>
              <p:nvPr/>
            </p:nvSpPr>
            <p:spPr>
              <a:xfrm rot="5400000">
                <a:off x="12892262" y="2723920"/>
                <a:ext cx="73228" cy="146498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grp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516">
                  <a:lnSpc>
                    <a:spcPct val="90000"/>
                  </a:lnSpc>
                  <a:defRPr/>
                </a:pPr>
                <a:endParaRPr lang="en-US" sz="1833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30" name="Flowchart: Delay 21">
                <a:extLst>
                  <a:ext uri="{FF2B5EF4-FFF2-40B4-BE49-F238E27FC236}">
                    <a16:creationId xmlns:a16="http://schemas.microsoft.com/office/drawing/2014/main" xmlns="" id="{5BA445DE-A273-43AD-9655-EC1DB5465ACA}"/>
                  </a:ext>
                </a:extLst>
              </p:cNvPr>
              <p:cNvSpPr/>
              <p:nvPr/>
            </p:nvSpPr>
            <p:spPr>
              <a:xfrm rot="16200000">
                <a:off x="12892262" y="3514880"/>
                <a:ext cx="73228" cy="146498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grp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516">
                  <a:lnSpc>
                    <a:spcPct val="90000"/>
                  </a:lnSpc>
                  <a:defRPr/>
                </a:pPr>
                <a:endParaRPr lang="en-US" sz="1833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C9DF7D4F-4A9B-4018-AEF8-116909A4E6BB}"/>
                </a:ext>
              </a:extLst>
            </p:cNvPr>
            <p:cNvGrpSpPr/>
            <p:nvPr/>
          </p:nvGrpSpPr>
          <p:grpSpPr>
            <a:xfrm rot="18900000">
              <a:off x="12051295" y="2760555"/>
              <a:ext cx="146498" cy="864188"/>
              <a:chOff x="12855627" y="2760555"/>
              <a:chExt cx="146498" cy="864188"/>
            </a:xfrm>
            <a:grpFill/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03BD20B3-3C86-4138-9928-05FE3CDDA5E6}"/>
                  </a:ext>
                </a:extLst>
              </p:cNvPr>
              <p:cNvSpPr/>
              <p:nvPr/>
            </p:nvSpPr>
            <p:spPr>
              <a:xfrm>
                <a:off x="12908541" y="2826889"/>
                <a:ext cx="45719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lowchart: Delay 21">
                <a:extLst>
                  <a:ext uri="{FF2B5EF4-FFF2-40B4-BE49-F238E27FC236}">
                    <a16:creationId xmlns:a16="http://schemas.microsoft.com/office/drawing/2014/main" xmlns="" id="{FFA85DC5-C290-40C9-82BB-797E7D7E6AEA}"/>
                  </a:ext>
                </a:extLst>
              </p:cNvPr>
              <p:cNvSpPr/>
              <p:nvPr/>
            </p:nvSpPr>
            <p:spPr>
              <a:xfrm rot="5400000">
                <a:off x="12892262" y="2723920"/>
                <a:ext cx="73228" cy="146498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grp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516">
                  <a:lnSpc>
                    <a:spcPct val="90000"/>
                  </a:lnSpc>
                  <a:defRPr/>
                </a:pPr>
                <a:endParaRPr lang="en-US" sz="1833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27" name="Flowchart: Delay 21">
                <a:extLst>
                  <a:ext uri="{FF2B5EF4-FFF2-40B4-BE49-F238E27FC236}">
                    <a16:creationId xmlns:a16="http://schemas.microsoft.com/office/drawing/2014/main" xmlns="" id="{022DE785-E7B1-456F-88F7-4323F58A69DD}"/>
                  </a:ext>
                </a:extLst>
              </p:cNvPr>
              <p:cNvSpPr/>
              <p:nvPr/>
            </p:nvSpPr>
            <p:spPr>
              <a:xfrm rot="16200000">
                <a:off x="12892262" y="3514880"/>
                <a:ext cx="73228" cy="146498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grp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516">
                  <a:lnSpc>
                    <a:spcPct val="90000"/>
                  </a:lnSpc>
                  <a:defRPr/>
                </a:pPr>
                <a:endParaRPr lang="en-US" sz="1833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15B1A94E-5CA3-4240-A902-096B6940CE0B}"/>
                </a:ext>
              </a:extLst>
            </p:cNvPr>
            <p:cNvGrpSpPr/>
            <p:nvPr/>
          </p:nvGrpSpPr>
          <p:grpSpPr>
            <a:xfrm rot="16200000">
              <a:off x="12051295" y="2760555"/>
              <a:ext cx="146498" cy="864188"/>
              <a:chOff x="12855627" y="2760555"/>
              <a:chExt cx="146498" cy="864188"/>
            </a:xfrm>
            <a:grpFill/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89C7B27D-41B0-48D4-BB3D-8542BC1E7607}"/>
                  </a:ext>
                </a:extLst>
              </p:cNvPr>
              <p:cNvSpPr/>
              <p:nvPr/>
            </p:nvSpPr>
            <p:spPr>
              <a:xfrm>
                <a:off x="12908541" y="2826889"/>
                <a:ext cx="45719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lowchart: Delay 21">
                <a:extLst>
                  <a:ext uri="{FF2B5EF4-FFF2-40B4-BE49-F238E27FC236}">
                    <a16:creationId xmlns:a16="http://schemas.microsoft.com/office/drawing/2014/main" xmlns="" id="{FC058F11-8678-4B62-8DF4-C5479865BE6F}"/>
                  </a:ext>
                </a:extLst>
              </p:cNvPr>
              <p:cNvSpPr/>
              <p:nvPr/>
            </p:nvSpPr>
            <p:spPr>
              <a:xfrm rot="5400000">
                <a:off x="12892262" y="2723920"/>
                <a:ext cx="73228" cy="146498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grp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516">
                  <a:lnSpc>
                    <a:spcPct val="90000"/>
                  </a:lnSpc>
                  <a:defRPr/>
                </a:pPr>
                <a:endParaRPr lang="en-US" sz="1833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24" name="Flowchart: Delay 21">
                <a:extLst>
                  <a:ext uri="{FF2B5EF4-FFF2-40B4-BE49-F238E27FC236}">
                    <a16:creationId xmlns:a16="http://schemas.microsoft.com/office/drawing/2014/main" xmlns="" id="{84EF4A8B-E292-41A1-981A-9C3A2E0DD3CB}"/>
                  </a:ext>
                </a:extLst>
              </p:cNvPr>
              <p:cNvSpPr/>
              <p:nvPr/>
            </p:nvSpPr>
            <p:spPr>
              <a:xfrm rot="16200000">
                <a:off x="12892262" y="3514880"/>
                <a:ext cx="73228" cy="146498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grp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516">
                  <a:lnSpc>
                    <a:spcPct val="90000"/>
                  </a:lnSpc>
                  <a:defRPr/>
                </a:pPr>
                <a:endParaRPr lang="en-US" sz="1833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927EFE1C-E902-459C-BE91-DE9E184D8EF2}"/>
                </a:ext>
              </a:extLst>
            </p:cNvPr>
            <p:cNvGrpSpPr/>
            <p:nvPr/>
          </p:nvGrpSpPr>
          <p:grpSpPr>
            <a:xfrm rot="2700000">
              <a:off x="12051295" y="2760555"/>
              <a:ext cx="146498" cy="864188"/>
              <a:chOff x="12855627" y="2760555"/>
              <a:chExt cx="146498" cy="864188"/>
            </a:xfrm>
            <a:grpFill/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D126BBDD-8790-4E3F-97F2-A3F01603FBFF}"/>
                  </a:ext>
                </a:extLst>
              </p:cNvPr>
              <p:cNvSpPr/>
              <p:nvPr/>
            </p:nvSpPr>
            <p:spPr>
              <a:xfrm>
                <a:off x="12908541" y="2826889"/>
                <a:ext cx="45719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lowchart: Delay 21">
                <a:extLst>
                  <a:ext uri="{FF2B5EF4-FFF2-40B4-BE49-F238E27FC236}">
                    <a16:creationId xmlns:a16="http://schemas.microsoft.com/office/drawing/2014/main" xmlns="" id="{3E99CABE-C760-4ECC-9414-8FCEAFB44B4D}"/>
                  </a:ext>
                </a:extLst>
              </p:cNvPr>
              <p:cNvSpPr/>
              <p:nvPr/>
            </p:nvSpPr>
            <p:spPr>
              <a:xfrm rot="5400000">
                <a:off x="12892262" y="2723920"/>
                <a:ext cx="73228" cy="146498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grp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516">
                  <a:lnSpc>
                    <a:spcPct val="90000"/>
                  </a:lnSpc>
                  <a:defRPr/>
                </a:pPr>
                <a:endParaRPr lang="en-US" sz="1833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19" name="Flowchart: Delay 21">
                <a:extLst>
                  <a:ext uri="{FF2B5EF4-FFF2-40B4-BE49-F238E27FC236}">
                    <a16:creationId xmlns:a16="http://schemas.microsoft.com/office/drawing/2014/main" xmlns="" id="{B5D681FB-987D-412F-B38C-EFCEF162AD91}"/>
                  </a:ext>
                </a:extLst>
              </p:cNvPr>
              <p:cNvSpPr/>
              <p:nvPr/>
            </p:nvSpPr>
            <p:spPr>
              <a:xfrm rot="16200000">
                <a:off x="12892262" y="3514880"/>
                <a:ext cx="73228" cy="146498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grp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516">
                  <a:lnSpc>
                    <a:spcPct val="90000"/>
                  </a:lnSpc>
                  <a:defRPr/>
                </a:pPr>
                <a:endParaRPr lang="en-US" sz="1833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3E9077E6-3EF2-4B61-9E72-230A155440D8}"/>
                </a:ext>
              </a:extLst>
            </p:cNvPr>
            <p:cNvSpPr/>
            <p:nvPr/>
          </p:nvSpPr>
          <p:spPr bwMode="auto">
            <a:xfrm>
              <a:off x="11840344" y="2908449"/>
              <a:ext cx="568400" cy="568400"/>
            </a:xfrm>
            <a:prstGeom prst="ellipse">
              <a:avLst/>
            </a:prstGeom>
            <a:grpFill/>
            <a:ln w="444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xmlns="" id="{DC034B9D-5945-4E9E-880E-9E105E7CBB64}"/>
              </a:ext>
            </a:extLst>
          </p:cNvPr>
          <p:cNvGrpSpPr/>
          <p:nvPr/>
        </p:nvGrpSpPr>
        <p:grpSpPr>
          <a:xfrm>
            <a:off x="10641201" y="2105041"/>
            <a:ext cx="484832" cy="484832"/>
            <a:chOff x="11692450" y="2760555"/>
            <a:chExt cx="864188" cy="864188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xmlns="" id="{AC83CB47-94B5-451F-B839-77D7433AC2E3}"/>
                </a:ext>
              </a:extLst>
            </p:cNvPr>
            <p:cNvGrpSpPr/>
            <p:nvPr/>
          </p:nvGrpSpPr>
          <p:grpSpPr>
            <a:xfrm>
              <a:off x="12051295" y="2760555"/>
              <a:ext cx="146498" cy="864188"/>
              <a:chOff x="12855627" y="2760555"/>
              <a:chExt cx="146498" cy="864188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xmlns="" id="{7B8805F9-7442-43F1-80CA-4C458314442D}"/>
                  </a:ext>
                </a:extLst>
              </p:cNvPr>
              <p:cNvSpPr/>
              <p:nvPr/>
            </p:nvSpPr>
            <p:spPr>
              <a:xfrm>
                <a:off x="12908541" y="2826889"/>
                <a:ext cx="45719" cy="731520"/>
              </a:xfrm>
              <a:prstGeom prst="rect">
                <a:avLst/>
              </a:prstGeom>
              <a:solidFill>
                <a:srgbClr val="03C5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lowchart: Delay 21">
                <a:extLst>
                  <a:ext uri="{FF2B5EF4-FFF2-40B4-BE49-F238E27FC236}">
                    <a16:creationId xmlns:a16="http://schemas.microsoft.com/office/drawing/2014/main" xmlns="" id="{1290A1A2-90BB-4909-985B-3CBBA8E93D9D}"/>
                  </a:ext>
                </a:extLst>
              </p:cNvPr>
              <p:cNvSpPr/>
              <p:nvPr/>
            </p:nvSpPr>
            <p:spPr>
              <a:xfrm rot="5400000">
                <a:off x="12892262" y="2723920"/>
                <a:ext cx="73228" cy="146498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solidFill>
                <a:srgbClr val="03C52D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516">
                  <a:lnSpc>
                    <a:spcPct val="90000"/>
                  </a:lnSpc>
                  <a:defRPr/>
                </a:pPr>
                <a:endParaRPr lang="en-US" sz="1833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52" name="Flowchart: Delay 21">
                <a:extLst>
                  <a:ext uri="{FF2B5EF4-FFF2-40B4-BE49-F238E27FC236}">
                    <a16:creationId xmlns:a16="http://schemas.microsoft.com/office/drawing/2014/main" xmlns="" id="{859EB864-A81F-477D-9389-1E9233CF4DB0}"/>
                  </a:ext>
                </a:extLst>
              </p:cNvPr>
              <p:cNvSpPr/>
              <p:nvPr/>
            </p:nvSpPr>
            <p:spPr>
              <a:xfrm rot="16200000">
                <a:off x="12892262" y="3514880"/>
                <a:ext cx="73228" cy="146498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solidFill>
                <a:srgbClr val="03C52D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516">
                  <a:lnSpc>
                    <a:spcPct val="90000"/>
                  </a:lnSpc>
                  <a:defRPr/>
                </a:pPr>
                <a:endParaRPr lang="en-US" sz="1833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xmlns="" id="{C602CC93-7857-4FEE-A699-42204A52414B}"/>
                </a:ext>
              </a:extLst>
            </p:cNvPr>
            <p:cNvGrpSpPr/>
            <p:nvPr/>
          </p:nvGrpSpPr>
          <p:grpSpPr>
            <a:xfrm rot="18900000">
              <a:off x="12051295" y="2760555"/>
              <a:ext cx="146498" cy="864188"/>
              <a:chOff x="12855627" y="2760555"/>
              <a:chExt cx="146498" cy="864188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F44BE3C6-2014-4DC7-B691-BBBC291DF43B}"/>
                  </a:ext>
                </a:extLst>
              </p:cNvPr>
              <p:cNvSpPr/>
              <p:nvPr/>
            </p:nvSpPr>
            <p:spPr>
              <a:xfrm>
                <a:off x="12908541" y="2826889"/>
                <a:ext cx="45719" cy="731520"/>
              </a:xfrm>
              <a:prstGeom prst="rect">
                <a:avLst/>
              </a:prstGeom>
              <a:solidFill>
                <a:srgbClr val="03C5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lowchart: Delay 21">
                <a:extLst>
                  <a:ext uri="{FF2B5EF4-FFF2-40B4-BE49-F238E27FC236}">
                    <a16:creationId xmlns:a16="http://schemas.microsoft.com/office/drawing/2014/main" xmlns="" id="{59C24A8E-1EE2-4F88-A265-DA699817A5C9}"/>
                  </a:ext>
                </a:extLst>
              </p:cNvPr>
              <p:cNvSpPr/>
              <p:nvPr/>
            </p:nvSpPr>
            <p:spPr>
              <a:xfrm rot="5400000">
                <a:off x="12892262" y="2723920"/>
                <a:ext cx="73228" cy="146498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solidFill>
                <a:srgbClr val="03C52D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516">
                  <a:lnSpc>
                    <a:spcPct val="90000"/>
                  </a:lnSpc>
                  <a:defRPr/>
                </a:pPr>
                <a:endParaRPr lang="en-US" sz="1833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49" name="Flowchart: Delay 21">
                <a:extLst>
                  <a:ext uri="{FF2B5EF4-FFF2-40B4-BE49-F238E27FC236}">
                    <a16:creationId xmlns:a16="http://schemas.microsoft.com/office/drawing/2014/main" xmlns="" id="{9E45CD35-0ADD-4786-9320-DD2E2D9BC602}"/>
                  </a:ext>
                </a:extLst>
              </p:cNvPr>
              <p:cNvSpPr/>
              <p:nvPr/>
            </p:nvSpPr>
            <p:spPr>
              <a:xfrm rot="16200000">
                <a:off x="12892262" y="3514880"/>
                <a:ext cx="73228" cy="146498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solidFill>
                <a:srgbClr val="03C52D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516">
                  <a:lnSpc>
                    <a:spcPct val="90000"/>
                  </a:lnSpc>
                  <a:defRPr/>
                </a:pPr>
                <a:endParaRPr lang="en-US" sz="1833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3B5FB9DD-A7CD-4BD3-BD26-F65FCA6A9A37}"/>
                </a:ext>
              </a:extLst>
            </p:cNvPr>
            <p:cNvGrpSpPr/>
            <p:nvPr/>
          </p:nvGrpSpPr>
          <p:grpSpPr>
            <a:xfrm rot="16200000">
              <a:off x="12051295" y="2760555"/>
              <a:ext cx="146498" cy="864188"/>
              <a:chOff x="12855627" y="2760555"/>
              <a:chExt cx="146498" cy="864188"/>
            </a:xfrm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FFD1CFD2-1972-48AF-B317-A0212D729939}"/>
                  </a:ext>
                </a:extLst>
              </p:cNvPr>
              <p:cNvSpPr/>
              <p:nvPr/>
            </p:nvSpPr>
            <p:spPr>
              <a:xfrm>
                <a:off x="12908541" y="2826889"/>
                <a:ext cx="45719" cy="731520"/>
              </a:xfrm>
              <a:prstGeom prst="rect">
                <a:avLst/>
              </a:prstGeom>
              <a:solidFill>
                <a:srgbClr val="03C5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lowchart: Delay 21">
                <a:extLst>
                  <a:ext uri="{FF2B5EF4-FFF2-40B4-BE49-F238E27FC236}">
                    <a16:creationId xmlns:a16="http://schemas.microsoft.com/office/drawing/2014/main" xmlns="" id="{5FFEAC2D-9BC8-4637-AA3B-D4B8C7E3FF08}"/>
                  </a:ext>
                </a:extLst>
              </p:cNvPr>
              <p:cNvSpPr/>
              <p:nvPr/>
            </p:nvSpPr>
            <p:spPr>
              <a:xfrm rot="5400000">
                <a:off x="12892262" y="2723920"/>
                <a:ext cx="73228" cy="146498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solidFill>
                <a:srgbClr val="03C52D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516">
                  <a:lnSpc>
                    <a:spcPct val="90000"/>
                  </a:lnSpc>
                  <a:defRPr/>
                </a:pPr>
                <a:endParaRPr lang="en-US" sz="1833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46" name="Flowchart: Delay 21">
                <a:extLst>
                  <a:ext uri="{FF2B5EF4-FFF2-40B4-BE49-F238E27FC236}">
                    <a16:creationId xmlns:a16="http://schemas.microsoft.com/office/drawing/2014/main" xmlns="" id="{47774863-7968-42BD-A121-BE86705B4201}"/>
                  </a:ext>
                </a:extLst>
              </p:cNvPr>
              <p:cNvSpPr/>
              <p:nvPr/>
            </p:nvSpPr>
            <p:spPr>
              <a:xfrm rot="16200000">
                <a:off x="12892262" y="3514880"/>
                <a:ext cx="73228" cy="146498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solidFill>
                <a:srgbClr val="03C52D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516">
                  <a:lnSpc>
                    <a:spcPct val="90000"/>
                  </a:lnSpc>
                  <a:defRPr/>
                </a:pPr>
                <a:endParaRPr lang="en-US" sz="1833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xmlns="" id="{A5240C39-2973-4009-8B2F-A89B47AD8889}"/>
                </a:ext>
              </a:extLst>
            </p:cNvPr>
            <p:cNvGrpSpPr/>
            <p:nvPr/>
          </p:nvGrpSpPr>
          <p:grpSpPr>
            <a:xfrm rot="2700000">
              <a:off x="12051295" y="2760555"/>
              <a:ext cx="146498" cy="864188"/>
              <a:chOff x="12855627" y="2760555"/>
              <a:chExt cx="146498" cy="864188"/>
            </a:xfrm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xmlns="" id="{7C10EC5A-1709-4CDE-8DC7-5D990E89DF0C}"/>
                  </a:ext>
                </a:extLst>
              </p:cNvPr>
              <p:cNvSpPr/>
              <p:nvPr/>
            </p:nvSpPr>
            <p:spPr>
              <a:xfrm>
                <a:off x="12908541" y="2826889"/>
                <a:ext cx="45719" cy="731520"/>
              </a:xfrm>
              <a:prstGeom prst="rect">
                <a:avLst/>
              </a:prstGeom>
              <a:solidFill>
                <a:srgbClr val="03C5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lowchart: Delay 21">
                <a:extLst>
                  <a:ext uri="{FF2B5EF4-FFF2-40B4-BE49-F238E27FC236}">
                    <a16:creationId xmlns:a16="http://schemas.microsoft.com/office/drawing/2014/main" xmlns="" id="{D6307B3A-BDF0-4815-AEC5-7A75138D37F1}"/>
                  </a:ext>
                </a:extLst>
              </p:cNvPr>
              <p:cNvSpPr/>
              <p:nvPr/>
            </p:nvSpPr>
            <p:spPr>
              <a:xfrm rot="5400000">
                <a:off x="12892262" y="2723920"/>
                <a:ext cx="73228" cy="146498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solidFill>
                <a:srgbClr val="03C52D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516">
                  <a:lnSpc>
                    <a:spcPct val="90000"/>
                  </a:lnSpc>
                  <a:defRPr/>
                </a:pPr>
                <a:endParaRPr lang="en-US" sz="1833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43" name="Flowchart: Delay 21">
                <a:extLst>
                  <a:ext uri="{FF2B5EF4-FFF2-40B4-BE49-F238E27FC236}">
                    <a16:creationId xmlns:a16="http://schemas.microsoft.com/office/drawing/2014/main" xmlns="" id="{959A27B3-83BF-479F-9983-3DA4B7B0AF64}"/>
                  </a:ext>
                </a:extLst>
              </p:cNvPr>
              <p:cNvSpPr/>
              <p:nvPr/>
            </p:nvSpPr>
            <p:spPr>
              <a:xfrm rot="16200000">
                <a:off x="12892262" y="3514880"/>
                <a:ext cx="73228" cy="146498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solidFill>
                <a:srgbClr val="03C52D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516">
                  <a:lnSpc>
                    <a:spcPct val="90000"/>
                  </a:lnSpc>
                  <a:defRPr/>
                </a:pPr>
                <a:endParaRPr lang="en-US" sz="1833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xmlns="" id="{6BC4B88F-D172-44F2-9686-79901DA46D04}"/>
                </a:ext>
              </a:extLst>
            </p:cNvPr>
            <p:cNvSpPr/>
            <p:nvPr/>
          </p:nvSpPr>
          <p:spPr bwMode="auto">
            <a:xfrm>
              <a:off x="11840344" y="2908449"/>
              <a:ext cx="568400" cy="568400"/>
            </a:xfrm>
            <a:prstGeom prst="ellipse">
              <a:avLst/>
            </a:prstGeom>
            <a:solidFill>
              <a:srgbClr val="03C52D"/>
            </a:solidFill>
            <a:ln w="444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9" name="Freeform 5">
            <a:extLst>
              <a:ext uri="{FF2B5EF4-FFF2-40B4-BE49-F238E27FC236}">
                <a16:creationId xmlns:a16="http://schemas.microsoft.com/office/drawing/2014/main" xmlns="" id="{9A8E5BA7-4E6D-AE4D-B965-7E2D9E2E8840}"/>
              </a:ext>
            </a:extLst>
          </p:cNvPr>
          <p:cNvSpPr>
            <a:spLocks/>
          </p:cNvSpPr>
          <p:nvPr/>
        </p:nvSpPr>
        <p:spPr bwMode="auto">
          <a:xfrm>
            <a:off x="5090160" y="2781179"/>
            <a:ext cx="2011680" cy="2011680"/>
          </a:xfrm>
          <a:prstGeom prst="ellipse">
            <a:avLst/>
          </a:prstGeom>
          <a:solidFill>
            <a:srgbClr val="0988B0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none" lIns="91439" tIns="45719" rIns="91439" bIns="182880" numCol="1" anchor="ctr" anchorCtr="0" compatLnSpc="1">
            <a:prstTxWarp prst="textNoShape">
              <a:avLst/>
            </a:prstTxWarp>
          </a:bodyPr>
          <a:lstStyle/>
          <a:p>
            <a:pPr algn="ctr" defTabSz="755613" eaLnBrk="0" fontAlgn="base" hangingPunct="0">
              <a:spcBef>
                <a:spcPts val="600"/>
              </a:spcBef>
            </a:pPr>
            <a:r>
              <a:rPr lang="en-US" b="1" dirty="0">
                <a:solidFill>
                  <a:prstClr val="white"/>
                </a:solidFill>
              </a:rPr>
              <a:t>All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DISCOVER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Participants</a:t>
            </a:r>
            <a:endParaRPr lang="en-US" sz="1600" b="1" dirty="0">
              <a:solidFill>
                <a:prstClr val="white"/>
              </a:solidFill>
            </a:endParaRPr>
          </a:p>
          <a:p>
            <a:pPr algn="ctr" defTabSz="755613" eaLnBrk="0" fontAlgn="base" hangingPunct="0">
              <a:spcBef>
                <a:spcPts val="600"/>
              </a:spcBef>
            </a:pPr>
            <a:r>
              <a:rPr lang="en-US" sz="1600" dirty="0">
                <a:solidFill>
                  <a:prstClr val="white"/>
                </a:solidFill>
              </a:rPr>
              <a:t>N=5387</a:t>
            </a:r>
          </a:p>
        </p:txBody>
      </p:sp>
    </p:spTree>
    <p:extLst>
      <p:ext uri="{BB962C8B-B14F-4D97-AF65-F5344CB8AC3E}">
        <p14:creationId xmlns:p14="http://schemas.microsoft.com/office/powerpoint/2010/main" val="133156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Group 16">
            <a:extLst>
              <a:ext uri="{FF2B5EF4-FFF2-40B4-BE49-F238E27FC236}">
                <a16:creationId xmlns:a16="http://schemas.microsoft.com/office/drawing/2014/main" xmlns="" id="{F63993ED-5900-4EAD-85EA-249179B2C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740547"/>
              </p:ext>
            </p:extLst>
          </p:nvPr>
        </p:nvGraphicFramePr>
        <p:xfrm>
          <a:off x="4632960" y="3819913"/>
          <a:ext cx="2926080" cy="149047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1416878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809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</a:t>
                      </a:r>
                    </a:p>
                  </a:txBody>
                  <a:tcPr marL="45720" marR="182880"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42A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Lost to follow-up</a:t>
                      </a:r>
                    </a:p>
                  </a:txBody>
                  <a:tcPr marL="0" marR="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170</a:t>
                      </a:r>
                    </a:p>
                  </a:txBody>
                  <a:tcPr marL="182880" marR="45720"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5136820"/>
                  </a:ext>
                </a:extLst>
              </a:tr>
              <a:tr h="29809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193</a:t>
                      </a:r>
                    </a:p>
                  </a:txBody>
                  <a:tcPr marL="45720" marR="182880"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42A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Participant decision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175</a:t>
                      </a:r>
                    </a:p>
                  </a:txBody>
                  <a:tcPr marL="182880" marR="45720"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3042969"/>
                  </a:ext>
                </a:extLst>
              </a:tr>
              <a:tr h="2980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L="45720" marR="182880"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42A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Adverse event</a:t>
                      </a:r>
                    </a:p>
                  </a:txBody>
                  <a:tcPr marL="0" marR="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marL="182880" marR="45720"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2866526"/>
                  </a:ext>
                </a:extLst>
              </a:tr>
              <a:tr h="29809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45720" marR="182880"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42A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Non-adherence</a:t>
                      </a:r>
                    </a:p>
                  </a:txBody>
                  <a:tcPr marL="0" marR="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182880" marR="45720"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5558658"/>
                  </a:ext>
                </a:extLst>
              </a:tr>
              <a:tr h="29809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45720" marR="182880"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42A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Other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82880" marR="45720"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6049984"/>
                  </a:ext>
                </a:extLst>
              </a:tr>
            </a:tbl>
          </a:graphicData>
        </a:graphic>
      </p:graphicFrame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32BEC561-F2C1-3044-A6CA-F7A434FD0D14}"/>
              </a:ext>
            </a:extLst>
          </p:cNvPr>
          <p:cNvCxnSpPr>
            <a:cxnSpLocks/>
          </p:cNvCxnSpPr>
          <p:nvPr/>
        </p:nvCxnSpPr>
        <p:spPr>
          <a:xfrm>
            <a:off x="7942412" y="3650748"/>
            <a:ext cx="0" cy="914400"/>
          </a:xfrm>
          <a:prstGeom prst="line">
            <a:avLst/>
          </a:prstGeom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BD1F2E-C3FF-454C-8A2C-32F2FC425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 Participant Disposition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4B07C95-B166-AA41-AE6A-5C2A81E14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D3277EF9-4FF4-4E37-AFE8-D59D8CDA42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3238" y="6357966"/>
            <a:ext cx="9185524" cy="430885"/>
          </a:xfrm>
        </p:spPr>
        <p:txBody>
          <a:bodyPr wrap="none">
            <a:spAutoFit/>
          </a:bodyPr>
          <a:lstStyle/>
          <a:p>
            <a:pPr marL="304792" indent="-304792">
              <a:buAutoNum type="arabicPeriod"/>
            </a:pPr>
            <a:r>
              <a:rPr lang="en-US" dirty="0"/>
              <a:t>Most frequent reasons provided: withdrew consent, moved, monogamous relationship, reduced sexual risk, work/school/military obligations.</a:t>
            </a:r>
          </a:p>
          <a:p>
            <a:pPr marL="304792" indent="-304792">
              <a:buAutoNum type="arabicPeriod"/>
            </a:pPr>
            <a:r>
              <a:rPr lang="en-US" dirty="0"/>
              <a:t>Includes protocol violation, investigator discretion, HIV infection, death.</a:t>
            </a:r>
          </a:p>
        </p:txBody>
      </p:sp>
      <p:cxnSp>
        <p:nvCxnSpPr>
          <p:cNvPr id="5" name="Straight Connector 13">
            <a:extLst>
              <a:ext uri="{FF2B5EF4-FFF2-40B4-BE49-F238E27FC236}">
                <a16:creationId xmlns:a16="http://schemas.microsoft.com/office/drawing/2014/main" xmlns="" id="{2277605B-C49F-C249-A3EA-93B25E002494}"/>
              </a:ext>
            </a:extLst>
          </p:cNvPr>
          <p:cNvCxnSpPr>
            <a:cxnSpLocks/>
          </p:cNvCxnSpPr>
          <p:nvPr/>
        </p:nvCxnSpPr>
        <p:spPr bwMode="auto">
          <a:xfrm>
            <a:off x="3689480" y="2855900"/>
            <a:ext cx="0" cy="265176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13">
            <a:extLst>
              <a:ext uri="{FF2B5EF4-FFF2-40B4-BE49-F238E27FC236}">
                <a16:creationId xmlns:a16="http://schemas.microsoft.com/office/drawing/2014/main" xmlns="" id="{66311123-FD45-EF4D-848B-8EA2B0A3FC48}"/>
              </a:ext>
            </a:extLst>
          </p:cNvPr>
          <p:cNvCxnSpPr>
            <a:cxnSpLocks/>
          </p:cNvCxnSpPr>
          <p:nvPr/>
        </p:nvCxnSpPr>
        <p:spPr bwMode="auto">
          <a:xfrm>
            <a:off x="8521683" y="2855900"/>
            <a:ext cx="0" cy="265176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0304D8-828F-3B42-BCFB-EA8A93FC7190}"/>
              </a:ext>
            </a:extLst>
          </p:cNvPr>
          <p:cNvSpPr/>
          <p:nvPr/>
        </p:nvSpPr>
        <p:spPr bwMode="auto">
          <a:xfrm>
            <a:off x="2571206" y="2597601"/>
            <a:ext cx="2236577" cy="584773"/>
          </a:xfrm>
          <a:prstGeom prst="rect">
            <a:avLst/>
          </a:prstGeom>
          <a:solidFill>
            <a:srgbClr val="00C42A"/>
          </a:solidFill>
          <a:ln w="12700" cap="flat" cmpd="sng" algn="ctr">
            <a:noFill/>
            <a:prstDash val="solid"/>
          </a:ln>
          <a:effectLst/>
        </p:spPr>
        <p:txBody>
          <a:bodyPr wrap="square" lIns="91439" tIns="45719" rIns="91439" bIns="45719" anchor="ctr">
            <a:spAutoFit/>
          </a:bodyPr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chemeClr val="bg1"/>
                </a:solidFill>
              </a:rPr>
              <a:t>F/TAF</a:t>
            </a:r>
          </a:p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chemeClr val="bg1"/>
                </a:solidFill>
              </a:rPr>
              <a:t>n=2694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2786893-9AC2-6D4F-AA81-8E120150DD8D}"/>
              </a:ext>
            </a:extLst>
          </p:cNvPr>
          <p:cNvSpPr/>
          <p:nvPr/>
        </p:nvSpPr>
        <p:spPr bwMode="auto">
          <a:xfrm>
            <a:off x="7403400" y="2597601"/>
            <a:ext cx="2236571" cy="584773"/>
          </a:xfrm>
          <a:prstGeom prst="rect">
            <a:avLst/>
          </a:prstGeom>
          <a:solidFill>
            <a:srgbClr val="7F7F7F"/>
          </a:solidFill>
          <a:ln w="12700" cap="flat" cmpd="sng" algn="ctr">
            <a:noFill/>
            <a:prstDash val="solid"/>
          </a:ln>
          <a:effectLst/>
        </p:spPr>
        <p:txBody>
          <a:bodyPr wrap="square" lIns="91439" tIns="45719" rIns="91439" bIns="45719" anchor="ctr">
            <a:spAutoFit/>
          </a:bodyPr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chemeClr val="bg1"/>
                </a:solidFill>
              </a:rPr>
              <a:t>F/TDF</a:t>
            </a:r>
          </a:p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chemeClr val="bg1"/>
                </a:solidFill>
              </a:rPr>
              <a:t>n=2693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78A7E9F-EB6E-4645-A5D9-E27726C31EE9}"/>
              </a:ext>
            </a:extLst>
          </p:cNvPr>
          <p:cNvSpPr/>
          <p:nvPr/>
        </p:nvSpPr>
        <p:spPr bwMode="auto">
          <a:xfrm>
            <a:off x="2571192" y="5536177"/>
            <a:ext cx="2236584" cy="584773"/>
          </a:xfrm>
          <a:prstGeom prst="rect">
            <a:avLst/>
          </a:prstGeom>
          <a:solidFill>
            <a:srgbClr val="00C42A"/>
          </a:solidFill>
          <a:ln w="12700" cap="flat" cmpd="sng" algn="ctr">
            <a:noFill/>
            <a:prstDash val="solid"/>
          </a:ln>
          <a:effectLst/>
        </p:spPr>
        <p:txBody>
          <a:bodyPr wrap="square" lIns="91439" tIns="45719" rIns="91439" bIns="45719" anchor="ctr">
            <a:spAutoFit/>
          </a:bodyPr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chemeClr val="bg1"/>
                </a:solidFill>
              </a:rPr>
              <a:t>Still on study drug</a:t>
            </a:r>
          </a:p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chemeClr val="bg1"/>
                </a:solidFill>
              </a:rPr>
              <a:t>n= 2242 (83%)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7CA3042-6DEB-2D43-B665-47F8A0F4A9F7}"/>
              </a:ext>
            </a:extLst>
          </p:cNvPr>
          <p:cNvSpPr/>
          <p:nvPr/>
        </p:nvSpPr>
        <p:spPr bwMode="auto">
          <a:xfrm>
            <a:off x="7403398" y="5536177"/>
            <a:ext cx="2236584" cy="584773"/>
          </a:xfrm>
          <a:prstGeom prst="rect">
            <a:avLst/>
          </a:prstGeom>
          <a:solidFill>
            <a:srgbClr val="7F7F7F"/>
          </a:solidFill>
          <a:ln w="12700" cap="flat" cmpd="sng" algn="ctr">
            <a:noFill/>
            <a:prstDash val="solid"/>
          </a:ln>
          <a:effectLst/>
        </p:spPr>
        <p:txBody>
          <a:bodyPr wrap="square" lIns="91439" tIns="45719" rIns="91439" bIns="45719" anchor="ctr">
            <a:spAutoFit/>
          </a:bodyPr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chemeClr val="bg1"/>
                </a:solidFill>
              </a:rPr>
              <a:t>Still on study drug</a:t>
            </a:r>
          </a:p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chemeClr val="bg1"/>
                </a:solidFill>
              </a:rPr>
              <a:t>n= 2263 (84%)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968FC7-B0F0-644C-BFC6-976D003AA4FE}"/>
              </a:ext>
            </a:extLst>
          </p:cNvPr>
          <p:cNvSpPr/>
          <p:nvPr/>
        </p:nvSpPr>
        <p:spPr bwMode="auto">
          <a:xfrm>
            <a:off x="4619503" y="1367602"/>
            <a:ext cx="2943871" cy="58477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wrap="square" lIns="91439" tIns="45719" rIns="91439" bIns="45719" anchor="ctr">
            <a:spAutoFit/>
          </a:bodyPr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prstClr val="white"/>
                </a:solidFill>
              </a:rPr>
              <a:t>Randomized and treated n=5387</a:t>
            </a:r>
            <a:endParaRPr lang="en-US" sz="1600" b="1" kern="0" dirty="0">
              <a:solidFill>
                <a:srgbClr val="FF0000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2CAC4077-793A-4ACE-8525-39B20468FE8A}"/>
              </a:ext>
            </a:extLst>
          </p:cNvPr>
          <p:cNvCxnSpPr>
            <a:cxnSpLocks/>
          </p:cNvCxnSpPr>
          <p:nvPr/>
        </p:nvCxnSpPr>
        <p:spPr>
          <a:xfrm>
            <a:off x="6087035" y="2165064"/>
            <a:ext cx="2723378" cy="0"/>
          </a:xfrm>
          <a:prstGeom prst="line">
            <a:avLst/>
          </a:prstGeom>
          <a:ln w="9525">
            <a:solidFill>
              <a:schemeClr val="tx1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BFD7715-9329-47D0-A263-DDE72FD038E6}"/>
              </a:ext>
            </a:extLst>
          </p:cNvPr>
          <p:cNvSpPr txBox="1"/>
          <p:nvPr/>
        </p:nvSpPr>
        <p:spPr>
          <a:xfrm>
            <a:off x="8819378" y="2026565"/>
            <a:ext cx="2295819" cy="276997"/>
          </a:xfrm>
          <a:prstGeom prst="rect">
            <a:avLst/>
          </a:prstGeom>
          <a:solidFill>
            <a:schemeClr val="bg2"/>
          </a:solidFill>
        </p:spPr>
        <p:txBody>
          <a:bodyPr wrap="none" lIns="91439" tIns="45719" rIns="91439" bIns="45719" rtlCol="0" anchor="ctr">
            <a:spAutoFit/>
          </a:bodyPr>
          <a:lstStyle/>
          <a:p>
            <a:pPr defTabSz="9143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/>
              <a:t>Randomized, not treated: n=12</a:t>
            </a:r>
          </a:p>
        </p:txBody>
      </p:sp>
      <p:cxnSp>
        <p:nvCxnSpPr>
          <p:cNvPr id="51" name="Straight Connector 13">
            <a:extLst>
              <a:ext uri="{FF2B5EF4-FFF2-40B4-BE49-F238E27FC236}">
                <a16:creationId xmlns:a16="http://schemas.microsoft.com/office/drawing/2014/main" xmlns="" id="{2D5203A3-9539-4406-9807-7B194D45D6CC}"/>
              </a:ext>
            </a:extLst>
          </p:cNvPr>
          <p:cNvCxnSpPr>
            <a:cxnSpLocks/>
          </p:cNvCxnSpPr>
          <p:nvPr/>
        </p:nvCxnSpPr>
        <p:spPr bwMode="auto">
          <a:xfrm flipH="1">
            <a:off x="8250922" y="3477342"/>
            <a:ext cx="274320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Connector 13">
            <a:extLst>
              <a:ext uri="{FF2B5EF4-FFF2-40B4-BE49-F238E27FC236}">
                <a16:creationId xmlns:a16="http://schemas.microsoft.com/office/drawing/2014/main" xmlns="" id="{06D1C590-7C06-478C-A179-3083FD38D3F9}"/>
              </a:ext>
            </a:extLst>
          </p:cNvPr>
          <p:cNvCxnSpPr>
            <a:cxnSpLocks/>
          </p:cNvCxnSpPr>
          <p:nvPr/>
        </p:nvCxnSpPr>
        <p:spPr bwMode="auto">
          <a:xfrm>
            <a:off x="3688517" y="3477342"/>
            <a:ext cx="274320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Freeform 66">
            <a:extLst>
              <a:ext uri="{FF2B5EF4-FFF2-40B4-BE49-F238E27FC236}">
                <a16:creationId xmlns:a16="http://schemas.microsoft.com/office/drawing/2014/main" xmlns="" id="{DD983199-6365-4650-9E0C-C6B28D7C52D1}"/>
              </a:ext>
            </a:extLst>
          </p:cNvPr>
          <p:cNvSpPr>
            <a:spLocks/>
          </p:cNvSpPr>
          <p:nvPr/>
        </p:nvSpPr>
        <p:spPr bwMode="auto">
          <a:xfrm rot="16200000">
            <a:off x="6776670" y="4521443"/>
            <a:ext cx="1652154" cy="87410"/>
          </a:xfrm>
          <a:custGeom>
            <a:avLst/>
            <a:gdLst>
              <a:gd name="T0" fmla="*/ 542765 w 2663825"/>
              <a:gd name="T1" fmla="*/ 0 h 127000"/>
              <a:gd name="T2" fmla="*/ 542765 w 2663825"/>
              <a:gd name="T3" fmla="*/ 118872 h 127000"/>
              <a:gd name="T4" fmla="*/ 0 w 2663825"/>
              <a:gd name="T5" fmla="*/ 118872 h 127000"/>
              <a:gd name="T6" fmla="*/ 0 w 2663825"/>
              <a:gd name="T7" fmla="*/ 2972 h 127000"/>
              <a:gd name="T8" fmla="*/ 0 60000 65536"/>
              <a:gd name="T9" fmla="*/ 0 60000 65536"/>
              <a:gd name="T10" fmla="*/ 0 60000 65536"/>
              <a:gd name="T11" fmla="*/ 0 60000 65536"/>
              <a:gd name="T12" fmla="*/ 0 w 2663825"/>
              <a:gd name="T13" fmla="*/ 0 h 127000"/>
              <a:gd name="T14" fmla="*/ 2663825 w 2663825"/>
              <a:gd name="T15" fmla="*/ 127000 h 127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3825" h="127000">
                <a:moveTo>
                  <a:pt x="2663825" y="0"/>
                </a:moveTo>
                <a:lnTo>
                  <a:pt x="2663825" y="127000"/>
                </a:lnTo>
                <a:lnTo>
                  <a:pt x="0" y="127000"/>
                </a:lnTo>
                <a:lnTo>
                  <a:pt x="0" y="3175"/>
                </a:lnTo>
              </a:path>
            </a:pathLst>
          </a:cu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9" tIns="45719" rIns="91439" bIns="45719"/>
          <a:lstStyle/>
          <a:p>
            <a:pPr defTabSz="9143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67" kern="0" dirty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627A8804-18C2-462A-90C2-B8057C678446}"/>
              </a:ext>
            </a:extLst>
          </p:cNvPr>
          <p:cNvCxnSpPr>
            <a:cxnSpLocks/>
          </p:cNvCxnSpPr>
          <p:nvPr/>
        </p:nvCxnSpPr>
        <p:spPr>
          <a:xfrm>
            <a:off x="7646452" y="4565148"/>
            <a:ext cx="295960" cy="0"/>
          </a:xfrm>
          <a:prstGeom prst="line">
            <a:avLst/>
          </a:prstGeom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0D8B5512-7BB3-4F72-AEE2-F05404688DDE}"/>
              </a:ext>
            </a:extLst>
          </p:cNvPr>
          <p:cNvCxnSpPr>
            <a:cxnSpLocks/>
          </p:cNvCxnSpPr>
          <p:nvPr/>
        </p:nvCxnSpPr>
        <p:spPr>
          <a:xfrm flipH="1">
            <a:off x="4254691" y="3650748"/>
            <a:ext cx="0" cy="914400"/>
          </a:xfrm>
          <a:prstGeom prst="line">
            <a:avLst/>
          </a:prstGeom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66">
            <a:extLst>
              <a:ext uri="{FF2B5EF4-FFF2-40B4-BE49-F238E27FC236}">
                <a16:creationId xmlns:a16="http://schemas.microsoft.com/office/drawing/2014/main" xmlns="" id="{45F69154-F082-41FB-8E07-B05512E59C2A}"/>
              </a:ext>
            </a:extLst>
          </p:cNvPr>
          <p:cNvSpPr>
            <a:spLocks/>
          </p:cNvSpPr>
          <p:nvPr/>
        </p:nvSpPr>
        <p:spPr bwMode="auto">
          <a:xfrm rot="5400000" flipH="1">
            <a:off x="3769909" y="4514711"/>
            <a:ext cx="1652154" cy="100875"/>
          </a:xfrm>
          <a:custGeom>
            <a:avLst/>
            <a:gdLst>
              <a:gd name="T0" fmla="*/ 542765 w 2663825"/>
              <a:gd name="T1" fmla="*/ 0 h 127000"/>
              <a:gd name="T2" fmla="*/ 542765 w 2663825"/>
              <a:gd name="T3" fmla="*/ 118872 h 127000"/>
              <a:gd name="T4" fmla="*/ 0 w 2663825"/>
              <a:gd name="T5" fmla="*/ 118872 h 127000"/>
              <a:gd name="T6" fmla="*/ 0 w 2663825"/>
              <a:gd name="T7" fmla="*/ 2972 h 127000"/>
              <a:gd name="T8" fmla="*/ 0 60000 65536"/>
              <a:gd name="T9" fmla="*/ 0 60000 65536"/>
              <a:gd name="T10" fmla="*/ 0 60000 65536"/>
              <a:gd name="T11" fmla="*/ 0 60000 65536"/>
              <a:gd name="T12" fmla="*/ 0 w 2663825"/>
              <a:gd name="T13" fmla="*/ 0 h 127000"/>
              <a:gd name="T14" fmla="*/ 2663825 w 2663825"/>
              <a:gd name="T15" fmla="*/ 127000 h 127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3825" h="127000">
                <a:moveTo>
                  <a:pt x="2663825" y="0"/>
                </a:moveTo>
                <a:lnTo>
                  <a:pt x="2663825" y="127000"/>
                </a:lnTo>
                <a:lnTo>
                  <a:pt x="0" y="127000"/>
                </a:lnTo>
                <a:lnTo>
                  <a:pt x="0" y="3175"/>
                </a:lnTo>
              </a:path>
            </a:pathLst>
          </a:cu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9" tIns="45719" rIns="91439" bIns="45719"/>
          <a:lstStyle/>
          <a:p>
            <a:pPr defTabSz="9143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67" kern="0" dirty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365670AE-DA6C-40BE-A86C-2C83DB6DAEF7}"/>
              </a:ext>
            </a:extLst>
          </p:cNvPr>
          <p:cNvCxnSpPr>
            <a:cxnSpLocks/>
          </p:cNvCxnSpPr>
          <p:nvPr/>
        </p:nvCxnSpPr>
        <p:spPr>
          <a:xfrm flipH="1">
            <a:off x="4254691" y="4565148"/>
            <a:ext cx="290858" cy="0"/>
          </a:xfrm>
          <a:prstGeom prst="line">
            <a:avLst/>
          </a:prstGeom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Group 16">
            <a:extLst>
              <a:ext uri="{FF2B5EF4-FFF2-40B4-BE49-F238E27FC236}">
                <a16:creationId xmlns:a16="http://schemas.microsoft.com/office/drawing/2014/main" xmlns="" id="{D5D809A0-4E4D-004E-B28B-5CCF82E1F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852065"/>
              </p:ext>
            </p:extLst>
          </p:nvPr>
        </p:nvGraphicFramePr>
        <p:xfrm>
          <a:off x="3962404" y="3340182"/>
          <a:ext cx="4267192" cy="30708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92370">
                  <a:extLst>
                    <a:ext uri="{9D8B030D-6E8A-4147-A177-3AD203B41FA5}">
                      <a16:colId xmlns:a16="http://schemas.microsoft.com/office/drawing/2014/main" xmlns="" val="14168780"/>
                    </a:ext>
                  </a:extLst>
                </a:gridCol>
                <a:gridCol w="22824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23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7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452 (17%)</a:t>
                      </a:r>
                    </a:p>
                  </a:txBody>
                  <a:tcPr marL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F4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Discontinued study drug</a:t>
                      </a:r>
                    </a:p>
                  </a:txBody>
                  <a:tcPr marL="45720" marR="45720"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430 (16%)</a:t>
                      </a:r>
                    </a:p>
                  </a:txBody>
                  <a:tcPr marR="45720"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615169" y="1180446"/>
            <a:ext cx="2952538" cy="166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/>
              <a:t>Enrollment period: Sep 2016–May 2017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xmlns="" id="{4047F670-D25F-4B0A-9892-CB821CF0F6DB}"/>
              </a:ext>
            </a:extLst>
          </p:cNvPr>
          <p:cNvCxnSpPr>
            <a:cxnSpLocks/>
            <a:stCxn id="7" idx="2"/>
            <a:endCxn id="13" idx="0"/>
          </p:cNvCxnSpPr>
          <p:nvPr/>
        </p:nvCxnSpPr>
        <p:spPr>
          <a:xfrm rot="5400000">
            <a:off x="4567854" y="1074016"/>
            <a:ext cx="645226" cy="2401944"/>
          </a:xfrm>
          <a:prstGeom prst="bentConnector3">
            <a:avLst>
              <a:gd name="adj1" fmla="val 6684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xmlns="" id="{A4CDE2A0-9B25-48EB-916D-5E1D0B73A0A9}"/>
              </a:ext>
            </a:extLst>
          </p:cNvPr>
          <p:cNvCxnSpPr>
            <a:cxnSpLocks/>
            <a:stCxn id="7" idx="2"/>
            <a:endCxn id="14" idx="0"/>
          </p:cNvCxnSpPr>
          <p:nvPr/>
        </p:nvCxnSpPr>
        <p:spPr>
          <a:xfrm rot="16200000" flipH="1">
            <a:off x="6983949" y="1059864"/>
            <a:ext cx="645226" cy="2430247"/>
          </a:xfrm>
          <a:prstGeom prst="bentConnector3">
            <a:avLst>
              <a:gd name="adj1" fmla="val 6684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2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Demographics and HIV Risk Factors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52F3A0-8F51-491A-80AF-561E39C1CCDD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8" name="Content Placeholder 5">
            <a:extLst>
              <a:ext uri="{FF2B5EF4-FFF2-40B4-BE49-F238E27FC236}">
                <a16:creationId xmlns:a16="http://schemas.microsoft.com/office/drawing/2014/main" xmlns="" id="{5BA2E77C-1F6E-5F4D-98CC-80F4A6BFA9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807487"/>
              </p:ext>
            </p:extLst>
          </p:nvPr>
        </p:nvGraphicFramePr>
        <p:xfrm>
          <a:off x="498609" y="1179830"/>
          <a:ext cx="10174096" cy="509689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203571">
                  <a:extLst>
                    <a:ext uri="{9D8B030D-6E8A-4147-A177-3AD203B41FA5}">
                      <a16:colId xmlns:a16="http://schemas.microsoft.com/office/drawing/2014/main" xmlns="" val="3214436202"/>
                    </a:ext>
                  </a:extLst>
                </a:gridCol>
                <a:gridCol w="4754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6972">
                  <a:extLst>
                    <a:ext uri="{9D8B030D-6E8A-4147-A177-3AD203B41FA5}">
                      <a16:colId xmlns:a16="http://schemas.microsoft.com/office/drawing/2014/main" xmlns="" val="2593361834"/>
                    </a:ext>
                  </a:extLst>
                </a:gridCol>
                <a:gridCol w="1528673">
                  <a:extLst>
                    <a:ext uri="{9D8B030D-6E8A-4147-A177-3AD203B41FA5}">
                      <a16:colId xmlns:a16="http://schemas.microsoft.com/office/drawing/2014/main" xmlns="" val="741444456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F/TAF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n=2694</a:t>
                      </a:r>
                    </a:p>
                  </a:txBody>
                  <a:tcPr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4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F/TDF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n=2693</a:t>
                      </a:r>
                    </a:p>
                  </a:txBody>
                  <a:tcPr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731">
                <a:tc rowSpan="6"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Demographics</a:t>
                      </a:r>
                    </a:p>
                  </a:txBody>
                  <a:tcPr marT="18288" marB="1828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/>
                        <a:t>Median age, y (range)</a:t>
                      </a:r>
                    </a:p>
                  </a:txBody>
                  <a:tcPr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34 (18–76)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34 (18–72)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4126135"/>
                  </a:ext>
                </a:extLst>
              </a:tr>
              <a:tr h="315731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21920" marR="12192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/>
                        <a:t>Race, n (%)</a:t>
                      </a:r>
                    </a:p>
                  </a:txBody>
                  <a:tcPr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5731">
                <a:tc vMerge="1">
                  <a:txBody>
                    <a:bodyPr/>
                    <a:lstStyle/>
                    <a:p>
                      <a:pPr marL="274320"/>
                      <a:endParaRPr lang="en-US" sz="14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600" dirty="0"/>
                        <a:t>White</a:t>
                      </a:r>
                    </a:p>
                  </a:txBody>
                  <a:tcPr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74320"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2264 (84)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2247 (84)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5731">
                <a:tc vMerge="1">
                  <a:txBody>
                    <a:bodyPr/>
                    <a:lstStyle/>
                    <a:p>
                      <a:pPr marL="274320"/>
                      <a:endParaRPr lang="en-US" sz="1400" dirty="0"/>
                    </a:p>
                  </a:txBody>
                  <a:tcPr marL="121920" marR="12192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600" dirty="0"/>
                        <a:t>Black</a:t>
                      </a:r>
                      <a:r>
                        <a:rPr lang="en-US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1600" baseline="30000" dirty="0"/>
                    </a:p>
                  </a:txBody>
                  <a:tcPr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240 (9)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234 (9)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4558470"/>
                  </a:ext>
                </a:extLst>
              </a:tr>
              <a:tr h="315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600" baseline="0" dirty="0"/>
                        <a:t>Asian</a:t>
                      </a:r>
                    </a:p>
                  </a:txBody>
                  <a:tcPr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113 (4)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120 (5)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3289567"/>
                  </a:ext>
                </a:extLst>
              </a:tr>
              <a:tr h="315731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21920" marR="12192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/>
                        <a:t>Hispanic or Latinx ethnicity, n (%)</a:t>
                      </a:r>
                    </a:p>
                  </a:txBody>
                  <a:tcPr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635 (24)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683 (25)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3071936"/>
                  </a:ext>
                </a:extLst>
              </a:tr>
              <a:tr h="315731">
                <a:tc>
                  <a:txBody>
                    <a:bodyPr/>
                    <a:lstStyle/>
                    <a:p>
                      <a:pPr algn="r"/>
                      <a:endParaRPr lang="en-US" sz="1600" b="1" dirty="0"/>
                    </a:p>
                  </a:txBody>
                  <a:tcPr marT="18288" marB="1828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/>
                        <a:t>Proportion TGW, n (%)</a:t>
                      </a:r>
                    </a:p>
                  </a:txBody>
                  <a:tcPr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45 (2)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29 (1)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802201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r"/>
                      <a:endParaRPr lang="en-US" sz="1000" b="1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5911243"/>
                  </a:ext>
                </a:extLst>
              </a:tr>
              <a:tr h="315731">
                <a:tc rowSpan="7"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HIV risk factors, %</a:t>
                      </a:r>
                    </a:p>
                  </a:txBody>
                  <a:tcPr marT="18288" marB="1828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≥2 condomless anal sex (receptive), past 12W</a:t>
                      </a:r>
                    </a:p>
                  </a:txBody>
                  <a:tcPr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Rectal gonorrhea, past 24W</a:t>
                      </a:r>
                    </a:p>
                  </a:txBody>
                  <a:tcPr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Rectal chlamydia, past 24W</a:t>
                      </a:r>
                    </a:p>
                  </a:txBody>
                  <a:tcPr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5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Syphilis, past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24W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4214032"/>
                  </a:ext>
                </a:extLst>
              </a:tr>
              <a:tr h="315731">
                <a:tc vMerge="1">
                  <a:txBody>
                    <a:bodyPr/>
                    <a:lstStyle/>
                    <a:p>
                      <a:pPr marL="274320">
                        <a:spcBef>
                          <a:spcPts val="0"/>
                        </a:spcBef>
                      </a:pPr>
                      <a:endParaRPr lang="en-US" sz="1400" dirty="0"/>
                    </a:p>
                  </a:txBody>
                  <a:tcPr marL="121920" marR="12192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Recreational drug use, past 12W </a:t>
                      </a:r>
                    </a:p>
                  </a:txBody>
                  <a:tcPr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5731">
                <a:tc vMerge="1">
                  <a:txBody>
                    <a:bodyPr/>
                    <a:lstStyle/>
                    <a:p>
                      <a:pPr marL="274320">
                        <a:spcBef>
                          <a:spcPts val="0"/>
                        </a:spcBef>
                      </a:pPr>
                      <a:endParaRPr lang="en-US" sz="14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Binge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drinking</a:t>
                      </a:r>
                      <a:r>
                        <a:rPr lang="en-US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†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5731">
                <a:tc vMerge="1">
                  <a:txBody>
                    <a:bodyPr/>
                    <a:lstStyle/>
                    <a:p>
                      <a:pPr marL="274320">
                        <a:spcBef>
                          <a:spcPts val="0"/>
                        </a:spcBef>
                      </a:pPr>
                      <a:endParaRPr lang="en-US" sz="1400" dirty="0"/>
                    </a:p>
                  </a:txBody>
                  <a:tcPr marL="121920" marR="12192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Taking F/TDF for PrEP at baseline</a:t>
                      </a:r>
                    </a:p>
                  </a:txBody>
                  <a:tcPr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71EF12F-AA98-41DF-872E-3BD7B32110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9516" y="6276720"/>
            <a:ext cx="7981435" cy="305503"/>
          </a:xfrm>
        </p:spPr>
        <p:txBody>
          <a:bodyPr/>
          <a:lstStyle/>
          <a:p>
            <a:r>
              <a:rPr lang="en-US" dirty="0"/>
              <a:t>*Includes mixed black race; </a:t>
            </a:r>
            <a:r>
              <a:rPr lang="en-US" baseline="30000" dirty="0"/>
              <a:t>† </a:t>
            </a:r>
            <a:r>
              <a:rPr lang="en-US" dirty="0"/>
              <a:t>≥6 drinks on ≥1 occasion, at least monthly.</a:t>
            </a:r>
          </a:p>
        </p:txBody>
      </p:sp>
    </p:spTree>
    <p:extLst>
      <p:ext uri="{BB962C8B-B14F-4D97-AF65-F5344CB8AC3E}">
        <p14:creationId xmlns:p14="http://schemas.microsoft.com/office/powerpoint/2010/main" val="9173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BD15F27-D5E6-4CD6-B293-8AF8A2CEC34F}"/>
              </a:ext>
            </a:extLst>
          </p:cNvPr>
          <p:cNvSpPr/>
          <p:nvPr/>
        </p:nvSpPr>
        <p:spPr>
          <a:xfrm>
            <a:off x="6376613" y="1596708"/>
            <a:ext cx="5065776" cy="420624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3CBA400-0E7F-4501-BB27-EB0333F7EC0C}"/>
              </a:ext>
            </a:extLst>
          </p:cNvPr>
          <p:cNvSpPr/>
          <p:nvPr/>
        </p:nvSpPr>
        <p:spPr>
          <a:xfrm>
            <a:off x="8934174" y="2767735"/>
            <a:ext cx="1345585" cy="23648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DISCOVER Primary Endpoint Analysis: HIV Incidence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4B6F8C08-2EFF-4329-BD1A-2AF66540A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017" y="5943051"/>
            <a:ext cx="6112169" cy="55066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000" b="1" dirty="0"/>
              <a:t>F/TAF is noninferior to F/TDF for HIV prevention</a:t>
            </a:r>
          </a:p>
        </p:txBody>
      </p:sp>
      <p:sp>
        <p:nvSpPr>
          <p:cNvPr id="9229" name="Slide Number Placeholder 4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133547" indent="-30479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743131" indent="-30479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AAB8867-0101-472B-B9B5-035143636D64}" type="slidenum">
              <a:rPr lang="en-US" altLang="en-US" smtClean="0">
                <a:solidFill>
                  <a:srgbClr val="7F7F7F"/>
                </a:solidFill>
              </a:rPr>
              <a:pPr eaLnBrk="1" hangingPunct="1"/>
              <a:t>9</a:t>
            </a:fld>
            <a:endParaRPr lang="en-US" altLang="en-US" dirty="0">
              <a:solidFill>
                <a:srgbClr val="7F7F7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3098E1E-7CE1-4A0C-9024-9FCF965472AF}"/>
              </a:ext>
            </a:extLst>
          </p:cNvPr>
          <p:cNvSpPr/>
          <p:nvPr/>
        </p:nvSpPr>
        <p:spPr>
          <a:xfrm>
            <a:off x="715226" y="1596708"/>
            <a:ext cx="5069350" cy="420624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9241" name="Rectangle 6"/>
          <p:cNvSpPr>
            <a:spLocks noChangeArrowheads="1"/>
          </p:cNvSpPr>
          <p:nvPr/>
        </p:nvSpPr>
        <p:spPr bwMode="auto">
          <a:xfrm>
            <a:off x="2409126" y="1672568"/>
            <a:ext cx="1681550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/>
          <a:p>
            <a:pPr algn="ctr" defTabSz="1219170"/>
            <a:r>
              <a:rPr lang="en-GB" altLang="en-US" sz="2000" b="1" dirty="0">
                <a:solidFill>
                  <a:prstClr val="black"/>
                </a:solidFill>
                <a:ea typeface="MS PGothic" pitchFamily="34" charset="-128"/>
              </a:rPr>
              <a:t>HIV Incidence</a:t>
            </a:r>
            <a:endParaRPr lang="en-US" altLang="en-US" sz="2000" b="1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7117297" y="1672568"/>
            <a:ext cx="3601948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2000" b="1" kern="0" dirty="0">
                <a:solidFill>
                  <a:prstClr val="black"/>
                </a:solidFill>
                <a:ea typeface="MS PGothic" panose="020B0600070205080204" pitchFamily="34" charset="-128"/>
              </a:rPr>
              <a:t>Incidence Rate Ratio </a:t>
            </a:r>
            <a:r>
              <a:rPr lang="en-US" altLang="en-US" sz="2000" b="1" kern="0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[95</a:t>
            </a:r>
            <a:r>
              <a:rPr lang="en-US" altLang="en-US" sz="2000" b="1" kern="0" dirty="0">
                <a:solidFill>
                  <a:prstClr val="black"/>
                </a:solidFill>
                <a:ea typeface="MS PGothic" panose="020B0600070205080204" pitchFamily="34" charset="-128"/>
              </a:rPr>
              <a:t>% </a:t>
            </a:r>
            <a:r>
              <a:rPr lang="en-US" altLang="en-US" sz="2000" b="1" kern="0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CI]</a:t>
            </a:r>
            <a:endParaRPr lang="en-US" altLang="en-US" sz="2000" b="1" kern="0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BBBBBBB-C59C-44A5-9FF4-7ACD35B56889}"/>
              </a:ext>
            </a:extLst>
          </p:cNvPr>
          <p:cNvGrpSpPr/>
          <p:nvPr/>
        </p:nvGrpSpPr>
        <p:grpSpPr>
          <a:xfrm>
            <a:off x="861319" y="1865132"/>
            <a:ext cx="4761735" cy="3783832"/>
            <a:chOff x="879425" y="2065240"/>
            <a:chExt cx="4761735" cy="3198793"/>
          </a:xfrm>
        </p:grpSpPr>
        <p:sp>
          <p:nvSpPr>
            <p:cNvPr id="9221" name="TextBox 37"/>
            <p:cNvSpPr txBox="1">
              <a:spLocks noChangeArrowheads="1"/>
            </p:cNvSpPr>
            <p:nvPr/>
          </p:nvSpPr>
          <p:spPr bwMode="auto">
            <a:xfrm rot="16200000">
              <a:off x="64965" y="3474680"/>
              <a:ext cx="18443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1219170" eaLnBrk="1" hangingPunct="1">
                <a:spcBef>
                  <a:spcPct val="50000"/>
                </a:spcBef>
              </a:pPr>
              <a:r>
                <a:rPr lang="en-US" altLang="en-US" sz="1400" dirty="0">
                  <a:ea typeface="MS PGothic" pitchFamily="34" charset="-128"/>
                </a:rPr>
                <a:t>HIV Incidence Rate/100 PY</a:t>
              </a:r>
            </a:p>
          </p:txBody>
        </p:sp>
        <p:graphicFrame>
          <p:nvGraphicFramePr>
            <p:cNvPr id="2" name="Chart 3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58739946"/>
                </p:ext>
              </p:extLst>
            </p:nvPr>
          </p:nvGraphicFramePr>
          <p:xfrm>
            <a:off x="1214313" y="2065240"/>
            <a:ext cx="4426847" cy="31202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9E0CA01-C415-AE48-8EB7-3C59385F0204}"/>
                </a:ext>
              </a:extLst>
            </p:cNvPr>
            <p:cNvSpPr txBox="1"/>
            <p:nvPr/>
          </p:nvSpPr>
          <p:spPr>
            <a:xfrm>
              <a:off x="2220921" y="4847732"/>
              <a:ext cx="1214426" cy="416301"/>
            </a:xfrm>
            <a:prstGeom prst="rect">
              <a:avLst/>
            </a:prstGeom>
            <a:noFill/>
          </p:spPr>
          <p:txBody>
            <a:bodyPr wrap="square" lIns="91439" tIns="45719" rIns="91439" bIns="45719" rtlCol="0" anchor="ctr" anchorCtr="0">
              <a:spAutoFit/>
            </a:bodyPr>
            <a:lstStyle/>
            <a:p>
              <a:pPr algn="ctr"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</a:rPr>
                <a:t>F/TAF</a:t>
              </a:r>
            </a:p>
            <a:p>
              <a:pPr algn="ctr"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</a:rPr>
                <a:t>n=2694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D8302204-D103-074B-84D9-CDD1B56A655A}"/>
                </a:ext>
              </a:extLst>
            </p:cNvPr>
            <p:cNvSpPr txBox="1"/>
            <p:nvPr/>
          </p:nvSpPr>
          <p:spPr>
            <a:xfrm>
              <a:off x="3865151" y="4847732"/>
              <a:ext cx="1214426" cy="416301"/>
            </a:xfrm>
            <a:prstGeom prst="rect">
              <a:avLst/>
            </a:prstGeom>
            <a:noFill/>
          </p:spPr>
          <p:txBody>
            <a:bodyPr wrap="square" lIns="91439" tIns="45719" rIns="91439" bIns="45719" rtlCol="0" anchor="ctr" anchorCtr="0">
              <a:spAutoFit/>
            </a:bodyPr>
            <a:lstStyle/>
            <a:p>
              <a:pPr algn="ctr"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</a:rPr>
                <a:t>F/TDF</a:t>
              </a:r>
            </a:p>
            <a:p>
              <a:pPr algn="ctr"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</a:rPr>
                <a:t>n=2693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63505574-7067-458A-A37E-075D1E696E77}"/>
                </a:ext>
              </a:extLst>
            </p:cNvPr>
            <p:cNvSpPr txBox="1"/>
            <p:nvPr/>
          </p:nvSpPr>
          <p:spPr>
            <a:xfrm>
              <a:off x="2582683" y="3941359"/>
              <a:ext cx="497250" cy="23190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39" tIns="45719" rIns="91439" bIns="45719" rtlCol="0" anchor="ctr" anchorCtr="0">
              <a:noAutofit/>
            </a:bodyPr>
            <a:lstStyle/>
            <a:p>
              <a:pPr algn="ctr" defTabSz="91433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dirty="0">
                  <a:solidFill>
                    <a:prstClr val="black"/>
                  </a:solidFill>
                </a:rPr>
                <a:t>7 infections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D131D1B9-46E2-4CB6-B681-F227FE21F6E0}"/>
                </a:ext>
              </a:extLst>
            </p:cNvPr>
            <p:cNvSpPr txBox="1"/>
            <p:nvPr/>
          </p:nvSpPr>
          <p:spPr>
            <a:xfrm>
              <a:off x="4202652" y="3195096"/>
              <a:ext cx="596635" cy="23190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39" tIns="45719" rIns="91439" bIns="45719" rtlCol="0" anchor="ctr" anchorCtr="0">
              <a:noAutofit/>
            </a:bodyPr>
            <a:lstStyle/>
            <a:p>
              <a:pPr algn="ctr" defTabSz="91433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dirty="0">
                  <a:solidFill>
                    <a:prstClr val="black"/>
                  </a:solidFill>
                </a:rPr>
                <a:t>15 infections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C8291A31-BC35-421B-BC61-44089DFAEA02}"/>
                </a:ext>
              </a:extLst>
            </p:cNvPr>
            <p:cNvSpPr txBox="1"/>
            <p:nvPr/>
          </p:nvSpPr>
          <p:spPr>
            <a:xfrm>
              <a:off x="2349505" y="4173169"/>
              <a:ext cx="963608" cy="231906"/>
            </a:xfrm>
            <a:prstGeom prst="rect">
              <a:avLst/>
            </a:prstGeom>
            <a:solidFill>
              <a:srgbClr val="00C42A"/>
            </a:solidFill>
          </p:spPr>
          <p:txBody>
            <a:bodyPr wrap="none" lIns="91439" tIns="45719" rIns="91439" bIns="0" rtlCol="0" anchor="b" anchorCtr="0">
              <a:noAutofit/>
            </a:bodyPr>
            <a:lstStyle/>
            <a:p>
              <a:pPr algn="ctr" defTabSz="91433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4370 PY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8C74C76E-91F4-4707-8A21-515BDC442BBD}"/>
                </a:ext>
              </a:extLst>
            </p:cNvPr>
            <p:cNvSpPr txBox="1"/>
            <p:nvPr/>
          </p:nvSpPr>
          <p:spPr>
            <a:xfrm>
              <a:off x="4019964" y="3427002"/>
              <a:ext cx="963608" cy="231906"/>
            </a:xfrm>
            <a:prstGeom prst="rect">
              <a:avLst/>
            </a:prstGeom>
            <a:solidFill>
              <a:srgbClr val="7F7F7F"/>
            </a:solidFill>
          </p:spPr>
          <p:txBody>
            <a:bodyPr wrap="none" lIns="91439" tIns="45719" rIns="91439" bIns="0" rtlCol="0" anchor="b" anchorCtr="0">
              <a:noAutofit/>
            </a:bodyPr>
            <a:lstStyle/>
            <a:p>
              <a:pPr algn="ctr" defTabSz="91433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4386 PY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ED913832-28C6-4A05-A4F9-A955AFD8DE27}"/>
              </a:ext>
            </a:extLst>
          </p:cNvPr>
          <p:cNvSpPr/>
          <p:nvPr/>
        </p:nvSpPr>
        <p:spPr>
          <a:xfrm>
            <a:off x="668346" y="6511853"/>
            <a:ext cx="25314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CI, confidence interval; RR, rate ratio.</a:t>
            </a: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xmlns="" id="{3755C221-FF80-9746-A8CF-F88F88C1FD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232838"/>
              </p:ext>
            </p:extLst>
          </p:nvPr>
        </p:nvGraphicFramePr>
        <p:xfrm>
          <a:off x="6528275" y="2713869"/>
          <a:ext cx="4792206" cy="2786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6" name="Straight Connector 24">
            <a:extLst>
              <a:ext uri="{FF2B5EF4-FFF2-40B4-BE49-F238E27FC236}">
                <a16:creationId xmlns:a16="http://schemas.microsoft.com/office/drawing/2014/main" xmlns="" id="{80B7544B-EA85-5744-B026-DE8C5B77715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937350" y="2683656"/>
            <a:ext cx="0" cy="245258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5" name="Text Box 99"/>
          <p:cNvSpPr txBox="1">
            <a:spLocks noChangeArrowheads="1"/>
          </p:cNvSpPr>
          <p:nvPr/>
        </p:nvSpPr>
        <p:spPr bwMode="auto">
          <a:xfrm>
            <a:off x="8753745" y="4142256"/>
            <a:ext cx="101909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219170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prstClr val="black"/>
                </a:solidFill>
                <a:ea typeface="MS PGothic" pitchFamily="34" charset="-128"/>
              </a:rPr>
              <a:t>1.15</a:t>
            </a:r>
            <a:endParaRPr lang="en-GB" altLang="en-US" sz="1400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226" name="Text Box 98"/>
          <p:cNvSpPr txBox="1">
            <a:spLocks noChangeArrowheads="1"/>
          </p:cNvSpPr>
          <p:nvPr/>
        </p:nvSpPr>
        <p:spPr bwMode="auto">
          <a:xfrm>
            <a:off x="6852320" y="4142255"/>
            <a:ext cx="650825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r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219170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prstClr val="black"/>
                </a:solidFill>
                <a:ea typeface="MS PGothic" pitchFamily="34" charset="-128"/>
              </a:rPr>
              <a:t>0.19</a:t>
            </a:r>
            <a:endParaRPr lang="en-GB" altLang="en-US" sz="1400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227" name="Text Box 99"/>
          <p:cNvSpPr txBox="1">
            <a:spLocks noChangeArrowheads="1"/>
          </p:cNvSpPr>
          <p:nvPr/>
        </p:nvSpPr>
        <p:spPr bwMode="auto">
          <a:xfrm>
            <a:off x="7318287" y="3501750"/>
            <a:ext cx="9211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219170" eaLnBrk="1" hangingPunct="1">
              <a:spcBef>
                <a:spcPct val="50000"/>
              </a:spcBef>
            </a:pPr>
            <a:r>
              <a:rPr lang="en-US" altLang="en-US" sz="1600" b="1" dirty="0">
                <a:solidFill>
                  <a:prstClr val="black"/>
                </a:solidFill>
                <a:ea typeface="MS PGothic" pitchFamily="34" charset="-128"/>
              </a:rPr>
              <a:t>0.47</a:t>
            </a:r>
            <a:endParaRPr lang="en-GB" altLang="en-US" sz="1600" b="1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4" name="Text Box 99">
            <a:extLst>
              <a:ext uri="{FF2B5EF4-FFF2-40B4-BE49-F238E27FC236}">
                <a16:creationId xmlns:a16="http://schemas.microsoft.com/office/drawing/2014/main" xmlns="" id="{A21AB33A-7F5B-4F10-9FA0-B23A9F2D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7852" y="5194486"/>
            <a:ext cx="58381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219170" eaLnBrk="1" hangingPunct="1"/>
            <a:r>
              <a:rPr lang="en-US" altLang="en-US" sz="1600" b="1" dirty="0">
                <a:solidFill>
                  <a:prstClr val="black"/>
                </a:solidFill>
                <a:ea typeface="MS PGothic" pitchFamily="34" charset="-128"/>
              </a:rPr>
              <a:t>1.62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7ECF9DF-BBB1-47D8-9C72-61C2D3E7F187}"/>
              </a:ext>
            </a:extLst>
          </p:cNvPr>
          <p:cNvSpPr/>
          <p:nvPr/>
        </p:nvSpPr>
        <p:spPr>
          <a:xfrm>
            <a:off x="9882068" y="5519568"/>
            <a:ext cx="795411" cy="169277"/>
          </a:xfrm>
          <a:prstGeom prst="rect">
            <a:avLst/>
          </a:prstGeom>
          <a:noFill/>
        </p:spPr>
        <p:txBody>
          <a:bodyPr wrap="none" tIns="0" bIns="0">
            <a:spAutoFit/>
          </a:bodyPr>
          <a:lstStyle/>
          <a:p>
            <a:pPr algn="ctr" defTabSz="1219170"/>
            <a:r>
              <a:rPr lang="en-US" altLang="en-US" sz="1100" dirty="0">
                <a:solidFill>
                  <a:prstClr val="black"/>
                </a:solidFill>
                <a:ea typeface="MS PGothic" pitchFamily="34" charset="-128"/>
              </a:rPr>
              <a:t>NI margin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5C8D4BE-C31A-4785-BFAF-3C7F9F761E0B}"/>
              </a:ext>
            </a:extLst>
          </p:cNvPr>
          <p:cNvSpPr/>
          <p:nvPr/>
        </p:nvSpPr>
        <p:spPr>
          <a:xfrm>
            <a:off x="8174997" y="5519568"/>
            <a:ext cx="1518364" cy="169277"/>
          </a:xfrm>
          <a:prstGeom prst="rect">
            <a:avLst/>
          </a:prstGeom>
          <a:noFill/>
        </p:spPr>
        <p:txBody>
          <a:bodyPr wrap="none" tIns="0" bIns="0">
            <a:spAutoFit/>
          </a:bodyPr>
          <a:lstStyle/>
          <a:p>
            <a:pPr algn="ctr" defTabSz="1219170"/>
            <a:r>
              <a:rPr lang="en-US" altLang="en-US" sz="1100" dirty="0">
                <a:solidFill>
                  <a:prstClr val="black"/>
                </a:solidFill>
                <a:ea typeface="MS PGothic" pitchFamily="34" charset="-128"/>
              </a:rPr>
              <a:t>RR = 1, no difference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6AAE6D1-40EB-445A-9E3E-ACC2D285CB9D}"/>
              </a:ext>
            </a:extLst>
          </p:cNvPr>
          <p:cNvGrpSpPr/>
          <p:nvPr/>
        </p:nvGrpSpPr>
        <p:grpSpPr>
          <a:xfrm>
            <a:off x="7174992" y="3748319"/>
            <a:ext cx="2082463" cy="396085"/>
            <a:chOff x="6923757" y="4181475"/>
            <a:chExt cx="2339975" cy="45141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E40809A2-5FE4-4711-86D1-B67C2E7209E9}"/>
                </a:ext>
              </a:extLst>
            </p:cNvPr>
            <p:cNvCxnSpPr/>
            <p:nvPr/>
          </p:nvCxnSpPr>
          <p:spPr>
            <a:xfrm>
              <a:off x="9263732" y="4181475"/>
              <a:ext cx="0" cy="451415"/>
            </a:xfrm>
            <a:prstGeom prst="line">
              <a:avLst/>
            </a:prstGeom>
            <a:ln w="3492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F309E906-05A9-4F89-A653-71C014FBDCFE}"/>
                </a:ext>
              </a:extLst>
            </p:cNvPr>
            <p:cNvCxnSpPr/>
            <p:nvPr/>
          </p:nvCxnSpPr>
          <p:spPr>
            <a:xfrm>
              <a:off x="6923757" y="4181475"/>
              <a:ext cx="0" cy="451415"/>
            </a:xfrm>
            <a:prstGeom prst="line">
              <a:avLst/>
            </a:prstGeom>
            <a:ln w="3492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250B87B0-E506-43C5-94B8-353733A7BE6F}"/>
              </a:ext>
            </a:extLst>
          </p:cNvPr>
          <p:cNvSpPr/>
          <p:nvPr/>
        </p:nvSpPr>
        <p:spPr>
          <a:xfrm>
            <a:off x="8987266" y="2804923"/>
            <a:ext cx="123944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170"/>
            <a:r>
              <a:rPr lang="en-US" altLang="en-US" sz="1400" dirty="0">
                <a:solidFill>
                  <a:prstClr val="black"/>
                </a:solidFill>
                <a:ea typeface="MS PGothic" pitchFamily="34" charset="-128"/>
              </a:rPr>
              <a:t>Noninferiority</a:t>
            </a:r>
          </a:p>
        </p:txBody>
      </p:sp>
      <p:sp>
        <p:nvSpPr>
          <p:cNvPr id="37" name="AutoShape 106">
            <a:extLst>
              <a:ext uri="{FF2B5EF4-FFF2-40B4-BE49-F238E27FC236}">
                <a16:creationId xmlns:a16="http://schemas.microsoft.com/office/drawing/2014/main" xmlns="" id="{DBC4DFF8-0FEC-5A4F-A7C6-5494A0579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7197" y="2255832"/>
            <a:ext cx="2162725" cy="592111"/>
          </a:xfrm>
          <a:prstGeom prst="rightArrow">
            <a:avLst>
              <a:gd name="adj1" fmla="val 74951"/>
              <a:gd name="adj2" fmla="val 72474"/>
            </a:avLst>
          </a:prstGeom>
          <a:solidFill>
            <a:srgbClr val="7F7F7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1219170"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800" b="1" kern="0" dirty="0">
                <a:solidFill>
                  <a:prstClr val="white"/>
                </a:solidFill>
                <a:ea typeface="MS PGothic"/>
                <a:cs typeface="Arial" charset="0"/>
              </a:rPr>
              <a:t>Favors F/TDF</a:t>
            </a:r>
          </a:p>
        </p:txBody>
      </p:sp>
      <p:sp>
        <p:nvSpPr>
          <p:cNvPr id="38" name="AutoShape 106">
            <a:extLst>
              <a:ext uri="{FF2B5EF4-FFF2-40B4-BE49-F238E27FC236}">
                <a16:creationId xmlns:a16="http://schemas.microsoft.com/office/drawing/2014/main" xmlns="" id="{ED69B10E-1A9C-8A41-A247-865638EDE72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69339" y="2255832"/>
            <a:ext cx="2162725" cy="592111"/>
          </a:xfrm>
          <a:prstGeom prst="rightArrow">
            <a:avLst>
              <a:gd name="adj1" fmla="val 74951"/>
              <a:gd name="adj2" fmla="val 71895"/>
            </a:avLst>
          </a:prstGeom>
          <a:solidFill>
            <a:srgbClr val="00C42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1219170"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800" b="1" kern="0" dirty="0">
                <a:solidFill>
                  <a:prstClr val="white"/>
                </a:solidFill>
                <a:ea typeface="MS PGothic"/>
                <a:cs typeface="Arial" charset="0"/>
              </a:rPr>
              <a:t>Favors F/TAF</a:t>
            </a:r>
          </a:p>
        </p:txBody>
      </p:sp>
      <p:sp>
        <p:nvSpPr>
          <p:cNvPr id="35" name="Content Placeholder 15">
            <a:extLst>
              <a:ext uri="{FF2B5EF4-FFF2-40B4-BE49-F238E27FC236}">
                <a16:creationId xmlns:a16="http://schemas.microsoft.com/office/drawing/2014/main" xmlns="" id="{31FAE82D-9307-438A-A913-726FFC2D81F4}"/>
              </a:ext>
            </a:extLst>
          </p:cNvPr>
          <p:cNvSpPr txBox="1">
            <a:spLocks/>
          </p:cNvSpPr>
          <p:nvPr/>
        </p:nvSpPr>
        <p:spPr>
          <a:xfrm>
            <a:off x="834143" y="1156226"/>
            <a:ext cx="4901855" cy="444907"/>
          </a:xfrm>
          <a:prstGeom prst="rect">
            <a:avLst/>
          </a:prstGeom>
        </p:spPr>
        <p:txBody>
          <a:bodyPr vert="horz" lIns="0" tIns="45719" rIns="0" bIns="45719" rtlCol="0">
            <a:normAutofit/>
          </a:bodyPr>
          <a:lstStyle>
            <a:lvl1pPr marL="342900" indent="-342900" algn="l" defTabSz="121914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121914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14450" indent="-342900" algn="l" defTabSz="121914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indent="-342900" algn="l" defTabSz="12191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06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2000" b="1" dirty="0"/>
              <a:t>22 HIV infections in 8756 PY of follow-up</a:t>
            </a:r>
          </a:p>
        </p:txBody>
      </p:sp>
    </p:spTree>
    <p:extLst>
      <p:ext uri="{BB962C8B-B14F-4D97-AF65-F5344CB8AC3E}">
        <p14:creationId xmlns:p14="http://schemas.microsoft.com/office/powerpoint/2010/main" val="3614014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E THIS TEMPLATE">
  <a:themeElements>
    <a:clrScheme name="HIV">
      <a:dk1>
        <a:srgbClr val="000000"/>
      </a:dk1>
      <a:lt1>
        <a:srgbClr val="FFFFFF"/>
      </a:lt1>
      <a:dk2>
        <a:srgbClr val="CC0000"/>
      </a:dk2>
      <a:lt2>
        <a:srgbClr val="E2E2E2"/>
      </a:lt2>
      <a:accent1>
        <a:srgbClr val="CC0000"/>
      </a:accent1>
      <a:accent2>
        <a:srgbClr val="717074"/>
      </a:accent2>
      <a:accent3>
        <a:srgbClr val="0CB5EA"/>
      </a:accent3>
      <a:accent4>
        <a:srgbClr val="FBB040"/>
      </a:accent4>
      <a:accent5>
        <a:srgbClr val="6338A2"/>
      </a:accent5>
      <a:accent6>
        <a:srgbClr val="F66900"/>
      </a:accent6>
      <a:hlink>
        <a:srgbClr val="0972C9"/>
      </a:hlink>
      <a:folHlink>
        <a:srgbClr val="9696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6_Gilead HIV TemplateV6_9-23-15">
  <a:themeElements>
    <a:clrScheme name="Gilead HIV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CC0000"/>
      </a:accent1>
      <a:accent2>
        <a:srgbClr val="717074"/>
      </a:accent2>
      <a:accent3>
        <a:srgbClr val="0CB5EA"/>
      </a:accent3>
      <a:accent4>
        <a:srgbClr val="FBB040"/>
      </a:accent4>
      <a:accent5>
        <a:srgbClr val="6338A2"/>
      </a:accent5>
      <a:accent6>
        <a:srgbClr val="F66900"/>
      </a:accent6>
      <a:hlink>
        <a:srgbClr val="0972C9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noFill/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ctr" anchorCtr="0">
        <a:spAutoFit/>
      </a:bodyPr>
      <a:lstStyle>
        <a:defPPr algn="l">
          <a:lnSpc>
            <a:spcPct val="90000"/>
          </a:lnSpc>
          <a:defRPr dirty="0" smtClean="0"/>
        </a:defPPr>
      </a:lstStyle>
    </a:txDef>
  </a:objectDefaults>
  <a:extraClrSchemeLst/>
  <a:custClrLst>
    <a:custClr name="R127 G127 B127">
      <a:srgbClr val="7F7F7F"/>
    </a:custClr>
    <a:custClr name="R0 G196 B42">
      <a:srgbClr val="00C42A"/>
    </a:custClr>
    <a:custClr name="R0 G22 B66">
      <a:srgbClr val="002774"/>
    </a:custClr>
    <a:custClr name="R41 G96 B4">
      <a:srgbClr val="296004"/>
    </a:custClr>
    <a:custClr name="R0 G192 B60">
      <a:srgbClr val="00C0A0"/>
    </a:custClr>
    <a:custClr name="R202 G32 B85">
      <a:srgbClr val="C23C82"/>
    </a:custClr>
    <a:custClr name="R9 G114 B201">
      <a:srgbClr val="0972C9"/>
    </a:custClr>
    <a:custClr name="R6 G158 B35">
      <a:srgbClr val="069E23"/>
    </a:custClr>
    <a:custClr name="R160 G50 B250">
      <a:srgbClr val="A032FA"/>
    </a:custClr>
  </a:custClrLst>
  <a:extLst>
    <a:ext uri="{05A4C25C-085E-4340-85A3-A5531E510DB2}">
      <thm15:themeFamily xmlns:thm15="http://schemas.microsoft.com/office/thememl/2012/main" xmlns="" name="Gilead HIV TemplateV6.potx" id="{88B0C9EA-49A4-4B8F-80AC-673A8C15F9AB}" vid="{1220EA46-7CB4-4D13-8E8B-CCBD94359894}"/>
    </a:ext>
  </a:extLst>
</a:theme>
</file>

<file path=ppt/theme/theme11.xml><?xml version="1.0" encoding="utf-8"?>
<a:theme xmlns:a="http://schemas.openxmlformats.org/drawingml/2006/main" name="1_Office Theme">
  <a:themeElements>
    <a:clrScheme name="CRO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22032"/>
      </a:accent1>
      <a:accent2>
        <a:srgbClr val="F15928"/>
      </a:accent2>
      <a:accent3>
        <a:srgbClr val="A5A5A5"/>
      </a:accent3>
      <a:accent4>
        <a:srgbClr val="F3BD48"/>
      </a:accent4>
      <a:accent5>
        <a:srgbClr val="5B89B3"/>
      </a:accent5>
      <a:accent6>
        <a:srgbClr val="769D91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New HIV Templates">
  <a:themeElements>
    <a:clrScheme name="Gilead HIV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CC0000"/>
      </a:accent1>
      <a:accent2>
        <a:srgbClr val="717074"/>
      </a:accent2>
      <a:accent3>
        <a:srgbClr val="0972C9"/>
      </a:accent3>
      <a:accent4>
        <a:srgbClr val="FBB040"/>
      </a:accent4>
      <a:accent5>
        <a:srgbClr val="A117DF"/>
      </a:accent5>
      <a:accent6>
        <a:srgbClr val="F66900"/>
      </a:accent6>
      <a:hlink>
        <a:srgbClr val="0972C9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>
              <a:lumMod val="50000"/>
            </a:schemeClr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R94 G186 B32">
      <a:srgbClr val="5EBA20"/>
    </a:custClr>
    <a:custClr name="R252 G138 B44">
      <a:srgbClr val="FC8A2C"/>
    </a:custClr>
    <a:custClr name="R148 G100 B29">
      <a:srgbClr val="94641D"/>
    </a:custClr>
    <a:custClr name="R99 G56 B162">
      <a:srgbClr val="6338A2"/>
    </a:custClr>
    <a:custClr name="R202 G32 B85">
      <a:srgbClr val="CA2055"/>
    </a:custClr>
    <a:custClr name="R41 G96 B4">
      <a:srgbClr val="296004"/>
    </a:custClr>
    <a:custClr name="R167 G164 B97">
      <a:srgbClr val="A7A461"/>
    </a:custClr>
    <a:custClr name="R109 G107 B4">
      <a:srgbClr val="6D6B04"/>
    </a:custClr>
    <a:custClr name="R14 G172 B108">
      <a:srgbClr val="0EAC6C"/>
    </a:custClr>
    <a:custClr name="R224 G82 B82">
      <a:srgbClr val="E05252"/>
    </a:custClr>
  </a:custClrLst>
</a:theme>
</file>

<file path=ppt/theme/theme3.xml><?xml version="1.0" encoding="utf-8"?>
<a:theme xmlns:a="http://schemas.openxmlformats.org/drawingml/2006/main" name="Gilead HIV TemplateV6_9-23-15">
  <a:themeElements>
    <a:clrScheme name="HIV colors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CC0000"/>
      </a:accent1>
      <a:accent2>
        <a:srgbClr val="717074"/>
      </a:accent2>
      <a:accent3>
        <a:srgbClr val="0CB5EA"/>
      </a:accent3>
      <a:accent4>
        <a:srgbClr val="FBB040"/>
      </a:accent4>
      <a:accent5>
        <a:srgbClr val="6338A2"/>
      </a:accent5>
      <a:accent6>
        <a:srgbClr val="F66900"/>
      </a:accent6>
      <a:hlink>
        <a:srgbClr val="0972C9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>
              <a:lumMod val="50000"/>
            </a:schemeClr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ctr">
        <a:spAutoFit/>
      </a:bodyPr>
      <a:lstStyle>
        <a:defPPr algn="ctr">
          <a:lnSpc>
            <a:spcPct val="90000"/>
          </a:lnSpc>
          <a:defRPr sz="1200" dirty="0" smtClean="0"/>
        </a:defPPr>
      </a:lstStyle>
    </a:txDef>
  </a:objectDefaults>
  <a:extraClrSchemeLst/>
  <a:custClrLst>
    <a:custClr name="R127 G127 B127">
      <a:srgbClr val="7F7F7F"/>
    </a:custClr>
    <a:custClr name="R0 G196 B42">
      <a:srgbClr val="00C42A"/>
    </a:custClr>
    <a:custClr name="R0 G22 B66">
      <a:srgbClr val="002774"/>
    </a:custClr>
    <a:custClr name="R41 G96 B4">
      <a:srgbClr val="296004"/>
    </a:custClr>
    <a:custClr name="R0 G192 B60">
      <a:srgbClr val="00C0A0"/>
    </a:custClr>
    <a:custClr name="R202 G32 B85">
      <a:srgbClr val="C23C82"/>
    </a:custClr>
    <a:custClr name="R9 G114 B201">
      <a:srgbClr val="0972C9"/>
    </a:custClr>
    <a:custClr name="R6 G158 B35">
      <a:srgbClr val="069E23"/>
    </a:custClr>
    <a:custClr name="R160 G50 B250">
      <a:srgbClr val="A032FA"/>
    </a:custClr>
  </a:custClrLst>
  <a:extLst>
    <a:ext uri="{05A4C25C-085E-4340-85A3-A5531E510DB2}">
      <thm15:themeFamily xmlns:thm15="http://schemas.microsoft.com/office/thememl/2012/main" xmlns="" name="Gilead HIV TemplateV6.potx" id="{88B0C9EA-49A4-4B8F-80AC-673A8C15F9AB}" vid="{1220EA46-7CB4-4D13-8E8B-CCBD94359894}"/>
    </a:ext>
  </a:extLst>
</a:theme>
</file>

<file path=ppt/theme/theme4.xml><?xml version="1.0" encoding="utf-8"?>
<a:theme xmlns:a="http://schemas.openxmlformats.org/drawingml/2006/main" name="1_Gilead HIV TemplateV6_9-23-15">
  <a:themeElements>
    <a:clrScheme name="Gilead HIV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CC0000"/>
      </a:accent1>
      <a:accent2>
        <a:srgbClr val="717074"/>
      </a:accent2>
      <a:accent3>
        <a:srgbClr val="0CB5EA"/>
      </a:accent3>
      <a:accent4>
        <a:srgbClr val="FBB040"/>
      </a:accent4>
      <a:accent5>
        <a:srgbClr val="6338A2"/>
      </a:accent5>
      <a:accent6>
        <a:srgbClr val="F66900"/>
      </a:accent6>
      <a:hlink>
        <a:srgbClr val="0972C9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>
              <a:lumMod val="50000"/>
            </a:schemeClr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ctr">
        <a:spAutoFit/>
      </a:bodyPr>
      <a:lstStyle>
        <a:defPPr algn="ctr">
          <a:lnSpc>
            <a:spcPct val="90000"/>
          </a:lnSpc>
          <a:defRPr sz="1200" dirty="0" smtClean="0"/>
        </a:defPPr>
      </a:lstStyle>
    </a:txDef>
  </a:objectDefaults>
  <a:extraClrSchemeLst/>
  <a:custClrLst>
    <a:custClr name="R127 G127 B127">
      <a:srgbClr val="7F7F7F"/>
    </a:custClr>
    <a:custClr name="R0 G196 B42">
      <a:srgbClr val="00C42A"/>
    </a:custClr>
    <a:custClr name="R0 G22 B66">
      <a:srgbClr val="002774"/>
    </a:custClr>
    <a:custClr name="R41 G96 B4">
      <a:srgbClr val="296004"/>
    </a:custClr>
    <a:custClr name="R0 G192 B60">
      <a:srgbClr val="00C0A0"/>
    </a:custClr>
    <a:custClr name="R202 G32 B85">
      <a:srgbClr val="C23C82"/>
    </a:custClr>
    <a:custClr name="R9 G114 B201">
      <a:srgbClr val="0972C9"/>
    </a:custClr>
    <a:custClr name="R6 G158 B35">
      <a:srgbClr val="069E23"/>
    </a:custClr>
    <a:custClr name="R160 G50 B250">
      <a:srgbClr val="A032FA"/>
    </a:custClr>
  </a:custClrLst>
  <a:extLst>
    <a:ext uri="{05A4C25C-085E-4340-85A3-A5531E510DB2}">
      <thm15:themeFamily xmlns:thm15="http://schemas.microsoft.com/office/thememl/2012/main" xmlns="" name="Gilead HIV TemplateV6.potx" id="{88B0C9EA-49A4-4B8F-80AC-673A8C15F9AB}" vid="{1220EA46-7CB4-4D13-8E8B-CCBD94359894}"/>
    </a:ext>
  </a:extLst>
</a:theme>
</file>

<file path=ppt/theme/theme5.xml><?xml version="1.0" encoding="utf-8"?>
<a:theme xmlns:a="http://schemas.openxmlformats.org/drawingml/2006/main" name="3_Office Theme">
  <a:themeElements>
    <a:clrScheme name="Custom 40">
      <a:dk1>
        <a:srgbClr val="000000"/>
      </a:dk1>
      <a:lt1>
        <a:srgbClr val="FFFFFF"/>
      </a:lt1>
      <a:dk2>
        <a:srgbClr val="445560"/>
      </a:dk2>
      <a:lt2>
        <a:srgbClr val="D01242"/>
      </a:lt2>
      <a:accent1>
        <a:srgbClr val="609BC8"/>
      </a:accent1>
      <a:accent2>
        <a:srgbClr val="519190"/>
      </a:accent2>
      <a:accent3>
        <a:srgbClr val="ED9F2C"/>
      </a:accent3>
      <a:accent4>
        <a:srgbClr val="784187"/>
      </a:accent4>
      <a:accent5>
        <a:srgbClr val="A9AAA9"/>
      </a:accent5>
      <a:accent6>
        <a:srgbClr val="1C69AE"/>
      </a:accent6>
      <a:hlink>
        <a:srgbClr val="00306B"/>
      </a:hlink>
      <a:folHlink>
        <a:srgbClr val="B1B2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Gilead HIV TemplateV6_9-23-15">
  <a:themeElements>
    <a:clrScheme name="Gilead HIV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CC0000"/>
      </a:accent1>
      <a:accent2>
        <a:srgbClr val="717074"/>
      </a:accent2>
      <a:accent3>
        <a:srgbClr val="0CB5EA"/>
      </a:accent3>
      <a:accent4>
        <a:srgbClr val="FBB040"/>
      </a:accent4>
      <a:accent5>
        <a:srgbClr val="6338A2"/>
      </a:accent5>
      <a:accent6>
        <a:srgbClr val="F66900"/>
      </a:accent6>
      <a:hlink>
        <a:srgbClr val="0972C9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>
              <a:lumMod val="50000"/>
            </a:schemeClr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R127 G127 B127">
      <a:srgbClr val="7F7F7F"/>
    </a:custClr>
    <a:custClr name="R0 G196 B42">
      <a:srgbClr val="00C42A"/>
    </a:custClr>
    <a:custClr name="R0 G22 B66">
      <a:srgbClr val="002774"/>
    </a:custClr>
    <a:custClr name="R41 G96 B4">
      <a:srgbClr val="296004"/>
    </a:custClr>
    <a:custClr name="R0 G192 B60">
      <a:srgbClr val="00C0A0"/>
    </a:custClr>
    <a:custClr name="R202 G32 B85">
      <a:srgbClr val="C23C82"/>
    </a:custClr>
    <a:custClr name="R9 G114 B201">
      <a:srgbClr val="0972C9"/>
    </a:custClr>
    <a:custClr name="R6 G158 B35">
      <a:srgbClr val="069E23"/>
    </a:custClr>
    <a:custClr name="R160 G50 B250">
      <a:srgbClr val="A032FA"/>
    </a:custClr>
  </a:custClrLst>
  <a:extLst>
    <a:ext uri="{05A4C25C-085E-4340-85A3-A5531E510DB2}">
      <thm15:themeFamily xmlns:thm15="http://schemas.microsoft.com/office/thememl/2012/main" xmlns="" name="Gilead HIV TemplateV6.potx" id="{88B0C9EA-49A4-4B8F-80AC-673A8C15F9AB}" vid="{1220EA46-7CB4-4D13-8E8B-CCBD94359894}"/>
    </a:ext>
  </a:extLst>
</a:theme>
</file>

<file path=ppt/theme/theme7.xml><?xml version="1.0" encoding="utf-8"?>
<a:theme xmlns:a="http://schemas.openxmlformats.org/drawingml/2006/main" name="3_Gilead HIV TemplateV6_9-23-15">
  <a:themeElements>
    <a:clrScheme name="Gilead HIV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CC0000"/>
      </a:accent1>
      <a:accent2>
        <a:srgbClr val="717074"/>
      </a:accent2>
      <a:accent3>
        <a:srgbClr val="0CB5EA"/>
      </a:accent3>
      <a:accent4>
        <a:srgbClr val="FBB040"/>
      </a:accent4>
      <a:accent5>
        <a:srgbClr val="6338A2"/>
      </a:accent5>
      <a:accent6>
        <a:srgbClr val="F66900"/>
      </a:accent6>
      <a:hlink>
        <a:srgbClr val="0972C9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>
              <a:lumMod val="50000"/>
            </a:schemeClr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R127 G127 B127">
      <a:srgbClr val="7F7F7F"/>
    </a:custClr>
    <a:custClr name="R0 G196 B42">
      <a:srgbClr val="00C42A"/>
    </a:custClr>
    <a:custClr name="R0 G22 B66">
      <a:srgbClr val="002774"/>
    </a:custClr>
    <a:custClr name="R41 G96 B4">
      <a:srgbClr val="296004"/>
    </a:custClr>
    <a:custClr name="R0 G192 B60">
      <a:srgbClr val="00C0A0"/>
    </a:custClr>
    <a:custClr name="R202 G32 B85">
      <a:srgbClr val="C23C82"/>
    </a:custClr>
    <a:custClr name="R9 G114 B201">
      <a:srgbClr val="0972C9"/>
    </a:custClr>
    <a:custClr name="R6 G158 B35">
      <a:srgbClr val="069E23"/>
    </a:custClr>
    <a:custClr name="R160 G50 B250">
      <a:srgbClr val="A032FA"/>
    </a:custClr>
  </a:custClrLst>
  <a:extLst>
    <a:ext uri="{05A4C25C-085E-4340-85A3-A5531E510DB2}">
      <thm15:themeFamily xmlns:thm15="http://schemas.microsoft.com/office/thememl/2012/main" xmlns="" name="Gilead HIV TemplateV6.potx" id="{88B0C9EA-49A4-4B8F-80AC-673A8C15F9AB}" vid="{1220EA46-7CB4-4D13-8E8B-CCBD94359894}"/>
    </a:ext>
  </a:extLst>
</a:theme>
</file>

<file path=ppt/theme/theme8.xml><?xml version="1.0" encoding="utf-8"?>
<a:theme xmlns:a="http://schemas.openxmlformats.org/drawingml/2006/main" name="4_Gilead HIV TemplateV6_9-23-15">
  <a:themeElements>
    <a:clrScheme name="Gilead HIV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CC0000"/>
      </a:accent1>
      <a:accent2>
        <a:srgbClr val="717074"/>
      </a:accent2>
      <a:accent3>
        <a:srgbClr val="0CB5EA"/>
      </a:accent3>
      <a:accent4>
        <a:srgbClr val="FBB040"/>
      </a:accent4>
      <a:accent5>
        <a:srgbClr val="6338A2"/>
      </a:accent5>
      <a:accent6>
        <a:srgbClr val="F66900"/>
      </a:accent6>
      <a:hlink>
        <a:srgbClr val="0972C9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>
              <a:lumMod val="50000"/>
            </a:schemeClr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ctr">
        <a:spAutoFit/>
      </a:bodyPr>
      <a:lstStyle>
        <a:defPPr algn="ctr">
          <a:lnSpc>
            <a:spcPct val="90000"/>
          </a:lnSpc>
          <a:defRPr sz="1200" dirty="0" smtClean="0"/>
        </a:defPPr>
      </a:lstStyle>
    </a:txDef>
  </a:objectDefaults>
  <a:extraClrSchemeLst/>
  <a:custClrLst>
    <a:custClr name="R127 G127 B127">
      <a:srgbClr val="7F7F7F"/>
    </a:custClr>
    <a:custClr name="R0 G196 B42">
      <a:srgbClr val="00C42A"/>
    </a:custClr>
    <a:custClr name="R0 G22 B66">
      <a:srgbClr val="002774"/>
    </a:custClr>
    <a:custClr name="R41 G96 B4">
      <a:srgbClr val="296004"/>
    </a:custClr>
    <a:custClr name="R0 G192 B60">
      <a:srgbClr val="00C0A0"/>
    </a:custClr>
    <a:custClr name="R202 G32 B85">
      <a:srgbClr val="C23C82"/>
    </a:custClr>
    <a:custClr name="R9 G114 B201">
      <a:srgbClr val="0972C9"/>
    </a:custClr>
    <a:custClr name="R6 G158 B35">
      <a:srgbClr val="069E23"/>
    </a:custClr>
    <a:custClr name="R160 G50 B250">
      <a:srgbClr val="A032FA"/>
    </a:custClr>
  </a:custClrLst>
  <a:extLst>
    <a:ext uri="{05A4C25C-085E-4340-85A3-A5531E510DB2}">
      <thm15:themeFamily xmlns:thm15="http://schemas.microsoft.com/office/thememl/2012/main" xmlns="" name="Gilead HIV TemplateV6.potx" id="{88B0C9EA-49A4-4B8F-80AC-673A8C15F9AB}" vid="{1220EA46-7CB4-4D13-8E8B-CCBD94359894}"/>
    </a:ext>
  </a:extLst>
</a:theme>
</file>

<file path=ppt/theme/theme9.xml><?xml version="1.0" encoding="utf-8"?>
<a:theme xmlns:a="http://schemas.openxmlformats.org/drawingml/2006/main" name="5_Gilead HIV TemplateV6_9-23-15">
  <a:themeElements>
    <a:clrScheme name="Gilead HIV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CC0000"/>
      </a:accent1>
      <a:accent2>
        <a:srgbClr val="717074"/>
      </a:accent2>
      <a:accent3>
        <a:srgbClr val="0CB5EA"/>
      </a:accent3>
      <a:accent4>
        <a:srgbClr val="FBB040"/>
      </a:accent4>
      <a:accent5>
        <a:srgbClr val="6338A2"/>
      </a:accent5>
      <a:accent6>
        <a:srgbClr val="F66900"/>
      </a:accent6>
      <a:hlink>
        <a:srgbClr val="0972C9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>
              <a:lumMod val="50000"/>
            </a:schemeClr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ctr">
        <a:spAutoFit/>
      </a:bodyPr>
      <a:lstStyle>
        <a:defPPr algn="ctr">
          <a:lnSpc>
            <a:spcPct val="90000"/>
          </a:lnSpc>
          <a:defRPr sz="1200" dirty="0" smtClean="0"/>
        </a:defPPr>
      </a:lstStyle>
    </a:txDef>
  </a:objectDefaults>
  <a:extraClrSchemeLst/>
  <a:custClrLst>
    <a:custClr name="R127 G127 B127">
      <a:srgbClr val="7F7F7F"/>
    </a:custClr>
    <a:custClr name="R0 G196 B42">
      <a:srgbClr val="00C42A"/>
    </a:custClr>
    <a:custClr name="R0 G22 B66">
      <a:srgbClr val="002774"/>
    </a:custClr>
    <a:custClr name="R41 G96 B4">
      <a:srgbClr val="296004"/>
    </a:custClr>
    <a:custClr name="R0 G192 B60">
      <a:srgbClr val="00C0A0"/>
    </a:custClr>
    <a:custClr name="R202 G32 B85">
      <a:srgbClr val="C23C82"/>
    </a:custClr>
    <a:custClr name="R9 G114 B201">
      <a:srgbClr val="0972C9"/>
    </a:custClr>
    <a:custClr name="R6 G158 B35">
      <a:srgbClr val="069E23"/>
    </a:custClr>
    <a:custClr name="R160 G50 B250">
      <a:srgbClr val="A032FA"/>
    </a:custClr>
  </a:custClrLst>
  <a:extLst>
    <a:ext uri="{05A4C25C-085E-4340-85A3-A5531E510DB2}">
      <thm15:themeFamily xmlns:thm15="http://schemas.microsoft.com/office/thememl/2012/main" xmlns="" name="Gilead HIV TemplateV6.potx" id="{88B0C9EA-49A4-4B8F-80AC-673A8C15F9AB}" vid="{1220EA46-7CB4-4D13-8E8B-CCBD94359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1769</Words>
  <Application>Microsoft Office PowerPoint</Application>
  <PresentationFormat>Benutzerdefiniert</PresentationFormat>
  <Paragraphs>535</Paragraphs>
  <Slides>17</Slides>
  <Notes>17</Notes>
  <HiddenSlides>0</HiddenSlides>
  <MMClips>0</MMClips>
  <ScaleCrop>false</ScaleCrop>
  <HeadingPairs>
    <vt:vector size="4" baseType="variant">
      <vt:variant>
        <vt:lpstr>Design</vt:lpstr>
      </vt:variant>
      <vt:variant>
        <vt:i4>11</vt:i4>
      </vt:variant>
      <vt:variant>
        <vt:lpstr>Folientitel</vt:lpstr>
      </vt:variant>
      <vt:variant>
        <vt:i4>17</vt:i4>
      </vt:variant>
    </vt:vector>
  </HeadingPairs>
  <TitlesOfParts>
    <vt:vector size="28" baseType="lpstr">
      <vt:lpstr>USE THIS TEMPLATE</vt:lpstr>
      <vt:lpstr>9_New HIV Templates</vt:lpstr>
      <vt:lpstr>Gilead HIV TemplateV6_9-23-15</vt:lpstr>
      <vt:lpstr>1_Gilead HIV TemplateV6_9-23-15</vt:lpstr>
      <vt:lpstr>3_Office Theme</vt:lpstr>
      <vt:lpstr>2_Gilead HIV TemplateV6_9-23-15</vt:lpstr>
      <vt:lpstr>3_Gilead HIV TemplateV6_9-23-15</vt:lpstr>
      <vt:lpstr>4_Gilead HIV TemplateV6_9-23-15</vt:lpstr>
      <vt:lpstr>5_Gilead HIV TemplateV6_9-23-15</vt:lpstr>
      <vt:lpstr>6_Gilead HIV TemplateV6_9-23-15</vt:lpstr>
      <vt:lpstr>1_Office Theme</vt:lpstr>
      <vt:lpstr>THE PHASE 3 DISCOVER STUDY: DAILY F/TAF OR F/TDF FOR HIV PREEXPOSURE PROPHYLAXIS</vt:lpstr>
      <vt:lpstr>Co-Authors</vt:lpstr>
      <vt:lpstr>Thank You!</vt:lpstr>
      <vt:lpstr>Background</vt:lpstr>
      <vt:lpstr>DISCOVER: A Randomized, Noninferiority Trial of F/TAF for PrEP</vt:lpstr>
      <vt:lpstr>Assessments</vt:lpstr>
      <vt:lpstr>DISCOVER Participant Disposition</vt:lpstr>
      <vt:lpstr>Baseline Demographics and HIV Risk Factors</vt:lpstr>
      <vt:lpstr>DISCOVER Primary Endpoint Analysis: HIV Incidence</vt:lpstr>
      <vt:lpstr>DISCOVER Adherence and Resistance Analyses of HIV Infections</vt:lpstr>
      <vt:lpstr>Overall Safety Summary</vt:lpstr>
      <vt:lpstr>Common Adverse Events (≥10%)</vt:lpstr>
      <vt:lpstr>DISCOVER Sexually Transmitted Infections Through Week 96</vt:lpstr>
      <vt:lpstr>Bone Safety at Week 48: Bone Mineral Density Sub-study (n=383) Secondary Endpoint</vt:lpstr>
      <vt:lpstr>Renal Safety Through Week 48 Secondary Endpoint</vt:lpstr>
      <vt:lpstr>Comparing DISCOVER Results to HIV Infection Rate In MSM at HIV Risk but Not on PrEP</vt:lpstr>
      <vt:lpstr>Conclusions</vt:lpstr>
    </vt:vector>
  </TitlesOfParts>
  <Company>Gilead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tcarrithers</dc:creator>
  <cp:lastModifiedBy>Bastian Grewe</cp:lastModifiedBy>
  <cp:revision>192</cp:revision>
  <dcterms:created xsi:type="dcterms:W3CDTF">2015-03-27T16:43:06Z</dcterms:created>
  <dcterms:modified xsi:type="dcterms:W3CDTF">2019-03-07T00:36:11Z</dcterms:modified>
</cp:coreProperties>
</file>