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846" r:id="rId4"/>
  </p:sldMasterIdLst>
  <p:notesMasterIdLst>
    <p:notesMasterId r:id="rId19"/>
  </p:notesMasterIdLst>
  <p:handoutMasterIdLst>
    <p:handoutMasterId r:id="rId20"/>
  </p:handoutMasterIdLst>
  <p:sldIdLst>
    <p:sldId id="420" r:id="rId5"/>
    <p:sldId id="434" r:id="rId6"/>
    <p:sldId id="401" r:id="rId7"/>
    <p:sldId id="460" r:id="rId8"/>
    <p:sldId id="446" r:id="rId9"/>
    <p:sldId id="422" r:id="rId10"/>
    <p:sldId id="438" r:id="rId11"/>
    <p:sldId id="423" r:id="rId12"/>
    <p:sldId id="459" r:id="rId13"/>
    <p:sldId id="425" r:id="rId14"/>
    <p:sldId id="430" r:id="rId15"/>
    <p:sldId id="451" r:id="rId16"/>
    <p:sldId id="432" r:id="rId17"/>
    <p:sldId id="435" r:id="rId18"/>
  </p:sldIdLst>
  <p:sldSz cx="12192000" cy="6858000"/>
  <p:notesSz cx="6670675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948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897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846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795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3047448" algn="l" defTabSz="121897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3656937" algn="l" defTabSz="121897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4266427" algn="l" defTabSz="121897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4875915" algn="l" defTabSz="121897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76" userDrawn="1">
          <p15:clr>
            <a:srgbClr val="A4A3A4"/>
          </p15:clr>
        </p15:guide>
        <p15:guide id="2" orient="horz" pos="912" userDrawn="1">
          <p15:clr>
            <a:srgbClr val="A4A3A4"/>
          </p15:clr>
        </p15:guide>
        <p15:guide id="3" orient="horz" pos="4176" userDrawn="1">
          <p15:clr>
            <a:srgbClr val="A4A3A4"/>
          </p15:clr>
        </p15:guide>
        <p15:guide id="4" orient="horz" pos="2736" userDrawn="1">
          <p15:clr>
            <a:srgbClr val="A4A3A4"/>
          </p15:clr>
        </p15:guide>
        <p15:guide id="5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Williams (SciM)" initials="DW(" lastIdx="7" clrIdx="0">
    <p:extLst>
      <p:ext uri="{19B8F6BF-5375-455C-9EA6-DF929625EA0E}">
        <p15:presenceInfo xmlns:p15="http://schemas.microsoft.com/office/powerpoint/2012/main" userId="S-1-5-21-2754625900-2601979746-2412578218-23751" providerId="AD"/>
      </p:ext>
    </p:extLst>
  </p:cmAuthor>
  <p:cmAuthor id="2" name="Shelley Lindley (SciM)" initials="SL(" lastIdx="66" clrIdx="1">
    <p:extLst>
      <p:ext uri="{19B8F6BF-5375-455C-9EA6-DF929625EA0E}">
        <p15:presenceInfo xmlns:p15="http://schemas.microsoft.com/office/powerpoint/2012/main" userId="S-1-5-21-2754625900-2601979746-2412578218-19797" providerId="AD"/>
      </p:ext>
    </p:extLst>
  </p:cmAuthor>
  <p:cmAuthor id="3" name="Daniel Williams (SciM)" initials="DW( [2]" lastIdx="219" clrIdx="2">
    <p:extLst>
      <p:ext uri="{19B8F6BF-5375-455C-9EA6-DF929625EA0E}">
        <p15:presenceInfo xmlns:p15="http://schemas.microsoft.com/office/powerpoint/2012/main" userId="S::Daniel.Williams@scimentum.com::09413126-f162-4f1f-a23f-3bffe4636105" providerId="AD"/>
      </p:ext>
    </p:extLst>
  </p:cmAuthor>
  <p:cmAuthor id="4" name="Shelley Lindley (SciM)" initials="SL( [2]" lastIdx="107" clrIdx="3">
    <p:extLst>
      <p:ext uri="{19B8F6BF-5375-455C-9EA6-DF929625EA0E}">
        <p15:presenceInfo xmlns:p15="http://schemas.microsoft.com/office/powerpoint/2012/main" userId="S::Shelley.Lindley@scimentum.com::d4aa9048-f222-4a8f-8bec-afbceb9cffb9" providerId="AD"/>
      </p:ext>
    </p:extLst>
  </p:cmAuthor>
  <p:cmAuthor id="5" name="Sue Landry, ELS (NC)" initials="SLE(" lastIdx="34" clrIdx="4">
    <p:extLst>
      <p:ext uri="{19B8F6BF-5375-455C-9EA6-DF929625EA0E}">
        <p15:presenceInfo xmlns:p15="http://schemas.microsoft.com/office/powerpoint/2012/main" userId="S::Sue.Landry@nucleuscentral.com::b1c0ccc8-d966-45c7-bccb-d895a909ddff" providerId="AD"/>
      </p:ext>
    </p:extLst>
  </p:cmAuthor>
  <p:cmAuthor id="6" name="Paula Teichner" initials="PT" lastIdx="13" clrIdx="5">
    <p:extLst>
      <p:ext uri="{19B8F6BF-5375-455C-9EA6-DF929625EA0E}">
        <p15:presenceInfo xmlns:p15="http://schemas.microsoft.com/office/powerpoint/2012/main" userId="Paula Teichner" providerId="None"/>
      </p:ext>
    </p:extLst>
  </p:cmAuthor>
  <p:cmAuthor id="7" name="Joseph Polli" initials="JP" lastIdx="50" clrIdx="6">
    <p:extLst>
      <p:ext uri="{19B8F6BF-5375-455C-9EA6-DF929625EA0E}">
        <p15:presenceInfo xmlns:p15="http://schemas.microsoft.com/office/powerpoint/2012/main" userId="Joseph Polli" providerId="None"/>
      </p:ext>
    </p:extLst>
  </p:cmAuthor>
  <p:cmAuthor id="8" name="Paul Benn" initials="PB" lastIdx="30" clrIdx="7">
    <p:extLst>
      <p:ext uri="{19B8F6BF-5375-455C-9EA6-DF929625EA0E}">
        <p15:presenceInfo xmlns:p15="http://schemas.microsoft.com/office/powerpoint/2012/main" userId="Paul Benn" providerId="None"/>
      </p:ext>
    </p:extLst>
  </p:cmAuthor>
  <p:cmAuthor id="9" name="Christine Talarico" initials="CT" lastIdx="4" clrIdx="8">
    <p:extLst>
      <p:ext uri="{19B8F6BF-5375-455C-9EA6-DF929625EA0E}">
        <p15:presenceInfo xmlns:p15="http://schemas.microsoft.com/office/powerpoint/2012/main" userId="Christine Talarico" providerId="None"/>
      </p:ext>
    </p:extLst>
  </p:cmAuthor>
  <p:cmAuthor id="10" name="Vasiliki Chounta" initials="VC" lastIdx="6" clrIdx="9">
    <p:extLst>
      <p:ext uri="{19B8F6BF-5375-455C-9EA6-DF929625EA0E}">
        <p15:presenceInfo xmlns:p15="http://schemas.microsoft.com/office/powerpoint/2012/main" userId="Vasiliki Chounta" providerId="None"/>
      </p:ext>
    </p:extLst>
  </p:cmAuthor>
  <p:cmAuthor id="11" name="Krischan Hudson" initials="KH" lastIdx="7" clrIdx="10">
    <p:extLst>
      <p:ext uri="{19B8F6BF-5375-455C-9EA6-DF929625EA0E}">
        <p15:presenceInfo xmlns:p15="http://schemas.microsoft.com/office/powerpoint/2012/main" userId="Krischan Hudson" providerId="None"/>
      </p:ext>
    </p:extLst>
  </p:cmAuthor>
  <p:cmAuthor id="12" name="EW" initials="HJ/EW" lastIdx="21" clrIdx="11"/>
  <p:cmAuthor id="13" name="Yuanyuan Wang" initials="YW" lastIdx="3" clrIdx="12">
    <p:extLst>
      <p:ext uri="{19B8F6BF-5375-455C-9EA6-DF929625EA0E}">
        <p15:presenceInfo xmlns:p15="http://schemas.microsoft.com/office/powerpoint/2012/main" userId="Yuanyuan Wang" providerId="None"/>
      </p:ext>
    </p:extLst>
  </p:cmAuthor>
  <p:cmAuthor id="14" name="Williams, Peter [JRDBE]" initials="WP[" lastIdx="12" clrIdx="13">
    <p:extLst>
      <p:ext uri="{19B8F6BF-5375-455C-9EA6-DF929625EA0E}">
        <p15:presenceInfo xmlns:p15="http://schemas.microsoft.com/office/powerpoint/2012/main" userId="S::pwilli14@its.jnj.com::0679580b-eafe-448f-a491-bb8b272e7571" providerId="AD"/>
      </p:ext>
    </p:extLst>
  </p:cmAuthor>
  <p:cmAuthor id="15" name="Mark Shaefer" initials="MS" lastIdx="3" clrIdx="14">
    <p:extLst>
      <p:ext uri="{19B8F6BF-5375-455C-9EA6-DF929625EA0E}">
        <p15:presenceInfo xmlns:p15="http://schemas.microsoft.com/office/powerpoint/2012/main" userId="Mark Shaefer" providerId="None"/>
      </p:ext>
    </p:extLst>
  </p:cmAuthor>
  <p:cmAuthor id="16" name="Romina Quercia" initials="RQ" lastIdx="2" clrIdx="15">
    <p:extLst>
      <p:ext uri="{19B8F6BF-5375-455C-9EA6-DF929625EA0E}">
        <p15:presenceInfo xmlns:p15="http://schemas.microsoft.com/office/powerpoint/2012/main" userId="Romina Quercia" providerId="None"/>
      </p:ext>
    </p:extLst>
  </p:cmAuthor>
  <p:cmAuthor id="17" name="Euan Paul (SciM)" initials="EP(" lastIdx="21" clrIdx="16">
    <p:extLst>
      <p:ext uri="{19B8F6BF-5375-455C-9EA6-DF929625EA0E}">
        <p15:presenceInfo xmlns:p15="http://schemas.microsoft.com/office/powerpoint/2012/main" userId="S::Euan.Paul@scimentum.com::c510fca2-b33a-4a7f-908e-c2f7784cbe1a" providerId="AD"/>
      </p:ext>
    </p:extLst>
  </p:cmAuthor>
  <p:cmAuthor id="18" name="Deborah Lomax (SciM)" initials="DL(" lastIdx="5" clrIdx="17">
    <p:extLst>
      <p:ext uri="{19B8F6BF-5375-455C-9EA6-DF929625EA0E}">
        <p15:presenceInfo xmlns:p15="http://schemas.microsoft.com/office/powerpoint/2012/main" userId="S::Deborah.Lomax@scimentum.com::0ee7c689-45bb-4632-9b78-4b879ea5e7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0096"/>
    <a:srgbClr val="CBE1D7"/>
    <a:srgbClr val="E7F1EC"/>
    <a:srgbClr val="FFFFCC"/>
    <a:srgbClr val="000000"/>
    <a:srgbClr val="FFFFB8"/>
    <a:srgbClr val="F05A05"/>
    <a:srgbClr val="5BC2E7"/>
    <a:srgbClr val="00A779"/>
    <a:srgbClr val="009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91" autoAdjust="0"/>
    <p:restoredTop sz="95232" autoAdjust="0"/>
  </p:normalViewPr>
  <p:slideViewPr>
    <p:cSldViewPr showGuides="1">
      <p:cViewPr varScale="1">
        <p:scale>
          <a:sx n="82" d="100"/>
          <a:sy n="82" d="100"/>
        </p:scale>
        <p:origin x="1099" y="77"/>
      </p:cViewPr>
      <p:guideLst>
        <p:guide orient="horz" pos="576"/>
        <p:guide orient="horz" pos="912"/>
        <p:guide orient="horz" pos="4176"/>
        <p:guide orient="horz" pos="273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31" d="100"/>
        <a:sy n="131" d="100"/>
      </p:scale>
      <p:origin x="0" y="-6638"/>
    </p:cViewPr>
  </p:sorterViewPr>
  <p:notesViewPr>
    <p:cSldViewPr showGuides="1">
      <p:cViewPr varScale="1">
        <p:scale>
          <a:sx n="61" d="100"/>
          <a:sy n="61" d="100"/>
        </p:scale>
        <p:origin x="2856" y="90"/>
      </p:cViewPr>
      <p:guideLst>
        <p:guide orient="horz" pos="311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666666666666802E-2"/>
          <c:y val="1.5728218471191956E-3"/>
          <c:w val="0.89577034740635419"/>
          <c:h val="0.9225889990706935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33">
              <a:noFill/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x"/>
            <c:errBarType val="both"/>
            <c:errValType val="cust"/>
            <c:noEndCap val="0"/>
            <c:plus>
              <c:numRef>
                <c:f>Sheet1!$E$2:$E$15</c:f>
                <c:numCache>
                  <c:formatCode>General</c:formatCode>
                  <c:ptCount val="14"/>
                  <c:pt idx="0">
                    <c:v>1.4</c:v>
                  </c:pt>
                </c:numCache>
              </c:numRef>
            </c:plus>
            <c:minus>
              <c:numRef>
                <c:f>Sheet1!$F$2:$F$15</c:f>
                <c:numCache>
                  <c:formatCode>General</c:formatCode>
                  <c:ptCount val="14"/>
                  <c:pt idx="0">
                    <c:v>1.4</c:v>
                  </c:pt>
                </c:numCache>
              </c:numRef>
            </c:minus>
            <c:spPr>
              <a:ln w="25363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Sheet1!$A$2:$A$4</c:f>
              <c:numCache>
                <c:formatCode>General</c:formatCode>
                <c:ptCount val="3"/>
                <c:pt idx="0">
                  <c:v>0.8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83B-4DB0-999E-2E5BBABB02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026048"/>
        <c:axId val="97027584"/>
      </c:scatterChart>
      <c:valAx>
        <c:axId val="97026048"/>
        <c:scaling>
          <c:orientation val="minMax"/>
          <c:max val="10"/>
          <c:min val="-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 cap="sq">
            <a:solidFill>
              <a:srgbClr val="071D49"/>
            </a:solidFill>
            <a:miter lim="800000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27584"/>
        <c:crosses val="autoZero"/>
        <c:crossBetween val="midCat"/>
        <c:majorUnit val="2"/>
        <c:minorUnit val="1"/>
      </c:valAx>
      <c:valAx>
        <c:axId val="97027584"/>
        <c:scaling>
          <c:orientation val="minMax"/>
          <c:max val="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9050" cap="sq">
            <a:solidFill>
              <a:srgbClr val="000000"/>
            </a:solidFill>
            <a:miter lim="800000"/>
          </a:ln>
        </c:spPr>
        <c:crossAx val="97026048"/>
        <c:crossesAt val="0"/>
        <c:crossBetween val="midCat"/>
      </c:valAx>
      <c:spPr>
        <a:noFill/>
        <a:ln w="25363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5696370041749439E-2"/>
          <c:y val="0"/>
          <c:w val="0.91040633202099741"/>
          <c:h val="0.9225889990706935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33">
              <a:noFill/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x"/>
            <c:errBarType val="both"/>
            <c:errValType val="cust"/>
            <c:noEndCap val="0"/>
            <c:plus>
              <c:numRef>
                <c:f>Sheet1!$E$2:$E$15</c:f>
                <c:numCache>
                  <c:formatCode>General</c:formatCode>
                  <c:ptCount val="14"/>
                  <c:pt idx="0">
                    <c:v>2.9</c:v>
                  </c:pt>
                </c:numCache>
              </c:numRef>
            </c:plus>
            <c:minus>
              <c:numRef>
                <c:f>Sheet1!$F$2:$F$15</c:f>
                <c:numCache>
                  <c:formatCode>General</c:formatCode>
                  <c:ptCount val="14"/>
                  <c:pt idx="0">
                    <c:v>2.9</c:v>
                  </c:pt>
                </c:numCache>
              </c:numRef>
            </c:minus>
            <c:spPr>
              <a:ln w="25363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Sheet1!$A$2:$A$4</c:f>
              <c:numCache>
                <c:formatCode>General</c:formatCode>
                <c:ptCount val="3"/>
                <c:pt idx="0">
                  <c:v>0.8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C6E-44F0-B412-68F6763490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026048"/>
        <c:axId val="97027584"/>
      </c:scatterChart>
      <c:valAx>
        <c:axId val="97026048"/>
        <c:scaling>
          <c:orientation val="minMax"/>
          <c:max val="10"/>
          <c:min val="-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 cap="sq">
            <a:solidFill>
              <a:srgbClr val="000000"/>
            </a:solidFill>
            <a:miter lim="800000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27584"/>
        <c:crosses val="autoZero"/>
        <c:crossBetween val="midCat"/>
        <c:majorUnit val="2"/>
        <c:minorUnit val="1"/>
      </c:valAx>
      <c:valAx>
        <c:axId val="97027584"/>
        <c:scaling>
          <c:orientation val="minMax"/>
          <c:max val="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9050" cap="sq">
            <a:solidFill>
              <a:srgbClr val="000000"/>
            </a:solidFill>
            <a:miter lim="800000"/>
          </a:ln>
        </c:spPr>
        <c:crossAx val="97026048"/>
        <c:crossesAt val="0"/>
        <c:crossBetween val="midCat"/>
      </c:valAx>
      <c:spPr>
        <a:noFill/>
        <a:ln w="25363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414955495854857"/>
          <c:y val="8.7280208424749151E-2"/>
          <c:w val="0.84342214376738767"/>
          <c:h val="0.749762943181594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Sheet1!$B$6</c:f>
              <c:strCache>
                <c:ptCount val="1"/>
                <c:pt idx="0">
                  <c:v>Q8W CAB + RPV LA </c:v>
                </c:pt>
              </c:strCache>
            </c:strRef>
          </c:tx>
          <c:spPr>
            <a:solidFill>
              <a:srgbClr val="00A779"/>
            </a:solidFill>
            <a:ln>
              <a:noFill/>
            </a:ln>
            <a:effectLst/>
          </c:spPr>
          <c:invertIfNegative val="0"/>
          <c:dLbls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0C-4CEC-83D7-E05E902CB3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Sheet1!$C$5:$E$5</c:f>
              <c:strCache>
                <c:ptCount val="3"/>
                <c:pt idx="0">
                  <c:v>Virologic 
Non-Response
(≥50 c/mL)</c:v>
                </c:pt>
                <c:pt idx="1">
                  <c:v>Virologic Success
(&lt;50 c/mL)</c:v>
                </c:pt>
                <c:pt idx="2">
                  <c:v>No Virologic
Data</c:v>
                </c:pt>
              </c:strCache>
            </c:strRef>
          </c:cat>
          <c:val>
            <c:numRef>
              <c:f>Sheet1!$C$6:$E$6</c:f>
              <c:numCache>
                <c:formatCode>General</c:formatCode>
                <c:ptCount val="3"/>
                <c:pt idx="0">
                  <c:v>1.7</c:v>
                </c:pt>
                <c:pt idx="1">
                  <c:v>94.3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F3-4916-B02E-EF23E83C180A}"/>
            </c:ext>
          </c:extLst>
        </c:ser>
        <c:ser>
          <c:idx val="1"/>
          <c:order val="1"/>
          <c:tx>
            <c:strRef>
              <c:f>Sheet1!$B$7</c:f>
              <c:strCache>
                <c:ptCount val="1"/>
                <c:pt idx="0">
                  <c:v>Q4W CAB + RPV LA </c:v>
                </c:pt>
              </c:strCache>
            </c:strRef>
          </c:tx>
          <c:spPr>
            <a:pattFill prst="pct50">
              <a:fgClr>
                <a:srgbClr val="00A779"/>
              </a:fgClr>
              <a:bgClr>
                <a:srgbClr val="FFFFFF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Sheet1!$C$5:$E$5</c:f>
              <c:strCache>
                <c:ptCount val="3"/>
                <c:pt idx="0">
                  <c:v>Virologic 
Non-Response
(≥50 c/mL)</c:v>
                </c:pt>
                <c:pt idx="1">
                  <c:v>Virologic Success
(&lt;50 c/mL)</c:v>
                </c:pt>
                <c:pt idx="2">
                  <c:v>No Virologic
Data</c:v>
                </c:pt>
              </c:strCache>
            </c:strRef>
          </c:cat>
          <c:val>
            <c:numRef>
              <c:f>Sheet1!$C$7:$E$7</c:f>
              <c:numCache>
                <c:formatCode>General</c:formatCode>
                <c:ptCount val="3"/>
                <c:pt idx="0">
                  <c:v>1</c:v>
                </c:pt>
                <c:pt idx="1">
                  <c:v>93.5</c:v>
                </c:pt>
                <c:pt idx="2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F3-4916-B02E-EF23E83C18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96966144"/>
        <c:axId val="96967680"/>
      </c:barChart>
      <c:catAx>
        <c:axId val="9696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sq" cmpd="sng" algn="ctr">
            <a:solidFill>
              <a:srgbClr val="071D49"/>
            </a:solidFill>
            <a:miter lim="800000"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6967680"/>
        <c:crosses val="autoZero"/>
        <c:auto val="1"/>
        <c:lblAlgn val="ctr"/>
        <c:lblOffset val="20"/>
        <c:noMultiLvlLbl val="0"/>
      </c:catAx>
      <c:valAx>
        <c:axId val="96967680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400" b="1"/>
                  <a:t>Proportion of Participants (%)</a:t>
                </a:r>
              </a:p>
            </c:rich>
          </c:tx>
          <c:layout>
            <c:manualLayout>
              <c:xMode val="edge"/>
              <c:yMode val="edge"/>
              <c:x val="2.1563823192069318E-2"/>
              <c:y val="0.181219226364017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19050" cap="sq">
            <a:solidFill>
              <a:srgbClr val="071D49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696614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16415947850833928"/>
          <c:y val="0.10630504757027322"/>
          <c:w val="0.29004677431880022"/>
          <c:h val="0.246605672225550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372117515884013"/>
          <c:y val="9.353021430590612E-2"/>
          <c:w val="0.8607712333256583"/>
          <c:h val="0.599136077545256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Q8W</c:v>
                </c:pt>
              </c:strCache>
            </c:strRef>
          </c:tx>
          <c:spPr>
            <a:solidFill>
              <a:srgbClr val="00A779"/>
            </a:solidFill>
            <a:ln>
              <a:noFill/>
            </a:ln>
            <a:effectLst/>
          </c:spPr>
          <c:invertIfNegative val="0"/>
          <c:cat>
            <c:strRef>
              <c:f>Sheet1!$B$3:$B$16</c:f>
              <c:strCache>
                <c:ptCount val="14"/>
                <c:pt idx="0">
                  <c:v>Day 1</c:v>
                </c:pt>
                <c:pt idx="1">
                  <c:v>Week 4</c:v>
                </c:pt>
                <c:pt idx="2">
                  <c:v>Week 8</c:v>
                </c:pt>
                <c:pt idx="3">
                  <c:v>Week 12</c:v>
                </c:pt>
                <c:pt idx="4">
                  <c:v>Week 16</c:v>
                </c:pt>
                <c:pt idx="5">
                  <c:v>Week 20</c:v>
                </c:pt>
                <c:pt idx="6">
                  <c:v>Week 24</c:v>
                </c:pt>
                <c:pt idx="7">
                  <c:v>Week 28</c:v>
                </c:pt>
                <c:pt idx="8">
                  <c:v>Week 32</c:v>
                </c:pt>
                <c:pt idx="9">
                  <c:v>Week 36</c:v>
                </c:pt>
                <c:pt idx="10">
                  <c:v>Week 40</c:v>
                </c:pt>
                <c:pt idx="11">
                  <c:v>Week 44</c:v>
                </c:pt>
                <c:pt idx="12">
                  <c:v>Week 48</c:v>
                </c:pt>
                <c:pt idx="13">
                  <c:v>Week 52</c:v>
                </c:pt>
              </c:strCache>
            </c:strRef>
          </c:cat>
          <c:val>
            <c:numRef>
              <c:f>Sheet1!$C$3:$C$16</c:f>
              <c:numCache>
                <c:formatCode>0</c:formatCode>
                <c:ptCount val="14"/>
                <c:pt idx="0">
                  <c:v>34</c:v>
                </c:pt>
                <c:pt idx="1">
                  <c:v>70</c:v>
                </c:pt>
                <c:pt idx="2">
                  <c:v>48</c:v>
                </c:pt>
                <c:pt idx="3">
                  <c:v>0</c:v>
                </c:pt>
                <c:pt idx="4">
                  <c:v>33</c:v>
                </c:pt>
                <c:pt idx="5">
                  <c:v>0</c:v>
                </c:pt>
                <c:pt idx="6">
                  <c:v>28</c:v>
                </c:pt>
                <c:pt idx="7">
                  <c:v>0</c:v>
                </c:pt>
                <c:pt idx="8">
                  <c:v>26</c:v>
                </c:pt>
                <c:pt idx="9">
                  <c:v>0</c:v>
                </c:pt>
                <c:pt idx="10">
                  <c:v>34</c:v>
                </c:pt>
                <c:pt idx="11">
                  <c:v>0</c:v>
                </c:pt>
                <c:pt idx="12">
                  <c:v>20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40-467A-96C4-3CC003BF922F}"/>
            </c:ext>
          </c:extLst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Q4W</c:v>
                </c:pt>
              </c:strCache>
            </c:strRef>
          </c:tx>
          <c:spPr>
            <a:pattFill prst="pct50">
              <a:fgClr>
                <a:srgbClr val="00A779"/>
              </a:fgClr>
              <a:bgClr>
                <a:srgbClr val="FFFFFF"/>
              </a:bgClr>
            </a:pattFill>
            <a:ln>
              <a:noFill/>
            </a:ln>
            <a:effectLst/>
          </c:spPr>
          <c:invertIfNegative val="0"/>
          <c:cat>
            <c:strRef>
              <c:f>Sheet1!$B$3:$B$16</c:f>
              <c:strCache>
                <c:ptCount val="14"/>
                <c:pt idx="0">
                  <c:v>Day 1</c:v>
                </c:pt>
                <c:pt idx="1">
                  <c:v>Week 4</c:v>
                </c:pt>
                <c:pt idx="2">
                  <c:v>Week 8</c:v>
                </c:pt>
                <c:pt idx="3">
                  <c:v>Week 12</c:v>
                </c:pt>
                <c:pt idx="4">
                  <c:v>Week 16</c:v>
                </c:pt>
                <c:pt idx="5">
                  <c:v>Week 20</c:v>
                </c:pt>
                <c:pt idx="6">
                  <c:v>Week 24</c:v>
                </c:pt>
                <c:pt idx="7">
                  <c:v>Week 28</c:v>
                </c:pt>
                <c:pt idx="8">
                  <c:v>Week 32</c:v>
                </c:pt>
                <c:pt idx="9">
                  <c:v>Week 36</c:v>
                </c:pt>
                <c:pt idx="10">
                  <c:v>Week 40</c:v>
                </c:pt>
                <c:pt idx="11">
                  <c:v>Week 44</c:v>
                </c:pt>
                <c:pt idx="12">
                  <c:v>Week 48</c:v>
                </c:pt>
                <c:pt idx="13">
                  <c:v>Week 52</c:v>
                </c:pt>
              </c:strCache>
            </c:strRef>
          </c:cat>
          <c:val>
            <c:numRef>
              <c:f>Sheet1!$D$3:$D$16</c:f>
              <c:numCache>
                <c:formatCode>0</c:formatCode>
                <c:ptCount val="14"/>
                <c:pt idx="0">
                  <c:v>18</c:v>
                </c:pt>
                <c:pt idx="1">
                  <c:v>53</c:v>
                </c:pt>
                <c:pt idx="2">
                  <c:v>36</c:v>
                </c:pt>
                <c:pt idx="3">
                  <c:v>28</c:v>
                </c:pt>
                <c:pt idx="4">
                  <c:v>27</c:v>
                </c:pt>
                <c:pt idx="5">
                  <c:v>30</c:v>
                </c:pt>
                <c:pt idx="6">
                  <c:v>22</c:v>
                </c:pt>
                <c:pt idx="7">
                  <c:v>21</c:v>
                </c:pt>
                <c:pt idx="8">
                  <c:v>20</c:v>
                </c:pt>
                <c:pt idx="9">
                  <c:v>21</c:v>
                </c:pt>
                <c:pt idx="10">
                  <c:v>21</c:v>
                </c:pt>
                <c:pt idx="11">
                  <c:v>20</c:v>
                </c:pt>
                <c:pt idx="12">
                  <c:v>19</c:v>
                </c:pt>
                <c:pt idx="1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40-467A-96C4-3CC003BF92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7"/>
        <c:overlap val="-38"/>
        <c:axId val="450203896"/>
        <c:axId val="450203568"/>
      </c:barChart>
      <c:catAx>
        <c:axId val="450203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sq" cmpd="sng" algn="ctr">
            <a:solidFill>
              <a:srgbClr val="071D49"/>
            </a:solidFill>
            <a:miter lim="800000"/>
          </a:ln>
          <a:effectLst/>
        </c:spPr>
        <c:txPr>
          <a:bodyPr rot="-264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rgbClr val="071D4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203568"/>
        <c:crosses val="autoZero"/>
        <c:auto val="1"/>
        <c:lblAlgn val="ctr"/>
        <c:lblOffset val="800"/>
        <c:noMultiLvlLbl val="0"/>
      </c:catAx>
      <c:valAx>
        <c:axId val="450203568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 baseline="0" dirty="0">
                    <a:solidFill>
                      <a:srgbClr val="071D4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Participants with ISR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out"/>
        <c:minorTickMark val="none"/>
        <c:tickLblPos val="nextTo"/>
        <c:spPr>
          <a:noFill/>
          <a:ln w="19050" cap="sq">
            <a:solidFill>
              <a:srgbClr val="071D49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203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160890122039415"/>
          <c:y val="9.8347722805530155E-2"/>
          <c:w val="0.25150925986646139"/>
          <c:h val="7.12030300009967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3107758383349"/>
          <c:y val="0.16953640026609651"/>
          <c:w val="0.49414767909256097"/>
          <c:h val="0.6239568060410135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F45-4A73-9971-05F08E9784D6}"/>
              </c:ext>
            </c:extLst>
          </c:dPt>
          <c:dPt>
            <c:idx val="1"/>
            <c:bubble3D val="0"/>
            <c:spPr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F45-4A73-9971-05F08E9784D6}"/>
              </c:ext>
            </c:extLst>
          </c:dPt>
          <c:dPt>
            <c:idx val="2"/>
            <c:bubble3D val="0"/>
            <c:spPr>
              <a:solidFill>
                <a:srgbClr val="97009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F45-4A73-9971-05F08E9784D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F45-4A73-9971-05F08E9784D6}"/>
              </c:ext>
            </c:extLst>
          </c:dPt>
          <c:cat>
            <c:strRef>
              <c:f>Sheet1!$H$3:$K$3</c:f>
              <c:strCache>
                <c:ptCount val="4"/>
                <c:pt idx="0">
                  <c:v>Q8W CAB + RPV LA</c:v>
                </c:pt>
                <c:pt idx="1">
                  <c:v>Q4W CAB + RPV LA</c:v>
                </c:pt>
                <c:pt idx="2">
                  <c:v>Daily oral</c:v>
                </c:pt>
                <c:pt idx="3">
                  <c:v>No preference</c:v>
                </c:pt>
              </c:strCache>
            </c:strRef>
          </c:cat>
          <c:val>
            <c:numRef>
              <c:f>Sheet1!$H$4:$K$4</c:f>
              <c:numCache>
                <c:formatCode>0%</c:formatCode>
                <c:ptCount val="4"/>
                <c:pt idx="0">
                  <c:v>0.94</c:v>
                </c:pt>
                <c:pt idx="1">
                  <c:v>0.03</c:v>
                </c:pt>
                <c:pt idx="2">
                  <c:v>0.02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F45-4A73-9971-05F08E9784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602948567599263"/>
          <c:y val="0.80762123966261812"/>
          <c:w val="0.80804115380446018"/>
          <c:h val="0.146462651931980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68E-4465-9A96-8BAE04E675E9}"/>
              </c:ext>
            </c:extLst>
          </c:dPt>
          <c:dPt>
            <c:idx val="1"/>
            <c:bubble3D val="0"/>
            <c:spPr>
              <a:solidFill>
                <a:srgbClr val="97009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68E-4465-9A96-8BAE04E675E9}"/>
              </c:ext>
            </c:extLst>
          </c:dPt>
          <c:dPt>
            <c:idx val="2"/>
            <c:bubble3D val="0"/>
            <c:spPr>
              <a:solidFill>
                <a:srgbClr val="5BC2E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68E-4465-9A96-8BAE04E675E9}"/>
              </c:ext>
            </c:extLst>
          </c:dPt>
          <c:cat>
            <c:strRef>
              <c:f>Sheet1!$D$3:$F$3</c:f>
              <c:strCache>
                <c:ptCount val="3"/>
                <c:pt idx="0">
                  <c:v>Q8W CAB + RPV LA</c:v>
                </c:pt>
                <c:pt idx="1">
                  <c:v>Daily oral</c:v>
                </c:pt>
                <c:pt idx="2">
                  <c:v>No preference</c:v>
                </c:pt>
              </c:strCache>
            </c:strRef>
          </c:cat>
          <c:val>
            <c:numRef>
              <c:f>Sheet1!$D$4:$F$4</c:f>
              <c:numCache>
                <c:formatCode>0%</c:formatCode>
                <c:ptCount val="3"/>
                <c:pt idx="0">
                  <c:v>0.96</c:v>
                </c:pt>
                <c:pt idx="1">
                  <c:v>0.01</c:v>
                </c:pt>
                <c:pt idx="2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68E-4465-9A96-8BAE04E675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5"/>
          <c:y val="0.85427880099609721"/>
          <c:w val="0.9"/>
          <c:h val="9.34970284652570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0.51323</cdr:x>
      <cdr:y>0.1305</cdr:y>
    </cdr:from>
    <cdr:to>
      <cdr:x>0.55986</cdr:x>
      <cdr:y>0.16954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D9B2BB48-B6FA-4269-A74E-7DD3EA1A55E6}"/>
            </a:ext>
          </a:extLst>
        </cdr:cNvPr>
        <cdr:cNvCxnSpPr/>
      </cdr:nvCxnSpPr>
      <cdr:spPr>
        <a:xfrm xmlns:a="http://schemas.openxmlformats.org/drawingml/2006/main" flipH="1">
          <a:off x="2603938" y="469232"/>
          <a:ext cx="236621" cy="14036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0.48319</cdr:x>
      <cdr:y>0.10596</cdr:y>
    </cdr:from>
    <cdr:to>
      <cdr:x>0.48872</cdr:x>
      <cdr:y>0.17734</cdr:y>
    </cdr:to>
    <cdr:cxnSp macro="">
      <cdr:nvCxnSpPr>
        <cdr:cNvPr id="5" name="Straight Arrow Connector 4">
          <a:extLst xmlns:a="http://schemas.openxmlformats.org/drawingml/2006/main">
            <a:ext uri="{FF2B5EF4-FFF2-40B4-BE49-F238E27FC236}">
              <a16:creationId xmlns:a16="http://schemas.microsoft.com/office/drawing/2014/main" id="{69722A80-ABEE-42EE-BAD1-BBA97AE4AB64}"/>
            </a:ext>
          </a:extLst>
        </cdr:cNvPr>
        <cdr:cNvCxnSpPr/>
      </cdr:nvCxnSpPr>
      <cdr:spPr>
        <a:xfrm xmlns:a="http://schemas.openxmlformats.org/drawingml/2006/main">
          <a:off x="2451538" y="381000"/>
          <a:ext cx="28074" cy="25667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0.3994</cdr:x>
      <cdr:y>0.14054</cdr:y>
    </cdr:from>
    <cdr:to>
      <cdr:x>0.45236</cdr:x>
      <cdr:y>0.18738</cdr:y>
    </cdr:to>
    <cdr:cxnSp macro="">
      <cdr:nvCxnSpPr>
        <cdr:cNvPr id="9" name="Straight Arrow Connector 8">
          <a:extLst xmlns:a="http://schemas.openxmlformats.org/drawingml/2006/main">
            <a:ext uri="{FF2B5EF4-FFF2-40B4-BE49-F238E27FC236}">
              <a16:creationId xmlns:a16="http://schemas.microsoft.com/office/drawing/2014/main" id="{861C9264-606A-4E0D-84A0-F7F5BB0F7916}"/>
            </a:ext>
          </a:extLst>
        </cdr:cNvPr>
        <cdr:cNvCxnSpPr/>
      </cdr:nvCxnSpPr>
      <cdr:spPr>
        <a:xfrm xmlns:a="http://schemas.openxmlformats.org/drawingml/2006/main">
          <a:off x="2026422" y="505326"/>
          <a:ext cx="268705" cy="16844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231A79A-A19B-4497-A1AB-45435BE30F6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2"/>
            <a:ext cx="2891230" cy="494643"/>
          </a:xfrm>
          <a:prstGeom prst="rect">
            <a:avLst/>
          </a:prstGeom>
        </p:spPr>
        <p:txBody>
          <a:bodyPr vert="horz" lIns="92753" tIns="46376" rIns="92753" bIns="4637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229F7F-D297-4559-9851-400D21AD0D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7936" y="2"/>
            <a:ext cx="2891230" cy="494643"/>
          </a:xfrm>
          <a:prstGeom prst="rect">
            <a:avLst/>
          </a:prstGeom>
        </p:spPr>
        <p:txBody>
          <a:bodyPr vert="horz" lIns="92753" tIns="46376" rIns="92753" bIns="4637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BD0F9B0-F04C-4D5C-950C-995DD2BA0776}" type="datetimeFigureOut">
              <a:rPr lang="en-US"/>
              <a:pPr>
                <a:defRPr/>
              </a:pPr>
              <a:t>3/6/2020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F66F7-6445-4994-A978-280AA2F5DC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9497"/>
            <a:ext cx="2891230" cy="494643"/>
          </a:xfrm>
          <a:prstGeom prst="rect">
            <a:avLst/>
          </a:prstGeom>
        </p:spPr>
        <p:txBody>
          <a:bodyPr vert="horz" lIns="92753" tIns="46376" rIns="92753" bIns="4637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B4E08A-A95E-4B9B-BA0B-A4099E824A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7936" y="9379497"/>
            <a:ext cx="2891230" cy="494643"/>
          </a:xfrm>
          <a:prstGeom prst="rect">
            <a:avLst/>
          </a:prstGeom>
        </p:spPr>
        <p:txBody>
          <a:bodyPr vert="horz" wrap="square" lIns="92753" tIns="46376" rIns="92753" bIns="463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E8E1CDC-42C3-4508-9AA6-95C211B64EB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D4C4F1-14A5-4BAA-BC5E-CA30B8BFDD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2"/>
            <a:ext cx="2891230" cy="494643"/>
          </a:xfrm>
          <a:prstGeom prst="rect">
            <a:avLst/>
          </a:prstGeom>
        </p:spPr>
        <p:txBody>
          <a:bodyPr vert="horz" lIns="92753" tIns="46376" rIns="92753" bIns="4637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4079F7-1904-42E8-B75F-B71E6E30CF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77936" y="2"/>
            <a:ext cx="2891230" cy="494643"/>
          </a:xfrm>
          <a:prstGeom prst="rect">
            <a:avLst/>
          </a:prstGeom>
        </p:spPr>
        <p:txBody>
          <a:bodyPr vert="horz" lIns="92753" tIns="46376" rIns="92753" bIns="4637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F36F6-6F2E-482F-9FD3-CDE709AF1C49}" type="datetimeFigureOut">
              <a:rPr lang="en-GB"/>
              <a:pPr>
                <a:defRPr/>
              </a:pPr>
              <a:t>06/03/2020</a:t>
            </a:fld>
            <a:endParaRPr lang="en-GB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C1B771D-C361-457D-843E-212FB9972A9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863" y="739775"/>
            <a:ext cx="6584950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3" tIns="46376" rIns="92753" bIns="46376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BDF5E70-B768-41BD-9A1C-CD165C55B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7672" y="4691449"/>
            <a:ext cx="5335332" cy="4443277"/>
          </a:xfrm>
          <a:prstGeom prst="rect">
            <a:avLst/>
          </a:prstGeom>
        </p:spPr>
        <p:txBody>
          <a:bodyPr vert="horz" lIns="92753" tIns="46376" rIns="92753" bIns="46376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43E5A-91B4-4C16-8A27-60EC9F304C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379497"/>
            <a:ext cx="2891230" cy="494643"/>
          </a:xfrm>
          <a:prstGeom prst="rect">
            <a:avLst/>
          </a:prstGeom>
        </p:spPr>
        <p:txBody>
          <a:bodyPr vert="horz" lIns="92753" tIns="46376" rIns="92753" bIns="4637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8025D-6E27-41ED-B373-A7A42A879A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7936" y="9379497"/>
            <a:ext cx="2891230" cy="494643"/>
          </a:xfrm>
          <a:prstGeom prst="rect">
            <a:avLst/>
          </a:prstGeom>
        </p:spPr>
        <p:txBody>
          <a:bodyPr vert="horz" wrap="square" lIns="92753" tIns="46376" rIns="92753" bIns="463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D9CD696-6686-42F5-9E42-8DCDB034590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9489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8979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8469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7958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3047448" algn="l" defTabSz="121897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37" algn="l" defTabSz="121897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27" algn="l" defTabSz="121897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15" algn="l" defTabSz="121897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33268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62571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357">
              <a:defRPr/>
            </a:pPr>
            <a:fld id="{BD9CD696-6686-42F5-9E42-8DCDB034590C}" type="slidenum">
              <a:rPr lang="en-GB" altLang="en-US">
                <a:solidFill>
                  <a:prstClr val="black"/>
                </a:solidFill>
              </a:rPr>
              <a:pPr defTabSz="914357">
                <a:defRPr/>
              </a:pPr>
              <a:t>14</a:t>
            </a:fld>
            <a:endParaRPr lang="en-GB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066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6975990F-AA55-4A9E-AAEE-08548034C6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863" y="739775"/>
            <a:ext cx="6584950" cy="37052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588BB46D-35C7-4178-83A9-61A6DB2BA1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5AF03868-4668-4DC8-A7BC-9C430F36A8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15" indent="-285736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47" indent="-228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25" indent="-228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304" indent="-22859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483" indent="-228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662" indent="-228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8840" indent="-228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019" indent="-228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78610C-E94C-481B-83EC-8F434D19AEB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6657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73191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2827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58619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46034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54052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09851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Title - Grey">
    <p:bg>
      <p:bgPr>
        <a:solidFill>
          <a:srgbClr val="D0D3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>
            <a:extLst>
              <a:ext uri="{FF2B5EF4-FFF2-40B4-BE49-F238E27FC236}">
                <a16:creationId xmlns:a16="http://schemas.microsoft.com/office/drawing/2014/main" id="{0EFCFACB-866A-455B-8F69-93CD9F3D3D6E}"/>
              </a:ext>
            </a:extLst>
          </p:cNvPr>
          <p:cNvSpPr>
            <a:spLocks noChangeAspect="1"/>
          </p:cNvSpPr>
          <p:nvPr userDrawn="1"/>
        </p:nvSpPr>
        <p:spPr>
          <a:xfrm rot="10800000" flipH="1">
            <a:off x="0" y="0"/>
            <a:ext cx="1483292" cy="426720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F645C7C-F0D4-4F5C-8D68-FB851D5670AC}"/>
              </a:ext>
            </a:extLst>
          </p:cNvPr>
          <p:cNvSpPr txBox="1">
            <a:spLocks/>
          </p:cNvSpPr>
          <p:nvPr userDrawn="1"/>
        </p:nvSpPr>
        <p:spPr>
          <a:xfrm>
            <a:off x="699168" y="6417367"/>
            <a:ext cx="10833100" cy="149375"/>
          </a:xfrm>
          <a:prstGeom prst="rect">
            <a:avLst/>
          </a:prstGeom>
        </p:spPr>
        <p:txBody>
          <a:bodyPr lIns="0" tIns="0" rIns="0" bIns="0"/>
          <a:lstStyle>
            <a:lvl1pPr marL="0" indent="0" algn="r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9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l"/>
            <a:r>
              <a:rPr lang="en-US" sz="800" b="1" kern="0" dirty="0">
                <a:solidFill>
                  <a:schemeClr val="tx1"/>
                </a:solidFill>
              </a:rPr>
              <a:t>Conference on Retroviruses and Opportunistic Infections; March 8–11, 2020; Boston, Massachusetts</a:t>
            </a:r>
          </a:p>
          <a:p>
            <a:pPr algn="l"/>
            <a:endParaRPr lang="en-US" sz="800" b="1" kern="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A5A9598-132B-4791-AA81-8424EC568A8B}"/>
              </a:ext>
            </a:extLst>
          </p:cNvPr>
          <p:cNvCxnSpPr/>
          <p:nvPr userDrawn="1"/>
        </p:nvCxnSpPr>
        <p:spPr>
          <a:xfrm>
            <a:off x="697164" y="6249600"/>
            <a:ext cx="522000" cy="0"/>
          </a:xfrm>
          <a:prstGeom prst="line">
            <a:avLst/>
          </a:prstGeom>
          <a:ln w="3175">
            <a:solidFill>
              <a:srgbClr val="071D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3951345F-605B-4B05-8202-DE3B46F9CDE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01430" y="1378448"/>
            <a:ext cx="8631936" cy="195421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tx1"/>
                </a:solidFill>
                <a:effectLst/>
                <a:latin typeface="+mj-lt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79680979-CC01-4E77-8530-905039B45F0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1430" y="3625372"/>
            <a:ext cx="8631936" cy="9083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500" b="1" i="0">
                <a:solidFill>
                  <a:schemeClr val="tx2"/>
                </a:solidFill>
                <a:effectLst/>
                <a:latin typeface="Arial"/>
                <a:cs typeface="Arial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0F6C3D1-ED36-45A1-94EC-A543584321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01430" y="4551964"/>
            <a:ext cx="8631936" cy="859536"/>
          </a:xfrm>
        </p:spPr>
        <p:txBody>
          <a:bodyPr/>
          <a:lstStyle>
            <a:lvl1pPr marL="0" indent="0">
              <a:buNone/>
              <a:defRPr sz="1150" i="1">
                <a:solidFill>
                  <a:schemeClr val="tx1"/>
                </a:solidFill>
              </a:defRPr>
            </a:lvl1pPr>
            <a:lvl2pPr marL="247644" indent="0">
              <a:buNone/>
              <a:defRPr/>
            </a:lvl2pPr>
            <a:lvl3pPr marL="507987" indent="0">
              <a:buNone/>
              <a:defRPr/>
            </a:lvl3pPr>
            <a:lvl4pPr marL="736582" indent="0">
              <a:buNone/>
              <a:defRPr/>
            </a:lvl4pPr>
            <a:lvl5pPr marL="95459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08420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693" userDrawn="1">
          <p15:clr>
            <a:srgbClr val="FBAE40"/>
          </p15:clr>
        </p15:guide>
        <p15:guide id="4" pos="561" userDrawn="1">
          <p15:clr>
            <a:srgbClr val="FBAE40"/>
          </p15:clr>
        </p15:guide>
        <p15:guide id="5" orient="horz" pos="4032" userDrawn="1">
          <p15:clr>
            <a:srgbClr val="FBAE40"/>
          </p15:clr>
        </p15:guide>
        <p15:guide id="6" orient="horz" pos="4159" userDrawn="1">
          <p15:clr>
            <a:srgbClr val="FBAE40"/>
          </p15:clr>
        </p15:guide>
        <p15:guide id="7" orient="horz" pos="93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Grey">
    <p:bg>
      <p:bgPr>
        <a:solidFill>
          <a:srgbClr val="D0D3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5EF343-BC1C-4481-AB08-1FEA749ADFA1}"/>
              </a:ext>
            </a:extLst>
          </p:cNvPr>
          <p:cNvCxnSpPr/>
          <p:nvPr userDrawn="1"/>
        </p:nvCxnSpPr>
        <p:spPr>
          <a:xfrm rot="1200000">
            <a:off x="1109664" y="-409575"/>
            <a:ext cx="0" cy="6850380"/>
          </a:xfrm>
          <a:prstGeom prst="line">
            <a:avLst/>
          </a:prstGeom>
          <a:ln w="25400" cap="sq">
            <a:solidFill>
              <a:srgbClr val="E4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D548C306-055E-4E11-A507-A1F28C273740}"/>
              </a:ext>
            </a:extLst>
          </p:cNvPr>
          <p:cNvSpPr txBox="1">
            <a:spLocks/>
          </p:cNvSpPr>
          <p:nvPr userDrawn="1"/>
        </p:nvSpPr>
        <p:spPr>
          <a:xfrm>
            <a:off x="699168" y="6417367"/>
            <a:ext cx="10833100" cy="149375"/>
          </a:xfrm>
          <a:prstGeom prst="rect">
            <a:avLst/>
          </a:prstGeom>
        </p:spPr>
        <p:txBody>
          <a:bodyPr lIns="0" tIns="0" rIns="0" bIns="0"/>
          <a:lstStyle>
            <a:lvl1pPr marL="0" indent="0" algn="r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9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l"/>
            <a:r>
              <a:rPr lang="en-US" sz="800" b="1" kern="0" dirty="0">
                <a:solidFill>
                  <a:schemeClr val="tx1"/>
                </a:solidFill>
              </a:rPr>
              <a:t>Conference on Retroviruses and Opportunistic Infections; March 8-11, 2020; Seattle, WA</a:t>
            </a:r>
          </a:p>
          <a:p>
            <a:pPr algn="l"/>
            <a:endParaRPr lang="en-US" sz="800" b="1" kern="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AA343B2-0BB0-4C07-85D9-BE40CD7987FA}"/>
              </a:ext>
            </a:extLst>
          </p:cNvPr>
          <p:cNvCxnSpPr/>
          <p:nvPr userDrawn="1"/>
        </p:nvCxnSpPr>
        <p:spPr>
          <a:xfrm>
            <a:off x="697164" y="6249600"/>
            <a:ext cx="522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EBB7A876-30A6-4294-849D-215C944656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19200" y="3093106"/>
            <a:ext cx="9448800" cy="2469494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tx1"/>
                </a:solidFill>
                <a:effectLst/>
                <a:latin typeface="+mj-lt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813BAFCA-3624-452E-85A4-8E4C1CBC89CD}"/>
              </a:ext>
            </a:extLst>
          </p:cNvPr>
          <p:cNvSpPr>
            <a:spLocks noChangeAspect="1"/>
          </p:cNvSpPr>
          <p:nvPr userDrawn="1"/>
        </p:nvSpPr>
        <p:spPr>
          <a:xfrm rot="10800000" flipH="1">
            <a:off x="0" y="0"/>
            <a:ext cx="640080" cy="18414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44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11200" y="1350964"/>
            <a:ext cx="11144251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altLang="en-US" noProof="0" dirty="0"/>
              <a:t>Click to 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  <a:p>
            <a:pPr lvl="4"/>
            <a:endParaRPr lang="en-US" altLang="en-US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CAB574-D00F-404B-99A4-2638A1E732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63" t="79880"/>
          <a:stretch/>
        </p:blipFill>
        <p:spPr>
          <a:xfrm>
            <a:off x="11663264" y="5477068"/>
            <a:ext cx="528735" cy="1379057"/>
          </a:xfrm>
          <a:prstGeom prst="rect">
            <a:avLst/>
          </a:prstGeom>
        </p:spPr>
      </p:pic>
      <p:sp>
        <p:nvSpPr>
          <p:cNvPr id="17" name="Slide Number Placeholder 1">
            <a:extLst>
              <a:ext uri="{FF2B5EF4-FFF2-40B4-BE49-F238E27FC236}">
                <a16:creationId xmlns:a16="http://schemas.microsoft.com/office/drawing/2014/main" id="{5E20FFAB-DF01-48B8-AAF8-D9E998196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269CE4D-2347-44B5-ABE1-5082EFF06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199" y="152400"/>
            <a:ext cx="1114425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6A834DD-6116-4B73-BBE9-851C2D5E28B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1962" y="5943600"/>
            <a:ext cx="11143488" cy="304769"/>
          </a:xfrm>
        </p:spPr>
        <p:txBody>
          <a:bodyPr anchor="b"/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800" kern="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445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403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C683A308-5D3A-4CA6-AC20-9C72DA27D8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D1BDFE1-7D83-4C75-AB1F-B7E84E75F7E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98500" y="5943600"/>
            <a:ext cx="11143488" cy="304769"/>
          </a:xfrm>
        </p:spPr>
        <p:txBody>
          <a:bodyPr anchor="b"/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800" kern="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99A2E9C-1C03-427F-9B0F-714F67A738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199" y="152400"/>
            <a:ext cx="1114425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5073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>
            <a:extLst>
              <a:ext uri="{FF2B5EF4-FFF2-40B4-BE49-F238E27FC236}">
                <a16:creationId xmlns:a16="http://schemas.microsoft.com/office/drawing/2014/main" id="{672622E9-B50D-4DD4-BEBE-8BF8C87BBD65}"/>
              </a:ext>
            </a:extLst>
          </p:cNvPr>
          <p:cNvSpPr>
            <a:spLocks noGrp="1" noChangeArrowheads="1"/>
          </p:cNvSpPr>
          <p:nvPr>
            <p:ph idx="21"/>
          </p:nvPr>
        </p:nvSpPr>
        <p:spPr bwMode="auto">
          <a:xfrm>
            <a:off x="6469887" y="1341820"/>
            <a:ext cx="5384800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altLang="en-US" noProof="0" dirty="0"/>
              <a:t>Click to 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  <a:p>
            <a:pPr lvl="4"/>
            <a:endParaRPr lang="en-US" altLang="en-US" noProof="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11201" y="1350964"/>
            <a:ext cx="5384800" cy="4379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altLang="en-US" noProof="0" dirty="0"/>
              <a:t>Click to 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  <a:p>
            <a:pPr lvl="4"/>
            <a:endParaRPr lang="en-US" altLang="en-US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CAB574-D00F-404B-99A4-2638A1E732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63" t="79880"/>
          <a:stretch/>
        </p:blipFill>
        <p:spPr>
          <a:xfrm>
            <a:off x="11663264" y="5477068"/>
            <a:ext cx="528735" cy="1379057"/>
          </a:xfrm>
          <a:prstGeom prst="rect">
            <a:avLst/>
          </a:prstGeom>
        </p:spPr>
      </p:pic>
      <p:sp>
        <p:nvSpPr>
          <p:cNvPr id="17" name="Slide Number Placeholder 1">
            <a:extLst>
              <a:ext uri="{FF2B5EF4-FFF2-40B4-BE49-F238E27FC236}">
                <a16:creationId xmlns:a16="http://schemas.microsoft.com/office/drawing/2014/main" id="{5E20FFAB-DF01-48B8-AAF8-D9E998196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9131C29-6C0E-4A47-B9A7-C55071F93D1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5789" y="5929775"/>
            <a:ext cx="11143488" cy="304769"/>
          </a:xfrm>
        </p:spPr>
        <p:txBody>
          <a:bodyPr anchor="b"/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800" kern="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D858B5B0-AA36-4F59-94DC-3FDB416919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199" y="152400"/>
            <a:ext cx="1114425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97183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403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_Content 2 Columns with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>
            <a:extLst>
              <a:ext uri="{FF2B5EF4-FFF2-40B4-BE49-F238E27FC236}">
                <a16:creationId xmlns:a16="http://schemas.microsoft.com/office/drawing/2014/main" id="{672622E9-B50D-4DD4-BEBE-8BF8C87BBD65}"/>
              </a:ext>
            </a:extLst>
          </p:cNvPr>
          <p:cNvSpPr>
            <a:spLocks noGrp="1" noChangeArrowheads="1"/>
          </p:cNvSpPr>
          <p:nvPr>
            <p:ph idx="21"/>
          </p:nvPr>
        </p:nvSpPr>
        <p:spPr bwMode="auto">
          <a:xfrm>
            <a:off x="6469887" y="1783080"/>
            <a:ext cx="5384800" cy="3941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altLang="en-US" noProof="0" dirty="0"/>
              <a:t>Click to 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  <a:p>
            <a:pPr lvl="4"/>
            <a:endParaRPr lang="en-US" altLang="en-US" noProof="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11201" y="1783080"/>
            <a:ext cx="5384798" cy="3941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altLang="en-US" noProof="0" dirty="0"/>
              <a:t>Click to 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  <a:p>
            <a:pPr lvl="4"/>
            <a:endParaRPr lang="en-US" altLang="en-US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CAB574-D00F-404B-99A4-2638A1E732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63" t="79880"/>
          <a:stretch/>
        </p:blipFill>
        <p:spPr>
          <a:xfrm>
            <a:off x="11663264" y="5477068"/>
            <a:ext cx="528735" cy="1379057"/>
          </a:xfrm>
          <a:prstGeom prst="rect">
            <a:avLst/>
          </a:prstGeom>
        </p:spPr>
      </p:pic>
      <p:sp>
        <p:nvSpPr>
          <p:cNvPr id="17" name="Slide Number Placeholder 1">
            <a:extLst>
              <a:ext uri="{FF2B5EF4-FFF2-40B4-BE49-F238E27FC236}">
                <a16:creationId xmlns:a16="http://schemas.microsoft.com/office/drawing/2014/main" id="{5E20FFAB-DF01-48B8-AAF8-D9E998196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9131C29-6C0E-4A47-B9A7-C55071F93D1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1199" y="5919007"/>
            <a:ext cx="11143488" cy="304769"/>
          </a:xfrm>
        </p:spPr>
        <p:txBody>
          <a:bodyPr anchor="b"/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800" kern="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7245587-433B-4369-BF10-2F4987B1F1E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11200" y="1371600"/>
            <a:ext cx="5384799" cy="381000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33319C2-39F1-4EB2-A346-E3025727F84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469888" y="1371600"/>
            <a:ext cx="5384799" cy="381000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DBF9288-11FB-4CAD-85DF-1DB1DD1DF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199" y="152400"/>
            <a:ext cx="1114425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3102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403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>
            <a:extLst>
              <a:ext uri="{FF2B5EF4-FFF2-40B4-BE49-F238E27FC236}">
                <a16:creationId xmlns:a16="http://schemas.microsoft.com/office/drawing/2014/main" id="{73F26EA8-0986-4F87-89F7-CBBBEFDF2F4F}"/>
              </a:ext>
            </a:extLst>
          </p:cNvPr>
          <p:cNvSpPr>
            <a:spLocks noChangeAspect="1"/>
          </p:cNvSpPr>
          <p:nvPr userDrawn="1"/>
        </p:nvSpPr>
        <p:spPr>
          <a:xfrm rot="10800000" flipH="1">
            <a:off x="0" y="0"/>
            <a:ext cx="640080" cy="184141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ED7756-A1E0-481E-80F6-AD6128434B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63" t="79880"/>
          <a:stretch/>
        </p:blipFill>
        <p:spPr>
          <a:xfrm>
            <a:off x="11663264" y="5477068"/>
            <a:ext cx="528735" cy="1379057"/>
          </a:xfrm>
          <a:prstGeom prst="rect">
            <a:avLst/>
          </a:prstGeom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F53C982F-E673-4A9B-8473-37E918252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199" y="152400"/>
            <a:ext cx="1114425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D521839-B413-4698-B7AB-42AC3F4B2B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350435"/>
            <a:ext cx="11144251" cy="4218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marL="731838" marR="0" lvl="4" indent="-119063" algn="l" defTabSz="1231869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Fifth level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49D49944-0172-41BB-A851-8D03A481D0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789C359-43D2-40CF-B169-BB07634D6AC8}"/>
              </a:ext>
            </a:extLst>
          </p:cNvPr>
          <p:cNvSpPr txBox="1">
            <a:spLocks/>
          </p:cNvSpPr>
          <p:nvPr userDrawn="1"/>
        </p:nvSpPr>
        <p:spPr>
          <a:xfrm>
            <a:off x="699168" y="6417367"/>
            <a:ext cx="10833100" cy="149375"/>
          </a:xfrm>
          <a:prstGeom prst="rect">
            <a:avLst/>
          </a:prstGeom>
        </p:spPr>
        <p:txBody>
          <a:bodyPr lIns="0" tIns="0" rIns="0" bIns="0"/>
          <a:lstStyle>
            <a:lvl1pPr marL="0" indent="0" algn="r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9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l"/>
            <a:r>
              <a:rPr lang="en-US" sz="800" b="1" kern="0" dirty="0">
                <a:solidFill>
                  <a:schemeClr val="tx1"/>
                </a:solidFill>
              </a:rPr>
              <a:t>Conference on Retroviruses and Opportunistic Infections; March 8–11, 2020; Boston, Massachusetts</a:t>
            </a:r>
          </a:p>
          <a:p>
            <a:pPr algn="l"/>
            <a:endParaRPr lang="en-US" sz="800" b="1" kern="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8958EBF-8926-4F05-877B-D19506E5DEDC}"/>
              </a:ext>
            </a:extLst>
          </p:cNvPr>
          <p:cNvCxnSpPr/>
          <p:nvPr userDrawn="1"/>
        </p:nvCxnSpPr>
        <p:spPr>
          <a:xfrm>
            <a:off x="697164" y="6249600"/>
            <a:ext cx="522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4" r:id="rId1"/>
    <p:sldLayoutId id="2147484815" r:id="rId2"/>
    <p:sldLayoutId id="2147484817" r:id="rId3"/>
    <p:sldLayoutId id="2147484818" r:id="rId4"/>
    <p:sldLayoutId id="2147484827" r:id="rId5"/>
    <p:sldLayoutId id="2147484828" r:id="rId6"/>
  </p:sldLayoutIdLst>
  <p:hf hdr="0" ftr="0" dt="0"/>
  <p:txStyles>
    <p:title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ts val="4667"/>
        </a:lnSpc>
        <a:spcBef>
          <a:spcPct val="0"/>
        </a:spcBef>
        <a:spcAft>
          <a:spcPct val="0"/>
        </a:spcAft>
        <a:defRPr sz="3200" b="1">
          <a:solidFill>
            <a:srgbClr val="E31836"/>
          </a:solidFill>
          <a:latin typeface="Arial" pitchFamily="34" charset="0"/>
          <a:cs typeface="Arial" charset="0"/>
        </a:defRPr>
      </a:lvl2pPr>
      <a:lvl3pPr algn="l" rtl="0" eaLnBrk="0" fontAlgn="base" hangingPunct="0">
        <a:lnSpc>
          <a:spcPts val="4667"/>
        </a:lnSpc>
        <a:spcBef>
          <a:spcPct val="0"/>
        </a:spcBef>
        <a:spcAft>
          <a:spcPct val="0"/>
        </a:spcAft>
        <a:defRPr sz="3200" b="1">
          <a:solidFill>
            <a:srgbClr val="E31836"/>
          </a:solidFill>
          <a:latin typeface="Arial" pitchFamily="34" charset="0"/>
          <a:cs typeface="Arial" charset="0"/>
        </a:defRPr>
      </a:lvl3pPr>
      <a:lvl4pPr algn="l" rtl="0" eaLnBrk="0" fontAlgn="base" hangingPunct="0">
        <a:lnSpc>
          <a:spcPts val="4667"/>
        </a:lnSpc>
        <a:spcBef>
          <a:spcPct val="0"/>
        </a:spcBef>
        <a:spcAft>
          <a:spcPct val="0"/>
        </a:spcAft>
        <a:defRPr sz="3200" b="1">
          <a:solidFill>
            <a:srgbClr val="E31836"/>
          </a:solidFill>
          <a:latin typeface="Arial" pitchFamily="34" charset="0"/>
          <a:cs typeface="Arial" charset="0"/>
        </a:defRPr>
      </a:lvl4pPr>
      <a:lvl5pPr algn="l" rtl="0" eaLnBrk="0" fontAlgn="base" hangingPunct="0">
        <a:lnSpc>
          <a:spcPts val="4667"/>
        </a:lnSpc>
        <a:spcBef>
          <a:spcPct val="0"/>
        </a:spcBef>
        <a:spcAft>
          <a:spcPct val="0"/>
        </a:spcAft>
        <a:defRPr sz="3200" b="1">
          <a:solidFill>
            <a:srgbClr val="E31836"/>
          </a:solidFill>
          <a:latin typeface="Arial" pitchFamily="34" charset="0"/>
          <a:cs typeface="Arial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B61229"/>
          </a:solidFill>
          <a:latin typeface="Century Gothic" pitchFamily="34" charset="0"/>
          <a:cs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B61229"/>
          </a:solidFill>
          <a:latin typeface="Century Gothic" pitchFamily="34" charset="0"/>
          <a:cs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B61229"/>
          </a:solidFill>
          <a:latin typeface="Century Gothic" pitchFamily="34" charset="0"/>
          <a:cs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B61229"/>
          </a:solidFill>
          <a:latin typeface="Century Gothic" pitchFamily="34" charset="0"/>
          <a:cs typeface="Arial" charset="0"/>
        </a:defRPr>
      </a:lvl9pPr>
    </p:titleStyle>
    <p:bodyStyle>
      <a:lvl1pPr marL="192024" indent="-192024" algn="l" rtl="0" eaLnBrk="0" fontAlgn="base" hangingPunct="0">
        <a:spcBef>
          <a:spcPts val="800"/>
        </a:spcBef>
        <a:spcAft>
          <a:spcPts val="0"/>
        </a:spcAft>
        <a:buClr>
          <a:schemeClr val="tx2"/>
        </a:buClr>
        <a:buSzPct val="115000"/>
        <a:buFont typeface="Arial" panose="020B0604020202020204" pitchFamily="34" charset="0"/>
        <a:buChar char="•"/>
        <a:defRPr sz="20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7472" indent="-155448" algn="l" rtl="0" eaLnBrk="0" fontAlgn="base" hangingPunct="0">
        <a:spcBef>
          <a:spcPts val="400"/>
        </a:spcBef>
        <a:spcAft>
          <a:spcPts val="0"/>
        </a:spcAft>
        <a:buClr>
          <a:srgbClr val="E31836"/>
        </a:buClr>
        <a:buSzPct val="115000"/>
        <a:buFont typeface="Arial" panose="020B0604020202020204" pitchFamily="34" charset="0"/>
        <a:buChar char="•"/>
        <a:defRPr sz="17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493776" indent="-146304" algn="l" rtl="0" eaLnBrk="0" fontAlgn="base" hangingPunct="0">
        <a:spcBef>
          <a:spcPts val="400"/>
        </a:spcBef>
        <a:spcAft>
          <a:spcPts val="0"/>
        </a:spcAft>
        <a:buClr>
          <a:srgbClr val="E40046"/>
        </a:buClr>
        <a:buSzPct val="115000"/>
        <a:buFont typeface="Arial" panose="020B0604020202020204" pitchFamily="34" charset="0"/>
        <a:buChar char="•"/>
        <a:defRPr lang="en-US" sz="15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621792" indent="-128016" algn="l" rtl="0" eaLnBrk="0" fontAlgn="base" hangingPunct="0">
        <a:spcBef>
          <a:spcPts val="400"/>
        </a:spcBef>
        <a:spcAft>
          <a:spcPts val="0"/>
        </a:spcAft>
        <a:buClr>
          <a:srgbClr val="E40046"/>
        </a:buClr>
        <a:buSzPct val="115000"/>
        <a:buFont typeface="Arial" panose="020B0604020202020204" pitchFamily="34" charset="0"/>
        <a:buChar char="•"/>
        <a:defRPr lang="en-US" sz="13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731838" marR="0" indent="-119063" algn="l" defTabSz="1231869" rtl="0" eaLnBrk="0" fontAlgn="base" latinLnBrk="0" hangingPunct="0">
        <a:lnSpc>
          <a:spcPct val="100000"/>
        </a:lnSpc>
        <a:spcBef>
          <a:spcPts val="400"/>
        </a:spcBef>
        <a:spcAft>
          <a:spcPts val="0"/>
        </a:spcAft>
        <a:buClr>
          <a:srgbClr val="E40046"/>
        </a:buClr>
        <a:buSzPct val="115000"/>
        <a:buFont typeface="Arial" panose="020B0604020202020204" pitchFamily="34" charset="0"/>
        <a:buChar char="•"/>
        <a:tabLst/>
        <a:defRPr lang="en-GB" sz="11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891095" indent="0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None/>
        <a:defRPr sz="1333">
          <a:solidFill>
            <a:schemeClr val="bg2"/>
          </a:solidFill>
          <a:latin typeface="+mn-lt"/>
          <a:cs typeface="+mn-cs"/>
        </a:defRPr>
      </a:lvl6pPr>
      <a:lvl7pPr marL="1930352" indent="-251878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333">
          <a:solidFill>
            <a:schemeClr val="bg2"/>
          </a:solidFill>
          <a:latin typeface="+mn-lt"/>
          <a:cs typeface="+mn-cs"/>
        </a:defRPr>
      </a:lvl7pPr>
      <a:lvl8pPr marL="2539937" indent="-251878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333">
          <a:solidFill>
            <a:schemeClr val="bg2"/>
          </a:solidFill>
          <a:latin typeface="+mn-lt"/>
          <a:cs typeface="+mn-cs"/>
        </a:defRPr>
      </a:lvl8pPr>
      <a:lvl9pPr marL="3149521" indent="-251878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333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276" userDrawn="1">
          <p15:clr>
            <a:srgbClr val="F26B43"/>
          </p15:clr>
        </p15:guide>
        <p15:guide id="4" pos="445" userDrawn="1">
          <p15:clr>
            <a:srgbClr val="F26B43"/>
          </p15:clr>
        </p15:guide>
        <p15:guide id="5" orient="horz" pos="850" userDrawn="1">
          <p15:clr>
            <a:srgbClr val="F26B43"/>
          </p15:clr>
        </p15:guide>
        <p15:guide id="6" pos="7471" userDrawn="1">
          <p15:clr>
            <a:srgbClr val="F26B43"/>
          </p15:clr>
        </p15:guide>
        <p15:guide id="7" orient="horz" pos="351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FFB22B-9D1E-43CC-90DD-04EF4A00A3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1430" y="1378448"/>
            <a:ext cx="9185570" cy="1954213"/>
          </a:xfrm>
        </p:spPr>
        <p:txBody>
          <a:bodyPr>
            <a:normAutofit fontScale="90000"/>
          </a:bodyPr>
          <a:lstStyle/>
          <a:p>
            <a:r>
              <a:rPr lang="en-GB" dirty="0"/>
              <a:t>CABOTEGRAVIR + RILPIVIRINE EVERY 2 MONTHS IS NONINFERIOR TO MONTHLY DOSING: </a:t>
            </a:r>
            <a:br>
              <a:rPr lang="en-GB" dirty="0"/>
            </a:br>
            <a:r>
              <a:rPr lang="en-GB" dirty="0"/>
              <a:t>WEEK 48 RESULTS FROM THE ATLAS-2M STUDY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EDA9801D-44DF-4EFB-AE24-DBD5182191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u="sng" dirty="0"/>
              <a:t>Edgar T. Overton</a:t>
            </a:r>
            <a:r>
              <a:rPr lang="en-US" altLang="en-US" baseline="30000" dirty="0"/>
              <a:t>1</a:t>
            </a:r>
            <a:r>
              <a:rPr lang="en-US" altLang="en-US" dirty="0"/>
              <a:t>, Gary Richmond</a:t>
            </a:r>
            <a:r>
              <a:rPr lang="en-US" altLang="en-US" baseline="30000" dirty="0"/>
              <a:t>2</a:t>
            </a:r>
            <a:r>
              <a:rPr lang="en-US" altLang="en-US" dirty="0"/>
              <a:t>, Giuliano Rizzardini</a:t>
            </a:r>
            <a:r>
              <a:rPr lang="en-US" altLang="en-US" baseline="30000" dirty="0"/>
              <a:t>3</a:t>
            </a:r>
            <a:r>
              <a:rPr lang="en-US" altLang="en-US" dirty="0"/>
              <a:t>, Hans Jaeger</a:t>
            </a:r>
            <a:r>
              <a:rPr lang="en-US" altLang="en-US" baseline="30000" dirty="0"/>
              <a:t>4</a:t>
            </a:r>
            <a:r>
              <a:rPr lang="en-US" altLang="en-US" dirty="0"/>
              <a:t>, Catherine Orrell</a:t>
            </a:r>
            <a:r>
              <a:rPr lang="en-US" altLang="en-US" baseline="30000" dirty="0"/>
              <a:t>5</a:t>
            </a:r>
            <a:r>
              <a:rPr lang="en-US" altLang="en-US" dirty="0"/>
              <a:t>, Firaya Nagimova</a:t>
            </a:r>
            <a:r>
              <a:rPr lang="en-US" altLang="en-US" baseline="30000" dirty="0"/>
              <a:t>6</a:t>
            </a:r>
            <a:r>
              <a:rPr lang="en-US" altLang="en-US" dirty="0"/>
              <a:t>, Fritz Bredeek</a:t>
            </a:r>
            <a:r>
              <a:rPr lang="en-US" altLang="en-US" baseline="30000" dirty="0"/>
              <a:t>7</a:t>
            </a:r>
            <a:r>
              <a:rPr lang="en-US" altLang="en-US" dirty="0"/>
              <a:t>, Miguel García Deltoro</a:t>
            </a:r>
            <a:r>
              <a:rPr lang="en-US" altLang="en-US" baseline="30000" dirty="0"/>
              <a:t>8</a:t>
            </a:r>
            <a:r>
              <a:rPr lang="en-US" altLang="en-US" dirty="0"/>
              <a:t>, Paul D. Benn</a:t>
            </a:r>
            <a:r>
              <a:rPr lang="en-US" altLang="en-US" baseline="30000" dirty="0"/>
              <a:t>9</a:t>
            </a:r>
            <a:r>
              <a:rPr lang="en-US" altLang="en-US" dirty="0"/>
              <a:t>, Yuanyuan Wang</a:t>
            </a:r>
            <a:r>
              <a:rPr lang="en-US" altLang="en-US" baseline="30000" dirty="0"/>
              <a:t>10</a:t>
            </a:r>
            <a:r>
              <a:rPr lang="en-US" altLang="en-US" dirty="0"/>
              <a:t>, Krischan J. Hudson</a:t>
            </a:r>
            <a:r>
              <a:rPr lang="en-US" altLang="en-US" baseline="30000" dirty="0"/>
              <a:t>11</a:t>
            </a:r>
            <a:r>
              <a:rPr lang="en-US" altLang="en-US" dirty="0"/>
              <a:t>, David A. Margolis</a:t>
            </a:r>
            <a:r>
              <a:rPr lang="en-US" altLang="en-US" baseline="30000" dirty="0"/>
              <a:t>11</a:t>
            </a:r>
            <a:r>
              <a:rPr lang="en-US" altLang="en-US" dirty="0"/>
              <a:t>, Kimberly Y. Smith</a:t>
            </a:r>
            <a:r>
              <a:rPr lang="en-US" altLang="en-US" baseline="30000" dirty="0"/>
              <a:t>11</a:t>
            </a:r>
            <a:r>
              <a:rPr lang="en-US" altLang="en-US" dirty="0"/>
              <a:t>, Peter E. Williams</a:t>
            </a:r>
            <a:r>
              <a:rPr lang="en-US" altLang="en-US" baseline="30000" dirty="0"/>
              <a:t>12</a:t>
            </a:r>
            <a:r>
              <a:rPr lang="en-US" altLang="en-US" dirty="0"/>
              <a:t>, William Spreen</a:t>
            </a:r>
            <a:r>
              <a:rPr lang="en-US" altLang="en-US" baseline="30000" dirty="0"/>
              <a:t>11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0554A0-70D3-4CD4-9BD8-5DDE3362E6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aseline="30000" dirty="0"/>
              <a:t>1</a:t>
            </a:r>
            <a:r>
              <a:rPr lang="en-GB" dirty="0"/>
              <a:t>University of Alabama at Birmingham, Birmingham, AL, USA; </a:t>
            </a:r>
            <a:r>
              <a:rPr lang="en-GB" baseline="30000" dirty="0"/>
              <a:t>2</a:t>
            </a:r>
            <a:r>
              <a:rPr lang="en-GB" dirty="0"/>
              <a:t>Broward Health Medical Center, Fort Lauderdale, FL, USA; </a:t>
            </a:r>
            <a:r>
              <a:rPr lang="en-GB" baseline="30000" dirty="0"/>
              <a:t>3</a:t>
            </a:r>
            <a:r>
              <a:rPr lang="en-GB" dirty="0"/>
              <a:t>Fatebenefratelli Sacco Hospital, Milan, Italy; </a:t>
            </a:r>
            <a:r>
              <a:rPr lang="en-GB" baseline="30000" dirty="0"/>
              <a:t>4</a:t>
            </a:r>
            <a:r>
              <a:rPr lang="en-GB" dirty="0"/>
              <a:t>MVZ </a:t>
            </a:r>
            <a:r>
              <a:rPr lang="en-GB" dirty="0" err="1"/>
              <a:t>Karlsplatz</a:t>
            </a:r>
            <a:r>
              <a:rPr lang="en-GB" dirty="0"/>
              <a:t>, HIV Research and Clinical Care Center, Munich, Germany; </a:t>
            </a:r>
            <a:r>
              <a:rPr lang="en-GB" baseline="30000" dirty="0"/>
              <a:t>5</a:t>
            </a:r>
            <a:r>
              <a:rPr lang="en-GB" dirty="0"/>
              <a:t>Desmond Tutu HIV Foundation, University of Cape Town Medical School, Cape Town, South Africa; </a:t>
            </a:r>
            <a:r>
              <a:rPr lang="en-GB" baseline="30000" dirty="0"/>
              <a:t>6</a:t>
            </a:r>
            <a:r>
              <a:rPr lang="en-GB" dirty="0"/>
              <a:t>Republic Center for the Prevention and Control of AIDS and Infectious Diseases, Russia; </a:t>
            </a:r>
            <a:r>
              <a:rPr lang="en-GB" baseline="30000" dirty="0"/>
              <a:t>7</a:t>
            </a:r>
            <a:r>
              <a:rPr lang="en-GB" dirty="0"/>
              <a:t>Metropolis Medical, San Francisco, CA, USA; </a:t>
            </a:r>
            <a:r>
              <a:rPr lang="en-GB" baseline="30000" dirty="0"/>
              <a:t>8</a:t>
            </a:r>
            <a:r>
              <a:rPr lang="en-GB" dirty="0"/>
              <a:t>General Hospital of Valencia, Valencia, Spain; </a:t>
            </a:r>
            <a:r>
              <a:rPr lang="en-GB" baseline="30000" dirty="0"/>
              <a:t>9</a:t>
            </a:r>
            <a:r>
              <a:rPr lang="en-GB" dirty="0"/>
              <a:t>ViiV Healthcare, Brentford, UK; </a:t>
            </a:r>
            <a:r>
              <a:rPr lang="en-GB" baseline="30000" dirty="0"/>
              <a:t>10</a:t>
            </a:r>
            <a:r>
              <a:rPr lang="en-GB" dirty="0"/>
              <a:t>GlaxoSmithKline, Collegeville, PA, USA; </a:t>
            </a:r>
            <a:r>
              <a:rPr lang="en-GB" baseline="30000" dirty="0"/>
              <a:t>11</a:t>
            </a:r>
            <a:r>
              <a:rPr lang="en-GB" dirty="0"/>
              <a:t>ViiV Healthcare, Research Triangle Park, NC, USA; </a:t>
            </a:r>
            <a:r>
              <a:rPr lang="en-GB" baseline="30000" dirty="0"/>
              <a:t>12</a:t>
            </a:r>
            <a:r>
              <a:rPr lang="en-GB" dirty="0"/>
              <a:t>Janssen Research &amp; Development, Beerse, Belgium</a:t>
            </a:r>
          </a:p>
        </p:txBody>
      </p:sp>
    </p:spTree>
    <p:extLst>
      <p:ext uri="{BB962C8B-B14F-4D97-AF65-F5344CB8AC3E}">
        <p14:creationId xmlns:p14="http://schemas.microsoft.com/office/powerpoint/2010/main" val="2644906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08057A-1B30-437D-8C13-B036139968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9C14BD2B-16C4-4DAE-93BB-A34C1705371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AE, adverse event; ISR, injection site reaction; </a:t>
            </a:r>
            <a:r>
              <a:rPr lang="en-US" dirty="0"/>
              <a:t>Q4W, every 4 weeks; Q8W, every 8 weeks</a:t>
            </a:r>
            <a:r>
              <a:rPr lang="en-GB" dirty="0"/>
              <a:t>; SAE, serious adverse event.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5380C22-C604-48D8-BD59-EA281A2E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ATLAS-2M Safety and Tolerability Was Similar Between Q8W and Q4W Dosing Arms: AEs Excluding ISRs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C379D243-E0AA-48DC-8389-30E6B261ACDB}"/>
              </a:ext>
            </a:extLst>
          </p:cNvPr>
          <p:cNvSpPr txBox="1">
            <a:spLocks/>
          </p:cNvSpPr>
          <p:nvPr/>
        </p:nvSpPr>
        <p:spPr>
          <a:xfrm>
            <a:off x="711200" y="1203156"/>
            <a:ext cx="10490200" cy="3986867"/>
          </a:xfrm>
          <a:prstGeom prst="rect">
            <a:avLst/>
          </a:prstGeom>
        </p:spPr>
        <p:txBody>
          <a:bodyPr/>
          <a:lstStyle>
            <a:lvl1pPr marL="192024" indent="-192024" algn="l" rtl="0" eaLnBrk="0" fontAlgn="base" hangingPunct="0"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7472" indent="-155448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93776" indent="-146304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21792" indent="-128016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31838" marR="0" indent="-119063" algn="l" defTabSz="1231869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tabLst/>
              <a:def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FFAB05-40DC-4F1F-8FBC-9821A0946761}"/>
              </a:ext>
            </a:extLst>
          </p:cNvPr>
          <p:cNvSpPr txBox="1">
            <a:spLocks/>
          </p:cNvSpPr>
          <p:nvPr/>
        </p:nvSpPr>
        <p:spPr>
          <a:xfrm>
            <a:off x="715403" y="5104281"/>
            <a:ext cx="10844212" cy="1058743"/>
          </a:xfrm>
          <a:prstGeom prst="rect">
            <a:avLst/>
          </a:prstGeom>
        </p:spPr>
        <p:txBody>
          <a:bodyPr lIns="0" rIns="0"/>
          <a:lstStyle>
            <a:lvl1pPr marL="192024" indent="-192024" algn="l" rtl="0" eaLnBrk="0" fontAlgn="base" hangingPunct="0"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7472" indent="-155448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93776" indent="-146304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21792" indent="-128016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31838" marR="0" indent="-119063" algn="l" defTabSz="1231869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tabLst/>
              <a:def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400"/>
              </a:spcBef>
            </a:pPr>
            <a:r>
              <a:rPr lang="en-GB" sz="1700" kern="0" dirty="0"/>
              <a:t>AEs were similar between the Q8W and Q4W dosing arms</a:t>
            </a:r>
          </a:p>
          <a:p>
            <a:pPr>
              <a:spcBef>
                <a:spcPts val="400"/>
              </a:spcBef>
            </a:pPr>
            <a:r>
              <a:rPr lang="en-GB" sz="1700" kern="0" dirty="0"/>
              <a:t>Overall, 96% of drug-related AEs were Grade 1–2</a:t>
            </a:r>
          </a:p>
          <a:p>
            <a:pPr>
              <a:spcBef>
                <a:spcPts val="400"/>
              </a:spcBef>
            </a:pPr>
            <a:r>
              <a:rPr lang="en-GB" sz="1700" kern="0" dirty="0"/>
              <a:t>Drug-related AEs led to withdrawal in 5 participants in the Q8W arm and 8 in the Q4W arm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9AC7E5-2660-4C2E-B029-833BB6DFFDA6}"/>
              </a:ext>
            </a:extLst>
          </p:cNvPr>
          <p:cNvSpPr/>
          <p:nvPr/>
        </p:nvSpPr>
        <p:spPr>
          <a:xfrm>
            <a:off x="673894" y="4733065"/>
            <a:ext cx="108442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*Drug-related SAEs were presyncope and acute pancreatitis in the Q8W group and allergic reaction in the Q4W group. </a:t>
            </a:r>
            <a:r>
              <a:rPr lang="en-GB" sz="900" baseline="30000" dirty="0"/>
              <a:t>†</a:t>
            </a:r>
            <a:r>
              <a:rPr lang="en-GB" sz="900" dirty="0"/>
              <a:t>The fatal SAE was sepsis. The death was not considered related to study drug.</a:t>
            </a:r>
            <a:r>
              <a:rPr lang="en-GB" sz="1100" dirty="0">
                <a:solidFill>
                  <a:srgbClr val="071D4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900" dirty="0"/>
              <a:t>A further participant died during screening (did not receive study drug).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96C47C2-F664-4F11-894A-EA1A3E198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794472"/>
              </p:ext>
            </p:extLst>
          </p:nvPr>
        </p:nvGraphicFramePr>
        <p:xfrm>
          <a:off x="706437" y="1349373"/>
          <a:ext cx="10853176" cy="3383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1526">
                  <a:extLst>
                    <a:ext uri="{9D8B030D-6E8A-4147-A177-3AD203B41FA5}">
                      <a16:colId xmlns:a16="http://schemas.microsoft.com/office/drawing/2014/main" val="2265423834"/>
                    </a:ext>
                  </a:extLst>
                </a:gridCol>
                <a:gridCol w="3560825">
                  <a:extLst>
                    <a:ext uri="{9D8B030D-6E8A-4147-A177-3AD203B41FA5}">
                      <a16:colId xmlns:a16="http://schemas.microsoft.com/office/drawing/2014/main" val="3268645929"/>
                    </a:ext>
                  </a:extLst>
                </a:gridCol>
                <a:gridCol w="3560825">
                  <a:extLst>
                    <a:ext uri="{9D8B030D-6E8A-4147-A177-3AD203B41FA5}">
                      <a16:colId xmlns:a16="http://schemas.microsoft.com/office/drawing/2014/main" val="924120558"/>
                    </a:ext>
                  </a:extLst>
                </a:gridCol>
              </a:tblGrid>
              <a:tr h="5212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Q8W (n=522)</a:t>
                      </a:r>
                      <a:b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n (%)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67780" marR="6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Q4W (n=523)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n (%)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67780" marR="67780" marT="0" marB="0" anchor="ctr"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763050339"/>
                  </a:ext>
                </a:extLst>
              </a:tr>
              <a:tr h="286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Any AE</a:t>
                      </a:r>
                      <a:endParaRPr lang="en-GB" sz="16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67780" marR="67780" marT="1800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403 (77)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441 (84)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/>
                </a:tc>
                <a:extLst>
                  <a:ext uri="{0D108BD9-81ED-4DB2-BD59-A6C34878D82A}">
                    <a16:rowId xmlns:a16="http://schemas.microsoft.com/office/drawing/2014/main" val="148913516"/>
                  </a:ext>
                </a:extLst>
              </a:tr>
              <a:tr h="286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Drug-related AEs</a:t>
                      </a:r>
                      <a:endParaRPr lang="en-GB" sz="16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67780" marR="67780" marT="1800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109 (21)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125 (24)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/>
                </a:tc>
                <a:extLst>
                  <a:ext uri="{0D108BD9-81ED-4DB2-BD59-A6C34878D82A}">
                    <a16:rowId xmlns:a16="http://schemas.microsoft.com/office/drawing/2014/main" val="1434944108"/>
                  </a:ext>
                </a:extLst>
              </a:tr>
              <a:tr h="286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Any Grade 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≥3</a:t>
                      </a:r>
                      <a:endParaRPr lang="en-GB" sz="16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67780" marR="67780" marT="1800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29 (6)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30 (6)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/>
                </a:tc>
                <a:extLst>
                  <a:ext uri="{0D108BD9-81ED-4DB2-BD59-A6C34878D82A}">
                    <a16:rowId xmlns:a16="http://schemas.microsoft.com/office/drawing/2014/main" val="1340993701"/>
                  </a:ext>
                </a:extLst>
              </a:tr>
              <a:tr h="286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Drug-related Grade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≥3</a:t>
                      </a:r>
                    </a:p>
                  </a:txBody>
                  <a:tcPr marL="67780" marR="67780" marT="1800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(&lt;1)</a:t>
                      </a:r>
                    </a:p>
                  </a:txBody>
                  <a:tcPr marL="67780" marR="67780" marT="1800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(&lt;1)</a:t>
                      </a:r>
                    </a:p>
                  </a:txBody>
                  <a:tcPr marL="67780" marR="67780" marT="18000" marB="0" anchor="ctr"/>
                </a:tc>
                <a:extLst>
                  <a:ext uri="{0D108BD9-81ED-4DB2-BD59-A6C34878D82A}">
                    <a16:rowId xmlns:a16="http://schemas.microsoft.com/office/drawing/2014/main" val="3787524614"/>
                  </a:ext>
                </a:extLst>
              </a:tr>
              <a:tr h="286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AEs leading to withdrawal</a:t>
                      </a:r>
                      <a:endParaRPr lang="en-GB" sz="16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67780" marR="67780" marT="1800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8 (2)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10 (2)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/>
                </a:tc>
                <a:extLst>
                  <a:ext uri="{0D108BD9-81ED-4DB2-BD59-A6C34878D82A}">
                    <a16:rowId xmlns:a16="http://schemas.microsoft.com/office/drawing/2014/main" val="993217022"/>
                  </a:ext>
                </a:extLst>
              </a:tr>
              <a:tr h="286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Drug-related AEs leading to withdrawal</a:t>
                      </a:r>
                      <a:endParaRPr lang="en-GB" sz="16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67780" marR="67780" marT="1800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5 (&lt;1)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8 (2)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594968"/>
                  </a:ext>
                </a:extLst>
              </a:tr>
              <a:tr h="286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Any SAE</a:t>
                      </a:r>
                      <a:endParaRPr lang="en-GB" sz="16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67780" marR="67780" marT="1800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26 (5)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19 (4)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98659"/>
                  </a:ext>
                </a:extLst>
              </a:tr>
              <a:tr h="286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Drug-related SAEs</a:t>
                      </a:r>
                      <a:r>
                        <a:rPr lang="en-GB" sz="1600" b="0" baseline="0" dirty="0">
                          <a:effectLst/>
                        </a:rPr>
                        <a:t>*</a:t>
                      </a:r>
                      <a:endParaRPr lang="en-GB" sz="1600" b="0" baseline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67780" marR="67780" marT="1800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(&lt;1)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(&lt;1)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/>
                </a:tc>
                <a:extLst>
                  <a:ext uri="{0D108BD9-81ED-4DB2-BD59-A6C34878D82A}">
                    <a16:rowId xmlns:a16="http://schemas.microsoft.com/office/drawing/2014/main" val="72208743"/>
                  </a:ext>
                </a:extLst>
              </a:tr>
              <a:tr h="286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Fatal SAEs</a:t>
                      </a:r>
                      <a:r>
                        <a:rPr lang="en-GB" sz="1600" b="0" baseline="30000" dirty="0">
                          <a:effectLst/>
                        </a:rPr>
                        <a:t>†</a:t>
                      </a:r>
                      <a:endParaRPr lang="en-GB" sz="1600" b="0" baseline="300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67780" marR="67780" marT="1800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(&lt;1)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/>
                </a:tc>
                <a:extLst>
                  <a:ext uri="{0D108BD9-81ED-4DB2-BD59-A6C34878D82A}">
                    <a16:rowId xmlns:a16="http://schemas.microsoft.com/office/drawing/2014/main" val="2330075602"/>
                  </a:ext>
                </a:extLst>
              </a:tr>
              <a:tr h="286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Drug-related fatal SAEs</a:t>
                      </a:r>
                      <a:endParaRPr lang="en-GB" sz="1600" b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67780" marR="67780" marT="1800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780" marR="67780" marT="18000" marB="0" anchor="ctr"/>
                </a:tc>
                <a:extLst>
                  <a:ext uri="{0D108BD9-81ED-4DB2-BD59-A6C34878D82A}">
                    <a16:rowId xmlns:a16="http://schemas.microsoft.com/office/drawing/2014/main" val="2753037099"/>
                  </a:ext>
                </a:extLst>
              </a:tr>
            </a:tbl>
          </a:graphicData>
        </a:graphic>
      </p:graphicFrame>
      <p:sp>
        <p:nvSpPr>
          <p:cNvPr id="17" name="Text Placeholder 22">
            <a:extLst>
              <a:ext uri="{FF2B5EF4-FFF2-40B4-BE49-F238E27FC236}">
                <a16:creationId xmlns:a16="http://schemas.microsoft.com/office/drawing/2014/main" id="{73043208-D610-4979-BC5C-39D6DFA4532E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Overton et al. CROI 2020; Boston, MA. Presentation 3334.</a:t>
            </a:r>
          </a:p>
        </p:txBody>
      </p:sp>
    </p:spTree>
    <p:extLst>
      <p:ext uri="{BB962C8B-B14F-4D97-AF65-F5344CB8AC3E}">
        <p14:creationId xmlns:p14="http://schemas.microsoft.com/office/powerpoint/2010/main" val="998363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09ED98-5CD8-4FC4-BAB8-6ADB0275D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38" y="5097861"/>
            <a:ext cx="10844212" cy="1058753"/>
          </a:xfrm>
        </p:spPr>
        <p:txBody>
          <a:bodyPr/>
          <a:lstStyle/>
          <a:p>
            <a:pPr marL="192024" lvl="1" indent="-192024">
              <a:spcBef>
                <a:spcPts val="300"/>
              </a:spcBef>
              <a:buClr>
                <a:schemeClr val="tx2"/>
              </a:buClr>
            </a:pPr>
            <a:r>
              <a:rPr lang="en-GB" sz="1800" dirty="0">
                <a:ea typeface="+mn-ea"/>
              </a:rPr>
              <a:t>24,181 injections were administered in total </a:t>
            </a:r>
          </a:p>
          <a:p>
            <a:pPr marL="338328" lvl="2" indent="-192024">
              <a:spcBef>
                <a:spcPts val="300"/>
              </a:spcBef>
              <a:buClr>
                <a:schemeClr val="tx2"/>
              </a:buClr>
            </a:pPr>
            <a:r>
              <a:rPr lang="en-GB" sz="1600" dirty="0">
                <a:ea typeface="+mn-ea"/>
              </a:rPr>
              <a:t>&lt;2% of participants discontinued due to injection-related reasons</a:t>
            </a:r>
          </a:p>
          <a:p>
            <a:pPr marL="192024" lvl="1" indent="-192024">
              <a:spcBef>
                <a:spcPts val="300"/>
              </a:spcBef>
              <a:buClr>
                <a:schemeClr val="tx2"/>
              </a:buClr>
            </a:pPr>
            <a:r>
              <a:rPr lang="en-GB" sz="1800" dirty="0"/>
              <a:t>The majority (98%, 5568/5659) of ISRs were Grade 1–2, with a median duration of 3 days in both arms</a:t>
            </a:r>
          </a:p>
          <a:p>
            <a:pPr marL="192024" lvl="1" indent="-192024">
              <a:spcBef>
                <a:spcPts val="300"/>
              </a:spcBef>
              <a:buClr>
                <a:schemeClr val="tx2"/>
              </a:buClr>
            </a:pPr>
            <a:endParaRPr lang="en-GB" sz="1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69996C-A593-4418-B62B-49ED1E8461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E3EAB2-BCBA-4F1B-9696-BEA079377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ATLAS-2M Injection Site Reactions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2084BA-2C18-4508-AD45-A39DB8B7F90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AE, adverse event; ISR, injection site reaction; ITT-E, intent-to-treat exposed; </a:t>
            </a:r>
            <a:r>
              <a:rPr lang="en-US" dirty="0"/>
              <a:t>Q4W, every 4 weeks; Q8W, every 8 weeks.</a:t>
            </a:r>
            <a:endParaRPr lang="en-GB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40BCFE62-DA1C-4C7A-A28E-D567443CE9C4}"/>
              </a:ext>
            </a:extLst>
          </p:cNvPr>
          <p:cNvSpPr txBox="1">
            <a:spLocks/>
          </p:cNvSpPr>
          <p:nvPr/>
        </p:nvSpPr>
        <p:spPr>
          <a:xfrm>
            <a:off x="711200" y="1203156"/>
            <a:ext cx="5126653" cy="3826044"/>
          </a:xfrm>
          <a:prstGeom prst="rect">
            <a:avLst/>
          </a:prstGeom>
        </p:spPr>
        <p:txBody>
          <a:bodyPr/>
          <a:lstStyle>
            <a:lvl1pPr marL="192024" indent="-192024" algn="l" rtl="0" eaLnBrk="0" fontAlgn="base" hangingPunct="0"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7472" indent="-155448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93776" indent="-146304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21792" indent="-128016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31838" marR="0" indent="-119063" algn="l" defTabSz="1231869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tabLst/>
              <a:def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endParaRPr lang="en-GB" sz="1800" kern="0" dirty="0"/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C456D81D-2B43-4760-BD5F-B0634F9D9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792623"/>
              </p:ext>
            </p:extLst>
          </p:nvPr>
        </p:nvGraphicFramePr>
        <p:xfrm>
          <a:off x="6261767" y="1295400"/>
          <a:ext cx="5463792" cy="314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6690">
                  <a:extLst>
                    <a:ext uri="{9D8B030D-6E8A-4147-A177-3AD203B41FA5}">
                      <a16:colId xmlns:a16="http://schemas.microsoft.com/office/drawing/2014/main" val="2911780253"/>
                    </a:ext>
                  </a:extLst>
                </a:gridCol>
                <a:gridCol w="1098551">
                  <a:extLst>
                    <a:ext uri="{9D8B030D-6E8A-4147-A177-3AD203B41FA5}">
                      <a16:colId xmlns:a16="http://schemas.microsoft.com/office/drawing/2014/main" val="3959702701"/>
                    </a:ext>
                  </a:extLst>
                </a:gridCol>
                <a:gridCol w="1098551">
                  <a:extLst>
                    <a:ext uri="{9D8B030D-6E8A-4147-A177-3AD203B41FA5}">
                      <a16:colId xmlns:a16="http://schemas.microsoft.com/office/drawing/2014/main" val="3855733188"/>
                    </a:ext>
                  </a:extLst>
                </a:gridCol>
              </a:tblGrid>
              <a:tr h="521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Outcome, n (%), ITT-E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55" marR="3555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</a:rPr>
                        <a:t>Q8W (n=522)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55" marR="35555" marT="0" marB="0" anchor="ctr"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Q4W (n=523)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55" marR="35555" marT="0" marB="0" anchor="ctr"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700966936"/>
                  </a:ext>
                </a:extLst>
              </a:tr>
              <a:tr h="1056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Number of injections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Number of ISR events (events/injections)</a:t>
                      </a:r>
                      <a:r>
                        <a:rPr lang="en-GB" sz="1600" dirty="0"/>
                        <a:t>*</a:t>
                      </a:r>
                      <a:endParaRPr lang="en-GB" sz="16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   Grade ≥3 – severe</a:t>
                      </a:r>
                      <a:r>
                        <a:rPr lang="en-GB" sz="1600" kern="0" baseline="30000" dirty="0"/>
                        <a:t>†</a:t>
                      </a:r>
                      <a:endParaRPr lang="en-GB" sz="1600" b="0" baseline="30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55" marR="35555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8470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2507 (30)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600" b="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43 (&lt;1)</a:t>
                      </a:r>
                      <a:endParaRPr lang="en-GB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55" marR="355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15,711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3152 (20)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600" b="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48 (&lt;1)</a:t>
                      </a:r>
                      <a:endParaRPr lang="en-GB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55" marR="35555" marT="0" marB="0"/>
                </a:tc>
                <a:extLst>
                  <a:ext uri="{0D108BD9-81ED-4DB2-BD59-A6C34878D82A}">
                    <a16:rowId xmlns:a16="http://schemas.microsoft.com/office/drawing/2014/main" val="2857721561"/>
                  </a:ext>
                </a:extLst>
              </a:tr>
              <a:tr h="1050114">
                <a:tc>
                  <a:txBody>
                    <a:bodyPr/>
                    <a:lstStyle/>
                    <a:p>
                      <a:pPr marL="88900" indent="-889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strike="noStrike" dirty="0">
                          <a:effectLst/>
                        </a:rPr>
                        <a:t>Injection site reactions</a:t>
                      </a:r>
                      <a:r>
                        <a:rPr lang="en-GB" sz="1600" b="0" strike="noStrike" baseline="30000" dirty="0">
                          <a:effectLst/>
                        </a:rPr>
                        <a:t>‡</a:t>
                      </a:r>
                      <a:r>
                        <a:rPr lang="en-GB" sz="1600" b="0" strike="noStrike" dirty="0">
                          <a:effectLst/>
                        </a:rPr>
                        <a:t> </a:t>
                      </a:r>
                    </a:p>
                    <a:p>
                      <a:pPr marL="88900" indent="-889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   Pain</a:t>
                      </a:r>
                    </a:p>
                    <a:p>
                      <a:pPr marL="88900" indent="-889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   Nodule </a:t>
                      </a:r>
                    </a:p>
                    <a:p>
                      <a:pPr marL="88900" indent="-889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   Discomfort</a:t>
                      </a:r>
                    </a:p>
                  </a:txBody>
                  <a:tcPr marL="68580" marR="685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600" b="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2014 (24)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113 (1)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92 (1)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2567 (16)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204 (1)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110 (1)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9546948"/>
                  </a:ext>
                </a:extLst>
              </a:tr>
              <a:tr h="515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Withdrawals due to injection-related reasons, participant n (%)</a:t>
                      </a:r>
                      <a:r>
                        <a:rPr lang="en-US" sz="1600" b="0" baseline="30000" dirty="0">
                          <a:effectLst/>
                        </a:rPr>
                        <a:t>§   </a:t>
                      </a:r>
                    </a:p>
                  </a:txBody>
                  <a:tcPr marL="35555" marR="3555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n-lt"/>
                        </a:rPr>
                        <a:t>  6 (1)</a:t>
                      </a:r>
                      <a:r>
                        <a:rPr lang="en-GB" sz="1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35555" marR="355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n-lt"/>
                        </a:rPr>
                        <a:t>11 (2)  </a:t>
                      </a:r>
                    </a:p>
                  </a:txBody>
                  <a:tcPr marL="35555" marR="35555" marT="0" marB="0" anchor="ctr"/>
                </a:tc>
                <a:extLst>
                  <a:ext uri="{0D108BD9-81ED-4DB2-BD59-A6C34878D82A}">
                    <a16:rowId xmlns:a16="http://schemas.microsoft.com/office/drawing/2014/main" val="2653974491"/>
                  </a:ext>
                </a:extLst>
              </a:tr>
            </a:tbl>
          </a:graphicData>
        </a:graphic>
      </p:graphicFrame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2F5E62B-DA1F-44D1-824E-3F2C3121D7CE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Overton et al. CROI 2020; Boston, MA. Presentation 3334.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22B92-0F5E-45C4-9AFD-3F328F09BA3A}"/>
              </a:ext>
            </a:extLst>
          </p:cNvPr>
          <p:cNvSpPr txBox="1"/>
          <p:nvPr/>
        </p:nvSpPr>
        <p:spPr bwMode="auto">
          <a:xfrm>
            <a:off x="6251857" y="4495800"/>
            <a:ext cx="5490881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GB" sz="900" kern="0" dirty="0"/>
              <a:t>*All event-level ISR percentages are calculated from the total number of injections. Note: A single injection could result in more than one ISR. </a:t>
            </a:r>
            <a:r>
              <a:rPr lang="en-GB" sz="900" kern="0" baseline="30000" dirty="0"/>
              <a:t>†</a:t>
            </a:r>
            <a:r>
              <a:rPr lang="en-GB" sz="900" kern="0" dirty="0"/>
              <a:t>There were no Grade 4 or Grade 5 ISRs. </a:t>
            </a:r>
            <a:r>
              <a:rPr lang="en-GB" sz="900" kern="0" baseline="30000" dirty="0"/>
              <a:t>‡</a:t>
            </a:r>
            <a:r>
              <a:rPr lang="en-GB" sz="900" kern="0" dirty="0" err="1"/>
              <a:t>ISRs</a:t>
            </a:r>
            <a:r>
              <a:rPr lang="en-GB" sz="900" kern="0" dirty="0"/>
              <a:t> occurring in &gt;1% of injections in either the Q4W or Q8W arms are shown. </a:t>
            </a:r>
            <a:r>
              <a:rPr lang="en-GB" sz="900" kern="0" baseline="30000" dirty="0"/>
              <a:t>§</a:t>
            </a:r>
            <a:r>
              <a:rPr lang="en-GB" sz="900" kern="0" dirty="0"/>
              <a:t>Q8W: 5 participants had an ISR leading to withdrawal and 1 participant withdrew consent from the study due to injection intolerability; Q4W: 5 participants had an ISR leading to withdrawal and 6 participants withdrew consent from the study due to injection intolerability.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C873763-8545-4DE4-A870-591F289306EE}"/>
              </a:ext>
            </a:extLst>
          </p:cNvPr>
          <p:cNvGrpSpPr/>
          <p:nvPr/>
        </p:nvGrpSpPr>
        <p:grpSpPr>
          <a:xfrm>
            <a:off x="359464" y="1349375"/>
            <a:ext cx="5760389" cy="3603625"/>
            <a:chOff x="253731" y="2783964"/>
            <a:chExt cx="5760389" cy="3337423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56E0837-A7AB-4A7B-9C72-06FD84265C16}"/>
                </a:ext>
              </a:extLst>
            </p:cNvPr>
            <p:cNvGrpSpPr/>
            <p:nvPr/>
          </p:nvGrpSpPr>
          <p:grpSpPr>
            <a:xfrm>
              <a:off x="599035" y="2783964"/>
              <a:ext cx="5415085" cy="3337423"/>
              <a:chOff x="781915" y="2564508"/>
              <a:chExt cx="5415085" cy="3337423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94C272D7-09FE-4007-B305-AF7284BA1632}"/>
                  </a:ext>
                </a:extLst>
              </p:cNvPr>
              <p:cNvGrpSpPr/>
              <p:nvPr/>
            </p:nvGrpSpPr>
            <p:grpSpPr>
              <a:xfrm>
                <a:off x="783585" y="2725257"/>
                <a:ext cx="5413415" cy="3176674"/>
                <a:chOff x="884088" y="2495696"/>
                <a:chExt cx="5413415" cy="3176674"/>
              </a:xfrm>
            </p:grpSpPr>
            <p:graphicFrame>
              <p:nvGraphicFramePr>
                <p:cNvPr id="40" name="Chart 39">
                  <a:extLst>
                    <a:ext uri="{FF2B5EF4-FFF2-40B4-BE49-F238E27FC236}">
                      <a16:creationId xmlns:a16="http://schemas.microsoft.com/office/drawing/2014/main" id="{BD8EBA1E-EC24-4FC6-ABA1-5F11E17B8F45}"/>
                    </a:ext>
                  </a:extLst>
                </p:cNvPr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884210255"/>
                    </p:ext>
                  </p:extLst>
                </p:nvPr>
              </p:nvGraphicFramePr>
              <p:xfrm>
                <a:off x="884088" y="2495696"/>
                <a:ext cx="5413415" cy="3176674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E1DF0B78-3C2F-4C2B-B1D5-70FCA539F72F}"/>
                    </a:ext>
                  </a:extLst>
                </p:cNvPr>
                <p:cNvGrpSpPr/>
                <p:nvPr/>
              </p:nvGrpSpPr>
              <p:grpSpPr>
                <a:xfrm>
                  <a:off x="1175772" y="4760827"/>
                  <a:ext cx="5058984" cy="242390"/>
                  <a:chOff x="1175772" y="4760827"/>
                  <a:chExt cx="5058984" cy="242390"/>
                </a:xfrm>
              </p:grpSpPr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39177C37-D0DC-403F-9EBE-9D5A89B742C9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1175772" y="4760827"/>
                    <a:ext cx="5058984" cy="11401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0" rIns="0" bIns="0" numCol="1" rtlCol="0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l"/>
                    <a:r>
                      <a:rPr lang="en-GB" sz="800" kern="0" dirty="0">
                        <a:solidFill>
                          <a:srgbClr val="00A779"/>
                        </a:solidFill>
                        <a:latin typeface="+mn-lt"/>
                      </a:rPr>
                      <a:t>Q8W    194     322      514      NA      511      NA      502       NA     496       NA      495       NA     493       NA</a:t>
                    </a:r>
                  </a:p>
                </p:txBody>
              </p:sp>
              <p:sp>
                <p:nvSpPr>
                  <p:cNvPr id="43" name="TextBox 42">
                    <a:extLst>
                      <a:ext uri="{FF2B5EF4-FFF2-40B4-BE49-F238E27FC236}">
                        <a16:creationId xmlns:a16="http://schemas.microsoft.com/office/drawing/2014/main" id="{4DB1BFFD-CBFF-4D00-9606-69897101629F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1175772" y="4889200"/>
                    <a:ext cx="5040057" cy="11401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0" rIns="0" bIns="0" numCol="1" rtlCol="0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l"/>
                    <a:r>
                      <a:rPr lang="en-GB" sz="800" kern="0" dirty="0">
                        <a:solidFill>
                          <a:srgbClr val="8DBDA7"/>
                        </a:solidFill>
                        <a:latin typeface="+mn-lt"/>
                      </a:rPr>
                      <a:t>Q4W    196     515      515     513      508      502      503     502     499      492     491      490     488      476</a:t>
                    </a:r>
                  </a:p>
                </p:txBody>
              </p:sp>
            </p:grpSp>
          </p:grp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6D5BE911-1ADA-4A41-ADB6-1ACA1AD6EDBA}"/>
                  </a:ext>
                </a:extLst>
              </p:cNvPr>
              <p:cNvCxnSpPr/>
              <p:nvPr/>
            </p:nvCxnSpPr>
            <p:spPr>
              <a:xfrm>
                <a:off x="5487347" y="3805933"/>
                <a:ext cx="0" cy="697691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B3FD590-096E-49C2-B3CF-4F5D34FA68B2}"/>
                  </a:ext>
                </a:extLst>
              </p:cNvPr>
              <p:cNvSpPr txBox="1"/>
              <p:nvPr/>
            </p:nvSpPr>
            <p:spPr bwMode="auto">
              <a:xfrm>
                <a:off x="5130963" y="3587954"/>
                <a:ext cx="769441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GB" sz="1100" b="1" kern="0" dirty="0">
                    <a:latin typeface="+mn-lt"/>
                  </a:rPr>
                  <a:t>1° endpoint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67D34EAC-3D17-412D-BB8F-D2A61B683D16}"/>
                  </a:ext>
                </a:extLst>
              </p:cNvPr>
              <p:cNvSpPr/>
              <p:nvPr/>
            </p:nvSpPr>
            <p:spPr>
              <a:xfrm>
                <a:off x="781915" y="2564508"/>
                <a:ext cx="5234837" cy="343856"/>
              </a:xfrm>
              <a:prstGeom prst="rect">
                <a:avLst/>
              </a:prstGeom>
              <a:solidFill>
                <a:schemeClr val="tx1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tIns="67500" bIns="67500" anchor="ctr"/>
              <a:lstStyle/>
              <a:p>
                <a:pPr marL="0" lvl="1" algn="ctr">
                  <a:defRPr/>
                </a:pPr>
                <a:r>
                  <a:rPr lang="en-US" sz="1200" b="1" kern="0" dirty="0">
                    <a:solidFill>
                      <a:prstClr val="white"/>
                    </a:solidFill>
                    <a:latin typeface="+mn-lt"/>
                  </a:rPr>
                  <a:t>Overall ISRs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E099FB6-2D5E-42B1-851B-81A1D297E892}"/>
                  </a:ext>
                </a:extLst>
              </p:cNvPr>
              <p:cNvSpPr/>
              <p:nvPr/>
            </p:nvSpPr>
            <p:spPr>
              <a:xfrm rot="2601528">
                <a:off x="5237102" y="5204095"/>
                <a:ext cx="165711" cy="509855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47A34A0-F387-45F7-989B-4B6FD31EF390}"/>
                </a:ext>
              </a:extLst>
            </p:cNvPr>
            <p:cNvSpPr txBox="1"/>
            <p:nvPr/>
          </p:nvSpPr>
          <p:spPr>
            <a:xfrm>
              <a:off x="253731" y="5207639"/>
              <a:ext cx="589905" cy="2280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800" b="1" dirty="0"/>
                <a:t>Participants</a:t>
              </a:r>
              <a:br>
                <a:rPr lang="en-US" sz="800" b="1" dirty="0"/>
              </a:br>
              <a:r>
                <a:rPr lang="en-US" sz="800" b="1" dirty="0"/>
                <a:t>at visit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40C03F58-EB09-4D16-BD7F-377454E47740}"/>
              </a:ext>
            </a:extLst>
          </p:cNvPr>
          <p:cNvSpPr txBox="1"/>
          <p:nvPr/>
        </p:nvSpPr>
        <p:spPr bwMode="auto">
          <a:xfrm>
            <a:off x="801121" y="4824519"/>
            <a:ext cx="5204683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GB" sz="900" kern="0" dirty="0"/>
              <a:t>Note: Day 1 only included participants with prior CAB + RPV exposure due to the oral lead-in phase.</a:t>
            </a:r>
          </a:p>
        </p:txBody>
      </p:sp>
    </p:spTree>
    <p:extLst>
      <p:ext uri="{BB962C8B-B14F-4D97-AF65-F5344CB8AC3E}">
        <p14:creationId xmlns:p14="http://schemas.microsoft.com/office/powerpoint/2010/main" val="3548936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C22A108E-FF5C-4988-BAF5-FA0DCEFE0B3E}"/>
              </a:ext>
            </a:extLst>
          </p:cNvPr>
          <p:cNvGrpSpPr/>
          <p:nvPr/>
        </p:nvGrpSpPr>
        <p:grpSpPr>
          <a:xfrm>
            <a:off x="6270244" y="1828800"/>
            <a:ext cx="5073650" cy="3595688"/>
            <a:chOff x="6096000" y="1981200"/>
            <a:chExt cx="5073650" cy="3595688"/>
          </a:xfrm>
        </p:grpSpPr>
        <p:graphicFrame>
          <p:nvGraphicFramePr>
            <p:cNvPr id="23" name="Chart 22">
              <a:extLst>
                <a:ext uri="{FF2B5EF4-FFF2-40B4-BE49-F238E27FC236}">
                  <a16:creationId xmlns:a16="http://schemas.microsoft.com/office/drawing/2014/main" id="{2CE6947F-5539-4F4A-B4D2-4988D05C8D7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16664395"/>
                </p:ext>
              </p:extLst>
            </p:nvPr>
          </p:nvGraphicFramePr>
          <p:xfrm>
            <a:off x="6096000" y="1981200"/>
            <a:ext cx="5073650" cy="35956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2" name="TextBox 1">
              <a:extLst>
                <a:ext uri="{FF2B5EF4-FFF2-40B4-BE49-F238E27FC236}">
                  <a16:creationId xmlns:a16="http://schemas.microsoft.com/office/drawing/2014/main" id="{6EA4F5CC-C4A7-470E-9536-D5D38D238D9B}"/>
                </a:ext>
              </a:extLst>
            </p:cNvPr>
            <p:cNvSpPr txBox="1"/>
            <p:nvPr/>
          </p:nvSpPr>
          <p:spPr bwMode="auto">
            <a:xfrm>
              <a:off x="8382000" y="2133600"/>
              <a:ext cx="473097" cy="324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GB" sz="1800" b="1" kern="0" dirty="0"/>
                <a:t>2%</a:t>
              </a:r>
            </a:p>
          </p:txBody>
        </p:sp>
        <p:sp>
          <p:nvSpPr>
            <p:cNvPr id="26" name="TextBox 1">
              <a:extLst>
                <a:ext uri="{FF2B5EF4-FFF2-40B4-BE49-F238E27FC236}">
                  <a16:creationId xmlns:a16="http://schemas.microsoft.com/office/drawing/2014/main" id="{F6E593C4-65E0-48F9-8A45-AC644E77BBAB}"/>
                </a:ext>
              </a:extLst>
            </p:cNvPr>
            <p:cNvSpPr txBox="1"/>
            <p:nvPr/>
          </p:nvSpPr>
          <p:spPr bwMode="auto">
            <a:xfrm>
              <a:off x="8843210" y="2201779"/>
              <a:ext cx="473097" cy="302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GB" sz="1800" b="1" kern="0" dirty="0"/>
                <a:t>1%      </a:t>
              </a:r>
            </a:p>
          </p:txBody>
        </p:sp>
        <p:sp>
          <p:nvSpPr>
            <p:cNvPr id="28" name="TextBox 1">
              <a:extLst>
                <a:ext uri="{FF2B5EF4-FFF2-40B4-BE49-F238E27FC236}">
                  <a16:creationId xmlns:a16="http://schemas.microsoft.com/office/drawing/2014/main" id="{CBF76591-F7C1-432B-9ABC-0021759A6F86}"/>
                </a:ext>
              </a:extLst>
            </p:cNvPr>
            <p:cNvSpPr txBox="1"/>
            <p:nvPr/>
          </p:nvSpPr>
          <p:spPr bwMode="auto">
            <a:xfrm>
              <a:off x="7896726" y="2225842"/>
              <a:ext cx="381000" cy="324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GB" sz="1800" b="1" kern="0" dirty="0"/>
                <a:t>3%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517E35C-83E5-4F03-854E-E2507A1B597B}"/>
              </a:ext>
            </a:extLst>
          </p:cNvPr>
          <p:cNvGrpSpPr/>
          <p:nvPr/>
        </p:nvGrpSpPr>
        <p:grpSpPr>
          <a:xfrm>
            <a:off x="990600" y="1981200"/>
            <a:ext cx="4648200" cy="3200399"/>
            <a:chOff x="1552903" y="2098973"/>
            <a:chExt cx="4648200" cy="3200399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2263395-5FBB-4397-9D26-1ADD1287F223}"/>
                </a:ext>
              </a:extLst>
            </p:cNvPr>
            <p:cNvGrpSpPr/>
            <p:nvPr/>
          </p:nvGrpSpPr>
          <p:grpSpPr>
            <a:xfrm>
              <a:off x="1552903" y="2098973"/>
              <a:ext cx="4648200" cy="3200399"/>
              <a:chOff x="1552903" y="2098973"/>
              <a:chExt cx="4648200" cy="3200399"/>
            </a:xfrm>
          </p:grpSpPr>
          <p:sp>
            <p:nvSpPr>
              <p:cNvPr id="15" name="TextBox 1">
                <a:extLst>
                  <a:ext uri="{FF2B5EF4-FFF2-40B4-BE49-F238E27FC236}">
                    <a16:creationId xmlns:a16="http://schemas.microsoft.com/office/drawing/2014/main" id="{46DB7954-F693-458F-8699-030934CBEEAD}"/>
                  </a:ext>
                </a:extLst>
              </p:cNvPr>
              <p:cNvSpPr txBox="1"/>
              <p:nvPr/>
            </p:nvSpPr>
            <p:spPr bwMode="auto">
              <a:xfrm>
                <a:off x="3305503" y="2098973"/>
                <a:ext cx="473097" cy="324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GB" sz="1800" b="1" kern="0" dirty="0"/>
                  <a:t>1%</a:t>
                </a:r>
              </a:p>
            </p:txBody>
          </p:sp>
          <p:sp>
            <p:nvSpPr>
              <p:cNvPr id="17" name="TextBox 1">
                <a:extLst>
                  <a:ext uri="{FF2B5EF4-FFF2-40B4-BE49-F238E27FC236}">
                    <a16:creationId xmlns:a16="http://schemas.microsoft.com/office/drawing/2014/main" id="{D1385384-700D-4AE3-A8CB-6762DF67B5B9}"/>
                  </a:ext>
                </a:extLst>
              </p:cNvPr>
              <p:cNvSpPr txBox="1"/>
              <p:nvPr/>
            </p:nvSpPr>
            <p:spPr bwMode="auto">
              <a:xfrm>
                <a:off x="3838903" y="2098973"/>
                <a:ext cx="473097" cy="324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GB" sz="1800" b="1" kern="0" dirty="0"/>
                  <a:t>1%</a:t>
                </a:r>
              </a:p>
            </p:txBody>
          </p:sp>
          <p:graphicFrame>
            <p:nvGraphicFramePr>
              <p:cNvPr id="21" name="Chart 20">
                <a:extLst>
                  <a:ext uri="{FF2B5EF4-FFF2-40B4-BE49-F238E27FC236}">
                    <a16:creationId xmlns:a16="http://schemas.microsoft.com/office/drawing/2014/main" id="{52970A95-1EEA-4DD1-8E6C-0E3FF432E0AD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823253815"/>
                  </p:ext>
                </p:extLst>
              </p:nvPr>
            </p:nvGraphicFramePr>
            <p:xfrm>
              <a:off x="1552903" y="2434397"/>
              <a:ext cx="4648200" cy="286497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66E19088-46BC-4610-965E-F36A5FFD96F8}"/>
                </a:ext>
              </a:extLst>
            </p:cNvPr>
            <p:cNvCxnSpPr>
              <a:cxnSpLocks/>
            </p:cNvCxnSpPr>
            <p:nvPr/>
          </p:nvCxnSpPr>
          <p:spPr>
            <a:xfrm>
              <a:off x="3507804" y="2383543"/>
              <a:ext cx="213964" cy="2032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5ACCE3A-147C-4304-9696-6AADDBC44E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62094" y="2367359"/>
              <a:ext cx="106957" cy="16562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C609AF-8AE3-4EB7-8D83-29A3745963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lvl="0"/>
            <a:fld id="{724AC3FD-09E3-4FF5-A0F9-A72F20D7F301}" type="slidenum">
              <a:rPr lang="en-GB" noProof="0" smtClean="0"/>
              <a:pPr lvl="0"/>
              <a:t>12</a:t>
            </a:fld>
            <a:endParaRPr lang="en-GB" noProof="0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643A201-F0CF-4B96-9120-74945C9A062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Daily oral therapy refers to CAB + RPV oral therapy that was received during the oral lead-in period for either this study or the ATLAS study.</a:t>
            </a:r>
          </a:p>
          <a:p>
            <a:r>
              <a:rPr lang="en-US" dirty="0"/>
              <a:t>Percentages are calculated out of those participants with recorded response to the preference.</a:t>
            </a:r>
          </a:p>
          <a:p>
            <a:r>
              <a:rPr lang="en-GB" dirty="0"/>
              <a:t>CAB, cabotegravir; LA, long-acting; </a:t>
            </a:r>
            <a:r>
              <a:rPr lang="en-US" dirty="0"/>
              <a:t>Q4W, every 4 weeks; Q8W, every 8 weeks</a:t>
            </a:r>
            <a:r>
              <a:rPr lang="en-GB" dirty="0"/>
              <a:t>; RPV, rilpivirine; SOC, standard of care.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6FB13B7-F099-44C7-9260-DD9F424EC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ATLAS-2M: Majority of Participants Preferred Q8W Dosing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BF6408-7C8F-42DE-84D7-011396F5ED2B}"/>
              </a:ext>
            </a:extLst>
          </p:cNvPr>
          <p:cNvSpPr/>
          <p:nvPr/>
        </p:nvSpPr>
        <p:spPr>
          <a:xfrm>
            <a:off x="6281591" y="1336675"/>
            <a:ext cx="5269059" cy="5937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Participants in Q8W arm with prior Q4W experience in ATLAS</a:t>
            </a:r>
            <a:r>
              <a:rPr lang="en-GB" baseline="30000" dirty="0"/>
              <a:t>†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4D6D6F-8922-48CF-9FE6-08C89034E64F}"/>
              </a:ext>
            </a:extLst>
          </p:cNvPr>
          <p:cNvSpPr/>
          <p:nvPr/>
        </p:nvSpPr>
        <p:spPr>
          <a:xfrm>
            <a:off x="728811" y="1336675"/>
            <a:ext cx="5181600" cy="5937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Participants </a:t>
            </a:r>
            <a:r>
              <a:rPr lang="en-GB" b="1" dirty="0">
                <a:solidFill>
                  <a:srgbClr val="FFFFFF"/>
                </a:solidFill>
                <a:latin typeface="Arial"/>
              </a:rPr>
              <a:t>in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Q8W arm from SOC </a:t>
            </a:r>
          </a:p>
          <a:p>
            <a:pPr lvl="0" algn="ctr"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(no prior Q4W experience)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AA9B29-5B76-4C33-B85D-F5DB23AB45D4}"/>
              </a:ext>
            </a:extLst>
          </p:cNvPr>
          <p:cNvSpPr/>
          <p:nvPr/>
        </p:nvSpPr>
        <p:spPr>
          <a:xfrm>
            <a:off x="533400" y="1295400"/>
            <a:ext cx="5464553" cy="42672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47EDEB56-066C-439E-A684-BF13F7405E86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Overton et al. CROI 2020; Boston, MA. Presentation 3334.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A5368E78-44ED-4F48-A6D6-823E13FD2CBD}"/>
              </a:ext>
            </a:extLst>
          </p:cNvPr>
          <p:cNvSpPr txBox="1"/>
          <p:nvPr/>
        </p:nvSpPr>
        <p:spPr bwMode="auto">
          <a:xfrm>
            <a:off x="8683625" y="3809621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kern="0" dirty="0"/>
              <a:t>94%</a:t>
            </a:r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8D4F042C-7DCB-4B86-809E-4350FF4FE5B7}"/>
              </a:ext>
            </a:extLst>
          </p:cNvPr>
          <p:cNvSpPr txBox="1"/>
          <p:nvPr/>
        </p:nvSpPr>
        <p:spPr bwMode="auto">
          <a:xfrm>
            <a:off x="3116720" y="3809621"/>
            <a:ext cx="473097" cy="324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kern="0" dirty="0"/>
              <a:t>98%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EB7B393-0B36-48AA-9320-0925426AD22A}"/>
              </a:ext>
            </a:extLst>
          </p:cNvPr>
          <p:cNvSpPr/>
          <p:nvPr/>
        </p:nvSpPr>
        <p:spPr>
          <a:xfrm>
            <a:off x="1561656" y="5322972"/>
            <a:ext cx="350608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E40046"/>
              </a:buClr>
              <a:defRPr/>
            </a:pPr>
            <a:r>
              <a:rPr lang="en-GB" sz="1050" dirty="0"/>
              <a:t>*306 participants responded to the preference question.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312836B-9978-4FDB-BDDA-58CA36764C16}"/>
              </a:ext>
            </a:extLst>
          </p:cNvPr>
          <p:cNvSpPr/>
          <p:nvPr/>
        </p:nvSpPr>
        <p:spPr>
          <a:xfrm>
            <a:off x="7116119" y="5322972"/>
            <a:ext cx="349807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E40046"/>
              </a:buClr>
              <a:defRPr/>
            </a:pPr>
            <a:r>
              <a:rPr lang="en-GB" sz="1050" baseline="30000" dirty="0"/>
              <a:t>†</a:t>
            </a:r>
            <a:r>
              <a:rPr lang="en-GB" sz="1050" dirty="0"/>
              <a:t>191 participants responded to the preference question.</a:t>
            </a:r>
          </a:p>
        </p:txBody>
      </p:sp>
    </p:spTree>
    <p:extLst>
      <p:ext uri="{BB962C8B-B14F-4D97-AF65-F5344CB8AC3E}">
        <p14:creationId xmlns:p14="http://schemas.microsoft.com/office/powerpoint/2010/main" val="2253282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28BFA465-5405-4F57-9B3B-9B8CD686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136" y="1338030"/>
            <a:ext cx="11150602" cy="4681770"/>
          </a:xfrm>
        </p:spPr>
        <p:txBody>
          <a:bodyPr/>
          <a:lstStyle/>
          <a:p>
            <a:pPr>
              <a:spcBef>
                <a:spcPts val="1800"/>
              </a:spcBef>
              <a:defRPr/>
            </a:pPr>
            <a:r>
              <a:rPr lang="en-GB" b="1" dirty="0"/>
              <a:t>Q8W dosing of CAB + RPV LA was highly efficacious and noninferior to Q4W dosing</a:t>
            </a:r>
          </a:p>
          <a:p>
            <a:pPr lvl="1">
              <a:spcBef>
                <a:spcPts val="1200"/>
              </a:spcBef>
              <a:defRPr/>
            </a:pPr>
            <a:r>
              <a:rPr lang="en-GB" sz="1600" dirty="0"/>
              <a:t>Virologic non-response (≥50 c/mL) was infrequent and similar between the two arms </a:t>
            </a:r>
          </a:p>
          <a:p>
            <a:pPr lvl="1">
              <a:spcBef>
                <a:spcPts val="1200"/>
              </a:spcBef>
              <a:defRPr/>
            </a:pPr>
            <a:r>
              <a:rPr lang="en-GB" sz="1600" dirty="0"/>
              <a:t>Virologic suppression was maintained in 94.3% and 93.5% of those in the Q8W and Q4W arms, respectively</a:t>
            </a:r>
          </a:p>
          <a:p>
            <a:pPr lvl="1">
              <a:spcBef>
                <a:spcPts val="1200"/>
              </a:spcBef>
              <a:defRPr/>
            </a:pPr>
            <a:r>
              <a:rPr lang="en-GB" sz="1600" dirty="0"/>
              <a:t>The rate of confirmed virologic failure was low overall (1%)</a:t>
            </a:r>
          </a:p>
          <a:p>
            <a:pPr>
              <a:spcBef>
                <a:spcPts val="1800"/>
              </a:spcBef>
              <a:defRPr/>
            </a:pPr>
            <a:r>
              <a:rPr lang="en-GB" b="1" dirty="0"/>
              <a:t>CAB + RPV LA was well tolerated with a comparable safety profile between arms</a:t>
            </a:r>
          </a:p>
          <a:p>
            <a:pPr lvl="1">
              <a:spcBef>
                <a:spcPts val="1200"/>
              </a:spcBef>
              <a:defRPr/>
            </a:pPr>
            <a:r>
              <a:rPr lang="en-GB" sz="1600" dirty="0"/>
              <a:t>ISRs were mostly Grade 1–2 (98%) with a median duration of 3 days</a:t>
            </a:r>
          </a:p>
          <a:p>
            <a:pPr>
              <a:spcBef>
                <a:spcPts val="1800"/>
              </a:spcBef>
              <a:defRPr/>
            </a:pPr>
            <a:r>
              <a:rPr lang="en-GB" b="1" dirty="0"/>
              <a:t>98% of participants preferred Q8W dosing of CAB + RPV LA treatment over oral therapy, and Q8W dosing was preferred by 94% of participants with prior Q4W experience</a:t>
            </a:r>
          </a:p>
          <a:p>
            <a:pPr>
              <a:spcBef>
                <a:spcPts val="1800"/>
              </a:spcBef>
              <a:defRPr/>
            </a:pPr>
            <a:r>
              <a:rPr lang="en-US" b="1" dirty="0"/>
              <a:t>CAB + RPV LA, dosed every 2 months, is an innovative and effective treatment for maintenance of virologic suppression in people living with HIV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D28C2-44F3-484C-AF26-ED4F7FB6A2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3DDAB52-3762-48B2-801A-4A226716A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199" y="-5255"/>
            <a:ext cx="11144251" cy="838200"/>
          </a:xfrm>
        </p:spPr>
        <p:txBody>
          <a:bodyPr/>
          <a:lstStyle/>
          <a:p>
            <a:r>
              <a:rPr lang="en-GB" dirty="0"/>
              <a:t>ATLAS-2M Week 48 Conclusions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A798A6D-C8B3-4DE0-8F60-7DA7031CE4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CAB, cabotegravir; LA, long-acting; RPV, rilpivirine; </a:t>
            </a:r>
            <a:r>
              <a:rPr lang="en-US" dirty="0"/>
              <a:t>Q4W, every 4 weeks; Q8W, every 8 weeks</a:t>
            </a:r>
            <a:r>
              <a:rPr lang="en-GB" dirty="0"/>
              <a:t>.</a:t>
            </a:r>
          </a:p>
        </p:txBody>
      </p:sp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FB46A915-84AE-499D-A102-3AA2A5B5837A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Overton et al. CROI 2020; Boston, MA. Presentation 3334.</a:t>
            </a:r>
          </a:p>
        </p:txBody>
      </p:sp>
    </p:spTree>
    <p:extLst>
      <p:ext uri="{BB962C8B-B14F-4D97-AF65-F5344CB8AC3E}">
        <p14:creationId xmlns:p14="http://schemas.microsoft.com/office/powerpoint/2010/main" val="3439925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96F8CD-11D1-442D-8AD3-DE52863C0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>
                <a:solidFill>
                  <a:srgbClr val="071D49"/>
                </a:solidFill>
              </a:rPr>
              <a:t>The authors thank everyone who has contributed to the success of ATLAS-2M</a:t>
            </a:r>
          </a:p>
          <a:p>
            <a:pPr lvl="1">
              <a:spcBef>
                <a:spcPts val="1200"/>
              </a:spcBef>
              <a:defRPr/>
            </a:pPr>
            <a:r>
              <a:rPr lang="en-GB" altLang="en-US" sz="1800" dirty="0">
                <a:solidFill>
                  <a:srgbClr val="071D49"/>
                </a:solidFill>
              </a:rPr>
              <a:t>All study participants and their families</a:t>
            </a:r>
          </a:p>
          <a:p>
            <a:pPr lvl="1">
              <a:spcBef>
                <a:spcPts val="1200"/>
              </a:spcBef>
              <a:defRPr/>
            </a:pPr>
            <a:r>
              <a:rPr lang="en-GB" altLang="en-US" sz="1800" dirty="0">
                <a:solidFill>
                  <a:srgbClr val="071D49"/>
                </a:solidFill>
              </a:rPr>
              <a:t>The ATLAS 2M clinical investigators and their staff in Australia, Argentina, Canada, France, Germany, Italy, Mexico, Republic of Korea, Russian Federation, South Africa, Spain, Sweden, and the United States</a:t>
            </a:r>
            <a:endParaRPr lang="en-GB" sz="1600" dirty="0">
              <a:solidFill>
                <a:srgbClr val="071D49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E08D61-3B11-4D96-BBCF-7DBA95C055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4AC3FD-09E3-4FF5-A0F9-A72F20D7F301}" type="slidenum">
              <a:rPr kumimoji="0" lang="en-GB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B01F1A4-618D-4FF2-AA27-1D907732A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Acknowledgments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47FC2-9492-43BA-8BD9-8ADDEB78AE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altLang="en-US" dirty="0"/>
              <a:t>Editorial assistance was provided by Daniel Williams of SciMentum, with funding provided by ViiV Healthcare.</a:t>
            </a:r>
            <a:endParaRPr lang="en-GB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42B18DB-0432-4DF7-B337-D992C4B52CCF}"/>
              </a:ext>
            </a:extLst>
          </p:cNvPr>
          <p:cNvSpPr txBox="1">
            <a:spLocks/>
          </p:cNvSpPr>
          <p:nvPr/>
        </p:nvSpPr>
        <p:spPr>
          <a:xfrm>
            <a:off x="711201" y="1350964"/>
            <a:ext cx="10839450" cy="4303460"/>
          </a:xfrm>
          <a:prstGeom prst="rect">
            <a:avLst/>
          </a:prstGeom>
        </p:spPr>
        <p:txBody>
          <a:bodyPr/>
          <a:lstStyle>
            <a:lvl1pPr marL="192024" indent="-192024" algn="l" rtl="0" eaLnBrk="0" fontAlgn="base" hangingPunct="0"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7472" indent="-155448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93776" indent="-146304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21792" indent="-128016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31838" marR="0" indent="-119063" algn="l" defTabSz="1231869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tabLst/>
              <a:def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192024" marR="0" lvl="0" indent="-192024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71D4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DB25B7B-D479-48E5-8EDB-03AB435749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07583"/>
              </p:ext>
            </p:extLst>
          </p:nvPr>
        </p:nvGraphicFramePr>
        <p:xfrm>
          <a:off x="711198" y="2951164"/>
          <a:ext cx="11149015" cy="25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3546">
                  <a:extLst>
                    <a:ext uri="{9D8B030D-6E8A-4147-A177-3AD203B41FA5}">
                      <a16:colId xmlns:a16="http://schemas.microsoft.com/office/drawing/2014/main" val="4000906737"/>
                    </a:ext>
                  </a:extLst>
                </a:gridCol>
                <a:gridCol w="1041062">
                  <a:extLst>
                    <a:ext uri="{9D8B030D-6E8A-4147-A177-3AD203B41FA5}">
                      <a16:colId xmlns:a16="http://schemas.microsoft.com/office/drawing/2014/main" val="324022212"/>
                    </a:ext>
                  </a:extLst>
                </a:gridCol>
                <a:gridCol w="986033">
                  <a:extLst>
                    <a:ext uri="{9D8B030D-6E8A-4147-A177-3AD203B41FA5}">
                      <a16:colId xmlns:a16="http://schemas.microsoft.com/office/drawing/2014/main" val="2010396029"/>
                    </a:ext>
                  </a:extLst>
                </a:gridCol>
                <a:gridCol w="1013546">
                  <a:extLst>
                    <a:ext uri="{9D8B030D-6E8A-4147-A177-3AD203B41FA5}">
                      <a16:colId xmlns:a16="http://schemas.microsoft.com/office/drawing/2014/main" val="1652562414"/>
                    </a:ext>
                  </a:extLst>
                </a:gridCol>
                <a:gridCol w="1013546">
                  <a:extLst>
                    <a:ext uri="{9D8B030D-6E8A-4147-A177-3AD203B41FA5}">
                      <a16:colId xmlns:a16="http://schemas.microsoft.com/office/drawing/2014/main" val="1831481482"/>
                    </a:ext>
                  </a:extLst>
                </a:gridCol>
                <a:gridCol w="958283">
                  <a:extLst>
                    <a:ext uri="{9D8B030D-6E8A-4147-A177-3AD203B41FA5}">
                      <a16:colId xmlns:a16="http://schemas.microsoft.com/office/drawing/2014/main" val="1381642820"/>
                    </a:ext>
                  </a:extLst>
                </a:gridCol>
                <a:gridCol w="1312762">
                  <a:extLst>
                    <a:ext uri="{9D8B030D-6E8A-4147-A177-3AD203B41FA5}">
                      <a16:colId xmlns:a16="http://schemas.microsoft.com/office/drawing/2014/main" val="3364577403"/>
                    </a:ext>
                  </a:extLst>
                </a:gridCol>
                <a:gridCol w="769599">
                  <a:extLst>
                    <a:ext uri="{9D8B030D-6E8A-4147-A177-3AD203B41FA5}">
                      <a16:colId xmlns:a16="http://schemas.microsoft.com/office/drawing/2014/main" val="1087583023"/>
                    </a:ext>
                  </a:extLst>
                </a:gridCol>
                <a:gridCol w="1013546">
                  <a:extLst>
                    <a:ext uri="{9D8B030D-6E8A-4147-A177-3AD203B41FA5}">
                      <a16:colId xmlns:a16="http://schemas.microsoft.com/office/drawing/2014/main" val="199284006"/>
                    </a:ext>
                  </a:extLst>
                </a:gridCol>
                <a:gridCol w="1013546">
                  <a:extLst>
                    <a:ext uri="{9D8B030D-6E8A-4147-A177-3AD203B41FA5}">
                      <a16:colId xmlns:a16="http://schemas.microsoft.com/office/drawing/2014/main" val="2689065409"/>
                    </a:ext>
                  </a:extLst>
                </a:gridCol>
                <a:gridCol w="1013546">
                  <a:extLst>
                    <a:ext uri="{9D8B030D-6E8A-4147-A177-3AD203B41FA5}">
                      <a16:colId xmlns:a16="http://schemas.microsoft.com/office/drawing/2014/main" val="3320183176"/>
                    </a:ext>
                  </a:extLst>
                </a:gridCol>
              </a:tblGrid>
              <a:tr h="118266">
                <a:tc rowSpan="2">
                  <a:txBody>
                    <a:bodyPr/>
                    <a:lstStyle/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Argentina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Cahn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Cassetti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Lupo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Porteiro</a:t>
                      </a:r>
                    </a:p>
                    <a:p>
                      <a:endParaRPr lang="en-US" sz="100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1" baseline="0" dirty="0">
                          <a:solidFill>
                            <a:schemeClr val="tx1"/>
                          </a:solidFill>
                        </a:rPr>
                        <a:t>Australia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Baker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Bloch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Roth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Shields</a:t>
                      </a:r>
                    </a:p>
                    <a:p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" marB="3600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Canada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Angel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Baril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Smith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Trottier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Wong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de Pokomandy</a:t>
                      </a:r>
                    </a:p>
                    <a:p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France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Ajana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Delobel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Girard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Katlama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Khuong-Josses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Molina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Reynes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Yazdanpanah</a:t>
                      </a:r>
                    </a:p>
                  </a:txBody>
                  <a:tcPr marL="72000" marR="72000" marT="3600" marB="3600"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b="1" baseline="0" dirty="0">
                          <a:solidFill>
                            <a:schemeClr val="tx1"/>
                          </a:solidFill>
                        </a:rPr>
                        <a:t>Germany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Arasteh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Baumgarten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Degen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Esser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Jaeger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Lutz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Rockstroh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Stellbrink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Stephan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Stoll</a:t>
                      </a:r>
                    </a:p>
                    <a:p>
                      <a:endParaRPr lang="en-US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" marB="3600"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Italy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Castelli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Rizzardini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Mexico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Andrade-Villanueva</a:t>
                      </a:r>
                    </a:p>
                    <a:p>
                      <a:endParaRPr lang="en-US" sz="100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Republic of Korea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Choi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Kim S-W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Kim S-I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Kim Y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Lee</a:t>
                      </a:r>
                    </a:p>
                    <a:p>
                      <a:endParaRPr lang="en-US" sz="1000" b="0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" marB="3600"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b="1" baseline="0" dirty="0">
                          <a:solidFill>
                            <a:schemeClr val="tx1"/>
                          </a:solidFill>
                        </a:rPr>
                        <a:t>Russian Federation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Belonosova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Borodkina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Chernova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Gusev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Kulagin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Nagimova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Pokrovsky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Shuldyakov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Tonkikh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Tsybakova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Volkova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Voronin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Yakovlev</a:t>
                      </a:r>
                    </a:p>
                  </a:txBody>
                  <a:tcPr marL="72000" marR="72000" marT="3600" marB="3600"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00" b="1" baseline="0" dirty="0">
                          <a:solidFill>
                            <a:schemeClr val="tx1"/>
                          </a:solidFill>
                        </a:rPr>
                        <a:t>South Africa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Hoosen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Latiff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Lombaard</a:t>
                      </a: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Mitha</a:t>
                      </a:r>
                    </a:p>
                    <a:p>
                      <a:r>
                        <a:rPr lang="en-US" sz="1000" b="0" baseline="0" dirty="0" err="1">
                          <a:solidFill>
                            <a:schemeClr val="tx1"/>
                          </a:solidFill>
                        </a:rPr>
                        <a:t>Mngqibisa</a:t>
                      </a:r>
                      <a:endParaRPr lang="en-US" sz="100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Orrell</a:t>
                      </a:r>
                    </a:p>
                    <a:p>
                      <a:r>
                        <a:rPr lang="en-US" sz="1000" b="0" baseline="0" dirty="0" err="1">
                          <a:solidFill>
                            <a:schemeClr val="tx1"/>
                          </a:solidFill>
                        </a:rPr>
                        <a:t>Petrick</a:t>
                      </a:r>
                      <a:endParaRPr lang="en-US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" marB="3600"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tabLst/>
                      </a:pPr>
                      <a:r>
                        <a:rPr lang="en-US" sz="1000" b="1" baseline="0" dirty="0">
                          <a:solidFill>
                            <a:schemeClr val="tx1"/>
                          </a:solidFill>
                        </a:rPr>
                        <a:t>Spain</a:t>
                      </a:r>
                    </a:p>
                    <a:p>
                      <a:pPr>
                        <a:tabLst/>
                      </a:pPr>
                      <a:r>
                        <a:rPr lang="en-US" sz="1000" b="0" baseline="0" dirty="0" err="1">
                          <a:solidFill>
                            <a:schemeClr val="tx1"/>
                          </a:solidFill>
                        </a:rPr>
                        <a:t>Antela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 López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 err="1">
                          <a:solidFill>
                            <a:schemeClr val="tx1"/>
                          </a:solidFill>
                        </a:rPr>
                        <a:t>Castaño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baseline="0" dirty="0" err="1">
                          <a:solidFill>
                            <a:schemeClr val="tx1"/>
                          </a:solidFill>
                        </a:rPr>
                        <a:t>Carracedo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baseline="0" dirty="0" err="1">
                          <a:solidFill>
                            <a:schemeClr val="tx1"/>
                          </a:solidFill>
                        </a:rPr>
                        <a:t>Falcó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 Ferrer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García </a:t>
                      </a:r>
                      <a:r>
                        <a:rPr lang="en-US" sz="1000" b="0" baseline="0" dirty="0" err="1">
                          <a:solidFill>
                            <a:schemeClr val="tx1"/>
                          </a:solidFill>
                        </a:rPr>
                        <a:t>Deltoro</a:t>
                      </a:r>
                      <a:endParaRPr lang="en-US" sz="10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 err="1">
                          <a:solidFill>
                            <a:schemeClr val="tx1"/>
                          </a:solidFill>
                        </a:rPr>
                        <a:t>Knobel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 Freud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 err="1">
                          <a:solidFill>
                            <a:schemeClr val="tx1"/>
                          </a:solidFill>
                        </a:rPr>
                        <a:t>Mallolas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 Masferrer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 err="1">
                          <a:solidFill>
                            <a:schemeClr val="tx1"/>
                          </a:solidFill>
                        </a:rPr>
                        <a:t>Masiá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baseline="0" dirty="0" err="1">
                          <a:solidFill>
                            <a:schemeClr val="tx1"/>
                          </a:solidFill>
                        </a:rPr>
                        <a:t>Canuto</a:t>
                      </a:r>
                      <a:endParaRPr lang="en-US" sz="10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Montes Ramírez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Moreno </a:t>
                      </a:r>
                      <a:r>
                        <a:rPr lang="en-US" sz="1000" b="0" baseline="0" dirty="0" err="1">
                          <a:solidFill>
                            <a:schemeClr val="tx1"/>
                          </a:solidFill>
                        </a:rPr>
                        <a:t>Guillén</a:t>
                      </a:r>
                      <a:endParaRPr lang="en-US" sz="10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Negredo </a:t>
                      </a:r>
                      <a:r>
                        <a:rPr lang="en-US" sz="1000" b="0" baseline="0" dirty="0" err="1">
                          <a:solidFill>
                            <a:schemeClr val="tx1"/>
                          </a:solidFill>
                        </a:rPr>
                        <a:t>Puigmal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Ocampo </a:t>
                      </a:r>
                      <a:r>
                        <a:rPr lang="en-US" sz="1000" b="0" baseline="0" dirty="0" err="1">
                          <a:solidFill>
                            <a:schemeClr val="tx1"/>
                          </a:solidFill>
                        </a:rPr>
                        <a:t>Hermida</a:t>
                      </a:r>
                      <a:endParaRPr lang="en-US" sz="10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Pulido Ortega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Rivero Román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 err="1">
                          <a:solidFill>
                            <a:schemeClr val="tx1"/>
                          </a:solidFill>
                        </a:rPr>
                        <a:t>Viciana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 Fernández</a:t>
                      </a:r>
                    </a:p>
                  </a:txBody>
                  <a:tcPr marL="72000" marR="72000" marT="3600" marB="3600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baseline="0" dirty="0">
                          <a:solidFill>
                            <a:schemeClr val="tx1"/>
                          </a:solidFill>
                        </a:rPr>
                        <a:t>Sweden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Gisslén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Thalme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</a:rPr>
                        <a:t>Treutiger</a:t>
                      </a: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" marB="3600"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United States</a:t>
                      </a:r>
                    </a:p>
                  </a:txBody>
                  <a:tcPr marL="72000" marR="72000" marT="3600" marB="36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/>
                </a:tc>
                <a:extLst>
                  <a:ext uri="{0D108BD9-81ED-4DB2-BD59-A6C34878D82A}">
                    <a16:rowId xmlns:a16="http://schemas.microsoft.com/office/drawing/2014/main" val="4051370542"/>
                  </a:ext>
                </a:extLst>
              </a:tr>
              <a:tr h="1703334"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Aberg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err="1">
                          <a:solidFill>
                            <a:schemeClr val="tx1"/>
                          </a:solidFill>
                        </a:rPr>
                        <a:t>Bettacchi</a:t>
                      </a: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Bredeek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Brennan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Brinson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Crofoot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Cunningham</a:t>
                      </a:r>
                    </a:p>
                    <a:p>
                      <a:r>
                        <a:rPr lang="en-US" sz="1000" baseline="0" dirty="0" err="1">
                          <a:solidFill>
                            <a:schemeClr val="tx1"/>
                          </a:solidFill>
                        </a:rPr>
                        <a:t>Daar</a:t>
                      </a:r>
                      <a:endParaRPr lang="en-US" sz="10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De Vente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Felizarta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Fichtenbaum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Goldstein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Hare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Henry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Hoffman-Terry</a:t>
                      </a:r>
                    </a:p>
                  </a:txBody>
                  <a:tcPr marL="72000" marR="72000" marT="3600" marB="360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Hsiao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Katner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Kumar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Lichtenstein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Luetkemeyer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McDonald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Mills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Newman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Olivet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Overton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Pierone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Polk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Presti</a:t>
                      </a:r>
                    </a:p>
                  </a:txBody>
                  <a:tcPr marL="72000" marR="72000" marT="3600" marB="360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Ramgopal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Richmond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Ruane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Scarsella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Schreibman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Scott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Scribner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Simon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Sims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Swindells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Taiwo</a:t>
                      </a:r>
                    </a:p>
                    <a:p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Towner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Wheeler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Wohl</a:t>
                      </a:r>
                    </a:p>
                  </a:txBody>
                  <a:tcPr marL="72000" marR="72000" marT="3600" marB="36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47590"/>
                  </a:ext>
                </a:extLst>
              </a:tr>
            </a:tbl>
          </a:graphicData>
        </a:graphic>
      </p:graphicFrame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3FC7C882-BA6D-4D40-9FE5-882FBF299EE6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Overton et al. CROI 2020; Boston, MA. Presentation 3334.</a:t>
            </a:r>
          </a:p>
        </p:txBody>
      </p:sp>
    </p:spTree>
    <p:extLst>
      <p:ext uri="{BB962C8B-B14F-4D97-AF65-F5344CB8AC3E}">
        <p14:creationId xmlns:p14="http://schemas.microsoft.com/office/powerpoint/2010/main" val="4027162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5807F6-0E92-4618-88F2-A2DEF540E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The ATLAS-2M study was funded by ViiV Healthcare and </a:t>
            </a:r>
            <a:br>
              <a:rPr lang="en-GB" sz="2400" dirty="0"/>
            </a:br>
            <a:r>
              <a:rPr lang="en-GB" sz="2400" dirty="0"/>
              <a:t>Janssen Pharmaceuticals</a:t>
            </a:r>
          </a:p>
          <a:p>
            <a:r>
              <a:rPr lang="en-GB" sz="2400" dirty="0"/>
              <a:t>Edgar T. Overton</a:t>
            </a:r>
            <a:r>
              <a:rPr lang="en-US" sz="2400" dirty="0"/>
              <a:t>:</a:t>
            </a:r>
          </a:p>
          <a:p>
            <a:pPr lvl="1"/>
            <a:r>
              <a:rPr lang="en-US" sz="1800" dirty="0"/>
              <a:t>Served as a consultant to Merck, </a:t>
            </a:r>
            <a:r>
              <a:rPr lang="en-US" sz="1800" dirty="0" err="1"/>
              <a:t>Theratechnologies</a:t>
            </a:r>
            <a:r>
              <a:rPr lang="en-US" sz="1800" dirty="0"/>
              <a:t>, and </a:t>
            </a:r>
            <a:r>
              <a:rPr lang="en-US" sz="1800" dirty="0" err="1"/>
              <a:t>ViiV</a:t>
            </a:r>
            <a:r>
              <a:rPr lang="en-US" sz="1800" dirty="0"/>
              <a:t> Healthcare</a:t>
            </a:r>
          </a:p>
          <a:p>
            <a:pPr lvl="1"/>
            <a:r>
              <a:rPr lang="en-US" sz="1800" dirty="0"/>
              <a:t>Receives research support through his institution from Gilead Sciences, Janssen, and </a:t>
            </a:r>
            <a:r>
              <a:rPr lang="en-US" sz="1800" dirty="0" err="1"/>
              <a:t>ViiV</a:t>
            </a:r>
            <a:r>
              <a:rPr lang="en-US" sz="1800" dirty="0"/>
              <a:t> Healthcare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8D9F2F-5274-4524-A7C6-DC93307B0C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C6C491E-DD22-4C84-AA83-E8E6E2443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Disclosures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2842471-7C35-42C7-A359-75BEA5F8E73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  </a:t>
            </a:r>
          </a:p>
        </p:txBody>
      </p:sp>
      <p:sp>
        <p:nvSpPr>
          <p:cNvPr id="6" name="Text Placeholder 22">
            <a:extLst>
              <a:ext uri="{FF2B5EF4-FFF2-40B4-BE49-F238E27FC236}">
                <a16:creationId xmlns:a16="http://schemas.microsoft.com/office/drawing/2014/main" id="{A053AE99-DDAC-48CE-B204-46143E140AA0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Overton et al. CROI 2020; Boston, MA. Presentation 3334.</a:t>
            </a:r>
          </a:p>
        </p:txBody>
      </p:sp>
    </p:spTree>
    <p:extLst>
      <p:ext uri="{BB962C8B-B14F-4D97-AF65-F5344CB8AC3E}">
        <p14:creationId xmlns:p14="http://schemas.microsoft.com/office/powerpoint/2010/main" val="2065730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4">
            <a:extLst>
              <a:ext uri="{FF2B5EF4-FFF2-40B4-BE49-F238E27FC236}">
                <a16:creationId xmlns:a16="http://schemas.microsoft.com/office/drawing/2014/main" id="{6D3D52D0-0A72-4FF5-BD74-719B8C408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is a need for more convenient, less frequent treatment to help address remaining challenges around stigma, pill burden, drug/food interactions, and adherence associated with daily oral HIV treatment in people living with HIV</a:t>
            </a:r>
          </a:p>
          <a:p>
            <a:r>
              <a:rPr lang="en-US" dirty="0"/>
              <a:t>Cabotegravir, an INSTI, and rilpivirine, an </a:t>
            </a:r>
            <a:r>
              <a:rPr lang="en-GB" dirty="0"/>
              <a:t>NNRTI, are currently under development as a </a:t>
            </a:r>
            <a:br>
              <a:rPr lang="en-GB" dirty="0"/>
            </a:br>
            <a:r>
              <a:rPr lang="en-GB" dirty="0"/>
              <a:t>long-acting, injectable, 2-drug regimen for the maintenance of virologic suppression in people living with HIV</a:t>
            </a:r>
          </a:p>
          <a:p>
            <a:r>
              <a:rPr lang="en-GB" dirty="0"/>
              <a:t>The ATLAS</a:t>
            </a:r>
            <a:r>
              <a:rPr lang="en-GB" baseline="30000" dirty="0"/>
              <a:t>1</a:t>
            </a:r>
            <a:r>
              <a:rPr lang="en-GB" dirty="0"/>
              <a:t> and FLAIR</a:t>
            </a:r>
            <a:r>
              <a:rPr lang="en-GB" baseline="30000" dirty="0"/>
              <a:t>2</a:t>
            </a:r>
            <a:r>
              <a:rPr lang="en-GB" dirty="0"/>
              <a:t> Phase 3 randomized controlled trials have shown that CAB + RPV LA, dosed intramuscularly every 4 weeks, was noninferior to daily oral 3-drug ART in the maintenance of virologic suppression in people living with HIV</a:t>
            </a:r>
          </a:p>
          <a:p>
            <a:r>
              <a:rPr lang="en-GB" dirty="0"/>
              <a:t>Longer-term Phase 2 data (LATTE-2)</a:t>
            </a:r>
            <a:r>
              <a:rPr lang="en-GB" baseline="30000" dirty="0"/>
              <a:t>3</a:t>
            </a:r>
            <a:r>
              <a:rPr lang="en-GB" dirty="0"/>
              <a:t> provide the rationale to investigate whether an Q8W dosing interval is noninferior to Q4W dosing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E05D0D7-B0BD-493F-8BA4-BB04DB289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9EB133E3-9DFE-4F2E-8086-AC3B3FA6D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ATLAS-2M Introduction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3D12008-DF9D-43BF-BA8F-CF248486E6D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1962" y="5507036"/>
            <a:ext cx="11143488" cy="741333"/>
          </a:xfrm>
        </p:spPr>
        <p:txBody>
          <a:bodyPr/>
          <a:lstStyle/>
          <a:p>
            <a:r>
              <a:rPr lang="en-US" dirty="0"/>
              <a:t>ART, antiretroviral therapy; CAB, cabotegravir; INSTI, integrase stand transfer inhibitor; LA, long-acting; NNRTI, non-nucleoside reverse transcriptase inhibitor; Q4W, every 4 weeks; Q8W, every 8 weeks; RPV, rilpivirine.</a:t>
            </a:r>
          </a:p>
          <a:p>
            <a:r>
              <a:rPr lang="en-US" dirty="0"/>
              <a:t>1. </a:t>
            </a:r>
            <a:r>
              <a:rPr lang="en-US" dirty="0" err="1"/>
              <a:t>Swindells</a:t>
            </a:r>
            <a:r>
              <a:rPr lang="en-US" dirty="0"/>
              <a:t> S, et al. N Engl J Med. DOI: 10.1056/NEJMoa1904398 (in press).</a:t>
            </a:r>
            <a:br>
              <a:rPr lang="en-US" dirty="0"/>
            </a:br>
            <a:r>
              <a:rPr lang="en-US" dirty="0"/>
              <a:t>2. Orkin C, et al. N </a:t>
            </a:r>
            <a:r>
              <a:rPr lang="en-US" dirty="0" err="1"/>
              <a:t>Engl</a:t>
            </a:r>
            <a:r>
              <a:rPr lang="en-US" dirty="0"/>
              <a:t> J Med. DOI: 10.1056/NEJMoa1909512 (in press).</a:t>
            </a:r>
            <a:br>
              <a:rPr lang="en-US" dirty="0"/>
            </a:br>
            <a:r>
              <a:rPr lang="en-US" dirty="0"/>
              <a:t>3. Margolis et al. Lancet. 2017;390(10101):1499–1510.</a:t>
            </a:r>
          </a:p>
        </p:txBody>
      </p:sp>
      <p:sp>
        <p:nvSpPr>
          <p:cNvPr id="7" name="Text Placeholder 22">
            <a:extLst>
              <a:ext uri="{FF2B5EF4-FFF2-40B4-BE49-F238E27FC236}">
                <a16:creationId xmlns:a16="http://schemas.microsoft.com/office/drawing/2014/main" id="{E6F1D1B1-070A-4399-A442-1D75E4E557F8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Overton et al. CROI 2020; Boston, MA. Presentation 3334.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F81379-9C49-4EB8-A029-1F2283030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15E844-261C-4D25-88C1-E07A453F5B8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ART, antiretroviral therapy; CAB, cabotegravir; IM, intramuscular; INSTI, integrase stand transfer inhibitor; ITT-E, intent-to-treat exposed; LA, long-acting; NRTI, nucleoside reverse transcriptase inhibitor; NNRTI, non-nucleoside reverse transcriptase inhibitor; PI, protease inhibitor; </a:t>
            </a:r>
            <a:r>
              <a:rPr lang="en-US" dirty="0"/>
              <a:t>Q4W, every 4 weeks; Q8W, every 8 weeks</a:t>
            </a:r>
            <a:r>
              <a:rPr lang="en-GB" dirty="0"/>
              <a:t>; RPV, rilpivirine; SOC, standard of care; </a:t>
            </a:r>
            <a:r>
              <a:rPr lang="en-GB" dirty="0" err="1"/>
              <a:t>Wk</a:t>
            </a:r>
            <a:r>
              <a:rPr lang="en-GB" dirty="0"/>
              <a:t>, week.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81821E3-041D-4241-860E-42CE02552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ATLAS-2M Study Design</a:t>
            </a:r>
          </a:p>
        </p:txBody>
      </p:sp>
      <p:sp>
        <p:nvSpPr>
          <p:cNvPr id="45" name="TextBox 30">
            <a:extLst>
              <a:ext uri="{FF2B5EF4-FFF2-40B4-BE49-F238E27FC236}">
                <a16:creationId xmlns:a16="http://schemas.microsoft.com/office/drawing/2014/main" id="{61FD1DB0-2AE9-4D23-9D6C-51BB23E45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816" y="1460596"/>
            <a:ext cx="20427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783">
              <a:defRPr/>
            </a:pPr>
            <a:r>
              <a:rPr lang="en-US" altLang="en-US" sz="1400" b="1" dirty="0">
                <a:solidFill>
                  <a:srgbClr val="000000"/>
                </a:solidFill>
              </a:rPr>
              <a:t>Screening Phase</a:t>
            </a:r>
          </a:p>
        </p:txBody>
      </p:sp>
      <p:sp>
        <p:nvSpPr>
          <p:cNvPr id="46" name="TextBox 31">
            <a:extLst>
              <a:ext uri="{FF2B5EF4-FFF2-40B4-BE49-F238E27FC236}">
                <a16:creationId xmlns:a16="http://schemas.microsoft.com/office/drawing/2014/main" id="{DA69C665-AD7B-4249-B6B7-767E40E54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07" y="1447800"/>
            <a:ext cx="282055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783">
              <a:defRPr/>
            </a:pPr>
            <a:r>
              <a:rPr lang="en-US" altLang="en-US" sz="1400" b="1" dirty="0">
                <a:solidFill>
                  <a:srgbClr val="000000"/>
                </a:solidFill>
              </a:rPr>
              <a:t>Maintenance </a:t>
            </a:r>
            <a:r>
              <a:rPr lang="en-US" altLang="en-US" sz="1400" b="1" dirty="0" err="1">
                <a:solidFill>
                  <a:srgbClr val="000000"/>
                </a:solidFill>
              </a:rPr>
              <a:t>Phase</a:t>
            </a:r>
            <a:r>
              <a:rPr lang="en-US" altLang="en-US" sz="1400" b="1" baseline="30000" dirty="0" err="1">
                <a:solidFill>
                  <a:srgbClr val="000000"/>
                </a:solidFill>
              </a:rPr>
              <a:t>ǁ</a:t>
            </a:r>
            <a:endParaRPr lang="en-US" altLang="en-US" sz="1400" b="1" baseline="30000" dirty="0">
              <a:solidFill>
                <a:srgbClr val="000000"/>
              </a:solidFill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F7BE560-8503-4E3F-A8E0-1E198AF697C9}"/>
              </a:ext>
            </a:extLst>
          </p:cNvPr>
          <p:cNvCxnSpPr>
            <a:cxnSpLocks/>
          </p:cNvCxnSpPr>
          <p:nvPr/>
        </p:nvCxnSpPr>
        <p:spPr bwMode="auto">
          <a:xfrm flipV="1">
            <a:off x="2537912" y="4029094"/>
            <a:ext cx="8002001" cy="1"/>
          </a:xfrm>
          <a:prstGeom prst="straightConnector1">
            <a:avLst/>
          </a:prstGeom>
          <a:noFill/>
          <a:ln w="254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32">
            <a:extLst>
              <a:ext uri="{FF2B5EF4-FFF2-40B4-BE49-F238E27FC236}">
                <a16:creationId xmlns:a16="http://schemas.microsoft.com/office/drawing/2014/main" id="{284817C6-64F5-4733-AA2E-A04AA8FC9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8703" y="1449272"/>
            <a:ext cx="192079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783">
              <a:defRPr/>
            </a:pPr>
            <a:r>
              <a:rPr lang="en-US" altLang="en-US" sz="1400" b="1" dirty="0">
                <a:solidFill>
                  <a:srgbClr val="000000"/>
                </a:solidFill>
              </a:rPr>
              <a:t>Extension Phase</a:t>
            </a:r>
          </a:p>
        </p:txBody>
      </p:sp>
      <p:sp>
        <p:nvSpPr>
          <p:cNvPr id="65" name="AutoShape 4">
            <a:extLst>
              <a:ext uri="{FF2B5EF4-FFF2-40B4-BE49-F238E27FC236}">
                <a16:creationId xmlns:a16="http://schemas.microsoft.com/office/drawing/2014/main" id="{997269BE-AA00-47F2-BBFD-34C01DD03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9334" y="2481599"/>
            <a:ext cx="2110666" cy="744205"/>
          </a:xfrm>
          <a:prstGeom prst="homePlate">
            <a:avLst>
              <a:gd name="adj" fmla="val 37877"/>
            </a:avLst>
          </a:prstGeom>
          <a:solidFill>
            <a:srgbClr val="FFFF00"/>
          </a:solidFill>
          <a:ln w="190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429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cs typeface="Arial"/>
              </a:rPr>
              <a:t>Option to continue</a:t>
            </a:r>
          </a:p>
          <a:p>
            <a:pPr algn="ctr"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cs typeface="Arial"/>
              </a:rPr>
              <a:t>  randomized CAB + RPV LA</a:t>
            </a:r>
          </a:p>
          <a:p>
            <a:pPr algn="ctr"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cs typeface="Arial"/>
              </a:rPr>
              <a:t> Q4W or Q8W at Week 100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6C8714E-5626-40F3-AB2E-E1A20A3AE569}"/>
              </a:ext>
            </a:extLst>
          </p:cNvPr>
          <p:cNvCxnSpPr>
            <a:cxnSpLocks/>
            <a:stCxn id="59" idx="3"/>
          </p:cNvCxnSpPr>
          <p:nvPr/>
        </p:nvCxnSpPr>
        <p:spPr bwMode="auto">
          <a:xfrm flipV="1">
            <a:off x="9342173" y="3220446"/>
            <a:ext cx="0" cy="26191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821234E-BC39-4A10-B998-8C329C5B82E6}"/>
              </a:ext>
            </a:extLst>
          </p:cNvPr>
          <p:cNvCxnSpPr>
            <a:cxnSpLocks/>
            <a:stCxn id="61" idx="3"/>
          </p:cNvCxnSpPr>
          <p:nvPr/>
        </p:nvCxnSpPr>
        <p:spPr bwMode="auto">
          <a:xfrm>
            <a:off x="9337722" y="2236269"/>
            <a:ext cx="0" cy="29837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Line 11">
            <a:extLst>
              <a:ext uri="{FF2B5EF4-FFF2-40B4-BE49-F238E27FC236}">
                <a16:creationId xmlns:a16="http://schemas.microsoft.com/office/drawing/2014/main" id="{5CE4B0B2-6DE1-44BD-9742-F2EAEFB21617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3789754" y="4035462"/>
            <a:ext cx="0" cy="10956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 eaLnBrk="0" hangingPunct="0">
              <a:defRPr/>
            </a:pPr>
            <a:endParaRPr lang="en-US" sz="16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1" name="Text Box 8">
            <a:extLst>
              <a:ext uri="{FF2B5EF4-FFF2-40B4-BE49-F238E27FC236}">
                <a16:creationId xmlns:a16="http://schemas.microsoft.com/office/drawing/2014/main" id="{1F74497A-F416-4B4B-9790-DD7289C1E50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625624" y="4123407"/>
            <a:ext cx="346249" cy="45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783">
              <a:defRPr/>
            </a:pPr>
            <a:r>
              <a:rPr lang="en-US" altLang="ja-JP" sz="1050" b="1" dirty="0">
                <a:solidFill>
                  <a:srgbClr val="000000"/>
                </a:solidFill>
                <a:ea typeface="MS PGothic" panose="020B0600070205080204" pitchFamily="34" charset="-128"/>
              </a:rPr>
              <a:t>Day 1</a:t>
            </a:r>
          </a:p>
        </p:txBody>
      </p:sp>
      <p:sp>
        <p:nvSpPr>
          <p:cNvPr id="56" name="Line 11">
            <a:extLst>
              <a:ext uri="{FF2B5EF4-FFF2-40B4-BE49-F238E27FC236}">
                <a16:creationId xmlns:a16="http://schemas.microsoft.com/office/drawing/2014/main" id="{52196AC2-82AD-47A9-B8BA-330BDC99F287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4975376" y="4037257"/>
            <a:ext cx="0" cy="10777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 eaLnBrk="0" hangingPunct="0">
              <a:defRPr/>
            </a:pPr>
            <a:endParaRPr lang="en-US" sz="16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2" name="Text Box 8">
            <a:extLst>
              <a:ext uri="{FF2B5EF4-FFF2-40B4-BE49-F238E27FC236}">
                <a16:creationId xmlns:a16="http://schemas.microsoft.com/office/drawing/2014/main" id="{BE308E81-94AC-497D-99F2-418B6EABC40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799144" y="4177108"/>
            <a:ext cx="346249" cy="456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783">
              <a:defRPr/>
            </a:pPr>
            <a:r>
              <a:rPr lang="en-US" altLang="ja-JP" sz="1050" b="1" dirty="0" err="1">
                <a:solidFill>
                  <a:srgbClr val="000000"/>
                </a:solidFill>
                <a:ea typeface="MS PGothic" panose="020B0600070205080204" pitchFamily="34" charset="-128"/>
              </a:rPr>
              <a:t>Wk</a:t>
            </a:r>
            <a:r>
              <a:rPr lang="en-US" altLang="ja-JP" sz="1050" b="1" dirty="0">
                <a:solidFill>
                  <a:srgbClr val="000000"/>
                </a:solidFill>
                <a:ea typeface="MS PGothic" panose="020B0600070205080204" pitchFamily="34" charset="-128"/>
              </a:rPr>
              <a:t> 4</a:t>
            </a:r>
            <a:r>
              <a:rPr lang="en-US" altLang="ja-JP" sz="1050" b="1" baseline="30000" dirty="0">
                <a:solidFill>
                  <a:srgbClr val="000000"/>
                </a:solidFill>
                <a:ea typeface="MS PGothic" panose="020B0600070205080204" pitchFamily="34" charset="-128"/>
              </a:rPr>
              <a:t>¶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F65C1F-63A1-4D61-8D4B-DC4CB7DF9E60}"/>
              </a:ext>
            </a:extLst>
          </p:cNvPr>
          <p:cNvSpPr/>
          <p:nvPr/>
        </p:nvSpPr>
        <p:spPr>
          <a:xfrm>
            <a:off x="609600" y="5029200"/>
            <a:ext cx="109410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*Participants transitioning from ATLAS </a:t>
            </a:r>
            <a:r>
              <a:rPr lang="en-US" sz="800" dirty="0"/>
              <a:t>must have been on CAB + RPV LA Q4W or a current ART regimen through at least Week 52 of the ATLAS study and had plasma HIV-1 RNA &lt;50 c/mL at screening. </a:t>
            </a:r>
            <a:r>
              <a:rPr lang="en-GB" sz="800" baseline="30000" dirty="0"/>
              <a:t>†</a:t>
            </a:r>
            <a:r>
              <a:rPr lang="en-GB" sz="800" dirty="0"/>
              <a:t>SOC participants not transitioning from the ATLAS study were to be on uninterrupted current regimen (either the initial or second combined ART regimen) for at least 6 months prior to screening. Documented evidence of at least two plasma HIV-1 RNA measurements &lt;50 c/mL in the 12 months prior to screening, one within the 6- to 12-month window and one within 6 months prior to screening, was required. Participants were excluded if they had a history of virologic failure; evidence of viral resistance based on the presence of any resistance-associated major INSTI or NNRTI mutation (except K103N) from prior genotype assay results. </a:t>
            </a:r>
            <a:r>
              <a:rPr lang="en-GB" sz="800" baseline="30000" dirty="0"/>
              <a:t>‡</a:t>
            </a:r>
            <a:r>
              <a:rPr lang="en-GB" sz="800" dirty="0"/>
              <a:t>Intent-to-treat exposed population. </a:t>
            </a:r>
            <a:r>
              <a:rPr lang="en-GB" sz="800" baseline="30000" dirty="0"/>
              <a:t>§</a:t>
            </a:r>
            <a:r>
              <a:rPr lang="en-GB" sz="800" dirty="0">
                <a:latin typeface="Arial"/>
              </a:rPr>
              <a:t>1149 participants were screened, and 1049 participants were randomized. 4 participants </a:t>
            </a:r>
            <a:r>
              <a:rPr lang="en-GB" sz="800" dirty="0">
                <a:solidFill>
                  <a:srgbClr val="071D49"/>
                </a:solidFill>
                <a:latin typeface="Arial"/>
              </a:rPr>
              <a:t>did not receive study drug </a:t>
            </a:r>
            <a:r>
              <a:rPr lang="en-GB" sz="800" dirty="0">
                <a:solidFill>
                  <a:srgbClr val="071D4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and therefore were not part of the ITT-E population. </a:t>
            </a:r>
            <a:r>
              <a:rPr lang="en-GB" sz="800" baseline="30000" dirty="0" err="1"/>
              <a:t>ǁ</a:t>
            </a:r>
            <a:r>
              <a:rPr lang="en-GB" sz="800" dirty="0" err="1"/>
              <a:t>Participants</a:t>
            </a:r>
            <a:r>
              <a:rPr lang="en-GB" sz="800" dirty="0"/>
              <a:t> who withdraw from the IM regimen must go into 52-week long-term follow-up if randomized regimen is not yet locally approved and commercially available. </a:t>
            </a:r>
            <a:r>
              <a:rPr lang="en-GB" sz="800" baseline="30000" dirty="0"/>
              <a:t>¶</a:t>
            </a:r>
            <a:r>
              <a:rPr lang="en-GB" sz="800" dirty="0"/>
              <a:t>Participants on oral lead-in treatment attended a Week 4 visit to assess tolerability. In participants in the Q4W arm who had an oral lead-in, the first LA dose was CAB 600 mg + </a:t>
            </a:r>
            <a:br>
              <a:rPr lang="en-GB" sz="800" dirty="0"/>
            </a:br>
            <a:r>
              <a:rPr lang="en-GB" sz="800" dirty="0" err="1"/>
              <a:t>RPV</a:t>
            </a:r>
            <a:r>
              <a:rPr lang="en-GB" sz="800" dirty="0"/>
              <a:t> 900 mg.</a:t>
            </a:r>
          </a:p>
        </p:txBody>
      </p:sp>
      <p:sp>
        <p:nvSpPr>
          <p:cNvPr id="78" name="Text Box 30">
            <a:extLst>
              <a:ext uri="{FF2B5EF4-FFF2-40B4-BE49-F238E27FC236}">
                <a16:creationId xmlns:a16="http://schemas.microsoft.com/office/drawing/2014/main" id="{7E9FAF22-7E97-4118-A8FC-FAABEDA8D2E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914400" y="2759012"/>
            <a:ext cx="1798521" cy="170816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cs typeface="Arial"/>
              </a:rPr>
              <a:t>ATLAS SOC arm + additional SOC participants</a:t>
            </a:r>
            <a:r>
              <a:rPr lang="en-US" sz="1400" b="1" baseline="30000" dirty="0">
                <a:solidFill>
                  <a:srgbClr val="000000"/>
                </a:solidFill>
                <a:cs typeface="Arial"/>
              </a:rPr>
              <a:t>†</a:t>
            </a:r>
            <a:r>
              <a:rPr lang="en-US" sz="1400" b="1" dirty="0">
                <a:solidFill>
                  <a:srgbClr val="000000"/>
                </a:solidFill>
                <a:cs typeface="Arial"/>
              </a:rPr>
              <a:t>: PI-, NNRTI-, or INSTI-based regimen with 2 NRTIs </a:t>
            </a:r>
          </a:p>
          <a:p>
            <a:pPr defTabSz="685783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000000"/>
                </a:solidFill>
                <a:ea typeface="メイリオ" panose="020B0604030504040204" pitchFamily="34" charset="-128"/>
                <a:cs typeface="Arial"/>
              </a:rPr>
              <a:t>n=654</a:t>
            </a:r>
            <a:r>
              <a:rPr lang="en-US" altLang="ja-JP" sz="1400" b="1" baseline="30000" dirty="0">
                <a:solidFill>
                  <a:srgbClr val="000000"/>
                </a:solidFill>
                <a:ea typeface="メイリオ" panose="020B0604030504040204" pitchFamily="34" charset="-128"/>
                <a:cs typeface="Arial"/>
              </a:rPr>
              <a:t>‡</a:t>
            </a:r>
          </a:p>
        </p:txBody>
      </p:sp>
      <p:sp>
        <p:nvSpPr>
          <p:cNvPr id="62" name="AutoShape 4">
            <a:extLst>
              <a:ext uri="{FF2B5EF4-FFF2-40B4-BE49-F238E27FC236}">
                <a16:creationId xmlns:a16="http://schemas.microsoft.com/office/drawing/2014/main" id="{DC37C229-B435-4383-9E8E-A79FEFCAB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754" y="1783621"/>
            <a:ext cx="1173895" cy="2178480"/>
          </a:xfrm>
          <a:prstGeom prst="homePlate">
            <a:avLst>
              <a:gd name="adj" fmla="val 37877"/>
            </a:avLst>
          </a:prstGeom>
          <a:solidFill>
            <a:schemeClr val="accent4">
              <a:lumMod val="75000"/>
            </a:schemeClr>
          </a:solidFill>
          <a:ln w="190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429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bg1"/>
                </a:solidFill>
                <a:cs typeface="Arial"/>
              </a:rPr>
              <a:t>Oral</a:t>
            </a:r>
          </a:p>
          <a:p>
            <a:pPr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bg1"/>
                </a:solidFill>
                <a:cs typeface="Arial"/>
              </a:rPr>
              <a:t>CAB +</a:t>
            </a:r>
          </a:p>
          <a:p>
            <a:pPr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bg1"/>
                </a:solidFill>
                <a:cs typeface="Arial"/>
              </a:rPr>
              <a:t>RPV </a:t>
            </a:r>
          </a:p>
          <a:p>
            <a:pPr defTabSz="68578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chemeClr val="bg1"/>
              </a:solidFill>
              <a:cs typeface="Arial"/>
            </a:endParaRPr>
          </a:p>
          <a:p>
            <a:pPr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  <a:cs typeface="Arial"/>
              </a:rPr>
              <a:t>Except </a:t>
            </a:r>
          </a:p>
          <a:p>
            <a:pPr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  <a:cs typeface="Arial"/>
              </a:rPr>
              <a:t>participants</a:t>
            </a:r>
          </a:p>
          <a:p>
            <a:pPr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  <a:cs typeface="Arial"/>
              </a:rPr>
              <a:t>from ATLAS</a:t>
            </a:r>
          </a:p>
          <a:p>
            <a:pPr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  <a:cs typeface="Arial"/>
              </a:rPr>
              <a:t>already on</a:t>
            </a:r>
          </a:p>
          <a:p>
            <a:pPr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  <a:cs typeface="Arial"/>
              </a:rPr>
              <a:t>LA therapy</a:t>
            </a:r>
            <a:endParaRPr lang="en-US" sz="1000" b="1" dirty="0">
              <a:solidFill>
                <a:schemeClr val="bg1"/>
              </a:solidFill>
              <a:cs typeface="Arial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B88AAA0-6C1C-498A-A844-F3EC67A8D5CE}"/>
              </a:ext>
            </a:extLst>
          </p:cNvPr>
          <p:cNvGrpSpPr/>
          <p:nvPr/>
        </p:nvGrpSpPr>
        <p:grpSpPr>
          <a:xfrm>
            <a:off x="4988858" y="1772646"/>
            <a:ext cx="4353315" cy="2173340"/>
            <a:chOff x="5029200" y="1600200"/>
            <a:chExt cx="4353315" cy="2173340"/>
          </a:xfrm>
        </p:grpSpPr>
        <p:sp>
          <p:nvSpPr>
            <p:cNvPr id="61" name="AutoShape 4">
              <a:extLst>
                <a:ext uri="{FF2B5EF4-FFF2-40B4-BE49-F238E27FC236}">
                  <a16:creationId xmlns:a16="http://schemas.microsoft.com/office/drawing/2014/main" id="{2651328B-944C-43FD-8D33-BD66635B10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9200" y="1600200"/>
              <a:ext cx="4348864" cy="927246"/>
            </a:xfrm>
            <a:prstGeom prst="homePlate">
              <a:avLst>
                <a:gd name="adj" fmla="val 37877"/>
              </a:avLst>
            </a:prstGeom>
            <a:solidFill>
              <a:srgbClr val="00A779"/>
            </a:solidFill>
            <a:ln w="19050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78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bg1"/>
                  </a:solidFill>
                  <a:cs typeface="Arial"/>
                </a:rPr>
                <a:t>Q8W CAB (600 mg) + RPV (900 mg) LA</a:t>
              </a:r>
            </a:p>
            <a:p>
              <a:pPr algn="ctr" defTabSz="68578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bg1"/>
                  </a:solidFill>
                  <a:cs typeface="Arial"/>
                </a:rPr>
                <a:t>(n=522) </a:t>
              </a:r>
              <a:endParaRPr lang="en-US" sz="1600" b="1" baseline="30000" dirty="0">
                <a:solidFill>
                  <a:schemeClr val="bg1"/>
                </a:solidFill>
                <a:cs typeface="Arial"/>
              </a:endParaRPr>
            </a:p>
          </p:txBody>
        </p:sp>
        <p:sp>
          <p:nvSpPr>
            <p:cNvPr id="59" name="AutoShape 4">
              <a:extLst>
                <a:ext uri="{FF2B5EF4-FFF2-40B4-BE49-F238E27FC236}">
                  <a16:creationId xmlns:a16="http://schemas.microsoft.com/office/drawing/2014/main" id="{BD2B04D4-7507-43E6-B654-7E018D5F6C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9200" y="2846294"/>
              <a:ext cx="4353315" cy="927246"/>
            </a:xfrm>
            <a:prstGeom prst="homePlate">
              <a:avLst>
                <a:gd name="adj" fmla="val 37877"/>
              </a:avLst>
            </a:prstGeom>
            <a:pattFill prst="pct50">
              <a:fgClr>
                <a:srgbClr val="00A779"/>
              </a:fgClr>
              <a:bgClr>
                <a:schemeClr val="bg1"/>
              </a:bgClr>
            </a:pattFill>
            <a:ln w="19050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3429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78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accent5">
                      <a:lumMod val="10000"/>
                    </a:schemeClr>
                  </a:solidFill>
                  <a:cs typeface="Arial"/>
                </a:rPr>
                <a:t>  </a:t>
              </a:r>
              <a:r>
                <a:rPr lang="en-US" sz="1600" b="1" dirty="0">
                  <a:solidFill>
                    <a:schemeClr val="accent5">
                      <a:lumMod val="10000"/>
                    </a:schemeClr>
                  </a:solidFill>
                  <a:cs typeface="Arial"/>
                </a:rPr>
                <a:t>Q4W CAB (400 mg) + RPV (600 mg) LA </a:t>
              </a:r>
            </a:p>
            <a:p>
              <a:pPr algn="ctr" defTabSz="68578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accent5">
                      <a:lumMod val="10000"/>
                    </a:schemeClr>
                  </a:solidFill>
                  <a:cs typeface="Arial"/>
                </a:rPr>
                <a:t>(n=523)  </a:t>
              </a:r>
            </a:p>
          </p:txBody>
        </p:sp>
      </p:grpSp>
      <p:sp>
        <p:nvSpPr>
          <p:cNvPr id="79" name="Text Box 30">
            <a:extLst>
              <a:ext uri="{FF2B5EF4-FFF2-40B4-BE49-F238E27FC236}">
                <a16:creationId xmlns:a16="http://schemas.microsoft.com/office/drawing/2014/main" id="{836027F7-8B15-459D-A25E-5C04F0AFF8D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913937" y="1732243"/>
            <a:ext cx="1798524" cy="1061829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000000"/>
                </a:solidFill>
                <a:ea typeface="メイリオ" panose="020B0604030504040204" pitchFamily="34" charset="-128"/>
                <a:cs typeface="Arial"/>
              </a:rPr>
              <a:t>ATLAS Phase 3 study (CAB + RPV LA Q4W)*</a:t>
            </a:r>
            <a:endParaRPr lang="en-US" altLang="ja-JP" sz="1400" b="1" baseline="30000" dirty="0">
              <a:solidFill>
                <a:srgbClr val="000000"/>
              </a:solidFill>
              <a:ea typeface="メイリオ" panose="020B0604030504040204" pitchFamily="34" charset="-128"/>
              <a:cs typeface="Arial"/>
            </a:endParaRPr>
          </a:p>
          <a:p>
            <a:pPr defTabSz="685783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000000"/>
                </a:solidFill>
                <a:ea typeface="メイリオ" panose="020B0604030504040204" pitchFamily="34" charset="-128"/>
                <a:cs typeface="Arial"/>
              </a:rPr>
              <a:t>n=391</a:t>
            </a:r>
            <a:r>
              <a:rPr lang="en-US" altLang="ja-JP" sz="1400" b="1" baseline="30000" dirty="0">
                <a:solidFill>
                  <a:srgbClr val="000000"/>
                </a:solidFill>
                <a:ea typeface="メイリオ" panose="020B0604030504040204" pitchFamily="34" charset="-128"/>
                <a:cs typeface="Arial"/>
              </a:rPr>
              <a:t>‡</a:t>
            </a:r>
            <a:endParaRPr lang="en-US" altLang="ja-JP" sz="1400" b="1" dirty="0">
              <a:solidFill>
                <a:srgbClr val="000000"/>
              </a:solidFill>
              <a:ea typeface="メイリオ" panose="020B0604030504040204" pitchFamily="34" charset="-128"/>
              <a:cs typeface="Arial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2616753-6382-4254-8DBB-B479411A8FED}"/>
              </a:ext>
            </a:extLst>
          </p:cNvPr>
          <p:cNvGrpSpPr/>
          <p:nvPr/>
        </p:nvGrpSpPr>
        <p:grpSpPr>
          <a:xfrm>
            <a:off x="7019702" y="4029094"/>
            <a:ext cx="346249" cy="565858"/>
            <a:chOff x="5919755" y="3464894"/>
            <a:chExt cx="275848" cy="450805"/>
          </a:xfrm>
        </p:grpSpPr>
        <p:sp>
          <p:nvSpPr>
            <p:cNvPr id="53" name="Text Box 8">
              <a:extLst>
                <a:ext uri="{FF2B5EF4-FFF2-40B4-BE49-F238E27FC236}">
                  <a16:creationId xmlns:a16="http://schemas.microsoft.com/office/drawing/2014/main" id="{628B69CC-3740-4352-AAB5-93485D15333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19755" y="3531812"/>
              <a:ext cx="275848" cy="383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783">
                <a:defRPr/>
              </a:pPr>
              <a:r>
                <a:rPr lang="en-US" altLang="ja-JP" sz="1050" b="1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Wk 48</a:t>
              </a:r>
            </a:p>
          </p:txBody>
        </p:sp>
        <p:sp>
          <p:nvSpPr>
            <p:cNvPr id="54" name="Line 11">
              <a:extLst>
                <a:ext uri="{FF2B5EF4-FFF2-40B4-BE49-F238E27FC236}">
                  <a16:creationId xmlns:a16="http://schemas.microsoft.com/office/drawing/2014/main" id="{EC291F96-326D-4DF2-8B5F-9EF7D9648C6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6067058" y="3464894"/>
              <a:ext cx="0" cy="872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783" eaLnBrk="0" hangingPunct="0">
                <a:defRPr/>
              </a:pPr>
              <a:endParaRPr lang="en-US" sz="1600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49" name="Line 10">
            <a:extLst>
              <a:ext uri="{FF2B5EF4-FFF2-40B4-BE49-F238E27FC236}">
                <a16:creationId xmlns:a16="http://schemas.microsoft.com/office/drawing/2014/main" id="{2CE3E017-D89E-4FED-B1D0-30DB3075A726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9088858" y="4031501"/>
            <a:ext cx="0" cy="10956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 eaLnBrk="0" hangingPunct="0">
              <a:defRPr/>
            </a:pPr>
            <a:endParaRPr lang="en-US" sz="16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51" name="Text Box 18">
            <a:extLst>
              <a:ext uri="{FF2B5EF4-FFF2-40B4-BE49-F238E27FC236}">
                <a16:creationId xmlns:a16="http://schemas.microsoft.com/office/drawing/2014/main" id="{6C47D423-E596-4D08-9486-E9FD9E06717B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899640" y="4128167"/>
            <a:ext cx="346249" cy="48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>
              <a:defRPr/>
            </a:pPr>
            <a:r>
              <a:rPr lang="en-US" altLang="ja-JP" sz="1050" b="1" dirty="0" err="1">
                <a:solidFill>
                  <a:srgbClr val="000000"/>
                </a:solidFill>
                <a:ea typeface="MS PGothic" panose="020B0600070205080204" pitchFamily="34" charset="-128"/>
              </a:rPr>
              <a:t>Wk</a:t>
            </a:r>
            <a:r>
              <a:rPr lang="en-US" altLang="ja-JP" sz="1050" b="1" dirty="0">
                <a:solidFill>
                  <a:srgbClr val="000000"/>
                </a:solidFill>
                <a:ea typeface="MS PGothic" panose="020B0600070205080204" pitchFamily="34" charset="-128"/>
              </a:rPr>
              <a:t> 96</a:t>
            </a:r>
          </a:p>
        </p:txBody>
      </p:sp>
      <p:sp>
        <p:nvSpPr>
          <p:cNvPr id="69" name="Line 10">
            <a:extLst>
              <a:ext uri="{FF2B5EF4-FFF2-40B4-BE49-F238E27FC236}">
                <a16:creationId xmlns:a16="http://schemas.microsoft.com/office/drawing/2014/main" id="{257F8912-5F5E-4A4B-B52A-6BA68442101A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9332453" y="4031501"/>
            <a:ext cx="0" cy="10956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 eaLnBrk="0" hangingPunct="0">
              <a:defRPr/>
            </a:pPr>
            <a:endParaRPr lang="en-US" sz="16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0" name="Text Box 18">
            <a:extLst>
              <a:ext uri="{FF2B5EF4-FFF2-40B4-BE49-F238E27FC236}">
                <a16:creationId xmlns:a16="http://schemas.microsoft.com/office/drawing/2014/main" id="{5406C598-6820-4BB5-BB82-328BDF7E712E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9174709" y="4136179"/>
            <a:ext cx="346248" cy="557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>
              <a:defRPr/>
            </a:pPr>
            <a:r>
              <a:rPr lang="en-US" altLang="ja-JP" sz="1050" b="1" dirty="0">
                <a:solidFill>
                  <a:srgbClr val="000000"/>
                </a:solidFill>
                <a:ea typeface="MS PGothic" panose="020B0600070205080204" pitchFamily="34" charset="-128"/>
              </a:rPr>
              <a:t>Wk 100</a:t>
            </a:r>
          </a:p>
        </p:txBody>
      </p:sp>
      <p:sp>
        <p:nvSpPr>
          <p:cNvPr id="55" name="TextBox 32">
            <a:extLst>
              <a:ext uri="{FF2B5EF4-FFF2-40B4-BE49-F238E27FC236}">
                <a16:creationId xmlns:a16="http://schemas.microsoft.com/office/drawing/2014/main" id="{6691E355-8CBC-4CC5-8814-3041FA2329E0}"/>
              </a:ext>
            </a:extLst>
          </p:cNvPr>
          <p:cNvSpPr txBox="1">
            <a:spLocks noChangeAspect="1"/>
          </p:cNvSpPr>
          <p:nvPr/>
        </p:nvSpPr>
        <p:spPr bwMode="auto">
          <a:xfrm>
            <a:off x="6721972" y="4715963"/>
            <a:ext cx="974228" cy="25391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0000"/>
                </a:solidFill>
                <a:cs typeface="Arial"/>
              </a:rPr>
              <a:t>1</a:t>
            </a:r>
            <a:r>
              <a:rPr lang="en-US" sz="1050" b="1" baseline="30000" dirty="0">
                <a:solidFill>
                  <a:srgbClr val="000000"/>
                </a:solidFill>
                <a:cs typeface="Arial"/>
              </a:rPr>
              <a:t>o</a:t>
            </a:r>
            <a:r>
              <a:rPr lang="en-US" sz="1050" b="1" dirty="0">
                <a:solidFill>
                  <a:srgbClr val="000000"/>
                </a:solidFill>
                <a:cs typeface="Arial"/>
              </a:rPr>
              <a:t>  Endpoint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4A3369EC-5AB3-4566-BC08-3DBCF8BD5246}"/>
              </a:ext>
            </a:extLst>
          </p:cNvPr>
          <p:cNvCxnSpPr>
            <a:cxnSpLocks/>
          </p:cNvCxnSpPr>
          <p:nvPr/>
        </p:nvCxnSpPr>
        <p:spPr bwMode="auto">
          <a:xfrm flipV="1">
            <a:off x="7183348" y="4559175"/>
            <a:ext cx="370" cy="149601"/>
          </a:xfrm>
          <a:prstGeom prst="straightConnector1">
            <a:avLst/>
          </a:prstGeom>
          <a:ln w="317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Placeholder 22">
            <a:extLst>
              <a:ext uri="{FF2B5EF4-FFF2-40B4-BE49-F238E27FC236}">
                <a16:creationId xmlns:a16="http://schemas.microsoft.com/office/drawing/2014/main" id="{167F72F6-726E-419B-ABB3-215610B5E77D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Overton et al. CROI 2020; Boston, MA. Presentation 3334.</a:t>
            </a:r>
          </a:p>
        </p:txBody>
      </p:sp>
      <p:sp>
        <p:nvSpPr>
          <p:cNvPr id="41" name="AutoShape 2">
            <a:extLst>
              <a:ext uri="{FF2B5EF4-FFF2-40B4-BE49-F238E27FC236}">
                <a16:creationId xmlns:a16="http://schemas.microsoft.com/office/drawing/2014/main" id="{1C08BA46-4463-4499-8F30-333F381EA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0778" y="1707586"/>
            <a:ext cx="968196" cy="2269185"/>
          </a:xfrm>
          <a:prstGeom prst="rightArrow">
            <a:avLst>
              <a:gd name="adj1" fmla="val 57009"/>
              <a:gd name="adj2" fmla="val 65033"/>
            </a:avLst>
          </a:prstGeom>
          <a:solidFill>
            <a:schemeClr val="bg1">
              <a:lumMod val="85000"/>
            </a:schemeClr>
          </a:solidFill>
          <a:ln w="190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429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rgbClr val="000000"/>
                </a:solidFill>
                <a:cs typeface="Arial"/>
              </a:rPr>
              <a:t>Randomized </a:t>
            </a:r>
            <a:br>
              <a:rPr lang="en-US" sz="1100" b="1" dirty="0">
                <a:solidFill>
                  <a:srgbClr val="000000"/>
                </a:solidFill>
                <a:cs typeface="Arial"/>
              </a:rPr>
            </a:br>
            <a:r>
              <a:rPr lang="en-US" sz="1100" b="1" dirty="0">
                <a:solidFill>
                  <a:srgbClr val="000000"/>
                </a:solidFill>
                <a:cs typeface="Arial"/>
              </a:rPr>
              <a:t>       1:1</a:t>
            </a:r>
            <a:r>
              <a:rPr lang="en-US" sz="1100" b="1" baseline="30000" dirty="0">
                <a:solidFill>
                  <a:srgbClr val="000000"/>
                </a:solidFill>
                <a:cs typeface="Arial"/>
              </a:rPr>
              <a:t>§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43C2C6-E1F8-43F1-BF7F-1639D697F94F}"/>
              </a:ext>
            </a:extLst>
          </p:cNvPr>
          <p:cNvSpPr/>
          <p:nvPr/>
        </p:nvSpPr>
        <p:spPr>
          <a:xfrm>
            <a:off x="370840" y="1046480"/>
            <a:ext cx="952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783" eaLnBrk="1" hangingPunct="1">
              <a:defRPr/>
            </a:pPr>
            <a:r>
              <a:rPr lang="en-GB" b="1" dirty="0">
                <a:latin typeface="+mn-lt"/>
                <a:cs typeface="+mn-cs"/>
              </a:rPr>
              <a:t>Phase 3, randomized, </a:t>
            </a:r>
            <a:r>
              <a:rPr lang="en-GB" b="1" dirty="0" err="1">
                <a:latin typeface="+mn-lt"/>
                <a:cs typeface="+mn-cs"/>
              </a:rPr>
              <a:t>multicenter</a:t>
            </a:r>
            <a:r>
              <a:rPr lang="en-GB" b="1" dirty="0">
                <a:latin typeface="+mn-lt"/>
                <a:cs typeface="+mn-cs"/>
              </a:rPr>
              <a:t>, parallel-group, noninferiority, open-label study</a:t>
            </a:r>
          </a:p>
        </p:txBody>
      </p:sp>
    </p:spTree>
    <p:extLst>
      <p:ext uri="{BB962C8B-B14F-4D97-AF65-F5344CB8AC3E}">
        <p14:creationId xmlns:p14="http://schemas.microsoft.com/office/powerpoint/2010/main" val="517541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8122E8-0F16-4229-9915-C7935ACC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1" y="1350964"/>
            <a:ext cx="11025186" cy="4343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GB" sz="2400" b="1" dirty="0"/>
              <a:t>Primary endpoint </a:t>
            </a:r>
          </a:p>
          <a:p>
            <a:pPr lvl="1">
              <a:spcBef>
                <a:spcPts val="600"/>
              </a:spcBef>
            </a:pPr>
            <a:r>
              <a:rPr lang="en-GB" sz="2000" dirty="0"/>
              <a:t>Proportion of participants with plasma HIV-1 RNA ≥50 c/mL at Week 48 (Snapshot, ITT-E) </a:t>
            </a:r>
          </a:p>
          <a:p>
            <a:pPr lvl="2"/>
            <a:r>
              <a:rPr lang="en-GB" sz="1800" dirty="0"/>
              <a:t>Noninferiority margin of 4%</a:t>
            </a:r>
          </a:p>
          <a:p>
            <a:pPr>
              <a:spcBef>
                <a:spcPts val="1200"/>
              </a:spcBef>
            </a:pPr>
            <a:r>
              <a:rPr lang="en-GB" sz="2400" b="1" dirty="0"/>
              <a:t>Key secondary endpoint</a:t>
            </a:r>
          </a:p>
          <a:p>
            <a:pPr lvl="1">
              <a:spcBef>
                <a:spcPts val="600"/>
              </a:spcBef>
            </a:pPr>
            <a:r>
              <a:rPr lang="en-GB" sz="2000" dirty="0"/>
              <a:t>Proportion of participants with HIV-1 RNA &lt;50 c/mL at Week 48 (Snapshot, ITT-E) </a:t>
            </a:r>
          </a:p>
          <a:p>
            <a:pPr>
              <a:spcBef>
                <a:spcPts val="1200"/>
              </a:spcBef>
            </a:pPr>
            <a:r>
              <a:rPr lang="en-GB" sz="2400" b="1" dirty="0"/>
              <a:t>Additional secondary endpoints</a:t>
            </a:r>
          </a:p>
          <a:p>
            <a:pPr lvl="1">
              <a:spcBef>
                <a:spcPts val="600"/>
              </a:spcBef>
            </a:pPr>
            <a:r>
              <a:rPr lang="en-GB" sz="2000" dirty="0"/>
              <a:t>Safety and tolerability</a:t>
            </a:r>
          </a:p>
          <a:p>
            <a:pPr lvl="1">
              <a:spcBef>
                <a:spcPts val="600"/>
              </a:spcBef>
            </a:pPr>
            <a:r>
              <a:rPr lang="en-GB" sz="2000" dirty="0"/>
              <a:t>Incidence of confirmed virologic failure</a:t>
            </a:r>
          </a:p>
          <a:p>
            <a:pPr lvl="1">
              <a:spcBef>
                <a:spcPts val="600"/>
              </a:spcBef>
            </a:pPr>
            <a:r>
              <a:rPr lang="en-GB" sz="2000" dirty="0"/>
              <a:t>Incidence of viral resistance in participants experiencing CVF </a:t>
            </a:r>
            <a:endParaRPr lang="en-US" sz="2000" dirty="0"/>
          </a:p>
          <a:p>
            <a:pPr lvl="1">
              <a:spcBef>
                <a:spcPts val="600"/>
              </a:spcBef>
            </a:pPr>
            <a:r>
              <a:rPr lang="en-GB" sz="2000" dirty="0"/>
              <a:t>Participants’ treatment preference for LA regimen </a:t>
            </a:r>
            <a:endParaRPr lang="en-GB" sz="2000" strike="sngStrike" dirty="0">
              <a:highlight>
                <a:srgbClr val="FFFF00"/>
              </a:highlight>
            </a:endParaRPr>
          </a:p>
          <a:p>
            <a:pPr>
              <a:spcBef>
                <a:spcPts val="1200"/>
              </a:spcBef>
            </a:pPr>
            <a:r>
              <a:rPr lang="en-GB" sz="2400" b="1" dirty="0"/>
              <a:t>Randomization was stratified by prior CAB + RPV exposure</a:t>
            </a:r>
            <a:endParaRPr lang="en-GB" sz="2400" dirty="0"/>
          </a:p>
          <a:p>
            <a:pPr lvl="1"/>
            <a:endParaRPr lang="en-US" sz="2000" dirty="0"/>
          </a:p>
          <a:p>
            <a:endParaRPr lang="en-GB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6F085A-1AC3-4FA7-8F66-1069842E88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FD3103-1719-41A5-8298-4B3562F73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ATLAS-2M 48-Week Endpoints 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42E0F1B-7E9B-48F6-8032-3D3988C516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AE, adverse event; CAB, cabotegravir; CVF, confirmed virologic failure; ITT-E, intent-to-treat exposed; LA, long-acting; RPV, rilpivirine.</a:t>
            </a:r>
          </a:p>
        </p:txBody>
      </p:sp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F8A64B91-D847-4F86-AB4C-F6DE70B69897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Overton et al. CROI 2020; Boston, MA. Presentation 3334.</a:t>
            </a:r>
          </a:p>
        </p:txBody>
      </p:sp>
    </p:spTree>
    <p:extLst>
      <p:ext uri="{BB962C8B-B14F-4D97-AF65-F5344CB8AC3E}">
        <p14:creationId xmlns:p14="http://schemas.microsoft.com/office/powerpoint/2010/main" val="854933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025FC2-4E5E-45F6-8B40-AD1E37191D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6BEA831-AB48-4027-880F-866677C56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ATLAS-2M Baseline Characteristics (ITT-E Population)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2D12FA1-98EB-4B1F-974D-D63DFEDEA2C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1962" y="5943600"/>
            <a:ext cx="11143488" cy="304769"/>
          </a:xfrm>
        </p:spPr>
        <p:txBody>
          <a:bodyPr/>
          <a:lstStyle/>
          <a:p>
            <a:r>
              <a:rPr lang="en-GB" dirty="0"/>
              <a:t>*1049 participants were randomized. However, 4 participants did not receive study drug and therefore were not part of the ITT-E population.</a:t>
            </a:r>
          </a:p>
          <a:p>
            <a:r>
              <a:rPr lang="en-GB" dirty="0"/>
              <a:t>CAB, cabotegravir; IQR, interquartile range; ITT-E, intent-to-treat exposed; RPV, </a:t>
            </a:r>
            <a:r>
              <a:rPr lang="en-GB" dirty="0" err="1"/>
              <a:t>rilpivirine</a:t>
            </a:r>
            <a:r>
              <a:rPr lang="en-GB" dirty="0"/>
              <a:t>; </a:t>
            </a:r>
            <a:r>
              <a:rPr lang="en-US" dirty="0"/>
              <a:t>Q4W, every 4 weeks; Q8W, every 8 weeks</a:t>
            </a:r>
            <a:r>
              <a:rPr lang="en-GB" dirty="0"/>
              <a:t>. 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E69F0CF-0617-4FF2-B517-907C7FE235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142864"/>
              </p:ext>
            </p:extLst>
          </p:nvPr>
        </p:nvGraphicFramePr>
        <p:xfrm>
          <a:off x="711198" y="1331447"/>
          <a:ext cx="10839451" cy="4379197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4368089">
                  <a:extLst>
                    <a:ext uri="{9D8B030D-6E8A-4147-A177-3AD203B41FA5}">
                      <a16:colId xmlns:a16="http://schemas.microsoft.com/office/drawing/2014/main" val="3118763537"/>
                    </a:ext>
                  </a:extLst>
                </a:gridCol>
                <a:gridCol w="2150286">
                  <a:extLst>
                    <a:ext uri="{9D8B030D-6E8A-4147-A177-3AD203B41FA5}">
                      <a16:colId xmlns:a16="http://schemas.microsoft.com/office/drawing/2014/main" val="2050475466"/>
                    </a:ext>
                  </a:extLst>
                </a:gridCol>
                <a:gridCol w="2160538">
                  <a:extLst>
                    <a:ext uri="{9D8B030D-6E8A-4147-A177-3AD203B41FA5}">
                      <a16:colId xmlns:a16="http://schemas.microsoft.com/office/drawing/2014/main" val="200276910"/>
                    </a:ext>
                  </a:extLst>
                </a:gridCol>
                <a:gridCol w="2160538">
                  <a:extLst>
                    <a:ext uri="{9D8B030D-6E8A-4147-A177-3AD203B41FA5}">
                      <a16:colId xmlns:a16="http://schemas.microsoft.com/office/drawing/2014/main" val="3835277992"/>
                    </a:ext>
                  </a:extLst>
                </a:gridCol>
              </a:tblGrid>
              <a:tr h="19601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noProof="0" dirty="0">
                          <a:solidFill>
                            <a:schemeClr val="tx1"/>
                          </a:solidFill>
                        </a:rPr>
                        <a:t>Parameter</a:t>
                      </a:r>
                      <a:endParaRPr lang="en-US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145" marT="0" marB="2054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>
                          <a:solidFill>
                            <a:schemeClr val="bg1"/>
                          </a:solidFill>
                          <a:effectLst/>
                        </a:rPr>
                        <a:t>Q8W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>
                          <a:solidFill>
                            <a:schemeClr val="bg1"/>
                          </a:solidFill>
                          <a:effectLst/>
                        </a:rPr>
                        <a:t>n=522</a:t>
                      </a:r>
                      <a:endParaRPr lang="en-US" sz="16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96" marR="44396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7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>
                          <a:solidFill>
                            <a:schemeClr val="accent5">
                              <a:lumMod val="10000"/>
                            </a:schemeClr>
                          </a:solidFill>
                          <a:effectLst/>
                        </a:rPr>
                        <a:t>Q4W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>
                          <a:solidFill>
                            <a:schemeClr val="accent5">
                              <a:lumMod val="10000"/>
                            </a:schemeClr>
                          </a:solidFill>
                          <a:effectLst/>
                        </a:rPr>
                        <a:t>n=523</a:t>
                      </a:r>
                      <a:endParaRPr lang="en-US" sz="1600" noProof="0" dirty="0">
                        <a:solidFill>
                          <a:schemeClr val="accent5">
                            <a:lumMod val="1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96" marR="44396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00A77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>
                          <a:effectLst/>
                        </a:rPr>
                        <a:t>Total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>
                          <a:effectLst/>
                        </a:rPr>
                        <a:t>N=1045*</a:t>
                      </a:r>
                      <a:endParaRPr lang="en-US" sz="1600" baseline="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96" marR="44396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559382"/>
                  </a:ext>
                </a:extLst>
              </a:tr>
              <a:tr h="4118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Prior exposure to CAB + RPV, </a:t>
                      </a:r>
                      <a:r>
                        <a:rPr lang="en-US" sz="1400" noProof="0" dirty="0">
                          <a:effectLst/>
                        </a:rPr>
                        <a:t>n (%)</a:t>
                      </a:r>
                      <a:endParaRPr lang="en-GB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563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563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1–24 weeks</a:t>
                      </a:r>
                      <a:endParaRPr lang="en-GB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563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&gt;24 weeks</a:t>
                      </a:r>
                      <a:endParaRPr lang="en-GB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68580" marT="36000" marB="1800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327 (63)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 (13)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126 (24)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6000" marB="1800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327 (63)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 (13)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 (24)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6000" marB="1800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654 (63)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137 (13)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254 (24)</a:t>
                      </a: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426953"/>
                  </a:ext>
                </a:extLst>
              </a:tr>
              <a:tr h="98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Median age (range), years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effectLst/>
                        </a:rPr>
                        <a:t>42 (20–83)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effectLst/>
                        </a:rPr>
                        <a:t>42 (19–75)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effectLst/>
                        </a:rPr>
                        <a:t>42 (19–83)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199206"/>
                  </a:ext>
                </a:extLst>
              </a:tr>
              <a:tr h="98006">
                <a:tc>
                  <a:txBody>
                    <a:bodyPr/>
                    <a:lstStyle/>
                    <a:p>
                      <a:pPr marL="1778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effectLst/>
                          <a:latin typeface="+mn-lt"/>
                        </a:rPr>
                        <a:t>Age ≥50 years, </a:t>
                      </a:r>
                      <a:r>
                        <a:rPr lang="en-US" sz="1400" noProof="0" dirty="0">
                          <a:effectLst/>
                        </a:rPr>
                        <a:t>n (%)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 (27)</a:t>
                      </a: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 (27)</a:t>
                      </a: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282 (27)</a:t>
                      </a: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84868"/>
                  </a:ext>
                </a:extLst>
              </a:tr>
              <a:tr h="98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Female (sex at birth), n (%)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137 (26)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143 (27)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280 (27)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620292"/>
                  </a:ext>
                </a:extLst>
              </a:tr>
              <a:tr h="1286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 (participant-reported gender), n (%)</a:t>
                      </a:r>
                    </a:p>
                  </a:txBody>
                  <a:tcPr marL="720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142 (27)</a:t>
                      </a:r>
                    </a:p>
                  </a:txBody>
                  <a:tcPr marL="38100" marR="38100" marT="36000" marB="1800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146 (28)</a:t>
                      </a:r>
                    </a:p>
                  </a:txBody>
                  <a:tcPr marL="38100" marR="38100" marT="36000" marB="1800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288 (28)</a:t>
                      </a:r>
                    </a:p>
                  </a:txBody>
                  <a:tcPr marL="38100" marR="38100" marT="36000" marB="1800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644215"/>
                  </a:ext>
                </a:extLst>
              </a:tr>
              <a:tr h="98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Race, n (%)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 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 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 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174353"/>
                  </a:ext>
                </a:extLst>
              </a:tr>
              <a:tr h="98006">
                <a:tc>
                  <a:txBody>
                    <a:bodyPr/>
                    <a:lstStyle/>
                    <a:p>
                      <a:pPr marL="182563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White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370 (71)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393 (75)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763 (73)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374386"/>
                  </a:ext>
                </a:extLst>
              </a:tr>
              <a:tr h="98006">
                <a:tc>
                  <a:txBody>
                    <a:bodyPr/>
                    <a:lstStyle/>
                    <a:p>
                      <a:pPr marL="182563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Black or African American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101 (19)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90 (17)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191 (18)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590278"/>
                  </a:ext>
                </a:extLst>
              </a:tr>
              <a:tr h="98006">
                <a:tc>
                  <a:txBody>
                    <a:bodyPr/>
                    <a:lstStyle/>
                    <a:p>
                      <a:pPr marL="182563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Other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chemeClr val="tx1"/>
                          </a:solidFill>
                          <a:effectLst/>
                        </a:rPr>
                        <a:t>51 (10)</a:t>
                      </a:r>
                      <a:endParaRPr lang="en-US" sz="14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40 (8)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91 (9)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816816"/>
                  </a:ext>
                </a:extLst>
              </a:tr>
              <a:tr h="98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</a:rPr>
                        <a:t>Median body mass index (IQR), kg/m</a:t>
                      </a:r>
                      <a:r>
                        <a:rPr lang="en-US" sz="1400" baseline="30000" noProof="0" dirty="0">
                          <a:effectLst/>
                        </a:rPr>
                        <a:t>2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effectLst/>
                        </a:rPr>
                        <a:t>26 (23–29)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effectLst/>
                        </a:rPr>
                        <a:t>26 (23–29)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effectLst/>
                        </a:rPr>
                        <a:t>26 (23–29)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416495"/>
                  </a:ext>
                </a:extLst>
              </a:tr>
              <a:tr h="98006">
                <a:tc>
                  <a:txBody>
                    <a:bodyPr/>
                    <a:lstStyle/>
                    <a:p>
                      <a:pPr marL="174625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effectLst/>
                          <a:latin typeface="+mn-lt"/>
                        </a:rPr>
                        <a:t>≥</a:t>
                      </a:r>
                      <a:r>
                        <a:rPr lang="en-US" sz="14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 </a:t>
                      </a:r>
                      <a:r>
                        <a:rPr lang="en-US" sz="1400" noProof="0" dirty="0">
                          <a:effectLst/>
                        </a:rPr>
                        <a:t>n (%)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 (22)</a:t>
                      </a: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 (19)</a:t>
                      </a: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211 (20)</a:t>
                      </a: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267458"/>
                  </a:ext>
                </a:extLst>
              </a:tr>
              <a:tr h="98006">
                <a:tc>
                  <a:txBody>
                    <a:bodyPr/>
                    <a:lstStyle/>
                    <a:p>
                      <a:pPr marL="0" indent="0" algn="l" defTabSz="121917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 CD4 count (IQR)</a:t>
                      </a:r>
                    </a:p>
                  </a:txBody>
                  <a:tcPr marL="720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642 (499</a:t>
                      </a:r>
                      <a:r>
                        <a:rPr lang="en-US" sz="1400" noProof="0" dirty="0">
                          <a:effectLst/>
                        </a:rPr>
                        <a:t>–827)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688 (523</a:t>
                      </a:r>
                      <a:r>
                        <a:rPr lang="en-US" sz="1400" noProof="0" dirty="0">
                          <a:effectLst/>
                        </a:rPr>
                        <a:t>–878)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661 (508</a:t>
                      </a:r>
                      <a:r>
                        <a:rPr lang="en-US" sz="1400" noProof="0" dirty="0">
                          <a:effectLst/>
                        </a:rPr>
                        <a:t>–849)</a:t>
                      </a:r>
                      <a:endParaRPr lang="en-US" sz="14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00" marR="44396" marT="36000" marB="18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1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378683"/>
                  </a:ext>
                </a:extLst>
              </a:tr>
            </a:tbl>
          </a:graphicData>
        </a:graphic>
      </p:graphicFrame>
      <p:sp>
        <p:nvSpPr>
          <p:cNvPr id="9" name="Text Placeholder 22">
            <a:extLst>
              <a:ext uri="{FF2B5EF4-FFF2-40B4-BE49-F238E27FC236}">
                <a16:creationId xmlns:a16="http://schemas.microsoft.com/office/drawing/2014/main" id="{EBF9ECDB-B640-474F-A4B9-B2EF47B99F19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Overton et al. CROI 2020; Boston, MA. Presentation 3334.</a:t>
            </a:r>
          </a:p>
        </p:txBody>
      </p:sp>
    </p:spTree>
    <p:extLst>
      <p:ext uri="{BB962C8B-B14F-4D97-AF65-F5344CB8AC3E}">
        <p14:creationId xmlns:p14="http://schemas.microsoft.com/office/powerpoint/2010/main" val="2546141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D5BD1C8F-0455-45D5-8F48-D94BE0A6D888}"/>
              </a:ext>
            </a:extLst>
          </p:cNvPr>
          <p:cNvSpPr/>
          <p:nvPr/>
        </p:nvSpPr>
        <p:spPr>
          <a:xfrm>
            <a:off x="1474625" y="4574552"/>
            <a:ext cx="1508125" cy="129540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+mj-lt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2500CEB-85C5-4A4C-AC3C-8B900122AA2D}"/>
              </a:ext>
            </a:extLst>
          </p:cNvPr>
          <p:cNvGrpSpPr/>
          <p:nvPr/>
        </p:nvGrpSpPr>
        <p:grpSpPr>
          <a:xfrm>
            <a:off x="6629158" y="1654298"/>
            <a:ext cx="2768876" cy="529408"/>
            <a:chOff x="5775241" y="1111247"/>
            <a:chExt cx="2524758" cy="333385"/>
          </a:xfrm>
        </p:grpSpPr>
        <p:sp>
          <p:nvSpPr>
            <p:cNvPr id="34" name="Down Arrow 10">
              <a:extLst>
                <a:ext uri="{FF2B5EF4-FFF2-40B4-BE49-F238E27FC236}">
                  <a16:creationId xmlns:a16="http://schemas.microsoft.com/office/drawing/2014/main" id="{5717A45A-EC74-49B7-AB92-4C50EFFE2C2C}"/>
                </a:ext>
              </a:extLst>
            </p:cNvPr>
            <p:cNvSpPr/>
            <p:nvPr/>
          </p:nvSpPr>
          <p:spPr>
            <a:xfrm rot="16200000">
              <a:off x="7498559" y="643187"/>
              <a:ext cx="333379" cy="1269500"/>
            </a:xfrm>
            <a:prstGeom prst="downArrow">
              <a:avLst/>
            </a:prstGeom>
            <a:pattFill prst="pct50">
              <a:fgClr>
                <a:srgbClr val="00A779"/>
              </a:fgClr>
              <a:bgClr>
                <a:schemeClr val="bg1"/>
              </a:bgClr>
            </a:patt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400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5" name="TextBox 26">
              <a:extLst>
                <a:ext uri="{FF2B5EF4-FFF2-40B4-BE49-F238E27FC236}">
                  <a16:creationId xmlns:a16="http://schemas.microsoft.com/office/drawing/2014/main" id="{598EBC39-6A24-402F-B9EF-981D3ABF31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99401" y="1179999"/>
              <a:ext cx="1225983" cy="193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buNone/>
                <a:defRPr/>
              </a:pPr>
              <a:r>
                <a:rPr lang="en-GB" altLang="en-US" sz="1400" b="1" kern="0" dirty="0">
                  <a:solidFill>
                    <a:schemeClr val="accent5">
                      <a:lumMod val="10000"/>
                    </a:schemeClr>
                  </a:solidFill>
                  <a:latin typeface="Arial" panose="020B0604020202020204" pitchFamily="34" charset="0"/>
                </a:rPr>
                <a:t>Q4W</a:t>
              </a:r>
              <a:endParaRPr lang="en-US" altLang="en-US" sz="1400" b="1" kern="0" dirty="0">
                <a:solidFill>
                  <a:schemeClr val="accent5">
                    <a:lumMod val="10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" name="Down Arrow 11">
              <a:extLst>
                <a:ext uri="{FF2B5EF4-FFF2-40B4-BE49-F238E27FC236}">
                  <a16:creationId xmlns:a16="http://schemas.microsoft.com/office/drawing/2014/main" id="{F40AA79D-7DC6-4B6B-BA3A-39BB0E7383F3}"/>
                </a:ext>
              </a:extLst>
            </p:cNvPr>
            <p:cNvSpPr/>
            <p:nvPr/>
          </p:nvSpPr>
          <p:spPr>
            <a:xfrm rot="5400000">
              <a:off x="6237809" y="648684"/>
              <a:ext cx="333380" cy="1258515"/>
            </a:xfrm>
            <a:prstGeom prst="downArrow">
              <a:avLst/>
            </a:prstGeom>
            <a:solidFill>
              <a:srgbClr val="13AC82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400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7" name="TextBox 24">
              <a:extLst>
                <a:ext uri="{FF2B5EF4-FFF2-40B4-BE49-F238E27FC236}">
                  <a16:creationId xmlns:a16="http://schemas.microsoft.com/office/drawing/2014/main" id="{303CE6C1-C3D8-4096-8B84-09E1C59E3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3458" y="1181355"/>
              <a:ext cx="1302971" cy="193817"/>
            </a:xfrm>
            <a:prstGeom prst="rect">
              <a:avLst/>
            </a:prstGeom>
            <a:noFill/>
            <a:ln>
              <a:noFill/>
            </a:ln>
            <a:effectLst>
              <a:glow rad="127000">
                <a:schemeClr val="bg1"/>
              </a:glow>
              <a:outerShdw blurRad="1193800" dist="50800" dir="5400000" algn="ctr" rotWithShape="0">
                <a:schemeClr val="bg1">
                  <a:alpha val="0"/>
                </a:schemeClr>
              </a:outerShdw>
              <a:reflection stA="0" endPos="76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Aft>
                  <a:spcPts val="0"/>
                </a:spcAft>
              </a:pPr>
              <a:r>
                <a:rPr lang="en-US" sz="14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Q8W</a:t>
              </a:r>
            </a:p>
          </p:txBody>
        </p:sp>
      </p:grpSp>
      <p:graphicFrame>
        <p:nvGraphicFramePr>
          <p:cNvPr id="28" name="Chart 17">
            <a:extLst>
              <a:ext uri="{FF2B5EF4-FFF2-40B4-BE49-F238E27FC236}">
                <a16:creationId xmlns:a16="http://schemas.microsoft.com/office/drawing/2014/main" id="{26E57D20-A886-4069-B4B3-EEC3A7F53E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770441"/>
              </p:ext>
            </p:extLst>
          </p:nvPr>
        </p:nvGraphicFramePr>
        <p:xfrm>
          <a:off x="6449430" y="2052734"/>
          <a:ext cx="3098246" cy="1577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4DD68166-F028-47D2-A031-13A5100A68F0}"/>
              </a:ext>
            </a:extLst>
          </p:cNvPr>
          <p:cNvSpPr txBox="1">
            <a:spLocks/>
          </p:cNvSpPr>
          <p:nvPr/>
        </p:nvSpPr>
        <p:spPr>
          <a:xfrm>
            <a:off x="6749036" y="3574852"/>
            <a:ext cx="2540163" cy="249139"/>
          </a:xfrm>
          <a:prstGeom prst="rect">
            <a:avLst/>
          </a:prstGeom>
        </p:spPr>
        <p:txBody>
          <a:bodyPr/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5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Clr>
                <a:srgbClr val="C00000"/>
              </a:buClr>
              <a:buNone/>
            </a:pPr>
            <a:r>
              <a:rPr lang="en-US" sz="1200" b="1" kern="0" dirty="0"/>
              <a:t>Difference (%)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DAFAF3C-6B11-44EC-97E2-DE7C1B76EDCB}"/>
              </a:ext>
            </a:extLst>
          </p:cNvPr>
          <p:cNvSpPr txBox="1"/>
          <p:nvPr/>
        </p:nvSpPr>
        <p:spPr>
          <a:xfrm>
            <a:off x="7596683" y="2728170"/>
            <a:ext cx="38367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None/>
            </a:pPr>
            <a:r>
              <a:rPr lang="en-US" sz="1400" dirty="0"/>
              <a:t>–0.6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1C1E0BB-01C9-418A-B8EC-8705EDBCA65E}"/>
              </a:ext>
            </a:extLst>
          </p:cNvPr>
          <p:cNvSpPr txBox="1"/>
          <p:nvPr/>
        </p:nvSpPr>
        <p:spPr>
          <a:xfrm>
            <a:off x="8176058" y="2734401"/>
            <a:ext cx="38367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None/>
            </a:pPr>
            <a:r>
              <a:rPr lang="en-US" sz="1400" dirty="0"/>
              <a:t>2.2</a:t>
            </a:r>
            <a:endParaRPr lang="en-US" sz="105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F1C8ADC-B332-4F0D-929B-854FF916D5D3}"/>
              </a:ext>
            </a:extLst>
          </p:cNvPr>
          <p:cNvSpPr txBox="1"/>
          <p:nvPr/>
        </p:nvSpPr>
        <p:spPr>
          <a:xfrm>
            <a:off x="8038262" y="2398071"/>
            <a:ext cx="24846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buNone/>
            </a:pPr>
            <a:r>
              <a:rPr lang="en-US" sz="1400" dirty="0">
                <a:latin typeface="+mn-lt"/>
              </a:rPr>
              <a:t>0.8</a:t>
            </a:r>
            <a:endParaRPr lang="en-US" sz="1050" dirty="0">
              <a:latin typeface="+mn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B1D2BD3-8435-4602-9BC8-FC350B77272A}"/>
              </a:ext>
            </a:extLst>
          </p:cNvPr>
          <p:cNvSpPr txBox="1"/>
          <p:nvPr/>
        </p:nvSpPr>
        <p:spPr>
          <a:xfrm>
            <a:off x="8625349" y="2868315"/>
            <a:ext cx="625856" cy="430887"/>
          </a:xfrm>
          <a:prstGeom prst="rect">
            <a:avLst/>
          </a:prstGeom>
          <a:noFill/>
          <a:effectLst>
            <a:glow rad="127000">
              <a:schemeClr val="bg1"/>
            </a:glow>
            <a:outerShdw blurRad="1193800" dist="50800" dir="5400000" algn="ctr" rotWithShape="0">
              <a:schemeClr val="bg1">
                <a:alpha val="0"/>
              </a:schemeClr>
            </a:outerShdw>
            <a:reflection stA="0" endPos="76000" dir="5400000" sy="-100000" algn="bl" rotWithShape="0"/>
          </a:effectLst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>
                <a:solidFill>
                  <a:srgbClr val="002F5F"/>
                </a:solidFill>
              </a:rPr>
              <a:t>4% NI</a:t>
            </a:r>
            <a:br>
              <a:rPr lang="en-US" sz="1400" dirty="0">
                <a:solidFill>
                  <a:srgbClr val="002F5F"/>
                </a:solidFill>
              </a:rPr>
            </a:br>
            <a:r>
              <a:rPr lang="en-US" sz="1400" dirty="0">
                <a:solidFill>
                  <a:srgbClr val="002F5F"/>
                </a:solidFill>
              </a:rPr>
              <a:t>margin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A0A7D68-389B-4AE1-8D5B-831C72062908}"/>
              </a:ext>
            </a:extLst>
          </p:cNvPr>
          <p:cNvCxnSpPr>
            <a:cxnSpLocks/>
          </p:cNvCxnSpPr>
          <p:nvPr/>
        </p:nvCxnSpPr>
        <p:spPr>
          <a:xfrm>
            <a:off x="8561733" y="2052734"/>
            <a:ext cx="0" cy="1334277"/>
          </a:xfrm>
          <a:prstGeom prst="line">
            <a:avLst/>
          </a:prstGeom>
          <a:noFill/>
          <a:ln w="19050" cap="flat" cmpd="sng" algn="ctr">
            <a:solidFill>
              <a:srgbClr val="002F5F"/>
            </a:solidFill>
            <a:prstDash val="sysDash"/>
          </a:ln>
          <a:effectLst/>
        </p:spPr>
      </p:cxn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D97443C4-4E61-4DCC-BFDB-F2EEA14AAA85}"/>
              </a:ext>
            </a:extLst>
          </p:cNvPr>
          <p:cNvSpPr txBox="1">
            <a:spLocks/>
          </p:cNvSpPr>
          <p:nvPr/>
        </p:nvSpPr>
        <p:spPr>
          <a:xfrm>
            <a:off x="9366837" y="2057400"/>
            <a:ext cx="2299299" cy="958061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  <a:effectLst>
            <a:glow rad="127000">
              <a:schemeClr val="bg1"/>
            </a:glow>
            <a:outerShdw blurRad="1193800" dist="50800" dir="5400000" algn="ctr" rotWithShape="0">
              <a:schemeClr val="bg1">
                <a:alpha val="0"/>
              </a:schemeClr>
            </a:outerShdw>
            <a:reflection stA="0" endPos="76000" dir="5400000" sy="-100000" algn="bl" rotWithShape="0"/>
          </a:effectLst>
        </p:spPr>
        <p:txBody>
          <a:bodyPr bIns="108000"/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5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en-US" sz="1300" b="1" kern="0" dirty="0"/>
              <a:t>Primary endpoint          (≥50 c/mL):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en-US" sz="1300" b="1" kern="0" dirty="0"/>
              <a:t>Q8W is noninferior to Q4W (Week 48)</a:t>
            </a:r>
            <a:endParaRPr lang="en-US" sz="1300" b="1" kern="0" baseline="300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91CCB3E-8730-438C-AEBD-9B024F8DE2F1}"/>
              </a:ext>
            </a:extLst>
          </p:cNvPr>
          <p:cNvSpPr/>
          <p:nvPr/>
        </p:nvSpPr>
        <p:spPr>
          <a:xfrm>
            <a:off x="6578081" y="1352938"/>
            <a:ext cx="4646645" cy="251927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</a:ln>
          <a:effectLst/>
        </p:spPr>
        <p:txBody>
          <a:bodyPr tIns="67500" bIns="67500" anchor="ctr"/>
          <a:lstStyle/>
          <a:p>
            <a:pPr marL="0" lvl="1" algn="ctr">
              <a:defRPr/>
            </a:pPr>
            <a:r>
              <a:rPr lang="en-US" sz="1400" b="1" kern="0" dirty="0">
                <a:solidFill>
                  <a:prstClr val="white"/>
                </a:solidFill>
              </a:rPr>
              <a:t>Adjusted Treatment Difference at Week 48 (95% CI)*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5E1E948-20B2-4524-93EA-C7D981C7E3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D7BC06-28A8-48D8-85E9-F7E9D1FBE2D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68261" y="5869953"/>
            <a:ext cx="5527739" cy="333649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Participant numbers: n=522 Q8; n=523 Q4; CAB, cabotegravir; CI, confidence interval; CMH, Cochran–Mantel–</a:t>
            </a:r>
            <a:r>
              <a:rPr lang="en-GB" dirty="0" err="1"/>
              <a:t>Haenszel</a:t>
            </a:r>
            <a:r>
              <a:rPr lang="en-GB" dirty="0"/>
              <a:t>; LA, long-acting; NI, noninferiority; RPV, </a:t>
            </a:r>
            <a:r>
              <a:rPr lang="en-GB" dirty="0" err="1"/>
              <a:t>rilpivirine</a:t>
            </a:r>
            <a:r>
              <a:rPr lang="en-GB" dirty="0"/>
              <a:t>; </a:t>
            </a:r>
            <a:r>
              <a:rPr lang="en-US" dirty="0"/>
              <a:t>Q4W, every 4 weeks; Q8W, every 8 weeks</a:t>
            </a:r>
            <a:r>
              <a:rPr lang="en-GB" dirty="0"/>
              <a:t>.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EE09B11-A350-4740-81F5-69235D800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ATLAS-2M </a:t>
            </a:r>
            <a:r>
              <a:rPr lang="en-US" dirty="0"/>
              <a:t>Virologic Snapshot Outcomes at Week 48 for ITT-E: Noninferiority Achieved for Primary and Secondary Endpoints </a:t>
            </a:r>
            <a:endParaRPr lang="en-GB" dirty="0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5595DBD-3C1A-496A-B2A5-C466FFF32526}"/>
              </a:ext>
            </a:extLst>
          </p:cNvPr>
          <p:cNvGrpSpPr/>
          <p:nvPr/>
        </p:nvGrpSpPr>
        <p:grpSpPr>
          <a:xfrm>
            <a:off x="6412996" y="3818209"/>
            <a:ext cx="5263188" cy="2434875"/>
            <a:chOff x="6412996" y="3818209"/>
            <a:chExt cx="5263188" cy="2434875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36201317-60C1-4645-B2ED-C6E8C674279B}"/>
                </a:ext>
              </a:extLst>
            </p:cNvPr>
            <p:cNvGrpSpPr/>
            <p:nvPr/>
          </p:nvGrpSpPr>
          <p:grpSpPr>
            <a:xfrm>
              <a:off x="6412996" y="3818209"/>
              <a:ext cx="5263188" cy="2162714"/>
              <a:chOff x="4923153" y="1123271"/>
              <a:chExt cx="4489608" cy="1587329"/>
            </a:xfrm>
          </p:grpSpPr>
          <p:sp>
            <p:nvSpPr>
              <p:cNvPr id="39" name="Content Placeholder 1">
                <a:extLst>
                  <a:ext uri="{FF2B5EF4-FFF2-40B4-BE49-F238E27FC236}">
                    <a16:creationId xmlns:a16="http://schemas.microsoft.com/office/drawing/2014/main" id="{4670DBD0-363C-42DF-ABF5-FA54D20F80A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47756" y="1396882"/>
                <a:ext cx="1965005" cy="702469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chemeClr val="tx1"/>
                </a:solidFill>
              </a:ln>
            </p:spPr>
            <p:txBody>
              <a:bodyPr bIns="108000"/>
              <a:lstStyle>
                <a:lvl1pPr marL="190500" indent="-190500" algn="l" rtl="0" eaLnBrk="0" fontAlgn="base" hangingPunct="0">
                  <a:spcBef>
                    <a:spcPct val="0"/>
                  </a:spcBef>
                  <a:spcAft>
                    <a:spcPts val="500"/>
                  </a:spcAft>
                  <a:buClr>
                    <a:srgbClr val="E31836"/>
                  </a:buClr>
                  <a:buSzPct val="115000"/>
                  <a:buFont typeface="Arial" charset="0"/>
                  <a:buChar char="•"/>
                  <a:defRPr sz="2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73075" indent="-257175" algn="l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639763" indent="-158750" algn="l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•"/>
                  <a:def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798513" indent="-142875" algn="l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-"/>
                  <a:defRPr lang="en-US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922338" indent="-114300" algn="l" defTabSz="923925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•"/>
                  <a:def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668338" indent="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None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6pPr>
                <a:lvl7pPr marL="1447800" indent="-188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Char char="•"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7pPr>
                <a:lvl8pPr marL="1905000" indent="-188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Char char="•"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8pPr>
                <a:lvl9pPr marL="2362200" indent="-188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Char char="•"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9pPr>
              </a:lstStyle>
              <a:p>
                <a:pPr marL="0" indent="0">
                  <a:buClr>
                    <a:srgbClr val="C00000"/>
                  </a:buClr>
                  <a:buNone/>
                </a:pPr>
                <a:r>
                  <a:rPr lang="en-US" sz="1300" b="1" kern="0" dirty="0"/>
                  <a:t>Key secondary endpoint (&lt;50 c/mL):</a:t>
                </a:r>
              </a:p>
              <a:p>
                <a:pPr marL="0" indent="0">
                  <a:buClr>
                    <a:srgbClr val="C00000"/>
                  </a:buClr>
                  <a:buNone/>
                </a:pPr>
                <a:r>
                  <a:rPr lang="en-US" sz="1300" b="1" kern="0" dirty="0"/>
                  <a:t>Q8W is noninferior to Q4W (Week 48)</a:t>
                </a:r>
              </a:p>
            </p:txBody>
          </p: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B84BF741-B28F-4448-AE47-A036FA34FBE9}"/>
                  </a:ext>
                </a:extLst>
              </p:cNvPr>
              <p:cNvGrpSpPr/>
              <p:nvPr/>
            </p:nvGrpSpPr>
            <p:grpSpPr>
              <a:xfrm>
                <a:off x="4923153" y="1123271"/>
                <a:ext cx="2642867" cy="1587329"/>
                <a:chOff x="4982202" y="1207091"/>
                <a:chExt cx="2825089" cy="1587329"/>
              </a:xfrm>
            </p:grpSpPr>
            <p:sp>
              <p:nvSpPr>
                <p:cNvPr id="42" name="Content Placeholder 1">
                  <a:extLst>
                    <a:ext uri="{FF2B5EF4-FFF2-40B4-BE49-F238E27FC236}">
                      <a16:creationId xmlns:a16="http://schemas.microsoft.com/office/drawing/2014/main" id="{F29FA592-6F71-4971-B86D-0C22A02C03A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253436" y="2631527"/>
                  <a:ext cx="2316209" cy="162893"/>
                </a:xfrm>
                <a:prstGeom prst="rect">
                  <a:avLst/>
                </a:prstGeom>
              </p:spPr>
              <p:txBody>
                <a:bodyPr/>
                <a:lstStyle>
                  <a:lvl1pPr marL="190500" indent="-190500" algn="l" rtl="0" eaLnBrk="0" fontAlgn="base" hangingPunct="0">
                    <a:spcBef>
                      <a:spcPct val="0"/>
                    </a:spcBef>
                    <a:spcAft>
                      <a:spcPts val="500"/>
                    </a:spcAft>
                    <a:buClr>
                      <a:srgbClr val="E31836"/>
                    </a:buClr>
                    <a:buSzPct val="115000"/>
                    <a:buFont typeface="Arial" charset="0"/>
                    <a:buChar char="•"/>
                    <a:defRPr sz="2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lvl1pPr>
                  <a:lvl2pPr marL="473075" indent="-257175" algn="l" rtl="0" eaLnBrk="0" fontAlgn="base" hangingPunct="0">
                    <a:spcBef>
                      <a:spcPct val="0"/>
                    </a:spcBef>
                    <a:spcAft>
                      <a:spcPts val="300"/>
                    </a:spcAft>
                    <a:buClr>
                      <a:srgbClr val="E31836"/>
                    </a:buClr>
                    <a:buSzPct val="115000"/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639763" indent="-158750" algn="l" rtl="0" eaLnBrk="0" fontAlgn="base" hangingPunct="0">
                    <a:spcBef>
                      <a:spcPct val="0"/>
                    </a:spcBef>
                    <a:spcAft>
                      <a:spcPts val="300"/>
                    </a:spcAft>
                    <a:buClr>
                      <a:srgbClr val="E31836"/>
                    </a:buClr>
                    <a:buSzPct val="115000"/>
                    <a:buFont typeface="Arial" charset="0"/>
                    <a:buChar char="•"/>
                    <a:defRPr lang="en-US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798513" indent="-142875" algn="l" rtl="0" eaLnBrk="0" fontAlgn="base" hangingPunct="0">
                    <a:spcBef>
                      <a:spcPct val="0"/>
                    </a:spcBef>
                    <a:spcAft>
                      <a:spcPts val="300"/>
                    </a:spcAft>
                    <a:buClr>
                      <a:srgbClr val="E31836"/>
                    </a:buClr>
                    <a:buSzPct val="115000"/>
                    <a:buFont typeface="Arial" charset="0"/>
                    <a:buChar char="-"/>
                    <a:defRPr lang="en-US" sz="16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922338" indent="-114300" algn="l" defTabSz="923925" rtl="0" eaLnBrk="0" fontAlgn="base" hangingPunct="0">
                    <a:spcBef>
                      <a:spcPct val="0"/>
                    </a:spcBef>
                    <a:spcAft>
                      <a:spcPts val="300"/>
                    </a:spcAft>
                    <a:buClr>
                      <a:srgbClr val="E31836"/>
                    </a:buClr>
                    <a:buSzPct val="115000"/>
                    <a:buFont typeface="Arial" charset="0"/>
                    <a:buChar char="•"/>
                    <a:defRPr lang="en-GB" sz="14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668338" indent="0" algn="l" rtl="0" eaLnBrk="1" fontAlgn="base" hangingPunct="1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61229"/>
                    </a:buClr>
                    <a:buSzPct val="115000"/>
                    <a:buFont typeface="Arial" charset="0"/>
                    <a:buNone/>
                    <a:defRPr sz="1000">
                      <a:solidFill>
                        <a:schemeClr val="bg2"/>
                      </a:solidFill>
                      <a:latin typeface="+mn-lt"/>
                      <a:cs typeface="+mn-cs"/>
                    </a:defRPr>
                  </a:lvl6pPr>
                  <a:lvl7pPr marL="1447800" indent="-188913" algn="l" rtl="0" eaLnBrk="1" fontAlgn="base" hangingPunct="1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61229"/>
                    </a:buClr>
                    <a:buSzPct val="115000"/>
                    <a:buFont typeface="Arial" charset="0"/>
                    <a:buChar char="•"/>
                    <a:defRPr sz="1000">
                      <a:solidFill>
                        <a:schemeClr val="bg2"/>
                      </a:solidFill>
                      <a:latin typeface="+mn-lt"/>
                      <a:cs typeface="+mn-cs"/>
                    </a:defRPr>
                  </a:lvl7pPr>
                  <a:lvl8pPr marL="1905000" indent="-188913" algn="l" rtl="0" eaLnBrk="1" fontAlgn="base" hangingPunct="1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61229"/>
                    </a:buClr>
                    <a:buSzPct val="115000"/>
                    <a:buFont typeface="Arial" charset="0"/>
                    <a:buChar char="•"/>
                    <a:defRPr sz="1000">
                      <a:solidFill>
                        <a:schemeClr val="bg2"/>
                      </a:solidFill>
                      <a:latin typeface="+mn-lt"/>
                      <a:cs typeface="+mn-cs"/>
                    </a:defRPr>
                  </a:lvl8pPr>
                  <a:lvl9pPr marL="2362200" indent="-188913" algn="l" rtl="0" eaLnBrk="1" fontAlgn="base" hangingPunct="1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61229"/>
                    </a:buClr>
                    <a:buSzPct val="115000"/>
                    <a:buFont typeface="Arial" charset="0"/>
                    <a:buChar char="•"/>
                    <a:defRPr sz="1000">
                      <a:solidFill>
                        <a:schemeClr val="bg2"/>
                      </a:solidFill>
                      <a:latin typeface="+mn-lt"/>
                      <a:cs typeface="+mn-cs"/>
                    </a:defRPr>
                  </a:lvl9pPr>
                </a:lstStyle>
                <a:p>
                  <a:pPr marL="0" indent="0" algn="ctr">
                    <a:buClr>
                      <a:srgbClr val="C00000"/>
                    </a:buClr>
                    <a:buNone/>
                  </a:pPr>
                  <a:r>
                    <a:rPr lang="en-US" sz="1200" b="1" kern="0" dirty="0"/>
                    <a:t>Difference (%)</a:t>
                  </a:r>
                </a:p>
              </p:txBody>
            </p:sp>
            <p:graphicFrame>
              <p:nvGraphicFramePr>
                <p:cNvPr id="43" name="Chart 17">
                  <a:extLst>
                    <a:ext uri="{FF2B5EF4-FFF2-40B4-BE49-F238E27FC236}">
                      <a16:creationId xmlns:a16="http://schemas.microsoft.com/office/drawing/2014/main" id="{F3844B1F-ADB7-45D2-88DC-72A02688C128}"/>
                    </a:ext>
                  </a:extLst>
                </p:cNvPr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440784314"/>
                    </p:ext>
                  </p:extLst>
                </p:nvPr>
              </p:nvGraphicFramePr>
              <p:xfrm>
                <a:off x="4982202" y="1446663"/>
                <a:ext cx="2825089" cy="1210772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EA4E34A7-830F-4469-8C40-0C3A5EF4A18C}"/>
                    </a:ext>
                  </a:extLst>
                </p:cNvPr>
                <p:cNvSpPr txBox="1"/>
                <p:nvPr/>
              </p:nvSpPr>
              <p:spPr>
                <a:xfrm>
                  <a:off x="5786307" y="1872982"/>
                  <a:ext cx="349845" cy="1581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>
                    <a:buNone/>
                  </a:pPr>
                  <a:r>
                    <a:rPr lang="en-US" sz="1400" dirty="0"/>
                    <a:t>–2.1</a:t>
                  </a:r>
                </a:p>
              </p:txBody>
            </p: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2BEB5F16-EFF4-4284-AACD-617913384F0D}"/>
                    </a:ext>
                  </a:extLst>
                </p:cNvPr>
                <p:cNvSpPr txBox="1"/>
                <p:nvPr/>
              </p:nvSpPr>
              <p:spPr>
                <a:xfrm>
                  <a:off x="6855026" y="1866099"/>
                  <a:ext cx="349845" cy="1581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>
                    <a:buNone/>
                  </a:pPr>
                  <a:r>
                    <a:rPr lang="en-US" sz="1400" dirty="0"/>
                    <a:t>3.7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91EDD433-14E3-4798-AE18-F2EDD81577C3}"/>
                    </a:ext>
                  </a:extLst>
                </p:cNvPr>
                <p:cNvSpPr txBox="1"/>
                <p:nvPr/>
              </p:nvSpPr>
              <p:spPr>
                <a:xfrm>
                  <a:off x="6432036" y="1769533"/>
                  <a:ext cx="226560" cy="15812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>
                    <a:buNone/>
                  </a:pPr>
                  <a:r>
                    <a:rPr lang="en-GB" sz="1400" dirty="0">
                      <a:latin typeface="+mn-lt"/>
                    </a:rPr>
                    <a:t>0.8</a:t>
                  </a:r>
                  <a:endParaRPr lang="en-US" sz="1400" dirty="0">
                    <a:latin typeface="+mn-lt"/>
                  </a:endParaRPr>
                </a:p>
              </p:txBody>
            </p: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D9CEF3BA-B866-4764-A066-99FCDF6D7F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148265" y="1398962"/>
                  <a:ext cx="975" cy="107359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ysDash"/>
                </a:ln>
                <a:effectLst/>
              </p:spPr>
            </p:cxnSp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21032F59-3A3F-4095-B257-1EFBAD546384}"/>
                    </a:ext>
                  </a:extLst>
                </p:cNvPr>
                <p:cNvGrpSpPr/>
                <p:nvPr/>
              </p:nvGrpSpPr>
              <p:grpSpPr>
                <a:xfrm>
                  <a:off x="5146084" y="1207091"/>
                  <a:ext cx="2528016" cy="388560"/>
                  <a:chOff x="5775241" y="1111247"/>
                  <a:chExt cx="2528016" cy="333385"/>
                </a:xfrm>
              </p:grpSpPr>
              <p:sp>
                <p:nvSpPr>
                  <p:cNvPr id="49" name="Down Arrow 10">
                    <a:extLst>
                      <a:ext uri="{FF2B5EF4-FFF2-40B4-BE49-F238E27FC236}">
                        <a16:creationId xmlns:a16="http://schemas.microsoft.com/office/drawing/2014/main" id="{98CCDB04-16A7-4C60-BDAD-259923CFA9A9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7501817" y="643187"/>
                    <a:ext cx="333379" cy="1269500"/>
                  </a:xfrm>
                  <a:prstGeom prst="downArrow">
                    <a:avLst/>
                  </a:prstGeom>
                  <a:solidFill>
                    <a:srgbClr val="00A779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938" kern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50" name="Down Arrow 11">
                    <a:extLst>
                      <a:ext uri="{FF2B5EF4-FFF2-40B4-BE49-F238E27FC236}">
                        <a16:creationId xmlns:a16="http://schemas.microsoft.com/office/drawing/2014/main" id="{03B020E3-B026-4B3C-86E5-87A453D7DBB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37809" y="648684"/>
                    <a:ext cx="333380" cy="1258515"/>
                  </a:xfrm>
                  <a:prstGeom prst="downArrow">
                    <a:avLst/>
                  </a:prstGeom>
                  <a:pattFill prst="pct50">
                    <a:fgClr>
                      <a:srgbClr val="00A779"/>
                    </a:fgClr>
                    <a:bgClr>
                      <a:schemeClr val="bg1"/>
                    </a:bgClr>
                  </a:patt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938" kern="0" dirty="0">
                      <a:solidFill>
                        <a:prstClr val="white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51" name="TextBox 24">
                    <a:extLst>
                      <a:ext uri="{FF2B5EF4-FFF2-40B4-BE49-F238E27FC236}">
                        <a16:creationId xmlns:a16="http://schemas.microsoft.com/office/drawing/2014/main" id="{21528F56-EC1D-403D-8A95-BA0C87B0196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28432" y="1176718"/>
                    <a:ext cx="1302971" cy="19381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pPr algn="ctr">
                      <a:spcAft>
                        <a:spcPts val="0"/>
                      </a:spcAft>
                    </a:pPr>
                    <a:r>
                      <a:rPr lang="en-US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</a:rPr>
                      <a:t>Q8W</a:t>
                    </a:r>
                  </a:p>
                </p:txBody>
              </p:sp>
              <p:sp>
                <p:nvSpPr>
                  <p:cNvPr id="52" name="TextBox 26">
                    <a:extLst>
                      <a:ext uri="{FF2B5EF4-FFF2-40B4-BE49-F238E27FC236}">
                        <a16:creationId xmlns:a16="http://schemas.microsoft.com/office/drawing/2014/main" id="{40F5D208-CBDF-458D-A9B0-0046D839341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80413" y="1182812"/>
                    <a:ext cx="1225983" cy="19381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pPr algn="ctr">
                      <a:buNone/>
                      <a:defRPr/>
                    </a:pPr>
                    <a:r>
                      <a:rPr lang="en-GB" altLang="en-US" sz="1400" b="1" kern="0" dirty="0">
                        <a:solidFill>
                          <a:schemeClr val="accent5">
                            <a:lumMod val="10000"/>
                          </a:schemeClr>
                        </a:solidFill>
                        <a:latin typeface="Arial" panose="020B0604020202020204" pitchFamily="34" charset="0"/>
                      </a:rPr>
                      <a:t>Q4W</a:t>
                    </a:r>
                    <a:endParaRPr lang="en-US" altLang="en-US" sz="1400" b="1" kern="0" dirty="0">
                      <a:solidFill>
                        <a:schemeClr val="accent5">
                          <a:lumMod val="10000"/>
                        </a:schemeClr>
                      </a:solidFill>
                      <a:latin typeface="Arial" panose="020B0604020202020204" pitchFamily="34" charset="0"/>
                    </a:endParaRPr>
                  </a:p>
                </p:txBody>
              </p:sp>
            </p:grpSp>
          </p:grp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EE5A09D-99C8-44E7-A42A-1D352BF00172}"/>
                  </a:ext>
                </a:extLst>
              </p:cNvPr>
              <p:cNvSpPr txBox="1"/>
              <p:nvPr/>
            </p:nvSpPr>
            <p:spPr>
              <a:xfrm>
                <a:off x="5139681" y="2042011"/>
                <a:ext cx="583214" cy="3162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400" dirty="0">
                    <a:solidFill>
                      <a:srgbClr val="002F5F"/>
                    </a:solidFill>
                  </a:rPr>
                  <a:t>–10% NI</a:t>
                </a:r>
                <a:br>
                  <a:rPr lang="en-US" sz="1400" dirty="0">
                    <a:solidFill>
                      <a:srgbClr val="002F5F"/>
                    </a:solidFill>
                  </a:rPr>
                </a:br>
                <a:r>
                  <a:rPr lang="en-US" sz="1400" dirty="0">
                    <a:solidFill>
                      <a:srgbClr val="002F5F"/>
                    </a:solidFill>
                  </a:rPr>
                  <a:t>margin</a:t>
                </a:r>
              </a:p>
            </p:txBody>
          </p:sp>
        </p:grp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4C8D339-2ACC-4FA8-9192-F4A86CE04D29}"/>
                </a:ext>
              </a:extLst>
            </p:cNvPr>
            <p:cNvSpPr txBox="1"/>
            <p:nvPr/>
          </p:nvSpPr>
          <p:spPr bwMode="auto">
            <a:xfrm>
              <a:off x="6543626" y="6006863"/>
              <a:ext cx="405906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800" kern="0" dirty="0"/>
                <a:t>*Based on CMH stratified analysis adjusting for the following baseline stratification factor: prior exposure to CAB + RPV (0 weeks, 1–24 weeks, &gt;24 weeks).</a:t>
              </a:r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FE829AB8-2B1B-411D-A122-D3A0CA6AB3A6}"/>
              </a:ext>
            </a:extLst>
          </p:cNvPr>
          <p:cNvSpPr/>
          <p:nvPr/>
        </p:nvSpPr>
        <p:spPr>
          <a:xfrm>
            <a:off x="6400800" y="1066800"/>
            <a:ext cx="5306128" cy="27635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55" name="Chart 54">
            <a:extLst>
              <a:ext uri="{FF2B5EF4-FFF2-40B4-BE49-F238E27FC236}">
                <a16:creationId xmlns:a16="http://schemas.microsoft.com/office/drawing/2014/main" id="{5524C420-621C-49CD-A2B9-D62C052A2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8215327"/>
              </p:ext>
            </p:extLst>
          </p:nvPr>
        </p:nvGraphicFramePr>
        <p:xfrm>
          <a:off x="635860" y="1035481"/>
          <a:ext cx="5369827" cy="4723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2C03FC6-C250-47C4-A4E1-B46AFB0E0177}"/>
              </a:ext>
            </a:extLst>
          </p:cNvPr>
          <p:cNvSpPr txBox="1"/>
          <p:nvPr/>
        </p:nvSpPr>
        <p:spPr bwMode="auto">
          <a:xfrm>
            <a:off x="1819193" y="4661356"/>
            <a:ext cx="24846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400" kern="0" dirty="0"/>
              <a:t>1.7</a:t>
            </a:r>
            <a:endParaRPr lang="en-GB" sz="1100" kern="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CAEEA79-2822-42E0-949B-394AC4DFEAFD}"/>
              </a:ext>
            </a:extLst>
          </p:cNvPr>
          <p:cNvSpPr txBox="1"/>
          <p:nvPr/>
        </p:nvSpPr>
        <p:spPr bwMode="auto">
          <a:xfrm>
            <a:off x="4699053" y="4572000"/>
            <a:ext cx="4572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400" kern="0" dirty="0"/>
              <a:t>4.0</a:t>
            </a:r>
            <a:endParaRPr lang="en-GB" sz="1100" kern="0" dirty="0"/>
          </a:p>
        </p:txBody>
      </p:sp>
      <p:sp>
        <p:nvSpPr>
          <p:cNvPr id="59" name="Text Placeholder 22">
            <a:extLst>
              <a:ext uri="{FF2B5EF4-FFF2-40B4-BE49-F238E27FC236}">
                <a16:creationId xmlns:a16="http://schemas.microsoft.com/office/drawing/2014/main" id="{425A16D9-2BB2-41AC-8521-00F19BD8E513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Overton et al. CROI 2020; Boston, MA. Presentation 3334.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4D8A2A2-4D1A-49C8-8C4C-4F549C9900AD}"/>
              </a:ext>
            </a:extLst>
          </p:cNvPr>
          <p:cNvGrpSpPr/>
          <p:nvPr/>
        </p:nvGrpSpPr>
        <p:grpSpPr>
          <a:xfrm>
            <a:off x="1654767" y="1686164"/>
            <a:ext cx="171353" cy="681573"/>
            <a:chOff x="1464267" y="1663304"/>
            <a:chExt cx="171353" cy="68157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9227BC9-94B3-4C4A-BE32-F3D482729C67}"/>
                </a:ext>
              </a:extLst>
            </p:cNvPr>
            <p:cNvSpPr/>
            <p:nvPr/>
          </p:nvSpPr>
          <p:spPr>
            <a:xfrm>
              <a:off x="1464267" y="1663304"/>
              <a:ext cx="171353" cy="157937"/>
            </a:xfrm>
            <a:prstGeom prst="rect">
              <a:avLst/>
            </a:prstGeom>
            <a:solidFill>
              <a:srgbClr val="00A7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EC2055B-894E-4000-BE5B-5DA76A2CED8F}"/>
                </a:ext>
              </a:extLst>
            </p:cNvPr>
            <p:cNvSpPr/>
            <p:nvPr/>
          </p:nvSpPr>
          <p:spPr>
            <a:xfrm>
              <a:off x="1464267" y="2186940"/>
              <a:ext cx="171353" cy="157937"/>
            </a:xfrm>
            <a:prstGeom prst="rect">
              <a:avLst/>
            </a:prstGeom>
            <a:pattFill prst="pct50">
              <a:fgClr>
                <a:srgbClr val="00A77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88012BA9-068D-487E-9441-73BA8273E2A7}"/>
              </a:ext>
            </a:extLst>
          </p:cNvPr>
          <p:cNvSpPr/>
          <p:nvPr/>
        </p:nvSpPr>
        <p:spPr>
          <a:xfrm>
            <a:off x="2976563" y="5276850"/>
            <a:ext cx="3014661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66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4A4840-6806-4229-BA66-4F416A262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00B7C0-8773-42EF-9AF6-225B4A10B2E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AE, adverse event; ITT-E, intent-to-treat exposed; </a:t>
            </a:r>
            <a:r>
              <a:rPr lang="en-US" dirty="0"/>
              <a:t>Q4W, every 4 weeks; Q8W, every 8 weeks.</a:t>
            </a:r>
            <a:r>
              <a:rPr lang="en-GB" dirty="0"/>
              <a:t>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B232603-101A-4768-AAE9-BACB9FF6A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ATLAS-2M Snapshot Outcomes at Week 48 (ITT-E Population)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C9F84729-AE0A-45A7-AA47-B2D6C7A975E9}"/>
              </a:ext>
            </a:extLst>
          </p:cNvPr>
          <p:cNvSpPr txBox="1">
            <a:spLocks/>
          </p:cNvSpPr>
          <p:nvPr/>
        </p:nvSpPr>
        <p:spPr>
          <a:xfrm>
            <a:off x="894521" y="4901853"/>
            <a:ext cx="9677400" cy="991053"/>
          </a:xfrm>
          <a:prstGeom prst="rect">
            <a:avLst/>
          </a:prstGeom>
        </p:spPr>
        <p:txBody>
          <a:bodyPr/>
          <a:lstStyle>
            <a:lvl1pPr marL="192024" indent="-192024" algn="l" rtl="0" eaLnBrk="0" fontAlgn="base" hangingPunct="0"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7472" indent="-155448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93776" indent="-146304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21792" indent="-128016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31838" marR="0" indent="-119063" algn="l" defTabSz="1231869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40046"/>
              </a:buClr>
              <a:buSzPct val="115000"/>
              <a:buFont typeface="Arial" panose="020B0604020202020204" pitchFamily="34" charset="0"/>
              <a:buChar char="•"/>
              <a:tabLst/>
              <a:def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6A5BAA-9068-4684-B041-7569AE449B4C}"/>
              </a:ext>
            </a:extLst>
          </p:cNvPr>
          <p:cNvSpPr/>
          <p:nvPr/>
        </p:nvSpPr>
        <p:spPr>
          <a:xfrm>
            <a:off x="625628" y="5017903"/>
            <a:ext cx="1121636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100" dirty="0">
                <a:ea typeface="Calibri" panose="020F0502020204030204" pitchFamily="34" charset="0"/>
                <a:cs typeface="Times New Roman" panose="02020603050405020304" pitchFamily="18" charset="0"/>
              </a:rPr>
              <a:t>*Discontinuations for AEs (event level) include Q8W: Injection site pain (n=2), injection site abscess, injection site discomfort, skin lesion, fatigue, acute hepatitis B, asthenia, presyncope, pancreatitis acute, headache, rash maculo-papular (all n=1). </a:t>
            </a:r>
            <a:r>
              <a:rPr lang="en-GB" sz="11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†</a:t>
            </a:r>
            <a:r>
              <a:rPr lang="en-GB" sz="1100" dirty="0">
                <a:ea typeface="Calibri" panose="020F0502020204030204" pitchFamily="34" charset="0"/>
                <a:cs typeface="Times New Roman" panose="02020603050405020304" pitchFamily="18" charset="0"/>
              </a:rPr>
              <a:t>Q4W: injection site pain (n=11), abnormal dreams (n=2), injection site swelling (n=2), hyperhidrosis (n=2), fatigue (n=2), injection site nodule, influenza, headache, acute hepatitis B, dizziness, glioblastoma, allergic reaction, transaminase increase, depression, chills, insomnia, myalgia, nausea, presyncope, pyrexia, sleep disorder, disturbance in attention (all n=1). </a:t>
            </a:r>
            <a:r>
              <a:rPr lang="en-GB" sz="1100" baseline="30000" dirty="0"/>
              <a:t>‡</a:t>
            </a:r>
            <a:r>
              <a:rPr lang="en-GB" sz="1100" dirty="0">
                <a:ea typeface="Calibri" panose="020F0502020204030204" pitchFamily="34" charset="0"/>
                <a:cs typeface="Times New Roman" panose="02020603050405020304" pitchFamily="18" charset="0"/>
              </a:rPr>
              <a:t>Q8W: Withdrawal by participant (n=4), investigator decision (n=4), lost to follow-up (n=2), protocol deviation (n=1), lack of efficacy (n=1). </a:t>
            </a:r>
            <a:r>
              <a:rPr lang="en-GB" sz="1000" baseline="30000" dirty="0"/>
              <a:t>§</a:t>
            </a:r>
            <a:r>
              <a:rPr lang="en-GB" sz="1100" dirty="0">
                <a:ea typeface="Calibri" panose="020F0502020204030204" pitchFamily="34" charset="0"/>
                <a:cs typeface="Times New Roman" panose="02020603050405020304" pitchFamily="18" charset="0"/>
              </a:rPr>
              <a:t>Q4W: Withdrawal by participant (n=12), protocol-specified withdrawal criteria met (pregnancy) (n=3), protocol deviation (n=1).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ECBF940A-B1FA-4A8C-9DE6-956D8BC3B0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900274"/>
              </p:ext>
            </p:extLst>
          </p:nvPr>
        </p:nvGraphicFramePr>
        <p:xfrm>
          <a:off x="706438" y="1361269"/>
          <a:ext cx="10844211" cy="3656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8162">
                  <a:extLst>
                    <a:ext uri="{9D8B030D-6E8A-4147-A177-3AD203B41FA5}">
                      <a16:colId xmlns:a16="http://schemas.microsoft.com/office/drawing/2014/main" val="3650406553"/>
                    </a:ext>
                  </a:extLst>
                </a:gridCol>
                <a:gridCol w="2510824">
                  <a:extLst>
                    <a:ext uri="{9D8B030D-6E8A-4147-A177-3AD203B41FA5}">
                      <a16:colId xmlns:a16="http://schemas.microsoft.com/office/drawing/2014/main" val="3178982864"/>
                    </a:ext>
                  </a:extLst>
                </a:gridCol>
                <a:gridCol w="2715225">
                  <a:extLst>
                    <a:ext uri="{9D8B030D-6E8A-4147-A177-3AD203B41FA5}">
                      <a16:colId xmlns:a16="http://schemas.microsoft.com/office/drawing/2014/main" val="3689750265"/>
                    </a:ext>
                  </a:extLst>
                </a:gridCol>
              </a:tblGrid>
              <a:tr h="687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Snapshot outcome, ITT-E, n (%)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b">
                    <a:lnB w="381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Q8W </a:t>
                      </a:r>
                      <a:endParaRPr lang="en-GB" sz="18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(n=522)</a:t>
                      </a:r>
                      <a:endParaRPr lang="en-GB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Q4W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(n=523)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B w="38100" cmpd="sng">
                      <a:noFill/>
                    </a:lnB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553863970"/>
                  </a:ext>
                </a:extLst>
              </a:tr>
              <a:tr h="371133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effectLst/>
                          <a:latin typeface="+mn-lt"/>
                        </a:rPr>
                        <a:t>HIV-1 RNA &lt;50 c/mL at Week 48 </a:t>
                      </a: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492 (94.3)</a:t>
                      </a: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489 (93.5)</a:t>
                      </a: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668490"/>
                  </a:ext>
                </a:extLst>
              </a:tr>
              <a:tr h="3711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+mn-lt"/>
                        </a:rPr>
                        <a:t>HIV-1 RNA ≥50 c/mL at Week 48  </a:t>
                      </a:r>
                      <a:endParaRPr lang="en-GB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9 (1.7)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5 (1.0)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70689901"/>
                  </a:ext>
                </a:extLst>
              </a:tr>
              <a:tr h="3711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</a:rPr>
                        <a:t>    Data in window not &lt;50 c/mL</a:t>
                      </a:r>
                      <a:endParaRPr lang="en-GB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3 (0.6)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 (0.4)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8226638"/>
                  </a:ext>
                </a:extLst>
              </a:tr>
              <a:tr h="3711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</a:rPr>
                        <a:t>    Discontinued for lack of efficacy </a:t>
                      </a:r>
                      <a:endParaRPr lang="en-GB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6 (1.1)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 (0.4)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97117105"/>
                  </a:ext>
                </a:extLst>
              </a:tr>
              <a:tr h="371133">
                <a:tc>
                  <a:txBody>
                    <a:bodyPr/>
                    <a:lstStyle/>
                    <a:p>
                      <a:pPr marL="266700" indent="-2667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6700" algn="l"/>
                        </a:tabLst>
                      </a:pPr>
                      <a:r>
                        <a:rPr lang="en-GB" sz="1800" b="0" dirty="0">
                          <a:effectLst/>
                          <a:latin typeface="+mn-lt"/>
                        </a:rPr>
                        <a:t>    Discontinued for other reasons while not &lt;50 c/mL</a:t>
                      </a:r>
                      <a:endParaRPr lang="en-GB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0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 (0.2)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8606841"/>
                  </a:ext>
                </a:extLst>
              </a:tr>
              <a:tr h="3711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+mn-lt"/>
                        </a:rPr>
                        <a:t>No virologic data</a:t>
                      </a:r>
                      <a:endParaRPr lang="en-GB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21 (4.0)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29 (5.5)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3325663"/>
                  </a:ext>
                </a:extLst>
              </a:tr>
              <a:tr h="3711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</a:rPr>
                        <a:t>    Discontinued for AE or death</a:t>
                      </a:r>
                      <a:endParaRPr lang="en-GB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9 (1.7)</a:t>
                      </a:r>
                      <a:r>
                        <a:rPr lang="en-GB" sz="1800" baseline="0" dirty="0">
                          <a:effectLst/>
                          <a:latin typeface="+mn-lt"/>
                        </a:rPr>
                        <a:t>*</a:t>
                      </a:r>
                      <a:endParaRPr lang="en-GB" sz="1800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13 (2.5)</a:t>
                      </a:r>
                      <a:r>
                        <a:rPr lang="en-GB" sz="1800" baseline="30000" dirty="0">
                          <a:effectLst/>
                          <a:latin typeface="+mn-lt"/>
                        </a:rPr>
                        <a:t>†</a:t>
                      </a:r>
                      <a:endParaRPr lang="en-GB" sz="1800" baseline="30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29435182"/>
                  </a:ext>
                </a:extLst>
              </a:tr>
              <a:tr h="3711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+mn-lt"/>
                        </a:rPr>
                        <a:t>    Discontinued for other reasons</a:t>
                      </a:r>
                      <a:endParaRPr lang="en-GB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12 (2.3)</a:t>
                      </a:r>
                      <a:r>
                        <a:rPr lang="en-GB" sz="1800" baseline="30000" dirty="0">
                          <a:latin typeface="+mn-lt"/>
                        </a:rPr>
                        <a:t>‡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16 (3.1)</a:t>
                      </a:r>
                      <a:r>
                        <a:rPr lang="en-GB" sz="1800" baseline="30000" dirty="0">
                          <a:latin typeface="+mn-lt"/>
                        </a:rPr>
                        <a:t>§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60608973"/>
                  </a:ext>
                </a:extLst>
              </a:tr>
            </a:tbl>
          </a:graphicData>
        </a:graphic>
      </p:graphicFrame>
      <p:sp>
        <p:nvSpPr>
          <p:cNvPr id="11" name="Text Placeholder 22">
            <a:extLst>
              <a:ext uri="{FF2B5EF4-FFF2-40B4-BE49-F238E27FC236}">
                <a16:creationId xmlns:a16="http://schemas.microsoft.com/office/drawing/2014/main" id="{0BE179C0-426A-4BF9-97DE-CC77FBAB6942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Overton et al. CROI 2020; Boston, MA. Presentation 3334.</a:t>
            </a:r>
          </a:p>
        </p:txBody>
      </p:sp>
    </p:spTree>
    <p:extLst>
      <p:ext uri="{BB962C8B-B14F-4D97-AF65-F5344CB8AC3E}">
        <p14:creationId xmlns:p14="http://schemas.microsoft.com/office/powerpoint/2010/main" val="3622800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6D0CF45-888C-4A37-8D85-F4759F62B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4AC3FD-09E3-4FF5-A0F9-A72F20D7F301}" type="slidenum">
              <a:rPr kumimoji="0" lang="en-GB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4EEB925-4B78-427D-929B-06E0D0EB50D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1199" y="5638800"/>
            <a:ext cx="10852150" cy="745591"/>
          </a:xfrm>
        </p:spPr>
        <p:txBody>
          <a:bodyPr/>
          <a:lstStyle/>
          <a:p>
            <a:r>
              <a:rPr lang="en-US" kern="1200" dirty="0">
                <a:solidFill>
                  <a:srgbClr val="071D49"/>
                </a:solidFill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*For those with observed RAMs at failure: 6/6 Q8W and 1/1 Q4W CVFs had RPV resistance (fold-change &gt;</a:t>
            </a:r>
            <a:r>
              <a:rPr lang="en-GB" dirty="0"/>
              <a:t>2), and 3/5 Q8W and 1/2 Q4W CVFs had CAB resistance (fold-change &gt;2.5); </a:t>
            </a:r>
            <a:r>
              <a:rPr lang="en-US" dirty="0" err="1">
                <a:solidFill>
                  <a:srgbClr val="071D49"/>
                </a:solidFill>
                <a:latin typeface="Arial"/>
              </a:rPr>
              <a:t>CVF</a:t>
            </a:r>
            <a:r>
              <a:rPr lang="en-US" dirty="0">
                <a:solidFill>
                  <a:srgbClr val="071D49"/>
                </a:solidFill>
                <a:latin typeface="Arial"/>
              </a:rPr>
              <a:t> definition: </a:t>
            </a:r>
            <a:r>
              <a:rPr lang="en-GB" dirty="0">
                <a:solidFill>
                  <a:srgbClr val="071D49"/>
                </a:solidFill>
                <a:latin typeface="Arial"/>
              </a:rPr>
              <a:t>2 consecutive plasma HIV-1 RNA levels ≥200 c/mL after prior suppression to &lt;200 c/</a:t>
            </a:r>
            <a:r>
              <a:rPr lang="en-GB" dirty="0" err="1">
                <a:solidFill>
                  <a:srgbClr val="071D49"/>
                </a:solidFill>
                <a:latin typeface="Arial"/>
              </a:rPr>
              <a:t>mL.</a:t>
            </a:r>
            <a:r>
              <a:rPr lang="en-GB" dirty="0">
                <a:solidFill>
                  <a:srgbClr val="071D49"/>
                </a:solidFill>
                <a:latin typeface="Arial"/>
              </a:rPr>
              <a:t> </a:t>
            </a:r>
            <a:r>
              <a:rPr lang="en-GB" baseline="30000" dirty="0">
                <a:solidFill>
                  <a:srgbClr val="071D49"/>
                </a:solidFill>
                <a:latin typeface="Arial"/>
              </a:rPr>
              <a:t>†</a:t>
            </a:r>
            <a:r>
              <a:rPr lang="en-GB" dirty="0">
                <a:solidFill>
                  <a:srgbClr val="071D49"/>
                </a:solidFill>
                <a:latin typeface="Arial"/>
              </a:rPr>
              <a:t>Or mixture</a:t>
            </a:r>
          </a:p>
          <a:p>
            <a:r>
              <a:rPr lang="en-US" dirty="0">
                <a:solidFill>
                  <a:srgbClr val="071D49"/>
                </a:solidFill>
                <a:latin typeface="Arial"/>
              </a:rPr>
              <a:t>ART, antiretroviral therapy; CVF, confirmed virologic failure; HAART, highly active antiretroviral therapy; IN, integrase; PBMC, peripheral blood mononuclear cell; PI, protease inhibitor; </a:t>
            </a:r>
            <a:r>
              <a:rPr lang="en-US" dirty="0"/>
              <a:t>Q4W, every 4 weeks; Q8W, every 8 weeks</a:t>
            </a:r>
            <a:r>
              <a:rPr lang="en-US" dirty="0">
                <a:solidFill>
                  <a:srgbClr val="071D49"/>
                </a:solidFill>
                <a:latin typeface="Arial"/>
              </a:rPr>
              <a:t>; RAM, resistance-associated mutation; RPV, rilpivirine.</a:t>
            </a:r>
          </a:p>
          <a:p>
            <a:endParaRPr lang="en-US" dirty="0">
              <a:solidFill>
                <a:srgbClr val="071D49"/>
              </a:solidFill>
              <a:latin typeface="Arial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633EE6-98B8-442D-BADC-C4D05FF42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ATLAS-2M: Summary of Confirmed Virologic Failures</a:t>
            </a:r>
            <a:endParaRPr lang="en-US" baseline="30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6257D0D-4890-4CFF-B090-F6FC3393B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990461"/>
              </p:ext>
            </p:extLst>
          </p:nvPr>
        </p:nvGraphicFramePr>
        <p:xfrm>
          <a:off x="686208" y="1142521"/>
          <a:ext cx="11144249" cy="125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801">
                  <a:extLst>
                    <a:ext uri="{9D8B030D-6E8A-4147-A177-3AD203B41FA5}">
                      <a16:colId xmlns:a16="http://schemas.microsoft.com/office/drawing/2014/main" val="193956118"/>
                    </a:ext>
                  </a:extLst>
                </a:gridCol>
                <a:gridCol w="619150">
                  <a:extLst>
                    <a:ext uri="{9D8B030D-6E8A-4147-A177-3AD203B41FA5}">
                      <a16:colId xmlns:a16="http://schemas.microsoft.com/office/drawing/2014/main" val="332747786"/>
                    </a:ext>
                  </a:extLst>
                </a:gridCol>
                <a:gridCol w="1160905">
                  <a:extLst>
                    <a:ext uri="{9D8B030D-6E8A-4147-A177-3AD203B41FA5}">
                      <a16:colId xmlns:a16="http://schemas.microsoft.com/office/drawing/2014/main" val="841023397"/>
                    </a:ext>
                  </a:extLst>
                </a:gridCol>
                <a:gridCol w="1802351">
                  <a:extLst>
                    <a:ext uri="{9D8B030D-6E8A-4147-A177-3AD203B41FA5}">
                      <a16:colId xmlns:a16="http://schemas.microsoft.com/office/drawing/2014/main" val="1517940136"/>
                    </a:ext>
                  </a:extLst>
                </a:gridCol>
                <a:gridCol w="2832770">
                  <a:extLst>
                    <a:ext uri="{9D8B030D-6E8A-4147-A177-3AD203B41FA5}">
                      <a16:colId xmlns:a16="http://schemas.microsoft.com/office/drawing/2014/main" val="2096288101"/>
                    </a:ext>
                  </a:extLst>
                </a:gridCol>
                <a:gridCol w="1641164">
                  <a:extLst>
                    <a:ext uri="{9D8B030D-6E8A-4147-A177-3AD203B41FA5}">
                      <a16:colId xmlns:a16="http://schemas.microsoft.com/office/drawing/2014/main" val="1911657737"/>
                    </a:ext>
                  </a:extLst>
                </a:gridCol>
                <a:gridCol w="2390108">
                  <a:extLst>
                    <a:ext uri="{9D8B030D-6E8A-4147-A177-3AD203B41FA5}">
                      <a16:colId xmlns:a16="http://schemas.microsoft.com/office/drawing/2014/main" val="2223024334"/>
                    </a:ext>
                  </a:extLst>
                </a:gridCol>
              </a:tblGrid>
              <a:tr h="557938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</a:t>
                      </a:r>
                    </a:p>
                  </a:txBody>
                  <a:tcPr marT="36000" marB="3600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CVFs</a:t>
                      </a:r>
                    </a:p>
                    <a:p>
                      <a:pPr algn="ctr"/>
                      <a:r>
                        <a:rPr lang="en-US" sz="1800" dirty="0"/>
                        <a:t>n (%)</a:t>
                      </a:r>
                    </a:p>
                  </a:txBody>
                  <a:tcPr marT="36000" marB="3600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CVFs with RPV RAMs*</a:t>
                      </a:r>
                    </a:p>
                  </a:txBody>
                  <a:tcPr marT="36000" marB="36000" anchor="b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RPV RAMs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Observed at Failure</a:t>
                      </a:r>
                    </a:p>
                  </a:txBody>
                  <a:tcPr marT="36000" marB="3600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CVFs with IN RAMs*</a:t>
                      </a:r>
                    </a:p>
                  </a:txBody>
                  <a:tcPr marT="36000" marB="3600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IN RAMs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Observed at Failure</a:t>
                      </a:r>
                    </a:p>
                  </a:txBody>
                  <a:tcPr marT="36000" marB="36000" anchor="b"/>
                </a:tc>
                <a:extLst>
                  <a:ext uri="{0D108BD9-81ED-4DB2-BD59-A6C34878D82A}">
                    <a16:rowId xmlns:a16="http://schemas.microsoft.com/office/drawing/2014/main" val="4171951001"/>
                  </a:ext>
                </a:extLst>
              </a:tr>
              <a:tr h="140131">
                <a:tc>
                  <a:txBody>
                    <a:bodyPr/>
                    <a:lstStyle/>
                    <a:p>
                      <a:r>
                        <a:rPr lang="en-US" sz="1600" dirty="0"/>
                        <a:t>Q8W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522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 (1.5)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6/8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K101E, E138E/K, E138A, Y188L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5/8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Q148R,</a:t>
                      </a:r>
                      <a:r>
                        <a:rPr lang="en-US" sz="1400" baseline="30000" dirty="0"/>
                        <a:t>†</a:t>
                      </a:r>
                      <a:r>
                        <a:rPr lang="en-US" sz="1400" baseline="0" dirty="0"/>
                        <a:t> N155H</a:t>
                      </a:r>
                      <a:r>
                        <a:rPr lang="en-US" sz="1400" baseline="30000" dirty="0"/>
                        <a:t>†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607632800"/>
                  </a:ext>
                </a:extLst>
              </a:tr>
              <a:tr h="140131">
                <a:tc>
                  <a:txBody>
                    <a:bodyPr/>
                    <a:lstStyle/>
                    <a:p>
                      <a:r>
                        <a:rPr lang="en-US" sz="1600" dirty="0"/>
                        <a:t>Q4W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523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 (0.4)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1/2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K101E, M230L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2/2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E138E/K, Q148R, N155N/H 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447977086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EDD38BC-AAA5-436B-BD33-F7AB94C1F4AA}"/>
              </a:ext>
            </a:extLst>
          </p:cNvPr>
          <p:cNvSpPr/>
          <p:nvPr/>
        </p:nvSpPr>
        <p:spPr>
          <a:xfrm>
            <a:off x="711199" y="5508625"/>
            <a:ext cx="1121133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71D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71D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09AB6F-B1CD-47C3-96A9-9D76B9FB336E}"/>
              </a:ext>
            </a:extLst>
          </p:cNvPr>
          <p:cNvSpPr txBox="1"/>
          <p:nvPr/>
        </p:nvSpPr>
        <p:spPr bwMode="auto">
          <a:xfrm>
            <a:off x="665426" y="2769419"/>
            <a:ext cx="10810876" cy="272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Post hoc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baseline PBMC HIV-1 DNA results for Q8W arm:</a:t>
            </a:r>
          </a:p>
          <a:p>
            <a:pPr marL="538163" marR="0" lvl="1" indent="-27463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5/8 CVFs had pre-existing major RPV RAMs (E138A, Y188L, 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Y181Y/C, H221H/Y,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E138E/A, Y188Y/F/H/L)</a:t>
            </a:r>
          </a:p>
          <a:p>
            <a:pPr marL="538163" lvl="1" indent="-274638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1/8 CVFs had a </a:t>
            </a:r>
            <a:r>
              <a:rPr lang="en-US" sz="1400" dirty="0">
                <a:latin typeface="Arial"/>
              </a:rPr>
              <a:t>pre-existing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major IN RAM (G140G/R)</a:t>
            </a:r>
            <a:endParaRPr kumimoji="0" lang="en-US" sz="1400" b="0" i="0" u="none" strike="noStrike" kern="0" cap="none" spc="0" normalizeH="0" baseline="30000" noProof="0" dirty="0">
              <a:ln>
                <a:noFill/>
              </a:ln>
              <a:effectLst/>
              <a:highlight>
                <a:srgbClr val="FFFF00"/>
              </a:highlight>
              <a:uLnTx/>
              <a:uFillTx/>
              <a:latin typeface="Arial"/>
              <a:ea typeface="+mn-ea"/>
              <a:cs typeface="+mn-cs"/>
            </a:endParaRPr>
          </a:p>
          <a:p>
            <a:pPr marL="538163" marR="0" lvl="1" indent="-27463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5/8 CVFs had L74I polymorphism (3 subtype A or A1, 1 subtype C, 1 complex subtype) </a:t>
            </a:r>
          </a:p>
          <a:p>
            <a:pPr marL="538163" marR="0" lvl="1" indent="-27463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lvl="0" indent="-285750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/>
              </a:rPr>
              <a:t>9/10 CVFs re-suppressed on fully active oral HAART (1/10 non-compliance on PI-based ART)</a:t>
            </a:r>
          </a:p>
          <a:p>
            <a:pPr marL="538163" lvl="1" indent="-274638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/>
              </a:rPr>
              <a:t>All CVFs retained phenotypic sensitivity to dolutegravir</a:t>
            </a:r>
          </a:p>
          <a:p>
            <a:pPr marL="538163" lvl="1" indent="-274638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Arial"/>
            </a:endParaRPr>
          </a:p>
          <a:p>
            <a:pPr marL="285750" lvl="0" indent="-285750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/>
              </a:rPr>
              <a:t>Factors contributing to CVF (e.g. baseline resistance and drug concentrations) are being further evaluated</a:t>
            </a:r>
          </a:p>
          <a:p>
            <a:pPr marL="541338" lvl="1" indent="-276225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/>
              </a:rPr>
              <a:t>PBMC</a:t>
            </a:r>
            <a:r>
              <a:rPr lang="en-US" sz="1600" kern="0" dirty="0">
                <a:latin typeface="Arial"/>
              </a:rPr>
              <a:t> HIV-1 DNA analysis underway across Phase 3 program</a:t>
            </a:r>
          </a:p>
        </p:txBody>
      </p:sp>
    </p:spTree>
    <p:extLst>
      <p:ext uri="{BB962C8B-B14F-4D97-AF65-F5344CB8AC3E}">
        <p14:creationId xmlns:p14="http://schemas.microsoft.com/office/powerpoint/2010/main" val="1596786045"/>
      </p:ext>
    </p:extLst>
  </p:cSld>
  <p:clrMapOvr>
    <a:masterClrMapping/>
  </p:clrMapOvr>
</p:sld>
</file>

<file path=ppt/theme/theme1.xml><?xml version="1.0" encoding="utf-8"?>
<a:theme xmlns:a="http://schemas.openxmlformats.org/drawingml/2006/main" name="ViiV Global Template 2015 With Logo">
  <a:themeElements>
    <a:clrScheme name="ViiV CAB Template Colors 2019">
      <a:dk1>
        <a:srgbClr val="071D49"/>
      </a:dk1>
      <a:lt1>
        <a:srgbClr val="FFFFFF"/>
      </a:lt1>
      <a:dk2>
        <a:srgbClr val="E40046"/>
      </a:dk2>
      <a:lt2>
        <a:srgbClr val="E7E6E6"/>
      </a:lt2>
      <a:accent1>
        <a:srgbClr val="00A779"/>
      </a:accent1>
      <a:accent2>
        <a:srgbClr val="970096"/>
      </a:accent2>
      <a:accent3>
        <a:srgbClr val="F05A05"/>
      </a:accent3>
      <a:accent4>
        <a:srgbClr val="5BC2E7"/>
      </a:accent4>
      <a:accent5>
        <a:srgbClr val="D0D3D4"/>
      </a:accent5>
      <a:accent6>
        <a:srgbClr val="FF3399"/>
      </a:accent6>
      <a:hlink>
        <a:srgbClr val="702082"/>
      </a:hlink>
      <a:folHlink>
        <a:srgbClr val="541761"/>
      </a:folHlink>
    </a:clrScheme>
    <a:fontScheme name="ViiV 2019 NEW Corporat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algn="l">
          <a:defRPr kern="0"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ViiV CAB Template Colors 2019">
    <a:dk1>
      <a:srgbClr val="071D49"/>
    </a:dk1>
    <a:lt1>
      <a:srgbClr val="FFFFFF"/>
    </a:lt1>
    <a:dk2>
      <a:srgbClr val="E40046"/>
    </a:dk2>
    <a:lt2>
      <a:srgbClr val="E7E6E6"/>
    </a:lt2>
    <a:accent1>
      <a:srgbClr val="00A779"/>
    </a:accent1>
    <a:accent2>
      <a:srgbClr val="970096"/>
    </a:accent2>
    <a:accent3>
      <a:srgbClr val="F05A05"/>
    </a:accent3>
    <a:accent4>
      <a:srgbClr val="5BC2E7"/>
    </a:accent4>
    <a:accent5>
      <a:srgbClr val="D0D3D4"/>
    </a:accent5>
    <a:accent6>
      <a:srgbClr val="FF3399"/>
    </a:accent6>
    <a:hlink>
      <a:srgbClr val="702082"/>
    </a:hlink>
    <a:folHlink>
      <a:srgbClr val="541761"/>
    </a:folHlink>
  </a:clrScheme>
  <a:fontScheme name="ViiV 2019 NEW Corporate">
    <a:majorFont>
      <a:latin typeface="Arial Narrow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FC02A741991D408F826EF930C5C7C3" ma:contentTypeVersion="12" ma:contentTypeDescription="Create a new document." ma:contentTypeScope="" ma:versionID="766c5562b213db0b7df9359a4f9ce286">
  <xsd:schema xmlns:xsd="http://www.w3.org/2001/XMLSchema" xmlns:xs="http://www.w3.org/2001/XMLSchema" xmlns:p="http://schemas.microsoft.com/office/2006/metadata/properties" xmlns:ns3="2e2c2e94-4e1f-4011-8fe0-3ac3195d784b" xmlns:ns4="5c732279-c859-4d4a-b873-dd3aded10722" targetNamespace="http://schemas.microsoft.com/office/2006/metadata/properties" ma:root="true" ma:fieldsID="6d68d352ef664fb0442640a819b72e9a" ns3:_="" ns4:_="">
    <xsd:import namespace="2e2c2e94-4e1f-4011-8fe0-3ac3195d784b"/>
    <xsd:import namespace="5c732279-c859-4d4a-b873-dd3aded1072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2c2e94-4e1f-4011-8fe0-3ac3195d78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32279-c859-4d4a-b873-dd3aded1072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EF5B9D-9583-4D75-9006-DF719CE09A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55F50F-FA0C-48FD-A928-EBB64CE6A8F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5c732279-c859-4d4a-b873-dd3aded10722"/>
    <ds:schemaRef ds:uri="http://purl.org/dc/elements/1.1/"/>
    <ds:schemaRef ds:uri="http://schemas.microsoft.com/office/2006/metadata/properties"/>
    <ds:schemaRef ds:uri="http://schemas.microsoft.com/office/infopath/2007/PartnerControls"/>
    <ds:schemaRef ds:uri="2e2c2e94-4e1f-4011-8fe0-3ac3195d784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1038C81-50E9-4E2A-8659-97A59A96C6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2c2e94-4e1f-4011-8fe0-3ac3195d784b"/>
    <ds:schemaRef ds:uri="5c732279-c859-4d4a-b873-dd3aded107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19210</TotalTime>
  <Words>3389</Words>
  <Application>Microsoft Office PowerPoint</Application>
  <PresentationFormat>Widescreen</PresentationFormat>
  <Paragraphs>515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Century Gothic</vt:lpstr>
      <vt:lpstr>Times New Roman</vt:lpstr>
      <vt:lpstr>ViiV Global Template 2015 With Logo</vt:lpstr>
      <vt:lpstr>CABOTEGRAVIR + RILPIVIRINE EVERY 2 MONTHS IS NONINFERIOR TO MONTHLY DOSING:  WEEK 48 RESULTS FROM THE ATLAS-2M STUDY</vt:lpstr>
      <vt:lpstr>Financial Disclosures</vt:lpstr>
      <vt:lpstr>ATLAS-2M Introduction</vt:lpstr>
      <vt:lpstr>ATLAS-2M Study Design</vt:lpstr>
      <vt:lpstr>ATLAS-2M 48-Week Endpoints </vt:lpstr>
      <vt:lpstr>ATLAS-2M Baseline Characteristics (ITT-E Population)</vt:lpstr>
      <vt:lpstr>ATLAS-2M Virologic Snapshot Outcomes at Week 48 for ITT-E: Noninferiority Achieved for Primary and Secondary Endpoints </vt:lpstr>
      <vt:lpstr>ATLAS-2M Snapshot Outcomes at Week 48 (ITT-E Population)</vt:lpstr>
      <vt:lpstr>ATLAS-2M: Summary of Confirmed Virologic Failures</vt:lpstr>
      <vt:lpstr>ATLAS-2M Safety and Tolerability Was Similar Between Q8W and Q4W Dosing Arms: AEs Excluding ISRs</vt:lpstr>
      <vt:lpstr>ATLAS-2M Injection Site Reactions</vt:lpstr>
      <vt:lpstr>ATLAS-2M: Majority of Participants Preferred Q8W Dosing</vt:lpstr>
      <vt:lpstr>ATLAS-2M Week 48 Conclusions</vt:lpstr>
      <vt:lpstr>Acknowledgments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ViiV Slide Template</dc:title>
  <dc:creator>ViiV Healthcare and MedThink SciCom</dc:creator>
  <cp:lastModifiedBy>Joseph Polli</cp:lastModifiedBy>
  <cp:revision>1320</cp:revision>
  <cp:lastPrinted>2020-03-05T13:45:15Z</cp:lastPrinted>
  <dcterms:created xsi:type="dcterms:W3CDTF">2013-03-06T21:22:39Z</dcterms:created>
  <dcterms:modified xsi:type="dcterms:W3CDTF">2020-03-06T22:22:05Z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0x01010034FC02A741991D408F826EF930C5C7C3</vt:lpwstr>
  </property>
</Properties>
</file>