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349" r:id="rId6"/>
    <p:sldId id="351" r:id="rId7"/>
    <p:sldId id="352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C0C5"/>
    <a:srgbClr val="F35E53"/>
    <a:srgbClr val="F57C74"/>
    <a:srgbClr val="F0847C"/>
    <a:srgbClr val="C9CCCC"/>
    <a:srgbClr val="44546A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79DD-A0B2-4BD4-B6E8-C973989FCB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3E45DC-4DCA-47F5-B706-2824417BE3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4FE5E-60BB-467D-A1DE-D7EFF036F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D2685-04EC-4B74-A18C-1CC8B4C0DB45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E0634-A16E-4512-8168-953A312F0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D0CA2B-DF3E-4EF7-94BE-AC1E39297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C511-23A7-4E8C-B166-F317EF27F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48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6041F-C9AE-4A34-8746-D400D32A8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DFA8E2-9200-4D81-B22C-7EEB60B9A8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03822-E379-499F-BAB0-E759FFCEF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D2685-04EC-4B74-A18C-1CC8B4C0DB45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98C0A-F8B5-412B-A414-88D5C08C2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8988B-E21F-4CFE-A5B6-CAE3346A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C511-23A7-4E8C-B166-F317EF27F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76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A83F1A-82EC-4CD0-815C-34AC094121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8DA9EB-5E5F-44FA-913D-E43DB41F09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D2545-12C3-4B7A-B1F7-939BF1689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D2685-04EC-4B74-A18C-1CC8B4C0DB45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1272C-BBC6-4BE5-8B59-CF1564C2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83936-D74B-41B1-AA53-33C44BE84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C511-23A7-4E8C-B166-F317EF27F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49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4AFB8-C0FD-4A92-A123-09C4F5EF4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3C790-6EF3-48E7-B91C-76671D8E9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95234-5E36-4FD6-9140-632994351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D2685-04EC-4B74-A18C-1CC8B4C0DB45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E8BDF-54C2-472B-A714-9F6B45A26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1A3C1-AE30-4D05-88C3-6D63DCA8A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C511-23A7-4E8C-B166-F317EF27F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16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D3DE0-4041-411E-8505-FDF5C8F13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964FA-EF9F-4C40-A44E-1AF7FD347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BDFA3-ED4D-46EF-A9C8-AC9856CD8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D2685-04EC-4B74-A18C-1CC8B4C0DB45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28247-FDDF-46BF-A6AB-D82ED0FC0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F1317-8F80-46A9-A642-C66B7E381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C511-23A7-4E8C-B166-F317EF27F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83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F13A3-9ACC-4793-9C68-B93813DB3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0DB60-F7A8-4160-8CF3-ED1669C6F8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F30A20-1F20-4306-A965-8D81C849B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ECC86A-9AE7-48FD-9B30-FFE2B56BB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D2685-04EC-4B74-A18C-1CC8B4C0DB45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84AE9B-594E-4C99-8CE3-C84717BB3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DD2458-CAB2-47EA-922D-2A4B8A6F4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C511-23A7-4E8C-B166-F317EF27F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84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309B2-9730-4B4A-8AFA-823D9B772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93E89C-34B1-417B-9D41-379BED46F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3B68D-78DC-4AD3-9533-0CF5AA2BC4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FA880-1C50-49EC-83AC-85A105CBCB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623FB-B70D-46E4-ACAF-1537D864FD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32A8E7-F4F4-4237-8F70-075D21721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D2685-04EC-4B74-A18C-1CC8B4C0DB45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71FE93-9643-40FC-8BAB-35BA2F4A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4DA6C5-1802-4E28-B5C5-261F54680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C511-23A7-4E8C-B166-F317EF27F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43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D95D2-A0D0-4AE5-A8D0-A90047DBE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E0EAE2-EB22-4385-8247-C8C1012ED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D2685-04EC-4B74-A18C-1CC8B4C0DB45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0C92A4-B9AD-4F08-8EF7-184C44627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FAB470-7B2F-4AD8-BC23-6158A9C18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C511-23A7-4E8C-B166-F317EF27F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268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CB7246-2B11-44B9-8B85-D489C92DF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D2685-04EC-4B74-A18C-1CC8B4C0DB45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B8D121-6D58-4EED-BECD-9498AE0A1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7AE650-64D6-45E0-9220-9D79BD6DC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C511-23A7-4E8C-B166-F317EF27F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00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71F5B-F227-476C-8003-1AF299A00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56548-5771-489B-A9F1-9B4048011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9033CF-0746-4CE7-9502-CEED12094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3A5BC-B4CE-4C1C-A3B8-D0119D55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D2685-04EC-4B74-A18C-1CC8B4C0DB45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4902C-F8D9-4541-B0DF-BF71292E2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2B5EB2-FF6C-4289-A481-52CD42284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C511-23A7-4E8C-B166-F317EF27F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08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C30A8-D30D-400A-BDF7-439FDB3F9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202744-B99D-4F7E-AC78-B920284BC2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D8509D-8CAF-4DE6-9979-96ABB9AB67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714757-B3BA-4CAA-9028-43A853D9C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D2685-04EC-4B74-A18C-1CC8B4C0DB45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369849-2D3E-447E-B2B7-065777FB8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476F82-3689-4B85-920A-7978F5A08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C511-23A7-4E8C-B166-F317EF27F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51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A22052-1637-43C6-A498-EA8439499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0AB9B3-791D-4EBE-AD49-495EABF56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32B6E-C1E3-431D-A7C1-62134411B6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D2685-04EC-4B74-A18C-1CC8B4C0DB45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E912B-2669-4887-9B55-FBC88498E6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9ECD3-4EC0-452F-A390-C8CB511941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EC511-23A7-4E8C-B166-F317EF27F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2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FAB504-7E04-403D-AFEE-6971676887E0}"/>
              </a:ext>
            </a:extLst>
          </p:cNvPr>
          <p:cNvSpPr txBox="1">
            <a:spLocks/>
          </p:cNvSpPr>
          <p:nvPr/>
        </p:nvSpPr>
        <p:spPr>
          <a:xfrm>
            <a:off x="1836899" y="53060"/>
            <a:ext cx="8518202" cy="6605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Study Question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0926C2-A8CA-4CD9-BC3F-7B31511AE193}"/>
              </a:ext>
            </a:extLst>
          </p:cNvPr>
          <p:cNvGrpSpPr/>
          <p:nvPr/>
        </p:nvGrpSpPr>
        <p:grpSpPr>
          <a:xfrm>
            <a:off x="274311" y="4678324"/>
            <a:ext cx="11603656" cy="1855825"/>
            <a:chOff x="348199" y="4235696"/>
            <a:chExt cx="9990149" cy="229845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DC85D26-4FFB-441D-AC79-6AFC527D82FA}"/>
                </a:ext>
              </a:extLst>
            </p:cNvPr>
            <p:cNvSpPr/>
            <p:nvPr/>
          </p:nvSpPr>
          <p:spPr>
            <a:xfrm>
              <a:off x="348199" y="4235696"/>
              <a:ext cx="1909225" cy="2298454"/>
            </a:xfrm>
            <a:prstGeom prst="rect">
              <a:avLst/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749" tIns="170688" rIns="117748" bIns="1828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sz="2400" b="1" kern="1200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Analysis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6E9488-5668-4858-9029-3046F285A96D}"/>
                </a:ext>
              </a:extLst>
            </p:cNvPr>
            <p:cNvSpPr/>
            <p:nvPr/>
          </p:nvSpPr>
          <p:spPr>
            <a:xfrm>
              <a:off x="2257424" y="4235697"/>
              <a:ext cx="8080924" cy="2298453"/>
            </a:xfrm>
            <a:prstGeom prst="rect">
              <a:avLst/>
            </a:prstGeom>
            <a:solidFill>
              <a:srgbClr val="44546A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rgbClr val="44546A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0175" tIns="254000" rIns="100175" bIns="254000" numCol="1" spcCol="1270" anchor="ctr" anchorCtr="0">
              <a:noAutofit/>
            </a:bodyPr>
            <a:lstStyle/>
            <a:p>
              <a:pPr marL="285750" indent="-285750" defTabSz="396107"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Piecewise linear mixed effects models estimated pre- and post-switch weight over time.</a:t>
              </a:r>
            </a:p>
            <a:p>
              <a:pPr marL="285750" indent="-285750" defTabSz="396107"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Models adjusted for age, sex, race, cohort site, HIV acquisition mode, calendar year, and CD4</a:t>
              </a:r>
              <a:r>
                <a:rPr 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T cell count and BMI at the time of switch.</a:t>
              </a:r>
            </a:p>
            <a:p>
              <a:pPr marL="285750" indent="-285750" defTabSz="396107"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Interaction terms for sex, race, and age (&lt;50 vs.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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50) with regimen and time (separate models).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AF0FDEA-1815-4728-AC60-D8F13BF03059}"/>
              </a:ext>
            </a:extLst>
          </p:cNvPr>
          <p:cNvGrpSpPr/>
          <p:nvPr/>
        </p:nvGrpSpPr>
        <p:grpSpPr>
          <a:xfrm>
            <a:off x="274312" y="3234915"/>
            <a:ext cx="11599504" cy="1220250"/>
            <a:chOff x="358587" y="2540596"/>
            <a:chExt cx="8626241" cy="140831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A15FB4-650B-480B-BD2C-9579748ADCB1}"/>
                </a:ext>
              </a:extLst>
            </p:cNvPr>
            <p:cNvSpPr/>
            <p:nvPr/>
          </p:nvSpPr>
          <p:spPr>
            <a:xfrm>
              <a:off x="2004657" y="2540596"/>
              <a:ext cx="6980171" cy="1408313"/>
            </a:xfrm>
            <a:prstGeom prst="rect">
              <a:avLst/>
            </a:prstGeom>
            <a:solidFill>
              <a:srgbClr val="44546A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rgbClr val="44546A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0175" tIns="254000" rIns="100175" bIns="254000" numCol="1" spcCol="1270" anchor="ctr" anchorCtr="0">
              <a:noAutofit/>
            </a:bodyPr>
            <a:lstStyle/>
            <a:p>
              <a:pPr marL="285750" indent="-28575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Adult PWH switched from NNRTI- or PI-based to INSTI-based ART in the multisite North American AIDS Cohort Collaboration on Research and Design (NA-ACCORD).</a:t>
              </a:r>
            </a:p>
            <a:p>
              <a:pPr marL="285750" lvl="0" indent="-28575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HIV-1 RNA &lt;1000 copies/mL for 2 years prior to and following the switch.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559676B-5560-4655-A643-5B84FB2A0197}"/>
                </a:ext>
              </a:extLst>
            </p:cNvPr>
            <p:cNvSpPr/>
            <p:nvPr/>
          </p:nvSpPr>
          <p:spPr>
            <a:xfrm>
              <a:off x="358587" y="2546349"/>
              <a:ext cx="1646070" cy="1402561"/>
            </a:xfrm>
            <a:prstGeom prst="rect">
              <a:avLst/>
            </a:prstGeom>
            <a:solidFill>
              <a:srgbClr val="44546A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rgbClr val="44546A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824" tIns="256032" rIns="99824" bIns="548640" numCol="1" spcCol="1270" anchor="t" anchorCtr="0">
              <a:noAutofit/>
            </a:bodyPr>
            <a:lstStyle/>
            <a:p>
              <a:pPr algn="ctr" defTabSz="1600200">
                <a:spcBef>
                  <a:spcPct val="0"/>
                </a:spcBef>
              </a:pPr>
              <a:endParaRPr lang="en-US" sz="11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endParaRPr>
            </a:p>
            <a:p>
              <a:pPr algn="ctr" defTabSz="1600200">
                <a:spcBef>
                  <a:spcPct val="0"/>
                </a:spcBef>
              </a:pPr>
              <a:r>
                <a:rPr lang="en-US" sz="24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Population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F1220E-657F-4197-ABFD-63214F2712A2}"/>
              </a:ext>
            </a:extLst>
          </p:cNvPr>
          <p:cNvGrpSpPr/>
          <p:nvPr/>
        </p:nvGrpSpPr>
        <p:grpSpPr>
          <a:xfrm>
            <a:off x="274310" y="918289"/>
            <a:ext cx="11599506" cy="2111990"/>
            <a:chOff x="358588" y="333375"/>
            <a:chExt cx="6956612" cy="184630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1C416DC-5B9D-48F2-A3FF-8DCF3A908AEE}"/>
                </a:ext>
              </a:extLst>
            </p:cNvPr>
            <p:cNvSpPr/>
            <p:nvPr/>
          </p:nvSpPr>
          <p:spPr>
            <a:xfrm>
              <a:off x="1696717" y="333376"/>
              <a:ext cx="5618483" cy="1846302"/>
            </a:xfrm>
            <a:prstGeom prst="rect">
              <a:avLst/>
            </a:prstGeom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0752" tIns="254000" rIns="100752" bIns="254000" numCol="1" spcCol="1270" anchor="ctr" anchorCtr="0">
              <a:no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Integrase strand transfer inhibitor (INSTI)-based ART is implicated in greater weight gain among PWH initiating treatment.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Many ART-experienced PWH have switched to newer INSTI-based regimens. We hypothesized PWH with sustained viral suppression switched from an NNRTI-based to an INSTI-based regimen would have greater weight gain compared to those switched from a PI-based regimen.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18B7141-6ABF-40D6-A40B-CF2B22EC3599}"/>
                </a:ext>
              </a:extLst>
            </p:cNvPr>
            <p:cNvSpPr/>
            <p:nvPr/>
          </p:nvSpPr>
          <p:spPr>
            <a:xfrm>
              <a:off x="358588" y="333375"/>
              <a:ext cx="1338130" cy="1846301"/>
            </a:xfrm>
            <a:prstGeom prst="rect">
              <a:avLst/>
            </a:prstGeom>
            <a:solidFill>
              <a:srgbClr val="44546A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rgbClr val="44546A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825" tIns="256032" rIns="99824" bIns="274320" numCol="1" spcCol="1270" anchor="t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6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+mn-ea"/>
                <a:cs typeface="+mn-cs"/>
              </a:endParaRPr>
            </a:p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600" b="1" kern="1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+mn-ea"/>
                <a:cs typeface="+mn-cs"/>
              </a:endParaRPr>
            </a:p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B0604020202020204" pitchFamily="2" charset="-79"/>
                  <a:cs typeface="Aharoni" panose="020B0604020202020204" pitchFamily="2" charset="-79"/>
                </a:rPr>
                <a:t>Background</a:t>
              </a:r>
            </a:p>
          </p:txBody>
        </p:sp>
      </p:grp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1F6AD9B4-72CD-4DAD-95DC-EB8ACE39FDB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99" y="118006"/>
            <a:ext cx="1963872" cy="67943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8142B2-4A95-4F5A-B28F-7D29E002AC6F}"/>
              </a:ext>
            </a:extLst>
          </p:cNvPr>
          <p:cNvPicPr>
            <a:picLocks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380" y="153447"/>
            <a:ext cx="1798922" cy="6235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D178BD11-21B7-4F39-AB6A-73994DE8EA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598024"/>
            <a:ext cx="2285999" cy="25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1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806"/>
    </mc:Choice>
    <mc:Fallback xmlns="">
      <p:transition spd="slow" advTm="117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A204BAB-A307-4892-A1CD-D4BFC2EB7A92}"/>
              </a:ext>
            </a:extLst>
          </p:cNvPr>
          <p:cNvSpPr txBox="1">
            <a:spLocks/>
          </p:cNvSpPr>
          <p:nvPr/>
        </p:nvSpPr>
        <p:spPr>
          <a:xfrm>
            <a:off x="4622800" y="91317"/>
            <a:ext cx="3200400" cy="67943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" t="26759" r="57854"/>
          <a:stretch/>
        </p:blipFill>
        <p:spPr>
          <a:xfrm>
            <a:off x="216302" y="2418442"/>
            <a:ext cx="3427378" cy="37196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958554-F860-46AF-8D3E-60A77AA75359}"/>
              </a:ext>
            </a:extLst>
          </p:cNvPr>
          <p:cNvSpPr/>
          <p:nvPr/>
        </p:nvSpPr>
        <p:spPr>
          <a:xfrm>
            <a:off x="3024384" y="4359315"/>
            <a:ext cx="457200" cy="1271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5CCAFF-2390-4A22-909A-4ACC972943F1}"/>
              </a:ext>
            </a:extLst>
          </p:cNvPr>
          <p:cNvSpPr/>
          <p:nvPr/>
        </p:nvSpPr>
        <p:spPr>
          <a:xfrm>
            <a:off x="3146134" y="3989168"/>
            <a:ext cx="704986" cy="1590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4251A6-6376-487A-B0F6-C4286288EA22}"/>
              </a:ext>
            </a:extLst>
          </p:cNvPr>
          <p:cNvSpPr/>
          <p:nvPr/>
        </p:nvSpPr>
        <p:spPr>
          <a:xfrm>
            <a:off x="3284614" y="4610843"/>
            <a:ext cx="434976" cy="1271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79B7F4-F1CB-44DE-BAF8-CF4251A4B8C2}"/>
              </a:ext>
            </a:extLst>
          </p:cNvPr>
          <p:cNvSpPr/>
          <p:nvPr/>
        </p:nvSpPr>
        <p:spPr>
          <a:xfrm>
            <a:off x="6299509" y="952762"/>
            <a:ext cx="5670086" cy="2527664"/>
          </a:xfrm>
          <a:prstGeom prst="rect">
            <a:avLst/>
          </a:prstGeom>
        </p:spPr>
        <p:style>
          <a:lnRef idx="2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0752" tIns="254000" rIns="100752" bIns="254000" numCol="1" spcCol="1270" anchor="ctr" anchorCtr="0">
            <a:noAutofit/>
          </a:bodyPr>
          <a:lstStyle/>
          <a:p>
            <a:pPr algn="ctr">
              <a:spcBef>
                <a:spcPts val="1200"/>
              </a:spcBef>
            </a:pP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83% Male</a:t>
            </a:r>
          </a:p>
          <a:p>
            <a:pPr algn="ctr">
              <a:spcBef>
                <a:spcPts val="1200"/>
              </a:spcBef>
            </a:pP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59% White</a:t>
            </a:r>
          </a:p>
          <a:p>
            <a:pPr algn="ctr">
              <a:spcBef>
                <a:spcPts val="1200"/>
              </a:spcBef>
            </a:pP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age 50 years</a:t>
            </a:r>
          </a:p>
          <a:p>
            <a:pPr algn="ctr">
              <a:spcBef>
                <a:spcPts val="1200"/>
              </a:spcBef>
            </a:pP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CD4 620 cells/</a:t>
            </a:r>
            <a:r>
              <a:rPr lang="el-GR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  <a:p>
            <a:pPr algn="ctr">
              <a:spcBef>
                <a:spcPts val="1200"/>
              </a:spcBef>
            </a:pP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BMI 26 kg/m</a:t>
            </a:r>
            <a:r>
              <a:rPr lang="en-US" sz="2400" b="1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354005-C47E-4CDD-920D-02DB7BDD8F90}"/>
              </a:ext>
            </a:extLst>
          </p:cNvPr>
          <p:cNvSpPr/>
          <p:nvPr/>
        </p:nvSpPr>
        <p:spPr>
          <a:xfrm>
            <a:off x="3917881" y="952761"/>
            <a:ext cx="2369452" cy="2527664"/>
          </a:xfrm>
          <a:prstGeom prst="rect">
            <a:avLst/>
          </a:prstGeom>
          <a:solidFill>
            <a:srgbClr val="44546A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rgbClr val="44546A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9825" tIns="256032" rIns="99824" bIns="274320" numCol="1" spcCol="1270" anchor="t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Study 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Population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solidFill>
                  <a:schemeClr val="accent4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870</a:t>
            </a:r>
            <a:r>
              <a:rPr lang="en-US" sz="28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persons meeting viral suppression criteria</a:t>
            </a: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b="1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5A1272-D4C7-46B5-9CED-2CEDCFF2C12D}"/>
              </a:ext>
            </a:extLst>
          </p:cNvPr>
          <p:cNvSpPr/>
          <p:nvPr/>
        </p:nvSpPr>
        <p:spPr>
          <a:xfrm>
            <a:off x="6299510" y="3975259"/>
            <a:ext cx="5670086" cy="2111989"/>
          </a:xfrm>
          <a:prstGeom prst="rect">
            <a:avLst/>
          </a:prstGeom>
        </p:spPr>
        <p:style>
          <a:lnRef idx="2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0752" tIns="254000" rIns="100752" bIns="254000" numCol="1" spcCol="1270" anchor="ctr" anchorCtr="0">
            <a:noAutofit/>
          </a:bodyPr>
          <a:lstStyle/>
          <a:p>
            <a:pPr algn="ctr">
              <a:spcBef>
                <a:spcPts val="1200"/>
              </a:spcBef>
            </a:pPr>
            <a:endParaRPr lang="en-US" b="1" baseline="30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125A27-39E0-4CB9-B38F-33F0265B9410}"/>
              </a:ext>
            </a:extLst>
          </p:cNvPr>
          <p:cNvSpPr/>
          <p:nvPr/>
        </p:nvSpPr>
        <p:spPr>
          <a:xfrm>
            <a:off x="3917880" y="3975260"/>
            <a:ext cx="2369452" cy="2111988"/>
          </a:xfrm>
          <a:prstGeom prst="rect">
            <a:avLst/>
          </a:prstGeom>
          <a:solidFill>
            <a:srgbClr val="44546A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rgbClr val="44546A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9825" tIns="256032" rIns="99824" bIns="274320" numCol="1" spcCol="1270" anchor="t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Regimen Switch</a:t>
            </a:r>
            <a:endParaRPr lang="en-US" sz="24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b="1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76B417-E24A-4523-90FA-04F64400AFB1}"/>
              </a:ext>
            </a:extLst>
          </p:cNvPr>
          <p:cNvSpPr txBox="1"/>
          <p:nvPr/>
        </p:nvSpPr>
        <p:spPr>
          <a:xfrm>
            <a:off x="9403037" y="4278245"/>
            <a:ext cx="2698750" cy="1744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2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527 PI </a:t>
            </a:r>
            <a:r>
              <a:rPr lang="en-US" sz="32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INSTI</a:t>
            </a:r>
          </a:p>
          <a:p>
            <a:pPr lvl="1">
              <a:spcBef>
                <a:spcPts val="1200"/>
              </a:spcBef>
            </a:pP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285 PI  RAL</a:t>
            </a:r>
          </a:p>
          <a:p>
            <a:pPr lvl="1">
              <a:spcBef>
                <a:spcPts val="1200"/>
              </a:spcBef>
            </a:pP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95 PI  DTG</a:t>
            </a:r>
          </a:p>
          <a:p>
            <a:pPr lvl="1">
              <a:spcBef>
                <a:spcPts val="1200"/>
              </a:spcBef>
            </a:pP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146 PI  EVG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021588-89DE-498B-AA77-0D55C24C9F85}"/>
              </a:ext>
            </a:extLst>
          </p:cNvPr>
          <p:cNvSpPr txBox="1"/>
          <p:nvPr/>
        </p:nvSpPr>
        <p:spPr>
          <a:xfrm>
            <a:off x="6506950" y="4278245"/>
            <a:ext cx="291770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2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343 NNRTI  INSTI</a:t>
            </a:r>
          </a:p>
          <a:p>
            <a:pPr lvl="1">
              <a:spcBef>
                <a:spcPts val="1200"/>
              </a:spcBef>
            </a:pP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146 NNRTI  RAL</a:t>
            </a:r>
          </a:p>
          <a:p>
            <a:pPr lvl="1">
              <a:spcBef>
                <a:spcPts val="1200"/>
              </a:spcBef>
            </a:pP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81 NNRTI  DTG</a:t>
            </a:r>
          </a:p>
          <a:p>
            <a:pPr lvl="1">
              <a:spcBef>
                <a:spcPts val="1200"/>
              </a:spcBef>
            </a:pP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117 NNRTI  EVG</a:t>
            </a:r>
          </a:p>
          <a:p>
            <a:pPr>
              <a:spcBef>
                <a:spcPts val="1200"/>
              </a:spcBef>
            </a:pPr>
            <a:endParaRPr lang="en-US" sz="2800" b="1" baseline="30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A35E166-8F4E-4A29-ACA5-0F06E1425F0B}"/>
              </a:ext>
            </a:extLst>
          </p:cNvPr>
          <p:cNvSpPr/>
          <p:nvPr/>
        </p:nvSpPr>
        <p:spPr>
          <a:xfrm>
            <a:off x="321492" y="925127"/>
            <a:ext cx="3360143" cy="1573558"/>
          </a:xfrm>
          <a:prstGeom prst="rect">
            <a:avLst/>
          </a:prstGeom>
          <a:solidFill>
            <a:srgbClr val="44546A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rgbClr val="44546A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9825" tIns="256032" rIns="99824" bIns="274320" numCol="1" spcCol="1270" anchor="t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Source Population</a:t>
            </a:r>
            <a:r>
              <a:rPr lang="en-US" sz="2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17 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contributing cohorts from NA-ACCORD</a:t>
            </a: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b="1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8AB9736D-1342-4169-8700-26B9C9D98EF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99" y="118006"/>
            <a:ext cx="1963872" cy="67943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41FA9B8-0149-49A1-8C70-4944C1894889}"/>
              </a:ext>
            </a:extLst>
          </p:cNvPr>
          <p:cNvPicPr>
            <a:picLocks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915" y="173909"/>
            <a:ext cx="1798922" cy="6235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Video 11">
            <a:hlinkClick r:id="" action="ppaction://media"/>
            <a:extLst>
              <a:ext uri="{FF2B5EF4-FFF2-40B4-BE49-F238E27FC236}">
                <a16:creationId xmlns:a16="http://schemas.microsoft.com/office/drawing/2014/main" id="{EA0C7F4B-E366-43BC-981C-1A608A0A3C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6582080"/>
            <a:ext cx="2285999" cy="27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1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01"/>
    </mc:Choice>
    <mc:Fallback xmlns="">
      <p:transition spd="slow" advTm="73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6E1578B3-6BD8-4EB3-B127-739EFB32CA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" t="5916" b="3618"/>
          <a:stretch/>
        </p:blipFill>
        <p:spPr>
          <a:xfrm>
            <a:off x="804516" y="1333276"/>
            <a:ext cx="4762061" cy="4480560"/>
          </a:xfrm>
          <a:prstGeom prst="rect">
            <a:avLst/>
          </a:prstGeom>
        </p:spPr>
      </p:pic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7433643A-0BD7-4100-9A44-E72E410C6D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989538"/>
              </p:ext>
            </p:extLst>
          </p:nvPr>
        </p:nvGraphicFramePr>
        <p:xfrm>
          <a:off x="5785365" y="1333276"/>
          <a:ext cx="6185289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989">
                  <a:extLst>
                    <a:ext uri="{9D8B030D-6E8A-4147-A177-3AD203B41FA5}">
                      <a16:colId xmlns:a16="http://schemas.microsoft.com/office/drawing/2014/main" val="4171897566"/>
                    </a:ext>
                  </a:extLst>
                </a:gridCol>
                <a:gridCol w="1779373">
                  <a:extLst>
                    <a:ext uri="{9D8B030D-6E8A-4147-A177-3AD203B41FA5}">
                      <a16:colId xmlns:a16="http://schemas.microsoft.com/office/drawing/2014/main" val="140362938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598680196"/>
                    </a:ext>
                  </a:extLst>
                </a:gridCol>
                <a:gridCol w="1519881">
                  <a:extLst>
                    <a:ext uri="{9D8B030D-6E8A-4147-A177-3AD203B41FA5}">
                      <a16:colId xmlns:a16="http://schemas.microsoft.com/office/drawing/2014/main" val="1477166464"/>
                    </a:ext>
                  </a:extLst>
                </a:gridCol>
                <a:gridCol w="1168446">
                  <a:extLst>
                    <a:ext uri="{9D8B030D-6E8A-4147-A177-3AD203B41FA5}">
                      <a16:colId xmlns:a16="http://schemas.microsoft.com/office/drawing/2014/main" val="120984306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C000"/>
                          </a:solidFill>
                        </a:rPr>
                        <a:t>Regimen switch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C000"/>
                          </a:solidFill>
                        </a:rPr>
                        <a:t>Pre-switch weight slope (kg/year)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C000"/>
                          </a:solidFill>
                        </a:rPr>
                        <a:t>Post-switch weight slope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FFC000"/>
                          </a:solidFill>
                        </a:rPr>
                        <a:t>(kg/year)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C000"/>
                          </a:solidFill>
                        </a:rPr>
                        <a:t>P-value for slope change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22798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14C0C5"/>
                          </a:solidFill>
                          <a:sym typeface="Wingdings" panose="05000000000000000000" pitchFamily="2" charset="2"/>
                        </a:rPr>
                        <a:t>NNRTI </a:t>
                      </a:r>
                      <a:r>
                        <a:rPr lang="en-US" sz="2000" b="1" dirty="0">
                          <a:solidFill>
                            <a:srgbClr val="14C0C5"/>
                          </a:solidFill>
                        </a:rPr>
                        <a:t> INSTI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0.63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1.13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&lt;0.001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5974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NNRTI </a:t>
                      </a:r>
                      <a:r>
                        <a:rPr lang="en-US" sz="2000" dirty="0"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n-US" sz="2000" dirty="0"/>
                        <a:t> DTG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0.84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1.73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&lt;0.001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814509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NNRTI </a:t>
                      </a:r>
                      <a:r>
                        <a:rPr lang="en-US" sz="2000" dirty="0"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n-US" sz="2000" dirty="0"/>
                        <a:t> RAL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0.74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0.97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0.21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8726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NNRTI </a:t>
                      </a:r>
                      <a:r>
                        <a:rPr lang="en-US" sz="2000" dirty="0"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n-US" sz="2000" dirty="0"/>
                        <a:t> EVG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0.56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1.00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</a:rPr>
                        <a:t>0.07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8984701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18846A8-8DE0-40FE-BA36-275C07DADB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563135"/>
              </p:ext>
            </p:extLst>
          </p:nvPr>
        </p:nvGraphicFramePr>
        <p:xfrm>
          <a:off x="5785365" y="4228876"/>
          <a:ext cx="6185289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632">
                  <a:extLst>
                    <a:ext uri="{9D8B030D-6E8A-4147-A177-3AD203B41FA5}">
                      <a16:colId xmlns:a16="http://schemas.microsoft.com/office/drawing/2014/main" val="538012777"/>
                    </a:ext>
                  </a:extLst>
                </a:gridCol>
                <a:gridCol w="1779373">
                  <a:extLst>
                    <a:ext uri="{9D8B030D-6E8A-4147-A177-3AD203B41FA5}">
                      <a16:colId xmlns:a16="http://schemas.microsoft.com/office/drawing/2014/main" val="248246647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247336031"/>
                    </a:ext>
                  </a:extLst>
                </a:gridCol>
                <a:gridCol w="1568933">
                  <a:extLst>
                    <a:ext uri="{9D8B030D-6E8A-4147-A177-3AD203B41FA5}">
                      <a16:colId xmlns:a16="http://schemas.microsoft.com/office/drawing/2014/main" val="77204433"/>
                    </a:ext>
                  </a:extLst>
                </a:gridCol>
                <a:gridCol w="1131751">
                  <a:extLst>
                    <a:ext uri="{9D8B030D-6E8A-4147-A177-3AD203B41FA5}">
                      <a16:colId xmlns:a16="http://schemas.microsoft.com/office/drawing/2014/main" val="349803061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35E53"/>
                          </a:solidFill>
                        </a:rPr>
                        <a:t>PI </a:t>
                      </a:r>
                      <a:r>
                        <a:rPr lang="en-US" sz="2000" b="1" dirty="0">
                          <a:solidFill>
                            <a:srgbClr val="F35E53"/>
                          </a:solidFill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n-US" sz="2000" b="1" dirty="0">
                          <a:solidFill>
                            <a:srgbClr val="F35E53"/>
                          </a:solidFill>
                        </a:rPr>
                        <a:t> INSTI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0.80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0.34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&lt;0.001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5924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PI </a:t>
                      </a:r>
                      <a:r>
                        <a:rPr lang="en-US" sz="2000" dirty="0"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n-US" sz="2000" dirty="0"/>
                        <a:t> DTG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0.84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-0.04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&lt;0.001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924234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PI </a:t>
                      </a:r>
                      <a:r>
                        <a:rPr lang="en-US" sz="2000" dirty="0"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n-US" sz="2000" dirty="0"/>
                        <a:t> RAL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0.74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0.17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&lt;0.001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6068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PI </a:t>
                      </a:r>
                      <a:r>
                        <a:rPr lang="en-US" sz="2000" dirty="0"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n-US" sz="2000" dirty="0"/>
                        <a:t> EVG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0.56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0.89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0.11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477481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83EA801-7BD9-48F1-A4BA-C972381C9D83}"/>
              </a:ext>
            </a:extLst>
          </p:cNvPr>
          <p:cNvSpPr txBox="1"/>
          <p:nvPr/>
        </p:nvSpPr>
        <p:spPr>
          <a:xfrm>
            <a:off x="672844" y="5860017"/>
            <a:ext cx="4956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-2                                Switch                                +2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Time (years)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FD92A6-A31F-44C9-9CA8-20D175639F18}"/>
              </a:ext>
            </a:extLst>
          </p:cNvPr>
          <p:cNvSpPr txBox="1"/>
          <p:nvPr/>
        </p:nvSpPr>
        <p:spPr>
          <a:xfrm rot="16200000">
            <a:off x="-797754" y="3404279"/>
            <a:ext cx="2308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Estimated weight (kg)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C6E05D-3278-401E-B864-777B768FEFF9}"/>
              </a:ext>
            </a:extLst>
          </p:cNvPr>
          <p:cNvSpPr txBox="1"/>
          <p:nvPr/>
        </p:nvSpPr>
        <p:spPr>
          <a:xfrm>
            <a:off x="471466" y="2228829"/>
            <a:ext cx="412292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87</a:t>
            </a: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84</a:t>
            </a: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81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D41837-58C9-4249-94FF-05BF24E3000F}"/>
              </a:ext>
            </a:extLst>
          </p:cNvPr>
          <p:cNvSpPr txBox="1"/>
          <p:nvPr/>
        </p:nvSpPr>
        <p:spPr>
          <a:xfrm>
            <a:off x="4024173" y="4059599"/>
            <a:ext cx="11011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PI </a:t>
            </a:r>
            <a:r>
              <a:rPr lang="en-US" sz="1600" b="1" dirty="0">
                <a:sym typeface="Wingdings" panose="05000000000000000000" pitchFamily="2" charset="2"/>
              </a:rPr>
              <a:t></a:t>
            </a:r>
            <a:r>
              <a:rPr lang="en-US" sz="1600" b="1" dirty="0"/>
              <a:t> INSTI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220D02-5A2A-46DA-B21E-FBB4434A5602}"/>
              </a:ext>
            </a:extLst>
          </p:cNvPr>
          <p:cNvSpPr txBox="1"/>
          <p:nvPr/>
        </p:nvSpPr>
        <p:spPr>
          <a:xfrm>
            <a:off x="3836813" y="1960104"/>
            <a:ext cx="1475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NNRTI </a:t>
            </a:r>
            <a:r>
              <a:rPr lang="en-US" sz="1600" b="1" dirty="0">
                <a:sym typeface="Wingdings" panose="05000000000000000000" pitchFamily="2" charset="2"/>
              </a:rPr>
              <a:t></a:t>
            </a:r>
            <a:r>
              <a:rPr lang="en-US" sz="1600" b="1" dirty="0"/>
              <a:t> INSTI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DBDCBD-AFE5-459B-9914-AF577BF75EBA}"/>
              </a:ext>
            </a:extLst>
          </p:cNvPr>
          <p:cNvSpPr txBox="1">
            <a:spLocks/>
          </p:cNvSpPr>
          <p:nvPr/>
        </p:nvSpPr>
        <p:spPr>
          <a:xfrm>
            <a:off x="4622800" y="91317"/>
            <a:ext cx="3200400" cy="67943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Results</a:t>
            </a: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9643DC85-B029-45FC-83D3-9B398ADB909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99" y="118006"/>
            <a:ext cx="1963872" cy="67943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007399-7328-4F1C-9228-D8AC5399A0A1}"/>
              </a:ext>
            </a:extLst>
          </p:cNvPr>
          <p:cNvPicPr>
            <a:picLocks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915" y="173909"/>
            <a:ext cx="1798922" cy="623532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3B5B5C6-81F1-4095-BEDA-09EC1BD5C439}"/>
              </a:ext>
            </a:extLst>
          </p:cNvPr>
          <p:cNvCxnSpPr>
            <a:stCxn id="7" idx="0"/>
            <a:endCxn id="7" idx="2"/>
          </p:cNvCxnSpPr>
          <p:nvPr/>
        </p:nvCxnSpPr>
        <p:spPr>
          <a:xfrm>
            <a:off x="3185547" y="1333276"/>
            <a:ext cx="0" cy="448056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F3BFA5C8-2AF0-4842-AB2D-A9C5063FC4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6562164"/>
            <a:ext cx="2285999" cy="29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6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089"/>
    </mc:Choice>
    <mc:Fallback xmlns="">
      <p:transition spd="slow" advTm="98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63F729C-2BCA-4E85-9A3A-B205E941AC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505571"/>
              </p:ext>
            </p:extLst>
          </p:nvPr>
        </p:nvGraphicFramePr>
        <p:xfrm>
          <a:off x="355600" y="1163115"/>
          <a:ext cx="11544301" cy="50344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8459">
                  <a:extLst>
                    <a:ext uri="{9D8B030D-6E8A-4147-A177-3AD203B41FA5}">
                      <a16:colId xmlns:a16="http://schemas.microsoft.com/office/drawing/2014/main" val="2107974084"/>
                    </a:ext>
                  </a:extLst>
                </a:gridCol>
                <a:gridCol w="817085">
                  <a:extLst>
                    <a:ext uri="{9D8B030D-6E8A-4147-A177-3AD203B41FA5}">
                      <a16:colId xmlns:a16="http://schemas.microsoft.com/office/drawing/2014/main" val="3524110889"/>
                    </a:ext>
                  </a:extLst>
                </a:gridCol>
                <a:gridCol w="817085">
                  <a:extLst>
                    <a:ext uri="{9D8B030D-6E8A-4147-A177-3AD203B41FA5}">
                      <a16:colId xmlns:a16="http://schemas.microsoft.com/office/drawing/2014/main" val="2444837154"/>
                    </a:ext>
                  </a:extLst>
                </a:gridCol>
                <a:gridCol w="817085">
                  <a:extLst>
                    <a:ext uri="{9D8B030D-6E8A-4147-A177-3AD203B41FA5}">
                      <a16:colId xmlns:a16="http://schemas.microsoft.com/office/drawing/2014/main" val="3423226025"/>
                    </a:ext>
                  </a:extLst>
                </a:gridCol>
                <a:gridCol w="817085">
                  <a:extLst>
                    <a:ext uri="{9D8B030D-6E8A-4147-A177-3AD203B41FA5}">
                      <a16:colId xmlns:a16="http://schemas.microsoft.com/office/drawing/2014/main" val="3307042474"/>
                    </a:ext>
                  </a:extLst>
                </a:gridCol>
                <a:gridCol w="817085">
                  <a:extLst>
                    <a:ext uri="{9D8B030D-6E8A-4147-A177-3AD203B41FA5}">
                      <a16:colId xmlns:a16="http://schemas.microsoft.com/office/drawing/2014/main" val="2265075457"/>
                    </a:ext>
                  </a:extLst>
                </a:gridCol>
                <a:gridCol w="817085">
                  <a:extLst>
                    <a:ext uri="{9D8B030D-6E8A-4147-A177-3AD203B41FA5}">
                      <a16:colId xmlns:a16="http://schemas.microsoft.com/office/drawing/2014/main" val="377598790"/>
                    </a:ext>
                  </a:extLst>
                </a:gridCol>
                <a:gridCol w="817085">
                  <a:extLst>
                    <a:ext uri="{9D8B030D-6E8A-4147-A177-3AD203B41FA5}">
                      <a16:colId xmlns:a16="http://schemas.microsoft.com/office/drawing/2014/main" val="1509506226"/>
                    </a:ext>
                  </a:extLst>
                </a:gridCol>
                <a:gridCol w="817085">
                  <a:extLst>
                    <a:ext uri="{9D8B030D-6E8A-4147-A177-3AD203B41FA5}">
                      <a16:colId xmlns:a16="http://schemas.microsoft.com/office/drawing/2014/main" val="3620766049"/>
                    </a:ext>
                  </a:extLst>
                </a:gridCol>
                <a:gridCol w="817085">
                  <a:extLst>
                    <a:ext uri="{9D8B030D-6E8A-4147-A177-3AD203B41FA5}">
                      <a16:colId xmlns:a16="http://schemas.microsoft.com/office/drawing/2014/main" val="2861121060"/>
                    </a:ext>
                  </a:extLst>
                </a:gridCol>
                <a:gridCol w="817085">
                  <a:extLst>
                    <a:ext uri="{9D8B030D-6E8A-4147-A177-3AD203B41FA5}">
                      <a16:colId xmlns:a16="http://schemas.microsoft.com/office/drawing/2014/main" val="3537266747"/>
                    </a:ext>
                  </a:extLst>
                </a:gridCol>
                <a:gridCol w="817085">
                  <a:extLst>
                    <a:ext uri="{9D8B030D-6E8A-4147-A177-3AD203B41FA5}">
                      <a16:colId xmlns:a16="http://schemas.microsoft.com/office/drawing/2014/main" val="660507928"/>
                    </a:ext>
                  </a:extLst>
                </a:gridCol>
                <a:gridCol w="817907">
                  <a:extLst>
                    <a:ext uri="{9D8B030D-6E8A-4147-A177-3AD203B41FA5}">
                      <a16:colId xmlns:a16="http://schemas.microsoft.com/office/drawing/2014/main" val="246916243"/>
                    </a:ext>
                  </a:extLst>
                </a:gridCol>
              </a:tblGrid>
              <a:tr h="42673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solidFill>
                            <a:srgbClr val="FFC00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Group</a:t>
                      </a:r>
                      <a:endParaRPr lang="en-US" sz="3200" kern="50" dirty="0">
                        <a:solidFill>
                          <a:srgbClr val="FFC000"/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4546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solidFill>
                            <a:srgbClr val="FFC00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Females</a:t>
                      </a:r>
                      <a:endParaRPr lang="en-US" sz="3200" kern="50" dirty="0">
                        <a:solidFill>
                          <a:srgbClr val="FFC000"/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solidFill>
                            <a:srgbClr val="FFC00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Males</a:t>
                      </a:r>
                      <a:endParaRPr lang="en-US" sz="3200" kern="50" dirty="0">
                        <a:solidFill>
                          <a:srgbClr val="FFC000"/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solidFill>
                            <a:srgbClr val="FFC00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Non-white</a:t>
                      </a:r>
                      <a:endParaRPr lang="en-US" sz="3200" kern="50" dirty="0">
                        <a:solidFill>
                          <a:srgbClr val="FFC000"/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solidFill>
                            <a:srgbClr val="FFC00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White</a:t>
                      </a:r>
                      <a:endParaRPr lang="en-US" sz="3200" kern="50" dirty="0">
                        <a:solidFill>
                          <a:srgbClr val="FFC000"/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solidFill>
                            <a:srgbClr val="FFC00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Age </a:t>
                      </a:r>
                      <a:r>
                        <a:rPr lang="en-US" sz="2000" kern="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&lt;50</a:t>
                      </a:r>
                      <a:endParaRPr lang="en-US" sz="3200" kern="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solidFill>
                            <a:srgbClr val="FFC00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Age </a:t>
                      </a:r>
                      <a:r>
                        <a:rPr lang="en-US" sz="2000" u="sng" kern="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en-US" sz="2000" kern="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3200" kern="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6600363"/>
                  </a:ext>
                </a:extLst>
              </a:tr>
              <a:tr h="90502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FFC00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Pre-switch regimen</a:t>
                      </a:r>
                      <a:endParaRPr lang="en-US" sz="2800" kern="50" dirty="0">
                        <a:solidFill>
                          <a:srgbClr val="FFC000"/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NNRTI</a:t>
                      </a:r>
                      <a:endParaRPr lang="en-US" sz="2400" b="1" kern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</a:t>
                      </a:r>
                      <a:endParaRPr lang="en-US" sz="2400" b="1" kern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NNRTI</a:t>
                      </a:r>
                      <a:endParaRPr lang="en-US" sz="2400" b="1" kern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</a:t>
                      </a:r>
                      <a:endParaRPr lang="en-US" sz="2400" b="1" kern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NNRTI</a:t>
                      </a:r>
                      <a:endParaRPr lang="en-US" sz="2400" b="1" kern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</a:t>
                      </a:r>
                      <a:endParaRPr lang="en-US" sz="2400" b="1" kern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NNRTI</a:t>
                      </a:r>
                      <a:endParaRPr lang="en-US" sz="2400" b="1" kern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</a:t>
                      </a:r>
                      <a:endParaRPr lang="en-US" sz="2400" b="1" kern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NNRTI</a:t>
                      </a:r>
                      <a:endParaRPr lang="en-US" sz="2400" b="1" kern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</a:t>
                      </a:r>
                      <a:endParaRPr lang="en-US" sz="2400" b="1" kern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NNRTI</a:t>
                      </a:r>
                      <a:endParaRPr lang="en-US" sz="2400" b="1" kern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</a:t>
                      </a:r>
                      <a:endParaRPr lang="en-US" sz="2400" b="1" kern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46465284"/>
                  </a:ext>
                </a:extLst>
              </a:tr>
              <a:tr h="148932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50" dirty="0">
                          <a:solidFill>
                            <a:srgbClr val="FFC00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Weight slope before switch (kg/year)</a:t>
                      </a:r>
                      <a:endParaRPr lang="en-US" sz="3200" kern="50" dirty="0">
                        <a:solidFill>
                          <a:srgbClr val="FFC000"/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</a:t>
                      </a:r>
                      <a:endParaRPr lang="en-US" sz="4000" kern="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</a:t>
                      </a:r>
                      <a:endParaRPr lang="en-US" sz="4000" kern="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0.72</a:t>
                      </a:r>
                      <a:endParaRPr lang="en-US" sz="4000" kern="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0.77</a:t>
                      </a:r>
                      <a:endParaRPr lang="en-US" sz="4000" kern="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0.76</a:t>
                      </a:r>
                      <a:endParaRPr lang="en-US" sz="4000" kern="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1.04</a:t>
                      </a:r>
                      <a:endParaRPr lang="en-US" sz="4000" kern="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0.60</a:t>
                      </a:r>
                      <a:endParaRPr lang="en-US" sz="4000" kern="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0.61</a:t>
                      </a:r>
                      <a:endParaRPr lang="en-US" sz="4000" kern="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0.97</a:t>
                      </a:r>
                      <a:endParaRPr lang="en-US" sz="4000" kern="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0.87</a:t>
                      </a:r>
                      <a:endParaRPr lang="en-US" sz="4000" kern="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0.21</a:t>
                      </a:r>
                      <a:endParaRPr lang="en-US" sz="4000" kern="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0.70</a:t>
                      </a:r>
                      <a:endParaRPr lang="en-US" sz="4000" kern="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2386167"/>
                  </a:ext>
                </a:extLst>
              </a:tr>
              <a:tr h="148932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50" dirty="0">
                          <a:solidFill>
                            <a:srgbClr val="FFC00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Weight slope after switch to INSTI (kg/year)</a:t>
                      </a:r>
                      <a:endParaRPr lang="en-US" sz="3200" kern="50" dirty="0">
                        <a:solidFill>
                          <a:srgbClr val="FFC000"/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5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1.58</a:t>
                      </a:r>
                      <a:endParaRPr lang="en-US" sz="4000" b="1" kern="5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0.49</a:t>
                      </a:r>
                      <a:endParaRPr lang="en-US" sz="4000" kern="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1.04</a:t>
                      </a:r>
                      <a:endParaRPr lang="en-US" sz="4000" kern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0.30</a:t>
                      </a:r>
                      <a:endParaRPr lang="en-US" sz="4000" kern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5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2.03</a:t>
                      </a:r>
                      <a:endParaRPr lang="en-US" sz="4000" b="1" kern="5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</a:t>
                      </a:r>
                      <a:endParaRPr lang="en-US" sz="4000" kern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0.49</a:t>
                      </a:r>
                      <a:endParaRPr lang="en-US" sz="4000" kern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</a:t>
                      </a:r>
                      <a:endParaRPr lang="en-US" sz="4000" kern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0.89</a:t>
                      </a:r>
                      <a:endParaRPr lang="en-US" sz="4000" kern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0.63</a:t>
                      </a:r>
                      <a:endParaRPr lang="en-US" sz="4000" kern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5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1.38</a:t>
                      </a:r>
                      <a:endParaRPr lang="en-US" sz="4000" b="1" kern="5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</a:t>
                      </a:r>
                      <a:endParaRPr lang="en-US" sz="4000" kern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0081870"/>
                  </a:ext>
                </a:extLst>
              </a:tr>
              <a:tr h="72407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50" dirty="0">
                          <a:solidFill>
                            <a:srgbClr val="FFC00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p-value for slope change</a:t>
                      </a:r>
                      <a:endParaRPr lang="en-US" sz="3200" kern="50" dirty="0">
                        <a:solidFill>
                          <a:srgbClr val="FFC000"/>
                        </a:solidFill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en-US" sz="2800" b="1" kern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  <a:endParaRPr lang="en-US" sz="2800" kern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</a:t>
                      </a:r>
                      <a:endParaRPr lang="en-US" sz="2800" kern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en-US" sz="2800" b="1" kern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en-US" sz="2800" b="1" kern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en-US" sz="2800" b="1" kern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0.54</a:t>
                      </a:r>
                      <a:endParaRPr lang="en-US" sz="2800" kern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  <a:endParaRPr lang="en-US" sz="2800" b="1" kern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0.69</a:t>
                      </a:r>
                      <a:endParaRPr lang="en-US" sz="2800" kern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</a:t>
                      </a:r>
                      <a:endParaRPr lang="en-US" sz="2800" kern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en-US" sz="2800" b="1" kern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en-US" sz="2800" b="1" kern="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224607"/>
                  </a:ext>
                </a:extLst>
              </a:tr>
            </a:tbl>
          </a:graphicData>
        </a:graphic>
      </p:graphicFrame>
      <p:sp>
        <p:nvSpPr>
          <p:cNvPr id="11" name="Arrow: Down 10">
            <a:extLst>
              <a:ext uri="{FF2B5EF4-FFF2-40B4-BE49-F238E27FC236}">
                <a16:creationId xmlns:a16="http://schemas.microsoft.com/office/drawing/2014/main" id="{E7974671-A915-43DF-84CE-DCF9E8608E8C}"/>
              </a:ext>
            </a:extLst>
          </p:cNvPr>
          <p:cNvSpPr/>
          <p:nvPr/>
        </p:nvSpPr>
        <p:spPr>
          <a:xfrm>
            <a:off x="2349500" y="3606800"/>
            <a:ext cx="279400" cy="838200"/>
          </a:xfrm>
          <a:prstGeom prst="downArrow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D1D32686-4C3B-4F86-9D34-50C0F538E28F}"/>
              </a:ext>
            </a:extLst>
          </p:cNvPr>
          <p:cNvSpPr/>
          <p:nvPr/>
        </p:nvSpPr>
        <p:spPr>
          <a:xfrm>
            <a:off x="3187700" y="3606800"/>
            <a:ext cx="279400" cy="838200"/>
          </a:xfrm>
          <a:prstGeom prst="downArrow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285CB26-8A64-45A8-8422-7744A76CC7EC}"/>
              </a:ext>
            </a:extLst>
          </p:cNvPr>
          <p:cNvSpPr txBox="1">
            <a:spLocks/>
          </p:cNvSpPr>
          <p:nvPr/>
        </p:nvSpPr>
        <p:spPr>
          <a:xfrm>
            <a:off x="4622800" y="91317"/>
            <a:ext cx="3200400" cy="67943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Results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E84E2A6-B85A-4A4E-8E46-E0DB85B3EA5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99" y="118006"/>
            <a:ext cx="1963872" cy="67943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5A2E3B-A19A-4F42-87D2-9D6CC9D968F1}"/>
              </a:ext>
            </a:extLst>
          </p:cNvPr>
          <p:cNvPicPr>
            <a:picLocks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915" y="173909"/>
            <a:ext cx="1798922" cy="6235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34267F62-AB80-494F-82BB-E195DA151C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589962"/>
            <a:ext cx="2285999" cy="26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5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37"/>
    </mc:Choice>
    <mc:Fallback xmlns="">
      <p:transition spd="slow" advTm="65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73314" y="4860455"/>
            <a:ext cx="10770393" cy="1528568"/>
            <a:chOff x="1181979" y="4750087"/>
            <a:chExt cx="10770393" cy="1528568"/>
          </a:xfrm>
        </p:grpSpPr>
        <p:sp>
          <p:nvSpPr>
            <p:cNvPr id="13" name="Rectangle: Rounded Corners 151">
              <a:extLst>
                <a:ext uri="{FF2B5EF4-FFF2-40B4-BE49-F238E27FC236}">
                  <a16:creationId xmlns:a16="http://schemas.microsoft.com/office/drawing/2014/main" id="{68B6C6EE-4509-41C6-98BE-A6139F3A8C41}"/>
                </a:ext>
              </a:extLst>
            </p:cNvPr>
            <p:cNvSpPr/>
            <p:nvPr/>
          </p:nvSpPr>
          <p:spPr>
            <a:xfrm>
              <a:off x="1557611" y="4750087"/>
              <a:ext cx="10394761" cy="1528568"/>
            </a:xfrm>
            <a:prstGeom prst="roundRect">
              <a:avLst/>
            </a:prstGeom>
            <a:solidFill>
              <a:schemeClr val="bg2">
                <a:alpha val="40000"/>
              </a:schemeClr>
            </a:solidFill>
            <a:ln w="57150">
              <a:noFill/>
              <a:prstDash val="sysDash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3157" tIns="57150" rIns="57150" bIns="57150" numCol="1" spcCol="1270" anchor="ctr" anchorCtr="0">
              <a:no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These findings may reflect a heterogenous effect of ART class and agent on body weight regulation that is not limited to the initiation of first regimens in the treatment-naïve.</a:t>
              </a:r>
            </a:p>
          </p:txBody>
        </p:sp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754086E7-12D7-4A14-9AFA-0F615883568D}"/>
                </a:ext>
              </a:extLst>
            </p:cNvPr>
            <p:cNvSpPr/>
            <p:nvPr/>
          </p:nvSpPr>
          <p:spPr>
            <a:xfrm>
              <a:off x="1181979" y="5123878"/>
              <a:ext cx="774584" cy="780971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chemeClr val="tx2"/>
              </a:solidFill>
              <a:prstDash val="solid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088681-31F9-4981-9DCC-10B0C5836478}"/>
                </a:ext>
              </a:extLst>
            </p:cNvPr>
            <p:cNvSpPr/>
            <p:nvPr/>
          </p:nvSpPr>
          <p:spPr>
            <a:xfrm>
              <a:off x="1323734" y="5027590"/>
              <a:ext cx="467753" cy="87725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solidFill>
                    <a:schemeClr val="tx2"/>
                  </a:solidFill>
                  <a:latin typeface="Modern No. 20" panose="02070704070505020303" pitchFamily="18" charset="0"/>
                </a:rPr>
                <a:t>3</a:t>
              </a:r>
            </a:p>
          </p:txBody>
        </p:sp>
      </p:grpSp>
      <p:grpSp>
        <p:nvGrpSpPr>
          <p:cNvPr id="7" name="C1">
            <a:extLst>
              <a:ext uri="{FF2B5EF4-FFF2-40B4-BE49-F238E27FC236}">
                <a16:creationId xmlns:a16="http://schemas.microsoft.com/office/drawing/2014/main" id="{FD681B57-5303-41F2-8C2E-FDEA9E5B1C1C}"/>
              </a:ext>
            </a:extLst>
          </p:cNvPr>
          <p:cNvGrpSpPr/>
          <p:nvPr/>
        </p:nvGrpSpPr>
        <p:grpSpPr>
          <a:xfrm>
            <a:off x="973312" y="1004078"/>
            <a:ext cx="10747414" cy="1777230"/>
            <a:chOff x="34668014" y="17359581"/>
            <a:chExt cx="8533339" cy="1667398"/>
          </a:xfrm>
        </p:grpSpPr>
        <p:sp>
          <p:nvSpPr>
            <p:cNvPr id="16" name="Rectangle: Rounded Corners 63">
              <a:extLst>
                <a:ext uri="{FF2B5EF4-FFF2-40B4-BE49-F238E27FC236}">
                  <a16:creationId xmlns:a16="http://schemas.microsoft.com/office/drawing/2014/main" id="{159E1FC6-98D9-4D7E-9177-D226F16BCBC3}"/>
                </a:ext>
              </a:extLst>
            </p:cNvPr>
            <p:cNvSpPr/>
            <p:nvPr/>
          </p:nvSpPr>
          <p:spPr>
            <a:xfrm>
              <a:off x="34984508" y="17359581"/>
              <a:ext cx="8216845" cy="1667398"/>
            </a:xfrm>
            <a:prstGeom prst="roundRect">
              <a:avLst/>
            </a:prstGeom>
            <a:solidFill>
              <a:schemeClr val="bg2">
                <a:alpha val="40000"/>
              </a:schemeClr>
            </a:solidFill>
            <a:ln w="57150">
              <a:noFill/>
              <a:prstDash val="sysDash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3157" tIns="57150" rIns="57150" bIns="57150" numCol="1" spcCol="1270" anchor="ctr" anchorCtr="0">
              <a:noAutofit/>
            </a:bodyPr>
            <a:lstStyle/>
            <a:p>
              <a:pPr>
                <a:spcBef>
                  <a:spcPts val="1200"/>
                </a:spcBef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PWH on stable NNRTI-based ART with long-term viral suppression had higher annualized weight gain after a switch to INSTI regimens compared to person who switched from PI-based ART. </a:t>
              </a:r>
            </a:p>
          </p:txBody>
        </p:sp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D68567C3-CC1C-46E1-9FA1-0835BBF94C40}"/>
                </a:ext>
              </a:extLst>
            </p:cNvPr>
            <p:cNvSpPr/>
            <p:nvPr/>
          </p:nvSpPr>
          <p:spPr>
            <a:xfrm>
              <a:off x="34668014" y="17814934"/>
              <a:ext cx="612683" cy="733576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44546A"/>
              </a:solidFill>
              <a:prstDash val="solid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CB478B2-2612-4B69-855D-FF0B69773EC0}"/>
                </a:ext>
              </a:extLst>
            </p:cNvPr>
            <p:cNvSpPr/>
            <p:nvPr/>
          </p:nvSpPr>
          <p:spPr>
            <a:xfrm>
              <a:off x="34788660" y="17725466"/>
              <a:ext cx="371391" cy="82304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solidFill>
                    <a:schemeClr val="tx2"/>
                  </a:solidFill>
                  <a:latin typeface="Modern No. 20" panose="02070704070505020303" pitchFamily="18" charset="0"/>
                </a:rPr>
                <a:t>1</a:t>
              </a:r>
            </a:p>
          </p:txBody>
        </p:sp>
      </p:grpSp>
      <p:grpSp>
        <p:nvGrpSpPr>
          <p:cNvPr id="9" name="1">
            <a:extLst>
              <a:ext uri="{FF2B5EF4-FFF2-40B4-BE49-F238E27FC236}">
                <a16:creationId xmlns:a16="http://schemas.microsoft.com/office/drawing/2014/main" id="{DDCF60C3-8E72-442C-9CB7-224B45CAE587}"/>
              </a:ext>
            </a:extLst>
          </p:cNvPr>
          <p:cNvGrpSpPr/>
          <p:nvPr/>
        </p:nvGrpSpPr>
        <p:grpSpPr>
          <a:xfrm>
            <a:off x="950583" y="3117531"/>
            <a:ext cx="10815854" cy="1363469"/>
            <a:chOff x="34552420" y="12438474"/>
            <a:chExt cx="8587679" cy="1300788"/>
          </a:xfrm>
        </p:grpSpPr>
        <p:sp>
          <p:nvSpPr>
            <p:cNvPr id="10" name="Rectangle: Rounded Corners 148">
              <a:extLst>
                <a:ext uri="{FF2B5EF4-FFF2-40B4-BE49-F238E27FC236}">
                  <a16:creationId xmlns:a16="http://schemas.microsoft.com/office/drawing/2014/main" id="{94843FDA-C783-4607-BA7A-F67DC1A520BD}"/>
                </a:ext>
              </a:extLst>
            </p:cNvPr>
            <p:cNvSpPr/>
            <p:nvPr/>
          </p:nvSpPr>
          <p:spPr>
            <a:xfrm>
              <a:off x="34886764" y="12438474"/>
              <a:ext cx="8253335" cy="1300788"/>
            </a:xfrm>
            <a:prstGeom prst="roundRect">
              <a:avLst/>
            </a:prstGeom>
            <a:solidFill>
              <a:schemeClr val="bg2">
                <a:alpha val="40000"/>
              </a:schemeClr>
            </a:solidFill>
            <a:ln w="57150">
              <a:noFill/>
              <a:prstDash val="sysDash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3157" tIns="57150" rIns="57150" bIns="57150" numCol="1" spcCol="1270" anchor="ctr" anchorCtr="0">
              <a:noAutofit/>
            </a:bodyPr>
            <a:lstStyle/>
            <a:p>
              <a:pPr lvl="0" indent="0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Among those switched from NNRTI- to INSTI-based ART, annualized weight gain was greatest for females, non-whites and older PWH</a:t>
              </a: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04BED39A-9750-4961-BEAF-90D5A7617E30}"/>
                </a:ext>
              </a:extLst>
            </p:cNvPr>
            <p:cNvSpPr/>
            <p:nvPr/>
          </p:nvSpPr>
          <p:spPr>
            <a:xfrm>
              <a:off x="34552420" y="12715891"/>
              <a:ext cx="615012" cy="745953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44546A"/>
              </a:solidFill>
              <a:prstDash val="solid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132A5E-15FA-4CF6-BDC7-43B771D2AB81}"/>
                </a:ext>
              </a:extLst>
            </p:cNvPr>
            <p:cNvSpPr/>
            <p:nvPr/>
          </p:nvSpPr>
          <p:spPr>
            <a:xfrm>
              <a:off x="34674232" y="12627203"/>
              <a:ext cx="371391" cy="8369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solidFill>
                    <a:schemeClr val="tx2"/>
                  </a:solidFill>
                  <a:latin typeface="Modern No. 20" panose="02070704070505020303" pitchFamily="18" charset="0"/>
                </a:rPr>
                <a:t>2</a:t>
              </a: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9A204BAB-A307-4892-A1CD-D4BFC2EB7A92}"/>
              </a:ext>
            </a:extLst>
          </p:cNvPr>
          <p:cNvSpPr txBox="1">
            <a:spLocks/>
          </p:cNvSpPr>
          <p:nvPr/>
        </p:nvSpPr>
        <p:spPr>
          <a:xfrm>
            <a:off x="3968750" y="-238667"/>
            <a:ext cx="4254500" cy="12118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Conclusions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F0FB43B-C026-4B19-AAB9-67A4A8538C81}"/>
              </a:ext>
            </a:extLst>
          </p:cNvPr>
          <p:cNvSpPr txBox="1">
            <a:spLocks/>
          </p:cNvSpPr>
          <p:nvPr/>
        </p:nvSpPr>
        <p:spPr>
          <a:xfrm>
            <a:off x="1836899" y="53060"/>
            <a:ext cx="8518202" cy="6605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414CE606-F3D1-4896-920C-6B1862C8872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99" y="118006"/>
            <a:ext cx="1963872" cy="67943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4324C6-026E-4E8C-8856-E60370527E51}"/>
              </a:ext>
            </a:extLst>
          </p:cNvPr>
          <p:cNvPicPr>
            <a:picLocks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879" y="190815"/>
            <a:ext cx="1798922" cy="6235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Video 13">
            <a:hlinkClick r:id="" action="ppaction://media"/>
            <a:extLst>
              <a:ext uri="{FF2B5EF4-FFF2-40B4-BE49-F238E27FC236}">
                <a16:creationId xmlns:a16="http://schemas.microsoft.com/office/drawing/2014/main" id="{3D656876-059D-4DA4-9C3C-03B1FA5E3B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463552"/>
            <a:ext cx="2285999" cy="39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0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08"/>
    </mc:Choice>
    <mc:Fallback xmlns="">
      <p:transition spd="slow" advTm="47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68549C2BD59B479980D0EE939D6FF4" ma:contentTypeVersion="13" ma:contentTypeDescription="Create a new document." ma:contentTypeScope="" ma:versionID="73ff90fb81e75e28f8b7cac127918bf4">
  <xsd:schema xmlns:xsd="http://www.w3.org/2001/XMLSchema" xmlns:xs="http://www.w3.org/2001/XMLSchema" xmlns:p="http://schemas.microsoft.com/office/2006/metadata/properties" xmlns:ns3="fa03ba9f-0ccc-4251-a18c-a0f22b1aaf29" xmlns:ns4="b7920f29-dc92-4960-9e41-47ea85a0c2f4" targetNamespace="http://schemas.microsoft.com/office/2006/metadata/properties" ma:root="true" ma:fieldsID="74da35298fa47e4c880e37040b34311f" ns3:_="" ns4:_="">
    <xsd:import namespace="fa03ba9f-0ccc-4251-a18c-a0f22b1aaf29"/>
    <xsd:import namespace="b7920f29-dc92-4960-9e41-47ea85a0c2f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03ba9f-0ccc-4251-a18c-a0f22b1aaf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920f29-dc92-4960-9e41-47ea85a0c2f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3EBB701-D05A-4F14-B96A-1E53C6CCF9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03ba9f-0ccc-4251-a18c-a0f22b1aaf29"/>
    <ds:schemaRef ds:uri="b7920f29-dc92-4960-9e41-47ea85a0c2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E3F79D0-8D39-4486-897A-685C35ED6F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1D1428-8FEA-4075-A28F-DD599C82932D}">
  <ds:schemaRefs>
    <ds:schemaRef ds:uri="b7920f29-dc92-4960-9e41-47ea85a0c2f4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fa03ba9f-0ccc-4251-a18c-a0f22b1aaf2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1899</TotalTime>
  <Words>527</Words>
  <Application>Microsoft Office PowerPoint</Application>
  <PresentationFormat>Widescreen</PresentationFormat>
  <Paragraphs>155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Aharoni</vt:lpstr>
      <vt:lpstr>Arial</vt:lpstr>
      <vt:lpstr>Britannic Bold</vt:lpstr>
      <vt:lpstr>Calibri</vt:lpstr>
      <vt:lpstr>Calibri Light</vt:lpstr>
      <vt:lpstr>Modern No. 20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Koethe, John Robert</dc:creator>
  <cp:lastModifiedBy>Camtu Nguyen</cp:lastModifiedBy>
  <cp:revision>31</cp:revision>
  <dcterms:created xsi:type="dcterms:W3CDTF">2020-02-20T21:58:01Z</dcterms:created>
  <dcterms:modified xsi:type="dcterms:W3CDTF">2020-03-09T23:11:50Z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0x010100A468549C2BD59B479980D0EE939D6FF4</vt:lpwstr>
  </property>
</Properties>
</file>