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810F8-AD56-4037-A442-3CDD36A5E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C9C92-9B29-436D-8A42-59C2F9260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4F641-CDC4-4F2B-A2A8-3280822D6CC5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6684D1-D6A5-4F69-BE8E-0907905C0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A1D19F-55B4-4EB8-AE9A-D053B98F3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A4FC-869B-4884-A273-F03E474BB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883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C35A3D-9C60-4D05-A024-114D23CC8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4CF004-412F-491A-A1E2-3CD1F3E58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FBEDB-2333-45ED-A305-DFCECAF713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4F641-CDC4-4F2B-A2A8-3280822D6CC5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08F26-55CF-4356-9D5B-E196258290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647EB-61AF-430D-B378-C4552CD0F3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1A4FC-869B-4884-A273-F03E474BB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27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95F573-8A10-4632-9303-BD380CCF5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Longer Term Efficacy and Safety of </a:t>
            </a:r>
            <a:br>
              <a:rPr lang="en-US" sz="3600"/>
            </a:br>
            <a:r>
              <a:rPr lang="en-US" sz="3600"/>
              <a:t>F/TAF and F/TDF For HIV PrEP:</a:t>
            </a:r>
            <a:br>
              <a:rPr lang="en-US" sz="3600"/>
            </a:br>
            <a:r>
              <a:rPr lang="en-US" sz="3600"/>
              <a:t>DISCOVER Trial Week 96 Results  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6DF0E0-1818-400C-B21F-D51960822F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26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15FF42-E406-433D-8535-97EE81F39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Bone Safety: BMD Substudy (n=375)*</a:t>
            </a:r>
            <a:br>
              <a:rPr lang="en-US" altLang="en-US" sz="2800"/>
            </a:br>
            <a:r>
              <a:rPr lang="en-US" alt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  <a:t>Aged ≥ and &lt;25 y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C296B7-E195-4782-9D25-7025797048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736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24151D-96EF-4806-A797-34D8306C4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Categorical BMD Changes (By Percent Change) at Week 96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1C95CA-B0E8-43ED-9640-C60A3D6650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6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61FDA17-E2E5-4AF7-A302-1BAB12D96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Renal </a:t>
            </a:r>
            <a:r>
              <a:rPr lang="en-US" altLang="en-US"/>
              <a:t>Safety</a:t>
            </a:r>
            <a:endParaRPr lang="en-US" alt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10F644-037F-480A-B1A6-654E6580C9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924485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EB9DA48-D69A-4168-9703-BBFB45459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Renal Safety</a:t>
            </a:r>
            <a:br>
              <a:rPr lang="en-US" altLang="en-US" sz="2800"/>
            </a:br>
            <a:r>
              <a:rPr lang="en-US" alt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  <a:t>Aged ≥50 y</a:t>
            </a:r>
            <a:endParaRPr lang="en-US" alt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78D0B0-9900-4AB1-AAE6-DAB159701B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97146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03858C-FE73-416C-9561-E3E27E53D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Renal Safety</a:t>
            </a:r>
            <a:br>
              <a:rPr lang="en-US" altLang="en-US" sz="2800"/>
            </a:br>
            <a:r>
              <a:rPr lang="en-US" alt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  <a:t>BL eGFR 60–≤90 mL/min</a:t>
            </a:r>
            <a:endParaRPr lang="en-US" alt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8DD06D-1E91-4D58-AEEE-56FE6E5E44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879222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33527D-FD21-4620-BBBC-670A63FD4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Fasting Lipids and Glucose at Week 96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0A891B-CE39-4F75-AFFB-2CB96086F2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773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95EA29-AA9C-4729-B396-F7E23F0BA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Body Weight and BMI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3F63B4-D082-4831-9EB3-890BA7612B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62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1A9428-0021-4E37-8D2F-3E6AB983C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Conclusions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47A291-1865-4A03-825F-753B22D7CB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739EAF6-DB28-4B81-8FD6-F8FB5D30E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Acknowledgments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A62F36-C770-4202-9A8A-CADB57D3EB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32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9312DBC-6FBA-41DD-97DB-889D30047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Introduction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5EE3E2-886E-4DF1-AD15-F1575884D0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521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AE1832-0AD8-4C92-91FB-4BC939E4B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Study Design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597EC7-8773-4A20-9532-44F36AEF70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76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44A86E3-B348-4EAD-BF5F-6A1D794AD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Participant Disposition Through Week 96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EDBD8D-CB4F-4563-BB38-0B0B59D991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21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74B00FD-3476-4211-8E7E-F3FBC30A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Demographics and Baseline Characteristics*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5F51DB-B0F0-46F4-8C5C-FBE9C1A727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173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CE923B3-DB19-47A4-894A-4AE0B8841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Primary Endpoint Analysis: HIV Incidence</a:t>
            </a:r>
            <a:endParaRPr lang="en-US" alt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DC8847-9066-4854-9BE5-7EDADF68C1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3665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58B7771-0C90-4B3D-AF79-EA2E0C6AA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Overall Safety Summary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E9CBDD-6538-4CD7-917F-4B46F7E957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46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15150B5-AB79-4A06-A41B-3E2611D2A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Bone Safety: BMD Substudy (n=375)*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3E2787-946D-4C07-B285-857645489E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698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AE00AB-9159-4957-BCEE-6188CA77A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Bone Safety: BMD Substudy (n=375)*</a:t>
            </a:r>
            <a:br>
              <a:rPr lang="en-US" altLang="en-US" sz="2800"/>
            </a:br>
            <a:r>
              <a:rPr lang="en-US" alt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  <a:t>Aged ≥25 y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A6E686-A815-4853-928A-28A5902209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22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</Words>
  <Application>Microsoft Office PowerPoint</Application>
  <PresentationFormat>Widescreen</PresentationFormat>
  <Paragraphs>18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Longer Term Efficacy and Safety of  F/TAF and F/TDF For HIV PrEP: DISCOVER Trial Week 96 Results  </vt:lpstr>
      <vt:lpstr>Introduction</vt:lpstr>
      <vt:lpstr>Study Design</vt:lpstr>
      <vt:lpstr>Participant Disposition Through Week 96</vt:lpstr>
      <vt:lpstr>Demographics and Baseline Characteristics*</vt:lpstr>
      <vt:lpstr>Primary Endpoint Analysis: HIV Incidence</vt:lpstr>
      <vt:lpstr>Overall Safety Summary</vt:lpstr>
      <vt:lpstr>Bone Safety: BMD Substudy (n=375)*</vt:lpstr>
      <vt:lpstr>Bone Safety: BMD Substudy (n=375)* Aged ≥25 y</vt:lpstr>
      <vt:lpstr>Bone Safety: BMD Substudy (n=375)* Aged ≥ and &lt;25 y</vt:lpstr>
      <vt:lpstr>Categorical BMD Changes (By Percent Change) at Week 96</vt:lpstr>
      <vt:lpstr>Renal Safety</vt:lpstr>
      <vt:lpstr>Renal Safety Aged ≥50 y</vt:lpstr>
      <vt:lpstr>Renal Safety BL eGFR 60–≤90 mL/min</vt:lpstr>
      <vt:lpstr>Fasting Lipids and Glucose at Week 96</vt:lpstr>
      <vt:lpstr>Body Weight and BMI</vt:lpstr>
      <vt:lpstr>Conclusions</vt:lpstr>
      <vt:lpstr>Acknowledgments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Longer Term Efficacy and Safety of  F/TAF and F/TDF For HIV PrEP: DISCOVER Trial Week 96 Results  </dc:title>
  <dc:creator>Susan Chuck</dc:creator>
  <cp:lastModifiedBy>Susan Chuck</cp:lastModifiedBy>
  <cp:revision>1</cp:revision>
  <dcterms:created xsi:type="dcterms:W3CDTF">2020-03-10T16:07:09Z</dcterms:created>
  <dcterms:modified xsi:type="dcterms:W3CDTF">2020-03-10T16:07:09Z</dcterms:modified>
</cp:coreProperties>
</file>