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1" r:id="rId2"/>
    <p:sldMasterId id="2147483686" r:id="rId3"/>
  </p:sldMasterIdLst>
  <p:notesMasterIdLst>
    <p:notesMasterId r:id="rId10"/>
  </p:notesMasterIdLst>
  <p:handoutMasterIdLst>
    <p:handoutMasterId r:id="rId11"/>
  </p:handoutMasterIdLst>
  <p:sldIdLst>
    <p:sldId id="366" r:id="rId4"/>
    <p:sldId id="2141411552" r:id="rId5"/>
    <p:sldId id="2141411550" r:id="rId6"/>
    <p:sldId id="2141411538" r:id="rId7"/>
    <p:sldId id="2141411547" r:id="rId8"/>
    <p:sldId id="214141154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hil S Pang" initials="PSP" lastIdx="3" clrIdx="0"/>
  <p:cmAuthor id="1" name="Sarah Arterburn" initials="SA" lastIdx="4" clrIdx="1"/>
  <p:cmAuthor id="2" name="Jill Denning" initials="JD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7FE"/>
    <a:srgbClr val="3A21B2"/>
    <a:srgbClr val="8B77E7"/>
    <a:srgbClr val="3B22B3"/>
    <a:srgbClr val="7D69E4"/>
    <a:srgbClr val="8A77E6"/>
    <a:srgbClr val="7059E1"/>
    <a:srgbClr val="3820B2"/>
    <a:srgbClr val="8E90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 autoAdjust="0"/>
    <p:restoredTop sz="94668" autoAdjust="0"/>
  </p:normalViewPr>
  <p:slideViewPr>
    <p:cSldViewPr snapToGrid="0">
      <p:cViewPr varScale="1">
        <p:scale>
          <a:sx n="80" d="100"/>
          <a:sy n="80" d="100"/>
        </p:scale>
        <p:origin x="66" y="690"/>
      </p:cViewPr>
      <p:guideLst/>
    </p:cSldViewPr>
  </p:slideViewPr>
  <p:outlineViewPr>
    <p:cViewPr>
      <p:scale>
        <a:sx n="33" d="100"/>
        <a:sy n="33" d="100"/>
      </p:scale>
      <p:origin x="0" y="392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155DFEB-23AB-4621-A387-72CAA71FFA3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630AFA4-C1F3-4107-8731-249BBBFE7D9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2783D1-F847-458C-BA27-0F5F923A43E2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FB9B8FB-1CC6-4B54-A6D6-186543A503C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6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FBC3A-A12C-40F9-BB8D-BC30C79013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07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2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7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1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64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9B8FB-1CC6-4B54-A6D6-186543A503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6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76400"/>
            <a:ext cx="10565728" cy="4419600"/>
          </a:xfrm>
        </p:spPr>
        <p:txBody>
          <a:bodyPr rIns="0"/>
          <a:lstStyle>
            <a:lvl1pPr>
              <a:spcBef>
                <a:spcPts val="900"/>
              </a:spcBef>
              <a:defRPr/>
            </a:lvl1pPr>
            <a:lvl2pPr>
              <a:spcBef>
                <a:spcPts val="0"/>
              </a:spcBef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68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29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67640"/>
            <a:ext cx="10565728" cy="787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12801" y="6520934"/>
            <a:ext cx="10565726" cy="184666"/>
          </a:xfrm>
        </p:spPr>
        <p:txBody>
          <a:bodyPr tIns="0" rIns="0" bIns="0" anchor="b">
            <a:sp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8528" y="6340475"/>
            <a:ext cx="591800" cy="365125"/>
          </a:xfrm>
        </p:spPr>
        <p:txBody>
          <a:bodyPr lIns="0" tIns="0" rIns="0" bIns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 baseline="0">
                <a:solidFill>
                  <a:srgbClr val="000000">
                    <a:tint val="75000"/>
                  </a:srgbClr>
                </a:solidFill>
              </a:defRPr>
            </a:lvl1pPr>
          </a:lstStyle>
          <a:p>
            <a:pPr>
              <a:defRPr/>
            </a:pPr>
            <a:fld id="{2BE16F37-D63B-443C-96C0-C234F1098F7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434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l 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AF10519-1301-5B41-8BBB-142CE31B4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/>
          <a:stretch/>
        </p:blipFill>
        <p:spPr>
          <a:xfrm rot="9667545">
            <a:off x="-3168201" y="-1692556"/>
            <a:ext cx="6336402" cy="6339766"/>
          </a:xfrm>
          <a:prstGeom prst="rect">
            <a:avLst/>
          </a:pr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xmlns="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8210CD-D3DA-AC41-9258-6B0466D81EDC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ORAL ABSTRACT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7872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72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43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600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ience Spot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>
            <a:extLst>
              <a:ext uri="{FF2B5EF4-FFF2-40B4-BE49-F238E27FC236}">
                <a16:creationId xmlns:a16="http://schemas.microsoft.com/office/drawing/2014/main" xmlns="" id="{14FFDB43-A8E1-5C48-BB95-00665E30E46B}"/>
              </a:ext>
            </a:extLst>
          </p:cNvPr>
          <p:cNvSpPr/>
          <p:nvPr userDrawn="1"/>
        </p:nvSpPr>
        <p:spPr>
          <a:xfrm flipH="1">
            <a:off x="6819900" y="450029"/>
            <a:ext cx="5931800" cy="964077"/>
          </a:xfrm>
          <a:prstGeom prst="parallelogram">
            <a:avLst>
              <a:gd name="adj" fmla="val 56609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2"/>
              </a:gs>
              <a:gs pos="78000">
                <a:schemeClr val="accent3"/>
              </a:gs>
            </a:gsLst>
            <a:lin ang="126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C3A0A3D-647D-4660-BE4D-F0134615A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b="27950"/>
          <a:stretch/>
        </p:blipFill>
        <p:spPr>
          <a:xfrm rot="9667545">
            <a:off x="-2881589" y="31796"/>
            <a:ext cx="6336402" cy="4567775"/>
          </a:xfrm>
          <a:custGeom>
            <a:avLst/>
            <a:gdLst>
              <a:gd name="connsiteX0" fmla="*/ 5761388 w 6336402"/>
              <a:gd name="connsiteY0" fmla="*/ 0 h 4567775"/>
              <a:gd name="connsiteX1" fmla="*/ 6336402 w 6336402"/>
              <a:gd name="connsiteY1" fmla="*/ 0 h 4567775"/>
              <a:gd name="connsiteX2" fmla="*/ 6336402 w 6336402"/>
              <a:gd name="connsiteY2" fmla="*/ 196582 h 4567775"/>
              <a:gd name="connsiteX3" fmla="*/ 2690296 w 6336402"/>
              <a:gd name="connsiteY3" fmla="*/ 4567775 h 4567775"/>
              <a:gd name="connsiteX4" fmla="*/ 0 w 6336402"/>
              <a:gd name="connsiteY4" fmla="*/ 3648031 h 4567775"/>
              <a:gd name="connsiteX5" fmla="*/ 0 w 6336402"/>
              <a:gd name="connsiteY5" fmla="*/ 0 h 4567775"/>
              <a:gd name="connsiteX6" fmla="*/ 4251902 w 6336402"/>
              <a:gd name="connsiteY6" fmla="*/ 0 h 456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6402" h="4567775">
                <a:moveTo>
                  <a:pt x="5761388" y="0"/>
                </a:moveTo>
                <a:lnTo>
                  <a:pt x="6336402" y="0"/>
                </a:lnTo>
                <a:lnTo>
                  <a:pt x="6336402" y="196582"/>
                </a:lnTo>
                <a:close/>
                <a:moveTo>
                  <a:pt x="2690296" y="4567775"/>
                </a:moveTo>
                <a:lnTo>
                  <a:pt x="0" y="3648031"/>
                </a:lnTo>
                <a:lnTo>
                  <a:pt x="0" y="0"/>
                </a:lnTo>
                <a:lnTo>
                  <a:pt x="4251902" y="0"/>
                </a:lnTo>
                <a:close/>
              </a:path>
            </a:pathLst>
          </a:custGeom>
          <a:effectLst/>
        </p:spPr>
      </p:pic>
      <p:sp>
        <p:nvSpPr>
          <p:cNvPr id="35" name="Text Placeholder 12">
            <a:extLst>
              <a:ext uri="{FF2B5EF4-FFF2-40B4-BE49-F238E27FC236}">
                <a16:creationId xmlns:a16="http://schemas.microsoft.com/office/drawing/2014/main" xmlns="" id="{0042F920-0294-0748-9AF7-F4D565B4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27312" y="4576775"/>
            <a:ext cx="8361599" cy="439861"/>
          </a:xfrm>
          <a:prstGeom prst="rect">
            <a:avLst/>
          </a:prstGeom>
        </p:spPr>
        <p:txBody>
          <a:bodyPr/>
          <a:lstStyle>
            <a:lvl1pPr marL="0" marR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 i="1">
                <a:latin typeface="Oriya MN" panose="02020600050405020304" pitchFamily="18" charset="0"/>
                <a:cs typeface="Oriya MN" panose="02020600050405020304" pitchFamily="18" charset="0"/>
              </a:defRPr>
            </a:lvl2pPr>
            <a:lvl3pPr marL="1088572" indent="0" algn="r">
              <a:buNone/>
              <a:defRPr sz="1867">
                <a:latin typeface="Oriya MN" panose="02020600050405020304" pitchFamily="18" charset="0"/>
                <a:cs typeface="Oriya MN" panose="02020600050405020304" pitchFamily="18" charset="0"/>
              </a:defRPr>
            </a:lvl3pPr>
            <a:lvl4pPr marL="1632858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4pPr>
            <a:lvl5pPr marL="2177143" indent="0" algn="r">
              <a:buNone/>
              <a:defRPr sz="1333">
                <a:latin typeface="Oriya MN" panose="02020600050405020304" pitchFamily="18" charset="0"/>
                <a:cs typeface="Oriya MN" panose="02020600050405020304" pitchFamily="18" charset="0"/>
              </a:defRPr>
            </a:lvl5pPr>
          </a:lstStyle>
          <a:p>
            <a:pPr marL="0" marR="0" lvl="0" indent="0" algn="r" defTabSz="108857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xmlns="" id="{4A627601-C738-AF4A-827D-378AC21770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80000"/>
              </a:lnSpc>
              <a:spcBef>
                <a:spcPts val="0"/>
              </a:spcBef>
              <a:buNone/>
              <a:defRPr sz="1667" i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4285" indent="0" algn="r">
              <a:buNone/>
              <a:defRPr sz="1667">
                <a:latin typeface="Oriya MN" pitchFamily="2" charset="0"/>
                <a:cs typeface="Oriya MN" pitchFamily="2" charset="0"/>
              </a:defRPr>
            </a:lvl2pPr>
            <a:lvl3pPr marL="1088572" indent="0" algn="r">
              <a:buNone/>
              <a:defRPr sz="1667">
                <a:latin typeface="Oriya MN" pitchFamily="2" charset="0"/>
                <a:cs typeface="Oriya MN" pitchFamily="2" charset="0"/>
              </a:defRPr>
            </a:lvl3pPr>
            <a:lvl4pPr marL="1632858" indent="0" algn="r">
              <a:buNone/>
              <a:defRPr sz="1667">
                <a:latin typeface="Oriya MN" pitchFamily="2" charset="0"/>
                <a:cs typeface="Oriya MN" pitchFamily="2" charset="0"/>
              </a:defRPr>
            </a:lvl4pPr>
            <a:lvl5pPr marL="2177143" indent="0" algn="r">
              <a:buNone/>
              <a:defRPr sz="1667">
                <a:latin typeface="Oriya MN" pitchFamily="2" charset="0"/>
                <a:cs typeface="Oriya MN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xmlns="" id="{738D2C19-41D2-7544-AA29-1666AF5B9F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6002" y="1814271"/>
            <a:ext cx="9325427" cy="2579597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4400" b="1" i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>
              <a:lnSpc>
                <a:spcPct val="80000"/>
              </a:lnSpc>
            </a:pPr>
            <a:r>
              <a:rPr lang="en-US" dirty="0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FB0BC5-7F59-4047-B5D2-D261CEE422F8}"/>
              </a:ext>
            </a:extLst>
          </p:cNvPr>
          <p:cNvSpPr txBox="1"/>
          <p:nvPr userDrawn="1"/>
        </p:nvSpPr>
        <p:spPr>
          <a:xfrm>
            <a:off x="7408111" y="722299"/>
            <a:ext cx="4416153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lvl="0" indent="0" algn="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F6DCB2"/>
                </a:solidFill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F6DCB2"/>
                </a:solidFill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F6DCB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ctr"/>
            <a:r>
              <a:rPr lang="en-US" dirty="0"/>
              <a:t>SCIENCE SPOTLIGHT</a:t>
            </a:r>
            <a:r>
              <a:rPr lang="en-US" baseline="30000" dirty="0"/>
              <a:t>™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xmlns="" id="{EC6ED330-68AE-AD43-93C2-20C49EC890C5}"/>
              </a:ext>
            </a:extLst>
          </p:cNvPr>
          <p:cNvSpPr txBox="1">
            <a:spLocks/>
          </p:cNvSpPr>
          <p:nvPr userDrawn="1"/>
        </p:nvSpPr>
        <p:spPr>
          <a:xfrm>
            <a:off x="1166692" y="5873165"/>
            <a:ext cx="2060620" cy="531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1667" i="1" kern="1200">
                <a:solidFill>
                  <a:schemeClr val="accent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4285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2pPr>
            <a:lvl3pPr marL="1088572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3pPr>
            <a:lvl4pPr marL="1632858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4pPr>
            <a:lvl5pPr marL="2177143" indent="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67" kern="1200">
                <a:solidFill>
                  <a:srgbClr val="F6DCB2"/>
                </a:solidFill>
                <a:latin typeface="Oriya MN" pitchFamily="2" charset="0"/>
                <a:ea typeface="+mn-ea"/>
                <a:cs typeface="Oriya MN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Disclosure: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xmlns="" id="{27EEF60D-8CCD-9F42-9992-AEA7FE6B394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1792" y="6182000"/>
            <a:ext cx="1627466" cy="650403"/>
          </a:xfrm>
          <a:prstGeom prst="rect">
            <a:avLst/>
          </a:prstGeom>
          <a:effectLst>
            <a:outerShdw blurRad="12700" dist="38100" dir="2700000" algn="tl" rotWithShape="0">
              <a:prstClr val="black">
                <a:alpha val="2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BFE1180-A514-F848-8669-98FE314DD4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88" y="5873750"/>
            <a:ext cx="8383587" cy="633413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dirty="0"/>
              <a:t>[Click to add the financial relationships you have with commercial entities. </a:t>
            </a:r>
            <a:br>
              <a:rPr lang="en-US" sz="1200" dirty="0"/>
            </a:br>
            <a:r>
              <a:rPr lang="en-US" sz="1200" dirty="0"/>
              <a:t>If you have no financial relationships, add "None”]</a:t>
            </a:r>
          </a:p>
        </p:txBody>
      </p:sp>
    </p:spTree>
    <p:extLst>
      <p:ext uri="{BB962C8B-B14F-4D97-AF65-F5344CB8AC3E}">
        <p14:creationId xmlns:p14="http://schemas.microsoft.com/office/powerpoint/2010/main" val="414523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FC4F1E4-1687-DF46-BD66-1D43678AC254}"/>
              </a:ext>
            </a:extLst>
          </p:cNvPr>
          <p:cNvSpPr/>
          <p:nvPr userDrawn="1"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3554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D4433A-34D5-0342-91E3-89AECD66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589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20C13C-10DC-884F-B9F6-6BF22BCE1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803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165100"/>
            <a:ext cx="10566400" cy="787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764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>
            <a:off x="812800" y="1066800"/>
            <a:ext cx="10566400" cy="0"/>
          </a:xfrm>
          <a:prstGeom prst="line">
            <a:avLst/>
          </a:prstGeom>
          <a:noFill/>
          <a:ln w="53975">
            <a:solidFill>
              <a:srgbClr val="96969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1587225" name="Line 25"/>
          <p:cNvSpPr>
            <a:spLocks noChangeShapeType="1"/>
          </p:cNvSpPr>
          <p:nvPr userDrawn="1"/>
        </p:nvSpPr>
        <p:spPr bwMode="auto">
          <a:xfrm>
            <a:off x="812800" y="1143000"/>
            <a:ext cx="10566400" cy="0"/>
          </a:xfrm>
          <a:prstGeom prst="line">
            <a:avLst/>
          </a:prstGeom>
          <a:noFill/>
          <a:ln w="5397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25000"/>
              </a:spcAft>
              <a:buFontTx/>
              <a:buChar char="•"/>
              <a:defRPr/>
            </a:pPr>
            <a:endParaRPr lang="en-US" sz="3600" b="1" baseline="-25000" dirty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9313333" y="649288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-25000">
                <a:solidFill>
                  <a:srgbClr val="000000">
                    <a:tint val="75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6E519-2B19-4FD1-9DB5-C3407DF939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14400" y="6497638"/>
            <a:ext cx="91440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6407155"/>
            <a:ext cx="8229600" cy="366713"/>
          </a:xfrm>
          <a:prstGeom prst="rect">
            <a:avLst/>
          </a:prstGeom>
          <a:noFill/>
        </p:spPr>
        <p:txBody>
          <a:bodyPr anchor="b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0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Symbol" pitchFamily="18" charset="2"/>
        <a:buChar char="¨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846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xmlns="" id="{67D7B2FF-428D-4C48-A9C3-BBC599C3E45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4E4403F-6603-8F4A-8B16-12BDB84D6752}"/>
              </a:ext>
            </a:extLst>
          </p:cNvPr>
          <p:cNvSpPr/>
          <p:nvPr userDrawn="1"/>
        </p:nvSpPr>
        <p:spPr>
          <a:xfrm>
            <a:off x="-1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rgbClr val="6B8CC4">
                  <a:alpha val="0"/>
                </a:srgbClr>
              </a:gs>
              <a:gs pos="30000">
                <a:srgbClr val="4B6AA2">
                  <a:alpha val="0"/>
                </a:srgbClr>
              </a:gs>
              <a:gs pos="66000">
                <a:srgbClr val="36548C">
                  <a:alpha val="50000"/>
                </a:srgbClr>
              </a:gs>
            </a:gsLst>
            <a:lin ang="159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96EF46-E1E3-BF46-A46A-EF29CE6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67" y="291305"/>
            <a:ext cx="11480799" cy="7794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837DFFB-A983-FA41-948E-3AD60C653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467" y="1188720"/>
            <a:ext cx="11480799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87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5B89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6DCB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6DCB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6DCB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6DCB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1.emf"/><Relationship Id="rId1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5.emf"/><Relationship Id="rId7" Type="http://schemas.openxmlformats.org/officeDocument/2006/relationships/image" Target="../media/image8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13.emf"/><Relationship Id="rId25" Type="http://schemas.openxmlformats.org/officeDocument/2006/relationships/image" Target="../media/image17.e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emf"/><Relationship Id="rId24" Type="http://schemas.openxmlformats.org/officeDocument/2006/relationships/oleObject" Target="../embeddings/oleObject14.bin"/><Relationship Id="rId5" Type="http://schemas.openxmlformats.org/officeDocument/2006/relationships/image" Target="../media/image7.emf"/><Relationship Id="rId15" Type="http://schemas.openxmlformats.org/officeDocument/2006/relationships/image" Target="../media/image12.emf"/><Relationship Id="rId23" Type="http://schemas.openxmlformats.org/officeDocument/2006/relationships/image" Target="../media/image16.emf"/><Relationship Id="rId10" Type="http://schemas.openxmlformats.org/officeDocument/2006/relationships/oleObject" Target="../embeddings/oleObject7.bin"/><Relationship Id="rId19" Type="http://schemas.openxmlformats.org/officeDocument/2006/relationships/image" Target="../media/image14.e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9.emf"/><Relationship Id="rId14" Type="http://schemas.openxmlformats.org/officeDocument/2006/relationships/oleObject" Target="../embeddings/oleObject9.bin"/><Relationship Id="rId22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9D9D8B7-9DF2-CB43-A7AF-1A9E93AF92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27312" y="4576775"/>
            <a:ext cx="8361599" cy="43986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Elena Bekerman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0DDEA7F1-BC25-8D47-A811-772E1BA0D4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27312" y="5032965"/>
            <a:ext cx="8361599" cy="798440"/>
          </a:xfrm>
        </p:spPr>
        <p:txBody>
          <a:bodyPr/>
          <a:lstStyle/>
          <a:p>
            <a:r>
              <a:rPr lang="en-US" sz="1800" dirty="0"/>
              <a:t>Gilead Sciences, Inc, Foster City, CA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521221-07E2-414B-AAB7-A97450E3C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2" y="1814271"/>
            <a:ext cx="9325427" cy="2579597"/>
          </a:xfrm>
        </p:spPr>
        <p:txBody>
          <a:bodyPr/>
          <a:lstStyle/>
          <a:p>
            <a:r>
              <a:rPr lang="en-US" dirty="0"/>
              <a:t>Long-Acting HIV Capsid Inhibitor Effective as </a:t>
            </a:r>
            <a:r>
              <a:rPr lang="en-US" dirty="0" err="1"/>
              <a:t>PrEP</a:t>
            </a:r>
            <a:r>
              <a:rPr lang="en-US" dirty="0"/>
              <a:t> in a SHIV Rhesus Macaque Model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5DF23833-50EB-314B-BDCB-E6F9B822152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1200" dirty="0"/>
              <a:t>Employment at and stock/stock options in Gilead Sciences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9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1A1B05-138B-468E-B673-F5F89CA29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Lenacapavir</a:t>
            </a:r>
            <a:r>
              <a:rPr lang="en-US" dirty="0"/>
              <a:t> (LEN) and GS-CA1 Are Novel Long-acting HIV/SIV Capsid Inhibitors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AB43050-9D30-440F-AB45-6B81509C89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7187" y="6618515"/>
            <a:ext cx="11379200" cy="169277"/>
          </a:xfrm>
        </p:spPr>
        <p:txBody>
          <a:bodyPr/>
          <a:lstStyle/>
          <a:p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*GS-US-200-4538; GS-US-200-4071; GS-US-200-4072;</a:t>
            </a:r>
            <a:r>
              <a:rPr lang="en-US" sz="1100" kern="12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100" kern="1200" baseline="30000" dirty="0">
                <a:ea typeface="Tahoma" panose="020B0604030504040204" pitchFamily="34" charset="0"/>
                <a:cs typeface="Tahoma" panose="020B0604030504040204" pitchFamily="34" charset="0"/>
              </a:rPr>
              <a:t>†</a:t>
            </a:r>
            <a:r>
              <a:rPr lang="en-US" sz="1100" kern="1200" dirty="0">
                <a:ea typeface="Tahoma" panose="020B0604030504040204" pitchFamily="34" charset="0"/>
                <a:cs typeface="Tahoma" panose="020B0604030504040204" pitchFamily="34" charset="0"/>
              </a:rPr>
              <a:t>Tested in human PBMC; </a:t>
            </a:r>
            <a:r>
              <a:rPr lang="en-US" sz="1600" baseline="30000" dirty="0"/>
              <a:t>‡</a:t>
            </a:r>
            <a:r>
              <a:rPr lang="en-US" sz="1100" kern="1200" dirty="0">
                <a:ea typeface="Tahoma" panose="020B0604030504040204" pitchFamily="34" charset="0"/>
                <a:cs typeface="Tahoma" panose="020B0604030504040204" pitchFamily="34" charset="0"/>
              </a:rPr>
              <a:t>Tested in rhesus macaque PBMC.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en-US" sz="1100" kern="1200" baseline="30000" dirty="0"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Link JO, et al. Nature 2020; 2. </a:t>
            </a:r>
            <a:r>
              <a:rPr kumimoji="0" lang="en-US" sz="1100" b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Yant</a:t>
            </a:r>
            <a:r>
              <a:rPr kumimoji="0" lang="en-US" sz="11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Tahoma" panose="020B0604030504040204" pitchFamily="34" charset="0"/>
                <a:cs typeface="Tahoma" panose="020B0604030504040204" pitchFamily="34" charset="0"/>
              </a:rPr>
              <a:t> SR, et al. Nat Med 2019.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B6DBB9-7BB5-4114-97AC-D5F9A745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40FA9D3B-18E1-42F6-9CBB-F9BB5A651A8C}"/>
              </a:ext>
            </a:extLst>
          </p:cNvPr>
          <p:cNvGrpSpPr>
            <a:grpSpLocks noChangeAspect="1"/>
          </p:cNvGrpSpPr>
          <p:nvPr/>
        </p:nvGrpSpPr>
        <p:grpSpPr>
          <a:xfrm>
            <a:off x="4134551" y="2803858"/>
            <a:ext cx="2062437" cy="1684489"/>
            <a:chOff x="3454768" y="1773961"/>
            <a:chExt cx="2291596" cy="187165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EFC86767-C278-4732-8EEA-EBF3EAA82A86}"/>
                </a:ext>
              </a:extLst>
            </p:cNvPr>
            <p:cNvSpPr/>
            <p:nvPr/>
          </p:nvSpPr>
          <p:spPr>
            <a:xfrm>
              <a:off x="5277043" y="2772587"/>
              <a:ext cx="469321" cy="367428"/>
            </a:xfrm>
            <a:prstGeom prst="ellipse">
              <a:avLst/>
            </a:prstGeom>
            <a:solidFill>
              <a:srgbClr val="C50E3C">
                <a:alpha val="2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aphicFrame>
          <p:nvGraphicFramePr>
            <p:cNvPr id="6" name="Object 5">
              <a:extLst>
                <a:ext uri="{FF2B5EF4-FFF2-40B4-BE49-F238E27FC236}">
                  <a16:creationId xmlns:a16="http://schemas.microsoft.com/office/drawing/2014/main" xmlns="" id="{61944F7D-5F1F-4878-A78A-8ABE1FCCE2A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4768" y="1846575"/>
            <a:ext cx="1972357" cy="1799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4" name="CS ChemDraw Drawing" r:id="rId5" imgW="2361855" imgH="2159088" progId="ChemDraw.Document.6.0">
                    <p:embed/>
                  </p:oleObj>
                </mc:Choice>
                <mc:Fallback>
                  <p:oleObj name="CS ChemDraw Drawing" r:id="rId5" imgW="2361855" imgH="2159088" progId="ChemDraw.Document.6.0">
                    <p:embed/>
                    <p:pic>
                      <p:nvPicPr>
                        <p:cNvPr id="6" name="Object 5">
                          <a:extLst>
                            <a:ext uri="{FF2B5EF4-FFF2-40B4-BE49-F238E27FC236}">
                              <a16:creationId xmlns:a16="http://schemas.microsoft.com/office/drawing/2014/main" xmlns="" id="{61944F7D-5F1F-4878-A78A-8ABE1FCCE2A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454768" y="1846575"/>
                          <a:ext cx="1972357" cy="1799041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596A81E4-D7B7-49D7-8D20-593BB7CEF43D}"/>
                </a:ext>
              </a:extLst>
            </p:cNvPr>
            <p:cNvSpPr/>
            <p:nvPr/>
          </p:nvSpPr>
          <p:spPr>
            <a:xfrm>
              <a:off x="4499902" y="3222324"/>
              <a:ext cx="469321" cy="367428"/>
            </a:xfrm>
            <a:prstGeom prst="ellipse">
              <a:avLst/>
            </a:prstGeom>
            <a:solidFill>
              <a:srgbClr val="7278B4">
                <a:alpha val="24706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B0E95BD-3131-4E02-B72A-764393BD0272}"/>
                </a:ext>
              </a:extLst>
            </p:cNvPr>
            <p:cNvSpPr/>
            <p:nvPr/>
          </p:nvSpPr>
          <p:spPr>
            <a:xfrm>
              <a:off x="3758367" y="1773961"/>
              <a:ext cx="469321" cy="367428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8B09E2B-664D-46C7-B3B3-35F4BDBC24CF}"/>
              </a:ext>
            </a:extLst>
          </p:cNvPr>
          <p:cNvGrpSpPr>
            <a:grpSpLocks noChangeAspect="1"/>
          </p:cNvGrpSpPr>
          <p:nvPr/>
        </p:nvGrpSpPr>
        <p:grpSpPr>
          <a:xfrm>
            <a:off x="4206877" y="4772013"/>
            <a:ext cx="2065465" cy="1677225"/>
            <a:chOff x="6404235" y="1782033"/>
            <a:chExt cx="2294963" cy="1863583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xmlns="" id="{FA46C6FF-EA8E-4CE6-A0F9-1D2E37AEFAC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404235" y="1878928"/>
            <a:ext cx="2123721" cy="1766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75" name="CS ChemDraw Drawing" r:id="rId7" imgW="2543354" imgH="2121250" progId="ChemDraw.Document.6.0">
                    <p:embed/>
                  </p:oleObj>
                </mc:Choice>
                <mc:Fallback>
                  <p:oleObj name="CS ChemDraw Drawing" r:id="rId7" imgW="2543354" imgH="2121250" progId="ChemDraw.Document.6.0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xmlns="" id="{FA46C6FF-EA8E-4CE6-A0F9-1D2E37AEFAC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404235" y="1878928"/>
                          <a:ext cx="2123721" cy="1766688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7C468F54-9C01-4EFA-A5DA-BD2B753656A9}"/>
                </a:ext>
              </a:extLst>
            </p:cNvPr>
            <p:cNvSpPr/>
            <p:nvPr/>
          </p:nvSpPr>
          <p:spPr>
            <a:xfrm>
              <a:off x="7465972" y="3165451"/>
              <a:ext cx="469321" cy="367428"/>
            </a:xfrm>
            <a:prstGeom prst="ellipse">
              <a:avLst/>
            </a:prstGeom>
            <a:solidFill>
              <a:srgbClr val="7278B4">
                <a:alpha val="2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xmlns="" id="{E3A522D5-008A-43FB-B79B-B8DF13D4632E}"/>
                </a:ext>
              </a:extLst>
            </p:cNvPr>
            <p:cNvSpPr/>
            <p:nvPr/>
          </p:nvSpPr>
          <p:spPr>
            <a:xfrm>
              <a:off x="8229877" y="2770864"/>
              <a:ext cx="469321" cy="367428"/>
            </a:xfrm>
            <a:prstGeom prst="ellipse">
              <a:avLst/>
            </a:prstGeom>
            <a:solidFill>
              <a:srgbClr val="C50E3C">
                <a:alpha val="2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F15D3402-E4FB-417C-9635-4CA8F99DB109}"/>
                </a:ext>
              </a:extLst>
            </p:cNvPr>
            <p:cNvSpPr/>
            <p:nvPr/>
          </p:nvSpPr>
          <p:spPr>
            <a:xfrm>
              <a:off x="6701711" y="1782033"/>
              <a:ext cx="469321" cy="367428"/>
            </a:xfrm>
            <a:prstGeom prst="ellipse">
              <a:avLst/>
            </a:prstGeom>
            <a:solidFill>
              <a:srgbClr val="FFC000">
                <a:alpha val="25098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00206E1-6C75-4A42-9535-1EC00CB735E8}"/>
              </a:ext>
            </a:extLst>
          </p:cNvPr>
          <p:cNvSpPr txBox="1"/>
          <p:nvPr/>
        </p:nvSpPr>
        <p:spPr>
          <a:xfrm flipH="1">
            <a:off x="2278875" y="3162210"/>
            <a:ext cx="1512625" cy="584771"/>
          </a:xfrm>
          <a:prstGeom prst="rect">
            <a:avLst/>
          </a:prstGeom>
          <a:solidFill>
            <a:srgbClr val="0972C9"/>
          </a:solidFill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LEN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1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       (GS-6207)</a:t>
            </a: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52A4296-899E-4258-AF1E-D85F9D3AF224}"/>
              </a:ext>
            </a:extLst>
          </p:cNvPr>
          <p:cNvSpPr txBox="1"/>
          <p:nvPr/>
        </p:nvSpPr>
        <p:spPr>
          <a:xfrm flipH="1">
            <a:off x="2278875" y="5337982"/>
            <a:ext cx="1512624" cy="584771"/>
          </a:xfrm>
          <a:prstGeom prst="rect">
            <a:avLst/>
          </a:prstGeom>
          <a:solidFill>
            <a:srgbClr val="3820B2"/>
          </a:solidFill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GS-CA1</a:t>
            </a:r>
            <a:r>
              <a:rPr kumimoji="0" lang="en-US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2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(LEN analog)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xmlns="" id="{8E46A369-6AC0-4D5E-8C4B-1071BF8451D3}"/>
              </a:ext>
            </a:extLst>
          </p:cNvPr>
          <p:cNvSpPr/>
          <p:nvPr/>
        </p:nvSpPr>
        <p:spPr bwMode="auto">
          <a:xfrm rot="16200000" flipV="1">
            <a:off x="2601444" y="2293558"/>
            <a:ext cx="958265" cy="2107947"/>
          </a:xfrm>
          <a:prstGeom prst="bentUpArrow">
            <a:avLst>
              <a:gd name="adj1" fmla="val 13573"/>
              <a:gd name="adj2" fmla="val 15206"/>
              <a:gd name="adj3" fmla="val 25000"/>
            </a:avLst>
          </a:prstGeom>
          <a:solidFill>
            <a:srgbClr val="0972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Arrow: Bent-Up 32">
            <a:extLst>
              <a:ext uri="{FF2B5EF4-FFF2-40B4-BE49-F238E27FC236}">
                <a16:creationId xmlns:a16="http://schemas.microsoft.com/office/drawing/2014/main" xmlns="" id="{6E8D91BF-6BDE-4771-9109-F9FF61D4D7BB}"/>
              </a:ext>
            </a:extLst>
          </p:cNvPr>
          <p:cNvSpPr/>
          <p:nvPr/>
        </p:nvSpPr>
        <p:spPr bwMode="auto">
          <a:xfrm rot="5400000">
            <a:off x="2520118" y="4633400"/>
            <a:ext cx="1120918" cy="2107945"/>
          </a:xfrm>
          <a:prstGeom prst="bentUpArrow">
            <a:avLst>
              <a:gd name="adj1" fmla="val 13573"/>
              <a:gd name="adj2" fmla="val 15206"/>
              <a:gd name="adj3" fmla="val 25000"/>
            </a:avLst>
          </a:prstGeom>
          <a:solidFill>
            <a:srgbClr val="3820B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3D5E2C57-43B6-4866-97DE-DD9E3E74E4DE}"/>
              </a:ext>
            </a:extLst>
          </p:cNvPr>
          <p:cNvGrpSpPr/>
          <p:nvPr/>
        </p:nvGrpSpPr>
        <p:grpSpPr>
          <a:xfrm>
            <a:off x="221672" y="3824707"/>
            <a:ext cx="3331981" cy="1376672"/>
            <a:chOff x="606492" y="2946342"/>
            <a:chExt cx="3331981" cy="137667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F2CCD207-02FB-492D-8188-F844A1C30992}"/>
                </a:ext>
              </a:extLst>
            </p:cNvPr>
            <p:cNvSpPr txBox="1"/>
            <p:nvPr/>
          </p:nvSpPr>
          <p:spPr>
            <a:xfrm>
              <a:off x="785991" y="2946342"/>
              <a:ext cx="2448283" cy="573519"/>
            </a:xfrm>
            <a:prstGeom prst="rect">
              <a:avLst/>
            </a:prstGeom>
            <a:gradFill flip="none" rotWithShape="1">
              <a:gsLst>
                <a:gs pos="0">
                  <a:srgbClr val="3820B2"/>
                </a:gs>
                <a:gs pos="100000">
                  <a:srgbClr val="0972C9"/>
                </a:gs>
              </a:gsLst>
              <a:lin ang="16200000" scaled="1"/>
              <a:tileRect/>
            </a:gradFill>
          </p:spPr>
          <p:txBody>
            <a:bodyPr wrap="square" anchor="ctr" anchorCtr="0">
              <a:no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</a:rPr>
                <a:t>Gilead Long-acting</a:t>
              </a:r>
              <a:br>
                <a:rPr lang="en-US" sz="1600" b="1" dirty="0">
                  <a:solidFill>
                    <a:schemeClr val="bg1"/>
                  </a:solidFill>
                </a:rPr>
              </a:br>
              <a:r>
                <a:rPr lang="en-US" sz="1600" b="1" dirty="0">
                  <a:solidFill>
                    <a:schemeClr val="bg1"/>
                  </a:solidFill>
                </a:rPr>
                <a:t>Capsid Inhibitors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3F00ACB1-99ED-4D50-ADA9-21D0975DD1F0}"/>
                </a:ext>
              </a:extLst>
            </p:cNvPr>
            <p:cNvSpPr txBox="1"/>
            <p:nvPr/>
          </p:nvSpPr>
          <p:spPr>
            <a:xfrm>
              <a:off x="606492" y="3492017"/>
              <a:ext cx="333198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34950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Multi-stage capsid-specific MOA</a:t>
              </a:r>
            </a:p>
            <a:p>
              <a:pPr marL="234950" marR="0" lvl="0" indent="-1809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High metabolic stability,</a:t>
              </a:r>
              <a:b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low clearance &amp; low solubility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C460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64F61A4-9474-4449-A002-388EF222D6DD}"/>
              </a:ext>
            </a:extLst>
          </p:cNvPr>
          <p:cNvSpPr txBox="1"/>
          <p:nvPr/>
        </p:nvSpPr>
        <p:spPr>
          <a:xfrm>
            <a:off x="6491759" y="2837304"/>
            <a:ext cx="315251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Favorable safety &amp; tolerability profile in clinical trials*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2.3-log</a:t>
            </a:r>
            <a:r>
              <a:rPr kumimoji="0" lang="en-US" sz="16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HIV-1 RNA decline after 9 days of monotherapy*</a:t>
            </a:r>
          </a:p>
          <a:p>
            <a:pPr marL="227013" marR="0" lvl="0" indent="-227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27013" lvl="0" indent="-227013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Q6M formulation in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Phase 2/3 trials in</a:t>
            </a:r>
            <a:r>
              <a:rPr lang="en-US" sz="1600" dirty="0"/>
              <a:t> PLWH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47D8D76-2C6E-40FA-8064-636620F2F6DE}"/>
              </a:ext>
            </a:extLst>
          </p:cNvPr>
          <p:cNvSpPr txBox="1"/>
          <p:nvPr/>
        </p:nvSpPr>
        <p:spPr>
          <a:xfrm>
            <a:off x="6451244" y="5102698"/>
            <a:ext cx="31525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7013" indent="-227013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Preclinical efficacy in hu-mice</a:t>
            </a:r>
          </a:p>
          <a:p>
            <a:pPr marL="227013" indent="-227013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00" b="0" i="0" u="none" strike="noStrike" dirty="0">
              <a:effectLst/>
              <a:latin typeface="Arial" panose="020B0604020202020204" pitchFamily="34" charset="0"/>
            </a:endParaRPr>
          </a:p>
          <a:p>
            <a:pPr marL="227013" indent="-227013" algn="l" rtl="0" eaLnBrk="1" fontAlgn="ctr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kern="1200" baseline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Tool compound for preclinical research studies</a:t>
            </a:r>
            <a:endParaRPr lang="en-US" sz="16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87B43B8-10C8-4DA1-8D61-CF24E4BF860B}"/>
              </a:ext>
            </a:extLst>
          </p:cNvPr>
          <p:cNvSpPr txBox="1"/>
          <p:nvPr/>
        </p:nvSpPr>
        <p:spPr>
          <a:xfrm flipH="1">
            <a:off x="6524200" y="2487186"/>
            <a:ext cx="3017520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Status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3F43D92-2143-47B7-B1B9-C2F6FECEF6C0}"/>
              </a:ext>
            </a:extLst>
          </p:cNvPr>
          <p:cNvSpPr txBox="1"/>
          <p:nvPr/>
        </p:nvSpPr>
        <p:spPr>
          <a:xfrm flipH="1">
            <a:off x="9644270" y="5099367"/>
            <a:ext cx="1920240" cy="830993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lvl="0" algn="ctr">
              <a:defRPr/>
            </a:pPr>
            <a:r>
              <a:rPr lang="en-US" sz="1600" b="0" dirty="0"/>
              <a:t>HIV</a:t>
            </a:r>
            <a:r>
              <a:rPr lang="en-US" sz="1600" baseline="30000" dirty="0"/>
              <a:t>†</a:t>
            </a:r>
            <a:r>
              <a:rPr lang="en-US" sz="1600" b="0" dirty="0"/>
              <a:t>  0.130</a:t>
            </a:r>
          </a:p>
          <a:p>
            <a:pPr lvl="0" algn="ctr">
              <a:defRPr/>
            </a:pP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SHIV</a:t>
            </a:r>
            <a:r>
              <a:rPr lang="en-US" sz="1600" baseline="30000" dirty="0"/>
              <a:t>‡</a:t>
            </a:r>
            <a:r>
              <a:rPr lang="en-US" sz="1600" b="0" dirty="0"/>
              <a:t> 0.748</a:t>
            </a:r>
            <a:endParaRPr lang="en-US" sz="1600" b="0" baseline="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A9F696-BEDD-4676-8615-36A07A09477B}"/>
              </a:ext>
            </a:extLst>
          </p:cNvPr>
          <p:cNvSpPr txBox="1"/>
          <p:nvPr/>
        </p:nvSpPr>
        <p:spPr>
          <a:xfrm flipH="1">
            <a:off x="9689918" y="3132283"/>
            <a:ext cx="1920240" cy="861770"/>
          </a:xfrm>
          <a:prstGeom prst="rect">
            <a:avLst/>
          </a:prstGeom>
          <a:noFill/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lvl="0" algn="ctr">
              <a:defRPr/>
            </a:pPr>
            <a:r>
              <a:rPr lang="en-US" sz="1600" b="0" dirty="0"/>
              <a:t>HIV</a:t>
            </a:r>
            <a:r>
              <a:rPr lang="en-US" sz="1600" baseline="30000" dirty="0"/>
              <a:t>†</a:t>
            </a:r>
            <a:r>
              <a:rPr lang="en-US" sz="1600" b="0" dirty="0"/>
              <a:t>   0.050</a:t>
            </a:r>
          </a:p>
          <a:p>
            <a:pPr lvl="0" algn="ctr">
              <a:defRPr/>
            </a:pPr>
            <a:r>
              <a:rPr lang="en-US" sz="1600" b="0" dirty="0"/>
              <a:t/>
            </a:r>
            <a:br>
              <a:rPr lang="en-US" sz="1600" b="0" dirty="0"/>
            </a:br>
            <a:r>
              <a:rPr lang="en-US" sz="1600" b="0" dirty="0"/>
              <a:t>SHIV</a:t>
            </a:r>
            <a:r>
              <a:rPr lang="en-US" baseline="30000" dirty="0"/>
              <a:t>‡</a:t>
            </a:r>
            <a:r>
              <a:rPr lang="en-US" sz="1600" b="0" dirty="0"/>
              <a:t> 0.569</a:t>
            </a:r>
            <a:endParaRPr lang="en-US" sz="1600" b="0" baseline="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40017CE-3531-43C9-9AA5-7797498128CB}"/>
              </a:ext>
            </a:extLst>
          </p:cNvPr>
          <p:cNvSpPr txBox="1"/>
          <p:nvPr/>
        </p:nvSpPr>
        <p:spPr>
          <a:xfrm flipH="1">
            <a:off x="9754848" y="2487186"/>
            <a:ext cx="1790380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PBMC EC</a:t>
            </a:r>
            <a:r>
              <a:rPr kumimoji="0" lang="en-US" sz="1400" b="1" i="0" u="none" strike="noStrike" kern="0" cap="none" spc="0" normalizeH="0" baseline="-25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50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nM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2E99711C-55E7-4867-918E-27D9FA584318}"/>
              </a:ext>
            </a:extLst>
          </p:cNvPr>
          <p:cNvSpPr txBox="1"/>
          <p:nvPr/>
        </p:nvSpPr>
        <p:spPr>
          <a:xfrm flipH="1">
            <a:off x="4156447" y="2487186"/>
            <a:ext cx="2103120" cy="27432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lIns="91436" tIns="45718" rIns="91436" bIns="45718" anchor="ctr">
            <a:spAutoFit/>
          </a:bodyPr>
          <a:lstStyle/>
          <a:p>
            <a:pPr marL="0" marR="0" lvl="0" indent="0" algn="ctr" defTabSz="121911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Structure</a:t>
            </a:r>
          </a:p>
        </p:txBody>
      </p:sp>
      <p:sp>
        <p:nvSpPr>
          <p:cNvPr id="36" name="Content Placeholder 4">
            <a:extLst>
              <a:ext uri="{FF2B5EF4-FFF2-40B4-BE49-F238E27FC236}">
                <a16:creationId xmlns:a16="http://schemas.microsoft.com/office/drawing/2014/main" xmlns="" id="{90FD1A26-4EEA-4BAE-A748-8864CAFFF9F5}"/>
              </a:ext>
            </a:extLst>
          </p:cNvPr>
          <p:cNvSpPr txBox="1">
            <a:spLocks/>
          </p:cNvSpPr>
          <p:nvPr/>
        </p:nvSpPr>
        <p:spPr>
          <a:xfrm>
            <a:off x="663267" y="1191191"/>
            <a:ext cx="11307061" cy="548640"/>
          </a:xfrm>
          <a:prstGeom prst="rect">
            <a:avLst/>
          </a:prstGeom>
        </p:spPr>
        <p:txBody>
          <a:bodyPr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kern="0" dirty="0"/>
              <a:t>Daily PrEP is highly effective at preventing HIV infection when taken as directed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kern="0" dirty="0"/>
              <a:t>It is estimated that only 20% of those who meet PrEP eligibility criteria are taking oral PrEP</a:t>
            </a: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sz="1800" b="1" kern="0" dirty="0"/>
              <a:t>Long-acting agents can address unmet need among people not benefiting from oral PrEP options</a:t>
            </a:r>
            <a:endParaRPr lang="en-US" sz="1800" kern="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065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7" grpId="0" animBg="1"/>
      <p:bldP spid="24" grpId="0"/>
      <p:bldP spid="25" grpId="0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80433191-44F1-4602-8EBD-130CC208D69C}"/>
              </a:ext>
            </a:extLst>
          </p:cNvPr>
          <p:cNvGrpSpPr/>
          <p:nvPr/>
        </p:nvGrpSpPr>
        <p:grpSpPr>
          <a:xfrm flipV="1">
            <a:off x="3529686" y="3418535"/>
            <a:ext cx="2314060" cy="340571"/>
            <a:chOff x="4630164" y="2803317"/>
            <a:chExt cx="2314060" cy="408046"/>
          </a:xfrm>
        </p:grpSpPr>
        <p:sp>
          <p:nvSpPr>
            <p:cNvPr id="69" name="Arrow: Down 68">
              <a:extLst>
                <a:ext uri="{FF2B5EF4-FFF2-40B4-BE49-F238E27FC236}">
                  <a16:creationId xmlns:a16="http://schemas.microsoft.com/office/drawing/2014/main" xmlns="" id="{3B5CE1D0-D49C-49D5-AB00-0D6CA5C3B610}"/>
                </a:ext>
              </a:extLst>
            </p:cNvPr>
            <p:cNvSpPr/>
            <p:nvPr/>
          </p:nvSpPr>
          <p:spPr bwMode="auto">
            <a:xfrm>
              <a:off x="4630164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Arrow: Down 69">
              <a:extLst>
                <a:ext uri="{FF2B5EF4-FFF2-40B4-BE49-F238E27FC236}">
                  <a16:creationId xmlns:a16="http://schemas.microsoft.com/office/drawing/2014/main" xmlns="" id="{0A0C641E-A3F8-443C-89AC-E223D498DF2C}"/>
                </a:ext>
              </a:extLst>
            </p:cNvPr>
            <p:cNvSpPr/>
            <p:nvPr/>
          </p:nvSpPr>
          <p:spPr bwMode="auto">
            <a:xfrm>
              <a:off x="4786310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Arrow: Down 70">
              <a:extLst>
                <a:ext uri="{FF2B5EF4-FFF2-40B4-BE49-F238E27FC236}">
                  <a16:creationId xmlns:a16="http://schemas.microsoft.com/office/drawing/2014/main" xmlns="" id="{6DD2147E-B0BE-4BB1-9B8B-60DB37CE2A82}"/>
                </a:ext>
              </a:extLst>
            </p:cNvPr>
            <p:cNvSpPr/>
            <p:nvPr/>
          </p:nvSpPr>
          <p:spPr bwMode="auto">
            <a:xfrm>
              <a:off x="4942456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Arrow: Down 71">
              <a:extLst>
                <a:ext uri="{FF2B5EF4-FFF2-40B4-BE49-F238E27FC236}">
                  <a16:creationId xmlns:a16="http://schemas.microsoft.com/office/drawing/2014/main" xmlns="" id="{724C09DF-6B10-4225-BC40-2643F79F5491}"/>
                </a:ext>
              </a:extLst>
            </p:cNvPr>
            <p:cNvSpPr/>
            <p:nvPr/>
          </p:nvSpPr>
          <p:spPr bwMode="auto">
            <a:xfrm>
              <a:off x="5098602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Arrow: Down 72">
              <a:extLst>
                <a:ext uri="{FF2B5EF4-FFF2-40B4-BE49-F238E27FC236}">
                  <a16:creationId xmlns:a16="http://schemas.microsoft.com/office/drawing/2014/main" xmlns="" id="{26795120-80E1-4D9C-8FFD-44765F5A918D}"/>
                </a:ext>
              </a:extLst>
            </p:cNvPr>
            <p:cNvSpPr/>
            <p:nvPr/>
          </p:nvSpPr>
          <p:spPr bwMode="auto">
            <a:xfrm>
              <a:off x="5254748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row: Down 73">
              <a:extLst>
                <a:ext uri="{FF2B5EF4-FFF2-40B4-BE49-F238E27FC236}">
                  <a16:creationId xmlns:a16="http://schemas.microsoft.com/office/drawing/2014/main" xmlns="" id="{E770A11A-9450-41D5-9D9B-785B33EEAE79}"/>
                </a:ext>
              </a:extLst>
            </p:cNvPr>
            <p:cNvSpPr/>
            <p:nvPr/>
          </p:nvSpPr>
          <p:spPr bwMode="auto">
            <a:xfrm>
              <a:off x="5410894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Arrow: Down 74">
              <a:extLst>
                <a:ext uri="{FF2B5EF4-FFF2-40B4-BE49-F238E27FC236}">
                  <a16:creationId xmlns:a16="http://schemas.microsoft.com/office/drawing/2014/main" xmlns="" id="{6930EBDE-7878-4AAE-936B-32D59B6D0366}"/>
                </a:ext>
              </a:extLst>
            </p:cNvPr>
            <p:cNvSpPr/>
            <p:nvPr/>
          </p:nvSpPr>
          <p:spPr bwMode="auto">
            <a:xfrm>
              <a:off x="5567040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Arrow: Down 75">
              <a:extLst>
                <a:ext uri="{FF2B5EF4-FFF2-40B4-BE49-F238E27FC236}">
                  <a16:creationId xmlns:a16="http://schemas.microsoft.com/office/drawing/2014/main" xmlns="" id="{28209C23-D190-49C6-BE42-A57C5C5E744A}"/>
                </a:ext>
              </a:extLst>
            </p:cNvPr>
            <p:cNvSpPr/>
            <p:nvPr/>
          </p:nvSpPr>
          <p:spPr bwMode="auto">
            <a:xfrm>
              <a:off x="5723186" y="2803317"/>
              <a:ext cx="128016" cy="4080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row: Down 77">
              <a:extLst>
                <a:ext uri="{FF2B5EF4-FFF2-40B4-BE49-F238E27FC236}">
                  <a16:creationId xmlns:a16="http://schemas.microsoft.com/office/drawing/2014/main" xmlns="" id="{F339C078-98E5-48BF-B3A2-EB8339FB9D05}"/>
                </a:ext>
              </a:extLst>
            </p:cNvPr>
            <p:cNvSpPr/>
            <p:nvPr/>
          </p:nvSpPr>
          <p:spPr bwMode="auto">
            <a:xfrm>
              <a:off x="5879332" y="2803317"/>
              <a:ext cx="128016" cy="40804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Arrow: Down 78">
              <a:extLst>
                <a:ext uri="{FF2B5EF4-FFF2-40B4-BE49-F238E27FC236}">
                  <a16:creationId xmlns:a16="http://schemas.microsoft.com/office/drawing/2014/main" xmlns="" id="{0F5A9362-96F4-4C24-9B8E-8B73385E72D1}"/>
                </a:ext>
              </a:extLst>
            </p:cNvPr>
            <p:cNvSpPr/>
            <p:nvPr/>
          </p:nvSpPr>
          <p:spPr bwMode="auto">
            <a:xfrm>
              <a:off x="6035478" y="2803317"/>
              <a:ext cx="128016" cy="40804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0" name="Arrow: Down 79">
              <a:extLst>
                <a:ext uri="{FF2B5EF4-FFF2-40B4-BE49-F238E27FC236}">
                  <a16:creationId xmlns:a16="http://schemas.microsoft.com/office/drawing/2014/main" xmlns="" id="{B46C68C7-D60B-4BA5-8F77-BFD395ABC5CB}"/>
                </a:ext>
              </a:extLst>
            </p:cNvPr>
            <p:cNvSpPr/>
            <p:nvPr/>
          </p:nvSpPr>
          <p:spPr bwMode="auto">
            <a:xfrm>
              <a:off x="6191624" y="2803317"/>
              <a:ext cx="128016" cy="4080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1" name="Arrow: Down 80">
              <a:extLst>
                <a:ext uri="{FF2B5EF4-FFF2-40B4-BE49-F238E27FC236}">
                  <a16:creationId xmlns:a16="http://schemas.microsoft.com/office/drawing/2014/main" xmlns="" id="{728E01E6-6C53-47E6-A73E-ACDFF6F59E3E}"/>
                </a:ext>
              </a:extLst>
            </p:cNvPr>
            <p:cNvSpPr/>
            <p:nvPr/>
          </p:nvSpPr>
          <p:spPr bwMode="auto">
            <a:xfrm>
              <a:off x="6347770" y="2803317"/>
              <a:ext cx="128016" cy="4080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Arrow: Down 81">
              <a:extLst>
                <a:ext uri="{FF2B5EF4-FFF2-40B4-BE49-F238E27FC236}">
                  <a16:creationId xmlns:a16="http://schemas.microsoft.com/office/drawing/2014/main" xmlns="" id="{A05394D5-675D-46FC-BB5D-641253D886FA}"/>
                </a:ext>
              </a:extLst>
            </p:cNvPr>
            <p:cNvSpPr/>
            <p:nvPr/>
          </p:nvSpPr>
          <p:spPr bwMode="auto">
            <a:xfrm>
              <a:off x="6503916" y="2803317"/>
              <a:ext cx="128016" cy="4080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row: Down 82">
              <a:extLst>
                <a:ext uri="{FF2B5EF4-FFF2-40B4-BE49-F238E27FC236}">
                  <a16:creationId xmlns:a16="http://schemas.microsoft.com/office/drawing/2014/main" xmlns="" id="{0667335B-0DE9-49DF-8FD1-AA47F9DB4D4C}"/>
                </a:ext>
              </a:extLst>
            </p:cNvPr>
            <p:cNvSpPr/>
            <p:nvPr/>
          </p:nvSpPr>
          <p:spPr bwMode="auto">
            <a:xfrm>
              <a:off x="6660062" y="2803317"/>
              <a:ext cx="128016" cy="4080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Arrow: Down 83">
              <a:extLst>
                <a:ext uri="{FF2B5EF4-FFF2-40B4-BE49-F238E27FC236}">
                  <a16:creationId xmlns:a16="http://schemas.microsoft.com/office/drawing/2014/main" xmlns="" id="{529997F3-2BC6-49DB-A848-8396F8253937}"/>
                </a:ext>
              </a:extLst>
            </p:cNvPr>
            <p:cNvSpPr/>
            <p:nvPr/>
          </p:nvSpPr>
          <p:spPr bwMode="auto">
            <a:xfrm>
              <a:off x="6816208" y="2803317"/>
              <a:ext cx="128016" cy="4080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6" name="Arrow: Down 65">
            <a:extLst>
              <a:ext uri="{FF2B5EF4-FFF2-40B4-BE49-F238E27FC236}">
                <a16:creationId xmlns:a16="http://schemas.microsoft.com/office/drawing/2014/main" xmlns="" id="{A5ECF171-F2A4-497A-BE25-48E3FC22BAD3}"/>
              </a:ext>
            </a:extLst>
          </p:cNvPr>
          <p:cNvSpPr/>
          <p:nvPr/>
        </p:nvSpPr>
        <p:spPr bwMode="auto">
          <a:xfrm>
            <a:off x="3207285" y="2344159"/>
            <a:ext cx="540785" cy="628668"/>
          </a:xfrm>
          <a:prstGeom prst="downArrow">
            <a:avLst/>
          </a:prstGeom>
          <a:solidFill>
            <a:srgbClr val="E2DDF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5" name="Freeform 9">
            <a:extLst>
              <a:ext uri="{FF2B5EF4-FFF2-40B4-BE49-F238E27FC236}">
                <a16:creationId xmlns:a16="http://schemas.microsoft.com/office/drawing/2014/main" xmlns="" id="{62B2774D-A6C8-4BD2-8565-CB61ECAD5954}"/>
              </a:ext>
            </a:extLst>
          </p:cNvPr>
          <p:cNvSpPr>
            <a:spLocks noChangeAspect="1"/>
          </p:cNvSpPr>
          <p:nvPr/>
        </p:nvSpPr>
        <p:spPr bwMode="auto">
          <a:xfrm>
            <a:off x="800642" y="2659643"/>
            <a:ext cx="2736016" cy="3468376"/>
          </a:xfrm>
          <a:custGeom>
            <a:avLst/>
            <a:gdLst>
              <a:gd name="T0" fmla="*/ 1069 w 1566"/>
              <a:gd name="T1" fmla="*/ 320 h 1986"/>
              <a:gd name="T2" fmla="*/ 1331 w 1566"/>
              <a:gd name="T3" fmla="*/ 301 h 1986"/>
              <a:gd name="T4" fmla="*/ 1432 w 1566"/>
              <a:gd name="T5" fmla="*/ 336 h 1986"/>
              <a:gd name="T6" fmla="*/ 1455 w 1566"/>
              <a:gd name="T7" fmla="*/ 451 h 1986"/>
              <a:gd name="T8" fmla="*/ 1508 w 1566"/>
              <a:gd name="T9" fmla="*/ 488 h 1986"/>
              <a:gd name="T10" fmla="*/ 1530 w 1566"/>
              <a:gd name="T11" fmla="*/ 529 h 1986"/>
              <a:gd name="T12" fmla="*/ 1555 w 1566"/>
              <a:gd name="T13" fmla="*/ 602 h 1986"/>
              <a:gd name="T14" fmla="*/ 1544 w 1566"/>
              <a:gd name="T15" fmla="*/ 610 h 1986"/>
              <a:gd name="T16" fmla="*/ 1534 w 1566"/>
              <a:gd name="T17" fmla="*/ 669 h 1986"/>
              <a:gd name="T18" fmla="*/ 1466 w 1566"/>
              <a:gd name="T19" fmla="*/ 742 h 1986"/>
              <a:gd name="T20" fmla="*/ 1343 w 1566"/>
              <a:gd name="T21" fmla="*/ 785 h 1986"/>
              <a:gd name="T22" fmla="*/ 1270 w 1566"/>
              <a:gd name="T23" fmla="*/ 974 h 1986"/>
              <a:gd name="T24" fmla="*/ 1394 w 1566"/>
              <a:gd name="T25" fmla="*/ 1142 h 1986"/>
              <a:gd name="T26" fmla="*/ 1479 w 1566"/>
              <a:gd name="T27" fmla="*/ 1257 h 1986"/>
              <a:gd name="T28" fmla="*/ 1471 w 1566"/>
              <a:gd name="T29" fmla="*/ 1396 h 1986"/>
              <a:gd name="T30" fmla="*/ 1395 w 1566"/>
              <a:gd name="T31" fmla="*/ 1521 h 1986"/>
              <a:gd name="T32" fmla="*/ 1368 w 1566"/>
              <a:gd name="T33" fmla="*/ 1486 h 1986"/>
              <a:gd name="T34" fmla="*/ 1389 w 1566"/>
              <a:gd name="T35" fmla="*/ 1442 h 1986"/>
              <a:gd name="T36" fmla="*/ 1342 w 1566"/>
              <a:gd name="T37" fmla="*/ 1469 h 1986"/>
              <a:gd name="T38" fmla="*/ 1394 w 1566"/>
              <a:gd name="T39" fmla="*/ 1409 h 1986"/>
              <a:gd name="T40" fmla="*/ 1395 w 1566"/>
              <a:gd name="T41" fmla="*/ 1340 h 1986"/>
              <a:gd name="T42" fmla="*/ 1358 w 1566"/>
              <a:gd name="T43" fmla="*/ 1307 h 1986"/>
              <a:gd name="T44" fmla="*/ 1264 w 1566"/>
              <a:gd name="T45" fmla="*/ 1427 h 1986"/>
              <a:gd name="T46" fmla="*/ 1249 w 1566"/>
              <a:gd name="T47" fmla="*/ 1425 h 1986"/>
              <a:gd name="T48" fmla="*/ 1225 w 1566"/>
              <a:gd name="T49" fmla="*/ 1493 h 1986"/>
              <a:gd name="T50" fmla="*/ 1150 w 1566"/>
              <a:gd name="T51" fmla="*/ 1701 h 1986"/>
              <a:gd name="T52" fmla="*/ 1218 w 1566"/>
              <a:gd name="T53" fmla="*/ 1768 h 1986"/>
              <a:gd name="T54" fmla="*/ 1328 w 1566"/>
              <a:gd name="T55" fmla="*/ 1937 h 1986"/>
              <a:gd name="T56" fmla="*/ 1274 w 1566"/>
              <a:gd name="T57" fmla="*/ 1945 h 1986"/>
              <a:gd name="T58" fmla="*/ 1257 w 1566"/>
              <a:gd name="T59" fmla="*/ 1894 h 1986"/>
              <a:gd name="T60" fmla="*/ 1222 w 1566"/>
              <a:gd name="T61" fmla="*/ 1873 h 1986"/>
              <a:gd name="T62" fmla="*/ 1191 w 1566"/>
              <a:gd name="T63" fmla="*/ 1942 h 1986"/>
              <a:gd name="T64" fmla="*/ 1147 w 1566"/>
              <a:gd name="T65" fmla="*/ 1933 h 1986"/>
              <a:gd name="T66" fmla="*/ 1108 w 1566"/>
              <a:gd name="T67" fmla="*/ 1919 h 1986"/>
              <a:gd name="T68" fmla="*/ 1092 w 1566"/>
              <a:gd name="T69" fmla="*/ 1883 h 1986"/>
              <a:gd name="T70" fmla="*/ 1074 w 1566"/>
              <a:gd name="T71" fmla="*/ 1839 h 1986"/>
              <a:gd name="T72" fmla="*/ 943 w 1566"/>
              <a:gd name="T73" fmla="*/ 1773 h 1986"/>
              <a:gd name="T74" fmla="*/ 833 w 1566"/>
              <a:gd name="T75" fmla="*/ 1663 h 1986"/>
              <a:gd name="T76" fmla="*/ 729 w 1566"/>
              <a:gd name="T77" fmla="*/ 1641 h 1986"/>
              <a:gd name="T78" fmla="*/ 25 w 1566"/>
              <a:gd name="T79" fmla="*/ 1092 h 1986"/>
              <a:gd name="T80" fmla="*/ 459 w 1566"/>
              <a:gd name="T81" fmla="*/ 211 h 1986"/>
              <a:gd name="T82" fmla="*/ 594 w 1566"/>
              <a:gd name="T83" fmla="*/ 254 h 1986"/>
              <a:gd name="T84" fmla="*/ 326 w 1566"/>
              <a:gd name="T85" fmla="*/ 719 h 1986"/>
              <a:gd name="T86" fmla="*/ 194 w 1566"/>
              <a:gd name="T87" fmla="*/ 1350 h 1986"/>
              <a:gd name="T88" fmla="*/ 524 w 1566"/>
              <a:gd name="T89" fmla="*/ 1422 h 1986"/>
              <a:gd name="T90" fmla="*/ 485 w 1566"/>
              <a:gd name="T91" fmla="*/ 1135 h 1986"/>
              <a:gd name="T92" fmla="*/ 748 w 1566"/>
              <a:gd name="T93" fmla="*/ 661 h 1986"/>
              <a:gd name="T94" fmla="*/ 952 w 1566"/>
              <a:gd name="T95" fmla="*/ 534 h 1986"/>
              <a:gd name="T96" fmla="*/ 1012 w 1566"/>
              <a:gd name="T97" fmla="*/ 439 h 1986"/>
              <a:gd name="T98" fmla="*/ 1007 w 1566"/>
              <a:gd name="T99" fmla="*/ 323 h 1986"/>
              <a:gd name="T100" fmla="*/ 1069 w 1566"/>
              <a:gd name="T101" fmla="*/ 320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66" h="1986">
                <a:moveTo>
                  <a:pt x="1069" y="320"/>
                </a:moveTo>
                <a:cubicBezTo>
                  <a:pt x="1129" y="294"/>
                  <a:pt x="1205" y="239"/>
                  <a:pt x="1331" y="301"/>
                </a:cubicBezTo>
                <a:cubicBezTo>
                  <a:pt x="1383" y="294"/>
                  <a:pt x="1412" y="293"/>
                  <a:pt x="1432" y="336"/>
                </a:cubicBezTo>
                <a:cubicBezTo>
                  <a:pt x="1426" y="381"/>
                  <a:pt x="1428" y="432"/>
                  <a:pt x="1455" y="451"/>
                </a:cubicBezTo>
                <a:cubicBezTo>
                  <a:pt x="1482" y="469"/>
                  <a:pt x="1488" y="485"/>
                  <a:pt x="1508" y="488"/>
                </a:cubicBezTo>
                <a:cubicBezTo>
                  <a:pt x="1527" y="491"/>
                  <a:pt x="1534" y="509"/>
                  <a:pt x="1530" y="529"/>
                </a:cubicBezTo>
                <a:cubicBezTo>
                  <a:pt x="1526" y="548"/>
                  <a:pt x="1566" y="551"/>
                  <a:pt x="1555" y="602"/>
                </a:cubicBezTo>
                <a:cubicBezTo>
                  <a:pt x="1544" y="610"/>
                  <a:pt x="1544" y="610"/>
                  <a:pt x="1544" y="610"/>
                </a:cubicBezTo>
                <a:cubicBezTo>
                  <a:pt x="1544" y="610"/>
                  <a:pt x="1560" y="608"/>
                  <a:pt x="1534" y="669"/>
                </a:cubicBezTo>
                <a:cubicBezTo>
                  <a:pt x="1527" y="713"/>
                  <a:pt x="1505" y="746"/>
                  <a:pt x="1466" y="742"/>
                </a:cubicBezTo>
                <a:cubicBezTo>
                  <a:pt x="1428" y="738"/>
                  <a:pt x="1389" y="775"/>
                  <a:pt x="1343" y="785"/>
                </a:cubicBezTo>
                <a:cubicBezTo>
                  <a:pt x="1335" y="826"/>
                  <a:pt x="1322" y="900"/>
                  <a:pt x="1270" y="974"/>
                </a:cubicBezTo>
                <a:cubicBezTo>
                  <a:pt x="1329" y="1014"/>
                  <a:pt x="1406" y="1038"/>
                  <a:pt x="1394" y="1142"/>
                </a:cubicBezTo>
                <a:cubicBezTo>
                  <a:pt x="1431" y="1156"/>
                  <a:pt x="1480" y="1171"/>
                  <a:pt x="1479" y="1257"/>
                </a:cubicBezTo>
                <a:cubicBezTo>
                  <a:pt x="1477" y="1343"/>
                  <a:pt x="1456" y="1340"/>
                  <a:pt x="1471" y="1396"/>
                </a:cubicBezTo>
                <a:cubicBezTo>
                  <a:pt x="1468" y="1418"/>
                  <a:pt x="1442" y="1464"/>
                  <a:pt x="1395" y="1521"/>
                </a:cubicBezTo>
                <a:cubicBezTo>
                  <a:pt x="1373" y="1527"/>
                  <a:pt x="1342" y="1505"/>
                  <a:pt x="1368" y="1486"/>
                </a:cubicBezTo>
                <a:cubicBezTo>
                  <a:pt x="1393" y="1467"/>
                  <a:pt x="1389" y="1442"/>
                  <a:pt x="1389" y="1442"/>
                </a:cubicBezTo>
                <a:cubicBezTo>
                  <a:pt x="1389" y="1442"/>
                  <a:pt x="1355" y="1500"/>
                  <a:pt x="1342" y="1469"/>
                </a:cubicBezTo>
                <a:cubicBezTo>
                  <a:pt x="1343" y="1454"/>
                  <a:pt x="1354" y="1438"/>
                  <a:pt x="1394" y="1409"/>
                </a:cubicBezTo>
                <a:cubicBezTo>
                  <a:pt x="1406" y="1377"/>
                  <a:pt x="1401" y="1347"/>
                  <a:pt x="1395" y="1340"/>
                </a:cubicBezTo>
                <a:cubicBezTo>
                  <a:pt x="1385" y="1348"/>
                  <a:pt x="1358" y="1307"/>
                  <a:pt x="1358" y="1307"/>
                </a:cubicBezTo>
                <a:cubicBezTo>
                  <a:pt x="1358" y="1307"/>
                  <a:pt x="1324" y="1405"/>
                  <a:pt x="1264" y="1427"/>
                </a:cubicBezTo>
                <a:cubicBezTo>
                  <a:pt x="1245" y="1427"/>
                  <a:pt x="1249" y="1425"/>
                  <a:pt x="1249" y="1425"/>
                </a:cubicBezTo>
                <a:cubicBezTo>
                  <a:pt x="1225" y="1493"/>
                  <a:pt x="1225" y="1493"/>
                  <a:pt x="1225" y="1493"/>
                </a:cubicBezTo>
                <a:cubicBezTo>
                  <a:pt x="1225" y="1493"/>
                  <a:pt x="1232" y="1604"/>
                  <a:pt x="1150" y="1701"/>
                </a:cubicBezTo>
                <a:cubicBezTo>
                  <a:pt x="1197" y="1732"/>
                  <a:pt x="1197" y="1757"/>
                  <a:pt x="1218" y="1768"/>
                </a:cubicBezTo>
                <a:cubicBezTo>
                  <a:pt x="1363" y="1842"/>
                  <a:pt x="1321" y="1869"/>
                  <a:pt x="1328" y="1937"/>
                </a:cubicBezTo>
                <a:cubicBezTo>
                  <a:pt x="1335" y="1973"/>
                  <a:pt x="1276" y="1986"/>
                  <a:pt x="1274" y="1945"/>
                </a:cubicBezTo>
                <a:cubicBezTo>
                  <a:pt x="1279" y="1933"/>
                  <a:pt x="1250" y="1924"/>
                  <a:pt x="1257" y="1894"/>
                </a:cubicBezTo>
                <a:cubicBezTo>
                  <a:pt x="1243" y="1888"/>
                  <a:pt x="1222" y="1873"/>
                  <a:pt x="1222" y="1873"/>
                </a:cubicBezTo>
                <a:cubicBezTo>
                  <a:pt x="1222" y="1873"/>
                  <a:pt x="1234" y="1972"/>
                  <a:pt x="1191" y="1942"/>
                </a:cubicBezTo>
                <a:cubicBezTo>
                  <a:pt x="1188" y="1955"/>
                  <a:pt x="1161" y="1970"/>
                  <a:pt x="1147" y="1933"/>
                </a:cubicBezTo>
                <a:cubicBezTo>
                  <a:pt x="1142" y="1952"/>
                  <a:pt x="1118" y="1962"/>
                  <a:pt x="1108" y="1919"/>
                </a:cubicBezTo>
                <a:cubicBezTo>
                  <a:pt x="1098" y="1876"/>
                  <a:pt x="1100" y="1890"/>
                  <a:pt x="1092" y="1883"/>
                </a:cubicBezTo>
                <a:cubicBezTo>
                  <a:pt x="1083" y="1876"/>
                  <a:pt x="1071" y="1865"/>
                  <a:pt x="1074" y="1839"/>
                </a:cubicBezTo>
                <a:cubicBezTo>
                  <a:pt x="1076" y="1812"/>
                  <a:pt x="968" y="1778"/>
                  <a:pt x="943" y="1773"/>
                </a:cubicBezTo>
                <a:cubicBezTo>
                  <a:pt x="918" y="1768"/>
                  <a:pt x="800" y="1740"/>
                  <a:pt x="833" y="1663"/>
                </a:cubicBezTo>
                <a:cubicBezTo>
                  <a:pt x="805" y="1652"/>
                  <a:pt x="786" y="1634"/>
                  <a:pt x="729" y="1641"/>
                </a:cubicBezTo>
                <a:cubicBezTo>
                  <a:pt x="671" y="1648"/>
                  <a:pt x="0" y="1798"/>
                  <a:pt x="25" y="1092"/>
                </a:cubicBezTo>
                <a:cubicBezTo>
                  <a:pt x="80" y="553"/>
                  <a:pt x="525" y="622"/>
                  <a:pt x="459" y="211"/>
                </a:cubicBezTo>
                <a:cubicBezTo>
                  <a:pt x="408" y="118"/>
                  <a:pt x="587" y="0"/>
                  <a:pt x="594" y="254"/>
                </a:cubicBezTo>
                <a:cubicBezTo>
                  <a:pt x="601" y="508"/>
                  <a:pt x="487" y="567"/>
                  <a:pt x="326" y="719"/>
                </a:cubicBezTo>
                <a:cubicBezTo>
                  <a:pt x="126" y="910"/>
                  <a:pt x="96" y="1172"/>
                  <a:pt x="194" y="1350"/>
                </a:cubicBezTo>
                <a:cubicBezTo>
                  <a:pt x="293" y="1529"/>
                  <a:pt x="557" y="1563"/>
                  <a:pt x="524" y="1422"/>
                </a:cubicBezTo>
                <a:cubicBezTo>
                  <a:pt x="480" y="1347"/>
                  <a:pt x="454" y="1265"/>
                  <a:pt x="485" y="1135"/>
                </a:cubicBezTo>
                <a:cubicBezTo>
                  <a:pt x="515" y="1005"/>
                  <a:pt x="546" y="849"/>
                  <a:pt x="748" y="661"/>
                </a:cubicBezTo>
                <a:cubicBezTo>
                  <a:pt x="817" y="601"/>
                  <a:pt x="874" y="551"/>
                  <a:pt x="952" y="534"/>
                </a:cubicBezTo>
                <a:cubicBezTo>
                  <a:pt x="1014" y="501"/>
                  <a:pt x="1014" y="473"/>
                  <a:pt x="1012" y="439"/>
                </a:cubicBezTo>
                <a:cubicBezTo>
                  <a:pt x="1005" y="363"/>
                  <a:pt x="1026" y="393"/>
                  <a:pt x="1007" y="323"/>
                </a:cubicBezTo>
                <a:cubicBezTo>
                  <a:pt x="1000" y="287"/>
                  <a:pt x="1053" y="275"/>
                  <a:pt x="1069" y="3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D2927B-F564-4764-9E63-100DCE3AF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Repeat Mucosal Challenge Macaque Model</a:t>
            </a:r>
            <a:r>
              <a:rPr kumimoji="0" lang="en-US" sz="28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</a:rPr>
              <a:t>1-4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B19491-44CE-4AEF-93AD-66F0335CCB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0" y="6336268"/>
            <a:ext cx="10743659" cy="369332"/>
          </a:xfrm>
        </p:spPr>
        <p:txBody>
          <a:bodyPr/>
          <a:lstStyle/>
          <a:p>
            <a:r>
              <a:rPr lang="en-US" dirty="0" err="1"/>
              <a:t>qRT</a:t>
            </a:r>
            <a:r>
              <a:rPr lang="en-US" dirty="0"/>
              <a:t>-PCR, </a:t>
            </a:r>
            <a:r>
              <a:rPr lang="en-US" b="0" i="0" dirty="0">
                <a:effectLst/>
              </a:rPr>
              <a:t>quantitative reverse transcription polymerase </a:t>
            </a:r>
            <a:r>
              <a:rPr lang="en-US" dirty="0"/>
              <a:t>c</a:t>
            </a:r>
            <a:r>
              <a:rPr lang="en-US" b="0" i="0" dirty="0">
                <a:effectLst/>
              </a:rPr>
              <a:t>hain </a:t>
            </a:r>
            <a:r>
              <a:rPr lang="en-US" dirty="0"/>
              <a:t>r</a:t>
            </a:r>
            <a:r>
              <a:rPr lang="en-US" b="0" i="0" dirty="0">
                <a:effectLst/>
              </a:rPr>
              <a:t>eaction; </a:t>
            </a:r>
            <a:r>
              <a:rPr lang="en-US" dirty="0"/>
              <a:t>SC, subcutaneous;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TCID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effectLst/>
                <a:uLnTx/>
                <a:uFillTx/>
              </a:rPr>
              <a:t>50 </a:t>
            </a:r>
            <a:r>
              <a:rPr lang="en-US" b="0" i="0" dirty="0">
                <a:effectLst/>
              </a:rPr>
              <a:t>,median tissue culture </a:t>
            </a:r>
            <a:r>
              <a:rPr lang="en-US" dirty="0"/>
              <a:t>i</a:t>
            </a:r>
            <a:r>
              <a:rPr lang="en-US" b="0" i="0" dirty="0">
                <a:effectLst/>
              </a:rPr>
              <a:t>nfectious </a:t>
            </a:r>
            <a:r>
              <a:rPr lang="en-US" dirty="0"/>
              <a:t>d</a:t>
            </a:r>
            <a:r>
              <a:rPr lang="en-US" b="0" i="0" dirty="0">
                <a:effectLst/>
              </a:rPr>
              <a:t>ose. </a:t>
            </a:r>
            <a:r>
              <a:rPr lang="en-US" dirty="0"/>
              <a:t>1. Subbarao S, et al. J Infect Dis 2006; 2. Garcia-Lerma JG, et al. </a:t>
            </a:r>
            <a:r>
              <a:rPr lang="en-US" dirty="0" err="1"/>
              <a:t>PLoS</a:t>
            </a:r>
            <a:r>
              <a:rPr lang="en-US" dirty="0"/>
              <a:t> Med 2008; 3. Andrews CD, et al. Sci </a:t>
            </a:r>
            <a:r>
              <a:rPr lang="en-US" dirty="0" err="1"/>
              <a:t>Transl</a:t>
            </a:r>
            <a:r>
              <a:rPr lang="en-US" dirty="0"/>
              <a:t> Med 2015; 4. Bekerman E, et al. J </a:t>
            </a:r>
            <a:r>
              <a:rPr lang="en-US" dirty="0" err="1"/>
              <a:t>Antimicrob</a:t>
            </a:r>
            <a:r>
              <a:rPr lang="en-US" dirty="0"/>
              <a:t> Chemother 2020.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F6E6D4-768A-4CE2-8FE0-6F3F4E94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BF57EE-8E47-4A34-9F99-B2D8BD41DA5B}"/>
              </a:ext>
            </a:extLst>
          </p:cNvPr>
          <p:cNvSpPr txBox="1"/>
          <p:nvPr/>
        </p:nvSpPr>
        <p:spPr>
          <a:xfrm>
            <a:off x="812800" y="1287173"/>
            <a:ext cx="10357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Study objective: </a:t>
            </a:r>
            <a:r>
              <a:rPr lang="en-US" dirty="0"/>
              <a:t>To determine the efficacy of </a:t>
            </a:r>
            <a:r>
              <a:rPr lang="en-US" b="1" dirty="0">
                <a:solidFill>
                  <a:srgbClr val="3820B2"/>
                </a:solidFill>
              </a:rPr>
              <a:t>GS-CA1</a:t>
            </a:r>
            <a:r>
              <a:rPr lang="en-US" dirty="0"/>
              <a:t> long-acting formulation at preventing infection after repeat SHIV exposure in rhesus macaques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20FF1BC-E039-4D52-85B1-8D97C93A7FE6}"/>
              </a:ext>
            </a:extLst>
          </p:cNvPr>
          <p:cNvSpPr txBox="1"/>
          <p:nvPr/>
        </p:nvSpPr>
        <p:spPr>
          <a:xfrm>
            <a:off x="2234028" y="3616285"/>
            <a:ext cx="64" cy="15626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1C9BFE6C-B58E-4625-9DE7-8746BE9412F7}"/>
              </a:ext>
            </a:extLst>
          </p:cNvPr>
          <p:cNvSpPr txBox="1"/>
          <p:nvPr/>
        </p:nvSpPr>
        <p:spPr>
          <a:xfrm>
            <a:off x="2040372" y="2047092"/>
            <a:ext cx="2775881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  Single SC drug dose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22D1AF9D-383B-4194-8B19-287465225AA6}"/>
              </a:ext>
            </a:extLst>
          </p:cNvPr>
          <p:cNvCxnSpPr>
            <a:cxnSpLocks/>
          </p:cNvCxnSpPr>
          <p:nvPr/>
        </p:nvCxnSpPr>
        <p:spPr>
          <a:xfrm>
            <a:off x="3481951" y="3376697"/>
            <a:ext cx="3549466" cy="0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0395C2EA-B0D7-4E35-9BF1-37964539064D}"/>
              </a:ext>
            </a:extLst>
          </p:cNvPr>
          <p:cNvCxnSpPr>
            <a:cxnSpLocks/>
          </p:cNvCxnSpPr>
          <p:nvPr/>
        </p:nvCxnSpPr>
        <p:spPr>
          <a:xfrm>
            <a:off x="3481951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CD4F013-2E2C-4C0F-94DD-99071835DB40}"/>
              </a:ext>
            </a:extLst>
          </p:cNvPr>
          <p:cNvCxnSpPr>
            <a:cxnSpLocks/>
          </p:cNvCxnSpPr>
          <p:nvPr/>
        </p:nvCxnSpPr>
        <p:spPr>
          <a:xfrm>
            <a:off x="4043673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60D6448E-7B6D-4D5C-ABE1-CAA36591BDD0}"/>
              </a:ext>
            </a:extLst>
          </p:cNvPr>
          <p:cNvCxnSpPr>
            <a:cxnSpLocks/>
          </p:cNvCxnSpPr>
          <p:nvPr/>
        </p:nvCxnSpPr>
        <p:spPr>
          <a:xfrm>
            <a:off x="4683861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59EB8F1-1458-441B-9F35-E846BEEFC12D}"/>
              </a:ext>
            </a:extLst>
          </p:cNvPr>
          <p:cNvCxnSpPr>
            <a:cxnSpLocks/>
          </p:cNvCxnSpPr>
          <p:nvPr/>
        </p:nvCxnSpPr>
        <p:spPr>
          <a:xfrm>
            <a:off x="5284816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542103AA-E6E1-45A9-B649-B7891EA98277}"/>
              </a:ext>
            </a:extLst>
          </p:cNvPr>
          <p:cNvCxnSpPr>
            <a:cxnSpLocks/>
          </p:cNvCxnSpPr>
          <p:nvPr/>
        </p:nvCxnSpPr>
        <p:spPr>
          <a:xfrm>
            <a:off x="5885772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EB77ADD-A07D-4969-9040-EBD3A35D49A7}"/>
              </a:ext>
            </a:extLst>
          </p:cNvPr>
          <p:cNvCxnSpPr/>
          <p:nvPr/>
        </p:nvCxnSpPr>
        <p:spPr>
          <a:xfrm>
            <a:off x="6471764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DFCCF22-A9B0-4D36-935F-51A22250FBB1}"/>
              </a:ext>
            </a:extLst>
          </p:cNvPr>
          <p:cNvSpPr txBox="1"/>
          <p:nvPr/>
        </p:nvSpPr>
        <p:spPr>
          <a:xfrm>
            <a:off x="3425154" y="3005711"/>
            <a:ext cx="119885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281642-2E14-497F-A1D0-B811FC8DB553}"/>
              </a:ext>
            </a:extLst>
          </p:cNvPr>
          <p:cNvSpPr txBox="1"/>
          <p:nvPr/>
        </p:nvSpPr>
        <p:spPr>
          <a:xfrm>
            <a:off x="3889727" y="300571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7A7DE2-D8BD-4B92-BF27-1471EC98B594}"/>
              </a:ext>
            </a:extLst>
          </p:cNvPr>
          <p:cNvSpPr txBox="1"/>
          <p:nvPr/>
        </p:nvSpPr>
        <p:spPr>
          <a:xfrm>
            <a:off x="4541933" y="300571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458748-B66F-4280-83F6-43FABA3B98F5}"/>
              </a:ext>
            </a:extLst>
          </p:cNvPr>
          <p:cNvSpPr txBox="1"/>
          <p:nvPr/>
        </p:nvSpPr>
        <p:spPr>
          <a:xfrm>
            <a:off x="5127743" y="300571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0ECC060-00A5-4008-849C-995E9DC72118}"/>
              </a:ext>
            </a:extLst>
          </p:cNvPr>
          <p:cNvSpPr txBox="1"/>
          <p:nvPr/>
        </p:nvSpPr>
        <p:spPr>
          <a:xfrm>
            <a:off x="5746750" y="3005711"/>
            <a:ext cx="274320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16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56579AA-9AF9-4195-B0AC-BDA2C7A6089D}"/>
              </a:ext>
            </a:extLst>
          </p:cNvPr>
          <p:cNvSpPr txBox="1"/>
          <p:nvPr/>
        </p:nvSpPr>
        <p:spPr>
          <a:xfrm>
            <a:off x="6338733" y="3005711"/>
            <a:ext cx="325921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20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B4860FB8-01CF-487A-AD20-8FC1E9D049F7}"/>
              </a:ext>
            </a:extLst>
          </p:cNvPr>
          <p:cNvSpPr txBox="1"/>
          <p:nvPr/>
        </p:nvSpPr>
        <p:spPr>
          <a:xfrm>
            <a:off x="2848155" y="2987845"/>
            <a:ext cx="492122" cy="20774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Week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9413833-AEF9-4DD2-89A7-3B17926D1C3E}"/>
              </a:ext>
            </a:extLst>
          </p:cNvPr>
          <p:cNvSpPr txBox="1"/>
          <p:nvPr/>
        </p:nvSpPr>
        <p:spPr>
          <a:xfrm>
            <a:off x="3050691" y="3769074"/>
            <a:ext cx="3272050" cy="646331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C00000"/>
                </a:solidFill>
              </a:rPr>
              <a:t>Weekly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SHIV.SF162P3 intrarectal challenges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(10-100 TCID</a:t>
            </a:r>
            <a:r>
              <a:rPr kumimoji="0" lang="en-US" sz="1200" b="0" i="0" u="none" strike="noStrike" kern="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50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xmlns="" id="{86C652B8-D687-4390-9C29-0CA3368E6840}"/>
              </a:ext>
            </a:extLst>
          </p:cNvPr>
          <p:cNvCxnSpPr/>
          <p:nvPr/>
        </p:nvCxnSpPr>
        <p:spPr>
          <a:xfrm>
            <a:off x="7023733" y="3233575"/>
            <a:ext cx="0" cy="143122"/>
          </a:xfrm>
          <a:prstGeom prst="line">
            <a:avLst/>
          </a:prstGeom>
          <a:noFill/>
          <a:ln w="19050" cap="flat" cmpd="sng" algn="ctr">
            <a:solidFill>
              <a:srgbClr val="C6CAC6">
                <a:lumMod val="50000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2689FCC-6863-4191-BE01-0DF4D191F186}"/>
              </a:ext>
            </a:extLst>
          </p:cNvPr>
          <p:cNvSpPr txBox="1"/>
          <p:nvPr/>
        </p:nvSpPr>
        <p:spPr>
          <a:xfrm>
            <a:off x="6898386" y="3005711"/>
            <a:ext cx="263732" cy="1828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rPr>
              <a:t>24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F58891B-F2B1-4B20-A112-2CBDA1058960}"/>
              </a:ext>
            </a:extLst>
          </p:cNvPr>
          <p:cNvSpPr txBox="1"/>
          <p:nvPr/>
        </p:nvSpPr>
        <p:spPr>
          <a:xfrm>
            <a:off x="5795422" y="2436603"/>
            <a:ext cx="1289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Drug washout</a:t>
            </a:r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xmlns="" id="{2B409BEF-514D-4870-85E4-9A67275CB3DF}"/>
              </a:ext>
            </a:extLst>
          </p:cNvPr>
          <p:cNvSpPr txBox="1">
            <a:spLocks/>
          </p:cNvSpPr>
          <p:nvPr/>
        </p:nvSpPr>
        <p:spPr bwMode="auto">
          <a:xfrm>
            <a:off x="7178843" y="3436515"/>
            <a:ext cx="3618156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08610" indent="-308610" algn="l" rtl="0" eaLnBrk="1" fontAlgn="base" hangingPunct="1">
              <a:spcBef>
                <a:spcPts val="81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6" indent="-257176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4401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5166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26314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6pPr>
            <a:lvl7pPr marL="267462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7pPr>
            <a:lvl8pPr marL="30861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8pPr>
            <a:lvl9pPr marL="34975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A00000"/>
                </a:solidFill>
                <a:effectLst/>
                <a:uLnTx/>
                <a:uFillTx/>
                <a:ea typeface="+mn-ea"/>
                <a:cs typeface="+mn-cs"/>
              </a:rPr>
              <a:t>Infection monitoring: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rPr>
              <a:t>weekly plasma viral load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rPr>
              <a:t>qRT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rPr>
              <a:t>-PCR) &amp; serology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457E2F03-43FA-47BF-8735-A7FA971839EC}"/>
              </a:ext>
            </a:extLst>
          </p:cNvPr>
          <p:cNvSpPr txBox="1"/>
          <p:nvPr/>
        </p:nvSpPr>
        <p:spPr>
          <a:xfrm>
            <a:off x="783597" y="3361942"/>
            <a:ext cx="15684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Indian rhesus macaques (weight ~7 kg)</a:t>
            </a:r>
            <a:endParaRPr lang="en-US" b="1" dirty="0"/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7EFD4824-9AC5-41BF-9A14-F5380F25FB51}"/>
              </a:ext>
            </a:extLst>
          </p:cNvPr>
          <p:cNvGrpSpPr/>
          <p:nvPr/>
        </p:nvGrpSpPr>
        <p:grpSpPr>
          <a:xfrm>
            <a:off x="1888672" y="5123579"/>
            <a:ext cx="5135061" cy="411480"/>
            <a:chOff x="2989150" y="4787081"/>
            <a:chExt cx="5135061" cy="41148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1FDBC0C-02AF-4F76-99D6-AF94AB4B0DF3}"/>
                </a:ext>
              </a:extLst>
            </p:cNvPr>
            <p:cNvSpPr/>
            <p:nvPr/>
          </p:nvSpPr>
          <p:spPr>
            <a:xfrm>
              <a:off x="3511463" y="4787081"/>
              <a:ext cx="1070838" cy="411480"/>
            </a:xfrm>
            <a:prstGeom prst="rect">
              <a:avLst/>
            </a:prstGeom>
            <a:solidFill>
              <a:srgbClr val="3820B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GS-CA1</a:t>
              </a:r>
            </a:p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300 mg/kg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C984B50C-16BF-4965-BC3A-46CFB5FA44FC}"/>
                </a:ext>
              </a:extLst>
            </p:cNvPr>
            <p:cNvSpPr/>
            <p:nvPr/>
          </p:nvSpPr>
          <p:spPr>
            <a:xfrm>
              <a:off x="4613153" y="4787081"/>
              <a:ext cx="3511058" cy="411480"/>
            </a:xfrm>
            <a:prstGeom prst="rect">
              <a:avLst/>
            </a:prstGeom>
            <a:gradFill>
              <a:gsLst>
                <a:gs pos="74748">
                  <a:srgbClr val="CDC7EC"/>
                </a:gs>
                <a:gs pos="41000">
                  <a:srgbClr val="8A7BD2"/>
                </a:gs>
                <a:gs pos="0">
                  <a:srgbClr val="3820B2"/>
                </a:gs>
                <a:gs pos="100000">
                  <a:schemeClr val="bg1"/>
                </a:gs>
              </a:gsLst>
              <a:lin ang="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323B7E61-A19E-4A2D-91FF-E3E73946207D}"/>
                </a:ext>
              </a:extLst>
            </p:cNvPr>
            <p:cNvSpPr txBox="1"/>
            <p:nvPr/>
          </p:nvSpPr>
          <p:spPr>
            <a:xfrm>
              <a:off x="2989150" y="4838933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n=8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79120C08-E8F2-4BB2-AFF5-D198DB74401B}"/>
              </a:ext>
            </a:extLst>
          </p:cNvPr>
          <p:cNvGrpSpPr/>
          <p:nvPr/>
        </p:nvGrpSpPr>
        <p:grpSpPr>
          <a:xfrm>
            <a:off x="1891900" y="4678487"/>
            <a:ext cx="5147599" cy="411480"/>
            <a:chOff x="2992378" y="4268839"/>
            <a:chExt cx="5147599" cy="41148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831B1FA7-9501-47DD-963B-FA36C443B6AA}"/>
                </a:ext>
              </a:extLst>
            </p:cNvPr>
            <p:cNvSpPr/>
            <p:nvPr/>
          </p:nvSpPr>
          <p:spPr>
            <a:xfrm>
              <a:off x="3511463" y="4268839"/>
              <a:ext cx="1070838" cy="411480"/>
            </a:xfrm>
            <a:prstGeom prst="rect">
              <a:avLst/>
            </a:prstGeom>
            <a:solidFill>
              <a:srgbClr val="8E7BE8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GS-CA1</a:t>
              </a:r>
            </a:p>
            <a:p>
              <a:pPr marL="0" marR="0" lvl="0" indent="0" algn="ctr" defTabSz="914400" eaLnBrk="1" fontAlgn="auto" latinLnBrk="0" hangingPunct="1">
                <a:lnSpc>
                  <a:spcPts val="14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</a:rPr>
                <a:t>150 mg/kg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0A7DC03-3712-43EA-96D0-B452FDB16DE7}"/>
                </a:ext>
              </a:extLst>
            </p:cNvPr>
            <p:cNvSpPr/>
            <p:nvPr/>
          </p:nvSpPr>
          <p:spPr>
            <a:xfrm>
              <a:off x="4613153" y="4268839"/>
              <a:ext cx="3526824" cy="411480"/>
            </a:xfrm>
            <a:prstGeom prst="rect">
              <a:avLst/>
            </a:prstGeom>
            <a:gradFill flip="none" rotWithShape="1">
              <a:gsLst>
                <a:gs pos="80334">
                  <a:srgbClr val="E3DEF9"/>
                </a:gs>
                <a:gs pos="55100">
                  <a:srgbClr val="BFB4F2"/>
                </a:gs>
                <a:gs pos="0">
                  <a:srgbClr val="8E7BE8"/>
                </a:gs>
                <a:gs pos="100000">
                  <a:schemeClr val="bg1"/>
                </a:gs>
              </a:gsLst>
              <a:lin ang="0" scaled="1"/>
              <a:tileRect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5DD92678-F47E-4009-8A27-EA0150AA6834}"/>
                </a:ext>
              </a:extLst>
            </p:cNvPr>
            <p:cNvSpPr txBox="1"/>
            <p:nvPr/>
          </p:nvSpPr>
          <p:spPr>
            <a:xfrm>
              <a:off x="2992378" y="4320691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n=8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773E49AA-2778-40C3-8C26-009962FED5CF}"/>
              </a:ext>
            </a:extLst>
          </p:cNvPr>
          <p:cNvGrpSpPr/>
          <p:nvPr/>
        </p:nvGrpSpPr>
        <p:grpSpPr>
          <a:xfrm>
            <a:off x="1907923" y="4233394"/>
            <a:ext cx="5142800" cy="411480"/>
            <a:chOff x="3008401" y="3750596"/>
            <a:chExt cx="5142800" cy="41148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074A79CD-7E45-4032-9E9C-55AD59DF2546}"/>
                </a:ext>
              </a:extLst>
            </p:cNvPr>
            <p:cNvSpPr/>
            <p:nvPr/>
          </p:nvSpPr>
          <p:spPr>
            <a:xfrm>
              <a:off x="4613153" y="3750596"/>
              <a:ext cx="3538048" cy="411480"/>
            </a:xfrm>
            <a:prstGeom prst="rect">
              <a:avLst/>
            </a:prstGeom>
            <a:gradFill>
              <a:gsLst>
                <a:gs pos="74148">
                  <a:srgbClr val="E2E2E4"/>
                </a:gs>
                <a:gs pos="43800">
                  <a:srgbClr val="BFC1C4"/>
                </a:gs>
                <a:gs pos="0">
                  <a:srgbClr val="8E9096"/>
                </a:gs>
                <a:gs pos="100000">
                  <a:schemeClr val="bg1"/>
                </a:gs>
              </a:gsLst>
              <a:lin ang="0" scaled="1"/>
            </a:gra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2B5BA4B8-76DD-4E3D-A685-19E2CBB2A2D0}"/>
                </a:ext>
              </a:extLst>
            </p:cNvPr>
            <p:cNvSpPr/>
            <p:nvPr/>
          </p:nvSpPr>
          <p:spPr>
            <a:xfrm>
              <a:off x="3511461" y="3750596"/>
              <a:ext cx="1070839" cy="411480"/>
            </a:xfrm>
            <a:prstGeom prst="rect">
              <a:avLst/>
            </a:prstGeom>
            <a:solidFill>
              <a:srgbClr val="8E9096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rPr>
                <a:t>Placebo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BCAADFD6-4A5A-48DF-90F0-620DFFC8DCCC}"/>
                </a:ext>
              </a:extLst>
            </p:cNvPr>
            <p:cNvSpPr txBox="1"/>
            <p:nvPr/>
          </p:nvSpPr>
          <p:spPr>
            <a:xfrm>
              <a:off x="3008401" y="3802448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4565B"/>
                  </a:solidFill>
                  <a:effectLst/>
                  <a:uLnTx/>
                  <a:uFillTx/>
                </a:rPr>
                <a:t>n=8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8268ECCA-0037-48E3-872C-DDE4B2FAE018}"/>
              </a:ext>
            </a:extLst>
          </p:cNvPr>
          <p:cNvGrpSpPr>
            <a:grpSpLocks noChangeAspect="1"/>
          </p:cNvGrpSpPr>
          <p:nvPr/>
        </p:nvGrpSpPr>
        <p:grpSpPr>
          <a:xfrm rot="556683">
            <a:off x="3319035" y="2305494"/>
            <a:ext cx="274320" cy="709836"/>
            <a:chOff x="4352700" y="2447863"/>
            <a:chExt cx="252974" cy="654600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xmlns="" id="{9D2EF76E-698E-4B45-B673-980D106A26D0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468514" y="2506492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8E9096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xmlns="" id="{B04FBF08-A06F-4DF7-AE7A-5E41487834D4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416269" y="2481013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7059E1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xmlns="" id="{0F3E8539-5304-48B0-99CB-A266D0FD83CC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352700" y="2447863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3820B2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Content Placeholder 2">
            <a:extLst>
              <a:ext uri="{FF2B5EF4-FFF2-40B4-BE49-F238E27FC236}">
                <a16:creationId xmlns:a16="http://schemas.microsoft.com/office/drawing/2014/main" xmlns="" id="{3DB955FC-3EB4-4567-96B0-94486925D4D3}"/>
              </a:ext>
            </a:extLst>
          </p:cNvPr>
          <p:cNvSpPr txBox="1">
            <a:spLocks/>
          </p:cNvSpPr>
          <p:nvPr/>
        </p:nvSpPr>
        <p:spPr bwMode="auto">
          <a:xfrm>
            <a:off x="7157168" y="4593023"/>
            <a:ext cx="3538049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marL="308610" indent="-308610" algn="l" rtl="0" eaLnBrk="1" fontAlgn="base" hangingPunct="1">
              <a:spcBef>
                <a:spcPts val="810"/>
              </a:spcBef>
              <a:spcAft>
                <a:spcPct val="0"/>
              </a:spcAft>
              <a:buClr>
                <a:srgbClr val="990000"/>
              </a:buClr>
              <a:buFont typeface="Symbol" pitchFamily="18" charset="2"/>
              <a:buChar char="¨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8656" indent="-257176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287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4401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85166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26314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6pPr>
            <a:lvl7pPr marL="267462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7pPr>
            <a:lvl8pPr marL="308610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8pPr>
            <a:lvl9pPr marL="3497580" indent="-20574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4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990000"/>
              </a:buClr>
              <a:buSz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3820B2"/>
                </a:solidFill>
                <a:effectLst/>
                <a:uLnTx/>
                <a:uFillTx/>
                <a:ea typeface="+mn-ea"/>
                <a:cs typeface="+mn-cs"/>
              </a:rPr>
              <a:t>Analysis: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3820B2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  <a:ea typeface="+mn-ea"/>
                <a:cs typeface="+mn-cs"/>
              </a:rPr>
              <a:t>per-exposure risk reduction (Cox proportional hazard model)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990000"/>
              </a:buClr>
              <a:buSz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54565B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6041AD6B-4F63-4630-8CB7-0EE20A8C0845}"/>
              </a:ext>
            </a:extLst>
          </p:cNvPr>
          <p:cNvSpPr txBox="1"/>
          <p:nvPr/>
        </p:nvSpPr>
        <p:spPr>
          <a:xfrm>
            <a:off x="4048503" y="3537778"/>
            <a:ext cx="189655" cy="1828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EA7500"/>
                </a:solidFill>
              </a:rPr>
              <a:t>10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A7500"/>
              </a:solidFill>
              <a:effectLst/>
              <a:uLnTx/>
              <a:uFillTx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B2F33F-3078-43FB-80E8-949524BE6547}"/>
              </a:ext>
            </a:extLst>
          </p:cNvPr>
          <p:cNvSpPr txBox="1"/>
          <p:nvPr/>
        </p:nvSpPr>
        <p:spPr>
          <a:xfrm>
            <a:off x="4830666" y="3537778"/>
            <a:ext cx="184518" cy="1828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E60000"/>
                </a:solidFill>
              </a:rPr>
              <a:t>33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E60000"/>
              </a:solidFill>
              <a:effectLst/>
              <a:uLnTx/>
              <a:uFillTx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B8F53303-94E4-4E0A-99ED-1C21F2AD717E}"/>
              </a:ext>
            </a:extLst>
          </p:cNvPr>
          <p:cNvSpPr txBox="1"/>
          <p:nvPr/>
        </p:nvSpPr>
        <p:spPr>
          <a:xfrm>
            <a:off x="5330031" y="3537778"/>
            <a:ext cx="260379" cy="18288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8E0000"/>
                </a:solidFill>
              </a:rPr>
              <a:t>100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8E0000"/>
              </a:solidFill>
              <a:effectLst/>
              <a:uLnTx/>
              <a:uFillTx/>
            </a:endParaRPr>
          </a:p>
        </p:txBody>
      </p:sp>
      <p:sp>
        <p:nvSpPr>
          <p:cNvPr id="5" name="Right Bracket 4">
            <a:extLst>
              <a:ext uri="{FF2B5EF4-FFF2-40B4-BE49-F238E27FC236}">
                <a16:creationId xmlns:a16="http://schemas.microsoft.com/office/drawing/2014/main" xmlns="" id="{00BBBD02-482E-44A4-AA9C-5EDD2B04981B}"/>
              </a:ext>
            </a:extLst>
          </p:cNvPr>
          <p:cNvSpPr/>
          <p:nvPr/>
        </p:nvSpPr>
        <p:spPr bwMode="auto">
          <a:xfrm rot="16200000">
            <a:off x="6366223" y="2294868"/>
            <a:ext cx="182881" cy="1147507"/>
          </a:xfrm>
          <a:prstGeom prst="rightBracket">
            <a:avLst>
              <a:gd name="adj" fmla="val 0"/>
            </a:avLst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4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5E6257-0BAE-48E9-AE7D-38E8C9C82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GS-CA1 Protects from Repeat Intrarectal SHIV Challenges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xmlns="" id="{B7C58CC8-06E8-498A-BE55-E02859DA8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786" y="4926075"/>
            <a:ext cx="11157528" cy="1354470"/>
          </a:xfrm>
        </p:spPr>
        <p:txBody>
          <a:bodyPr/>
          <a:lstStyle/>
          <a:p>
            <a:pPr>
              <a:spcBef>
                <a:spcPts val="450"/>
              </a:spcBef>
            </a:pPr>
            <a:r>
              <a:rPr lang="en-US" sz="1800" dirty="0"/>
              <a:t>100% infection of placebo controls within 15 challenges</a:t>
            </a:r>
          </a:p>
          <a:p>
            <a:pPr>
              <a:spcBef>
                <a:spcPts val="450"/>
              </a:spcBef>
            </a:pPr>
            <a:r>
              <a:rPr lang="en-US" sz="1800" dirty="0"/>
              <a:t>Significant infection risk reduction with GS-CA1 vs placebo (86% and 96% for low- and high-dose groups, respectively)</a:t>
            </a:r>
          </a:p>
          <a:p>
            <a:pPr>
              <a:spcBef>
                <a:spcPts val="450"/>
              </a:spcBef>
            </a:pPr>
            <a:r>
              <a:rPr lang="en-US" sz="1800" dirty="0"/>
              <a:t>Infections in GS-CA1-dosed groups occurred only after marked compound washout (9+ weeks post dose*)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2791C7-1DC6-469E-9FBA-DFD548AAC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5B75638-75F2-492F-B11C-9D42A9FB148D}"/>
              </a:ext>
            </a:extLst>
          </p:cNvPr>
          <p:cNvSpPr/>
          <p:nvPr/>
        </p:nvSpPr>
        <p:spPr>
          <a:xfrm>
            <a:off x="7212905" y="3912057"/>
            <a:ext cx="497909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Hazard ratios, p-values calculated using Cox regression model.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99076E6D-E725-450C-8B39-EC1B22A12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339993"/>
              </p:ext>
            </p:extLst>
          </p:nvPr>
        </p:nvGraphicFramePr>
        <p:xfrm>
          <a:off x="6096000" y="1326815"/>
          <a:ext cx="5305341" cy="2545240"/>
        </p:xfrm>
        <a:graphic>
          <a:graphicData uri="http://schemas.openxmlformats.org/drawingml/2006/table">
            <a:tbl>
              <a:tblPr/>
              <a:tblGrid>
                <a:gridCol w="1135104">
                  <a:extLst>
                    <a:ext uri="{9D8B030D-6E8A-4147-A177-3AD203B41FA5}">
                      <a16:colId xmlns:a16="http://schemas.microsoft.com/office/drawing/2014/main" xmlns="" val="1597299670"/>
                    </a:ext>
                  </a:extLst>
                </a:gridCol>
                <a:gridCol w="945920">
                  <a:extLst>
                    <a:ext uri="{9D8B030D-6E8A-4147-A177-3AD203B41FA5}">
                      <a16:colId xmlns:a16="http://schemas.microsoft.com/office/drawing/2014/main" xmlns="" val="3295546503"/>
                    </a:ext>
                  </a:extLst>
                </a:gridCol>
                <a:gridCol w="1702656">
                  <a:extLst>
                    <a:ext uri="{9D8B030D-6E8A-4147-A177-3AD203B41FA5}">
                      <a16:colId xmlns:a16="http://schemas.microsoft.com/office/drawing/2014/main" xmlns="" val="358402535"/>
                    </a:ext>
                  </a:extLst>
                </a:gridCol>
                <a:gridCol w="708069">
                  <a:extLst>
                    <a:ext uri="{9D8B030D-6E8A-4147-A177-3AD203B41FA5}">
                      <a16:colId xmlns:a16="http://schemas.microsoft.com/office/drawing/2014/main" xmlns="" val="2600738234"/>
                    </a:ext>
                  </a:extLst>
                </a:gridCol>
                <a:gridCol w="813592">
                  <a:extLst>
                    <a:ext uri="{9D8B030D-6E8A-4147-A177-3AD203B41FA5}">
                      <a16:colId xmlns:a16="http://schemas.microsoft.com/office/drawing/2014/main" xmlns="" val="3196637622"/>
                    </a:ext>
                  </a:extLst>
                </a:gridCol>
              </a:tblGrid>
              <a:tr h="74677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No. Protected 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Median Weeks</a:t>
                      </a:r>
                      <a:b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 Infection</a:t>
                      </a:r>
                      <a:b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(95% CIs) 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Hazard Ratio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90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p-value</a:t>
                      </a:r>
                    </a:p>
                  </a:txBody>
                  <a:tcPr marL="45720" marR="4572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4362983"/>
                  </a:ext>
                </a:extLst>
              </a:tr>
              <a:tr h="599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GS-CA1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300 mg/kg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20B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 / 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1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Not reached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(17,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‒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1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0.038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1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0.0002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D1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8966674"/>
                  </a:ext>
                </a:extLst>
              </a:tr>
              <a:tr h="599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GS-CA1</a:t>
                      </a:r>
                      <a:b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150 mg/kg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7BE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/ 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(11,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‒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)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0.141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D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0.0061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D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6759358"/>
                  </a:ext>
                </a:extLst>
              </a:tr>
              <a:tr h="5994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>
                        <a:lnSpc>
                          <a:spcPct val="85000"/>
                        </a:lnSpc>
                      </a:pP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Placebo</a:t>
                      </a:r>
                    </a:p>
                  </a:txBody>
                  <a:tcPr marL="45720" marR="4572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E909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/ 8</a:t>
                      </a:r>
                    </a:p>
                  </a:txBody>
                  <a:tcPr marL="45720" marR="4572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7.5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(2,14) 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5720" marR="457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6078496"/>
                  </a:ext>
                </a:extLst>
              </a:tr>
            </a:tbl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21C56216-EF18-4EDA-ABEE-C59767BE61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2673119"/>
              </p:ext>
            </p:extLst>
          </p:nvPr>
        </p:nvGraphicFramePr>
        <p:xfrm>
          <a:off x="1011741" y="1466852"/>
          <a:ext cx="5276929" cy="3097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Prism 8" r:id="rId4" imgW="4922695" imgH="2890596" progId="Prism8.Document">
                  <p:embed/>
                </p:oleObj>
              </mc:Choice>
              <mc:Fallback>
                <p:oleObj name="Prism 8" r:id="rId4" imgW="4922695" imgH="2890596" progId="Prism8.Document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xmlns="" id="{21C56216-EF18-4EDA-ABEE-C59767BE61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11741" y="1466852"/>
                        <a:ext cx="5276929" cy="3097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47F22B5-57F3-412D-844A-BE7F444D5201}"/>
              </a:ext>
            </a:extLst>
          </p:cNvPr>
          <p:cNvGrpSpPr/>
          <p:nvPr/>
        </p:nvGrpSpPr>
        <p:grpSpPr>
          <a:xfrm>
            <a:off x="1896520" y="4420247"/>
            <a:ext cx="2332958" cy="260858"/>
            <a:chOff x="1489972" y="4549342"/>
            <a:chExt cx="2535928" cy="320846"/>
          </a:xfrm>
        </p:grpSpPr>
        <p:sp>
          <p:nvSpPr>
            <p:cNvPr id="19" name="Arrow: Down 18">
              <a:extLst>
                <a:ext uri="{FF2B5EF4-FFF2-40B4-BE49-F238E27FC236}">
                  <a16:creationId xmlns:a16="http://schemas.microsoft.com/office/drawing/2014/main" xmlns="" id="{7EBF329E-CCC8-45A7-83DC-CD2B422A34CC}"/>
                </a:ext>
              </a:extLst>
            </p:cNvPr>
            <p:cNvSpPr/>
            <p:nvPr/>
          </p:nvSpPr>
          <p:spPr bwMode="auto">
            <a:xfrm flipV="1">
              <a:off x="1489972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Arrow: Down 19">
              <a:extLst>
                <a:ext uri="{FF2B5EF4-FFF2-40B4-BE49-F238E27FC236}">
                  <a16:creationId xmlns:a16="http://schemas.microsoft.com/office/drawing/2014/main" xmlns="" id="{CB82C2D5-5649-406A-9A9C-F00979DF0486}"/>
                </a:ext>
              </a:extLst>
            </p:cNvPr>
            <p:cNvSpPr/>
            <p:nvPr/>
          </p:nvSpPr>
          <p:spPr bwMode="auto">
            <a:xfrm flipV="1">
              <a:off x="1651710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Arrow: Down 20">
              <a:extLst>
                <a:ext uri="{FF2B5EF4-FFF2-40B4-BE49-F238E27FC236}">
                  <a16:creationId xmlns:a16="http://schemas.microsoft.com/office/drawing/2014/main" xmlns="" id="{92CE8076-43FF-4E59-886C-F585D276769D}"/>
                </a:ext>
              </a:extLst>
            </p:cNvPr>
            <p:cNvSpPr/>
            <p:nvPr/>
          </p:nvSpPr>
          <p:spPr bwMode="auto">
            <a:xfrm flipV="1">
              <a:off x="1823176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EB2E7A54-9951-4196-83FD-2F749F7D5210}"/>
                </a:ext>
              </a:extLst>
            </p:cNvPr>
            <p:cNvSpPr/>
            <p:nvPr/>
          </p:nvSpPr>
          <p:spPr bwMode="auto">
            <a:xfrm flipV="1">
              <a:off x="1994642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Arrow: Down 22">
              <a:extLst>
                <a:ext uri="{FF2B5EF4-FFF2-40B4-BE49-F238E27FC236}">
                  <a16:creationId xmlns:a16="http://schemas.microsoft.com/office/drawing/2014/main" xmlns="" id="{5EE9EA7B-5B91-405F-8FE0-1F63FC65BE7C}"/>
                </a:ext>
              </a:extLst>
            </p:cNvPr>
            <p:cNvSpPr/>
            <p:nvPr/>
          </p:nvSpPr>
          <p:spPr bwMode="auto">
            <a:xfrm flipV="1">
              <a:off x="2166108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10684CE-013C-4B21-A3F5-000B7754B293}"/>
                </a:ext>
              </a:extLst>
            </p:cNvPr>
            <p:cNvSpPr/>
            <p:nvPr/>
          </p:nvSpPr>
          <p:spPr bwMode="auto">
            <a:xfrm flipV="1">
              <a:off x="2337574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FB35A08A-E3E7-4D1B-B579-2B934FB52691}"/>
                </a:ext>
              </a:extLst>
            </p:cNvPr>
            <p:cNvSpPr/>
            <p:nvPr/>
          </p:nvSpPr>
          <p:spPr bwMode="auto">
            <a:xfrm flipV="1">
              <a:off x="2509040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6194C7AD-527A-4452-8E08-F12F99EDF87D}"/>
                </a:ext>
              </a:extLst>
            </p:cNvPr>
            <p:cNvSpPr/>
            <p:nvPr/>
          </p:nvSpPr>
          <p:spPr bwMode="auto">
            <a:xfrm flipV="1">
              <a:off x="2680506" y="4549342"/>
              <a:ext cx="145134" cy="320846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A7F6183E-4CD8-4C41-A76E-7393B4D78962}"/>
                </a:ext>
              </a:extLst>
            </p:cNvPr>
            <p:cNvSpPr/>
            <p:nvPr/>
          </p:nvSpPr>
          <p:spPr bwMode="auto">
            <a:xfrm flipV="1">
              <a:off x="2851972" y="4549342"/>
              <a:ext cx="145134" cy="32084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Arrow: Down 27">
              <a:extLst>
                <a:ext uri="{FF2B5EF4-FFF2-40B4-BE49-F238E27FC236}">
                  <a16:creationId xmlns:a16="http://schemas.microsoft.com/office/drawing/2014/main" xmlns="" id="{1BF6A680-2A46-4493-891F-ABB26203FB10}"/>
                </a:ext>
              </a:extLst>
            </p:cNvPr>
            <p:cNvSpPr/>
            <p:nvPr/>
          </p:nvSpPr>
          <p:spPr bwMode="auto">
            <a:xfrm flipV="1">
              <a:off x="3023438" y="4549342"/>
              <a:ext cx="145134" cy="320846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Arrow: Down 28">
              <a:extLst>
                <a:ext uri="{FF2B5EF4-FFF2-40B4-BE49-F238E27FC236}">
                  <a16:creationId xmlns:a16="http://schemas.microsoft.com/office/drawing/2014/main" xmlns="" id="{9D800FBC-B328-4953-99EA-984BBE2FBE71}"/>
                </a:ext>
              </a:extLst>
            </p:cNvPr>
            <p:cNvSpPr/>
            <p:nvPr/>
          </p:nvSpPr>
          <p:spPr bwMode="auto">
            <a:xfrm flipV="1">
              <a:off x="3194904" y="4549342"/>
              <a:ext cx="145134" cy="3208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Arrow: Down 29">
              <a:extLst>
                <a:ext uri="{FF2B5EF4-FFF2-40B4-BE49-F238E27FC236}">
                  <a16:creationId xmlns:a16="http://schemas.microsoft.com/office/drawing/2014/main" xmlns="" id="{62A5822E-D4D8-46D0-89DB-767B12A798E5}"/>
                </a:ext>
              </a:extLst>
            </p:cNvPr>
            <p:cNvSpPr/>
            <p:nvPr/>
          </p:nvSpPr>
          <p:spPr bwMode="auto">
            <a:xfrm flipV="1">
              <a:off x="3366370" y="4549342"/>
              <a:ext cx="145134" cy="3208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Arrow: Down 30">
              <a:extLst>
                <a:ext uri="{FF2B5EF4-FFF2-40B4-BE49-F238E27FC236}">
                  <a16:creationId xmlns:a16="http://schemas.microsoft.com/office/drawing/2014/main" xmlns="" id="{2FA17902-CF47-4AF3-9652-0A122CBC4E8E}"/>
                </a:ext>
              </a:extLst>
            </p:cNvPr>
            <p:cNvSpPr/>
            <p:nvPr/>
          </p:nvSpPr>
          <p:spPr bwMode="auto">
            <a:xfrm flipV="1">
              <a:off x="3537836" y="4549342"/>
              <a:ext cx="145134" cy="3208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Arrow: Down 31">
              <a:extLst>
                <a:ext uri="{FF2B5EF4-FFF2-40B4-BE49-F238E27FC236}">
                  <a16:creationId xmlns:a16="http://schemas.microsoft.com/office/drawing/2014/main" xmlns="" id="{28B22FD9-25C4-4624-8114-36AAFE04C959}"/>
                </a:ext>
              </a:extLst>
            </p:cNvPr>
            <p:cNvSpPr/>
            <p:nvPr/>
          </p:nvSpPr>
          <p:spPr bwMode="auto">
            <a:xfrm flipV="1">
              <a:off x="3709302" y="4549342"/>
              <a:ext cx="145134" cy="3208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xmlns="" id="{B59D9F0F-48A4-4981-B3AB-49C9F7147E49}"/>
                </a:ext>
              </a:extLst>
            </p:cNvPr>
            <p:cNvSpPr/>
            <p:nvPr/>
          </p:nvSpPr>
          <p:spPr bwMode="auto">
            <a:xfrm flipV="1">
              <a:off x="3880766" y="4549342"/>
              <a:ext cx="145134" cy="320846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F131B08-CF9E-4409-AB9D-1D9880C30092}"/>
              </a:ext>
            </a:extLst>
          </p:cNvPr>
          <p:cNvGrpSpPr>
            <a:grpSpLocks noChangeAspect="1"/>
          </p:cNvGrpSpPr>
          <p:nvPr/>
        </p:nvGrpSpPr>
        <p:grpSpPr>
          <a:xfrm rot="556683">
            <a:off x="1519982" y="1269747"/>
            <a:ext cx="182880" cy="473224"/>
            <a:chOff x="4352700" y="2447863"/>
            <a:chExt cx="252974" cy="654600"/>
          </a:xfrm>
        </p:grpSpPr>
        <p:sp>
          <p:nvSpPr>
            <p:cNvPr id="40" name="Freeform 5">
              <a:extLst>
                <a:ext uri="{FF2B5EF4-FFF2-40B4-BE49-F238E27FC236}">
                  <a16:creationId xmlns:a16="http://schemas.microsoft.com/office/drawing/2014/main" xmlns="" id="{7F47E6FC-01B8-4929-90CE-1BB76E811696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468514" y="2506492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8E9096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xmlns="" id="{55F90AEF-167B-45B4-8D16-568BBD8C8178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416269" y="2481013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7059E1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xmlns="" id="{12090854-7954-4D4F-AA66-CE4D85C75085}"/>
                </a:ext>
              </a:extLst>
            </p:cNvPr>
            <p:cNvSpPr>
              <a:spLocks noChangeAspect="1"/>
            </p:cNvSpPr>
            <p:nvPr/>
          </p:nvSpPr>
          <p:spPr bwMode="auto">
            <a:xfrm rot="19508531">
              <a:off x="4352700" y="2447863"/>
              <a:ext cx="137160" cy="595971"/>
            </a:xfrm>
            <a:custGeom>
              <a:avLst/>
              <a:gdLst>
                <a:gd name="T0" fmla="*/ 63 w 64"/>
                <a:gd name="T1" fmla="*/ 40 h 288"/>
                <a:gd name="T2" fmla="*/ 43 w 64"/>
                <a:gd name="T3" fmla="*/ 40 h 288"/>
                <a:gd name="T4" fmla="*/ 43 w 64"/>
                <a:gd name="T5" fmla="*/ 12 h 288"/>
                <a:gd name="T6" fmla="*/ 55 w 64"/>
                <a:gd name="T7" fmla="*/ 10 h 288"/>
                <a:gd name="T8" fmla="*/ 60 w 64"/>
                <a:gd name="T9" fmla="*/ 5 h 288"/>
                <a:gd name="T10" fmla="*/ 56 w 64"/>
                <a:gd name="T11" fmla="*/ 3 h 288"/>
                <a:gd name="T12" fmla="*/ 31 w 64"/>
                <a:gd name="T13" fmla="*/ 0 h 288"/>
                <a:gd name="T14" fmla="*/ 8 w 64"/>
                <a:gd name="T15" fmla="*/ 3 h 288"/>
                <a:gd name="T16" fmla="*/ 3 w 64"/>
                <a:gd name="T17" fmla="*/ 4 h 288"/>
                <a:gd name="T18" fmla="*/ 4 w 64"/>
                <a:gd name="T19" fmla="*/ 9 h 288"/>
                <a:gd name="T20" fmla="*/ 20 w 64"/>
                <a:gd name="T21" fmla="*/ 12 h 288"/>
                <a:gd name="T22" fmla="*/ 20 w 64"/>
                <a:gd name="T23" fmla="*/ 40 h 288"/>
                <a:gd name="T24" fmla="*/ 0 w 64"/>
                <a:gd name="T25" fmla="*/ 40 h 288"/>
                <a:gd name="T26" fmla="*/ 0 w 64"/>
                <a:gd name="T27" fmla="*/ 47 h 288"/>
                <a:gd name="T28" fmla="*/ 15 w 64"/>
                <a:gd name="T29" fmla="*/ 47 h 288"/>
                <a:gd name="T30" fmla="*/ 15 w 64"/>
                <a:gd name="T31" fmla="*/ 172 h 288"/>
                <a:gd name="T32" fmla="*/ 17 w 64"/>
                <a:gd name="T33" fmla="*/ 175 h 288"/>
                <a:gd name="T34" fmla="*/ 26 w 64"/>
                <a:gd name="T35" fmla="*/ 175 h 288"/>
                <a:gd name="T36" fmla="*/ 26 w 64"/>
                <a:gd name="T37" fmla="*/ 195 h 288"/>
                <a:gd name="T38" fmla="*/ 27 w 64"/>
                <a:gd name="T39" fmla="*/ 197 h 288"/>
                <a:gd name="T40" fmla="*/ 29 w 64"/>
                <a:gd name="T41" fmla="*/ 197 h 288"/>
                <a:gd name="T42" fmla="*/ 31 w 64"/>
                <a:gd name="T43" fmla="*/ 288 h 288"/>
                <a:gd name="T44" fmla="*/ 34 w 64"/>
                <a:gd name="T45" fmla="*/ 197 h 288"/>
                <a:gd name="T46" fmla="*/ 36 w 64"/>
                <a:gd name="T47" fmla="*/ 197 h 288"/>
                <a:gd name="T48" fmla="*/ 36 w 64"/>
                <a:gd name="T49" fmla="*/ 195 h 288"/>
                <a:gd name="T50" fmla="*/ 36 w 64"/>
                <a:gd name="T51" fmla="*/ 175 h 288"/>
                <a:gd name="T52" fmla="*/ 46 w 64"/>
                <a:gd name="T53" fmla="*/ 175 h 288"/>
                <a:gd name="T54" fmla="*/ 49 w 64"/>
                <a:gd name="T55" fmla="*/ 172 h 288"/>
                <a:gd name="T56" fmla="*/ 49 w 64"/>
                <a:gd name="T57" fmla="*/ 121 h 288"/>
                <a:gd name="T58" fmla="*/ 34 w 64"/>
                <a:gd name="T59" fmla="*/ 121 h 288"/>
                <a:gd name="T60" fmla="*/ 34 w 64"/>
                <a:gd name="T61" fmla="*/ 117 h 288"/>
                <a:gd name="T62" fmla="*/ 49 w 64"/>
                <a:gd name="T63" fmla="*/ 117 h 288"/>
                <a:gd name="T64" fmla="*/ 49 w 64"/>
                <a:gd name="T65" fmla="*/ 103 h 288"/>
                <a:gd name="T66" fmla="*/ 34 w 64"/>
                <a:gd name="T67" fmla="*/ 103 h 288"/>
                <a:gd name="T68" fmla="*/ 34 w 64"/>
                <a:gd name="T69" fmla="*/ 99 h 288"/>
                <a:gd name="T70" fmla="*/ 49 w 64"/>
                <a:gd name="T71" fmla="*/ 99 h 288"/>
                <a:gd name="T72" fmla="*/ 49 w 64"/>
                <a:gd name="T73" fmla="*/ 84 h 288"/>
                <a:gd name="T74" fmla="*/ 34 w 64"/>
                <a:gd name="T75" fmla="*/ 84 h 288"/>
                <a:gd name="T76" fmla="*/ 34 w 64"/>
                <a:gd name="T77" fmla="*/ 81 h 288"/>
                <a:gd name="T78" fmla="*/ 49 w 64"/>
                <a:gd name="T79" fmla="*/ 81 h 288"/>
                <a:gd name="T80" fmla="*/ 49 w 64"/>
                <a:gd name="T81" fmla="*/ 66 h 288"/>
                <a:gd name="T82" fmla="*/ 34 w 64"/>
                <a:gd name="T83" fmla="*/ 66 h 288"/>
                <a:gd name="T84" fmla="*/ 34 w 64"/>
                <a:gd name="T85" fmla="*/ 62 h 288"/>
                <a:gd name="T86" fmla="*/ 49 w 64"/>
                <a:gd name="T87" fmla="*/ 62 h 288"/>
                <a:gd name="T88" fmla="*/ 49 w 64"/>
                <a:gd name="T89" fmla="*/ 47 h 288"/>
                <a:gd name="T90" fmla="*/ 63 w 64"/>
                <a:gd name="T91" fmla="*/ 47 h 288"/>
                <a:gd name="T92" fmla="*/ 63 w 64"/>
                <a:gd name="T93" fmla="*/ 4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288">
                  <a:moveTo>
                    <a:pt x="63" y="40"/>
                  </a:moveTo>
                  <a:cubicBezTo>
                    <a:pt x="43" y="40"/>
                    <a:pt x="43" y="40"/>
                    <a:pt x="43" y="40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7" y="12"/>
                    <a:pt x="51" y="11"/>
                    <a:pt x="55" y="10"/>
                  </a:cubicBezTo>
                  <a:cubicBezTo>
                    <a:pt x="58" y="10"/>
                    <a:pt x="64" y="8"/>
                    <a:pt x="60" y="5"/>
                  </a:cubicBezTo>
                  <a:cubicBezTo>
                    <a:pt x="59" y="4"/>
                    <a:pt x="58" y="3"/>
                    <a:pt x="56" y="3"/>
                  </a:cubicBezTo>
                  <a:cubicBezTo>
                    <a:pt x="49" y="1"/>
                    <a:pt x="39" y="0"/>
                    <a:pt x="31" y="0"/>
                  </a:cubicBezTo>
                  <a:cubicBezTo>
                    <a:pt x="23" y="0"/>
                    <a:pt x="16" y="1"/>
                    <a:pt x="8" y="3"/>
                  </a:cubicBezTo>
                  <a:cubicBezTo>
                    <a:pt x="6" y="3"/>
                    <a:pt x="5" y="3"/>
                    <a:pt x="3" y="4"/>
                  </a:cubicBezTo>
                  <a:cubicBezTo>
                    <a:pt x="2" y="6"/>
                    <a:pt x="1" y="9"/>
                    <a:pt x="4" y="9"/>
                  </a:cubicBezTo>
                  <a:cubicBezTo>
                    <a:pt x="9" y="11"/>
                    <a:pt x="14" y="11"/>
                    <a:pt x="20" y="12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7" y="175"/>
                    <a:pt x="17" y="175"/>
                    <a:pt x="17" y="175"/>
                  </a:cubicBezTo>
                  <a:cubicBezTo>
                    <a:pt x="26" y="175"/>
                    <a:pt x="26" y="175"/>
                    <a:pt x="26" y="175"/>
                  </a:cubicBezTo>
                  <a:cubicBezTo>
                    <a:pt x="26" y="195"/>
                    <a:pt x="26" y="195"/>
                    <a:pt x="26" y="195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1" y="288"/>
                    <a:pt x="31" y="288"/>
                    <a:pt x="31" y="288"/>
                  </a:cubicBezTo>
                  <a:cubicBezTo>
                    <a:pt x="34" y="197"/>
                    <a:pt x="34" y="197"/>
                    <a:pt x="34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36" y="195"/>
                    <a:pt x="36" y="195"/>
                    <a:pt x="36" y="195"/>
                  </a:cubicBezTo>
                  <a:cubicBezTo>
                    <a:pt x="36" y="175"/>
                    <a:pt x="36" y="175"/>
                    <a:pt x="36" y="175"/>
                  </a:cubicBezTo>
                  <a:cubicBezTo>
                    <a:pt x="46" y="175"/>
                    <a:pt x="46" y="175"/>
                    <a:pt x="46" y="175"/>
                  </a:cubicBezTo>
                  <a:cubicBezTo>
                    <a:pt x="49" y="172"/>
                    <a:pt x="49" y="172"/>
                    <a:pt x="49" y="172"/>
                  </a:cubicBezTo>
                  <a:cubicBezTo>
                    <a:pt x="49" y="121"/>
                    <a:pt x="49" y="121"/>
                    <a:pt x="49" y="121"/>
                  </a:cubicBezTo>
                  <a:cubicBezTo>
                    <a:pt x="34" y="121"/>
                    <a:pt x="34" y="121"/>
                    <a:pt x="34" y="121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49" y="84"/>
                    <a:pt x="49" y="84"/>
                    <a:pt x="49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2"/>
                    <a:pt x="34" y="62"/>
                    <a:pt x="34" y="62"/>
                  </a:cubicBezTo>
                  <a:cubicBezTo>
                    <a:pt x="49" y="62"/>
                    <a:pt x="49" y="62"/>
                    <a:pt x="49" y="62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63" y="47"/>
                    <a:pt x="63" y="47"/>
                    <a:pt x="63" y="47"/>
                  </a:cubicBezTo>
                  <a:lnTo>
                    <a:pt x="63" y="40"/>
                  </a:lnTo>
                  <a:close/>
                </a:path>
              </a:pathLst>
            </a:custGeom>
            <a:solidFill>
              <a:srgbClr val="3820B2"/>
            </a:solidFill>
            <a:ln w="28575" cap="flat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ext Placeholder 25">
            <a:extLst>
              <a:ext uri="{FF2B5EF4-FFF2-40B4-BE49-F238E27FC236}">
                <a16:creationId xmlns:a16="http://schemas.microsoft.com/office/drawing/2014/main" xmlns="" id="{76638F6D-C549-4AFF-849C-A6E6854568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4089" y="6597505"/>
            <a:ext cx="10565726" cy="184666"/>
          </a:xfrm>
        </p:spPr>
        <p:txBody>
          <a:bodyPr/>
          <a:lstStyle/>
          <a:p>
            <a:r>
              <a:rPr lang="en-US" dirty="0"/>
              <a:t>CI, confidence interval. *Assumes 2-week infection-detection window. </a:t>
            </a:r>
          </a:p>
        </p:txBody>
      </p:sp>
    </p:spTree>
    <p:extLst>
      <p:ext uri="{BB962C8B-B14F-4D97-AF65-F5344CB8AC3E}">
        <p14:creationId xmlns:p14="http://schemas.microsoft.com/office/powerpoint/2010/main" val="189267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A7F8E8-679C-4FC9-8FC1-05741B1C6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Protection Correlates with GS-CA1 Exposure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08547AD6-A9F4-4521-9E99-964FD6E9E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044" y="3930537"/>
            <a:ext cx="5037709" cy="2395375"/>
          </a:xfrm>
        </p:spPr>
        <p:txBody>
          <a:bodyPr/>
          <a:lstStyle/>
          <a:p>
            <a:pPr marL="0" indent="0">
              <a:spcBef>
                <a:spcPts val="450"/>
              </a:spcBef>
              <a:buNone/>
            </a:pPr>
            <a:r>
              <a:rPr lang="en-US" sz="1800" b="1" dirty="0"/>
              <a:t>Main conclusions:</a:t>
            </a:r>
          </a:p>
          <a:p>
            <a:pPr marL="228600" indent="-228600">
              <a:spcBef>
                <a:spcPts val="450"/>
              </a:spcBef>
            </a:pPr>
            <a:r>
              <a:rPr lang="en-US" sz="1600" dirty="0"/>
              <a:t>Single GS-CA1 dose achieved long-acting exposure (&gt;IQ1 for 2-4 months) in macaques </a:t>
            </a:r>
          </a:p>
          <a:p>
            <a:pPr marL="228600" indent="-228600">
              <a:spcBef>
                <a:spcPts val="450"/>
              </a:spcBef>
            </a:pPr>
            <a:endParaRPr lang="en-US" sz="400" dirty="0"/>
          </a:p>
          <a:p>
            <a:pPr marL="228600" indent="-228600">
              <a:spcBef>
                <a:spcPts val="450"/>
              </a:spcBef>
            </a:pPr>
            <a:r>
              <a:rPr lang="en-US" sz="1600" dirty="0"/>
              <a:t>Mean IQ at time of infection was 1* (0.41-1.5 range)</a:t>
            </a:r>
          </a:p>
          <a:p>
            <a:pPr marL="228600" indent="-228600">
              <a:spcBef>
                <a:spcPts val="450"/>
              </a:spcBef>
            </a:pPr>
            <a:endParaRPr lang="en-US" sz="400" i="1" dirty="0"/>
          </a:p>
          <a:p>
            <a:pPr marL="228600" indent="-228600">
              <a:spcBef>
                <a:spcPts val="450"/>
              </a:spcBef>
            </a:pPr>
            <a:r>
              <a:rPr lang="en-US" sz="1600" dirty="0"/>
              <a:t>Complete protection from infection observed with GS-CA1 exposures above IQ1.5 (1.5x paEC95)</a:t>
            </a:r>
          </a:p>
          <a:p>
            <a:pPr marL="228600" indent="-228600">
              <a:spcBef>
                <a:spcPts val="450"/>
              </a:spcBef>
            </a:pPr>
            <a:endParaRPr lang="en-US" sz="400" dirty="0"/>
          </a:p>
          <a:p>
            <a:pPr marL="228600" indent="-228600">
              <a:spcBef>
                <a:spcPts val="450"/>
              </a:spcBef>
            </a:pPr>
            <a:r>
              <a:rPr lang="en-US" sz="1600" dirty="0"/>
              <a:t>GS-CA1 preclinical data support clinical evaluation of capsid inhibitors for HIV prevention</a:t>
            </a:r>
          </a:p>
          <a:p>
            <a:pPr marL="228600" indent="-228600">
              <a:spcBef>
                <a:spcPts val="450"/>
              </a:spcBef>
            </a:pPr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EDE98ABC-94AD-4BD1-A3D4-7242230D63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801" y="6665417"/>
            <a:ext cx="10515600" cy="169277"/>
          </a:xfrm>
        </p:spPr>
        <p:txBody>
          <a:bodyPr/>
          <a:lstStyle/>
          <a:p>
            <a:r>
              <a:rPr lang="en-US" sz="1100" kern="0" dirty="0"/>
              <a:t>IQ, inhibitory quotient</a:t>
            </a:r>
            <a:r>
              <a:rPr lang="en-US" sz="1100" dirty="0"/>
              <a:t> (</a:t>
            </a:r>
            <a:r>
              <a:rPr lang="en-US" sz="1100" kern="0" dirty="0"/>
              <a:t>protein-adjusted 95% effective concentration). </a:t>
            </a:r>
            <a:r>
              <a:rPr lang="en-US" sz="1100" dirty="0"/>
              <a:t>LOD, limit of detection. *Assumes 2-week infection-detection window. </a:t>
            </a:r>
          </a:p>
        </p:txBody>
      </p:sp>
      <p:graphicFrame>
        <p:nvGraphicFramePr>
          <p:cNvPr id="60" name="Object 59">
            <a:extLst>
              <a:ext uri="{FF2B5EF4-FFF2-40B4-BE49-F238E27FC236}">
                <a16:creationId xmlns:a16="http://schemas.microsoft.com/office/drawing/2014/main" xmlns="" id="{106C2ACA-972A-482F-9676-B735373DF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0033"/>
              </p:ext>
            </p:extLst>
          </p:nvPr>
        </p:nvGraphicFramePr>
        <p:xfrm>
          <a:off x="3030626" y="1771203"/>
          <a:ext cx="2795587" cy="192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Prism 8" r:id="rId4" imgW="3495837" imgH="2409070" progId="Prism8.Document">
                  <p:embed/>
                </p:oleObj>
              </mc:Choice>
              <mc:Fallback>
                <p:oleObj name="Prism 8" r:id="rId4" imgW="3495837" imgH="2409070" progId="Prism8.Document">
                  <p:embed/>
                  <p:pic>
                    <p:nvPicPr>
                      <p:cNvPr id="60" name="Object 59">
                        <a:extLst>
                          <a:ext uri="{FF2B5EF4-FFF2-40B4-BE49-F238E27FC236}">
                            <a16:creationId xmlns:a16="http://schemas.microsoft.com/office/drawing/2014/main" xmlns="" id="{106C2ACA-972A-482F-9676-B735373DF4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626" y="1771203"/>
                        <a:ext cx="2795587" cy="1925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>
            <a:extLst>
              <a:ext uri="{FF2B5EF4-FFF2-40B4-BE49-F238E27FC236}">
                <a16:creationId xmlns:a16="http://schemas.microsoft.com/office/drawing/2014/main" xmlns="" id="{D5625AE1-54DD-4626-BCAA-6460C68480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333950"/>
              </p:ext>
            </p:extLst>
          </p:nvPr>
        </p:nvGraphicFramePr>
        <p:xfrm>
          <a:off x="609688" y="1780670"/>
          <a:ext cx="2921000" cy="192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Prism 8" r:id="rId6" imgW="3654297" imgH="2409070" progId="Prism8.Document">
                  <p:embed/>
                </p:oleObj>
              </mc:Choice>
              <mc:Fallback>
                <p:oleObj name="Prism 8" r:id="rId6" imgW="3654297" imgH="2409070" progId="Prism8.Document">
                  <p:embed/>
                  <p:pic>
                    <p:nvPicPr>
                      <p:cNvPr id="65" name="Object 64">
                        <a:extLst>
                          <a:ext uri="{FF2B5EF4-FFF2-40B4-BE49-F238E27FC236}">
                            <a16:creationId xmlns:a16="http://schemas.microsoft.com/office/drawing/2014/main" xmlns="" id="{D5625AE1-54DD-4626-BCAA-6460C68480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9688" y="1780670"/>
                        <a:ext cx="2921000" cy="1925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A221E45-8A78-4BDE-8438-755ED55DF226}"/>
              </a:ext>
            </a:extLst>
          </p:cNvPr>
          <p:cNvSpPr/>
          <p:nvPr/>
        </p:nvSpPr>
        <p:spPr>
          <a:xfrm rot="16200000">
            <a:off x="-136991" y="2587566"/>
            <a:ext cx="14927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Plasma GS-CA1, </a:t>
            </a:r>
            <a:r>
              <a:rPr lang="en-US" sz="1100" dirty="0" err="1"/>
              <a:t>nM</a:t>
            </a:r>
            <a:endParaRPr lang="en-US" sz="11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508C4B6C-CAB5-4D92-B7DD-9815892A82D9}"/>
              </a:ext>
            </a:extLst>
          </p:cNvPr>
          <p:cNvSpPr/>
          <p:nvPr/>
        </p:nvSpPr>
        <p:spPr>
          <a:xfrm>
            <a:off x="1669453" y="3560210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Study week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3808D5BF-3381-4DED-9B11-50FE43498CEA}"/>
              </a:ext>
            </a:extLst>
          </p:cNvPr>
          <p:cNvSpPr/>
          <p:nvPr/>
        </p:nvSpPr>
        <p:spPr>
          <a:xfrm>
            <a:off x="942093" y="1504741"/>
            <a:ext cx="2368752" cy="2286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D69E4"/>
                </a:solidFill>
                <a:effectLst/>
                <a:uLnTx/>
                <a:uFillTx/>
              </a:rPr>
              <a:t>GS-CA1 150 mg/kg, n=8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83BC52A7-0E37-4A82-B1C5-24CD69197A9F}"/>
              </a:ext>
            </a:extLst>
          </p:cNvPr>
          <p:cNvSpPr/>
          <p:nvPr/>
        </p:nvSpPr>
        <p:spPr>
          <a:xfrm>
            <a:off x="3244509" y="1504741"/>
            <a:ext cx="2368752" cy="2286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B22B3"/>
                </a:solidFill>
                <a:effectLst/>
                <a:uLnTx/>
                <a:uFillTx/>
              </a:rPr>
              <a:t>GS-CA1 300 mg/kg, n=8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5D8425C4-6938-4177-9A89-F2F6480D23EB}"/>
              </a:ext>
            </a:extLst>
          </p:cNvPr>
          <p:cNvSpPr/>
          <p:nvPr/>
        </p:nvSpPr>
        <p:spPr>
          <a:xfrm>
            <a:off x="3971869" y="3549324"/>
            <a:ext cx="91403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dirty="0"/>
              <a:t>Study week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4434A2E2-E157-47F2-86FA-A32C4622468C}"/>
              </a:ext>
            </a:extLst>
          </p:cNvPr>
          <p:cNvSpPr/>
          <p:nvPr/>
        </p:nvSpPr>
        <p:spPr>
          <a:xfrm>
            <a:off x="8811796" y="6197910"/>
            <a:ext cx="9781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Study week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FB65A141-14AA-44D9-81CD-F4C1D84B5075}"/>
              </a:ext>
            </a:extLst>
          </p:cNvPr>
          <p:cNvSpPr/>
          <p:nvPr/>
        </p:nvSpPr>
        <p:spPr>
          <a:xfrm>
            <a:off x="6893355" y="1867743"/>
            <a:ext cx="5076973" cy="181332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t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Exposure in infected animals</a:t>
            </a:r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xmlns="" id="{5BACC4F1-E787-4815-95C2-522126C227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966463"/>
              </p:ext>
            </p:extLst>
          </p:nvPr>
        </p:nvGraphicFramePr>
        <p:xfrm>
          <a:off x="6184022" y="4724689"/>
          <a:ext cx="2298700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Prism 8" r:id="rId8" imgW="3832924" imgH="2491185" progId="Prism8.Document">
                  <p:embed/>
                </p:oleObj>
              </mc:Choice>
              <mc:Fallback>
                <p:oleObj name="Prism 8" r:id="rId8" imgW="3832924" imgH="2491185" progId="Prism8.Document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xmlns="" id="{5BACC4F1-E787-4815-95C2-522126C227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84022" y="4724689"/>
                        <a:ext cx="2298700" cy="149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xmlns="" id="{0EB75CB3-75E2-4CE9-8757-D70D3B5695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0058275"/>
              </p:ext>
            </p:extLst>
          </p:nvPr>
        </p:nvGraphicFramePr>
        <p:xfrm>
          <a:off x="8001709" y="4740838"/>
          <a:ext cx="2300288" cy="148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Prism 8" r:id="rId10" imgW="3832924" imgH="2477500" progId="Prism8.Document">
                  <p:embed/>
                </p:oleObj>
              </mc:Choice>
              <mc:Fallback>
                <p:oleObj name="Prism 8" r:id="rId10" imgW="3832924" imgH="2477500" progId="Prism8.Document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xmlns="" id="{0EB75CB3-75E2-4CE9-8757-D70D3B5695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01709" y="4740838"/>
                        <a:ext cx="2300288" cy="148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xmlns="" id="{52C97154-0570-4C1E-A712-C967EC33D5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102619"/>
              </p:ext>
            </p:extLst>
          </p:nvPr>
        </p:nvGraphicFramePr>
        <p:xfrm>
          <a:off x="6183567" y="2226794"/>
          <a:ext cx="2027237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Prism 8" r:id="rId12" imgW="3379874" imgH="2271852" progId="Prism8.Document">
                  <p:embed/>
                </p:oleObj>
              </mc:Choice>
              <mc:Fallback>
                <p:oleObj name="Prism 8" r:id="rId12" imgW="3379874" imgH="2271852" progId="Prism8.Document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xmlns="" id="{52C97154-0570-4C1E-A712-C967EC33D5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83567" y="2226794"/>
                        <a:ext cx="2027237" cy="1363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xmlns="" id="{E11A4F91-15FB-42E0-BC8F-023E089A4F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409224"/>
              </p:ext>
            </p:extLst>
          </p:nvPr>
        </p:nvGraphicFramePr>
        <p:xfrm>
          <a:off x="8225547" y="2254145"/>
          <a:ext cx="1787525" cy="133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Prism 8" r:id="rId14" imgW="2977602" imgH="2235116" progId="Prism8.Document">
                  <p:embed/>
                </p:oleObj>
              </mc:Choice>
              <mc:Fallback>
                <p:oleObj name="Prism 8" r:id="rId14" imgW="2977602" imgH="2235116" progId="Prism8.Document">
                  <p:embed/>
                  <p:pic>
                    <p:nvPicPr>
                      <p:cNvPr id="37" name="Object 36">
                        <a:extLst>
                          <a:ext uri="{FF2B5EF4-FFF2-40B4-BE49-F238E27FC236}">
                            <a16:creationId xmlns:a16="http://schemas.microsoft.com/office/drawing/2014/main" xmlns="" id="{E11A4F91-15FB-42E0-BC8F-023E089A4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225547" y="2254145"/>
                        <a:ext cx="1787525" cy="1339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xmlns="" id="{AE8427BD-5EFE-4E2C-8DF1-165474184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363"/>
              </p:ext>
            </p:extLst>
          </p:nvPr>
        </p:nvGraphicFramePr>
        <p:xfrm>
          <a:off x="8233029" y="3490064"/>
          <a:ext cx="1787525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Prism 8" r:id="rId16" imgW="2977602" imgH="2235116" progId="Prism8.Document">
                  <p:embed/>
                </p:oleObj>
              </mc:Choice>
              <mc:Fallback>
                <p:oleObj name="Prism 8" r:id="rId16" imgW="2977602" imgH="2235116" progId="Prism8.Document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xmlns="" id="{AE8427BD-5EFE-4E2C-8DF1-165474184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33029" y="3490064"/>
                        <a:ext cx="1787525" cy="134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xmlns="" id="{98175605-9A1F-4675-8FC3-0E69A5DC99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563891"/>
              </p:ext>
            </p:extLst>
          </p:nvPr>
        </p:nvGraphicFramePr>
        <p:xfrm>
          <a:off x="6181979" y="3467773"/>
          <a:ext cx="2041525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Prism 8" r:id="rId18" imgW="3402922" imgH="2294541" progId="Prism8.Document">
                  <p:embed/>
                </p:oleObj>
              </mc:Choice>
              <mc:Fallback>
                <p:oleObj name="Prism 8" r:id="rId18" imgW="3402922" imgH="2294541" progId="Prism8.Document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xmlns="" id="{98175605-9A1F-4675-8FC3-0E69A5DC99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81979" y="3467773"/>
                        <a:ext cx="2041525" cy="1376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AF6B37-3765-4D19-81EB-6AA898FD345D}"/>
              </a:ext>
            </a:extLst>
          </p:cNvPr>
          <p:cNvSpPr/>
          <p:nvPr/>
        </p:nvSpPr>
        <p:spPr>
          <a:xfrm rot="16200000">
            <a:off x="4721061" y="4057444"/>
            <a:ext cx="27629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Plasma GS-CA1, IQ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xmlns="" id="{A259A95E-E7B2-4A00-A119-7626B93EA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284100"/>
              </p:ext>
            </p:extLst>
          </p:nvPr>
        </p:nvGraphicFramePr>
        <p:xfrm>
          <a:off x="10007307" y="2263205"/>
          <a:ext cx="1800175" cy="135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Prism 8" r:id="rId20" imgW="3000291" imgH="2258166" progId="Prism8.Document">
                  <p:embed/>
                </p:oleObj>
              </mc:Choice>
              <mc:Fallback>
                <p:oleObj name="Prism 8" r:id="rId20" imgW="3000291" imgH="2258166" progId="Prism8.Document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xmlns="" id="{A259A95E-E7B2-4A00-A119-7626B93EA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007307" y="2263205"/>
                        <a:ext cx="1800175" cy="135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xmlns="" id="{F43702A1-1234-432F-9E5F-C758E7F2AE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065193"/>
              </p:ext>
            </p:extLst>
          </p:nvPr>
        </p:nvGraphicFramePr>
        <p:xfrm>
          <a:off x="10004761" y="3502764"/>
          <a:ext cx="1800175" cy="135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Prism 8" r:id="rId22" imgW="3000291" imgH="2258166" progId="Prism8.Document">
                  <p:embed/>
                </p:oleObj>
              </mc:Choice>
              <mc:Fallback>
                <p:oleObj name="Prism 8" r:id="rId22" imgW="3000291" imgH="2258166" progId="Prism8.Document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xmlns="" id="{F43702A1-1234-432F-9E5F-C758E7F2AE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0004761" y="3502764"/>
                        <a:ext cx="1800175" cy="1354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CA57C79-0F06-4DF8-B14D-C24C24102B6E}"/>
              </a:ext>
            </a:extLst>
          </p:cNvPr>
          <p:cNvGrpSpPr/>
          <p:nvPr/>
        </p:nvGrpSpPr>
        <p:grpSpPr>
          <a:xfrm>
            <a:off x="11680611" y="2958605"/>
            <a:ext cx="421910" cy="558846"/>
            <a:chOff x="11712379" y="2559887"/>
            <a:chExt cx="421910" cy="558846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41FCC6F4-4150-4F70-86F1-9348080340D3}"/>
                </a:ext>
              </a:extLst>
            </p:cNvPr>
            <p:cNvSpPr txBox="1"/>
            <p:nvPr/>
          </p:nvSpPr>
          <p:spPr>
            <a:xfrm>
              <a:off x="11712379" y="2559887"/>
              <a:ext cx="370614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IQ1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237BA89D-6F7F-4D20-8FDA-F16038AC2F01}"/>
                </a:ext>
              </a:extLst>
            </p:cNvPr>
            <p:cNvSpPr txBox="1"/>
            <p:nvPr/>
          </p:nvSpPr>
          <p:spPr>
            <a:xfrm>
              <a:off x="11712379" y="2887901"/>
              <a:ext cx="421910" cy="2308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LOD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30690A66-8858-4A7E-8B15-569B20ECCF83}"/>
              </a:ext>
            </a:extLst>
          </p:cNvPr>
          <p:cNvGrpSpPr/>
          <p:nvPr/>
        </p:nvGrpSpPr>
        <p:grpSpPr>
          <a:xfrm>
            <a:off x="11680611" y="4190542"/>
            <a:ext cx="421910" cy="558843"/>
            <a:chOff x="11716737" y="2532177"/>
            <a:chExt cx="421910" cy="55884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61373686-0E09-4963-9448-2590E17E8E7F}"/>
                </a:ext>
              </a:extLst>
            </p:cNvPr>
            <p:cNvSpPr txBox="1"/>
            <p:nvPr/>
          </p:nvSpPr>
          <p:spPr>
            <a:xfrm>
              <a:off x="11716737" y="2532177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IQ1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4B62BFAA-B4C3-4876-BEA0-CC16E3CA0CDD}"/>
                </a:ext>
              </a:extLst>
            </p:cNvPr>
            <p:cNvSpPr txBox="1"/>
            <p:nvPr/>
          </p:nvSpPr>
          <p:spPr>
            <a:xfrm>
              <a:off x="11716737" y="2860188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LOD</a:t>
              </a:r>
            </a:p>
          </p:txBody>
        </p:sp>
      </p:grp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xmlns="" id="{54CE10E4-BFCC-4458-8EC0-FFBC85F542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815589"/>
              </p:ext>
            </p:extLst>
          </p:nvPr>
        </p:nvGraphicFramePr>
        <p:xfrm>
          <a:off x="9789949" y="4741518"/>
          <a:ext cx="2299754" cy="14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Prism 8" r:id="rId24" imgW="3832924" imgH="2477500" progId="Prism8.Document">
                  <p:embed/>
                </p:oleObj>
              </mc:Choice>
              <mc:Fallback>
                <p:oleObj name="Prism 8" r:id="rId24" imgW="3832924" imgH="2477500" progId="Prism8.Document">
                  <p:embed/>
                  <p:pic>
                    <p:nvPicPr>
                      <p:cNvPr id="44" name="Object 43">
                        <a:extLst>
                          <a:ext uri="{FF2B5EF4-FFF2-40B4-BE49-F238E27FC236}">
                            <a16:creationId xmlns:a16="http://schemas.microsoft.com/office/drawing/2014/main" xmlns="" id="{54CE10E4-BFCC-4458-8EC0-FFBC85F542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789949" y="4741518"/>
                        <a:ext cx="2299754" cy="148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EFB1FE9A-04F2-4FA0-A45D-62FD71BE4C15}"/>
              </a:ext>
            </a:extLst>
          </p:cNvPr>
          <p:cNvGrpSpPr/>
          <p:nvPr/>
        </p:nvGrpSpPr>
        <p:grpSpPr>
          <a:xfrm>
            <a:off x="11680611" y="5424307"/>
            <a:ext cx="421910" cy="555714"/>
            <a:chOff x="11699318" y="2599766"/>
            <a:chExt cx="421910" cy="55571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87DFBD0F-396E-4950-B7E5-CC8D44AA5957}"/>
                </a:ext>
              </a:extLst>
            </p:cNvPr>
            <p:cNvSpPr txBox="1"/>
            <p:nvPr/>
          </p:nvSpPr>
          <p:spPr>
            <a:xfrm>
              <a:off x="11699318" y="2599766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IQ1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6BA32BC4-CFFA-4895-B1DE-71193C502E9B}"/>
                </a:ext>
              </a:extLst>
            </p:cNvPr>
            <p:cNvSpPr txBox="1"/>
            <p:nvPr/>
          </p:nvSpPr>
          <p:spPr>
            <a:xfrm>
              <a:off x="11699318" y="2924648"/>
              <a:ext cx="42191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LOD</a:t>
              </a:r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66A0C8C-6A9C-4D6D-8A30-C900C60B8024}"/>
              </a:ext>
            </a:extLst>
          </p:cNvPr>
          <p:cNvSpPr/>
          <p:nvPr/>
        </p:nvSpPr>
        <p:spPr>
          <a:xfrm>
            <a:off x="7382636" y="2084900"/>
            <a:ext cx="1701613" cy="2286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7059E1"/>
                </a:solidFill>
                <a:effectLst/>
                <a:uLnTx/>
                <a:uFillTx/>
              </a:rPr>
              <a:t>150 mg/kg</a:t>
            </a:r>
            <a:r>
              <a:rPr lang="en-US" sz="1400" b="1" kern="0" dirty="0">
                <a:solidFill>
                  <a:srgbClr val="7059E1"/>
                </a:solidFill>
              </a:rPr>
              <a:t> group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7059E1"/>
              </a:solidFill>
              <a:effectLst/>
              <a:uLnTx/>
              <a:uFillTx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6BEDCC8D-FEFA-42D8-B1E4-E500BEB3A8A5}"/>
              </a:ext>
            </a:extLst>
          </p:cNvPr>
          <p:cNvCxnSpPr>
            <a:cxnSpLocks/>
          </p:cNvCxnSpPr>
          <p:nvPr/>
        </p:nvCxnSpPr>
        <p:spPr bwMode="auto">
          <a:xfrm>
            <a:off x="6496082" y="2299607"/>
            <a:ext cx="3474720" cy="0"/>
          </a:xfrm>
          <a:prstGeom prst="line">
            <a:avLst/>
          </a:prstGeom>
          <a:noFill/>
          <a:ln w="6350" cap="flat" cmpd="sng" algn="ctr">
            <a:solidFill>
              <a:srgbClr val="8B77E7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5DEB1B52-C2D5-4D5F-B253-D5AA475C662E}"/>
              </a:ext>
            </a:extLst>
          </p:cNvPr>
          <p:cNvSpPr/>
          <p:nvPr/>
        </p:nvSpPr>
        <p:spPr>
          <a:xfrm>
            <a:off x="10099780" y="2084900"/>
            <a:ext cx="1668844" cy="228600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wrap="square" tIns="0" bIns="0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solidFill>
                  <a:srgbClr val="3820B2"/>
                </a:solidFill>
              </a:rPr>
              <a:t>30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820B2"/>
                </a:solidFill>
                <a:effectLst/>
                <a:uLnTx/>
                <a:uFillTx/>
              </a:rPr>
              <a:t>0 mg/kg</a:t>
            </a:r>
            <a:r>
              <a:rPr lang="en-US" sz="1400" b="1" kern="0" dirty="0">
                <a:solidFill>
                  <a:srgbClr val="3820B2"/>
                </a:solidFill>
              </a:rPr>
              <a:t> group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3820B2"/>
              </a:solidFill>
              <a:effectLst/>
              <a:uLnTx/>
              <a:uFillTx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2454CB81-D7DB-4312-BF96-F480F083AB83}"/>
              </a:ext>
            </a:extLst>
          </p:cNvPr>
          <p:cNvCxnSpPr>
            <a:cxnSpLocks/>
          </p:cNvCxnSpPr>
          <p:nvPr/>
        </p:nvCxnSpPr>
        <p:spPr bwMode="auto">
          <a:xfrm>
            <a:off x="10111242" y="2299607"/>
            <a:ext cx="1645920" cy="0"/>
          </a:xfrm>
          <a:prstGeom prst="line">
            <a:avLst/>
          </a:prstGeom>
          <a:noFill/>
          <a:ln w="6350" cap="flat" cmpd="sng" algn="ctr">
            <a:solidFill>
              <a:srgbClr val="3A21B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xmlns="" id="{8DF918D1-BB26-4B43-A7AB-1A406420F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E36E51A9-8817-4A97-BE58-49DDA566A112}"/>
              </a:ext>
            </a:extLst>
          </p:cNvPr>
          <p:cNvGrpSpPr/>
          <p:nvPr/>
        </p:nvGrpSpPr>
        <p:grpSpPr>
          <a:xfrm>
            <a:off x="6070601" y="1284797"/>
            <a:ext cx="2288308" cy="430887"/>
            <a:chOff x="6029160" y="1267929"/>
            <a:chExt cx="2288308" cy="43088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BD407986-B92C-4CF1-8107-DB06DC897B9E}"/>
                </a:ext>
              </a:extLst>
            </p:cNvPr>
            <p:cNvSpPr>
              <a:spLocks/>
            </p:cNvSpPr>
            <p:nvPr/>
          </p:nvSpPr>
          <p:spPr>
            <a:xfrm>
              <a:off x="6029160" y="1340650"/>
              <a:ext cx="137160" cy="1371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BA4BF41D-E376-4B0A-B614-8D64AE93888C}"/>
                </a:ext>
              </a:extLst>
            </p:cNvPr>
            <p:cNvSpPr txBox="1"/>
            <p:nvPr/>
          </p:nvSpPr>
          <p:spPr>
            <a:xfrm>
              <a:off x="6123050" y="1267929"/>
              <a:ext cx="219441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Pre-infection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3+ </a:t>
              </a:r>
              <a:r>
                <a:rPr kumimoji="0" lang="en-US" sz="10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wks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before detected viremia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2F5E67DE-8079-4C14-B81E-84450FC8DF76}"/>
              </a:ext>
            </a:extLst>
          </p:cNvPr>
          <p:cNvGrpSpPr/>
          <p:nvPr/>
        </p:nvGrpSpPr>
        <p:grpSpPr>
          <a:xfrm>
            <a:off x="9968021" y="1288625"/>
            <a:ext cx="2162925" cy="430887"/>
            <a:chOff x="9807403" y="1203446"/>
            <a:chExt cx="2162925" cy="430887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175B26EC-F27C-4347-82A7-C8B897341D68}"/>
                </a:ext>
              </a:extLst>
            </p:cNvPr>
            <p:cNvSpPr txBox="1"/>
            <p:nvPr/>
          </p:nvSpPr>
          <p:spPr>
            <a:xfrm>
              <a:off x="9894638" y="1203446"/>
              <a:ext cx="20756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Post-infection </a:t>
              </a:r>
              <a:endParaRPr lang="en-US" sz="1200" b="1" kern="0" dirty="0"/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Coincidental w/detected viremia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12E3B902-12F4-4B1E-9833-4E116E19C608}"/>
                </a:ext>
              </a:extLst>
            </p:cNvPr>
            <p:cNvSpPr>
              <a:spLocks/>
            </p:cNvSpPr>
            <p:nvPr/>
          </p:nvSpPr>
          <p:spPr>
            <a:xfrm>
              <a:off x="9807403" y="1276167"/>
              <a:ext cx="137160" cy="137160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B38B5B3-70BE-4576-88B0-5D36514EFA65}"/>
              </a:ext>
            </a:extLst>
          </p:cNvPr>
          <p:cNvGrpSpPr/>
          <p:nvPr/>
        </p:nvGrpSpPr>
        <p:grpSpPr>
          <a:xfrm>
            <a:off x="8038626" y="1289305"/>
            <a:ext cx="2076849" cy="430887"/>
            <a:chOff x="8038626" y="1289305"/>
            <a:chExt cx="2076849" cy="43088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CBC181B-E5A3-40A5-8248-68535F9A1DED}"/>
                </a:ext>
              </a:extLst>
            </p:cNvPr>
            <p:cNvSpPr txBox="1"/>
            <p:nvPr/>
          </p:nvSpPr>
          <p:spPr>
            <a:xfrm>
              <a:off x="8122622" y="1289305"/>
              <a:ext cx="199285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Likely infection start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1-2 </a:t>
              </a:r>
              <a:r>
                <a:rPr kumimoji="0" lang="en-US" sz="1000" b="0" i="1" u="none" strike="noStrike" kern="0" cap="none" spc="0" normalizeH="0" baseline="0" noProof="0" dirty="0" err="1">
                  <a:ln>
                    <a:noFill/>
                  </a:ln>
                  <a:effectLst/>
                  <a:uLnTx/>
                  <a:uFillTx/>
                </a:rPr>
                <a:t>wks</a:t>
              </a:r>
              <a:r>
                <a:rPr kumimoji="0" lang="en-US" sz="1000" b="0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 before detected viremia</a:t>
              </a: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7E21F3F0-568F-46FF-82CC-00CB69E3E6D4}"/>
                </a:ext>
              </a:extLst>
            </p:cNvPr>
            <p:cNvSpPr>
              <a:spLocks/>
            </p:cNvSpPr>
            <p:nvPr/>
          </p:nvSpPr>
          <p:spPr>
            <a:xfrm>
              <a:off x="8038626" y="1362026"/>
              <a:ext cx="137160" cy="137160"/>
            </a:xfrm>
            <a:prstGeom prst="ellipse">
              <a:avLst/>
            </a:prstGeom>
            <a:solidFill>
              <a:schemeClr val="bg1"/>
            </a:solidFill>
            <a:ln w="1905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CA586FD-B5E2-4A7F-BB9B-106E2DA4B612}"/>
              </a:ext>
            </a:extLst>
          </p:cNvPr>
          <p:cNvSpPr/>
          <p:nvPr/>
        </p:nvSpPr>
        <p:spPr bwMode="auto">
          <a:xfrm>
            <a:off x="5975796" y="1275184"/>
            <a:ext cx="6027313" cy="438371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25000"/>
              </a:spcAft>
              <a:buClrTx/>
              <a:buSzTx/>
              <a:buFontTx/>
              <a:buChar char="•"/>
              <a:tabLst/>
            </a:pPr>
            <a:endParaRPr kumimoji="0" lang="en-US" sz="36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CA5D5E2F-17A4-42D1-B8BD-D77D695F4B33}"/>
              </a:ext>
            </a:extLst>
          </p:cNvPr>
          <p:cNvGrpSpPr/>
          <p:nvPr/>
        </p:nvGrpSpPr>
        <p:grpSpPr>
          <a:xfrm>
            <a:off x="5410653" y="2576105"/>
            <a:ext cx="447558" cy="662371"/>
            <a:chOff x="11712379" y="2596261"/>
            <a:chExt cx="447558" cy="6623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xmlns="" id="{62167753-98E3-4E9F-9AEF-35557652DAD5}"/>
                </a:ext>
              </a:extLst>
            </p:cNvPr>
            <p:cNvSpPr txBox="1"/>
            <p:nvPr/>
          </p:nvSpPr>
          <p:spPr>
            <a:xfrm>
              <a:off x="11712379" y="2596261"/>
              <a:ext cx="389850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IQ1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9C008730-2C50-41A6-B50C-36192940DC67}"/>
                </a:ext>
              </a:extLst>
            </p:cNvPr>
            <p:cNvSpPr txBox="1"/>
            <p:nvPr/>
          </p:nvSpPr>
          <p:spPr>
            <a:xfrm>
              <a:off x="11712379" y="3012411"/>
              <a:ext cx="447558" cy="24622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1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</a:rPr>
                <a:t>LOD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F9DACDE1-DD39-4CFC-8AF5-3584F77FF30C}"/>
              </a:ext>
            </a:extLst>
          </p:cNvPr>
          <p:cNvGrpSpPr>
            <a:grpSpLocks noChangeAspect="1"/>
          </p:cNvGrpSpPr>
          <p:nvPr/>
        </p:nvGrpSpPr>
        <p:grpSpPr>
          <a:xfrm>
            <a:off x="6527300" y="6145101"/>
            <a:ext cx="993874" cy="101841"/>
            <a:chOff x="1179022" y="5601641"/>
            <a:chExt cx="1338543" cy="137160"/>
          </a:xfrm>
        </p:grpSpPr>
        <p:sp>
          <p:nvSpPr>
            <p:cNvPr id="94" name="Arrow: Down 93">
              <a:extLst>
                <a:ext uri="{FF2B5EF4-FFF2-40B4-BE49-F238E27FC236}">
                  <a16:creationId xmlns:a16="http://schemas.microsoft.com/office/drawing/2014/main" xmlns="" id="{84A9891B-CEA6-4E1C-A4EF-05204503CF2B}"/>
                </a:ext>
              </a:extLst>
            </p:cNvPr>
            <p:cNvSpPr/>
            <p:nvPr/>
          </p:nvSpPr>
          <p:spPr bwMode="auto">
            <a:xfrm flipV="1">
              <a:off x="117902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Arrow: Down 94">
              <a:extLst>
                <a:ext uri="{FF2B5EF4-FFF2-40B4-BE49-F238E27FC236}">
                  <a16:creationId xmlns:a16="http://schemas.microsoft.com/office/drawing/2014/main" xmlns="" id="{2B8AD6AD-E542-4DF4-B824-E32838FCD137}"/>
                </a:ext>
              </a:extLst>
            </p:cNvPr>
            <p:cNvSpPr/>
            <p:nvPr/>
          </p:nvSpPr>
          <p:spPr bwMode="auto">
            <a:xfrm flipV="1">
              <a:off x="126940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Arrow: Down 95">
              <a:extLst>
                <a:ext uri="{FF2B5EF4-FFF2-40B4-BE49-F238E27FC236}">
                  <a16:creationId xmlns:a16="http://schemas.microsoft.com/office/drawing/2014/main" xmlns="" id="{5DDD0FB5-7F1F-4FEA-A9F6-AA2449A4F034}"/>
                </a:ext>
              </a:extLst>
            </p:cNvPr>
            <p:cNvSpPr/>
            <p:nvPr/>
          </p:nvSpPr>
          <p:spPr bwMode="auto">
            <a:xfrm flipV="1">
              <a:off x="135979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Arrow: Down 96">
              <a:extLst>
                <a:ext uri="{FF2B5EF4-FFF2-40B4-BE49-F238E27FC236}">
                  <a16:creationId xmlns:a16="http://schemas.microsoft.com/office/drawing/2014/main" xmlns="" id="{2A3575FF-3845-44F7-ADB8-A45354848CC2}"/>
                </a:ext>
              </a:extLst>
            </p:cNvPr>
            <p:cNvSpPr/>
            <p:nvPr/>
          </p:nvSpPr>
          <p:spPr bwMode="auto">
            <a:xfrm flipV="1">
              <a:off x="145017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Arrow: Down 97">
              <a:extLst>
                <a:ext uri="{FF2B5EF4-FFF2-40B4-BE49-F238E27FC236}">
                  <a16:creationId xmlns:a16="http://schemas.microsoft.com/office/drawing/2014/main" xmlns="" id="{CD784819-2D91-4671-9956-8C1D304731AA}"/>
                </a:ext>
              </a:extLst>
            </p:cNvPr>
            <p:cNvSpPr/>
            <p:nvPr/>
          </p:nvSpPr>
          <p:spPr bwMode="auto">
            <a:xfrm flipV="1">
              <a:off x="154056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9" name="Arrow: Down 98">
              <a:extLst>
                <a:ext uri="{FF2B5EF4-FFF2-40B4-BE49-F238E27FC236}">
                  <a16:creationId xmlns:a16="http://schemas.microsoft.com/office/drawing/2014/main" xmlns="" id="{EC18CB8E-54AA-464D-A401-A9A998B831CD}"/>
                </a:ext>
              </a:extLst>
            </p:cNvPr>
            <p:cNvSpPr/>
            <p:nvPr/>
          </p:nvSpPr>
          <p:spPr bwMode="auto">
            <a:xfrm flipV="1">
              <a:off x="163094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Arrow: Down 99">
              <a:extLst>
                <a:ext uri="{FF2B5EF4-FFF2-40B4-BE49-F238E27FC236}">
                  <a16:creationId xmlns:a16="http://schemas.microsoft.com/office/drawing/2014/main" xmlns="" id="{D7C52FBE-1FFE-4144-A377-EBA5FD3062F1}"/>
                </a:ext>
              </a:extLst>
            </p:cNvPr>
            <p:cNvSpPr/>
            <p:nvPr/>
          </p:nvSpPr>
          <p:spPr bwMode="auto">
            <a:xfrm flipV="1">
              <a:off x="172133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Arrow: Down 100">
              <a:extLst>
                <a:ext uri="{FF2B5EF4-FFF2-40B4-BE49-F238E27FC236}">
                  <a16:creationId xmlns:a16="http://schemas.microsoft.com/office/drawing/2014/main" xmlns="" id="{ABC18BC3-E0EF-4762-93B0-28CE5E2D572B}"/>
                </a:ext>
              </a:extLst>
            </p:cNvPr>
            <p:cNvSpPr/>
            <p:nvPr/>
          </p:nvSpPr>
          <p:spPr bwMode="auto">
            <a:xfrm flipV="1">
              <a:off x="181171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Arrow: Down 101">
              <a:extLst>
                <a:ext uri="{FF2B5EF4-FFF2-40B4-BE49-F238E27FC236}">
                  <a16:creationId xmlns:a16="http://schemas.microsoft.com/office/drawing/2014/main" xmlns="" id="{DF9A5C0F-9614-4A08-BCCA-6F836C9CDE65}"/>
                </a:ext>
              </a:extLst>
            </p:cNvPr>
            <p:cNvSpPr/>
            <p:nvPr/>
          </p:nvSpPr>
          <p:spPr bwMode="auto">
            <a:xfrm flipV="1">
              <a:off x="1902102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Arrow: Down 102">
              <a:extLst>
                <a:ext uri="{FF2B5EF4-FFF2-40B4-BE49-F238E27FC236}">
                  <a16:creationId xmlns:a16="http://schemas.microsoft.com/office/drawing/2014/main" xmlns="" id="{BB418445-B8D9-4771-AC45-C03FEEFE2D2E}"/>
                </a:ext>
              </a:extLst>
            </p:cNvPr>
            <p:cNvSpPr/>
            <p:nvPr/>
          </p:nvSpPr>
          <p:spPr bwMode="auto">
            <a:xfrm flipV="1">
              <a:off x="1992487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Arrow: Down 103">
              <a:extLst>
                <a:ext uri="{FF2B5EF4-FFF2-40B4-BE49-F238E27FC236}">
                  <a16:creationId xmlns:a16="http://schemas.microsoft.com/office/drawing/2014/main" xmlns="" id="{F131F189-2C80-405E-8D75-D6212BE04F4A}"/>
                </a:ext>
              </a:extLst>
            </p:cNvPr>
            <p:cNvSpPr/>
            <p:nvPr/>
          </p:nvSpPr>
          <p:spPr bwMode="auto">
            <a:xfrm flipV="1">
              <a:off x="208287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Arrow: Down 104">
              <a:extLst>
                <a:ext uri="{FF2B5EF4-FFF2-40B4-BE49-F238E27FC236}">
                  <a16:creationId xmlns:a16="http://schemas.microsoft.com/office/drawing/2014/main" xmlns="" id="{B9F8DA75-2E7A-40FA-B26A-F56415362874}"/>
                </a:ext>
              </a:extLst>
            </p:cNvPr>
            <p:cNvSpPr/>
            <p:nvPr/>
          </p:nvSpPr>
          <p:spPr bwMode="auto">
            <a:xfrm flipV="1">
              <a:off x="217325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Arrow: Down 105">
              <a:extLst>
                <a:ext uri="{FF2B5EF4-FFF2-40B4-BE49-F238E27FC236}">
                  <a16:creationId xmlns:a16="http://schemas.microsoft.com/office/drawing/2014/main" xmlns="" id="{D21F1CE5-E4A2-418E-92F7-858535A9C010}"/>
                </a:ext>
              </a:extLst>
            </p:cNvPr>
            <p:cNvSpPr/>
            <p:nvPr/>
          </p:nvSpPr>
          <p:spPr bwMode="auto">
            <a:xfrm flipV="1">
              <a:off x="226364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Arrow: Down 106">
              <a:extLst>
                <a:ext uri="{FF2B5EF4-FFF2-40B4-BE49-F238E27FC236}">
                  <a16:creationId xmlns:a16="http://schemas.microsoft.com/office/drawing/2014/main" xmlns="" id="{3E3DD7BB-FDFD-4CE7-ACDF-2F523BD20C31}"/>
                </a:ext>
              </a:extLst>
            </p:cNvPr>
            <p:cNvSpPr/>
            <p:nvPr/>
          </p:nvSpPr>
          <p:spPr bwMode="auto">
            <a:xfrm flipV="1">
              <a:off x="235402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Arrow: Down 107">
              <a:extLst>
                <a:ext uri="{FF2B5EF4-FFF2-40B4-BE49-F238E27FC236}">
                  <a16:creationId xmlns:a16="http://schemas.microsoft.com/office/drawing/2014/main" xmlns="" id="{28A58CAB-381E-4F50-BD41-5DDBEEA91FF2}"/>
                </a:ext>
              </a:extLst>
            </p:cNvPr>
            <p:cNvSpPr/>
            <p:nvPr/>
          </p:nvSpPr>
          <p:spPr bwMode="auto">
            <a:xfrm flipV="1">
              <a:off x="2444413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xmlns="" id="{6D0111AA-3B07-4BDC-B77B-612FF6994E21}"/>
              </a:ext>
            </a:extLst>
          </p:cNvPr>
          <p:cNvGrpSpPr>
            <a:grpSpLocks noChangeAspect="1"/>
          </p:cNvGrpSpPr>
          <p:nvPr/>
        </p:nvGrpSpPr>
        <p:grpSpPr>
          <a:xfrm>
            <a:off x="8352036" y="6145101"/>
            <a:ext cx="993874" cy="101841"/>
            <a:chOff x="1179022" y="5601641"/>
            <a:chExt cx="1338543" cy="137160"/>
          </a:xfrm>
        </p:grpSpPr>
        <p:sp>
          <p:nvSpPr>
            <p:cNvPr id="110" name="Arrow: Down 109">
              <a:extLst>
                <a:ext uri="{FF2B5EF4-FFF2-40B4-BE49-F238E27FC236}">
                  <a16:creationId xmlns:a16="http://schemas.microsoft.com/office/drawing/2014/main" xmlns="" id="{350DC6FB-52EA-4D56-8213-F528D2C110F4}"/>
                </a:ext>
              </a:extLst>
            </p:cNvPr>
            <p:cNvSpPr/>
            <p:nvPr/>
          </p:nvSpPr>
          <p:spPr bwMode="auto">
            <a:xfrm flipV="1">
              <a:off x="117902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Arrow: Down 110">
              <a:extLst>
                <a:ext uri="{FF2B5EF4-FFF2-40B4-BE49-F238E27FC236}">
                  <a16:creationId xmlns:a16="http://schemas.microsoft.com/office/drawing/2014/main" xmlns="" id="{AC874ED9-2380-41AA-BC14-D555B0672350}"/>
                </a:ext>
              </a:extLst>
            </p:cNvPr>
            <p:cNvSpPr/>
            <p:nvPr/>
          </p:nvSpPr>
          <p:spPr bwMode="auto">
            <a:xfrm flipV="1">
              <a:off x="126940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Arrow: Down 111">
              <a:extLst>
                <a:ext uri="{FF2B5EF4-FFF2-40B4-BE49-F238E27FC236}">
                  <a16:creationId xmlns:a16="http://schemas.microsoft.com/office/drawing/2014/main" xmlns="" id="{27C8E48C-81FF-46DC-B886-CFFC5BAD023B}"/>
                </a:ext>
              </a:extLst>
            </p:cNvPr>
            <p:cNvSpPr/>
            <p:nvPr/>
          </p:nvSpPr>
          <p:spPr bwMode="auto">
            <a:xfrm flipV="1">
              <a:off x="135979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Arrow: Down 112">
              <a:extLst>
                <a:ext uri="{FF2B5EF4-FFF2-40B4-BE49-F238E27FC236}">
                  <a16:creationId xmlns:a16="http://schemas.microsoft.com/office/drawing/2014/main" xmlns="" id="{38B7F2B6-4607-44AB-B448-400B4330A633}"/>
                </a:ext>
              </a:extLst>
            </p:cNvPr>
            <p:cNvSpPr/>
            <p:nvPr/>
          </p:nvSpPr>
          <p:spPr bwMode="auto">
            <a:xfrm flipV="1">
              <a:off x="145017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Arrow: Down 113">
              <a:extLst>
                <a:ext uri="{FF2B5EF4-FFF2-40B4-BE49-F238E27FC236}">
                  <a16:creationId xmlns:a16="http://schemas.microsoft.com/office/drawing/2014/main" xmlns="" id="{49B5D61B-23EC-4334-AAB2-D1823C0B371B}"/>
                </a:ext>
              </a:extLst>
            </p:cNvPr>
            <p:cNvSpPr/>
            <p:nvPr/>
          </p:nvSpPr>
          <p:spPr bwMode="auto">
            <a:xfrm flipV="1">
              <a:off x="154056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Arrow: Down 114">
              <a:extLst>
                <a:ext uri="{FF2B5EF4-FFF2-40B4-BE49-F238E27FC236}">
                  <a16:creationId xmlns:a16="http://schemas.microsoft.com/office/drawing/2014/main" xmlns="" id="{08B94E23-6C6D-46AD-84B6-A5C10A9EC81A}"/>
                </a:ext>
              </a:extLst>
            </p:cNvPr>
            <p:cNvSpPr/>
            <p:nvPr/>
          </p:nvSpPr>
          <p:spPr bwMode="auto">
            <a:xfrm flipV="1">
              <a:off x="163094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Arrow: Down 115">
              <a:extLst>
                <a:ext uri="{FF2B5EF4-FFF2-40B4-BE49-F238E27FC236}">
                  <a16:creationId xmlns:a16="http://schemas.microsoft.com/office/drawing/2014/main" xmlns="" id="{54DCF6E2-13AC-414C-96CD-BBC54805DB15}"/>
                </a:ext>
              </a:extLst>
            </p:cNvPr>
            <p:cNvSpPr/>
            <p:nvPr/>
          </p:nvSpPr>
          <p:spPr bwMode="auto">
            <a:xfrm flipV="1">
              <a:off x="172133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Arrow: Down 116">
              <a:extLst>
                <a:ext uri="{FF2B5EF4-FFF2-40B4-BE49-F238E27FC236}">
                  <a16:creationId xmlns:a16="http://schemas.microsoft.com/office/drawing/2014/main" xmlns="" id="{B0306443-CE8C-4BEC-8A04-4070DCE23C74}"/>
                </a:ext>
              </a:extLst>
            </p:cNvPr>
            <p:cNvSpPr/>
            <p:nvPr/>
          </p:nvSpPr>
          <p:spPr bwMode="auto">
            <a:xfrm flipV="1">
              <a:off x="181171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Arrow: Down 117">
              <a:extLst>
                <a:ext uri="{FF2B5EF4-FFF2-40B4-BE49-F238E27FC236}">
                  <a16:creationId xmlns:a16="http://schemas.microsoft.com/office/drawing/2014/main" xmlns="" id="{3D474BCD-487E-49F5-96F2-7C0761AE6873}"/>
                </a:ext>
              </a:extLst>
            </p:cNvPr>
            <p:cNvSpPr/>
            <p:nvPr/>
          </p:nvSpPr>
          <p:spPr bwMode="auto">
            <a:xfrm flipV="1">
              <a:off x="1902102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Arrow: Down 118">
              <a:extLst>
                <a:ext uri="{FF2B5EF4-FFF2-40B4-BE49-F238E27FC236}">
                  <a16:creationId xmlns:a16="http://schemas.microsoft.com/office/drawing/2014/main" xmlns="" id="{00BA9F8D-D73A-46B1-8A83-D10D05E23113}"/>
                </a:ext>
              </a:extLst>
            </p:cNvPr>
            <p:cNvSpPr/>
            <p:nvPr/>
          </p:nvSpPr>
          <p:spPr bwMode="auto">
            <a:xfrm flipV="1">
              <a:off x="1992487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Arrow: Down 119">
              <a:extLst>
                <a:ext uri="{FF2B5EF4-FFF2-40B4-BE49-F238E27FC236}">
                  <a16:creationId xmlns:a16="http://schemas.microsoft.com/office/drawing/2014/main" xmlns="" id="{9A9637C8-8A75-474C-BE9F-4BF8A57FED57}"/>
                </a:ext>
              </a:extLst>
            </p:cNvPr>
            <p:cNvSpPr/>
            <p:nvPr/>
          </p:nvSpPr>
          <p:spPr bwMode="auto">
            <a:xfrm flipV="1">
              <a:off x="208287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Arrow: Down 120">
              <a:extLst>
                <a:ext uri="{FF2B5EF4-FFF2-40B4-BE49-F238E27FC236}">
                  <a16:creationId xmlns:a16="http://schemas.microsoft.com/office/drawing/2014/main" xmlns="" id="{4BF3443B-EE36-4606-BD96-A6F83BC93B23}"/>
                </a:ext>
              </a:extLst>
            </p:cNvPr>
            <p:cNvSpPr/>
            <p:nvPr/>
          </p:nvSpPr>
          <p:spPr bwMode="auto">
            <a:xfrm flipV="1">
              <a:off x="217325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Arrow: Down 121">
              <a:extLst>
                <a:ext uri="{FF2B5EF4-FFF2-40B4-BE49-F238E27FC236}">
                  <a16:creationId xmlns:a16="http://schemas.microsoft.com/office/drawing/2014/main" xmlns="" id="{8D8F23D6-2007-4B87-B68E-037F348CB293}"/>
                </a:ext>
              </a:extLst>
            </p:cNvPr>
            <p:cNvSpPr/>
            <p:nvPr/>
          </p:nvSpPr>
          <p:spPr bwMode="auto">
            <a:xfrm flipV="1">
              <a:off x="226364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Arrow: Down 122">
              <a:extLst>
                <a:ext uri="{FF2B5EF4-FFF2-40B4-BE49-F238E27FC236}">
                  <a16:creationId xmlns:a16="http://schemas.microsoft.com/office/drawing/2014/main" xmlns="" id="{FD92953A-3F33-409E-8697-ADD1A123D37F}"/>
                </a:ext>
              </a:extLst>
            </p:cNvPr>
            <p:cNvSpPr/>
            <p:nvPr/>
          </p:nvSpPr>
          <p:spPr bwMode="auto">
            <a:xfrm flipV="1">
              <a:off x="235402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Arrow: Down 123">
              <a:extLst>
                <a:ext uri="{FF2B5EF4-FFF2-40B4-BE49-F238E27FC236}">
                  <a16:creationId xmlns:a16="http://schemas.microsoft.com/office/drawing/2014/main" xmlns="" id="{4FBB54A0-3444-49EF-9AAC-CE632E3017B0}"/>
                </a:ext>
              </a:extLst>
            </p:cNvPr>
            <p:cNvSpPr/>
            <p:nvPr/>
          </p:nvSpPr>
          <p:spPr bwMode="auto">
            <a:xfrm flipV="1">
              <a:off x="2444413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xmlns="" id="{C21EB5E3-11A5-4AE8-AADB-6155C009F702}"/>
              </a:ext>
            </a:extLst>
          </p:cNvPr>
          <p:cNvGrpSpPr>
            <a:grpSpLocks noChangeAspect="1"/>
          </p:cNvGrpSpPr>
          <p:nvPr/>
        </p:nvGrpSpPr>
        <p:grpSpPr>
          <a:xfrm>
            <a:off x="10147390" y="6145101"/>
            <a:ext cx="993874" cy="101841"/>
            <a:chOff x="1179022" y="5601641"/>
            <a:chExt cx="1338543" cy="137160"/>
          </a:xfrm>
        </p:grpSpPr>
        <p:sp>
          <p:nvSpPr>
            <p:cNvPr id="126" name="Arrow: Down 125">
              <a:extLst>
                <a:ext uri="{FF2B5EF4-FFF2-40B4-BE49-F238E27FC236}">
                  <a16:creationId xmlns:a16="http://schemas.microsoft.com/office/drawing/2014/main" xmlns="" id="{261E5E2B-F9E0-40A1-842D-C4688C87D537}"/>
                </a:ext>
              </a:extLst>
            </p:cNvPr>
            <p:cNvSpPr/>
            <p:nvPr/>
          </p:nvSpPr>
          <p:spPr bwMode="auto">
            <a:xfrm flipV="1">
              <a:off x="117902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Arrow: Down 126">
              <a:extLst>
                <a:ext uri="{FF2B5EF4-FFF2-40B4-BE49-F238E27FC236}">
                  <a16:creationId xmlns:a16="http://schemas.microsoft.com/office/drawing/2014/main" xmlns="" id="{F4EB4EEB-CD0A-4FEC-93DF-2866D39EBFC6}"/>
                </a:ext>
              </a:extLst>
            </p:cNvPr>
            <p:cNvSpPr/>
            <p:nvPr/>
          </p:nvSpPr>
          <p:spPr bwMode="auto">
            <a:xfrm flipV="1">
              <a:off x="126940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Arrow: Down 127">
              <a:extLst>
                <a:ext uri="{FF2B5EF4-FFF2-40B4-BE49-F238E27FC236}">
                  <a16:creationId xmlns:a16="http://schemas.microsoft.com/office/drawing/2014/main" xmlns="" id="{C17787A0-66E1-4CAA-894A-9EDEC6F59399}"/>
                </a:ext>
              </a:extLst>
            </p:cNvPr>
            <p:cNvSpPr/>
            <p:nvPr/>
          </p:nvSpPr>
          <p:spPr bwMode="auto">
            <a:xfrm flipV="1">
              <a:off x="135979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Arrow: Down 128">
              <a:extLst>
                <a:ext uri="{FF2B5EF4-FFF2-40B4-BE49-F238E27FC236}">
                  <a16:creationId xmlns:a16="http://schemas.microsoft.com/office/drawing/2014/main" xmlns="" id="{FDD97F78-12C4-408C-B41B-BC5184ACC2B3}"/>
                </a:ext>
              </a:extLst>
            </p:cNvPr>
            <p:cNvSpPr/>
            <p:nvPr/>
          </p:nvSpPr>
          <p:spPr bwMode="auto">
            <a:xfrm flipV="1">
              <a:off x="145017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Arrow: Down 129">
              <a:extLst>
                <a:ext uri="{FF2B5EF4-FFF2-40B4-BE49-F238E27FC236}">
                  <a16:creationId xmlns:a16="http://schemas.microsoft.com/office/drawing/2014/main" xmlns="" id="{60950920-0AE5-4571-9734-06B1CFC0CAE1}"/>
                </a:ext>
              </a:extLst>
            </p:cNvPr>
            <p:cNvSpPr/>
            <p:nvPr/>
          </p:nvSpPr>
          <p:spPr bwMode="auto">
            <a:xfrm flipV="1">
              <a:off x="154056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Arrow: Down 130">
              <a:extLst>
                <a:ext uri="{FF2B5EF4-FFF2-40B4-BE49-F238E27FC236}">
                  <a16:creationId xmlns:a16="http://schemas.microsoft.com/office/drawing/2014/main" xmlns="" id="{B477CD62-3BA3-4F96-B4CB-D2F20C4316DD}"/>
                </a:ext>
              </a:extLst>
            </p:cNvPr>
            <p:cNvSpPr/>
            <p:nvPr/>
          </p:nvSpPr>
          <p:spPr bwMode="auto">
            <a:xfrm flipV="1">
              <a:off x="163094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2" name="Arrow: Down 131">
              <a:extLst>
                <a:ext uri="{FF2B5EF4-FFF2-40B4-BE49-F238E27FC236}">
                  <a16:creationId xmlns:a16="http://schemas.microsoft.com/office/drawing/2014/main" xmlns="" id="{633553F4-4335-4FF2-8205-1DAA29F906C0}"/>
                </a:ext>
              </a:extLst>
            </p:cNvPr>
            <p:cNvSpPr/>
            <p:nvPr/>
          </p:nvSpPr>
          <p:spPr bwMode="auto">
            <a:xfrm flipV="1">
              <a:off x="1721332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" name="Arrow: Down 132">
              <a:extLst>
                <a:ext uri="{FF2B5EF4-FFF2-40B4-BE49-F238E27FC236}">
                  <a16:creationId xmlns:a16="http://schemas.microsoft.com/office/drawing/2014/main" xmlns="" id="{AFE95875-C7C7-4BB8-87BE-3D8E724DDE65}"/>
                </a:ext>
              </a:extLst>
            </p:cNvPr>
            <p:cNvSpPr/>
            <p:nvPr/>
          </p:nvSpPr>
          <p:spPr bwMode="auto">
            <a:xfrm flipV="1">
              <a:off x="1811717" y="5601641"/>
              <a:ext cx="73152" cy="137160"/>
            </a:xfrm>
            <a:prstGeom prst="downArrow">
              <a:avLst/>
            </a:prstGeom>
            <a:solidFill>
              <a:srgbClr val="FF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4" name="Arrow: Down 133">
              <a:extLst>
                <a:ext uri="{FF2B5EF4-FFF2-40B4-BE49-F238E27FC236}">
                  <a16:creationId xmlns:a16="http://schemas.microsoft.com/office/drawing/2014/main" xmlns="" id="{89DA51E5-9B3D-466B-B153-DD39650F42F6}"/>
                </a:ext>
              </a:extLst>
            </p:cNvPr>
            <p:cNvSpPr/>
            <p:nvPr/>
          </p:nvSpPr>
          <p:spPr bwMode="auto">
            <a:xfrm flipV="1">
              <a:off x="1902102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5" name="Arrow: Down 134">
              <a:extLst>
                <a:ext uri="{FF2B5EF4-FFF2-40B4-BE49-F238E27FC236}">
                  <a16:creationId xmlns:a16="http://schemas.microsoft.com/office/drawing/2014/main" xmlns="" id="{BE14F646-75CD-4479-9279-0AAA205E4AE6}"/>
                </a:ext>
              </a:extLst>
            </p:cNvPr>
            <p:cNvSpPr/>
            <p:nvPr/>
          </p:nvSpPr>
          <p:spPr bwMode="auto">
            <a:xfrm flipV="1">
              <a:off x="1992487" y="5601641"/>
              <a:ext cx="73152" cy="13716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6" name="Arrow: Down 135">
              <a:extLst>
                <a:ext uri="{FF2B5EF4-FFF2-40B4-BE49-F238E27FC236}">
                  <a16:creationId xmlns:a16="http://schemas.microsoft.com/office/drawing/2014/main" xmlns="" id="{EC6AA115-69FD-4351-B4EE-E23B2E4716AD}"/>
                </a:ext>
              </a:extLst>
            </p:cNvPr>
            <p:cNvSpPr/>
            <p:nvPr/>
          </p:nvSpPr>
          <p:spPr bwMode="auto">
            <a:xfrm flipV="1">
              <a:off x="208287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7" name="Arrow: Down 136">
              <a:extLst>
                <a:ext uri="{FF2B5EF4-FFF2-40B4-BE49-F238E27FC236}">
                  <a16:creationId xmlns:a16="http://schemas.microsoft.com/office/drawing/2014/main" xmlns="" id="{20833293-659B-46A7-8253-7F971FC00AC5}"/>
                </a:ext>
              </a:extLst>
            </p:cNvPr>
            <p:cNvSpPr/>
            <p:nvPr/>
          </p:nvSpPr>
          <p:spPr bwMode="auto">
            <a:xfrm flipV="1">
              <a:off x="217325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Arrow: Down 137">
              <a:extLst>
                <a:ext uri="{FF2B5EF4-FFF2-40B4-BE49-F238E27FC236}">
                  <a16:creationId xmlns:a16="http://schemas.microsoft.com/office/drawing/2014/main" xmlns="" id="{19E2373F-7BF7-4291-84A6-FC31E7C51417}"/>
                </a:ext>
              </a:extLst>
            </p:cNvPr>
            <p:cNvSpPr/>
            <p:nvPr/>
          </p:nvSpPr>
          <p:spPr bwMode="auto">
            <a:xfrm flipV="1">
              <a:off x="2263642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Arrow: Down 138">
              <a:extLst>
                <a:ext uri="{FF2B5EF4-FFF2-40B4-BE49-F238E27FC236}">
                  <a16:creationId xmlns:a16="http://schemas.microsoft.com/office/drawing/2014/main" xmlns="" id="{CFC8A8A6-DDD2-4D74-8F01-89F82DFE3679}"/>
                </a:ext>
              </a:extLst>
            </p:cNvPr>
            <p:cNvSpPr/>
            <p:nvPr/>
          </p:nvSpPr>
          <p:spPr bwMode="auto">
            <a:xfrm flipV="1">
              <a:off x="2354027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Arrow: Down 139">
              <a:extLst>
                <a:ext uri="{FF2B5EF4-FFF2-40B4-BE49-F238E27FC236}">
                  <a16:creationId xmlns:a16="http://schemas.microsoft.com/office/drawing/2014/main" xmlns="" id="{F7AF951C-B694-46B8-80F1-B2C5373B0FDC}"/>
                </a:ext>
              </a:extLst>
            </p:cNvPr>
            <p:cNvSpPr/>
            <p:nvPr/>
          </p:nvSpPr>
          <p:spPr bwMode="auto">
            <a:xfrm flipV="1">
              <a:off x="2444413" y="5601641"/>
              <a:ext cx="73152" cy="137160"/>
            </a:xfrm>
            <a:prstGeom prst="downArrow">
              <a:avLst/>
            </a:prstGeom>
            <a:solidFill>
              <a:srgbClr val="A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25000"/>
                </a:spcAft>
                <a:buClrTx/>
                <a:buSzTx/>
                <a:buFontTx/>
                <a:buChar char="•"/>
                <a:tabLst/>
              </a:pPr>
              <a:endParaRPr kumimoji="0" lang="en-US" sz="36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9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F9EC8F-0D1B-4128-9DC5-3C560B1F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A81531-8687-4D6D-96C4-2951BE3A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E16F37-D63B-443C-96C0-C234F1098F7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7A4DBB0-74BE-4092-8112-1A2309B89A64}"/>
              </a:ext>
            </a:extLst>
          </p:cNvPr>
          <p:cNvSpPr txBox="1"/>
          <p:nvPr/>
        </p:nvSpPr>
        <p:spPr>
          <a:xfrm>
            <a:off x="8029596" y="1980060"/>
            <a:ext cx="3062057" cy="39472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Formulation &amp; Process </a:t>
            </a: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Development</a:t>
            </a: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William Rowe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dirty="0">
              <a:solidFill>
                <a:srgbClr val="C50F3C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Medicinal Chemistry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Darryl Kato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u="sng" dirty="0">
              <a:solidFill>
                <a:srgbClr val="C50F3C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DMPK</a:t>
            </a:r>
            <a:endParaRPr lang="en-US" sz="8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Bing Lu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Jim Zheng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Kelly Wang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C50F3C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6FC8313-F40F-42C2-B581-1BE46F873696}"/>
              </a:ext>
            </a:extLst>
          </p:cNvPr>
          <p:cNvSpPr txBox="1"/>
          <p:nvPr/>
        </p:nvSpPr>
        <p:spPr>
          <a:xfrm>
            <a:off x="4781404" y="1980060"/>
            <a:ext cx="2836033" cy="4516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Virology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Steve Yant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Derek Hansen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Christian Callebaut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Wade Blair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Romas Geleziunas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Tomas Cihlar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C50F3C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Clinical Research</a:t>
            </a:r>
            <a:endParaRPr lang="en-US" sz="2000" b="1" u="sng" dirty="0">
              <a:solidFill>
                <a:srgbClr val="A50021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Moupali Das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Jared Baeten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srgbClr val="54565B"/>
              </a:solidFill>
              <a:cs typeface="Arial" pitchFamily="34" charset="0"/>
            </a:endParaRPr>
          </a:p>
          <a:p>
            <a:pPr defTabSz="1217613" fontAlgn="base">
              <a:spcBef>
                <a:spcPct val="0"/>
              </a:spcBef>
              <a:spcAft>
                <a:spcPts val="300"/>
              </a:spcAft>
              <a:defRPr/>
            </a:pPr>
            <a:r>
              <a:rPr lang="en-US" sz="2000" b="1" dirty="0">
                <a:solidFill>
                  <a:srgbClr val="A50021"/>
                </a:solidFill>
                <a:cs typeface="Arial" pitchFamily="34" charset="0"/>
              </a:rPr>
              <a:t>Biology Core Support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54565B"/>
                </a:solidFill>
                <a:cs typeface="Arial" pitchFamily="34" charset="0"/>
              </a:rPr>
              <a:t>Federico Campigotto</a:t>
            </a:r>
            <a:endParaRPr lang="en-US" sz="2000" dirty="0">
              <a:solidFill>
                <a:srgbClr val="C50F3C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13D9659-7C3A-4D59-806A-E74C2B0BBA00}"/>
              </a:ext>
            </a:extLst>
          </p:cNvPr>
          <p:cNvSpPr txBox="1"/>
          <p:nvPr/>
        </p:nvSpPr>
        <p:spPr>
          <a:xfrm>
            <a:off x="872634" y="4993214"/>
            <a:ext cx="3073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William Rinaldi 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Melissa Ferguson</a:t>
            </a:r>
          </a:p>
        </p:txBody>
      </p:sp>
      <p:pic>
        <p:nvPicPr>
          <p:cNvPr id="8" name="Picture 7" descr="Image result for beth israel deaconess medical center logo&quot;">
            <a:extLst>
              <a:ext uri="{FF2B5EF4-FFF2-40B4-BE49-F238E27FC236}">
                <a16:creationId xmlns:a16="http://schemas.microsoft.com/office/drawing/2014/main" xmlns="" id="{76C9AC7D-EFB1-4F69-AD1B-0B3A30FE7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49" y="1309630"/>
            <a:ext cx="2211134" cy="110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E3370CB6-0EAC-44EE-9FB5-9E36DBAEA9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889688" y="1415553"/>
            <a:ext cx="1818159" cy="502535"/>
            <a:chOff x="5420" y="234"/>
            <a:chExt cx="2576" cy="712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C391461F-4200-41AB-ACB1-DCC13AA4D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" y="406"/>
              <a:ext cx="312" cy="349"/>
            </a:xfrm>
            <a:custGeom>
              <a:avLst/>
              <a:gdLst>
                <a:gd name="T0" fmla="*/ 118 w 145"/>
                <a:gd name="T1" fmla="*/ 76 h 161"/>
                <a:gd name="T2" fmla="*/ 118 w 145"/>
                <a:gd name="T3" fmla="*/ 134 h 161"/>
                <a:gd name="T4" fmla="*/ 90 w 145"/>
                <a:gd name="T5" fmla="*/ 138 h 161"/>
                <a:gd name="T6" fmla="*/ 28 w 145"/>
                <a:gd name="T7" fmla="*/ 80 h 161"/>
                <a:gd name="T8" fmla="*/ 92 w 145"/>
                <a:gd name="T9" fmla="*/ 23 h 161"/>
                <a:gd name="T10" fmla="*/ 130 w 145"/>
                <a:gd name="T11" fmla="*/ 30 h 161"/>
                <a:gd name="T12" fmla="*/ 133 w 145"/>
                <a:gd name="T13" fmla="*/ 32 h 161"/>
                <a:gd name="T14" fmla="*/ 140 w 145"/>
                <a:gd name="T15" fmla="*/ 9 h 161"/>
                <a:gd name="T16" fmla="*/ 138 w 145"/>
                <a:gd name="T17" fmla="*/ 8 h 161"/>
                <a:gd name="T18" fmla="*/ 93 w 145"/>
                <a:gd name="T19" fmla="*/ 0 h 161"/>
                <a:gd name="T20" fmla="*/ 0 w 145"/>
                <a:gd name="T21" fmla="*/ 81 h 161"/>
                <a:gd name="T22" fmla="*/ 23 w 145"/>
                <a:gd name="T23" fmla="*/ 138 h 161"/>
                <a:gd name="T24" fmla="*/ 89 w 145"/>
                <a:gd name="T25" fmla="*/ 161 h 161"/>
                <a:gd name="T26" fmla="*/ 143 w 145"/>
                <a:gd name="T27" fmla="*/ 151 h 161"/>
                <a:gd name="T28" fmla="*/ 145 w 145"/>
                <a:gd name="T29" fmla="*/ 151 h 161"/>
                <a:gd name="T30" fmla="*/ 145 w 145"/>
                <a:gd name="T31" fmla="*/ 76 h 161"/>
                <a:gd name="T32" fmla="*/ 118 w 145"/>
                <a:gd name="T33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5" h="161">
                  <a:moveTo>
                    <a:pt x="118" y="76"/>
                  </a:moveTo>
                  <a:cubicBezTo>
                    <a:pt x="118" y="134"/>
                    <a:pt x="118" y="134"/>
                    <a:pt x="118" y="134"/>
                  </a:cubicBezTo>
                  <a:cubicBezTo>
                    <a:pt x="114" y="135"/>
                    <a:pt x="106" y="138"/>
                    <a:pt x="90" y="138"/>
                  </a:cubicBezTo>
                  <a:cubicBezTo>
                    <a:pt x="52" y="138"/>
                    <a:pt x="28" y="115"/>
                    <a:pt x="28" y="80"/>
                  </a:cubicBezTo>
                  <a:cubicBezTo>
                    <a:pt x="28" y="46"/>
                    <a:pt x="53" y="23"/>
                    <a:pt x="92" y="23"/>
                  </a:cubicBezTo>
                  <a:cubicBezTo>
                    <a:pt x="107" y="23"/>
                    <a:pt x="119" y="26"/>
                    <a:pt x="130" y="30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40" y="9"/>
                    <a:pt x="140" y="9"/>
                    <a:pt x="140" y="9"/>
                  </a:cubicBezTo>
                  <a:cubicBezTo>
                    <a:pt x="138" y="8"/>
                    <a:pt x="138" y="8"/>
                    <a:pt x="138" y="8"/>
                  </a:cubicBezTo>
                  <a:cubicBezTo>
                    <a:pt x="130" y="4"/>
                    <a:pt x="113" y="0"/>
                    <a:pt x="93" y="0"/>
                  </a:cubicBezTo>
                  <a:cubicBezTo>
                    <a:pt x="29" y="0"/>
                    <a:pt x="0" y="42"/>
                    <a:pt x="0" y="81"/>
                  </a:cubicBezTo>
                  <a:cubicBezTo>
                    <a:pt x="0" y="104"/>
                    <a:pt x="8" y="125"/>
                    <a:pt x="23" y="138"/>
                  </a:cubicBezTo>
                  <a:cubicBezTo>
                    <a:pt x="39" y="154"/>
                    <a:pt x="61" y="161"/>
                    <a:pt x="89" y="161"/>
                  </a:cubicBezTo>
                  <a:cubicBezTo>
                    <a:pt x="113" y="161"/>
                    <a:pt x="133" y="155"/>
                    <a:pt x="143" y="151"/>
                  </a:cubicBezTo>
                  <a:cubicBezTo>
                    <a:pt x="145" y="151"/>
                    <a:pt x="145" y="151"/>
                    <a:pt x="145" y="151"/>
                  </a:cubicBezTo>
                  <a:cubicBezTo>
                    <a:pt x="145" y="76"/>
                    <a:pt x="145" y="76"/>
                    <a:pt x="145" y="76"/>
                  </a:cubicBezTo>
                  <a:lnTo>
                    <a:pt x="118" y="76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2F47EF2-FF56-4313-B496-F04ADAB0E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" y="408"/>
              <a:ext cx="58" cy="343"/>
            </a:xfrm>
            <a:prstGeom prst="rect">
              <a:avLst/>
            </a:pr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42A78C86-1B62-4A2F-BEA0-DD226DBBE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7" y="408"/>
              <a:ext cx="214" cy="343"/>
            </a:xfrm>
            <a:custGeom>
              <a:avLst/>
              <a:gdLst>
                <a:gd name="T0" fmla="*/ 61 w 214"/>
                <a:gd name="T1" fmla="*/ 291 h 343"/>
                <a:gd name="T2" fmla="*/ 61 w 214"/>
                <a:gd name="T3" fmla="*/ 0 h 343"/>
                <a:gd name="T4" fmla="*/ 0 w 214"/>
                <a:gd name="T5" fmla="*/ 0 h 343"/>
                <a:gd name="T6" fmla="*/ 0 w 214"/>
                <a:gd name="T7" fmla="*/ 343 h 343"/>
                <a:gd name="T8" fmla="*/ 214 w 214"/>
                <a:gd name="T9" fmla="*/ 343 h 343"/>
                <a:gd name="T10" fmla="*/ 214 w 214"/>
                <a:gd name="T11" fmla="*/ 291 h 343"/>
                <a:gd name="T12" fmla="*/ 61 w 214"/>
                <a:gd name="T13" fmla="*/ 291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43">
                  <a:moveTo>
                    <a:pt x="61" y="291"/>
                  </a:moveTo>
                  <a:lnTo>
                    <a:pt x="61" y="0"/>
                  </a:lnTo>
                  <a:lnTo>
                    <a:pt x="0" y="0"/>
                  </a:lnTo>
                  <a:lnTo>
                    <a:pt x="0" y="343"/>
                  </a:lnTo>
                  <a:lnTo>
                    <a:pt x="214" y="343"/>
                  </a:lnTo>
                  <a:lnTo>
                    <a:pt x="214" y="291"/>
                  </a:lnTo>
                  <a:lnTo>
                    <a:pt x="61" y="291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51B2E77B-4467-4736-B4B9-0B6628A12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6" y="408"/>
              <a:ext cx="216" cy="343"/>
            </a:xfrm>
            <a:custGeom>
              <a:avLst/>
              <a:gdLst>
                <a:gd name="T0" fmla="*/ 59 w 216"/>
                <a:gd name="T1" fmla="*/ 293 h 343"/>
                <a:gd name="T2" fmla="*/ 59 w 216"/>
                <a:gd name="T3" fmla="*/ 191 h 343"/>
                <a:gd name="T4" fmla="*/ 199 w 216"/>
                <a:gd name="T5" fmla="*/ 191 h 343"/>
                <a:gd name="T6" fmla="*/ 199 w 216"/>
                <a:gd name="T7" fmla="*/ 139 h 343"/>
                <a:gd name="T8" fmla="*/ 59 w 216"/>
                <a:gd name="T9" fmla="*/ 139 h 343"/>
                <a:gd name="T10" fmla="*/ 59 w 216"/>
                <a:gd name="T11" fmla="*/ 52 h 343"/>
                <a:gd name="T12" fmla="*/ 207 w 216"/>
                <a:gd name="T13" fmla="*/ 52 h 343"/>
                <a:gd name="T14" fmla="*/ 207 w 216"/>
                <a:gd name="T15" fmla="*/ 0 h 343"/>
                <a:gd name="T16" fmla="*/ 0 w 216"/>
                <a:gd name="T17" fmla="*/ 0 h 343"/>
                <a:gd name="T18" fmla="*/ 0 w 216"/>
                <a:gd name="T19" fmla="*/ 343 h 343"/>
                <a:gd name="T20" fmla="*/ 216 w 216"/>
                <a:gd name="T21" fmla="*/ 343 h 343"/>
                <a:gd name="T22" fmla="*/ 216 w 216"/>
                <a:gd name="T23" fmla="*/ 293 h 343"/>
                <a:gd name="T24" fmla="*/ 59 w 216"/>
                <a:gd name="T25" fmla="*/ 29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6" h="343">
                  <a:moveTo>
                    <a:pt x="59" y="293"/>
                  </a:moveTo>
                  <a:lnTo>
                    <a:pt x="59" y="191"/>
                  </a:lnTo>
                  <a:lnTo>
                    <a:pt x="199" y="191"/>
                  </a:lnTo>
                  <a:lnTo>
                    <a:pt x="199" y="139"/>
                  </a:lnTo>
                  <a:lnTo>
                    <a:pt x="59" y="139"/>
                  </a:lnTo>
                  <a:lnTo>
                    <a:pt x="59" y="52"/>
                  </a:lnTo>
                  <a:lnTo>
                    <a:pt x="207" y="52"/>
                  </a:lnTo>
                  <a:lnTo>
                    <a:pt x="207" y="0"/>
                  </a:lnTo>
                  <a:lnTo>
                    <a:pt x="0" y="0"/>
                  </a:lnTo>
                  <a:lnTo>
                    <a:pt x="0" y="343"/>
                  </a:lnTo>
                  <a:lnTo>
                    <a:pt x="216" y="343"/>
                  </a:lnTo>
                  <a:lnTo>
                    <a:pt x="216" y="293"/>
                  </a:lnTo>
                  <a:lnTo>
                    <a:pt x="59" y="293"/>
                  </a:ln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xmlns="" id="{15FFE759-DD5D-4CEF-A1EA-A14E62D642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97" y="408"/>
              <a:ext cx="317" cy="343"/>
            </a:xfrm>
            <a:custGeom>
              <a:avLst/>
              <a:gdLst>
                <a:gd name="T0" fmla="*/ 86 w 147"/>
                <a:gd name="T1" fmla="*/ 0 h 158"/>
                <a:gd name="T2" fmla="*/ 60 w 147"/>
                <a:gd name="T3" fmla="*/ 0 h 158"/>
                <a:gd name="T4" fmla="*/ 0 w 147"/>
                <a:gd name="T5" fmla="*/ 158 h 158"/>
                <a:gd name="T6" fmla="*/ 27 w 147"/>
                <a:gd name="T7" fmla="*/ 158 h 158"/>
                <a:gd name="T8" fmla="*/ 45 w 147"/>
                <a:gd name="T9" fmla="*/ 110 h 158"/>
                <a:gd name="T10" fmla="*/ 100 w 147"/>
                <a:gd name="T11" fmla="*/ 110 h 158"/>
                <a:gd name="T12" fmla="*/ 119 w 147"/>
                <a:gd name="T13" fmla="*/ 158 h 158"/>
                <a:gd name="T14" fmla="*/ 147 w 147"/>
                <a:gd name="T15" fmla="*/ 158 h 158"/>
                <a:gd name="T16" fmla="*/ 86 w 147"/>
                <a:gd name="T17" fmla="*/ 0 h 158"/>
                <a:gd name="T18" fmla="*/ 72 w 147"/>
                <a:gd name="T19" fmla="*/ 32 h 158"/>
                <a:gd name="T20" fmla="*/ 93 w 147"/>
                <a:gd name="T21" fmla="*/ 88 h 158"/>
                <a:gd name="T22" fmla="*/ 52 w 147"/>
                <a:gd name="T23" fmla="*/ 88 h 158"/>
                <a:gd name="T24" fmla="*/ 72 w 147"/>
                <a:gd name="T25" fmla="*/ 3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58">
                  <a:moveTo>
                    <a:pt x="86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100" y="110"/>
                    <a:pt x="100" y="110"/>
                    <a:pt x="100" y="110"/>
                  </a:cubicBezTo>
                  <a:cubicBezTo>
                    <a:pt x="119" y="158"/>
                    <a:pt x="119" y="158"/>
                    <a:pt x="119" y="158"/>
                  </a:cubicBezTo>
                  <a:cubicBezTo>
                    <a:pt x="147" y="158"/>
                    <a:pt x="147" y="158"/>
                    <a:pt x="147" y="158"/>
                  </a:cubicBezTo>
                  <a:lnTo>
                    <a:pt x="86" y="0"/>
                  </a:lnTo>
                  <a:close/>
                  <a:moveTo>
                    <a:pt x="72" y="32"/>
                  </a:moveTo>
                  <a:cubicBezTo>
                    <a:pt x="74" y="36"/>
                    <a:pt x="89" y="76"/>
                    <a:pt x="93" y="88"/>
                  </a:cubicBezTo>
                  <a:cubicBezTo>
                    <a:pt x="52" y="88"/>
                    <a:pt x="52" y="88"/>
                    <a:pt x="52" y="88"/>
                  </a:cubicBezTo>
                  <a:cubicBezTo>
                    <a:pt x="52" y="88"/>
                    <a:pt x="71" y="36"/>
                    <a:pt x="72" y="32"/>
                  </a:cubicBez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xmlns="" id="{5CF653E3-1FF3-4989-A99E-496A4D092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3" y="406"/>
              <a:ext cx="313" cy="349"/>
            </a:xfrm>
            <a:custGeom>
              <a:avLst/>
              <a:gdLst>
                <a:gd name="T0" fmla="*/ 122 w 145"/>
                <a:gd name="T1" fmla="*/ 22 h 161"/>
                <a:gd name="T2" fmla="*/ 50 w 145"/>
                <a:gd name="T3" fmla="*/ 0 h 161"/>
                <a:gd name="T4" fmla="*/ 0 w 145"/>
                <a:gd name="T5" fmla="*/ 0 h 161"/>
                <a:gd name="T6" fmla="*/ 0 w 145"/>
                <a:gd name="T7" fmla="*/ 23 h 161"/>
                <a:gd name="T8" fmla="*/ 51 w 145"/>
                <a:gd name="T9" fmla="*/ 23 h 161"/>
                <a:gd name="T10" fmla="*/ 104 w 145"/>
                <a:gd name="T11" fmla="*/ 40 h 161"/>
                <a:gd name="T12" fmla="*/ 117 w 145"/>
                <a:gd name="T13" fmla="*/ 78 h 161"/>
                <a:gd name="T14" fmla="*/ 101 w 145"/>
                <a:gd name="T15" fmla="*/ 120 h 161"/>
                <a:gd name="T16" fmla="*/ 47 w 145"/>
                <a:gd name="T17" fmla="*/ 138 h 161"/>
                <a:gd name="T18" fmla="*/ 27 w 145"/>
                <a:gd name="T19" fmla="*/ 137 h 161"/>
                <a:gd name="T20" fmla="*/ 27 w 145"/>
                <a:gd name="T21" fmla="*/ 66 h 161"/>
                <a:gd name="T22" fmla="*/ 0 w 145"/>
                <a:gd name="T23" fmla="*/ 66 h 161"/>
                <a:gd name="T24" fmla="*/ 0 w 145"/>
                <a:gd name="T25" fmla="*/ 159 h 161"/>
                <a:gd name="T26" fmla="*/ 3 w 145"/>
                <a:gd name="T27" fmla="*/ 159 h 161"/>
                <a:gd name="T28" fmla="*/ 44 w 145"/>
                <a:gd name="T29" fmla="*/ 161 h 161"/>
                <a:gd name="T30" fmla="*/ 121 w 145"/>
                <a:gd name="T31" fmla="*/ 136 h 161"/>
                <a:gd name="T32" fmla="*/ 145 w 145"/>
                <a:gd name="T33" fmla="*/ 77 h 161"/>
                <a:gd name="T34" fmla="*/ 122 w 145"/>
                <a:gd name="T35" fmla="*/ 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5" h="161">
                  <a:moveTo>
                    <a:pt x="122" y="22"/>
                  </a:moveTo>
                  <a:cubicBezTo>
                    <a:pt x="107" y="8"/>
                    <a:pt x="83" y="0"/>
                    <a:pt x="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75" y="23"/>
                    <a:pt x="92" y="29"/>
                    <a:pt x="104" y="40"/>
                  </a:cubicBezTo>
                  <a:cubicBezTo>
                    <a:pt x="113" y="49"/>
                    <a:pt x="117" y="62"/>
                    <a:pt x="117" y="78"/>
                  </a:cubicBezTo>
                  <a:cubicBezTo>
                    <a:pt x="117" y="95"/>
                    <a:pt x="112" y="109"/>
                    <a:pt x="101" y="120"/>
                  </a:cubicBezTo>
                  <a:cubicBezTo>
                    <a:pt x="89" y="132"/>
                    <a:pt x="71" y="138"/>
                    <a:pt x="47" y="138"/>
                  </a:cubicBezTo>
                  <a:cubicBezTo>
                    <a:pt x="40" y="138"/>
                    <a:pt x="32" y="138"/>
                    <a:pt x="27" y="137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14" y="160"/>
                    <a:pt x="27" y="161"/>
                    <a:pt x="44" y="161"/>
                  </a:cubicBezTo>
                  <a:cubicBezTo>
                    <a:pt x="77" y="161"/>
                    <a:pt x="105" y="152"/>
                    <a:pt x="121" y="136"/>
                  </a:cubicBezTo>
                  <a:cubicBezTo>
                    <a:pt x="137" y="121"/>
                    <a:pt x="145" y="100"/>
                    <a:pt x="145" y="77"/>
                  </a:cubicBezTo>
                  <a:cubicBezTo>
                    <a:pt x="145" y="54"/>
                    <a:pt x="138" y="36"/>
                    <a:pt x="122" y="22"/>
                  </a:cubicBezTo>
                  <a:close/>
                </a:path>
              </a:pathLst>
            </a:custGeom>
            <a:solidFill>
              <a:srgbClr val="5A5B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xmlns="" id="{7E5E9E8C-A6C8-4A0D-984E-80A000061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2" y="234"/>
              <a:ext cx="499" cy="556"/>
            </a:xfrm>
            <a:custGeom>
              <a:avLst/>
              <a:gdLst>
                <a:gd name="T0" fmla="*/ 231 w 231"/>
                <a:gd name="T1" fmla="*/ 1 h 256"/>
                <a:gd name="T2" fmla="*/ 230 w 231"/>
                <a:gd name="T3" fmla="*/ 0 h 256"/>
                <a:gd name="T4" fmla="*/ 230 w 231"/>
                <a:gd name="T5" fmla="*/ 0 h 256"/>
                <a:gd name="T6" fmla="*/ 230 w 231"/>
                <a:gd name="T7" fmla="*/ 0 h 256"/>
                <a:gd name="T8" fmla="*/ 230 w 231"/>
                <a:gd name="T9" fmla="*/ 0 h 256"/>
                <a:gd name="T10" fmla="*/ 230 w 231"/>
                <a:gd name="T11" fmla="*/ 0 h 256"/>
                <a:gd name="T12" fmla="*/ 66 w 231"/>
                <a:gd name="T13" fmla="*/ 206 h 256"/>
                <a:gd name="T14" fmla="*/ 66 w 231"/>
                <a:gd name="T15" fmla="*/ 255 h 256"/>
                <a:gd name="T16" fmla="*/ 75 w 231"/>
                <a:gd name="T17" fmla="*/ 210 h 256"/>
                <a:gd name="T18" fmla="*/ 230 w 231"/>
                <a:gd name="T19" fmla="*/ 2 h 256"/>
                <a:gd name="T20" fmla="*/ 230 w 231"/>
                <a:gd name="T21" fmla="*/ 2 h 256"/>
                <a:gd name="T22" fmla="*/ 231 w 231"/>
                <a:gd name="T23" fmla="*/ 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1" h="256">
                  <a:moveTo>
                    <a:pt x="231" y="1"/>
                  </a:moveTo>
                  <a:cubicBezTo>
                    <a:pt x="231" y="1"/>
                    <a:pt x="230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6" y="20"/>
                    <a:pt x="0" y="161"/>
                    <a:pt x="66" y="206"/>
                  </a:cubicBezTo>
                  <a:cubicBezTo>
                    <a:pt x="55" y="256"/>
                    <a:pt x="66" y="255"/>
                    <a:pt x="66" y="255"/>
                  </a:cubicBezTo>
                  <a:cubicBezTo>
                    <a:pt x="68" y="240"/>
                    <a:pt x="71" y="225"/>
                    <a:pt x="75" y="210"/>
                  </a:cubicBezTo>
                  <a:cubicBezTo>
                    <a:pt x="101" y="111"/>
                    <a:pt x="165" y="25"/>
                    <a:pt x="230" y="2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1" y="2"/>
                    <a:pt x="231" y="1"/>
                  </a:cubicBezTo>
                  <a:close/>
                </a:path>
              </a:pathLst>
            </a:custGeom>
            <a:solidFill>
              <a:srgbClr val="D7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xmlns="" id="{37FD75A0-32F3-423B-BB92-9C176F397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0" y="306"/>
              <a:ext cx="507" cy="640"/>
            </a:xfrm>
            <a:custGeom>
              <a:avLst/>
              <a:gdLst>
                <a:gd name="T0" fmla="*/ 235 w 235"/>
                <a:gd name="T1" fmla="*/ 1 h 295"/>
                <a:gd name="T2" fmla="*/ 234 w 235"/>
                <a:gd name="T3" fmla="*/ 0 h 295"/>
                <a:gd name="T4" fmla="*/ 233 w 235"/>
                <a:gd name="T5" fmla="*/ 0 h 295"/>
                <a:gd name="T6" fmla="*/ 199 w 235"/>
                <a:gd name="T7" fmla="*/ 117 h 295"/>
                <a:gd name="T8" fmla="*/ 118 w 235"/>
                <a:gd name="T9" fmla="*/ 184 h 295"/>
                <a:gd name="T10" fmla="*/ 118 w 235"/>
                <a:gd name="T11" fmla="*/ 284 h 295"/>
                <a:gd name="T12" fmla="*/ 10 w 235"/>
                <a:gd name="T13" fmla="*/ 157 h 295"/>
                <a:gd name="T14" fmla="*/ 10 w 235"/>
                <a:gd name="T15" fmla="*/ 10 h 295"/>
                <a:gd name="T16" fmla="*/ 98 w 235"/>
                <a:gd name="T17" fmla="*/ 2 h 295"/>
                <a:gd name="T18" fmla="*/ 98 w 235"/>
                <a:gd name="T19" fmla="*/ 2 h 295"/>
                <a:gd name="T20" fmla="*/ 99 w 235"/>
                <a:gd name="T21" fmla="*/ 2 h 295"/>
                <a:gd name="T22" fmla="*/ 98 w 235"/>
                <a:gd name="T23" fmla="*/ 1 h 295"/>
                <a:gd name="T24" fmla="*/ 98 w 235"/>
                <a:gd name="T25" fmla="*/ 1 h 295"/>
                <a:gd name="T26" fmla="*/ 0 w 235"/>
                <a:gd name="T27" fmla="*/ 1 h 295"/>
                <a:gd name="T28" fmla="*/ 0 w 235"/>
                <a:gd name="T29" fmla="*/ 157 h 295"/>
                <a:gd name="T30" fmla="*/ 117 w 235"/>
                <a:gd name="T31" fmla="*/ 295 h 295"/>
                <a:gd name="T32" fmla="*/ 235 w 235"/>
                <a:gd name="T33" fmla="*/ 157 h 295"/>
                <a:gd name="T34" fmla="*/ 235 w 235"/>
                <a:gd name="T35" fmla="*/ 1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295">
                  <a:moveTo>
                    <a:pt x="235" y="1"/>
                  </a:moveTo>
                  <a:cubicBezTo>
                    <a:pt x="235" y="0"/>
                    <a:pt x="235" y="0"/>
                    <a:pt x="234" y="0"/>
                  </a:cubicBezTo>
                  <a:cubicBezTo>
                    <a:pt x="234" y="0"/>
                    <a:pt x="233" y="0"/>
                    <a:pt x="233" y="0"/>
                  </a:cubicBezTo>
                  <a:cubicBezTo>
                    <a:pt x="216" y="33"/>
                    <a:pt x="212" y="81"/>
                    <a:pt x="199" y="117"/>
                  </a:cubicBezTo>
                  <a:cubicBezTo>
                    <a:pt x="184" y="158"/>
                    <a:pt x="158" y="186"/>
                    <a:pt x="118" y="184"/>
                  </a:cubicBezTo>
                  <a:cubicBezTo>
                    <a:pt x="118" y="284"/>
                    <a:pt x="118" y="284"/>
                    <a:pt x="118" y="284"/>
                  </a:cubicBezTo>
                  <a:cubicBezTo>
                    <a:pt x="118" y="284"/>
                    <a:pt x="10" y="236"/>
                    <a:pt x="10" y="157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9" y="2"/>
                    <a:pt x="99" y="2"/>
                  </a:cubicBezTo>
                  <a:cubicBezTo>
                    <a:pt x="99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0" y="246"/>
                    <a:pt x="117" y="295"/>
                    <a:pt x="117" y="295"/>
                  </a:cubicBezTo>
                  <a:cubicBezTo>
                    <a:pt x="117" y="295"/>
                    <a:pt x="235" y="245"/>
                    <a:pt x="235" y="157"/>
                  </a:cubicBezTo>
                  <a:cubicBezTo>
                    <a:pt x="235" y="1"/>
                    <a:pt x="235" y="1"/>
                    <a:pt x="235" y="1"/>
                  </a:cubicBezTo>
                  <a:close/>
                </a:path>
              </a:pathLst>
            </a:custGeom>
            <a:solidFill>
              <a:srgbClr val="D736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54565B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xmlns="" id="{40002C7D-2DAE-49F2-A5F6-ED8B96697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0" y="3947234"/>
            <a:ext cx="1677909" cy="967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C4D6B23-E076-4A09-A267-9C7443136BD9}"/>
              </a:ext>
            </a:extLst>
          </p:cNvPr>
          <p:cNvSpPr txBox="1"/>
          <p:nvPr/>
        </p:nvSpPr>
        <p:spPr>
          <a:xfrm>
            <a:off x="812800" y="2583001"/>
            <a:ext cx="30739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Samuel Vidal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srgbClr val="000000"/>
                </a:solidFill>
                <a:cs typeface="Arial" pitchFamily="34" charset="0"/>
              </a:rPr>
              <a:t>Abishek</a:t>
            </a: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 Chandrashekar</a:t>
            </a:r>
          </a:p>
          <a:p>
            <a:pPr defTabSz="121761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cs typeface="Arial" pitchFamily="34" charset="0"/>
              </a:rPr>
              <a:t>Dan Barouch</a:t>
            </a:r>
          </a:p>
        </p:txBody>
      </p:sp>
    </p:spTree>
    <p:extLst>
      <p:ext uri="{BB962C8B-B14F-4D97-AF65-F5344CB8AC3E}">
        <p14:creationId xmlns:p14="http://schemas.microsoft.com/office/powerpoint/2010/main" val="17997665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9"/>
</p:tagLst>
</file>

<file path=ppt/theme/theme1.xml><?xml version="1.0" encoding="utf-8"?>
<a:theme xmlns:a="http://schemas.openxmlformats.org/drawingml/2006/main" name="7_Default Design">
  <a:themeElements>
    <a:clrScheme name="Custom 3">
      <a:dk1>
        <a:srgbClr val="000000"/>
      </a:dk1>
      <a:lt1>
        <a:srgbClr val="FFFFFF"/>
      </a:lt1>
      <a:dk2>
        <a:srgbClr val="CEC3B1"/>
      </a:dk2>
      <a:lt2>
        <a:srgbClr val="D5E8FA"/>
      </a:lt2>
      <a:accent1>
        <a:srgbClr val="7278B4"/>
      </a:accent1>
      <a:accent2>
        <a:srgbClr val="88AAD3"/>
      </a:accent2>
      <a:accent3>
        <a:srgbClr val="79A67F"/>
      </a:accent3>
      <a:accent4>
        <a:srgbClr val="306B7A"/>
      </a:accent4>
      <a:accent5>
        <a:srgbClr val="FFA004"/>
      </a:accent5>
      <a:accent6>
        <a:srgbClr val="DC460B"/>
      </a:accent6>
      <a:hlink>
        <a:srgbClr val="56C7AA"/>
      </a:hlink>
      <a:folHlink>
        <a:srgbClr val="59A8D1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25000"/>
          </a:spcAft>
          <a:buClrTx/>
          <a:buSzTx/>
          <a:buFontTx/>
          <a:buChar char="•"/>
          <a:tabLst/>
          <a:defRPr kumimoji="0" lang="en-US" sz="36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solidFill>
          <a:srgbClr val="FFFF00"/>
        </a:solidFill>
      </a:spPr>
      <a:bodyPr wrap="square" rtlCol="0" anchor="b">
        <a:noAutofit/>
      </a:bodyPr>
      <a:lstStyle>
        <a:defPPr>
          <a:defRPr sz="1200" dirty="0"/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Virtual CROI 2021 1">
      <a:dk1>
        <a:srgbClr val="231F20"/>
      </a:dk1>
      <a:lt1>
        <a:srgbClr val="FFFFFF"/>
      </a:lt1>
      <a:dk2>
        <a:srgbClr val="34558B"/>
      </a:dk2>
      <a:lt2>
        <a:srgbClr val="E7E6E6"/>
      </a:lt2>
      <a:accent1>
        <a:srgbClr val="34558B"/>
      </a:accent1>
      <a:accent2>
        <a:srgbClr val="F5B895"/>
      </a:accent2>
      <a:accent3>
        <a:srgbClr val="F3D5AD"/>
      </a:accent3>
      <a:accent4>
        <a:srgbClr val="A58D7F"/>
      </a:accent4>
      <a:accent5>
        <a:srgbClr val="B5C7D3"/>
      </a:accent5>
      <a:accent6>
        <a:srgbClr val="658DC6"/>
      </a:accent6>
      <a:hlink>
        <a:srgbClr val="34558B"/>
      </a:hlink>
      <a:folHlink>
        <a:srgbClr val="345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678</Words>
  <Application>Microsoft Office PowerPoint</Application>
  <PresentationFormat>Breitbild</PresentationFormat>
  <Paragraphs>159</Paragraphs>
  <Slides>6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6" baseType="lpstr">
      <vt:lpstr>Arial</vt:lpstr>
      <vt:lpstr>Calibri</vt:lpstr>
      <vt:lpstr>Oriya MN</vt:lpstr>
      <vt:lpstr>Symbol</vt:lpstr>
      <vt:lpstr>Tahoma</vt:lpstr>
      <vt:lpstr>7_Default Design</vt:lpstr>
      <vt:lpstr>Office Theme</vt:lpstr>
      <vt:lpstr>1_Office Theme</vt:lpstr>
      <vt:lpstr>CS ChemDraw Drawing</vt:lpstr>
      <vt:lpstr>Prism 8</vt:lpstr>
      <vt:lpstr>Long-Acting HIV Capsid Inhibitor Effective as PrEP in a SHIV Rhesus Macaque Model</vt:lpstr>
      <vt:lpstr>Lenacapavir (LEN) and GS-CA1 Are Novel Long-acting HIV/SIV Capsid Inhibitors</vt:lpstr>
      <vt:lpstr>Study Design: Repeat Mucosal Challenge Macaque Model1-4</vt:lpstr>
      <vt:lpstr>GS-CA1 Protects from Repeat Intrarectal SHIV Challenges</vt:lpstr>
      <vt:lpstr>Protection Correlates with GS-CA1 Exposure</vt:lpstr>
      <vt:lpstr>Acknowledgements</vt:lpstr>
    </vt:vector>
  </TitlesOfParts>
  <Company>DJE Holdings,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Ledipasvir/Sofosbuvir With Ribavirin Is Safe And Efficacious In Decompensated And Post Liver Transplantation Patients With HCV Infection: Preliminary Results Of The Prospective SOLAR 2 Trial</dc:title>
  <dc:creator>Andargachew, Hariyat</dc:creator>
  <cp:lastModifiedBy>user7</cp:lastModifiedBy>
  <cp:revision>587</cp:revision>
  <cp:lastPrinted>2015-04-16T17:15:22Z</cp:lastPrinted>
  <dcterms:created xsi:type="dcterms:W3CDTF">2015-02-09T17:18:02Z</dcterms:created>
  <dcterms:modified xsi:type="dcterms:W3CDTF">2021-03-10T09:04:44Z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