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716" r:id="rId2"/>
    <p:sldMasterId id="2147483721" r:id="rId3"/>
  </p:sldMasterIdLst>
  <p:notesMasterIdLst>
    <p:notesMasterId r:id="rId10"/>
  </p:notesMasterIdLst>
  <p:sldIdLst>
    <p:sldId id="366" r:id="rId4"/>
    <p:sldId id="684" r:id="rId5"/>
    <p:sldId id="687" r:id="rId6"/>
    <p:sldId id="693" r:id="rId7"/>
    <p:sldId id="694" r:id="rId8"/>
    <p:sldId id="6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Cox" initials="SC" lastIdx="19" clrIdx="0">
    <p:extLst>
      <p:ext uri="{19B8F6BF-5375-455C-9EA6-DF929625EA0E}">
        <p15:presenceInfo xmlns:p15="http://schemas.microsoft.com/office/powerpoint/2012/main" userId="S::Stephanie.Cox@gilead.com::ff7e27c2-0a4d-4c21-8af3-3da0282e4d86" providerId="AD"/>
      </p:ext>
    </p:extLst>
  </p:cmAuthor>
  <p:cmAuthor id="2" name="Moupali Das" initials="MD" lastIdx="5" clrIdx="1">
    <p:extLst>
      <p:ext uri="{19B8F6BF-5375-455C-9EA6-DF929625EA0E}">
        <p15:presenceInfo xmlns:p15="http://schemas.microsoft.com/office/powerpoint/2012/main" userId="S::Moupali.Das@gilead.com::3aee6de7-0949-4743-9267-8745f9c2ea8e" providerId="AD"/>
      </p:ext>
    </p:extLst>
  </p:cmAuthor>
  <p:cmAuthor id="3" name="Jeremy Schmalzle" initials="JS" lastIdx="1" clrIdx="2">
    <p:extLst>
      <p:ext uri="{19B8F6BF-5375-455C-9EA6-DF929625EA0E}">
        <p15:presenceInfo xmlns:p15="http://schemas.microsoft.com/office/powerpoint/2012/main" userId="S::jeremy.schmalzle@gilead.com::b55e9e1f-8eb2-48bf-b82c-48a99d9a65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695"/>
    <a:srgbClr val="990000"/>
    <a:srgbClr val="008E1E"/>
    <a:srgbClr val="00C42A"/>
    <a:srgbClr val="BFBFBF"/>
    <a:srgbClr val="9BEFA9"/>
    <a:srgbClr val="7F7F7F"/>
    <a:srgbClr val="4E8CB2"/>
    <a:srgbClr val="FF00FF"/>
    <a:srgbClr val="006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3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9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66275870457493E-2"/>
          <c:y val="4.2060932473724513E-2"/>
          <c:w val="0.87282602036875423"/>
          <c:h val="0.876966851188403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E0-413D-8487-AA9A4CD19DB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0-413D-8487-AA9A4CD19DB3}"/>
              </c:ext>
            </c:extLst>
          </c:dPt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E0-413D-8487-AA9A4CD19D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BEF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1E0-413D-8487-AA9A4CD19DB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1E0-413D-8487-AA9A4CD19DB3}"/>
              </c:ext>
            </c:extLst>
          </c:dPt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1E0-413D-8487-AA9A4CD19D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med/high</c:v>
                </c:pt>
              </c:strCache>
            </c:strRef>
          </c:tx>
          <c:spPr>
            <a:pattFill prst="trellis">
              <a:fgClr>
                <a:srgbClr val="03C52D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3C5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1E0-413D-8487-AA9A4CD19DB3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1E0-413D-8487-AA9A4CD19DB3}"/>
              </c:ext>
            </c:extLst>
          </c:dPt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1E0-413D-8487-AA9A4CD19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477808344"/>
        <c:axId val="477807168"/>
      </c:barChart>
      <c:catAx>
        <c:axId val="47780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807168"/>
        <c:crosses val="autoZero"/>
        <c:auto val="1"/>
        <c:lblAlgn val="ctr"/>
        <c:lblOffset val="0"/>
        <c:noMultiLvlLbl val="0"/>
      </c:catAx>
      <c:valAx>
        <c:axId val="477807168"/>
        <c:scaling>
          <c:orientation val="minMax"/>
          <c:max val="1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808344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735539386690589E-2"/>
          <c:y val="2.8082117982686783E-2"/>
          <c:w val="0.9084276111055738"/>
          <c:h val="0.90699713108097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solidFill>
              <a:srgbClr val="9BEFA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E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BF-4C43-A267-23FFB99034F7}"/>
              </c:ext>
            </c:extLst>
          </c:dPt>
          <c:dPt>
            <c:idx val="4"/>
            <c:invertIfNegative val="0"/>
            <c:bubble3D val="0"/>
            <c:spPr>
              <a:solidFill>
                <a:srgbClr val="00C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BF-4C43-A267-23FFB99034F7}"/>
              </c:ext>
            </c:extLst>
          </c:dPt>
          <c:dPt>
            <c:idx val="8"/>
            <c:invertIfNegative val="0"/>
            <c:bubble3D val="0"/>
            <c:spPr>
              <a:solidFill>
                <a:srgbClr val="008E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8BF-4C43-A267-23FFB99034F7}"/>
              </c:ext>
            </c:extLst>
          </c:dPt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4</c:v>
                </c:pt>
                <c:pt idx="1">
                  <c:v>84</c:v>
                </c:pt>
                <c:pt idx="2">
                  <c:v>60</c:v>
                </c:pt>
                <c:pt idx="3">
                  <c:v>84</c:v>
                </c:pt>
                <c:pt idx="4">
                  <c:v>12</c:v>
                </c:pt>
                <c:pt idx="5">
                  <c:v>36</c:v>
                </c:pt>
                <c:pt idx="6">
                  <c:v>12</c:v>
                </c:pt>
                <c:pt idx="7">
                  <c:v>96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F-4C43-A267-23FFB99034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8BF-4C43-A267-23FFB99034F7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8BF-4C43-A267-23FFB99034F7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18BF-4C43-A267-23FFB99034F7}"/>
              </c:ext>
            </c:extLst>
          </c:dPt>
          <c:dPt>
            <c:idx val="2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18BF-4C43-A267-23FFB99034F7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18BF-4C43-A267-23FFB99034F7}"/>
              </c:ext>
            </c:extLst>
          </c:dPt>
          <c:dPt>
            <c:idx val="2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18BF-4C43-A267-23FFB99034F7}"/>
              </c:ext>
            </c:extLst>
          </c:dPt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11">
                  <c:v>4</c:v>
                </c:pt>
                <c:pt idx="12">
                  <c:v>108</c:v>
                </c:pt>
                <c:pt idx="13">
                  <c:v>60</c:v>
                </c:pt>
                <c:pt idx="14">
                  <c:v>60</c:v>
                </c:pt>
                <c:pt idx="15">
                  <c:v>48</c:v>
                </c:pt>
                <c:pt idx="16">
                  <c:v>4</c:v>
                </c:pt>
                <c:pt idx="17">
                  <c:v>24</c:v>
                </c:pt>
                <c:pt idx="18">
                  <c:v>96</c:v>
                </c:pt>
                <c:pt idx="19">
                  <c:v>4</c:v>
                </c:pt>
                <c:pt idx="20">
                  <c:v>72</c:v>
                </c:pt>
                <c:pt idx="21">
                  <c:v>4</c:v>
                </c:pt>
                <c:pt idx="22">
                  <c:v>36</c:v>
                </c:pt>
                <c:pt idx="23">
                  <c:v>12</c:v>
                </c:pt>
                <c:pt idx="24">
                  <c:v>72</c:v>
                </c:pt>
                <c:pt idx="25">
                  <c:v>36</c:v>
                </c:pt>
                <c:pt idx="26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BF-4C43-A267-23FFB9903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5"/>
        <c:axId val="992902800"/>
        <c:axId val="992888656"/>
      </c:barChart>
      <c:catAx>
        <c:axId val="992902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888656"/>
        <c:crosses val="autoZero"/>
        <c:auto val="1"/>
        <c:lblAlgn val="ctr"/>
        <c:lblOffset val="0"/>
        <c:noMultiLvlLbl val="0"/>
      </c:catAx>
      <c:valAx>
        <c:axId val="992888656"/>
        <c:scaling>
          <c:orientation val="minMax"/>
          <c:max val="12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902800"/>
        <c:crosses val="max"/>
        <c:crossBetween val="between"/>
        <c:majorUnit val="1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5B403-9D9F-904A-87D7-0888CD12FA2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CDA4B-6271-214C-B44A-5D4ADE085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ience Spot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F10519-1301-5B41-8BBB-142CE31B4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9667545">
            <a:off x="-3168201" y="-1692556"/>
            <a:ext cx="6336402" cy="6339766"/>
          </a:xfrm>
          <a:prstGeom prst="rect">
            <a:avLst/>
          </a:prstGeom>
          <a:effectLst/>
        </p:spPr>
      </p:pic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0BC5-7F59-4047-B5D2-D261CEE422F8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/>
              <a:t>SCIENCE SPOTLIGHT</a:t>
            </a:r>
            <a:r>
              <a:rPr lang="en-US" baseline="30000"/>
              <a:t>™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/>
              <a:t>[Click to add the financial relationships you have with commercial entities. </a:t>
            </a:r>
            <a:br>
              <a:rPr lang="en-US" sz="1200"/>
            </a:br>
            <a:r>
              <a:rPr lang="en-US" sz="1200"/>
              <a:t>If you have no financial relationships, add "None”]</a:t>
            </a:r>
          </a:p>
        </p:txBody>
      </p:sp>
    </p:spTree>
    <p:extLst>
      <p:ext uri="{BB962C8B-B14F-4D97-AF65-F5344CB8AC3E}">
        <p14:creationId xmlns:p14="http://schemas.microsoft.com/office/powerpoint/2010/main" val="406713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2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419600"/>
          </a:xfrm>
        </p:spPr>
        <p:txBody>
          <a:bodyPr rIns="0"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6475512"/>
            <a:ext cx="10972800" cy="153888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69EE972-6E23-4D59-9599-02322D9A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64275"/>
            <a:ext cx="387928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59777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6475512"/>
            <a:ext cx="10972800" cy="153888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7DB1573-9109-4CC8-BC28-FDB9F369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64275"/>
            <a:ext cx="387928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90408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30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1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07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E40C3A"/>
                </a:solidFill>
                <a:latin typeface="+mn-lt"/>
                <a:ea typeface="Verdana" panose="020B060403050404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BC269-D67F-43C1-AD9C-2F1629A14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220824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7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  <a:noFill/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2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9" y="6340478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8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ience Spot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3A0A3D-647D-4660-BE4D-F0134615A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b="27950"/>
          <a:stretch/>
        </p:blipFill>
        <p:spPr>
          <a:xfrm rot="9667545">
            <a:off x="-2881589" y="31796"/>
            <a:ext cx="6336402" cy="4567775"/>
          </a:xfrm>
          <a:custGeom>
            <a:avLst/>
            <a:gdLst>
              <a:gd name="connsiteX0" fmla="*/ 5761388 w 6336402"/>
              <a:gd name="connsiteY0" fmla="*/ 0 h 4567775"/>
              <a:gd name="connsiteX1" fmla="*/ 6336402 w 6336402"/>
              <a:gd name="connsiteY1" fmla="*/ 0 h 4567775"/>
              <a:gd name="connsiteX2" fmla="*/ 6336402 w 6336402"/>
              <a:gd name="connsiteY2" fmla="*/ 196582 h 4567775"/>
              <a:gd name="connsiteX3" fmla="*/ 2690296 w 6336402"/>
              <a:gd name="connsiteY3" fmla="*/ 4567775 h 4567775"/>
              <a:gd name="connsiteX4" fmla="*/ 0 w 6336402"/>
              <a:gd name="connsiteY4" fmla="*/ 3648031 h 4567775"/>
              <a:gd name="connsiteX5" fmla="*/ 0 w 6336402"/>
              <a:gd name="connsiteY5" fmla="*/ 0 h 4567775"/>
              <a:gd name="connsiteX6" fmla="*/ 4251902 w 6336402"/>
              <a:gd name="connsiteY6" fmla="*/ 0 h 45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402" h="4567775">
                <a:moveTo>
                  <a:pt x="5761388" y="0"/>
                </a:moveTo>
                <a:lnTo>
                  <a:pt x="6336402" y="0"/>
                </a:lnTo>
                <a:lnTo>
                  <a:pt x="6336402" y="196582"/>
                </a:lnTo>
                <a:close/>
                <a:moveTo>
                  <a:pt x="2690296" y="4567775"/>
                </a:moveTo>
                <a:lnTo>
                  <a:pt x="0" y="3648031"/>
                </a:lnTo>
                <a:lnTo>
                  <a:pt x="0" y="0"/>
                </a:lnTo>
                <a:lnTo>
                  <a:pt x="4251902" y="0"/>
                </a:lnTo>
                <a:close/>
              </a:path>
            </a:pathLst>
          </a:custGeom>
          <a:effectLst/>
        </p:spPr>
      </p:pic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0BC5-7F59-4047-B5D2-D261CEE422F8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/>
              <a:t>SCIENCE SPOTLIGHT</a:t>
            </a:r>
            <a:r>
              <a:rPr lang="en-US" baseline="30000"/>
              <a:t>™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/>
              <a:t>[Click to add the financial relationships you have with commercial entities. </a:t>
            </a:r>
            <a:br>
              <a:rPr lang="en-US" sz="1200"/>
            </a:br>
            <a:r>
              <a:rPr lang="en-US" sz="1200"/>
              <a:t>If you have no financial relationships, add "None”]</a:t>
            </a:r>
          </a:p>
        </p:txBody>
      </p:sp>
    </p:spTree>
    <p:extLst>
      <p:ext uri="{BB962C8B-B14F-4D97-AF65-F5344CB8AC3E}">
        <p14:creationId xmlns:p14="http://schemas.microsoft.com/office/powerpoint/2010/main" val="286346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616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26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46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2" r:id="rId3"/>
    <p:sldLayoutId id="2147483703" r:id="rId4"/>
    <p:sldLayoutId id="2147483714" r:id="rId5"/>
    <p:sldLayoutId id="214748371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15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0"/>
            <a:ext cx="10566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F26681-2438-44F2-9497-8FDE804AD263}"/>
              </a:ext>
            </a:extLst>
          </p:cNvPr>
          <p:cNvGrpSpPr/>
          <p:nvPr userDrawn="1"/>
        </p:nvGrpSpPr>
        <p:grpSpPr>
          <a:xfrm>
            <a:off x="-3048" y="6762179"/>
            <a:ext cx="12198096" cy="76113"/>
            <a:chOff x="812800" y="788764"/>
            <a:chExt cx="10566400" cy="158578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D799E747-04EE-4B83-8D45-86EA5B13B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800" y="788764"/>
              <a:ext cx="105664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25000"/>
                </a:spcAft>
                <a:buFontTx/>
                <a:buChar char="•"/>
                <a:defRPr/>
              </a:pPr>
              <a:endParaRPr lang="en-US" sz="3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5" name="Line 25">
              <a:extLst>
                <a:ext uri="{FF2B5EF4-FFF2-40B4-BE49-F238E27FC236}">
                  <a16:creationId xmlns:a16="http://schemas.microsoft.com/office/drawing/2014/main" id="{426143D6-3144-4F1C-8284-EDEC63A9C81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812800" y="947342"/>
              <a:ext cx="105664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25000"/>
                </a:spcAft>
                <a:buFontTx/>
                <a:buChar char="•"/>
                <a:defRPr/>
              </a:pPr>
              <a:endParaRPr lang="en-US" sz="3600" b="1" baseline="-25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34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9D8B7-9DF2-CB43-A7AF-1A9E93AF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Stephanie Cox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EA7F1-BC25-8D47-A811-772E1BA0D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Gilead Sciences</a:t>
            </a:r>
          </a:p>
          <a:p>
            <a:r>
              <a:rPr lang="en-US"/>
              <a:t>Foster City, 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21221-07E2-414B-AAB7-A97450E3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ULTRASENSITIVE HIV-1 DRUG RESISTANCE ANALYSIS IN THE DISCOVER PREP TRIAL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F23833-50EB-314B-BDCB-E6F9B82215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Full-time employee and stockholder of Gilead.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3B23C7D4-0FB5-4117-AB5B-52CDFADA9FCC}"/>
              </a:ext>
            </a:extLst>
          </p:cNvPr>
          <p:cNvGrpSpPr/>
          <p:nvPr/>
        </p:nvGrpSpPr>
        <p:grpSpPr>
          <a:xfrm>
            <a:off x="310819" y="1121407"/>
            <a:ext cx="5616597" cy="2346318"/>
            <a:chOff x="310819" y="1132345"/>
            <a:chExt cx="5616597" cy="2346318"/>
          </a:xfrm>
        </p:grpSpPr>
        <p:sp>
          <p:nvSpPr>
            <p:cNvPr id="6" name="TextBox 21">
              <a:extLst>
                <a:ext uri="{FF2B5EF4-FFF2-40B4-BE49-F238E27FC236}">
                  <a16:creationId xmlns:a16="http://schemas.microsoft.com/office/drawing/2014/main" id="{AAF963A8-F236-416E-BD2A-13C748053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2264" y="2466439"/>
              <a:ext cx="1375204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140107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None/>
                <a:defRPr/>
              </a:pPr>
              <a:r>
                <a:rPr lang="en-US" altLang="en-US" sz="1200" kern="0">
                  <a:solidFill>
                    <a:prstClr val="black"/>
                  </a:solidFill>
                  <a:cs typeface="Arial" pitchFamily="34" charset="0"/>
                </a:rPr>
                <a:t>Randomized</a:t>
              </a:r>
              <a:br>
                <a:rPr lang="en-US" altLang="en-US" sz="1200" kern="0">
                  <a:solidFill>
                    <a:prstClr val="black"/>
                  </a:solidFill>
                  <a:cs typeface="Arial" pitchFamily="34" charset="0"/>
                </a:rPr>
              </a:br>
              <a:r>
                <a:rPr lang="en-US" altLang="en-US" sz="1200" kern="0">
                  <a:solidFill>
                    <a:prstClr val="black"/>
                  </a:solidFill>
                  <a:cs typeface="Arial" pitchFamily="34" charset="0"/>
                </a:rPr>
                <a:t>1:1</a:t>
              </a:r>
            </a:p>
            <a:p>
              <a:pPr algn="ctr" defTabSz="1140107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None/>
                <a:defRPr/>
              </a:pPr>
              <a:r>
                <a:rPr lang="en-US" altLang="en-US" sz="1200" kern="0">
                  <a:solidFill>
                    <a:prstClr val="black"/>
                  </a:solidFill>
                  <a:cs typeface="Arial" pitchFamily="34" charset="0"/>
                </a:rPr>
                <a:t>Double blinded,</a:t>
              </a:r>
              <a:br>
                <a:rPr lang="en-US" altLang="en-US" sz="1200" kern="0">
                  <a:solidFill>
                    <a:prstClr val="black"/>
                  </a:solidFill>
                  <a:cs typeface="Arial" pitchFamily="34" charset="0"/>
                </a:rPr>
              </a:br>
              <a:r>
                <a:rPr lang="en-US" altLang="en-US" sz="1200" kern="0">
                  <a:solidFill>
                    <a:prstClr val="black"/>
                  </a:solidFill>
                  <a:cs typeface="Arial" pitchFamily="34" charset="0"/>
                </a:rPr>
                <a:t>active controlled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2D800A-DBBA-4A02-AE4B-81F49F39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819" y="2494451"/>
              <a:ext cx="1008769" cy="74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28050" tIns="114024" rIns="228050" bIns="114024" anchor="ctr"/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140107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200" b="1" kern="0">
                  <a:solidFill>
                    <a:prstClr val="black"/>
                  </a:solidFill>
                  <a:cs typeface="Arial" pitchFamily="34" charset="0"/>
                </a:rPr>
                <a:t>MSM </a:t>
              </a:r>
              <a:br>
                <a:rPr lang="en-US" altLang="en-US" sz="1200" b="1" kern="0">
                  <a:solidFill>
                    <a:prstClr val="black"/>
                  </a:solidFill>
                  <a:cs typeface="Arial" pitchFamily="34" charset="0"/>
                </a:rPr>
              </a:br>
              <a:r>
                <a:rPr lang="en-US" altLang="en-US" sz="1200" b="1" kern="0">
                  <a:solidFill>
                    <a:prstClr val="black"/>
                  </a:solidFill>
                  <a:cs typeface="Arial" pitchFamily="34" charset="0"/>
                </a:rPr>
                <a:t>or TGW</a:t>
              </a:r>
            </a:p>
            <a:p>
              <a:pPr algn="ctr" defTabSz="1140107" fontAlgn="base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sz="1200" b="1" kern="0">
                  <a:solidFill>
                    <a:srgbClr val="000000"/>
                  </a:solidFill>
                </a:rPr>
                <a:t>aged ≥18 y</a:t>
              </a:r>
              <a:endParaRPr lang="en-US" altLang="en-US" sz="1200" b="1" ker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7B8F46-1A61-48A8-80A9-06D153C45559}"/>
                </a:ext>
              </a:extLst>
            </p:cNvPr>
            <p:cNvCxnSpPr>
              <a:cxnSpLocks/>
              <a:stCxn id="7" idx="3"/>
            </p:cNvCxnSpPr>
            <p:nvPr/>
          </p:nvCxnSpPr>
          <p:spPr bwMode="auto">
            <a:xfrm>
              <a:off x="1319588" y="2866624"/>
              <a:ext cx="118396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A13B4691-9D2B-4AB5-B33D-CAE871338C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48523" y="2782357"/>
              <a:ext cx="681616" cy="171556"/>
            </a:xfrm>
            <a:custGeom>
              <a:avLst/>
              <a:gdLst>
                <a:gd name="T0" fmla="*/ 542765 w 2663825"/>
                <a:gd name="T1" fmla="*/ 0 h 127000"/>
                <a:gd name="T2" fmla="*/ 542765 w 2663825"/>
                <a:gd name="T3" fmla="*/ 118872 h 127000"/>
                <a:gd name="T4" fmla="*/ 0 w 2663825"/>
                <a:gd name="T5" fmla="*/ 118872 h 127000"/>
                <a:gd name="T6" fmla="*/ 0 w 2663825"/>
                <a:gd name="T7" fmla="*/ 2972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514" tIns="42758" rIns="85514" bIns="42758"/>
            <a:lstStyle/>
            <a:p>
              <a:pPr defTabSz="85507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20" kern="0">
                <a:ln>
                  <a:solidFill>
                    <a:srgbClr val="000000"/>
                  </a:solidFill>
                </a:ln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9A438453-67E9-4AAD-BD00-2FB80C2E5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322" y="1866902"/>
              <a:ext cx="5262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8774" eaLnBrk="1" fontAlgn="base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200" b="1">
                  <a:solidFill>
                    <a:srgbClr val="000000">
                      <a:lumMod val="65000"/>
                      <a:lumOff val="35000"/>
                    </a:srgbClr>
                  </a:solidFill>
                  <a:cs typeface="Arial" charset="0"/>
                </a:rPr>
                <a:t>Week 0</a:t>
              </a:r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id="{B6CE9380-6DC5-4A24-858A-6DC69A01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235" y="186690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8774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de-DE" altLang="en-US" sz="1200" b="1">
                  <a:solidFill>
                    <a:srgbClr val="A50021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  <a:t>48</a:t>
              </a:r>
              <a:endParaRPr lang="en-US" altLang="en-US" sz="1200">
                <a:solidFill>
                  <a:srgbClr val="A50021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2" name="Rectangle 59">
              <a:extLst>
                <a:ext uri="{FF2B5EF4-FFF2-40B4-BE49-F238E27FC236}">
                  <a16:creationId xmlns:a16="http://schemas.microsoft.com/office/drawing/2014/main" id="{500607F8-146F-44C2-B886-01989C6C1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770" y="1866902"/>
              <a:ext cx="3446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8774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de-DE" altLang="en-US" sz="1200" b="1">
                  <a:solidFill>
                    <a:schemeClr val="bg1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  <a:t>+144</a:t>
              </a:r>
              <a:endParaRPr lang="en-US" altLang="en-US" sz="1200">
                <a:solidFill>
                  <a:schemeClr val="bg1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EF08C40B-F17A-4449-B158-349E9AC56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478" y="186690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8774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de-DE" altLang="en-US" sz="1200" b="1">
                  <a:solidFill>
                    <a:srgbClr val="A50021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  <a:t>96</a:t>
              </a:r>
              <a:endParaRPr lang="en-US" altLang="en-US" sz="1200">
                <a:solidFill>
                  <a:srgbClr val="A50021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75FCE120-19BD-4D4C-9C17-41F5D3E77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181" y="1503981"/>
              <a:ext cx="872035" cy="33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8774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de-DE" altLang="en-US" sz="1200" b="1">
                  <a:solidFill>
                    <a:srgbClr val="A50021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  <a:t>100%</a:t>
              </a:r>
              <a:br>
                <a:rPr lang="de-DE" altLang="en-US" sz="1200" b="1">
                  <a:solidFill>
                    <a:srgbClr val="A50021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</a:br>
              <a:r>
                <a:rPr lang="de-DE" altLang="en-US" sz="1200" b="1">
                  <a:solidFill>
                    <a:srgbClr val="A50021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  <a:t>participants</a:t>
              </a:r>
              <a:endParaRPr lang="en-US" altLang="en-US" sz="1200">
                <a:solidFill>
                  <a:srgbClr val="A50021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7F305208-C4C8-42F8-866D-4579A35E7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840" y="1503981"/>
              <a:ext cx="872035" cy="33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8774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de-DE" altLang="en-US" sz="1200" b="1">
                  <a:solidFill>
                    <a:srgbClr val="A50021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  <a:t>50%</a:t>
              </a:r>
              <a:br>
                <a:rPr lang="de-DE" altLang="en-US" sz="1200" b="1">
                  <a:solidFill>
                    <a:srgbClr val="A50021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</a:br>
              <a:r>
                <a:rPr lang="de-DE" altLang="en-US" sz="1200" b="1">
                  <a:solidFill>
                    <a:srgbClr val="A50021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  <a:t>participants</a:t>
              </a:r>
              <a:endParaRPr lang="en-US" altLang="en-US" sz="1200">
                <a:solidFill>
                  <a:srgbClr val="A50021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84BA893A-D0E0-41CF-BD46-8EE710D2D22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0193" y="1370939"/>
              <a:ext cx="1057823" cy="91416"/>
            </a:xfrm>
            <a:custGeom>
              <a:avLst/>
              <a:gdLst>
                <a:gd name="T0" fmla="*/ 316236 w 2663825"/>
                <a:gd name="T1" fmla="*/ 0 h 127000"/>
                <a:gd name="T2" fmla="*/ 316236 w 2663825"/>
                <a:gd name="T3" fmla="*/ 127000 h 127000"/>
                <a:gd name="T4" fmla="*/ 0 w 2663825"/>
                <a:gd name="T5" fmla="*/ 127000 h 127000"/>
                <a:gd name="T6" fmla="*/ 0 w 2663825"/>
                <a:gd name="T7" fmla="*/ 3175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12700" cap="flat" cmpd="sng" algn="ctr">
              <a:solidFill>
                <a:srgbClr val="A5002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defTabSz="1218774">
                <a:defRPr/>
              </a:pPr>
              <a:endParaRPr lang="en-US" sz="2399">
                <a:solidFill>
                  <a:srgbClr val="E40C3A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DD6A3F51-C4D7-4016-96B8-EAC557182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919" y="1132345"/>
              <a:ext cx="1266372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8774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de-DE" altLang="en-US" sz="1200" b="1">
                  <a:solidFill>
                    <a:srgbClr val="A50021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  <a:t>Primary endpoint</a:t>
              </a:r>
              <a:endParaRPr lang="en-US" altLang="en-US" sz="1200">
                <a:solidFill>
                  <a:srgbClr val="A50021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E450C3C1-695D-472F-92E7-2BDB0EF1F41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54629" y="2825317"/>
              <a:ext cx="681616" cy="85633"/>
            </a:xfrm>
            <a:custGeom>
              <a:avLst/>
              <a:gdLst>
                <a:gd name="T0" fmla="*/ 542765 w 2663825"/>
                <a:gd name="T1" fmla="*/ 0 h 127000"/>
                <a:gd name="T2" fmla="*/ 542765 w 2663825"/>
                <a:gd name="T3" fmla="*/ 118872 h 127000"/>
                <a:gd name="T4" fmla="*/ 0 w 2663825"/>
                <a:gd name="T5" fmla="*/ 118872 h 127000"/>
                <a:gd name="T6" fmla="*/ 0 w 2663825"/>
                <a:gd name="T7" fmla="*/ 2972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514" tIns="42758" rIns="85514" bIns="42758"/>
            <a:lstStyle/>
            <a:p>
              <a:pPr defTabSz="85507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20" kern="0">
                <a:ln>
                  <a:solidFill>
                    <a:srgbClr val="000000"/>
                  </a:solidFill>
                </a:ln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525F1F-862F-4856-B159-5269FA19D523}"/>
                </a:ext>
              </a:extLst>
            </p:cNvPr>
            <p:cNvSpPr/>
            <p:nvPr/>
          </p:nvSpPr>
          <p:spPr bwMode="auto">
            <a:xfrm>
              <a:off x="2583118" y="2261723"/>
              <a:ext cx="2114899" cy="548497"/>
            </a:xfrm>
            <a:prstGeom prst="rect">
              <a:avLst/>
            </a:prstGeom>
            <a:solidFill>
              <a:srgbClr val="00C42A"/>
            </a:solidFill>
            <a:ln w="9525" cap="flat" cmpd="sng" algn="ctr">
              <a:noFill/>
              <a:prstDash val="solid"/>
            </a:ln>
            <a:effectLst/>
          </p:spPr>
          <p:txBody>
            <a:bodyPr lIns="91416" tIns="42758" rIns="91416" bIns="42758" anchor="ctr"/>
            <a:lstStyle/>
            <a:p>
              <a:pPr algn="ctr" defTabSz="11401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F/TAF 200/25 mg </a:t>
              </a:r>
              <a:r>
                <a:rPr lang="en-US" sz="1400" b="1" kern="0" dirty="0" err="1">
                  <a:solidFill>
                    <a:srgbClr val="FFFFFF"/>
                  </a:solidFill>
                  <a:latin typeface="Arial"/>
                  <a:cs typeface="Arial" pitchFamily="34" charset="0"/>
                </a:rPr>
                <a:t>qd</a:t>
              </a:r>
              <a:r>
                <a:rPr lang="en-US" sz="1400" b="1" kern="0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 </a:t>
              </a:r>
            </a:p>
            <a:p>
              <a:pPr algn="ctr" defTabSz="11401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n=2700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9CE7ED-C90E-422A-A3DF-507DF7A344FD}"/>
                </a:ext>
              </a:extLst>
            </p:cNvPr>
            <p:cNvSpPr/>
            <p:nvPr/>
          </p:nvSpPr>
          <p:spPr bwMode="auto">
            <a:xfrm>
              <a:off x="2583118" y="2930166"/>
              <a:ext cx="2114899" cy="548497"/>
            </a:xfrm>
            <a:prstGeom prst="rect">
              <a:avLst/>
            </a:prstGeom>
            <a:solidFill>
              <a:srgbClr val="7F7F7F"/>
            </a:solidFill>
            <a:ln w="25400" cap="flat" cmpd="sng" algn="ctr">
              <a:noFill/>
              <a:prstDash val="solid"/>
            </a:ln>
            <a:effectLst/>
          </p:spPr>
          <p:txBody>
            <a:bodyPr lIns="91416" tIns="42758" rIns="91416" bIns="42758" anchor="ctr"/>
            <a:lstStyle/>
            <a:p>
              <a:pPr algn="ctr" defTabSz="11401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F/TDF 200/300 mg </a:t>
              </a:r>
              <a:r>
                <a:rPr lang="en-US" sz="1400" b="1" kern="0" dirty="0" err="1">
                  <a:solidFill>
                    <a:srgbClr val="FFFFFF"/>
                  </a:solidFill>
                  <a:latin typeface="Arial"/>
                  <a:cs typeface="Arial" pitchFamily="34" charset="0"/>
                </a:rPr>
                <a:t>qd</a:t>
              </a:r>
              <a:r>
                <a:rPr lang="en-US" sz="1400" b="1" kern="0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 </a:t>
              </a:r>
            </a:p>
            <a:p>
              <a:pPr algn="ctr" defTabSz="11401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n=2669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000C16-77D8-49D4-858E-803651204500}"/>
                </a:ext>
              </a:extLst>
            </p:cNvPr>
            <p:cNvSpPr/>
            <p:nvPr/>
          </p:nvSpPr>
          <p:spPr bwMode="auto">
            <a:xfrm>
              <a:off x="4790944" y="2261724"/>
              <a:ext cx="964149" cy="1211798"/>
            </a:xfrm>
            <a:prstGeom prst="rect">
              <a:avLst/>
            </a:prstGeom>
            <a:solidFill>
              <a:srgbClr val="00C42A"/>
            </a:solidFill>
            <a:ln w="9525" cap="flat" cmpd="sng" algn="ctr">
              <a:noFill/>
              <a:prstDash val="solid"/>
            </a:ln>
            <a:effectLst/>
          </p:spPr>
          <p:txBody>
            <a:bodyPr lIns="91416" tIns="42758" rIns="91416" bIns="42758" anchor="ctr"/>
            <a:lstStyle/>
            <a:p>
              <a:pPr algn="ctr" defTabSz="11401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F/TAF</a:t>
              </a:r>
            </a:p>
            <a:p>
              <a:pPr algn="ctr" defTabSz="11401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OL option</a:t>
              </a:r>
              <a:endParaRPr lang="en-US" sz="1100" b="1" kern="0">
                <a:solidFill>
                  <a:srgbClr val="FFFFFF"/>
                </a:solidFill>
                <a:latin typeface="Arial"/>
                <a:cs typeface="Arial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7AF29B5-149A-4A5B-8E64-76E22A51C275}"/>
                </a:ext>
              </a:extLst>
            </p:cNvPr>
            <p:cNvGrpSpPr/>
            <p:nvPr/>
          </p:nvGrpSpPr>
          <p:grpSpPr>
            <a:xfrm>
              <a:off x="2583118" y="2065616"/>
              <a:ext cx="3171975" cy="91416"/>
              <a:chOff x="2963564" y="2297260"/>
              <a:chExt cx="7203835" cy="114439"/>
            </a:xfrm>
          </p:grpSpPr>
          <p:sp>
            <p:nvSpPr>
              <p:cNvPr id="18" name="Freeform 66">
                <a:extLst>
                  <a:ext uri="{FF2B5EF4-FFF2-40B4-BE49-F238E27FC236}">
                    <a16:creationId xmlns:a16="http://schemas.microsoft.com/office/drawing/2014/main" id="{CF5C6A7C-E15D-4457-A27F-BF04772B2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564" y="2297260"/>
                <a:ext cx="7203835" cy="114439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8774">
                  <a:defRPr/>
                </a:pPr>
                <a:endParaRPr lang="en-US" sz="2399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9" name="Freeform 66">
                <a:extLst>
                  <a:ext uri="{FF2B5EF4-FFF2-40B4-BE49-F238E27FC236}">
                    <a16:creationId xmlns:a16="http://schemas.microsoft.com/office/drawing/2014/main" id="{7F90235B-7D70-424D-80CB-30C05B58A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276" y="2297260"/>
                <a:ext cx="2402410" cy="114439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218774">
                  <a:defRPr/>
                </a:pPr>
                <a:endParaRPr lang="en-US" sz="2399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C097CF-AE87-4F93-83F9-5B25D17DAD2C}"/>
                </a:ext>
              </a:extLst>
            </p:cNvPr>
            <p:cNvCxnSpPr>
              <a:cxnSpLocks/>
              <a:endCxn id="16" idx="1"/>
            </p:cNvCxnSpPr>
            <p:nvPr/>
          </p:nvCxnSpPr>
          <p:spPr bwMode="auto">
            <a:xfrm>
              <a:off x="4738254" y="2867622"/>
              <a:ext cx="52690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BFDBD71B-9E00-42C0-A426-F54E29B00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54" y="1866902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8774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de-DE" altLang="en-US" sz="1200" b="1">
                  <a:solidFill>
                    <a:srgbClr val="595959"/>
                  </a:solidFill>
                  <a:ea typeface="MS PGothic" pitchFamily="34" charset="-128"/>
                  <a:cs typeface="Arial" charset="0"/>
                  <a:sym typeface="Symbol" pitchFamily="18" charset="2"/>
                </a:rPr>
                <a:t>144</a:t>
              </a:r>
              <a:endParaRPr lang="en-US" altLang="en-US" sz="1200">
                <a:solidFill>
                  <a:srgbClr val="595959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970CEA56-D54E-4E10-B96F-07713CD5033A}"/>
              </a:ext>
            </a:extLst>
          </p:cNvPr>
          <p:cNvSpPr txBox="1">
            <a:spLocks/>
          </p:cNvSpPr>
          <p:nvPr/>
        </p:nvSpPr>
        <p:spPr>
          <a:xfrm>
            <a:off x="609600" y="703121"/>
            <a:ext cx="1394613" cy="353943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40C3A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altLang="en-US" sz="1700">
                <a:solidFill>
                  <a:schemeClr val="tx1"/>
                </a:solidFill>
                <a:latin typeface="Arial" panose="020B0604020202020204" pitchFamily="34" charset="0"/>
              </a:rPr>
              <a:t>Study Design</a:t>
            </a:r>
            <a:endParaRPr lang="en-US" sz="17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4DC963C6-3FE7-4870-9AF6-E5B0D47F2C07}"/>
              </a:ext>
            </a:extLst>
          </p:cNvPr>
          <p:cNvSpPr txBox="1">
            <a:spLocks/>
          </p:cNvSpPr>
          <p:nvPr/>
        </p:nvSpPr>
        <p:spPr>
          <a:xfrm>
            <a:off x="6188927" y="703121"/>
            <a:ext cx="5672963" cy="353943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40C3A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altLang="en-US" sz="1700">
                <a:solidFill>
                  <a:schemeClr val="tx1"/>
                </a:solidFill>
                <a:latin typeface="Arial" panose="020B0604020202020204" pitchFamily="34" charset="0"/>
              </a:rPr>
              <a:t>Adherence and Resistance Analyses of HIV Infections*</a:t>
            </a:r>
            <a:endParaRPr lang="en-US" sz="17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EDDC91-1341-4513-851D-72C95B55D7CD}"/>
              </a:ext>
            </a:extLst>
          </p:cNvPr>
          <p:cNvGrpSpPr/>
          <p:nvPr/>
        </p:nvGrpSpPr>
        <p:grpSpPr>
          <a:xfrm>
            <a:off x="6336558" y="1088767"/>
            <a:ext cx="5285359" cy="3492440"/>
            <a:chOff x="6535375" y="1183946"/>
            <a:chExt cx="5285359" cy="3492440"/>
          </a:xfrm>
        </p:grpSpPr>
        <p:graphicFrame>
          <p:nvGraphicFramePr>
            <p:cNvPr id="32" name="Content Placeholder 7">
              <a:extLst>
                <a:ext uri="{FF2B5EF4-FFF2-40B4-BE49-F238E27FC236}">
                  <a16:creationId xmlns:a16="http://schemas.microsoft.com/office/drawing/2014/main" id="{06B34A3A-1762-401C-B5AA-04906C6588A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93218891"/>
                </p:ext>
              </p:extLst>
            </p:nvPr>
          </p:nvGraphicFramePr>
          <p:xfrm>
            <a:off x="6775932" y="1183946"/>
            <a:ext cx="5044802" cy="3492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5A992E-44ED-4B25-8220-A9A20A536487}"/>
                </a:ext>
              </a:extLst>
            </p:cNvPr>
            <p:cNvGrpSpPr/>
            <p:nvPr/>
          </p:nvGrpSpPr>
          <p:grpSpPr>
            <a:xfrm>
              <a:off x="7350171" y="1316623"/>
              <a:ext cx="2376499" cy="521119"/>
              <a:chOff x="7499716" y="1639546"/>
              <a:chExt cx="2376499" cy="52111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C71FC1-868B-4377-BF6E-3CA6203F1AEC}"/>
                  </a:ext>
                </a:extLst>
              </p:cNvPr>
              <p:cNvSpPr txBox="1"/>
              <p:nvPr/>
            </p:nvSpPr>
            <p:spPr>
              <a:xfrm>
                <a:off x="7890093" y="1807773"/>
                <a:ext cx="13385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defTabSz="914355"/>
                <a:r>
                  <a:rPr lang="en-US" sz="1200">
                    <a:solidFill>
                      <a:prstClr val="black"/>
                    </a:solidFill>
                    <a:latin typeface="Arial" panose="020B0604020202020204"/>
                  </a:rPr>
                  <a:t>TFV-DP in DBS low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4429958-F5B8-4525-B112-4258D2E4DF3C}"/>
                  </a:ext>
                </a:extLst>
              </p:cNvPr>
              <p:cNvSpPr txBox="1"/>
              <p:nvPr/>
            </p:nvSpPr>
            <p:spPr>
              <a:xfrm>
                <a:off x="7890094" y="1639546"/>
                <a:ext cx="198612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defTabSz="914355"/>
                <a:r>
                  <a:rPr lang="en-US" sz="1200">
                    <a:solidFill>
                      <a:prstClr val="black"/>
                    </a:solidFill>
                    <a:latin typeface="Arial" panose="020B0604020202020204"/>
                  </a:rPr>
                  <a:t>TFV-DP in DBS medium/high</a:t>
                </a:r>
                <a:endParaRPr lang="en-US" sz="1200" baseline="3000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665711-F452-4E59-9CCA-91175A2A77D5}"/>
                  </a:ext>
                </a:extLst>
              </p:cNvPr>
              <p:cNvSpPr txBox="1"/>
              <p:nvPr/>
            </p:nvSpPr>
            <p:spPr>
              <a:xfrm>
                <a:off x="7890094" y="1975999"/>
                <a:ext cx="195085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defTabSz="914355"/>
                <a:r>
                  <a:rPr lang="en-US" sz="1200">
                    <a:solidFill>
                      <a:prstClr val="black"/>
                    </a:solidFill>
                    <a:latin typeface="Arial" panose="020B0604020202020204"/>
                  </a:rPr>
                  <a:t>Suspected baseline infection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3B37C83-FB38-488D-ACAF-B42AA3DFFE48}"/>
                  </a:ext>
                </a:extLst>
              </p:cNvPr>
              <p:cNvSpPr/>
              <p:nvPr/>
            </p:nvSpPr>
            <p:spPr>
              <a:xfrm>
                <a:off x="7647149" y="1829491"/>
                <a:ext cx="146304" cy="1463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8AC2F25-EABD-4D26-B4C7-B264AD8B958D}"/>
                  </a:ext>
                </a:extLst>
              </p:cNvPr>
              <p:cNvSpPr/>
              <p:nvPr/>
            </p:nvSpPr>
            <p:spPr>
              <a:xfrm>
                <a:off x="7647149" y="1663355"/>
                <a:ext cx="146304" cy="146304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785F191-41F3-4A53-A4AC-79DF124D12D8}"/>
                  </a:ext>
                </a:extLst>
              </p:cNvPr>
              <p:cNvSpPr/>
              <p:nvPr/>
            </p:nvSpPr>
            <p:spPr>
              <a:xfrm>
                <a:off x="7499716" y="1995626"/>
                <a:ext cx="293737" cy="1475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C7D7527-E0DB-4472-BFBB-220A3FB1EDF9}"/>
                  </a:ext>
                </a:extLst>
              </p:cNvPr>
              <p:cNvSpPr/>
              <p:nvPr/>
            </p:nvSpPr>
            <p:spPr>
              <a:xfrm>
                <a:off x="7499718" y="1663355"/>
                <a:ext cx="146304" cy="146304"/>
              </a:xfrm>
              <a:prstGeom prst="rect">
                <a:avLst/>
              </a:prstGeom>
              <a:solidFill>
                <a:srgbClr val="03C5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1C179F1-F2D5-4587-9496-72AC9820D475}"/>
                  </a:ext>
                </a:extLst>
              </p:cNvPr>
              <p:cNvSpPr/>
              <p:nvPr/>
            </p:nvSpPr>
            <p:spPr>
              <a:xfrm>
                <a:off x="7499718" y="1829491"/>
                <a:ext cx="146304" cy="146304"/>
              </a:xfrm>
              <a:prstGeom prst="rect">
                <a:avLst/>
              </a:prstGeom>
              <a:solidFill>
                <a:srgbClr val="9BEF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5"/>
                <a:endParaRPr lang="en-US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51E78B-9AD0-4AED-8549-73A4ADFCEF2B}"/>
                </a:ext>
              </a:extLst>
            </p:cNvPr>
            <p:cNvSpPr txBox="1"/>
            <p:nvPr/>
          </p:nvSpPr>
          <p:spPr>
            <a:xfrm rot="16200000">
              <a:off x="6029467" y="2715818"/>
              <a:ext cx="1319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5"/>
              <a:r>
                <a:rPr lang="en-US" sz="1400">
                  <a:solidFill>
                    <a:prstClr val="black"/>
                  </a:solidFill>
                  <a:latin typeface="Arial" panose="020B0604020202020204"/>
                </a:rPr>
                <a:t>Participants, 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258FC6-0A4C-4D84-998E-A7EBDDA47289}"/>
                </a:ext>
              </a:extLst>
            </p:cNvPr>
            <p:cNvSpPr txBox="1"/>
            <p:nvPr/>
          </p:nvSpPr>
          <p:spPr>
            <a:xfrm>
              <a:off x="8221944" y="2307895"/>
              <a:ext cx="29848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55"/>
              <a:r>
                <a:rPr lang="en-US" sz="1600" b="1">
                  <a:solidFill>
                    <a:schemeClr val="bg1"/>
                  </a:solidFill>
                  <a:latin typeface="Arial" panose="020B0604020202020204"/>
                </a:rPr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F290EF-0D38-4870-BDF7-9A92BDFA0926}"/>
                </a:ext>
              </a:extLst>
            </p:cNvPr>
            <p:cNvSpPr txBox="1"/>
            <p:nvPr/>
          </p:nvSpPr>
          <p:spPr>
            <a:xfrm>
              <a:off x="8221944" y="4162522"/>
              <a:ext cx="298479" cy="2647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55"/>
              <a:r>
                <a:rPr lang="en-US" sz="1600" b="1">
                  <a:solidFill>
                    <a:schemeClr val="bg1"/>
                  </a:solidFill>
                  <a:latin typeface="Arial" panose="020B0604020202020204"/>
                </a:rPr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F9A1B6-9D90-49C8-8784-FFA2625131A8}"/>
                </a:ext>
              </a:extLst>
            </p:cNvPr>
            <p:cNvSpPr txBox="1"/>
            <p:nvPr/>
          </p:nvSpPr>
          <p:spPr>
            <a:xfrm>
              <a:off x="8221944" y="3206042"/>
              <a:ext cx="29848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55"/>
              <a:r>
                <a:rPr lang="en-US" sz="1600" b="1">
                  <a:solidFill>
                    <a:prstClr val="black"/>
                  </a:solidFill>
                  <a:latin typeface="Arial" panose="020B0604020202020204"/>
                </a:rPr>
                <a:t>8</a:t>
              </a:r>
            </a:p>
          </p:txBody>
        </p:sp>
        <p:sp>
          <p:nvSpPr>
            <p:cNvPr id="46" name="Freeform 66">
              <a:extLst>
                <a:ext uri="{FF2B5EF4-FFF2-40B4-BE49-F238E27FC236}">
                  <a16:creationId xmlns:a16="http://schemas.microsoft.com/office/drawing/2014/main" id="{5DD8D2BB-E63C-4AC4-BB79-708EC9B28CF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824441" y="3280459"/>
              <a:ext cx="2095001" cy="106089"/>
            </a:xfrm>
            <a:custGeom>
              <a:avLst/>
              <a:gdLst>
                <a:gd name="T0" fmla="*/ 542765 w 2663825"/>
                <a:gd name="T1" fmla="*/ 0 h 127000"/>
                <a:gd name="T2" fmla="*/ 542765 w 2663825"/>
                <a:gd name="T3" fmla="*/ 118872 h 127000"/>
                <a:gd name="T4" fmla="*/ 0 w 2663825"/>
                <a:gd name="T5" fmla="*/ 118872 h 127000"/>
                <a:gd name="T6" fmla="*/ 0 w 2663825"/>
                <a:gd name="T7" fmla="*/ 2972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5" tIns="45707" rIns="91415" bIns="45707"/>
            <a:lstStyle/>
            <a:p>
              <a:pPr defTabSz="9140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7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C92A77A-A0BA-4C0A-B381-BC93636741D2}"/>
                </a:ext>
              </a:extLst>
            </p:cNvPr>
            <p:cNvSpPr txBox="1"/>
            <p:nvPr/>
          </p:nvSpPr>
          <p:spPr>
            <a:xfrm>
              <a:off x="8823318" y="3201159"/>
              <a:ext cx="216278" cy="264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9144" rIns="0" bIns="9144" rtlCol="0" anchor="ctr">
              <a:spAutoFit/>
            </a:bodyPr>
            <a:lstStyle/>
            <a:p>
              <a:pPr defTabSz="914355"/>
              <a:r>
                <a:rPr lang="en-US" sz="1600" b="1">
                  <a:solidFill>
                    <a:prstClr val="black"/>
                  </a:solidFill>
                  <a:latin typeface="Arial" panose="020B0604020202020204"/>
                </a:rPr>
                <a:t>11</a:t>
              </a:r>
            </a:p>
          </p:txBody>
        </p:sp>
        <p:sp>
          <p:nvSpPr>
            <p:cNvPr id="48" name="Freeform 66">
              <a:extLst>
                <a:ext uri="{FF2B5EF4-FFF2-40B4-BE49-F238E27FC236}">
                  <a16:creationId xmlns:a16="http://schemas.microsoft.com/office/drawing/2014/main" id="{C7920A97-81F0-43B4-AAE5-574EA7423C5E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9563577" y="2803294"/>
              <a:ext cx="3049331" cy="106089"/>
            </a:xfrm>
            <a:custGeom>
              <a:avLst/>
              <a:gdLst>
                <a:gd name="T0" fmla="*/ 542765 w 2663825"/>
                <a:gd name="T1" fmla="*/ 0 h 127000"/>
                <a:gd name="T2" fmla="*/ 542765 w 2663825"/>
                <a:gd name="T3" fmla="*/ 118872 h 127000"/>
                <a:gd name="T4" fmla="*/ 0 w 2663825"/>
                <a:gd name="T5" fmla="*/ 118872 h 127000"/>
                <a:gd name="T6" fmla="*/ 0 w 2663825"/>
                <a:gd name="T7" fmla="*/ 2972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5" tIns="45707" rIns="91415" bIns="45707"/>
            <a:lstStyle/>
            <a:p>
              <a:pPr defTabSz="9140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7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377D1EA-E737-4327-A4D8-40E8E55F57CB}"/>
                </a:ext>
              </a:extLst>
            </p:cNvPr>
            <p:cNvSpPr txBox="1"/>
            <p:nvPr/>
          </p:nvSpPr>
          <p:spPr>
            <a:xfrm>
              <a:off x="11030172" y="2723995"/>
              <a:ext cx="227626" cy="264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9144" rIns="0" bIns="9144" rtlCol="0" anchor="ctr">
              <a:spAutoFit/>
            </a:bodyPr>
            <a:lstStyle/>
            <a:p>
              <a:pPr defTabSz="914355"/>
              <a:r>
                <a:rPr lang="en-US" sz="1600" b="1">
                  <a:solidFill>
                    <a:prstClr val="black"/>
                  </a:solidFill>
                  <a:latin typeface="Arial" panose="020B0604020202020204"/>
                </a:rPr>
                <a:t>16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C1C018-774A-4194-834F-B2B4817EFB76}"/>
                </a:ext>
              </a:extLst>
            </p:cNvPr>
            <p:cNvSpPr txBox="1"/>
            <p:nvPr/>
          </p:nvSpPr>
          <p:spPr>
            <a:xfrm>
              <a:off x="10414167" y="3881654"/>
              <a:ext cx="298479" cy="2647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55"/>
              <a:r>
                <a:rPr lang="en-US" sz="1600" b="1">
                  <a:solidFill>
                    <a:schemeClr val="bg1"/>
                  </a:solidFill>
                  <a:latin typeface="Arial" panose="020B0604020202020204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338817-F044-4605-833B-1590421315B9}"/>
                </a:ext>
              </a:extLst>
            </p:cNvPr>
            <p:cNvSpPr txBox="1"/>
            <p:nvPr/>
          </p:nvSpPr>
          <p:spPr>
            <a:xfrm>
              <a:off x="10414167" y="1289689"/>
              <a:ext cx="298479" cy="2647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55"/>
              <a:r>
                <a:rPr lang="en-US" sz="1600" b="1">
                  <a:solidFill>
                    <a:schemeClr val="bg1"/>
                  </a:solidFill>
                  <a:latin typeface="Arial" panose="020B0604020202020204"/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3B75884-1FD7-4526-869C-FD7E457B0887}"/>
                </a:ext>
              </a:extLst>
            </p:cNvPr>
            <p:cNvSpPr txBox="1"/>
            <p:nvPr/>
          </p:nvSpPr>
          <p:spPr>
            <a:xfrm>
              <a:off x="10362935" y="2356948"/>
              <a:ext cx="400944" cy="2647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55"/>
              <a:r>
                <a:rPr lang="en-US" sz="1600" b="1">
                  <a:solidFill>
                    <a:prstClr val="black"/>
                  </a:solidFill>
                  <a:latin typeface="Arial" panose="020B0604020202020204"/>
                </a:rPr>
                <a:t>11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132B14-EC07-4964-A086-285652D2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6362"/>
            <a:ext cx="10449335" cy="501676"/>
          </a:xfrm>
        </p:spPr>
        <p:txBody>
          <a:bodyPr wrap="none">
            <a:spAutoFit/>
          </a:bodyPr>
          <a:lstStyle/>
          <a:p>
            <a:r>
              <a:rPr lang="en-US" altLang="en-US"/>
              <a:t>DISCOVER: a Randomized, Double Blind, Noninferiority Trial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97CD-07BF-431D-A672-A498E964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99373"/>
            <a:ext cx="5055988" cy="2385268"/>
          </a:xfrm>
        </p:spPr>
        <p:txBody>
          <a:bodyPr wrap="square">
            <a:sp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Ongoing noninferiority study of F/TAF vs F/TDF for PrEP (NCT02842086)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Eligibility criteria:</a:t>
            </a:r>
          </a:p>
          <a:p>
            <a:pPr marL="457200" lvl="1" indent="-225425"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High sexual risk of contracting HIV:</a:t>
            </a:r>
          </a:p>
          <a:p>
            <a:pPr marL="688975" lvl="2" indent="-231775"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≥2 episodes of </a:t>
            </a:r>
            <a:r>
              <a:rPr lang="en-US" sz="1200" dirty="0" err="1"/>
              <a:t>condomless</a:t>
            </a:r>
            <a:r>
              <a:rPr lang="en-US" sz="1200" dirty="0"/>
              <a:t> anal sex with ≥2 unique partners in 12 </a:t>
            </a:r>
            <a:r>
              <a:rPr lang="en-US" sz="1200" dirty="0" err="1"/>
              <a:t>wk</a:t>
            </a:r>
            <a:r>
              <a:rPr lang="en-US" sz="1200" dirty="0"/>
              <a:t> prior to enrollment</a:t>
            </a:r>
          </a:p>
          <a:p>
            <a:pPr marL="688975" lvl="2" indent="-231775"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Diagnosis of rectal gonorrhea, chlamydia, or syphilis in 24 </a:t>
            </a:r>
            <a:r>
              <a:rPr lang="en-US" sz="1200" dirty="0" err="1"/>
              <a:t>wk</a:t>
            </a:r>
            <a:r>
              <a:rPr lang="en-US" sz="1200" dirty="0"/>
              <a:t> prior to enrollment</a:t>
            </a:r>
          </a:p>
          <a:p>
            <a:pPr marL="457200" lvl="1" indent="-225425">
              <a:spcBef>
                <a:spcPts val="300"/>
              </a:spcBef>
              <a:spcAft>
                <a:spcPts val="300"/>
              </a:spcAft>
            </a:pPr>
            <a:r>
              <a:rPr lang="en-US" altLang="en-US" sz="1400" dirty="0"/>
              <a:t>HIV and HBV negative, p</a:t>
            </a:r>
            <a:r>
              <a:rPr lang="en-US" altLang="en-US" sz="1400" dirty="0">
                <a:sym typeface="Symbol" pitchFamily="18" charset="2"/>
              </a:rPr>
              <a:t>rior use of PrEP allowed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0797088-7632-4BB4-A682-0505590E9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6167735"/>
            <a:ext cx="10972800" cy="461665"/>
          </a:xfrm>
        </p:spPr>
        <p:txBody>
          <a:bodyPr/>
          <a:lstStyle/>
          <a:p>
            <a:pPr marL="0" indent="0">
              <a:buNone/>
            </a:pPr>
            <a:r>
              <a:rPr lang="en-US" sz="1000">
                <a:solidFill>
                  <a:schemeClr val="tx1"/>
                </a:solidFill>
              </a:rPr>
              <a:t>*Updated with data cut through Week 118</a:t>
            </a:r>
            <a:r>
              <a:rPr lang="en-US"/>
              <a:t>; </a:t>
            </a:r>
            <a:r>
              <a:rPr lang="en-US">
                <a:solidFill>
                  <a:prstClr val="black"/>
                </a:solidFill>
                <a:latin typeface="Arial" panose="020B0604020202020204"/>
              </a:rPr>
              <a:t>a</a:t>
            </a:r>
            <a:r>
              <a:rPr lang="en-US">
                <a:effectLst/>
                <a:ea typeface="Calibri" panose="020F0502020204030204" pitchFamily="34" charset="0"/>
              </a:rPr>
              <a:t>dherence cutoffs, </a:t>
            </a:r>
            <a:r>
              <a:rPr lang="en-US" err="1">
                <a:effectLst/>
                <a:ea typeface="Calibri" panose="020F0502020204030204" pitchFamily="34" charset="0"/>
              </a:rPr>
              <a:t>fmol</a:t>
            </a:r>
            <a:r>
              <a:rPr lang="en-US">
                <a:effectLst/>
                <a:ea typeface="Calibri" panose="020F0502020204030204" pitchFamily="34" charset="0"/>
              </a:rPr>
              <a:t>/punches:</a:t>
            </a:r>
            <a:r>
              <a:rPr lang="en-US" sz="1000">
                <a:solidFill>
                  <a:schemeClr val="tx1"/>
                </a:solidFill>
              </a:rPr>
              <a:t> emtricitabine/tenofovir alafenamide</a:t>
            </a:r>
            <a:r>
              <a:rPr lang="en-US">
                <a:effectLst/>
                <a:ea typeface="Calibri" panose="020F0502020204030204" pitchFamily="34" charset="0"/>
              </a:rPr>
              <a:t> (F/TAF): low, &lt;450; medium, ≥450–&lt;900; high, ≥900; </a:t>
            </a:r>
            <a:r>
              <a:rPr lang="en-US" sz="1000">
                <a:solidFill>
                  <a:schemeClr val="tx1"/>
                </a:solidFill>
              </a:rPr>
              <a:t>emtricitabine/tenofovir disoproxil fumarate (</a:t>
            </a:r>
            <a:r>
              <a:rPr lang="en-US">
                <a:effectLst/>
                <a:ea typeface="Calibri" panose="020F0502020204030204" pitchFamily="34" charset="0"/>
              </a:rPr>
              <a:t>F/TDF): low, &lt;350; </a:t>
            </a:r>
            <a:r>
              <a:rPr lang="en-US">
                <a:ea typeface="Calibri" panose="020F0502020204030204" pitchFamily="34" charset="0"/>
              </a:rPr>
              <a:t>m</a:t>
            </a:r>
            <a:r>
              <a:rPr lang="en-US">
                <a:effectLst/>
                <a:ea typeface="Calibri" panose="020F0502020204030204" pitchFamily="34" charset="0"/>
              </a:rPr>
              <a:t>edium ≥350–&lt;700; high ≥700. </a:t>
            </a:r>
            <a:r>
              <a:rPr lang="en-US" sz="1000">
                <a:solidFill>
                  <a:schemeClr val="tx1"/>
                </a:solidFill>
              </a:rPr>
              <a:t>DBS, dried blood spot; HBV, hepatitis B virus; MSM, men who have sex with men; OL, open label; PrEP, pre-exposure prophylaxis; TFV-DP, tenofovir-diphosphate; TGW, transgender women.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399C558-3C65-4C1A-8E93-74E443690F8F}"/>
              </a:ext>
            </a:extLst>
          </p:cNvPr>
          <p:cNvCxnSpPr>
            <a:cxnSpLocks/>
          </p:cNvCxnSpPr>
          <p:nvPr/>
        </p:nvCxnSpPr>
        <p:spPr>
          <a:xfrm>
            <a:off x="6027420" y="703121"/>
            <a:ext cx="0" cy="53586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D66C132F-2BC8-4CCC-BB58-500EABC59B6C}"/>
              </a:ext>
            </a:extLst>
          </p:cNvPr>
          <p:cNvSpPr txBox="1">
            <a:spLocks/>
          </p:cNvSpPr>
          <p:nvPr/>
        </p:nvSpPr>
        <p:spPr bwMode="auto">
          <a:xfrm>
            <a:off x="6188927" y="4645786"/>
            <a:ext cx="5317811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/>
            <a:r>
              <a:rPr lang="en-US" sz="1600" kern="0"/>
              <a:t>Of the 5335 analysis-set participants, 27 (0.5%) acquired HIV-1 infection through Week 144 (open label Week 48) on study</a:t>
            </a:r>
          </a:p>
          <a:p>
            <a:pPr marL="228600" indent="-228600"/>
            <a:r>
              <a:rPr lang="en-US" sz="1600" kern="0"/>
              <a:t>5 participants had suspected baseline infections and 20 had low levels of TFV-DP found by DBS analysis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51C4EF14-BAE1-454D-B0BE-B35F53AC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816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32"/>
    </mc:Choice>
    <mc:Fallback xmlns="">
      <p:transition spd="slow" advTm="749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6FEE-7C74-4458-962B-BC440389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UMI-NGS: HIV Drug Resistance Assay*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77829-7B18-4179-B6C7-1438FF7511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6013847"/>
            <a:ext cx="10972800" cy="615553"/>
          </a:xfrm>
        </p:spPr>
        <p:txBody>
          <a:bodyPr/>
          <a:lstStyle/>
          <a:p>
            <a:pPr marL="0" indent="0">
              <a:buNone/>
            </a:pPr>
            <a:r>
              <a:rPr lang="en-US" sz="1000"/>
              <a:t>*HIV gene-specific primers with unique molecular identifiers (UMIs) were used to synthesize complementary DNA (cDNA) from extracted HIV RNA from plasma samples; library preparation for next generation sequencing (NGS) included 2 rounds of polymerase chain reaction (PCR) amplification of the cDNA molecules with UMI and ligation of adaptor linkers; bioinformatics analysis was performed with an in-house pipeline that builds template consensus sequences of reads sharing identical UMI sequences at 80% majority base calling; UMI-based consensus building allows for correction of PCR/sequencing error and accurate assessment of sampling depth per sample. </a:t>
            </a:r>
            <a:r>
              <a:rPr lang="en-US" sz="1000" baseline="30000"/>
              <a:t>†</a:t>
            </a:r>
            <a:r>
              <a:rPr lang="en-US" sz="1000"/>
              <a:t>For DISCOVER samples, UMI-NGS assay amplification regions were RT 63–131 and 152–211.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F060C5-68A6-42B1-A71D-29B112A812D9}"/>
              </a:ext>
            </a:extLst>
          </p:cNvPr>
          <p:cNvGrpSpPr/>
          <p:nvPr/>
        </p:nvGrpSpPr>
        <p:grpSpPr>
          <a:xfrm>
            <a:off x="439833" y="964516"/>
            <a:ext cx="11312334" cy="4609713"/>
            <a:chOff x="591642" y="875616"/>
            <a:chExt cx="11312334" cy="4609713"/>
          </a:xfrm>
        </p:grpSpPr>
        <p:sp>
          <p:nvSpPr>
            <p:cNvPr id="9" name="AutoShape 4" descr="\\apollo\Research\Biology\Clinical Virology\_People\Stephanie Cox\conferences\CROI 2020\UMI-NGS\cancers-11-00805-g002.webp">
              <a:extLst>
                <a:ext uri="{FF2B5EF4-FFF2-40B4-BE49-F238E27FC236}">
                  <a16:creationId xmlns:a16="http://schemas.microsoft.com/office/drawing/2014/main" id="{6BC91F5F-18F6-4092-9CC6-50F68B9AEC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74995" y="5187110"/>
              <a:ext cx="298219" cy="29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318D149-6AA5-4E36-8061-DA55FF7EAB29}"/>
                </a:ext>
              </a:extLst>
            </p:cNvPr>
            <p:cNvGrpSpPr/>
            <p:nvPr/>
          </p:nvGrpSpPr>
          <p:grpSpPr>
            <a:xfrm>
              <a:off x="618718" y="2746993"/>
              <a:ext cx="968439" cy="137160"/>
              <a:chOff x="314617" y="1679510"/>
              <a:chExt cx="854820" cy="68425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01FF874-3708-4E22-966D-BE7BC5BB920C}"/>
                  </a:ext>
                </a:extLst>
              </p:cNvPr>
              <p:cNvSpPr/>
              <p:nvPr/>
            </p:nvSpPr>
            <p:spPr bwMode="auto">
              <a:xfrm>
                <a:off x="314617" y="1679510"/>
                <a:ext cx="854820" cy="68425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0AF69DA1-EC97-4FB1-9F6D-70404AB649EF}"/>
                  </a:ext>
                </a:extLst>
              </p:cNvPr>
              <p:cNvSpPr/>
              <p:nvPr/>
            </p:nvSpPr>
            <p:spPr bwMode="auto">
              <a:xfrm>
                <a:off x="852488" y="1679510"/>
                <a:ext cx="78582" cy="68425"/>
              </a:xfrm>
              <a:prstGeom prst="rect">
                <a:avLst/>
              </a:prstGeom>
              <a:solidFill>
                <a:srgbClr val="FFA00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0FB9DAF-E0BA-4AAB-A22B-87D16D0E2744}"/>
                </a:ext>
              </a:extLst>
            </p:cNvPr>
            <p:cNvSpPr/>
            <p:nvPr/>
          </p:nvSpPr>
          <p:spPr bwMode="auto">
            <a:xfrm>
              <a:off x="618718" y="3650095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0C1617E-74BF-47C4-A01F-29E63A114375}"/>
                </a:ext>
              </a:extLst>
            </p:cNvPr>
            <p:cNvSpPr txBox="1"/>
            <p:nvPr/>
          </p:nvSpPr>
          <p:spPr>
            <a:xfrm>
              <a:off x="618718" y="2421859"/>
              <a:ext cx="589790" cy="30279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Mutant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0B4AD86-2016-4AB1-83C5-C7B530D4964B}"/>
                </a:ext>
              </a:extLst>
            </p:cNvPr>
            <p:cNvSpPr txBox="1"/>
            <p:nvPr/>
          </p:nvSpPr>
          <p:spPr>
            <a:xfrm>
              <a:off x="618718" y="3325402"/>
              <a:ext cx="805987" cy="30279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Wild-type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1BE8398-3845-40EC-9319-0BB2AD2ABC90}"/>
                </a:ext>
              </a:extLst>
            </p:cNvPr>
            <p:cNvSpPr txBox="1"/>
            <p:nvPr/>
          </p:nvSpPr>
          <p:spPr>
            <a:xfrm>
              <a:off x="1704246" y="2234393"/>
              <a:ext cx="1521825" cy="9083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Addition of UMI adaptor </a:t>
              </a:r>
              <a:r>
                <a:rPr lang="en-US" sz="1400" kern="0">
                  <a:solidFill>
                    <a:srgbClr val="000000"/>
                  </a:solidFill>
                  <a:latin typeface="Arial"/>
                </a:rPr>
                <a:t>during cDNA synthesis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C300EC94-21B6-48B1-8028-A7992B4C74C8}"/>
                </a:ext>
              </a:extLst>
            </p:cNvPr>
            <p:cNvCxnSpPr/>
            <p:nvPr/>
          </p:nvCxnSpPr>
          <p:spPr bwMode="auto">
            <a:xfrm>
              <a:off x="1704245" y="3113460"/>
              <a:ext cx="155390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7FD6C9C-3123-436A-8612-8D8A37BEF4FB}"/>
                </a:ext>
              </a:extLst>
            </p:cNvPr>
            <p:cNvSpPr/>
            <p:nvPr/>
          </p:nvSpPr>
          <p:spPr bwMode="auto">
            <a:xfrm>
              <a:off x="3377986" y="2859875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09D807E-D8FB-4559-9C26-55B16266470F}"/>
                </a:ext>
              </a:extLst>
            </p:cNvPr>
            <p:cNvSpPr/>
            <p:nvPr/>
          </p:nvSpPr>
          <p:spPr bwMode="auto">
            <a:xfrm>
              <a:off x="3987349" y="2859875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48CA971-E2C1-49A9-8F2F-DF7FAB82F019}"/>
                </a:ext>
              </a:extLst>
            </p:cNvPr>
            <p:cNvSpPr/>
            <p:nvPr/>
          </p:nvSpPr>
          <p:spPr bwMode="auto">
            <a:xfrm>
              <a:off x="4346425" y="2859875"/>
              <a:ext cx="268849" cy="13716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0ADA0E5-CDD4-4303-A60B-2634345D00E6}"/>
                </a:ext>
              </a:extLst>
            </p:cNvPr>
            <p:cNvSpPr/>
            <p:nvPr/>
          </p:nvSpPr>
          <p:spPr bwMode="auto">
            <a:xfrm>
              <a:off x="3377986" y="3620735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2730A06-54A1-4665-AF54-F2E12C38DBCC}"/>
                </a:ext>
              </a:extLst>
            </p:cNvPr>
            <p:cNvSpPr/>
            <p:nvPr/>
          </p:nvSpPr>
          <p:spPr bwMode="auto">
            <a:xfrm>
              <a:off x="4346425" y="3620735"/>
              <a:ext cx="268849" cy="137160"/>
            </a:xfrm>
            <a:prstGeom prst="rect">
              <a:avLst/>
            </a:prstGeom>
            <a:solidFill>
              <a:srgbClr val="871793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3AB9B59-1DC4-41EC-8C4F-FA51717BB6FE}"/>
                </a:ext>
              </a:extLst>
            </p:cNvPr>
            <p:cNvSpPr/>
            <p:nvPr/>
          </p:nvSpPr>
          <p:spPr bwMode="auto">
            <a:xfrm>
              <a:off x="3377986" y="2479446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EA1788F-E890-4AF6-880E-B5A90BC7023D}"/>
                </a:ext>
              </a:extLst>
            </p:cNvPr>
            <p:cNvSpPr/>
            <p:nvPr/>
          </p:nvSpPr>
          <p:spPr bwMode="auto">
            <a:xfrm>
              <a:off x="3987349" y="2479446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F7DF47E-4A4B-49F2-AF82-F41D55CDC9D4}"/>
                </a:ext>
              </a:extLst>
            </p:cNvPr>
            <p:cNvSpPr/>
            <p:nvPr/>
          </p:nvSpPr>
          <p:spPr bwMode="auto">
            <a:xfrm>
              <a:off x="4346425" y="2479446"/>
              <a:ext cx="268849" cy="1371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2C17CC9-DBD0-4C21-B1B2-91C10560D1C8}"/>
                </a:ext>
              </a:extLst>
            </p:cNvPr>
            <p:cNvSpPr/>
            <p:nvPr/>
          </p:nvSpPr>
          <p:spPr bwMode="auto">
            <a:xfrm>
              <a:off x="3377986" y="3240305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528A672-2825-496D-A256-BF2C8FD6B613}"/>
                </a:ext>
              </a:extLst>
            </p:cNvPr>
            <p:cNvSpPr/>
            <p:nvPr/>
          </p:nvSpPr>
          <p:spPr bwMode="auto">
            <a:xfrm>
              <a:off x="3987349" y="3240305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B4BA9FC-B8E8-47A3-9C7F-4AED01120D5A}"/>
                </a:ext>
              </a:extLst>
            </p:cNvPr>
            <p:cNvSpPr/>
            <p:nvPr/>
          </p:nvSpPr>
          <p:spPr bwMode="auto">
            <a:xfrm>
              <a:off x="4346425" y="3240305"/>
              <a:ext cx="268849" cy="13716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82FC0E5-57BA-4379-BDC6-130F920AAF2A}"/>
                </a:ext>
              </a:extLst>
            </p:cNvPr>
            <p:cNvSpPr txBox="1"/>
            <p:nvPr/>
          </p:nvSpPr>
          <p:spPr>
            <a:xfrm>
              <a:off x="4320088" y="3729542"/>
              <a:ext cx="354566" cy="30279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UMI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CC136516-E1C3-4DE0-9FEA-BF037EB71F27}"/>
                </a:ext>
              </a:extLst>
            </p:cNvPr>
            <p:cNvSpPr txBox="1"/>
            <p:nvPr/>
          </p:nvSpPr>
          <p:spPr>
            <a:xfrm>
              <a:off x="4751479" y="2624533"/>
              <a:ext cx="151509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 algn="ctr"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Amplification</a:t>
              </a:r>
              <a:r>
                <a:rPr lang="en-US" sz="1400" baseline="30000"/>
                <a:t>†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lang="en-US" sz="1400" kern="0">
                  <a:solidFill>
                    <a:srgbClr val="000000"/>
                  </a:solidFill>
                  <a:latin typeface="Arial"/>
                </a:rPr>
                <a:t>and adaptor ligation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82D5F05-6C11-4B5C-A93A-E67EA0311A95}"/>
                </a:ext>
              </a:extLst>
            </p:cNvPr>
            <p:cNvSpPr txBox="1"/>
            <p:nvPr/>
          </p:nvSpPr>
          <p:spPr>
            <a:xfrm>
              <a:off x="8417592" y="2300875"/>
              <a:ext cx="1841313" cy="8418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>
                  <a:solidFill>
                    <a:srgbClr val="000000"/>
                  </a:solidFill>
                  <a:latin typeface="Arial"/>
                </a:rPr>
                <a:t>Bias and error c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orrection</a:t>
              </a:r>
              <a:r>
                <a:rPr lang="en-US" sz="1400" ker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through</a:t>
              </a:r>
              <a:r>
                <a:rPr kumimoji="0" lang="en-US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 UMI consensus building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086225ED-5655-4981-8239-E18735ADB2B2}"/>
                </a:ext>
              </a:extLst>
            </p:cNvPr>
            <p:cNvSpPr txBox="1"/>
            <p:nvPr/>
          </p:nvSpPr>
          <p:spPr>
            <a:xfrm>
              <a:off x="10528953" y="1923612"/>
              <a:ext cx="1158824" cy="30279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Mutant (75%</a:t>
              </a:r>
              <a:r>
                <a:rPr lang="en-US" sz="1400" kern="0">
                  <a:solidFill>
                    <a:srgbClr val="000000"/>
                  </a:solidFill>
                  <a:latin typeface="Arial"/>
                </a:rPr>
                <a:t>)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429297E-241A-4030-B0C9-AF4C83E5F7F1}"/>
                </a:ext>
              </a:extLst>
            </p:cNvPr>
            <p:cNvSpPr txBox="1"/>
            <p:nvPr/>
          </p:nvSpPr>
          <p:spPr>
            <a:xfrm>
              <a:off x="10528953" y="3325402"/>
              <a:ext cx="1375023" cy="30279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Wild-type (25%)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38DFD1-6628-4E20-AEEE-092D3E501BEA}"/>
                </a:ext>
              </a:extLst>
            </p:cNvPr>
            <p:cNvGrpSpPr/>
            <p:nvPr/>
          </p:nvGrpSpPr>
          <p:grpSpPr>
            <a:xfrm>
              <a:off x="591642" y="4490588"/>
              <a:ext cx="5233870" cy="811826"/>
              <a:chOff x="408762" y="4490588"/>
              <a:chExt cx="5233870" cy="811826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83E0F966-7332-4506-99F2-7F1829888A7A}"/>
                  </a:ext>
                </a:extLst>
              </p:cNvPr>
              <p:cNvSpPr/>
              <p:nvPr/>
            </p:nvSpPr>
            <p:spPr bwMode="auto">
              <a:xfrm>
                <a:off x="408762" y="4490588"/>
                <a:ext cx="5065940" cy="811826"/>
              </a:xfrm>
              <a:prstGeom prst="rect">
                <a:avLst/>
              </a:prstGeom>
              <a:solidFill>
                <a:srgbClr val="EAEAE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06E2B45-31FB-4CB8-9C09-14556FBD02F9}"/>
                  </a:ext>
                </a:extLst>
              </p:cNvPr>
              <p:cNvSpPr/>
              <p:nvPr/>
            </p:nvSpPr>
            <p:spPr bwMode="auto">
              <a:xfrm>
                <a:off x="1273561" y="4649359"/>
                <a:ext cx="313921" cy="137160"/>
              </a:xfrm>
              <a:prstGeom prst="rect">
                <a:avLst/>
              </a:prstGeom>
              <a:solidFill>
                <a:srgbClr val="15469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1573719A-ABA9-440D-AFA8-32F9D997F88F}"/>
                  </a:ext>
                </a:extLst>
              </p:cNvPr>
              <p:cNvSpPr txBox="1"/>
              <p:nvPr/>
            </p:nvSpPr>
            <p:spPr>
              <a:xfrm>
                <a:off x="1640953" y="4581683"/>
                <a:ext cx="608382" cy="27251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Adaptor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E9CDA1A-AC68-4EBB-8A3D-F6FD9E793F10}"/>
                  </a:ext>
                </a:extLst>
              </p:cNvPr>
              <p:cNvSpPr/>
              <p:nvPr/>
            </p:nvSpPr>
            <p:spPr bwMode="auto">
              <a:xfrm>
                <a:off x="495522" y="5012969"/>
                <a:ext cx="268849" cy="13716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66216F00-D3F9-4543-AE1C-33DF9423B681}"/>
                  </a:ext>
                </a:extLst>
              </p:cNvPr>
              <p:cNvSpPr txBox="1"/>
              <p:nvPr/>
            </p:nvSpPr>
            <p:spPr>
              <a:xfrm>
                <a:off x="1640953" y="4945293"/>
                <a:ext cx="406800" cy="27251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UMIs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92476A6-0CFE-4BF3-AC96-DBE8FE1A5043}"/>
                  </a:ext>
                </a:extLst>
              </p:cNvPr>
              <p:cNvSpPr/>
              <p:nvPr/>
            </p:nvSpPr>
            <p:spPr bwMode="auto">
              <a:xfrm>
                <a:off x="768050" y="5012969"/>
                <a:ext cx="268849" cy="13716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B22F0CBE-07D5-43D5-98B4-42A02379E576}"/>
                  </a:ext>
                </a:extLst>
              </p:cNvPr>
              <p:cNvSpPr/>
              <p:nvPr/>
            </p:nvSpPr>
            <p:spPr bwMode="auto">
              <a:xfrm>
                <a:off x="1046381" y="5012969"/>
                <a:ext cx="268849" cy="137160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FDC31744-0B38-4BB6-9229-6F52442A2E7D}"/>
                  </a:ext>
                </a:extLst>
              </p:cNvPr>
              <p:cNvSpPr/>
              <p:nvPr/>
            </p:nvSpPr>
            <p:spPr bwMode="auto">
              <a:xfrm>
                <a:off x="1318908" y="5012969"/>
                <a:ext cx="268849" cy="137160"/>
              </a:xfrm>
              <a:prstGeom prst="rect">
                <a:avLst/>
              </a:prstGeom>
              <a:solidFill>
                <a:srgbClr val="871793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6736791-0B19-40AA-AE28-73F97C577CBC}"/>
                  </a:ext>
                </a:extLst>
              </p:cNvPr>
              <p:cNvSpPr/>
              <p:nvPr/>
            </p:nvSpPr>
            <p:spPr bwMode="auto">
              <a:xfrm>
                <a:off x="2675628" y="4649359"/>
                <a:ext cx="89027" cy="137160"/>
              </a:xfrm>
              <a:prstGeom prst="rect">
                <a:avLst/>
              </a:prstGeom>
              <a:solidFill>
                <a:srgbClr val="FFA00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0D89C498-CA68-46CE-848B-958471612D7E}"/>
                  </a:ext>
                </a:extLst>
              </p:cNvPr>
              <p:cNvSpPr txBox="1"/>
              <p:nvPr/>
            </p:nvSpPr>
            <p:spPr>
              <a:xfrm>
                <a:off x="2822279" y="4581683"/>
                <a:ext cx="921546" cy="27251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True variant</a:t>
                </a: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E927D50-61F2-469F-B9D4-72A95BDACF9D}"/>
                  </a:ext>
                </a:extLst>
              </p:cNvPr>
              <p:cNvSpPr/>
              <p:nvPr/>
            </p:nvSpPr>
            <p:spPr bwMode="auto">
              <a:xfrm>
                <a:off x="2675628" y="5012969"/>
                <a:ext cx="89027" cy="13716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38FD0D8E-1F2D-4CD9-B154-77D68E0EF15A}"/>
                  </a:ext>
                </a:extLst>
              </p:cNvPr>
              <p:cNvSpPr txBox="1"/>
              <p:nvPr/>
            </p:nvSpPr>
            <p:spPr>
              <a:xfrm>
                <a:off x="2822279" y="4945293"/>
                <a:ext cx="2820353" cy="27251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PCR/sequencing error (false variant)</a:t>
                </a:r>
              </a:p>
            </p:txBody>
          </p:sp>
        </p:grp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57430550-6B1E-48E1-B79B-F959C2DCC805}"/>
                </a:ext>
              </a:extLst>
            </p:cNvPr>
            <p:cNvCxnSpPr/>
            <p:nvPr/>
          </p:nvCxnSpPr>
          <p:spPr bwMode="auto">
            <a:xfrm>
              <a:off x="4751479" y="3113460"/>
              <a:ext cx="155390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4FB8E15D-6934-4BA3-B13C-F3F653DBEC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21872" y="3113460"/>
              <a:ext cx="203408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B87631A-BAC4-4FBE-9020-ACDE53511743}"/>
                </a:ext>
              </a:extLst>
            </p:cNvPr>
            <p:cNvGrpSpPr/>
            <p:nvPr/>
          </p:nvGrpSpPr>
          <p:grpSpPr>
            <a:xfrm>
              <a:off x="10528953" y="2253567"/>
              <a:ext cx="1237289" cy="137160"/>
              <a:chOff x="5106265" y="1610974"/>
              <a:chExt cx="1092128" cy="68425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545482EB-6D37-46FE-83A1-3B5D3ADF4ACD}"/>
                  </a:ext>
                </a:extLst>
              </p:cNvPr>
              <p:cNvSpPr/>
              <p:nvPr/>
            </p:nvSpPr>
            <p:spPr bwMode="auto">
              <a:xfrm>
                <a:off x="5106265" y="1610974"/>
                <a:ext cx="854820" cy="68425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FAE602E8-2C1B-4DFA-9761-B95BBEB423B7}"/>
                  </a:ext>
                </a:extLst>
              </p:cNvPr>
              <p:cNvSpPr/>
              <p:nvPr/>
            </p:nvSpPr>
            <p:spPr bwMode="auto">
              <a:xfrm>
                <a:off x="5644136" y="1610974"/>
                <a:ext cx="78582" cy="68425"/>
              </a:xfrm>
              <a:prstGeom prst="rect">
                <a:avLst/>
              </a:prstGeom>
              <a:solidFill>
                <a:srgbClr val="FFA00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3F61E853-1C79-4BA3-BDA4-E0A579E3D9B1}"/>
                  </a:ext>
                </a:extLst>
              </p:cNvPr>
              <p:cNvSpPr/>
              <p:nvPr/>
            </p:nvSpPr>
            <p:spPr bwMode="auto">
              <a:xfrm>
                <a:off x="5961085" y="1610974"/>
                <a:ext cx="237308" cy="68425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5BDC4C3F-9400-4F67-AFF5-767A2BAAFDCA}"/>
                </a:ext>
              </a:extLst>
            </p:cNvPr>
            <p:cNvGrpSpPr/>
            <p:nvPr/>
          </p:nvGrpSpPr>
          <p:grpSpPr>
            <a:xfrm>
              <a:off x="10528953" y="3650095"/>
              <a:ext cx="1237289" cy="137160"/>
              <a:chOff x="2534515" y="1679510"/>
              <a:chExt cx="1092128" cy="68425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870B483-DD87-456C-92CB-AF618A40AD25}"/>
                  </a:ext>
                </a:extLst>
              </p:cNvPr>
              <p:cNvSpPr/>
              <p:nvPr/>
            </p:nvSpPr>
            <p:spPr bwMode="auto">
              <a:xfrm>
                <a:off x="2534515" y="1679510"/>
                <a:ext cx="854820" cy="68425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F142977C-F8C2-4739-82FA-D2BBA4AD17A3}"/>
                  </a:ext>
                </a:extLst>
              </p:cNvPr>
              <p:cNvSpPr/>
              <p:nvPr/>
            </p:nvSpPr>
            <p:spPr bwMode="auto">
              <a:xfrm>
                <a:off x="3389335" y="1679510"/>
                <a:ext cx="237308" cy="68425"/>
              </a:xfrm>
              <a:prstGeom prst="rect">
                <a:avLst/>
              </a:prstGeom>
              <a:solidFill>
                <a:srgbClr val="871793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08" name="Freeform 66">
              <a:extLst>
                <a:ext uri="{FF2B5EF4-FFF2-40B4-BE49-F238E27FC236}">
                  <a16:creationId xmlns:a16="http://schemas.microsoft.com/office/drawing/2014/main" id="{948A80B1-6EF8-4208-8111-E5759D8BDA4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710766" y="2964741"/>
              <a:ext cx="3107958" cy="114253"/>
            </a:xfrm>
            <a:custGeom>
              <a:avLst/>
              <a:gdLst>
                <a:gd name="T0" fmla="*/ 542765 w 2663825"/>
                <a:gd name="T1" fmla="*/ 0 h 127000"/>
                <a:gd name="T2" fmla="*/ 542765 w 2663825"/>
                <a:gd name="T3" fmla="*/ 118872 h 127000"/>
                <a:gd name="T4" fmla="*/ 0 w 2663825"/>
                <a:gd name="T5" fmla="*/ 118872 h 127000"/>
                <a:gd name="T6" fmla="*/ 0 w 2663825"/>
                <a:gd name="T7" fmla="*/ 2972 h 127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3825"/>
                <a:gd name="T13" fmla="*/ 0 h 127000"/>
                <a:gd name="T14" fmla="*/ 2663825 w 2663825"/>
                <a:gd name="T15" fmla="*/ 127000 h 127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3825" h="127000">
                  <a:moveTo>
                    <a:pt x="2663825" y="0"/>
                  </a:moveTo>
                  <a:lnTo>
                    <a:pt x="2663825" y="127000"/>
                  </a:lnTo>
                  <a:lnTo>
                    <a:pt x="0" y="127000"/>
                  </a:lnTo>
                  <a:lnTo>
                    <a:pt x="0" y="3175"/>
                  </a:lnTo>
                </a:path>
              </a:pathLst>
            </a:cu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5" tIns="45707" rIns="91415" bIns="45707"/>
            <a:lstStyle/>
            <a:p>
              <a:pPr marL="0" marR="0" lvl="0" indent="0" defTabSz="914058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2AD0FBC-8B2F-4DA8-8187-213D6066AFE9}"/>
                </a:ext>
              </a:extLst>
            </p:cNvPr>
            <p:cNvSpPr/>
            <p:nvPr/>
          </p:nvSpPr>
          <p:spPr bwMode="auto">
            <a:xfrm>
              <a:off x="6439694" y="2683278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372EC13-AAE6-4CDC-8C68-BD799692D384}"/>
                </a:ext>
              </a:extLst>
            </p:cNvPr>
            <p:cNvSpPr/>
            <p:nvPr/>
          </p:nvSpPr>
          <p:spPr bwMode="auto">
            <a:xfrm>
              <a:off x="6753615" y="2683278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5DBDCF40-FC15-487A-AAD9-B6DD8214F09F}"/>
                </a:ext>
              </a:extLst>
            </p:cNvPr>
            <p:cNvSpPr/>
            <p:nvPr/>
          </p:nvSpPr>
          <p:spPr bwMode="auto">
            <a:xfrm>
              <a:off x="7362978" y="2683278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808F3905-2945-4F51-8300-1F02D254CCCD}"/>
                </a:ext>
              </a:extLst>
            </p:cNvPr>
            <p:cNvSpPr/>
            <p:nvPr/>
          </p:nvSpPr>
          <p:spPr bwMode="auto">
            <a:xfrm>
              <a:off x="7722053" y="2683278"/>
              <a:ext cx="268849" cy="13716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B5B85DEB-8415-4F59-8108-FBA0A0127E68}"/>
                </a:ext>
              </a:extLst>
            </p:cNvPr>
            <p:cNvSpPr/>
            <p:nvPr/>
          </p:nvSpPr>
          <p:spPr bwMode="auto">
            <a:xfrm>
              <a:off x="6439694" y="2865175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3935EB50-43B2-46AE-9F85-3D930720D860}"/>
                </a:ext>
              </a:extLst>
            </p:cNvPr>
            <p:cNvSpPr/>
            <p:nvPr/>
          </p:nvSpPr>
          <p:spPr bwMode="auto">
            <a:xfrm>
              <a:off x="6753615" y="2865175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66909FA-B873-4177-8E57-C2ABF4046624}"/>
                </a:ext>
              </a:extLst>
            </p:cNvPr>
            <p:cNvSpPr/>
            <p:nvPr/>
          </p:nvSpPr>
          <p:spPr bwMode="auto">
            <a:xfrm>
              <a:off x="7722053" y="2865175"/>
              <a:ext cx="268849" cy="13716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63EA3259-F8AE-4C96-BDCF-8DD1A79031C3}"/>
                </a:ext>
              </a:extLst>
            </p:cNvPr>
            <p:cNvSpPr/>
            <p:nvPr/>
          </p:nvSpPr>
          <p:spPr bwMode="auto">
            <a:xfrm>
              <a:off x="7364347" y="2865175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AFFB0234-4BEB-4CB5-9B5E-707F86250685}"/>
                </a:ext>
              </a:extLst>
            </p:cNvPr>
            <p:cNvSpPr/>
            <p:nvPr/>
          </p:nvSpPr>
          <p:spPr bwMode="auto">
            <a:xfrm>
              <a:off x="6439694" y="1568782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318E9F5-5BB0-4FFE-BD51-A79B29F883BE}"/>
                </a:ext>
              </a:extLst>
            </p:cNvPr>
            <p:cNvSpPr/>
            <p:nvPr/>
          </p:nvSpPr>
          <p:spPr bwMode="auto">
            <a:xfrm>
              <a:off x="6753615" y="1568782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8F5109D8-FB4E-4265-8673-9BB4E80D4257}"/>
                </a:ext>
              </a:extLst>
            </p:cNvPr>
            <p:cNvSpPr/>
            <p:nvPr/>
          </p:nvSpPr>
          <p:spPr bwMode="auto">
            <a:xfrm>
              <a:off x="7362978" y="1568782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105152E-8598-4EF5-9103-E76DE66AEA86}"/>
                </a:ext>
              </a:extLst>
            </p:cNvPr>
            <p:cNvSpPr/>
            <p:nvPr/>
          </p:nvSpPr>
          <p:spPr bwMode="auto">
            <a:xfrm>
              <a:off x="7722053" y="1568782"/>
              <a:ext cx="268849" cy="1371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A80F0486-9681-4ECD-8002-0E3A9A5DBC20}"/>
                </a:ext>
              </a:extLst>
            </p:cNvPr>
            <p:cNvSpPr/>
            <p:nvPr/>
          </p:nvSpPr>
          <p:spPr bwMode="auto">
            <a:xfrm>
              <a:off x="7592935" y="1568782"/>
              <a:ext cx="89027" cy="13716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2E1FC68F-60B8-46EC-B920-DAE838554F4F}"/>
                </a:ext>
              </a:extLst>
            </p:cNvPr>
            <p:cNvSpPr/>
            <p:nvPr/>
          </p:nvSpPr>
          <p:spPr bwMode="auto">
            <a:xfrm>
              <a:off x="6439694" y="1751046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03980D23-2FC1-4BC9-B645-2680A9272456}"/>
                </a:ext>
              </a:extLst>
            </p:cNvPr>
            <p:cNvSpPr/>
            <p:nvPr/>
          </p:nvSpPr>
          <p:spPr bwMode="auto">
            <a:xfrm>
              <a:off x="6753615" y="1751046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B3ADF6A-5932-4A6B-9EB4-71EDF7B7901D}"/>
                </a:ext>
              </a:extLst>
            </p:cNvPr>
            <p:cNvSpPr/>
            <p:nvPr/>
          </p:nvSpPr>
          <p:spPr bwMode="auto">
            <a:xfrm>
              <a:off x="7362978" y="1751046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030FDD1-416B-4AD1-8E1C-E5E9CFE64AD6}"/>
                </a:ext>
              </a:extLst>
            </p:cNvPr>
            <p:cNvSpPr/>
            <p:nvPr/>
          </p:nvSpPr>
          <p:spPr bwMode="auto">
            <a:xfrm>
              <a:off x="7722053" y="1751046"/>
              <a:ext cx="268849" cy="1371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27124E20-5681-4B34-AA36-17C1502E250B}"/>
                </a:ext>
              </a:extLst>
            </p:cNvPr>
            <p:cNvSpPr/>
            <p:nvPr/>
          </p:nvSpPr>
          <p:spPr bwMode="auto">
            <a:xfrm>
              <a:off x="6439694" y="1933310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B52D99A8-39A7-48A0-AA5E-8D15EAF4FF81}"/>
                </a:ext>
              </a:extLst>
            </p:cNvPr>
            <p:cNvSpPr/>
            <p:nvPr/>
          </p:nvSpPr>
          <p:spPr bwMode="auto">
            <a:xfrm>
              <a:off x="6753615" y="1933310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A5BA606-863D-419B-9E1F-86095DE4D602}"/>
                </a:ext>
              </a:extLst>
            </p:cNvPr>
            <p:cNvSpPr/>
            <p:nvPr/>
          </p:nvSpPr>
          <p:spPr bwMode="auto">
            <a:xfrm>
              <a:off x="7362978" y="1933310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80EB86E-51A3-4BBC-8CFD-865DF1964D87}"/>
                </a:ext>
              </a:extLst>
            </p:cNvPr>
            <p:cNvSpPr/>
            <p:nvPr/>
          </p:nvSpPr>
          <p:spPr bwMode="auto">
            <a:xfrm>
              <a:off x="7722053" y="1933310"/>
              <a:ext cx="268849" cy="1371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AB3B3BF1-C3E0-48AD-A647-CD54DA6F43A0}"/>
                </a:ext>
              </a:extLst>
            </p:cNvPr>
            <p:cNvSpPr/>
            <p:nvPr/>
          </p:nvSpPr>
          <p:spPr bwMode="auto">
            <a:xfrm>
              <a:off x="6439694" y="4038404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A1C72EA2-085F-4907-9670-9D85D7DF65EA}"/>
                </a:ext>
              </a:extLst>
            </p:cNvPr>
            <p:cNvSpPr/>
            <p:nvPr/>
          </p:nvSpPr>
          <p:spPr bwMode="auto">
            <a:xfrm>
              <a:off x="6753615" y="4038404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047640D-764D-4622-B1B7-A20B364C6DFC}"/>
                </a:ext>
              </a:extLst>
            </p:cNvPr>
            <p:cNvSpPr/>
            <p:nvPr/>
          </p:nvSpPr>
          <p:spPr bwMode="auto">
            <a:xfrm>
              <a:off x="7722053" y="4038404"/>
              <a:ext cx="268849" cy="137160"/>
            </a:xfrm>
            <a:prstGeom prst="rect">
              <a:avLst/>
            </a:prstGeom>
            <a:solidFill>
              <a:srgbClr val="871793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DCA2D1A-8416-4F41-ACA6-0B39DCAF4FFF}"/>
                </a:ext>
              </a:extLst>
            </p:cNvPr>
            <p:cNvSpPr/>
            <p:nvPr/>
          </p:nvSpPr>
          <p:spPr bwMode="auto">
            <a:xfrm>
              <a:off x="6792475" y="4038404"/>
              <a:ext cx="89027" cy="13716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83658B4-DA85-4B1A-8038-108B43CC2FAD}"/>
                </a:ext>
              </a:extLst>
            </p:cNvPr>
            <p:cNvSpPr/>
            <p:nvPr/>
          </p:nvSpPr>
          <p:spPr bwMode="auto">
            <a:xfrm>
              <a:off x="6439694" y="4220668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1386F8F-4B84-4A48-947A-7E9AD4FE7642}"/>
                </a:ext>
              </a:extLst>
            </p:cNvPr>
            <p:cNvSpPr/>
            <p:nvPr/>
          </p:nvSpPr>
          <p:spPr bwMode="auto">
            <a:xfrm>
              <a:off x="6753615" y="4220668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3713CD08-7C30-4C58-BA0F-7634F525245A}"/>
                </a:ext>
              </a:extLst>
            </p:cNvPr>
            <p:cNvSpPr/>
            <p:nvPr/>
          </p:nvSpPr>
          <p:spPr bwMode="auto">
            <a:xfrm>
              <a:off x="7722053" y="4220668"/>
              <a:ext cx="268849" cy="137160"/>
            </a:xfrm>
            <a:prstGeom prst="rect">
              <a:avLst/>
            </a:prstGeom>
            <a:solidFill>
              <a:srgbClr val="871793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C1C43DF5-9F73-4A62-AB64-100C5C96DD91}"/>
                </a:ext>
              </a:extLst>
            </p:cNvPr>
            <p:cNvSpPr/>
            <p:nvPr/>
          </p:nvSpPr>
          <p:spPr bwMode="auto">
            <a:xfrm>
              <a:off x="6439694" y="4402930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1C7958D-2389-4884-92DC-72BDE15412A6}"/>
                </a:ext>
              </a:extLst>
            </p:cNvPr>
            <p:cNvSpPr/>
            <p:nvPr/>
          </p:nvSpPr>
          <p:spPr bwMode="auto">
            <a:xfrm>
              <a:off x="6753615" y="4402930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017558B-3C13-40E8-9C63-04A59379ED5E}"/>
                </a:ext>
              </a:extLst>
            </p:cNvPr>
            <p:cNvSpPr/>
            <p:nvPr/>
          </p:nvSpPr>
          <p:spPr bwMode="auto">
            <a:xfrm>
              <a:off x="7722053" y="4402930"/>
              <a:ext cx="268849" cy="137160"/>
            </a:xfrm>
            <a:prstGeom prst="rect">
              <a:avLst/>
            </a:prstGeom>
            <a:solidFill>
              <a:srgbClr val="871793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7D77F20-0E8A-4996-8282-82D782632540}"/>
                </a:ext>
              </a:extLst>
            </p:cNvPr>
            <p:cNvSpPr/>
            <p:nvPr/>
          </p:nvSpPr>
          <p:spPr bwMode="auto">
            <a:xfrm>
              <a:off x="7455500" y="4402930"/>
              <a:ext cx="89027" cy="13716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0C0049CA-3FFF-44D6-A7C1-78CF85BBE37B}"/>
                </a:ext>
              </a:extLst>
            </p:cNvPr>
            <p:cNvSpPr/>
            <p:nvPr/>
          </p:nvSpPr>
          <p:spPr bwMode="auto">
            <a:xfrm>
              <a:off x="6439694" y="3463364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EFB420D2-542B-41F6-AA7F-AC887AE06EF8}"/>
                </a:ext>
              </a:extLst>
            </p:cNvPr>
            <p:cNvSpPr/>
            <p:nvPr/>
          </p:nvSpPr>
          <p:spPr bwMode="auto">
            <a:xfrm>
              <a:off x="6753615" y="3463364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2F34089-ACB7-402B-8648-F2DB76B65F7D}"/>
                </a:ext>
              </a:extLst>
            </p:cNvPr>
            <p:cNvSpPr/>
            <p:nvPr/>
          </p:nvSpPr>
          <p:spPr bwMode="auto">
            <a:xfrm>
              <a:off x="7362978" y="3463364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6AF23FB0-1661-4E7F-91E4-C4E907374C74}"/>
                </a:ext>
              </a:extLst>
            </p:cNvPr>
            <p:cNvSpPr/>
            <p:nvPr/>
          </p:nvSpPr>
          <p:spPr bwMode="auto">
            <a:xfrm>
              <a:off x="7722053" y="3463364"/>
              <a:ext cx="268849" cy="13716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FA9CF52-6687-4107-97A7-C55E6354ABDB}"/>
                </a:ext>
              </a:extLst>
            </p:cNvPr>
            <p:cNvSpPr/>
            <p:nvPr/>
          </p:nvSpPr>
          <p:spPr bwMode="auto">
            <a:xfrm>
              <a:off x="7039246" y="3463364"/>
              <a:ext cx="89027" cy="13716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E14E5126-5FB3-4D62-AA86-C69422A19451}"/>
                </a:ext>
              </a:extLst>
            </p:cNvPr>
            <p:cNvSpPr/>
            <p:nvPr/>
          </p:nvSpPr>
          <p:spPr bwMode="auto">
            <a:xfrm>
              <a:off x="6439694" y="3645626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15A6F2FD-1D99-449D-960A-0D11BA43459A}"/>
                </a:ext>
              </a:extLst>
            </p:cNvPr>
            <p:cNvSpPr/>
            <p:nvPr/>
          </p:nvSpPr>
          <p:spPr bwMode="auto">
            <a:xfrm>
              <a:off x="6753615" y="3645626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A0D0630C-B445-40A9-8307-7FA7AF6C85D2}"/>
                </a:ext>
              </a:extLst>
            </p:cNvPr>
            <p:cNvSpPr/>
            <p:nvPr/>
          </p:nvSpPr>
          <p:spPr bwMode="auto">
            <a:xfrm>
              <a:off x="7362978" y="3645626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70A537FB-61D2-4758-92E3-C9F58B0424C9}"/>
                </a:ext>
              </a:extLst>
            </p:cNvPr>
            <p:cNvSpPr/>
            <p:nvPr/>
          </p:nvSpPr>
          <p:spPr bwMode="auto">
            <a:xfrm>
              <a:off x="7722053" y="3645626"/>
              <a:ext cx="268849" cy="13716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46F54890-1B10-47D4-B338-E164E07F4D89}"/>
                </a:ext>
              </a:extLst>
            </p:cNvPr>
            <p:cNvSpPr/>
            <p:nvPr/>
          </p:nvSpPr>
          <p:spPr bwMode="auto">
            <a:xfrm>
              <a:off x="6439694" y="3281100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E778956A-1A28-49EB-A07D-8CE64E131A89}"/>
                </a:ext>
              </a:extLst>
            </p:cNvPr>
            <p:cNvSpPr/>
            <p:nvPr/>
          </p:nvSpPr>
          <p:spPr bwMode="auto">
            <a:xfrm>
              <a:off x="6753615" y="3281100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4856BFEC-144B-4FE5-A41A-2190FF074977}"/>
                </a:ext>
              </a:extLst>
            </p:cNvPr>
            <p:cNvSpPr/>
            <p:nvPr/>
          </p:nvSpPr>
          <p:spPr bwMode="auto">
            <a:xfrm>
              <a:off x="7362978" y="3281100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88C89DC7-C444-4E42-92ED-98C289DE877D}"/>
                </a:ext>
              </a:extLst>
            </p:cNvPr>
            <p:cNvSpPr/>
            <p:nvPr/>
          </p:nvSpPr>
          <p:spPr bwMode="auto">
            <a:xfrm>
              <a:off x="7722053" y="3281100"/>
              <a:ext cx="268849" cy="13716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B2633E5C-48B4-44C0-9CEC-19108D553505}"/>
                </a:ext>
              </a:extLst>
            </p:cNvPr>
            <p:cNvSpPr txBox="1"/>
            <p:nvPr/>
          </p:nvSpPr>
          <p:spPr>
            <a:xfrm>
              <a:off x="5952211" y="875616"/>
              <a:ext cx="2798513" cy="6055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True variant present in all fragments carrying same UMI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20F823EA-49D6-40F2-B55E-FC89DBE98B92}"/>
                </a:ext>
              </a:extLst>
            </p:cNvPr>
            <p:cNvSpPr txBox="1"/>
            <p:nvPr/>
          </p:nvSpPr>
          <p:spPr>
            <a:xfrm>
              <a:off x="5952211" y="4624425"/>
              <a:ext cx="2798513" cy="6055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False variant present in some fragments carrying same UMI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8B86465-22E3-489B-9C5E-58DB305F6D13}"/>
                </a:ext>
              </a:extLst>
            </p:cNvPr>
            <p:cNvSpPr/>
            <p:nvPr/>
          </p:nvSpPr>
          <p:spPr bwMode="auto">
            <a:xfrm>
              <a:off x="6439694" y="2101385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97499FB3-F203-46CE-851C-0147C5D71FC9}"/>
                </a:ext>
              </a:extLst>
            </p:cNvPr>
            <p:cNvSpPr/>
            <p:nvPr/>
          </p:nvSpPr>
          <p:spPr bwMode="auto">
            <a:xfrm>
              <a:off x="6753615" y="2101385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3545CE61-EE9D-40FC-8C8D-5440323D3321}"/>
                </a:ext>
              </a:extLst>
            </p:cNvPr>
            <p:cNvSpPr/>
            <p:nvPr/>
          </p:nvSpPr>
          <p:spPr bwMode="auto">
            <a:xfrm>
              <a:off x="7362978" y="2101385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A64DEDD-2B65-41B6-8D27-B8908A4E8672}"/>
                </a:ext>
              </a:extLst>
            </p:cNvPr>
            <p:cNvSpPr/>
            <p:nvPr/>
          </p:nvSpPr>
          <p:spPr bwMode="auto">
            <a:xfrm>
              <a:off x="7722053" y="2101385"/>
              <a:ext cx="268849" cy="1371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73F1B975-EB3F-49FE-BE73-54F5B6361746}"/>
                </a:ext>
              </a:extLst>
            </p:cNvPr>
            <p:cNvSpPr/>
            <p:nvPr/>
          </p:nvSpPr>
          <p:spPr bwMode="auto">
            <a:xfrm>
              <a:off x="6439694" y="2283648"/>
              <a:ext cx="1818288" cy="137160"/>
            </a:xfrm>
            <a:prstGeom prst="rect">
              <a:avLst/>
            </a:prstGeom>
            <a:solidFill>
              <a:srgbClr val="1546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6D38F76C-0CDD-4FBF-B594-D46330E45572}"/>
                </a:ext>
              </a:extLst>
            </p:cNvPr>
            <p:cNvSpPr/>
            <p:nvPr/>
          </p:nvSpPr>
          <p:spPr bwMode="auto">
            <a:xfrm>
              <a:off x="6753615" y="2283648"/>
              <a:ext cx="968439" cy="1371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4D90FF89-A51F-4562-BCAA-73C7A2D78CC9}"/>
                </a:ext>
              </a:extLst>
            </p:cNvPr>
            <p:cNvSpPr/>
            <p:nvPr/>
          </p:nvSpPr>
          <p:spPr bwMode="auto">
            <a:xfrm>
              <a:off x="7362978" y="2283648"/>
              <a:ext cx="89027" cy="137160"/>
            </a:xfrm>
            <a:prstGeom prst="rect">
              <a:avLst/>
            </a:prstGeom>
            <a:solidFill>
              <a:srgbClr val="FFA0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4C0A653F-76CE-4CBC-AB12-E4528BA39E4D}"/>
                </a:ext>
              </a:extLst>
            </p:cNvPr>
            <p:cNvSpPr/>
            <p:nvPr/>
          </p:nvSpPr>
          <p:spPr bwMode="auto">
            <a:xfrm>
              <a:off x="7722053" y="2283648"/>
              <a:ext cx="268849" cy="1371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700D43E7-97E7-46FA-B449-9A2BA99BD975}"/>
                </a:ext>
              </a:extLst>
            </p:cNvPr>
            <p:cNvGrpSpPr/>
            <p:nvPr/>
          </p:nvGrpSpPr>
          <p:grpSpPr>
            <a:xfrm>
              <a:off x="10528953" y="2500280"/>
              <a:ext cx="1237289" cy="137160"/>
              <a:chOff x="5106265" y="1610974"/>
              <a:chExt cx="1092128" cy="68425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B9286D98-0845-4AD4-9BD6-0BC5DF4F0C6D}"/>
                  </a:ext>
                </a:extLst>
              </p:cNvPr>
              <p:cNvSpPr/>
              <p:nvPr/>
            </p:nvSpPr>
            <p:spPr bwMode="auto">
              <a:xfrm>
                <a:off x="5106265" y="1610974"/>
                <a:ext cx="854820" cy="68425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41B34FC1-C19B-404A-96A4-06A5F8D23A98}"/>
                  </a:ext>
                </a:extLst>
              </p:cNvPr>
              <p:cNvSpPr/>
              <p:nvPr/>
            </p:nvSpPr>
            <p:spPr bwMode="auto">
              <a:xfrm>
                <a:off x="5644136" y="1610974"/>
                <a:ext cx="78582" cy="68425"/>
              </a:xfrm>
              <a:prstGeom prst="rect">
                <a:avLst/>
              </a:prstGeom>
              <a:solidFill>
                <a:srgbClr val="FFA00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6B52DEA6-02BA-49AA-BA2D-DDA3BD8D5250}"/>
                  </a:ext>
                </a:extLst>
              </p:cNvPr>
              <p:cNvSpPr/>
              <p:nvPr/>
            </p:nvSpPr>
            <p:spPr bwMode="auto">
              <a:xfrm>
                <a:off x="5961085" y="1610974"/>
                <a:ext cx="237308" cy="68425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03C69391-5245-43F9-9859-733507D5E0C1}"/>
                </a:ext>
              </a:extLst>
            </p:cNvPr>
            <p:cNvGrpSpPr/>
            <p:nvPr/>
          </p:nvGrpSpPr>
          <p:grpSpPr>
            <a:xfrm>
              <a:off x="10528953" y="2746993"/>
              <a:ext cx="1237289" cy="137160"/>
              <a:chOff x="5106265" y="1610974"/>
              <a:chExt cx="1092128" cy="68425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91FEF88-9505-40C8-BD62-2368E8CD17A1}"/>
                  </a:ext>
                </a:extLst>
              </p:cNvPr>
              <p:cNvSpPr/>
              <p:nvPr/>
            </p:nvSpPr>
            <p:spPr bwMode="auto">
              <a:xfrm>
                <a:off x="5106265" y="1610974"/>
                <a:ext cx="854820" cy="68425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F1D6811B-E1C9-42B6-8B9C-075D609830C3}"/>
                  </a:ext>
                </a:extLst>
              </p:cNvPr>
              <p:cNvSpPr/>
              <p:nvPr/>
            </p:nvSpPr>
            <p:spPr bwMode="auto">
              <a:xfrm>
                <a:off x="5644136" y="1610974"/>
                <a:ext cx="78582" cy="68425"/>
              </a:xfrm>
              <a:prstGeom prst="rect">
                <a:avLst/>
              </a:prstGeom>
              <a:solidFill>
                <a:srgbClr val="FFA00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7EB43B1F-8432-4DC2-8266-DE5E8EA9CFA8}"/>
                  </a:ext>
                </a:extLst>
              </p:cNvPr>
              <p:cNvSpPr/>
              <p:nvPr/>
            </p:nvSpPr>
            <p:spPr bwMode="auto">
              <a:xfrm>
                <a:off x="5961085" y="1610974"/>
                <a:ext cx="237308" cy="68425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944B5-4800-4A90-98F3-1CEDEB9F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584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21"/>
    </mc:Choice>
    <mc:Fallback xmlns="">
      <p:transition spd="slow" advTm="815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993B-DCC3-45C1-AA22-8ED2675F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04088"/>
          </a:xfrm>
        </p:spPr>
        <p:txBody>
          <a:bodyPr>
            <a:noAutofit/>
          </a:bodyPr>
          <a:lstStyle/>
          <a:p>
            <a:r>
              <a:rPr lang="en-US" sz="2800" dirty="0"/>
              <a:t>FTC and TFV Resistance in the DISCOVER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F219-A0B0-4D91-B14B-B053A4CD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09827"/>
            <a:ext cx="10972800" cy="542925"/>
          </a:xfrm>
        </p:spPr>
        <p:txBody>
          <a:bodyPr/>
          <a:lstStyle/>
          <a:p>
            <a:pPr marL="228600" indent="-228600"/>
            <a:r>
              <a:rPr lang="en-US" sz="1400" dirty="0"/>
              <a:t>In the DISCOVER study, development of resistance was seen infrequently and most commonly with suspected baseline infections, as  reported previously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7DEF9-6DE5-42ED-A2A8-044E00953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6475512"/>
            <a:ext cx="10972800" cy="153888"/>
          </a:xfrm>
        </p:spPr>
        <p:txBody>
          <a:bodyPr/>
          <a:lstStyle/>
          <a:p>
            <a:r>
              <a:rPr lang="en-US" dirty="0">
                <a:effectLst/>
                <a:ea typeface="Calibri" panose="020F0502020204030204" pitchFamily="34" charset="0"/>
              </a:rPr>
              <a:t>*Samples did not amplify for UMI-NGS testing; </a:t>
            </a:r>
            <a:r>
              <a:rPr lang="en-US" baseline="30000" dirty="0"/>
              <a:t>†</a:t>
            </a:r>
            <a:r>
              <a:rPr lang="en-US" dirty="0">
                <a:solidFill>
                  <a:schemeClr val="tx1"/>
                </a:solidFill>
                <a:effectLst/>
              </a:rPr>
              <a:t>Imputed, DBS not available at time of diagnosis; </a:t>
            </a:r>
            <a:r>
              <a:rPr lang="en-US" sz="1000" baseline="30000" dirty="0">
                <a:solidFill>
                  <a:schemeClr val="tx1"/>
                </a:solidFill>
                <a:effectLst/>
              </a:rPr>
              <a:t>§</a:t>
            </a:r>
            <a:r>
              <a:rPr lang="en-US" sz="1000" dirty="0">
                <a:solidFill>
                  <a:schemeClr val="tx1"/>
                </a:solidFill>
                <a:effectLst/>
              </a:rPr>
              <a:t>No sample available for UMI-NGS or standard NGS testing</a:t>
            </a:r>
            <a:r>
              <a:rPr lang="en-US" altLang="en-US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0FC72-7716-4766-800C-1A8835B7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4</a:t>
            </a:fld>
            <a:endParaRPr lang="en-US" sz="10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F14DE38-B31C-4EDA-AC65-06F8C3DD7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768711"/>
              </p:ext>
            </p:extLst>
          </p:nvPr>
        </p:nvGraphicFramePr>
        <p:xfrm>
          <a:off x="415637" y="556048"/>
          <a:ext cx="11481088" cy="512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5FA901-EB50-46D1-8A51-AB4313F356EB}"/>
              </a:ext>
            </a:extLst>
          </p:cNvPr>
          <p:cNvSpPr txBox="1"/>
          <p:nvPr/>
        </p:nvSpPr>
        <p:spPr>
          <a:xfrm>
            <a:off x="967740" y="5570580"/>
            <a:ext cx="103384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j-lt"/>
                <a:ea typeface="Arial Unicode MS"/>
              </a:rPr>
              <a:t>Study Week at Time of Infection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AD673E-F627-4A97-A913-9C34EC74F59F}"/>
              </a:ext>
            </a:extLst>
          </p:cNvPr>
          <p:cNvSpPr txBox="1"/>
          <p:nvPr/>
        </p:nvSpPr>
        <p:spPr>
          <a:xfrm>
            <a:off x="8084984" y="1177426"/>
            <a:ext cx="1037463" cy="221599"/>
          </a:xfrm>
          <a:prstGeom prst="rect">
            <a:avLst/>
          </a:prstGeom>
          <a:noFill/>
          <a:ln w="12700">
            <a:noFill/>
          </a:ln>
        </p:spPr>
        <p:txBody>
          <a:bodyPr wrap="none" tIns="18288" bIns="18288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154695"/>
                </a:solidFill>
                <a:effectLst/>
                <a:latin typeface="+mj-lt"/>
              </a:rPr>
              <a:t>M184V (2%)</a:t>
            </a:r>
            <a:endParaRPr lang="en-US" sz="1200" b="1" dirty="0">
              <a:solidFill>
                <a:srgbClr val="154695"/>
              </a:solidFill>
              <a:effectLst/>
              <a:latin typeface="+mj-lt"/>
              <a:ea typeface="Arial Unicode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A6C17-C237-4C43-96E4-68177958A72F}"/>
              </a:ext>
            </a:extLst>
          </p:cNvPr>
          <p:cNvSpPr txBox="1"/>
          <p:nvPr/>
        </p:nvSpPr>
        <p:spPr>
          <a:xfrm>
            <a:off x="1130190" y="2580366"/>
            <a:ext cx="1959191" cy="221599"/>
          </a:xfrm>
          <a:prstGeom prst="rect">
            <a:avLst/>
          </a:prstGeom>
          <a:noFill/>
          <a:ln w="12700">
            <a:noFill/>
          </a:ln>
        </p:spPr>
        <p:txBody>
          <a:bodyPr wrap="none" tIns="18288" bIns="18288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154695"/>
                </a:solidFill>
                <a:effectLst/>
                <a:latin typeface="+mn-lt"/>
                <a:ea typeface="+mn-ea"/>
                <a:cs typeface="+mn-cs"/>
              </a:rPr>
              <a:t>M184V (86%) M184I (6%)</a:t>
            </a:r>
            <a:endParaRPr lang="en-US" sz="1200" b="0" kern="1200" dirty="0">
              <a:solidFill>
                <a:srgbClr val="154695"/>
              </a:solidFill>
              <a:effectLst/>
              <a:latin typeface="+mn-lt"/>
              <a:ea typeface="Arial Unicode MS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0812E-8D2C-48A0-B08F-0F8259B7841E}"/>
              </a:ext>
            </a:extLst>
          </p:cNvPr>
          <p:cNvSpPr txBox="1"/>
          <p:nvPr/>
        </p:nvSpPr>
        <p:spPr>
          <a:xfrm>
            <a:off x="1130190" y="3440134"/>
            <a:ext cx="2044149" cy="221599"/>
          </a:xfrm>
          <a:prstGeom prst="rect">
            <a:avLst/>
          </a:prstGeom>
          <a:noFill/>
          <a:ln w="12700">
            <a:noFill/>
          </a:ln>
        </p:spPr>
        <p:txBody>
          <a:bodyPr wrap="none" tIns="18288" bIns="18288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154695"/>
                </a:solidFill>
                <a:effectLst/>
                <a:latin typeface="+mn-lt"/>
                <a:ea typeface="+mn-ea"/>
                <a:cs typeface="+mn-cs"/>
              </a:rPr>
              <a:t>M184V (45%) M184I (41%)</a:t>
            </a:r>
            <a:endParaRPr lang="en-US" sz="1200" b="0" kern="1200" dirty="0">
              <a:solidFill>
                <a:srgbClr val="154695"/>
              </a:solidFill>
              <a:effectLst/>
              <a:latin typeface="+mn-lt"/>
              <a:ea typeface="Arial Unicode MS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92B8D1-F219-4B3F-AC3C-A7625AA76C71}"/>
              </a:ext>
            </a:extLst>
          </p:cNvPr>
          <p:cNvSpPr txBox="1"/>
          <p:nvPr/>
        </p:nvSpPr>
        <p:spPr>
          <a:xfrm>
            <a:off x="1130190" y="3956146"/>
            <a:ext cx="2044149" cy="221599"/>
          </a:xfrm>
          <a:prstGeom prst="rect">
            <a:avLst/>
          </a:prstGeom>
          <a:noFill/>
          <a:ln w="12700">
            <a:noFill/>
          </a:ln>
        </p:spPr>
        <p:txBody>
          <a:bodyPr wrap="none" tIns="18288" bIns="18288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154695"/>
                </a:solidFill>
                <a:effectLst/>
                <a:latin typeface="+mn-lt"/>
                <a:ea typeface="+mn-ea"/>
                <a:cs typeface="+mn-cs"/>
              </a:rPr>
              <a:t>M184V (40%) M184I (60%)</a:t>
            </a:r>
            <a:endParaRPr lang="en-US" sz="1200" b="0" kern="1200" dirty="0">
              <a:solidFill>
                <a:srgbClr val="154695"/>
              </a:solidFill>
              <a:effectLst/>
              <a:latin typeface="+mn-lt"/>
              <a:ea typeface="Arial Unicode MS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C4A346-0ADF-47CB-A9F9-E073D10FA95B}"/>
              </a:ext>
            </a:extLst>
          </p:cNvPr>
          <p:cNvSpPr txBox="1"/>
          <p:nvPr/>
        </p:nvSpPr>
        <p:spPr>
          <a:xfrm>
            <a:off x="1130190" y="4298868"/>
            <a:ext cx="2044149" cy="221599"/>
          </a:xfrm>
          <a:prstGeom prst="rect">
            <a:avLst/>
          </a:prstGeom>
          <a:noFill/>
          <a:ln w="12700">
            <a:noFill/>
          </a:ln>
        </p:spPr>
        <p:txBody>
          <a:bodyPr wrap="none" tIns="18288" bIns="18288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154695"/>
                </a:solidFill>
                <a:effectLst/>
                <a:latin typeface="+mn-lt"/>
                <a:ea typeface="+mn-ea"/>
                <a:cs typeface="+mn-cs"/>
              </a:rPr>
              <a:t>M184V</a:t>
            </a:r>
            <a:r>
              <a:rPr lang="en-US" sz="1200" b="1" dirty="0">
                <a:solidFill>
                  <a:srgbClr val="154695"/>
                </a:solidFill>
              </a:rPr>
              <a:t> (90%) M184I (10%)</a:t>
            </a:r>
            <a:endParaRPr lang="en-US" sz="1200" b="0" kern="1200" dirty="0">
              <a:solidFill>
                <a:srgbClr val="154695"/>
              </a:solidFill>
              <a:effectLst/>
              <a:latin typeface="+mn-lt"/>
              <a:ea typeface="Arial Unicode MS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AE313B-EBCA-44F7-8B45-D178E424A625}"/>
              </a:ext>
            </a:extLst>
          </p:cNvPr>
          <p:cNvGrpSpPr/>
          <p:nvPr/>
        </p:nvGrpSpPr>
        <p:grpSpPr>
          <a:xfrm>
            <a:off x="9992039" y="4211755"/>
            <a:ext cx="1849534" cy="719425"/>
            <a:chOff x="7151356" y="854912"/>
            <a:chExt cx="1849534" cy="7194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2EC085-5A80-4DFD-9EA7-AA7AFE899664}"/>
                </a:ext>
              </a:extLst>
            </p:cNvPr>
            <p:cNvSpPr txBox="1"/>
            <p:nvPr/>
          </p:nvSpPr>
          <p:spPr>
            <a:xfrm>
              <a:off x="7511251" y="1389671"/>
              <a:ext cx="1173847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914355"/>
              <a:r>
                <a:rPr lang="en-US" sz="1200" dirty="0">
                  <a:solidFill>
                    <a:prstClr val="black"/>
                  </a:solidFill>
                  <a:latin typeface="Arial" panose="020B0604020202020204"/>
                </a:rPr>
                <a:t>DBS TFV-DP low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39AA8C-768F-4DA4-8BED-65191BCA7C14}"/>
                </a:ext>
              </a:extLst>
            </p:cNvPr>
            <p:cNvSpPr txBox="1"/>
            <p:nvPr/>
          </p:nvSpPr>
          <p:spPr>
            <a:xfrm>
              <a:off x="7511251" y="1221444"/>
              <a:ext cx="1489639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914355"/>
              <a:r>
                <a:rPr lang="en-US" sz="1200" dirty="0">
                  <a:solidFill>
                    <a:prstClr val="black"/>
                  </a:solidFill>
                  <a:latin typeface="Arial" panose="020B0604020202020204"/>
                </a:rPr>
                <a:t>DBS TFV-DP medium</a:t>
              </a:r>
              <a:endParaRPr lang="en-US" sz="1200" baseline="300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B59AAD-9184-4E78-91CE-CB6D60889B46}"/>
                </a:ext>
              </a:extLst>
            </p:cNvPr>
            <p:cNvSpPr/>
            <p:nvPr/>
          </p:nvSpPr>
          <p:spPr>
            <a:xfrm>
              <a:off x="7298787" y="1411389"/>
              <a:ext cx="146304" cy="14630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6C6D0F-1477-4731-91CF-19CED0651848}"/>
                </a:ext>
              </a:extLst>
            </p:cNvPr>
            <p:cNvSpPr/>
            <p:nvPr/>
          </p:nvSpPr>
          <p:spPr>
            <a:xfrm>
              <a:off x="7298787" y="1245253"/>
              <a:ext cx="146304" cy="14630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E7F1FA-1AF1-45D3-A195-35088949455D}"/>
                </a:ext>
              </a:extLst>
            </p:cNvPr>
            <p:cNvSpPr/>
            <p:nvPr/>
          </p:nvSpPr>
          <p:spPr>
            <a:xfrm>
              <a:off x="7151356" y="1245253"/>
              <a:ext cx="146304" cy="146304"/>
            </a:xfrm>
            <a:prstGeom prst="rect">
              <a:avLst/>
            </a:prstGeom>
            <a:solidFill>
              <a:srgbClr val="03C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08FAC2-0F31-447F-B067-4E5EF633F8F6}"/>
                </a:ext>
              </a:extLst>
            </p:cNvPr>
            <p:cNvSpPr/>
            <p:nvPr/>
          </p:nvSpPr>
          <p:spPr>
            <a:xfrm>
              <a:off x="7151356" y="1411389"/>
              <a:ext cx="146304" cy="146304"/>
            </a:xfrm>
            <a:prstGeom prst="rect">
              <a:avLst/>
            </a:prstGeom>
            <a:solidFill>
              <a:srgbClr val="9BE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53556E-C6B0-481A-B69C-ECDFFBCEEA5B}"/>
                </a:ext>
              </a:extLst>
            </p:cNvPr>
            <p:cNvSpPr txBox="1"/>
            <p:nvPr/>
          </p:nvSpPr>
          <p:spPr>
            <a:xfrm>
              <a:off x="7511251" y="1055206"/>
              <a:ext cx="123315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914355"/>
              <a:r>
                <a:rPr lang="en-US" sz="1200" dirty="0">
                  <a:solidFill>
                    <a:prstClr val="black"/>
                  </a:solidFill>
                  <a:latin typeface="Arial" panose="020B0604020202020204"/>
                </a:rPr>
                <a:t>DBS TFV-DP high</a:t>
              </a:r>
              <a:endParaRPr lang="en-US" sz="1200" baseline="300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B729E0B-EB6E-4E8C-AA9C-B29793C98662}"/>
                </a:ext>
              </a:extLst>
            </p:cNvPr>
            <p:cNvSpPr/>
            <p:nvPr/>
          </p:nvSpPr>
          <p:spPr>
            <a:xfrm>
              <a:off x="7298787" y="1079015"/>
              <a:ext cx="146304" cy="14630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3F7180-1757-4D4D-8451-A8508B119DCE}"/>
                </a:ext>
              </a:extLst>
            </p:cNvPr>
            <p:cNvSpPr/>
            <p:nvPr/>
          </p:nvSpPr>
          <p:spPr>
            <a:xfrm>
              <a:off x="7151356" y="1079015"/>
              <a:ext cx="146304" cy="146304"/>
            </a:xfrm>
            <a:prstGeom prst="rect">
              <a:avLst/>
            </a:prstGeom>
            <a:solidFill>
              <a:srgbClr val="008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/>
              <a:endParaRPr lang="en-US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F3388F-2FA4-4B29-9D86-C96B3876D501}"/>
                </a:ext>
              </a:extLst>
            </p:cNvPr>
            <p:cNvSpPr txBox="1"/>
            <p:nvPr/>
          </p:nvSpPr>
          <p:spPr>
            <a:xfrm>
              <a:off x="7151356" y="854912"/>
              <a:ext cx="168796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914355"/>
              <a:r>
                <a:rPr lang="en-US" sz="1200" b="1" dirty="0">
                  <a:solidFill>
                    <a:srgbClr val="154695"/>
                  </a:solidFill>
                  <a:latin typeface="Arial" panose="020B0604020202020204"/>
                </a:rPr>
                <a:t>F/TFV NRTI-R mutation</a:t>
              </a:r>
              <a:endParaRPr lang="en-US" sz="1200" b="1" baseline="30000" dirty="0">
                <a:solidFill>
                  <a:srgbClr val="154695"/>
                </a:solidFill>
                <a:latin typeface="Arial" panose="020B0604020202020204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742B2F7-CF98-4028-97E0-CE673641CE0D}"/>
              </a:ext>
            </a:extLst>
          </p:cNvPr>
          <p:cNvSpPr txBox="1"/>
          <p:nvPr/>
        </p:nvSpPr>
        <p:spPr>
          <a:xfrm>
            <a:off x="6818056" y="4834368"/>
            <a:ext cx="242374" cy="221599"/>
          </a:xfrm>
          <a:prstGeom prst="rect">
            <a:avLst/>
          </a:prstGeom>
          <a:noFill/>
          <a:ln w="12700">
            <a:noFill/>
          </a:ln>
        </p:spPr>
        <p:txBody>
          <a:bodyPr wrap="none" tIns="18288" bIns="18288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baseline="30000" dirty="0">
                <a:solidFill>
                  <a:schemeClr val="bg1"/>
                </a:solidFill>
              </a:rPr>
              <a:t>†</a:t>
            </a:r>
            <a:endParaRPr lang="en-US" sz="1200" b="1" kern="1200" dirty="0">
              <a:solidFill>
                <a:schemeClr val="bg1"/>
              </a:solidFill>
              <a:effectLst/>
              <a:latin typeface="+mn-lt"/>
              <a:ea typeface="Arial Unicode MS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AB31E-12D1-43A1-B82F-CE8E3B50CF7E}"/>
              </a:ext>
            </a:extLst>
          </p:cNvPr>
          <p:cNvSpPr txBox="1"/>
          <p:nvPr/>
        </p:nvSpPr>
        <p:spPr>
          <a:xfrm>
            <a:off x="11032582" y="2060066"/>
            <a:ext cx="242374" cy="221599"/>
          </a:xfrm>
          <a:prstGeom prst="rect">
            <a:avLst/>
          </a:prstGeom>
          <a:noFill/>
          <a:ln w="12700">
            <a:noFill/>
          </a:ln>
        </p:spPr>
        <p:txBody>
          <a:bodyPr wrap="none" tIns="18288" bIns="18288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baseline="30000" dirty="0">
                <a:solidFill>
                  <a:schemeClr val="bg1"/>
                </a:solidFill>
              </a:rPr>
              <a:t>†</a:t>
            </a:r>
            <a:endParaRPr lang="en-US" sz="1200" b="1" kern="1200" dirty="0">
              <a:solidFill>
                <a:schemeClr val="bg1"/>
              </a:solidFill>
              <a:effectLst/>
              <a:latin typeface="+mn-lt"/>
              <a:ea typeface="Arial Unicode MS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419A99-6D69-4CDB-AA14-6EB0B6F0B26D}"/>
              </a:ext>
            </a:extLst>
          </p:cNvPr>
          <p:cNvSpPr txBox="1"/>
          <p:nvPr/>
        </p:nvSpPr>
        <p:spPr>
          <a:xfrm>
            <a:off x="10932669" y="5418895"/>
            <a:ext cx="551754" cy="177106"/>
          </a:xfrm>
          <a:prstGeom prst="rect">
            <a:avLst/>
          </a:prstGeom>
          <a:solidFill>
            <a:schemeClr val="bg1"/>
          </a:solidFill>
        </p:spPr>
        <p:txBody>
          <a:bodyPr wrap="none" anchor="ctr" anchorCtr="0">
            <a:no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Arial Unicode MS"/>
              </a:rPr>
              <a:t>OL 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837FB6-E53F-407E-AFA4-E3F66E06C894}"/>
              </a:ext>
            </a:extLst>
          </p:cNvPr>
          <p:cNvSpPr txBox="1"/>
          <p:nvPr/>
        </p:nvSpPr>
        <p:spPr>
          <a:xfrm rot="16200000">
            <a:off x="-540103" y="1564578"/>
            <a:ext cx="1842147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355"/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F/TAF</a:t>
            </a:r>
            <a:endParaRPr lang="en-US" sz="1200" baseline="30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A44946-113E-4F2E-888D-5329E96DDB41}"/>
              </a:ext>
            </a:extLst>
          </p:cNvPr>
          <p:cNvSpPr txBox="1"/>
          <p:nvPr/>
        </p:nvSpPr>
        <p:spPr>
          <a:xfrm rot="16200000">
            <a:off x="-1004672" y="3875077"/>
            <a:ext cx="277128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355"/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F/TDF</a:t>
            </a:r>
            <a:endParaRPr lang="en-US" sz="1200" baseline="30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8B1414-0F3D-4C0A-AED5-A76377506ED3}"/>
              </a:ext>
            </a:extLst>
          </p:cNvPr>
          <p:cNvSpPr txBox="1"/>
          <p:nvPr/>
        </p:nvSpPr>
        <p:spPr>
          <a:xfrm>
            <a:off x="924312" y="693814"/>
            <a:ext cx="243978" cy="221599"/>
          </a:xfrm>
          <a:prstGeom prst="rect">
            <a:avLst/>
          </a:prstGeom>
          <a:noFill/>
          <a:ln w="12700">
            <a:noFill/>
          </a:ln>
        </p:spPr>
        <p:txBody>
          <a:bodyPr wrap="none" tIns="18288" bIns="18288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</a:rPr>
              <a:t>*</a:t>
            </a:r>
            <a:endParaRPr lang="en-US" sz="1200" b="1" kern="1200" dirty="0">
              <a:solidFill>
                <a:schemeClr val="bg1"/>
              </a:solidFill>
              <a:effectLst/>
              <a:latin typeface="+mn-lt"/>
              <a:ea typeface="Arial Unicode MS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52EB0E-177C-445D-9BB0-E6C54014F8FC}"/>
              </a:ext>
            </a:extLst>
          </p:cNvPr>
          <p:cNvSpPr txBox="1"/>
          <p:nvPr/>
        </p:nvSpPr>
        <p:spPr>
          <a:xfrm>
            <a:off x="1624099" y="1718729"/>
            <a:ext cx="243978" cy="221599"/>
          </a:xfrm>
          <a:prstGeom prst="rect">
            <a:avLst/>
          </a:prstGeom>
          <a:noFill/>
          <a:ln w="12700">
            <a:noFill/>
          </a:ln>
        </p:spPr>
        <p:txBody>
          <a:bodyPr wrap="none" tIns="18288" bIns="18288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*</a:t>
            </a:r>
            <a:endParaRPr lang="en-US" sz="1200" b="1" kern="1200" dirty="0">
              <a:effectLst/>
              <a:latin typeface="+mn-lt"/>
              <a:ea typeface="Arial Unicode MS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2FC202-CE3E-4B21-942D-65DFD4809CFC}"/>
              </a:ext>
            </a:extLst>
          </p:cNvPr>
          <p:cNvSpPr txBox="1"/>
          <p:nvPr/>
        </p:nvSpPr>
        <p:spPr>
          <a:xfrm>
            <a:off x="3710670" y="5005329"/>
            <a:ext cx="242374" cy="221599"/>
          </a:xfrm>
          <a:prstGeom prst="rect">
            <a:avLst/>
          </a:prstGeom>
          <a:noFill/>
          <a:ln w="12700">
            <a:noFill/>
          </a:ln>
        </p:spPr>
        <p:txBody>
          <a:bodyPr wrap="none" tIns="18288" bIns="18288">
            <a:spAutoFit/>
          </a:bodyPr>
          <a:lstStyle/>
          <a:p>
            <a:r>
              <a:rPr lang="en-US" sz="1200" b="1" baseline="30000" dirty="0">
                <a:solidFill>
                  <a:schemeClr val="tx1"/>
                </a:solidFill>
                <a:effectLst/>
              </a:rPr>
              <a:t>§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717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68"/>
    </mc:Choice>
    <mc:Fallback xmlns="">
      <p:transition spd="slow" advTm="1252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709237-0917-487C-A701-DD91A90C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With Resistance: </a:t>
            </a:r>
            <a:br>
              <a:rPr lang="en-US" dirty="0"/>
            </a:br>
            <a:r>
              <a:rPr lang="en-US" dirty="0"/>
              <a:t>ART Regimens Initiated and Outcomes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C3305-3A47-4A29-A1BC-98E4AD4C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00456"/>
            <a:ext cx="10972800" cy="695543"/>
          </a:xfrm>
        </p:spPr>
        <p:txBody>
          <a:bodyPr/>
          <a:lstStyle/>
          <a:p>
            <a:r>
              <a:rPr lang="en-US" sz="1800" dirty="0"/>
              <a:t>Out of 13 participants, 10 participants with follow up data were shown to be </a:t>
            </a:r>
            <a:r>
              <a:rPr lang="en-US" sz="1800" dirty="0" err="1"/>
              <a:t>virologically</a:t>
            </a:r>
            <a:r>
              <a:rPr lang="en-US" sz="1800" dirty="0"/>
              <a:t> suppressed; the other 3 participants were lost to follow 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C7ECAD-CF37-4DD9-AE3B-FBCFD4DDB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6321623"/>
            <a:ext cx="10972800" cy="307777"/>
          </a:xfrm>
        </p:spPr>
        <p:txBody>
          <a:bodyPr/>
          <a:lstStyle/>
          <a:p>
            <a:r>
              <a:rPr lang="en-US" altLang="en-US" sz="1000" dirty="0"/>
              <a:t>—, no resistance mutations;</a:t>
            </a:r>
            <a:r>
              <a:rPr lang="en-US" altLang="en-US" dirty="0"/>
              <a:t> </a:t>
            </a:r>
            <a:r>
              <a:rPr lang="en-US" dirty="0"/>
              <a:t>3TC, lamivudine; ABC, abacavir; ART, antiretroviral therapy; B, </a:t>
            </a:r>
            <a:r>
              <a:rPr lang="en-US" dirty="0" err="1"/>
              <a:t>bictegravir</a:t>
            </a:r>
            <a:r>
              <a:rPr lang="en-US" dirty="0"/>
              <a:t>; C, cobicistat; DRV, darunavir; DTG, dolutegravir; E, elvitegravir; </a:t>
            </a:r>
            <a:r>
              <a:rPr lang="en-US" altLang="en-US" sz="1000" dirty="0"/>
              <a:t>INSTI, integrase strand transfer </a:t>
            </a:r>
            <a:r>
              <a:rPr lang="en-US" altLang="en-US" dirty="0"/>
              <a:t>inhibitor;</a:t>
            </a:r>
            <a:r>
              <a:rPr lang="en-US" altLang="en-US" sz="1000" dirty="0"/>
              <a:t> ND, no </a:t>
            </a:r>
            <a:r>
              <a:rPr lang="en-US" altLang="en-US" dirty="0"/>
              <a:t>data available</a:t>
            </a:r>
            <a:r>
              <a:rPr lang="en-US" altLang="en-US" sz="1000" dirty="0"/>
              <a:t>; PI, protease inhibitor; </a:t>
            </a:r>
            <a:r>
              <a:rPr lang="en-US" dirty="0"/>
              <a:t>RAL, </a:t>
            </a:r>
            <a:r>
              <a:rPr lang="en-US" dirty="0" err="1"/>
              <a:t>raltegravir</a:t>
            </a:r>
            <a:r>
              <a:rPr lang="en-US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766A5-3596-4332-944A-F896FCAF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5</a:t>
            </a:fld>
            <a:endParaRPr lang="en-US" sz="10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C477B65-F7A4-4811-A40D-2052C25AD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18907"/>
              </p:ext>
            </p:extLst>
          </p:nvPr>
        </p:nvGraphicFramePr>
        <p:xfrm>
          <a:off x="609600" y="1074420"/>
          <a:ext cx="10972800" cy="41148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{9D7B26C5-4107-4FEC-AEDC-1716B250A1EF}</a:tableStyleId>
              </a:tblPr>
              <a:tblGrid>
                <a:gridCol w="353030">
                  <a:extLst>
                    <a:ext uri="{9D8B030D-6E8A-4147-A177-3AD203B41FA5}">
                      <a16:colId xmlns:a16="http://schemas.microsoft.com/office/drawing/2014/main" val="2198146973"/>
                    </a:ext>
                  </a:extLst>
                </a:gridCol>
                <a:gridCol w="937646">
                  <a:extLst>
                    <a:ext uri="{9D8B030D-6E8A-4147-A177-3AD203B41FA5}">
                      <a16:colId xmlns:a16="http://schemas.microsoft.com/office/drawing/2014/main" val="3870451935"/>
                    </a:ext>
                  </a:extLst>
                </a:gridCol>
                <a:gridCol w="839394">
                  <a:extLst>
                    <a:ext uri="{9D8B030D-6E8A-4147-A177-3AD203B41FA5}">
                      <a16:colId xmlns:a16="http://schemas.microsoft.com/office/drawing/2014/main" val="2174307350"/>
                    </a:ext>
                  </a:extLst>
                </a:gridCol>
                <a:gridCol w="902822">
                  <a:extLst>
                    <a:ext uri="{9D8B030D-6E8A-4147-A177-3AD203B41FA5}">
                      <a16:colId xmlns:a16="http://schemas.microsoft.com/office/drawing/2014/main" val="156087489"/>
                    </a:ext>
                  </a:extLst>
                </a:gridCol>
                <a:gridCol w="1887826">
                  <a:extLst>
                    <a:ext uri="{9D8B030D-6E8A-4147-A177-3AD203B41FA5}">
                      <a16:colId xmlns:a16="http://schemas.microsoft.com/office/drawing/2014/main" val="1364821537"/>
                    </a:ext>
                  </a:extLst>
                </a:gridCol>
                <a:gridCol w="1745769">
                  <a:extLst>
                    <a:ext uri="{9D8B030D-6E8A-4147-A177-3AD203B41FA5}">
                      <a16:colId xmlns:a16="http://schemas.microsoft.com/office/drawing/2014/main" val="3895399098"/>
                    </a:ext>
                  </a:extLst>
                </a:gridCol>
                <a:gridCol w="1695766">
                  <a:extLst>
                    <a:ext uri="{9D8B030D-6E8A-4147-A177-3AD203B41FA5}">
                      <a16:colId xmlns:a16="http://schemas.microsoft.com/office/drawing/2014/main" val="2857569165"/>
                    </a:ext>
                  </a:extLst>
                </a:gridCol>
                <a:gridCol w="1587310">
                  <a:extLst>
                    <a:ext uri="{9D8B030D-6E8A-4147-A177-3AD203B41FA5}">
                      <a16:colId xmlns:a16="http://schemas.microsoft.com/office/drawing/2014/main" val="2456296078"/>
                    </a:ext>
                  </a:extLst>
                </a:gridCol>
                <a:gridCol w="1023237">
                  <a:extLst>
                    <a:ext uri="{9D8B030D-6E8A-4147-A177-3AD203B41FA5}">
                      <a16:colId xmlns:a16="http://schemas.microsoft.com/office/drawing/2014/main" val="136380282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Tx</a:t>
                      </a:r>
                    </a:p>
                  </a:txBody>
                  <a:tcPr marL="45720" marR="4572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Participant</a:t>
                      </a:r>
                    </a:p>
                  </a:txBody>
                  <a:tcPr marL="45720" marR="4572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CB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F/TFV-R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69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Transmitted Drug Resistance Mutations (% Mutant)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NRTI* (% Mutant)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69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NNRTI* (% Mutant)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69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/>
                        </a:rPr>
                        <a:t>INSTI* (% Mutant)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116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/>
                          <a:cs typeface="Times New Roman" panose="02020603050405020304" pitchFamily="18" charset="0"/>
                        </a:rPr>
                        <a:t>ART Regimens</a:t>
                      </a:r>
                    </a:p>
                  </a:txBody>
                  <a:tcPr marL="45720" marR="45720" marT="27432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CB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/>
                          <a:cs typeface="Times New Roman" panose="02020603050405020304" pitchFamily="18" charset="0"/>
                        </a:rPr>
                        <a:t>Suppressed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424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PI</a:t>
                      </a:r>
                      <a:endParaRPr lang="en-US" sz="1200"/>
                    </a:p>
                  </a:txBody>
                  <a:tcPr marL="45720" marR="45720" marT="27432" marB="2743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NRTI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NNRTI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j-lt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 Unicode MS"/>
                        </a:rPr>
                        <a:t>INSTI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solidFill>
                          <a:schemeClr val="bg1"/>
                        </a:solidFill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solidFill>
                          <a:schemeClr val="bg1"/>
                        </a:solidFill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61453"/>
                  </a:ext>
                </a:extLst>
              </a:tr>
              <a:tr h="274320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F/TAF</a:t>
                      </a:r>
                    </a:p>
                  </a:txBody>
                  <a:tcPr marL="45720" marR="45720" marT="27432" marB="27432" vert="vert27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M184V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DRV/C/F/TAF + RAL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5677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T66A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F/TAF + DTG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6167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V106I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N155H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F/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TDF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DRV/co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6602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V118I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F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75561"/>
                  </a:ext>
                </a:extLst>
              </a:tr>
              <a:tr h="274320"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</a:rPr>
                        <a:t>F/TDF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27432" marB="27432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</a:rPr>
                        <a:t>M184V/I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E/C/F/TAF + DRV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9584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V90I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0579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</a:rPr>
                        <a:t>M184V/I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M46I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K103N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DTG + DRV/c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7647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K103N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E/C/F/TAF 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0669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Y143C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(10),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Q148R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DRV/C/F/TAF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6242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M184V/I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 Unicode MS"/>
                        <a:cs typeface="+mn-cs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E92G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B/F/TAF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00378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M184V/I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 Unicode MS"/>
                        <a:cs typeface="+mn-cs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T69N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(&gt;99),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K219E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</a:t>
                      </a:r>
                    </a:p>
                  </a:txBody>
                  <a:tcPr marL="0" marR="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Y188L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ABC/DTG/3TC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6053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V90I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(&gt;99),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K103N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</a:t>
                      </a:r>
                    </a:p>
                  </a:txBody>
                  <a:tcPr marL="0" marR="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ABC/</a:t>
                      </a: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DTG</a:t>
                      </a: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/3TC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0477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18288" marB="18288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V106I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(&gt;99)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DRV/c + FTC + TAF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62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75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7A9F-FEDA-421F-86CD-630D9A0D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D3AB-0592-4A17-B7B5-1F05C3DB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942"/>
            <a:ext cx="10972800" cy="481865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Resistance data were similar between standard and ultrasensitive sequencing evaluating mutations down to 1% of the viral population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4 participants in the F/TDF arm had M184V/I: all 4 had suspected baseline infections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1 participant in the F/TAF arm had M184V seen by UMI-NGS sequencing but not by standard sequencing methods including traditional NGS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All participants with viruses with resistance to study drugs were successfully treated with ARV regimens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Transmitted drug resistance was seen in the PR, RT, and IN genes in 11 out of 25 participants evaluated by NGS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Consistent with PrEP literature, HIV infections were uncommon in individuals who take PrEP as directed, and when they occurred, resistance was rare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9100E-6B12-48E6-8EC5-B52E9260A8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6198513"/>
            <a:ext cx="10972800" cy="430887"/>
          </a:xfrm>
        </p:spPr>
        <p:txBody>
          <a:bodyPr/>
          <a:lstStyle/>
          <a:p>
            <a:r>
              <a:rPr lang="en-US" altLang="en-US" sz="1400" b="1" kern="0">
                <a:solidFill>
                  <a:srgbClr val="0066A8"/>
                </a:solidFill>
              </a:rPr>
              <a:t>We extend our thanks to the participants, their families, and all participating study investigators and staff. </a:t>
            </a:r>
            <a:br>
              <a:rPr lang="en-US" altLang="en-US" sz="1400" b="1" kern="0">
                <a:solidFill>
                  <a:srgbClr val="0066A8"/>
                </a:solidFill>
              </a:rPr>
            </a:br>
            <a:r>
              <a:rPr lang="en-US" altLang="en-US" sz="1400" b="1">
                <a:solidFill>
                  <a:srgbClr val="0066A8"/>
                </a:solidFill>
              </a:rPr>
              <a:t>This study was funded by Gilead Sciences, Inc.</a:t>
            </a:r>
            <a:endParaRPr lang="en-US" sz="1400">
              <a:solidFill>
                <a:srgbClr val="0066A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9A636-F504-4C68-AA2F-F52F89C8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067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1134</Words>
  <Application>Microsoft Office PowerPoint</Application>
  <PresentationFormat>Widescreen</PresentationFormat>
  <Paragraphs>216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Oriya MN</vt:lpstr>
      <vt:lpstr>Symbol</vt:lpstr>
      <vt:lpstr>Times New Roman</vt:lpstr>
      <vt:lpstr>Wingdings</vt:lpstr>
      <vt:lpstr>Office Theme</vt:lpstr>
      <vt:lpstr>1_Office Theme</vt:lpstr>
      <vt:lpstr>8_Default Design</vt:lpstr>
      <vt:lpstr>ULTRASENSITIVE HIV-1 DRUG RESISTANCE ANALYSIS IN THE DISCOVER PREP TRIAL</vt:lpstr>
      <vt:lpstr>DISCOVER: a Randomized, Double Blind, Noninferiority Trial</vt:lpstr>
      <vt:lpstr>UMI-NGS: HIV Drug Resistance Assay*</vt:lpstr>
      <vt:lpstr>FTC and TFV Resistance in the DISCOVER Study</vt:lpstr>
      <vt:lpstr>Participants With Resistance:  ART Regimens Initiated and Outcomes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Beaty</dc:creator>
  <cp:lastModifiedBy>Stephanie Cox</cp:lastModifiedBy>
  <cp:revision>45</cp:revision>
  <cp:lastPrinted>2020-02-07T08:18:15Z</cp:lastPrinted>
  <dcterms:created xsi:type="dcterms:W3CDTF">2019-01-31T17:27:22Z</dcterms:created>
  <dcterms:modified xsi:type="dcterms:W3CDTF">2021-02-15T21:55:01Z</dcterms:modified>
</cp:coreProperties>
</file>