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91" r:id="rId2"/>
    <p:sldId id="277" r:id="rId3"/>
    <p:sldId id="295" r:id="rId4"/>
    <p:sldId id="292" r:id="rId5"/>
    <p:sldId id="306" r:id="rId6"/>
    <p:sldId id="299" r:id="rId7"/>
    <p:sldId id="305" r:id="rId8"/>
    <p:sldId id="300" r:id="rId9"/>
    <p:sldId id="296" r:id="rId10"/>
    <p:sldId id="303" r:id="rId11"/>
    <p:sldId id="304" r:id="rId12"/>
    <p:sldId id="297" r:id="rId13"/>
    <p:sldId id="298" r:id="rId14"/>
  </p:sldIdLst>
  <p:sldSz cx="12192000" cy="6858000"/>
  <p:notesSz cx="7099300" cy="1023461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stian Grewe" initials="BG" lastIdx="1" clrIdx="0">
    <p:extLst>
      <p:ext uri="{19B8F6BF-5375-455C-9EA6-DF929625EA0E}">
        <p15:presenceInfo xmlns:p15="http://schemas.microsoft.com/office/powerpoint/2012/main" userId="S::Bastian.Grewe@gilead.com::fa4fdb79-a590-44eb-91e9-c11f9ecf5d1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479" autoAdjust="0"/>
    <p:restoredTop sz="94660"/>
  </p:normalViewPr>
  <p:slideViewPr>
    <p:cSldViewPr>
      <p:cViewPr varScale="1">
        <p:scale>
          <a:sx n="114" d="100"/>
          <a:sy n="114" d="100"/>
        </p:scale>
        <p:origin x="96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3FC8240-274C-4382-B900-6E2C8EECD9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FC4941-B6E9-4DAE-9E33-770E4F0CF8C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EEE8600-6956-4B26-B4C7-E0CD46B7EF67}" type="datetimeFigureOut">
              <a:rPr lang="de-DE"/>
              <a:pPr>
                <a:defRPr/>
              </a:pPr>
              <a:t>06.03.2021</a:t>
            </a:fld>
            <a:endParaRPr lang="de-DE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6709DA0-4164-4644-B47D-B33E1B3F1EB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pPr lvl="0"/>
            <a:endParaRPr lang="de-DE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ED6F13F-AAA3-428E-973B-EFF357CE94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4768" tIns="47384" rIns="94768" bIns="47384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de-DE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6DC2B5-E562-43D7-A74A-158CADEFBCB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A7C1D7-FA15-4554-A90A-978E3CBEF2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EE5AACD-3179-41C0-9DE8-2EAFBCCBCB6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3B274671-12D1-4274-8972-51544B14C5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9700" y="768350"/>
            <a:ext cx="6819900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7E8D1E3C-EFE1-4232-9F89-A8F98521FB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de-DE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6A838DCC-41AE-419A-8459-838F855078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69938" indent="-295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275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7350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013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892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464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036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8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C577C4-DE83-4A21-AE3D-989CA9E90ED7}" type="slidenum">
              <a:rPr lang="en-US" altLang="de-DE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3B274671-12D1-4274-8972-51544B14C5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9700" y="768350"/>
            <a:ext cx="6819900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7E8D1E3C-EFE1-4232-9F89-A8F98521FB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de-DE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6A838DCC-41AE-419A-8459-838F855078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69938" indent="-295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275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7350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013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892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464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036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8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C577C4-DE83-4A21-AE3D-989CA9E90ED7}" type="slidenum">
              <a:rPr lang="en-US" altLang="de-DE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4630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3B274671-12D1-4274-8972-51544B14C5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9700" y="768350"/>
            <a:ext cx="6819900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7E8D1E3C-EFE1-4232-9F89-A8F98521FB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de-DE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6A838DCC-41AE-419A-8459-838F855078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69938" indent="-295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275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7350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013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892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464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036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8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C577C4-DE83-4A21-AE3D-989CA9E90ED7}" type="slidenum">
              <a:rPr lang="en-US" altLang="de-DE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5520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3B274671-12D1-4274-8972-51544B14C5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9700" y="768350"/>
            <a:ext cx="6819900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7E8D1E3C-EFE1-4232-9F89-A8F98521FB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de-DE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6A838DCC-41AE-419A-8459-838F855078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69938" indent="-295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275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7350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013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892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464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036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8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C577C4-DE83-4A21-AE3D-989CA9E90ED7}" type="slidenum">
              <a:rPr lang="en-US" altLang="de-DE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046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3B274671-12D1-4274-8972-51544B14C5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9700" y="768350"/>
            <a:ext cx="6819900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7E8D1E3C-EFE1-4232-9F89-A8F98521FB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de-DE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6A838DCC-41AE-419A-8459-838F855078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69938" indent="-295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275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7350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013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892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464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036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8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C577C4-DE83-4A21-AE3D-989CA9E90ED7}" type="slidenum">
              <a:rPr lang="en-US" altLang="de-DE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1468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3B274671-12D1-4274-8972-51544B14C5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9700" y="768350"/>
            <a:ext cx="6819900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7E8D1E3C-EFE1-4232-9F89-A8F98521FB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de-DE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6A838DCC-41AE-419A-8459-838F855078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69938" indent="-295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275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7350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013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892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464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036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8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C577C4-DE83-4A21-AE3D-989CA9E90ED7}" type="slidenum">
              <a:rPr lang="en-US" altLang="de-DE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844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3B274671-12D1-4274-8972-51544B14C5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9700" y="768350"/>
            <a:ext cx="6819900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7E8D1E3C-EFE1-4232-9F89-A8F98521FB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de-DE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6A838DCC-41AE-419A-8459-838F855078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69938" indent="-295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275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7350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013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892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464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036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8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C577C4-DE83-4A21-AE3D-989CA9E90ED7}" type="slidenum">
              <a:rPr lang="en-US" altLang="de-DE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7108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3B274671-12D1-4274-8972-51544B14C5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9700" y="768350"/>
            <a:ext cx="6819900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7E8D1E3C-EFE1-4232-9F89-A8F98521FB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de-DE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6A838DCC-41AE-419A-8459-838F855078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69938" indent="-295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275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7350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013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892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464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036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8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C577C4-DE83-4A21-AE3D-989CA9E90ED7}" type="slidenum">
              <a:rPr lang="en-US" altLang="de-DE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0611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3B274671-12D1-4274-8972-51544B14C5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9700" y="768350"/>
            <a:ext cx="6819900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7E8D1E3C-EFE1-4232-9F89-A8F98521FB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de-DE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6A838DCC-41AE-419A-8459-838F855078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69938" indent="-295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275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7350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013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892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464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036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8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C577C4-DE83-4A21-AE3D-989CA9E90ED7}" type="slidenum">
              <a:rPr lang="en-US" altLang="de-DE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6161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3B274671-12D1-4274-8972-51544B14C5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9700" y="768350"/>
            <a:ext cx="6819900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7E8D1E3C-EFE1-4232-9F89-A8F98521FB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de-DE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6A838DCC-41AE-419A-8459-838F855078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69938" indent="-295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275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7350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013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892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464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036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8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C577C4-DE83-4A21-AE3D-989CA9E90ED7}" type="slidenum">
              <a:rPr lang="en-US" altLang="de-DE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3029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3B274671-12D1-4274-8972-51544B14C5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9700" y="768350"/>
            <a:ext cx="6819900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7E8D1E3C-EFE1-4232-9F89-A8F98521FB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de-DE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6A838DCC-41AE-419A-8459-838F855078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69938" indent="-295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275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7350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013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892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464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036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8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C577C4-DE83-4A21-AE3D-989CA9E90ED7}" type="slidenum">
              <a:rPr lang="en-US" altLang="de-DE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9399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3B274671-12D1-4274-8972-51544B14C5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9700" y="768350"/>
            <a:ext cx="6819900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7E8D1E3C-EFE1-4232-9F89-A8F98521FB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de-DE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6A838DCC-41AE-419A-8459-838F855078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69938" indent="-295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275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7350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013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892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464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036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8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C577C4-DE83-4A21-AE3D-989CA9E90ED7}" type="slidenum">
              <a:rPr lang="en-US" altLang="de-DE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009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>
            <a:extLst>
              <a:ext uri="{FF2B5EF4-FFF2-40B4-BE49-F238E27FC236}">
                <a16:creationId xmlns:a16="http://schemas.microsoft.com/office/drawing/2014/main" id="{8E068612-59F6-471C-8F19-E8211B115FF6}"/>
              </a:ext>
            </a:extLst>
          </p:cNvPr>
          <p:cNvSpPr/>
          <p:nvPr userDrawn="1"/>
        </p:nvSpPr>
        <p:spPr>
          <a:xfrm flipH="1">
            <a:off x="0" y="4495800"/>
            <a:ext cx="12192000" cy="23622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ED3C8032-829F-4E31-956C-282176898B84}"/>
              </a:ext>
            </a:extLst>
          </p:cNvPr>
          <p:cNvSpPr/>
          <p:nvPr userDrawn="1"/>
        </p:nvSpPr>
        <p:spPr>
          <a:xfrm flipH="1">
            <a:off x="1727200" y="4191000"/>
            <a:ext cx="10464800" cy="3048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4AFF0BEA-8C7F-4CD5-9DD4-F38CE6F319D5}"/>
              </a:ext>
            </a:extLst>
          </p:cNvPr>
          <p:cNvSpPr/>
          <p:nvPr userDrawn="1"/>
        </p:nvSpPr>
        <p:spPr>
          <a:xfrm flipH="1">
            <a:off x="1" y="4191000"/>
            <a:ext cx="1682751" cy="304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5693" y="1981200"/>
            <a:ext cx="8749108" cy="1905000"/>
          </a:xfrm>
        </p:spPr>
        <p:txBody>
          <a:bodyPr/>
          <a:lstStyle>
            <a:lvl1pPr>
              <a:defRPr sz="3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8152" y="4724400"/>
            <a:ext cx="8756649" cy="99060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312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5242560" cy="22098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9840" y="1524000"/>
            <a:ext cx="5242560" cy="22098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609600" y="3962400"/>
            <a:ext cx="5242560" cy="22098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6339840" y="3962400"/>
            <a:ext cx="5242560" cy="22098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53B2BA2-C0E8-46ED-9EFA-69F6A2FE29C8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187D1-1043-47A1-89A8-098F253405A0}" type="datetime1">
              <a:rPr lang="en-US"/>
              <a:pPr>
                <a:defRPr/>
              </a:pPr>
              <a:t>3/6/2021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42FAC38-DF3B-4CEB-A6A3-AF07B721A0A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B535BF9-9A4F-42FB-9F96-DFDE7943066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5B50A-3A18-492C-A5CF-5D150B23A556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531179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24000"/>
            <a:ext cx="5242560" cy="609600"/>
          </a:xfrm>
        </p:spPr>
        <p:txBody>
          <a:bodyPr anchor="ctr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209800"/>
            <a:ext cx="5242560" cy="3962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524000"/>
            <a:ext cx="5242560" cy="609600"/>
          </a:xfrm>
        </p:spPr>
        <p:txBody>
          <a:bodyPr anchor="ctr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209800"/>
            <a:ext cx="5242560" cy="3962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E1D7F69-96D1-4296-B621-18CF4DD60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8DE7B-18D2-4952-AE99-0A8611DE0B87}" type="datetime1">
              <a:rPr lang="en-US"/>
              <a:pPr>
                <a:defRPr/>
              </a:pPr>
              <a:t>3/6/2021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700346B-42A8-4F16-9D67-099C9C833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D50E47B-31ED-49A6-99C2-33CFA9D66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0B032-7B0B-459D-8886-C0E6EFCA44E3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4042011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A03E31B-C5EB-4E86-9B13-64C37E081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6491D-4C08-4A65-892E-2FAD421A1BDE}" type="datetime1">
              <a:rPr lang="en-US"/>
              <a:pPr>
                <a:defRPr/>
              </a:pPr>
              <a:t>3/6/2021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9CE9B3A-7D68-4046-812F-70E0E263D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B11245C-6EF7-413A-905E-FBA728688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1DF41-297E-4247-A625-4CC1A27653A5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035382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09600" y="1371600"/>
            <a:ext cx="10972800" cy="3048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61FEBB-2E08-4DEA-B6DD-01DE7AE62C1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8F7BB-376D-4613-B32E-A4D9B532ECC1}" type="datetime1">
              <a:rPr lang="en-US"/>
              <a:pPr>
                <a:defRPr/>
              </a:pPr>
              <a:t>3/6/2021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1EE9A4-6F1C-4423-BC1F-2D408735617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5CEBAC7-4F6E-4027-98B7-9931323C815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9969E-928A-4EB0-AB20-CEC437D1EF67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5339536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BF9CF1F-C76C-4CF8-8CFB-CEFF32BA2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BB745-3638-4E24-B7E6-0C24DB429215}" type="datetime1">
              <a:rPr lang="en-US"/>
              <a:pPr>
                <a:defRPr/>
              </a:pPr>
              <a:t>3/6/2021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0B82610-E0C1-446B-83C4-81DD3E9F4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4DC7C7B-4704-4A81-A9CD-B25504B90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15A79-6029-429C-B2A6-7AF4C9264EAD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5012385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1"/>
            <a:ext cx="79248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37600" y="1524000"/>
            <a:ext cx="2844800" cy="46482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800">
                <a:solidFill>
                  <a:schemeClr val="tx1"/>
                </a:solidFill>
              </a:defRPr>
            </a:lvl1pPr>
            <a:lvl2pPr marL="0" indent="0">
              <a:buNone/>
              <a:defRPr sz="1800">
                <a:solidFill>
                  <a:schemeClr val="accent4"/>
                </a:solidFill>
              </a:defRPr>
            </a:lvl2pPr>
            <a:lvl3pPr marL="0" indent="0">
              <a:buNone/>
              <a:defRPr sz="1800">
                <a:solidFill>
                  <a:schemeClr val="accent4"/>
                </a:solidFill>
              </a:defRPr>
            </a:lvl3pPr>
            <a:lvl4pPr marL="0" indent="0">
              <a:buNone/>
              <a:defRPr sz="1800">
                <a:solidFill>
                  <a:schemeClr val="accent4"/>
                </a:solidFill>
              </a:defRPr>
            </a:lvl4pPr>
            <a:lvl5pPr marL="0" indent="0">
              <a:buNone/>
              <a:defRPr sz="1800">
                <a:solidFill>
                  <a:schemeClr val="accent4"/>
                </a:solidFill>
              </a:defRPr>
            </a:lvl5pPr>
            <a:lvl6pPr marL="0" indent="0">
              <a:buNone/>
              <a:defRPr sz="1800">
                <a:solidFill>
                  <a:schemeClr val="accent4"/>
                </a:solidFill>
              </a:defRPr>
            </a:lvl6pPr>
            <a:lvl7pPr marL="0" indent="0">
              <a:buNone/>
              <a:defRPr sz="1800">
                <a:solidFill>
                  <a:schemeClr val="accent4"/>
                </a:solidFill>
              </a:defRPr>
            </a:lvl7pPr>
            <a:lvl8pPr marL="0" indent="0">
              <a:buNone/>
              <a:defRPr sz="1800">
                <a:solidFill>
                  <a:schemeClr val="accent4"/>
                </a:solidFill>
              </a:defRPr>
            </a:lvl8pPr>
            <a:lvl9pPr marL="0" indent="0">
              <a:buNone/>
              <a:defRPr sz="18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23813D4-7ADD-463D-B10D-E2AC840C8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355D7-68DB-4FD5-B4EE-772BC9AD3675}" type="datetime1">
              <a:rPr lang="en-US"/>
              <a:pPr>
                <a:defRPr/>
              </a:pPr>
              <a:t>3/6/2021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C6E6B0D-2466-4487-8955-ACE154EC3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5D6AB97-3261-4A99-A56C-B46712550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0E99A-0F2F-4AED-B9A6-37FDB538B6F8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3446159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524001"/>
            <a:ext cx="7924800" cy="4652513"/>
          </a:xfrm>
        </p:spPr>
        <p:txBody>
          <a:bodyPr tIns="365760" rtlCol="0"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37600" y="1524000"/>
            <a:ext cx="2844800" cy="46482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0" indent="0">
              <a:buNone/>
              <a:defRPr sz="1800">
                <a:solidFill>
                  <a:schemeClr val="accent4"/>
                </a:solidFill>
              </a:defRPr>
            </a:lvl2pPr>
            <a:lvl3pPr marL="0" indent="0">
              <a:buNone/>
              <a:defRPr sz="1800">
                <a:solidFill>
                  <a:schemeClr val="accent4"/>
                </a:solidFill>
              </a:defRPr>
            </a:lvl3pPr>
            <a:lvl4pPr marL="0" indent="0">
              <a:buNone/>
              <a:defRPr sz="1800">
                <a:solidFill>
                  <a:schemeClr val="accent4"/>
                </a:solidFill>
              </a:defRPr>
            </a:lvl4pPr>
            <a:lvl5pPr marL="0" indent="0">
              <a:buNone/>
              <a:defRPr sz="1800">
                <a:solidFill>
                  <a:schemeClr val="accent4"/>
                </a:solidFill>
              </a:defRPr>
            </a:lvl5pPr>
            <a:lvl6pPr marL="0" indent="0">
              <a:buNone/>
              <a:defRPr sz="1800">
                <a:solidFill>
                  <a:schemeClr val="accent4"/>
                </a:solidFill>
              </a:defRPr>
            </a:lvl6pPr>
            <a:lvl7pPr marL="0" indent="0">
              <a:buNone/>
              <a:defRPr sz="1800">
                <a:solidFill>
                  <a:schemeClr val="accent4"/>
                </a:solidFill>
              </a:defRPr>
            </a:lvl7pPr>
            <a:lvl8pPr marL="0" indent="0">
              <a:buNone/>
              <a:defRPr sz="1800">
                <a:solidFill>
                  <a:schemeClr val="accent4"/>
                </a:solidFill>
              </a:defRPr>
            </a:lvl8pPr>
            <a:lvl9pPr marL="0" indent="0">
              <a:buNone/>
              <a:defRPr sz="18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1359DD5-E203-44D8-9CAA-114930081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08B2C-2C0F-47D4-99B6-AD24A7870EFC}" type="datetime1">
              <a:rPr lang="en-US"/>
              <a:pPr>
                <a:defRPr/>
              </a:pPr>
              <a:t>3/6/2021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3D9B7A2-3AC5-4022-B8BF-8FB1A2168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9D02B7E-CB4C-4EA5-97EE-4F36DC5A3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96C9D-A0F8-4BE3-B94A-17A0D5D8839C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7456066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Topic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86000"/>
            <a:ext cx="5279136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09600" y="1524000"/>
            <a:ext cx="5279136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5"/>
          </p:nvPr>
        </p:nvSpPr>
        <p:spPr>
          <a:xfrm>
            <a:off x="6303264" y="2286000"/>
            <a:ext cx="5279136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6303264" y="1524000"/>
            <a:ext cx="5279136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20ABC40-D0E8-4999-89DC-3527BA18C369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E4D67-B94C-4AA6-8007-5C1791AE7785}" type="datetime1">
              <a:rPr lang="en-US"/>
              <a:pPr>
                <a:defRPr/>
              </a:pPr>
              <a:t>3/6/2021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9C15CF9-97D7-40A7-AF0E-34336872D27A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90AF231-7FAB-4928-8322-453D36B58D7F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E7EA6-7502-49F7-B287-29DBB9065CF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624947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Topic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86000"/>
            <a:ext cx="3474720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09600" y="1524000"/>
            <a:ext cx="3474720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5"/>
          </p:nvPr>
        </p:nvSpPr>
        <p:spPr>
          <a:xfrm>
            <a:off x="4358640" y="2286000"/>
            <a:ext cx="3474720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4358640" y="1524000"/>
            <a:ext cx="3474720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sz="half" idx="17"/>
          </p:nvPr>
        </p:nvSpPr>
        <p:spPr>
          <a:xfrm>
            <a:off x="8107680" y="2286000"/>
            <a:ext cx="3474720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8107680" y="1524000"/>
            <a:ext cx="3474720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DF934EEE-B87F-432F-A3AC-94FDF0F1C592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C64D7-3C55-4A28-B9CD-A963049FFC2B}" type="datetime1">
              <a:rPr lang="en-US"/>
              <a:pPr>
                <a:defRPr/>
              </a:pPr>
              <a:t>3/6/2021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8C0CB3E-9AE2-42B1-950C-5CD64D2C92E9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F114DE84-FC38-4449-8419-AB1EB38BF123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A2EF4-461F-46DE-9C60-2C02CB45F847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164273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FAE6B-BFD3-421A-BC78-A6D96063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523B1-FF6E-41EE-9261-06B5FFFFC127}" type="datetime1">
              <a:rPr lang="en-US"/>
              <a:pPr>
                <a:defRPr/>
              </a:pPr>
              <a:t>3/6/2021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57883E-9F03-4FEB-9ED2-823A3555E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AAA4-F402-4BC5-AA26-090C817EF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22E38-4975-4FE6-BD57-D2490B642AA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446642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66436"/>
            <a:ext cx="10972800" cy="67656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CE82ED-D0C2-477D-8691-C52E0A004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13E57-3011-4AA6-8606-DC68AC0D1143}" type="datetime1">
              <a:rPr lang="en-US"/>
              <a:pPr>
                <a:defRPr/>
              </a:pPr>
              <a:t>3/6/2021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A02692-40B1-452A-BFFE-63149E082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</a:t>
            </a:r>
            <a:r>
              <a:rPr lang="en-US" err="1"/>
              <a:t>CoGnference</a:t>
            </a:r>
            <a:r>
              <a:rPr lang="en-US"/>
              <a:t> Name, Year, Presentation #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25ADEA-3017-4419-95C3-D69700164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9E3D8D4-AEB2-40F9-AA93-E96E87AA53B6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3952576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>
            <a:extLst>
              <a:ext uri="{FF2B5EF4-FFF2-40B4-BE49-F238E27FC236}">
                <a16:creationId xmlns:a16="http://schemas.microsoft.com/office/drawing/2014/main" id="{2D21B29B-D5BC-481B-8542-ACB0726678CC}"/>
              </a:ext>
            </a:extLst>
          </p:cNvPr>
          <p:cNvGrpSpPr>
            <a:grpSpLocks/>
          </p:cNvGrpSpPr>
          <p:nvPr/>
        </p:nvGrpSpPr>
        <p:grpSpPr bwMode="auto">
          <a:xfrm>
            <a:off x="10519833" y="0"/>
            <a:ext cx="101600" cy="6172200"/>
            <a:chOff x="7889136" y="0"/>
            <a:chExt cx="77359" cy="6172200"/>
          </a:xfrm>
        </p:grpSpPr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9F779F56-9FFF-4F47-AACB-5E49AE3861A3}"/>
                </a:ext>
              </a:extLst>
            </p:cNvPr>
            <p:cNvSpPr/>
            <p:nvPr/>
          </p:nvSpPr>
          <p:spPr>
            <a:xfrm rot="5400000">
              <a:off x="4835269" y="3053867"/>
              <a:ext cx="6172200" cy="64466"/>
            </a:xfrm>
            <a:prstGeom prst="rect">
              <a:avLst/>
            </a:prstGeom>
            <a:solidFill>
              <a:srgbClr val="9695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823EB620-8CE9-4A0F-9CB1-1F7CC762AE61}"/>
                </a:ext>
              </a:extLst>
            </p:cNvPr>
            <p:cNvSpPr/>
            <p:nvPr/>
          </p:nvSpPr>
          <p:spPr>
            <a:xfrm rot="5400000">
              <a:off x="7692769" y="196367"/>
              <a:ext cx="457200" cy="64466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cxnSp>
          <p:nvCxnSpPr>
            <p:cNvPr id="7" name="Straight Connector 11">
              <a:extLst>
                <a:ext uri="{FF2B5EF4-FFF2-40B4-BE49-F238E27FC236}">
                  <a16:creationId xmlns:a16="http://schemas.microsoft.com/office/drawing/2014/main" id="{EAA19FF9-F377-4F3E-AD56-EB3694332F05}"/>
                </a:ext>
              </a:extLst>
            </p:cNvPr>
            <p:cNvCxnSpPr/>
            <p:nvPr/>
          </p:nvCxnSpPr>
          <p:spPr>
            <a:xfrm rot="5400000">
              <a:off x="7927816" y="418521"/>
              <a:ext cx="0" cy="77359"/>
            </a:xfrm>
            <a:prstGeom prst="line">
              <a:avLst/>
            </a:prstGeom>
            <a:ln w="28575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Group 12">
              <a:extLst>
                <a:ext uri="{FF2B5EF4-FFF2-40B4-BE49-F238E27FC236}">
                  <a16:creationId xmlns:a16="http://schemas.microsoft.com/office/drawing/2014/main" id="{B15DB0D6-B44C-4384-BFC0-9F1FD02C8E25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7699218" y="189923"/>
              <a:ext cx="457200" cy="77354"/>
              <a:chOff x="0" y="139700"/>
              <a:chExt cx="457200" cy="77354"/>
            </a:xfrm>
          </p:grpSpPr>
          <p:sp>
            <p:nvSpPr>
              <p:cNvPr id="9" name="Rectangle 13">
                <a:extLst>
                  <a:ext uri="{FF2B5EF4-FFF2-40B4-BE49-F238E27FC236}">
                    <a16:creationId xmlns:a16="http://schemas.microsoft.com/office/drawing/2014/main" id="{6E111964-F81E-42A3-9889-012AE644610F}"/>
                  </a:ext>
                </a:extLst>
              </p:cNvPr>
              <p:cNvSpPr/>
              <p:nvPr/>
            </p:nvSpPr>
            <p:spPr>
              <a:xfrm>
                <a:off x="1" y="152593"/>
                <a:ext cx="457200" cy="64466"/>
              </a:xfrm>
              <a:prstGeom prst="rect">
                <a:avLst/>
              </a:prstGeom>
              <a:solidFill>
                <a:srgbClr val="CC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10" name="Straight Connector 14">
                <a:extLst>
                  <a:ext uri="{FF2B5EF4-FFF2-40B4-BE49-F238E27FC236}">
                    <a16:creationId xmlns:a16="http://schemas.microsoft.com/office/drawing/2014/main" id="{F64ECBE5-D425-40D3-999F-CF577E6C6BEE}"/>
                  </a:ext>
                </a:extLst>
              </p:cNvPr>
              <p:cNvCxnSpPr/>
              <p:nvPr/>
            </p:nvCxnSpPr>
            <p:spPr>
              <a:xfrm>
                <a:off x="457200" y="139699"/>
                <a:ext cx="0" cy="77359"/>
              </a:xfrm>
              <a:prstGeom prst="line">
                <a:avLst/>
              </a:prstGeom>
              <a:ln w="28575">
                <a:solidFill>
                  <a:schemeClr val="bg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68000" y="457201"/>
            <a:ext cx="914400" cy="57149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1"/>
            <a:ext cx="9550400" cy="57149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Date Placeholder 6">
            <a:extLst>
              <a:ext uri="{FF2B5EF4-FFF2-40B4-BE49-F238E27FC236}">
                <a16:creationId xmlns:a16="http://schemas.microsoft.com/office/drawing/2014/main" id="{7A1AD43E-11D0-4131-A4E8-CF2B779CC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1BD98-88D4-4052-A5C9-A22548B226E5}" type="datetime1">
              <a:rPr lang="en-US"/>
              <a:pPr>
                <a:defRPr/>
              </a:pPr>
              <a:t>3/6/2021</a:t>
            </a:fld>
            <a:endParaRPr lang="en-US" dirty="0"/>
          </a:p>
        </p:txBody>
      </p:sp>
      <p:sp>
        <p:nvSpPr>
          <p:cNvPr id="12" name="Footer Placeholder 7">
            <a:extLst>
              <a:ext uri="{FF2B5EF4-FFF2-40B4-BE49-F238E27FC236}">
                <a16:creationId xmlns:a16="http://schemas.microsoft.com/office/drawing/2014/main" id="{B4272F66-5D1A-4F70-8F63-36049DD3A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13" name="Slide Number Placeholder 8">
            <a:extLst>
              <a:ext uri="{FF2B5EF4-FFF2-40B4-BE49-F238E27FC236}">
                <a16:creationId xmlns:a16="http://schemas.microsoft.com/office/drawing/2014/main" id="{011C2EAD-88B5-4DAD-8C46-15A9B163D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66565CA-ED56-4C1D-846B-D68582526698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453982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udy Name,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54546"/>
            <a:ext cx="10972800" cy="302654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4829185-6CB7-4754-A985-A9731A4D9B2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A7AD5-F15D-4CEB-999D-FA4BD8C038AC}" type="datetime1">
              <a:rPr lang="en-US"/>
              <a:pPr>
                <a:defRPr/>
              </a:pPr>
              <a:t>3/6/2021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85FF459-474F-4567-A8BE-E1128F30CC2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FFB2DDB-8196-4D1E-8178-BF8A2F6EAD7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BA8B4-D4F3-4B10-BBED-9D1F777EF00F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898749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10972800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09600" y="1371600"/>
            <a:ext cx="10972800" cy="3048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9A57B79-5379-4B83-B586-E360F08DCA9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D73E5-D855-4D19-9EAE-BC8E402DE3B3}" type="datetime1">
              <a:rPr lang="en-US"/>
              <a:pPr>
                <a:defRPr/>
              </a:pPr>
              <a:t>3/6/2021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322AF44-9289-490D-87F0-7A1A77E513E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0D31053-29E0-4EA6-97B4-BE14B0648DA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63AAE-C2D5-4EBE-81FE-E68E57EBD711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938836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udy Name,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609600" y="154546"/>
            <a:ext cx="10972800" cy="302654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10972800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09600" y="1371600"/>
            <a:ext cx="10972800" cy="3048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4CAF613-0AC2-4053-B285-A8DD9687C5B2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42711-8E4B-4EBD-B5CB-58AF5C1CDE21}" type="datetime1">
              <a:rPr lang="en-US"/>
              <a:pPr>
                <a:defRPr/>
              </a:pPr>
              <a:t>3/6/2021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4575846-98E0-4885-B8E6-AEEF287ED333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15A4501-BB6B-4924-9769-9FB7EB4C8634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436C5-E71C-4D48-A2E4-9C04CE2E820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721928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>
            <a:extLst>
              <a:ext uri="{FF2B5EF4-FFF2-40B4-BE49-F238E27FC236}">
                <a16:creationId xmlns:a16="http://schemas.microsoft.com/office/drawing/2014/main" id="{F89C5466-BF4A-48DE-AA62-34EB530F282D}"/>
              </a:ext>
            </a:extLst>
          </p:cNvPr>
          <p:cNvSpPr/>
          <p:nvPr userDrawn="1"/>
        </p:nvSpPr>
        <p:spPr>
          <a:xfrm flipH="1">
            <a:off x="0" y="3878264"/>
            <a:ext cx="12192000" cy="29797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BB27DC30-6B9E-4BA3-BF94-3596A283C6D1}"/>
              </a:ext>
            </a:extLst>
          </p:cNvPr>
          <p:cNvSpPr/>
          <p:nvPr userDrawn="1"/>
        </p:nvSpPr>
        <p:spPr>
          <a:xfrm flipH="1">
            <a:off x="1727200" y="3802063"/>
            <a:ext cx="10464800" cy="762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52823DAA-DE70-4DF3-91FB-828C778510DF}"/>
              </a:ext>
            </a:extLst>
          </p:cNvPr>
          <p:cNvSpPr/>
          <p:nvPr userDrawn="1"/>
        </p:nvSpPr>
        <p:spPr>
          <a:xfrm flipH="1">
            <a:off x="1" y="3802063"/>
            <a:ext cx="1682751" cy="7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5693" y="2057400"/>
            <a:ext cx="8749108" cy="1371600"/>
          </a:xfrm>
        </p:spPr>
        <p:txBody>
          <a:bodyPr/>
          <a:lstStyle>
            <a:lvl1pPr algn="l">
              <a:defRPr sz="3200" b="0" cap="none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8151" y="4106174"/>
            <a:ext cx="8756648" cy="990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7415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with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>
            <a:extLst>
              <a:ext uri="{FF2B5EF4-FFF2-40B4-BE49-F238E27FC236}">
                <a16:creationId xmlns:a16="http://schemas.microsoft.com/office/drawing/2014/main" id="{85528B1D-0542-45FD-A193-AC19C09E8E81}"/>
              </a:ext>
            </a:extLst>
          </p:cNvPr>
          <p:cNvSpPr/>
          <p:nvPr userDrawn="1"/>
        </p:nvSpPr>
        <p:spPr>
          <a:xfrm flipH="1">
            <a:off x="0" y="3878264"/>
            <a:ext cx="12192000" cy="29797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3993D0C3-8344-4EA8-86E2-86CFDA6C1A16}"/>
              </a:ext>
            </a:extLst>
          </p:cNvPr>
          <p:cNvSpPr/>
          <p:nvPr userDrawn="1"/>
        </p:nvSpPr>
        <p:spPr>
          <a:xfrm flipH="1">
            <a:off x="1727200" y="3802063"/>
            <a:ext cx="10464800" cy="762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7A10E5EF-582E-4B70-948E-B66D2CA998D9}"/>
              </a:ext>
            </a:extLst>
          </p:cNvPr>
          <p:cNvSpPr/>
          <p:nvPr userDrawn="1"/>
        </p:nvSpPr>
        <p:spPr>
          <a:xfrm flipH="1">
            <a:off x="1" y="3802063"/>
            <a:ext cx="1682751" cy="7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5693" y="2514600"/>
            <a:ext cx="8749108" cy="914400"/>
          </a:xfrm>
        </p:spPr>
        <p:txBody>
          <a:bodyPr/>
          <a:lstStyle>
            <a:lvl1pPr algn="l">
              <a:defRPr sz="3200" b="0" cap="none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8151" y="4106174"/>
            <a:ext cx="8756648" cy="990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727200" y="1752600"/>
            <a:ext cx="8737600" cy="68580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9376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524256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9840" y="1524000"/>
            <a:ext cx="524256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7808C2B-F069-4CF7-B5CB-690C75D99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469E4-752E-4875-BED1-C47BF4A7F2C7}" type="datetime1">
              <a:rPr lang="en-US"/>
              <a:pPr>
                <a:defRPr/>
              </a:pPr>
              <a:t>3/6/2021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1C73A7A-52B8-45C8-901E-9903B6E1A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CA3ED4C-0B57-4CE8-BE30-2DF8B7344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0A963-84D4-4878-8D31-849DAAF2B81A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4188284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474720" cy="4648200"/>
          </a:xfrm>
          <a:ln w="19050">
            <a:noFill/>
            <a:miter lim="800000"/>
          </a:ln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5"/>
          </p:nvPr>
        </p:nvSpPr>
        <p:spPr>
          <a:xfrm>
            <a:off x="4358640" y="1524000"/>
            <a:ext cx="3474720" cy="4648200"/>
          </a:xfrm>
          <a:ln w="19050">
            <a:noFill/>
            <a:miter lim="800000"/>
          </a:ln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sz="half" idx="17"/>
          </p:nvPr>
        </p:nvSpPr>
        <p:spPr>
          <a:xfrm>
            <a:off x="8107680" y="1524000"/>
            <a:ext cx="3474720" cy="4648200"/>
          </a:xfrm>
          <a:ln w="19050">
            <a:noFill/>
            <a:miter lim="800000"/>
          </a:ln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11B90495-6478-407B-B544-5B0B246E55C4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12E26-23BD-474D-947D-887E7AF4F37C}" type="datetime1">
              <a:rPr lang="en-US"/>
              <a:pPr>
                <a:defRPr/>
              </a:pPr>
              <a:t>3/6/2021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926E7DB-658E-4032-89A9-46316918AAC9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AF7D893-EFF1-466C-82F0-219F86B37E6E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8F158-3D68-4EA9-92F1-AB51116FF2FA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888930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637EDF00-60F5-4FDC-BDF1-5CC05D1A1CF1}"/>
              </a:ext>
            </a:extLst>
          </p:cNvPr>
          <p:cNvSpPr/>
          <p:nvPr/>
        </p:nvSpPr>
        <p:spPr>
          <a:xfrm>
            <a:off x="628651" y="1201739"/>
            <a:ext cx="11563349" cy="6508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09F6215-5AB0-4769-BB2B-7F8F91A8D088}"/>
              </a:ext>
            </a:extLst>
          </p:cNvPr>
          <p:cNvSpPr/>
          <p:nvPr/>
        </p:nvSpPr>
        <p:spPr>
          <a:xfrm>
            <a:off x="1" y="1201739"/>
            <a:ext cx="590551" cy="650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28" name="Title Placeholder 1">
            <a:extLst>
              <a:ext uri="{FF2B5EF4-FFF2-40B4-BE49-F238E27FC236}">
                <a16:creationId xmlns:a16="http://schemas.microsoft.com/office/drawing/2014/main" id="{2A19C44B-26F7-4F5D-983C-0438E50D7D8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466726"/>
            <a:ext cx="109728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Click to edit Master title style</a:t>
            </a:r>
          </a:p>
        </p:txBody>
      </p:sp>
      <p:sp>
        <p:nvSpPr>
          <p:cNvPr id="1029" name="Text Placeholder 2">
            <a:extLst>
              <a:ext uri="{FF2B5EF4-FFF2-40B4-BE49-F238E27FC236}">
                <a16:creationId xmlns:a16="http://schemas.microsoft.com/office/drawing/2014/main" id="{9A3AC101-5659-43CE-BF54-A826E776BBF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524000"/>
            <a:ext cx="1097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Click to edit Master text styles</a:t>
            </a:r>
          </a:p>
          <a:p>
            <a:pPr lvl="1"/>
            <a:r>
              <a:rPr lang="en-US" altLang="de-DE"/>
              <a:t>Second level</a:t>
            </a:r>
          </a:p>
          <a:p>
            <a:pPr lvl="2"/>
            <a:r>
              <a:rPr lang="en-US" altLang="de-DE"/>
              <a:t>Third level</a:t>
            </a:r>
          </a:p>
          <a:p>
            <a:pPr lvl="3"/>
            <a:r>
              <a:rPr lang="en-US" altLang="de-DE"/>
              <a:t>Fourth level</a:t>
            </a:r>
          </a:p>
          <a:p>
            <a:pPr lvl="4"/>
            <a:r>
              <a:rPr lang="en-US" altLang="de-DE"/>
              <a:t>Fifth level</a:t>
            </a:r>
          </a:p>
        </p:txBody>
      </p:sp>
      <p:sp>
        <p:nvSpPr>
          <p:cNvPr id="25" name="Date Placeholder 3">
            <a:extLst>
              <a:ext uri="{FF2B5EF4-FFF2-40B4-BE49-F238E27FC236}">
                <a16:creationId xmlns:a16="http://schemas.microsoft.com/office/drawing/2014/main" id="{6BD9EBB1-5169-4F20-8415-FEA909FE53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97600" y="6537326"/>
            <a:ext cx="812800" cy="16827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800">
                <a:solidFill>
                  <a:prstClr val="black">
                    <a:lumMod val="50000"/>
                    <a:lumOff val="50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D7DEA22-575E-4B97-AAEC-52AEDE6F7513}" type="datetime1">
              <a:rPr lang="en-US"/>
              <a:pPr>
                <a:defRPr/>
              </a:pPr>
              <a:t>3/6/2021</a:t>
            </a:fld>
            <a:endParaRPr lang="en-US" dirty="0"/>
          </a:p>
        </p:txBody>
      </p:sp>
      <p:sp>
        <p:nvSpPr>
          <p:cNvPr id="26" name="Footer Placeholder 4">
            <a:extLst>
              <a:ext uri="{FF2B5EF4-FFF2-40B4-BE49-F238E27FC236}">
                <a16:creationId xmlns:a16="http://schemas.microsoft.com/office/drawing/2014/main" id="{A3DAE410-71E9-4C59-BC33-6AACA23CA0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12000" y="6537325"/>
            <a:ext cx="4064000" cy="1651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800">
                <a:solidFill>
                  <a:prstClr val="black">
                    <a:lumMod val="50000"/>
                    <a:lumOff val="50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2930DE29-87D6-428F-9CB3-E670B4F495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52200" y="6537326"/>
            <a:ext cx="330200" cy="16827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8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AE9D3E53-85BE-4F23-92A5-B0E4943D3047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7" r:id="rId1"/>
    <p:sldLayoutId id="2147484168" r:id="rId2"/>
    <p:sldLayoutId id="2147484152" r:id="rId3"/>
    <p:sldLayoutId id="2147484153" r:id="rId4"/>
    <p:sldLayoutId id="2147484154" r:id="rId5"/>
    <p:sldLayoutId id="2147484169" r:id="rId6"/>
    <p:sldLayoutId id="2147484170" r:id="rId7"/>
    <p:sldLayoutId id="2147484155" r:id="rId8"/>
    <p:sldLayoutId id="2147484156" r:id="rId9"/>
    <p:sldLayoutId id="2147484157" r:id="rId10"/>
    <p:sldLayoutId id="2147484158" r:id="rId11"/>
    <p:sldLayoutId id="2147484159" r:id="rId12"/>
    <p:sldLayoutId id="2147484160" r:id="rId13"/>
    <p:sldLayoutId id="2147484161" r:id="rId14"/>
    <p:sldLayoutId id="2147484162" r:id="rId15"/>
    <p:sldLayoutId id="2147484163" r:id="rId16"/>
    <p:sldLayoutId id="2147484164" r:id="rId17"/>
    <p:sldLayoutId id="2147484165" r:id="rId18"/>
    <p:sldLayoutId id="2147484166" r:id="rId19"/>
    <p:sldLayoutId id="2147484171" r:id="rId20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200"/>
        </a:spcBef>
        <a:spcAft>
          <a:spcPct val="0"/>
        </a:spcAft>
        <a:buClr>
          <a:srgbClr val="A9A9A9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1650" indent="-228600" algn="l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Clr>
          <a:srgbClr val="A9A9A9"/>
        </a:buClr>
        <a:buSzPct val="90000"/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rgbClr val="A9A9A9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58850" indent="-182563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rgbClr val="A9A9A9"/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rgbClr val="A9A9A9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vcroi2021.org/sessions/19764918/subsession/25642354/PREDICTORS-OF-PrEP-UPTAKE-IN-A-SEXUAL-HEALTH-CLINIC-WITH-IMMEDIATE-PrEP-INITIATION" TargetMode="External"/><Relationship Id="rId3" Type="http://schemas.openxmlformats.org/officeDocument/2006/relationships/hyperlink" Target="https://www.vcroi2021.org/sessions/19764864/subsession/25642590/ESTABLISHING-THE-CUT-OFF-FOR-A-URINE-BASED-POINT-OF-CARE-TEST-FOR-ADHERENCE-TO-TAF" TargetMode="External"/><Relationship Id="rId7" Type="http://schemas.openxmlformats.org/officeDocument/2006/relationships/hyperlink" Target="https://www.vcroi2021.org/sessions/19764928/subsession/25642408/ULTRASENSITIVE-HIV-1-DRUG-RESISTANCE-ANALYSIS-IN-THE-DISCOVER-PrEP-TRIA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vcroi2021.org/sessions/19764889/subsession/25642171/TFV-DP-AND-FTC-TP-IN-PBMC-AMONG-TRANSGENDER-ADOLESCENTS-RECEIVING-DAILY-TDFFTC" TargetMode="External"/><Relationship Id="rId5" Type="http://schemas.openxmlformats.org/officeDocument/2006/relationships/hyperlink" Target="https://www.vcroi2021.org/sessions/19764889/subsession/25642170/EXOGENOUS-HORMONE-PHARMACOKINETICS-IN-TRANSGENDER-ADOLESCENTS-RECEIVING-ORAL-TDFFTC" TargetMode="External"/><Relationship Id="rId4" Type="http://schemas.openxmlformats.org/officeDocument/2006/relationships/hyperlink" Target="https://www.vcroi2021.org/sessions/19764892/subsession/25642211/PHARMACOKINETIC-AND-PHARMACODYNAMIC-STUDY-OF-TFV-AND-TAF-FOR-PrEP-IN-FORESKIN-TISSUE" TargetMode="External"/><Relationship Id="rId9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croi2021.org/sessions/19764938/subsession/25642457/DAILY-DOXYCYCLINE-IN-MSM-ON-PrEP-FOR--PREVENTION-OF-SEXUALLY-TRANSMITTED-INFECTION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hyperlink" Target="https://www.vcroi2021.org/sessions/19764938/subsession/25642461/PREDICTORS-OF-PrEP-ADHERENCE-AND-RETENTION-IN-US-CISGENDER-WOMEN-AT-RISK-FOR-HIV" TargetMode="External"/><Relationship Id="rId4" Type="http://schemas.openxmlformats.org/officeDocument/2006/relationships/hyperlink" Target="https://www.vcroi2021.org/sessions/19764938/subsession/25642459/THE-IMPACT-OF-VIOLENCE-ON-PrEP-ADHERENCE-AMONG-US-CISGENDER-WOMEN-AT-RISK-FOR-HIV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s://www.vcroi2021.org/sessions/19762758/subsession/25643431/A-PLACEBO-CONTROLLED-ATI-TRIAL-OF-HTI-VACCINES-IN-EARLY-TREATED-HIV-INFECTION" TargetMode="External"/><Relationship Id="rId7" Type="http://schemas.openxmlformats.org/officeDocument/2006/relationships/hyperlink" Target="https://www.vcroi2021.org/sessions/19764929/subsession/25642419/EVALUATION-OF-bNAb-SENSITIVITY-BY-GENOTYPING-AND-PHENOTYPING-FOR-HIV-CLINICAL-TRIA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vcroi2021.org/sessions/19764883/subsession/25642137/MATHEMATICAL-MODELING-OF-PREDICTORS-OF-POSTTREATMENT-CONTROL-IN-HIV-CURE-TRIALS" TargetMode="External"/><Relationship Id="rId5" Type="http://schemas.openxmlformats.org/officeDocument/2006/relationships/hyperlink" Target="https://www.vcroi2021.org/sessions/19764922/subsession/25642378/ACTIVATING-PKC--INDUCES-HIV-EXPRESSION-WITH-IMPROVED-TOLERABILITY" TargetMode="External"/><Relationship Id="rId4" Type="http://schemas.openxmlformats.org/officeDocument/2006/relationships/hyperlink" Target="https://www.vcroi2021.org/sessions/19764906/subsession/25642275/HIV-REBOUND-IN-CONTROLLERS-IS-ASSOCIATED-WITH-SPECIFIC-FECAL-MICROBIOME-PROFILE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croi2021.org/sessions/19764945/subsession/25642490/REMDESIVIR-VERSUS-STANDARD-OF-CARE-FOR-SEVERE-COVID-19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vcroi2021.org/sessions/19764885/subsession/25643378/SAFETY-AND-EFFICACY-OF-REMDESIVIR-IN-A-PEDIATRIC-COVID-19-POPULATION" TargetMode="External"/><Relationship Id="rId5" Type="http://schemas.openxmlformats.org/officeDocument/2006/relationships/hyperlink" Target="https://www.vcroi2021.org/sessions/19764945/subsession/25643404/TREATMENT-AND-OUTCOMES-OF-COVID-19-IN-THE-US-ARE-THEY-DIFFERENT-ACCORDING-TO-RACE" TargetMode="External"/><Relationship Id="rId4" Type="http://schemas.openxmlformats.org/officeDocument/2006/relationships/hyperlink" Target="https://www.vcroi2021.org/sessions/19764945/subsession/25642492/ACUTE-KIDNEY-INJURY-IN-PATIENTS-WITH-MODERATE-COVID-19-TREATED-WITH-RDV-VERSUS-SoC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s://www.vcroi2021.org/sessions/19764949/subsession/25642509/IMPACT-OF-SWITCH-FROM-EFVFTDF-TO-BFTAF-ON-PSYCHIATRIC-SYMPTOMS-AND-NEUROCOGNITION" TargetMode="External"/><Relationship Id="rId7" Type="http://schemas.openxmlformats.org/officeDocument/2006/relationships/hyperlink" Target="https://www.vcroi2021.org/sessions/19764931/subsession/25642426/HIV-1-DNA-GENOTYPING-IS-OFTEN-VARIABLE-IN-REPEAT-TESTING-FROM-SINGLE-BLOOD-DRAW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vcroi2021.org/sessions/19764928/subsession/25642410/HIV-WITH-TRANSMITTED-DRUG-RESISTANCE-IS-DURABLY-SUPPRESSED-BY-BFTAF-AT-WEEK-144" TargetMode="External"/><Relationship Id="rId5" Type="http://schemas.openxmlformats.org/officeDocument/2006/relationships/hyperlink" Target="https://www.vcroi2021.org/sessions/19764878/subsession/25642107/4-YEAR-OUTCOMES-OF-BFTAF-IN-TREATMENT-NAIVE-ADULTS" TargetMode="External"/><Relationship Id="rId4" Type="http://schemas.openxmlformats.org/officeDocument/2006/relationships/hyperlink" Target="https://www.vcroi2021.org/sessions/19764889/subsession/25642173/DRUG-INTERACTIONS-WITH-ONCE-DAILY-BFTAF-IN-COMBINATION-WITH-ONCE-WEEKLY-RIFAPENTINE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vcroi2021.org/sessions/19764930/subsession/25643391/LONG-ACTING-HIV-CAPSID-INHIBITOR-EFFECTIVE-AS-PrEP-IN-A-SHIV-RHESUS-MACAQUE-MODEL" TargetMode="External"/><Relationship Id="rId3" Type="http://schemas.openxmlformats.org/officeDocument/2006/relationships/hyperlink" Target="https://www.vcroi2021.org/sessions/19762728/subsession/25640299/LENACAPAVIR-GS-6207-FIRST-CLINICALLY-ACTIVE-LONG-ACTING-INHIBITOR-OF-HIV-CAPSID" TargetMode="External"/><Relationship Id="rId7" Type="http://schemas.openxmlformats.org/officeDocument/2006/relationships/hyperlink" Target="https://www.vcroi2021.org/sessions/19764927/subsession/25642401/PHARMACOKINETICS-OF-LENACAPAVIR-AN-HIV-1-CAPSID-INHIBITOR-IN-HEPATIC-IMPAIRME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vcroi2021.org/sessions/19762731/subsession/25640309/CLINICAL-EVALUATION-OF-DRUG-INTERACTIONS-WITH-ORAL-LENACAPAVIR-AND-PROBE-DRUGS" TargetMode="External"/><Relationship Id="rId5" Type="http://schemas.openxmlformats.org/officeDocument/2006/relationships/hyperlink" Target="https://www.vcroi2021.org/sessions/19762744/subsession/25640387/ACTIVITY-AND-RESISTANCE-CHARACTERIZATION-OF-THE-HIV-CAPSID-INHIBITOR-LENACAPAVIR" TargetMode="External"/><Relationship Id="rId10" Type="http://schemas.openxmlformats.org/officeDocument/2006/relationships/hyperlink" Target="https://www.vcroi2021.org/sessions/19764929/subsession/25642414/STRUCTURAL-BASIS-FOR-VIRAL-RESISTANCE-TO-LONG-ACTING-HIV-1-CAPSID-INHIBITOR-GS-6207" TargetMode="External"/><Relationship Id="rId4" Type="http://schemas.openxmlformats.org/officeDocument/2006/relationships/hyperlink" Target="https://www.vcroi2021.org/sessions/19762744/subsession/25640384/POTENT-ANTIVIRAL-ACTIVITY-OF-LENACAPAVIR-IN-PHASE-23-IN-HEAVILY-ART-EXPERIENCED-PWH" TargetMode="External"/><Relationship Id="rId9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vcroi2021.org/sessions/19764867/subsession/25642043/BLIP-INCIDENCE-IN-DOLUTEGRAVIR--OR-EFAVIRENZ-BASED-ART-DURING-ACUTE-HIV-INFECTION" TargetMode="External"/><Relationship Id="rId3" Type="http://schemas.openxmlformats.org/officeDocument/2006/relationships/hyperlink" Target="https://www.vcroi2021.org/sessions/19762758/subsession/25640464/INFECTED-CELLS-ARE-CLONOTYPICALLY-DIVERSE-IN-BLOOD--LYMPH-NODES-SINCE-FIEBIG-STAGE-I" TargetMode="External"/><Relationship Id="rId7" Type="http://schemas.openxmlformats.org/officeDocument/2006/relationships/hyperlink" Target="https://www.vcroi2021.org/sessions/19764867/subsession/25642042/EFFECTIVENESS-OF-RECOMMENDED-3-DRUG-REGIMENS-FOR-TREATING-ADVANCED-HIV-INFECTION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vcroi2021.org/sessions/19764892/subsession/25642209/PERSISTENT-HIV-TRANSCRIPTION-AND-VARIABLE-ARV-LEVELS-IN-LYMPH-NODES-DURING-ART" TargetMode="External"/><Relationship Id="rId5" Type="http://schemas.openxmlformats.org/officeDocument/2006/relationships/hyperlink" Target="https://www.vcroi2021.org/sessions/19762760/subsession/25643433/SAFETYEFFICACY-OF-DTG-VS-EFV-TDF-VS-TAF-IN-PREGNANCYPOSTPARTUM-IMPAACT-2010-TRIAL" TargetMode="External"/><Relationship Id="rId4" Type="http://schemas.openxmlformats.org/officeDocument/2006/relationships/hyperlink" Target="https://www.vcroi2021.org/sessions/19762761/subsession/25640498/3T-BRAIN-MRS-REVEALS-DISTINCT-METABOLITE-PATTERNS-OF-ART-INITIATION-DURING-ACUTE-HIV" TargetMode="External"/><Relationship Id="rId9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croi2021.org/sessions/19764867/subsession/25642044/HMMCgag-ASSAY-DETECTS-HIGH-VIREMIA-RATES-ON-ART-STARTED-DURING-ACUTE-HIV-INFECTION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hyperlink" Target="https://www.vcroi2021.org/sessions/19764888/subsession/25642166/HOUSING-AND-HIV-OUTCOMES-AMONG-TRANSGENDER-WOMEN-IN-SOUTH-AFRICA" TargetMode="External"/><Relationship Id="rId4" Type="http://schemas.openxmlformats.org/officeDocument/2006/relationships/hyperlink" Target="https://www.vcroi2021.org/sessions/19764923/subsession/25642383/PREDICTIVE-MODELS-OF-ART-RESPONSES-AMONG-ACUTELY-INFECTED-INDIVIDUALS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vcroi2021.org/sessions/19764871/subsession/25642068/ASSOCIATION-BETWEEN-INTEGRASE-INHIBITORS-InSTIs-AND-CARDIOVASCULAR-DISEASE-CVD" TargetMode="External"/><Relationship Id="rId3" Type="http://schemas.openxmlformats.org/officeDocument/2006/relationships/hyperlink" Target="https://www.vcroi2021.org/sessions/19762748/subsession/25640431/A-SIMPLE-AND-SAFE-APPROACH-TO-HCV-TREATMENT-FINDINGS-FROM-THE-A5360-MINMON-TRIAL" TargetMode="External"/><Relationship Id="rId7" Type="http://schemas.openxmlformats.org/officeDocument/2006/relationships/hyperlink" Target="https://www.vcroi2021.org/sessions/19764900/subsession/25642245/NO-CHANGE-IN-INCIDENCE-OF-RECENTLY-ACQUIRED-HCV-IN-HIV-MSM-IN-GERMANY-NOCO-COHOR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vcroi2021.org/sessions/19764900/subsession/25642243/REINFECTION-WITH-THE-HEPATITIS-C-VIRUS-IN-MEN-WHO-HAVE-SEX-WITH-MEN" TargetMode="External"/><Relationship Id="rId5" Type="http://schemas.openxmlformats.org/officeDocument/2006/relationships/hyperlink" Target="https://www.vcroi2021.org/sessions/19764949/subsession/25642514/STABLE-IMPROVEMENT-IN-DEPRESSION-6-YEARS-AFTER-ART-INITIATION-DURING-ACUTE-HIV" TargetMode="External"/><Relationship Id="rId4" Type="http://schemas.openxmlformats.org/officeDocument/2006/relationships/hyperlink" Target="https://www.vcroi2021.org/sessions/19764870/subsession/25642063/BASELINE-MONOCYTE-HIV-RNA-PREDICTS-BLUNTED-COGNITIVE-TRAJECTORIES-IN-ACUTE-INFECTION" TargetMode="External"/><Relationship Id="rId9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s://www.vcroi2021.org/sessions/19764899/subsession/25643384/CORONARY-ARTERY-DISEASE-TRADITIONAL-RISK-AND-INFLAMMATION-AMONG-PWH-IN-REPRIEVE" TargetMode="External"/><Relationship Id="rId7" Type="http://schemas.openxmlformats.org/officeDocument/2006/relationships/hyperlink" Target="https://www.vcroi2021.org/sessions/19764941/subsession/25642471/SAFETY-OF-TAF-IN-PATIENTS-WITH-A-HISTORY-OF-PROXIMAL-RENAL-TUBULOPATHY-ON-T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vcroi2021.org/sessions/19764914/subsession/25642325/EFFECTS-OF-SWITCH-FROM-3DR-TO-2DR-ON-INFLAMMATORY-BIOMARKERS" TargetMode="External"/><Relationship Id="rId5" Type="http://schemas.openxmlformats.org/officeDocument/2006/relationships/hyperlink" Target="https://www.vcroi2021.org/sessions/19764899/subsession/25642242/DIET-QUALITY-BY-GLOBAL-BURDEN-OF-DISEASE-REGION-IN-PWH-IN-THE-REPRIEVE-TRIAL" TargetMode="External"/><Relationship Id="rId4" Type="http://schemas.openxmlformats.org/officeDocument/2006/relationships/hyperlink" Target="https://www.vcroi2021.org/sessions/19764899/subsession/25642240/FACTORS-ASSOCIATED-WITH-SYSTEMIC-IMMUNE-ACTIVATION-IN-A-GLOBAL-HIV-COHORT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vcroi2021.org/sessions/19764952/subsession/25642523/PREDICTED-10-YEAR-RISKS-OF-CARDIOVASCULAR-DISEASE-AND-DIABETES-IN-THE-ADVANCE-TRIAL" TargetMode="External"/><Relationship Id="rId3" Type="http://schemas.openxmlformats.org/officeDocument/2006/relationships/hyperlink" Target="https://www.vcroi2021.org/sessions/19762760/subsession/25640493/ANTEPARTUM-WEIGHT-GAIN-AND-ADVERSE-PREGNANCY-OUTCOMES-IN-IMPAACT-2010" TargetMode="External"/><Relationship Id="rId7" Type="http://schemas.openxmlformats.org/officeDocument/2006/relationships/hyperlink" Target="https://www.vcroi2021.org/sessions/19764956/subsession/25642552/URINE-MITOCHONDRIAL-DNA-WEIGHT-LOSS-AND-BODY-COMPOSITION-IN-OLDER-ADULTS-WITH-HIV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vcroi2021.org/sessions/19764956/subsession/25642545/ASSESSMENT-OF-OBESITY-AND-METABOLIC-PROFILE-BY-INTEGRASE-INHIBITOR-USE-IN-REPRIEVE" TargetMode="External"/><Relationship Id="rId5" Type="http://schemas.openxmlformats.org/officeDocument/2006/relationships/hyperlink" Target="https://www.vcroi2021.org/sessions/19764956/subsession/25642546/ASSOCIATION-BETWEEN-NEWER-ANTIRETROVIRALS-AND-INCREASE-IN-BODY-MASS-INDEX-IN-RESPOND" TargetMode="External"/><Relationship Id="rId10" Type="http://schemas.openxmlformats.org/officeDocument/2006/relationships/image" Target="../media/image3.png"/><Relationship Id="rId4" Type="http://schemas.openxmlformats.org/officeDocument/2006/relationships/hyperlink" Target="https://www.vcroi2021.org/sessions/19764956/subsession/25642542/WEIGHT-GAIN-AFTER-SWITCHING-DIFFERENT-INTEGRASE-STRAND-TRANSFER-INHIBITORS-InSTIs" TargetMode="External"/><Relationship Id="rId9" Type="http://schemas.openxmlformats.org/officeDocument/2006/relationships/hyperlink" Target="https://www.vcroi2021.org/sessions/19764877/subsession/25642098/PREDICTED-LONG-TERM-ADVERSE-BIRTH-AND-CHILD-HEALTH-OUTCOMES-IN-THE-ADVANCE-TRIAL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vcroi2021.org/sessions/19762759/subsession/25640475/PrEP-USE-DURING-ACUTE-HIV-INFECTION-IN-A-COMMUNITY-SETTING-COMPROMISES-HIV-DIAGNOSIS" TargetMode="External"/><Relationship Id="rId3" Type="http://schemas.openxmlformats.org/officeDocument/2006/relationships/hyperlink" Target="https://www.vcroi2021.org/sessions/19762746/subsession/25640405/INCIDENCE-OF-HIV-INFECTION-WITH-DAILY-OR-ON-DEMAND-ORAL-PrEP-WITH-TDFFTC-IN-FRANCE" TargetMode="External"/><Relationship Id="rId7" Type="http://schemas.openxmlformats.org/officeDocument/2006/relationships/hyperlink" Target="https://www.vcroi2021.org/sessions/19762746/subsession/25643425/LABORATORY-ANALYSIS-OF-HIV-INFECTIONS-IN-HPTN-083-INJECTABLE-CAB-FOR-PrEP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vcroi2021.org/sessions/19762746/subsession/25640411/HSV-2-ACQUISITION-IN-A-RANDOMIZED-TRIAL-OF-CONTRACEPTIVE-METHODS-AMONG-AFRICAN-WOMEN" TargetMode="External"/><Relationship Id="rId5" Type="http://schemas.openxmlformats.org/officeDocument/2006/relationships/hyperlink" Target="https://www.vcroi2021.org/sessions/19762746/subsession/25640409/COST-EFFECTIVENESS-OF-LONG-ACTING-PrEP-AMONG-MSMTGW-IN-THE-US" TargetMode="External"/><Relationship Id="rId4" Type="http://schemas.openxmlformats.org/officeDocument/2006/relationships/hyperlink" Target="https://www.vcroi2021.org/sessions/19762746/subsession/25640406/IMPACT-OF-COMMON-SIDE-EFFECTS-ON-PrEP-PERSISTENCE-DURING-PREGNANCY-IN-SOUTH-AFRICA" TargetMode="Externa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95A0A51A-E127-48A8-BE79-C10499F304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/>
              <a:t>Gilead-initiated or Gilead-supported Abstracts Published at CROI 2021</a:t>
            </a:r>
          </a:p>
        </p:txBody>
      </p:sp>
      <p:sp>
        <p:nvSpPr>
          <p:cNvPr id="2" name="Untertitel 1">
            <a:extLst>
              <a:ext uri="{FF2B5EF4-FFF2-40B4-BE49-F238E27FC236}">
                <a16:creationId xmlns:a16="http://schemas.microsoft.com/office/drawing/2014/main" id="{F9AD294F-2EA5-4539-B8C8-BF158F7183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Abstracts selected by Gilead Medical Affairs Germany, March 6th</a:t>
            </a:r>
          </a:p>
        </p:txBody>
      </p:sp>
      <p:sp>
        <p:nvSpPr>
          <p:cNvPr id="9220" name="Foliennummernplatzhalter 3">
            <a:extLst>
              <a:ext uri="{FF2B5EF4-FFF2-40B4-BE49-F238E27FC236}">
                <a16:creationId xmlns:a16="http://schemas.microsoft.com/office/drawing/2014/main" id="{E28F8CBC-0F96-4BDD-A803-181CD7BB5909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11944350" y="6537325"/>
            <a:ext cx="247650" cy="168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7EFE398-40BE-43BB-B8A2-F62C3CEB738F}" type="slidenum">
              <a:rPr lang="en-US" altLang="de-DE">
                <a:solidFill>
                  <a:srgbClr val="7F7F7F"/>
                </a:solidFill>
              </a:rPr>
              <a:pPr/>
              <a:t>1</a:t>
            </a:fld>
            <a:endParaRPr lang="en-US" altLang="de-DE">
              <a:solidFill>
                <a:srgbClr val="7F7F7F"/>
              </a:solidFill>
            </a:endParaRPr>
          </a:p>
        </p:txBody>
      </p: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F0B6381B-2885-4606-B772-050273BD74E7}"/>
              </a:ext>
            </a:extLst>
          </p:cNvPr>
          <p:cNvGrpSpPr/>
          <p:nvPr/>
        </p:nvGrpSpPr>
        <p:grpSpPr>
          <a:xfrm>
            <a:off x="7680176" y="116632"/>
            <a:ext cx="4355041" cy="2316503"/>
            <a:chOff x="6816081" y="32377"/>
            <a:chExt cx="4896543" cy="2604535"/>
          </a:xfrm>
        </p:grpSpPr>
        <p:grpSp>
          <p:nvGrpSpPr>
            <p:cNvPr id="9" name="Gruppieren 8">
              <a:extLst>
                <a:ext uri="{FF2B5EF4-FFF2-40B4-BE49-F238E27FC236}">
                  <a16:creationId xmlns:a16="http://schemas.microsoft.com/office/drawing/2014/main" id="{566A6F41-C210-4CF8-9537-5855748047EC}"/>
                </a:ext>
              </a:extLst>
            </p:cNvPr>
            <p:cNvGrpSpPr/>
            <p:nvPr/>
          </p:nvGrpSpPr>
          <p:grpSpPr>
            <a:xfrm>
              <a:off x="8040216" y="404664"/>
              <a:ext cx="3672408" cy="1844293"/>
              <a:chOff x="7608168" y="260648"/>
              <a:chExt cx="4151736" cy="2085013"/>
            </a:xfrm>
          </p:grpSpPr>
          <p:pic>
            <p:nvPicPr>
              <p:cNvPr id="4" name="Grafik 3">
                <a:extLst>
                  <a:ext uri="{FF2B5EF4-FFF2-40B4-BE49-F238E27FC236}">
                    <a16:creationId xmlns:a16="http://schemas.microsoft.com/office/drawing/2014/main" id="{6393728A-EC5E-4ECE-A2E2-65653FA24C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7608168" y="260648"/>
                <a:ext cx="4151736" cy="2085013"/>
              </a:xfrm>
              <a:prstGeom prst="rect">
                <a:avLst/>
              </a:prstGeom>
            </p:spPr>
          </p:pic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BA213535-C3EE-4AAD-BBF8-B59430E65FE9}"/>
                  </a:ext>
                </a:extLst>
              </p:cNvPr>
              <p:cNvSpPr/>
              <p:nvPr/>
            </p:nvSpPr>
            <p:spPr>
              <a:xfrm>
                <a:off x="9624392" y="1628800"/>
                <a:ext cx="1368152" cy="504800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</a:pPr>
                <a:endParaRPr lang="de-DE" dirty="0"/>
              </a:p>
            </p:txBody>
          </p:sp>
        </p:grpSp>
        <p:pic>
          <p:nvPicPr>
            <p:cNvPr id="12" name="Grafik 11">
              <a:extLst>
                <a:ext uri="{FF2B5EF4-FFF2-40B4-BE49-F238E27FC236}">
                  <a16:creationId xmlns:a16="http://schemas.microsoft.com/office/drawing/2014/main" id="{5E9CE333-1F91-45A7-BD10-2D8BE4A79A3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16081" y="32377"/>
              <a:ext cx="2592288" cy="260453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2" name="Title 1">
            <a:extLst>
              <a:ext uri="{FF2B5EF4-FFF2-40B4-BE49-F238E27FC236}">
                <a16:creationId xmlns:a16="http://schemas.microsoft.com/office/drawing/2014/main" id="{BC94E304-B9A5-47F8-A5FE-8B3313D42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en-US" altLang="de-DE" dirty="0"/>
            </a:br>
            <a:r>
              <a:rPr lang="en-US" altLang="de-DE" dirty="0"/>
              <a:t>Selected Gilead-initiated/supported abstracts</a:t>
            </a:r>
            <a:endParaRPr lang="en-US" altLang="de-DE" b="1" dirty="0"/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C6F0B715-7603-45E0-8CA4-6EC24731CA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de-DE" dirty="0"/>
              <a:t>virtual CROI 2021, 6 - 10 March 2021</a:t>
            </a:r>
          </a:p>
        </p:txBody>
      </p:sp>
      <p:sp>
        <p:nvSpPr>
          <p:cNvPr id="10275" name="Foliennummernplatzhalter 1">
            <a:extLst>
              <a:ext uri="{FF2B5EF4-FFF2-40B4-BE49-F238E27FC236}">
                <a16:creationId xmlns:a16="http://schemas.microsoft.com/office/drawing/2014/main" id="{2AA43C18-75B2-4469-80D5-B7E3A33A7D4B}"/>
              </a:ext>
            </a:extLst>
          </p:cNvPr>
          <p:cNvSpPr>
            <a:spLocks noGrp="1" noChangeArrowheads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7C27F3C3-43FC-46A0-B300-C1E72E65C69F}" type="slidenum">
              <a:rPr lang="en-US" altLang="de-DE" sz="800">
                <a:solidFill>
                  <a:srgbClr val="7F7F7F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de-DE" sz="800">
              <a:solidFill>
                <a:srgbClr val="7F7F7F"/>
              </a:solidFill>
            </a:endParaRP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9727172F-365F-4A82-843B-C8A4018612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894477"/>
              </p:ext>
            </p:extLst>
          </p:nvPr>
        </p:nvGraphicFramePr>
        <p:xfrm>
          <a:off x="626422" y="1463443"/>
          <a:ext cx="10955979" cy="4846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9621">
                  <a:extLst>
                    <a:ext uri="{9D8B030D-6E8A-4147-A177-3AD203B41FA5}">
                      <a16:colId xmlns:a16="http://schemas.microsoft.com/office/drawing/2014/main" val="2849929307"/>
                    </a:ext>
                  </a:extLst>
                </a:gridCol>
                <a:gridCol w="1087629">
                  <a:extLst>
                    <a:ext uri="{9D8B030D-6E8A-4147-A177-3AD203B41FA5}">
                      <a16:colId xmlns:a16="http://schemas.microsoft.com/office/drawing/2014/main" val="2450421974"/>
                    </a:ext>
                  </a:extLst>
                </a:gridCol>
                <a:gridCol w="5400600">
                  <a:extLst>
                    <a:ext uri="{9D8B030D-6E8A-4147-A177-3AD203B41FA5}">
                      <a16:colId xmlns:a16="http://schemas.microsoft.com/office/drawing/2014/main" val="215754380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518878116"/>
                    </a:ext>
                  </a:extLst>
                </a:gridCol>
                <a:gridCol w="1093913">
                  <a:extLst>
                    <a:ext uri="{9D8B030D-6E8A-4147-A177-3AD203B41FA5}">
                      <a16:colId xmlns:a16="http://schemas.microsoft.com/office/drawing/2014/main" val="829765910"/>
                    </a:ext>
                  </a:extLst>
                </a:gridCol>
              </a:tblGrid>
              <a:tr h="548640">
                <a:tc gridSpan="5"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chemeClr val="bg1"/>
                          </a:solidFill>
                        </a:rPr>
                        <a:t>Prevention – 2 of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02592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Oral / Poster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 err="1">
                          <a:effectLst/>
                        </a:rPr>
                        <a:t>Presenter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Title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Session</a:t>
                      </a:r>
                      <a:br>
                        <a:rPr lang="de-DE" sz="1200" b="1" u="none" strike="noStrike" dirty="0">
                          <a:effectLst/>
                        </a:rPr>
                      </a:br>
                      <a:r>
                        <a:rPr lang="de-DE" sz="1200" b="1" u="none" strike="noStrike" dirty="0">
                          <a:effectLst/>
                        </a:rPr>
                        <a:t>Information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Link </a:t>
                      </a:r>
                      <a:r>
                        <a:rPr lang="de-DE" sz="1200" b="1" u="none" strike="noStrike" dirty="0" err="1">
                          <a:effectLst/>
                        </a:rPr>
                        <a:t>to</a:t>
                      </a:r>
                      <a:r>
                        <a:rPr lang="de-DE" sz="1200" b="1" u="none" strike="noStrike" dirty="0">
                          <a:effectLst/>
                        </a:rPr>
                        <a:t> </a:t>
                      </a:r>
                      <a:r>
                        <a:rPr lang="de-DE" sz="1200" b="1" u="none" strike="noStrike" dirty="0" err="1">
                          <a:effectLst/>
                        </a:rPr>
                        <a:t>Presentation</a:t>
                      </a:r>
                      <a:r>
                        <a:rPr lang="de-DE" sz="1200" b="1" u="none" strike="noStrike" dirty="0">
                          <a:effectLst/>
                        </a:rPr>
                        <a:t> 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17819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Poster 354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Matthew Spinelli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Establishing the cut-off for a urine-based point-of-care test for adherence to TAF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Science Spotlights™-G1</a:t>
                      </a:r>
                    </a:p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ADVANCES IN ADHERENCE TESTING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3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22473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Poster 361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Carolina Herrera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Pharmacokinetic and pharmacodynamic study of TFV and TAF for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PrEP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 foreskin tissue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Science Spotlights™-G2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EFFECTS OF DRUG DISPOSITION IN THE CSF, YMPH NODES, LUNG, AND GENITAL TRACT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4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836721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Poster 366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Jenna L. </a:t>
                      </a:r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Yager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Exogenous</a:t>
                      </a:r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hormone</a:t>
                      </a:r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pharmacokinetics</a:t>
                      </a:r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 </a:t>
                      </a:r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transgender</a:t>
                      </a:r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adolescents</a:t>
                      </a:r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receiving</a:t>
                      </a:r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oral TDF/FTC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Science Spotlights™-G3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DRUG-DRUG INTERACTIONS: FROM</a:t>
                      </a:r>
                    </a:p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PREDICTIONS TO MANAGEMENT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5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4335237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Poster 367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Jenna L. </a:t>
                      </a:r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Yager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TFV-DP and FTC-TP in PBMC among transgender adolescents receiving daily TDF/FTC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Science Spotlights™-G3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DRUG-DRUG INTERACTIONS: FROM</a:t>
                      </a:r>
                    </a:p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PREDICTIONS TO MANAGEMENT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6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72515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Poster 428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Stephanie Cox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Ultrasensitive HIV-1 drug resistance analysis in the DISCOVER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PrEP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trial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Science Spotlights™-I2</a:t>
                      </a:r>
                    </a:p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NEW DEVELOPMENTS IN TRANSMITTED AND ACQUIRED DRUG RESISTANCE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7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019475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Poster 705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Gabriel Wagner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Predictors of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PrEP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uptake in a sexual health clinic with immediate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PrEP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initiation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Science Spotlights™-V1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LESSONS AND CHALLENGES IN ORAL</a:t>
                      </a:r>
                    </a:p>
                    <a:p>
                      <a:pPr algn="ctr" fontAlgn="ctr"/>
                      <a:r>
                        <a:rPr lang="en-US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PrEP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IMPLEMENTATION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8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3096183"/>
                  </a:ext>
                </a:extLst>
              </a:tr>
            </a:tbl>
          </a:graphicData>
        </a:graphic>
      </p:graphicFrame>
      <p:pic>
        <p:nvPicPr>
          <p:cNvPr id="7" name="Picture 2" descr="CROI Conference">
            <a:extLst>
              <a:ext uri="{FF2B5EF4-FFF2-40B4-BE49-F238E27FC236}">
                <a16:creationId xmlns:a16="http://schemas.microsoft.com/office/drawing/2014/main" id="{2E425262-20F0-4BAD-A766-256AE2080A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4392" y="111897"/>
            <a:ext cx="2324975" cy="1005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2685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2" name="Title 1">
            <a:extLst>
              <a:ext uri="{FF2B5EF4-FFF2-40B4-BE49-F238E27FC236}">
                <a16:creationId xmlns:a16="http://schemas.microsoft.com/office/drawing/2014/main" id="{BC94E304-B9A5-47F8-A5FE-8B3313D42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en-US" altLang="de-DE" dirty="0"/>
            </a:br>
            <a:r>
              <a:rPr lang="en-US" altLang="de-DE" dirty="0"/>
              <a:t>Selected Gilead-initiated/supported abstracts</a:t>
            </a:r>
            <a:endParaRPr lang="en-US" altLang="de-DE" b="1" dirty="0"/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C6F0B715-7603-45E0-8CA4-6EC24731CA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de-DE" dirty="0"/>
              <a:t>virtual CROI 2021, 6 - 10 March 2021</a:t>
            </a:r>
          </a:p>
        </p:txBody>
      </p:sp>
      <p:sp>
        <p:nvSpPr>
          <p:cNvPr id="10275" name="Foliennummernplatzhalter 1">
            <a:extLst>
              <a:ext uri="{FF2B5EF4-FFF2-40B4-BE49-F238E27FC236}">
                <a16:creationId xmlns:a16="http://schemas.microsoft.com/office/drawing/2014/main" id="{2AA43C18-75B2-4469-80D5-B7E3A33A7D4B}"/>
              </a:ext>
            </a:extLst>
          </p:cNvPr>
          <p:cNvSpPr>
            <a:spLocks noGrp="1" noChangeArrowheads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7C27F3C3-43FC-46A0-B300-C1E72E65C69F}" type="slidenum">
              <a:rPr lang="en-US" altLang="de-DE" sz="800">
                <a:solidFill>
                  <a:srgbClr val="7F7F7F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de-DE" sz="800">
              <a:solidFill>
                <a:srgbClr val="7F7F7F"/>
              </a:solidFill>
            </a:endParaRP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9727172F-365F-4A82-843B-C8A4018612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1723894"/>
              </p:ext>
            </p:extLst>
          </p:nvPr>
        </p:nvGraphicFramePr>
        <p:xfrm>
          <a:off x="626422" y="1463443"/>
          <a:ext cx="10955979" cy="2926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9621">
                  <a:extLst>
                    <a:ext uri="{9D8B030D-6E8A-4147-A177-3AD203B41FA5}">
                      <a16:colId xmlns:a16="http://schemas.microsoft.com/office/drawing/2014/main" val="2849929307"/>
                    </a:ext>
                  </a:extLst>
                </a:gridCol>
                <a:gridCol w="1087629">
                  <a:extLst>
                    <a:ext uri="{9D8B030D-6E8A-4147-A177-3AD203B41FA5}">
                      <a16:colId xmlns:a16="http://schemas.microsoft.com/office/drawing/2014/main" val="2450421974"/>
                    </a:ext>
                  </a:extLst>
                </a:gridCol>
                <a:gridCol w="5400600">
                  <a:extLst>
                    <a:ext uri="{9D8B030D-6E8A-4147-A177-3AD203B41FA5}">
                      <a16:colId xmlns:a16="http://schemas.microsoft.com/office/drawing/2014/main" val="215754380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518878116"/>
                    </a:ext>
                  </a:extLst>
                </a:gridCol>
                <a:gridCol w="1093913">
                  <a:extLst>
                    <a:ext uri="{9D8B030D-6E8A-4147-A177-3AD203B41FA5}">
                      <a16:colId xmlns:a16="http://schemas.microsoft.com/office/drawing/2014/main" val="829765910"/>
                    </a:ext>
                  </a:extLst>
                </a:gridCol>
              </a:tblGrid>
              <a:tr h="548640">
                <a:tc gridSpan="5"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chemeClr val="bg1"/>
                          </a:solidFill>
                        </a:rPr>
                        <a:t>Prevention – 3 of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02592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Oral / Poster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 err="1">
                          <a:effectLst/>
                        </a:rPr>
                        <a:t>Presenter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Title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Session</a:t>
                      </a:r>
                      <a:br>
                        <a:rPr lang="de-DE" sz="1200" b="1" u="none" strike="noStrike" dirty="0">
                          <a:effectLst/>
                        </a:rPr>
                      </a:br>
                      <a:r>
                        <a:rPr lang="de-DE" sz="1200" b="1" u="none" strike="noStrike" dirty="0">
                          <a:effectLst/>
                        </a:rPr>
                        <a:t>Information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Link </a:t>
                      </a:r>
                      <a:r>
                        <a:rPr lang="de-DE" sz="1200" b="1" u="none" strike="noStrike" dirty="0" err="1">
                          <a:effectLst/>
                        </a:rPr>
                        <a:t>to</a:t>
                      </a:r>
                      <a:r>
                        <a:rPr lang="de-DE" sz="1200" b="1" u="none" strike="noStrike" dirty="0">
                          <a:effectLst/>
                        </a:rPr>
                        <a:t> </a:t>
                      </a:r>
                      <a:r>
                        <a:rPr lang="de-DE" sz="1200" b="1" u="none" strike="noStrike" dirty="0" err="1">
                          <a:effectLst/>
                        </a:rPr>
                        <a:t>Presentation</a:t>
                      </a:r>
                      <a:r>
                        <a:rPr lang="de-DE" sz="1200" b="1" u="none" strike="noStrike" dirty="0">
                          <a:effectLst/>
                        </a:rPr>
                        <a:t> 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17819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Poster 709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Troy </a:t>
                      </a:r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Grennan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Daily doxycycline in MSM on HIV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PrEP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for prevention of sexually transmitted infections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Science Spotlights™-V2</a:t>
                      </a:r>
                    </a:p>
                    <a:p>
                      <a:pPr algn="ctr" fontAlgn="ctr"/>
                      <a:r>
                        <a:rPr lang="en-US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PrEP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ADHERENCE AND CONTROL OF STIs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3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390653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Poster 711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Katherine M. Anderson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impact of violence on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PrEP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adherence among US cisgender women at risk for HIV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Science Spotlights™-V2</a:t>
                      </a:r>
                    </a:p>
                    <a:p>
                      <a:pPr algn="ctr" fontAlgn="ctr"/>
                      <a:r>
                        <a:rPr lang="en-US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PrEP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ADHERENCE AND CONTROL OF STIs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4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9634268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Poster 713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Jill Blumenthal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Predictors of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PrEP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adherence and retention in US cisgender women at risk for HIV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Science Spotlights™-V2</a:t>
                      </a:r>
                    </a:p>
                    <a:p>
                      <a:pPr algn="ctr" fontAlgn="ctr"/>
                      <a:r>
                        <a:rPr lang="en-US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PrEP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ADHERENCE AND CONTROL OF STIs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5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4709423"/>
                  </a:ext>
                </a:extLst>
              </a:tr>
            </a:tbl>
          </a:graphicData>
        </a:graphic>
      </p:graphicFrame>
      <p:pic>
        <p:nvPicPr>
          <p:cNvPr id="7" name="Picture 2" descr="CROI Conference">
            <a:extLst>
              <a:ext uri="{FF2B5EF4-FFF2-40B4-BE49-F238E27FC236}">
                <a16:creationId xmlns:a16="http://schemas.microsoft.com/office/drawing/2014/main" id="{2E425262-20F0-4BAD-A766-256AE2080A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4392" y="111897"/>
            <a:ext cx="2324975" cy="1005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966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2" name="Title 1">
            <a:extLst>
              <a:ext uri="{FF2B5EF4-FFF2-40B4-BE49-F238E27FC236}">
                <a16:creationId xmlns:a16="http://schemas.microsoft.com/office/drawing/2014/main" id="{BC94E304-B9A5-47F8-A5FE-8B3313D42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en-US" altLang="de-DE" dirty="0"/>
            </a:br>
            <a:r>
              <a:rPr lang="en-US" altLang="de-DE" dirty="0"/>
              <a:t>Selected Gilead-initiated/supported abstracts</a:t>
            </a:r>
            <a:endParaRPr lang="en-US" altLang="de-DE" b="1" dirty="0"/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C6F0B715-7603-45E0-8CA4-6EC24731CA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de-DE" dirty="0"/>
              <a:t>virtual CROI 2021, 6 - 10 March 2021</a:t>
            </a:r>
          </a:p>
        </p:txBody>
      </p:sp>
      <p:sp>
        <p:nvSpPr>
          <p:cNvPr id="10275" name="Foliennummernplatzhalter 1">
            <a:extLst>
              <a:ext uri="{FF2B5EF4-FFF2-40B4-BE49-F238E27FC236}">
                <a16:creationId xmlns:a16="http://schemas.microsoft.com/office/drawing/2014/main" id="{2AA43C18-75B2-4469-80D5-B7E3A33A7D4B}"/>
              </a:ext>
            </a:extLst>
          </p:cNvPr>
          <p:cNvSpPr>
            <a:spLocks noGrp="1" noChangeArrowheads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7C27F3C3-43FC-46A0-B300-C1E72E65C69F}" type="slidenum">
              <a:rPr lang="en-US" altLang="de-DE" sz="800">
                <a:solidFill>
                  <a:srgbClr val="7F7F7F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de-DE" sz="800">
              <a:solidFill>
                <a:srgbClr val="7F7F7F"/>
              </a:solidFill>
            </a:endParaRP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9727172F-365F-4A82-843B-C8A4018612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169219"/>
              </p:ext>
            </p:extLst>
          </p:nvPr>
        </p:nvGraphicFramePr>
        <p:xfrm>
          <a:off x="626422" y="1463443"/>
          <a:ext cx="10955979" cy="4206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9621">
                  <a:extLst>
                    <a:ext uri="{9D8B030D-6E8A-4147-A177-3AD203B41FA5}">
                      <a16:colId xmlns:a16="http://schemas.microsoft.com/office/drawing/2014/main" val="2849929307"/>
                    </a:ext>
                  </a:extLst>
                </a:gridCol>
                <a:gridCol w="1087629">
                  <a:extLst>
                    <a:ext uri="{9D8B030D-6E8A-4147-A177-3AD203B41FA5}">
                      <a16:colId xmlns:a16="http://schemas.microsoft.com/office/drawing/2014/main" val="2450421974"/>
                    </a:ext>
                  </a:extLst>
                </a:gridCol>
                <a:gridCol w="5403783">
                  <a:extLst>
                    <a:ext uri="{9D8B030D-6E8A-4147-A177-3AD203B41FA5}">
                      <a16:colId xmlns:a16="http://schemas.microsoft.com/office/drawing/2014/main" val="2157543801"/>
                    </a:ext>
                  </a:extLst>
                </a:gridCol>
                <a:gridCol w="1941033">
                  <a:extLst>
                    <a:ext uri="{9D8B030D-6E8A-4147-A177-3AD203B41FA5}">
                      <a16:colId xmlns:a16="http://schemas.microsoft.com/office/drawing/2014/main" val="518878116"/>
                    </a:ext>
                  </a:extLst>
                </a:gridCol>
                <a:gridCol w="1093913">
                  <a:extLst>
                    <a:ext uri="{9D8B030D-6E8A-4147-A177-3AD203B41FA5}">
                      <a16:colId xmlns:a16="http://schemas.microsoft.com/office/drawing/2014/main" val="829765910"/>
                    </a:ext>
                  </a:extLst>
                </a:gridCol>
              </a:tblGrid>
              <a:tr h="548640">
                <a:tc gridSpan="5"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chemeClr val="bg1"/>
                          </a:solidFill>
                        </a:rPr>
                        <a:t>Cure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02592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Oral / Poster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 err="1">
                          <a:effectLst/>
                        </a:rPr>
                        <a:t>Presenter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Title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Session</a:t>
                      </a:r>
                      <a:br>
                        <a:rPr lang="de-DE" sz="1200" b="1" u="none" strike="noStrike" dirty="0">
                          <a:effectLst/>
                        </a:rPr>
                      </a:br>
                      <a:r>
                        <a:rPr lang="de-DE" sz="1200" b="1" u="none" strike="noStrike" dirty="0">
                          <a:effectLst/>
                        </a:rPr>
                        <a:t>Information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Link </a:t>
                      </a:r>
                      <a:r>
                        <a:rPr lang="de-DE" sz="1200" b="1" u="none" strike="noStrike" dirty="0" err="1">
                          <a:effectLst/>
                        </a:rPr>
                        <a:t>to</a:t>
                      </a:r>
                      <a:r>
                        <a:rPr lang="de-DE" sz="1200" b="1" u="none" strike="noStrike" dirty="0">
                          <a:effectLst/>
                        </a:rPr>
                        <a:t> </a:t>
                      </a:r>
                      <a:r>
                        <a:rPr lang="de-DE" sz="1200" b="1" u="none" strike="noStrike" dirty="0" err="1">
                          <a:effectLst/>
                        </a:rPr>
                        <a:t>Presentation</a:t>
                      </a:r>
                      <a:r>
                        <a:rPr lang="de-DE" sz="1200" b="1" u="none" strike="noStrike" dirty="0">
                          <a:effectLst/>
                        </a:rPr>
                        <a:t> 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17819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Late </a:t>
                      </a:r>
                      <a:r>
                        <a:rPr lang="de-DE" sz="1100" b="1" i="0" u="none" strike="noStrike" dirty="0" err="1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Breaker</a:t>
                      </a:r>
                      <a:endParaRPr lang="de-DE" sz="11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Oral 161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Beatriz </a:t>
                      </a:r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Mothe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 placebo-controlled ATI trial of HTI vaccines in early treated HIV infection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Oral Abstract-10</a:t>
                      </a:r>
                    </a:p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HIV RESERVOIRS</a:t>
                      </a:r>
                    </a:p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Wednesday, Mar 10</a:t>
                      </a:r>
                    </a:p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18:45–18:55 CET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3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104948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Poster 220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Yanhui</a:t>
                      </a:r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Cai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HIV rebound in controllers is associated with specific fecal microbiome profile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Science Spotlights™-B4</a:t>
                      </a:r>
                    </a:p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HIV AND THE GUT MICROBIOME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4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019475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Poster 294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Alivelu</a:t>
                      </a:r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M. </a:t>
                      </a:r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Irrinki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Activating PKC-ε induces HIV expression with improved tolerability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Science Spotlights™-E2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MECHANISMS OF HIV LATENCY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5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339785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Poster 312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Gesham</a:t>
                      </a:r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Magombedze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Mathematical modeling of predictors of posttreatment control in HIV cure trials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Science Spotlights™-E5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CONTROLLERS AND POSTTREATMENT</a:t>
                      </a:r>
                    </a:p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CONTROLLERS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6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6995395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Poster 425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Brian </a:t>
                      </a:r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Moldt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Evaluation of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bnAb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sensitivity by genotyping and phenotyping for HIV clinical trials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Science Spotlights™-I1</a:t>
                      </a:r>
                    </a:p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NEW DRUGS, OLD DRUGS, AND NEW</a:t>
                      </a:r>
                    </a:p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RESISTANCE MECHANISMS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7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736347"/>
                  </a:ext>
                </a:extLst>
              </a:tr>
            </a:tbl>
          </a:graphicData>
        </a:graphic>
      </p:graphicFrame>
      <p:pic>
        <p:nvPicPr>
          <p:cNvPr id="7" name="Picture 2" descr="CROI Conference">
            <a:extLst>
              <a:ext uri="{FF2B5EF4-FFF2-40B4-BE49-F238E27FC236}">
                <a16:creationId xmlns:a16="http://schemas.microsoft.com/office/drawing/2014/main" id="{2E425262-20F0-4BAD-A766-256AE2080A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4392" y="111897"/>
            <a:ext cx="2324975" cy="1005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3429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2" name="Title 1">
            <a:extLst>
              <a:ext uri="{FF2B5EF4-FFF2-40B4-BE49-F238E27FC236}">
                <a16:creationId xmlns:a16="http://schemas.microsoft.com/office/drawing/2014/main" id="{BC94E304-B9A5-47F8-A5FE-8B3313D42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en-US" altLang="de-DE" dirty="0"/>
            </a:br>
            <a:r>
              <a:rPr lang="en-US" altLang="de-DE" dirty="0"/>
              <a:t>Selected Gilead-initiated/supported abstracts</a:t>
            </a:r>
            <a:endParaRPr lang="en-US" altLang="de-DE" b="1" dirty="0"/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C6F0B715-7603-45E0-8CA4-6EC24731CA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de-DE" dirty="0"/>
              <a:t>virtual CROI 2021, 6 - 10 March 2021</a:t>
            </a:r>
          </a:p>
        </p:txBody>
      </p:sp>
      <p:sp>
        <p:nvSpPr>
          <p:cNvPr id="10275" name="Foliennummernplatzhalter 1">
            <a:extLst>
              <a:ext uri="{FF2B5EF4-FFF2-40B4-BE49-F238E27FC236}">
                <a16:creationId xmlns:a16="http://schemas.microsoft.com/office/drawing/2014/main" id="{2AA43C18-75B2-4469-80D5-B7E3A33A7D4B}"/>
              </a:ext>
            </a:extLst>
          </p:cNvPr>
          <p:cNvSpPr>
            <a:spLocks noGrp="1" noChangeArrowheads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7C27F3C3-43FC-46A0-B300-C1E72E65C69F}" type="slidenum">
              <a:rPr lang="en-US" altLang="de-DE" sz="800">
                <a:solidFill>
                  <a:srgbClr val="7F7F7F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de-DE" sz="800">
              <a:solidFill>
                <a:srgbClr val="7F7F7F"/>
              </a:solidFill>
            </a:endParaRP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9727172F-365F-4A82-843B-C8A4018612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628892"/>
              </p:ext>
            </p:extLst>
          </p:nvPr>
        </p:nvGraphicFramePr>
        <p:xfrm>
          <a:off x="626422" y="1463443"/>
          <a:ext cx="10955979" cy="3566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9621">
                  <a:extLst>
                    <a:ext uri="{9D8B030D-6E8A-4147-A177-3AD203B41FA5}">
                      <a16:colId xmlns:a16="http://schemas.microsoft.com/office/drawing/2014/main" val="2849929307"/>
                    </a:ext>
                  </a:extLst>
                </a:gridCol>
                <a:gridCol w="1087629">
                  <a:extLst>
                    <a:ext uri="{9D8B030D-6E8A-4147-A177-3AD203B41FA5}">
                      <a16:colId xmlns:a16="http://schemas.microsoft.com/office/drawing/2014/main" val="2450421974"/>
                    </a:ext>
                  </a:extLst>
                </a:gridCol>
                <a:gridCol w="5403783">
                  <a:extLst>
                    <a:ext uri="{9D8B030D-6E8A-4147-A177-3AD203B41FA5}">
                      <a16:colId xmlns:a16="http://schemas.microsoft.com/office/drawing/2014/main" val="2157543801"/>
                    </a:ext>
                  </a:extLst>
                </a:gridCol>
                <a:gridCol w="1941033">
                  <a:extLst>
                    <a:ext uri="{9D8B030D-6E8A-4147-A177-3AD203B41FA5}">
                      <a16:colId xmlns:a16="http://schemas.microsoft.com/office/drawing/2014/main" val="518878116"/>
                    </a:ext>
                  </a:extLst>
                </a:gridCol>
                <a:gridCol w="1093913">
                  <a:extLst>
                    <a:ext uri="{9D8B030D-6E8A-4147-A177-3AD203B41FA5}">
                      <a16:colId xmlns:a16="http://schemas.microsoft.com/office/drawing/2014/main" val="829765910"/>
                    </a:ext>
                  </a:extLst>
                </a:gridCol>
              </a:tblGrid>
              <a:tr h="548640">
                <a:tc gridSpan="5"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chemeClr val="bg1"/>
                          </a:solidFill>
                        </a:rPr>
                        <a:t>Remdesivir (RDV)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02592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Oral / Poster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 err="1">
                          <a:effectLst/>
                        </a:rPr>
                        <a:t>Presenter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Title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Session</a:t>
                      </a:r>
                      <a:br>
                        <a:rPr lang="de-DE" sz="1200" b="1" u="none" strike="noStrike" dirty="0">
                          <a:effectLst/>
                        </a:rPr>
                      </a:br>
                      <a:r>
                        <a:rPr lang="de-DE" sz="1200" b="1" u="none" strike="noStrike" dirty="0">
                          <a:effectLst/>
                        </a:rPr>
                        <a:t>Information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Link </a:t>
                      </a:r>
                      <a:r>
                        <a:rPr lang="de-DE" sz="1200" b="1" u="none" strike="noStrike" dirty="0" err="1">
                          <a:effectLst/>
                        </a:rPr>
                        <a:t>to</a:t>
                      </a:r>
                      <a:r>
                        <a:rPr lang="de-DE" sz="1200" b="1" u="none" strike="noStrike" dirty="0">
                          <a:effectLst/>
                        </a:rPr>
                        <a:t> </a:t>
                      </a:r>
                      <a:r>
                        <a:rPr lang="de-DE" sz="1200" b="1" u="none" strike="noStrike" dirty="0" err="1">
                          <a:effectLst/>
                        </a:rPr>
                        <a:t>Presentation</a:t>
                      </a:r>
                      <a:r>
                        <a:rPr lang="de-DE" sz="1200" b="1" u="none" strike="noStrike" dirty="0">
                          <a:effectLst/>
                        </a:rPr>
                        <a:t> 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17819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Poster 393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Susan </a:t>
                      </a:r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Olender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Remdesivir versus standard of care for severe COVID-19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Science Spotlights™-H2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SARS-CoV-2 TREATMENT: CLINICAL</a:t>
                      </a:r>
                    </a:p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INTERVENTIONS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3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019475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Poster 395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Onyema</a:t>
                      </a:r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Ogbuagu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Acute kidney injury in patients with moderate COVID-19 treated with RDV versus SoC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Science Spotlights™-H2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SARS-CoV-2 TREATMENT: CLINICAL</a:t>
                      </a:r>
                    </a:p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INTERVENTIONS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4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736347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Late </a:t>
                      </a:r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Breaker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Poster 397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Essy</a:t>
                      </a:r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Mozaffari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Treatment and outcomes of COVID-19 in the US: Are they different according to race?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Science Spotlights™-H2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SARS-CoV-2 TREATMENT: CLINICAL</a:t>
                      </a:r>
                    </a:p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INTERVENTIONS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5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309618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Late </a:t>
                      </a:r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Breaker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Poster 617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Flor Munoz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Safety and efficacy or Remdesivir in a pediatric COVID-19 population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Science Spotlights™-Q5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COVID-19 IN CHILDREN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6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3132423"/>
                  </a:ext>
                </a:extLst>
              </a:tr>
            </a:tbl>
          </a:graphicData>
        </a:graphic>
      </p:graphicFrame>
      <p:pic>
        <p:nvPicPr>
          <p:cNvPr id="7" name="Picture 2" descr="CROI Conference">
            <a:extLst>
              <a:ext uri="{FF2B5EF4-FFF2-40B4-BE49-F238E27FC236}">
                <a16:creationId xmlns:a16="http://schemas.microsoft.com/office/drawing/2014/main" id="{2E425262-20F0-4BAD-A766-256AE2080A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4392" y="111897"/>
            <a:ext cx="2324975" cy="1005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3944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2" name="Title 1">
            <a:extLst>
              <a:ext uri="{FF2B5EF4-FFF2-40B4-BE49-F238E27FC236}">
                <a16:creationId xmlns:a16="http://schemas.microsoft.com/office/drawing/2014/main" id="{BC94E304-B9A5-47F8-A5FE-8B3313D42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en-US" altLang="de-DE" dirty="0"/>
            </a:br>
            <a:r>
              <a:rPr lang="en-US" altLang="de-DE" dirty="0"/>
              <a:t>Selected Gilead-initiated/supported abstracts</a:t>
            </a:r>
            <a:endParaRPr lang="en-US" altLang="de-DE" b="1" dirty="0"/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C6F0B715-7603-45E0-8CA4-6EC24731CA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de-DE" dirty="0"/>
              <a:t>virtual CROI 2021, 6 - 10 March 2021</a:t>
            </a:r>
          </a:p>
        </p:txBody>
      </p:sp>
      <p:sp>
        <p:nvSpPr>
          <p:cNvPr id="10275" name="Foliennummernplatzhalter 1">
            <a:extLst>
              <a:ext uri="{FF2B5EF4-FFF2-40B4-BE49-F238E27FC236}">
                <a16:creationId xmlns:a16="http://schemas.microsoft.com/office/drawing/2014/main" id="{2AA43C18-75B2-4469-80D5-B7E3A33A7D4B}"/>
              </a:ext>
            </a:extLst>
          </p:cNvPr>
          <p:cNvSpPr>
            <a:spLocks noGrp="1" noChangeArrowheads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7C27F3C3-43FC-46A0-B300-C1E72E65C69F}" type="slidenum">
              <a:rPr lang="en-US" altLang="de-DE" sz="800">
                <a:solidFill>
                  <a:srgbClr val="7F7F7F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de-DE" sz="800">
              <a:solidFill>
                <a:srgbClr val="7F7F7F"/>
              </a:solidFill>
            </a:endParaRP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EABB67D4-82E6-4A5F-8E9B-5A32ACA51D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380849"/>
              </p:ext>
            </p:extLst>
          </p:nvPr>
        </p:nvGraphicFramePr>
        <p:xfrm>
          <a:off x="631964" y="1484784"/>
          <a:ext cx="10950435" cy="42284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8714">
                  <a:extLst>
                    <a:ext uri="{9D8B030D-6E8A-4147-A177-3AD203B41FA5}">
                      <a16:colId xmlns:a16="http://schemas.microsoft.com/office/drawing/2014/main" val="304037216"/>
                    </a:ext>
                  </a:extLst>
                </a:gridCol>
                <a:gridCol w="1182994">
                  <a:extLst>
                    <a:ext uri="{9D8B030D-6E8A-4147-A177-3AD203B41FA5}">
                      <a16:colId xmlns:a16="http://schemas.microsoft.com/office/drawing/2014/main" val="46339223"/>
                    </a:ext>
                  </a:extLst>
                </a:gridCol>
                <a:gridCol w="5400600">
                  <a:extLst>
                    <a:ext uri="{9D8B030D-6E8A-4147-A177-3AD203B41FA5}">
                      <a16:colId xmlns:a16="http://schemas.microsoft.com/office/drawing/2014/main" val="1939775096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1265756195"/>
                    </a:ext>
                  </a:extLst>
                </a:gridCol>
                <a:gridCol w="1093911">
                  <a:extLst>
                    <a:ext uri="{9D8B030D-6E8A-4147-A177-3AD203B41FA5}">
                      <a16:colId xmlns:a16="http://schemas.microsoft.com/office/drawing/2014/main" val="2361417409"/>
                    </a:ext>
                  </a:extLst>
                </a:gridCol>
              </a:tblGrid>
              <a:tr h="548640">
                <a:tc gridSpan="5"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bg1"/>
                          </a:solidFill>
                        </a:rPr>
                        <a:t>B/F/TAF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256804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Oral / Poster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 err="1">
                          <a:effectLst/>
                        </a:rPr>
                        <a:t>Presenter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Title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Session</a:t>
                      </a:r>
                      <a:br>
                        <a:rPr lang="de-DE" sz="1200" b="1" u="none" strike="noStrike" dirty="0">
                          <a:effectLst/>
                        </a:rPr>
                      </a:br>
                      <a:r>
                        <a:rPr lang="de-DE" sz="1200" b="1" u="none" strike="noStrike" dirty="0">
                          <a:effectLst/>
                        </a:rPr>
                        <a:t>Information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Link </a:t>
                      </a:r>
                      <a:r>
                        <a:rPr lang="de-DE" sz="1200" b="1" u="none" strike="noStrike" dirty="0" err="1">
                          <a:effectLst/>
                        </a:rPr>
                        <a:t>to</a:t>
                      </a:r>
                      <a:r>
                        <a:rPr lang="de-DE" sz="1200" b="1" u="none" strike="noStrike" dirty="0">
                          <a:effectLst/>
                        </a:rPr>
                        <a:t> </a:t>
                      </a:r>
                      <a:r>
                        <a:rPr lang="de-DE" sz="1200" b="1" u="none" strike="noStrike" dirty="0" err="1">
                          <a:effectLst/>
                        </a:rPr>
                        <a:t>Presentation</a:t>
                      </a:r>
                      <a:r>
                        <a:rPr lang="de-DE" sz="1200" b="1" u="none" strike="noStrike" dirty="0">
                          <a:effectLst/>
                        </a:rPr>
                        <a:t> 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81356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Poster 334</a:t>
                      </a: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Alessandra </a:t>
                      </a:r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Vergori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 of switch from EFV/F/TDF to B/F/TAF on psychiatric symptoms and neurocognition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Science Spotlights™-F4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TREATMENT EFFECTS ON NEUROLOGIC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OUTCOMES</a:t>
                      </a: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3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0859709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Poster 369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Priyanka</a:t>
                      </a:r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Arora</a:t>
                      </a: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Drug interactions with once-daily B/F/TAF in combination with once-weekly rifapentine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Science Spotlights™-G3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DRUG-DRUG INTERACTIONS: FROM PREDICTIONS TO MANAGEMENT</a:t>
                      </a: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4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9266077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Poster 415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Kimberly </a:t>
                      </a:r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Workowski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4-Year outcomes of B/F/TAF in treatment-naïve adults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Science Spotlights™-H6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CLINICAL TRIALS OF ANTIRETROVIRAL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THERAPY: TREATMENT NAIVE AND SWITCH</a:t>
                      </a: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5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685506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Poster 430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Rima K. Acosta</a:t>
                      </a: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HIV with transmitted drug resistance is durably suppressed by B/F/TAF at week 144</a:t>
                      </a: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Science Spotlights™-I2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NEW DEVELOPMENTS IN TRANSMITTED AND ACQUIRED DRUG RESISTANCE</a:t>
                      </a: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6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0306617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Poster 438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Michelle L. </a:t>
                      </a:r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D'Antoni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HIV-1 DNA genotyping is often variable in repeat testing from single blood draws</a:t>
                      </a: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Science Spotlights™-I3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NEW RESISTANCE TECHNOLOGIES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7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5083674"/>
                  </a:ext>
                </a:extLst>
              </a:tr>
            </a:tbl>
          </a:graphicData>
        </a:graphic>
      </p:graphicFrame>
      <p:pic>
        <p:nvPicPr>
          <p:cNvPr id="1026" name="Picture 2" descr="CROI Conference">
            <a:extLst>
              <a:ext uri="{FF2B5EF4-FFF2-40B4-BE49-F238E27FC236}">
                <a16:creationId xmlns:a16="http://schemas.microsoft.com/office/drawing/2014/main" id="{7C5F67DF-D1F1-4435-9EEC-6E31464C96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4392" y="111897"/>
            <a:ext cx="2324975" cy="1005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2" name="Title 1">
            <a:extLst>
              <a:ext uri="{FF2B5EF4-FFF2-40B4-BE49-F238E27FC236}">
                <a16:creationId xmlns:a16="http://schemas.microsoft.com/office/drawing/2014/main" id="{BC94E304-B9A5-47F8-A5FE-8B3313D42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en-US" altLang="de-DE" dirty="0"/>
            </a:br>
            <a:r>
              <a:rPr lang="en-US" altLang="de-DE" dirty="0"/>
              <a:t>Selected Gilead-initiated/supported abstracts</a:t>
            </a:r>
            <a:endParaRPr lang="en-US" altLang="de-DE" b="1" dirty="0"/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C6F0B715-7603-45E0-8CA4-6EC24731CA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de-DE" dirty="0"/>
              <a:t>virtual CROI 2021, 6 - 10 March 2021</a:t>
            </a:r>
          </a:p>
        </p:txBody>
      </p:sp>
      <p:sp>
        <p:nvSpPr>
          <p:cNvPr id="10275" name="Foliennummernplatzhalter 1">
            <a:extLst>
              <a:ext uri="{FF2B5EF4-FFF2-40B4-BE49-F238E27FC236}">
                <a16:creationId xmlns:a16="http://schemas.microsoft.com/office/drawing/2014/main" id="{2AA43C18-75B2-4469-80D5-B7E3A33A7D4B}"/>
              </a:ext>
            </a:extLst>
          </p:cNvPr>
          <p:cNvSpPr>
            <a:spLocks noGrp="1" noChangeArrowheads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7C27F3C3-43FC-46A0-B300-C1E72E65C69F}" type="slidenum">
              <a:rPr lang="en-US" altLang="de-DE" sz="800">
                <a:solidFill>
                  <a:srgbClr val="7F7F7F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de-DE" sz="800">
              <a:solidFill>
                <a:srgbClr val="7F7F7F"/>
              </a:solidFill>
            </a:endParaRP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4B0CCE85-603B-4D02-84E1-E6F90D0DD8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640194"/>
              </p:ext>
            </p:extLst>
          </p:nvPr>
        </p:nvGraphicFramePr>
        <p:xfrm>
          <a:off x="623392" y="1484784"/>
          <a:ext cx="10945216" cy="50802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35487">
                  <a:extLst>
                    <a:ext uri="{9D8B030D-6E8A-4147-A177-3AD203B41FA5}">
                      <a16:colId xmlns:a16="http://schemas.microsoft.com/office/drawing/2014/main" val="4080928887"/>
                    </a:ext>
                  </a:extLst>
                </a:gridCol>
                <a:gridCol w="1156801">
                  <a:extLst>
                    <a:ext uri="{9D8B030D-6E8A-4147-A177-3AD203B41FA5}">
                      <a16:colId xmlns:a16="http://schemas.microsoft.com/office/drawing/2014/main" val="1272304687"/>
                    </a:ext>
                  </a:extLst>
                </a:gridCol>
                <a:gridCol w="4752528">
                  <a:extLst>
                    <a:ext uri="{9D8B030D-6E8A-4147-A177-3AD203B41FA5}">
                      <a16:colId xmlns:a16="http://schemas.microsoft.com/office/drawing/2014/main" val="981505632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3053125545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300473933"/>
                    </a:ext>
                  </a:extLst>
                </a:gridCol>
              </a:tblGrid>
              <a:tr h="548640">
                <a:tc gridSpan="5"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solidFill>
                            <a:schemeClr val="bg1"/>
                          </a:solidFill>
                        </a:rPr>
                        <a:t>Lenacapavir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 (LEN, GS-6207)</a:t>
                      </a:r>
                      <a:endParaRPr lang="de-DE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9111163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u="none" strike="noStrike" dirty="0">
                          <a:effectLst/>
                        </a:rPr>
                        <a:t>Oral / Poster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59" marR="5359" marT="5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 err="1">
                          <a:effectLst/>
                        </a:rPr>
                        <a:t>Presenter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59" marR="5359" marT="5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Title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59" marR="5359" marT="5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u="none" strike="noStrike" dirty="0">
                          <a:effectLst/>
                        </a:rPr>
                        <a:t>Session</a:t>
                      </a:r>
                      <a:br>
                        <a:rPr lang="de-DE" sz="1200" b="1" u="none" strike="noStrike" dirty="0">
                          <a:effectLst/>
                        </a:rPr>
                      </a:br>
                      <a:r>
                        <a:rPr lang="de-DE" sz="1200" b="1" u="none" strike="noStrike" dirty="0">
                          <a:effectLst/>
                        </a:rPr>
                        <a:t>Information</a:t>
                      </a:r>
                      <a:endParaRPr lang="de-DE" sz="1200" b="1" dirty="0"/>
                    </a:p>
                  </a:txBody>
                  <a:tcPr marL="5359" marR="5359" marT="5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u="none" strike="noStrike" dirty="0">
                          <a:effectLst/>
                        </a:rPr>
                        <a:t>Link </a:t>
                      </a:r>
                      <a:r>
                        <a:rPr lang="de-DE" sz="1200" b="1" u="none" strike="noStrike" dirty="0" err="1">
                          <a:effectLst/>
                        </a:rPr>
                        <a:t>to</a:t>
                      </a:r>
                      <a:r>
                        <a:rPr lang="de-DE" sz="1200" b="1" u="none" strike="noStrike" dirty="0">
                          <a:effectLst/>
                        </a:rPr>
                        <a:t> </a:t>
                      </a:r>
                      <a:r>
                        <a:rPr lang="de-DE" sz="1200" b="1" u="none" strike="noStrike" dirty="0" err="1">
                          <a:effectLst/>
                        </a:rPr>
                        <a:t>Presentation</a:t>
                      </a:r>
                      <a:r>
                        <a:rPr lang="de-DE" sz="1200" b="1" u="none" strike="noStrike" dirty="0">
                          <a:effectLst/>
                        </a:rPr>
                        <a:t> </a:t>
                      </a:r>
                      <a:endParaRPr lang="de-DE" sz="1200" b="1" dirty="0"/>
                    </a:p>
                  </a:txBody>
                  <a:tcPr marL="5359" marR="5359" marT="5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0763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Symposium</a:t>
                      </a:r>
                    </a:p>
                  </a:txBody>
                  <a:tcPr marL="5359" marR="5359" marT="5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Tomas </a:t>
                      </a:r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Cihlar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59" marR="5359" marT="5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Lenacapavir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(GS-6207): First clinically active long-acting inhibitor of HIV Capsid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59" marR="5359" marT="5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+mn-lt"/>
                        </a:rPr>
                        <a:t>Symposium-01</a:t>
                      </a:r>
                    </a:p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n-lt"/>
                        </a:rPr>
                        <a:t>NAVIGATING TO THE NUCLEUS</a:t>
                      </a:r>
                      <a:endParaRPr lang="de-DE" sz="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M</a:t>
                      </a:r>
                      <a:r>
                        <a:rPr lang="de-DE" sz="1100" b="1" dirty="0" err="1">
                          <a:solidFill>
                            <a:srgbClr val="C00000"/>
                          </a:solidFill>
                          <a:latin typeface="+mn-lt"/>
                        </a:rPr>
                        <a:t>onday</a:t>
                      </a:r>
                      <a:r>
                        <a:rPr lang="de-DE" sz="1100" b="1" dirty="0">
                          <a:solidFill>
                            <a:srgbClr val="C00000"/>
                          </a:solidFill>
                          <a:latin typeface="+mn-lt"/>
                        </a:rPr>
                        <a:t>, March 8</a:t>
                      </a:r>
                    </a:p>
                    <a:p>
                      <a:pPr algn="ctr"/>
                      <a:r>
                        <a:rPr lang="de-DE" sz="1100" b="1" dirty="0">
                          <a:solidFill>
                            <a:srgbClr val="C00000"/>
                          </a:solidFill>
                          <a:latin typeface="+mn-lt"/>
                        </a:rPr>
                        <a:t>ON-DEMAND </a:t>
                      </a:r>
                      <a:r>
                        <a:rPr lang="en-US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released on Monday </a:t>
                      </a:r>
                      <a:endParaRPr lang="de-DE" sz="1100" b="1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marL="5359" marR="5359" marT="5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3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734728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Oral 127</a:t>
                      </a:r>
                    </a:p>
                  </a:txBody>
                  <a:tcPr marL="5359" marR="5359" marT="5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Sorana</a:t>
                      </a:r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Segal-Maurer</a:t>
                      </a:r>
                    </a:p>
                  </a:txBody>
                  <a:tcPr marL="5359" marR="5359" marT="5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Potent antiviral activity of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Lenacapavir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 phase 2/3 in heavily ART-experienced PWH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59" marR="5359" marT="5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+mn-lt"/>
                        </a:rPr>
                        <a:t>Oral Abstract-06</a:t>
                      </a:r>
                    </a:p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n-lt"/>
                        </a:rPr>
                        <a:t>NEW WEAPONS AGAINST SARS-CoV-2 AND HIV</a:t>
                      </a:r>
                    </a:p>
                    <a:p>
                      <a:pPr algn="ctr"/>
                      <a:r>
                        <a:rPr lang="de-DE" sz="1100" b="1" dirty="0">
                          <a:solidFill>
                            <a:srgbClr val="C00000"/>
                          </a:solidFill>
                          <a:latin typeface="+mn-lt"/>
                        </a:rPr>
                        <a:t>Tuesday, March 9</a:t>
                      </a:r>
                    </a:p>
                    <a:p>
                      <a:pPr algn="ctr"/>
                      <a:r>
                        <a:rPr lang="de-DE" sz="1100" b="1" dirty="0">
                          <a:solidFill>
                            <a:srgbClr val="C00000"/>
                          </a:solidFill>
                          <a:latin typeface="+mn-lt"/>
                        </a:rPr>
                        <a:t>18:35–18:45 CET</a:t>
                      </a:r>
                    </a:p>
                  </a:txBody>
                  <a:tcPr marL="5359" marR="5359" marT="5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4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682722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Oral 128</a:t>
                      </a:r>
                    </a:p>
                  </a:txBody>
                  <a:tcPr marL="5359" marR="5359" marT="5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Laurie </a:t>
                      </a:r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VanderVeen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59" marR="5359" marT="5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Activity and resistance characterization of the HIV Capsid inhibitor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Lenacapavir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59" marR="5359" marT="5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+mn-lt"/>
                        </a:rPr>
                        <a:t>Oral Abstract-06</a:t>
                      </a:r>
                    </a:p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n-lt"/>
                        </a:rPr>
                        <a:t>NEW WEAPONS AGAINST SARS-CoV-2 AND HIV</a:t>
                      </a:r>
                    </a:p>
                    <a:p>
                      <a:pPr algn="ctr"/>
                      <a:r>
                        <a:rPr lang="de-DE" sz="1100" b="1" dirty="0">
                          <a:solidFill>
                            <a:srgbClr val="C00000"/>
                          </a:solidFill>
                          <a:latin typeface="+mn-lt"/>
                        </a:rPr>
                        <a:t>Tuesday, March 9</a:t>
                      </a:r>
                    </a:p>
                    <a:p>
                      <a:pPr algn="ctr"/>
                      <a:r>
                        <a:rPr lang="de-DE" sz="1100" b="1" dirty="0">
                          <a:solidFill>
                            <a:srgbClr val="C00000"/>
                          </a:solidFill>
                          <a:latin typeface="+mn-lt"/>
                        </a:rPr>
                        <a:t>18:45–18:55 CET</a:t>
                      </a:r>
                    </a:p>
                  </a:txBody>
                  <a:tcPr marL="5359" marR="5359" marT="5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5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8981073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Oral 89</a:t>
                      </a:r>
                    </a:p>
                  </a:txBody>
                  <a:tcPr marL="5359" marR="5359" marT="5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Justin Lutz</a:t>
                      </a:r>
                    </a:p>
                  </a:txBody>
                  <a:tcPr marL="5359" marR="5359" marT="5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Clinical evaluation of drug interactions with oral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Lenacapavir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and probe drugs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59" marR="5359" marT="5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+mn-lt"/>
                        </a:rPr>
                        <a:t>Oral Abstract-02</a:t>
                      </a:r>
                    </a:p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n-lt"/>
                        </a:rPr>
                        <a:t>HIV TREATMENT AND PREVENTION: NEW OPPORTUNITIES TO OPTIMIZE DRUG DOSING, ADHERENCE, AND ART</a:t>
                      </a:r>
                    </a:p>
                    <a:p>
                      <a:pPr algn="ctr"/>
                      <a:r>
                        <a:rPr lang="de-DE" sz="1100" b="1" dirty="0">
                          <a:solidFill>
                            <a:srgbClr val="C00000"/>
                          </a:solidFill>
                          <a:latin typeface="+mn-lt"/>
                        </a:rPr>
                        <a:t>Monday, March 8</a:t>
                      </a:r>
                    </a:p>
                    <a:p>
                      <a:pPr algn="ctr"/>
                      <a:r>
                        <a:rPr lang="de-DE" sz="1100" b="1" dirty="0">
                          <a:solidFill>
                            <a:srgbClr val="C00000"/>
                          </a:solidFill>
                          <a:latin typeface="+mn-lt"/>
                        </a:rPr>
                        <a:t>17:40–17:50 CET</a:t>
                      </a:r>
                    </a:p>
                  </a:txBody>
                  <a:tcPr marL="5359" marR="5359" marT="5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6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6875116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Poster 375</a:t>
                      </a:r>
                    </a:p>
                  </a:txBody>
                  <a:tcPr marL="5359" marR="5359" marT="5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Vamshi</a:t>
                      </a:r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Jogiraju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59" marR="5359" marT="5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Pharmacokinetics of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Lenacapavir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an HIV-1 Capsid inhibitor, in hepatic impairment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59" marR="5359" marT="5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Science Spotlights™-G4</a:t>
                      </a:r>
                    </a:p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NEW APPROACHES TO OPTIMIZE DRUG DOSING: LONG ACTING AND BEYOND</a:t>
                      </a:r>
                    </a:p>
                  </a:txBody>
                  <a:tcPr marL="5359" marR="5359" marT="5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7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6935619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Late </a:t>
                      </a:r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Breaker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Poster 717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Elena </a:t>
                      </a:r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Bekerman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Long-acting HIV Capsid inhibitor effective as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PrEP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 a SHIV rhesus macaque model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Science Spotlights™-V3</a:t>
                      </a:r>
                    </a:p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NEW </a:t>
                      </a:r>
                      <a:r>
                        <a:rPr lang="en-US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PrEP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AGENTS AND FORMULATIONS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8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593718"/>
                  </a:ext>
                </a:extLst>
              </a:tr>
            </a:tbl>
          </a:graphicData>
        </a:graphic>
      </p:graphicFrame>
      <p:pic>
        <p:nvPicPr>
          <p:cNvPr id="7" name="Picture 2" descr="CROI Conference">
            <a:extLst>
              <a:ext uri="{FF2B5EF4-FFF2-40B4-BE49-F238E27FC236}">
                <a16:creationId xmlns:a16="http://schemas.microsoft.com/office/drawing/2014/main" id="{CD8114D1-D00E-4CD1-AE47-4B6C38E54F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4392" y="111897"/>
            <a:ext cx="2324975" cy="1005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30EAFD00-45A6-4552-BBDB-0DDC076F1CC8}"/>
              </a:ext>
            </a:extLst>
          </p:cNvPr>
          <p:cNvSpPr txBox="1"/>
          <p:nvPr/>
        </p:nvSpPr>
        <p:spPr>
          <a:xfrm>
            <a:off x="623392" y="6656627"/>
            <a:ext cx="10972799" cy="21602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e-DE" sz="1100" dirty="0"/>
              <a:t>See also Gilead-independent </a:t>
            </a:r>
            <a:r>
              <a:rPr lang="de-DE" sz="1100" dirty="0" err="1"/>
              <a:t>abstract</a:t>
            </a:r>
            <a:r>
              <a:rPr lang="de-DE" sz="1100" dirty="0"/>
              <a:t>: Poster 420 </a:t>
            </a:r>
            <a:r>
              <a:rPr lang="de-DE" sz="1100" dirty="0" err="1"/>
              <a:t>from</a:t>
            </a:r>
            <a:r>
              <a:rPr lang="de-DE" sz="1100" dirty="0"/>
              <a:t> Bester et al. S</a:t>
            </a:r>
            <a:r>
              <a:rPr lang="en-US" sz="1100" dirty="0" err="1"/>
              <a:t>tructural</a:t>
            </a:r>
            <a:r>
              <a:rPr lang="en-US" sz="1100" dirty="0"/>
              <a:t> basis for viral resistance to long-acting HIV</a:t>
            </a:r>
            <a:r>
              <a:rPr lang="de-DE" sz="1100" dirty="0"/>
              <a:t>-1 </a:t>
            </a:r>
            <a:r>
              <a:rPr lang="de-DE" sz="1100" dirty="0" err="1"/>
              <a:t>capsid</a:t>
            </a:r>
            <a:r>
              <a:rPr lang="de-DE" sz="1100" dirty="0"/>
              <a:t> </a:t>
            </a:r>
            <a:r>
              <a:rPr lang="de-DE" sz="1100" dirty="0" err="1"/>
              <a:t>inhibitor</a:t>
            </a:r>
            <a:r>
              <a:rPr lang="de-DE" sz="1100" dirty="0"/>
              <a:t> GS-6207. </a:t>
            </a:r>
            <a:r>
              <a:rPr lang="de-DE" sz="1100" dirty="0">
                <a:hlinkClick r:id="rId10"/>
              </a:rPr>
              <a:t>Link</a:t>
            </a:r>
            <a:r>
              <a:rPr lang="de-DE" sz="11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79995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2" name="Title 1">
            <a:extLst>
              <a:ext uri="{FF2B5EF4-FFF2-40B4-BE49-F238E27FC236}">
                <a16:creationId xmlns:a16="http://schemas.microsoft.com/office/drawing/2014/main" id="{BC94E304-B9A5-47F8-A5FE-8B3313D42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en-US" altLang="de-DE" dirty="0"/>
            </a:br>
            <a:r>
              <a:rPr lang="en-US" altLang="de-DE" dirty="0"/>
              <a:t>Selected Gilead-initiated/supported abstracts</a:t>
            </a:r>
            <a:endParaRPr lang="en-US" altLang="de-DE" b="1" dirty="0"/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C6F0B715-7603-45E0-8CA4-6EC24731CA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de-DE" dirty="0"/>
              <a:t>virtual CROI 2021, 6 - 10 March 2021</a:t>
            </a:r>
          </a:p>
        </p:txBody>
      </p:sp>
      <p:sp>
        <p:nvSpPr>
          <p:cNvPr id="10275" name="Foliennummernplatzhalter 1">
            <a:extLst>
              <a:ext uri="{FF2B5EF4-FFF2-40B4-BE49-F238E27FC236}">
                <a16:creationId xmlns:a16="http://schemas.microsoft.com/office/drawing/2014/main" id="{2AA43C18-75B2-4469-80D5-B7E3A33A7D4B}"/>
              </a:ext>
            </a:extLst>
          </p:cNvPr>
          <p:cNvSpPr>
            <a:spLocks noGrp="1" noChangeArrowheads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7C27F3C3-43FC-46A0-B300-C1E72E65C69F}" type="slidenum">
              <a:rPr lang="en-US" altLang="de-DE" sz="800">
                <a:solidFill>
                  <a:srgbClr val="7F7F7F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de-DE" sz="800">
              <a:solidFill>
                <a:srgbClr val="7F7F7F"/>
              </a:solidFill>
            </a:endParaRP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9727172F-365F-4A82-843B-C8A4018612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921050"/>
              </p:ext>
            </p:extLst>
          </p:nvPr>
        </p:nvGraphicFramePr>
        <p:xfrm>
          <a:off x="626422" y="1463443"/>
          <a:ext cx="10955979" cy="51946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9621">
                  <a:extLst>
                    <a:ext uri="{9D8B030D-6E8A-4147-A177-3AD203B41FA5}">
                      <a16:colId xmlns:a16="http://schemas.microsoft.com/office/drawing/2014/main" val="2849929307"/>
                    </a:ext>
                  </a:extLst>
                </a:gridCol>
                <a:gridCol w="1087629">
                  <a:extLst>
                    <a:ext uri="{9D8B030D-6E8A-4147-A177-3AD203B41FA5}">
                      <a16:colId xmlns:a16="http://schemas.microsoft.com/office/drawing/2014/main" val="2450421974"/>
                    </a:ext>
                  </a:extLst>
                </a:gridCol>
                <a:gridCol w="5400600">
                  <a:extLst>
                    <a:ext uri="{9D8B030D-6E8A-4147-A177-3AD203B41FA5}">
                      <a16:colId xmlns:a16="http://schemas.microsoft.com/office/drawing/2014/main" val="215754380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518878116"/>
                    </a:ext>
                  </a:extLst>
                </a:gridCol>
                <a:gridCol w="1093913">
                  <a:extLst>
                    <a:ext uri="{9D8B030D-6E8A-4147-A177-3AD203B41FA5}">
                      <a16:colId xmlns:a16="http://schemas.microsoft.com/office/drawing/2014/main" val="829765910"/>
                    </a:ext>
                  </a:extLst>
                </a:gridCol>
              </a:tblGrid>
              <a:tr h="548640">
                <a:tc gridSpan="5"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chemeClr val="bg1"/>
                          </a:solidFill>
                          <a:latin typeface="+mn-lt"/>
                        </a:rPr>
                        <a:t>HIV Treatment – 1 of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02592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  <a:latin typeface="+mn-lt"/>
                        </a:rPr>
                        <a:t>Oral / Poster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 err="1">
                          <a:effectLst/>
                          <a:latin typeface="+mn-lt"/>
                        </a:rPr>
                        <a:t>Presenter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  <a:latin typeface="+mn-lt"/>
                        </a:rPr>
                        <a:t>Title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  <a:latin typeface="+mn-lt"/>
                        </a:rPr>
                        <a:t>Session</a:t>
                      </a:r>
                      <a:br>
                        <a:rPr lang="de-DE" sz="1200" b="1" u="none" strike="noStrike" dirty="0">
                          <a:effectLst/>
                          <a:latin typeface="+mn-lt"/>
                        </a:rPr>
                      </a:br>
                      <a:r>
                        <a:rPr lang="de-DE" sz="1200" b="1" u="none" strike="noStrike" dirty="0">
                          <a:effectLst/>
                          <a:latin typeface="+mn-lt"/>
                        </a:rPr>
                        <a:t>Information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  <a:latin typeface="+mn-lt"/>
                        </a:rPr>
                        <a:t>Link </a:t>
                      </a:r>
                      <a:r>
                        <a:rPr lang="de-DE" sz="1200" b="1" u="none" strike="noStrike" dirty="0" err="1">
                          <a:effectLst/>
                          <a:latin typeface="+mn-lt"/>
                        </a:rPr>
                        <a:t>to</a:t>
                      </a:r>
                      <a:r>
                        <a:rPr lang="de-DE" sz="1200" b="1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de-DE" sz="1200" b="1" u="none" strike="noStrike" dirty="0" err="1">
                          <a:effectLst/>
                          <a:latin typeface="+mn-lt"/>
                        </a:rPr>
                        <a:t>Presentation</a:t>
                      </a:r>
                      <a:r>
                        <a:rPr lang="de-DE" sz="1200" b="1" u="none" strike="noStrike" dirty="0">
                          <a:effectLst/>
                          <a:latin typeface="+mn-lt"/>
                        </a:rPr>
                        <a:t> 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17819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Oral 154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Pierre Gantner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Infected cells are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clonotypically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diverse in blood &amp; lymph nodes since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Fiebig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stage I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Oral Abstract-10</a:t>
                      </a:r>
                    </a:p>
                    <a:p>
                      <a:pPr algn="ctr" fontAlgn="ctr"/>
                      <a:r>
                        <a:rPr lang="de-DE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HIV RESERVOIRS</a:t>
                      </a:r>
                    </a:p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Wednesday, Mar 10</a:t>
                      </a:r>
                    </a:p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17:20–17:30 CET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3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152182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Oral 163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Napapon</a:t>
                      </a:r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Sailasuta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3T brain MRS reveals distinct metabolite patterns of ART initiation during acute HIV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Oral Abstract-11</a:t>
                      </a:r>
                    </a:p>
                    <a:p>
                      <a:pPr algn="ctr" fontAlgn="ctr"/>
                      <a:r>
                        <a:rPr lang="de-DE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BRAIN CONNECTIONS, MALIGNANCIES, AND TUMOR VIRUSES</a:t>
                      </a:r>
                    </a:p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Wednesday, Mar 10</a:t>
                      </a:r>
                    </a:p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17:30–17:40 CET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4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620797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Late </a:t>
                      </a:r>
                      <a:r>
                        <a:rPr lang="de-DE" sz="1100" b="1" i="0" u="none" strike="noStrike" dirty="0" err="1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Breaker</a:t>
                      </a:r>
                      <a:endParaRPr lang="de-DE" sz="11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Oral 177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Lameck</a:t>
                      </a:r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Chinula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Safety/efficacy of DTG vs EFV, TDF vs TAF in pregnancy/postpartum: IMPAACT 2010 trial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Oral Abstract-12</a:t>
                      </a:r>
                    </a:p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MATERNAL AND CHILD HIV AND SARS-CoV-2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Wednesday, Mar 10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18:35–18:45 CET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5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542857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Poster 359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Courtney V. Fletcher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Persistent HIV transcription and variable ARV levels in lymph nodes during ART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Science Spotlights™-G2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EFFECTS OF DRUG DISPOSITION IN THE CSF, LYMPH NODES, LUNG, AND GENITAL TRACT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6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102322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Poster 406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Karam</a:t>
                      </a:r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Mounzer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Effectiveness of recommended 3-drug regimens for treating advanced HIV infection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Science Spotlights™-H5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ANTIRETROVIRAL THERAPY: INSIGHTS FROM OBSERVATIONAL STUDIES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7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019475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Poster 407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Bharat </a:t>
                      </a:r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Nandakumar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Blip incidence in Dolutegravir- or Efavirenz-based ART during acute HIV infection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Science Spotlights™-H5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ANTIRETROVIRAL THERAPY: INSIGHTS FROM OBSERVATIONAL STUDIES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8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3096183"/>
                  </a:ext>
                </a:extLst>
              </a:tr>
            </a:tbl>
          </a:graphicData>
        </a:graphic>
      </p:graphicFrame>
      <p:pic>
        <p:nvPicPr>
          <p:cNvPr id="7" name="Picture 2" descr="CROI Conference">
            <a:extLst>
              <a:ext uri="{FF2B5EF4-FFF2-40B4-BE49-F238E27FC236}">
                <a16:creationId xmlns:a16="http://schemas.microsoft.com/office/drawing/2014/main" id="{2E425262-20F0-4BAD-A766-256AE2080A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4392" y="111897"/>
            <a:ext cx="2324975" cy="1005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4329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2" name="Title 1">
            <a:extLst>
              <a:ext uri="{FF2B5EF4-FFF2-40B4-BE49-F238E27FC236}">
                <a16:creationId xmlns:a16="http://schemas.microsoft.com/office/drawing/2014/main" id="{BC94E304-B9A5-47F8-A5FE-8B3313D42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en-US" altLang="de-DE" dirty="0"/>
            </a:br>
            <a:r>
              <a:rPr lang="en-US" altLang="de-DE" dirty="0"/>
              <a:t>Selected Gilead-initiated/supported abstracts</a:t>
            </a:r>
            <a:endParaRPr lang="en-US" altLang="de-DE" b="1" dirty="0"/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C6F0B715-7603-45E0-8CA4-6EC24731CA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de-DE" dirty="0"/>
              <a:t>virtual CROI 2021, 6 - 10 March 2021</a:t>
            </a:r>
          </a:p>
        </p:txBody>
      </p:sp>
      <p:sp>
        <p:nvSpPr>
          <p:cNvPr id="10275" name="Foliennummernplatzhalter 1">
            <a:extLst>
              <a:ext uri="{FF2B5EF4-FFF2-40B4-BE49-F238E27FC236}">
                <a16:creationId xmlns:a16="http://schemas.microsoft.com/office/drawing/2014/main" id="{2AA43C18-75B2-4469-80D5-B7E3A33A7D4B}"/>
              </a:ext>
            </a:extLst>
          </p:cNvPr>
          <p:cNvSpPr>
            <a:spLocks noGrp="1" noChangeArrowheads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7C27F3C3-43FC-46A0-B300-C1E72E65C69F}" type="slidenum">
              <a:rPr lang="en-US" altLang="de-DE" sz="800">
                <a:solidFill>
                  <a:srgbClr val="7F7F7F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de-DE" sz="800">
              <a:solidFill>
                <a:srgbClr val="7F7F7F"/>
              </a:solidFill>
            </a:endParaRP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9727172F-365F-4A82-843B-C8A4018612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164931"/>
              </p:ext>
            </p:extLst>
          </p:nvPr>
        </p:nvGraphicFramePr>
        <p:xfrm>
          <a:off x="626422" y="1463443"/>
          <a:ext cx="10955979" cy="2926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9621">
                  <a:extLst>
                    <a:ext uri="{9D8B030D-6E8A-4147-A177-3AD203B41FA5}">
                      <a16:colId xmlns:a16="http://schemas.microsoft.com/office/drawing/2014/main" val="2849929307"/>
                    </a:ext>
                  </a:extLst>
                </a:gridCol>
                <a:gridCol w="1087629">
                  <a:extLst>
                    <a:ext uri="{9D8B030D-6E8A-4147-A177-3AD203B41FA5}">
                      <a16:colId xmlns:a16="http://schemas.microsoft.com/office/drawing/2014/main" val="2450421974"/>
                    </a:ext>
                  </a:extLst>
                </a:gridCol>
                <a:gridCol w="5400600">
                  <a:extLst>
                    <a:ext uri="{9D8B030D-6E8A-4147-A177-3AD203B41FA5}">
                      <a16:colId xmlns:a16="http://schemas.microsoft.com/office/drawing/2014/main" val="215754380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518878116"/>
                    </a:ext>
                  </a:extLst>
                </a:gridCol>
                <a:gridCol w="1093913">
                  <a:extLst>
                    <a:ext uri="{9D8B030D-6E8A-4147-A177-3AD203B41FA5}">
                      <a16:colId xmlns:a16="http://schemas.microsoft.com/office/drawing/2014/main" val="829765910"/>
                    </a:ext>
                  </a:extLst>
                </a:gridCol>
              </a:tblGrid>
              <a:tr h="548640">
                <a:tc gridSpan="5"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chemeClr val="bg1"/>
                          </a:solidFill>
                          <a:latin typeface="+mn-lt"/>
                        </a:rPr>
                        <a:t>HIV Treatment – 2 of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02592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  <a:latin typeface="+mn-lt"/>
                        </a:rPr>
                        <a:t>Oral / Poster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 err="1">
                          <a:effectLst/>
                          <a:latin typeface="+mn-lt"/>
                        </a:rPr>
                        <a:t>Presenter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  <a:latin typeface="+mn-lt"/>
                        </a:rPr>
                        <a:t>Title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  <a:latin typeface="+mn-lt"/>
                        </a:rPr>
                        <a:t>Session</a:t>
                      </a:r>
                      <a:br>
                        <a:rPr lang="de-DE" sz="1200" b="1" u="none" strike="noStrike" dirty="0">
                          <a:effectLst/>
                          <a:latin typeface="+mn-lt"/>
                        </a:rPr>
                      </a:br>
                      <a:r>
                        <a:rPr lang="de-DE" sz="1200" b="1" u="none" strike="noStrike" dirty="0">
                          <a:effectLst/>
                          <a:latin typeface="+mn-lt"/>
                        </a:rPr>
                        <a:t>Information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  <a:latin typeface="+mn-lt"/>
                        </a:rPr>
                        <a:t>Link </a:t>
                      </a:r>
                      <a:r>
                        <a:rPr lang="de-DE" sz="1200" b="1" u="none" strike="noStrike" dirty="0" err="1">
                          <a:effectLst/>
                          <a:latin typeface="+mn-lt"/>
                        </a:rPr>
                        <a:t>to</a:t>
                      </a:r>
                      <a:r>
                        <a:rPr lang="de-DE" sz="1200" b="1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de-DE" sz="1200" b="1" u="none" strike="noStrike" dirty="0" err="1">
                          <a:effectLst/>
                          <a:latin typeface="+mn-lt"/>
                        </a:rPr>
                        <a:t>Presentation</a:t>
                      </a:r>
                      <a:r>
                        <a:rPr lang="de-DE" sz="1200" b="1" u="none" strike="noStrike" dirty="0">
                          <a:effectLst/>
                          <a:latin typeface="+mn-lt"/>
                        </a:rPr>
                        <a:t> 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17819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Poster 408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Donn</a:t>
                      </a:r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J. Colby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HMMCgag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assay detects high viremia rates on ART started during acute HIV infection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Science Spotlights™-H5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ANTIRETROVIRAL THERAPY: INSIGHTS FROM OBSERVATIONAL STUDIES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3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7204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Poster 672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Robert Paul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Predictive models of ART responses among acutely infected individuals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Science Spotlights™-R6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MODELING HIV OUTCOMES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4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821266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Poster 657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Tonia </a:t>
                      </a:r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Poteat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Housing and HIV outcomes among transgender women in South Africa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Science Spotlights™-R4</a:t>
                      </a:r>
                    </a:p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DISPARITIES AND STRUCTURAL FACTORS AFFECTING HIV CARE OUTCOMES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5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4502049"/>
                  </a:ext>
                </a:extLst>
              </a:tr>
            </a:tbl>
          </a:graphicData>
        </a:graphic>
      </p:graphicFrame>
      <p:pic>
        <p:nvPicPr>
          <p:cNvPr id="7" name="Picture 2" descr="CROI Conference">
            <a:extLst>
              <a:ext uri="{FF2B5EF4-FFF2-40B4-BE49-F238E27FC236}">
                <a16:creationId xmlns:a16="http://schemas.microsoft.com/office/drawing/2014/main" id="{2E425262-20F0-4BAD-A766-256AE2080A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4392" y="111897"/>
            <a:ext cx="2324975" cy="1005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9305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2" name="Title 1">
            <a:extLst>
              <a:ext uri="{FF2B5EF4-FFF2-40B4-BE49-F238E27FC236}">
                <a16:creationId xmlns:a16="http://schemas.microsoft.com/office/drawing/2014/main" id="{BC94E304-B9A5-47F8-A5FE-8B3313D42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en-US" altLang="de-DE" dirty="0"/>
            </a:br>
            <a:r>
              <a:rPr lang="en-US" altLang="de-DE" dirty="0"/>
              <a:t>Selected Gilead-initiated/supported abstracts</a:t>
            </a:r>
            <a:endParaRPr lang="en-US" altLang="de-DE" b="1" dirty="0"/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C6F0B715-7603-45E0-8CA4-6EC24731CA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de-DE" dirty="0"/>
              <a:t>virtual CROI 2021, 6 - 10 March 2021</a:t>
            </a:r>
          </a:p>
        </p:txBody>
      </p:sp>
      <p:sp>
        <p:nvSpPr>
          <p:cNvPr id="10275" name="Foliennummernplatzhalter 1">
            <a:extLst>
              <a:ext uri="{FF2B5EF4-FFF2-40B4-BE49-F238E27FC236}">
                <a16:creationId xmlns:a16="http://schemas.microsoft.com/office/drawing/2014/main" id="{2AA43C18-75B2-4469-80D5-B7E3A33A7D4B}"/>
              </a:ext>
            </a:extLst>
          </p:cNvPr>
          <p:cNvSpPr>
            <a:spLocks noGrp="1" noChangeArrowheads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7C27F3C3-43FC-46A0-B300-C1E72E65C69F}" type="slidenum">
              <a:rPr lang="en-US" altLang="de-DE" sz="800">
                <a:solidFill>
                  <a:srgbClr val="7F7F7F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de-DE" sz="800">
              <a:solidFill>
                <a:srgbClr val="7F7F7F"/>
              </a:solidFill>
            </a:endParaRP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9727172F-365F-4A82-843B-C8A4018612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301301"/>
              </p:ext>
            </p:extLst>
          </p:nvPr>
        </p:nvGraphicFramePr>
        <p:xfrm>
          <a:off x="626422" y="1463443"/>
          <a:ext cx="10955979" cy="4846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9621">
                  <a:extLst>
                    <a:ext uri="{9D8B030D-6E8A-4147-A177-3AD203B41FA5}">
                      <a16:colId xmlns:a16="http://schemas.microsoft.com/office/drawing/2014/main" val="2849929307"/>
                    </a:ext>
                  </a:extLst>
                </a:gridCol>
                <a:gridCol w="1087629">
                  <a:extLst>
                    <a:ext uri="{9D8B030D-6E8A-4147-A177-3AD203B41FA5}">
                      <a16:colId xmlns:a16="http://schemas.microsoft.com/office/drawing/2014/main" val="2450421974"/>
                    </a:ext>
                  </a:extLst>
                </a:gridCol>
                <a:gridCol w="5403783">
                  <a:extLst>
                    <a:ext uri="{9D8B030D-6E8A-4147-A177-3AD203B41FA5}">
                      <a16:colId xmlns:a16="http://schemas.microsoft.com/office/drawing/2014/main" val="2157543801"/>
                    </a:ext>
                  </a:extLst>
                </a:gridCol>
                <a:gridCol w="1941033">
                  <a:extLst>
                    <a:ext uri="{9D8B030D-6E8A-4147-A177-3AD203B41FA5}">
                      <a16:colId xmlns:a16="http://schemas.microsoft.com/office/drawing/2014/main" val="518878116"/>
                    </a:ext>
                  </a:extLst>
                </a:gridCol>
                <a:gridCol w="1093913">
                  <a:extLst>
                    <a:ext uri="{9D8B030D-6E8A-4147-A177-3AD203B41FA5}">
                      <a16:colId xmlns:a16="http://schemas.microsoft.com/office/drawing/2014/main" val="829765910"/>
                    </a:ext>
                  </a:extLst>
                </a:gridCol>
              </a:tblGrid>
              <a:tr h="548640">
                <a:tc gridSpan="5"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chemeClr val="bg1"/>
                          </a:solidFill>
                        </a:rPr>
                        <a:t>Comorbidities – 1 of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02592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Oral / Poster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 err="1">
                          <a:effectLst/>
                        </a:rPr>
                        <a:t>Presenter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Title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Session</a:t>
                      </a:r>
                      <a:br>
                        <a:rPr lang="de-DE" sz="1200" b="1" u="none" strike="noStrike" dirty="0">
                          <a:effectLst/>
                        </a:rPr>
                      </a:br>
                      <a:r>
                        <a:rPr lang="de-DE" sz="1200" b="1" u="none" strike="noStrike" dirty="0">
                          <a:effectLst/>
                        </a:rPr>
                        <a:t>Information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Link </a:t>
                      </a:r>
                      <a:r>
                        <a:rPr lang="de-DE" sz="1200" b="1" u="none" strike="noStrike" dirty="0" err="1">
                          <a:effectLst/>
                        </a:rPr>
                        <a:t>to</a:t>
                      </a:r>
                      <a:r>
                        <a:rPr lang="de-DE" sz="1200" b="1" u="none" strike="noStrike" dirty="0">
                          <a:effectLst/>
                        </a:rPr>
                        <a:t> </a:t>
                      </a:r>
                      <a:r>
                        <a:rPr lang="de-DE" sz="1200" b="1" u="none" strike="noStrike" dirty="0" err="1">
                          <a:effectLst/>
                        </a:rPr>
                        <a:t>Presentation</a:t>
                      </a:r>
                      <a:r>
                        <a:rPr lang="de-DE" sz="1200" b="1" u="none" strike="noStrike" dirty="0">
                          <a:effectLst/>
                        </a:rPr>
                        <a:t> 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17819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Oral 135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Sunil S. Solomon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 simple and safe approach to HCV treatment: Findings from the A5360 (MINMON) trial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Oral Abstract-07</a:t>
                      </a:r>
                    </a:p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TUBERCULOSIS AND HEPATITIS</a:t>
                      </a:r>
                    </a:p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Tuesday, Mar 9</a:t>
                      </a:r>
                    </a:p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18:25–18:35 CET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3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1556105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Poster 323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Ivo </a:t>
                      </a:r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SahBandar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Baseline monocyte HIV RNA predicts blunted cognitive trajectories in acute infection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Science Spotlights™-F2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BIOMARKERS AND NEUROCOGNITIVE</a:t>
                      </a:r>
                    </a:p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STATUS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4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0115238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Poster 340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Phillip Chan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Stable improvement in depression 6 years after ART initiation during acute HIV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Science Spotlights™-F4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TREATMENT EFFECTS ON NEUROLOGIC</a:t>
                      </a:r>
                    </a:p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OUTCOMES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5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12930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Poster 439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Christoph Boesecke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Reinfection with the hepatitis C virus in men who have sex with men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Science Spotlights™-J1</a:t>
                      </a:r>
                    </a:p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HCV: THERAPEUTICS AND PROGRESS</a:t>
                      </a:r>
                    </a:p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TOWARD ELIMINATION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6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88018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Poster 442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Patrick </a:t>
                      </a:r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Ingiliz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 change in incidence of recently acquired HCV in HIV+ MSM in Germany (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NoCo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Cohort)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Science Spotlights™-J1</a:t>
                      </a:r>
                    </a:p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HCV: THERAPEUTICS AND PROGRESS</a:t>
                      </a:r>
                    </a:p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TOWARD ELIMINATION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7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4278377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Poster 488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Bastian </a:t>
                      </a:r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Neesgaard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Association between integrase inhibitors (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InSTIs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 and cardiovascular disease (CVD)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Science Spotlights™-L1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BIOMARKERS OF INFLAMMATION,</a:t>
                      </a:r>
                    </a:p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ART, AND ATHEROSCLEROSIS OR</a:t>
                      </a:r>
                    </a:p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CARDIOVASCULAR DISEASE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8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8742600"/>
                  </a:ext>
                </a:extLst>
              </a:tr>
            </a:tbl>
          </a:graphicData>
        </a:graphic>
      </p:graphicFrame>
      <p:pic>
        <p:nvPicPr>
          <p:cNvPr id="7" name="Picture 2" descr="CROI Conference">
            <a:extLst>
              <a:ext uri="{FF2B5EF4-FFF2-40B4-BE49-F238E27FC236}">
                <a16:creationId xmlns:a16="http://schemas.microsoft.com/office/drawing/2014/main" id="{2E425262-20F0-4BAD-A766-256AE2080A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4392" y="111897"/>
            <a:ext cx="2324975" cy="1005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0693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2" name="Title 1">
            <a:extLst>
              <a:ext uri="{FF2B5EF4-FFF2-40B4-BE49-F238E27FC236}">
                <a16:creationId xmlns:a16="http://schemas.microsoft.com/office/drawing/2014/main" id="{BC94E304-B9A5-47F8-A5FE-8B3313D42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en-US" altLang="de-DE" dirty="0"/>
            </a:br>
            <a:r>
              <a:rPr lang="en-US" altLang="de-DE" dirty="0"/>
              <a:t>Selected Gilead-initiated/supported abstracts</a:t>
            </a:r>
            <a:endParaRPr lang="en-US" altLang="de-DE" b="1" dirty="0"/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C6F0B715-7603-45E0-8CA4-6EC24731CA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de-DE" dirty="0"/>
              <a:t>virtual CROI 2021, 6 - 10 March 2021</a:t>
            </a:r>
          </a:p>
        </p:txBody>
      </p:sp>
      <p:sp>
        <p:nvSpPr>
          <p:cNvPr id="10275" name="Foliennummernplatzhalter 1">
            <a:extLst>
              <a:ext uri="{FF2B5EF4-FFF2-40B4-BE49-F238E27FC236}">
                <a16:creationId xmlns:a16="http://schemas.microsoft.com/office/drawing/2014/main" id="{2AA43C18-75B2-4469-80D5-B7E3A33A7D4B}"/>
              </a:ext>
            </a:extLst>
          </p:cNvPr>
          <p:cNvSpPr>
            <a:spLocks noGrp="1" noChangeArrowheads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7C27F3C3-43FC-46A0-B300-C1E72E65C69F}" type="slidenum">
              <a:rPr lang="en-US" altLang="de-DE" sz="800">
                <a:solidFill>
                  <a:srgbClr val="7F7F7F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de-DE" sz="800">
              <a:solidFill>
                <a:srgbClr val="7F7F7F"/>
              </a:solidFill>
            </a:endParaRP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9727172F-365F-4A82-843B-C8A4018612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654512"/>
              </p:ext>
            </p:extLst>
          </p:nvPr>
        </p:nvGraphicFramePr>
        <p:xfrm>
          <a:off x="626422" y="1463443"/>
          <a:ext cx="10955979" cy="4206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9621">
                  <a:extLst>
                    <a:ext uri="{9D8B030D-6E8A-4147-A177-3AD203B41FA5}">
                      <a16:colId xmlns:a16="http://schemas.microsoft.com/office/drawing/2014/main" val="2849929307"/>
                    </a:ext>
                  </a:extLst>
                </a:gridCol>
                <a:gridCol w="1087629">
                  <a:extLst>
                    <a:ext uri="{9D8B030D-6E8A-4147-A177-3AD203B41FA5}">
                      <a16:colId xmlns:a16="http://schemas.microsoft.com/office/drawing/2014/main" val="2450421974"/>
                    </a:ext>
                  </a:extLst>
                </a:gridCol>
                <a:gridCol w="5403783">
                  <a:extLst>
                    <a:ext uri="{9D8B030D-6E8A-4147-A177-3AD203B41FA5}">
                      <a16:colId xmlns:a16="http://schemas.microsoft.com/office/drawing/2014/main" val="2157543801"/>
                    </a:ext>
                  </a:extLst>
                </a:gridCol>
                <a:gridCol w="1941033">
                  <a:extLst>
                    <a:ext uri="{9D8B030D-6E8A-4147-A177-3AD203B41FA5}">
                      <a16:colId xmlns:a16="http://schemas.microsoft.com/office/drawing/2014/main" val="518878116"/>
                    </a:ext>
                  </a:extLst>
                </a:gridCol>
                <a:gridCol w="1093913">
                  <a:extLst>
                    <a:ext uri="{9D8B030D-6E8A-4147-A177-3AD203B41FA5}">
                      <a16:colId xmlns:a16="http://schemas.microsoft.com/office/drawing/2014/main" val="829765910"/>
                    </a:ext>
                  </a:extLst>
                </a:gridCol>
              </a:tblGrid>
              <a:tr h="548640">
                <a:tc gridSpan="5"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chemeClr val="bg1"/>
                          </a:solidFill>
                        </a:rPr>
                        <a:t>Comorbidities – 2 of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02592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Oral / Poster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 err="1">
                          <a:effectLst/>
                        </a:rPr>
                        <a:t>Presenter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Title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Session</a:t>
                      </a:r>
                      <a:br>
                        <a:rPr lang="de-DE" sz="1200" b="1" u="none" strike="noStrike" dirty="0">
                          <a:effectLst/>
                        </a:rPr>
                      </a:br>
                      <a:r>
                        <a:rPr lang="de-DE" sz="1200" b="1" u="none" strike="noStrike" dirty="0">
                          <a:effectLst/>
                        </a:rPr>
                        <a:t>Information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Link </a:t>
                      </a:r>
                      <a:r>
                        <a:rPr lang="de-DE" sz="1200" b="1" u="none" strike="noStrike" dirty="0" err="1">
                          <a:effectLst/>
                        </a:rPr>
                        <a:t>to</a:t>
                      </a:r>
                      <a:r>
                        <a:rPr lang="de-DE" sz="1200" b="1" u="none" strike="noStrike" dirty="0">
                          <a:effectLst/>
                        </a:rPr>
                        <a:t> </a:t>
                      </a:r>
                      <a:r>
                        <a:rPr lang="de-DE" sz="1200" b="1" u="none" strike="noStrike" dirty="0" err="1">
                          <a:effectLst/>
                        </a:rPr>
                        <a:t>Presentation</a:t>
                      </a:r>
                      <a:r>
                        <a:rPr lang="de-DE" sz="1200" b="1" u="none" strike="noStrike" dirty="0">
                          <a:effectLst/>
                        </a:rPr>
                        <a:t> 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17819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Late </a:t>
                      </a:r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Breaker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Poster 494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Steven </a:t>
                      </a:r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Grinspoon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Coronary artery disease, traditional risk, and inflammation among PWH in REPRIEVE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Science Spotlights™-L2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GLOBAL STUDIES OF CARDIOVASCULAR</a:t>
                      </a:r>
                    </a:p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DISEASE IN HIV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3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59321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Poster 496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Markella</a:t>
                      </a:r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V. </a:t>
                      </a:r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Zanni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Factors associated with systemic immune activation in a global HIV cohort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Science Spotlights™-L2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GLOBAL STUDIES OF CARDIOVASCULAR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DISEASE IN HIV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4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309618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Poster 498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Kathleen Fitch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Diet quality by global burden of disease region in PWH in the REPRIEVE trial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Science Spotlights™-L2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GLOBAL STUDIES OF CARDIOVASCULAR</a:t>
                      </a:r>
                    </a:p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DISEASE IN HIV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5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141285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Poster 527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Sergio Serrano-</a:t>
                      </a:r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Villar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Effects of switch from 3DR to 2DR on inflammatory biomarkers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Science Spotlights™-M4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INFLAMMATION AND COMORBIDITIES</a:t>
                      </a:r>
                    </a:p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DURING ART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6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3369476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Poster 540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Frank A. Post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Safety of TAF in patients with a history of proximal renal tubulopathy on TDF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Science Spotlights™-M6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RENAL AND BONE DISEASES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7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720401"/>
                  </a:ext>
                </a:extLst>
              </a:tr>
            </a:tbl>
          </a:graphicData>
        </a:graphic>
      </p:graphicFrame>
      <p:pic>
        <p:nvPicPr>
          <p:cNvPr id="7" name="Picture 2" descr="CROI Conference">
            <a:extLst>
              <a:ext uri="{FF2B5EF4-FFF2-40B4-BE49-F238E27FC236}">
                <a16:creationId xmlns:a16="http://schemas.microsoft.com/office/drawing/2014/main" id="{2E425262-20F0-4BAD-A766-256AE2080A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4392" y="111897"/>
            <a:ext cx="2324975" cy="1005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9907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2" name="Title 1">
            <a:extLst>
              <a:ext uri="{FF2B5EF4-FFF2-40B4-BE49-F238E27FC236}">
                <a16:creationId xmlns:a16="http://schemas.microsoft.com/office/drawing/2014/main" id="{BC94E304-B9A5-47F8-A5FE-8B3313D42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en-US" altLang="de-DE" dirty="0"/>
            </a:br>
            <a:r>
              <a:rPr lang="en-US" altLang="de-DE" dirty="0"/>
              <a:t>Selected Gilead-initiated/supported abstracts</a:t>
            </a:r>
            <a:endParaRPr lang="en-US" altLang="de-DE" b="1" dirty="0"/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C6F0B715-7603-45E0-8CA4-6EC24731CA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de-DE" dirty="0"/>
              <a:t>virtual CROI 2021, 6 - 10 March 2021</a:t>
            </a:r>
          </a:p>
        </p:txBody>
      </p:sp>
      <p:sp>
        <p:nvSpPr>
          <p:cNvPr id="10275" name="Foliennummernplatzhalter 1">
            <a:extLst>
              <a:ext uri="{FF2B5EF4-FFF2-40B4-BE49-F238E27FC236}">
                <a16:creationId xmlns:a16="http://schemas.microsoft.com/office/drawing/2014/main" id="{2AA43C18-75B2-4469-80D5-B7E3A33A7D4B}"/>
              </a:ext>
            </a:extLst>
          </p:cNvPr>
          <p:cNvSpPr>
            <a:spLocks noGrp="1" noChangeArrowheads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7C27F3C3-43FC-46A0-B300-C1E72E65C69F}" type="slidenum">
              <a:rPr lang="en-US" altLang="de-DE" sz="800">
                <a:solidFill>
                  <a:srgbClr val="7F7F7F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de-DE" sz="800">
              <a:solidFill>
                <a:srgbClr val="7F7F7F"/>
              </a:solidFill>
            </a:endParaRP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9727172F-365F-4A82-843B-C8A4018612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991137"/>
              </p:ext>
            </p:extLst>
          </p:nvPr>
        </p:nvGraphicFramePr>
        <p:xfrm>
          <a:off x="626422" y="1340768"/>
          <a:ext cx="10955979" cy="5486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9621">
                  <a:extLst>
                    <a:ext uri="{9D8B030D-6E8A-4147-A177-3AD203B41FA5}">
                      <a16:colId xmlns:a16="http://schemas.microsoft.com/office/drawing/2014/main" val="2849929307"/>
                    </a:ext>
                  </a:extLst>
                </a:gridCol>
                <a:gridCol w="1087629">
                  <a:extLst>
                    <a:ext uri="{9D8B030D-6E8A-4147-A177-3AD203B41FA5}">
                      <a16:colId xmlns:a16="http://schemas.microsoft.com/office/drawing/2014/main" val="2450421974"/>
                    </a:ext>
                  </a:extLst>
                </a:gridCol>
                <a:gridCol w="5040560">
                  <a:extLst>
                    <a:ext uri="{9D8B030D-6E8A-4147-A177-3AD203B41FA5}">
                      <a16:colId xmlns:a16="http://schemas.microsoft.com/office/drawing/2014/main" val="2157543801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518878116"/>
                    </a:ext>
                  </a:extLst>
                </a:gridCol>
                <a:gridCol w="1093913">
                  <a:extLst>
                    <a:ext uri="{9D8B030D-6E8A-4147-A177-3AD203B41FA5}">
                      <a16:colId xmlns:a16="http://schemas.microsoft.com/office/drawing/2014/main" val="829765910"/>
                    </a:ext>
                  </a:extLst>
                </a:gridCol>
              </a:tblGrid>
              <a:tr h="548640">
                <a:tc gridSpan="5"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chemeClr val="bg1"/>
                          </a:solidFill>
                        </a:rPr>
                        <a:t>Comorbidities – Weight Change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02592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Oral / Poster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 err="1">
                          <a:effectLst/>
                        </a:rPr>
                        <a:t>Presenter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Title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Session</a:t>
                      </a:r>
                      <a:br>
                        <a:rPr lang="de-DE" sz="1200" b="1" u="none" strike="noStrike" dirty="0">
                          <a:effectLst/>
                        </a:rPr>
                      </a:br>
                      <a:r>
                        <a:rPr lang="de-DE" sz="1200" b="1" u="none" strike="noStrike" dirty="0">
                          <a:effectLst/>
                        </a:rPr>
                        <a:t>Information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Link </a:t>
                      </a:r>
                      <a:r>
                        <a:rPr lang="de-DE" sz="1200" b="1" u="none" strike="noStrike" dirty="0" err="1">
                          <a:effectLst/>
                        </a:rPr>
                        <a:t>to</a:t>
                      </a:r>
                      <a:r>
                        <a:rPr lang="de-DE" sz="1200" b="1" u="none" strike="noStrike" dirty="0">
                          <a:effectLst/>
                        </a:rPr>
                        <a:t> </a:t>
                      </a:r>
                      <a:r>
                        <a:rPr lang="de-DE" sz="1200" b="1" u="none" strike="noStrike" dirty="0" err="1">
                          <a:effectLst/>
                        </a:rPr>
                        <a:t>Presentation</a:t>
                      </a:r>
                      <a:r>
                        <a:rPr lang="de-DE" sz="1200" b="1" u="none" strike="noStrike" dirty="0">
                          <a:effectLst/>
                        </a:rPr>
                        <a:t> 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17819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Oral 176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Risa M. Hoffman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Antepartum weight gain and adverse pregnancy outcomes in IMPAACT 2010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Oral Abstract-12</a:t>
                      </a:r>
                    </a:p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MATERNAL AND CHILD HIV AND SARS-CoV-2</a:t>
                      </a:r>
                    </a:p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Wednesday, Mar 10</a:t>
                      </a:r>
                    </a:p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18:25–18:35 CET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3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084599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Poster 503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Grace A. </a:t>
                      </a:r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McComsey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Weight gain after switching different integrase strand transfer inhibitors (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InSTIs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Science Spotlights™-M1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WEIGHT GAIN DURING ART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4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019475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Poster 507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Loveleen</a:t>
                      </a:r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Bansi-Matharu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Association between newer antiretrovirals and increase in body mass index in RESPOND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Science Spotlights™-M1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WEIGHT GAIN DURING ART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5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9028118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Poster 506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Janet Lo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Assessment of obesity and metabolic profile by integrase inhibitor use in REPRIEVE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Science Spotlights™-M1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WEIGHT GAIN DURING ART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6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634798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Poster 513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Carrie Johnston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Urine mitochondrial DNA, weight loss, and body composition in older adults with HIV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Science Spotlights™-M1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WEIGHT GAIN DURING ART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7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2541226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Poster 517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Laura </a:t>
                      </a:r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Hindley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Predicted 10-year risks of cardiovascular disease and diabetes in the ADVANCE trial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Science Spotlights™-M2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TYPE 2 DIABETES DURING ART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8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796105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Poster 572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Evangelia E. </a:t>
                      </a:r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Baxevanidi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Predicted long-term adverse birth and child health outcomes in the ADVANCE trial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Science Spotlights™-P2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CHRONIC COMORBIDITIES IN PREGNANT WOMEN WITH HIV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9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3096183"/>
                  </a:ext>
                </a:extLst>
              </a:tr>
            </a:tbl>
          </a:graphicData>
        </a:graphic>
      </p:graphicFrame>
      <p:pic>
        <p:nvPicPr>
          <p:cNvPr id="7" name="Picture 2" descr="CROI Conference">
            <a:extLst>
              <a:ext uri="{FF2B5EF4-FFF2-40B4-BE49-F238E27FC236}">
                <a16:creationId xmlns:a16="http://schemas.microsoft.com/office/drawing/2014/main" id="{2E425262-20F0-4BAD-A766-256AE2080A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4392" y="111897"/>
            <a:ext cx="2324975" cy="1005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0474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2" name="Title 1">
            <a:extLst>
              <a:ext uri="{FF2B5EF4-FFF2-40B4-BE49-F238E27FC236}">
                <a16:creationId xmlns:a16="http://schemas.microsoft.com/office/drawing/2014/main" id="{BC94E304-B9A5-47F8-A5FE-8B3313D42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en-US" altLang="de-DE" dirty="0"/>
            </a:br>
            <a:r>
              <a:rPr lang="en-US" altLang="de-DE" dirty="0"/>
              <a:t>Selected Gilead-initiated/supported abstracts</a:t>
            </a:r>
            <a:endParaRPr lang="en-US" altLang="de-DE" b="1" dirty="0"/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C6F0B715-7603-45E0-8CA4-6EC24731CA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de-DE" dirty="0"/>
              <a:t>virtual CROI 2021, 6 - 10 March 2021</a:t>
            </a:r>
          </a:p>
        </p:txBody>
      </p:sp>
      <p:sp>
        <p:nvSpPr>
          <p:cNvPr id="10275" name="Foliennummernplatzhalter 1">
            <a:extLst>
              <a:ext uri="{FF2B5EF4-FFF2-40B4-BE49-F238E27FC236}">
                <a16:creationId xmlns:a16="http://schemas.microsoft.com/office/drawing/2014/main" id="{2AA43C18-75B2-4469-80D5-B7E3A33A7D4B}"/>
              </a:ext>
            </a:extLst>
          </p:cNvPr>
          <p:cNvSpPr>
            <a:spLocks noGrp="1" noChangeArrowheads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7C27F3C3-43FC-46A0-B300-C1E72E65C69F}" type="slidenum">
              <a:rPr lang="en-US" altLang="de-DE" sz="800">
                <a:solidFill>
                  <a:srgbClr val="7F7F7F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de-DE" sz="800">
              <a:solidFill>
                <a:srgbClr val="7F7F7F"/>
              </a:solidFill>
            </a:endParaRP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9727172F-365F-4A82-843B-C8A4018612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404890"/>
              </p:ext>
            </p:extLst>
          </p:nvPr>
        </p:nvGraphicFramePr>
        <p:xfrm>
          <a:off x="626422" y="1463443"/>
          <a:ext cx="10955979" cy="49595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9621">
                  <a:extLst>
                    <a:ext uri="{9D8B030D-6E8A-4147-A177-3AD203B41FA5}">
                      <a16:colId xmlns:a16="http://schemas.microsoft.com/office/drawing/2014/main" val="2849929307"/>
                    </a:ext>
                  </a:extLst>
                </a:gridCol>
                <a:gridCol w="1087629">
                  <a:extLst>
                    <a:ext uri="{9D8B030D-6E8A-4147-A177-3AD203B41FA5}">
                      <a16:colId xmlns:a16="http://schemas.microsoft.com/office/drawing/2014/main" val="2450421974"/>
                    </a:ext>
                  </a:extLst>
                </a:gridCol>
                <a:gridCol w="5400600">
                  <a:extLst>
                    <a:ext uri="{9D8B030D-6E8A-4147-A177-3AD203B41FA5}">
                      <a16:colId xmlns:a16="http://schemas.microsoft.com/office/drawing/2014/main" val="215754380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518878116"/>
                    </a:ext>
                  </a:extLst>
                </a:gridCol>
                <a:gridCol w="1093913">
                  <a:extLst>
                    <a:ext uri="{9D8B030D-6E8A-4147-A177-3AD203B41FA5}">
                      <a16:colId xmlns:a16="http://schemas.microsoft.com/office/drawing/2014/main" val="829765910"/>
                    </a:ext>
                  </a:extLst>
                </a:gridCol>
              </a:tblGrid>
              <a:tr h="548640">
                <a:tc gridSpan="5"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chemeClr val="bg1"/>
                          </a:solidFill>
                        </a:rPr>
                        <a:t>Prevention – 1 of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02592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Oral / Poster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 err="1">
                          <a:effectLst/>
                        </a:rPr>
                        <a:t>Presenter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Title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Session</a:t>
                      </a:r>
                      <a:br>
                        <a:rPr lang="de-DE" sz="1200" b="1" u="none" strike="noStrike" dirty="0">
                          <a:effectLst/>
                        </a:rPr>
                      </a:br>
                      <a:r>
                        <a:rPr lang="de-DE" sz="1200" b="1" u="none" strike="noStrike" dirty="0">
                          <a:effectLst/>
                        </a:rPr>
                        <a:t>Information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Link </a:t>
                      </a:r>
                      <a:r>
                        <a:rPr lang="de-DE" sz="1200" b="1" u="none" strike="noStrike" dirty="0" err="1">
                          <a:effectLst/>
                        </a:rPr>
                        <a:t>to</a:t>
                      </a:r>
                      <a:r>
                        <a:rPr lang="de-DE" sz="1200" b="1" u="none" strike="noStrike" dirty="0">
                          <a:effectLst/>
                        </a:rPr>
                        <a:t> </a:t>
                      </a:r>
                      <a:r>
                        <a:rPr lang="de-DE" sz="1200" b="1" u="none" strike="noStrike" dirty="0" err="1">
                          <a:effectLst/>
                        </a:rPr>
                        <a:t>Presentation</a:t>
                      </a:r>
                      <a:r>
                        <a:rPr lang="de-DE" sz="1200" b="1" u="none" strike="noStrike" dirty="0">
                          <a:effectLst/>
                        </a:rPr>
                        <a:t> 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17819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Oral 148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Jean-Michel Molina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Incidence of HIV infection with daily or on-demand oral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PrEP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with TDF/FTC in France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Oral Abstract-09</a:t>
                      </a:r>
                    </a:p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PREVENTION 2021</a:t>
                      </a:r>
                    </a:p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Tuesday, Mar 9</a:t>
                      </a:r>
                    </a:p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17:40–17:50 CET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3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563135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Oral 149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Dvora</a:t>
                      </a:r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L. Joseph Davey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 of common side effects on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PrEP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persistence during pregnancy in South Africa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Oral Abstract-09</a:t>
                      </a:r>
                    </a:p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PREVENTION 2021</a:t>
                      </a:r>
                    </a:p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Tuesday, Mar 9</a:t>
                      </a:r>
                    </a:p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17:50–18:00 CET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4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600499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Oral 150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Anne M. </a:t>
                      </a:r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Neilan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Cost-effectiveness of long-acting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PrEP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among MSM/TGW in the US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Oral Abstract-09</a:t>
                      </a:r>
                    </a:p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PREVENTION 2021</a:t>
                      </a:r>
                    </a:p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Tuesday, Mar 9</a:t>
                      </a:r>
                    </a:p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18:15–18:25 CET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5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3070067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Oral 152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Nelly R. </a:t>
                      </a:r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Mugo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HSV-2 acquisition in a randomized trial of contraceptive methods among African women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Oral Abstract-09</a:t>
                      </a:r>
                    </a:p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PREVENTION 2021</a:t>
                      </a:r>
                    </a:p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Tuesday, Mar 9</a:t>
                      </a:r>
                    </a:p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18:35–18:45 CET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6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140348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Late </a:t>
                      </a:r>
                      <a:r>
                        <a:rPr lang="de-DE" sz="1100" b="1" i="0" u="none" strike="noStrike" dirty="0" err="1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Breaker</a:t>
                      </a:r>
                      <a:endParaRPr lang="de-DE" sz="11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Oral 153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Raphael J. </a:t>
                      </a:r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Landovitz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Laboratory analysis of HIV infections in HPTN 083: Injectable CAB for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PrEP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Oral Abstract-09</a:t>
                      </a:r>
                    </a:p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PREVENTION 2021</a:t>
                      </a:r>
                    </a:p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Tuesday, Mar 9</a:t>
                      </a:r>
                    </a:p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18:45–18:55 CET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7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0330189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Oral 179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Donn</a:t>
                      </a:r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J. Colby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PrEP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use during acute HIV infection in a community setting compromises HIV diagnosis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Oral Abstract-13</a:t>
                      </a:r>
                    </a:p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INNOVATIONS AND CHALLENGES IN TESTING, PREVENTION, AND CARE</a:t>
                      </a:r>
                    </a:p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Wednesday, Mar 10</a:t>
                      </a:r>
                    </a:p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17:20–17:30 CET</a:t>
                      </a:r>
                    </a:p>
                  </a:txBody>
                  <a:tcPr marL="6547" marR="6547" marT="6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8"/>
                        </a:rPr>
                        <a:t>Link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9941252"/>
                  </a:ext>
                </a:extLst>
              </a:tr>
            </a:tbl>
          </a:graphicData>
        </a:graphic>
      </p:graphicFrame>
      <p:pic>
        <p:nvPicPr>
          <p:cNvPr id="7" name="Picture 2" descr="CROI Conference">
            <a:extLst>
              <a:ext uri="{FF2B5EF4-FFF2-40B4-BE49-F238E27FC236}">
                <a16:creationId xmlns:a16="http://schemas.microsoft.com/office/drawing/2014/main" id="{2E425262-20F0-4BAD-A766-256AE2080A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4392" y="111897"/>
            <a:ext cx="2324975" cy="1005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3266160"/>
      </p:ext>
    </p:extLst>
  </p:cSld>
  <p:clrMapOvr>
    <a:masterClrMapping/>
  </p:clrMapOvr>
</p:sld>
</file>

<file path=ppt/theme/theme1.xml><?xml version="1.0" encoding="utf-8"?>
<a:theme xmlns:a="http://schemas.openxmlformats.org/drawingml/2006/main" name="1_CROI 2014 Preconference telecon draft 2-20_revised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972C9"/>
      </a:accent3>
      <a:accent4>
        <a:srgbClr val="FBB040"/>
      </a:accent4>
      <a:accent5>
        <a:srgbClr val="A117DF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accent1"/>
          </a:solidFill>
          <a:miter lim="800000"/>
        </a:ln>
      </a:spPr>
      <a:bodyPr rtlCol="0" anchor="ctr"/>
      <a:lstStyle>
        <a:defPPr algn="ctr">
          <a:lnSpc>
            <a:spcPct val="90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bg2">
              <a:lumMod val="50000"/>
            </a:schemeClr>
          </a:solidFill>
          <a:miter lim="800000"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lnSpc>
            <a:spcPct val="90000"/>
          </a:lnSpc>
          <a:defRPr dirty="0" smtClean="0"/>
        </a:defPPr>
      </a:lstStyle>
    </a:txDef>
  </a:objectDefaults>
  <a:extraClrSchemeLst/>
  <a:custClrLst>
    <a:custClr name="R94 G186 B32">
      <a:srgbClr val="5EBA20"/>
    </a:custClr>
    <a:custClr name="R252 G138 B44">
      <a:srgbClr val="FC8A2C"/>
    </a:custClr>
    <a:custClr name="R148 G100 B29">
      <a:srgbClr val="94641D"/>
    </a:custClr>
    <a:custClr name="R99 G56 B162">
      <a:srgbClr val="6338A2"/>
    </a:custClr>
    <a:custClr name="R202 G32 B85">
      <a:srgbClr val="CA2055"/>
    </a:custClr>
    <a:custClr name="R41 G96 B4">
      <a:srgbClr val="296004"/>
    </a:custClr>
    <a:custClr name="R167 G164 B97">
      <a:srgbClr val="A7A461"/>
    </a:custClr>
    <a:custClr name="R109 G107 B4">
      <a:srgbClr val="6D6B04"/>
    </a:custClr>
    <a:custClr name="R14 G172 B108">
      <a:srgbClr val="0EAC6C"/>
    </a:custClr>
    <a:custClr name="R224 G82 B82">
      <a:srgbClr val="E05252"/>
    </a:custClr>
  </a:custClr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2221</Words>
  <Application>Microsoft Office PowerPoint</Application>
  <PresentationFormat>Breitbild</PresentationFormat>
  <Paragraphs>525</Paragraphs>
  <Slides>13</Slides>
  <Notes>12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1_CROI 2014 Preconference telecon draft 2-20_revised</vt:lpstr>
      <vt:lpstr>Gilead-initiated or Gilead-supported Abstracts Published at CROI 2021</vt:lpstr>
      <vt:lpstr> Selected Gilead-initiated/supported abstracts</vt:lpstr>
      <vt:lpstr> Selected Gilead-initiated/supported abstracts</vt:lpstr>
      <vt:lpstr> Selected Gilead-initiated/supported abstracts</vt:lpstr>
      <vt:lpstr> Selected Gilead-initiated/supported abstracts</vt:lpstr>
      <vt:lpstr> Selected Gilead-initiated/supported abstracts</vt:lpstr>
      <vt:lpstr> Selected Gilead-initiated/supported abstracts</vt:lpstr>
      <vt:lpstr> Selected Gilead-initiated/supported abstracts</vt:lpstr>
      <vt:lpstr> Selected Gilead-initiated/supported abstracts</vt:lpstr>
      <vt:lpstr> Selected Gilead-initiated/supported abstracts</vt:lpstr>
      <vt:lpstr> Selected Gilead-initiated/supported abstracts</vt:lpstr>
      <vt:lpstr> Selected Gilead-initiated/supported abstracts</vt:lpstr>
      <vt:lpstr> Selected Gilead-initiated/supported abstracts</vt:lpstr>
    </vt:vector>
  </TitlesOfParts>
  <Company>Gilead Sciences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 10 Abstracts (Plus 1 Extra)</dc:title>
  <dc:creator>Marion Heinzkill</dc:creator>
  <cp:lastModifiedBy>Bastian Grewe</cp:lastModifiedBy>
  <cp:revision>279</cp:revision>
  <cp:lastPrinted>2016-02-19T18:21:38Z</cp:lastPrinted>
  <dcterms:created xsi:type="dcterms:W3CDTF">2016-02-19T08:57:45Z</dcterms:created>
  <dcterms:modified xsi:type="dcterms:W3CDTF">2021-03-06T15:02:10Z</dcterms:modified>
</cp:coreProperties>
</file>