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 id="2147483661" r:id="rId5"/>
    <p:sldMasterId id="2147483673" r:id="rId6"/>
  </p:sldMasterIdLst>
  <p:notesMasterIdLst>
    <p:notesMasterId r:id="rId23"/>
  </p:notesMasterIdLst>
  <p:handoutMasterIdLst>
    <p:handoutMasterId r:id="rId24"/>
  </p:handoutMasterIdLst>
  <p:sldIdLst>
    <p:sldId id="295" r:id="rId7"/>
    <p:sldId id="326" r:id="rId8"/>
    <p:sldId id="289" r:id="rId9"/>
    <p:sldId id="298" r:id="rId10"/>
    <p:sldId id="394" r:id="rId11"/>
    <p:sldId id="387" r:id="rId12"/>
    <p:sldId id="290" r:id="rId13"/>
    <p:sldId id="389" r:id="rId14"/>
    <p:sldId id="390" r:id="rId15"/>
    <p:sldId id="395" r:id="rId16"/>
    <p:sldId id="396" r:id="rId17"/>
    <p:sldId id="392" r:id="rId18"/>
    <p:sldId id="397" r:id="rId19"/>
    <p:sldId id="317" r:id="rId20"/>
    <p:sldId id="381" r:id="rId21"/>
    <p:sldId id="382" r:id="rId22"/>
  </p:sldIdLst>
  <p:sldSz cx="9144000" cy="5143500" type="screen16x9"/>
  <p:notesSz cx="6858000" cy="9144000"/>
  <p:embeddedFontLst>
    <p:embeddedFont>
      <p:font typeface="Arial Narrow" panose="020B0606020202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Dosis" panose="020B0604020202020204" charset="0"/>
      <p:regular r:id="rId35"/>
      <p:bold r:id="rId36"/>
    </p:embeddedFont>
    <p:embeddedFont>
      <p:font typeface="Source Sans Pro" panose="020B0503030403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aura Long" initials="LL" lastIdx="14" clrIdx="6">
    <p:extLst>
      <p:ext uri="{19B8F6BF-5375-455C-9EA6-DF929625EA0E}">
        <p15:presenceInfo xmlns:p15="http://schemas.microsoft.com/office/powerpoint/2012/main" userId="S::LSmith@fhi360.org::d9b4bc76-08dd-475e-afc6-02e468f5756d" providerId="AD"/>
      </p:ext>
    </p:extLst>
  </p:cmAuthor>
  <p:cmAuthor id="1" name="Rachel Scheckter" initials="RS" lastIdx="8" clrIdx="0">
    <p:extLst>
      <p:ext uri="{19B8F6BF-5375-455C-9EA6-DF929625EA0E}">
        <p15:presenceInfo xmlns:p15="http://schemas.microsoft.com/office/powerpoint/2012/main" userId="Rachel Scheckter" providerId="None"/>
      </p:ext>
    </p:extLst>
  </p:cmAuthor>
  <p:cmAuthor id="8" name="Hoffman, Risa" initials="HR" lastIdx="10" clrIdx="7">
    <p:extLst>
      <p:ext uri="{19B8F6BF-5375-455C-9EA6-DF929625EA0E}">
        <p15:presenceInfo xmlns:p15="http://schemas.microsoft.com/office/powerpoint/2012/main" userId="S::rhoffman@mednet.ucla.edu::e3120dc2-d654-46ae-b99e-02d785b818d9" providerId="AD"/>
      </p:ext>
    </p:extLst>
  </p:cmAuthor>
  <p:cmAuthor id="2" name="Lisa Levy" initials="LL" lastIdx="4" clrIdx="1">
    <p:extLst>
      <p:ext uri="{19B8F6BF-5375-455C-9EA6-DF929625EA0E}">
        <p15:presenceInfo xmlns:p15="http://schemas.microsoft.com/office/powerpoint/2012/main" userId="S::llevy@fhi360.org::7fe64571-fc8b-482c-9765-e24e49e35243" providerId="AD"/>
      </p:ext>
    </p:extLst>
  </p:cmAuthor>
  <p:cmAuthor id="9" name="Shahin Lockman" initials="SL" lastIdx="18" clrIdx="8">
    <p:extLst>
      <p:ext uri="{19B8F6BF-5375-455C-9EA6-DF929625EA0E}">
        <p15:presenceInfo xmlns:p15="http://schemas.microsoft.com/office/powerpoint/2012/main" userId="e87f98324ee918da" providerId="Windows Live"/>
      </p:ext>
    </p:extLst>
  </p:cmAuthor>
  <p:cmAuthor id="3" name="Lisa Levy" initials="LL [2]" lastIdx="1" clrIdx="2">
    <p:extLst>
      <p:ext uri="{19B8F6BF-5375-455C-9EA6-DF929625EA0E}">
        <p15:presenceInfo xmlns:p15="http://schemas.microsoft.com/office/powerpoint/2012/main" userId="Lisa Levy" providerId="None"/>
      </p:ext>
    </p:extLst>
  </p:cmAuthor>
  <p:cmAuthor id="10" name="Currier, Judith, M.D." initials="CJM" lastIdx="8" clrIdx="9">
    <p:extLst>
      <p:ext uri="{19B8F6BF-5375-455C-9EA6-DF929625EA0E}">
        <p15:presenceInfo xmlns:p15="http://schemas.microsoft.com/office/powerpoint/2012/main" userId="S::jscurrier@mednet.ucla.edu::4e7656bc-52e5-4bec-9fde-43b4bd0049f3" providerId="AD"/>
      </p:ext>
    </p:extLst>
  </p:cmAuthor>
  <p:cmAuthor id="4" name="Nicole Montañez" initials="NM" lastIdx="3" clrIdx="3">
    <p:extLst>
      <p:ext uri="{19B8F6BF-5375-455C-9EA6-DF929625EA0E}">
        <p15:presenceInfo xmlns:p15="http://schemas.microsoft.com/office/powerpoint/2012/main" userId="S::nmontanez@fhi360.org::85127d88-53e5-41f7-bf3a-ce26e2677f38" providerId="AD"/>
      </p:ext>
    </p:extLst>
  </p:cmAuthor>
  <p:cmAuthor id="11" name="Sean Brummel" initials="SB" lastIdx="2" clrIdx="10">
    <p:extLst>
      <p:ext uri="{19B8F6BF-5375-455C-9EA6-DF929625EA0E}">
        <p15:presenceInfo xmlns:p15="http://schemas.microsoft.com/office/powerpoint/2012/main" userId="S-1-5-21-1564239104-2047618173-1163074499-8313" providerId="AD"/>
      </p:ext>
    </p:extLst>
  </p:cmAuthor>
  <p:cmAuthor id="5" name="Sarah Buisson" initials="SB" lastIdx="4" clrIdx="4">
    <p:extLst>
      <p:ext uri="{19B8F6BF-5375-455C-9EA6-DF929625EA0E}">
        <p15:presenceInfo xmlns:p15="http://schemas.microsoft.com/office/powerpoint/2012/main" userId="S::sbuisson@fhi360.org::41fb958c-5da8-40eb-b170-f07cfbf71c9d" providerId="AD"/>
      </p:ext>
    </p:extLst>
  </p:cmAuthor>
  <p:cmAuthor id="12" name="Lauren Ziemba" initials="LZ" lastIdx="8" clrIdx="11">
    <p:extLst>
      <p:ext uri="{19B8F6BF-5375-455C-9EA6-DF929625EA0E}">
        <p15:presenceInfo xmlns:p15="http://schemas.microsoft.com/office/powerpoint/2012/main" userId="S-1-5-21-1564239104-2047618173-1163074499-50147" providerId="AD"/>
      </p:ext>
    </p:extLst>
  </p:cmAuthor>
  <p:cmAuthor id="6" name="Katie McCarthy" initials="KM" lastIdx="17" clrIdx="5">
    <p:extLst>
      <p:ext uri="{19B8F6BF-5375-455C-9EA6-DF929625EA0E}">
        <p15:presenceInfo xmlns:p15="http://schemas.microsoft.com/office/powerpoint/2012/main" userId="S::KMcCarthy@fhi360.org::61aff1c9-6820-47db-9efa-4d45c508a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44646C"/>
    <a:srgbClr val="60446C"/>
    <a:srgbClr val="8CB94B"/>
    <a:srgbClr val="7AA6C6"/>
    <a:srgbClr val="269CCE"/>
    <a:srgbClr val="FF9941"/>
    <a:srgbClr val="386072"/>
    <a:srgbClr val="DEDEDE"/>
    <a:srgbClr val="30A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A803F0-54CD-4336-B503-4C13525BF2E7}">
  <a:tblStyle styleId="{89A803F0-54CD-4336-B503-4C13525BF2E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38" autoAdjust="0"/>
    <p:restoredTop sz="81682" autoAdjust="0"/>
  </p:normalViewPr>
  <p:slideViewPr>
    <p:cSldViewPr snapToGrid="0">
      <p:cViewPr varScale="1">
        <p:scale>
          <a:sx n="78" d="100"/>
          <a:sy n="78" d="100"/>
        </p:scale>
        <p:origin x="726" y="9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3040712068389"/>
          <c:y val="3.7706504808858496E-2"/>
          <c:w val="0.85730037637539402"/>
          <c:h val="0.78073795809741153"/>
        </c:manualLayout>
      </c:layout>
      <c:barChart>
        <c:barDir val="col"/>
        <c:grouping val="clustered"/>
        <c:varyColors val="0"/>
        <c:ser>
          <c:idx val="0"/>
          <c:order val="0"/>
          <c:tx>
            <c:strRef>
              <c:f>Sheet1!$B$1</c:f>
              <c:strCache>
                <c:ptCount val="1"/>
                <c:pt idx="0">
                  <c:v>DTG+FTC/TAF</c:v>
                </c:pt>
              </c:strCache>
            </c:strRef>
          </c:tx>
          <c:spPr>
            <a:solidFill>
              <a:srgbClr val="44646C"/>
            </a:solidFill>
            <a:ln>
              <a:noFill/>
            </a:ln>
            <a:effectLst/>
          </c:spPr>
          <c:invertIfNegative val="0"/>
          <c:dPt>
            <c:idx val="0"/>
            <c:invertIfNegative val="0"/>
            <c:bubble3D val="0"/>
            <c:spPr>
              <a:solidFill>
                <a:srgbClr val="44646C"/>
              </a:solidFill>
              <a:ln>
                <a:noFill/>
              </a:ln>
              <a:effectLst/>
            </c:spPr>
            <c:extLst>
              <c:ext xmlns:c16="http://schemas.microsoft.com/office/drawing/2014/chart" uri="{C3380CC4-5D6E-409C-BE32-E72D297353CC}">
                <c16:uniqueId val="{00000001-BB23-49FB-97D1-038381BDBEDA}"/>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174F9B93-444A-C24A-9E1D-6E6E2B42FDB9}" type="VALUE">
                      <a:rPr lang="en-US" sz="1800" smtClean="0">
                        <a:solidFill>
                          <a:schemeClr val="bg1"/>
                        </a:solidFill>
                      </a:rPr>
                      <a:pPr>
                        <a:defRPr sz="1800" b="1">
                          <a:solidFill>
                            <a:schemeClr val="bg1"/>
                          </a:solidFill>
                        </a:defRPr>
                      </a:pPr>
                      <a:t>[VALUE]</a:t>
                    </a:fld>
                    <a:endParaRPr lang="en-US"/>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23-49FB-97D1-038381BDBEDA}"/>
                </c:ext>
              </c:extLst>
            </c:dLbl>
            <c:dLbl>
              <c:idx val="1"/>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fld id="{A26D9EC8-E591-8344-A664-6F2C2B1C1A65}" type="VALUE">
                      <a:rPr lang="en-US" sz="1800" smtClean="0">
                        <a:solidFill>
                          <a:schemeClr val="bg1"/>
                        </a:solidFill>
                      </a:rPr>
                      <a:pPr>
                        <a:defRPr sz="1800" b="1">
                          <a:solidFill>
                            <a:schemeClr val="bg1"/>
                          </a:solidFill>
                        </a:defRPr>
                      </a:pPr>
                      <a:t>[VALUE]</a:t>
                    </a:fld>
                    <a:r>
                      <a:rPr lang="en-US" sz="1800">
                        <a:solidFill>
                          <a:schemeClr val="bg1"/>
                        </a:solidFill>
                      </a:rPr>
                      <a:t>%</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23-49FB-97D1-038381BDBEDA}"/>
                </c:ext>
              </c:extLst>
            </c:dLbl>
            <c:dLbl>
              <c:idx val="2"/>
              <c:tx>
                <c:rich>
                  <a:bodyPr/>
                  <a:lstStyle/>
                  <a:p>
                    <a:fld id="{653A0B7E-5FA6-FB4A-8755-A592CAC95D6D}"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B23-49FB-97D1-038381BDBEDA}"/>
                </c:ext>
              </c:extLst>
            </c:dLbl>
            <c:dLbl>
              <c:idx val="3"/>
              <c:tx>
                <c:rich>
                  <a:bodyPr/>
                  <a:lstStyle/>
                  <a:p>
                    <a:fld id="{E1E33283-ED2B-6842-B454-950A1439432A}"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23-49FB-97D1-038381BDBED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DTG+FTC/TAF</c:v>
                </c:pt>
              </c:strCache>
            </c:strRef>
          </c:cat>
          <c:val>
            <c:numRef>
              <c:f>Sheet1!$B$2</c:f>
              <c:numCache>
                <c:formatCode>General</c:formatCode>
                <c:ptCount val="1"/>
                <c:pt idx="0">
                  <c:v>0.378</c:v>
                </c:pt>
              </c:numCache>
            </c:numRef>
          </c:val>
          <c:extLst>
            <c:ext xmlns:c16="http://schemas.microsoft.com/office/drawing/2014/chart" uri="{C3380CC4-5D6E-409C-BE32-E72D297353CC}">
              <c16:uniqueId val="{00000005-BB23-49FB-97D1-038381BDBEDA}"/>
            </c:ext>
          </c:extLst>
        </c:ser>
        <c:ser>
          <c:idx val="1"/>
          <c:order val="1"/>
          <c:tx>
            <c:strRef>
              <c:f>Sheet1!$C$1</c:f>
              <c:strCache>
                <c:ptCount val="1"/>
                <c:pt idx="0">
                  <c:v>DTG+FTC/TDF</c:v>
                </c:pt>
              </c:strCache>
            </c:strRef>
          </c:tx>
          <c:spPr>
            <a:solidFill>
              <a:srgbClr val="4BACC6"/>
            </a:solidFill>
            <a:ln>
              <a:noFill/>
            </a:ln>
            <a:effectLst/>
          </c:spPr>
          <c:invertIfNegative val="0"/>
          <c:dLbls>
            <c:dLbl>
              <c:idx val="0"/>
              <c:tx>
                <c:rich>
                  <a:bodyPr/>
                  <a:lstStyle/>
                  <a:p>
                    <a:fld id="{DD5AFDC8-1FA4-344E-A02A-7E356FA755B2}"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B23-49FB-97D1-038381BDBEDA}"/>
                </c:ext>
              </c:extLst>
            </c:dLbl>
            <c:dLbl>
              <c:idx val="1"/>
              <c:tx>
                <c:rich>
                  <a:bodyPr/>
                  <a:lstStyle/>
                  <a:p>
                    <a:fld id="{76A9B96B-F3C5-CC4B-AA8F-83236D3A3D0C}"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23-49FB-97D1-038381BDBEDA}"/>
                </c:ext>
              </c:extLst>
            </c:dLbl>
            <c:dLbl>
              <c:idx val="2"/>
              <c:tx>
                <c:rich>
                  <a:bodyPr/>
                  <a:lstStyle/>
                  <a:p>
                    <a:fld id="{B09FC104-39DE-3E41-8679-1F8EB291E858}"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B23-49FB-97D1-038381BDBEDA}"/>
                </c:ext>
              </c:extLst>
            </c:dLbl>
            <c:dLbl>
              <c:idx val="3"/>
              <c:tx>
                <c:rich>
                  <a:bodyPr/>
                  <a:lstStyle/>
                  <a:p>
                    <a:fld id="{85C1A19B-98CB-1D4F-A8BC-01C20777F463}"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B23-49FB-97D1-038381BDBED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DTG+FTC/TAF</c:v>
                </c:pt>
              </c:strCache>
            </c:strRef>
          </c:cat>
          <c:val>
            <c:numRef>
              <c:f>Sheet1!$C$2</c:f>
              <c:numCache>
                <c:formatCode>General</c:formatCode>
                <c:ptCount val="1"/>
                <c:pt idx="0">
                  <c:v>0.31900000000000001</c:v>
                </c:pt>
              </c:numCache>
            </c:numRef>
          </c:val>
          <c:extLst>
            <c:ext xmlns:c16="http://schemas.microsoft.com/office/drawing/2014/chart" uri="{C3380CC4-5D6E-409C-BE32-E72D297353CC}">
              <c16:uniqueId val="{0000000A-BB23-49FB-97D1-038381BDBEDA}"/>
            </c:ext>
          </c:extLst>
        </c:ser>
        <c:ser>
          <c:idx val="2"/>
          <c:order val="2"/>
          <c:tx>
            <c:strRef>
              <c:f>Sheet1!$D$1</c:f>
              <c:strCache>
                <c:ptCount val="1"/>
                <c:pt idx="0">
                  <c:v>EFV/FTC/TDF</c:v>
                </c:pt>
              </c:strCache>
            </c:strRef>
          </c:tx>
          <c:spPr>
            <a:solidFill>
              <a:srgbClr val="60446C"/>
            </a:solidFill>
            <a:ln>
              <a:noFill/>
            </a:ln>
            <a:effectLst/>
          </c:spPr>
          <c:invertIfNegative val="0"/>
          <c:dLbls>
            <c:dLbl>
              <c:idx val="0"/>
              <c:tx>
                <c:rich>
                  <a:bodyPr/>
                  <a:lstStyle/>
                  <a:p>
                    <a:fld id="{8B22FCAA-6D3C-7649-B301-77BE3B3D358D}"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B23-49FB-97D1-038381BDBEDA}"/>
                </c:ext>
              </c:extLst>
            </c:dLbl>
            <c:dLbl>
              <c:idx val="1"/>
              <c:tx>
                <c:rich>
                  <a:bodyPr/>
                  <a:lstStyle/>
                  <a:p>
                    <a:fld id="{A726DA0E-8C90-5C46-890A-6B4A3CA502EF}"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B23-49FB-97D1-038381BDBEDA}"/>
                </c:ext>
              </c:extLst>
            </c:dLbl>
            <c:dLbl>
              <c:idx val="2"/>
              <c:tx>
                <c:rich>
                  <a:bodyPr/>
                  <a:lstStyle/>
                  <a:p>
                    <a:fld id="{7F4575C4-4D8A-7644-9A00-33ED1BB7EFCA}"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B23-49FB-97D1-038381BDBEDA}"/>
                </c:ext>
              </c:extLst>
            </c:dLbl>
            <c:dLbl>
              <c:idx val="3"/>
              <c:tx>
                <c:rich>
                  <a:bodyPr/>
                  <a:lstStyle/>
                  <a:p>
                    <a:fld id="{0D293EAA-23B5-2E49-AEE8-A515F73478A3}"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B23-49FB-97D1-038381BDBED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DTG+FTC/TAF</c:v>
                </c:pt>
              </c:strCache>
            </c:strRef>
          </c:cat>
          <c:val>
            <c:numRef>
              <c:f>Sheet1!$D$2</c:f>
              <c:numCache>
                <c:formatCode>General</c:formatCode>
                <c:ptCount val="1"/>
                <c:pt idx="0">
                  <c:v>0.29099999999999998</c:v>
                </c:pt>
              </c:numCache>
            </c:numRef>
          </c:val>
          <c:extLst>
            <c:ext xmlns:c16="http://schemas.microsoft.com/office/drawing/2014/chart" uri="{C3380CC4-5D6E-409C-BE32-E72D297353CC}">
              <c16:uniqueId val="{0000000F-BB23-49FB-97D1-038381BDBEDA}"/>
            </c:ext>
          </c:extLst>
        </c:ser>
        <c:dLbls>
          <c:dLblPos val="outEnd"/>
          <c:showLegendKey val="0"/>
          <c:showVal val="1"/>
          <c:showCatName val="0"/>
          <c:showSerName val="0"/>
          <c:showPercent val="0"/>
          <c:showBubbleSize val="0"/>
        </c:dLbls>
        <c:gapWidth val="219"/>
        <c:overlap val="-27"/>
        <c:axId val="276974320"/>
        <c:axId val="277100144"/>
      </c:barChart>
      <c:catAx>
        <c:axId val="276974320"/>
        <c:scaling>
          <c:orientation val="minMax"/>
        </c:scaling>
        <c:delete val="0"/>
        <c:axPos val="b"/>
        <c:numFmt formatCode="General" sourceLinked="1"/>
        <c:majorTickMark val="out"/>
        <c:minorTickMark val="none"/>
        <c:tickLblPos val="nextTo"/>
        <c:spPr>
          <a:noFill/>
          <a:ln w="19050" cap="flat" cmpd="sng" algn="ctr">
            <a:solidFill>
              <a:schemeClr val="bg1">
                <a:lumMod val="50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77100144"/>
        <c:crosses val="autoZero"/>
        <c:auto val="1"/>
        <c:lblAlgn val="ctr"/>
        <c:lblOffset val="100"/>
        <c:tickLblSkip val="1"/>
        <c:noMultiLvlLbl val="0"/>
      </c:catAx>
      <c:valAx>
        <c:axId val="277100144"/>
        <c:scaling>
          <c:orientation val="minMax"/>
          <c:max val="0.5"/>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0" i="0" baseline="0">
                    <a:effectLst/>
                  </a:rPr>
                  <a:t>Average weekly weight gain (kg)</a:t>
                </a:r>
                <a:endParaRPr lang="en-US" sz="1600">
                  <a:effectLst/>
                </a:endParaRPr>
              </a:p>
            </c:rich>
          </c:tx>
          <c:layout>
            <c:manualLayout>
              <c:xMode val="edge"/>
              <c:yMode val="edge"/>
              <c:x val="3.9297839534432313E-4"/>
              <c:y val="8.0366299300890079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bg1">
                <a:lumMod val="50000"/>
              </a:schemeClr>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76974320"/>
        <c:crosses val="autoZero"/>
        <c:crossBetween val="between"/>
        <c:majorUnit val="0.1"/>
      </c:valAx>
      <c:spPr>
        <a:noFill/>
        <a:ln>
          <a:noFill/>
        </a:ln>
        <a:effectLst/>
      </c:spPr>
    </c:plotArea>
    <c:legend>
      <c:legendPos val="b"/>
      <c:layout>
        <c:manualLayout>
          <c:xMode val="edge"/>
          <c:yMode val="edge"/>
          <c:x val="0.21599406198535273"/>
          <c:y val="0.82664270272357498"/>
          <c:w val="0.68592053603347769"/>
          <c:h val="0.10183582723227452"/>
        </c:manualLayout>
      </c:layout>
      <c:overlay val="0"/>
      <c:spPr>
        <a:solidFill>
          <a:schemeClr val="bg1"/>
        </a:solid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17527398004467"/>
          <c:y val="3.4404549026044041E-2"/>
          <c:w val="0.85730037637539402"/>
          <c:h val="0.74441774372981684"/>
        </c:manualLayout>
      </c:layout>
      <c:barChart>
        <c:barDir val="col"/>
        <c:grouping val="clustered"/>
        <c:varyColors val="0"/>
        <c:ser>
          <c:idx val="0"/>
          <c:order val="0"/>
          <c:tx>
            <c:strRef>
              <c:f>Sheet1!$B$1</c:f>
              <c:strCache>
                <c:ptCount val="1"/>
                <c:pt idx="0">
                  <c:v>DTG+FTC/TAF</c:v>
                </c:pt>
              </c:strCache>
            </c:strRef>
          </c:tx>
          <c:spPr>
            <a:solidFill>
              <a:srgbClr val="44646C"/>
            </a:solidFill>
            <a:ln>
              <a:noFill/>
            </a:ln>
            <a:effectLst/>
          </c:spPr>
          <c:invertIfNegative val="0"/>
          <c:dPt>
            <c:idx val="0"/>
            <c:invertIfNegative val="0"/>
            <c:bubble3D val="0"/>
            <c:spPr>
              <a:solidFill>
                <a:srgbClr val="44646C"/>
              </a:solidFill>
              <a:ln>
                <a:noFill/>
              </a:ln>
              <a:effectLst/>
            </c:spPr>
            <c:extLst>
              <c:ext xmlns:c16="http://schemas.microsoft.com/office/drawing/2014/chart" uri="{C3380CC4-5D6E-409C-BE32-E72D297353CC}">
                <c16:uniqueId val="{00000001-BB23-49FB-97D1-038381BDBEDA}"/>
              </c:ext>
            </c:extLst>
          </c:dPt>
          <c:dLbls>
            <c:dLbl>
              <c:idx val="0"/>
              <c:layout>
                <c:manualLayout>
                  <c:x val="-5.7423411524878693E-3"/>
                  <c:y val="0"/>
                </c:manualLayout>
              </c:layout>
              <c:tx>
                <c:rich>
                  <a:bodyPr/>
                  <a:lstStyle/>
                  <a:p>
                    <a:r>
                      <a:rPr lang="en-US" baseline="0" dirty="0"/>
                      <a:t>32 (</a:t>
                    </a:r>
                    <a:fld id="{0F4E9AB2-A1A2-5E4D-9A2F-948B888DB215}"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23-49FB-97D1-038381BDBEDA}"/>
                </c:ext>
              </c:extLst>
            </c:dLbl>
            <c:dLbl>
              <c:idx val="1"/>
              <c:layout>
                <c:manualLayout>
                  <c:x val="-1.1484682304975739E-2"/>
                  <c:y val="-9.9055231481156528E-3"/>
                </c:manualLayout>
              </c:layout>
              <c:tx>
                <c:rich>
                  <a:bodyPr/>
                  <a:lstStyle/>
                  <a:p>
                    <a:r>
                      <a:rPr lang="en-US" dirty="0"/>
                      <a:t>154 (</a:t>
                    </a:r>
                    <a:fld id="{6C2DABF9-F819-5E40-8757-B5B97AFE9B48}"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938-054F-BECC-525244B00379}"/>
                </c:ext>
              </c:extLst>
            </c:dLbl>
            <c:dLbl>
              <c:idx val="2"/>
              <c:layout>
                <c:manualLayout>
                  <c:x val="-1.5791438169341747E-2"/>
                  <c:y val="-1.9811046296231299E-2"/>
                </c:manualLayout>
              </c:layout>
              <c:tx>
                <c:rich>
                  <a:bodyPr/>
                  <a:lstStyle/>
                  <a:p>
                    <a:r>
                      <a:rPr lang="en-US" dirty="0"/>
                      <a:t>27 (</a:t>
                    </a:r>
                    <a:fld id="{FF551F77-B6AC-3D44-8415-24767407E6A3}"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38-054F-BECC-525244B0037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Low Weight Gain</c:v>
                </c:pt>
                <c:pt idx="1">
                  <c:v>Normal Weight Gain</c:v>
                </c:pt>
                <c:pt idx="2">
                  <c:v>High Weight Gain</c:v>
                </c:pt>
              </c:strCache>
            </c:strRef>
          </c:cat>
          <c:val>
            <c:numRef>
              <c:f>Sheet1!$B$2:$B$4</c:f>
              <c:numCache>
                <c:formatCode>0.0%</c:formatCode>
                <c:ptCount val="3"/>
                <c:pt idx="0">
                  <c:v>0.15</c:v>
                </c:pt>
                <c:pt idx="1">
                  <c:v>0.72299999999999998</c:v>
                </c:pt>
                <c:pt idx="2">
                  <c:v>0.127</c:v>
                </c:pt>
              </c:numCache>
            </c:numRef>
          </c:val>
          <c:extLst>
            <c:ext xmlns:c16="http://schemas.microsoft.com/office/drawing/2014/chart" uri="{C3380CC4-5D6E-409C-BE32-E72D297353CC}">
              <c16:uniqueId val="{00000005-BB23-49FB-97D1-038381BDBEDA}"/>
            </c:ext>
          </c:extLst>
        </c:ser>
        <c:ser>
          <c:idx val="1"/>
          <c:order val="1"/>
          <c:tx>
            <c:strRef>
              <c:f>Sheet1!$C$1</c:f>
              <c:strCache>
                <c:ptCount val="1"/>
                <c:pt idx="0">
                  <c:v>DTG+FTC/TDF</c:v>
                </c:pt>
              </c:strCache>
            </c:strRef>
          </c:tx>
          <c:spPr>
            <a:solidFill>
              <a:srgbClr val="4BACC6"/>
            </a:solidFill>
            <a:ln>
              <a:noFill/>
            </a:ln>
            <a:effectLst/>
          </c:spPr>
          <c:invertIfNegative val="0"/>
          <c:dLbls>
            <c:dLbl>
              <c:idx val="0"/>
              <c:layout>
                <c:manualLayout>
                  <c:x val="-8.6135117287318309E-3"/>
                  <c:y val="-6.0533053288820784E-17"/>
                </c:manualLayout>
              </c:layout>
              <c:tx>
                <c:rich>
                  <a:bodyPr/>
                  <a:lstStyle/>
                  <a:p>
                    <a:r>
                      <a:rPr lang="en-US" dirty="0"/>
                      <a:t>50 (</a:t>
                    </a:r>
                    <a:fld id="{37F58233-3A58-BA46-8F6E-DBA5FFCFD699}"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938-054F-BECC-525244B00379}"/>
                </c:ext>
              </c:extLst>
            </c:dLbl>
            <c:dLbl>
              <c:idx val="1"/>
              <c:layout>
                <c:manualLayout>
                  <c:x val="1.2920267593097706E-2"/>
                  <c:y val="-1.3207364197487548E-2"/>
                </c:manualLayout>
              </c:layout>
              <c:tx>
                <c:rich>
                  <a:bodyPr/>
                  <a:lstStyle/>
                  <a:p>
                    <a:r>
                      <a:rPr lang="en-US" dirty="0"/>
                      <a:t>141 (</a:t>
                    </a:r>
                    <a:fld id="{8D99638C-FFD6-694C-AE38-58FD0988EB82}"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938-054F-BECC-525244B00379}"/>
                </c:ext>
              </c:extLst>
            </c:dLbl>
            <c:dLbl>
              <c:idx val="2"/>
              <c:layout>
                <c:manualLayout>
                  <c:x val="5.7423411524877644E-3"/>
                  <c:y val="-3.3018410493718831E-3"/>
                </c:manualLayout>
              </c:layout>
              <c:tx>
                <c:rich>
                  <a:bodyPr/>
                  <a:lstStyle/>
                  <a:p>
                    <a:r>
                      <a:rPr lang="en-US" dirty="0"/>
                      <a:t>21 (</a:t>
                    </a:r>
                    <a:fld id="{6C0F97E2-923E-2240-B4A2-8460DEFFD270}"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938-054F-BECC-525244B0037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Low Weight Gain</c:v>
                </c:pt>
                <c:pt idx="1">
                  <c:v>Normal Weight Gain</c:v>
                </c:pt>
                <c:pt idx="2">
                  <c:v>High Weight Gain</c:v>
                </c:pt>
              </c:strCache>
            </c:strRef>
          </c:cat>
          <c:val>
            <c:numRef>
              <c:f>Sheet1!$C$2:$C$4</c:f>
              <c:numCache>
                <c:formatCode>0.0%</c:formatCode>
                <c:ptCount val="3"/>
                <c:pt idx="0">
                  <c:v>0.23599999999999999</c:v>
                </c:pt>
                <c:pt idx="1">
                  <c:v>0.66500000000000004</c:v>
                </c:pt>
                <c:pt idx="2">
                  <c:v>9.9000000000000005E-2</c:v>
                </c:pt>
              </c:numCache>
            </c:numRef>
          </c:val>
          <c:extLst>
            <c:ext xmlns:c16="http://schemas.microsoft.com/office/drawing/2014/chart" uri="{C3380CC4-5D6E-409C-BE32-E72D297353CC}">
              <c16:uniqueId val="{0000000A-BB23-49FB-97D1-038381BDBEDA}"/>
            </c:ext>
          </c:extLst>
        </c:ser>
        <c:ser>
          <c:idx val="2"/>
          <c:order val="2"/>
          <c:tx>
            <c:strRef>
              <c:f>Sheet1!$D$1</c:f>
              <c:strCache>
                <c:ptCount val="1"/>
                <c:pt idx="0">
                  <c:v>EFV/FTC/TDF</c:v>
                </c:pt>
              </c:strCache>
            </c:strRef>
          </c:tx>
          <c:spPr>
            <a:solidFill>
              <a:srgbClr val="60446C"/>
            </a:solidFill>
            <a:ln>
              <a:noFill/>
            </a:ln>
            <a:effectLst/>
          </c:spPr>
          <c:invertIfNegative val="0"/>
          <c:dLbls>
            <c:dLbl>
              <c:idx val="0"/>
              <c:tx>
                <c:rich>
                  <a:bodyPr/>
                  <a:lstStyle/>
                  <a:p>
                    <a:r>
                      <a:rPr lang="en-US" baseline="0" dirty="0"/>
                      <a:t>62 (</a:t>
                    </a:r>
                    <a:fld id="{84A691E8-8966-F944-A019-4DE4D64326B1}"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38-054F-BECC-525244B00379}"/>
                </c:ext>
              </c:extLst>
            </c:dLbl>
            <c:dLbl>
              <c:idx val="1"/>
              <c:layout>
                <c:manualLayout>
                  <c:x val="4.3067558643658917E-2"/>
                  <c:y val="3.3018410493718679E-3"/>
                </c:manualLayout>
              </c:layout>
              <c:tx>
                <c:rich>
                  <a:bodyPr/>
                  <a:lstStyle/>
                  <a:p>
                    <a:r>
                      <a:rPr lang="en-US" dirty="0"/>
                      <a:t>132 (</a:t>
                    </a:r>
                    <a:fld id="{C7DCE389-F2C0-3244-B144-310668276781}"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38-054F-BECC-525244B00379}"/>
                </c:ext>
              </c:extLst>
            </c:dLbl>
            <c:dLbl>
              <c:idx val="2"/>
              <c:layout>
                <c:manualLayout>
                  <c:x val="1.4355852881219672E-2"/>
                  <c:y val="3.3018410493718831E-3"/>
                </c:manualLayout>
              </c:layout>
              <c:tx>
                <c:rich>
                  <a:bodyPr/>
                  <a:lstStyle/>
                  <a:p>
                    <a:r>
                      <a:rPr lang="en-US" dirty="0"/>
                      <a:t>13 (</a:t>
                    </a:r>
                    <a:fld id="{0143C02E-BB1D-CE43-9A18-37C8CAF34F39}"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938-054F-BECC-525244B0037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Low Weight Gain</c:v>
                </c:pt>
                <c:pt idx="1">
                  <c:v>Normal Weight Gain</c:v>
                </c:pt>
                <c:pt idx="2">
                  <c:v>High Weight Gain</c:v>
                </c:pt>
              </c:strCache>
            </c:strRef>
          </c:cat>
          <c:val>
            <c:numRef>
              <c:f>Sheet1!$D$2:$D$4</c:f>
              <c:numCache>
                <c:formatCode>0.0%</c:formatCode>
                <c:ptCount val="3"/>
                <c:pt idx="0">
                  <c:v>0.3</c:v>
                </c:pt>
                <c:pt idx="1">
                  <c:v>0.63800000000000001</c:v>
                </c:pt>
                <c:pt idx="2">
                  <c:v>6.3E-2</c:v>
                </c:pt>
              </c:numCache>
            </c:numRef>
          </c:val>
          <c:extLst>
            <c:ext xmlns:c16="http://schemas.microsoft.com/office/drawing/2014/chart" uri="{C3380CC4-5D6E-409C-BE32-E72D297353CC}">
              <c16:uniqueId val="{0000000F-BB23-49FB-97D1-038381BDBEDA}"/>
            </c:ext>
          </c:extLst>
        </c:ser>
        <c:dLbls>
          <c:dLblPos val="outEnd"/>
          <c:showLegendKey val="0"/>
          <c:showVal val="1"/>
          <c:showCatName val="0"/>
          <c:showSerName val="0"/>
          <c:showPercent val="0"/>
          <c:showBubbleSize val="0"/>
        </c:dLbls>
        <c:gapWidth val="219"/>
        <c:overlap val="-27"/>
        <c:axId val="276974320"/>
        <c:axId val="277100144"/>
      </c:barChart>
      <c:catAx>
        <c:axId val="276974320"/>
        <c:scaling>
          <c:orientation val="minMax"/>
        </c:scaling>
        <c:delete val="0"/>
        <c:axPos val="b"/>
        <c:numFmt formatCode="General" sourceLinked="1"/>
        <c:majorTickMark val="out"/>
        <c:minorTickMark val="none"/>
        <c:tickLblPos val="nextTo"/>
        <c:spPr>
          <a:noFill/>
          <a:ln w="19050" cap="flat" cmpd="sng" algn="ctr">
            <a:solidFill>
              <a:schemeClr val="bg1">
                <a:lumMod val="50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77100144"/>
        <c:crosses val="autoZero"/>
        <c:auto val="1"/>
        <c:lblAlgn val="ctr"/>
        <c:lblOffset val="100"/>
        <c:tickLblSkip val="1"/>
        <c:noMultiLvlLbl val="0"/>
      </c:catAx>
      <c:valAx>
        <c:axId val="277100144"/>
        <c:scaling>
          <c:orientation val="minMax"/>
          <c:max val="0.8"/>
        </c:scaling>
        <c:delete val="0"/>
        <c:axPos val="l"/>
        <c:numFmt formatCode="0%" sourceLinked="0"/>
        <c:majorTickMark val="out"/>
        <c:minorTickMark val="none"/>
        <c:tickLblPos val="nextTo"/>
        <c:spPr>
          <a:noFill/>
          <a:ln w="19050">
            <a:solidFill>
              <a:schemeClr val="bg1">
                <a:lumMod val="50000"/>
              </a:schemeClr>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76974320"/>
        <c:crosses val="autoZero"/>
        <c:crossBetween val="between"/>
        <c:majorUnit val="0.1"/>
      </c:valAx>
      <c:spPr>
        <a:noFill/>
        <a:ln>
          <a:noFill/>
        </a:ln>
        <a:effectLst/>
      </c:spPr>
    </c:plotArea>
    <c:legend>
      <c:legendPos val="b"/>
      <c:layout>
        <c:manualLayout>
          <c:xMode val="edge"/>
          <c:yMode val="edge"/>
          <c:x val="0.21742967836333327"/>
          <c:y val="0.89598134745793323"/>
          <c:w val="0.68592053603347769"/>
          <c:h val="0.10183582723227452"/>
        </c:manualLayout>
      </c:layout>
      <c:overlay val="0"/>
      <c:spPr>
        <a:solidFill>
          <a:schemeClr val="bg1"/>
        </a:solid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ACC6B-B00A-4A72-9B17-D582CDB888B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9FF1298-C395-4F42-8AE6-41ABF8D32CBC}">
      <dgm:prSet phldrT="[Text]" custT="1"/>
      <dgm:spPr>
        <a:solidFill>
          <a:srgbClr val="44646C"/>
        </a:solidFill>
      </dgm:spPr>
      <dgm:t>
        <a:bodyPr/>
        <a:lstStyle/>
        <a:p>
          <a:pPr>
            <a:spcBef>
              <a:spcPts val="600"/>
            </a:spcBef>
          </a:pPr>
          <a:r>
            <a:rPr lang="en-US" sz="1600" dirty="0"/>
            <a:t>Screened = 810</a:t>
          </a:r>
        </a:p>
      </dgm:t>
    </dgm:pt>
    <dgm:pt modelId="{0E55A124-D503-4BB3-873A-E978AEFE0887}" type="parTrans" cxnId="{F652A5AA-97AB-4338-8FDF-B76AD316B64A}">
      <dgm:prSet/>
      <dgm:spPr/>
      <dgm:t>
        <a:bodyPr/>
        <a:lstStyle/>
        <a:p>
          <a:endParaRPr lang="en-US"/>
        </a:p>
      </dgm:t>
    </dgm:pt>
    <dgm:pt modelId="{E93C65DA-5130-4E8D-922E-FD85B1ACCE6B}" type="sibTrans" cxnId="{F652A5AA-97AB-4338-8FDF-B76AD316B64A}">
      <dgm:prSet/>
      <dgm:spPr/>
      <dgm:t>
        <a:bodyPr/>
        <a:lstStyle/>
        <a:p>
          <a:endParaRPr lang="en-US"/>
        </a:p>
      </dgm:t>
    </dgm:pt>
    <dgm:pt modelId="{3BDE5244-7382-4D0E-BA21-CAF2BE5F8607}">
      <dgm:prSet phldrT="[Text]" custT="1"/>
      <dgm:spPr>
        <a:solidFill>
          <a:srgbClr val="60446C"/>
        </a:solidFill>
      </dgm:spPr>
      <dgm:t>
        <a:bodyPr/>
        <a:lstStyle/>
        <a:p>
          <a:pPr>
            <a:spcBef>
              <a:spcPts val="600"/>
            </a:spcBef>
          </a:pPr>
          <a:r>
            <a:rPr lang="en-US" sz="1600" dirty="0"/>
            <a:t>Enrolled = 643 (79%)</a:t>
          </a:r>
          <a:br>
            <a:rPr lang="en-US" sz="1600" dirty="0"/>
          </a:br>
          <a:r>
            <a:rPr lang="en-US" sz="1600" dirty="0"/>
            <a:t>Jan 2018 – Feb 2019</a:t>
          </a:r>
        </a:p>
      </dgm:t>
    </dgm:pt>
    <dgm:pt modelId="{B9650451-386B-4C64-8C0E-679D756C847D}" type="parTrans" cxnId="{B7E2A124-C7F6-438A-9262-61A983AD6D42}">
      <dgm:prSet/>
      <dgm:spPr/>
      <dgm:t>
        <a:bodyPr/>
        <a:lstStyle/>
        <a:p>
          <a:endParaRPr lang="en-US"/>
        </a:p>
      </dgm:t>
    </dgm:pt>
    <dgm:pt modelId="{59B0F8CA-4B7B-4E24-A9A2-27262353CB6F}" type="sibTrans" cxnId="{B7E2A124-C7F6-438A-9262-61A983AD6D42}">
      <dgm:prSet/>
      <dgm:spPr/>
      <dgm:t>
        <a:bodyPr/>
        <a:lstStyle/>
        <a:p>
          <a:endParaRPr lang="en-US"/>
        </a:p>
      </dgm:t>
    </dgm:pt>
    <dgm:pt modelId="{E6EE671E-0AFC-4DAA-B858-B57C3725DC16}">
      <dgm:prSet phldrT="[Text]" custT="1"/>
      <dgm:spPr>
        <a:solidFill>
          <a:srgbClr val="4BACC6"/>
        </a:solidFill>
      </dgm:spPr>
      <dgm:t>
        <a:bodyPr/>
        <a:lstStyle/>
        <a:p>
          <a:pPr>
            <a:spcBef>
              <a:spcPts val="600"/>
            </a:spcBef>
          </a:pPr>
          <a:r>
            <a:rPr lang="en-US" sz="1600" dirty="0"/>
            <a:t>Antepartum weight data available = 643 (100%)</a:t>
          </a:r>
        </a:p>
      </dgm:t>
    </dgm:pt>
    <dgm:pt modelId="{E616ABAA-76D0-4967-8113-D007DF32EE39}" type="parTrans" cxnId="{A30C168D-BBFA-4A49-8335-4E2E3123FA45}">
      <dgm:prSet/>
      <dgm:spPr/>
      <dgm:t>
        <a:bodyPr/>
        <a:lstStyle/>
        <a:p>
          <a:endParaRPr lang="en-US"/>
        </a:p>
      </dgm:t>
    </dgm:pt>
    <dgm:pt modelId="{DB48BD85-3A1F-4F07-B4CF-5954F9E05B5F}" type="sibTrans" cxnId="{A30C168D-BBFA-4A49-8335-4E2E3123FA45}">
      <dgm:prSet/>
      <dgm:spPr/>
      <dgm:t>
        <a:bodyPr/>
        <a:lstStyle/>
        <a:p>
          <a:endParaRPr lang="en-US"/>
        </a:p>
      </dgm:t>
    </dgm:pt>
    <dgm:pt modelId="{2F36215A-D529-4DA1-80AC-A24EFB04DB7F}">
      <dgm:prSet phldrT="[Text]" custT="1"/>
      <dgm:spPr>
        <a:solidFill>
          <a:srgbClr val="8CB94B"/>
        </a:solidFill>
      </dgm:spPr>
      <dgm:t>
        <a:bodyPr/>
        <a:lstStyle/>
        <a:p>
          <a:pPr>
            <a:spcBef>
              <a:spcPts val="600"/>
            </a:spcBef>
          </a:pPr>
          <a:r>
            <a:rPr lang="en-US" sz="1600" dirty="0"/>
            <a:t>Antepartum weight and pregnancy outcome data available = 632 (98.3%)</a:t>
          </a:r>
        </a:p>
      </dgm:t>
    </dgm:pt>
    <dgm:pt modelId="{1B05AB08-A646-46F6-91EF-9ED2E22D9474}" type="parTrans" cxnId="{41EFDA85-5972-4054-A73A-1FC1FEE6E31E}">
      <dgm:prSet/>
      <dgm:spPr/>
      <dgm:t>
        <a:bodyPr/>
        <a:lstStyle/>
        <a:p>
          <a:endParaRPr lang="en-US"/>
        </a:p>
      </dgm:t>
    </dgm:pt>
    <dgm:pt modelId="{384203C1-A107-450C-BD5C-A9C08102BB73}" type="sibTrans" cxnId="{41EFDA85-5972-4054-A73A-1FC1FEE6E31E}">
      <dgm:prSet/>
      <dgm:spPr/>
      <dgm:t>
        <a:bodyPr/>
        <a:lstStyle/>
        <a:p>
          <a:endParaRPr lang="en-US"/>
        </a:p>
      </dgm:t>
    </dgm:pt>
    <dgm:pt modelId="{75EE444A-023A-49B0-8535-E8CC42A1239E}" type="pres">
      <dgm:prSet presAssocID="{4BCACC6B-B00A-4A72-9B17-D582CDB888B0}" presName="hierChild1" presStyleCnt="0">
        <dgm:presLayoutVars>
          <dgm:orgChart val="1"/>
          <dgm:chPref val="1"/>
          <dgm:dir/>
          <dgm:animOne val="branch"/>
          <dgm:animLvl val="lvl"/>
          <dgm:resizeHandles/>
        </dgm:presLayoutVars>
      </dgm:prSet>
      <dgm:spPr/>
    </dgm:pt>
    <dgm:pt modelId="{07C9BF72-9902-4951-B2F6-DFF507EB3E8A}" type="pres">
      <dgm:prSet presAssocID="{79FF1298-C395-4F42-8AE6-41ABF8D32CBC}" presName="hierRoot1" presStyleCnt="0">
        <dgm:presLayoutVars>
          <dgm:hierBranch val="init"/>
        </dgm:presLayoutVars>
      </dgm:prSet>
      <dgm:spPr/>
    </dgm:pt>
    <dgm:pt modelId="{8B3AADC8-6A7F-47EB-B5AE-58D72BA91AD1}" type="pres">
      <dgm:prSet presAssocID="{79FF1298-C395-4F42-8AE6-41ABF8D32CBC}" presName="rootComposite1" presStyleCnt="0"/>
      <dgm:spPr/>
    </dgm:pt>
    <dgm:pt modelId="{2E359BEE-E679-4537-97C2-F104ACA9AB3E}" type="pres">
      <dgm:prSet presAssocID="{79FF1298-C395-4F42-8AE6-41ABF8D32CBC}" presName="rootText1" presStyleLbl="node0" presStyleIdx="0" presStyleCnt="1" custScaleX="119424" custScaleY="49039" custLinFactNeighborY="15792">
        <dgm:presLayoutVars>
          <dgm:chPref val="3"/>
        </dgm:presLayoutVars>
      </dgm:prSet>
      <dgm:spPr/>
    </dgm:pt>
    <dgm:pt modelId="{0086B3D6-7EB2-4B2E-B62B-15D568E39F7A}" type="pres">
      <dgm:prSet presAssocID="{79FF1298-C395-4F42-8AE6-41ABF8D32CBC}" presName="rootConnector1" presStyleLbl="node1" presStyleIdx="0" presStyleCnt="0"/>
      <dgm:spPr/>
    </dgm:pt>
    <dgm:pt modelId="{CBE3E66C-892B-4F5A-962B-024CDF1AA1F6}" type="pres">
      <dgm:prSet presAssocID="{79FF1298-C395-4F42-8AE6-41ABF8D32CBC}" presName="hierChild2" presStyleCnt="0"/>
      <dgm:spPr/>
    </dgm:pt>
    <dgm:pt modelId="{8EFEEA0E-D564-47EE-B712-92BEC25A9ACE}" type="pres">
      <dgm:prSet presAssocID="{B9650451-386B-4C64-8C0E-679D756C847D}" presName="Name37" presStyleLbl="parChTrans1D2" presStyleIdx="0" presStyleCnt="1"/>
      <dgm:spPr/>
    </dgm:pt>
    <dgm:pt modelId="{BED01889-8106-4DB0-8617-9C3B5064DC26}" type="pres">
      <dgm:prSet presAssocID="{3BDE5244-7382-4D0E-BA21-CAF2BE5F8607}" presName="hierRoot2" presStyleCnt="0">
        <dgm:presLayoutVars>
          <dgm:hierBranch val="init"/>
        </dgm:presLayoutVars>
      </dgm:prSet>
      <dgm:spPr/>
    </dgm:pt>
    <dgm:pt modelId="{C9DB5845-0FE3-425B-9D02-A7990D8A079A}" type="pres">
      <dgm:prSet presAssocID="{3BDE5244-7382-4D0E-BA21-CAF2BE5F8607}" presName="rootComposite" presStyleCnt="0"/>
      <dgm:spPr/>
    </dgm:pt>
    <dgm:pt modelId="{61AC0E0C-21A7-424B-B84E-337503DA0611}" type="pres">
      <dgm:prSet presAssocID="{3BDE5244-7382-4D0E-BA21-CAF2BE5F8607}" presName="rootText" presStyleLbl="node2" presStyleIdx="0" presStyleCnt="1" custScaleX="123985" custScaleY="76243" custLinFactNeighborY="5640">
        <dgm:presLayoutVars>
          <dgm:chPref val="3"/>
        </dgm:presLayoutVars>
      </dgm:prSet>
      <dgm:spPr/>
    </dgm:pt>
    <dgm:pt modelId="{6AEDD0EB-8AE1-4B66-822D-969488E7DD36}" type="pres">
      <dgm:prSet presAssocID="{3BDE5244-7382-4D0E-BA21-CAF2BE5F8607}" presName="rootConnector" presStyleLbl="node2" presStyleIdx="0" presStyleCnt="1"/>
      <dgm:spPr/>
    </dgm:pt>
    <dgm:pt modelId="{95924164-99FD-4E41-AA4F-96B199368674}" type="pres">
      <dgm:prSet presAssocID="{3BDE5244-7382-4D0E-BA21-CAF2BE5F8607}" presName="hierChild4" presStyleCnt="0"/>
      <dgm:spPr/>
    </dgm:pt>
    <dgm:pt modelId="{BC11E7DB-CE04-420B-9891-F60E8E9C2203}" type="pres">
      <dgm:prSet presAssocID="{E616ABAA-76D0-4967-8113-D007DF32EE39}" presName="Name37" presStyleLbl="parChTrans1D3" presStyleIdx="0" presStyleCnt="1"/>
      <dgm:spPr/>
    </dgm:pt>
    <dgm:pt modelId="{38EE97C9-2632-4A59-AF55-D6749E4C7A16}" type="pres">
      <dgm:prSet presAssocID="{E6EE671E-0AFC-4DAA-B858-B57C3725DC16}" presName="hierRoot2" presStyleCnt="0">
        <dgm:presLayoutVars>
          <dgm:hierBranch/>
        </dgm:presLayoutVars>
      </dgm:prSet>
      <dgm:spPr/>
    </dgm:pt>
    <dgm:pt modelId="{60ADA964-4C13-4834-A67E-EFAEDB9D5FEC}" type="pres">
      <dgm:prSet presAssocID="{E6EE671E-0AFC-4DAA-B858-B57C3725DC16}" presName="rootComposite" presStyleCnt="0"/>
      <dgm:spPr/>
    </dgm:pt>
    <dgm:pt modelId="{197D3F96-5595-453C-89DF-40529F83C12E}" type="pres">
      <dgm:prSet presAssocID="{E6EE671E-0AFC-4DAA-B858-B57C3725DC16}" presName="rootText" presStyleLbl="node3" presStyleIdx="0" presStyleCnt="1" custScaleX="141728" custScaleY="74740">
        <dgm:presLayoutVars>
          <dgm:chPref val="3"/>
        </dgm:presLayoutVars>
      </dgm:prSet>
      <dgm:spPr/>
    </dgm:pt>
    <dgm:pt modelId="{9907EA20-D0C7-4BA9-A0C7-0C9FBFD67AED}" type="pres">
      <dgm:prSet presAssocID="{E6EE671E-0AFC-4DAA-B858-B57C3725DC16}" presName="rootConnector" presStyleLbl="node3" presStyleIdx="0" presStyleCnt="1"/>
      <dgm:spPr/>
    </dgm:pt>
    <dgm:pt modelId="{4C160AFA-33EE-4F82-84D9-244512D6B616}" type="pres">
      <dgm:prSet presAssocID="{E6EE671E-0AFC-4DAA-B858-B57C3725DC16}" presName="hierChild4" presStyleCnt="0"/>
      <dgm:spPr/>
    </dgm:pt>
    <dgm:pt modelId="{F02F179A-6940-4105-9C3B-0BE0E5CDE4EA}" type="pres">
      <dgm:prSet presAssocID="{1B05AB08-A646-46F6-91EF-9ED2E22D9474}" presName="Name35" presStyleLbl="parChTrans1D4" presStyleIdx="0" presStyleCnt="1"/>
      <dgm:spPr/>
    </dgm:pt>
    <dgm:pt modelId="{36468CE9-E4C9-4B1E-BA5E-FE9192241117}" type="pres">
      <dgm:prSet presAssocID="{2F36215A-D529-4DA1-80AC-A24EFB04DB7F}" presName="hierRoot2" presStyleCnt="0">
        <dgm:presLayoutVars>
          <dgm:hierBranch val="init"/>
        </dgm:presLayoutVars>
      </dgm:prSet>
      <dgm:spPr/>
    </dgm:pt>
    <dgm:pt modelId="{CFFA3194-E40E-4282-8439-9BB2C0DB9EB8}" type="pres">
      <dgm:prSet presAssocID="{2F36215A-D529-4DA1-80AC-A24EFB04DB7F}" presName="rootComposite" presStyleCnt="0"/>
      <dgm:spPr/>
    </dgm:pt>
    <dgm:pt modelId="{13464483-AA70-4574-91EC-A6453C3E98DB}" type="pres">
      <dgm:prSet presAssocID="{2F36215A-D529-4DA1-80AC-A24EFB04DB7F}" presName="rootText" presStyleLbl="node4" presStyleIdx="0" presStyleCnt="1" custScaleX="241049" custScaleY="72655" custLinFactNeighborY="-10152">
        <dgm:presLayoutVars>
          <dgm:chPref val="3"/>
        </dgm:presLayoutVars>
      </dgm:prSet>
      <dgm:spPr/>
    </dgm:pt>
    <dgm:pt modelId="{EF847BF0-9152-40FA-8544-85B195F5EFBF}" type="pres">
      <dgm:prSet presAssocID="{2F36215A-D529-4DA1-80AC-A24EFB04DB7F}" presName="rootConnector" presStyleLbl="node4" presStyleIdx="0" presStyleCnt="1"/>
      <dgm:spPr/>
    </dgm:pt>
    <dgm:pt modelId="{1163B778-F432-41A0-915F-5CD48B424FAF}" type="pres">
      <dgm:prSet presAssocID="{2F36215A-D529-4DA1-80AC-A24EFB04DB7F}" presName="hierChild4" presStyleCnt="0"/>
      <dgm:spPr/>
    </dgm:pt>
    <dgm:pt modelId="{B3D2AFE1-EC4E-467F-AC2E-93682C1BCC00}" type="pres">
      <dgm:prSet presAssocID="{2F36215A-D529-4DA1-80AC-A24EFB04DB7F}" presName="hierChild5" presStyleCnt="0"/>
      <dgm:spPr/>
    </dgm:pt>
    <dgm:pt modelId="{CFC29997-0FB8-41BD-AC98-E319DC711D3B}" type="pres">
      <dgm:prSet presAssocID="{E6EE671E-0AFC-4DAA-B858-B57C3725DC16}" presName="hierChild5" presStyleCnt="0"/>
      <dgm:spPr/>
    </dgm:pt>
    <dgm:pt modelId="{461B7535-E5A3-4065-91F5-DE209D97F8ED}" type="pres">
      <dgm:prSet presAssocID="{3BDE5244-7382-4D0E-BA21-CAF2BE5F8607}" presName="hierChild5" presStyleCnt="0"/>
      <dgm:spPr/>
    </dgm:pt>
    <dgm:pt modelId="{1F93A7C0-1658-4D68-BA4A-488EC8DAC233}" type="pres">
      <dgm:prSet presAssocID="{79FF1298-C395-4F42-8AE6-41ABF8D32CBC}" presName="hierChild3" presStyleCnt="0"/>
      <dgm:spPr/>
    </dgm:pt>
  </dgm:ptLst>
  <dgm:cxnLst>
    <dgm:cxn modelId="{ADC54905-C1D9-4C7C-B537-D0985BE2F9A8}" type="presOf" srcId="{79FF1298-C395-4F42-8AE6-41ABF8D32CBC}" destId="{0086B3D6-7EB2-4B2E-B62B-15D568E39F7A}" srcOrd="1" destOrd="0" presId="urn:microsoft.com/office/officeart/2005/8/layout/orgChart1"/>
    <dgm:cxn modelId="{EA822E0C-5C27-45EB-9988-1BF3BBAE4FD5}" type="presOf" srcId="{E6EE671E-0AFC-4DAA-B858-B57C3725DC16}" destId="{9907EA20-D0C7-4BA9-A0C7-0C9FBFD67AED}" srcOrd="1" destOrd="0" presId="urn:microsoft.com/office/officeart/2005/8/layout/orgChart1"/>
    <dgm:cxn modelId="{8776FC0D-9E63-4AFB-BE64-6FA047A4B918}" type="presOf" srcId="{1B05AB08-A646-46F6-91EF-9ED2E22D9474}" destId="{F02F179A-6940-4105-9C3B-0BE0E5CDE4EA}" srcOrd="0" destOrd="0" presId="urn:microsoft.com/office/officeart/2005/8/layout/orgChart1"/>
    <dgm:cxn modelId="{3955260E-2E7A-477F-B412-010887566B1E}" type="presOf" srcId="{E6EE671E-0AFC-4DAA-B858-B57C3725DC16}" destId="{197D3F96-5595-453C-89DF-40529F83C12E}" srcOrd="0" destOrd="0" presId="urn:microsoft.com/office/officeart/2005/8/layout/orgChart1"/>
    <dgm:cxn modelId="{1C6D1B17-741D-48D9-8B8A-F14608402ADE}" type="presOf" srcId="{2F36215A-D529-4DA1-80AC-A24EFB04DB7F}" destId="{EF847BF0-9152-40FA-8544-85B195F5EFBF}" srcOrd="1" destOrd="0" presId="urn:microsoft.com/office/officeart/2005/8/layout/orgChart1"/>
    <dgm:cxn modelId="{B7E2A124-C7F6-438A-9262-61A983AD6D42}" srcId="{79FF1298-C395-4F42-8AE6-41ABF8D32CBC}" destId="{3BDE5244-7382-4D0E-BA21-CAF2BE5F8607}" srcOrd="0" destOrd="0" parTransId="{B9650451-386B-4C64-8C0E-679D756C847D}" sibTransId="{59B0F8CA-4B7B-4E24-A9A2-27262353CB6F}"/>
    <dgm:cxn modelId="{25C59F44-5536-4CE8-9708-255460DFCA1F}" type="presOf" srcId="{B9650451-386B-4C64-8C0E-679D756C847D}" destId="{8EFEEA0E-D564-47EE-B712-92BEC25A9ACE}" srcOrd="0" destOrd="0" presId="urn:microsoft.com/office/officeart/2005/8/layout/orgChart1"/>
    <dgm:cxn modelId="{CBA47879-3832-4D2E-9357-71EFDD365DCE}" type="presOf" srcId="{79FF1298-C395-4F42-8AE6-41ABF8D32CBC}" destId="{2E359BEE-E679-4537-97C2-F104ACA9AB3E}" srcOrd="0" destOrd="0" presId="urn:microsoft.com/office/officeart/2005/8/layout/orgChart1"/>
    <dgm:cxn modelId="{41EFDA85-5972-4054-A73A-1FC1FEE6E31E}" srcId="{E6EE671E-0AFC-4DAA-B858-B57C3725DC16}" destId="{2F36215A-D529-4DA1-80AC-A24EFB04DB7F}" srcOrd="0" destOrd="0" parTransId="{1B05AB08-A646-46F6-91EF-9ED2E22D9474}" sibTransId="{384203C1-A107-450C-BD5C-A9C08102BB73}"/>
    <dgm:cxn modelId="{A30C168D-BBFA-4A49-8335-4E2E3123FA45}" srcId="{3BDE5244-7382-4D0E-BA21-CAF2BE5F8607}" destId="{E6EE671E-0AFC-4DAA-B858-B57C3725DC16}" srcOrd="0" destOrd="0" parTransId="{E616ABAA-76D0-4967-8113-D007DF32EE39}" sibTransId="{DB48BD85-3A1F-4F07-B4CF-5954F9E05B5F}"/>
    <dgm:cxn modelId="{3D4C3894-0D2F-4450-AEE9-5D001B58AC17}" type="presOf" srcId="{4BCACC6B-B00A-4A72-9B17-D582CDB888B0}" destId="{75EE444A-023A-49B0-8535-E8CC42A1239E}" srcOrd="0" destOrd="0" presId="urn:microsoft.com/office/officeart/2005/8/layout/orgChart1"/>
    <dgm:cxn modelId="{F652A5AA-97AB-4338-8FDF-B76AD316B64A}" srcId="{4BCACC6B-B00A-4A72-9B17-D582CDB888B0}" destId="{79FF1298-C395-4F42-8AE6-41ABF8D32CBC}" srcOrd="0" destOrd="0" parTransId="{0E55A124-D503-4BB3-873A-E978AEFE0887}" sibTransId="{E93C65DA-5130-4E8D-922E-FD85B1ACCE6B}"/>
    <dgm:cxn modelId="{5C2CA8B6-EAB5-4C80-8F41-1B8ED34DB752}" type="presOf" srcId="{2F36215A-D529-4DA1-80AC-A24EFB04DB7F}" destId="{13464483-AA70-4574-91EC-A6453C3E98DB}" srcOrd="0" destOrd="0" presId="urn:microsoft.com/office/officeart/2005/8/layout/orgChart1"/>
    <dgm:cxn modelId="{D57928BC-6DB0-4D00-8B7C-363A501430A6}" type="presOf" srcId="{3BDE5244-7382-4D0E-BA21-CAF2BE5F8607}" destId="{6AEDD0EB-8AE1-4B66-822D-969488E7DD36}" srcOrd="1" destOrd="0" presId="urn:microsoft.com/office/officeart/2005/8/layout/orgChart1"/>
    <dgm:cxn modelId="{AAE218C2-8D95-4B25-8CCC-09CEE2C91FCC}" type="presOf" srcId="{E616ABAA-76D0-4967-8113-D007DF32EE39}" destId="{BC11E7DB-CE04-420B-9891-F60E8E9C2203}" srcOrd="0" destOrd="0" presId="urn:microsoft.com/office/officeart/2005/8/layout/orgChart1"/>
    <dgm:cxn modelId="{DA5AA5EE-D9BA-49D9-8755-7937E484B1FF}" type="presOf" srcId="{3BDE5244-7382-4D0E-BA21-CAF2BE5F8607}" destId="{61AC0E0C-21A7-424B-B84E-337503DA0611}" srcOrd="0" destOrd="0" presId="urn:microsoft.com/office/officeart/2005/8/layout/orgChart1"/>
    <dgm:cxn modelId="{09F2651C-B6FE-47D4-AD2E-5A15295E0F37}" type="presParOf" srcId="{75EE444A-023A-49B0-8535-E8CC42A1239E}" destId="{07C9BF72-9902-4951-B2F6-DFF507EB3E8A}" srcOrd="0" destOrd="0" presId="urn:microsoft.com/office/officeart/2005/8/layout/orgChart1"/>
    <dgm:cxn modelId="{589CC0C9-9960-400A-82C4-524C2D6724C1}" type="presParOf" srcId="{07C9BF72-9902-4951-B2F6-DFF507EB3E8A}" destId="{8B3AADC8-6A7F-47EB-B5AE-58D72BA91AD1}" srcOrd="0" destOrd="0" presId="urn:microsoft.com/office/officeart/2005/8/layout/orgChart1"/>
    <dgm:cxn modelId="{18A1C983-39EF-44E5-AEDB-9B620A6BB1EE}" type="presParOf" srcId="{8B3AADC8-6A7F-47EB-B5AE-58D72BA91AD1}" destId="{2E359BEE-E679-4537-97C2-F104ACA9AB3E}" srcOrd="0" destOrd="0" presId="urn:microsoft.com/office/officeart/2005/8/layout/orgChart1"/>
    <dgm:cxn modelId="{435518D5-F8A7-4C68-A227-7874B04EB4C9}" type="presParOf" srcId="{8B3AADC8-6A7F-47EB-B5AE-58D72BA91AD1}" destId="{0086B3D6-7EB2-4B2E-B62B-15D568E39F7A}" srcOrd="1" destOrd="0" presId="urn:microsoft.com/office/officeart/2005/8/layout/orgChart1"/>
    <dgm:cxn modelId="{F6374EC2-F682-4EA9-88BD-42C46E5CEADB}" type="presParOf" srcId="{07C9BF72-9902-4951-B2F6-DFF507EB3E8A}" destId="{CBE3E66C-892B-4F5A-962B-024CDF1AA1F6}" srcOrd="1" destOrd="0" presId="urn:microsoft.com/office/officeart/2005/8/layout/orgChart1"/>
    <dgm:cxn modelId="{1FC8F4D9-4E09-47D9-A6E9-B591D1E49849}" type="presParOf" srcId="{CBE3E66C-892B-4F5A-962B-024CDF1AA1F6}" destId="{8EFEEA0E-D564-47EE-B712-92BEC25A9ACE}" srcOrd="0" destOrd="0" presId="urn:microsoft.com/office/officeart/2005/8/layout/orgChart1"/>
    <dgm:cxn modelId="{DD58507A-C251-4FEF-9A26-93CD023B6F1E}" type="presParOf" srcId="{CBE3E66C-892B-4F5A-962B-024CDF1AA1F6}" destId="{BED01889-8106-4DB0-8617-9C3B5064DC26}" srcOrd="1" destOrd="0" presId="urn:microsoft.com/office/officeart/2005/8/layout/orgChart1"/>
    <dgm:cxn modelId="{84501E9C-BEA2-46C0-B40F-F983E7840ACC}" type="presParOf" srcId="{BED01889-8106-4DB0-8617-9C3B5064DC26}" destId="{C9DB5845-0FE3-425B-9D02-A7990D8A079A}" srcOrd="0" destOrd="0" presId="urn:microsoft.com/office/officeart/2005/8/layout/orgChart1"/>
    <dgm:cxn modelId="{A5F92DD9-5482-40E7-824B-E845AB191762}" type="presParOf" srcId="{C9DB5845-0FE3-425B-9D02-A7990D8A079A}" destId="{61AC0E0C-21A7-424B-B84E-337503DA0611}" srcOrd="0" destOrd="0" presId="urn:microsoft.com/office/officeart/2005/8/layout/orgChart1"/>
    <dgm:cxn modelId="{B4E8030C-4EE1-4583-AC1E-B3B82124B82A}" type="presParOf" srcId="{C9DB5845-0FE3-425B-9D02-A7990D8A079A}" destId="{6AEDD0EB-8AE1-4B66-822D-969488E7DD36}" srcOrd="1" destOrd="0" presId="urn:microsoft.com/office/officeart/2005/8/layout/orgChart1"/>
    <dgm:cxn modelId="{7D90A07E-6198-4586-9770-A8E9D096AEC2}" type="presParOf" srcId="{BED01889-8106-4DB0-8617-9C3B5064DC26}" destId="{95924164-99FD-4E41-AA4F-96B199368674}" srcOrd="1" destOrd="0" presId="urn:microsoft.com/office/officeart/2005/8/layout/orgChart1"/>
    <dgm:cxn modelId="{17C643C8-9F8B-4BC9-B4EA-9643072AC344}" type="presParOf" srcId="{95924164-99FD-4E41-AA4F-96B199368674}" destId="{BC11E7DB-CE04-420B-9891-F60E8E9C2203}" srcOrd="0" destOrd="0" presId="urn:microsoft.com/office/officeart/2005/8/layout/orgChart1"/>
    <dgm:cxn modelId="{AA15267E-59C7-438F-82F0-76727D24AAE8}" type="presParOf" srcId="{95924164-99FD-4E41-AA4F-96B199368674}" destId="{38EE97C9-2632-4A59-AF55-D6749E4C7A16}" srcOrd="1" destOrd="0" presId="urn:microsoft.com/office/officeart/2005/8/layout/orgChart1"/>
    <dgm:cxn modelId="{F267D3A0-AFE5-4D48-800A-FB21590BEFF9}" type="presParOf" srcId="{38EE97C9-2632-4A59-AF55-D6749E4C7A16}" destId="{60ADA964-4C13-4834-A67E-EFAEDB9D5FEC}" srcOrd="0" destOrd="0" presId="urn:microsoft.com/office/officeart/2005/8/layout/orgChart1"/>
    <dgm:cxn modelId="{2D494D17-1670-418B-90F1-096B1CEAD21C}" type="presParOf" srcId="{60ADA964-4C13-4834-A67E-EFAEDB9D5FEC}" destId="{197D3F96-5595-453C-89DF-40529F83C12E}" srcOrd="0" destOrd="0" presId="urn:microsoft.com/office/officeart/2005/8/layout/orgChart1"/>
    <dgm:cxn modelId="{1A70CFE1-E889-46F4-9ACC-DE4F81F76AF2}" type="presParOf" srcId="{60ADA964-4C13-4834-A67E-EFAEDB9D5FEC}" destId="{9907EA20-D0C7-4BA9-A0C7-0C9FBFD67AED}" srcOrd="1" destOrd="0" presId="urn:microsoft.com/office/officeart/2005/8/layout/orgChart1"/>
    <dgm:cxn modelId="{12CC1B34-2AE5-487D-97DD-E3CBAFB9F8C1}" type="presParOf" srcId="{38EE97C9-2632-4A59-AF55-D6749E4C7A16}" destId="{4C160AFA-33EE-4F82-84D9-244512D6B616}" srcOrd="1" destOrd="0" presId="urn:microsoft.com/office/officeart/2005/8/layout/orgChart1"/>
    <dgm:cxn modelId="{05620AC1-B076-479B-BB6E-7944D3BE099D}" type="presParOf" srcId="{4C160AFA-33EE-4F82-84D9-244512D6B616}" destId="{F02F179A-6940-4105-9C3B-0BE0E5CDE4EA}" srcOrd="0" destOrd="0" presId="urn:microsoft.com/office/officeart/2005/8/layout/orgChart1"/>
    <dgm:cxn modelId="{7B485B69-9005-4B9A-B56A-F196BB6BC1DB}" type="presParOf" srcId="{4C160AFA-33EE-4F82-84D9-244512D6B616}" destId="{36468CE9-E4C9-4B1E-BA5E-FE9192241117}" srcOrd="1" destOrd="0" presId="urn:microsoft.com/office/officeart/2005/8/layout/orgChart1"/>
    <dgm:cxn modelId="{0CC877AE-8532-433A-9B65-46B998EFB253}" type="presParOf" srcId="{36468CE9-E4C9-4B1E-BA5E-FE9192241117}" destId="{CFFA3194-E40E-4282-8439-9BB2C0DB9EB8}" srcOrd="0" destOrd="0" presId="urn:microsoft.com/office/officeart/2005/8/layout/orgChart1"/>
    <dgm:cxn modelId="{9C2A0A00-F080-47C4-A81B-CA761142E928}" type="presParOf" srcId="{CFFA3194-E40E-4282-8439-9BB2C0DB9EB8}" destId="{13464483-AA70-4574-91EC-A6453C3E98DB}" srcOrd="0" destOrd="0" presId="urn:microsoft.com/office/officeart/2005/8/layout/orgChart1"/>
    <dgm:cxn modelId="{8C45E264-01E1-4223-A394-3622A36F32D8}" type="presParOf" srcId="{CFFA3194-E40E-4282-8439-9BB2C0DB9EB8}" destId="{EF847BF0-9152-40FA-8544-85B195F5EFBF}" srcOrd="1" destOrd="0" presId="urn:microsoft.com/office/officeart/2005/8/layout/orgChart1"/>
    <dgm:cxn modelId="{14492C25-7314-46AC-B2C5-ADDBED11209A}" type="presParOf" srcId="{36468CE9-E4C9-4B1E-BA5E-FE9192241117}" destId="{1163B778-F432-41A0-915F-5CD48B424FAF}" srcOrd="1" destOrd="0" presId="urn:microsoft.com/office/officeart/2005/8/layout/orgChart1"/>
    <dgm:cxn modelId="{610C3BD6-9C5E-44E3-BB13-BA44F920BE2E}" type="presParOf" srcId="{36468CE9-E4C9-4B1E-BA5E-FE9192241117}" destId="{B3D2AFE1-EC4E-467F-AC2E-93682C1BCC00}" srcOrd="2" destOrd="0" presId="urn:microsoft.com/office/officeart/2005/8/layout/orgChart1"/>
    <dgm:cxn modelId="{779F3E56-01B0-4D1F-AEE2-2C367AA33810}" type="presParOf" srcId="{38EE97C9-2632-4A59-AF55-D6749E4C7A16}" destId="{CFC29997-0FB8-41BD-AC98-E319DC711D3B}" srcOrd="2" destOrd="0" presId="urn:microsoft.com/office/officeart/2005/8/layout/orgChart1"/>
    <dgm:cxn modelId="{C34FBCC9-73A4-4F3C-A82F-49043CC036E3}" type="presParOf" srcId="{BED01889-8106-4DB0-8617-9C3B5064DC26}" destId="{461B7535-E5A3-4065-91F5-DE209D97F8ED}" srcOrd="2" destOrd="0" presId="urn:microsoft.com/office/officeart/2005/8/layout/orgChart1"/>
    <dgm:cxn modelId="{ABF38954-7FF4-412E-B21B-69D068BB1E5B}" type="presParOf" srcId="{07C9BF72-9902-4951-B2F6-DFF507EB3E8A}" destId="{1F93A7C0-1658-4D68-BA4A-488EC8DAC233}"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F179A-6940-4105-9C3B-0BE0E5CDE4EA}">
      <dsp:nvSpPr>
        <dsp:cNvPr id="0" name=""/>
        <dsp:cNvSpPr/>
      </dsp:nvSpPr>
      <dsp:spPr>
        <a:xfrm>
          <a:off x="3002279" y="2893749"/>
          <a:ext cx="91440" cy="324089"/>
        </a:xfrm>
        <a:custGeom>
          <a:avLst/>
          <a:gdLst/>
          <a:ahLst/>
          <a:cxnLst/>
          <a:rect l="0" t="0" r="0" b="0"/>
          <a:pathLst>
            <a:path>
              <a:moveTo>
                <a:pt x="45720" y="0"/>
              </a:moveTo>
              <a:lnTo>
                <a:pt x="45720" y="3240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11E7DB-CE04-420B-9891-F60E8E9C2203}">
      <dsp:nvSpPr>
        <dsp:cNvPr id="0" name=""/>
        <dsp:cNvSpPr/>
      </dsp:nvSpPr>
      <dsp:spPr>
        <a:xfrm>
          <a:off x="3002279" y="1763182"/>
          <a:ext cx="91440" cy="370003"/>
        </a:xfrm>
        <a:custGeom>
          <a:avLst/>
          <a:gdLst/>
          <a:ahLst/>
          <a:cxnLst/>
          <a:rect l="0" t="0" r="0" b="0"/>
          <a:pathLst>
            <a:path>
              <a:moveTo>
                <a:pt x="45720" y="0"/>
              </a:moveTo>
              <a:lnTo>
                <a:pt x="45720" y="37000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FEEA0E-D564-47EE-B712-92BEC25A9ACE}">
      <dsp:nvSpPr>
        <dsp:cNvPr id="0" name=""/>
        <dsp:cNvSpPr/>
      </dsp:nvSpPr>
      <dsp:spPr>
        <a:xfrm>
          <a:off x="3002280" y="663235"/>
          <a:ext cx="91440" cy="324089"/>
        </a:xfrm>
        <a:custGeom>
          <a:avLst/>
          <a:gdLst/>
          <a:ahLst/>
          <a:cxnLst/>
          <a:rect l="0" t="0" r="0" b="0"/>
          <a:pathLst>
            <a:path>
              <a:moveTo>
                <a:pt x="45720" y="0"/>
              </a:moveTo>
              <a:lnTo>
                <a:pt x="45720" y="3240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359BEE-E679-4537-97C2-F104ACA9AB3E}">
      <dsp:nvSpPr>
        <dsp:cNvPr id="0" name=""/>
        <dsp:cNvSpPr/>
      </dsp:nvSpPr>
      <dsp:spPr>
        <a:xfrm>
          <a:off x="1832726" y="164208"/>
          <a:ext cx="2430546" cy="499026"/>
        </a:xfrm>
        <a:prstGeom prst="rect">
          <a:avLst/>
        </a:prstGeom>
        <a:solidFill>
          <a:srgbClr val="446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Screened = 810</a:t>
          </a:r>
        </a:p>
      </dsp:txBody>
      <dsp:txXfrm>
        <a:off x="1832726" y="164208"/>
        <a:ext cx="2430546" cy="499026"/>
      </dsp:txXfrm>
    </dsp:sp>
    <dsp:sp modelId="{61AC0E0C-21A7-424B-B84E-337503DA0611}">
      <dsp:nvSpPr>
        <dsp:cNvPr id="0" name=""/>
        <dsp:cNvSpPr/>
      </dsp:nvSpPr>
      <dsp:spPr>
        <a:xfrm>
          <a:off x="1786313" y="987324"/>
          <a:ext cx="2523373" cy="775858"/>
        </a:xfrm>
        <a:prstGeom prst="rect">
          <a:avLst/>
        </a:prstGeom>
        <a:solidFill>
          <a:srgbClr val="6044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Enrolled = 643 (79%)</a:t>
          </a:r>
          <a:br>
            <a:rPr lang="en-US" sz="1600" kern="1200" dirty="0"/>
          </a:br>
          <a:r>
            <a:rPr lang="en-US" sz="1600" kern="1200" dirty="0"/>
            <a:t>Jan 2018 – Feb 2019</a:t>
          </a:r>
        </a:p>
      </dsp:txBody>
      <dsp:txXfrm>
        <a:off x="1786313" y="987324"/>
        <a:ext cx="2523373" cy="775858"/>
      </dsp:txXfrm>
    </dsp:sp>
    <dsp:sp modelId="{197D3F96-5595-453C-89DF-40529F83C12E}">
      <dsp:nvSpPr>
        <dsp:cNvPr id="0" name=""/>
        <dsp:cNvSpPr/>
      </dsp:nvSpPr>
      <dsp:spPr>
        <a:xfrm>
          <a:off x="1605758" y="2133186"/>
          <a:ext cx="2884483" cy="760563"/>
        </a:xfrm>
        <a:prstGeom prst="rect">
          <a:avLst/>
        </a:prstGeom>
        <a:solidFill>
          <a:srgbClr val="4BACC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Antepartum weight data available = 643 (100%)</a:t>
          </a:r>
        </a:p>
      </dsp:txBody>
      <dsp:txXfrm>
        <a:off x="1605758" y="2133186"/>
        <a:ext cx="2884483" cy="760563"/>
      </dsp:txXfrm>
    </dsp:sp>
    <dsp:sp modelId="{13464483-AA70-4574-91EC-A6453C3E98DB}">
      <dsp:nvSpPr>
        <dsp:cNvPr id="0" name=""/>
        <dsp:cNvSpPr/>
      </dsp:nvSpPr>
      <dsp:spPr>
        <a:xfrm>
          <a:off x="595055" y="3217838"/>
          <a:ext cx="4905888" cy="739346"/>
        </a:xfrm>
        <a:prstGeom prst="rect">
          <a:avLst/>
        </a:prstGeom>
        <a:solidFill>
          <a:srgbClr val="8CB9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Antepartum weight and pregnancy outcome data available = 632 (98.3%)</a:t>
          </a:r>
        </a:p>
      </dsp:txBody>
      <dsp:txXfrm>
        <a:off x="595055" y="3217838"/>
        <a:ext cx="4905888" cy="7393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0.13176</cdr:x>
      <cdr:y>0.15705</cdr:y>
    </cdr:from>
    <cdr:to>
      <cdr:x>1</cdr:x>
      <cdr:y>0.15705</cdr:y>
    </cdr:to>
    <cdr:cxnSp macro="">
      <cdr:nvCxnSpPr>
        <cdr:cNvPr id="3" name="Straight Connector 2">
          <a:extLst xmlns:a="http://schemas.openxmlformats.org/drawingml/2006/main">
            <a:ext uri="{FF2B5EF4-FFF2-40B4-BE49-F238E27FC236}">
              <a16:creationId xmlns:a16="http://schemas.microsoft.com/office/drawing/2014/main" id="{7026E72C-97C3-4C60-825D-9D162A10ECEF}"/>
            </a:ext>
          </a:extLst>
        </cdr:cNvPr>
        <cdr:cNvCxnSpPr/>
      </cdr:nvCxnSpPr>
      <cdr:spPr>
        <a:xfrm xmlns:a="http://schemas.openxmlformats.org/drawingml/2006/main">
          <a:off x="1165630" y="604068"/>
          <a:ext cx="7680936" cy="0"/>
        </a:xfrm>
        <a:prstGeom xmlns:a="http://schemas.openxmlformats.org/drawingml/2006/main" prst="line">
          <a:avLst/>
        </a:prstGeom>
        <a:ln xmlns:a="http://schemas.openxmlformats.org/drawingml/2006/main" w="25400">
          <a:solidFill>
            <a:srgbClr val="8CB94B"/>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1572D-2318-4CE5-BA73-A4A8DEBA0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7F14A-24E3-4876-9BA2-F04BF02BA9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AFFDCA-1B9F-40DC-9D15-D09010B70076}" type="datetimeFigureOut">
              <a:rPr lang="en-US" smtClean="0"/>
              <a:t>3/8/2021</a:t>
            </a:fld>
            <a:endParaRPr lang="en-US"/>
          </a:p>
        </p:txBody>
      </p:sp>
      <p:sp>
        <p:nvSpPr>
          <p:cNvPr id="4" name="Footer Placeholder 3">
            <a:extLst>
              <a:ext uri="{FF2B5EF4-FFF2-40B4-BE49-F238E27FC236}">
                <a16:creationId xmlns:a16="http://schemas.microsoft.com/office/drawing/2014/main" id="{EFD04FD9-E0E3-49E4-80F8-7F8F59C3E0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1A637B-65C5-4638-B08A-EA511526E3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9B17B-D0D6-4138-B5CF-5CEA49457A35}" type="slidenum">
              <a:rPr lang="en-US" smtClean="0"/>
              <a:t>‹#›</a:t>
            </a:fld>
            <a:endParaRPr lang="en-US"/>
          </a:p>
        </p:txBody>
      </p:sp>
    </p:spTree>
    <p:extLst>
      <p:ext uri="{BB962C8B-B14F-4D97-AF65-F5344CB8AC3E}">
        <p14:creationId xmlns:p14="http://schemas.microsoft.com/office/powerpoint/2010/main" val="1871151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18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833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340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60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5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02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behalf of</a:t>
            </a:r>
            <a:r>
              <a:rPr lang="en-US" baseline="0" dirty="0"/>
              <a:t> the protocol team, I would like to acknowledge the dedication and commitment of the 643 mother-infant pairs, their communities and CAB representatives without whom this study would not have been possible. I also acknowledge the sponsors, protocol chairs, clinical trials specialists (Anne and Katie), Frances, William and </a:t>
            </a:r>
            <a:r>
              <a:rPr lang="en-US" baseline="0" dirty="0" err="1"/>
              <a:t>Sikhulile</a:t>
            </a:r>
            <a:r>
              <a:rPr lang="en-US" baseline="0" dirty="0"/>
              <a:t> from the lab center, the protocol team investigators, </a:t>
            </a:r>
            <a:r>
              <a:rPr lang="en-US" baseline="0" dirty="0" err="1"/>
              <a:t>Nagawa</a:t>
            </a:r>
            <a:r>
              <a:rPr lang="en-US" baseline="0" dirty="0"/>
              <a:t> and Cheryl, and all site investigators.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CF719-AC64-401F-9D8F-EF69C90F5C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12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study was</a:t>
            </a:r>
            <a:r>
              <a:rPr lang="en-US" baseline="0" dirty="0"/>
              <a:t> funded by NIH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CF719-AC64-401F-9D8F-EF69C90F5C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88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31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235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Time to event analyses using Cox-proportional hazards regression models with weight gain as a time-varying covariate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4887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4953D-1416-4753-BD14-17BDA5FD2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505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4953D-1416-4753-BD14-17BDA5FD2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106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6A59B-2FFB-46C9-9298-ACB092C299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3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4953D-1416-4753-BD14-17BDA5FD26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9227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4953D-1416-4753-BD14-17BDA5FD26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27693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156675"/>
            <a:ext cx="9144000" cy="97825"/>
          </a:xfrm>
          <a:prstGeom prst="rect">
            <a:avLst/>
          </a:prstGeom>
          <a:solidFill>
            <a:srgbClr val="30A0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685800" y="2525225"/>
            <a:ext cx="53097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pic>
        <p:nvPicPr>
          <p:cNvPr id="4" name="Picture 3">
            <a:extLst>
              <a:ext uri="{FF2B5EF4-FFF2-40B4-BE49-F238E27FC236}">
                <a16:creationId xmlns:a16="http://schemas.microsoft.com/office/drawing/2014/main" id="{1F68C0F0-4F56-4B35-8943-2F7B2BF66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9636" y="4322337"/>
            <a:ext cx="1435508" cy="766297"/>
          </a:xfrm>
          <a:prstGeom prst="rect">
            <a:avLst/>
          </a:prstGeom>
        </p:spPr>
      </p:pic>
      <p:sp>
        <p:nvSpPr>
          <p:cNvPr id="5" name="Google Shape;11;p2">
            <a:extLst>
              <a:ext uri="{FF2B5EF4-FFF2-40B4-BE49-F238E27FC236}">
                <a16:creationId xmlns:a16="http://schemas.microsoft.com/office/drawing/2014/main" id="{AD030D77-68A3-894E-A9E7-6FB2F54DA516}"/>
              </a:ext>
            </a:extLst>
          </p:cNvPr>
          <p:cNvSpPr/>
          <p:nvPr userDrawn="1"/>
        </p:nvSpPr>
        <p:spPr>
          <a:xfrm flipH="1">
            <a:off x="0" y="0"/>
            <a:ext cx="9143850" cy="4162349"/>
          </a:xfrm>
          <a:prstGeom prst="rect">
            <a:avLst/>
          </a:prstGeom>
          <a:solidFill>
            <a:srgbClr val="386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30374BE-055F-481A-B5EE-36DCD8BC25A5}" type="datetime1">
              <a:rPr lang="en-US" smtClean="0">
                <a:solidFill>
                  <a:prstClr val="black">
                    <a:tint val="75000"/>
                  </a:prstClr>
                </a:solidFill>
              </a:rPr>
              <a:pPr>
                <a:defRPr/>
              </a:pPr>
              <a:t>3/8/2021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99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CA708F0-65AF-432F-95BE-EC77B3A58F8C}" type="datetime1">
              <a:rPr lang="en-US" smtClean="0">
                <a:solidFill>
                  <a:prstClr val="black">
                    <a:tint val="75000"/>
                  </a:prstClr>
                </a:solidFill>
              </a:rPr>
              <a:pPr>
                <a:defRPr/>
              </a:pPr>
              <a:t>3/8/2021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161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4AAB490-C651-4843-B19C-94C6A11C01DF}" type="datetime1">
              <a:rPr lang="en-US" smtClean="0">
                <a:solidFill>
                  <a:prstClr val="black">
                    <a:tint val="75000"/>
                  </a:prstClr>
                </a:solidFill>
              </a:rPr>
              <a:pPr>
                <a:defRPr/>
              </a:pPr>
              <a:t>3/8/2021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9853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02A4CE-EFDF-41EB-A001-9681A993AA09}"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0763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8E4876A-65AE-45D5-84EF-27294B68C6AA}"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2330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27C3-B107-0C44-9ECC-A0ABDAD2C41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A117F5B-2A2E-1C47-B0C6-CE71A05D058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1A22B9-D8EF-684B-95E2-D84279F05A9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BA3AF1-B0E9-CE49-BBD1-11D3876B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99EE2-200D-E54E-AD48-C038B83DE448}"/>
              </a:ext>
            </a:extLst>
          </p:cNvPr>
          <p:cNvSpPr>
            <a:spLocks noGrp="1"/>
          </p:cNvSpPr>
          <p:nvPr>
            <p:ph type="sldNum" sz="quarter" idx="12"/>
          </p:nvPr>
        </p:nvSpPr>
        <p:spPr/>
        <p:txBody>
          <a:bodyPr/>
          <a:lstStyle/>
          <a:p>
            <a:fld id="{373A1049-3B36-2346-87DC-614FECBF350A}" type="slidenum">
              <a:rPr lang="en-US" smtClean="0"/>
              <a:t>‹#›</a:t>
            </a:fld>
            <a:endParaRPr lang="en-US"/>
          </a:p>
        </p:txBody>
      </p:sp>
      <p:sp>
        <p:nvSpPr>
          <p:cNvPr id="7" name="Right Triangle 6">
            <a:extLst>
              <a:ext uri="{FF2B5EF4-FFF2-40B4-BE49-F238E27FC236}">
                <a16:creationId xmlns:a16="http://schemas.microsoft.com/office/drawing/2014/main" id="{EFFB40DE-C719-7E46-A20B-0214C4ED117D}"/>
              </a:ext>
            </a:extLst>
          </p:cNvPr>
          <p:cNvSpPr/>
          <p:nvPr userDrawn="1"/>
        </p:nvSpPr>
        <p:spPr>
          <a:xfrm>
            <a:off x="1" y="2654136"/>
            <a:ext cx="4322618" cy="2489365"/>
          </a:xfrm>
          <a:prstGeom prst="rtTriangle">
            <a:avLst/>
          </a:prstGeom>
          <a:gradFill flip="none" rotWithShape="1">
            <a:gsLst>
              <a:gs pos="0">
                <a:srgbClr val="A6CF4F"/>
              </a:gs>
              <a:gs pos="100000">
                <a:schemeClr val="bg1">
                  <a:lumMod val="91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Triangle 7">
            <a:extLst>
              <a:ext uri="{FF2B5EF4-FFF2-40B4-BE49-F238E27FC236}">
                <a16:creationId xmlns:a16="http://schemas.microsoft.com/office/drawing/2014/main" id="{2CBC93FD-55B5-4641-A01D-956B1AC79084}"/>
              </a:ext>
            </a:extLst>
          </p:cNvPr>
          <p:cNvSpPr/>
          <p:nvPr userDrawn="1"/>
        </p:nvSpPr>
        <p:spPr>
          <a:xfrm flipH="1" flipV="1">
            <a:off x="4821382" y="1"/>
            <a:ext cx="4322618" cy="2489365"/>
          </a:xfrm>
          <a:prstGeom prst="rtTriangle">
            <a:avLst/>
          </a:prstGeom>
          <a:gradFill flip="none" rotWithShape="1">
            <a:gsLst>
              <a:gs pos="0">
                <a:srgbClr val="A6CF4F"/>
              </a:gs>
              <a:gs pos="100000">
                <a:schemeClr val="bg1">
                  <a:lumMod val="91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0890538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0D91-CFF9-D34C-896B-20AE9A015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6CE6E-CB76-A748-9ADB-794375B08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B7A68-DFC3-9247-99B6-64C14E0D65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F36E04-30A3-FB42-BF13-473E9EBCE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55211-528E-5940-AB94-2CF54B6D5715}"/>
              </a:ext>
            </a:extLst>
          </p:cNvPr>
          <p:cNvSpPr>
            <a:spLocks noGrp="1"/>
          </p:cNvSpPr>
          <p:nvPr>
            <p:ph type="sldNum" sz="quarter" idx="12"/>
          </p:nvPr>
        </p:nvSpPr>
        <p:spPr/>
        <p:txBody>
          <a:bodyPr/>
          <a:lstStyle/>
          <a:p>
            <a:fld id="{FE480905-123B-43BE-9614-25A024455B77}" type="slidenum">
              <a:rPr lang="en-US" smtClean="0"/>
              <a:pPr/>
              <a:t>‹#›</a:t>
            </a:fld>
            <a:endParaRPr lang="en-US"/>
          </a:p>
        </p:txBody>
      </p:sp>
      <p:sp>
        <p:nvSpPr>
          <p:cNvPr id="8" name="Slide Number Placeholder 5">
            <a:extLst>
              <a:ext uri="{FF2B5EF4-FFF2-40B4-BE49-F238E27FC236}">
                <a16:creationId xmlns:a16="http://schemas.microsoft.com/office/drawing/2014/main" id="{10EC2198-D92A-5A42-8229-140865BA7594}"/>
              </a:ext>
            </a:extLst>
          </p:cNvPr>
          <p:cNvSpPr txBox="1">
            <a:spLocks/>
          </p:cNvSpPr>
          <p:nvPr userDrawn="1"/>
        </p:nvSpPr>
        <p:spPr>
          <a:xfrm>
            <a:off x="7247905" y="4840322"/>
            <a:ext cx="685800" cy="273844"/>
          </a:xfrm>
          <a:prstGeom prst="rect">
            <a:avLst/>
          </a:prstGeom>
        </p:spPr>
        <p:txBody>
          <a:bodyPr anchor="ctr" anchorCtr="0"/>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480905-123B-43BE-9614-25A024455B77}" type="slidenum">
              <a:rPr lang="en-US" sz="1200" smtClean="0"/>
              <a:pPr/>
              <a:t>‹#›</a:t>
            </a:fld>
            <a:endParaRPr lang="en-US" sz="1200"/>
          </a:p>
        </p:txBody>
      </p:sp>
    </p:spTree>
    <p:extLst>
      <p:ext uri="{BB962C8B-B14F-4D97-AF65-F5344CB8AC3E}">
        <p14:creationId xmlns:p14="http://schemas.microsoft.com/office/powerpoint/2010/main" val="1719631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CADA-86D2-7646-A336-F430113EDF9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D4B4F8-0283-294D-9274-B434FD261C8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47EFC-24F5-C749-B17E-9846CBD2C2C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DF534BB-4936-DA45-BB9B-9D50ED184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4A64B-1B7C-9046-ACE0-FC3737AE073D}"/>
              </a:ext>
            </a:extLst>
          </p:cNvPr>
          <p:cNvSpPr>
            <a:spLocks noGrp="1"/>
          </p:cNvSpPr>
          <p:nvPr>
            <p:ph type="sldNum" sz="quarter" idx="12"/>
          </p:nvPr>
        </p:nvSpPr>
        <p:spPr/>
        <p:txBody>
          <a:bodyPr/>
          <a:lstStyle/>
          <a:p>
            <a:fld id="{FE480905-123B-43BE-9614-25A024455B77}" type="slidenum">
              <a:rPr lang="en-US" smtClean="0"/>
              <a:pPr/>
              <a:t>‹#›</a:t>
            </a:fld>
            <a:endParaRPr lang="en-US"/>
          </a:p>
        </p:txBody>
      </p:sp>
      <p:sp>
        <p:nvSpPr>
          <p:cNvPr id="7" name="Right Triangle 6">
            <a:extLst>
              <a:ext uri="{FF2B5EF4-FFF2-40B4-BE49-F238E27FC236}">
                <a16:creationId xmlns:a16="http://schemas.microsoft.com/office/drawing/2014/main" id="{E1992F29-339A-5A4C-BB67-E0D9A994AFD9}"/>
              </a:ext>
            </a:extLst>
          </p:cNvPr>
          <p:cNvSpPr/>
          <p:nvPr userDrawn="1"/>
        </p:nvSpPr>
        <p:spPr>
          <a:xfrm flipV="1">
            <a:off x="0" y="-1"/>
            <a:ext cx="9144000" cy="3117273"/>
          </a:xfrm>
          <a:prstGeom prst="rtTriangle">
            <a:avLst/>
          </a:prstGeom>
          <a:gradFill flip="none" rotWithShape="1">
            <a:gsLst>
              <a:gs pos="0">
                <a:srgbClr val="A6CF4F"/>
              </a:gs>
              <a:gs pos="100000">
                <a:schemeClr val="bg1">
                  <a:lumMod val="24000"/>
                  <a:lumOff val="76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88E65AE0-3516-AF44-8E4C-63DDE17523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106" y="3998257"/>
            <a:ext cx="4454894" cy="1136337"/>
          </a:xfrm>
          <a:prstGeom prst="rect">
            <a:avLst/>
          </a:prstGeom>
        </p:spPr>
      </p:pic>
    </p:spTree>
    <p:extLst>
      <p:ext uri="{BB962C8B-B14F-4D97-AF65-F5344CB8AC3E}">
        <p14:creationId xmlns:p14="http://schemas.microsoft.com/office/powerpoint/2010/main" val="4170704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5617-1FB2-674A-A9E8-CA35CB9BA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AB17B-FE21-CB4B-95E0-C751B228F89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13C0C-0C3D-A241-BADB-5CCEA8ABCCF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87CBC0-0EEE-E04C-AE67-E5410EAADB4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5F28312-5387-4349-9CE6-17D55ABE3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D808B-471B-E743-85E7-318FA4B0ADD5}"/>
              </a:ext>
            </a:extLst>
          </p:cNvPr>
          <p:cNvSpPr>
            <a:spLocks noGrp="1"/>
          </p:cNvSpPr>
          <p:nvPr>
            <p:ph type="sldNum" sz="quarter" idx="12"/>
          </p:nvPr>
        </p:nvSpPr>
        <p:spPr/>
        <p:txBody>
          <a:bodyPr/>
          <a:lstStyle/>
          <a:p>
            <a:fld id="{FE480905-123B-43BE-9614-25A024455B77}" type="slidenum">
              <a:rPr lang="en-US" smtClean="0"/>
              <a:pPr/>
              <a:t>‹#›</a:t>
            </a:fld>
            <a:endParaRPr lang="en-US"/>
          </a:p>
        </p:txBody>
      </p:sp>
    </p:spTree>
    <p:extLst>
      <p:ext uri="{BB962C8B-B14F-4D97-AF65-F5344CB8AC3E}">
        <p14:creationId xmlns:p14="http://schemas.microsoft.com/office/powerpoint/2010/main" val="2134077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C365-8A96-4F4D-8A58-30F99D74064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E2DD13-2D46-0145-8284-C4A84D18F8D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79040AF-AE08-6244-A4EE-647C0F33892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47EC7-1190-A148-869C-91E6C17456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E1DB7-FE65-444C-B2A0-17A26BD8DA2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D9597D-56F6-CA4F-9C36-3EDCF14BB70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C82F289-9599-CE4B-8CEB-D0B089E45D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B51E0-DE28-F348-8998-4EAB77C77509}"/>
              </a:ext>
            </a:extLst>
          </p:cNvPr>
          <p:cNvSpPr>
            <a:spLocks noGrp="1"/>
          </p:cNvSpPr>
          <p:nvPr>
            <p:ph type="sldNum" sz="quarter" idx="12"/>
          </p:nvPr>
        </p:nvSpPr>
        <p:spPr/>
        <p:txBody>
          <a:bodyPr/>
          <a:lstStyle/>
          <a:p>
            <a:fld id="{FE480905-123B-43BE-9614-25A024455B77}" type="slidenum">
              <a:rPr lang="en-US" smtClean="0"/>
              <a:pPr/>
              <a:t>‹#›</a:t>
            </a:fld>
            <a:endParaRPr lang="en-US"/>
          </a:p>
        </p:txBody>
      </p:sp>
    </p:spTree>
    <p:extLst>
      <p:ext uri="{BB962C8B-B14F-4D97-AF65-F5344CB8AC3E}">
        <p14:creationId xmlns:p14="http://schemas.microsoft.com/office/powerpoint/2010/main" val="176269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38607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pic>
        <p:nvPicPr>
          <p:cNvPr id="4" name="Picture 3">
            <a:extLst>
              <a:ext uri="{FF2B5EF4-FFF2-40B4-BE49-F238E27FC236}">
                <a16:creationId xmlns:a16="http://schemas.microsoft.com/office/drawing/2014/main" id="{4E048AE5-36BD-42AE-B77B-BFD1735BB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9636" y="4322337"/>
            <a:ext cx="1435508" cy="76629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BE806-7C4C-5C47-BF12-2ADCB4986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D37655-7F44-9849-8EFB-DB4A37AF2D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223A7CC-D389-6C43-BF73-27CF7D5A3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D60E84-28C4-4D48-A1E0-C90E3D7DECE2}"/>
              </a:ext>
            </a:extLst>
          </p:cNvPr>
          <p:cNvSpPr>
            <a:spLocks noGrp="1"/>
          </p:cNvSpPr>
          <p:nvPr>
            <p:ph type="sldNum" sz="quarter" idx="12"/>
          </p:nvPr>
        </p:nvSpPr>
        <p:spPr/>
        <p:txBody>
          <a:bodyPr/>
          <a:lstStyle/>
          <a:p>
            <a:fld id="{FE480905-123B-43BE-9614-25A024455B77}" type="slidenum">
              <a:rPr lang="en-US" smtClean="0"/>
              <a:pPr/>
              <a:t>‹#›</a:t>
            </a:fld>
            <a:endParaRPr lang="en-US"/>
          </a:p>
        </p:txBody>
      </p:sp>
    </p:spTree>
    <p:extLst>
      <p:ext uri="{BB962C8B-B14F-4D97-AF65-F5344CB8AC3E}">
        <p14:creationId xmlns:p14="http://schemas.microsoft.com/office/powerpoint/2010/main" val="2992767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D1250-A417-1C4D-89C5-EBF91491D7C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70E9CBF-68AC-E14D-BD67-27C0ECF8A8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AA2E11-AD72-2744-B1BC-5D758B361ED4}"/>
              </a:ext>
            </a:extLst>
          </p:cNvPr>
          <p:cNvSpPr>
            <a:spLocks noGrp="1"/>
          </p:cNvSpPr>
          <p:nvPr>
            <p:ph type="sldNum" sz="quarter" idx="12"/>
          </p:nvPr>
        </p:nvSpPr>
        <p:spPr/>
        <p:txBody>
          <a:bodyPr/>
          <a:lstStyle/>
          <a:p>
            <a:fld id="{FE480905-123B-43BE-9614-25A024455B77}" type="slidenum">
              <a:rPr lang="en-US" smtClean="0"/>
              <a:pPr/>
              <a:t>‹#›</a:t>
            </a:fld>
            <a:endParaRPr lang="en-US"/>
          </a:p>
        </p:txBody>
      </p:sp>
      <p:pic>
        <p:nvPicPr>
          <p:cNvPr id="5" name="Picture 4">
            <a:extLst>
              <a:ext uri="{FF2B5EF4-FFF2-40B4-BE49-F238E27FC236}">
                <a16:creationId xmlns:a16="http://schemas.microsoft.com/office/drawing/2014/main" id="{CF3E1A08-E7AB-D246-A2C7-C39A239B40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49189"/>
            <a:ext cx="9144000" cy="505355"/>
          </a:xfrm>
          <a:prstGeom prst="rect">
            <a:avLst/>
          </a:prstGeom>
        </p:spPr>
      </p:pic>
    </p:spTree>
    <p:extLst>
      <p:ext uri="{BB962C8B-B14F-4D97-AF65-F5344CB8AC3E}">
        <p14:creationId xmlns:p14="http://schemas.microsoft.com/office/powerpoint/2010/main" val="1043568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FE8C-9534-184E-90C8-D4F4F97EFF7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3C6A62-4B4B-F546-AF6A-5A0A194F9D4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82F49-1D85-674F-A82C-32CAAA9E9D5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1302AB-962F-CA48-B44A-E60E9A1CE73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D3B283D-F09B-E348-A564-4D1A78D82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CA83A-F310-AC44-B745-A5FA36F3073A}"/>
              </a:ext>
            </a:extLst>
          </p:cNvPr>
          <p:cNvSpPr>
            <a:spLocks noGrp="1"/>
          </p:cNvSpPr>
          <p:nvPr>
            <p:ph type="sldNum" sz="quarter" idx="12"/>
          </p:nvPr>
        </p:nvSpPr>
        <p:spPr/>
        <p:txBody>
          <a:bodyPr/>
          <a:lstStyle/>
          <a:p>
            <a:fld id="{FE480905-123B-43BE-9614-25A024455B77}" type="slidenum">
              <a:rPr lang="en-US" smtClean="0"/>
              <a:pPr/>
              <a:t>‹#›</a:t>
            </a:fld>
            <a:endParaRPr lang="en-US"/>
          </a:p>
        </p:txBody>
      </p:sp>
      <p:pic>
        <p:nvPicPr>
          <p:cNvPr id="8" name="Picture 7">
            <a:extLst>
              <a:ext uri="{FF2B5EF4-FFF2-40B4-BE49-F238E27FC236}">
                <a16:creationId xmlns:a16="http://schemas.microsoft.com/office/drawing/2014/main" id="{7AE4785D-54EA-C74A-AA6D-7ED6CCD6E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49189"/>
            <a:ext cx="9144000" cy="505355"/>
          </a:xfrm>
          <a:prstGeom prst="rect">
            <a:avLst/>
          </a:prstGeom>
        </p:spPr>
      </p:pic>
    </p:spTree>
    <p:extLst>
      <p:ext uri="{BB962C8B-B14F-4D97-AF65-F5344CB8AC3E}">
        <p14:creationId xmlns:p14="http://schemas.microsoft.com/office/powerpoint/2010/main" val="2256908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7B01-AEF5-1C41-86AB-4D2D69DB8C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3519AF-A5C1-AE4C-A8BA-EC010E73411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F14A8BA-A1A1-4D45-AB41-301B52656C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18BA52F-E895-B143-9A45-EB5DF1FBAE7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1F5E685-AB89-CF4A-B6DA-BEA52409A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E6024-59D1-4544-8FA2-B2F7E515983D}"/>
              </a:ext>
            </a:extLst>
          </p:cNvPr>
          <p:cNvSpPr>
            <a:spLocks noGrp="1"/>
          </p:cNvSpPr>
          <p:nvPr>
            <p:ph type="sldNum" sz="quarter" idx="12"/>
          </p:nvPr>
        </p:nvSpPr>
        <p:spPr/>
        <p:txBody>
          <a:bodyPr/>
          <a:lstStyle/>
          <a:p>
            <a:fld id="{FE480905-123B-43BE-9614-25A024455B77}" type="slidenum">
              <a:rPr lang="en-US" smtClean="0"/>
              <a:pPr/>
              <a:t>‹#›</a:t>
            </a:fld>
            <a:endParaRPr lang="en-US"/>
          </a:p>
        </p:txBody>
      </p:sp>
      <p:pic>
        <p:nvPicPr>
          <p:cNvPr id="8" name="Picture 7">
            <a:extLst>
              <a:ext uri="{FF2B5EF4-FFF2-40B4-BE49-F238E27FC236}">
                <a16:creationId xmlns:a16="http://schemas.microsoft.com/office/drawing/2014/main" id="{09D601ED-5533-4A46-A27F-3CC31166C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49189"/>
            <a:ext cx="9144000" cy="505355"/>
          </a:xfrm>
          <a:prstGeom prst="rect">
            <a:avLst/>
          </a:prstGeom>
        </p:spPr>
      </p:pic>
    </p:spTree>
    <p:extLst>
      <p:ext uri="{BB962C8B-B14F-4D97-AF65-F5344CB8AC3E}">
        <p14:creationId xmlns:p14="http://schemas.microsoft.com/office/powerpoint/2010/main" val="3683170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F1A5A-5189-664F-BC52-730607E10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7E6BB-D642-7648-B245-D234952D16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C74F1-3634-AF49-B356-BCC7C1F218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C483DA-FDFF-E348-8864-32F3BB25D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9684-DF88-8D43-B1E9-2E9DFF508588}"/>
              </a:ext>
            </a:extLst>
          </p:cNvPr>
          <p:cNvSpPr>
            <a:spLocks noGrp="1"/>
          </p:cNvSpPr>
          <p:nvPr>
            <p:ph type="sldNum" sz="quarter" idx="12"/>
          </p:nvPr>
        </p:nvSpPr>
        <p:spPr/>
        <p:txBody>
          <a:bodyPr/>
          <a:lstStyle/>
          <a:p>
            <a:fld id="{FE480905-123B-43BE-9614-25A024455B77}" type="slidenum">
              <a:rPr lang="en-US" smtClean="0"/>
              <a:pPr/>
              <a:t>‹#›</a:t>
            </a:fld>
            <a:endParaRPr lang="en-US"/>
          </a:p>
        </p:txBody>
      </p:sp>
    </p:spTree>
    <p:extLst>
      <p:ext uri="{BB962C8B-B14F-4D97-AF65-F5344CB8AC3E}">
        <p14:creationId xmlns:p14="http://schemas.microsoft.com/office/powerpoint/2010/main" val="3546744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BB311-7368-9348-AA8C-4304AEEE622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FED3CA-2E6E-B249-8935-DEF33594B5C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51AD3-FE26-E146-B790-10FEF5922F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0CEE05-4821-F346-86A9-77C2C1398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CE339-6958-D64B-9A91-E554FAD1D0E2}"/>
              </a:ext>
            </a:extLst>
          </p:cNvPr>
          <p:cNvSpPr>
            <a:spLocks noGrp="1"/>
          </p:cNvSpPr>
          <p:nvPr>
            <p:ph type="sldNum" sz="quarter" idx="12"/>
          </p:nvPr>
        </p:nvSpPr>
        <p:spPr/>
        <p:txBody>
          <a:bodyPr/>
          <a:lstStyle/>
          <a:p>
            <a:fld id="{FE480905-123B-43BE-9614-25A024455B77}" type="slidenum">
              <a:rPr lang="en-US" smtClean="0"/>
              <a:pPr/>
              <a:t>‹#›</a:t>
            </a:fld>
            <a:endParaRPr lang="en-US"/>
          </a:p>
        </p:txBody>
      </p:sp>
    </p:spTree>
    <p:extLst>
      <p:ext uri="{BB962C8B-B14F-4D97-AF65-F5344CB8AC3E}">
        <p14:creationId xmlns:p14="http://schemas.microsoft.com/office/powerpoint/2010/main" val="3603711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2000" y="1205934"/>
            <a:ext cx="7772400" cy="508567"/>
          </a:xfrm>
        </p:spPr>
        <p:txBody>
          <a:bodyPr anchor="t" anchorCtr="0"/>
          <a:lstStyle>
            <a:lvl1pPr>
              <a:defRPr b="1"/>
            </a:lvl1pPr>
          </a:lstStyle>
          <a:p>
            <a:r>
              <a:rPr lang="en-US"/>
              <a:t>Acknowledgements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487" y="103318"/>
            <a:ext cx="3658258" cy="933134"/>
          </a:xfrm>
          <a:prstGeom prst="rect">
            <a:avLst/>
          </a:prstGeom>
        </p:spPr>
      </p:pic>
      <p:sp>
        <p:nvSpPr>
          <p:cNvPr id="7" name="TextBox 6"/>
          <p:cNvSpPr txBox="1"/>
          <p:nvPr userDrawn="1"/>
        </p:nvSpPr>
        <p:spPr>
          <a:xfrm>
            <a:off x="685800" y="3825473"/>
            <a:ext cx="7848600" cy="600164"/>
          </a:xfrm>
          <a:prstGeom prst="rect">
            <a:avLst/>
          </a:prstGeom>
          <a:noFill/>
        </p:spPr>
        <p:txBody>
          <a:bodyPr wrap="square" rtlCol="0">
            <a:spAutoFit/>
          </a:bodyPr>
          <a:lstStyle/>
          <a:p>
            <a:pPr algn="l">
              <a:spcBef>
                <a:spcPct val="20000"/>
              </a:spcBef>
              <a:defRPr/>
            </a:pPr>
            <a:r>
              <a:rPr lang="en-US" sz="825"/>
              <a:t>Overall support for the International Maternal Pediatric Adolescent AIDS Clinical Trials (IMPAACT) Network was provided by the National Institute of Allergy and Infectious Diseases (NIAID) of the National Institutes of Health (NIH) under Award Numbers UM1AI068632 (IMPAACT LOC), UM1AI068616 (IMPAACT SDMC) and UM1AI106716 (IMPAACT LC), with co-funding from the Eunice Kennedy Shriver National Institute of Child Health and Human Development (NICHD) and the National Institute of Mental Health (NIMH). The content is solely the responsibility of the authors and does not necessarily represent the official views of the NIH.</a:t>
            </a:r>
            <a:endParaRPr lang="en-US" sz="825">
              <a:latin typeface="Arial" panose="020B0604020202020204" pitchFamily="34" charset="0"/>
              <a:cs typeface="Arial" panose="020B0604020202020204" pitchFamily="34"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658096"/>
            <a:ext cx="9144000" cy="505355"/>
          </a:xfrm>
          <a:prstGeom prst="rect">
            <a:avLst/>
          </a:prstGeom>
        </p:spPr>
      </p:pic>
      <p:sp>
        <p:nvSpPr>
          <p:cNvPr id="13" name="Slide Number Placeholder 5"/>
          <p:cNvSpPr txBox="1">
            <a:spLocks/>
          </p:cNvSpPr>
          <p:nvPr userDrawn="1"/>
        </p:nvSpPr>
        <p:spPr>
          <a:xfrm>
            <a:off x="7247905" y="4840322"/>
            <a:ext cx="685800" cy="273844"/>
          </a:xfrm>
          <a:prstGeom prst="rect">
            <a:avLst/>
          </a:prstGeom>
        </p:spPr>
        <p:txBody>
          <a:bodyPr anchor="ctr" anchorCtr="0"/>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480905-123B-43BE-9614-25A024455B77}" type="slidenum">
              <a:rPr lang="en-US" sz="1200" smtClean="0"/>
              <a:pPr/>
              <a:t>‹#›</a:t>
            </a:fld>
            <a:endParaRPr lang="en-US" sz="1200"/>
          </a:p>
        </p:txBody>
      </p:sp>
    </p:spTree>
    <p:extLst>
      <p:ext uri="{BB962C8B-B14F-4D97-AF65-F5344CB8AC3E}">
        <p14:creationId xmlns:p14="http://schemas.microsoft.com/office/powerpoint/2010/main" val="7909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1F344B"/>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lstStyle>
            <a:lvl1pPr>
              <a:defRPr b="1">
                <a:solidFill>
                  <a:schemeClr val="bg1"/>
                </a:solidFill>
              </a:defRPr>
            </a:lvl1pPr>
          </a:lstStyle>
          <a:p>
            <a:r>
              <a:rPr lang="en-US"/>
              <a:t>Click to edit Master title style</a:t>
            </a:r>
          </a:p>
        </p:txBody>
      </p:sp>
      <p:sp>
        <p:nvSpPr>
          <p:cNvPr id="6" name="Content Placeholder 2"/>
          <p:cNvSpPr>
            <a:spLocks noGrp="1"/>
          </p:cNvSpPr>
          <p:nvPr>
            <p:ph sz="half" idx="1"/>
          </p:nvPr>
        </p:nvSpPr>
        <p:spPr>
          <a:xfrm>
            <a:off x="457200" y="1200151"/>
            <a:ext cx="4038600" cy="3394472"/>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648200" y="1200151"/>
            <a:ext cx="4038600" cy="3394472"/>
          </a:xfrm>
        </p:spPr>
        <p:txBody>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0272"/>
            <a:ext cx="9144000" cy="523229"/>
          </a:xfrm>
          <a:prstGeom prst="rect">
            <a:avLst/>
          </a:prstGeom>
        </p:spPr>
      </p:pic>
      <p:sp>
        <p:nvSpPr>
          <p:cNvPr id="10" name="Slide Number Placeholder 5"/>
          <p:cNvSpPr>
            <a:spLocks noGrp="1"/>
          </p:cNvSpPr>
          <p:nvPr>
            <p:ph type="sldNum" sz="quarter" idx="12"/>
          </p:nvPr>
        </p:nvSpPr>
        <p:spPr>
          <a:xfrm>
            <a:off x="7200405" y="4822509"/>
            <a:ext cx="685800" cy="273844"/>
          </a:xfrm>
          <a:prstGeom prst="rect">
            <a:avLst/>
          </a:prstGeom>
        </p:spPr>
        <p:txBody>
          <a:bodyPr anchor="ctr" anchorCtr="0"/>
          <a:lstStyle>
            <a:lvl1pPr algn="ctr">
              <a:defRPr sz="1200" b="0"/>
            </a:lvl1pPr>
          </a:lstStyle>
          <a:p>
            <a:fld id="{FE480905-123B-43BE-9614-25A024455B77}" type="slidenum">
              <a:rPr lang="en-US" smtClean="0"/>
              <a:pPr/>
              <a:t>‹#›</a:t>
            </a:fld>
            <a:endParaRPr lang="en-US"/>
          </a:p>
        </p:txBody>
      </p:sp>
    </p:spTree>
    <p:extLst>
      <p:ext uri="{BB962C8B-B14F-4D97-AF65-F5344CB8AC3E}">
        <p14:creationId xmlns:p14="http://schemas.microsoft.com/office/powerpoint/2010/main" val="4142233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1F344B"/>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lstStyle>
            <a:lvl1pPr>
              <a:defRPr b="1">
                <a:solidFill>
                  <a:schemeClr val="bg1"/>
                </a:solidFill>
              </a:defRPr>
            </a:lvl1pPr>
          </a:lstStyle>
          <a:p>
            <a:r>
              <a:rPr lang="en-US"/>
              <a:t>Click to edit Master title style</a:t>
            </a:r>
          </a:p>
        </p:txBody>
      </p:sp>
      <p:sp>
        <p:nvSpPr>
          <p:cNvPr id="6" name="Text Placeholder 2"/>
          <p:cNvSpPr>
            <a:spLocks noGrp="1"/>
          </p:cNvSpPr>
          <p:nvPr>
            <p:ph type="body" idx="1"/>
          </p:nvPr>
        </p:nvSpPr>
        <p:spPr>
          <a:xfrm>
            <a:off x="457200" y="1151335"/>
            <a:ext cx="4040188" cy="479822"/>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Content Placeholder 3"/>
          <p:cNvSpPr>
            <a:spLocks noGrp="1"/>
          </p:cNvSpPr>
          <p:nvPr>
            <p:ph sz="half" idx="2"/>
          </p:nvPr>
        </p:nvSpPr>
        <p:spPr>
          <a:xfrm>
            <a:off x="457200" y="1631156"/>
            <a:ext cx="4040188" cy="2963466"/>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p:nvPr>
        </p:nvSpPr>
        <p:spPr>
          <a:xfrm>
            <a:off x="4645026" y="1151335"/>
            <a:ext cx="4041775" cy="479822"/>
          </a:xfr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5"/>
          <p:cNvSpPr>
            <a:spLocks noGrp="1"/>
          </p:cNvSpPr>
          <p:nvPr>
            <p:ph sz="quarter" idx="4"/>
          </p:nvPr>
        </p:nvSpPr>
        <p:spPr>
          <a:xfrm>
            <a:off x="4645026" y="1631156"/>
            <a:ext cx="4041775" cy="2963466"/>
          </a:xfrm>
        </p:spPr>
        <p:txBody>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0272"/>
            <a:ext cx="9144000" cy="523229"/>
          </a:xfrm>
          <a:prstGeom prst="rect">
            <a:avLst/>
          </a:prstGeom>
        </p:spPr>
      </p:pic>
      <p:sp>
        <p:nvSpPr>
          <p:cNvPr id="8" name="Slide Number Placeholder 5"/>
          <p:cNvSpPr>
            <a:spLocks noGrp="1"/>
          </p:cNvSpPr>
          <p:nvPr>
            <p:ph type="sldNum" sz="quarter" idx="12"/>
          </p:nvPr>
        </p:nvSpPr>
        <p:spPr>
          <a:xfrm>
            <a:off x="7200405" y="4822509"/>
            <a:ext cx="685800" cy="273844"/>
          </a:xfrm>
          <a:prstGeom prst="rect">
            <a:avLst/>
          </a:prstGeom>
        </p:spPr>
        <p:txBody>
          <a:bodyPr anchor="ctr" anchorCtr="0"/>
          <a:lstStyle>
            <a:lvl1pPr algn="ctr">
              <a:defRPr sz="1200" b="0"/>
            </a:lvl1pPr>
          </a:lstStyle>
          <a:p>
            <a:fld id="{FE480905-123B-43BE-9614-25A024455B77}" type="slidenum">
              <a:rPr lang="en-US" smtClean="0"/>
              <a:pPr/>
              <a:t>‹#›</a:t>
            </a:fld>
            <a:endParaRPr lang="en-US"/>
          </a:p>
        </p:txBody>
      </p:sp>
    </p:spTree>
    <p:extLst>
      <p:ext uri="{BB962C8B-B14F-4D97-AF65-F5344CB8AC3E}">
        <p14:creationId xmlns:p14="http://schemas.microsoft.com/office/powerpoint/2010/main" val="319387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1"/>
        <p:cNvGrpSpPr/>
        <p:nvPr/>
      </p:nvGrpSpPr>
      <p:grpSpPr>
        <a:xfrm>
          <a:off x="0" y="0"/>
          <a:ext cx="0" cy="0"/>
          <a:chOff x="0" y="0"/>
          <a:chExt cx="0" cy="0"/>
        </a:xfrm>
      </p:grpSpPr>
      <p:sp>
        <p:nvSpPr>
          <p:cNvPr id="33" name="Google Shape;33;p6"/>
          <p:cNvSpPr/>
          <p:nvPr/>
        </p:nvSpPr>
        <p:spPr>
          <a:xfrm flipH="1">
            <a:off x="-75" y="0"/>
            <a:ext cx="669600" cy="1140000"/>
          </a:xfrm>
          <a:prstGeom prst="rect">
            <a:avLst/>
          </a:prstGeom>
          <a:solidFill>
            <a:srgbClr val="386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38607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5" name="Google Shape;35;p6"/>
          <p:cNvSpPr txBox="1">
            <a:spLocks noGrp="1"/>
          </p:cNvSpPr>
          <p:nvPr>
            <p:ph type="body" idx="1"/>
          </p:nvPr>
        </p:nvSpPr>
        <p:spPr>
          <a:xfrm>
            <a:off x="844425" y="1534257"/>
            <a:ext cx="2804700" cy="332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3818123" y="1534257"/>
            <a:ext cx="2804700" cy="332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7" name="Google Shape;37;p6"/>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sz="2400"/>
            </a:lvl1pPr>
            <a:lvl2pPr lvl="1">
              <a:buNone/>
              <a:defRPr sz="2400"/>
            </a:lvl2pPr>
            <a:lvl3pPr lvl="2">
              <a:buNone/>
              <a:defRPr sz="2400"/>
            </a:lvl3pPr>
            <a:lvl4pPr lvl="3">
              <a:buNone/>
              <a:defRPr sz="2400"/>
            </a:lvl4pPr>
            <a:lvl5pPr lvl="4">
              <a:buNone/>
              <a:defRPr sz="2400"/>
            </a:lvl5pPr>
            <a:lvl6pPr lvl="5">
              <a:buNone/>
              <a:defRPr sz="2400"/>
            </a:lvl6pPr>
            <a:lvl7pPr lvl="6">
              <a:buNone/>
              <a:defRPr sz="2400"/>
            </a:lvl7pPr>
            <a:lvl8pPr lvl="7">
              <a:buNone/>
              <a:defRPr sz="2400"/>
            </a:lvl8pPr>
            <a:lvl9pPr lvl="8">
              <a:buNone/>
              <a:defRPr sz="2400"/>
            </a:lvl9pPr>
          </a:lstStyle>
          <a:p>
            <a:pPr marL="0" lvl="0" indent="0" algn="ct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6700B5AC-4B8E-45D1-AC8B-DC488BA6A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9636" y="4322337"/>
            <a:ext cx="1435508" cy="76629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2FFB075-74C8-4677-87BF-B1B9E777C11C}"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323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7529A6F-47DB-4DD3-9357-8F787A4611BC}"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9919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C6F0DE1-9D9B-4E8E-AB23-8EB21CD7253E}"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896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CE0FABA-F800-4935-BEBF-40E9CF587F3D}" type="datetime1">
              <a:rPr lang="en-US" smtClean="0">
                <a:solidFill>
                  <a:prstClr val="black">
                    <a:tint val="75000"/>
                  </a:prstClr>
                </a:solidFill>
              </a:rPr>
              <a:pPr>
                <a:defRPr/>
              </a:pPr>
              <a:t>3/8/2021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42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5DE3F6D-F1B2-40A2-B5E9-13580BCCCBA0}" type="datetime1">
              <a:rPr lang="en-US" smtClean="0">
                <a:solidFill>
                  <a:prstClr val="black">
                    <a:tint val="75000"/>
                  </a:prstClr>
                </a:solidFill>
              </a:rPr>
              <a:pPr>
                <a:defRPr/>
              </a:pPr>
              <a:t>3/8/2021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66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46CC4CD2-AB11-44E5-8614-64F57A36A85A}" type="datetime1">
              <a:rPr lang="en-US" smtClean="0">
                <a:solidFill>
                  <a:prstClr val="black">
                    <a:tint val="75000"/>
                  </a:prstClr>
                </a:solidFill>
              </a:rPr>
              <a:pPr>
                <a:defRPr/>
              </a:pPr>
              <a:t>3/8/2021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39984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38607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F2FFD30-DC5C-42F3-84B7-661EA4354168}" type="datetime1">
              <a:rPr lang="en-US" smtClean="0">
                <a:solidFill>
                  <a:prstClr val="black">
                    <a:tint val="75000"/>
                  </a:prstClr>
                </a:solidFill>
              </a:rPr>
              <a:pPr>
                <a:defRPr/>
              </a:pPr>
              <a:t>3/8/2021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5035101-C2EA-46DE-AF7C-6C9514BBB8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56937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685800" rtl="0" eaLnBrk="1" latinLnBrk="0" hangingPunct="1">
        <a:spcBef>
          <a:spcPct val="0"/>
        </a:spcBef>
        <a:buNone/>
        <a:defRPr sz="2100" kern="1200">
          <a:solidFill>
            <a:srgbClr val="C00000"/>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Clr>
          <a:srgbClr val="C00000"/>
        </a:buClr>
        <a:buFont typeface="Wingdings" pitchFamily="2" charset="2"/>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C00000"/>
        </a:buClr>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Clr>
          <a:srgbClr val="C00000"/>
        </a:buClr>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Clr>
          <a:srgbClr val="C00000"/>
        </a:buClr>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EC45B0-08D5-6044-B0FF-749A727A0F5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B3DD2-EEC9-6349-96ED-14D5FED6C5F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1A79B-3DB2-C749-BDCC-46169DD636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666CFB3-D94D-0540-BEE4-3392E56505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B5A158-DE5B-7A40-818E-6A23EB2C893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E480905-123B-43BE-9614-25A024455B77}" type="slidenum">
              <a:rPr lang="en-US" smtClean="0"/>
              <a:pPr/>
              <a:t>‹#›</a:t>
            </a:fld>
            <a:endParaRPr lang="en-US"/>
          </a:p>
        </p:txBody>
      </p:sp>
    </p:spTree>
    <p:extLst>
      <p:ext uri="{BB962C8B-B14F-4D97-AF65-F5344CB8AC3E}">
        <p14:creationId xmlns:p14="http://schemas.microsoft.com/office/powerpoint/2010/main" val="630854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2.m4a"/><Relationship Id="rId7" Type="http://schemas.openxmlformats.org/officeDocument/2006/relationships/image" Target="../media/image16.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7.png"/><Relationship Id="rId5" Type="http://schemas.openxmlformats.org/officeDocument/2006/relationships/notesSlide" Target="../notesSlides/notesSlide5.xml"/><Relationship Id="rId10" Type="http://schemas.openxmlformats.org/officeDocument/2006/relationships/image" Target="../media/image12.png"/><Relationship Id="rId4" Type="http://schemas.openxmlformats.org/officeDocument/2006/relationships/slideLayout" Target="../slideLayouts/slideLayout20.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 name="Google Shape;11;p2">
            <a:extLst>
              <a:ext uri="{FF2B5EF4-FFF2-40B4-BE49-F238E27FC236}">
                <a16:creationId xmlns:a16="http://schemas.microsoft.com/office/drawing/2014/main" id="{1C05BC7F-A816-400F-8262-D676DD92F16F}"/>
              </a:ext>
            </a:extLst>
          </p:cNvPr>
          <p:cNvSpPr/>
          <p:nvPr/>
        </p:nvSpPr>
        <p:spPr>
          <a:xfrm flipH="1">
            <a:off x="0" y="262646"/>
            <a:ext cx="9053565" cy="3997855"/>
          </a:xfrm>
          <a:prstGeom prst="rect">
            <a:avLst/>
          </a:prstGeom>
          <a:solidFill>
            <a:srgbClr val="3860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p13">
            <a:extLst>
              <a:ext uri="{FF2B5EF4-FFF2-40B4-BE49-F238E27FC236}">
                <a16:creationId xmlns:a16="http://schemas.microsoft.com/office/drawing/2014/main" id="{47CA38E4-B4E0-42AE-8022-E7B81197186F}"/>
              </a:ext>
            </a:extLst>
          </p:cNvPr>
          <p:cNvSpPr txBox="1">
            <a:spLocks/>
          </p:cNvSpPr>
          <p:nvPr/>
        </p:nvSpPr>
        <p:spPr>
          <a:xfrm>
            <a:off x="664614" y="3446577"/>
            <a:ext cx="7847087" cy="4250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1pPr>
            <a:lvl2pPr marR="0" lvl="1"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2pPr>
            <a:lvl3pPr marR="0" lvl="2"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3pPr>
            <a:lvl4pPr marR="0" lvl="3"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4pPr>
            <a:lvl5pPr marR="0" lvl="4"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5pPr>
            <a:lvl6pPr marR="0" lvl="5"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6pPr>
            <a:lvl7pPr marR="0" lvl="6"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7pPr>
            <a:lvl8pPr marR="0" lvl="7"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8pPr>
            <a:lvl9pPr marR="0" lvl="8"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9pPr>
          </a:lstStyle>
          <a:p>
            <a:r>
              <a:rPr lang="en-US" sz="1800" b="1" dirty="0">
                <a:latin typeface="+mj-lt"/>
              </a:rPr>
              <a:t>Risa M. Hoffman</a:t>
            </a:r>
            <a:r>
              <a:rPr lang="en-US" sz="1800" dirty="0">
                <a:latin typeface="+mj-lt"/>
              </a:rPr>
              <a:t>, Lauren Ziemba, Sean Brummel, Lameck </a:t>
            </a:r>
            <a:r>
              <a:rPr lang="en-US" sz="1800" dirty="0" err="1">
                <a:latin typeface="+mj-lt"/>
              </a:rPr>
              <a:t>Chinula</a:t>
            </a:r>
            <a:r>
              <a:rPr lang="en-US" sz="1800" dirty="0">
                <a:latin typeface="+mj-lt"/>
              </a:rPr>
              <a:t>, </a:t>
            </a:r>
            <a:r>
              <a:rPr lang="en-US" sz="1800" dirty="0" err="1">
                <a:latin typeface="+mj-lt"/>
              </a:rPr>
              <a:t>Teacler</a:t>
            </a:r>
            <a:r>
              <a:rPr lang="en-US" sz="1800" dirty="0">
                <a:latin typeface="+mj-lt"/>
              </a:rPr>
              <a:t> </a:t>
            </a:r>
            <a:r>
              <a:rPr lang="en-US" sz="1800" dirty="0" err="1">
                <a:latin typeface="+mj-lt"/>
              </a:rPr>
              <a:t>Nematadzira</a:t>
            </a:r>
            <a:r>
              <a:rPr lang="en-US" sz="1800" dirty="0">
                <a:latin typeface="+mj-lt"/>
              </a:rPr>
              <a:t>, Frances </a:t>
            </a:r>
            <a:r>
              <a:rPr lang="en-US" sz="1800" dirty="0" err="1">
                <a:latin typeface="+mj-lt"/>
              </a:rPr>
              <a:t>Nakayiwa</a:t>
            </a:r>
            <a:r>
              <a:rPr lang="en-US" sz="1800" dirty="0">
                <a:latin typeface="+mj-lt"/>
              </a:rPr>
              <a:t>, Jeff Stringer, Chelsea </a:t>
            </a:r>
            <a:r>
              <a:rPr lang="en-US" sz="1800" dirty="0" err="1">
                <a:latin typeface="+mj-lt"/>
              </a:rPr>
              <a:t>Krotje</a:t>
            </a:r>
            <a:r>
              <a:rPr lang="en-US" sz="1800" dirty="0">
                <a:latin typeface="+mj-lt"/>
              </a:rPr>
              <a:t>, Patrick Jean-Philippe, Anne </a:t>
            </a:r>
            <a:r>
              <a:rPr lang="en-US" sz="1800" dirty="0" err="1">
                <a:latin typeface="+mj-lt"/>
              </a:rPr>
              <a:t>Coletti</a:t>
            </a:r>
            <a:r>
              <a:rPr lang="en-US" sz="1800" dirty="0">
                <a:latin typeface="+mj-lt"/>
              </a:rPr>
              <a:t>, Rebecca </a:t>
            </a:r>
            <a:r>
              <a:rPr lang="en-US" sz="1800" dirty="0" err="1">
                <a:latin typeface="+mj-lt"/>
              </a:rPr>
              <a:t>Zash</a:t>
            </a:r>
            <a:r>
              <a:rPr lang="en-US" sz="1800" dirty="0">
                <a:latin typeface="+mj-lt"/>
              </a:rPr>
              <a:t>, Roger Shapiro, Paul Sax, Judith S. Currier, Shahin Lockman on behalf of IMPAACT 2010</a:t>
            </a:r>
          </a:p>
          <a:p>
            <a:endParaRPr lang="en-US" sz="1800" dirty="0">
              <a:latin typeface="+mj-lt"/>
            </a:endParaRPr>
          </a:p>
          <a:p>
            <a:r>
              <a:rPr lang="en-US" sz="2000" dirty="0">
                <a:solidFill>
                  <a:schemeClr val="bg1"/>
                </a:solidFill>
                <a:latin typeface="+mj-lt"/>
              </a:rPr>
              <a:t>March 10, 2021</a:t>
            </a:r>
          </a:p>
        </p:txBody>
      </p:sp>
      <p:sp>
        <p:nvSpPr>
          <p:cNvPr id="16" name="Google Shape;72;p12">
            <a:extLst>
              <a:ext uri="{FF2B5EF4-FFF2-40B4-BE49-F238E27FC236}">
                <a16:creationId xmlns:a16="http://schemas.microsoft.com/office/drawing/2014/main" id="{B4D696FB-EEDC-43B5-B037-2CBB67DB3637}"/>
              </a:ext>
            </a:extLst>
          </p:cNvPr>
          <p:cNvSpPr txBox="1">
            <a:spLocks noGrp="1"/>
          </p:cNvSpPr>
          <p:nvPr>
            <p:ph type="ctrTitle"/>
          </p:nvPr>
        </p:nvSpPr>
        <p:spPr>
          <a:xfrm>
            <a:off x="496111" y="401251"/>
            <a:ext cx="8392741" cy="1159800"/>
          </a:xfrm>
          <a:prstGeom prst="rect">
            <a:avLst/>
          </a:prstGeom>
        </p:spPr>
        <p:txBody>
          <a:bodyPr spcFirstLastPara="1" wrap="square" lIns="91425" tIns="91425" rIns="91425" bIns="91425" anchor="b" anchorCtr="0">
            <a:noAutofit/>
          </a:bodyPr>
          <a:lstStyle/>
          <a:p>
            <a:pPr lvl="0" algn="ctr"/>
            <a:r>
              <a:rPr lang="en-US" sz="3400" dirty="0">
                <a:latin typeface="+mj-lt"/>
              </a:rPr>
              <a:t>Antepartum weight gain and adverse pregnancy outcomes in IMPAACT 2010</a:t>
            </a:r>
            <a:endParaRPr sz="3400" dirty="0">
              <a:latin typeface="+mj-lt"/>
            </a:endParaRPr>
          </a:p>
        </p:txBody>
      </p:sp>
      <p:pic>
        <p:nvPicPr>
          <p:cNvPr id="2" name="Picture 1">
            <a:extLst>
              <a:ext uri="{FF2B5EF4-FFF2-40B4-BE49-F238E27FC236}">
                <a16:creationId xmlns:a16="http://schemas.microsoft.com/office/drawing/2014/main" id="{E0F6E2D8-9ABF-964E-9A71-E1D52066DC43}"/>
              </a:ext>
            </a:extLst>
          </p:cNvPr>
          <p:cNvPicPr>
            <a:picLocks noChangeAspect="1"/>
          </p:cNvPicPr>
          <p:nvPr/>
        </p:nvPicPr>
        <p:blipFill>
          <a:blip r:embed="rId5"/>
          <a:stretch>
            <a:fillRect/>
          </a:stretch>
        </p:blipFill>
        <p:spPr>
          <a:xfrm>
            <a:off x="0" y="0"/>
            <a:ext cx="9144000" cy="5143500"/>
          </a:xfrm>
          <a:prstGeom prst="rect">
            <a:avLst/>
          </a:prstGeom>
        </p:spPr>
      </p:pic>
      <p:pic>
        <p:nvPicPr>
          <p:cNvPr id="3" name="Audio 2">
            <a:hlinkClick r:id="" action="ppaction://media"/>
            <a:extLst>
              <a:ext uri="{FF2B5EF4-FFF2-40B4-BE49-F238E27FC236}">
                <a16:creationId xmlns:a16="http://schemas.microsoft.com/office/drawing/2014/main" id="{3CC4DEB9-1D98-3E4A-B951-42F68B76D3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04180685"/>
      </p:ext>
    </p:extLst>
  </p:cSld>
  <p:clrMapOvr>
    <a:masterClrMapping/>
  </p:clrMapOvr>
  <p:transition advTm="36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7" name="TextBox 6">
            <a:extLst>
              <a:ext uri="{FF2B5EF4-FFF2-40B4-BE49-F238E27FC236}">
                <a16:creationId xmlns:a16="http://schemas.microsoft.com/office/drawing/2014/main" id="{5D00D643-D78E-C040-B4A0-1E65265F50E8}"/>
              </a:ext>
            </a:extLst>
          </p:cNvPr>
          <p:cNvSpPr txBox="1"/>
          <p:nvPr/>
        </p:nvSpPr>
        <p:spPr>
          <a:xfrm>
            <a:off x="4186230" y="4860010"/>
            <a:ext cx="4693596" cy="276999"/>
          </a:xfrm>
          <a:prstGeom prst="rect">
            <a:avLst/>
          </a:prstGeom>
          <a:noFill/>
        </p:spPr>
        <p:txBody>
          <a:bodyPr wrap="square" rtlCol="0">
            <a:spAutoFit/>
          </a:bodyPr>
          <a:lstStyle/>
          <a:p>
            <a:r>
              <a:rPr lang="en-US" sz="1200" dirty="0"/>
              <a:t>Adjusted for gestational age stratum at baseline</a:t>
            </a:r>
            <a:endParaRPr lang="en-US" dirty="0"/>
          </a:p>
        </p:txBody>
      </p:sp>
      <p:sp>
        <p:nvSpPr>
          <p:cNvPr id="10" name="Google Shape;165;p19">
            <a:extLst>
              <a:ext uri="{FF2B5EF4-FFF2-40B4-BE49-F238E27FC236}">
                <a16:creationId xmlns:a16="http://schemas.microsoft.com/office/drawing/2014/main" id="{59D0F062-BA5B-400C-9C9B-A4F1F6C0BB3C}"/>
              </a:ext>
            </a:extLst>
          </p:cNvPr>
          <p:cNvSpPr txBox="1">
            <a:spLocks/>
          </p:cNvSpPr>
          <p:nvPr/>
        </p:nvSpPr>
        <p:spPr>
          <a:xfrm>
            <a:off x="602173" y="0"/>
            <a:ext cx="8277653"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marL="0" marR="0" lvl="0" indent="0" algn="l" defTabSz="914400" rtl="0" eaLnBrk="1" fontAlgn="auto" latinLnBrk="0" hangingPunct="1">
              <a:lnSpc>
                <a:spcPct val="100000"/>
              </a:lnSpc>
              <a:spcBef>
                <a:spcPts val="0"/>
              </a:spcBef>
              <a:spcAft>
                <a:spcPts val="0"/>
              </a:spcAft>
              <a:buClr>
                <a:srgbClr val="0DB7C4"/>
              </a:buClr>
              <a:buSzPts val="2400"/>
              <a:buFont typeface="Dosis"/>
              <a:buNone/>
              <a:tabLst/>
              <a:defRPr/>
            </a:pPr>
            <a:r>
              <a:rPr kumimoji="0" lang="en-US" sz="3000" b="0" i="0" u="none" strike="noStrike" kern="0" cap="none" spc="0" normalizeH="0" baseline="0" noProof="0" dirty="0">
                <a:ln>
                  <a:noFill/>
                </a:ln>
                <a:solidFill>
                  <a:srgbClr val="386072"/>
                </a:solidFill>
                <a:effectLst/>
                <a:uLnTx/>
                <a:uFillTx/>
                <a:latin typeface="Arial"/>
                <a:sym typeface="Dosis"/>
              </a:rPr>
              <a:t>Low Antepartum Weight Gain and Adverse Pregnancy Outcomes</a:t>
            </a:r>
          </a:p>
        </p:txBody>
      </p:sp>
      <p:sp>
        <p:nvSpPr>
          <p:cNvPr id="11" name="Google Shape;167;p19">
            <a:extLst>
              <a:ext uri="{FF2B5EF4-FFF2-40B4-BE49-F238E27FC236}">
                <a16:creationId xmlns:a16="http://schemas.microsoft.com/office/drawing/2014/main" id="{AFA7120D-A47D-4BF7-BFE7-635B2766D8E0}"/>
              </a:ext>
            </a:extLst>
          </p:cNvPr>
          <p:cNvSpPr txBox="1">
            <a:spLocks/>
          </p:cNvSpPr>
          <p:nvPr/>
        </p:nvSpPr>
        <p:spPr>
          <a:xfrm>
            <a:off x="0" y="0"/>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Arial"/>
                <a:sym typeface="Dosis"/>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3200" b="0" i="0" u="none" strike="noStrike" kern="0" cap="none" spc="0" normalizeH="0" baseline="0" noProof="0" dirty="0">
              <a:ln>
                <a:noFill/>
              </a:ln>
              <a:solidFill>
                <a:srgbClr val="FFFFFF"/>
              </a:solidFill>
              <a:effectLst/>
              <a:uLnTx/>
              <a:uFillTx/>
              <a:latin typeface="Arial"/>
              <a:sym typeface="Dosis"/>
            </a:endParaRPr>
          </a:p>
        </p:txBody>
      </p:sp>
      <p:sp>
        <p:nvSpPr>
          <p:cNvPr id="15" name="Rectangle 14">
            <a:extLst>
              <a:ext uri="{FF2B5EF4-FFF2-40B4-BE49-F238E27FC236}">
                <a16:creationId xmlns:a16="http://schemas.microsoft.com/office/drawing/2014/main" id="{8973D74C-55E6-48FB-8005-8C579C5F4869}"/>
              </a:ext>
            </a:extLst>
          </p:cNvPr>
          <p:cNvSpPr/>
          <p:nvPr/>
        </p:nvSpPr>
        <p:spPr>
          <a:xfrm>
            <a:off x="7612912" y="4257891"/>
            <a:ext cx="1531088" cy="885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DB9C63-B29B-4844-BEA7-DFB42C853617}"/>
              </a:ext>
            </a:extLst>
          </p:cNvPr>
          <p:cNvPicPr>
            <a:picLocks noChangeAspect="1"/>
          </p:cNvPicPr>
          <p:nvPr/>
        </p:nvPicPr>
        <p:blipFill>
          <a:blip r:embed="rId6"/>
          <a:stretch>
            <a:fillRect/>
          </a:stretch>
        </p:blipFill>
        <p:spPr>
          <a:xfrm>
            <a:off x="700040" y="1156135"/>
            <a:ext cx="7894224" cy="3624284"/>
          </a:xfrm>
          <a:prstGeom prst="rect">
            <a:avLst/>
          </a:prstGeom>
        </p:spPr>
      </p:pic>
      <p:sp>
        <p:nvSpPr>
          <p:cNvPr id="6" name="TextBox 5">
            <a:extLst>
              <a:ext uri="{FF2B5EF4-FFF2-40B4-BE49-F238E27FC236}">
                <a16:creationId xmlns:a16="http://schemas.microsoft.com/office/drawing/2014/main" id="{D22FB553-C7F0-7749-9B53-46047E97617C}"/>
              </a:ext>
            </a:extLst>
          </p:cNvPr>
          <p:cNvSpPr txBox="1"/>
          <p:nvPr/>
        </p:nvSpPr>
        <p:spPr>
          <a:xfrm>
            <a:off x="3044141" y="1319514"/>
            <a:ext cx="625034" cy="3003705"/>
          </a:xfrm>
          <a:prstGeom prst="rect">
            <a:avLst/>
          </a:prstGeom>
          <a:noFill/>
          <a:ln w="31750">
            <a:solidFill>
              <a:srgbClr val="4BACC6"/>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CE84C188-F4F0-814D-BC97-32AF286A900B}"/>
              </a:ext>
            </a:extLst>
          </p:cNvPr>
          <p:cNvSpPr txBox="1"/>
          <p:nvPr/>
        </p:nvSpPr>
        <p:spPr>
          <a:xfrm>
            <a:off x="7384648" y="1967696"/>
            <a:ext cx="520861" cy="381965"/>
          </a:xfrm>
          <a:prstGeom prst="rect">
            <a:avLst/>
          </a:prstGeom>
          <a:noFill/>
          <a:ln w="25400">
            <a:solidFill>
              <a:srgbClr val="4BACC6"/>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F99B95A8-E52A-3842-BC37-2500EBCE08AF}"/>
              </a:ext>
            </a:extLst>
          </p:cNvPr>
          <p:cNvSpPr txBox="1"/>
          <p:nvPr/>
        </p:nvSpPr>
        <p:spPr>
          <a:xfrm>
            <a:off x="7352481" y="3512845"/>
            <a:ext cx="520861" cy="381965"/>
          </a:xfrm>
          <a:prstGeom prst="rect">
            <a:avLst/>
          </a:prstGeom>
          <a:noFill/>
          <a:ln w="25400">
            <a:solidFill>
              <a:srgbClr val="4BACC6"/>
            </a:solidFill>
          </a:ln>
        </p:spPr>
        <p:txBody>
          <a:bodyPr wrap="square" rtlCol="0">
            <a:spAutoFit/>
          </a:bodyPr>
          <a:lstStyle/>
          <a:p>
            <a:endParaRPr lang="en-US" dirty="0"/>
          </a:p>
        </p:txBody>
      </p:sp>
      <p:sp>
        <p:nvSpPr>
          <p:cNvPr id="13" name="Oval 12">
            <a:extLst>
              <a:ext uri="{FF2B5EF4-FFF2-40B4-BE49-F238E27FC236}">
                <a16:creationId xmlns:a16="http://schemas.microsoft.com/office/drawing/2014/main" id="{CDC37088-B6EB-5741-B362-9419D5FBC390}"/>
              </a:ext>
            </a:extLst>
          </p:cNvPr>
          <p:cNvSpPr/>
          <p:nvPr/>
        </p:nvSpPr>
        <p:spPr>
          <a:xfrm>
            <a:off x="7856041" y="973255"/>
            <a:ext cx="748663" cy="862674"/>
          </a:xfrm>
          <a:prstGeom prst="ellipse">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38FF1CF-6FBC-F64B-A2E1-F1D682DFC1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
        <p:nvSpPr>
          <p:cNvPr id="5" name="TextBox 4">
            <a:extLst>
              <a:ext uri="{FF2B5EF4-FFF2-40B4-BE49-F238E27FC236}">
                <a16:creationId xmlns:a16="http://schemas.microsoft.com/office/drawing/2014/main" id="{9686E962-BAAF-944E-A119-46ACA96BEC1B}"/>
              </a:ext>
            </a:extLst>
          </p:cNvPr>
          <p:cNvSpPr txBox="1"/>
          <p:nvPr/>
        </p:nvSpPr>
        <p:spPr>
          <a:xfrm>
            <a:off x="91911" y="4487057"/>
            <a:ext cx="3264747" cy="600164"/>
          </a:xfrm>
          <a:prstGeom prst="rect">
            <a:avLst/>
          </a:prstGeom>
          <a:noFill/>
        </p:spPr>
        <p:txBody>
          <a:bodyPr wrap="square" rtlCol="0">
            <a:spAutoFit/>
          </a:bodyPr>
          <a:lstStyle/>
          <a:p>
            <a:r>
              <a:rPr lang="en-US" sz="1100" u="sng" dirty="0"/>
              <a:t>Composite outcome definition</a:t>
            </a:r>
            <a:r>
              <a:rPr lang="en-US" sz="1100" dirty="0"/>
              <a:t>: stillbirth (≥20 </a:t>
            </a:r>
            <a:r>
              <a:rPr lang="en-US" sz="1100" dirty="0" err="1"/>
              <a:t>wks</a:t>
            </a:r>
            <a:r>
              <a:rPr lang="en-US" sz="1100" dirty="0"/>
              <a:t>), preterm delivery (&lt;37 </a:t>
            </a:r>
            <a:r>
              <a:rPr lang="en-US" sz="1100" dirty="0" err="1"/>
              <a:t>wks</a:t>
            </a:r>
            <a:r>
              <a:rPr lang="en-US" sz="1100" dirty="0"/>
              <a:t>), and small for gestational age (&lt;10</a:t>
            </a:r>
            <a:r>
              <a:rPr lang="en-US" sz="1100" baseline="30000" dirty="0"/>
              <a:t>th</a:t>
            </a:r>
            <a:r>
              <a:rPr lang="en-US" sz="1100" dirty="0"/>
              <a:t> percentile)</a:t>
            </a:r>
          </a:p>
        </p:txBody>
      </p:sp>
    </p:spTree>
    <p:custDataLst>
      <p:tags r:id="rId1"/>
    </p:custDataLst>
    <p:extLst>
      <p:ext uri="{BB962C8B-B14F-4D97-AF65-F5344CB8AC3E}">
        <p14:creationId xmlns:p14="http://schemas.microsoft.com/office/powerpoint/2010/main" val="898054305"/>
      </p:ext>
    </p:extLst>
  </p:cSld>
  <p:clrMapOvr>
    <a:masterClrMapping/>
  </p:clrMapOvr>
  <p:transition advTm="7313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 grpId="0" animBg="1"/>
      <p:bldP spid="12" grpId="0" animBg="1"/>
      <p:bldP spid="16"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0" name="Google Shape;165;p19">
            <a:extLst>
              <a:ext uri="{FF2B5EF4-FFF2-40B4-BE49-F238E27FC236}">
                <a16:creationId xmlns:a16="http://schemas.microsoft.com/office/drawing/2014/main" id="{59D0F062-BA5B-400C-9C9B-A4F1F6C0BB3C}"/>
              </a:ext>
            </a:extLst>
          </p:cNvPr>
          <p:cNvSpPr txBox="1">
            <a:spLocks/>
          </p:cNvSpPr>
          <p:nvPr/>
        </p:nvSpPr>
        <p:spPr>
          <a:xfrm>
            <a:off x="671330" y="105293"/>
            <a:ext cx="8277653"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marL="0" marR="0" lvl="0" indent="0" algn="l" defTabSz="914400" rtl="0" eaLnBrk="1" fontAlgn="auto" latinLnBrk="0" hangingPunct="1">
              <a:lnSpc>
                <a:spcPct val="100000"/>
              </a:lnSpc>
              <a:spcBef>
                <a:spcPts val="0"/>
              </a:spcBef>
              <a:spcAft>
                <a:spcPts val="0"/>
              </a:spcAft>
              <a:buClr>
                <a:srgbClr val="0DB7C4"/>
              </a:buClr>
              <a:buSzPts val="2400"/>
              <a:buFont typeface="Dosis"/>
              <a:buNone/>
              <a:tabLst/>
              <a:defRPr/>
            </a:pPr>
            <a:r>
              <a:rPr kumimoji="0" lang="en-US" sz="3000" b="0" i="0" u="none" strike="noStrike" kern="0" cap="none" spc="0" normalizeH="0" baseline="0" noProof="0" dirty="0">
                <a:ln>
                  <a:noFill/>
                </a:ln>
                <a:solidFill>
                  <a:srgbClr val="386072"/>
                </a:solidFill>
                <a:effectLst/>
                <a:uLnTx/>
                <a:uFillTx/>
                <a:latin typeface="Arial"/>
                <a:sym typeface="Dosis"/>
              </a:rPr>
              <a:t>High Antepartum Weight Gain and Adverse Pregnancy Outcomes</a:t>
            </a:r>
          </a:p>
        </p:txBody>
      </p:sp>
      <p:sp>
        <p:nvSpPr>
          <p:cNvPr id="11" name="Google Shape;167;p19">
            <a:extLst>
              <a:ext uri="{FF2B5EF4-FFF2-40B4-BE49-F238E27FC236}">
                <a16:creationId xmlns:a16="http://schemas.microsoft.com/office/drawing/2014/main" id="{AFA7120D-A47D-4BF7-BFE7-635B2766D8E0}"/>
              </a:ext>
            </a:extLst>
          </p:cNvPr>
          <p:cNvSpPr txBox="1">
            <a:spLocks/>
          </p:cNvSpPr>
          <p:nvPr/>
        </p:nvSpPr>
        <p:spPr>
          <a:xfrm>
            <a:off x="0" y="0"/>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Arial"/>
                <a:sym typeface="Dosis"/>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11</a:t>
            </a:fld>
            <a:endParaRPr kumimoji="0" lang="en" sz="3200" b="0" i="0" u="none" strike="noStrike" kern="0" cap="none" spc="0" normalizeH="0" baseline="0" noProof="0" dirty="0">
              <a:ln>
                <a:noFill/>
              </a:ln>
              <a:solidFill>
                <a:srgbClr val="FFFFFF"/>
              </a:solidFill>
              <a:effectLst/>
              <a:uLnTx/>
              <a:uFillTx/>
              <a:latin typeface="Arial"/>
              <a:sym typeface="Dosis"/>
            </a:endParaRPr>
          </a:p>
        </p:txBody>
      </p:sp>
      <p:sp>
        <p:nvSpPr>
          <p:cNvPr id="15" name="Rectangle 14">
            <a:extLst>
              <a:ext uri="{FF2B5EF4-FFF2-40B4-BE49-F238E27FC236}">
                <a16:creationId xmlns:a16="http://schemas.microsoft.com/office/drawing/2014/main" id="{8973D74C-55E6-48FB-8005-8C579C5F4869}"/>
              </a:ext>
            </a:extLst>
          </p:cNvPr>
          <p:cNvSpPr/>
          <p:nvPr/>
        </p:nvSpPr>
        <p:spPr>
          <a:xfrm>
            <a:off x="7612912" y="4257891"/>
            <a:ext cx="1531088" cy="885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00D643-D78E-C040-B4A0-1E65265F50E8}"/>
              </a:ext>
            </a:extLst>
          </p:cNvPr>
          <p:cNvSpPr txBox="1"/>
          <p:nvPr/>
        </p:nvSpPr>
        <p:spPr>
          <a:xfrm>
            <a:off x="4572000" y="4806899"/>
            <a:ext cx="4693596" cy="276999"/>
          </a:xfrm>
          <a:prstGeom prst="rect">
            <a:avLst/>
          </a:prstGeom>
          <a:noFill/>
        </p:spPr>
        <p:txBody>
          <a:bodyPr wrap="square" rtlCol="0">
            <a:spAutoFit/>
          </a:bodyPr>
          <a:lstStyle/>
          <a:p>
            <a:r>
              <a:rPr lang="en-US" sz="1200" dirty="0"/>
              <a:t>Adjusted for gestational age stratum at baseline </a:t>
            </a:r>
          </a:p>
        </p:txBody>
      </p:sp>
      <p:pic>
        <p:nvPicPr>
          <p:cNvPr id="3" name="Picture 2">
            <a:extLst>
              <a:ext uri="{FF2B5EF4-FFF2-40B4-BE49-F238E27FC236}">
                <a16:creationId xmlns:a16="http://schemas.microsoft.com/office/drawing/2014/main" id="{5FECF5C2-3F94-AD4B-B701-BB3A4B70F5BB}"/>
              </a:ext>
            </a:extLst>
          </p:cNvPr>
          <p:cNvPicPr>
            <a:picLocks noChangeAspect="1"/>
          </p:cNvPicPr>
          <p:nvPr/>
        </p:nvPicPr>
        <p:blipFill>
          <a:blip r:embed="rId6"/>
          <a:stretch>
            <a:fillRect/>
          </a:stretch>
        </p:blipFill>
        <p:spPr>
          <a:xfrm>
            <a:off x="831248" y="1135240"/>
            <a:ext cx="7957818" cy="3691771"/>
          </a:xfrm>
          <a:prstGeom prst="rect">
            <a:avLst/>
          </a:prstGeom>
        </p:spPr>
      </p:pic>
      <p:sp>
        <p:nvSpPr>
          <p:cNvPr id="14" name="TextBox 13">
            <a:extLst>
              <a:ext uri="{FF2B5EF4-FFF2-40B4-BE49-F238E27FC236}">
                <a16:creationId xmlns:a16="http://schemas.microsoft.com/office/drawing/2014/main" id="{CED5C3E4-C49C-934D-8CA1-18379C06DB7F}"/>
              </a:ext>
            </a:extLst>
          </p:cNvPr>
          <p:cNvSpPr txBox="1"/>
          <p:nvPr/>
        </p:nvSpPr>
        <p:spPr>
          <a:xfrm>
            <a:off x="3171462" y="1293722"/>
            <a:ext cx="625034" cy="3003705"/>
          </a:xfrm>
          <a:prstGeom prst="rect">
            <a:avLst/>
          </a:prstGeom>
          <a:noFill/>
          <a:ln w="31750">
            <a:solidFill>
              <a:srgbClr val="4BACC6"/>
            </a:solidFill>
          </a:ln>
        </p:spPr>
        <p:txBody>
          <a:bodyPr wrap="square" rtlCol="0">
            <a:spAutoFit/>
          </a:bodyPr>
          <a:lstStyle/>
          <a:p>
            <a:endParaRPr lang="en-US" dirty="0"/>
          </a:p>
        </p:txBody>
      </p:sp>
      <p:sp>
        <p:nvSpPr>
          <p:cNvPr id="16" name="Oval 15">
            <a:extLst>
              <a:ext uri="{FF2B5EF4-FFF2-40B4-BE49-F238E27FC236}">
                <a16:creationId xmlns:a16="http://schemas.microsoft.com/office/drawing/2014/main" id="{DA3C8556-E63B-AC4D-AAAB-1A3B6BBD42B8}"/>
              </a:ext>
            </a:extLst>
          </p:cNvPr>
          <p:cNvSpPr/>
          <p:nvPr/>
        </p:nvSpPr>
        <p:spPr>
          <a:xfrm>
            <a:off x="8061937" y="1007979"/>
            <a:ext cx="748663" cy="862674"/>
          </a:xfrm>
          <a:prstGeom prst="ellipse">
            <a:avLst/>
          </a:prstGeom>
          <a:no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6DB167-E1BB-9C42-B3E2-9D979644B3E5}"/>
              </a:ext>
            </a:extLst>
          </p:cNvPr>
          <p:cNvSpPr txBox="1"/>
          <p:nvPr/>
        </p:nvSpPr>
        <p:spPr>
          <a:xfrm>
            <a:off x="1251378" y="1983738"/>
            <a:ext cx="6641244" cy="1446550"/>
          </a:xfrm>
          <a:prstGeom prst="rect">
            <a:avLst/>
          </a:prstGeom>
          <a:solidFill>
            <a:srgbClr val="4BACC6"/>
          </a:solidFill>
        </p:spPr>
        <p:txBody>
          <a:bodyPr wrap="square" rtlCol="0">
            <a:spAutoFit/>
          </a:bodyPr>
          <a:lstStyle/>
          <a:p>
            <a:pPr algn="ctr"/>
            <a:r>
              <a:rPr lang="en-US" sz="2200" dirty="0"/>
              <a:t>Over all treatment arms, significant association between higher average weekly weight gain and a lower risk of any adverse pregnancy outcome: </a:t>
            </a:r>
          </a:p>
          <a:p>
            <a:pPr algn="ctr"/>
            <a:r>
              <a:rPr lang="en-US" sz="2200" dirty="0"/>
              <a:t>HR 0.50 (95%CI 0.25-0.97, p= 0.04).</a:t>
            </a:r>
          </a:p>
        </p:txBody>
      </p:sp>
      <p:pic>
        <p:nvPicPr>
          <p:cNvPr id="8" name="Audio 7">
            <a:hlinkClick r:id="" action="ppaction://media"/>
            <a:extLst>
              <a:ext uri="{FF2B5EF4-FFF2-40B4-BE49-F238E27FC236}">
                <a16:creationId xmlns:a16="http://schemas.microsoft.com/office/drawing/2014/main" id="{330A095C-0909-5141-86EA-B2E803929B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
        <p:nvSpPr>
          <p:cNvPr id="18" name="TextBox 17">
            <a:extLst>
              <a:ext uri="{FF2B5EF4-FFF2-40B4-BE49-F238E27FC236}">
                <a16:creationId xmlns:a16="http://schemas.microsoft.com/office/drawing/2014/main" id="{42F276DF-D582-C74E-B857-2233A5603196}"/>
              </a:ext>
            </a:extLst>
          </p:cNvPr>
          <p:cNvSpPr txBox="1"/>
          <p:nvPr/>
        </p:nvSpPr>
        <p:spPr>
          <a:xfrm>
            <a:off x="91911" y="4487057"/>
            <a:ext cx="3264747" cy="600164"/>
          </a:xfrm>
          <a:prstGeom prst="rect">
            <a:avLst/>
          </a:prstGeom>
          <a:noFill/>
        </p:spPr>
        <p:txBody>
          <a:bodyPr wrap="square" rtlCol="0">
            <a:spAutoFit/>
          </a:bodyPr>
          <a:lstStyle/>
          <a:p>
            <a:r>
              <a:rPr lang="en-US" sz="1100" u="sng" dirty="0"/>
              <a:t>Composite outcome definition</a:t>
            </a:r>
            <a:r>
              <a:rPr lang="en-US" sz="1100" dirty="0"/>
              <a:t>: stillbirth (≥20 </a:t>
            </a:r>
            <a:r>
              <a:rPr lang="en-US" sz="1100" dirty="0" err="1"/>
              <a:t>wks</a:t>
            </a:r>
            <a:r>
              <a:rPr lang="en-US" sz="1100" dirty="0"/>
              <a:t>), preterm delivery (&lt;37 </a:t>
            </a:r>
            <a:r>
              <a:rPr lang="en-US" sz="1100" dirty="0" err="1"/>
              <a:t>wks</a:t>
            </a:r>
            <a:r>
              <a:rPr lang="en-US" sz="1100" dirty="0"/>
              <a:t>), and small for gestational age (&lt;10</a:t>
            </a:r>
            <a:r>
              <a:rPr lang="en-US" sz="1100" baseline="30000" dirty="0"/>
              <a:t>th</a:t>
            </a:r>
            <a:r>
              <a:rPr lang="en-US" sz="1100" dirty="0"/>
              <a:t> percentile)</a:t>
            </a:r>
          </a:p>
        </p:txBody>
      </p:sp>
    </p:spTree>
    <p:custDataLst>
      <p:tags r:id="rId1"/>
    </p:custDataLst>
    <p:extLst>
      <p:ext uri="{BB962C8B-B14F-4D97-AF65-F5344CB8AC3E}">
        <p14:creationId xmlns:p14="http://schemas.microsoft.com/office/powerpoint/2010/main" val="1142113528"/>
      </p:ext>
    </p:extLst>
  </p:cSld>
  <p:clrMapOvr>
    <a:masterClrMapping/>
  </p:clrMapOvr>
  <p:transition advTm="649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0" name="Google Shape;165;p19">
            <a:extLst>
              <a:ext uri="{FF2B5EF4-FFF2-40B4-BE49-F238E27FC236}">
                <a16:creationId xmlns:a16="http://schemas.microsoft.com/office/drawing/2014/main" id="{59D0F062-BA5B-400C-9C9B-A4F1F6C0BB3C}"/>
              </a:ext>
            </a:extLst>
          </p:cNvPr>
          <p:cNvSpPr txBox="1">
            <a:spLocks/>
          </p:cNvSpPr>
          <p:nvPr/>
        </p:nvSpPr>
        <p:spPr>
          <a:xfrm>
            <a:off x="640132" y="-149946"/>
            <a:ext cx="8277653"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marL="0" marR="0" lvl="0" indent="0" algn="l" defTabSz="914400" rtl="0" eaLnBrk="1" fontAlgn="auto" latinLnBrk="0" hangingPunct="1">
              <a:lnSpc>
                <a:spcPct val="100000"/>
              </a:lnSpc>
              <a:spcBef>
                <a:spcPts val="0"/>
              </a:spcBef>
              <a:spcAft>
                <a:spcPts val="0"/>
              </a:spcAft>
              <a:buClr>
                <a:srgbClr val="0DB7C4"/>
              </a:buClr>
              <a:buSzPts val="2400"/>
              <a:buFont typeface="Dosis"/>
              <a:buNone/>
              <a:tabLst/>
              <a:defRPr/>
            </a:pPr>
            <a:r>
              <a:rPr kumimoji="0" lang="en-US" b="0" i="0" u="none" strike="noStrike" kern="0" cap="none" spc="0" normalizeH="0" baseline="0" noProof="0" dirty="0">
                <a:ln>
                  <a:noFill/>
                </a:ln>
                <a:solidFill>
                  <a:srgbClr val="386072"/>
                </a:solidFill>
                <a:effectLst/>
                <a:uLnTx/>
                <a:uFillTx/>
                <a:latin typeface="Arial"/>
                <a:sym typeface="Dosis"/>
              </a:rPr>
              <a:t>Weight Gain and Composite Adverse Pregnancy Outcome* by Arm</a:t>
            </a:r>
          </a:p>
        </p:txBody>
      </p:sp>
      <p:sp>
        <p:nvSpPr>
          <p:cNvPr id="11" name="Google Shape;167;p19">
            <a:extLst>
              <a:ext uri="{FF2B5EF4-FFF2-40B4-BE49-F238E27FC236}">
                <a16:creationId xmlns:a16="http://schemas.microsoft.com/office/drawing/2014/main" id="{AFA7120D-A47D-4BF7-BFE7-635B2766D8E0}"/>
              </a:ext>
            </a:extLst>
          </p:cNvPr>
          <p:cNvSpPr txBox="1">
            <a:spLocks/>
          </p:cNvSpPr>
          <p:nvPr/>
        </p:nvSpPr>
        <p:spPr>
          <a:xfrm>
            <a:off x="0" y="0"/>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Arial"/>
                <a:sym typeface="Dosis"/>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3200" b="0" i="0" u="none" strike="noStrike" kern="0" cap="none" spc="0" normalizeH="0" baseline="0" noProof="0" dirty="0">
              <a:ln>
                <a:noFill/>
              </a:ln>
              <a:solidFill>
                <a:srgbClr val="FFFFFF"/>
              </a:solidFill>
              <a:effectLst/>
              <a:uLnTx/>
              <a:uFillTx/>
              <a:latin typeface="Arial"/>
              <a:sym typeface="Dosis"/>
            </a:endParaRPr>
          </a:p>
        </p:txBody>
      </p:sp>
      <p:sp>
        <p:nvSpPr>
          <p:cNvPr id="15" name="Rectangle 14">
            <a:extLst>
              <a:ext uri="{FF2B5EF4-FFF2-40B4-BE49-F238E27FC236}">
                <a16:creationId xmlns:a16="http://schemas.microsoft.com/office/drawing/2014/main" id="{8973D74C-55E6-48FB-8005-8C579C5F4869}"/>
              </a:ext>
            </a:extLst>
          </p:cNvPr>
          <p:cNvSpPr/>
          <p:nvPr/>
        </p:nvSpPr>
        <p:spPr>
          <a:xfrm>
            <a:off x="7612912" y="4359491"/>
            <a:ext cx="1531088" cy="885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00D643-D78E-C040-B4A0-1E65265F50E8}"/>
              </a:ext>
            </a:extLst>
          </p:cNvPr>
          <p:cNvSpPr txBox="1"/>
          <p:nvPr/>
        </p:nvSpPr>
        <p:spPr>
          <a:xfrm>
            <a:off x="7953751" y="1300392"/>
            <a:ext cx="1127366" cy="830997"/>
          </a:xfrm>
          <a:prstGeom prst="rect">
            <a:avLst/>
          </a:prstGeom>
          <a:noFill/>
        </p:spPr>
        <p:txBody>
          <a:bodyPr wrap="square" rtlCol="0">
            <a:spAutoFit/>
          </a:bodyPr>
          <a:lstStyle/>
          <a:p>
            <a:r>
              <a:rPr lang="en-US" sz="1200" dirty="0"/>
              <a:t>Adjusted for gestational age stratum at baseline </a:t>
            </a:r>
          </a:p>
        </p:txBody>
      </p:sp>
      <p:sp>
        <p:nvSpPr>
          <p:cNvPr id="3" name="TextBox 2">
            <a:extLst>
              <a:ext uri="{FF2B5EF4-FFF2-40B4-BE49-F238E27FC236}">
                <a16:creationId xmlns:a16="http://schemas.microsoft.com/office/drawing/2014/main" id="{13BBF0CB-8FBE-479C-B098-0000E3B71510}"/>
              </a:ext>
            </a:extLst>
          </p:cNvPr>
          <p:cNvSpPr txBox="1"/>
          <p:nvPr/>
        </p:nvSpPr>
        <p:spPr>
          <a:xfrm>
            <a:off x="640067" y="3283105"/>
            <a:ext cx="919204" cy="1077218"/>
          </a:xfrm>
          <a:prstGeom prst="rect">
            <a:avLst/>
          </a:prstGeom>
          <a:noFill/>
        </p:spPr>
        <p:txBody>
          <a:bodyPr wrap="square" rtlCol="0">
            <a:spAutoFit/>
          </a:bodyPr>
          <a:lstStyle/>
          <a:p>
            <a:r>
              <a:rPr lang="en-US" sz="1600" b="1" dirty="0">
                <a:solidFill>
                  <a:srgbClr val="44646C"/>
                </a:solidFill>
              </a:rPr>
              <a:t>High vs Normal Weight Gain</a:t>
            </a:r>
          </a:p>
        </p:txBody>
      </p:sp>
      <p:sp>
        <p:nvSpPr>
          <p:cNvPr id="17" name="TextBox 16">
            <a:extLst>
              <a:ext uri="{FF2B5EF4-FFF2-40B4-BE49-F238E27FC236}">
                <a16:creationId xmlns:a16="http://schemas.microsoft.com/office/drawing/2014/main" id="{B74F5CDA-8FCA-44EF-AAD1-467A6FA97FB8}"/>
              </a:ext>
            </a:extLst>
          </p:cNvPr>
          <p:cNvSpPr txBox="1"/>
          <p:nvPr/>
        </p:nvSpPr>
        <p:spPr>
          <a:xfrm>
            <a:off x="640132" y="1335772"/>
            <a:ext cx="919204" cy="1077218"/>
          </a:xfrm>
          <a:prstGeom prst="rect">
            <a:avLst/>
          </a:prstGeom>
          <a:noFill/>
        </p:spPr>
        <p:txBody>
          <a:bodyPr wrap="square" rtlCol="0">
            <a:spAutoFit/>
          </a:bodyPr>
          <a:lstStyle/>
          <a:p>
            <a:r>
              <a:rPr lang="en-US" sz="1600" b="1" dirty="0">
                <a:solidFill>
                  <a:srgbClr val="60446C"/>
                </a:solidFill>
              </a:rPr>
              <a:t>Low vs Normal Weight Gain</a:t>
            </a:r>
          </a:p>
        </p:txBody>
      </p:sp>
      <p:pic>
        <p:nvPicPr>
          <p:cNvPr id="5" name="Picture 4">
            <a:extLst>
              <a:ext uri="{FF2B5EF4-FFF2-40B4-BE49-F238E27FC236}">
                <a16:creationId xmlns:a16="http://schemas.microsoft.com/office/drawing/2014/main" id="{7182D407-EF82-4E41-9EC4-1FB1EE2EB8C4}"/>
              </a:ext>
            </a:extLst>
          </p:cNvPr>
          <p:cNvPicPr>
            <a:picLocks noChangeAspect="1"/>
          </p:cNvPicPr>
          <p:nvPr/>
        </p:nvPicPr>
        <p:blipFill>
          <a:blip r:embed="rId6"/>
          <a:stretch>
            <a:fillRect/>
          </a:stretch>
        </p:blipFill>
        <p:spPr>
          <a:xfrm>
            <a:off x="1909191" y="2991847"/>
            <a:ext cx="5788603" cy="2151653"/>
          </a:xfrm>
          <a:prstGeom prst="rect">
            <a:avLst/>
          </a:prstGeom>
        </p:spPr>
      </p:pic>
      <p:pic>
        <p:nvPicPr>
          <p:cNvPr id="8" name="Picture 7">
            <a:extLst>
              <a:ext uri="{FF2B5EF4-FFF2-40B4-BE49-F238E27FC236}">
                <a16:creationId xmlns:a16="http://schemas.microsoft.com/office/drawing/2014/main" id="{461D5ED8-03BB-6340-BE7B-3F44CB51BB32}"/>
              </a:ext>
            </a:extLst>
          </p:cNvPr>
          <p:cNvPicPr>
            <a:picLocks noChangeAspect="1"/>
          </p:cNvPicPr>
          <p:nvPr/>
        </p:nvPicPr>
        <p:blipFill>
          <a:blip r:embed="rId7"/>
          <a:stretch>
            <a:fillRect/>
          </a:stretch>
        </p:blipFill>
        <p:spPr>
          <a:xfrm>
            <a:off x="1932583" y="640065"/>
            <a:ext cx="5511594" cy="2151653"/>
          </a:xfrm>
          <a:prstGeom prst="rect">
            <a:avLst/>
          </a:prstGeom>
        </p:spPr>
      </p:pic>
      <p:sp>
        <p:nvSpPr>
          <p:cNvPr id="18" name="TextBox 17">
            <a:extLst>
              <a:ext uri="{FF2B5EF4-FFF2-40B4-BE49-F238E27FC236}">
                <a16:creationId xmlns:a16="http://schemas.microsoft.com/office/drawing/2014/main" id="{225FEE3D-39D8-864E-97FE-9791BE57386A}"/>
              </a:ext>
            </a:extLst>
          </p:cNvPr>
          <p:cNvSpPr txBox="1"/>
          <p:nvPr/>
        </p:nvSpPr>
        <p:spPr>
          <a:xfrm>
            <a:off x="1839279" y="662997"/>
            <a:ext cx="5949387" cy="2151653"/>
          </a:xfrm>
          <a:prstGeom prst="rect">
            <a:avLst/>
          </a:prstGeom>
          <a:noFill/>
          <a:ln w="50800">
            <a:solidFill>
              <a:srgbClr val="60446C"/>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DF1C53AB-132A-A84E-8A0A-A6268BFF74B5}"/>
              </a:ext>
            </a:extLst>
          </p:cNvPr>
          <p:cNvSpPr txBox="1"/>
          <p:nvPr/>
        </p:nvSpPr>
        <p:spPr>
          <a:xfrm>
            <a:off x="1839279" y="2905246"/>
            <a:ext cx="5938908" cy="2238253"/>
          </a:xfrm>
          <a:prstGeom prst="rect">
            <a:avLst/>
          </a:prstGeom>
          <a:noFill/>
          <a:ln w="50800">
            <a:solidFill>
              <a:srgbClr val="44646C"/>
            </a:solidFill>
          </a:ln>
        </p:spPr>
        <p:txBody>
          <a:bodyPr wrap="square" rtlCol="0">
            <a:spAutoFit/>
          </a:bodyPr>
          <a:lstStyle/>
          <a:p>
            <a:endParaRPr lang="en-US" dirty="0"/>
          </a:p>
        </p:txBody>
      </p:sp>
      <p:pic>
        <p:nvPicPr>
          <p:cNvPr id="6" name="Audio 5">
            <a:hlinkClick r:id="" action="ppaction://media"/>
            <a:extLst>
              <a:ext uri="{FF2B5EF4-FFF2-40B4-BE49-F238E27FC236}">
                <a16:creationId xmlns:a16="http://schemas.microsoft.com/office/drawing/2014/main" id="{FE70A811-5A1D-2641-B0A0-DAB044FA7B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
        <p:nvSpPr>
          <p:cNvPr id="16" name="TextBox 15">
            <a:extLst>
              <a:ext uri="{FF2B5EF4-FFF2-40B4-BE49-F238E27FC236}">
                <a16:creationId xmlns:a16="http://schemas.microsoft.com/office/drawing/2014/main" id="{113E113D-5873-7A45-BC8A-742D71EEFCA8}"/>
              </a:ext>
            </a:extLst>
          </p:cNvPr>
          <p:cNvSpPr txBox="1"/>
          <p:nvPr/>
        </p:nvSpPr>
        <p:spPr>
          <a:xfrm>
            <a:off x="7967916" y="2312580"/>
            <a:ext cx="1234567" cy="1785104"/>
          </a:xfrm>
          <a:prstGeom prst="rect">
            <a:avLst/>
          </a:prstGeom>
          <a:noFill/>
        </p:spPr>
        <p:txBody>
          <a:bodyPr wrap="square" rtlCol="0">
            <a:spAutoFit/>
          </a:bodyPr>
          <a:lstStyle/>
          <a:p>
            <a:r>
              <a:rPr lang="en-US" sz="1100" dirty="0"/>
              <a:t>*</a:t>
            </a:r>
            <a:r>
              <a:rPr lang="en-US" sz="1100" u="sng" dirty="0"/>
              <a:t>Composite outcome definition</a:t>
            </a:r>
            <a:r>
              <a:rPr lang="en-US" sz="1100" dirty="0"/>
              <a:t>: stillbirth (≥20 </a:t>
            </a:r>
            <a:r>
              <a:rPr lang="en-US" sz="1100" dirty="0" err="1"/>
              <a:t>wks</a:t>
            </a:r>
            <a:r>
              <a:rPr lang="en-US" sz="1100" dirty="0"/>
              <a:t>), preterm delivery (&lt;37 </a:t>
            </a:r>
            <a:r>
              <a:rPr lang="en-US" sz="1100" dirty="0" err="1"/>
              <a:t>wks</a:t>
            </a:r>
            <a:r>
              <a:rPr lang="en-US" sz="1100" dirty="0"/>
              <a:t>), and small for gestational age (&lt;10</a:t>
            </a:r>
            <a:r>
              <a:rPr lang="en-US" sz="1100" baseline="30000" dirty="0"/>
              <a:t>th</a:t>
            </a:r>
            <a:r>
              <a:rPr lang="en-US" sz="1100" dirty="0"/>
              <a:t> percentile)</a:t>
            </a:r>
          </a:p>
        </p:txBody>
      </p:sp>
    </p:spTree>
    <p:custDataLst>
      <p:tags r:id="rId1"/>
    </p:custDataLst>
    <p:extLst>
      <p:ext uri="{BB962C8B-B14F-4D97-AF65-F5344CB8AC3E}">
        <p14:creationId xmlns:p14="http://schemas.microsoft.com/office/powerpoint/2010/main" val="1070490499"/>
      </p:ext>
    </p:extLst>
  </p:cSld>
  <p:clrMapOvr>
    <a:masterClrMapping/>
  </p:clrMapOvr>
  <p:transition advTm="419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4" name="Google Shape;164;p19"/>
          <p:cNvSpPr txBox="1">
            <a:spLocks noGrp="1"/>
          </p:cNvSpPr>
          <p:nvPr>
            <p:ph type="body" idx="1"/>
          </p:nvPr>
        </p:nvSpPr>
        <p:spPr>
          <a:xfrm>
            <a:off x="656128" y="1154927"/>
            <a:ext cx="8312943" cy="3075167"/>
          </a:xfrm>
          <a:prstGeom prst="rect">
            <a:avLst/>
          </a:prstGeom>
          <a:noFill/>
          <a:ln>
            <a:noFill/>
          </a:ln>
        </p:spPr>
        <p:txBody>
          <a:bodyPr spcFirstLastPara="1" wrap="square" lIns="91425" tIns="91425" rIns="91425" bIns="91425" anchor="t" anchorCtr="0">
            <a:noAutofit/>
          </a:bodyPr>
          <a:lstStyle/>
          <a:p>
            <a:pPr marL="230188" indent="-230188"/>
            <a:r>
              <a:rPr lang="en-US" sz="2100" dirty="0">
                <a:latin typeface="+mj-lt"/>
              </a:rPr>
              <a:t>Further planned analyses</a:t>
            </a:r>
          </a:p>
          <a:p>
            <a:pPr lvl="1"/>
            <a:r>
              <a:rPr lang="en-US" dirty="0">
                <a:latin typeface="+mj-lt"/>
              </a:rPr>
              <a:t>Comparison of average weekly weight gain by arm within low/normal/high groups</a:t>
            </a:r>
          </a:p>
          <a:p>
            <a:pPr lvl="1"/>
            <a:r>
              <a:rPr lang="en-US" dirty="0">
                <a:latin typeface="+mj-lt"/>
              </a:rPr>
              <a:t>Further study of by arm weight trajectories over antepartum period</a:t>
            </a:r>
          </a:p>
          <a:p>
            <a:pPr lvl="1"/>
            <a:r>
              <a:rPr lang="en-US" dirty="0">
                <a:latin typeface="+mj-lt"/>
              </a:rPr>
              <a:t>Detailed analysis of postpartum weight through 50 weeks</a:t>
            </a:r>
          </a:p>
          <a:p>
            <a:pPr marL="230188" indent="-230188"/>
            <a:r>
              <a:rPr lang="en-US" sz="2100" dirty="0">
                <a:latin typeface="+mj-lt"/>
              </a:rPr>
              <a:t>Limitations: lack of pre-pregnancy weight/BMI; predominantly an African population, all women initiating ART in pregnancy</a:t>
            </a:r>
          </a:p>
          <a:p>
            <a:pPr marL="230188" indent="-230188"/>
            <a:endParaRPr lang="en-US" sz="2100" dirty="0">
              <a:latin typeface="+mj-lt"/>
            </a:endParaRPr>
          </a:p>
          <a:p>
            <a:pPr marL="230188" indent="-230188"/>
            <a:endParaRPr lang="en-US" sz="2100" dirty="0">
              <a:latin typeface="+mj-lt"/>
            </a:endParaRPr>
          </a:p>
        </p:txBody>
      </p:sp>
      <p:sp>
        <p:nvSpPr>
          <p:cNvPr id="165" name="Google Shape;165;p19"/>
          <p:cNvSpPr txBox="1">
            <a:spLocks noGrp="1"/>
          </p:cNvSpPr>
          <p:nvPr>
            <p:ph type="title"/>
          </p:nvPr>
        </p:nvSpPr>
        <p:spPr>
          <a:xfrm>
            <a:off x="829748" y="-201874"/>
            <a:ext cx="8487871" cy="114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solidFill>
                  <a:srgbClr val="386072"/>
                </a:solidFill>
                <a:latin typeface="+mj-lt"/>
              </a:rPr>
              <a:t>Future Analyses and Limitations</a:t>
            </a:r>
            <a:endParaRPr sz="3000" dirty="0">
              <a:solidFill>
                <a:srgbClr val="386072"/>
              </a:solidFill>
              <a:latin typeface="+mj-lt"/>
            </a:endParaRPr>
          </a:p>
        </p:txBody>
      </p:sp>
      <p:sp>
        <p:nvSpPr>
          <p:cNvPr id="4" name="Google Shape;167;p19">
            <a:extLst>
              <a:ext uri="{FF2B5EF4-FFF2-40B4-BE49-F238E27FC236}">
                <a16:creationId xmlns:a16="http://schemas.microsoft.com/office/drawing/2014/main" id="{ADAEF5EF-CF48-4AF9-99F6-820AFCB8409F}"/>
              </a:ext>
            </a:extLst>
          </p:cNvPr>
          <p:cNvSpPr txBox="1">
            <a:spLocks/>
          </p:cNvSpPr>
          <p:nvPr/>
        </p:nvSpPr>
        <p:spPr>
          <a:xfrm>
            <a:off x="-100" y="7464"/>
            <a:ext cx="656229"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defTabSz="1219170">
              <a:buClr>
                <a:srgbClr val="000000"/>
              </a:buClr>
            </a:pPr>
            <a:fld id="{00000000-1234-1234-1234-123412341234}" type="slidenum">
              <a:rPr lang="en" sz="2400" kern="0" smtClean="0">
                <a:solidFill>
                  <a:srgbClr val="FFFFFF"/>
                </a:solidFill>
                <a:latin typeface="Arial"/>
              </a:rPr>
              <a:pPr defTabSz="1219170">
                <a:buClr>
                  <a:srgbClr val="000000"/>
                </a:buClr>
              </a:pPr>
              <a:t>13</a:t>
            </a:fld>
            <a:endParaRPr lang="en" kern="0" dirty="0">
              <a:solidFill>
                <a:srgbClr val="FFFFFF"/>
              </a:solidFill>
              <a:latin typeface="Arial"/>
            </a:endParaRPr>
          </a:p>
        </p:txBody>
      </p:sp>
      <p:pic>
        <p:nvPicPr>
          <p:cNvPr id="2" name="Audio 1">
            <a:hlinkClick r:id="" action="ppaction://media"/>
            <a:extLst>
              <a:ext uri="{FF2B5EF4-FFF2-40B4-BE49-F238E27FC236}">
                <a16:creationId xmlns:a16="http://schemas.microsoft.com/office/drawing/2014/main" id="{3161F795-7C15-134B-974D-985BDA718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338243709"/>
      </p:ext>
    </p:extLst>
  </p:cSld>
  <p:clrMapOvr>
    <a:masterClrMapping/>
  </p:clrMapOvr>
  <p:transition advTm="5132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5" name="Google Shape;165;p19"/>
          <p:cNvSpPr txBox="1">
            <a:spLocks noGrp="1"/>
          </p:cNvSpPr>
          <p:nvPr>
            <p:ph type="title"/>
          </p:nvPr>
        </p:nvSpPr>
        <p:spPr>
          <a:xfrm>
            <a:off x="887622" y="-191171"/>
            <a:ext cx="8487871" cy="114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solidFill>
                  <a:srgbClr val="386072"/>
                </a:solidFill>
                <a:latin typeface="+mj-lt"/>
              </a:rPr>
              <a:t>Conclusions</a:t>
            </a:r>
            <a:endParaRPr sz="3000" dirty="0">
              <a:solidFill>
                <a:srgbClr val="386072"/>
              </a:solidFill>
              <a:latin typeface="+mj-lt"/>
            </a:endParaRPr>
          </a:p>
        </p:txBody>
      </p:sp>
      <p:sp>
        <p:nvSpPr>
          <p:cNvPr id="164" name="Google Shape;164;p19"/>
          <p:cNvSpPr txBox="1">
            <a:spLocks noGrp="1"/>
          </p:cNvSpPr>
          <p:nvPr>
            <p:ph type="body" idx="1"/>
          </p:nvPr>
        </p:nvSpPr>
        <p:spPr>
          <a:xfrm>
            <a:off x="656128" y="1145598"/>
            <a:ext cx="8241382" cy="3321600"/>
          </a:xfrm>
          <a:prstGeom prst="rect">
            <a:avLst/>
          </a:prstGeom>
        </p:spPr>
        <p:txBody>
          <a:bodyPr spcFirstLastPara="1" wrap="square" lIns="91425" tIns="91425" rIns="91425" bIns="91425" anchor="t" anchorCtr="0">
            <a:noAutofit/>
          </a:bodyPr>
          <a:lstStyle/>
          <a:p>
            <a:pPr marL="230188" indent="-230188"/>
            <a:r>
              <a:rPr lang="en-US" sz="2100" dirty="0">
                <a:latin typeface="+mj-lt"/>
              </a:rPr>
              <a:t>Low weight gain during pregnancy was most common in women starting EFV/FTC/TDF and least common with DTG+FTC/TAF </a:t>
            </a:r>
          </a:p>
          <a:p>
            <a:pPr marL="230188" indent="-230188"/>
            <a:r>
              <a:rPr lang="en-US" sz="2100" dirty="0">
                <a:latin typeface="+mj-lt"/>
              </a:rPr>
              <a:t>Low but not high weight gain associated with adverse pregnancy outcomes</a:t>
            </a:r>
          </a:p>
          <a:p>
            <a:pPr marL="230188" indent="-230188"/>
            <a:r>
              <a:rPr lang="en-US" sz="2100" dirty="0">
                <a:latin typeface="+mj-lt"/>
              </a:rPr>
              <a:t>Weight gain on DTG+FTC/TAF approached average weight gain recommended in the 2</a:t>
            </a:r>
            <a:r>
              <a:rPr lang="en-US" sz="2100" baseline="30000" dirty="0">
                <a:latin typeface="+mj-lt"/>
              </a:rPr>
              <a:t>nd</a:t>
            </a:r>
            <a:r>
              <a:rPr lang="en-US" sz="2100" dirty="0">
                <a:latin typeface="+mj-lt"/>
              </a:rPr>
              <a:t>/3</a:t>
            </a:r>
            <a:r>
              <a:rPr lang="en-US" sz="2100" baseline="30000" dirty="0">
                <a:latin typeface="+mj-lt"/>
              </a:rPr>
              <a:t>rd</a:t>
            </a:r>
            <a:r>
              <a:rPr lang="en-US" sz="2100" dirty="0">
                <a:latin typeface="+mj-lt"/>
              </a:rPr>
              <a:t> trimester based on IOM standards</a:t>
            </a:r>
          </a:p>
          <a:p>
            <a:pPr marL="230188" indent="-230188"/>
            <a:r>
              <a:rPr lang="en-US" sz="2100" dirty="0">
                <a:latin typeface="+mj-lt"/>
              </a:rPr>
              <a:t>The lower rate of adverse pregnancy outcomes observed in the DTG+FTC/TAF arm could be related to higher antepartum weight gain</a:t>
            </a:r>
          </a:p>
          <a:p>
            <a:endParaRPr lang="en-US" sz="2200" dirty="0">
              <a:latin typeface="+mj-lt"/>
            </a:endParaRPr>
          </a:p>
          <a:p>
            <a:endParaRPr lang="en-US" sz="2200" dirty="0">
              <a:latin typeface="+mj-lt"/>
            </a:endParaRPr>
          </a:p>
          <a:p>
            <a:pPr marL="101600" indent="0">
              <a:buNone/>
            </a:pPr>
            <a:endParaRPr lang="en-US" dirty="0">
              <a:latin typeface="+mj-lt"/>
            </a:endParaRPr>
          </a:p>
        </p:txBody>
      </p:sp>
      <p:sp>
        <p:nvSpPr>
          <p:cNvPr id="5" name="Google Shape;167;p19">
            <a:extLst>
              <a:ext uri="{FF2B5EF4-FFF2-40B4-BE49-F238E27FC236}">
                <a16:creationId xmlns:a16="http://schemas.microsoft.com/office/drawing/2014/main" id="{3BF9A408-4EA8-4A4A-BCA7-1DFB49D8F9FD}"/>
              </a:ext>
            </a:extLst>
          </p:cNvPr>
          <p:cNvSpPr txBox="1">
            <a:spLocks/>
          </p:cNvSpPr>
          <p:nvPr/>
        </p:nvSpPr>
        <p:spPr>
          <a:xfrm>
            <a:off x="-100" y="7464"/>
            <a:ext cx="656229"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defTabSz="1219170">
              <a:buClr>
                <a:srgbClr val="000000"/>
              </a:buClr>
            </a:pPr>
            <a:fld id="{00000000-1234-1234-1234-123412341234}" type="slidenum">
              <a:rPr lang="en" sz="2400" kern="0" smtClean="0">
                <a:solidFill>
                  <a:srgbClr val="FFFFFF"/>
                </a:solidFill>
                <a:latin typeface="Arial"/>
              </a:rPr>
              <a:pPr defTabSz="1219170">
                <a:buClr>
                  <a:srgbClr val="000000"/>
                </a:buClr>
              </a:pPr>
              <a:t>14</a:t>
            </a:fld>
            <a:endParaRPr lang="en" kern="0" dirty="0">
              <a:solidFill>
                <a:srgbClr val="FFFFFF"/>
              </a:solidFill>
              <a:latin typeface="Arial"/>
            </a:endParaRPr>
          </a:p>
        </p:txBody>
      </p:sp>
      <p:pic>
        <p:nvPicPr>
          <p:cNvPr id="2" name="Audio 1">
            <a:hlinkClick r:id="" action="ppaction://media"/>
            <a:extLst>
              <a:ext uri="{FF2B5EF4-FFF2-40B4-BE49-F238E27FC236}">
                <a16:creationId xmlns:a16="http://schemas.microsoft.com/office/drawing/2014/main" id="{F3603804-84B5-974D-A3E3-B83507360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78496808"/>
      </p:ext>
    </p:extLst>
  </p:cSld>
  <p:clrMapOvr>
    <a:masterClrMapping/>
  </p:clrMapOvr>
  <p:transition advTm="317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7236"/>
            <a:ext cx="6172200" cy="504265"/>
          </a:xfrm>
        </p:spPr>
        <p:txBody>
          <a:bodyPr>
            <a:noAutofit/>
          </a:bodyPr>
          <a:lstStyle/>
          <a:p>
            <a:r>
              <a:rPr lang="en-US" sz="3600" dirty="0">
                <a:solidFill>
                  <a:srgbClr val="415665"/>
                </a:solidFill>
              </a:rPr>
              <a:t>Acknowledgements</a:t>
            </a:r>
          </a:p>
        </p:txBody>
      </p:sp>
      <p:sp>
        <p:nvSpPr>
          <p:cNvPr id="13" name="Text Box 7"/>
          <p:cNvSpPr txBox="1">
            <a:spLocks noChangeArrowheads="1"/>
          </p:cNvSpPr>
          <p:nvPr/>
        </p:nvSpPr>
        <p:spPr bwMode="auto">
          <a:xfrm>
            <a:off x="-3362" y="611842"/>
            <a:ext cx="9144000" cy="784830"/>
          </a:xfrm>
          <a:prstGeom prst="rect">
            <a:avLst/>
          </a:prstGeom>
          <a:solidFill>
            <a:srgbClr val="4BACC6"/>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685800">
              <a:spcBef>
                <a:spcPct val="50000"/>
              </a:spcBef>
              <a:buClrTx/>
              <a:defRPr/>
            </a:pPr>
            <a:r>
              <a:rPr lang="en-US" altLang="en-US" sz="1500" b="1" kern="1200" dirty="0">
                <a:solidFill>
                  <a:prstClr val="white"/>
                </a:solidFill>
                <a:latin typeface="Arial" panose="020B0604020202020204" pitchFamily="34" charset="0"/>
                <a:ea typeface="+mn-ea"/>
                <a:cs typeface="+mn-cs"/>
              </a:rPr>
              <a:t>The IMPAACT 2010/VESTED Protocol Team gratefully acknowledges the dedication and commitment of the 643 mother-infant pairs, their communities, and CAB representatives, </a:t>
            </a:r>
            <a:br>
              <a:rPr lang="en-US" altLang="en-US" sz="1500" b="1" kern="1200" dirty="0">
                <a:solidFill>
                  <a:prstClr val="white"/>
                </a:solidFill>
                <a:latin typeface="Arial" panose="020B0604020202020204" pitchFamily="34" charset="0"/>
                <a:ea typeface="+mn-ea"/>
                <a:cs typeface="+mn-cs"/>
              </a:rPr>
            </a:br>
            <a:r>
              <a:rPr lang="en-US" altLang="en-US" sz="1500" b="1" kern="1200" dirty="0">
                <a:solidFill>
                  <a:prstClr val="white"/>
                </a:solidFill>
                <a:latin typeface="Arial" panose="020B0604020202020204" pitchFamily="34" charset="0"/>
                <a:ea typeface="+mn-ea"/>
                <a:cs typeface="+mn-cs"/>
              </a:rPr>
              <a:t>without whom this study would not have been possible.</a:t>
            </a:r>
          </a:p>
        </p:txBody>
      </p:sp>
      <p:sp>
        <p:nvSpPr>
          <p:cNvPr id="5" name="TextBox 4"/>
          <p:cNvSpPr txBox="1"/>
          <p:nvPr/>
        </p:nvSpPr>
        <p:spPr>
          <a:xfrm>
            <a:off x="175633" y="1371600"/>
            <a:ext cx="4396367" cy="3004669"/>
          </a:xfrm>
          <a:prstGeom prst="rect">
            <a:avLst/>
          </a:prstGeom>
          <a:noFill/>
        </p:spPr>
        <p:txBody>
          <a:bodyPr wrap="square" rtlCol="0">
            <a:spAutoFit/>
          </a:bodyPr>
          <a:lstStyle/>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Sponsors:</a:t>
            </a:r>
          </a:p>
          <a:p>
            <a:pPr marL="342900" indent="-207169" defTabSz="685800">
              <a:buClrTx/>
              <a:defRPr/>
            </a:pPr>
            <a:r>
              <a:rPr lang="en-US" sz="1100" kern="1200" dirty="0">
                <a:solidFill>
                  <a:prstClr val="black"/>
                </a:solidFill>
                <a:latin typeface="Arial" panose="020B0604020202020204" pitchFamily="34" charset="0"/>
                <a:ea typeface="+mn-ea"/>
                <a:cs typeface="Arial" panose="020B0604020202020204" pitchFamily="34" charset="0"/>
              </a:rPr>
              <a:t>US National Institutes of Health (Patrick Jean-Philippe, </a:t>
            </a:r>
            <a:br>
              <a:rPr lang="en-US" sz="1100" kern="1200" dirty="0">
                <a:solidFill>
                  <a:prstClr val="black"/>
                </a:solidFill>
                <a:latin typeface="Arial" panose="020B0604020202020204" pitchFamily="34" charset="0"/>
                <a:ea typeface="+mn-ea"/>
                <a:cs typeface="Arial" panose="020B0604020202020204" pitchFamily="34" charset="0"/>
              </a:rPr>
            </a:br>
            <a:r>
              <a:rPr lang="en-US" sz="1100" kern="1200" dirty="0">
                <a:solidFill>
                  <a:prstClr val="black"/>
                </a:solidFill>
                <a:latin typeface="Arial" panose="020B0604020202020204" pitchFamily="34" charset="0"/>
                <a:ea typeface="+mn-ea"/>
                <a:cs typeface="Arial" panose="020B0604020202020204" pitchFamily="34" charset="0"/>
              </a:rPr>
              <a:t>Renee Browning, Lynette Purdue, Nahida Chakhtoura)</a:t>
            </a:r>
          </a:p>
          <a:p>
            <a:pPr marL="135731" defTabSz="685800">
              <a:buClrTx/>
              <a:defRPr/>
            </a:pPr>
            <a:r>
              <a:rPr lang="en-US" sz="1100" kern="1200" dirty="0">
                <a:solidFill>
                  <a:prstClr val="black"/>
                </a:solidFill>
                <a:latin typeface="Arial" panose="020B0604020202020204" pitchFamily="34" charset="0"/>
                <a:ea typeface="+mn-ea"/>
                <a:cs typeface="Arial" panose="020B0604020202020204" pitchFamily="34" charset="0"/>
              </a:rPr>
              <a:t>Gilead Sciences, Mylan, ViiV Healthcare Ltd</a:t>
            </a:r>
          </a:p>
          <a:p>
            <a:pPr defTabSz="685800">
              <a:buClrTx/>
              <a:defRPr/>
            </a:pPr>
            <a:endParaRPr lang="en-US" sz="200" kern="1200" dirty="0">
              <a:solidFill>
                <a:prstClr val="black"/>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Protocol Co-Chairs: </a:t>
            </a:r>
            <a:r>
              <a:rPr lang="en-US" sz="1100" kern="1200" dirty="0">
                <a:solidFill>
                  <a:prstClr val="black"/>
                </a:solidFill>
                <a:latin typeface="Arial" panose="020B0604020202020204" pitchFamily="34" charset="0"/>
                <a:ea typeface="+mn-ea"/>
                <a:cs typeface="Arial" panose="020B0604020202020204" pitchFamily="34" charset="0"/>
              </a:rPr>
              <a:t>Shahin Lockman and Lameck Chinula</a:t>
            </a:r>
          </a:p>
          <a:p>
            <a:pPr defTabSz="685800">
              <a:buClrTx/>
              <a:defRPr/>
            </a:pPr>
            <a:endParaRPr lang="en-US" sz="200" b="1" kern="1200" dirty="0">
              <a:solidFill>
                <a:srgbClr val="415665"/>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Operations Center: </a:t>
            </a:r>
            <a:r>
              <a:rPr lang="en-US" sz="1100" kern="1200" dirty="0">
                <a:solidFill>
                  <a:prstClr val="black"/>
                </a:solidFill>
                <a:latin typeface="Arial" panose="020B0604020202020204" pitchFamily="34" charset="0"/>
                <a:ea typeface="+mn-ea"/>
                <a:cs typeface="Arial" panose="020B0604020202020204" pitchFamily="34" charset="0"/>
              </a:rPr>
              <a:t>Anne Coletti and Katie McCarthy</a:t>
            </a:r>
          </a:p>
          <a:p>
            <a:pPr defTabSz="685800">
              <a:buClrTx/>
              <a:defRPr/>
            </a:pPr>
            <a:endParaRPr lang="en-US" sz="200" kern="1200" dirty="0">
              <a:solidFill>
                <a:prstClr val="black"/>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Statistical and Data Management Center: </a:t>
            </a:r>
            <a:r>
              <a:rPr lang="en-US" sz="1100" kern="1200" dirty="0">
                <a:solidFill>
                  <a:prstClr val="black"/>
                </a:solidFill>
                <a:latin typeface="Arial" panose="020B0604020202020204" pitchFamily="34" charset="0"/>
                <a:ea typeface="+mn-ea"/>
                <a:cs typeface="Arial" panose="020B0604020202020204" pitchFamily="34" charset="0"/>
              </a:rPr>
              <a:t>Sean Brummel, </a:t>
            </a:r>
            <a:br>
              <a:rPr lang="en-US" sz="1100" kern="1200" dirty="0">
                <a:solidFill>
                  <a:prstClr val="black"/>
                </a:solidFill>
                <a:latin typeface="Arial" panose="020B0604020202020204" pitchFamily="34" charset="0"/>
                <a:ea typeface="+mn-ea"/>
                <a:cs typeface="Arial" panose="020B0604020202020204" pitchFamily="34" charset="0"/>
              </a:rPr>
            </a:br>
            <a:r>
              <a:rPr lang="en-US" sz="1100" kern="1200" dirty="0">
                <a:solidFill>
                  <a:prstClr val="black"/>
                </a:solidFill>
                <a:latin typeface="Arial" panose="020B0604020202020204" pitchFamily="34" charset="0"/>
                <a:ea typeface="+mn-ea"/>
                <a:cs typeface="Arial" panose="020B0604020202020204" pitchFamily="34" charset="0"/>
              </a:rPr>
              <a:t>Lauren Ziemba, Benjamin Johnson, Chelsea Krotje, Kevin Knowles, Kyle Whitson</a:t>
            </a:r>
          </a:p>
          <a:p>
            <a:pPr defTabSz="685800">
              <a:buClrTx/>
              <a:defRPr/>
            </a:pPr>
            <a:endParaRPr lang="en-US" sz="200" kern="1200" dirty="0">
              <a:solidFill>
                <a:prstClr val="black"/>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Laboratory Center:</a:t>
            </a:r>
            <a:r>
              <a:rPr lang="en-US" sz="1100" kern="1200" dirty="0">
                <a:solidFill>
                  <a:srgbClr val="415665"/>
                </a:solidFill>
                <a:latin typeface="Arial" panose="020B0604020202020204" pitchFamily="34" charset="0"/>
                <a:ea typeface="+mn-ea"/>
                <a:cs typeface="Arial" panose="020B0604020202020204" pitchFamily="34" charset="0"/>
              </a:rPr>
              <a:t> </a:t>
            </a:r>
            <a:r>
              <a:rPr lang="en-US" sz="1100" kern="1200" dirty="0">
                <a:solidFill>
                  <a:prstClr val="black"/>
                </a:solidFill>
                <a:latin typeface="Arial" panose="020B0604020202020204" pitchFamily="34" charset="0"/>
                <a:ea typeface="+mn-ea"/>
                <a:cs typeface="Arial" panose="020B0604020202020204" pitchFamily="34" charset="0"/>
              </a:rPr>
              <a:t>Frances Whalen, William Murtaugh, </a:t>
            </a:r>
            <a:br>
              <a:rPr lang="en-US" sz="1100" kern="1200" dirty="0">
                <a:solidFill>
                  <a:prstClr val="black"/>
                </a:solidFill>
                <a:latin typeface="Arial" panose="020B0604020202020204" pitchFamily="34" charset="0"/>
                <a:ea typeface="+mn-ea"/>
                <a:cs typeface="Arial" panose="020B0604020202020204" pitchFamily="34" charset="0"/>
              </a:rPr>
            </a:br>
            <a:r>
              <a:rPr lang="en-US" sz="1100" kern="1200" dirty="0">
                <a:solidFill>
                  <a:prstClr val="black"/>
                </a:solidFill>
                <a:latin typeface="Arial" panose="020B0604020202020204" pitchFamily="34" charset="0"/>
                <a:ea typeface="+mn-ea"/>
                <a:cs typeface="Arial" panose="020B0604020202020204" pitchFamily="34" charset="0"/>
              </a:rPr>
              <a:t>Sikhulile Moyo</a:t>
            </a:r>
          </a:p>
          <a:p>
            <a:pPr defTabSz="685800">
              <a:buClrTx/>
              <a:defRPr/>
            </a:pPr>
            <a:endParaRPr lang="en-US" sz="200" b="1" kern="1200" dirty="0">
              <a:solidFill>
                <a:prstClr val="black"/>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Protocol Team Investigators:</a:t>
            </a:r>
            <a:r>
              <a:rPr lang="en-US" sz="1100" kern="1200" dirty="0">
                <a:solidFill>
                  <a:srgbClr val="415665"/>
                </a:solidFill>
                <a:latin typeface="Arial" panose="020B0604020202020204" pitchFamily="34" charset="0"/>
                <a:ea typeface="+mn-ea"/>
                <a:cs typeface="Arial" panose="020B0604020202020204" pitchFamily="34" charset="0"/>
              </a:rPr>
              <a:t> </a:t>
            </a:r>
            <a:r>
              <a:rPr lang="en-US" sz="1100" kern="1200" dirty="0">
                <a:solidFill>
                  <a:prstClr val="black"/>
                </a:solidFill>
                <a:latin typeface="Arial" panose="020B0604020202020204" pitchFamily="34" charset="0"/>
                <a:ea typeface="+mn-ea"/>
                <a:cs typeface="Arial" panose="020B0604020202020204" pitchFamily="34" charset="0"/>
              </a:rPr>
              <a:t>Rivet Amico, Judith Currier, Lee Fairlie, Lisa Frenkel, Risa Hoffman, Lew Holmes, Gaerolwe Masheto, Mark Mirochnick, Jeremiah Momper, Chelsea Morroni, Paul Sax, Roger Shapiro, Lynda Stranix-Chibanda, Jeffrey Stringer</a:t>
            </a:r>
          </a:p>
          <a:p>
            <a:pPr defTabSz="685800">
              <a:buClrTx/>
              <a:defRPr/>
            </a:pPr>
            <a:endParaRPr lang="en-US" sz="200" b="1" kern="1200" dirty="0">
              <a:solidFill>
                <a:prstClr val="black"/>
              </a:solidFill>
              <a:latin typeface="Arial" panose="020B0604020202020204" pitchFamily="34" charset="0"/>
              <a:ea typeface="+mn-ea"/>
              <a:cs typeface="Arial" panose="020B0604020202020204" pitchFamily="34" charset="0"/>
            </a:endParaRPr>
          </a:p>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Community:</a:t>
            </a:r>
            <a:r>
              <a:rPr lang="en-US" sz="1100" kern="1200" dirty="0">
                <a:solidFill>
                  <a:srgbClr val="415665"/>
                </a:solidFill>
                <a:latin typeface="Arial" panose="020B0604020202020204" pitchFamily="34" charset="0"/>
                <a:ea typeface="+mn-ea"/>
                <a:cs typeface="Arial" panose="020B0604020202020204" pitchFamily="34" charset="0"/>
              </a:rPr>
              <a:t> </a:t>
            </a:r>
            <a:r>
              <a:rPr lang="en-US" sz="1100" kern="1200" dirty="0">
                <a:solidFill>
                  <a:prstClr val="black"/>
                </a:solidFill>
                <a:latin typeface="Arial" panose="020B0604020202020204" pitchFamily="34" charset="0"/>
                <a:ea typeface="+mn-ea"/>
                <a:cs typeface="Arial" panose="020B0604020202020204" pitchFamily="34" charset="0"/>
              </a:rPr>
              <a:t>Nagawa Jaliaah, Cheryl Blanchette </a:t>
            </a:r>
            <a:endParaRPr lang="en-US" sz="1100" b="1" kern="1200" dirty="0">
              <a:solidFill>
                <a:prstClr val="black"/>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4686300" y="1371600"/>
            <a:ext cx="4282067" cy="3139321"/>
          </a:xfrm>
          <a:prstGeom prst="rect">
            <a:avLst/>
          </a:prstGeom>
          <a:noFill/>
        </p:spPr>
        <p:txBody>
          <a:bodyPr wrap="square" rtlCol="0">
            <a:spAutoFit/>
          </a:bodyPr>
          <a:lstStyle/>
          <a:p>
            <a:pPr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Site Investigators of Record:</a:t>
            </a:r>
          </a:p>
          <a:p>
            <a:pPr marL="17383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Botswana: </a:t>
            </a:r>
            <a:r>
              <a:rPr lang="en-US" sz="1100" i="1" kern="1200" dirty="0">
                <a:solidFill>
                  <a:prstClr val="black"/>
                </a:solidFill>
                <a:latin typeface="Arial" panose="020B0604020202020204" pitchFamily="34" charset="0"/>
                <a:ea typeface="+mn-ea"/>
                <a:cs typeface="Arial" panose="020B0604020202020204" pitchFamily="34" charset="0"/>
              </a:rPr>
              <a:t>Gaborone and Molepolole: </a:t>
            </a:r>
            <a:r>
              <a:rPr lang="en-US" sz="1100" kern="1200" dirty="0">
                <a:solidFill>
                  <a:prstClr val="black"/>
                </a:solidFill>
                <a:latin typeface="Arial" panose="020B0604020202020204" pitchFamily="34" charset="0"/>
                <a:ea typeface="+mn-ea"/>
                <a:cs typeface="Arial" panose="020B0604020202020204" pitchFamily="34" charset="0"/>
              </a:rPr>
              <a:t>Gaerolwe Masheto</a:t>
            </a:r>
          </a:p>
          <a:p>
            <a:pPr marL="17383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Brazil:</a:t>
            </a:r>
            <a:r>
              <a:rPr lang="en-US" sz="1100" kern="1200" dirty="0">
                <a:solidFill>
                  <a:srgbClr val="415665"/>
                </a:solidFill>
                <a:latin typeface="Arial" panose="020B0604020202020204" pitchFamily="34" charset="0"/>
                <a:ea typeface="+mn-ea"/>
                <a:cs typeface="Arial" panose="020B0604020202020204" pitchFamily="34" charset="0"/>
              </a:rPr>
              <a:t> </a:t>
            </a:r>
            <a:r>
              <a:rPr lang="pt-BR" sz="1100" i="1" kern="1200" dirty="0">
                <a:solidFill>
                  <a:prstClr val="black"/>
                </a:solidFill>
                <a:latin typeface="Arial" panose="020B0604020202020204" pitchFamily="34" charset="0"/>
                <a:ea typeface="+mn-ea"/>
                <a:cs typeface="Arial" panose="020B0604020202020204" pitchFamily="34" charset="0"/>
              </a:rPr>
              <a:t>Inst de Puericultura e Pediatria Martagao Gesteira</a:t>
            </a:r>
            <a:r>
              <a:rPr lang="en-US" sz="1100" i="1" kern="1200" dirty="0">
                <a:solidFill>
                  <a:prstClr val="black"/>
                </a:solidFill>
                <a:latin typeface="Arial" panose="020B0604020202020204" pitchFamily="34" charset="0"/>
                <a:ea typeface="+mn-ea"/>
                <a:cs typeface="Arial" panose="020B0604020202020204" pitchFamily="34" charset="0"/>
              </a:rPr>
              <a:t>:</a:t>
            </a:r>
            <a:r>
              <a:rPr lang="en-US" sz="1100" kern="1200" dirty="0">
                <a:solidFill>
                  <a:prstClr val="black"/>
                </a:solidFill>
                <a:latin typeface="Arial" panose="020B0604020202020204" pitchFamily="34" charset="0"/>
                <a:ea typeface="+mn-ea"/>
                <a:cs typeface="Arial" panose="020B0604020202020204" pitchFamily="34" charset="0"/>
              </a:rPr>
              <a:t> Elizabeth Machado; </a:t>
            </a:r>
            <a:r>
              <a:rPr lang="en-US" sz="1100" i="1" kern="1200" dirty="0">
                <a:solidFill>
                  <a:prstClr val="black"/>
                </a:solidFill>
                <a:latin typeface="Arial" panose="020B0604020202020204" pitchFamily="34" charset="0"/>
                <a:ea typeface="+mn-ea"/>
                <a:cs typeface="Arial" panose="020B0604020202020204" pitchFamily="34" charset="0"/>
              </a:rPr>
              <a:t>Hosp Fed dos Servidores do Estado:</a:t>
            </a:r>
            <a:r>
              <a:rPr lang="en-US" sz="1100" kern="1200" dirty="0">
                <a:solidFill>
                  <a:prstClr val="black"/>
                </a:solidFill>
                <a:latin typeface="Arial" panose="020B0604020202020204" pitchFamily="34" charset="0"/>
                <a:ea typeface="+mn-ea"/>
                <a:cs typeface="Arial" panose="020B0604020202020204" pitchFamily="34" charset="0"/>
              </a:rPr>
              <a:t> Esaú João; </a:t>
            </a:r>
            <a:r>
              <a:rPr lang="en-US" sz="1100" i="1" kern="1200" dirty="0">
                <a:solidFill>
                  <a:prstClr val="black"/>
                </a:solidFill>
                <a:latin typeface="Arial" panose="020B0604020202020204" pitchFamily="34" charset="0"/>
                <a:ea typeface="+mn-ea"/>
                <a:cs typeface="Arial" panose="020B0604020202020204" pitchFamily="34" charset="0"/>
              </a:rPr>
              <a:t>SOM Fed Univ Minas Gerais: </a:t>
            </a:r>
            <a:r>
              <a:rPr lang="en-US" sz="1100" kern="1200" dirty="0">
                <a:solidFill>
                  <a:prstClr val="black"/>
                </a:solidFill>
                <a:latin typeface="Arial" panose="020B0604020202020204" pitchFamily="34" charset="0"/>
                <a:ea typeface="+mn-ea"/>
                <a:cs typeface="Arial" panose="020B0604020202020204" pitchFamily="34" charset="0"/>
              </a:rPr>
              <a:t>Jorge Pinto; </a:t>
            </a:r>
            <a:r>
              <a:rPr lang="en-US" sz="1100" i="1" kern="1200" dirty="0">
                <a:solidFill>
                  <a:prstClr val="black"/>
                </a:solidFill>
                <a:latin typeface="Arial" panose="020B0604020202020204" pitchFamily="34" charset="0"/>
                <a:ea typeface="+mn-ea"/>
                <a:cs typeface="Arial" panose="020B0604020202020204" pitchFamily="34" charset="0"/>
              </a:rPr>
              <a:t>Hosp Geral de Nova Iguacu: </a:t>
            </a:r>
            <a:r>
              <a:rPr lang="en-US" sz="1100" kern="1200" dirty="0">
                <a:solidFill>
                  <a:prstClr val="black"/>
                </a:solidFill>
                <a:latin typeface="Arial" panose="020B0604020202020204" pitchFamily="34" charset="0"/>
                <a:ea typeface="+mn-ea"/>
                <a:cs typeface="Arial" panose="020B0604020202020204" pitchFamily="34" charset="0"/>
              </a:rPr>
              <a:t>Jose Pilotto</a:t>
            </a:r>
            <a:endParaRPr lang="en-US" sz="1100" b="1" kern="1200" dirty="0">
              <a:solidFill>
                <a:prstClr val="black"/>
              </a:solidFill>
              <a:latin typeface="Arial" panose="020B0604020202020204" pitchFamily="34" charset="0"/>
              <a:ea typeface="+mn-ea"/>
              <a:cs typeface="Arial" panose="020B0604020202020204" pitchFamily="34" charset="0"/>
            </a:endParaRPr>
          </a:p>
          <a:p>
            <a:pPr marL="17383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India: </a:t>
            </a:r>
            <a:r>
              <a:rPr lang="en-US" sz="1100" i="1" kern="1200" dirty="0">
                <a:solidFill>
                  <a:prstClr val="black"/>
                </a:solidFill>
                <a:latin typeface="Arial" panose="020B0604020202020204" pitchFamily="34" charset="0"/>
                <a:ea typeface="+mn-ea"/>
                <a:cs typeface="Arial" panose="020B0604020202020204" pitchFamily="34" charset="0"/>
              </a:rPr>
              <a:t>BJMC</a:t>
            </a:r>
            <a:r>
              <a:rPr lang="en-US" sz="1100" kern="1200" dirty="0">
                <a:solidFill>
                  <a:prstClr val="black"/>
                </a:solidFill>
                <a:latin typeface="Arial" panose="020B0604020202020204" pitchFamily="34" charset="0"/>
                <a:ea typeface="+mn-ea"/>
                <a:cs typeface="Arial" panose="020B0604020202020204" pitchFamily="34" charset="0"/>
              </a:rPr>
              <a:t>: Pradeep Sambarey</a:t>
            </a: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South Africa: </a:t>
            </a:r>
            <a:r>
              <a:rPr lang="en-US" sz="1100" i="1" kern="1200" dirty="0">
                <a:solidFill>
                  <a:prstClr val="black"/>
                </a:solidFill>
                <a:latin typeface="Arial" panose="020B0604020202020204" pitchFamily="34" charset="0"/>
                <a:ea typeface="+mn-ea"/>
                <a:cs typeface="Arial" panose="020B0604020202020204" pitchFamily="34" charset="0"/>
              </a:rPr>
              <a:t>Umlazi</a:t>
            </a:r>
            <a:r>
              <a:rPr lang="en-US" sz="1100" kern="1200" dirty="0">
                <a:solidFill>
                  <a:prstClr val="black"/>
                </a:solidFill>
                <a:latin typeface="Arial" panose="020B0604020202020204" pitchFamily="34" charset="0"/>
                <a:ea typeface="+mn-ea"/>
                <a:cs typeface="Arial" panose="020B0604020202020204" pitchFamily="34" charset="0"/>
              </a:rPr>
              <a:t>: Sherika Hanley; </a:t>
            </a:r>
            <a:r>
              <a:rPr lang="en-US" sz="1100" i="1" kern="1200" dirty="0">
                <a:solidFill>
                  <a:prstClr val="black"/>
                </a:solidFill>
                <a:latin typeface="Arial" panose="020B0604020202020204" pitchFamily="34" charset="0"/>
                <a:ea typeface="+mn-ea"/>
                <a:cs typeface="Arial" panose="020B0604020202020204" pitchFamily="34" charset="0"/>
              </a:rPr>
              <a:t>FAMCRU:</a:t>
            </a:r>
            <a:r>
              <a:rPr lang="en-US" sz="1100" kern="1200" dirty="0">
                <a:solidFill>
                  <a:prstClr val="black"/>
                </a:solidFill>
                <a:latin typeface="Arial" panose="020B0604020202020204" pitchFamily="34" charset="0"/>
                <a:ea typeface="+mn-ea"/>
                <a:cs typeface="Arial" panose="020B0604020202020204" pitchFamily="34" charset="0"/>
              </a:rPr>
              <a:t> Gerhard Theron; </a:t>
            </a:r>
            <a:r>
              <a:rPr lang="en-US" sz="1100" i="1" kern="1200" dirty="0">
                <a:solidFill>
                  <a:prstClr val="black"/>
                </a:solidFill>
                <a:latin typeface="Arial" panose="020B0604020202020204" pitchFamily="34" charset="0"/>
                <a:ea typeface="+mn-ea"/>
                <a:cs typeface="Arial" panose="020B0604020202020204" pitchFamily="34" charset="0"/>
              </a:rPr>
              <a:t>Soweto</a:t>
            </a:r>
            <a:r>
              <a:rPr lang="en-US" sz="1100" kern="1200" dirty="0">
                <a:solidFill>
                  <a:prstClr val="black"/>
                </a:solidFill>
                <a:latin typeface="Arial" panose="020B0604020202020204" pitchFamily="34" charset="0"/>
                <a:ea typeface="+mn-ea"/>
                <a:cs typeface="Arial" panose="020B0604020202020204" pitchFamily="34" charset="0"/>
              </a:rPr>
              <a:t>: Haseena Cassim; </a:t>
            </a:r>
            <a:r>
              <a:rPr lang="en-US" sz="1100" i="1" kern="1200" dirty="0">
                <a:solidFill>
                  <a:prstClr val="black"/>
                </a:solidFill>
                <a:latin typeface="Arial" panose="020B0604020202020204" pitchFamily="34" charset="0"/>
                <a:ea typeface="+mn-ea"/>
                <a:cs typeface="Arial" panose="020B0604020202020204" pitchFamily="34" charset="0"/>
              </a:rPr>
              <a:t>Wits RHI Shandukani</a:t>
            </a:r>
            <a:r>
              <a:rPr lang="en-US" sz="1100" kern="1200" dirty="0">
                <a:solidFill>
                  <a:prstClr val="black"/>
                </a:solidFill>
                <a:latin typeface="Arial" panose="020B0604020202020204" pitchFamily="34" charset="0"/>
                <a:ea typeface="+mn-ea"/>
                <a:cs typeface="Arial" panose="020B0604020202020204" pitchFamily="34" charset="0"/>
              </a:rPr>
              <a:t>: Lee Fairlie</a:t>
            </a: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Tanzania: </a:t>
            </a:r>
            <a:r>
              <a:rPr lang="en-US" sz="1100" i="1" kern="1200" dirty="0">
                <a:solidFill>
                  <a:prstClr val="black"/>
                </a:solidFill>
                <a:latin typeface="Arial" panose="020B0604020202020204" pitchFamily="34" charset="0"/>
                <a:ea typeface="+mn-ea"/>
                <a:cs typeface="Arial" panose="020B0604020202020204" pitchFamily="34" charset="0"/>
              </a:rPr>
              <a:t>KCMC</a:t>
            </a:r>
            <a:r>
              <a:rPr lang="en-US" sz="1100" kern="1200" dirty="0">
                <a:solidFill>
                  <a:prstClr val="black"/>
                </a:solidFill>
                <a:latin typeface="Arial" panose="020B0604020202020204" pitchFamily="34" charset="0"/>
                <a:ea typeface="+mn-ea"/>
                <a:cs typeface="Arial" panose="020B0604020202020204" pitchFamily="34" charset="0"/>
              </a:rPr>
              <a:t>: James Ngocho</a:t>
            </a: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Thailand: </a:t>
            </a:r>
            <a:r>
              <a:rPr lang="en-US" sz="1100" i="1" kern="1200" dirty="0">
                <a:solidFill>
                  <a:prstClr val="black"/>
                </a:solidFill>
                <a:latin typeface="Arial" panose="020B0604020202020204" pitchFamily="34" charset="0"/>
                <a:ea typeface="+mn-ea"/>
                <a:cs typeface="Arial" panose="020B0604020202020204" pitchFamily="34" charset="0"/>
              </a:rPr>
              <a:t>Siriraj:</a:t>
            </a:r>
            <a:r>
              <a:rPr lang="en-US" sz="1100" kern="1200" dirty="0">
                <a:solidFill>
                  <a:prstClr val="black"/>
                </a:solidFill>
                <a:latin typeface="Arial" panose="020B0604020202020204" pitchFamily="34" charset="0"/>
                <a:ea typeface="+mn-ea"/>
                <a:cs typeface="Arial" panose="020B0604020202020204" pitchFamily="34" charset="0"/>
              </a:rPr>
              <a:t> Kulkanya Chokephaibulkit; </a:t>
            </a:r>
            <a:r>
              <a:rPr lang="en-US" sz="1100" i="1" kern="1200" dirty="0">
                <a:solidFill>
                  <a:prstClr val="black"/>
                </a:solidFill>
                <a:latin typeface="Arial" panose="020B0604020202020204" pitchFamily="34" charset="0"/>
                <a:ea typeface="+mn-ea"/>
                <a:cs typeface="Arial" panose="020B0604020202020204" pitchFamily="34" charset="0"/>
              </a:rPr>
              <a:t>Chiang Rai: </a:t>
            </a:r>
            <a:r>
              <a:rPr lang="en-US" sz="1100" kern="1200" dirty="0">
                <a:solidFill>
                  <a:prstClr val="black"/>
                </a:solidFill>
                <a:latin typeface="Arial" panose="020B0604020202020204" pitchFamily="34" charset="0"/>
                <a:ea typeface="+mn-ea"/>
                <a:cs typeface="Arial" panose="020B0604020202020204" pitchFamily="34" charset="0"/>
              </a:rPr>
              <a:t>Jullapong Achalapong; </a:t>
            </a:r>
            <a:r>
              <a:rPr lang="en-US" sz="1100" i="1" kern="1200" dirty="0">
                <a:solidFill>
                  <a:prstClr val="black"/>
                </a:solidFill>
                <a:latin typeface="Arial" panose="020B0604020202020204" pitchFamily="34" charset="0"/>
                <a:ea typeface="+mn-ea"/>
                <a:cs typeface="Arial" panose="020B0604020202020204" pitchFamily="34" charset="0"/>
              </a:rPr>
              <a:t>Chiang Mai Univ: </a:t>
            </a:r>
            <a:r>
              <a:rPr lang="en-US" sz="1100" kern="1200" dirty="0">
                <a:solidFill>
                  <a:prstClr val="black"/>
                </a:solidFill>
                <a:latin typeface="Arial" panose="020B0604020202020204" pitchFamily="34" charset="0"/>
                <a:ea typeface="+mn-ea"/>
                <a:cs typeface="Arial" panose="020B0604020202020204" pitchFamily="34" charset="0"/>
              </a:rPr>
              <a:t>Linda Aurpibul</a:t>
            </a: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Uganda: </a:t>
            </a:r>
            <a:r>
              <a:rPr lang="en-US" sz="1100" i="1" kern="1200" dirty="0">
                <a:solidFill>
                  <a:prstClr val="black"/>
                </a:solidFill>
                <a:latin typeface="Arial" panose="020B0604020202020204" pitchFamily="34" charset="0"/>
                <a:ea typeface="+mn-ea"/>
                <a:cs typeface="Arial" panose="020B0604020202020204" pitchFamily="34" charset="0"/>
              </a:rPr>
              <a:t>MUJHU</a:t>
            </a:r>
            <a:r>
              <a:rPr lang="en-US" sz="1100" kern="1200" dirty="0">
                <a:solidFill>
                  <a:prstClr val="black"/>
                </a:solidFill>
                <a:latin typeface="Arial" panose="020B0604020202020204" pitchFamily="34" charset="0"/>
                <a:ea typeface="+mn-ea"/>
                <a:cs typeface="Arial" panose="020B0604020202020204" pitchFamily="34" charset="0"/>
              </a:rPr>
              <a:t>: Deo Wabwire; </a:t>
            </a:r>
            <a:r>
              <a:rPr lang="en-US" sz="1100" i="1" kern="1200" dirty="0">
                <a:solidFill>
                  <a:prstClr val="black"/>
                </a:solidFill>
                <a:latin typeface="Arial" panose="020B0604020202020204" pitchFamily="34" charset="0"/>
                <a:ea typeface="+mn-ea"/>
                <a:cs typeface="Arial" panose="020B0604020202020204" pitchFamily="34" charset="0"/>
              </a:rPr>
              <a:t>Baylor-Uganda: </a:t>
            </a:r>
            <a:r>
              <a:rPr lang="en-US" sz="1100" kern="1200" dirty="0">
                <a:solidFill>
                  <a:prstClr val="black"/>
                </a:solidFill>
                <a:latin typeface="Arial" panose="020B0604020202020204" pitchFamily="34" charset="0"/>
                <a:ea typeface="+mn-ea"/>
                <a:cs typeface="Arial" panose="020B0604020202020204" pitchFamily="34" charset="0"/>
              </a:rPr>
              <a:t>Violet Korutaro</a:t>
            </a: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United States: </a:t>
            </a:r>
            <a:r>
              <a:rPr lang="en-US" sz="1100" i="1" kern="1200" dirty="0">
                <a:solidFill>
                  <a:prstClr val="black"/>
                </a:solidFill>
                <a:latin typeface="Arial" panose="020B0604020202020204" pitchFamily="34" charset="0"/>
                <a:ea typeface="+mn-ea"/>
                <a:cs typeface="Arial" panose="020B0604020202020204" pitchFamily="34" charset="0"/>
              </a:rPr>
              <a:t>Univ Miami:</a:t>
            </a:r>
            <a:r>
              <a:rPr lang="en-US" sz="1100" kern="1200" dirty="0">
                <a:solidFill>
                  <a:prstClr val="black"/>
                </a:solidFill>
                <a:latin typeface="Arial" panose="020B0604020202020204" pitchFamily="34" charset="0"/>
                <a:ea typeface="+mn-ea"/>
                <a:cs typeface="Arial" panose="020B0604020202020204" pitchFamily="34" charset="0"/>
              </a:rPr>
              <a:t> Gwendolyn Scott; </a:t>
            </a:r>
            <a:r>
              <a:rPr lang="en-US" sz="1100" i="1" kern="1200" dirty="0">
                <a:solidFill>
                  <a:prstClr val="black"/>
                </a:solidFill>
                <a:latin typeface="Arial" panose="020B0604020202020204" pitchFamily="34" charset="0"/>
                <a:ea typeface="+mn-ea"/>
                <a:cs typeface="Arial" panose="020B0604020202020204" pitchFamily="34" charset="0"/>
              </a:rPr>
              <a:t>Univ Fl Jacksonville:</a:t>
            </a:r>
            <a:r>
              <a:rPr lang="en-US" sz="1100" kern="1200" dirty="0">
                <a:solidFill>
                  <a:prstClr val="black"/>
                </a:solidFill>
                <a:latin typeface="Arial" panose="020B0604020202020204" pitchFamily="34" charset="0"/>
                <a:ea typeface="+mn-ea"/>
                <a:cs typeface="Arial" panose="020B0604020202020204" pitchFamily="34" charset="0"/>
              </a:rPr>
              <a:t> Mobeen Rathore</a:t>
            </a:r>
            <a:endParaRPr lang="en-US" sz="1100" b="1" kern="1200" dirty="0">
              <a:solidFill>
                <a:prstClr val="black"/>
              </a:solidFill>
              <a:latin typeface="Arial" panose="020B0604020202020204" pitchFamily="34" charset="0"/>
              <a:ea typeface="+mn-ea"/>
              <a:cs typeface="Arial" panose="020B0604020202020204" pitchFamily="34" charset="0"/>
            </a:endParaRPr>
          </a:p>
          <a:p>
            <a:pPr marL="173831" lvl="1" indent="-173831" defTabSz="685800">
              <a:buClrTx/>
              <a:defRPr/>
            </a:pPr>
            <a:r>
              <a:rPr lang="en-US" sz="1100" b="1" kern="1200" dirty="0">
                <a:solidFill>
                  <a:srgbClr val="415665"/>
                </a:solidFill>
                <a:latin typeface="Arial" panose="020B0604020202020204" pitchFamily="34" charset="0"/>
                <a:ea typeface="+mn-ea"/>
                <a:cs typeface="Arial" panose="020B0604020202020204" pitchFamily="34" charset="0"/>
              </a:rPr>
              <a:t>Zimbabwe: </a:t>
            </a:r>
            <a:r>
              <a:rPr lang="en-US" sz="1100" i="1" kern="1200" dirty="0">
                <a:solidFill>
                  <a:prstClr val="black"/>
                </a:solidFill>
                <a:latin typeface="Arial" panose="020B0604020202020204" pitchFamily="34" charset="0"/>
                <a:ea typeface="+mn-ea"/>
                <a:cs typeface="Arial" panose="020B0604020202020204" pitchFamily="34" charset="0"/>
              </a:rPr>
              <a:t>St. Mary’s: </a:t>
            </a:r>
            <a:r>
              <a:rPr lang="en-US" sz="1100" kern="1200" dirty="0">
                <a:solidFill>
                  <a:prstClr val="black"/>
                </a:solidFill>
                <a:latin typeface="Arial" panose="020B0604020202020204" pitchFamily="34" charset="0"/>
                <a:ea typeface="+mn-ea"/>
                <a:cs typeface="Arial" panose="020B0604020202020204" pitchFamily="34" charset="0"/>
              </a:rPr>
              <a:t>Patricia Mandima;</a:t>
            </a:r>
            <a:r>
              <a:rPr lang="en-US" sz="1100" i="1" kern="1200" dirty="0">
                <a:solidFill>
                  <a:prstClr val="black"/>
                </a:solidFill>
                <a:latin typeface="Arial" panose="020B0604020202020204" pitchFamily="34" charset="0"/>
                <a:ea typeface="+mn-ea"/>
                <a:cs typeface="Arial" panose="020B0604020202020204" pitchFamily="34" charset="0"/>
              </a:rPr>
              <a:t> Seke North: </a:t>
            </a:r>
            <a:r>
              <a:rPr lang="en-US" sz="1100" kern="1200" dirty="0">
                <a:solidFill>
                  <a:prstClr val="black"/>
                </a:solidFill>
                <a:latin typeface="Arial" panose="020B0604020202020204" pitchFamily="34" charset="0"/>
                <a:ea typeface="+mn-ea"/>
                <a:cs typeface="Arial" panose="020B0604020202020204" pitchFamily="34" charset="0"/>
              </a:rPr>
              <a:t>Lynda Stranix-Chibanda; </a:t>
            </a:r>
            <a:r>
              <a:rPr lang="en-US" sz="1100" i="1" kern="1200" dirty="0">
                <a:solidFill>
                  <a:prstClr val="black"/>
                </a:solidFill>
                <a:latin typeface="Arial" panose="020B0604020202020204" pitchFamily="34" charset="0"/>
                <a:ea typeface="+mn-ea"/>
                <a:cs typeface="Arial" panose="020B0604020202020204" pitchFamily="34" charset="0"/>
              </a:rPr>
              <a:t>Harare Family Care</a:t>
            </a:r>
            <a:r>
              <a:rPr lang="en-US" sz="1100" kern="1200" dirty="0">
                <a:solidFill>
                  <a:prstClr val="black"/>
                </a:solidFill>
                <a:latin typeface="Arial" panose="020B0604020202020204" pitchFamily="34" charset="0"/>
                <a:ea typeface="+mn-ea"/>
                <a:cs typeface="Arial" panose="020B0604020202020204" pitchFamily="34" charset="0"/>
              </a:rPr>
              <a:t>: Tichaona Vhembo</a:t>
            </a:r>
          </a:p>
        </p:txBody>
      </p:sp>
      <p:pic>
        <p:nvPicPr>
          <p:cNvPr id="9" name="Picture 8" descr="Logo, IMPAACT Network&#10;&#10;Description automatically generated">
            <a:extLst>
              <a:ext uri="{FF2B5EF4-FFF2-40B4-BE49-F238E27FC236}">
                <a16:creationId xmlns:a16="http://schemas.microsoft.com/office/drawing/2014/main" id="{13E68A68-0825-459A-91E2-044C86E184AA}"/>
              </a:ext>
            </a:extLst>
          </p:cNvPr>
          <p:cNvPicPr>
            <a:picLocks noChangeAspect="1"/>
          </p:cNvPicPr>
          <p:nvPr/>
        </p:nvPicPr>
        <p:blipFill>
          <a:blip r:embed="rId5"/>
          <a:stretch>
            <a:fillRect/>
          </a:stretch>
        </p:blipFill>
        <p:spPr>
          <a:xfrm>
            <a:off x="8077200" y="4570492"/>
            <a:ext cx="903420" cy="522582"/>
          </a:xfrm>
          <a:prstGeom prst="rect">
            <a:avLst/>
          </a:prstGeom>
        </p:spPr>
      </p:pic>
      <p:pic>
        <p:nvPicPr>
          <p:cNvPr id="3" name="Audio 2">
            <a:hlinkClick r:id="" action="ppaction://media"/>
            <a:extLst>
              <a:ext uri="{FF2B5EF4-FFF2-40B4-BE49-F238E27FC236}">
                <a16:creationId xmlns:a16="http://schemas.microsoft.com/office/drawing/2014/main" id="{25678A72-649A-3649-9136-3AAEEB074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575908617"/>
      </p:ext>
    </p:extLst>
  </p:cSld>
  <p:clrMapOvr>
    <a:masterClrMapping/>
  </p:clrMapOvr>
  <mc:AlternateContent xmlns:mc="http://schemas.openxmlformats.org/markup-compatibility/2006" xmlns:p14="http://schemas.microsoft.com/office/powerpoint/2010/main">
    <mc:Choice Requires="p14">
      <p:transition spd="slow" p14:dur="2000" advTm="19051"/>
    </mc:Choice>
    <mc:Fallback xmlns="">
      <p:transition spd="slow" advTm="1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500" y="932593"/>
            <a:ext cx="8296275" cy="4162678"/>
          </a:xfrm>
          <a:prstGeom prst="rect">
            <a:avLst/>
          </a:prstGeom>
          <a:noFill/>
        </p:spPr>
        <p:txBody>
          <a:bodyPr wrap="square" rtlCol="0">
            <a:spAutoFit/>
          </a:bodyPr>
          <a:lstStyle/>
          <a:p>
            <a:pPr defTabSz="685800">
              <a:spcAft>
                <a:spcPts val="450"/>
              </a:spcAft>
              <a:buClrTx/>
              <a:defRPr/>
            </a:pPr>
            <a:r>
              <a:rPr lang="en-US" sz="1800" kern="1200" dirty="0">
                <a:solidFill>
                  <a:srgbClr val="60446C"/>
                </a:solidFill>
                <a:latin typeface="Arial" panose="020B0604020202020204" pitchFamily="34" charset="0"/>
                <a:ea typeface="+mn-ea"/>
                <a:cs typeface="Arial" panose="020B0604020202020204" pitchFamily="34" charset="0"/>
              </a:rPr>
              <a:t>IMPAACT 2010/VESTED is funded by the US National Institutes of Health (NIH). </a:t>
            </a:r>
          </a:p>
          <a:p>
            <a:pPr defTabSz="685800">
              <a:spcAft>
                <a:spcPts val="450"/>
              </a:spcAft>
              <a:buClrTx/>
              <a:defRPr/>
            </a:pPr>
            <a:r>
              <a:rPr lang="en-US" sz="1800" kern="1200" dirty="0">
                <a:solidFill>
                  <a:prstClr val="black"/>
                </a:solidFill>
                <a:latin typeface="Arial" panose="020B0604020202020204" pitchFamily="34" charset="0"/>
                <a:ea typeface="+mn-ea"/>
                <a:cs typeface="Arial" panose="020B0604020202020204" pitchFamily="34" charset="0"/>
              </a:rPr>
              <a:t>Overall support for the International Maternal Pediatric Adolescent AIDS Clinical Trials Network (IMPAACT) was provided by the National Institute of Allergy and Infectious Diseases (NIAID) with co-funding from the Eunice Kennedy Shriver National Institute of Child Health and Human Development (NICHD) and the National Institute of Mental Health (NIMH), all components of the National Institutes of Health (NIH), under Award Numbers UM1AI068632 (IMPAACT LOC), UM1AI068616 (IMPAACT SDMC) and UM1AI106716 (IMPAACT LC), and by NICHD contract number HHSN275201800001I. </a:t>
            </a:r>
          </a:p>
          <a:p>
            <a:pPr defTabSz="685800">
              <a:spcAft>
                <a:spcPts val="450"/>
              </a:spcAft>
              <a:buClrTx/>
              <a:defRPr/>
            </a:pPr>
            <a:r>
              <a:rPr lang="en-US" sz="1800" kern="1200" dirty="0">
                <a:solidFill>
                  <a:srgbClr val="60446C"/>
                </a:solidFill>
                <a:latin typeface="Arial" panose="020B0604020202020204" pitchFamily="34" charset="0"/>
                <a:ea typeface="+mn-ea"/>
                <a:cs typeface="Arial" panose="020B0604020202020204" pitchFamily="34" charset="0"/>
              </a:rPr>
              <a:t>The content is solely the responsibility of the authors and does not necessarily represent the official views of the NIH.</a:t>
            </a:r>
          </a:p>
          <a:p>
            <a:pPr defTabSz="685800">
              <a:spcAft>
                <a:spcPts val="450"/>
              </a:spcAft>
              <a:buClrTx/>
              <a:defRPr/>
            </a:pPr>
            <a:r>
              <a:rPr lang="en-US" sz="1800" kern="1200" dirty="0">
                <a:solidFill>
                  <a:prstClr val="black"/>
                </a:solidFill>
                <a:latin typeface="Arial" panose="020B0604020202020204" pitchFamily="34" charset="0"/>
                <a:ea typeface="+mn-ea"/>
                <a:cs typeface="Arial" panose="020B0604020202020204" pitchFamily="34" charset="0"/>
              </a:rPr>
              <a:t>The study products were provided by </a:t>
            </a:r>
            <a:r>
              <a:rPr lang="en-US" sz="1800" kern="1200" dirty="0" err="1">
                <a:solidFill>
                  <a:prstClr val="black"/>
                </a:solidFill>
                <a:latin typeface="Arial" panose="020B0604020202020204" pitchFamily="34" charset="0"/>
                <a:ea typeface="+mn-ea"/>
                <a:cs typeface="Arial" panose="020B0604020202020204" pitchFamily="34" charset="0"/>
              </a:rPr>
              <a:t>ViiV</a:t>
            </a:r>
            <a:r>
              <a:rPr lang="en-US" sz="1800" kern="1200" dirty="0">
                <a:solidFill>
                  <a:prstClr val="black"/>
                </a:solidFill>
                <a:latin typeface="Arial" panose="020B0604020202020204" pitchFamily="34" charset="0"/>
                <a:ea typeface="+mn-ea"/>
                <a:cs typeface="Arial" panose="020B0604020202020204" pitchFamily="34" charset="0"/>
              </a:rPr>
              <a:t> Healthcare Ltd, Gilead Sciences, Mylan.</a:t>
            </a:r>
          </a:p>
        </p:txBody>
      </p:sp>
      <p:pic>
        <p:nvPicPr>
          <p:cNvPr id="9" name="Picture 8" descr="Logo, IMPAACT Network&#10;&#10;Description automatically generated">
            <a:extLst>
              <a:ext uri="{FF2B5EF4-FFF2-40B4-BE49-F238E27FC236}">
                <a16:creationId xmlns:a16="http://schemas.microsoft.com/office/drawing/2014/main" id="{41C24667-544E-4661-B711-B43D3BA53E80}"/>
              </a:ext>
            </a:extLst>
          </p:cNvPr>
          <p:cNvPicPr>
            <a:picLocks noChangeAspect="1"/>
          </p:cNvPicPr>
          <p:nvPr/>
        </p:nvPicPr>
        <p:blipFill>
          <a:blip r:embed="rId5"/>
          <a:stretch>
            <a:fillRect/>
          </a:stretch>
        </p:blipFill>
        <p:spPr>
          <a:xfrm>
            <a:off x="8077200" y="4570492"/>
            <a:ext cx="903420" cy="522582"/>
          </a:xfrm>
          <a:prstGeom prst="rect">
            <a:avLst/>
          </a:prstGeom>
        </p:spPr>
      </p:pic>
      <p:sp>
        <p:nvSpPr>
          <p:cNvPr id="10" name="Title 1">
            <a:extLst>
              <a:ext uri="{FF2B5EF4-FFF2-40B4-BE49-F238E27FC236}">
                <a16:creationId xmlns:a16="http://schemas.microsoft.com/office/drawing/2014/main" id="{8EAF510D-6C76-496C-8257-EC5C05C72496}"/>
              </a:ext>
            </a:extLst>
          </p:cNvPr>
          <p:cNvSpPr txBox="1">
            <a:spLocks/>
          </p:cNvSpPr>
          <p:nvPr/>
        </p:nvSpPr>
        <p:spPr>
          <a:xfrm>
            <a:off x="1485900" y="181536"/>
            <a:ext cx="6172200" cy="504265"/>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2800" kern="1200">
                <a:solidFill>
                  <a:srgbClr val="C00000"/>
                </a:solidFill>
                <a:latin typeface="Arial" pitchFamily="34" charset="0"/>
                <a:ea typeface="+mj-ea"/>
                <a:cs typeface="Arial" pitchFamily="34" charset="0"/>
              </a:defRPr>
            </a:lvl1pPr>
          </a:lstStyle>
          <a:p>
            <a:pPr defTabSz="685800">
              <a:buClrTx/>
            </a:pPr>
            <a:r>
              <a:rPr lang="en-US" sz="3600" dirty="0">
                <a:solidFill>
                  <a:srgbClr val="415665"/>
                </a:solidFill>
              </a:rPr>
              <a:t>Acknowledgements</a:t>
            </a:r>
          </a:p>
        </p:txBody>
      </p:sp>
      <p:pic>
        <p:nvPicPr>
          <p:cNvPr id="2" name="Audio 1">
            <a:hlinkClick r:id="" action="ppaction://media"/>
            <a:extLst>
              <a:ext uri="{FF2B5EF4-FFF2-40B4-BE49-F238E27FC236}">
                <a16:creationId xmlns:a16="http://schemas.microsoft.com/office/drawing/2014/main" id="{6440D972-F4C9-EB4E-AC2C-469382902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83131576"/>
      </p:ext>
    </p:extLst>
  </p:cSld>
  <p:clrMapOvr>
    <a:masterClrMapping/>
  </p:clrMapOvr>
  <mc:AlternateContent xmlns:mc="http://schemas.openxmlformats.org/markup-compatibility/2006" xmlns:p14="http://schemas.microsoft.com/office/powerpoint/2010/main">
    <mc:Choice Requires="p14">
      <p:transition spd="slow" p14:dur="2000" advTm="1999"/>
    </mc:Choice>
    <mc:Fallback xmlns="">
      <p:transition spd="slow" advTm="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15" name="Google Shape;81;p13">
            <a:extLst>
              <a:ext uri="{FF2B5EF4-FFF2-40B4-BE49-F238E27FC236}">
                <a16:creationId xmlns:a16="http://schemas.microsoft.com/office/drawing/2014/main" id="{47CA38E4-B4E0-42AE-8022-E7B81197186F}"/>
              </a:ext>
            </a:extLst>
          </p:cNvPr>
          <p:cNvSpPr txBox="1">
            <a:spLocks/>
          </p:cNvSpPr>
          <p:nvPr/>
        </p:nvSpPr>
        <p:spPr>
          <a:xfrm>
            <a:off x="664614" y="3446577"/>
            <a:ext cx="7847087" cy="4250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1pPr>
            <a:lvl2pPr marR="0" lvl="1"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2pPr>
            <a:lvl3pPr marR="0" lvl="2"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3pPr>
            <a:lvl4pPr marR="0" lvl="3"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4pPr>
            <a:lvl5pPr marR="0" lvl="4"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5pPr>
            <a:lvl6pPr marR="0" lvl="5"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6pPr>
            <a:lvl7pPr marR="0" lvl="6"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7pPr>
            <a:lvl8pPr marR="0" lvl="7"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8pPr>
            <a:lvl9pPr marR="0" lvl="8" algn="l" rtl="0">
              <a:lnSpc>
                <a:spcPct val="100000"/>
              </a:lnSpc>
              <a:spcBef>
                <a:spcPts val="0"/>
              </a:spcBef>
              <a:spcAft>
                <a:spcPts val="0"/>
              </a:spcAft>
              <a:buClr>
                <a:schemeClr val="lt1"/>
              </a:buClr>
              <a:buSzPts val="6000"/>
              <a:buFont typeface="Dosis"/>
              <a:buNone/>
              <a:defRPr sz="6000" b="0" i="0" u="none" strike="noStrike" cap="none">
                <a:solidFill>
                  <a:schemeClr val="lt1"/>
                </a:solidFill>
                <a:latin typeface="Dosis"/>
                <a:ea typeface="Dosis"/>
                <a:cs typeface="Dosis"/>
                <a:sym typeface="Dosis"/>
              </a:defRPr>
            </a:lvl9pPr>
          </a:lstStyle>
          <a:p>
            <a:r>
              <a:rPr lang="en-US" sz="1800" b="1" dirty="0">
                <a:latin typeface="+mj-lt"/>
              </a:rPr>
              <a:t>Risa M. Hoffman</a:t>
            </a:r>
            <a:r>
              <a:rPr lang="en-US" sz="1800" dirty="0">
                <a:latin typeface="+mj-lt"/>
              </a:rPr>
              <a:t>, Lauren Ziemba, Sean Brummel, Lameck </a:t>
            </a:r>
            <a:r>
              <a:rPr lang="en-US" sz="1800" dirty="0" err="1">
                <a:latin typeface="+mj-lt"/>
              </a:rPr>
              <a:t>Chinula</a:t>
            </a:r>
            <a:r>
              <a:rPr lang="en-US" sz="1800" dirty="0">
                <a:latin typeface="+mj-lt"/>
              </a:rPr>
              <a:t>, </a:t>
            </a:r>
            <a:r>
              <a:rPr lang="en-US" sz="1800" dirty="0" err="1">
                <a:latin typeface="+mj-lt"/>
              </a:rPr>
              <a:t>Teacler</a:t>
            </a:r>
            <a:r>
              <a:rPr lang="en-US" sz="1800" dirty="0">
                <a:latin typeface="+mj-lt"/>
              </a:rPr>
              <a:t> </a:t>
            </a:r>
            <a:r>
              <a:rPr lang="en-US" sz="1800" dirty="0" err="1">
                <a:latin typeface="+mj-lt"/>
              </a:rPr>
              <a:t>Nematadzira</a:t>
            </a:r>
            <a:r>
              <a:rPr lang="en-US" sz="1800" dirty="0">
                <a:latin typeface="+mj-lt"/>
              </a:rPr>
              <a:t>, Frances </a:t>
            </a:r>
            <a:r>
              <a:rPr lang="en-US" sz="1800" dirty="0" err="1">
                <a:latin typeface="+mj-lt"/>
              </a:rPr>
              <a:t>Nakayiwa</a:t>
            </a:r>
            <a:r>
              <a:rPr lang="en-US" sz="1800" dirty="0">
                <a:latin typeface="+mj-lt"/>
              </a:rPr>
              <a:t>, Jeff Stringer, Chelsea </a:t>
            </a:r>
            <a:r>
              <a:rPr lang="en-US" sz="1800" dirty="0" err="1">
                <a:latin typeface="+mj-lt"/>
              </a:rPr>
              <a:t>Krotje</a:t>
            </a:r>
            <a:r>
              <a:rPr lang="en-US" sz="1800" dirty="0">
                <a:latin typeface="+mj-lt"/>
              </a:rPr>
              <a:t>, Patrick Jean-Philippe, Anne </a:t>
            </a:r>
            <a:r>
              <a:rPr lang="en-US" sz="1800" dirty="0" err="1">
                <a:latin typeface="+mj-lt"/>
              </a:rPr>
              <a:t>Coletti</a:t>
            </a:r>
            <a:r>
              <a:rPr lang="en-US" sz="1800" dirty="0">
                <a:latin typeface="+mj-lt"/>
              </a:rPr>
              <a:t>, Rebecca </a:t>
            </a:r>
            <a:r>
              <a:rPr lang="en-US" sz="1800" dirty="0" err="1">
                <a:latin typeface="+mj-lt"/>
              </a:rPr>
              <a:t>Zash</a:t>
            </a:r>
            <a:r>
              <a:rPr lang="en-US" sz="1800" dirty="0">
                <a:latin typeface="+mj-lt"/>
              </a:rPr>
              <a:t>, Roger Shapiro, Paul Sax, Judith S. Currier, Shahin Lockman on behalf of IMPAACT 2010 Team</a:t>
            </a:r>
          </a:p>
          <a:p>
            <a:endParaRPr lang="en-US" sz="1800" dirty="0">
              <a:latin typeface="+mj-lt"/>
            </a:endParaRPr>
          </a:p>
        </p:txBody>
      </p:sp>
      <p:sp>
        <p:nvSpPr>
          <p:cNvPr id="16" name="Google Shape;72;p12">
            <a:extLst>
              <a:ext uri="{FF2B5EF4-FFF2-40B4-BE49-F238E27FC236}">
                <a16:creationId xmlns:a16="http://schemas.microsoft.com/office/drawing/2014/main" id="{B4D696FB-EEDC-43B5-B037-2CBB67DB3637}"/>
              </a:ext>
            </a:extLst>
          </p:cNvPr>
          <p:cNvSpPr txBox="1">
            <a:spLocks noGrp="1"/>
          </p:cNvSpPr>
          <p:nvPr>
            <p:ph type="ctrTitle"/>
          </p:nvPr>
        </p:nvSpPr>
        <p:spPr>
          <a:xfrm>
            <a:off x="496111" y="401251"/>
            <a:ext cx="8392741" cy="1159800"/>
          </a:xfrm>
          <a:prstGeom prst="rect">
            <a:avLst/>
          </a:prstGeom>
        </p:spPr>
        <p:txBody>
          <a:bodyPr spcFirstLastPara="1" wrap="square" lIns="91425" tIns="91425" rIns="91425" bIns="91425" anchor="b" anchorCtr="0">
            <a:noAutofit/>
          </a:bodyPr>
          <a:lstStyle/>
          <a:p>
            <a:pPr lvl="0" algn="ctr"/>
            <a:r>
              <a:rPr lang="en-US" sz="3400" dirty="0">
                <a:latin typeface="+mj-lt"/>
              </a:rPr>
              <a:t>Antepartum weight gain and adverse pregnancy outcomes in IMPAACT 2010</a:t>
            </a:r>
            <a:endParaRPr sz="3400" dirty="0">
              <a:latin typeface="+mj-lt"/>
            </a:endParaRPr>
          </a:p>
        </p:txBody>
      </p:sp>
      <p:pic>
        <p:nvPicPr>
          <p:cNvPr id="2" name="Audio 1">
            <a:hlinkClick r:id="" action="ppaction://media"/>
            <a:extLst>
              <a:ext uri="{FF2B5EF4-FFF2-40B4-BE49-F238E27FC236}">
                <a16:creationId xmlns:a16="http://schemas.microsoft.com/office/drawing/2014/main" id="{3451DB5A-546F-0A40-A640-2D4CC2778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571168766"/>
      </p:ext>
    </p:extLst>
  </p:cSld>
  <p:clrMapOvr>
    <a:masterClrMapping/>
  </p:clrMapOvr>
  <p:transition advTm="843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4" name="Google Shape;164;p19"/>
          <p:cNvSpPr txBox="1">
            <a:spLocks noGrp="1"/>
          </p:cNvSpPr>
          <p:nvPr>
            <p:ph type="body" idx="1"/>
          </p:nvPr>
        </p:nvSpPr>
        <p:spPr>
          <a:xfrm>
            <a:off x="455284" y="954541"/>
            <a:ext cx="8233431" cy="3777846"/>
          </a:xfrm>
          <a:prstGeom prst="rect">
            <a:avLst/>
          </a:prstGeom>
        </p:spPr>
        <p:txBody>
          <a:bodyPr spcFirstLastPara="1" wrap="square" lIns="91425" tIns="91425" rIns="91425" bIns="91425" anchor="t" anchorCtr="0">
            <a:noAutofit/>
          </a:bodyPr>
          <a:lstStyle/>
          <a:p>
            <a:pPr marL="230188" indent="-230188"/>
            <a:r>
              <a:rPr lang="en-US" dirty="0">
                <a:latin typeface="+mj-lt"/>
              </a:rPr>
              <a:t>ART containing dolutegravir (DTG) and/or tenofovir alafenamide fumarate (TAF) </a:t>
            </a:r>
            <a:r>
              <a:rPr lang="en-US" dirty="0">
                <a:latin typeface="+mj-lt"/>
                <a:sym typeface="Wingdings" pitchFamily="2" charset="2"/>
              </a:rPr>
              <a:t>is associated </a:t>
            </a:r>
            <a:r>
              <a:rPr lang="en-US" dirty="0">
                <a:latin typeface="+mj-lt"/>
              </a:rPr>
              <a:t>greater weight gain in both non-pregnant and pregnant women</a:t>
            </a:r>
            <a:r>
              <a:rPr lang="en-US" baseline="30000" dirty="0">
                <a:latin typeface="+mj-lt"/>
              </a:rPr>
              <a:t>1,2</a:t>
            </a:r>
          </a:p>
          <a:p>
            <a:pPr marL="230188" indent="-230188"/>
            <a:r>
              <a:rPr lang="en-US" dirty="0">
                <a:latin typeface="+mj-lt"/>
              </a:rPr>
              <a:t>Efavirenz (EFV) and tenofovir disoproxil fumarate (TDF) have been associated with low weight gain in pregnancy</a:t>
            </a:r>
            <a:r>
              <a:rPr lang="en-US" baseline="30000" dirty="0">
                <a:latin typeface="+mj-lt"/>
              </a:rPr>
              <a:t>2</a:t>
            </a:r>
            <a:r>
              <a:rPr lang="en-US" dirty="0">
                <a:latin typeface="+mj-lt"/>
              </a:rPr>
              <a:t> </a:t>
            </a:r>
          </a:p>
          <a:p>
            <a:pPr marL="230188" indent="-230188"/>
            <a:r>
              <a:rPr lang="en-US" dirty="0">
                <a:latin typeface="+mj-lt"/>
              </a:rPr>
              <a:t>Both insufficient and excessive weight gain in pregnancy have been associated with adverse pregnancy outcomes</a:t>
            </a:r>
            <a:r>
              <a:rPr lang="en-US" baseline="30000" dirty="0">
                <a:latin typeface="+mj-lt"/>
              </a:rPr>
              <a:t>3</a:t>
            </a:r>
          </a:p>
          <a:p>
            <a:pPr marL="230188" indent="-230188"/>
            <a:r>
              <a:rPr lang="en-US" dirty="0">
                <a:latin typeface="+mj-lt"/>
              </a:rPr>
              <a:t>IMPAACT 2010: pregnant women with HIV-1 randomized to start treatment with DTG+FTC/TAF, DTG+FTC/TDF, or EFV/FTC/TDF</a:t>
            </a:r>
          </a:p>
          <a:p>
            <a:pPr marL="461963" lvl="1" indent="-231775"/>
            <a:r>
              <a:rPr lang="en-US" sz="1800" dirty="0">
                <a:latin typeface="+mj-lt"/>
              </a:rPr>
              <a:t>Significantly lower rate of adverse pregnancy outcomes in women in DTG+FTC/TAF arm than other two arms</a:t>
            </a:r>
            <a:r>
              <a:rPr lang="en-US" sz="1800" baseline="30000" dirty="0">
                <a:latin typeface="+mj-lt"/>
              </a:rPr>
              <a:t>4</a:t>
            </a:r>
          </a:p>
        </p:txBody>
      </p:sp>
      <p:sp>
        <p:nvSpPr>
          <p:cNvPr id="165" name="Google Shape;165;p19"/>
          <p:cNvSpPr txBox="1">
            <a:spLocks noGrp="1"/>
          </p:cNvSpPr>
          <p:nvPr>
            <p:ph type="title"/>
          </p:nvPr>
        </p:nvSpPr>
        <p:spPr>
          <a:xfrm>
            <a:off x="817831" y="-271395"/>
            <a:ext cx="8487871" cy="114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solidFill>
                  <a:srgbClr val="386072"/>
                </a:solidFill>
                <a:latin typeface="+mj-lt"/>
              </a:rPr>
              <a:t>Background and Rationale</a:t>
            </a:r>
            <a:endParaRPr sz="3000" dirty="0">
              <a:solidFill>
                <a:srgbClr val="386072"/>
              </a:solidFill>
              <a:latin typeface="+mj-lt"/>
            </a:endParaRPr>
          </a:p>
        </p:txBody>
      </p:sp>
      <p:sp>
        <p:nvSpPr>
          <p:cNvPr id="3" name="TextBox 2">
            <a:extLst>
              <a:ext uri="{FF2B5EF4-FFF2-40B4-BE49-F238E27FC236}">
                <a16:creationId xmlns:a16="http://schemas.microsoft.com/office/drawing/2014/main" id="{B303523C-63ED-294A-B4AC-5F0A5648941B}"/>
              </a:ext>
            </a:extLst>
          </p:cNvPr>
          <p:cNvSpPr txBox="1"/>
          <p:nvPr/>
        </p:nvSpPr>
        <p:spPr>
          <a:xfrm>
            <a:off x="656126" y="4732387"/>
            <a:ext cx="5592123" cy="400110"/>
          </a:xfrm>
          <a:prstGeom prst="rect">
            <a:avLst/>
          </a:prstGeom>
          <a:noFill/>
        </p:spPr>
        <p:txBody>
          <a:bodyPr wrap="square" rtlCol="0">
            <a:spAutoFit/>
          </a:bodyPr>
          <a:lstStyle/>
          <a:p>
            <a:r>
              <a:rPr lang="en-US" sz="1000" dirty="0">
                <a:solidFill>
                  <a:schemeClr val="tx1"/>
                </a:solidFill>
              </a:rPr>
              <a:t>1-Venter WDF et al NEJM 2019; 2-Caniglia E et al, </a:t>
            </a:r>
            <a:r>
              <a:rPr lang="en-US" sz="1000" dirty="0" err="1">
                <a:solidFill>
                  <a:schemeClr val="tx1"/>
                </a:solidFill>
              </a:rPr>
              <a:t>Eclinical</a:t>
            </a:r>
            <a:r>
              <a:rPr lang="en-US" sz="1000" dirty="0">
                <a:solidFill>
                  <a:schemeClr val="tx1"/>
                </a:solidFill>
              </a:rPr>
              <a:t> Medicine 2020; 3-Ukah UV et al. PLOS Medicine 2019; 4-Primary outcomes presented at CROI 2020, Abstract 130</a:t>
            </a:r>
          </a:p>
        </p:txBody>
      </p:sp>
      <p:sp>
        <p:nvSpPr>
          <p:cNvPr id="5" name="Google Shape;167;p19">
            <a:extLst>
              <a:ext uri="{FF2B5EF4-FFF2-40B4-BE49-F238E27FC236}">
                <a16:creationId xmlns:a16="http://schemas.microsoft.com/office/drawing/2014/main" id="{A253A9FC-7A6E-408B-A379-F4B666A67CB4}"/>
              </a:ext>
            </a:extLst>
          </p:cNvPr>
          <p:cNvSpPr txBox="1">
            <a:spLocks/>
          </p:cNvSpPr>
          <p:nvPr/>
        </p:nvSpPr>
        <p:spPr>
          <a:xfrm>
            <a:off x="-100" y="7464"/>
            <a:ext cx="656229"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defTabSz="1219170">
              <a:buClr>
                <a:srgbClr val="000000"/>
              </a:buClr>
            </a:pPr>
            <a:fld id="{00000000-1234-1234-1234-123412341234}" type="slidenum">
              <a:rPr lang="en" sz="2400" kern="0" smtClean="0">
                <a:solidFill>
                  <a:srgbClr val="FFFFFF"/>
                </a:solidFill>
                <a:latin typeface="Arial"/>
              </a:rPr>
              <a:pPr defTabSz="1219170">
                <a:buClr>
                  <a:srgbClr val="000000"/>
                </a:buClr>
              </a:pPr>
              <a:t>3</a:t>
            </a:fld>
            <a:endParaRPr lang="en" kern="0" dirty="0">
              <a:solidFill>
                <a:srgbClr val="FFFFFF"/>
              </a:solidFill>
              <a:latin typeface="Arial"/>
            </a:endParaRPr>
          </a:p>
        </p:txBody>
      </p:sp>
      <p:pic>
        <p:nvPicPr>
          <p:cNvPr id="2" name="Audio 1">
            <a:hlinkClick r:id="" action="ppaction://media"/>
            <a:extLst>
              <a:ext uri="{FF2B5EF4-FFF2-40B4-BE49-F238E27FC236}">
                <a16:creationId xmlns:a16="http://schemas.microsoft.com/office/drawing/2014/main" id="{B9941108-0F41-EC41-A3E5-AE9D5BD00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46043614"/>
      </p:ext>
    </p:extLst>
  </p:cSld>
  <p:clrMapOvr>
    <a:masterClrMapping/>
  </p:clrMapOvr>
  <p:transition advTm="719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4" name="Google Shape;164;p19"/>
          <p:cNvSpPr txBox="1">
            <a:spLocks noGrp="1"/>
          </p:cNvSpPr>
          <p:nvPr>
            <p:ph type="body" idx="1"/>
          </p:nvPr>
        </p:nvSpPr>
        <p:spPr>
          <a:xfrm>
            <a:off x="706846" y="774133"/>
            <a:ext cx="8191290" cy="3786292"/>
          </a:xfrm>
          <a:prstGeom prst="rect">
            <a:avLst/>
          </a:prstGeom>
        </p:spPr>
        <p:txBody>
          <a:bodyPr spcFirstLastPara="1" wrap="square" lIns="91425" tIns="91425" rIns="91425" bIns="91425" anchor="t" anchorCtr="0">
            <a:noAutofit/>
          </a:bodyPr>
          <a:lstStyle/>
          <a:p>
            <a:pPr marL="231775" indent="-231775">
              <a:spcBef>
                <a:spcPts val="0"/>
              </a:spcBef>
            </a:pPr>
            <a:r>
              <a:rPr lang="en-US" sz="2100" dirty="0">
                <a:latin typeface="+mj-lt"/>
              </a:rPr>
              <a:t>Estimated by-arm differences in average antepartum weekly weight gain using generalized estimating equations </a:t>
            </a:r>
          </a:p>
          <a:p>
            <a:pPr marL="231775" indent="-231775">
              <a:spcBef>
                <a:spcPts val="0"/>
              </a:spcBef>
            </a:pPr>
            <a:r>
              <a:rPr lang="en-US" sz="2100" dirty="0">
                <a:latin typeface="+mj-lt"/>
              </a:rPr>
              <a:t>Evaluated associations between weight gain and adverse pregnancy outcomes using Cox-proportional hazards regression*:</a:t>
            </a:r>
          </a:p>
          <a:p>
            <a:pPr marL="463550" lvl="2" indent="-231775"/>
            <a:r>
              <a:rPr lang="en-US" sz="1800" dirty="0">
                <a:latin typeface="+mj-lt"/>
              </a:rPr>
              <a:t>Composite outcome of stillbirth (≥20 </a:t>
            </a:r>
            <a:r>
              <a:rPr lang="en-US" sz="1800" dirty="0" err="1">
                <a:latin typeface="+mj-lt"/>
              </a:rPr>
              <a:t>wks</a:t>
            </a:r>
            <a:r>
              <a:rPr lang="en-US" sz="1800" dirty="0">
                <a:latin typeface="+mj-lt"/>
              </a:rPr>
              <a:t> GA), preterm delivery (&lt;37 </a:t>
            </a:r>
            <a:r>
              <a:rPr lang="en-US" sz="1800" dirty="0" err="1">
                <a:latin typeface="+mj-lt"/>
              </a:rPr>
              <a:t>wks</a:t>
            </a:r>
            <a:r>
              <a:rPr lang="en-US" sz="1800" dirty="0">
                <a:latin typeface="+mj-lt"/>
              </a:rPr>
              <a:t> GA) and small for gestational age (SGA: &lt;10</a:t>
            </a:r>
            <a:r>
              <a:rPr lang="en-US" sz="1800" baseline="30000" dirty="0">
                <a:latin typeface="+mj-lt"/>
              </a:rPr>
              <a:t>th</a:t>
            </a:r>
            <a:r>
              <a:rPr lang="en-US" sz="1800" dirty="0">
                <a:latin typeface="+mj-lt"/>
              </a:rPr>
              <a:t> percentile)</a:t>
            </a:r>
          </a:p>
          <a:p>
            <a:pPr marL="463550" lvl="2" indent="-231775"/>
            <a:r>
              <a:rPr lang="en-US" sz="1800" dirty="0">
                <a:latin typeface="+mj-lt"/>
              </a:rPr>
              <a:t>Individual components of the composite outcome</a:t>
            </a:r>
          </a:p>
          <a:p>
            <a:pPr marL="463550" lvl="2" indent="-231775"/>
            <a:r>
              <a:rPr lang="en-US" sz="1800" dirty="0">
                <a:latin typeface="+mj-lt"/>
              </a:rPr>
              <a:t>Neonatal death</a:t>
            </a:r>
          </a:p>
          <a:p>
            <a:pPr marL="231775" indent="-231775">
              <a:spcBef>
                <a:spcPts val="0"/>
              </a:spcBef>
            </a:pPr>
            <a:r>
              <a:rPr lang="en-US" sz="2100" dirty="0">
                <a:latin typeface="+mj-lt"/>
              </a:rPr>
              <a:t>Weight categories: low weight gain &lt;0.18 kg/week and high weight gain &gt;0.59 kg/week (Institute of Medicine Guidelines)</a:t>
            </a:r>
            <a:endParaRPr lang="en-US" sz="2100" baseline="30000" dirty="0">
              <a:latin typeface="+mj-lt"/>
            </a:endParaRPr>
          </a:p>
          <a:p>
            <a:pPr marL="101600" indent="0">
              <a:spcBef>
                <a:spcPts val="0"/>
              </a:spcBef>
              <a:buNone/>
            </a:pPr>
            <a:endParaRPr lang="en-US" dirty="0">
              <a:latin typeface="+mj-lt"/>
            </a:endParaRPr>
          </a:p>
          <a:p>
            <a:pPr lvl="2"/>
            <a:endParaRPr lang="en-US" dirty="0">
              <a:highlight>
                <a:srgbClr val="FFFF00"/>
              </a:highlight>
              <a:latin typeface="+mj-lt"/>
            </a:endParaRPr>
          </a:p>
          <a:p>
            <a:pPr lvl="2"/>
            <a:endParaRPr lang="en-US" dirty="0">
              <a:latin typeface="+mj-lt"/>
            </a:endParaRPr>
          </a:p>
          <a:p>
            <a:pPr lvl="2"/>
            <a:endParaRPr lang="en-US" dirty="0">
              <a:latin typeface="+mj-lt"/>
            </a:endParaRPr>
          </a:p>
          <a:p>
            <a:pPr marL="558800" lvl="1" indent="0">
              <a:buNone/>
            </a:pPr>
            <a:endParaRPr lang="en-US" sz="1800" dirty="0">
              <a:latin typeface="+mj-lt"/>
            </a:endParaRPr>
          </a:p>
        </p:txBody>
      </p:sp>
      <p:sp>
        <p:nvSpPr>
          <p:cNvPr id="165" name="Google Shape;165;p19"/>
          <p:cNvSpPr txBox="1">
            <a:spLocks noGrp="1"/>
          </p:cNvSpPr>
          <p:nvPr>
            <p:ph type="title"/>
          </p:nvPr>
        </p:nvSpPr>
        <p:spPr>
          <a:xfrm>
            <a:off x="706846" y="-311291"/>
            <a:ext cx="8191290" cy="108542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solidFill>
                  <a:srgbClr val="386072"/>
                </a:solidFill>
                <a:latin typeface="+mj-lt"/>
              </a:rPr>
              <a:t>Objectives and Methods</a:t>
            </a:r>
            <a:endParaRPr sz="3000" dirty="0">
              <a:solidFill>
                <a:srgbClr val="386072"/>
              </a:solidFill>
              <a:latin typeface="+mj-lt"/>
            </a:endParaRPr>
          </a:p>
        </p:txBody>
      </p:sp>
      <p:sp>
        <p:nvSpPr>
          <p:cNvPr id="3" name="TextBox 2">
            <a:extLst>
              <a:ext uri="{FF2B5EF4-FFF2-40B4-BE49-F238E27FC236}">
                <a16:creationId xmlns:a16="http://schemas.microsoft.com/office/drawing/2014/main" id="{7BDC64C6-7358-B940-BE8D-2C7A2587B2A3}"/>
              </a:ext>
            </a:extLst>
          </p:cNvPr>
          <p:cNvSpPr txBox="1"/>
          <p:nvPr/>
        </p:nvSpPr>
        <p:spPr>
          <a:xfrm>
            <a:off x="656129" y="4215166"/>
            <a:ext cx="6065894" cy="523220"/>
          </a:xfrm>
          <a:prstGeom prst="rect">
            <a:avLst/>
          </a:prstGeom>
          <a:noFill/>
        </p:spPr>
        <p:txBody>
          <a:bodyPr wrap="square" rtlCol="0">
            <a:spAutoFit/>
          </a:bodyPr>
          <a:lstStyle/>
          <a:p>
            <a:r>
              <a:rPr lang="en-US" dirty="0">
                <a:solidFill>
                  <a:schemeClr val="tx1"/>
                </a:solidFill>
              </a:rPr>
              <a:t>*Weight included as a time-varying covariate; analyses adjusted for gestational age at baseline</a:t>
            </a:r>
          </a:p>
        </p:txBody>
      </p:sp>
      <p:sp>
        <p:nvSpPr>
          <p:cNvPr id="6" name="Google Shape;167;p19">
            <a:extLst>
              <a:ext uri="{FF2B5EF4-FFF2-40B4-BE49-F238E27FC236}">
                <a16:creationId xmlns:a16="http://schemas.microsoft.com/office/drawing/2014/main" id="{C0A67867-4132-463C-A900-7C60FDE62A90}"/>
              </a:ext>
            </a:extLst>
          </p:cNvPr>
          <p:cNvSpPr txBox="1">
            <a:spLocks/>
          </p:cNvSpPr>
          <p:nvPr/>
        </p:nvSpPr>
        <p:spPr>
          <a:xfrm>
            <a:off x="-100" y="7464"/>
            <a:ext cx="656229"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defTabSz="1219170">
              <a:buClr>
                <a:srgbClr val="000000"/>
              </a:buClr>
            </a:pPr>
            <a:fld id="{00000000-1234-1234-1234-123412341234}" type="slidenum">
              <a:rPr lang="en" sz="2400" kern="0" smtClean="0">
                <a:solidFill>
                  <a:srgbClr val="FFFFFF"/>
                </a:solidFill>
                <a:latin typeface="Arial"/>
              </a:rPr>
              <a:pPr defTabSz="1219170">
                <a:buClr>
                  <a:srgbClr val="000000"/>
                </a:buClr>
              </a:pPr>
              <a:t>4</a:t>
            </a:fld>
            <a:endParaRPr lang="en" kern="0" dirty="0">
              <a:solidFill>
                <a:srgbClr val="FFFFFF"/>
              </a:solidFill>
              <a:latin typeface="Arial"/>
            </a:endParaRPr>
          </a:p>
        </p:txBody>
      </p:sp>
      <p:pic>
        <p:nvPicPr>
          <p:cNvPr id="2" name="Audio 1">
            <a:hlinkClick r:id="" action="ppaction://media"/>
            <a:extLst>
              <a:ext uri="{FF2B5EF4-FFF2-40B4-BE49-F238E27FC236}">
                <a16:creationId xmlns:a16="http://schemas.microsoft.com/office/drawing/2014/main" id="{225C982C-3423-3448-96D6-115491911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78581707"/>
      </p:ext>
    </p:extLst>
  </p:cSld>
  <p:clrMapOvr>
    <a:masterClrMapping/>
  </p:clrMapOvr>
  <p:transition advTm="589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45578430-3A34-44E1-B4C9-86C11713522E}"/>
              </a:ext>
            </a:extLst>
          </p:cNvPr>
          <p:cNvSpPr txBox="1"/>
          <p:nvPr/>
        </p:nvSpPr>
        <p:spPr>
          <a:xfrm>
            <a:off x="994486" y="868503"/>
            <a:ext cx="5477226" cy="276999"/>
          </a:xfrm>
          <a:prstGeom prst="rect">
            <a:avLst/>
          </a:prstGeom>
          <a:noFill/>
        </p:spPr>
        <p:txBody>
          <a:bodyPr wrap="square" rtlCol="0">
            <a:spAutoFit/>
          </a:bodyPr>
          <a:lstStyle/>
          <a:p>
            <a:pPr algn="ctr" defTabSz="685800">
              <a:buClrTx/>
              <a:defRPr/>
            </a:pPr>
            <a:r>
              <a:rPr lang="en-US" sz="1200" b="1" kern="1200" dirty="0">
                <a:solidFill>
                  <a:prstClr val="white"/>
                </a:solidFill>
                <a:latin typeface="Arial Narrow" panose="020B0606020202030204" pitchFamily="34" charset="0"/>
                <a:ea typeface="+mn-ea"/>
                <a:cs typeface="Arial" panose="020B0604020202020204" pitchFamily="34" charset="0"/>
              </a:rPr>
              <a:t>Arm 1: Maternal DTG+FTC/TAF During Pregnancy and Postpartum</a:t>
            </a:r>
          </a:p>
        </p:txBody>
      </p:sp>
      <p:sp>
        <p:nvSpPr>
          <p:cNvPr id="104" name="TextBox 103">
            <a:extLst>
              <a:ext uri="{FF2B5EF4-FFF2-40B4-BE49-F238E27FC236}">
                <a16:creationId xmlns:a16="http://schemas.microsoft.com/office/drawing/2014/main" id="{887D2BE0-E354-4405-9FDD-358417105C29}"/>
              </a:ext>
            </a:extLst>
          </p:cNvPr>
          <p:cNvSpPr txBox="1"/>
          <p:nvPr/>
        </p:nvSpPr>
        <p:spPr>
          <a:xfrm>
            <a:off x="6586792" y="997876"/>
            <a:ext cx="2231785" cy="1354217"/>
          </a:xfrm>
          <a:prstGeom prst="rect">
            <a:avLst/>
          </a:prstGeom>
          <a:noFill/>
        </p:spPr>
        <p:txBody>
          <a:bodyPr wrap="square" rtlCol="0" anchor="t">
            <a:spAutoFit/>
          </a:bodyPr>
          <a:lstStyle/>
          <a:p>
            <a:pPr defTabSz="685800">
              <a:buClrTx/>
              <a:defRPr/>
            </a:pPr>
            <a:r>
              <a:rPr lang="en-US" b="1" kern="1200" dirty="0">
                <a:solidFill>
                  <a:srgbClr val="415665"/>
                </a:solidFill>
                <a:latin typeface="Arial" panose="020B0604020202020204" pitchFamily="34" charset="0"/>
                <a:ea typeface="+mn-ea"/>
                <a:cs typeface="Arial" panose="020B0604020202020204" pitchFamily="34" charset="0"/>
              </a:rPr>
              <a:t>Key Eligibility Criteria</a:t>
            </a:r>
          </a:p>
          <a:p>
            <a:pPr marL="83344" indent="-83344" defTabSz="685800">
              <a:buClrTx/>
              <a:buFont typeface="Arial" panose="020B0604020202020204" pitchFamily="34" charset="0"/>
              <a:buChar char="•"/>
              <a:defRPr/>
            </a:pPr>
            <a:r>
              <a:rPr lang="en-US" b="1" kern="1200" dirty="0">
                <a:solidFill>
                  <a:srgbClr val="415665"/>
                </a:solidFill>
                <a:latin typeface="Arial" panose="020B0604020202020204" pitchFamily="34" charset="0"/>
                <a:ea typeface="+mn-ea"/>
                <a:cs typeface="Arial" panose="020B0604020202020204" pitchFamily="34" charset="0"/>
              </a:rPr>
              <a:t>Pregnant women 14-28 weeks gestation</a:t>
            </a:r>
          </a:p>
          <a:p>
            <a:pPr defTabSz="685800">
              <a:buClrTx/>
              <a:defRPr/>
            </a:pPr>
            <a:endParaRPr lang="en-US" b="1" kern="1200" dirty="0">
              <a:solidFill>
                <a:srgbClr val="415665"/>
              </a:solidFill>
              <a:latin typeface="Arial" panose="020B0604020202020204" pitchFamily="34" charset="0"/>
              <a:ea typeface="+mn-ea"/>
              <a:cs typeface="Arial" panose="020B0604020202020204" pitchFamily="34" charset="0"/>
            </a:endParaRPr>
          </a:p>
          <a:p>
            <a:pPr marL="83344" indent="-83344" defTabSz="685800">
              <a:buClrTx/>
              <a:buFont typeface="Arial" panose="020B0604020202020204" pitchFamily="34" charset="0"/>
              <a:buChar char="•"/>
              <a:defRPr/>
            </a:pPr>
            <a:r>
              <a:rPr lang="en-US" b="1" kern="1200" dirty="0">
                <a:solidFill>
                  <a:srgbClr val="415665"/>
                </a:solidFill>
                <a:latin typeface="Arial" panose="020B0604020202020204" pitchFamily="34" charset="0"/>
                <a:ea typeface="+mn-ea"/>
                <a:cs typeface="Arial" panose="020B0604020202020204" pitchFamily="34" charset="0"/>
              </a:rPr>
              <a:t>ART-naïve </a:t>
            </a:r>
          </a:p>
          <a:p>
            <a:pPr marL="83344" indent="-83344" defTabSz="685800">
              <a:buClrTx/>
              <a:buFont typeface="Arial" panose="020B0604020202020204" pitchFamily="34" charset="0"/>
              <a:buChar char="•"/>
              <a:defRPr/>
            </a:pPr>
            <a:endParaRPr lang="en-US" sz="1200" b="1" kern="1200" dirty="0">
              <a:solidFill>
                <a:srgbClr val="415665"/>
              </a:solidFill>
              <a:latin typeface="Arial Narrow" panose="020B0606020202030204" pitchFamily="34" charset="0"/>
              <a:ea typeface="+mn-ea"/>
              <a:cs typeface="Arial" panose="020B0604020202020204" pitchFamily="34" charset="0"/>
            </a:endParaRPr>
          </a:p>
        </p:txBody>
      </p:sp>
      <p:sp>
        <p:nvSpPr>
          <p:cNvPr id="53" name="Title 3">
            <a:extLst>
              <a:ext uri="{FF2B5EF4-FFF2-40B4-BE49-F238E27FC236}">
                <a16:creationId xmlns:a16="http://schemas.microsoft.com/office/drawing/2014/main" id="{7933FACC-37FE-4C81-B6EE-8D881925CF95}"/>
              </a:ext>
            </a:extLst>
          </p:cNvPr>
          <p:cNvSpPr txBox="1">
            <a:spLocks/>
          </p:cNvSpPr>
          <p:nvPr/>
        </p:nvSpPr>
        <p:spPr>
          <a:xfrm>
            <a:off x="-325423" y="-168962"/>
            <a:ext cx="9144000" cy="743027"/>
          </a:xfrm>
          <a:prstGeom prst="rect">
            <a:avLst/>
          </a:prstGeom>
          <a:noFill/>
          <a:ln>
            <a:noFill/>
          </a:ln>
        </p:spPr>
        <p:txBody>
          <a:bodyPr spcFirstLastPara="1" wrap="square" lIns="68569" tIns="68569" rIns="68569" bIns="68569"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algn="ctr" defTabSz="685800">
              <a:buClr>
                <a:srgbClr val="0DB7C4"/>
              </a:buClr>
              <a:defRPr/>
            </a:pPr>
            <a:r>
              <a:rPr lang="en-US" sz="2800" dirty="0">
                <a:solidFill>
                  <a:srgbClr val="415665"/>
                </a:solidFill>
                <a:latin typeface="Arial" panose="020B0604020202020204" pitchFamily="34" charset="0"/>
                <a:cs typeface="Arial" panose="020B0604020202020204" pitchFamily="34" charset="0"/>
              </a:rPr>
              <a:t>IMPAACT 2010 Study Design</a:t>
            </a:r>
          </a:p>
        </p:txBody>
      </p:sp>
      <p:pic>
        <p:nvPicPr>
          <p:cNvPr id="3" name="Picture 2">
            <a:extLst>
              <a:ext uri="{FF2B5EF4-FFF2-40B4-BE49-F238E27FC236}">
                <a16:creationId xmlns:a16="http://schemas.microsoft.com/office/drawing/2014/main" id="{E6147F43-FA1A-CA43-9558-5DCEEA1F870A}"/>
              </a:ext>
            </a:extLst>
          </p:cNvPr>
          <p:cNvPicPr>
            <a:picLocks noChangeAspect="1"/>
          </p:cNvPicPr>
          <p:nvPr/>
        </p:nvPicPr>
        <p:blipFill>
          <a:blip r:embed="rId6"/>
          <a:stretch>
            <a:fillRect/>
          </a:stretch>
        </p:blipFill>
        <p:spPr>
          <a:xfrm>
            <a:off x="195467" y="425804"/>
            <a:ext cx="1026074" cy="3429747"/>
          </a:xfrm>
          <a:prstGeom prst="rect">
            <a:avLst/>
          </a:prstGeom>
        </p:spPr>
      </p:pic>
      <p:pic>
        <p:nvPicPr>
          <p:cNvPr id="5" name="Picture 4">
            <a:extLst>
              <a:ext uri="{FF2B5EF4-FFF2-40B4-BE49-F238E27FC236}">
                <a16:creationId xmlns:a16="http://schemas.microsoft.com/office/drawing/2014/main" id="{C2D574DD-43F0-6D4E-8F17-7BCDB2E082B2}"/>
              </a:ext>
            </a:extLst>
          </p:cNvPr>
          <p:cNvPicPr>
            <a:picLocks noChangeAspect="1"/>
          </p:cNvPicPr>
          <p:nvPr/>
        </p:nvPicPr>
        <p:blipFill>
          <a:blip r:embed="rId7"/>
          <a:stretch>
            <a:fillRect/>
          </a:stretch>
        </p:blipFill>
        <p:spPr>
          <a:xfrm>
            <a:off x="1109566" y="501376"/>
            <a:ext cx="5076165" cy="984071"/>
          </a:xfrm>
          <a:prstGeom prst="rect">
            <a:avLst/>
          </a:prstGeom>
        </p:spPr>
      </p:pic>
      <p:pic>
        <p:nvPicPr>
          <p:cNvPr id="7" name="Picture 6">
            <a:extLst>
              <a:ext uri="{FF2B5EF4-FFF2-40B4-BE49-F238E27FC236}">
                <a16:creationId xmlns:a16="http://schemas.microsoft.com/office/drawing/2014/main" id="{637FC72A-D370-5A42-9993-10A0AABF94A0}"/>
              </a:ext>
            </a:extLst>
          </p:cNvPr>
          <p:cNvPicPr>
            <a:picLocks noChangeAspect="1"/>
          </p:cNvPicPr>
          <p:nvPr/>
        </p:nvPicPr>
        <p:blipFill>
          <a:blip r:embed="rId8"/>
          <a:stretch>
            <a:fillRect/>
          </a:stretch>
        </p:blipFill>
        <p:spPr>
          <a:xfrm>
            <a:off x="1109566" y="1724092"/>
            <a:ext cx="5076165" cy="941546"/>
          </a:xfrm>
          <a:prstGeom prst="rect">
            <a:avLst/>
          </a:prstGeom>
        </p:spPr>
      </p:pic>
      <p:pic>
        <p:nvPicPr>
          <p:cNvPr id="9" name="Picture 8">
            <a:extLst>
              <a:ext uri="{FF2B5EF4-FFF2-40B4-BE49-F238E27FC236}">
                <a16:creationId xmlns:a16="http://schemas.microsoft.com/office/drawing/2014/main" id="{6201FBED-54F0-4C40-B257-129E2B7F1AF6}"/>
              </a:ext>
            </a:extLst>
          </p:cNvPr>
          <p:cNvPicPr>
            <a:picLocks noChangeAspect="1"/>
          </p:cNvPicPr>
          <p:nvPr/>
        </p:nvPicPr>
        <p:blipFill>
          <a:blip r:embed="rId9"/>
          <a:stretch>
            <a:fillRect/>
          </a:stretch>
        </p:blipFill>
        <p:spPr>
          <a:xfrm>
            <a:off x="1109565" y="2853711"/>
            <a:ext cx="5076165" cy="951268"/>
          </a:xfrm>
          <a:prstGeom prst="rect">
            <a:avLst/>
          </a:prstGeom>
        </p:spPr>
      </p:pic>
      <p:pic>
        <p:nvPicPr>
          <p:cNvPr id="11" name="Picture 10">
            <a:extLst>
              <a:ext uri="{FF2B5EF4-FFF2-40B4-BE49-F238E27FC236}">
                <a16:creationId xmlns:a16="http://schemas.microsoft.com/office/drawing/2014/main" id="{78BFFF9E-C408-3440-9FAB-C5C94A07E1FA}"/>
              </a:ext>
            </a:extLst>
          </p:cNvPr>
          <p:cNvPicPr>
            <a:picLocks noChangeAspect="1"/>
          </p:cNvPicPr>
          <p:nvPr/>
        </p:nvPicPr>
        <p:blipFill>
          <a:blip r:embed="rId10"/>
          <a:stretch>
            <a:fillRect/>
          </a:stretch>
        </p:blipFill>
        <p:spPr>
          <a:xfrm>
            <a:off x="581685" y="3899098"/>
            <a:ext cx="6131924" cy="743026"/>
          </a:xfrm>
          <a:prstGeom prst="rect">
            <a:avLst/>
          </a:prstGeom>
        </p:spPr>
      </p:pic>
      <p:sp>
        <p:nvSpPr>
          <p:cNvPr id="13" name="Up Arrow 12">
            <a:extLst>
              <a:ext uri="{FF2B5EF4-FFF2-40B4-BE49-F238E27FC236}">
                <a16:creationId xmlns:a16="http://schemas.microsoft.com/office/drawing/2014/main" id="{A119F9CF-6ABE-874E-A6A2-449FA7AF051C}"/>
              </a:ext>
            </a:extLst>
          </p:cNvPr>
          <p:cNvSpPr/>
          <p:nvPr/>
        </p:nvSpPr>
        <p:spPr>
          <a:xfrm>
            <a:off x="2913530" y="4373847"/>
            <a:ext cx="152400" cy="241958"/>
          </a:xfrm>
          <a:prstGeom prst="up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304CA48B-4D60-934E-AFC9-25DF9C80879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309506987"/>
      </p:ext>
    </p:extLst>
  </p:cSld>
  <p:clrMapOvr>
    <a:masterClrMapping/>
  </p:clrMapOvr>
  <mc:AlternateContent xmlns:mc="http://schemas.openxmlformats.org/markup-compatibility/2006" xmlns:p14="http://schemas.microsoft.com/office/powerpoint/2010/main">
    <mc:Choice Requires="p14">
      <p:transition spd="slow" p14:dur="2000" advTm="36007"/>
    </mc:Choice>
    <mc:Fallback xmlns="">
      <p:transition spd="slow" advTm="3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35D7B3-2885-254B-882D-8D180DC493B3}"/>
              </a:ext>
            </a:extLst>
          </p:cNvPr>
          <p:cNvSpPr txBox="1"/>
          <p:nvPr/>
        </p:nvSpPr>
        <p:spPr>
          <a:xfrm>
            <a:off x="5181600" y="1729088"/>
            <a:ext cx="3766566" cy="1384995"/>
          </a:xfrm>
          <a:prstGeom prst="rect">
            <a:avLst/>
          </a:prstGeom>
          <a:noFill/>
        </p:spPr>
        <p:txBody>
          <a:bodyPr wrap="square" rtlCol="0">
            <a:spAutoFit/>
          </a:bodyPr>
          <a:lstStyle/>
          <a:p>
            <a:r>
              <a:rPr lang="en-US" sz="1800" b="1" kern="1200" dirty="0">
                <a:solidFill>
                  <a:srgbClr val="415665"/>
                </a:solidFill>
                <a:latin typeface="+mj-lt"/>
                <a:ea typeface="+mn-ea"/>
                <a:cs typeface="Arial" panose="020B0604020202020204" pitchFamily="34" charset="0"/>
              </a:rPr>
              <a:t>Participants were enrolled at </a:t>
            </a:r>
            <a:br>
              <a:rPr lang="en-US" sz="1800" b="1" kern="1200" dirty="0">
                <a:solidFill>
                  <a:srgbClr val="415665"/>
                </a:solidFill>
                <a:latin typeface="+mj-lt"/>
                <a:ea typeface="+mn-ea"/>
                <a:cs typeface="Arial" panose="020B0604020202020204" pitchFamily="34" charset="0"/>
              </a:rPr>
            </a:br>
            <a:r>
              <a:rPr lang="en-US" sz="1800" b="1" kern="1200" dirty="0">
                <a:solidFill>
                  <a:srgbClr val="415665"/>
                </a:solidFill>
                <a:latin typeface="+mj-lt"/>
                <a:ea typeface="+mn-ea"/>
                <a:cs typeface="Arial" panose="020B0604020202020204" pitchFamily="34" charset="0"/>
              </a:rPr>
              <a:t>22 sites in 9 countries </a:t>
            </a:r>
            <a:br>
              <a:rPr lang="en-US" sz="1800" b="1" kern="1200" dirty="0">
                <a:solidFill>
                  <a:srgbClr val="415665"/>
                </a:solidFill>
                <a:latin typeface="+mj-lt"/>
                <a:ea typeface="+mn-ea"/>
                <a:cs typeface="Arial" panose="020B0604020202020204" pitchFamily="34" charset="0"/>
              </a:rPr>
            </a:br>
            <a:r>
              <a:rPr lang="en-US" sz="1600" kern="1200" dirty="0">
                <a:solidFill>
                  <a:srgbClr val="415665"/>
                </a:solidFill>
                <a:latin typeface="+mj-lt"/>
                <a:ea typeface="+mn-ea"/>
                <a:cs typeface="Arial" panose="020B0604020202020204" pitchFamily="34" charset="0"/>
              </a:rPr>
              <a:t>(Botswana, Brazil, India, South Africa, Tanzania, Thailand, Uganda, US, Zimbabwe)</a:t>
            </a:r>
            <a:endParaRPr lang="en-US" sz="1800" kern="1200" dirty="0">
              <a:solidFill>
                <a:srgbClr val="415665"/>
              </a:solidFill>
              <a:latin typeface="+mj-lt"/>
              <a:ea typeface="+mn-ea"/>
              <a:cs typeface="Arial" panose="020B0604020202020204" pitchFamily="34" charset="0"/>
            </a:endParaRPr>
          </a:p>
        </p:txBody>
      </p:sp>
      <p:sp>
        <p:nvSpPr>
          <p:cNvPr id="18" name="Google Shape;165;p19">
            <a:extLst>
              <a:ext uri="{FF2B5EF4-FFF2-40B4-BE49-F238E27FC236}">
                <a16:creationId xmlns:a16="http://schemas.microsoft.com/office/drawing/2014/main" id="{105A6123-044B-41EA-8138-B0D4980D140D}"/>
              </a:ext>
            </a:extLst>
          </p:cNvPr>
          <p:cNvSpPr txBox="1">
            <a:spLocks/>
          </p:cNvSpPr>
          <p:nvPr/>
        </p:nvSpPr>
        <p:spPr>
          <a:xfrm>
            <a:off x="756876" y="-254860"/>
            <a:ext cx="8191290"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r>
              <a:rPr lang="en-US" sz="3000" dirty="0">
                <a:latin typeface="+mj-lt"/>
              </a:rPr>
              <a:t>Enrollment and Weight Data Availability</a:t>
            </a:r>
          </a:p>
        </p:txBody>
      </p:sp>
      <p:sp>
        <p:nvSpPr>
          <p:cNvPr id="20" name="Google Shape;167;p19">
            <a:extLst>
              <a:ext uri="{FF2B5EF4-FFF2-40B4-BE49-F238E27FC236}">
                <a16:creationId xmlns:a16="http://schemas.microsoft.com/office/drawing/2014/main" id="{DBF68292-47F3-4A09-ABE8-7AEABD048774}"/>
              </a:ext>
            </a:extLst>
          </p:cNvPr>
          <p:cNvSpPr txBox="1">
            <a:spLocks/>
          </p:cNvSpPr>
          <p:nvPr/>
        </p:nvSpPr>
        <p:spPr>
          <a:xfrm>
            <a:off x="30381" y="-8674"/>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defTabSz="1219170">
              <a:buClr>
                <a:srgbClr val="000000"/>
              </a:buClr>
            </a:pPr>
            <a:fld id="{00000000-1234-1234-1234-123412341234}" type="slidenum">
              <a:rPr lang="en" sz="2400" kern="0" smtClean="0">
                <a:solidFill>
                  <a:srgbClr val="FFFFFF"/>
                </a:solidFill>
                <a:latin typeface="Arial"/>
              </a:rPr>
              <a:pPr defTabSz="1219170">
                <a:buClr>
                  <a:srgbClr val="000000"/>
                </a:buClr>
              </a:pPr>
              <a:t>6</a:t>
            </a:fld>
            <a:endParaRPr lang="en" kern="0" dirty="0">
              <a:solidFill>
                <a:srgbClr val="FFFFFF"/>
              </a:solidFill>
              <a:latin typeface="Arial"/>
            </a:endParaRPr>
          </a:p>
        </p:txBody>
      </p:sp>
      <p:graphicFrame>
        <p:nvGraphicFramePr>
          <p:cNvPr id="14" name="Diagram 13">
            <a:extLst>
              <a:ext uri="{FF2B5EF4-FFF2-40B4-BE49-F238E27FC236}">
                <a16:creationId xmlns:a16="http://schemas.microsoft.com/office/drawing/2014/main" id="{5DEE2236-C827-436B-9443-7E8C0C2EE397}"/>
              </a:ext>
            </a:extLst>
          </p:cNvPr>
          <p:cNvGraphicFramePr/>
          <p:nvPr>
            <p:extLst>
              <p:ext uri="{D42A27DB-BD31-4B8C-83A1-F6EECF244321}">
                <p14:modId xmlns:p14="http://schemas.microsoft.com/office/powerpoint/2010/main" val="909594711"/>
              </p:ext>
            </p:extLst>
          </p:nvPr>
        </p:nvGraphicFramePr>
        <p:xfrm>
          <a:off x="350447" y="101746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50F1692B-C5E7-3B49-AF0A-6FD3CA01A1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92639854"/>
      </p:ext>
    </p:extLst>
  </p:cSld>
  <p:clrMapOvr>
    <a:masterClrMapping/>
  </p:clrMapOvr>
  <p:transition advTm="262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9B3C-A3E9-6E43-AF8E-35F8F4358F0B}"/>
              </a:ext>
            </a:extLst>
          </p:cNvPr>
          <p:cNvSpPr>
            <a:spLocks noGrp="1"/>
          </p:cNvSpPr>
          <p:nvPr>
            <p:ph type="title"/>
          </p:nvPr>
        </p:nvSpPr>
        <p:spPr>
          <a:xfrm>
            <a:off x="628650" y="47908"/>
            <a:ext cx="7886700" cy="740568"/>
          </a:xfrm>
        </p:spPr>
        <p:txBody>
          <a:bodyPr>
            <a:normAutofit/>
          </a:bodyPr>
          <a:lstStyle/>
          <a:p>
            <a:pPr algn="ctr">
              <a:lnSpc>
                <a:spcPct val="100000"/>
              </a:lnSpc>
            </a:pPr>
            <a:r>
              <a:rPr lang="en-US" sz="3000" dirty="0">
                <a:solidFill>
                  <a:srgbClr val="44646C"/>
                </a:solidFill>
                <a:latin typeface="Arial" panose="020B0604020202020204" pitchFamily="34" charset="0"/>
                <a:cs typeface="Arial" panose="020B0604020202020204" pitchFamily="34" charset="0"/>
              </a:rPr>
              <a:t>Maternal Baseline Characteristics </a:t>
            </a:r>
          </a:p>
        </p:txBody>
      </p:sp>
      <p:graphicFrame>
        <p:nvGraphicFramePr>
          <p:cNvPr id="6" name="Content Placeholder 5">
            <a:extLst>
              <a:ext uri="{FF2B5EF4-FFF2-40B4-BE49-F238E27FC236}">
                <a16:creationId xmlns:a16="http://schemas.microsoft.com/office/drawing/2014/main" id="{EAFB0561-D9D1-664F-919B-D16A5190BEFE}"/>
              </a:ext>
            </a:extLst>
          </p:cNvPr>
          <p:cNvGraphicFramePr>
            <a:graphicFrameLocks noGrp="1"/>
          </p:cNvGraphicFramePr>
          <p:nvPr>
            <p:ph idx="4294967295"/>
            <p:extLst>
              <p:ext uri="{D42A27DB-BD31-4B8C-83A1-F6EECF244321}">
                <p14:modId xmlns:p14="http://schemas.microsoft.com/office/powerpoint/2010/main" val="3671762091"/>
              </p:ext>
            </p:extLst>
          </p:nvPr>
        </p:nvGraphicFramePr>
        <p:xfrm>
          <a:off x="342251" y="926087"/>
          <a:ext cx="8459498" cy="3291325"/>
        </p:xfrm>
        <a:graphic>
          <a:graphicData uri="http://schemas.openxmlformats.org/drawingml/2006/table">
            <a:tbl>
              <a:tblPr firstRow="1" bandRow="1">
                <a:tableStyleId>{93296810-A885-4BE3-A3E7-6D5BEEA58F35}</a:tableStyleId>
              </a:tblPr>
              <a:tblGrid>
                <a:gridCol w="2858149">
                  <a:extLst>
                    <a:ext uri="{9D8B030D-6E8A-4147-A177-3AD203B41FA5}">
                      <a16:colId xmlns:a16="http://schemas.microsoft.com/office/drawing/2014/main" val="484325004"/>
                    </a:ext>
                  </a:extLst>
                </a:gridCol>
                <a:gridCol w="1473200">
                  <a:extLst>
                    <a:ext uri="{9D8B030D-6E8A-4147-A177-3AD203B41FA5}">
                      <a16:colId xmlns:a16="http://schemas.microsoft.com/office/drawing/2014/main" val="871349533"/>
                    </a:ext>
                  </a:extLst>
                </a:gridCol>
                <a:gridCol w="1463531">
                  <a:extLst>
                    <a:ext uri="{9D8B030D-6E8A-4147-A177-3AD203B41FA5}">
                      <a16:colId xmlns:a16="http://schemas.microsoft.com/office/drawing/2014/main" val="1537681323"/>
                    </a:ext>
                  </a:extLst>
                </a:gridCol>
                <a:gridCol w="1332309">
                  <a:extLst>
                    <a:ext uri="{9D8B030D-6E8A-4147-A177-3AD203B41FA5}">
                      <a16:colId xmlns:a16="http://schemas.microsoft.com/office/drawing/2014/main" val="2148944054"/>
                    </a:ext>
                  </a:extLst>
                </a:gridCol>
                <a:gridCol w="1332309">
                  <a:extLst>
                    <a:ext uri="{9D8B030D-6E8A-4147-A177-3AD203B41FA5}">
                      <a16:colId xmlns:a16="http://schemas.microsoft.com/office/drawing/2014/main" val="30233389"/>
                    </a:ext>
                  </a:extLst>
                </a:gridCol>
              </a:tblGrid>
              <a:tr h="571500">
                <a:tc>
                  <a:txBody>
                    <a:bodyPr/>
                    <a:lstStyle/>
                    <a:p>
                      <a:endParaRPr lang="en-US" sz="1400">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Arial" panose="020B0604020202020204" pitchFamily="34" charset="0"/>
                          <a:cs typeface="Arial" panose="020B0604020202020204" pitchFamily="34" charset="0"/>
                        </a:rPr>
                        <a:t>DTG+FTC/TAF</a:t>
                      </a:r>
                      <a:br>
                        <a:rPr lang="en-US" sz="1400" dirty="0">
                          <a:solidFill>
                            <a:schemeClr val="bg1"/>
                          </a:solidFill>
                          <a:effectLst/>
                          <a:latin typeface="Arial" panose="020B0604020202020204" pitchFamily="34" charset="0"/>
                          <a:cs typeface="Arial" panose="020B0604020202020204" pitchFamily="34" charset="0"/>
                        </a:rPr>
                      </a:br>
                      <a:r>
                        <a:rPr lang="en-US" sz="1400" dirty="0">
                          <a:solidFill>
                            <a:schemeClr val="bg1"/>
                          </a:solidFill>
                          <a:effectLst/>
                          <a:latin typeface="Arial" panose="020B0604020202020204" pitchFamily="34" charset="0"/>
                          <a:cs typeface="Arial" panose="020B0604020202020204" pitchFamily="34" charset="0"/>
                        </a:rPr>
                        <a:t>(N = 217)</a:t>
                      </a:r>
                      <a:endParaRPr lang="en-US" sz="1400" b="1" dirty="0">
                        <a:solidFill>
                          <a:schemeClr val="bg1"/>
                        </a:solidFill>
                        <a:effectLst/>
                        <a:latin typeface="Arial" panose="020B0604020202020204" pitchFamily="34" charset="0"/>
                        <a:ea typeface="Times New Roman"/>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solidFill>
                  </a:tcPr>
                </a:tc>
                <a:tc>
                  <a:txBody>
                    <a:bodyPr/>
                    <a:lstStyle/>
                    <a:p>
                      <a:pPr marL="0" marR="0" algn="ctr">
                        <a:spcBef>
                          <a:spcPts val="150"/>
                        </a:spcBef>
                        <a:spcAft>
                          <a:spcPts val="150"/>
                        </a:spcAft>
                      </a:pPr>
                      <a:r>
                        <a:rPr lang="en-US" sz="1400" dirty="0">
                          <a:solidFill>
                            <a:schemeClr val="tx1"/>
                          </a:solidFill>
                          <a:effectLst/>
                          <a:latin typeface="Arial" panose="020B0604020202020204" pitchFamily="34" charset="0"/>
                          <a:cs typeface="Arial" panose="020B0604020202020204" pitchFamily="34" charset="0"/>
                        </a:rPr>
                        <a:t>DTG+FTC/TDF</a:t>
                      </a:r>
                      <a:br>
                        <a:rPr lang="en-US" sz="1400" dirty="0">
                          <a:solidFill>
                            <a:schemeClr val="tx1"/>
                          </a:solidFill>
                          <a:effectLst/>
                          <a:latin typeface="Arial" panose="020B0604020202020204" pitchFamily="34" charset="0"/>
                          <a:cs typeface="Arial" panose="020B0604020202020204" pitchFamily="34" charset="0"/>
                        </a:rPr>
                      </a:br>
                      <a:r>
                        <a:rPr lang="en-US" sz="1400" dirty="0">
                          <a:solidFill>
                            <a:schemeClr val="tx1"/>
                          </a:solidFill>
                          <a:effectLst/>
                          <a:latin typeface="Arial" panose="020B0604020202020204" pitchFamily="34" charset="0"/>
                          <a:cs typeface="Arial" panose="020B0604020202020204" pitchFamily="34" charset="0"/>
                        </a:rPr>
                        <a:t>(N = 215)</a:t>
                      </a:r>
                      <a:endParaRPr lang="en-US" sz="1400" b="1" dirty="0">
                        <a:solidFill>
                          <a:schemeClr val="tx1"/>
                        </a:solidFill>
                        <a:effectLst/>
                        <a:latin typeface="Arial" panose="020B0604020202020204" pitchFamily="34" charset="0"/>
                        <a:ea typeface="Times New Roman"/>
                        <a:cs typeface="Arial" panose="020B0604020202020204" pitchFamily="34" charset="0"/>
                      </a:endParaRPr>
                    </a:p>
                  </a:txBody>
                  <a:tcPr marL="8144" marR="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marL="0" marR="0" algn="ctr">
                        <a:spcBef>
                          <a:spcPts val="150"/>
                        </a:spcBef>
                        <a:spcAft>
                          <a:spcPts val="150"/>
                        </a:spcAft>
                      </a:pPr>
                      <a:r>
                        <a:rPr lang="en-US" sz="1400" dirty="0">
                          <a:solidFill>
                            <a:schemeClr val="bg1"/>
                          </a:solidFill>
                          <a:effectLst/>
                          <a:latin typeface="Arial" panose="020B0604020202020204" pitchFamily="34" charset="0"/>
                          <a:cs typeface="Arial" panose="020B0604020202020204" pitchFamily="34" charset="0"/>
                        </a:rPr>
                        <a:t>EFV/FTC/TDF</a:t>
                      </a:r>
                      <a:br>
                        <a:rPr lang="en-US" sz="1400" dirty="0">
                          <a:solidFill>
                            <a:schemeClr val="bg1"/>
                          </a:solidFill>
                          <a:effectLst/>
                          <a:latin typeface="Arial" panose="020B0604020202020204" pitchFamily="34" charset="0"/>
                          <a:cs typeface="Arial" panose="020B0604020202020204" pitchFamily="34" charset="0"/>
                        </a:rPr>
                      </a:br>
                      <a:r>
                        <a:rPr lang="en-US" sz="1400" dirty="0">
                          <a:solidFill>
                            <a:schemeClr val="bg1"/>
                          </a:solidFill>
                          <a:effectLst/>
                          <a:latin typeface="Arial" panose="020B0604020202020204" pitchFamily="34" charset="0"/>
                          <a:cs typeface="Arial" panose="020B0604020202020204" pitchFamily="34" charset="0"/>
                        </a:rPr>
                        <a:t>(N = 211)</a:t>
                      </a:r>
                      <a:endParaRPr lang="en-US" sz="1400" b="1" dirty="0">
                        <a:solidFill>
                          <a:schemeClr val="bg1"/>
                        </a:solidFill>
                        <a:effectLst/>
                        <a:latin typeface="Arial" panose="020B0604020202020204" pitchFamily="34" charset="0"/>
                        <a:ea typeface="Times New Roman"/>
                        <a:cs typeface="Arial" panose="020B0604020202020204" pitchFamily="34" charset="0"/>
                      </a:endParaRPr>
                    </a:p>
                  </a:txBody>
                  <a:tcPr marL="8144" marR="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solidFill>
                  </a:tcPr>
                </a:tc>
                <a:tc>
                  <a:txBody>
                    <a:bodyPr/>
                    <a:lstStyle/>
                    <a:p>
                      <a:pPr marL="0" marR="0" algn="ctr">
                        <a:spcBef>
                          <a:spcPts val="150"/>
                        </a:spcBef>
                        <a:spcAft>
                          <a:spcPts val="150"/>
                        </a:spcAft>
                      </a:pPr>
                      <a:r>
                        <a:rPr lang="en-US" sz="1400" dirty="0">
                          <a:solidFill>
                            <a:schemeClr val="tx1"/>
                          </a:solidFill>
                          <a:effectLst/>
                          <a:latin typeface="Arial" panose="020B0604020202020204" pitchFamily="34" charset="0"/>
                          <a:cs typeface="Arial" panose="020B0604020202020204" pitchFamily="34" charset="0"/>
                        </a:rPr>
                        <a:t>Total</a:t>
                      </a:r>
                      <a:r>
                        <a:rPr lang="en-US" sz="1400" baseline="0" dirty="0">
                          <a:solidFill>
                            <a:schemeClr val="tx1"/>
                          </a:solidFill>
                          <a:effectLst/>
                          <a:latin typeface="Arial" panose="020B0604020202020204" pitchFamily="34" charset="0"/>
                          <a:cs typeface="Arial" panose="020B0604020202020204" pitchFamily="34" charset="0"/>
                        </a:rPr>
                        <a:t> </a:t>
                      </a:r>
                      <a:br>
                        <a:rPr lang="en-US" sz="1400" baseline="0" dirty="0">
                          <a:solidFill>
                            <a:schemeClr val="tx1"/>
                          </a:solidFill>
                          <a:effectLst/>
                          <a:latin typeface="Arial" panose="020B0604020202020204" pitchFamily="34" charset="0"/>
                          <a:cs typeface="Arial" panose="020B0604020202020204" pitchFamily="34" charset="0"/>
                        </a:rPr>
                      </a:br>
                      <a:r>
                        <a:rPr lang="en-US" sz="1400" baseline="0" dirty="0">
                          <a:solidFill>
                            <a:schemeClr val="tx1"/>
                          </a:solidFill>
                          <a:effectLst/>
                          <a:latin typeface="Arial" panose="020B0604020202020204" pitchFamily="34" charset="0"/>
                          <a:cs typeface="Arial" panose="020B0604020202020204" pitchFamily="34" charset="0"/>
                        </a:rPr>
                        <a:t>(N = 643)</a:t>
                      </a:r>
                      <a:endParaRPr lang="en-US" sz="1400" b="1" dirty="0">
                        <a:solidFill>
                          <a:schemeClr val="tx1"/>
                        </a:solidFill>
                        <a:effectLst/>
                        <a:latin typeface="Arial" panose="020B0604020202020204" pitchFamily="34" charset="0"/>
                        <a:ea typeface="Times New Roman"/>
                        <a:cs typeface="Arial" panose="020B0604020202020204" pitchFamily="34" charset="0"/>
                      </a:endParaRPr>
                    </a:p>
                  </a:txBody>
                  <a:tcPr marL="8144" marR="81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9077566"/>
                  </a:ext>
                </a:extLst>
              </a:tr>
              <a:tr h="444905">
                <a:tc>
                  <a:txBody>
                    <a:bodyPr/>
                    <a:lstStyle/>
                    <a:p>
                      <a:r>
                        <a:rPr lang="en-US" sz="1400" b="1" dirty="0">
                          <a:latin typeface="Arial" panose="020B0604020202020204" pitchFamily="34" charset="0"/>
                          <a:cs typeface="Arial" panose="020B0604020202020204" pitchFamily="34" charset="0"/>
                        </a:rPr>
                        <a:t>Age (median years)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 26.8</a:t>
                      </a: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8144" marR="81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26.0 </a:t>
                      </a:r>
                      <a:endParaRPr lang="en-US" sz="1400" dirty="0">
                        <a:effectLst/>
                        <a:latin typeface="Arial" panose="020B0604020202020204" pitchFamily="34" charset="0"/>
                        <a:ea typeface="Times New Roman"/>
                        <a:cs typeface="Arial" panose="020B0604020202020204" pitchFamily="34" charset="0"/>
                      </a:endParaRPr>
                    </a:p>
                  </a:txBody>
                  <a:tcPr marL="8144" marR="81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marL="0" marR="0" algn="ctr">
                        <a:spcBef>
                          <a:spcPts val="0"/>
                        </a:spcBef>
                        <a:spcAft>
                          <a:spcPts val="0"/>
                        </a:spcAft>
                      </a:pPr>
                      <a:r>
                        <a:rPr lang="en-US" sz="1400" dirty="0">
                          <a:effectLst/>
                          <a:latin typeface="Arial" panose="020B0604020202020204" pitchFamily="34" charset="0"/>
                          <a:cs typeface="Arial" panose="020B0604020202020204" pitchFamily="34" charset="0"/>
                        </a:rPr>
                        <a:t>26.6</a:t>
                      </a:r>
                      <a:endParaRPr lang="en-US" sz="1400" dirty="0">
                        <a:effectLst/>
                        <a:latin typeface="Arial" panose="020B0604020202020204" pitchFamily="34" charset="0"/>
                        <a:ea typeface="Times New Roman"/>
                        <a:cs typeface="Arial" panose="020B0604020202020204" pitchFamily="34" charset="0"/>
                      </a:endParaRPr>
                    </a:p>
                  </a:txBody>
                  <a:tcPr marL="8144" marR="81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marL="0" marR="0" algn="ctr">
                        <a:spcBef>
                          <a:spcPts val="0"/>
                        </a:spcBef>
                        <a:spcAft>
                          <a:spcPts val="0"/>
                        </a:spcAft>
                      </a:pPr>
                      <a:r>
                        <a:rPr lang="en-US" sz="1400">
                          <a:effectLst/>
                          <a:latin typeface="Arial" panose="020B0604020202020204" pitchFamily="34" charset="0"/>
                          <a:cs typeface="Arial" panose="020B0604020202020204" pitchFamily="34" charset="0"/>
                        </a:rPr>
                        <a:t>26.6</a:t>
                      </a:r>
                      <a:endParaRPr lang="en-US" sz="1400">
                        <a:effectLst/>
                        <a:latin typeface="Arial" panose="020B0604020202020204" pitchFamily="34" charset="0"/>
                        <a:ea typeface="Times New Roman"/>
                        <a:cs typeface="Arial" panose="020B0604020202020204" pitchFamily="34" charset="0"/>
                      </a:endParaRPr>
                    </a:p>
                  </a:txBody>
                  <a:tcPr marL="8144" marR="81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1397739"/>
                  </a:ext>
                </a:extLst>
              </a:tr>
              <a:tr h="444905">
                <a:tc>
                  <a:txBody>
                    <a:bodyPr/>
                    <a:lstStyle/>
                    <a:p>
                      <a:r>
                        <a:rPr lang="en-US" sz="1400" b="1">
                          <a:latin typeface="Arial" panose="020B0604020202020204" pitchFamily="34" charset="0"/>
                          <a:cs typeface="Arial" panose="020B0604020202020204" pitchFamily="34" charset="0"/>
                        </a:rPr>
                        <a:t>Enrolled in Africa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187 (86%)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algn="ctr"/>
                      <a:r>
                        <a:rPr lang="en-US" sz="1400" dirty="0">
                          <a:latin typeface="Arial" panose="020B0604020202020204" pitchFamily="34" charset="0"/>
                          <a:cs typeface="Arial" panose="020B0604020202020204" pitchFamily="34" charset="0"/>
                        </a:rPr>
                        <a:t>189 (88%)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algn="ctr"/>
                      <a:r>
                        <a:rPr lang="en-US" sz="1400" dirty="0">
                          <a:latin typeface="Arial" panose="020B0604020202020204" pitchFamily="34" charset="0"/>
                          <a:cs typeface="Arial" panose="020B0604020202020204" pitchFamily="34" charset="0"/>
                        </a:rPr>
                        <a:t>188 (89%)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algn="ctr"/>
                      <a:r>
                        <a:rPr lang="en-US" sz="1400">
                          <a:latin typeface="Arial" panose="020B0604020202020204" pitchFamily="34" charset="0"/>
                          <a:cs typeface="Arial" panose="020B0604020202020204" pitchFamily="34" charset="0"/>
                        </a:rPr>
                        <a:t>564 (88%)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563433"/>
                  </a:ext>
                </a:extLst>
              </a:tr>
              <a:tr h="444905">
                <a:tc>
                  <a:txBody>
                    <a:bodyPr/>
                    <a:lstStyle/>
                    <a:p>
                      <a:r>
                        <a:rPr lang="en-US" sz="1400" b="1">
                          <a:latin typeface="Arial" panose="020B0604020202020204" pitchFamily="34" charset="0"/>
                          <a:cs typeface="Arial" panose="020B0604020202020204" pitchFamily="34" charset="0"/>
                        </a:rPr>
                        <a:t>Gestational age (median weeks)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22.1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algn="ctr"/>
                      <a:r>
                        <a:rPr lang="en-US" sz="1400" dirty="0">
                          <a:latin typeface="Arial" panose="020B0604020202020204" pitchFamily="34" charset="0"/>
                          <a:cs typeface="Arial" panose="020B0604020202020204" pitchFamily="34" charset="0"/>
                        </a:rPr>
                        <a:t>21.3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algn="ctr"/>
                      <a:r>
                        <a:rPr lang="en-US" sz="1400" dirty="0">
                          <a:latin typeface="Arial" panose="020B0604020202020204" pitchFamily="34" charset="0"/>
                          <a:cs typeface="Arial" panose="020B0604020202020204" pitchFamily="34" charset="0"/>
                        </a:rPr>
                        <a:t>22.1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algn="ctr"/>
                      <a:r>
                        <a:rPr lang="en-US" sz="1400">
                          <a:latin typeface="Arial" panose="020B0604020202020204" pitchFamily="34" charset="0"/>
                          <a:cs typeface="Arial" panose="020B0604020202020204" pitchFamily="34" charset="0"/>
                        </a:rPr>
                        <a:t>21.9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6627701"/>
                  </a:ext>
                </a:extLst>
              </a:tr>
              <a:tr h="444905">
                <a:tc>
                  <a:txBody>
                    <a:bodyPr/>
                    <a:lstStyle/>
                    <a:p>
                      <a:r>
                        <a:rPr lang="en-US" sz="1400" b="1">
                          <a:latin typeface="Arial" panose="020B0604020202020204" pitchFamily="34" charset="0"/>
                          <a:cs typeface="Arial" panose="020B0604020202020204" pitchFamily="34" charset="0"/>
                        </a:rPr>
                        <a:t>CD4 count (median cells/mm</a:t>
                      </a:r>
                      <a:r>
                        <a:rPr lang="en-US" sz="1400" b="1" baseline="30000">
                          <a:latin typeface="Arial" panose="020B0604020202020204" pitchFamily="34" charset="0"/>
                          <a:cs typeface="Arial" panose="020B0604020202020204" pitchFamily="34" charset="0"/>
                        </a:rPr>
                        <a:t>3</a:t>
                      </a:r>
                      <a:r>
                        <a:rPr lang="en-US" sz="1400" b="1">
                          <a:latin typeface="Arial" panose="020B0604020202020204" pitchFamily="34" charset="0"/>
                          <a:cs typeface="Arial" panose="020B060402020202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467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algn="ctr"/>
                      <a:r>
                        <a:rPr lang="en-US" sz="1400" dirty="0">
                          <a:latin typeface="Arial" panose="020B0604020202020204" pitchFamily="34" charset="0"/>
                          <a:cs typeface="Arial" panose="020B0604020202020204" pitchFamily="34" charset="0"/>
                        </a:rPr>
                        <a:t>481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algn="ctr"/>
                      <a:r>
                        <a:rPr lang="en-US" sz="1400" dirty="0">
                          <a:latin typeface="Arial" panose="020B0604020202020204" pitchFamily="34" charset="0"/>
                          <a:cs typeface="Arial" panose="020B0604020202020204" pitchFamily="34" charset="0"/>
                        </a:rPr>
                        <a:t>439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algn="ctr"/>
                      <a:r>
                        <a:rPr lang="en-US" sz="1400">
                          <a:latin typeface="Arial" panose="020B0604020202020204" pitchFamily="34" charset="0"/>
                          <a:cs typeface="Arial" panose="020B0604020202020204" pitchFamily="34" charset="0"/>
                        </a:rPr>
                        <a:t>466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991329"/>
                  </a:ext>
                </a:extLst>
              </a:tr>
              <a:tr h="444905">
                <a:tc>
                  <a:txBody>
                    <a:bodyPr/>
                    <a:lstStyle/>
                    <a:p>
                      <a:r>
                        <a:rPr lang="en-US" sz="1400" b="1" dirty="0">
                          <a:latin typeface="Arial" panose="020B0604020202020204" pitchFamily="34" charset="0"/>
                          <a:cs typeface="Arial" panose="020B0604020202020204" pitchFamily="34" charset="0"/>
                        </a:rPr>
                        <a:t>HIV-1 RNA (median copies/mL)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781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algn="ctr"/>
                      <a:r>
                        <a:rPr lang="en-US" sz="1400" dirty="0">
                          <a:latin typeface="Arial" panose="020B0604020202020204" pitchFamily="34" charset="0"/>
                          <a:cs typeface="Arial" panose="020B0604020202020204" pitchFamily="34" charset="0"/>
                        </a:rPr>
                        <a:t>715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algn="ctr"/>
                      <a:r>
                        <a:rPr lang="en-US" sz="1400" dirty="0">
                          <a:latin typeface="Arial" panose="020B0604020202020204" pitchFamily="34" charset="0"/>
                          <a:cs typeface="Arial" panose="020B0604020202020204" pitchFamily="34" charset="0"/>
                        </a:rPr>
                        <a:t>1357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algn="ctr"/>
                      <a:r>
                        <a:rPr lang="en-US" sz="1400">
                          <a:latin typeface="Arial" panose="020B0604020202020204" pitchFamily="34" charset="0"/>
                          <a:cs typeface="Arial" panose="020B0604020202020204" pitchFamily="34" charset="0"/>
                        </a:rPr>
                        <a:t>903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722161"/>
                  </a:ext>
                </a:extLst>
              </a:tr>
              <a:tr h="444905">
                <a:tc>
                  <a:txBody>
                    <a:bodyPr/>
                    <a:lstStyle/>
                    <a:p>
                      <a:r>
                        <a:rPr lang="en-US" sz="1400" b="1" dirty="0">
                          <a:latin typeface="Arial" panose="020B0604020202020204" pitchFamily="34" charset="0"/>
                          <a:cs typeface="Arial" panose="020B0604020202020204" pitchFamily="34" charset="0"/>
                        </a:rPr>
                        <a:t>Enrollment weight, mean kg (SD)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67.7 (15.1)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646C">
                        <a:alpha val="50196"/>
                      </a:srgbClr>
                    </a:solidFill>
                  </a:tcPr>
                </a:tc>
                <a:tc>
                  <a:txBody>
                    <a:bodyPr/>
                    <a:lstStyle/>
                    <a:p>
                      <a:pPr algn="ctr"/>
                      <a:r>
                        <a:rPr lang="en-US" sz="1400" dirty="0">
                          <a:latin typeface="Arial" panose="020B0604020202020204" pitchFamily="34" charset="0"/>
                          <a:cs typeface="Arial" panose="020B0604020202020204" pitchFamily="34" charset="0"/>
                        </a:rPr>
                        <a:t>66.3 (16.8)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alpha val="50196"/>
                      </a:srgbClr>
                    </a:solidFill>
                  </a:tcPr>
                </a:tc>
                <a:tc>
                  <a:txBody>
                    <a:bodyPr/>
                    <a:lstStyle/>
                    <a:p>
                      <a:pPr algn="ctr"/>
                      <a:r>
                        <a:rPr lang="en-US" sz="1400" dirty="0">
                          <a:latin typeface="Arial" panose="020B0604020202020204" pitchFamily="34" charset="0"/>
                          <a:cs typeface="Arial" panose="020B0604020202020204" pitchFamily="34" charset="0"/>
                        </a:rPr>
                        <a:t>64.5 (13.3)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446C">
                        <a:alpha val="50196"/>
                      </a:srgbClr>
                    </a:solidFill>
                  </a:tcPr>
                </a:tc>
                <a:tc>
                  <a:txBody>
                    <a:bodyPr/>
                    <a:lstStyle/>
                    <a:p>
                      <a:pPr algn="ctr"/>
                      <a:r>
                        <a:rPr lang="en-US" sz="1400" dirty="0">
                          <a:latin typeface="Arial" panose="020B0604020202020204" pitchFamily="34" charset="0"/>
                          <a:cs typeface="Arial" panose="020B0604020202020204" pitchFamily="34" charset="0"/>
                        </a:rPr>
                        <a:t>66.2 (15.2)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9365769"/>
                  </a:ext>
                </a:extLst>
              </a:tr>
            </a:tbl>
          </a:graphicData>
        </a:graphic>
      </p:graphicFrame>
      <p:sp>
        <p:nvSpPr>
          <p:cNvPr id="3" name="TextBox 2">
            <a:extLst>
              <a:ext uri="{FF2B5EF4-FFF2-40B4-BE49-F238E27FC236}">
                <a16:creationId xmlns:a16="http://schemas.microsoft.com/office/drawing/2014/main" id="{6F617D86-4114-B542-97AD-EF1AE94C8FAC}"/>
              </a:ext>
            </a:extLst>
          </p:cNvPr>
          <p:cNvSpPr txBox="1"/>
          <p:nvPr/>
        </p:nvSpPr>
        <p:spPr>
          <a:xfrm>
            <a:off x="342251" y="4492634"/>
            <a:ext cx="7315113" cy="369332"/>
          </a:xfrm>
          <a:prstGeom prst="rect">
            <a:avLst/>
          </a:prstGeom>
          <a:noFill/>
        </p:spPr>
        <p:txBody>
          <a:bodyPr wrap="square" rtlCol="0">
            <a:spAutoFit/>
          </a:bodyPr>
          <a:lstStyle/>
          <a:p>
            <a:pPr defTabSz="685800">
              <a:buClrTx/>
            </a:pPr>
            <a:r>
              <a:rPr lang="en-US" sz="1800" i="1" kern="1200" dirty="0">
                <a:solidFill>
                  <a:prstClr val="black"/>
                </a:solidFill>
                <a:latin typeface="Arial" panose="020B0604020202020204" pitchFamily="34" charset="0"/>
                <a:ea typeface="+mn-ea"/>
                <a:cs typeface="Arial" panose="020B0604020202020204" pitchFamily="34" charset="0"/>
              </a:rPr>
              <a:t>Median duration of antepartum follow-up: 17.4 weeks </a:t>
            </a:r>
          </a:p>
        </p:txBody>
      </p:sp>
      <p:pic>
        <p:nvPicPr>
          <p:cNvPr id="4" name="Audio 3">
            <a:hlinkClick r:id="" action="ppaction://media"/>
            <a:extLst>
              <a:ext uri="{FF2B5EF4-FFF2-40B4-BE49-F238E27FC236}">
                <a16:creationId xmlns:a16="http://schemas.microsoft.com/office/drawing/2014/main" id="{C8FB6AEB-ACDB-F64B-B53C-C1548A02F5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820872880"/>
      </p:ext>
    </p:extLst>
  </p:cSld>
  <p:clrMapOvr>
    <a:masterClrMapping/>
  </p:clrMapOvr>
  <mc:AlternateContent xmlns:mc="http://schemas.openxmlformats.org/markup-compatibility/2006" xmlns:p14="http://schemas.microsoft.com/office/powerpoint/2010/main">
    <mc:Choice Requires="p14">
      <p:transition spd="slow" p14:dur="2000" advTm="26816"/>
    </mc:Choice>
    <mc:Fallback xmlns="">
      <p:transition spd="slow" advTm="2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65;p19">
            <a:extLst>
              <a:ext uri="{FF2B5EF4-FFF2-40B4-BE49-F238E27FC236}">
                <a16:creationId xmlns:a16="http://schemas.microsoft.com/office/drawing/2014/main" id="{105A6123-044B-41EA-8138-B0D4980D140D}"/>
              </a:ext>
            </a:extLst>
          </p:cNvPr>
          <p:cNvSpPr txBox="1">
            <a:spLocks/>
          </p:cNvSpPr>
          <p:nvPr/>
        </p:nvSpPr>
        <p:spPr>
          <a:xfrm>
            <a:off x="756876" y="83005"/>
            <a:ext cx="8191290"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marL="0" marR="0" lvl="0" indent="0" algn="l" defTabSz="914400" rtl="0" eaLnBrk="1" fontAlgn="auto" latinLnBrk="0" hangingPunct="1">
              <a:lnSpc>
                <a:spcPct val="100000"/>
              </a:lnSpc>
              <a:spcBef>
                <a:spcPts val="0"/>
              </a:spcBef>
              <a:spcAft>
                <a:spcPts val="0"/>
              </a:spcAft>
              <a:buClr>
                <a:srgbClr val="0DB7C4"/>
              </a:buClr>
              <a:buSzPts val="2400"/>
              <a:buFont typeface="Dosis"/>
              <a:buNone/>
              <a:tabLst/>
              <a:defRPr/>
            </a:pPr>
            <a:r>
              <a:rPr kumimoji="0" lang="en-US" sz="3000" b="0" i="0" u="none" strike="noStrike" kern="0" cap="none" spc="0" normalizeH="0" baseline="0" noProof="0" dirty="0">
                <a:ln>
                  <a:noFill/>
                </a:ln>
                <a:solidFill>
                  <a:srgbClr val="386072"/>
                </a:solidFill>
                <a:effectLst/>
                <a:uLnTx/>
                <a:uFillTx/>
                <a:latin typeface="Arial"/>
                <a:sym typeface="Dosis"/>
              </a:rPr>
              <a:t>Results: Average Weekly Maternal Weight Gain by Arm</a:t>
            </a:r>
          </a:p>
        </p:txBody>
      </p:sp>
      <p:sp>
        <p:nvSpPr>
          <p:cNvPr id="20" name="Google Shape;167;p19">
            <a:extLst>
              <a:ext uri="{FF2B5EF4-FFF2-40B4-BE49-F238E27FC236}">
                <a16:creationId xmlns:a16="http://schemas.microsoft.com/office/drawing/2014/main" id="{DBF68292-47F3-4A09-ABE8-7AEABD048774}"/>
              </a:ext>
            </a:extLst>
          </p:cNvPr>
          <p:cNvSpPr txBox="1">
            <a:spLocks/>
          </p:cNvSpPr>
          <p:nvPr/>
        </p:nvSpPr>
        <p:spPr>
          <a:xfrm>
            <a:off x="30381" y="-8674"/>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Arial"/>
                <a:sym typeface="Dosis"/>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8</a:t>
            </a:fld>
            <a:endParaRPr kumimoji="0" lang="en" sz="3200" b="0" i="0" u="none" strike="noStrike" kern="0" cap="none" spc="0" normalizeH="0" baseline="0" noProof="0" dirty="0">
              <a:ln>
                <a:noFill/>
              </a:ln>
              <a:solidFill>
                <a:srgbClr val="FFFFFF"/>
              </a:solidFill>
              <a:effectLst/>
              <a:uLnTx/>
              <a:uFillTx/>
              <a:latin typeface="Arial"/>
              <a:sym typeface="Dosis"/>
            </a:endParaRPr>
          </a:p>
        </p:txBody>
      </p:sp>
      <p:graphicFrame>
        <p:nvGraphicFramePr>
          <p:cNvPr id="9" name="Content Placeholder 5">
            <a:extLst>
              <a:ext uri="{FF2B5EF4-FFF2-40B4-BE49-F238E27FC236}">
                <a16:creationId xmlns:a16="http://schemas.microsoft.com/office/drawing/2014/main" id="{B34DD1FB-F283-4353-B4E4-4BD5C3A96D18}"/>
              </a:ext>
            </a:extLst>
          </p:cNvPr>
          <p:cNvGraphicFramePr>
            <a:graphicFrameLocks/>
          </p:cNvGraphicFramePr>
          <p:nvPr>
            <p:extLst>
              <p:ext uri="{D42A27DB-BD31-4B8C-83A1-F6EECF244321}">
                <p14:modId xmlns:p14="http://schemas.microsoft.com/office/powerpoint/2010/main" val="3793822691"/>
              </p:ext>
            </p:extLst>
          </p:nvPr>
        </p:nvGraphicFramePr>
        <p:xfrm>
          <a:off x="101600" y="1235123"/>
          <a:ext cx="8846566" cy="3846339"/>
        </p:xfrm>
        <a:graphic>
          <a:graphicData uri="http://schemas.openxmlformats.org/drawingml/2006/chart">
            <c:chart xmlns:c="http://schemas.openxmlformats.org/drawingml/2006/chart" xmlns:r="http://schemas.openxmlformats.org/officeDocument/2006/relationships" r:id="rId5"/>
          </a:graphicData>
        </a:graphic>
      </p:graphicFrame>
      <p:grpSp>
        <p:nvGrpSpPr>
          <p:cNvPr id="11" name="Group 10">
            <a:extLst>
              <a:ext uri="{FF2B5EF4-FFF2-40B4-BE49-F238E27FC236}">
                <a16:creationId xmlns:a16="http://schemas.microsoft.com/office/drawing/2014/main" id="{59FE8053-4EBA-4111-A160-FA4F199625E2}"/>
              </a:ext>
            </a:extLst>
          </p:cNvPr>
          <p:cNvGrpSpPr/>
          <p:nvPr/>
        </p:nvGrpSpPr>
        <p:grpSpPr>
          <a:xfrm>
            <a:off x="2733040" y="1566997"/>
            <a:ext cx="4673600" cy="524289"/>
            <a:chOff x="1421808" y="1040534"/>
            <a:chExt cx="2260700" cy="699052"/>
          </a:xfrm>
        </p:grpSpPr>
        <p:grpSp>
          <p:nvGrpSpPr>
            <p:cNvPr id="12" name="Group 11">
              <a:extLst>
                <a:ext uri="{FF2B5EF4-FFF2-40B4-BE49-F238E27FC236}">
                  <a16:creationId xmlns:a16="http://schemas.microsoft.com/office/drawing/2014/main" id="{DAAAC130-4D27-4F7E-B2A3-EAFA1F82652F}"/>
                </a:ext>
              </a:extLst>
            </p:cNvPr>
            <p:cNvGrpSpPr/>
            <p:nvPr/>
          </p:nvGrpSpPr>
          <p:grpSpPr>
            <a:xfrm>
              <a:off x="1421808" y="1369996"/>
              <a:ext cx="1097280" cy="369590"/>
              <a:chOff x="178771" y="237802"/>
              <a:chExt cx="1097280" cy="369590"/>
            </a:xfrm>
          </p:grpSpPr>
          <p:sp>
            <p:nvSpPr>
              <p:cNvPr id="22" name="Left Bracket 21">
                <a:extLst>
                  <a:ext uri="{FF2B5EF4-FFF2-40B4-BE49-F238E27FC236}">
                    <a16:creationId xmlns:a16="http://schemas.microsoft.com/office/drawing/2014/main" id="{19656EF1-8A21-49CB-9660-945D022A4CDD}"/>
                  </a:ext>
                </a:extLst>
              </p:cNvPr>
              <p:cNvSpPr/>
              <p:nvPr/>
            </p:nvSpPr>
            <p:spPr>
              <a:xfrm rot="5400000">
                <a:off x="625384" y="-43275"/>
                <a:ext cx="204054" cy="1097280"/>
              </a:xfrm>
              <a:prstGeom prst="leftBracket">
                <a:avLst/>
              </a:prstGeom>
              <a:noFill/>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23" name="Rectangle 22">
                <a:extLst>
                  <a:ext uri="{FF2B5EF4-FFF2-40B4-BE49-F238E27FC236}">
                    <a16:creationId xmlns:a16="http://schemas.microsoft.com/office/drawing/2014/main" id="{9285D832-3E60-4722-91CC-58A94A00CAE8}"/>
                  </a:ext>
                </a:extLst>
              </p:cNvPr>
              <p:cNvSpPr/>
              <p:nvPr/>
            </p:nvSpPr>
            <p:spPr>
              <a:xfrm>
                <a:off x="567099" y="237802"/>
                <a:ext cx="373653" cy="369331"/>
              </a:xfrm>
              <a:prstGeom prst="rect">
                <a:avLst/>
              </a:prstGeom>
              <a:solidFill>
                <a:schemeClr val="bg1"/>
              </a:solidFill>
            </p:spPr>
            <p:txBody>
              <a:bodyPr wrap="square">
                <a:spAutoFit/>
              </a:bodyPr>
              <a:lstStyle/>
              <a:p>
                <a:pPr algn="ctr" defTabSz="685800">
                  <a:spcBef>
                    <a:spcPts val="113"/>
                  </a:spcBef>
                  <a:spcAft>
                    <a:spcPts val="113"/>
                  </a:spcAft>
                  <a:buClrTx/>
                </a:pPr>
                <a:r>
                  <a:rPr lang="en-US" sz="1200" b="1" kern="1200" dirty="0">
                    <a:solidFill>
                      <a:prstClr val="black"/>
                    </a:solidFill>
                    <a:latin typeface="+mj-lt"/>
                    <a:ea typeface="Times New Roman"/>
                    <a:cs typeface="Times New Roman"/>
                  </a:rPr>
                  <a:t>p=0.011</a:t>
                </a:r>
              </a:p>
            </p:txBody>
          </p:sp>
        </p:grpSp>
        <p:grpSp>
          <p:nvGrpSpPr>
            <p:cNvPr id="13" name="Group 12">
              <a:extLst>
                <a:ext uri="{FF2B5EF4-FFF2-40B4-BE49-F238E27FC236}">
                  <a16:creationId xmlns:a16="http://schemas.microsoft.com/office/drawing/2014/main" id="{1044BE86-B47E-455B-925A-644EB19AACCE}"/>
                </a:ext>
              </a:extLst>
            </p:cNvPr>
            <p:cNvGrpSpPr/>
            <p:nvPr/>
          </p:nvGrpSpPr>
          <p:grpSpPr>
            <a:xfrm>
              <a:off x="2585228" y="1350604"/>
              <a:ext cx="1097280" cy="388721"/>
              <a:chOff x="178771" y="218671"/>
              <a:chExt cx="1097280" cy="388721"/>
            </a:xfrm>
          </p:grpSpPr>
          <p:sp>
            <p:nvSpPr>
              <p:cNvPr id="19" name="Left Bracket 18">
                <a:extLst>
                  <a:ext uri="{FF2B5EF4-FFF2-40B4-BE49-F238E27FC236}">
                    <a16:creationId xmlns:a16="http://schemas.microsoft.com/office/drawing/2014/main" id="{D17228AA-53BE-47A6-92E9-05D9B5AC76DE}"/>
                  </a:ext>
                </a:extLst>
              </p:cNvPr>
              <p:cNvSpPr/>
              <p:nvPr/>
            </p:nvSpPr>
            <p:spPr>
              <a:xfrm rot="5400000">
                <a:off x="625384" y="-43275"/>
                <a:ext cx="204054" cy="1097280"/>
              </a:xfrm>
              <a:prstGeom prst="leftBracket">
                <a:avLst/>
              </a:prstGeom>
              <a:noFill/>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21" name="Rectangle 20">
                <a:extLst>
                  <a:ext uri="{FF2B5EF4-FFF2-40B4-BE49-F238E27FC236}">
                    <a16:creationId xmlns:a16="http://schemas.microsoft.com/office/drawing/2014/main" id="{A61B9770-42FE-4EC8-8DA9-FDCF4149657C}"/>
                  </a:ext>
                </a:extLst>
              </p:cNvPr>
              <p:cNvSpPr/>
              <p:nvPr/>
            </p:nvSpPr>
            <p:spPr>
              <a:xfrm>
                <a:off x="541856" y="218671"/>
                <a:ext cx="371110" cy="369332"/>
              </a:xfrm>
              <a:prstGeom prst="rect">
                <a:avLst/>
              </a:prstGeom>
              <a:solidFill>
                <a:schemeClr val="bg1"/>
              </a:solidFill>
            </p:spPr>
            <p:txBody>
              <a:bodyPr wrap="square">
                <a:spAutoFit/>
              </a:bodyPr>
              <a:lstStyle/>
              <a:p>
                <a:pPr algn="ctr" defTabSz="685800">
                  <a:spcBef>
                    <a:spcPts val="113"/>
                  </a:spcBef>
                  <a:spcAft>
                    <a:spcPts val="113"/>
                  </a:spcAft>
                  <a:buClrTx/>
                </a:pPr>
                <a:r>
                  <a:rPr lang="en-US" sz="1200" b="1" kern="1200" dirty="0">
                    <a:solidFill>
                      <a:prstClr val="black"/>
                    </a:solidFill>
                    <a:latin typeface="+mj-lt"/>
                    <a:ea typeface="Times New Roman"/>
                    <a:cs typeface="Times New Roman"/>
                  </a:rPr>
                  <a:t>p=0.19</a:t>
                </a:r>
              </a:p>
            </p:txBody>
          </p:sp>
        </p:grpSp>
        <p:grpSp>
          <p:nvGrpSpPr>
            <p:cNvPr id="15" name="Group 14">
              <a:extLst>
                <a:ext uri="{FF2B5EF4-FFF2-40B4-BE49-F238E27FC236}">
                  <a16:creationId xmlns:a16="http://schemas.microsoft.com/office/drawing/2014/main" id="{C317E2EB-904D-471E-A434-805978E65A38}"/>
                </a:ext>
              </a:extLst>
            </p:cNvPr>
            <p:cNvGrpSpPr/>
            <p:nvPr/>
          </p:nvGrpSpPr>
          <p:grpSpPr>
            <a:xfrm>
              <a:off x="1421808" y="1040534"/>
              <a:ext cx="2260700" cy="411294"/>
              <a:chOff x="1432318" y="1713207"/>
              <a:chExt cx="2260700" cy="411294"/>
            </a:xfrm>
          </p:grpSpPr>
          <p:sp>
            <p:nvSpPr>
              <p:cNvPr id="16" name="Left Bracket 15">
                <a:extLst>
                  <a:ext uri="{FF2B5EF4-FFF2-40B4-BE49-F238E27FC236}">
                    <a16:creationId xmlns:a16="http://schemas.microsoft.com/office/drawing/2014/main" id="{224A9958-BF48-4844-BF77-2279D5A4CDE6}"/>
                  </a:ext>
                </a:extLst>
              </p:cNvPr>
              <p:cNvSpPr/>
              <p:nvPr/>
            </p:nvSpPr>
            <p:spPr>
              <a:xfrm rot="5400000">
                <a:off x="2460641" y="892124"/>
                <a:ext cx="204054" cy="2260700"/>
              </a:xfrm>
              <a:prstGeom prst="leftBracket">
                <a:avLst/>
              </a:prstGeom>
              <a:noFill/>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7" name="Rectangle 16">
                <a:extLst>
                  <a:ext uri="{FF2B5EF4-FFF2-40B4-BE49-F238E27FC236}">
                    <a16:creationId xmlns:a16="http://schemas.microsoft.com/office/drawing/2014/main" id="{130DE55A-EE22-4102-BA3C-F061EE5D8A0E}"/>
                  </a:ext>
                </a:extLst>
              </p:cNvPr>
              <p:cNvSpPr/>
              <p:nvPr/>
            </p:nvSpPr>
            <p:spPr>
              <a:xfrm>
                <a:off x="2370859" y="1713207"/>
                <a:ext cx="383617" cy="369332"/>
              </a:xfrm>
              <a:prstGeom prst="rect">
                <a:avLst/>
              </a:prstGeom>
              <a:solidFill>
                <a:schemeClr val="bg1"/>
              </a:solidFill>
            </p:spPr>
            <p:txBody>
              <a:bodyPr wrap="square">
                <a:spAutoFit/>
              </a:bodyPr>
              <a:lstStyle/>
              <a:p>
                <a:pPr algn="ctr" defTabSz="685800">
                  <a:spcBef>
                    <a:spcPts val="113"/>
                  </a:spcBef>
                  <a:spcAft>
                    <a:spcPts val="113"/>
                  </a:spcAft>
                  <a:buClrTx/>
                </a:pPr>
                <a:r>
                  <a:rPr lang="en-US" sz="1200" b="1" kern="1200" dirty="0">
                    <a:solidFill>
                      <a:prstClr val="black"/>
                    </a:solidFill>
                    <a:latin typeface="+mj-lt"/>
                    <a:ea typeface="Times New Roman"/>
                    <a:cs typeface="Times New Roman"/>
                  </a:rPr>
                  <a:t>p&lt;0.001</a:t>
                </a:r>
              </a:p>
            </p:txBody>
          </p:sp>
        </p:grpSp>
      </p:grpSp>
      <p:sp>
        <p:nvSpPr>
          <p:cNvPr id="10" name="TextBox 9">
            <a:extLst>
              <a:ext uri="{FF2B5EF4-FFF2-40B4-BE49-F238E27FC236}">
                <a16:creationId xmlns:a16="http://schemas.microsoft.com/office/drawing/2014/main" id="{48895FA2-6A99-447B-B2AE-2FA8E0BA9C3F}"/>
              </a:ext>
            </a:extLst>
          </p:cNvPr>
          <p:cNvSpPr txBox="1"/>
          <p:nvPr/>
        </p:nvSpPr>
        <p:spPr>
          <a:xfrm>
            <a:off x="1243700" y="1159840"/>
            <a:ext cx="2055466" cy="646331"/>
          </a:xfrm>
          <a:prstGeom prst="rect">
            <a:avLst/>
          </a:prstGeom>
          <a:noFill/>
        </p:spPr>
        <p:txBody>
          <a:bodyPr wrap="square" rtlCol="0">
            <a:spAutoFit/>
          </a:bodyPr>
          <a:lstStyle/>
          <a:p>
            <a:pPr defTabSz="685800">
              <a:buClrTx/>
            </a:pPr>
            <a:r>
              <a:rPr lang="en-US" sz="1200" i="1" kern="1200" dirty="0">
                <a:solidFill>
                  <a:schemeClr val="tx1">
                    <a:lumMod val="50000"/>
                  </a:schemeClr>
                </a:solidFill>
                <a:latin typeface="Calibri" panose="020F0502020204030204"/>
                <a:ea typeface="+mn-ea"/>
                <a:cs typeface="+mn-cs"/>
              </a:rPr>
              <a:t>Recommended IOM </a:t>
            </a:r>
            <a:br>
              <a:rPr lang="en-US" sz="1200" i="1" kern="1200" dirty="0">
                <a:solidFill>
                  <a:schemeClr val="tx1">
                    <a:lumMod val="50000"/>
                  </a:schemeClr>
                </a:solidFill>
                <a:latin typeface="Calibri" panose="020F0502020204030204"/>
                <a:ea typeface="+mn-ea"/>
                <a:cs typeface="+mn-cs"/>
              </a:rPr>
            </a:br>
            <a:r>
              <a:rPr lang="en-US" sz="1200" i="1" kern="1200" dirty="0">
                <a:solidFill>
                  <a:schemeClr val="tx1">
                    <a:lumMod val="50000"/>
                  </a:schemeClr>
                </a:solidFill>
                <a:latin typeface="Calibri" panose="020F0502020204030204"/>
                <a:ea typeface="+mn-ea"/>
                <a:cs typeface="+mn-cs"/>
              </a:rPr>
              <a:t>weight gain 2</a:t>
            </a:r>
            <a:r>
              <a:rPr lang="en-US" sz="1200" i="1" kern="1200" baseline="30000" dirty="0">
                <a:solidFill>
                  <a:schemeClr val="tx1">
                    <a:lumMod val="50000"/>
                  </a:schemeClr>
                </a:solidFill>
                <a:latin typeface="Calibri" panose="020F0502020204030204"/>
                <a:ea typeface="+mn-ea"/>
                <a:cs typeface="+mn-cs"/>
              </a:rPr>
              <a:t>nd</a:t>
            </a:r>
            <a:r>
              <a:rPr lang="en-US" sz="1200" i="1" kern="1200" dirty="0">
                <a:solidFill>
                  <a:schemeClr val="tx1">
                    <a:lumMod val="50000"/>
                  </a:schemeClr>
                </a:solidFill>
                <a:latin typeface="Calibri" panose="020F0502020204030204"/>
                <a:ea typeface="+mn-ea"/>
                <a:cs typeface="+mn-cs"/>
              </a:rPr>
              <a:t>/3</a:t>
            </a:r>
            <a:r>
              <a:rPr lang="en-US" sz="1200" i="1" kern="1200" baseline="30000" dirty="0">
                <a:solidFill>
                  <a:schemeClr val="tx1">
                    <a:lumMod val="50000"/>
                  </a:schemeClr>
                </a:solidFill>
                <a:latin typeface="Calibri" panose="020F0502020204030204"/>
                <a:ea typeface="+mn-ea"/>
                <a:cs typeface="+mn-cs"/>
              </a:rPr>
              <a:t>rd</a:t>
            </a:r>
            <a:r>
              <a:rPr lang="en-US" sz="1200" i="1" kern="1200" dirty="0">
                <a:solidFill>
                  <a:schemeClr val="tx1">
                    <a:lumMod val="50000"/>
                  </a:schemeClr>
                </a:solidFill>
                <a:latin typeface="Calibri" panose="020F0502020204030204"/>
                <a:ea typeface="+mn-ea"/>
                <a:cs typeface="+mn-cs"/>
              </a:rPr>
              <a:t> trimesters </a:t>
            </a:r>
            <a:br>
              <a:rPr lang="en-US" sz="1200" i="1" kern="1200" dirty="0">
                <a:solidFill>
                  <a:schemeClr val="tx1">
                    <a:lumMod val="50000"/>
                  </a:schemeClr>
                </a:solidFill>
                <a:latin typeface="Calibri" panose="020F0502020204030204"/>
                <a:ea typeface="+mn-ea"/>
                <a:cs typeface="+mn-cs"/>
              </a:rPr>
            </a:br>
            <a:r>
              <a:rPr lang="en-US" sz="1200" i="1" kern="1200" dirty="0">
                <a:solidFill>
                  <a:schemeClr val="tx1">
                    <a:lumMod val="50000"/>
                  </a:schemeClr>
                </a:solidFill>
                <a:latin typeface="Calibri" panose="020F0502020204030204"/>
                <a:ea typeface="+mn-ea"/>
                <a:cs typeface="+mn-cs"/>
              </a:rPr>
              <a:t>(0.42 kg/week)</a:t>
            </a:r>
          </a:p>
        </p:txBody>
      </p:sp>
      <p:pic>
        <p:nvPicPr>
          <p:cNvPr id="2" name="Audio 1">
            <a:hlinkClick r:id="" action="ppaction://media"/>
            <a:extLst>
              <a:ext uri="{FF2B5EF4-FFF2-40B4-BE49-F238E27FC236}">
                <a16:creationId xmlns:a16="http://schemas.microsoft.com/office/drawing/2014/main" id="{B870A0AB-DDE5-2A47-AC17-5C30B0AB5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419208182"/>
      </p:ext>
    </p:extLst>
  </p:cSld>
  <p:clrMapOvr>
    <a:masterClrMapping/>
  </p:clrMapOvr>
  <p:transition advTm="438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65;p19">
            <a:extLst>
              <a:ext uri="{FF2B5EF4-FFF2-40B4-BE49-F238E27FC236}">
                <a16:creationId xmlns:a16="http://schemas.microsoft.com/office/drawing/2014/main" id="{105A6123-044B-41EA-8138-B0D4980D140D}"/>
              </a:ext>
            </a:extLst>
          </p:cNvPr>
          <p:cNvSpPr txBox="1">
            <a:spLocks/>
          </p:cNvSpPr>
          <p:nvPr/>
        </p:nvSpPr>
        <p:spPr>
          <a:xfrm>
            <a:off x="741732" y="18614"/>
            <a:ext cx="8191290" cy="10854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Dosis"/>
              <a:buNone/>
              <a:defRPr sz="2400" b="0" i="0" u="none" strike="noStrike" cap="none">
                <a:solidFill>
                  <a:srgbClr val="386072"/>
                </a:solidFill>
                <a:latin typeface="Dosis"/>
                <a:ea typeface="Dosis"/>
                <a:cs typeface="Dosis"/>
                <a:sym typeface="Dosis"/>
              </a:defRPr>
            </a:lvl1pPr>
            <a:lvl2pPr marR="0" lvl="1"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2pPr>
            <a:lvl3pPr marR="0" lvl="2"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3pPr>
            <a:lvl4pPr marR="0" lvl="3"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4pPr>
            <a:lvl5pPr marR="0" lvl="4"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5pPr>
            <a:lvl6pPr marR="0" lvl="5"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6pPr>
            <a:lvl7pPr marR="0" lvl="6"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7pPr>
            <a:lvl8pPr marR="0" lvl="7"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8pPr>
            <a:lvl9pPr marR="0" lvl="8" algn="l" rtl="0">
              <a:lnSpc>
                <a:spcPct val="100000"/>
              </a:lnSpc>
              <a:spcBef>
                <a:spcPts val="0"/>
              </a:spcBef>
              <a:spcAft>
                <a:spcPts val="0"/>
              </a:spcAft>
              <a:buClr>
                <a:schemeClr val="dk2"/>
              </a:buClr>
              <a:buSzPts val="2400"/>
              <a:buFont typeface="Dosis"/>
              <a:buNone/>
              <a:defRPr sz="2400" b="0" i="0" u="none" strike="noStrike" cap="none">
                <a:solidFill>
                  <a:schemeClr val="dk2"/>
                </a:solidFill>
                <a:latin typeface="Dosis"/>
                <a:ea typeface="Dosis"/>
                <a:cs typeface="Dosis"/>
                <a:sym typeface="Dosis"/>
              </a:defRPr>
            </a:lvl9pPr>
          </a:lstStyle>
          <a:p>
            <a:pPr marL="0" marR="0" lvl="0" indent="0" algn="l" defTabSz="914400" rtl="0" eaLnBrk="1" fontAlgn="auto" latinLnBrk="0" hangingPunct="1">
              <a:lnSpc>
                <a:spcPct val="100000"/>
              </a:lnSpc>
              <a:spcBef>
                <a:spcPts val="0"/>
              </a:spcBef>
              <a:spcAft>
                <a:spcPts val="0"/>
              </a:spcAft>
              <a:buClr>
                <a:srgbClr val="0DB7C4"/>
              </a:buClr>
              <a:buSzPts val="2400"/>
              <a:buFont typeface="Dosis"/>
              <a:buNone/>
              <a:tabLst/>
              <a:defRPr/>
            </a:pPr>
            <a:r>
              <a:rPr kumimoji="0" lang="en-US" sz="3000" b="0" i="0" u="none" strike="noStrike" kern="0" cap="none" spc="0" normalizeH="0" baseline="0" noProof="0" dirty="0">
                <a:ln>
                  <a:noFill/>
                </a:ln>
                <a:solidFill>
                  <a:srgbClr val="386072"/>
                </a:solidFill>
                <a:effectLst/>
                <a:uLnTx/>
                <a:uFillTx/>
                <a:latin typeface="Arial"/>
                <a:sym typeface="Dosis"/>
              </a:rPr>
              <a:t>Low, Normal, and High Antepartum Weight Gain by Arm</a:t>
            </a:r>
          </a:p>
        </p:txBody>
      </p:sp>
      <p:sp>
        <p:nvSpPr>
          <p:cNvPr id="20" name="Google Shape;167;p19">
            <a:extLst>
              <a:ext uri="{FF2B5EF4-FFF2-40B4-BE49-F238E27FC236}">
                <a16:creationId xmlns:a16="http://schemas.microsoft.com/office/drawing/2014/main" id="{DBF68292-47F3-4A09-ABE8-7AEABD048774}"/>
              </a:ext>
            </a:extLst>
          </p:cNvPr>
          <p:cNvSpPr txBox="1">
            <a:spLocks/>
          </p:cNvSpPr>
          <p:nvPr/>
        </p:nvSpPr>
        <p:spPr>
          <a:xfrm>
            <a:off x="30381" y="-8674"/>
            <a:ext cx="640132" cy="1140000"/>
          </a:xfrm>
          <a:prstGeom prst="rect">
            <a:avLst/>
          </a:prstGeom>
          <a:solidFill>
            <a:srgbClr val="386072"/>
          </a:solidFill>
          <a:ln>
            <a:noFill/>
          </a:ln>
        </p:spPr>
        <p:txBody>
          <a:bodyPr spcFirstLastPara="1" wrap="square" lIns="121900" tIns="121900" rIns="121900" bIns="121900" anchor="b" anchorCtr="0">
            <a:noAutofit/>
          </a:bodyPr>
          <a:lstStyle>
            <a:defPPr>
              <a:defRPr lang="en-US"/>
            </a:defPPr>
            <a:lvl1pPr marL="0" lvl="0" algn="ctr" defTabSz="914400" rtl="0" eaLnBrk="1" latinLnBrk="0" hangingPunct="1">
              <a:buNone/>
              <a:defRPr sz="3200" kern="1200">
                <a:solidFill>
                  <a:schemeClr val="lt1"/>
                </a:solidFill>
                <a:latin typeface="Dosis"/>
                <a:ea typeface="Dosis"/>
                <a:cs typeface="Dosis"/>
                <a:sym typeface="Dosis"/>
              </a:defRPr>
            </a:lvl1pPr>
            <a:lvl2pPr marL="457200" lvl="1" algn="ctr" defTabSz="914400" rtl="0" eaLnBrk="1" latinLnBrk="0" hangingPunct="1">
              <a:buNone/>
              <a:defRPr sz="3200" kern="1200">
                <a:solidFill>
                  <a:schemeClr val="lt1"/>
                </a:solidFill>
                <a:latin typeface="Dosis"/>
                <a:ea typeface="Dosis"/>
                <a:cs typeface="Dosis"/>
                <a:sym typeface="Dosis"/>
              </a:defRPr>
            </a:lvl2pPr>
            <a:lvl3pPr marL="914400" lvl="2" algn="ctr" defTabSz="914400" rtl="0" eaLnBrk="1" latinLnBrk="0" hangingPunct="1">
              <a:buNone/>
              <a:defRPr sz="3200" kern="1200">
                <a:solidFill>
                  <a:schemeClr val="lt1"/>
                </a:solidFill>
                <a:latin typeface="Dosis"/>
                <a:ea typeface="Dosis"/>
                <a:cs typeface="Dosis"/>
                <a:sym typeface="Dosis"/>
              </a:defRPr>
            </a:lvl3pPr>
            <a:lvl4pPr marL="1371600" lvl="3" algn="ctr" defTabSz="914400" rtl="0" eaLnBrk="1" latinLnBrk="0" hangingPunct="1">
              <a:buNone/>
              <a:defRPr sz="3200" kern="1200">
                <a:solidFill>
                  <a:schemeClr val="lt1"/>
                </a:solidFill>
                <a:latin typeface="Dosis"/>
                <a:ea typeface="Dosis"/>
                <a:cs typeface="Dosis"/>
                <a:sym typeface="Dosis"/>
              </a:defRPr>
            </a:lvl4pPr>
            <a:lvl5pPr marL="1828800" lvl="4" algn="ctr" defTabSz="914400" rtl="0" eaLnBrk="1" latinLnBrk="0" hangingPunct="1">
              <a:buNone/>
              <a:defRPr sz="3200" kern="1200">
                <a:solidFill>
                  <a:schemeClr val="lt1"/>
                </a:solidFill>
                <a:latin typeface="Dosis"/>
                <a:ea typeface="Dosis"/>
                <a:cs typeface="Dosis"/>
                <a:sym typeface="Dosis"/>
              </a:defRPr>
            </a:lvl5pPr>
            <a:lvl6pPr marL="2286000" lvl="5" algn="ctr" defTabSz="914400" rtl="0" eaLnBrk="1" latinLnBrk="0" hangingPunct="1">
              <a:buNone/>
              <a:defRPr sz="3200" kern="1200">
                <a:solidFill>
                  <a:schemeClr val="lt1"/>
                </a:solidFill>
                <a:latin typeface="Dosis"/>
                <a:ea typeface="Dosis"/>
                <a:cs typeface="Dosis"/>
                <a:sym typeface="Dosis"/>
              </a:defRPr>
            </a:lvl6pPr>
            <a:lvl7pPr marL="2743200" lvl="6" algn="ctr" defTabSz="914400" rtl="0" eaLnBrk="1" latinLnBrk="0" hangingPunct="1">
              <a:buNone/>
              <a:defRPr sz="3200" kern="1200">
                <a:solidFill>
                  <a:schemeClr val="lt1"/>
                </a:solidFill>
                <a:latin typeface="Dosis"/>
                <a:ea typeface="Dosis"/>
                <a:cs typeface="Dosis"/>
                <a:sym typeface="Dosis"/>
              </a:defRPr>
            </a:lvl7pPr>
            <a:lvl8pPr marL="3200400" lvl="7" algn="ctr" defTabSz="914400" rtl="0" eaLnBrk="1" latinLnBrk="0" hangingPunct="1">
              <a:buNone/>
              <a:defRPr sz="3200" kern="1200">
                <a:solidFill>
                  <a:schemeClr val="lt1"/>
                </a:solidFill>
                <a:latin typeface="Dosis"/>
                <a:ea typeface="Dosis"/>
                <a:cs typeface="Dosis"/>
                <a:sym typeface="Dosis"/>
              </a:defRPr>
            </a:lvl8pPr>
            <a:lvl9pPr marL="3657600" lvl="8" algn="ctr" defTabSz="914400" rtl="0" eaLnBrk="1" latinLnBrk="0" hangingPunct="1">
              <a:buNone/>
              <a:defRPr sz="3200" kern="1200">
                <a:solidFill>
                  <a:schemeClr val="lt1"/>
                </a:solidFill>
                <a:latin typeface="Dosis"/>
                <a:ea typeface="Dosis"/>
                <a:cs typeface="Dosis"/>
                <a:sym typeface="Dosis"/>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Arial"/>
                <a:sym typeface="Dosis"/>
              </a:rPr>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t>9</a:t>
            </a:fld>
            <a:endParaRPr kumimoji="0" lang="en" sz="3200" b="0" i="0" u="none" strike="noStrike" kern="0" cap="none" spc="0" normalizeH="0" baseline="0" noProof="0" dirty="0">
              <a:ln>
                <a:noFill/>
              </a:ln>
              <a:solidFill>
                <a:srgbClr val="FFFFFF"/>
              </a:solidFill>
              <a:effectLst/>
              <a:uLnTx/>
              <a:uFillTx/>
              <a:latin typeface="Arial"/>
              <a:sym typeface="Dosis"/>
            </a:endParaRPr>
          </a:p>
        </p:txBody>
      </p:sp>
      <p:graphicFrame>
        <p:nvGraphicFramePr>
          <p:cNvPr id="9" name="Content Placeholder 5">
            <a:extLst>
              <a:ext uri="{FF2B5EF4-FFF2-40B4-BE49-F238E27FC236}">
                <a16:creationId xmlns:a16="http://schemas.microsoft.com/office/drawing/2014/main" id="{B34DD1FB-F283-4353-B4E4-4BD5C3A96D18}"/>
              </a:ext>
            </a:extLst>
          </p:cNvPr>
          <p:cNvGraphicFramePr>
            <a:graphicFrameLocks/>
          </p:cNvGraphicFramePr>
          <p:nvPr>
            <p:extLst>
              <p:ext uri="{D42A27DB-BD31-4B8C-83A1-F6EECF244321}">
                <p14:modId xmlns:p14="http://schemas.microsoft.com/office/powerpoint/2010/main" val="2885711948"/>
              </p:ext>
            </p:extLst>
          </p:nvPr>
        </p:nvGraphicFramePr>
        <p:xfrm>
          <a:off x="101600" y="1131326"/>
          <a:ext cx="8831422" cy="3924421"/>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34F094AC-2021-EA4D-A770-FBA3EAADB2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656691967"/>
      </p:ext>
    </p:extLst>
  </p:cSld>
  <p:clrMapOvr>
    <a:masterClrMapping/>
  </p:clrMapOvr>
  <p:transition advTm="459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5|5.8|2.9|2.6|6.2"/>
</p:tagLst>
</file>

<file path=ppt/tags/tag2.xml><?xml version="1.0" encoding="utf-8"?>
<p:tagLst xmlns:a="http://schemas.openxmlformats.org/drawingml/2006/main" xmlns:r="http://schemas.openxmlformats.org/officeDocument/2006/relationships" xmlns:p="http://schemas.openxmlformats.org/presentationml/2006/main">
  <p:tag name="TIMING" val="|28|11.1|5.3|17.3"/>
</p:tagLst>
</file>

<file path=ppt/tags/tag3.xml><?xml version="1.0" encoding="utf-8"?>
<p:tagLst xmlns:a="http://schemas.openxmlformats.org/drawingml/2006/main" xmlns:r="http://schemas.openxmlformats.org/officeDocument/2006/relationships" xmlns:p="http://schemas.openxmlformats.org/presentationml/2006/main">
  <p:tag name="TIMING" val="|24|19.9|6.2"/>
</p:tagLst>
</file>

<file path=ppt/tags/tag4.xml><?xml version="1.0" encoding="utf-8"?>
<p:tagLst xmlns:a="http://schemas.openxmlformats.org/drawingml/2006/main" xmlns:r="http://schemas.openxmlformats.org/officeDocument/2006/relationships" xmlns:p="http://schemas.openxmlformats.org/presentationml/2006/main">
  <p:tag name="TIMING" val="|44.6|1.5"/>
</p:tagLst>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BF90A4BA2FEE4B907F22FF252FCE8B" ma:contentTypeVersion="12" ma:contentTypeDescription="Create a new document." ma:contentTypeScope="" ma:versionID="a74897777611450e722827a2fd68a8fd">
  <xsd:schema xmlns:xsd="http://www.w3.org/2001/XMLSchema" xmlns:xs="http://www.w3.org/2001/XMLSchema" xmlns:p="http://schemas.microsoft.com/office/2006/metadata/properties" xmlns:ns2="ab89e904-87b6-49de-ae8d-3dbfd4ed2a96" xmlns:ns3="8fff0748-757e-44e1-b4d1-3ab4f47f7563" targetNamespace="http://schemas.microsoft.com/office/2006/metadata/properties" ma:root="true" ma:fieldsID="bf1f05285d9b2471ffe369cf5e4aabf1" ns2:_="" ns3:_="">
    <xsd:import namespace="ab89e904-87b6-49de-ae8d-3dbfd4ed2a96"/>
    <xsd:import namespace="8fff0748-757e-44e1-b4d1-3ab4f47f75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89e904-87b6-49de-ae8d-3dbfd4ed2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ff0748-757e-44e1-b4d1-3ab4f47f756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ABEB50-06C7-456C-8168-3F4772289D27}">
  <ds:schemaRefs>
    <ds:schemaRef ds:uri="8fff0748-757e-44e1-b4d1-3ab4f47f7563"/>
    <ds:schemaRef ds:uri="ab89e904-87b6-49de-ae8d-3dbfd4ed2a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6BF124-86B3-4DB9-9CC3-D0CA686B4C6B}">
  <ds:schemaRefs>
    <ds:schemaRef ds:uri="http://schemas.microsoft.com/office/2006/documentManagement/types"/>
    <ds:schemaRef ds:uri="ab89e904-87b6-49de-ae8d-3dbfd4ed2a96"/>
    <ds:schemaRef ds:uri="http://purl.org/dc/terms/"/>
    <ds:schemaRef ds:uri="http://schemas.openxmlformats.org/package/2006/metadata/core-properties"/>
    <ds:schemaRef ds:uri="http://purl.org/dc/dcmitype/"/>
    <ds:schemaRef ds:uri="8fff0748-757e-44e1-b4d1-3ab4f47f7563"/>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F7075F9-68E3-4487-91E9-081B53190C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9026</TotalTime>
  <Words>1309</Words>
  <Application>Microsoft Office PowerPoint</Application>
  <PresentationFormat>On-screen Show (16:9)</PresentationFormat>
  <Paragraphs>178</Paragraphs>
  <Slides>16</Slides>
  <Notes>16</Notes>
  <HiddenSlides>0</HiddenSlides>
  <MMClips>16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Dosis</vt:lpstr>
      <vt:lpstr>Source Sans Pro</vt:lpstr>
      <vt:lpstr>Calibri Light</vt:lpstr>
      <vt:lpstr>Arial Narrow</vt:lpstr>
      <vt:lpstr>Wingdings</vt:lpstr>
      <vt:lpstr>Calibri</vt:lpstr>
      <vt:lpstr>Cerimon template</vt:lpstr>
      <vt:lpstr>3_Office Theme</vt:lpstr>
      <vt:lpstr>1_Office Theme</vt:lpstr>
      <vt:lpstr>Antepartum weight gain and adverse pregnancy outcomes in IMPAACT 2010</vt:lpstr>
      <vt:lpstr>Antepartum weight gain and adverse pregnancy outcomes in IMPAACT 2010</vt:lpstr>
      <vt:lpstr>Background and Rationale</vt:lpstr>
      <vt:lpstr>Objectives and Methods</vt:lpstr>
      <vt:lpstr>PowerPoint Presentation</vt:lpstr>
      <vt:lpstr>PowerPoint Presentation</vt:lpstr>
      <vt:lpstr>Maternal Baseline Characteristics </vt:lpstr>
      <vt:lpstr>PowerPoint Presentation</vt:lpstr>
      <vt:lpstr>PowerPoint Presentation</vt:lpstr>
      <vt:lpstr>PowerPoint Presentation</vt:lpstr>
      <vt:lpstr>PowerPoint Presentation</vt:lpstr>
      <vt:lpstr>PowerPoint Presentation</vt:lpstr>
      <vt:lpstr>Future Analyses and Limitations</vt:lpstr>
      <vt:lpstr>Conclusions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Laura Long</dc:creator>
  <cp:lastModifiedBy>Kathy Melbourne</cp:lastModifiedBy>
  <cp:revision>670</cp:revision>
  <dcterms:modified xsi:type="dcterms:W3CDTF">2021-03-08T15:32:47Z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0x010100DEBF90A4BA2FEE4B907F22FF252FCE8B</vt:lpwstr>
  </property>
</Properties>
</file>