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716" r:id="rId2"/>
  </p:sldMasterIdLst>
  <p:notesMasterIdLst>
    <p:notesMasterId r:id="rId9"/>
  </p:notesMasterIdLst>
  <p:sldIdLst>
    <p:sldId id="366" r:id="rId3"/>
    <p:sldId id="2141411603" r:id="rId4"/>
    <p:sldId id="2141411606" r:id="rId5"/>
    <p:sldId id="2141411604" r:id="rId6"/>
    <p:sldId id="2141411602" r:id="rId7"/>
    <p:sldId id="214141160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de Blair" initials="WB" lastIdx="5" clrIdx="0">
    <p:extLst>
      <p:ext uri="{19B8F6BF-5375-455C-9EA6-DF929625EA0E}">
        <p15:presenceInfo xmlns:p15="http://schemas.microsoft.com/office/powerpoint/2012/main" userId="S::wade.blair@gilead.com::aca403ee-39a1-4e8b-95d3-a867c551ea4b" providerId="AD"/>
      </p:ext>
    </p:extLst>
  </p:cmAuthor>
  <p:cmAuthor id="2" name="Ryan McFadden" initials="RM" lastIdx="11" clrIdx="1">
    <p:extLst>
      <p:ext uri="{19B8F6BF-5375-455C-9EA6-DF929625EA0E}">
        <p15:presenceInfo xmlns:p15="http://schemas.microsoft.com/office/powerpoint/2012/main" userId="S::Ryan.McFadden@gilead.com::05e4d7f3-ea77-4e2c-a595-77ea879385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48C"/>
    <a:srgbClr val="35548B"/>
    <a:srgbClr val="F5B896"/>
    <a:srgbClr val="F6DCB2"/>
    <a:srgbClr val="6B8CC4"/>
    <a:srgbClr val="F05358"/>
    <a:srgbClr val="3B226A"/>
    <a:srgbClr val="D9E23E"/>
    <a:srgbClr val="4FAE52"/>
    <a:srgbClr val="FCD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0"/>
    <p:restoredTop sz="94323" autoAdjust="0"/>
  </p:normalViewPr>
  <p:slideViewPr>
    <p:cSldViewPr snapToGrid="0" snapToObjects="1">
      <p:cViewPr varScale="1">
        <p:scale>
          <a:sx n="79" d="100"/>
          <a:sy n="79" d="100"/>
        </p:scale>
        <p:origin x="1104" y="62"/>
      </p:cViewPr>
      <p:guideLst/>
    </p:cSldViewPr>
  </p:slideViewPr>
  <p:outlineViewPr>
    <p:cViewPr>
      <p:scale>
        <a:sx n="33" d="100"/>
        <a:sy n="33" d="100"/>
      </p:scale>
      <p:origin x="0" y="-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5B403-9D9F-904A-87D7-0888CD12FA2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CDA4B-6271-214C-B44A-5D4ADE085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3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CDA4B-6271-214C-B44A-5D4ADE085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CDA4B-6271-214C-B44A-5D4ADE085C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64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CDA4B-6271-214C-B44A-5D4ADE085C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5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CDA4B-6271-214C-B44A-5D4ADE085C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ience Spot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>
            <a:extLst>
              <a:ext uri="{FF2B5EF4-FFF2-40B4-BE49-F238E27FC236}">
                <a16:creationId xmlns:a16="http://schemas.microsoft.com/office/drawing/2014/main" id="{14FFDB43-A8E1-5C48-BB95-00665E30E46B}"/>
              </a:ext>
            </a:extLst>
          </p:cNvPr>
          <p:cNvSpPr/>
          <p:nvPr userDrawn="1"/>
        </p:nvSpPr>
        <p:spPr>
          <a:xfrm flipH="1">
            <a:off x="6819900" y="450029"/>
            <a:ext cx="5931800" cy="964077"/>
          </a:xfrm>
          <a:prstGeom prst="parallelogram">
            <a:avLst>
              <a:gd name="adj" fmla="val 56609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  <a:gs pos="78000">
                <a:schemeClr val="accent3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F10519-1301-5B41-8BBB-142CE31B4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/>
          <a:stretch/>
        </p:blipFill>
        <p:spPr>
          <a:xfrm rot="9667545">
            <a:off x="-3168201" y="-1692556"/>
            <a:ext cx="6336402" cy="6339766"/>
          </a:xfrm>
          <a:prstGeom prst="rect">
            <a:avLst/>
          </a:prstGeom>
          <a:effectLst/>
        </p:spPr>
      </p:pic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0042F920-0294-0748-9AF7-F4D565B42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312" y="4576775"/>
            <a:ext cx="8361599" cy="439861"/>
          </a:xfrm>
          <a:prstGeom prst="rect">
            <a:avLst/>
          </a:prstGeom>
        </p:spPr>
        <p:txBody>
          <a:bodyPr/>
          <a:lstStyle>
            <a:lvl1pPr marL="0" marR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marL="0" marR="0" lvl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A627601-C738-AF4A-827D-378AC2177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5032965"/>
            <a:ext cx="8361599" cy="79844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67" i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1667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1667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1667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738D2C19-41D2-7544-AA29-1666AF5B9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2" y="1814271"/>
            <a:ext cx="9325427" cy="2579597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4400" b="1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r">
              <a:lnSpc>
                <a:spcPct val="8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B0BC5-7F59-4047-B5D2-D261CEE422F8}"/>
              </a:ext>
            </a:extLst>
          </p:cNvPr>
          <p:cNvSpPr txBox="1"/>
          <p:nvPr userDrawn="1"/>
        </p:nvSpPr>
        <p:spPr>
          <a:xfrm>
            <a:off x="7408111" y="722299"/>
            <a:ext cx="441615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lvl="0"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F6DCB2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F6DCB2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ctr"/>
            <a:r>
              <a:rPr lang="en-US" dirty="0"/>
              <a:t>SCIENCE SPOTLIGHT</a:t>
            </a:r>
            <a:r>
              <a:rPr lang="en-US" baseline="30000" dirty="0"/>
              <a:t>™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C6ED330-68AE-AD43-93C2-20C49EC890C5}"/>
              </a:ext>
            </a:extLst>
          </p:cNvPr>
          <p:cNvSpPr txBox="1">
            <a:spLocks/>
          </p:cNvSpPr>
          <p:nvPr userDrawn="1"/>
        </p:nvSpPr>
        <p:spPr>
          <a:xfrm>
            <a:off x="1166692" y="5873165"/>
            <a:ext cx="2060620" cy="531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667" i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428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2pPr>
            <a:lvl3pPr marL="108857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3pPr>
            <a:lvl4pPr marL="163285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4pPr>
            <a:lvl5pPr marL="2177143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Disclosure: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7EEF60D-8CCD-9F42-9992-AEA7FE6B39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792" y="6182000"/>
            <a:ext cx="1627466" cy="650403"/>
          </a:xfrm>
          <a:prstGeom prst="rect">
            <a:avLst/>
          </a:prstGeom>
          <a:effectLst>
            <a:outerShdw blurRad="127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E1180-A514-F848-8669-98FE314DD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7388" y="5873750"/>
            <a:ext cx="8383587" cy="6334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[Click to add the financial relationships you have with commercial entities. </a:t>
            </a:r>
            <a:br>
              <a:rPr lang="en-US" sz="1200" dirty="0"/>
            </a:br>
            <a:r>
              <a:rPr lang="en-US" sz="1200" dirty="0"/>
              <a:t>If you have no financial relationships, add "None”]</a:t>
            </a:r>
          </a:p>
        </p:txBody>
      </p:sp>
    </p:spTree>
    <p:extLst>
      <p:ext uri="{BB962C8B-B14F-4D97-AF65-F5344CB8AC3E}">
        <p14:creationId xmlns:p14="http://schemas.microsoft.com/office/powerpoint/2010/main" val="406713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C4F1E4-1687-DF46-BD66-1D43678AC254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355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4433A-34D5-0342-91E3-89AECD66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030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C13C-10DC-884F-B9F6-6BF22BCE1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81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07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76400"/>
            <a:ext cx="10565728" cy="44196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1" y="6248400"/>
            <a:ext cx="10565726" cy="457200"/>
          </a:xfrm>
        </p:spPr>
        <p:txBody>
          <a:bodyPr tIns="0" rIns="0" bIns="0" anchor="b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7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1" y="6248400"/>
            <a:ext cx="10565726" cy="457200"/>
          </a:xfrm>
        </p:spPr>
        <p:txBody>
          <a:bodyPr tIns="0" rIns="0" bIns="0" anchor="b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67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4" y="0"/>
            <a:ext cx="12221633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2400" b="1" baseline="-25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-4233" y="3581400"/>
            <a:ext cx="12227984" cy="3278188"/>
          </a:xfrm>
          <a:prstGeom prst="rect">
            <a:avLst/>
          </a:prstGeom>
          <a:solidFill>
            <a:srgbClr val="DDDDDD"/>
          </a:solidFill>
          <a:ln w="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25000"/>
              </a:spcAft>
              <a:defRPr/>
            </a:pPr>
            <a:endParaRPr lang="en-GB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-4233" y="3429000"/>
            <a:ext cx="12227984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-4233" y="3516313"/>
            <a:ext cx="12227984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559" y="457200"/>
            <a:ext cx="10566400" cy="2816352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619" y="4114800"/>
            <a:ext cx="10566400" cy="6096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27619" y="5029200"/>
            <a:ext cx="10566400" cy="9144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98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7D7B2FF-428D-4C48-A9C3-BBC599C3E4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E4403F-6603-8F4A-8B16-12BDB84D6752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6B8CC4">
                  <a:alpha val="0"/>
                </a:srgbClr>
              </a:gs>
              <a:gs pos="30000">
                <a:srgbClr val="4B6AA2">
                  <a:alpha val="0"/>
                </a:srgbClr>
              </a:gs>
              <a:gs pos="66000">
                <a:srgbClr val="36548C">
                  <a:alpha val="50000"/>
                </a:srgbClr>
              </a:gs>
            </a:gsLst>
            <a:lin ang="159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6EF46-E1E3-BF46-A46A-EF29CE6C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291305"/>
            <a:ext cx="11480799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DFFB-A983-FA41-948E-3AD60C653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7" y="1188720"/>
            <a:ext cx="11480799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046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02" r:id="rId3"/>
    <p:sldLayoutId id="214748370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5B8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6DCB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6DCB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6DCB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165100"/>
            <a:ext cx="10566400" cy="78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764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87204" name="Line 4"/>
          <p:cNvSpPr>
            <a:spLocks noChangeShapeType="1"/>
          </p:cNvSpPr>
          <p:nvPr/>
        </p:nvSpPr>
        <p:spPr bwMode="auto">
          <a:xfrm>
            <a:off x="812800" y="1066800"/>
            <a:ext cx="105664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 dirty="0">
              <a:solidFill>
                <a:srgbClr val="000000"/>
              </a:solidFill>
            </a:endParaRPr>
          </a:p>
        </p:txBody>
      </p:sp>
      <p:sp>
        <p:nvSpPr>
          <p:cNvPr id="1587225" name="Line 25"/>
          <p:cNvSpPr>
            <a:spLocks noChangeShapeType="1"/>
          </p:cNvSpPr>
          <p:nvPr userDrawn="1"/>
        </p:nvSpPr>
        <p:spPr bwMode="auto">
          <a:xfrm>
            <a:off x="812800" y="1143000"/>
            <a:ext cx="10566400" cy="0"/>
          </a:xfrm>
          <a:prstGeom prst="line">
            <a:avLst/>
          </a:prstGeom>
          <a:noFill/>
          <a:ln w="539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3333" y="64928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-250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4400" y="6497638"/>
            <a:ext cx="91440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14400" y="6407155"/>
            <a:ext cx="8229600" cy="366713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7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5.tif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9D8B7-9DF2-CB43-A7AF-1A9E93AF9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7312" y="4576775"/>
            <a:ext cx="8361599" cy="439861"/>
          </a:xfrm>
        </p:spPr>
        <p:txBody>
          <a:bodyPr/>
          <a:lstStyle/>
          <a:p>
            <a:r>
              <a:rPr lang="en-US" dirty="0"/>
              <a:t>Alivelu M. Irrinki, M.Sc.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DEA7F1-BC25-8D47-A811-772E1BA0D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5032965"/>
            <a:ext cx="8361599" cy="798440"/>
          </a:xfrm>
        </p:spPr>
        <p:txBody>
          <a:bodyPr/>
          <a:lstStyle/>
          <a:p>
            <a:r>
              <a:rPr lang="en-US" i="0" dirty="0"/>
              <a:t>Gilead Sciences</a:t>
            </a:r>
            <a:br>
              <a:rPr lang="en-US" i="0" dirty="0"/>
            </a:br>
            <a:r>
              <a:rPr lang="en-US" i="0" dirty="0"/>
              <a:t>Foster City, CA , USA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21221-07E2-414B-AAB7-A97450E3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313" y="1456330"/>
            <a:ext cx="9496687" cy="2161513"/>
          </a:xfrm>
        </p:spPr>
        <p:txBody>
          <a:bodyPr/>
          <a:lstStyle/>
          <a:p>
            <a:r>
              <a:rPr lang="en-US" dirty="0">
                <a:solidFill>
                  <a:srgbClr val="F5B896"/>
                </a:solidFill>
              </a:rPr>
              <a:t>Activating</a:t>
            </a:r>
            <a:r>
              <a:rPr lang="en-US" dirty="0"/>
              <a:t> PKC-</a:t>
            </a:r>
            <a:r>
              <a:rPr lang="el-GR" dirty="0"/>
              <a:t>ε </a:t>
            </a:r>
            <a:r>
              <a:rPr lang="en-US" dirty="0"/>
              <a:t>induces HIV</a:t>
            </a:r>
            <a:br>
              <a:rPr lang="en-US" dirty="0"/>
            </a:br>
            <a:r>
              <a:rPr lang="en-US" dirty="0"/>
              <a:t>expression with improved tolerability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F23833-50EB-314B-BDCB-E6F9B82215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 i="1" dirty="0"/>
              <a:t>This study was funded by Gilead Sciences, USA</a:t>
            </a:r>
          </a:p>
        </p:txBody>
      </p:sp>
    </p:spTree>
    <p:extLst>
      <p:ext uri="{BB962C8B-B14F-4D97-AF65-F5344CB8AC3E}">
        <p14:creationId xmlns:p14="http://schemas.microsoft.com/office/powerpoint/2010/main" val="30940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431">
        <p:fade/>
      </p:transition>
    </mc:Choice>
    <mc:Fallback xmlns="">
      <p:transition spd="med" advTm="1143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6F7BDB-97FF-4360-938E-9E4FA0A43406}"/>
              </a:ext>
            </a:extLst>
          </p:cNvPr>
          <p:cNvSpPr txBox="1">
            <a:spLocks/>
          </p:cNvSpPr>
          <p:nvPr/>
        </p:nvSpPr>
        <p:spPr>
          <a:xfrm>
            <a:off x="337490" y="1441540"/>
            <a:ext cx="6775347" cy="3335214"/>
          </a:xfrm>
          <a:prstGeom prst="rect">
            <a:avLst/>
          </a:prstGeom>
        </p:spPr>
        <p:txBody>
          <a:bodyPr numCol="1"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900" kern="0" dirty="0">
                <a:latin typeface="Trebuchet MS" panose="020B0603020202020204" pitchFamily="34" charset="0"/>
              </a:rPr>
              <a:t>Protein Kinase C(PKC) agonists activate latent HIV, but have limited clinical utility due to toxicity.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1900" kern="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900" kern="0" dirty="0">
                <a:latin typeface="Trebuchet MS" panose="020B0603020202020204" pitchFamily="34" charset="0"/>
              </a:rPr>
              <a:t>Platelet activation, leading to thrombocytopenia, is a major liability associated with PKC agonists.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1900" kern="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900" b="1" u="sng" kern="0" dirty="0">
                <a:solidFill>
                  <a:srgbClr val="36548C"/>
                </a:solidFill>
                <a:latin typeface="Trebuchet MS" panose="020B0603020202020204" pitchFamily="34" charset="0"/>
              </a:rPr>
              <a:t>Hypothesis</a:t>
            </a:r>
            <a:r>
              <a:rPr lang="en-US" sz="1900" b="1" kern="0" dirty="0">
                <a:solidFill>
                  <a:srgbClr val="36548C"/>
                </a:solidFill>
                <a:latin typeface="Trebuchet MS" panose="020B0603020202020204" pitchFamily="34" charset="0"/>
              </a:rPr>
              <a:t>: </a:t>
            </a:r>
            <a:r>
              <a:rPr lang="en-US" sz="1900" dirty="0">
                <a:latin typeface="Trebuchet MS" panose="020B0603020202020204" pitchFamily="34" charset="0"/>
              </a:rPr>
              <a:t>Specifically activating PKC isoforms abundant in T cells, but not in platelets, could improve PKC agonist tolerability.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19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900" b="1" u="sng" dirty="0">
                <a:solidFill>
                  <a:srgbClr val="35548B"/>
                </a:solidFill>
                <a:latin typeface="Trebuchet MS" panose="020B0603020202020204" pitchFamily="34" charset="0"/>
              </a:rPr>
              <a:t>Objective</a:t>
            </a:r>
            <a:r>
              <a:rPr lang="en-US" sz="1900" b="1" dirty="0">
                <a:solidFill>
                  <a:srgbClr val="35548B"/>
                </a:solidFill>
                <a:latin typeface="Trebuchet MS" panose="020B0603020202020204" pitchFamily="34" charset="0"/>
              </a:rPr>
              <a:t>: </a:t>
            </a:r>
            <a:r>
              <a:rPr lang="en-US" sz="1900" dirty="0">
                <a:latin typeface="Trebuchet MS" panose="020B0603020202020204" pitchFamily="34" charset="0"/>
              </a:rPr>
              <a:t>Generate small molecule PKC agonists that specifically activate PKC isoforms present in T cells but not in platelets.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800" kern="0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90993" y="269240"/>
            <a:ext cx="10565728" cy="7874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36548C"/>
                </a:solidFill>
              </a:rPr>
              <a:t>  </a:t>
            </a:r>
            <a:r>
              <a:rPr lang="en-US" dirty="0">
                <a:solidFill>
                  <a:srgbClr val="36548C"/>
                </a:solidFill>
                <a:latin typeface="Trebuchet MS" panose="020B0603020202020204" pitchFamily="34" charset="0"/>
              </a:rPr>
              <a:t>Background</a:t>
            </a:r>
            <a:r>
              <a:rPr lang="en-US" dirty="0">
                <a:solidFill>
                  <a:srgbClr val="36548C"/>
                </a:solidFill>
              </a:rPr>
              <a:t> and Methods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354785-142A-F44A-B80B-38462CF6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16F37-D63B-443C-96C0-C234F1098F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047A8B-218D-4F01-849A-9B8F4D82DB28}"/>
              </a:ext>
            </a:extLst>
          </p:cNvPr>
          <p:cNvSpPr txBox="1"/>
          <p:nvPr/>
        </p:nvSpPr>
        <p:spPr>
          <a:xfrm>
            <a:off x="3075118" y="4599673"/>
            <a:ext cx="58" cy="220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34A1F3-87DF-4B1C-8507-7C951E3F3B1C}"/>
              </a:ext>
            </a:extLst>
          </p:cNvPr>
          <p:cNvSpPr/>
          <p:nvPr/>
        </p:nvSpPr>
        <p:spPr>
          <a:xfrm>
            <a:off x="10015368" y="1104472"/>
            <a:ext cx="18575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2C2F8A"/>
                </a:solidFill>
                <a:latin typeface="Arial" panose="020B0604020202020204" pitchFamily="34" charset="0"/>
              </a:rPr>
              <a:t>Poster 1232, CROI 2019</a:t>
            </a:r>
            <a:endParaRPr lang="en-US" sz="1400" dirty="0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A453AE7B-149A-4811-A3A6-128AC87543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100690"/>
              </p:ext>
            </p:extLst>
          </p:nvPr>
        </p:nvGraphicFramePr>
        <p:xfrm>
          <a:off x="7688299" y="1082493"/>
          <a:ext cx="4357055" cy="3894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Prism 8" r:id="rId4" imgW="5019563" imgH="5051701" progId="Prism8.Document">
                  <p:embed/>
                </p:oleObj>
              </mc:Choice>
              <mc:Fallback>
                <p:oleObj name="Prism 8" r:id="rId4" imgW="5019563" imgH="5051701" progId="Prism8.Document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BF80C6C-304E-4E74-A936-A8DF922944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88299" y="1082493"/>
                        <a:ext cx="4357055" cy="3894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47199CE-925B-480B-94FB-FB8CEA81DCB9}"/>
              </a:ext>
            </a:extLst>
          </p:cNvPr>
          <p:cNvSpPr/>
          <p:nvPr/>
        </p:nvSpPr>
        <p:spPr bwMode="auto">
          <a:xfrm>
            <a:off x="2379133" y="2556933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6E2F308-399E-438A-BF4B-597A14052290}"/>
              </a:ext>
            </a:extLst>
          </p:cNvPr>
          <p:cNvCxnSpPr/>
          <p:nvPr/>
        </p:nvCxnSpPr>
        <p:spPr bwMode="auto">
          <a:xfrm>
            <a:off x="6722533" y="3183467"/>
            <a:ext cx="99060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87633AD-B209-484C-B15E-9C2DD4CE7335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3725164" y="4776754"/>
            <a:ext cx="3387673" cy="355759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9433081-D83E-435D-B75A-BD8D60E73E4E}"/>
              </a:ext>
            </a:extLst>
          </p:cNvPr>
          <p:cNvCxnSpPr/>
          <p:nvPr/>
        </p:nvCxnSpPr>
        <p:spPr bwMode="auto">
          <a:xfrm>
            <a:off x="5378346" y="3776133"/>
            <a:ext cx="60758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3D1440C-18EE-49EC-8E61-A9BB0493517E}"/>
              </a:ext>
            </a:extLst>
          </p:cNvPr>
          <p:cNvSpPr txBox="1">
            <a:spLocks/>
          </p:cNvSpPr>
          <p:nvPr/>
        </p:nvSpPr>
        <p:spPr>
          <a:xfrm>
            <a:off x="317425" y="5042476"/>
            <a:ext cx="11978448" cy="2136502"/>
          </a:xfrm>
          <a:prstGeom prst="rect">
            <a:avLst/>
          </a:prstGeom>
        </p:spPr>
        <p:txBody>
          <a:bodyPr numCol="1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srgbClr val="36548C"/>
                </a:solidFill>
                <a:latin typeface="Trebuchet MS" panose="020B0603020202020204" pitchFamily="34" charset="0"/>
              </a:rPr>
              <a:t>Methods</a:t>
            </a:r>
            <a:r>
              <a:rPr lang="en-US" sz="1600" b="1" dirty="0">
                <a:solidFill>
                  <a:srgbClr val="36548C"/>
                </a:solidFill>
                <a:latin typeface="Trebuchet MS" panose="020B0603020202020204" pitchFamily="34" charset="0"/>
              </a:rPr>
              <a:t>: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Trebuchet MS" panose="020B0603020202020204" pitchFamily="34" charset="0"/>
              </a:rPr>
              <a:t>PKC isoform expression in platelets and T cells was determined by western blot with isoform selective antibodies.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Trebuchet MS" panose="020B0603020202020204" pitchFamily="34" charset="0"/>
              </a:rPr>
              <a:t>PKC isoform selectivity of novel PKC agonists was quantified using PKC-GFP translocation in A549 cells.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Trebuchet MS" panose="020B0603020202020204" pitchFamily="34" charset="0"/>
              </a:rPr>
              <a:t>Flow cytometry was used to assess T cell and platelet activation in whole blood using CD69 and CD62P, respectively.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Trebuchet MS" panose="020B0603020202020204" pitchFamily="34" charset="0"/>
              </a:rPr>
              <a:t>To assess tolerability in vivo, compounds were dosed in rats. T cell activation was assessed by Egr1 induction and platelets were counted.</a:t>
            </a:r>
            <a:endParaRPr lang="en-US" sz="16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b="1" kern="0" dirty="0">
              <a:solidFill>
                <a:srgbClr val="36548C"/>
              </a:solidFill>
              <a:latin typeface="Trebuchet MS" panose="020B0603020202020204" pitchFamily="34" charset="0"/>
            </a:endParaRPr>
          </a:p>
          <a:p>
            <a:pPr lvl="8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kern="0" dirty="0">
              <a:latin typeface="Trebuchet MS" panose="020B0603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kern="0" dirty="0">
              <a:latin typeface="Trebuchet MS" panose="020B0603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600" kern="0" dirty="0">
              <a:solidFill>
                <a:srgbClr val="35548B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kern="0" dirty="0">
              <a:solidFill>
                <a:srgbClr val="35548B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600" kern="0" dirty="0">
              <a:solidFill>
                <a:schemeClr val="accent6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kern="0" dirty="0">
              <a:solidFill>
                <a:schemeClr val="accent6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600" kern="0" dirty="0">
              <a:solidFill>
                <a:schemeClr val="accent6"/>
              </a:solidFill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234275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12800" y="274734"/>
            <a:ext cx="10565728" cy="787400"/>
          </a:xfrm>
          <a:noFill/>
        </p:spPr>
        <p:txBody>
          <a:bodyPr/>
          <a:lstStyle/>
          <a:p>
            <a:r>
              <a:rPr lang="en-US" dirty="0">
                <a:solidFill>
                  <a:srgbClr val="36548C"/>
                </a:solidFill>
                <a:latin typeface="Trebuchet MS" panose="020B0603020202020204" pitchFamily="34" charset="0"/>
              </a:rPr>
              <a:t>PKC-</a:t>
            </a:r>
            <a:r>
              <a:rPr lang="el-GR" dirty="0">
                <a:solidFill>
                  <a:srgbClr val="36548C"/>
                </a:solidFill>
                <a:latin typeface="Trebuchet MS" panose="020B0603020202020204" pitchFamily="34" charset="0"/>
              </a:rPr>
              <a:t>ε</a:t>
            </a:r>
            <a:r>
              <a:rPr lang="en-US" dirty="0">
                <a:solidFill>
                  <a:srgbClr val="36548C"/>
                </a:solidFill>
                <a:latin typeface="Trebuchet MS" panose="020B0603020202020204" pitchFamily="34" charset="0"/>
              </a:rPr>
              <a:t> and </a:t>
            </a:r>
            <a:r>
              <a:rPr lang="el-GR" dirty="0">
                <a:solidFill>
                  <a:srgbClr val="36548C"/>
                </a:solidFill>
                <a:latin typeface="Trebuchet MS" panose="020B0603020202020204" pitchFamily="34" charset="0"/>
              </a:rPr>
              <a:t>η</a:t>
            </a:r>
            <a:r>
              <a:rPr lang="en-US" dirty="0">
                <a:solidFill>
                  <a:srgbClr val="36548C"/>
                </a:solidFill>
                <a:latin typeface="Trebuchet MS" panose="020B0603020202020204" pitchFamily="34" charset="0"/>
              </a:rPr>
              <a:t> are highly expressed in T cells, but not platelets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354785-142A-F44A-B80B-38462CF6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16F37-D63B-443C-96C0-C234F1098F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A62AE1-7803-4391-BEA5-3CC1C3900A32}"/>
              </a:ext>
            </a:extLst>
          </p:cNvPr>
          <p:cNvGrpSpPr/>
          <p:nvPr/>
        </p:nvGrpSpPr>
        <p:grpSpPr>
          <a:xfrm>
            <a:off x="3421452" y="1696950"/>
            <a:ext cx="5104482" cy="3616179"/>
            <a:chOff x="2430432" y="4702517"/>
            <a:chExt cx="6274959" cy="47307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BE7A5D9-7FAB-4AEA-88DB-477C7C573381}"/>
                </a:ext>
              </a:extLst>
            </p:cNvPr>
            <p:cNvGrpSpPr/>
            <p:nvPr/>
          </p:nvGrpSpPr>
          <p:grpSpPr>
            <a:xfrm>
              <a:off x="2430432" y="4702517"/>
              <a:ext cx="6274959" cy="4730718"/>
              <a:chOff x="1248145" y="4426536"/>
              <a:chExt cx="6031338" cy="469827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A5B13B5-F73F-429F-B425-91D2CBBE03B3}"/>
                  </a:ext>
                </a:extLst>
              </p:cNvPr>
              <p:cNvGrpSpPr/>
              <p:nvPr/>
            </p:nvGrpSpPr>
            <p:grpSpPr>
              <a:xfrm>
                <a:off x="1248145" y="4426536"/>
                <a:ext cx="6031338" cy="4698273"/>
                <a:chOff x="1416939" y="1384331"/>
                <a:chExt cx="6031338" cy="4698273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E7F08237-FA85-4C1C-851F-40E43734431A}"/>
                    </a:ext>
                  </a:extLst>
                </p:cNvPr>
                <p:cNvGrpSpPr/>
                <p:nvPr/>
              </p:nvGrpSpPr>
              <p:grpSpPr>
                <a:xfrm>
                  <a:off x="1416939" y="1384331"/>
                  <a:ext cx="6031338" cy="4698273"/>
                  <a:chOff x="1267507" y="1405868"/>
                  <a:chExt cx="6117267" cy="4841093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12A2A564-C967-44D8-9898-17EBCB394210}"/>
                      </a:ext>
                    </a:extLst>
                  </p:cNvPr>
                  <p:cNvGrpSpPr/>
                  <p:nvPr/>
                </p:nvGrpSpPr>
                <p:grpSpPr>
                  <a:xfrm>
                    <a:off x="1267507" y="1405868"/>
                    <a:ext cx="6117267" cy="4841093"/>
                    <a:chOff x="5278689" y="1282531"/>
                    <a:chExt cx="5986686" cy="4112234"/>
                  </a:xfrm>
                </p:grpSpPr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856AA645-F80E-4C3C-A316-2651995191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38724" y="2059593"/>
                      <a:ext cx="1016000" cy="35881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no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67" b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PKC-</a:t>
                      </a:r>
                      <a:r>
                        <a:rPr lang="el-GR" sz="1867" b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ε</a:t>
                      </a:r>
                      <a:r>
                        <a:rPr lang="en-US" sz="1867" b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/</a:t>
                      </a:r>
                      <a:r>
                        <a:rPr lang="el-GR" sz="1867" b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η</a:t>
                      </a:r>
                      <a:endParaRPr lang="en-US" sz="1867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BD7BD8F9-D4AA-4B5E-B9F1-644E97F051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78689" y="1282531"/>
                      <a:ext cx="5986686" cy="4112234"/>
                      <a:chOff x="5759949" y="1282531"/>
                      <a:chExt cx="5986686" cy="4112234"/>
                    </a:xfrm>
                  </p:grpSpPr>
                  <p:cxnSp>
                    <p:nvCxnSpPr>
                      <p:cNvPr id="21" name="Straight Connector 20">
                        <a:extLst>
                          <a:ext uri="{FF2B5EF4-FFF2-40B4-BE49-F238E27FC236}">
                            <a16:creationId xmlns:a16="http://schemas.microsoft.com/office/drawing/2014/main" id="{62041353-2292-4B63-BCA5-13AD8A3CDF0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771739" y="4635757"/>
                        <a:ext cx="4901247" cy="21359"/>
                      </a:xfrm>
                      <a:prstGeom prst="line">
                        <a:avLst/>
                      </a:prstGeom>
                      <a:ln w="38100">
                        <a:solidFill>
                          <a:schemeClr val="bg1">
                            <a:lumMod val="65000"/>
                          </a:schemeClr>
                        </a:solidFill>
                        <a:miter lim="800000"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2" name="Group 21">
                        <a:extLst>
                          <a:ext uri="{FF2B5EF4-FFF2-40B4-BE49-F238E27FC236}">
                            <a16:creationId xmlns:a16="http://schemas.microsoft.com/office/drawing/2014/main" id="{FA69AA9B-1A3D-4841-B4BE-A00A1F60B99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59949" y="1282531"/>
                        <a:ext cx="5986686" cy="4112234"/>
                        <a:chOff x="5759949" y="1282531"/>
                        <a:chExt cx="5986686" cy="4112234"/>
                      </a:xfrm>
                    </p:grpSpPr>
                    <p:cxnSp>
                      <p:nvCxnSpPr>
                        <p:cNvPr id="23" name="Straight Connector 22">
                          <a:extLst>
                            <a:ext uri="{FF2B5EF4-FFF2-40B4-BE49-F238E27FC236}">
                              <a16:creationId xmlns:a16="http://schemas.microsoft.com/office/drawing/2014/main" id="{89930861-C180-497B-965E-155F15445A7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974881" y="3349477"/>
                          <a:ext cx="1689223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bg1">
                              <a:lumMod val="65000"/>
                            </a:schemeClr>
                          </a:solidFill>
                          <a:miter lim="800000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" name="Straight Connector 23">
                          <a:extLst>
                            <a:ext uri="{FF2B5EF4-FFF2-40B4-BE49-F238E27FC236}">
                              <a16:creationId xmlns:a16="http://schemas.microsoft.com/office/drawing/2014/main" id="{BEA6593F-C3D5-4C29-B68C-18B6A0F5996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8798213" y="3349480"/>
                          <a:ext cx="1694688" cy="1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bg1">
                              <a:lumMod val="65000"/>
                            </a:schemeClr>
                          </a:solidFill>
                          <a:miter lim="800000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" name="Straight Connector 24">
                          <a:extLst>
                            <a:ext uri="{FF2B5EF4-FFF2-40B4-BE49-F238E27FC236}">
                              <a16:creationId xmlns:a16="http://schemas.microsoft.com/office/drawing/2014/main" id="{606CEE3F-345C-4129-97EE-26AB447E21D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990939" y="1676661"/>
                          <a:ext cx="1689223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bg1">
                              <a:lumMod val="65000"/>
                            </a:schemeClr>
                          </a:solidFill>
                          <a:miter lim="800000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" name="Straight Connector 25">
                          <a:extLst>
                            <a:ext uri="{FF2B5EF4-FFF2-40B4-BE49-F238E27FC236}">
                              <a16:creationId xmlns:a16="http://schemas.microsoft.com/office/drawing/2014/main" id="{AB94C0FB-0F20-4850-999A-FAB9D3516D7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8814272" y="1676664"/>
                          <a:ext cx="1694688" cy="1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bg1">
                              <a:lumMod val="65000"/>
                            </a:schemeClr>
                          </a:solidFill>
                          <a:miter lim="800000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7" name="Group 26">
                          <a:extLst>
                            <a:ext uri="{FF2B5EF4-FFF2-40B4-BE49-F238E27FC236}">
                              <a16:creationId xmlns:a16="http://schemas.microsoft.com/office/drawing/2014/main" id="{B63579A3-D4B4-438E-A7A5-C7D2627BB6E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759949" y="1282531"/>
                          <a:ext cx="5986686" cy="4112234"/>
                          <a:chOff x="5759949" y="1282531"/>
                          <a:chExt cx="5986686" cy="4112234"/>
                        </a:xfrm>
                      </p:grpSpPr>
                      <p:pic>
                        <p:nvPicPr>
                          <p:cNvPr id="29" name="Picture 5" descr="Z:\JASMINE\2018\dec lysates\12.11.18 tris-bis\gapdh 1sec.tif">
                            <a:extLst>
                              <a:ext uri="{FF2B5EF4-FFF2-40B4-BE49-F238E27FC236}">
                                <a16:creationId xmlns:a16="http://schemas.microsoft.com/office/drawing/2014/main" id="{6C44542D-7461-42A9-AE23-0B22481BD19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 rotWithShape="1">
                          <a:blip r:embed="rId3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9445" t="40487" r="44017" b="39223"/>
                          <a:stretch/>
                        </p:blipFill>
                        <p:spPr bwMode="auto">
                          <a:xfrm>
                            <a:off x="6334217" y="4662848"/>
                            <a:ext cx="4338769" cy="7319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sp>
                        <p:nvSpPr>
                          <p:cNvPr id="30" name="TextBox 29">
                            <a:extLst>
                              <a:ext uri="{FF2B5EF4-FFF2-40B4-BE49-F238E27FC236}">
                                <a16:creationId xmlns:a16="http://schemas.microsoft.com/office/drawing/2014/main" id="{6E86DB8C-08FF-4A1C-A3B2-08438235DBB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719984" y="4775236"/>
                            <a:ext cx="1016000" cy="35881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noAutofit/>
                          </a:bodyPr>
                          <a:lstStyle/>
                          <a:p>
                            <a:pPr>
                              <a:lnSpc>
                                <a:spcPct val="90000"/>
                              </a:lnSpc>
                            </a:pPr>
                            <a:r>
                              <a:rPr lang="en-US" sz="1867" b="1" dirty="0">
                                <a:solidFill>
                                  <a:srgbClr val="C00000"/>
                                </a:solidFill>
                                <a:latin typeface="Calibri" pitchFamily="34" charset="0"/>
                              </a:rPr>
                              <a:t>GAPDH</a:t>
                            </a:r>
                          </a:p>
                        </p:txBody>
                      </p:sp>
                      <p:grpSp>
                        <p:nvGrpSpPr>
                          <p:cNvPr id="31" name="Group 30">
                            <a:extLst>
                              <a:ext uri="{FF2B5EF4-FFF2-40B4-BE49-F238E27FC236}">
                                <a16:creationId xmlns:a16="http://schemas.microsoft.com/office/drawing/2014/main" id="{1466FFA6-4D58-4CCB-992A-008AA674700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105952" y="1410764"/>
                            <a:ext cx="4567032" cy="3073060"/>
                            <a:chOff x="6105952" y="1410764"/>
                            <a:chExt cx="4567032" cy="3073060"/>
                          </a:xfrm>
                        </p:grpSpPr>
                        <p:pic>
                          <p:nvPicPr>
                            <p:cNvPr id="38" name="Picture 2" descr="https://assets.thermofisher.com/TFS-Assets/LSG/figures/2564.jpg-650.jpg">
                              <a:extLst>
                                <a:ext uri="{FF2B5EF4-FFF2-40B4-BE49-F238E27FC236}">
                                  <a16:creationId xmlns:a16="http://schemas.microsoft.com/office/drawing/2014/main" id="{10357B22-44D9-4F13-ADC7-A955F2C81A8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 rotWithShape="1"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23615" t="19774" r="73187" b="56293"/>
                            <a:stretch/>
                          </p:blipFill>
                          <p:spPr bwMode="auto">
                            <a:xfrm>
                              <a:off x="6105952" y="1649725"/>
                              <a:ext cx="259589" cy="13248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  <p:pic>
                          <p:nvPicPr>
                            <p:cNvPr id="39" name="Picture 2" descr="https://assets.thermofisher.com/TFS-Assets/LSG/figures/2564.jpg-650.jpg">
                              <a:extLst>
                                <a:ext uri="{FF2B5EF4-FFF2-40B4-BE49-F238E27FC236}">
                                  <a16:creationId xmlns:a16="http://schemas.microsoft.com/office/drawing/2014/main" id="{1F9327D9-D162-4748-9AB3-FC4DC3E0D6B4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 rotWithShape="1"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23615" t="19774" r="71974" b="62671"/>
                            <a:stretch/>
                          </p:blipFill>
                          <p:spPr bwMode="auto">
                            <a:xfrm>
                              <a:off x="6124104" y="3285515"/>
                              <a:ext cx="358073" cy="117536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  <p:grpSp>
                          <p:nvGrpSpPr>
                            <p:cNvPr id="40" name="Group 39">
                              <a:extLst>
                                <a:ext uri="{FF2B5EF4-FFF2-40B4-BE49-F238E27FC236}">
                                  <a16:creationId xmlns:a16="http://schemas.microsoft.com/office/drawing/2014/main" id="{2F25A25C-BFE4-4FCC-9F9F-7531C3C5671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387766" y="1410764"/>
                              <a:ext cx="4285218" cy="3073060"/>
                              <a:chOff x="6387766" y="1410764"/>
                              <a:chExt cx="4285218" cy="3073060"/>
                            </a:xfrm>
                          </p:grpSpPr>
                          <p:pic>
                            <p:nvPicPr>
                              <p:cNvPr id="41" name="Picture 2" descr="Z:\JASMINE\2018\dec lysates\12.11.18 tris-bis\epsilon 30min.tif">
                                <a:extLst>
                                  <a:ext uri="{FF2B5EF4-FFF2-40B4-BE49-F238E27FC236}">
                                    <a16:creationId xmlns:a16="http://schemas.microsoft.com/office/drawing/2014/main" id="{EE87E5DF-5940-4A78-AF42-7C607BA4755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 rotWithShape="1">
                              <a:blip r:embed="rId5" cstate="print">
                                <a:extLst>
                                  <a:ext uri="{BEBA8EAE-BF5A-486C-A8C5-ECC9F3942E4B}">
                                    <a14:imgProps xmlns:a14="http://schemas.microsoft.com/office/drawing/2010/main">
                                      <a14:imgLayer r:embed="rId6">
                                        <a14:imgEffect>
                                          <a14:sharpenSoften amount="50000"/>
                                        </a14:imgEffect>
                                      </a14:imgLayer>
                                    </a14:imgProps>
                                  </a:ex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 l="19862" t="16418" r="41147" b="47211"/>
                              <a:stretch/>
                            </p:blipFill>
                            <p:spPr bwMode="auto">
                              <a:xfrm>
                                <a:off x="6787739" y="1695557"/>
                                <a:ext cx="3885245" cy="132488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  <p:sp>
                            <p:nvSpPr>
                              <p:cNvPr id="42" name="TextBox 41">
                                <a:extLst>
                                  <a:ext uri="{FF2B5EF4-FFF2-40B4-BE49-F238E27FC236}">
                                    <a16:creationId xmlns:a16="http://schemas.microsoft.com/office/drawing/2014/main" id="{76A99B65-D907-4E7A-9562-DCF5FE8CE003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7105237" y="3069387"/>
                                <a:ext cx="1558864" cy="25630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lIns="0" tIns="0" rIns="0" bIns="0" rtlCol="0"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90000"/>
                                  </a:lnSpc>
                                </a:pPr>
                                <a:r>
                                  <a:rPr lang="en-US" sz="1867" b="1" dirty="0">
                                    <a:solidFill>
                                      <a:prstClr val="black"/>
                                    </a:solidFill>
                                    <a:latin typeface="Calibri" pitchFamily="34" charset="0"/>
                                  </a:rPr>
                                  <a:t>CD4</a:t>
                                </a:r>
                                <a:r>
                                  <a:rPr lang="en-US" sz="1867" b="1" baseline="30000" dirty="0">
                                    <a:solidFill>
                                      <a:prstClr val="black"/>
                                    </a:solidFill>
                                    <a:latin typeface="Calibri" pitchFamily="34" charset="0"/>
                                  </a:rPr>
                                  <a:t>+</a:t>
                                </a:r>
                                <a:r>
                                  <a:rPr lang="en-US" sz="1867" b="1" dirty="0">
                                    <a:solidFill>
                                      <a:prstClr val="black"/>
                                    </a:solidFill>
                                    <a:latin typeface="Calibri" pitchFamily="34" charset="0"/>
                                  </a:rPr>
                                  <a:t> T cells</a:t>
                                </a:r>
                              </a:p>
                            </p:txBody>
                          </p:sp>
                          <p:sp>
                            <p:nvSpPr>
                              <p:cNvPr id="43" name="TextBox 42">
                                <a:extLst>
                                  <a:ext uri="{FF2B5EF4-FFF2-40B4-BE49-F238E27FC236}">
                                    <a16:creationId xmlns:a16="http://schemas.microsoft.com/office/drawing/2014/main" id="{4DF18E1E-2AB7-4F90-BCCE-0B31B7BD3244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9070501" y="3069387"/>
                                <a:ext cx="1320800" cy="25630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lIns="0" tIns="0" rIns="0" bIns="0" rtlCol="0"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90000"/>
                                  </a:lnSpc>
                                </a:pPr>
                                <a:r>
                                  <a:rPr lang="en-US" sz="1867" b="1" dirty="0">
                                    <a:solidFill>
                                      <a:prstClr val="black"/>
                                    </a:solidFill>
                                    <a:latin typeface="Calibri" pitchFamily="34" charset="0"/>
                                  </a:rPr>
                                  <a:t>Platelets</a:t>
                                </a:r>
                              </a:p>
                            </p:txBody>
                          </p:sp>
                          <p:pic>
                            <p:nvPicPr>
                              <p:cNvPr id="44" name="Picture 6" descr="Z:\JASMINE\2018\dec lysates\12.11.18 tris-bis\theta 5sec.tif">
                                <a:extLst>
                                  <a:ext uri="{FF2B5EF4-FFF2-40B4-BE49-F238E27FC236}">
                                    <a16:creationId xmlns:a16="http://schemas.microsoft.com/office/drawing/2014/main" id="{2B732E7C-40BF-4522-ACF5-5656DACB241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 rotWithShape="1">
                              <a:blip r:embed="rId7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 l="11560" t="19464" r="44492" b="58271"/>
                              <a:stretch/>
                            </p:blipFill>
                            <p:spPr bwMode="auto">
                              <a:xfrm>
                                <a:off x="6442511" y="3417393"/>
                                <a:ext cx="4218683" cy="1066431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  <p:pic>
                            <p:nvPicPr>
                              <p:cNvPr id="45" name="Picture 6" descr="Z:\JASMINE\2018\dec lysates\12.11.18 tris-bis\theta 5sec.tif">
                                <a:extLst>
                                  <a:ext uri="{FF2B5EF4-FFF2-40B4-BE49-F238E27FC236}">
                                    <a16:creationId xmlns:a16="http://schemas.microsoft.com/office/drawing/2014/main" id="{3DF4C9EB-3686-4A30-8ABC-1B51A5FD556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 rotWithShape="1">
                              <a:blip r:embed="rId8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 l="9647" t="19861" r="83829" b="45948"/>
                              <a:stretch/>
                            </p:blipFill>
                            <p:spPr bwMode="auto">
                              <a:xfrm>
                                <a:off x="6387766" y="1827015"/>
                                <a:ext cx="453523" cy="1183628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  <p:sp>
                            <p:nvSpPr>
                              <p:cNvPr id="46" name="TextBox 45">
                                <a:extLst>
                                  <a:ext uri="{FF2B5EF4-FFF2-40B4-BE49-F238E27FC236}">
                                    <a16:creationId xmlns:a16="http://schemas.microsoft.com/office/drawing/2014/main" id="{77BAF82A-8783-4D10-8D39-59324C224B77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7057675" y="1410764"/>
                                <a:ext cx="1558864" cy="25630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lIns="0" tIns="0" rIns="0" bIns="0" rtlCol="0"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90000"/>
                                  </a:lnSpc>
                                </a:pPr>
                                <a:r>
                                  <a:rPr lang="en-US" sz="1867" b="1" dirty="0">
                                    <a:solidFill>
                                      <a:prstClr val="black"/>
                                    </a:solidFill>
                                    <a:latin typeface="Calibri" pitchFamily="34" charset="0"/>
                                  </a:rPr>
                                  <a:t>CD4</a:t>
                                </a:r>
                                <a:r>
                                  <a:rPr lang="en-US" sz="1867" b="1" baseline="30000" dirty="0">
                                    <a:solidFill>
                                      <a:prstClr val="black"/>
                                    </a:solidFill>
                                    <a:latin typeface="Calibri" pitchFamily="34" charset="0"/>
                                  </a:rPr>
                                  <a:t>+</a:t>
                                </a:r>
                                <a:r>
                                  <a:rPr lang="en-US" sz="1867" b="1" dirty="0">
                                    <a:solidFill>
                                      <a:prstClr val="black"/>
                                    </a:solidFill>
                                    <a:latin typeface="Calibri" pitchFamily="34" charset="0"/>
                                  </a:rPr>
                                  <a:t>T cells</a:t>
                                </a:r>
                              </a:p>
                            </p:txBody>
                          </p:sp>
                          <p:sp>
                            <p:nvSpPr>
                              <p:cNvPr id="47" name="TextBox 46">
                                <a:extLst>
                                  <a:ext uri="{FF2B5EF4-FFF2-40B4-BE49-F238E27FC236}">
                                    <a16:creationId xmlns:a16="http://schemas.microsoft.com/office/drawing/2014/main" id="{F9361EB3-DE8E-4B9C-A573-3610E3AC493B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9022939" y="1410764"/>
                                <a:ext cx="1320800" cy="25630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lIns="0" tIns="0" rIns="0" bIns="0" rtlCol="0"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90000"/>
                                  </a:lnSpc>
                                </a:pPr>
                                <a:r>
                                  <a:rPr lang="en-US" sz="1867" b="1" dirty="0">
                                    <a:solidFill>
                                      <a:prstClr val="black"/>
                                    </a:solidFill>
                                    <a:latin typeface="Calibri" pitchFamily="34" charset="0"/>
                                  </a:rPr>
                                  <a:t>Platelets</a:t>
                                </a: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32" name="TextBox 31">
                            <a:extLst>
                              <a:ext uri="{FF2B5EF4-FFF2-40B4-BE49-F238E27FC236}">
                                <a16:creationId xmlns:a16="http://schemas.microsoft.com/office/drawing/2014/main" id="{178DA290-B895-41D2-9CAA-EA6323AAEF6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730635" y="3742636"/>
                            <a:ext cx="1016000" cy="35881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noAutofit/>
                          </a:bodyPr>
                          <a:lstStyle/>
                          <a:p>
                            <a:pPr>
                              <a:lnSpc>
                                <a:spcPct val="90000"/>
                              </a:lnSpc>
                            </a:pPr>
                            <a:r>
                              <a:rPr lang="en-US" sz="1867" b="1" dirty="0">
                                <a:solidFill>
                                  <a:srgbClr val="C00000"/>
                                </a:solidFill>
                                <a:latin typeface="Calibri" pitchFamily="34" charset="0"/>
                              </a:rPr>
                              <a:t>PKC-</a:t>
                            </a:r>
                            <a:r>
                              <a:rPr lang="el-GR" sz="1867" b="1" dirty="0">
                                <a:solidFill>
                                  <a:srgbClr val="C00000"/>
                                </a:solidFill>
                                <a:latin typeface="Calibri" pitchFamily="34" charset="0"/>
                              </a:rPr>
                              <a:t>θ</a:t>
                            </a:r>
                            <a:endParaRPr lang="en-US" sz="1867" b="1" dirty="0">
                              <a:solidFill>
                                <a:srgbClr val="C00000"/>
                              </a:solidFill>
                              <a:latin typeface="Calibri" pitchFamily="34" charset="0"/>
                            </a:endParaRPr>
                          </a:p>
                        </p:txBody>
                      </p:sp>
                      <p:cxnSp>
                        <p:nvCxnSpPr>
                          <p:cNvPr id="33" name="Straight Arrow Connector 32">
                            <a:extLst>
                              <a:ext uri="{FF2B5EF4-FFF2-40B4-BE49-F238E27FC236}">
                                <a16:creationId xmlns:a16="http://schemas.microsoft.com/office/drawing/2014/main" id="{28FC6211-2C73-4D2E-8245-79DA2AB936B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10760822" y="2340741"/>
                            <a:ext cx="323849" cy="0"/>
                          </a:xfrm>
                          <a:prstGeom prst="straightConnector1">
                            <a:avLst/>
                          </a:prstGeom>
                          <a:ln w="19050">
                            <a:solidFill>
                              <a:srgbClr val="36548C"/>
                            </a:solidFill>
                            <a:miter lim="800000"/>
                            <a:headEnd type="none" w="med" len="med"/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4" name="Straight Arrow Connector 33">
                            <a:extLst>
                              <a:ext uri="{FF2B5EF4-FFF2-40B4-BE49-F238E27FC236}">
                                <a16:creationId xmlns:a16="http://schemas.microsoft.com/office/drawing/2014/main" id="{0291212A-C060-4B42-A3D2-D009B0FC08AA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10763990" y="4058469"/>
                            <a:ext cx="323849" cy="0"/>
                          </a:xfrm>
                          <a:prstGeom prst="straightConnector1">
                            <a:avLst/>
                          </a:prstGeom>
                          <a:ln w="19050">
                            <a:solidFill>
                              <a:srgbClr val="36548C"/>
                            </a:solidFill>
                            <a:miter lim="800000"/>
                            <a:headEnd type="none" w="med" len="med"/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5" name="Straight Arrow Connector 34">
                            <a:extLst>
                              <a:ext uri="{FF2B5EF4-FFF2-40B4-BE49-F238E27FC236}">
                                <a16:creationId xmlns:a16="http://schemas.microsoft.com/office/drawing/2014/main" id="{C5D546CB-3179-4E02-906D-AF3851DD6E3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10757633" y="5042747"/>
                            <a:ext cx="323849" cy="0"/>
                          </a:xfrm>
                          <a:prstGeom prst="straightConnector1">
                            <a:avLst/>
                          </a:prstGeom>
                          <a:ln w="19050">
                            <a:solidFill>
                              <a:srgbClr val="36548C"/>
                            </a:solidFill>
                            <a:miter lim="800000"/>
                            <a:headEnd type="none" w="med" len="med"/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36" name="Rectangle 35">
                            <a:extLst>
                              <a:ext uri="{FF2B5EF4-FFF2-40B4-BE49-F238E27FC236}">
                                <a16:creationId xmlns:a16="http://schemas.microsoft.com/office/drawing/2014/main" id="{B3C30655-7435-41EE-BA91-B30CAC53DB6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759949" y="1282531"/>
                            <a:ext cx="4901245" cy="171127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chemeClr val="bg1">
                                <a:lumMod val="65000"/>
                              </a:schemeClr>
                            </a:solidFill>
                            <a:miter lim="800000"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>
                              <a:lnSpc>
                                <a:spcPct val="90000"/>
                              </a:lnSpc>
                            </a:pPr>
                            <a:endParaRPr lang="en-US" sz="1467" dirty="0">
                              <a:solidFill>
                                <a:prstClr val="white"/>
                              </a:solidFill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7" name="Rectangle 36">
                            <a:extLst>
                              <a:ext uri="{FF2B5EF4-FFF2-40B4-BE49-F238E27FC236}">
                                <a16:creationId xmlns:a16="http://schemas.microsoft.com/office/drawing/2014/main" id="{533317C3-6B3B-48CB-BF1C-E39B2F0392F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771739" y="3009249"/>
                            <a:ext cx="4901246" cy="237681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chemeClr val="bg1">
                                <a:lumMod val="65000"/>
                              </a:schemeClr>
                            </a:solidFill>
                            <a:miter lim="800000"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>
                              <a:lnSpc>
                                <a:spcPct val="90000"/>
                              </a:lnSpc>
                            </a:pPr>
                            <a:endParaRPr lang="en-US" sz="1467" dirty="0">
                              <a:solidFill>
                                <a:prstClr val="white"/>
                              </a:solidFill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0779FC02-226E-4102-9A7D-8081B0BAA072}"/>
                      </a:ext>
                    </a:extLst>
                  </p:cNvPr>
                  <p:cNvSpPr txBox="1"/>
                  <p:nvPr/>
                </p:nvSpPr>
                <p:spPr>
                  <a:xfrm>
                    <a:off x="1619991" y="5507971"/>
                    <a:ext cx="351378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5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Trebuchet MS" panose="020B0603020202020204" pitchFamily="34" charset="0"/>
                      </a:rPr>
                      <a:t>30</a:t>
                    </a:r>
                  </a:p>
                </p:txBody>
              </p:sp>
            </p:grp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E81F166-539A-4FF3-8516-BE56DA1BDBEE}"/>
                    </a:ext>
                  </a:extLst>
                </p:cNvPr>
                <p:cNvSpPr txBox="1"/>
                <p:nvPr/>
              </p:nvSpPr>
              <p:spPr>
                <a:xfrm>
                  <a:off x="2493950" y="2113225"/>
                  <a:ext cx="1786488" cy="439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35548B"/>
                      </a:solidFill>
                      <a:latin typeface="Trebuchet MS" panose="020B0603020202020204" pitchFamily="34" charset="0"/>
                    </a:rPr>
                    <a:t>D1     D2     D3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5CA523D-817D-4E5A-A82F-A5A69802D180}"/>
                  </a:ext>
                </a:extLst>
              </p:cNvPr>
              <p:cNvGrpSpPr/>
              <p:nvPr/>
            </p:nvGrpSpPr>
            <p:grpSpPr>
              <a:xfrm>
                <a:off x="4218518" y="4426536"/>
                <a:ext cx="1966933" cy="3820855"/>
                <a:chOff x="4218518" y="4426536"/>
                <a:chExt cx="1966933" cy="3820855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C533F59-6EA3-4C65-8E96-9D826F7F1B63}"/>
                    </a:ext>
                  </a:extLst>
                </p:cNvPr>
                <p:cNvSpPr/>
                <p:nvPr/>
              </p:nvSpPr>
              <p:spPr>
                <a:xfrm>
                  <a:off x="4218518" y="4426536"/>
                  <a:ext cx="1966933" cy="3820855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F7DA934-1A13-49C1-9CC2-FFB89052C88A}"/>
                    </a:ext>
                  </a:extLst>
                </p:cNvPr>
                <p:cNvSpPr txBox="1"/>
                <p:nvPr/>
              </p:nvSpPr>
              <p:spPr>
                <a:xfrm>
                  <a:off x="4290149" y="5197165"/>
                  <a:ext cx="1786487" cy="439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35548B"/>
                      </a:solidFill>
                      <a:latin typeface="Trebuchet MS" panose="020B0603020202020204" pitchFamily="34" charset="0"/>
                    </a:rPr>
                    <a:t>D1     D2     D3</a:t>
                  </a: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BF354D3-5DD5-4D0C-879B-935730C7C6B6}"/>
                </a:ext>
              </a:extLst>
            </p:cNvPr>
            <p:cNvGrpSpPr/>
            <p:nvPr/>
          </p:nvGrpSpPr>
          <p:grpSpPr>
            <a:xfrm>
              <a:off x="3668257" y="7369740"/>
              <a:ext cx="3819824" cy="471472"/>
              <a:chOff x="3151379" y="7647141"/>
              <a:chExt cx="3819824" cy="47147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53FB16-DC76-408E-9D17-AC1E9BB5EECA}"/>
                  </a:ext>
                </a:extLst>
              </p:cNvPr>
              <p:cNvSpPr txBox="1"/>
              <p:nvPr/>
            </p:nvSpPr>
            <p:spPr>
              <a:xfrm>
                <a:off x="3151379" y="7675714"/>
                <a:ext cx="1858649" cy="442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35548B"/>
                    </a:solidFill>
                    <a:latin typeface="Trebuchet MS" panose="020B0603020202020204" pitchFamily="34" charset="0"/>
                  </a:rPr>
                  <a:t>D1     D2     D3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3B9345-FB25-47D9-82E9-FEBD42682FD7}"/>
                  </a:ext>
                </a:extLst>
              </p:cNvPr>
              <p:cNvSpPr txBox="1"/>
              <p:nvPr/>
            </p:nvSpPr>
            <p:spPr>
              <a:xfrm>
                <a:off x="5112554" y="7647141"/>
                <a:ext cx="1858649" cy="442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35548B"/>
                    </a:solidFill>
                    <a:latin typeface="Trebuchet MS" panose="020B0603020202020204" pitchFamily="34" charset="0"/>
                  </a:rPr>
                  <a:t>D1     D2     D3</a:t>
                </a:r>
              </a:p>
            </p:txBody>
          </p:sp>
        </p:grpSp>
      </p:grpSp>
      <p:sp>
        <p:nvSpPr>
          <p:cNvPr id="49" name="Content Placeholder 6">
            <a:extLst>
              <a:ext uri="{FF2B5EF4-FFF2-40B4-BE49-F238E27FC236}">
                <a16:creationId xmlns:a16="http://schemas.microsoft.com/office/drawing/2014/main" id="{F99F9482-2AE9-4149-807B-FD2A66B650AB}"/>
              </a:ext>
            </a:extLst>
          </p:cNvPr>
          <p:cNvSpPr txBox="1">
            <a:spLocks/>
          </p:cNvSpPr>
          <p:nvPr/>
        </p:nvSpPr>
        <p:spPr>
          <a:xfrm>
            <a:off x="407578" y="5528342"/>
            <a:ext cx="11427230" cy="1941553"/>
          </a:xfrm>
          <a:prstGeom prst="rect">
            <a:avLst/>
          </a:prstGeom>
        </p:spPr>
        <p:txBody>
          <a:bodyPr numCol="1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In CD4 cells from ART-suppressed people living with HIV, PKC agonists induced latent HIV in the presence of an inhibitor of classical PKC isoforms, indicating novel PKC isoforms are sufficient for HIV activation.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Constitutively active PKC-ε or η isoforms induced latent HIV in a </a:t>
            </a:r>
            <a:r>
              <a:rPr lang="en-US" sz="1800" kern="0" dirty="0" err="1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Jurkat</a:t>
            </a:r>
            <a:r>
              <a:rPr lang="en-US" sz="1800" kern="0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reporter cell line.</a:t>
            </a:r>
            <a:endParaRPr lang="en-US" sz="2900" kern="0" dirty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kern="0" dirty="0"/>
          </a:p>
        </p:txBody>
      </p:sp>
      <p:sp>
        <p:nvSpPr>
          <p:cNvPr id="50" name="Content Placeholder 6">
            <a:extLst>
              <a:ext uri="{FF2B5EF4-FFF2-40B4-BE49-F238E27FC236}">
                <a16:creationId xmlns:a16="http://schemas.microsoft.com/office/drawing/2014/main" id="{F95C7AA1-713C-4A35-8480-A88D4B065FEB}"/>
              </a:ext>
            </a:extLst>
          </p:cNvPr>
          <p:cNvSpPr txBox="1">
            <a:spLocks/>
          </p:cNvSpPr>
          <p:nvPr/>
        </p:nvSpPr>
        <p:spPr>
          <a:xfrm>
            <a:off x="689292" y="1261021"/>
            <a:ext cx="11096448" cy="1941553"/>
          </a:xfrm>
          <a:prstGeom prst="rect">
            <a:avLst/>
          </a:prstGeom>
        </p:spPr>
        <p:txBody>
          <a:bodyPr numCol="1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kern="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Differential </a:t>
            </a:r>
            <a:r>
              <a:rPr lang="en-US" sz="1600" b="1" kern="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PKC isoform expression in human T cells and platelets by western blotting (n=3 donors)</a:t>
            </a:r>
            <a:endParaRPr lang="en-US" sz="1600" b="1" kern="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kern="0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BFFB4-A023-474D-A797-2A1A600C316A}"/>
              </a:ext>
            </a:extLst>
          </p:cNvPr>
          <p:cNvSpPr/>
          <p:nvPr/>
        </p:nvSpPr>
        <p:spPr>
          <a:xfrm>
            <a:off x="245533" y="1216083"/>
            <a:ext cx="11643065" cy="423645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25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354785-142A-F44A-B80B-38462CF6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16F37-D63B-443C-96C0-C234F1098F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FC14DB-8155-4EE3-B22B-576E12C65CF1}"/>
              </a:ext>
            </a:extLst>
          </p:cNvPr>
          <p:cNvSpPr txBox="1">
            <a:spLocks/>
          </p:cNvSpPr>
          <p:nvPr/>
        </p:nvSpPr>
        <p:spPr bwMode="auto">
          <a:xfrm>
            <a:off x="794485" y="318711"/>
            <a:ext cx="8875838" cy="6936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dirty="0">
                <a:solidFill>
                  <a:srgbClr val="35548B"/>
                </a:solidFill>
                <a:latin typeface="Trebuchet MS" panose="020B0603020202020204" pitchFamily="34" charset="0"/>
              </a:rPr>
              <a:t>C-233 is more selective for PKC-</a:t>
            </a:r>
            <a:r>
              <a:rPr lang="el-GR" dirty="0">
                <a:solidFill>
                  <a:srgbClr val="35548B"/>
                </a:solidFill>
                <a:latin typeface="Trebuchet MS" panose="020B0603020202020204" pitchFamily="34" charset="0"/>
              </a:rPr>
              <a:t>ε</a:t>
            </a:r>
            <a:r>
              <a:rPr lang="en-US" dirty="0">
                <a:solidFill>
                  <a:srgbClr val="35548B"/>
                </a:solidFill>
                <a:latin typeface="Trebuchet MS" panose="020B0603020202020204" pitchFamily="34" charset="0"/>
              </a:rPr>
              <a:t> and T cells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08C8A4-D067-4A9E-8CA5-3E3D37CDD324}"/>
              </a:ext>
            </a:extLst>
          </p:cNvPr>
          <p:cNvSpPr/>
          <p:nvPr/>
        </p:nvSpPr>
        <p:spPr>
          <a:xfrm>
            <a:off x="276086" y="1256111"/>
            <a:ext cx="4649953" cy="1832905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95FBD-59D2-4EB3-A046-4EEF17A4A016}"/>
              </a:ext>
            </a:extLst>
          </p:cNvPr>
          <p:cNvSpPr txBox="1"/>
          <p:nvPr/>
        </p:nvSpPr>
        <p:spPr>
          <a:xfrm>
            <a:off x="1106793" y="1340369"/>
            <a:ext cx="1067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654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C-232A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FC9C9D1-B5A3-44F1-81D7-AC573CD1D1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069041"/>
              </p:ext>
            </p:extLst>
          </p:nvPr>
        </p:nvGraphicFramePr>
        <p:xfrm>
          <a:off x="406313" y="1574868"/>
          <a:ext cx="2313707" cy="1338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" name="CS ChemDraw Drawing" r:id="rId4" imgW="3090850" imgH="1844287" progId="ChemDraw.Document.6.0">
                  <p:embed/>
                </p:oleObj>
              </mc:Choice>
              <mc:Fallback>
                <p:oleObj name="CS ChemDraw Drawing" r:id="rId4" imgW="3090850" imgH="1844287" progId="ChemDraw.Document.6.0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8DB6704-F360-436F-91C4-F2EB7346C9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313" y="1574868"/>
                        <a:ext cx="2313707" cy="1338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FE9EE9E-3A83-4949-BB99-D10C3359C2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678050"/>
              </p:ext>
            </p:extLst>
          </p:nvPr>
        </p:nvGraphicFramePr>
        <p:xfrm>
          <a:off x="2742208" y="1834266"/>
          <a:ext cx="2112728" cy="90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" name="CS ChemDraw Drawing" r:id="rId6" imgW="2814813" imgH="1249662" progId="ChemDraw.Document.6.0">
                  <p:embed/>
                </p:oleObj>
              </mc:Choice>
              <mc:Fallback>
                <p:oleObj name="CS ChemDraw Drawing" r:id="rId6" imgW="2814813" imgH="1249662" progId="ChemDraw.Document.6.0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4574483B-B1AF-4E3C-A703-095C15EE4F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208" y="1834266"/>
                        <a:ext cx="2112728" cy="908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CAA1DD9-00BA-40ED-BC28-F7DE8AAAEFD1}"/>
              </a:ext>
            </a:extLst>
          </p:cNvPr>
          <p:cNvSpPr txBox="1"/>
          <p:nvPr/>
        </p:nvSpPr>
        <p:spPr>
          <a:xfrm>
            <a:off x="3428888" y="1330839"/>
            <a:ext cx="1067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654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C-233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81081F-330E-477C-928D-196E1EECB2ED}"/>
              </a:ext>
            </a:extLst>
          </p:cNvPr>
          <p:cNvSpPr/>
          <p:nvPr/>
        </p:nvSpPr>
        <p:spPr>
          <a:xfrm>
            <a:off x="289653" y="3147593"/>
            <a:ext cx="4649953" cy="364267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62CD54B-6816-4EC5-A7EE-34C026C52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367575"/>
              </p:ext>
            </p:extLst>
          </p:nvPr>
        </p:nvGraphicFramePr>
        <p:xfrm>
          <a:off x="481190" y="4192046"/>
          <a:ext cx="4097538" cy="1978964"/>
        </p:xfrm>
        <a:graphic>
          <a:graphicData uri="http://schemas.openxmlformats.org/drawingml/2006/table">
            <a:tbl>
              <a:tblPr/>
              <a:tblGrid>
                <a:gridCol w="1131317">
                  <a:extLst>
                    <a:ext uri="{9D8B030D-6E8A-4147-A177-3AD203B41FA5}">
                      <a16:colId xmlns:a16="http://schemas.microsoft.com/office/drawing/2014/main" val="820915808"/>
                    </a:ext>
                  </a:extLst>
                </a:gridCol>
                <a:gridCol w="688089">
                  <a:extLst>
                    <a:ext uri="{9D8B030D-6E8A-4147-A177-3AD203B41FA5}">
                      <a16:colId xmlns:a16="http://schemas.microsoft.com/office/drawing/2014/main" val="2647778901"/>
                    </a:ext>
                  </a:extLst>
                </a:gridCol>
                <a:gridCol w="818268">
                  <a:extLst>
                    <a:ext uri="{9D8B030D-6E8A-4147-A177-3AD203B41FA5}">
                      <a16:colId xmlns:a16="http://schemas.microsoft.com/office/drawing/2014/main" val="2369935879"/>
                    </a:ext>
                  </a:extLst>
                </a:gridCol>
                <a:gridCol w="697388">
                  <a:extLst>
                    <a:ext uri="{9D8B030D-6E8A-4147-A177-3AD203B41FA5}">
                      <a16:colId xmlns:a16="http://schemas.microsoft.com/office/drawing/2014/main" val="2168918497"/>
                    </a:ext>
                  </a:extLst>
                </a:gridCol>
                <a:gridCol w="762476">
                  <a:extLst>
                    <a:ext uri="{9D8B030D-6E8A-4147-A177-3AD203B41FA5}">
                      <a16:colId xmlns:a16="http://schemas.microsoft.com/office/drawing/2014/main" val="1767699870"/>
                    </a:ext>
                  </a:extLst>
                </a:gridCol>
              </a:tblGrid>
              <a:tr h="34922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Isoform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Translocation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C-232A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C-233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130046"/>
                  </a:ext>
                </a:extLst>
              </a:tr>
              <a:tr h="465639">
                <a:tc v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EC50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ε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selectivity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EC50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ε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selectivity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489583"/>
                  </a:ext>
                </a:extLst>
              </a:tr>
              <a:tr h="291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PKC- </a:t>
                      </a:r>
                      <a:r>
                        <a:rPr lang="el-G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634843"/>
                  </a:ext>
                </a:extLst>
              </a:tr>
              <a:tr h="291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PKC-</a:t>
                      </a:r>
                      <a:r>
                        <a:rPr lang="el-G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47678"/>
                  </a:ext>
                </a:extLst>
              </a:tr>
              <a:tr h="291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PKC-</a:t>
                      </a:r>
                      <a:r>
                        <a:rPr lang="el-G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η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68604"/>
                  </a:ext>
                </a:extLst>
              </a:tr>
              <a:tr h="291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PKC-</a:t>
                      </a:r>
                      <a:r>
                        <a:rPr lang="el-G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595507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E8069C73-A46D-4199-B046-FF52431A7A01}"/>
              </a:ext>
            </a:extLst>
          </p:cNvPr>
          <p:cNvSpPr/>
          <p:nvPr/>
        </p:nvSpPr>
        <p:spPr>
          <a:xfrm>
            <a:off x="298120" y="3322351"/>
            <a:ext cx="4649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5548B"/>
                </a:solidFill>
                <a:effectLst/>
                <a:uLnTx/>
                <a:uFillTx/>
                <a:latin typeface="Trebuchet MS" panose="020B0603020202020204" pitchFamily="34" charset="0"/>
              </a:rPr>
              <a:t>PKC-GFP translocations of novel PKC  isoforms in A549 cells indicate improved  PKC-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35548B"/>
                </a:solidFill>
                <a:effectLst/>
                <a:uLnTx/>
                <a:uFillTx/>
                <a:latin typeface="Trebuchet MS" panose="020B0603020202020204" pitchFamily="34" charset="0"/>
              </a:rPr>
              <a:t>ε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5548B"/>
                </a:solidFill>
                <a:effectLst/>
                <a:uLnTx/>
                <a:uFillTx/>
                <a:latin typeface="Trebuchet MS" panose="020B0603020202020204" pitchFamily="34" charset="0"/>
              </a:rPr>
              <a:t> selectivity of C-233 over C-232A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FA3D44-563D-46DF-8A9F-23DAE31EEEB0}"/>
              </a:ext>
            </a:extLst>
          </p:cNvPr>
          <p:cNvSpPr/>
          <p:nvPr/>
        </p:nvSpPr>
        <p:spPr>
          <a:xfrm>
            <a:off x="5334725" y="1438903"/>
            <a:ext cx="6340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5548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C-233 exhibited 3 fold improved potency for T cells relative to platelets in the in vitro whole blood assay that predicted improved tolerability in vivo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C290AEE-3438-480A-B265-FAE625104B05}"/>
              </a:ext>
            </a:extLst>
          </p:cNvPr>
          <p:cNvSpPr/>
          <p:nvPr/>
        </p:nvSpPr>
        <p:spPr>
          <a:xfrm>
            <a:off x="5136499" y="1216083"/>
            <a:ext cx="6752099" cy="558265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94BA0FD-6F20-4DCE-93C0-F0C7CA077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999863"/>
              </p:ext>
            </p:extLst>
          </p:nvPr>
        </p:nvGraphicFramePr>
        <p:xfrm>
          <a:off x="5351463" y="2270125"/>
          <a:ext cx="6684962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" name="Prism 8" r:id="rId8" imgW="4511060" imgH="3383287" progId="Prism8.Document">
                  <p:embed/>
                </p:oleObj>
              </mc:Choice>
              <mc:Fallback>
                <p:oleObj name="Prism 8" r:id="rId8" imgW="4511060" imgH="3383287" progId="Prism8.Document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F900272-E910-4039-97DE-59323C40A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51463" y="2270125"/>
                        <a:ext cx="6684962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626C1DC-3F08-434E-B24E-9F79EA16C2D9}"/>
              </a:ext>
            </a:extLst>
          </p:cNvPr>
          <p:cNvSpPr/>
          <p:nvPr/>
        </p:nvSpPr>
        <p:spPr>
          <a:xfrm>
            <a:off x="1031644" y="6322483"/>
            <a:ext cx="34211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l-GR" sz="1000" b="1" dirty="0">
                <a:solidFill>
                  <a:srgbClr val="36548C"/>
                </a:solidFill>
                <a:latin typeface="Trebuchet MS" panose="020B0603020202020204" pitchFamily="34" charset="0"/>
              </a:rPr>
              <a:t>ε </a:t>
            </a:r>
            <a:r>
              <a:rPr lang="en-US" sz="1000" b="1" dirty="0">
                <a:solidFill>
                  <a:srgbClr val="36548C"/>
                </a:solidFill>
                <a:latin typeface="Trebuchet MS" panose="020B0603020202020204" pitchFamily="34" charset="0"/>
              </a:rPr>
              <a:t>selectivity: EC50 of each specific isoform/EC50 of </a:t>
            </a:r>
            <a:r>
              <a:rPr lang="el-GR" sz="1000" b="1" dirty="0">
                <a:solidFill>
                  <a:srgbClr val="36548C"/>
                </a:solidFill>
                <a:latin typeface="Trebuchet MS" panose="020B0603020202020204" pitchFamily="34" charset="0"/>
              </a:rPr>
              <a:t>ε</a:t>
            </a:r>
            <a:r>
              <a:rPr lang="en-US" sz="1000" b="1" dirty="0">
                <a:solidFill>
                  <a:srgbClr val="36548C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3BF12B-4915-4E9B-A277-7A52B8C2AFD9}"/>
              </a:ext>
            </a:extLst>
          </p:cNvPr>
          <p:cNvSpPr/>
          <p:nvPr/>
        </p:nvSpPr>
        <p:spPr>
          <a:xfrm>
            <a:off x="9334382" y="6376485"/>
            <a:ext cx="2044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800" b="1" dirty="0">
                <a:solidFill>
                  <a:srgbClr val="36548C"/>
                </a:solidFill>
                <a:latin typeface="Arial" panose="020B0604020202020204" pitchFamily="34" charset="0"/>
              </a:rPr>
              <a:t>P value: Wilcoxon matched pair T test</a:t>
            </a:r>
            <a:endParaRPr lang="en-US" sz="1100" dirty="0">
              <a:solidFill>
                <a:srgbClr val="3654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2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354785-142A-F44A-B80B-38462CF6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16F37-D63B-443C-96C0-C234F1098F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430505-F72E-471C-BAB1-670FBBBAF602}"/>
              </a:ext>
            </a:extLst>
          </p:cNvPr>
          <p:cNvSpPr/>
          <p:nvPr/>
        </p:nvSpPr>
        <p:spPr>
          <a:xfrm>
            <a:off x="609598" y="1256024"/>
            <a:ext cx="10888135" cy="5449575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BC5BEAB-6462-4181-8B50-6D63C8EF0B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655704"/>
              </p:ext>
            </p:extLst>
          </p:nvPr>
        </p:nvGraphicFramePr>
        <p:xfrm>
          <a:off x="6007100" y="1552656"/>
          <a:ext cx="4213225" cy="296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Prism 8" r:id="rId3" imgW="5359359" imgH="3578018" progId="Prism8.Document">
                  <p:embed/>
                </p:oleObj>
              </mc:Choice>
              <mc:Fallback>
                <p:oleObj name="Prism 8" r:id="rId3" imgW="5359359" imgH="3578018" progId="Prism8.Document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9F327FC-09EF-4431-8B6C-C020B5EBB0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7100" y="1552656"/>
                        <a:ext cx="4213225" cy="296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F75DF4A-B78F-42DF-8F91-9415BF57D1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990831"/>
              </p:ext>
            </p:extLst>
          </p:nvPr>
        </p:nvGraphicFramePr>
        <p:xfrm>
          <a:off x="1899292" y="1218319"/>
          <a:ext cx="3894667" cy="339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Prism 8" r:id="rId5" imgW="4914456" imgH="4284983" progId="Prism8.Document">
                  <p:embed/>
                </p:oleObj>
              </mc:Choice>
              <mc:Fallback>
                <p:oleObj name="Prism 8" r:id="rId5" imgW="4914456" imgH="4284983" progId="Prism8.Document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13B125A1-D903-4019-B38D-FA01FB534F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9292" y="1218319"/>
                        <a:ext cx="3894667" cy="3395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F3FC14DB-8155-4EE3-B22B-576E12C65CF1}"/>
              </a:ext>
            </a:extLst>
          </p:cNvPr>
          <p:cNvSpPr txBox="1">
            <a:spLocks/>
          </p:cNvSpPr>
          <p:nvPr/>
        </p:nvSpPr>
        <p:spPr bwMode="auto">
          <a:xfrm>
            <a:off x="482599" y="319000"/>
            <a:ext cx="9177867" cy="6936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kern="0" dirty="0"/>
              <a:t>   </a:t>
            </a:r>
            <a:r>
              <a:rPr lang="en-US" kern="0" dirty="0">
                <a:solidFill>
                  <a:srgbClr val="35548B"/>
                </a:solidFill>
                <a:latin typeface="Trebuchet MS" panose="020B0603020202020204" pitchFamily="34" charset="0"/>
              </a:rPr>
              <a:t>C-233 showed improved tolerability in rat studies</a:t>
            </a:r>
            <a:endParaRPr lang="en-US" sz="3200" kern="0" dirty="0">
              <a:solidFill>
                <a:srgbClr val="35548B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BC798A7-5D07-4C0D-A1E1-C56936E58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887" y="4358968"/>
            <a:ext cx="11097441" cy="2280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rebuchet MS" panose="020B0603020202020204" pitchFamily="34" charset="0"/>
              </a:rPr>
              <a:t>C-233  and C-232A increased Egr1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</a:t>
            </a:r>
            <a:r>
              <a:rPr lang="en-US" sz="1800" dirty="0">
                <a:latin typeface="Trebuchet MS" panose="020B0603020202020204" pitchFamily="34" charset="0"/>
              </a:rPr>
              <a:t> mRNA to similar levels, consistent with similar T cell activation.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rebuchet MS" panose="020B0603020202020204" pitchFamily="34" charset="0"/>
              </a:rPr>
              <a:t>C-232A induced severe platelet depletion, while C-233 did not.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rebuchet MS" panose="020B0603020202020204" pitchFamily="34" charset="0"/>
              </a:rPr>
              <a:t>1 of 6 animals treated with C-232A was euthanized, but no deaths occurred with C-233.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  <a:cs typeface="Angsana New" panose="02020603050405020304" pitchFamily="18" charset="-34"/>
              </a:rPr>
              <a:t>* </a:t>
            </a:r>
            <a:r>
              <a:rPr lang="en-US" sz="1200" b="1" dirty="0">
                <a:solidFill>
                  <a:srgbClr val="36548C"/>
                </a:solidFill>
                <a:latin typeface="Trebuchet MS" panose="020B0603020202020204" pitchFamily="34" charset="0"/>
                <a:cs typeface="Angsana New" panose="02020603050405020304" pitchFamily="18" charset="-34"/>
              </a:rPr>
              <a:t>Vemula et.al., Antiviral Res, March 2017</a:t>
            </a:r>
            <a:endParaRPr lang="en-US" sz="1200" b="1" dirty="0">
              <a:solidFill>
                <a:srgbClr val="36548C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44A4C5-8A5D-4B84-9959-052074ED5663}"/>
              </a:ext>
            </a:extLst>
          </p:cNvPr>
          <p:cNvSpPr/>
          <p:nvPr/>
        </p:nvSpPr>
        <p:spPr>
          <a:xfrm>
            <a:off x="5965195" y="32443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8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354785-142A-F44A-B80B-38462CF6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16F37-D63B-443C-96C0-C234F1098F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FC14DB-8155-4EE3-B22B-576E12C65CF1}"/>
              </a:ext>
            </a:extLst>
          </p:cNvPr>
          <p:cNvSpPr txBox="1">
            <a:spLocks/>
          </p:cNvSpPr>
          <p:nvPr/>
        </p:nvSpPr>
        <p:spPr bwMode="auto">
          <a:xfrm>
            <a:off x="76200" y="365961"/>
            <a:ext cx="10972800" cy="6936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kern="0" dirty="0"/>
              <a:t>       </a:t>
            </a:r>
            <a:r>
              <a:rPr lang="en-US" kern="0" dirty="0">
                <a:solidFill>
                  <a:srgbClr val="35548B"/>
                </a:solidFill>
                <a:latin typeface="Trebuchet MS" panose="020B0603020202020204" pitchFamily="34" charset="0"/>
              </a:rPr>
              <a:t>Conclusions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64196F-E2A9-49CE-910D-370B6B03B683}"/>
              </a:ext>
            </a:extLst>
          </p:cNvPr>
          <p:cNvSpPr txBox="1">
            <a:spLocks/>
          </p:cNvSpPr>
          <p:nvPr/>
        </p:nvSpPr>
        <p:spPr>
          <a:xfrm>
            <a:off x="419877" y="880927"/>
            <a:ext cx="10972800" cy="58488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kern="0" dirty="0"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050" kern="0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>
                <a:latin typeface="Trebuchet MS" panose="020B0603020202020204" pitchFamily="34" charset="0"/>
              </a:rPr>
              <a:t>Platelet activation and depletion is a critical safety liability associated with non-selective PKC agonists and should be carefully monitored in preclinical and clinical studies with PKC agonists.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kern="0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>
                <a:latin typeface="Trebuchet MS" panose="020B0603020202020204" pitchFamily="34" charset="0"/>
              </a:rPr>
              <a:t>Specific targeting of PKC isoforms abundant in T cells but not in platelets, such as PKC-</a:t>
            </a:r>
            <a:r>
              <a:rPr lang="el-GR" sz="2000" kern="0" dirty="0">
                <a:latin typeface="Trebuchet MS" panose="020B0603020202020204" pitchFamily="34" charset="0"/>
              </a:rPr>
              <a:t>ε</a:t>
            </a:r>
            <a:r>
              <a:rPr lang="en-US" sz="2000" kern="0" dirty="0">
                <a:latin typeface="Trebuchet MS" panose="020B0603020202020204" pitchFamily="34" charset="0"/>
              </a:rPr>
              <a:t>,</a:t>
            </a:r>
            <a:r>
              <a:rPr lang="el-GR" sz="2000" kern="0" dirty="0">
                <a:latin typeface="Trebuchet MS" panose="020B0603020202020204" pitchFamily="34" charset="0"/>
              </a:rPr>
              <a:t> </a:t>
            </a:r>
            <a:r>
              <a:rPr lang="en-US" sz="2000" kern="0" dirty="0">
                <a:latin typeface="Trebuchet MS" panose="020B0603020202020204" pitchFamily="34" charset="0"/>
              </a:rPr>
              <a:t>could improve tolerability of PKC agonists that activate HIV.</a:t>
            </a:r>
          </a:p>
          <a:p>
            <a:pPr marL="0" indent="0">
              <a:buNone/>
            </a:pPr>
            <a:endParaRPr lang="en-US" sz="2000" kern="0" dirty="0">
              <a:latin typeface="Trebuchet MS" panose="020B0603020202020204" pitchFamily="34" charset="0"/>
            </a:endParaRPr>
          </a:p>
          <a:p>
            <a:pPr marL="0" indent="0">
              <a:buFont typeface="Symbol" pitchFamily="18" charset="2"/>
              <a:buNone/>
            </a:pPr>
            <a:r>
              <a:rPr lang="en-US" sz="3200" b="1" kern="0" dirty="0">
                <a:solidFill>
                  <a:srgbClr val="35548B"/>
                </a:solidFill>
                <a:latin typeface="Trebuchet MS" panose="020B0603020202020204" pitchFamily="34" charset="0"/>
              </a:rPr>
              <a:t>  </a:t>
            </a:r>
            <a:r>
              <a:rPr lang="en-US" sz="2800" b="1" u="sng" kern="0" dirty="0">
                <a:solidFill>
                  <a:srgbClr val="35548B"/>
                </a:solidFill>
                <a:latin typeface="Trebuchet MS" panose="020B0603020202020204" pitchFamily="34" charset="0"/>
              </a:rPr>
              <a:t>Acknowledgements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u="sng" kern="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u="sng" kern="0" dirty="0">
              <a:solidFill>
                <a:srgbClr val="0070C0"/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en-US" sz="2200" kern="0" dirty="0">
                <a:solidFill>
                  <a:schemeClr val="accent6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kern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07A12A-97E5-42C1-AECE-4D8BC0ED78E9}"/>
              </a:ext>
            </a:extLst>
          </p:cNvPr>
          <p:cNvGrpSpPr/>
          <p:nvPr/>
        </p:nvGrpSpPr>
        <p:grpSpPr>
          <a:xfrm>
            <a:off x="650160" y="4178608"/>
            <a:ext cx="4716966" cy="2488907"/>
            <a:chOff x="421563" y="3755258"/>
            <a:chExt cx="4716966" cy="2488907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352831F0-4D70-4F9B-BD3F-06BBED21D950}"/>
                </a:ext>
              </a:extLst>
            </p:cNvPr>
            <p:cNvSpPr txBox="1">
              <a:spLocks/>
            </p:cNvSpPr>
            <p:nvPr/>
          </p:nvSpPr>
          <p:spPr>
            <a:xfrm>
              <a:off x="1856341" y="3755258"/>
              <a:ext cx="3282188" cy="2488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None/>
                <a:defRPr sz="2000" b="0" i="0" kern="1600" spc="-50" baseline="0">
                  <a:solidFill>
                    <a:schemeClr val="tx1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lvl1pPr>
              <a:lvl2pPr marL="15875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pple Symbols" panose="02000000000000000000" pitchFamily="2" charset="-79"/>
                <a:buNone/>
                <a:tabLst/>
                <a:defRPr lang="en-US" sz="1800" b="0" i="1" kern="1600" spc="-50" baseline="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2pPr>
              <a:lvl3pPr marL="287338" indent="-1698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pple Symbols" panose="02000000000000000000" pitchFamily="2" charset="-79"/>
                <a:buChar char="⎼"/>
                <a:tabLst/>
                <a:defRPr lang="en-US" sz="1600" b="0" i="0" kern="1600" spc="-50" baseline="0">
                  <a:solidFill>
                    <a:schemeClr val="tx1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lvl3pPr>
              <a:lvl4pPr marL="693738" indent="-1698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pple Symbols" panose="02000000000000000000" pitchFamily="2" charset="-79"/>
                <a:buChar char="⎼"/>
                <a:tabLst/>
                <a:defRPr lang="en-US" sz="1400" b="0" i="0" kern="1600" spc="-50" baseline="0">
                  <a:solidFill>
                    <a:schemeClr val="tx1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lvl4pPr>
              <a:lvl5pPr marL="1376363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pple Symbols" panose="02000000000000000000" pitchFamily="2" charset="-79"/>
                <a:buChar char="⎼"/>
                <a:tabLst/>
                <a:defRPr sz="1200" b="0" i="0" kern="1600" spc="-50" baseline="0">
                  <a:solidFill>
                    <a:schemeClr val="tx1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200" dirty="0">
                <a:solidFill>
                  <a:schemeClr val="accent6"/>
                </a:solidFill>
              </a:endParaRPr>
            </a:p>
            <a:p>
              <a:r>
                <a:rPr lang="en-US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J. Kaur, B. Randhawa, H. Li,  R. McFadden, C.A. Snyder,   H. Truong, D. Soohoo,          C. Greco,  E. Hu, H. Yu,       B. Murray,  W. Blair,             T. Cihlar, J.P. Murry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sz="22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sz="2200" dirty="0"/>
            </a:p>
            <a:p>
              <a:pPr>
                <a:lnSpc>
                  <a:spcPct val="100000"/>
                </a:lnSpc>
              </a:pPr>
              <a:r>
                <a:rPr lang="en-US" sz="2200" dirty="0">
                  <a:solidFill>
                    <a:schemeClr val="accent6"/>
                  </a:solidFill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endParaRPr lang="en-US" dirty="0"/>
            </a:p>
          </p:txBody>
        </p:sp>
        <p:pic>
          <p:nvPicPr>
            <p:cNvPr id="14" name="Picture 2" descr="UK-CAB logo">
              <a:extLst>
                <a:ext uri="{FF2B5EF4-FFF2-40B4-BE49-F238E27FC236}">
                  <a16:creationId xmlns:a16="http://schemas.microsoft.com/office/drawing/2014/main" id="{D2D266CE-9786-4F51-83BF-BE4076733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63" y="4412969"/>
              <a:ext cx="1265813" cy="130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79CB-5E26-430F-BA3E-93C18DCDAC1A}"/>
              </a:ext>
            </a:extLst>
          </p:cNvPr>
          <p:cNvSpPr/>
          <p:nvPr/>
        </p:nvSpPr>
        <p:spPr>
          <a:xfrm>
            <a:off x="5906277" y="4815933"/>
            <a:ext cx="1527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</a:rPr>
              <a:t>S. Deeks</a:t>
            </a:r>
          </a:p>
          <a:p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</a:rPr>
              <a:t>R. Hoh</a:t>
            </a:r>
            <a:endParaRPr lang="en-US" b="1" dirty="0">
              <a:solidFill>
                <a:schemeClr val="accent6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6" name="Picture 2" descr="University of California, San Francisco - Salesforce.org">
            <a:extLst>
              <a:ext uri="{FF2B5EF4-FFF2-40B4-BE49-F238E27FC236}">
                <a16:creationId xmlns:a16="http://schemas.microsoft.com/office/drawing/2014/main" id="{2097EC02-33E5-411B-86B4-49DA11A47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78" y="5566151"/>
            <a:ext cx="1883640" cy="11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53D6A6-0E93-4184-B5BA-62C0E8FDC2CF}"/>
              </a:ext>
            </a:extLst>
          </p:cNvPr>
          <p:cNvSpPr txBox="1"/>
          <p:nvPr/>
        </p:nvSpPr>
        <p:spPr>
          <a:xfrm>
            <a:off x="5918540" y="4418331"/>
            <a:ext cx="3712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rebuchet MS" panose="020B0603020202020204" pitchFamily="34" charset="0"/>
              </a:rPr>
              <a:t>Thank you to </a:t>
            </a:r>
            <a:r>
              <a:rPr lang="en-US" sz="2000" dirty="0" err="1">
                <a:latin typeface="Trebuchet MS" panose="020B0603020202020204" pitchFamily="34" charset="0"/>
              </a:rPr>
              <a:t>leukopak</a:t>
            </a:r>
            <a:r>
              <a:rPr lang="en-US" sz="2000" dirty="0">
                <a:latin typeface="Trebuchet MS" panose="020B0603020202020204" pitchFamily="34" charset="0"/>
              </a:rPr>
              <a:t> donors!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BECC7C-57C5-49F7-8A8C-8D3B10F22822}"/>
              </a:ext>
            </a:extLst>
          </p:cNvPr>
          <p:cNvSpPr/>
          <p:nvPr/>
        </p:nvSpPr>
        <p:spPr>
          <a:xfrm>
            <a:off x="496954" y="4550668"/>
            <a:ext cx="4721087" cy="2185314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F6A21F52-3C7D-42F5-9748-A2C866995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725" y="5665805"/>
            <a:ext cx="1962424" cy="97168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A1CD3CD-AF38-4580-A095-E5AF319B406E}"/>
              </a:ext>
            </a:extLst>
          </p:cNvPr>
          <p:cNvSpPr/>
          <p:nvPr/>
        </p:nvSpPr>
        <p:spPr>
          <a:xfrm>
            <a:off x="8301155" y="4872519"/>
            <a:ext cx="266647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</a:rPr>
              <a:t>J.P. </a:t>
            </a:r>
            <a:r>
              <a:rPr lang="en-US" sz="2000" dirty="0" err="1">
                <a:latin typeface="Trebuchet MS" panose="020B0603020202020204" pitchFamily="34" charset="0"/>
                <a:ea typeface="Calibri" panose="020F0502020204030204" pitchFamily="34" charset="0"/>
              </a:rPr>
              <a:t>Lalezari</a:t>
            </a:r>
            <a:endParaRPr lang="en-US" sz="2000" dirty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</a:rPr>
              <a:t>C. </a:t>
            </a:r>
            <a:r>
              <a:rPr lang="en-US" sz="2000" dirty="0" err="1">
                <a:latin typeface="Trebuchet MS" panose="020B0603020202020204" pitchFamily="34" charset="0"/>
                <a:ea typeface="Calibri" panose="020F0502020204030204" pitchFamily="34" charset="0"/>
              </a:rPr>
              <a:t>Lambandrake</a:t>
            </a:r>
            <a:endParaRPr lang="en-US" dirty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6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19721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rtual CROI 2021 1">
      <a:dk1>
        <a:srgbClr val="231F20"/>
      </a:dk1>
      <a:lt1>
        <a:srgbClr val="FFFFFF"/>
      </a:lt1>
      <a:dk2>
        <a:srgbClr val="34558B"/>
      </a:dk2>
      <a:lt2>
        <a:srgbClr val="E7E6E6"/>
      </a:lt2>
      <a:accent1>
        <a:srgbClr val="34558B"/>
      </a:accent1>
      <a:accent2>
        <a:srgbClr val="F5B895"/>
      </a:accent2>
      <a:accent3>
        <a:srgbClr val="F3D5AD"/>
      </a:accent3>
      <a:accent4>
        <a:srgbClr val="A58D7F"/>
      </a:accent4>
      <a:accent5>
        <a:srgbClr val="B5C7D3"/>
      </a:accent5>
      <a:accent6>
        <a:srgbClr val="658DC6"/>
      </a:accent6>
      <a:hlink>
        <a:srgbClr val="34558B"/>
      </a:hlink>
      <a:folHlink>
        <a:srgbClr val="345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Default Design">
  <a:themeElements>
    <a:clrScheme name="Custom 3">
      <a:dk1>
        <a:srgbClr val="000000"/>
      </a:dk1>
      <a:lt1>
        <a:srgbClr val="FFFFFF"/>
      </a:lt1>
      <a:dk2>
        <a:srgbClr val="CEC3B1"/>
      </a:dk2>
      <a:lt2>
        <a:srgbClr val="D5E8FA"/>
      </a:lt2>
      <a:accent1>
        <a:srgbClr val="7278B4"/>
      </a:accent1>
      <a:accent2>
        <a:srgbClr val="88AAD3"/>
      </a:accent2>
      <a:accent3>
        <a:srgbClr val="79A67F"/>
      </a:accent3>
      <a:accent4>
        <a:srgbClr val="306B7A"/>
      </a:accent4>
      <a:accent5>
        <a:srgbClr val="FFA004"/>
      </a:accent5>
      <a:accent6>
        <a:srgbClr val="DC460B"/>
      </a:accent6>
      <a:hlink>
        <a:srgbClr val="56C7AA"/>
      </a:hlink>
      <a:folHlink>
        <a:srgbClr val="59A8D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FF00"/>
        </a:solidFill>
      </a:spPr>
      <a:bodyPr wrap="square" rtlCol="0" anchor="b">
        <a:noAutofit/>
      </a:bodyPr>
      <a:lstStyle>
        <a:defPPr>
          <a:defRPr sz="1200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8659</TotalTime>
  <Words>644</Words>
  <Application>Microsoft Office PowerPoint</Application>
  <PresentationFormat>Widescreen</PresentationFormat>
  <Paragraphs>117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Angsana New</vt:lpstr>
      <vt:lpstr>Arial</vt:lpstr>
      <vt:lpstr>Calibri</vt:lpstr>
      <vt:lpstr>Oriya MN</vt:lpstr>
      <vt:lpstr>Symbol</vt:lpstr>
      <vt:lpstr>Trebuchet MS</vt:lpstr>
      <vt:lpstr>Wingdings</vt:lpstr>
      <vt:lpstr>Office Theme</vt:lpstr>
      <vt:lpstr>7_Default Design</vt:lpstr>
      <vt:lpstr>Prism 8</vt:lpstr>
      <vt:lpstr>CS ChemDraw Drawing</vt:lpstr>
      <vt:lpstr>Activating PKC-ε induces HIV expression with improved tolerability</vt:lpstr>
      <vt:lpstr>  Background and Methods</vt:lpstr>
      <vt:lpstr>PKC-ε and η are highly expressed in T cells, but not platelets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Beaty</dc:creator>
  <cp:lastModifiedBy>Alivelu Irrinki</cp:lastModifiedBy>
  <cp:revision>244</cp:revision>
  <cp:lastPrinted>2020-02-07T08:18:15Z</cp:lastPrinted>
  <dcterms:created xsi:type="dcterms:W3CDTF">2019-01-31T17:27:22Z</dcterms:created>
  <dcterms:modified xsi:type="dcterms:W3CDTF">2021-02-08T20:01:10Z</dcterms:modified>
</cp:coreProperties>
</file>