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8" r:id="rId4"/>
    <p:sldMasterId id="2147483722" r:id="rId5"/>
  </p:sldMasterIdLst>
  <p:notesMasterIdLst>
    <p:notesMasterId r:id="rId12"/>
  </p:notesMasterIdLst>
  <p:sldIdLst>
    <p:sldId id="378" r:id="rId6"/>
    <p:sldId id="368" r:id="rId7"/>
    <p:sldId id="370" r:id="rId8"/>
    <p:sldId id="383" r:id="rId9"/>
    <p:sldId id="384" r:id="rId10"/>
    <p:sldId id="37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" userDrawn="1">
          <p15:clr>
            <a:srgbClr val="A4A3A4"/>
          </p15:clr>
        </p15:guide>
        <p15:guide id="2" pos="7296" userDrawn="1">
          <p15:clr>
            <a:srgbClr val="A4A3A4"/>
          </p15:clr>
        </p15:guide>
        <p15:guide id="3" orient="horz" pos="32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ian Moldt" initials="BM" lastIdx="21" clrIdx="0">
    <p:extLst>
      <p:ext uri="{19B8F6BF-5375-455C-9EA6-DF929625EA0E}">
        <p15:presenceInfo xmlns:p15="http://schemas.microsoft.com/office/powerpoint/2012/main" userId="S::Brian.Moldt@gilead.com::3e52f666-475d-481c-bd9b-531f3e0cf59f" providerId="AD"/>
      </p:ext>
    </p:extLst>
  </p:cmAuthor>
  <p:cmAuthor id="2" name="Joel Gallant" initials="JG" lastIdx="1" clrIdx="1">
    <p:extLst>
      <p:ext uri="{19B8F6BF-5375-455C-9EA6-DF929625EA0E}">
        <p15:presenceInfo xmlns:p15="http://schemas.microsoft.com/office/powerpoint/2012/main" userId="S::Joel.Gallant@gilead.com::7e27f87a-bc32-4b70-989b-0e37c31dfdc7" providerId="AD"/>
      </p:ext>
    </p:extLst>
  </p:cmAuthor>
  <p:cmAuthor id="3" name="David Piontkowsky" initials="DP" lastIdx="8" clrIdx="2">
    <p:extLst>
      <p:ext uri="{19B8F6BF-5375-455C-9EA6-DF929625EA0E}">
        <p15:presenceInfo xmlns:p15="http://schemas.microsoft.com/office/powerpoint/2012/main" userId="S::David.Piontkowsky@gilead.com::8036066d-b6ea-4eb1-97c2-adcd3d8ee6c0" providerId="AD"/>
      </p:ext>
    </p:extLst>
  </p:cmAuthor>
  <p:cmAuthor id="4" name="Sean Collins (Clinical Research - HIV)" initials="SC(R-H" lastIdx="20" clrIdx="3">
    <p:extLst>
      <p:ext uri="{19B8F6BF-5375-455C-9EA6-DF929625EA0E}">
        <p15:presenceInfo xmlns:p15="http://schemas.microsoft.com/office/powerpoint/2012/main" userId="S::Sean.Collins@gilead.com::9163f4e2-b9b4-4f9b-bd7d-d5fbc1d2b5c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76CF"/>
    <a:srgbClr val="C23C82"/>
    <a:srgbClr val="A50021"/>
    <a:srgbClr val="D1352B"/>
    <a:srgbClr val="0066A8"/>
    <a:srgbClr val="F3D8E6"/>
    <a:srgbClr val="EAEAEA"/>
    <a:srgbClr val="E56000"/>
    <a:srgbClr val="C4C775"/>
    <a:srgbClr val="74B0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74" autoAdjust="0"/>
    <p:restoredTop sz="93084" autoAdjust="0"/>
  </p:normalViewPr>
  <p:slideViewPr>
    <p:cSldViewPr snapToGrid="0" snapToObjects="1">
      <p:cViewPr varScale="1">
        <p:scale>
          <a:sx n="81" d="100"/>
          <a:sy n="81" d="100"/>
        </p:scale>
        <p:origin x="108" y="438"/>
      </p:cViewPr>
      <p:guideLst>
        <p:guide orient="horz" pos="120"/>
        <p:guide pos="7296"/>
        <p:guide orient="horz" pos="3240"/>
      </p:guideLst>
    </p:cSldViewPr>
  </p:slideViewPr>
  <p:outlineViewPr>
    <p:cViewPr>
      <p:scale>
        <a:sx n="33" d="100"/>
        <a:sy n="33" d="100"/>
      </p:scale>
      <p:origin x="0" y="-72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C5B403-9D9F-904A-87D7-0888CD12FA2C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6CDA4B-6271-214C-B44A-5D4ADE085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732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6CDA4B-6271-214C-B44A-5D4ADE085C9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942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6CDA4B-6271-214C-B44A-5D4ADE085C9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70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6CDA4B-6271-214C-B44A-5D4ADE085C9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046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6CDA4B-6271-214C-B44A-5D4ADE085C9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5672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6CDA4B-6271-214C-B44A-5D4ADE085C9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316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6CDA4B-6271-214C-B44A-5D4ADE085C9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810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10972800" cy="4419600"/>
          </a:xfrm>
        </p:spPr>
        <p:txBody>
          <a:bodyPr rIns="0"/>
          <a:lstStyle>
            <a:lvl1pPr>
              <a:spcBef>
                <a:spcPts val="900"/>
              </a:spcBef>
              <a:defRPr/>
            </a:lvl1pPr>
            <a:lvl2pPr>
              <a:spcBef>
                <a:spcPts val="0"/>
              </a:spcBef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09600" y="6475512"/>
            <a:ext cx="10972800" cy="153888"/>
          </a:xfrm>
        </p:spPr>
        <p:txBody>
          <a:bodyPr tIns="0" rIns="0" bIns="0" anchor="b">
            <a:spAutoFit/>
          </a:bodyPr>
          <a:lstStyle>
            <a:lvl1pPr marL="0" indent="0">
              <a:spcBef>
                <a:spcPts val="0"/>
              </a:spcBef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869EE972-6E23-4D59-9599-02322D9A5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0" y="6264275"/>
            <a:ext cx="387928" cy="365125"/>
          </a:xfrm>
        </p:spPr>
        <p:txBody>
          <a:bodyPr lIns="0" tIns="0" rIns="0" bIns="0" anchor="b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baseline="0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fld id="{2BE16F37-D63B-443C-96C0-C234F1098F79}" type="slidenum">
              <a:rPr lang="en-US" smtClean="0"/>
              <a:pPr>
                <a:defRPr/>
              </a:pPr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6185811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09600" y="6475512"/>
            <a:ext cx="10972800" cy="153888"/>
          </a:xfrm>
        </p:spPr>
        <p:txBody>
          <a:bodyPr tIns="0" rIns="0" bIns="0" anchor="b">
            <a:spAutoFit/>
          </a:bodyPr>
          <a:lstStyle>
            <a:lvl1pPr marL="0" indent="0">
              <a:spcBef>
                <a:spcPts val="0"/>
              </a:spcBef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37DB1573-9109-4CC8-BC28-FDB9F3693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0" y="6264275"/>
            <a:ext cx="387928" cy="365125"/>
          </a:xfrm>
        </p:spPr>
        <p:txBody>
          <a:bodyPr lIns="0" tIns="0" rIns="0" bIns="0" anchor="b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baseline="0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fld id="{2BE16F37-D63B-443C-96C0-C234F1098F79}" type="slidenum">
              <a:rPr lang="en-US" smtClean="0"/>
              <a:pPr>
                <a:defRPr/>
              </a:pPr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0967130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ience Spotlig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arallelogram 23">
            <a:extLst>
              <a:ext uri="{FF2B5EF4-FFF2-40B4-BE49-F238E27FC236}">
                <a16:creationId xmlns:a16="http://schemas.microsoft.com/office/drawing/2014/main" id="{14FFDB43-A8E1-5C48-BB95-00665E30E46B}"/>
              </a:ext>
            </a:extLst>
          </p:cNvPr>
          <p:cNvSpPr/>
          <p:nvPr userDrawn="1"/>
        </p:nvSpPr>
        <p:spPr>
          <a:xfrm flipH="1">
            <a:off x="6819900" y="450029"/>
            <a:ext cx="5931800" cy="964077"/>
          </a:xfrm>
          <a:prstGeom prst="parallelogram">
            <a:avLst>
              <a:gd name="adj" fmla="val 56609"/>
            </a:avLst>
          </a:prstGeom>
          <a:gradFill flip="none" rotWithShape="1">
            <a:gsLst>
              <a:gs pos="0">
                <a:schemeClr val="accent5"/>
              </a:gs>
              <a:gs pos="100000">
                <a:schemeClr val="accent2"/>
              </a:gs>
              <a:gs pos="78000">
                <a:schemeClr val="accent3"/>
              </a:gs>
            </a:gsLst>
            <a:lin ang="12600000" scaled="0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 Placeholder 12">
            <a:extLst>
              <a:ext uri="{FF2B5EF4-FFF2-40B4-BE49-F238E27FC236}">
                <a16:creationId xmlns:a16="http://schemas.microsoft.com/office/drawing/2014/main" id="{0042F920-0294-0748-9AF7-F4D565B42C6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27312" y="4576775"/>
            <a:ext cx="8361599" cy="439861"/>
          </a:xfrm>
          <a:prstGeom prst="rect">
            <a:avLst/>
          </a:prstGeom>
        </p:spPr>
        <p:txBody>
          <a:bodyPr/>
          <a:lstStyle>
            <a:lvl1pPr marL="0" marR="0" indent="0" algn="r" defTabSz="108857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4285" indent="0" algn="r">
              <a:buNone/>
              <a:defRPr sz="1667" i="1">
                <a:latin typeface="Oriya MN" panose="02020600050405020304" pitchFamily="18" charset="0"/>
                <a:cs typeface="Oriya MN" panose="02020600050405020304" pitchFamily="18" charset="0"/>
              </a:defRPr>
            </a:lvl2pPr>
            <a:lvl3pPr marL="1088572" indent="0" algn="r">
              <a:buNone/>
              <a:defRPr sz="1867">
                <a:latin typeface="Oriya MN" panose="02020600050405020304" pitchFamily="18" charset="0"/>
                <a:cs typeface="Oriya MN" panose="02020600050405020304" pitchFamily="18" charset="0"/>
              </a:defRPr>
            </a:lvl3pPr>
            <a:lvl4pPr marL="1632858" indent="0" algn="r">
              <a:buNone/>
              <a:defRPr sz="1333">
                <a:latin typeface="Oriya MN" panose="02020600050405020304" pitchFamily="18" charset="0"/>
                <a:cs typeface="Oriya MN" panose="02020600050405020304" pitchFamily="18" charset="0"/>
              </a:defRPr>
            </a:lvl4pPr>
            <a:lvl5pPr marL="2177143" indent="0" algn="r">
              <a:buNone/>
              <a:defRPr sz="1333">
                <a:latin typeface="Oriya MN" panose="02020600050405020304" pitchFamily="18" charset="0"/>
                <a:cs typeface="Oriya MN" panose="02020600050405020304" pitchFamily="18" charset="0"/>
              </a:defRPr>
            </a:lvl5pPr>
          </a:lstStyle>
          <a:p>
            <a:pPr marL="0" marR="0" lvl="0" indent="0" algn="r" defTabSz="108857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FirstName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4A627601-C738-AF4A-827D-378AC21770C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27312" y="5032965"/>
            <a:ext cx="8361599" cy="79844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80000"/>
              </a:lnSpc>
              <a:spcBef>
                <a:spcPts val="0"/>
              </a:spcBef>
              <a:buNone/>
              <a:defRPr sz="1667" i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4285" indent="0" algn="r">
              <a:buNone/>
              <a:defRPr sz="1667">
                <a:latin typeface="Oriya MN" pitchFamily="2" charset="0"/>
                <a:cs typeface="Oriya MN" pitchFamily="2" charset="0"/>
              </a:defRPr>
            </a:lvl2pPr>
            <a:lvl3pPr marL="1088572" indent="0" algn="r">
              <a:buNone/>
              <a:defRPr sz="1667">
                <a:latin typeface="Oriya MN" pitchFamily="2" charset="0"/>
                <a:cs typeface="Oriya MN" pitchFamily="2" charset="0"/>
              </a:defRPr>
            </a:lvl3pPr>
            <a:lvl4pPr marL="1632858" indent="0" algn="r">
              <a:buNone/>
              <a:defRPr sz="1667">
                <a:latin typeface="Oriya MN" pitchFamily="2" charset="0"/>
                <a:cs typeface="Oriya MN" pitchFamily="2" charset="0"/>
              </a:defRPr>
            </a:lvl4pPr>
            <a:lvl5pPr marL="2177143" indent="0" algn="r">
              <a:buNone/>
              <a:defRPr sz="1667">
                <a:latin typeface="Oriya MN" pitchFamily="2" charset="0"/>
                <a:cs typeface="Oriya MN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738D2C19-41D2-7544-AA29-1666AF5B9F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6002" y="1814271"/>
            <a:ext cx="9325427" cy="2579597"/>
          </a:xfrm>
          <a:prstGeom prst="rect">
            <a:avLst/>
          </a:prstGeom>
        </p:spPr>
        <p:txBody>
          <a:bodyPr anchor="b" anchorCtr="0"/>
          <a:lstStyle>
            <a:lvl1pPr algn="r">
              <a:defRPr lang="en-US" sz="4400" b="1" i="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r">
              <a:lnSpc>
                <a:spcPct val="80000"/>
              </a:lnSpc>
            </a:pPr>
            <a:r>
              <a:rPr lang="en-US" dirty="0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FB0BC5-7F59-4047-B5D2-D261CEE422F8}"/>
              </a:ext>
            </a:extLst>
          </p:cNvPr>
          <p:cNvSpPr txBox="1"/>
          <p:nvPr userDrawn="1"/>
        </p:nvSpPr>
        <p:spPr>
          <a:xfrm>
            <a:off x="7408111" y="722299"/>
            <a:ext cx="4416153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lvl="0" indent="0" algn="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F6DCB2"/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F6DCB2"/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F6DCB2"/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F6DCB2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 algn="ctr"/>
            <a:r>
              <a:rPr lang="en-US" dirty="0"/>
              <a:t>SCIENCE SPOTLIGHT</a:t>
            </a:r>
            <a:r>
              <a:rPr lang="en-US" baseline="30000" dirty="0"/>
              <a:t>™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EC6ED330-68AE-AD43-93C2-20C49EC890C5}"/>
              </a:ext>
            </a:extLst>
          </p:cNvPr>
          <p:cNvSpPr txBox="1">
            <a:spLocks/>
          </p:cNvSpPr>
          <p:nvPr userDrawn="1"/>
        </p:nvSpPr>
        <p:spPr>
          <a:xfrm>
            <a:off x="1166692" y="5873165"/>
            <a:ext cx="2060620" cy="531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sz="1667" i="1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4285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67" kern="1200">
                <a:solidFill>
                  <a:srgbClr val="F6DCB2"/>
                </a:solidFill>
                <a:latin typeface="Oriya MN" pitchFamily="2" charset="0"/>
                <a:ea typeface="+mn-ea"/>
                <a:cs typeface="Oriya MN" pitchFamily="2" charset="0"/>
              </a:defRPr>
            </a:lvl2pPr>
            <a:lvl3pPr marL="1088572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67" kern="1200">
                <a:solidFill>
                  <a:srgbClr val="F6DCB2"/>
                </a:solidFill>
                <a:latin typeface="Oriya MN" pitchFamily="2" charset="0"/>
                <a:ea typeface="+mn-ea"/>
                <a:cs typeface="Oriya MN" pitchFamily="2" charset="0"/>
              </a:defRPr>
            </a:lvl3pPr>
            <a:lvl4pPr marL="1632858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67" kern="1200">
                <a:solidFill>
                  <a:srgbClr val="F6DCB2"/>
                </a:solidFill>
                <a:latin typeface="Oriya MN" pitchFamily="2" charset="0"/>
                <a:ea typeface="+mn-ea"/>
                <a:cs typeface="Oriya MN" pitchFamily="2" charset="0"/>
              </a:defRPr>
            </a:lvl4pPr>
            <a:lvl5pPr marL="2177143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67" kern="1200">
                <a:solidFill>
                  <a:srgbClr val="F6DCB2"/>
                </a:solidFill>
                <a:latin typeface="Oriya MN" pitchFamily="2" charset="0"/>
                <a:ea typeface="+mn-ea"/>
                <a:cs typeface="Oriya MN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Disclosure:</a:t>
            </a:r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27EEF60D-8CCD-9F42-9992-AEA7FE6B39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1792" y="6182000"/>
            <a:ext cx="1627466" cy="650403"/>
          </a:xfrm>
          <a:prstGeom prst="rect">
            <a:avLst/>
          </a:prstGeom>
          <a:effectLst>
            <a:outerShdw blurRad="127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FE1180-A514-F848-8669-98FE314DD4B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7388" y="5873750"/>
            <a:ext cx="8383587" cy="63341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dirty="0"/>
              <a:t>[Click to add the financial relationships you have with commercial entities. </a:t>
            </a:r>
            <a:br>
              <a:rPr lang="en-US" sz="1200" dirty="0"/>
            </a:br>
            <a:r>
              <a:rPr lang="en-US" sz="1200" dirty="0"/>
              <a:t>If you have no financial relationships, add "None”]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364E890-D825-4B34-B9F8-45C5599034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" b="27950"/>
          <a:stretch/>
        </p:blipFill>
        <p:spPr>
          <a:xfrm rot="9667545">
            <a:off x="-2881589" y="31796"/>
            <a:ext cx="6336402" cy="4567775"/>
          </a:xfrm>
          <a:custGeom>
            <a:avLst/>
            <a:gdLst>
              <a:gd name="connsiteX0" fmla="*/ 5761388 w 6336402"/>
              <a:gd name="connsiteY0" fmla="*/ 0 h 4567775"/>
              <a:gd name="connsiteX1" fmla="*/ 6336402 w 6336402"/>
              <a:gd name="connsiteY1" fmla="*/ 0 h 4567775"/>
              <a:gd name="connsiteX2" fmla="*/ 6336402 w 6336402"/>
              <a:gd name="connsiteY2" fmla="*/ 196582 h 4567775"/>
              <a:gd name="connsiteX3" fmla="*/ 2690296 w 6336402"/>
              <a:gd name="connsiteY3" fmla="*/ 4567775 h 4567775"/>
              <a:gd name="connsiteX4" fmla="*/ 0 w 6336402"/>
              <a:gd name="connsiteY4" fmla="*/ 3648031 h 4567775"/>
              <a:gd name="connsiteX5" fmla="*/ 0 w 6336402"/>
              <a:gd name="connsiteY5" fmla="*/ 0 h 4567775"/>
              <a:gd name="connsiteX6" fmla="*/ 4251902 w 6336402"/>
              <a:gd name="connsiteY6" fmla="*/ 0 h 4567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36402" h="4567775">
                <a:moveTo>
                  <a:pt x="5761388" y="0"/>
                </a:moveTo>
                <a:lnTo>
                  <a:pt x="6336402" y="0"/>
                </a:lnTo>
                <a:lnTo>
                  <a:pt x="6336402" y="196582"/>
                </a:lnTo>
                <a:close/>
                <a:moveTo>
                  <a:pt x="2690296" y="4567775"/>
                </a:moveTo>
                <a:lnTo>
                  <a:pt x="0" y="3648031"/>
                </a:lnTo>
                <a:lnTo>
                  <a:pt x="0" y="0"/>
                </a:lnTo>
                <a:lnTo>
                  <a:pt x="4251902" y="0"/>
                </a:lnTo>
                <a:close/>
              </a:path>
            </a:pathLst>
          </a:custGeom>
          <a:effectLst/>
        </p:spPr>
      </p:pic>
    </p:spTree>
    <p:extLst>
      <p:ext uri="{BB962C8B-B14F-4D97-AF65-F5344CB8AC3E}">
        <p14:creationId xmlns:p14="http://schemas.microsoft.com/office/powerpoint/2010/main" val="3095465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FC4F1E4-1687-DF46-BD66-1D43678AC254}"/>
              </a:ext>
            </a:extLst>
          </p:cNvPr>
          <p:cNvSpPr/>
          <p:nvPr userDrawn="1"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rgbClr val="3554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D4433A-34D5-0342-91E3-89AECD665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05290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0C13C-10DC-884F-B9F6-6BF22BCE13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99953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1490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2800" y="0"/>
            <a:ext cx="105664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0" y="1676400"/>
            <a:ext cx="10566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3333" y="649288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-25000">
                <a:solidFill>
                  <a:srgbClr val="000000">
                    <a:tint val="75000"/>
                  </a:srgbClr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B6E519-2B19-4FD1-9DB5-C3407DF9395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3F26681-2438-44F2-9497-8FDE804AD263}"/>
              </a:ext>
            </a:extLst>
          </p:cNvPr>
          <p:cNvGrpSpPr/>
          <p:nvPr userDrawn="1"/>
        </p:nvGrpSpPr>
        <p:grpSpPr>
          <a:xfrm>
            <a:off x="-3048" y="6762179"/>
            <a:ext cx="12198096" cy="76113"/>
            <a:chOff x="812800" y="788764"/>
            <a:chExt cx="10566400" cy="158578"/>
          </a:xfrm>
        </p:grpSpPr>
        <p:sp>
          <p:nvSpPr>
            <p:cNvPr id="14" name="Line 4">
              <a:extLst>
                <a:ext uri="{FF2B5EF4-FFF2-40B4-BE49-F238E27FC236}">
                  <a16:creationId xmlns:a16="http://schemas.microsoft.com/office/drawing/2014/main" id="{D799E747-04EE-4B83-8D45-86EA5B13B1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2800" y="788764"/>
              <a:ext cx="10566400" cy="0"/>
            </a:xfrm>
            <a:prstGeom prst="line">
              <a:avLst/>
            </a:prstGeom>
            <a:noFill/>
            <a:ln w="53975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25000"/>
                </a:spcAft>
                <a:buFontTx/>
                <a:buChar char="•"/>
                <a:defRPr/>
              </a:pPr>
              <a:endParaRPr lang="en-US" sz="3600" b="1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15" name="Line 25">
              <a:extLst>
                <a:ext uri="{FF2B5EF4-FFF2-40B4-BE49-F238E27FC236}">
                  <a16:creationId xmlns:a16="http://schemas.microsoft.com/office/drawing/2014/main" id="{426143D6-3144-4F1C-8284-EDEC63A9C81E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812800" y="947342"/>
              <a:ext cx="10566400" cy="0"/>
            </a:xfrm>
            <a:prstGeom prst="line">
              <a:avLst/>
            </a:prstGeom>
            <a:noFill/>
            <a:ln w="53975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25000"/>
                </a:spcAft>
                <a:buFontTx/>
                <a:buChar char="•"/>
                <a:defRPr/>
              </a:pPr>
              <a:endParaRPr lang="en-US" sz="3600" b="1" baseline="-250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8017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</p:sldLayoutIdLst>
  <p:hf hdr="0" ftr="0" dt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Font typeface="Symbol" pitchFamily="18" charset="2"/>
        <a:buChar char="¨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67D7B2FF-428D-4C48-A9C3-BBC599C3E45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4E4403F-6603-8F4A-8B16-12BDB84D6752}"/>
              </a:ext>
            </a:extLst>
          </p:cNvPr>
          <p:cNvSpPr/>
          <p:nvPr userDrawn="1"/>
        </p:nvSpPr>
        <p:spPr>
          <a:xfrm>
            <a:off x="-1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rgbClr val="6B8CC4">
                  <a:alpha val="0"/>
                </a:srgbClr>
              </a:gs>
              <a:gs pos="30000">
                <a:srgbClr val="4B6AA2">
                  <a:alpha val="0"/>
                </a:srgbClr>
              </a:gs>
              <a:gs pos="66000">
                <a:srgbClr val="36548C">
                  <a:alpha val="50000"/>
                </a:srgbClr>
              </a:gs>
            </a:gsLst>
            <a:lin ang="159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96EF46-E1E3-BF46-A46A-EF29CE6CD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467" y="291305"/>
            <a:ext cx="11480799" cy="779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37DFFB-A983-FA41-948E-3AD60C6535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9467" y="1188720"/>
            <a:ext cx="11480799" cy="49882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3567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F5B89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F6DCB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F6DCB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F6DCB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F6DCB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F6DCB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D9D8B7-9DF2-CB43-A7AF-1A9E93AF92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27312" y="4576775"/>
            <a:ext cx="8361599" cy="439861"/>
          </a:xfrm>
        </p:spPr>
        <p:txBody>
          <a:bodyPr/>
          <a:lstStyle/>
          <a:p>
            <a:r>
              <a:rPr lang="en-US" dirty="0"/>
              <a:t>Brian Moldt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DDEA7F1-BC25-8D47-A811-772E1BA0D45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27312" y="5032965"/>
            <a:ext cx="8361599" cy="79844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Gilead Sciences, Inc.</a:t>
            </a:r>
            <a:br>
              <a:rPr lang="en-US" dirty="0"/>
            </a:br>
            <a:r>
              <a:rPr lang="en-US" dirty="0"/>
              <a:t>Foster City, CA, USA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521221-07E2-414B-AAB7-A97450E3C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2" y="1814271"/>
            <a:ext cx="9325427" cy="2579597"/>
          </a:xfrm>
        </p:spPr>
        <p:txBody>
          <a:bodyPr/>
          <a:lstStyle/>
          <a:p>
            <a:r>
              <a:rPr lang="en-US" dirty="0"/>
              <a:t>EVALUATION OF </a:t>
            </a:r>
            <a:r>
              <a:rPr lang="en-US" dirty="0" err="1"/>
              <a:t>bNAb</a:t>
            </a:r>
            <a:r>
              <a:rPr lang="en-US" dirty="0"/>
              <a:t> SENSITIVITY BY GENOTYPING AND PHENOTYPING FOR HIV CLINICAL TRIALS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DF23833-50EB-314B-BDCB-E6F9B822152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Brian Moldt is an employee of Gilead Sciences, Inc.</a:t>
            </a:r>
          </a:p>
        </p:txBody>
      </p:sp>
    </p:spTree>
    <p:extLst>
      <p:ext uri="{BB962C8B-B14F-4D97-AF65-F5344CB8AC3E}">
        <p14:creationId xmlns:p14="http://schemas.microsoft.com/office/powerpoint/2010/main" val="4271759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D915BED-633F-4184-BE06-8F3B7EF815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5087" y="1443118"/>
            <a:ext cx="4496697" cy="2514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B7B201-24D8-410A-8170-0B6F568E7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14400"/>
          </a:xfrm>
        </p:spPr>
        <p:txBody>
          <a:bodyPr/>
          <a:lstStyle/>
          <a:p>
            <a:r>
              <a:rPr lang="en-US" dirty="0"/>
              <a:t>Introduction and Methods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15BCDB-3638-4F01-88C3-953832372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926" y="4513985"/>
            <a:ext cx="5026415" cy="1154162"/>
          </a:xfr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dirty="0"/>
              <a:t>Sensitivity to </a:t>
            </a:r>
            <a:r>
              <a:rPr lang="en-US" sz="1600" dirty="0" err="1"/>
              <a:t>bNAbs</a:t>
            </a:r>
            <a:r>
              <a:rPr lang="en-US" sz="1600" dirty="0"/>
              <a:t> is important for determining clinical efficacy 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No standard method to screen HIV env for </a:t>
            </a:r>
            <a:r>
              <a:rPr lang="en-US" sz="1600" dirty="0" err="1"/>
              <a:t>bNAb</a:t>
            </a:r>
            <a:r>
              <a:rPr lang="en-US" sz="1600" dirty="0"/>
              <a:t> sensitivity has been established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A1AA4F7-DBD7-49D4-8522-C59D51787DF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2801" y="6167735"/>
            <a:ext cx="10565726" cy="461665"/>
          </a:xfrm>
        </p:spPr>
        <p:txBody>
          <a:bodyPr/>
          <a:lstStyle/>
          <a:p>
            <a:r>
              <a:rPr lang="en-US" dirty="0" err="1"/>
              <a:t>GenoSure</a:t>
            </a:r>
            <a:r>
              <a:rPr lang="en-US" dirty="0"/>
              <a:t> HIV envelope RNA Assay (NGS assay) and </a:t>
            </a:r>
            <a:r>
              <a:rPr lang="en-US" dirty="0" err="1"/>
              <a:t>PhenoSense</a:t>
            </a:r>
            <a:r>
              <a:rPr lang="en-US" dirty="0"/>
              <a:t> </a:t>
            </a:r>
            <a:r>
              <a:rPr lang="en-US" dirty="0" err="1"/>
              <a:t>mAb</a:t>
            </a:r>
            <a:r>
              <a:rPr lang="en-US" dirty="0"/>
              <a:t> Assay; </a:t>
            </a:r>
            <a:r>
              <a:rPr lang="en-US" dirty="0" err="1"/>
              <a:t>bNAbs</a:t>
            </a:r>
            <a:r>
              <a:rPr lang="en-US" dirty="0"/>
              <a:t>, broadly neutralizing antibodies; HIV env, HIV envelope; </a:t>
            </a:r>
            <a:r>
              <a:rPr lang="en-US" dirty="0" err="1"/>
              <a:t>Elipovimab</a:t>
            </a:r>
            <a:r>
              <a:rPr lang="en-US" dirty="0"/>
              <a:t> (EVM) is a V3 glycan antibody; 3BNC117 is a CD4-binding site antibody</a:t>
            </a:r>
          </a:p>
          <a:p>
            <a:r>
              <a:rPr lang="en-US" dirty="0"/>
              <a:t>1. Adapted from </a:t>
            </a:r>
            <a:r>
              <a:rPr lang="it-IT" dirty="0"/>
              <a:t>Li G, et al. Retrovirology 2015;12:18.</a:t>
            </a:r>
            <a:endParaRPr lang="en-US" dirty="0"/>
          </a:p>
        </p:txBody>
      </p:sp>
      <p:sp>
        <p:nvSpPr>
          <p:cNvPr id="170" name="Content Placeholder 3">
            <a:extLst>
              <a:ext uri="{FF2B5EF4-FFF2-40B4-BE49-F238E27FC236}">
                <a16:creationId xmlns:a16="http://schemas.microsoft.com/office/drawing/2014/main" id="{AEE0221A-28BA-48D3-8E08-F394BEA2A0B8}"/>
              </a:ext>
            </a:extLst>
          </p:cNvPr>
          <p:cNvSpPr txBox="1">
            <a:spLocks/>
          </p:cNvSpPr>
          <p:nvPr/>
        </p:nvSpPr>
        <p:spPr bwMode="auto">
          <a:xfrm>
            <a:off x="6315555" y="4513984"/>
            <a:ext cx="5243615" cy="1570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900"/>
              </a:spcBef>
              <a:spcAft>
                <a:spcPct val="0"/>
              </a:spcAft>
              <a:buClr>
                <a:srgbClr val="99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ts val="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600" kern="0" dirty="0"/>
              <a:t>Gilead Sciences investigational </a:t>
            </a:r>
            <a:r>
              <a:rPr lang="en-US" sz="1600" kern="0" dirty="0" err="1"/>
              <a:t>bNAbs</a:t>
            </a:r>
            <a:r>
              <a:rPr lang="en-US" sz="1600" kern="0" dirty="0"/>
              <a:t> EVM (</a:t>
            </a:r>
            <a:r>
              <a:rPr lang="en-US" sz="1600" kern="0" dirty="0" err="1"/>
              <a:t>elipovimab</a:t>
            </a:r>
            <a:r>
              <a:rPr lang="en-US" sz="1600" kern="0" dirty="0"/>
              <a:t>, derived from PGT121) and 3BNC117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600" kern="0" dirty="0"/>
              <a:t>Pre-ART plasma virus from 96 participants in the Zurich Primary HIV Infection Study (ZPHI) who initiated ART during primary HIV infection</a:t>
            </a:r>
          </a:p>
        </p:txBody>
      </p:sp>
      <p:sp>
        <p:nvSpPr>
          <p:cNvPr id="128" name="Slide Number Placeholder 127">
            <a:extLst>
              <a:ext uri="{FF2B5EF4-FFF2-40B4-BE49-F238E27FC236}">
                <a16:creationId xmlns:a16="http://schemas.microsoft.com/office/drawing/2014/main" id="{F51B00E4-290D-44C7-98AE-12DF07825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8528" y="6264275"/>
            <a:ext cx="591800" cy="365125"/>
          </a:xfrm>
        </p:spPr>
        <p:txBody>
          <a:bodyPr/>
          <a:lstStyle/>
          <a:p>
            <a:pPr>
              <a:defRPr/>
            </a:pPr>
            <a:fld id="{2BE16F37-D63B-443C-96C0-C234F1098F79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1120" name="Picture 1119">
            <a:extLst>
              <a:ext uri="{FF2B5EF4-FFF2-40B4-BE49-F238E27FC236}">
                <a16:creationId xmlns:a16="http://schemas.microsoft.com/office/drawing/2014/main" id="{DDF6C75B-DB18-4D48-919B-8B1BE7715BBB}"/>
              </a:ext>
            </a:extLst>
          </p:cNvPr>
          <p:cNvPicPr>
            <a:picLocks/>
          </p:cNvPicPr>
          <p:nvPr/>
        </p:nvPicPr>
        <p:blipFill rotWithShape="1">
          <a:blip r:embed="rId4">
            <a:alphaModFix/>
          </a:blip>
          <a:srcRect l="3348" r="4186"/>
          <a:stretch/>
        </p:blipFill>
        <p:spPr>
          <a:xfrm>
            <a:off x="1244752" y="1278584"/>
            <a:ext cx="3794919" cy="2550374"/>
          </a:xfrm>
          <a:prstGeom prst="rect">
            <a:avLst/>
          </a:prstGeom>
        </p:spPr>
      </p:pic>
      <p:sp>
        <p:nvSpPr>
          <p:cNvPr id="1081" name="Rectangle 121">
            <a:extLst>
              <a:ext uri="{FF2B5EF4-FFF2-40B4-BE49-F238E27FC236}">
                <a16:creationId xmlns:a16="http://schemas.microsoft.com/office/drawing/2014/main" id="{8C177021-E095-4D6F-B15D-56F1E3A0B6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4254" y="4159170"/>
            <a:ext cx="3565227" cy="13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111212"/>
                </a:solidFill>
                <a:effectLst/>
                <a:latin typeface="Arial" panose="020B0604020202020204" pitchFamily="34" charset="0"/>
              </a:rPr>
              <a:t>HIV-1 Protein Region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82" name="Rectangle 122">
            <a:extLst>
              <a:ext uri="{FF2B5EF4-FFF2-40B4-BE49-F238E27FC236}">
                <a16:creationId xmlns:a16="http://schemas.microsoft.com/office/drawing/2014/main" id="{53E0DA95-FA17-4E2A-A9C1-485A88D56B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4064" y="1501168"/>
            <a:ext cx="129867" cy="13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111212"/>
                </a:solidFill>
                <a:effectLst/>
                <a:latin typeface="Arial" panose="020B0604020202020204" pitchFamily="34" charset="0"/>
              </a:rPr>
              <a:t>40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83" name="Rectangle 123">
            <a:extLst>
              <a:ext uri="{FF2B5EF4-FFF2-40B4-BE49-F238E27FC236}">
                <a16:creationId xmlns:a16="http://schemas.microsoft.com/office/drawing/2014/main" id="{6E6C99A7-1C5F-4728-A8BE-B19461FD1F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4064" y="2049111"/>
            <a:ext cx="129867" cy="13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111212"/>
                </a:solidFill>
                <a:effectLst/>
                <a:latin typeface="Arial" panose="020B0604020202020204" pitchFamily="34" charset="0"/>
              </a:rPr>
              <a:t>30</a:t>
            </a:r>
            <a:endParaRPr kumimoji="0" lang="en-US" alt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84" name="Rectangle 124">
            <a:extLst>
              <a:ext uri="{FF2B5EF4-FFF2-40B4-BE49-F238E27FC236}">
                <a16:creationId xmlns:a16="http://schemas.microsoft.com/office/drawing/2014/main" id="{5AE3AE9F-4DB2-4E80-8C11-EE6957CBFA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4064" y="2575356"/>
            <a:ext cx="129867" cy="13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111212"/>
                </a:solidFill>
                <a:effectLst/>
                <a:latin typeface="Arial" panose="020B0604020202020204" pitchFamily="34" charset="0"/>
              </a:rPr>
              <a:t>20</a:t>
            </a:r>
            <a:endParaRPr kumimoji="0" lang="en-US" alt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85" name="Rectangle 125">
            <a:extLst>
              <a:ext uri="{FF2B5EF4-FFF2-40B4-BE49-F238E27FC236}">
                <a16:creationId xmlns:a16="http://schemas.microsoft.com/office/drawing/2014/main" id="{ADCEFEE3-9764-4380-8D98-1128A4B3F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4064" y="3123303"/>
            <a:ext cx="129867" cy="13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111212"/>
                </a:solidFill>
                <a:effectLst/>
                <a:latin typeface="Arial" panose="020B0604020202020204" pitchFamily="34" charset="0"/>
              </a:rPr>
              <a:t>10</a:t>
            </a:r>
            <a:endParaRPr kumimoji="0" lang="en-US" alt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86" name="Rectangle 126">
            <a:extLst>
              <a:ext uri="{FF2B5EF4-FFF2-40B4-BE49-F238E27FC236}">
                <a16:creationId xmlns:a16="http://schemas.microsoft.com/office/drawing/2014/main" id="{E0E91F2E-37E6-4B9A-BB36-5581ACB358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8998" y="3653160"/>
            <a:ext cx="64933" cy="13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111212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87" name="Rectangle 127">
            <a:extLst>
              <a:ext uri="{FF2B5EF4-FFF2-40B4-BE49-F238E27FC236}">
                <a16:creationId xmlns:a16="http://schemas.microsoft.com/office/drawing/2014/main" id="{39F1DA2B-9805-49CB-85B7-C9194E3F5E24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260150" y="3849373"/>
            <a:ext cx="159021" cy="127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111212"/>
                </a:solidFill>
                <a:effectLst/>
                <a:latin typeface="Arial" panose="020B0604020202020204" pitchFamily="34" charset="0"/>
              </a:rPr>
              <a:t>MA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88" name="Rectangle 128">
            <a:extLst>
              <a:ext uri="{FF2B5EF4-FFF2-40B4-BE49-F238E27FC236}">
                <a16:creationId xmlns:a16="http://schemas.microsoft.com/office/drawing/2014/main" id="{8CE2EFAA-AEA7-43AF-A567-167621CB9BE1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467647" y="3843409"/>
            <a:ext cx="147095" cy="127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111212"/>
                </a:solidFill>
                <a:effectLst/>
                <a:latin typeface="Arial" panose="020B0604020202020204" pitchFamily="34" charset="0"/>
              </a:rPr>
              <a:t>CA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89" name="Rectangle 129">
            <a:extLst>
              <a:ext uri="{FF2B5EF4-FFF2-40B4-BE49-F238E27FC236}">
                <a16:creationId xmlns:a16="http://schemas.microsoft.com/office/drawing/2014/main" id="{33DB110A-FD05-4DCF-90E5-0EA41984C592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642532" y="3846723"/>
            <a:ext cx="153720" cy="127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111212"/>
                </a:solidFill>
                <a:effectLst/>
                <a:latin typeface="Arial" panose="020B0604020202020204" pitchFamily="34" charset="0"/>
              </a:rPr>
              <a:t>NC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90" name="Rectangle 130">
            <a:extLst>
              <a:ext uri="{FF2B5EF4-FFF2-40B4-BE49-F238E27FC236}">
                <a16:creationId xmlns:a16="http://schemas.microsoft.com/office/drawing/2014/main" id="{105ADA20-5B9C-411A-8D75-69788D9DEE04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826721" y="3843409"/>
            <a:ext cx="147095" cy="127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111212"/>
                </a:solidFill>
                <a:effectLst/>
                <a:latin typeface="Arial" panose="020B0604020202020204" pitchFamily="34" charset="0"/>
              </a:rPr>
              <a:t>PR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91" name="Rectangle 131">
            <a:extLst>
              <a:ext uri="{FF2B5EF4-FFF2-40B4-BE49-F238E27FC236}">
                <a16:creationId xmlns:a16="http://schemas.microsoft.com/office/drawing/2014/main" id="{C9BA5248-C592-488D-BCBC-19A0374F3216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745790" y="3828170"/>
            <a:ext cx="116615" cy="127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111212"/>
                </a:solidFill>
                <a:effectLst/>
                <a:latin typeface="Arial" panose="020B0604020202020204" pitchFamily="34" charset="0"/>
              </a:rPr>
              <a:t>p6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92" name="Rectangle 132">
            <a:extLst>
              <a:ext uri="{FF2B5EF4-FFF2-40B4-BE49-F238E27FC236}">
                <a16:creationId xmlns:a16="http://schemas.microsoft.com/office/drawing/2014/main" id="{F38FBFC3-88EC-44D6-A50D-5CB9E322D633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2214043" y="3840759"/>
            <a:ext cx="141794" cy="127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111212"/>
                </a:solidFill>
                <a:effectLst/>
                <a:latin typeface="Arial" panose="020B0604020202020204" pitchFamily="34" charset="0"/>
              </a:rPr>
              <a:t>RT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93" name="Rectangle 133">
            <a:extLst>
              <a:ext uri="{FF2B5EF4-FFF2-40B4-BE49-F238E27FC236}">
                <a16:creationId xmlns:a16="http://schemas.microsoft.com/office/drawing/2014/main" id="{37F33970-380F-424B-A497-2D644B5F19C4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2723276" y="3822869"/>
            <a:ext cx="106014" cy="127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111212"/>
                </a:solidFill>
                <a:effectLst/>
                <a:latin typeface="Arial" panose="020B0604020202020204" pitchFamily="34" charset="0"/>
              </a:rPr>
              <a:t>IN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94" name="Rectangle 134">
            <a:extLst>
              <a:ext uri="{FF2B5EF4-FFF2-40B4-BE49-F238E27FC236}">
                <a16:creationId xmlns:a16="http://schemas.microsoft.com/office/drawing/2014/main" id="{2B80189D-3E52-4836-AE05-746C3FD4B815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2994554" y="3831483"/>
            <a:ext cx="123242" cy="127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111212"/>
                </a:solidFill>
                <a:effectLst/>
                <a:latin typeface="Arial" panose="020B0604020202020204" pitchFamily="34" charset="0"/>
              </a:rPr>
              <a:t>Vif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95" name="Rectangle 135">
            <a:extLst>
              <a:ext uri="{FF2B5EF4-FFF2-40B4-BE49-F238E27FC236}">
                <a16:creationId xmlns:a16="http://schemas.microsoft.com/office/drawing/2014/main" id="{20F6EC4F-0CDF-42AF-9CC3-3668539F1A23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149000" y="3852023"/>
            <a:ext cx="164322" cy="127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111212"/>
                </a:solidFill>
                <a:effectLst/>
                <a:latin typeface="Arial" panose="020B0604020202020204" pitchFamily="34" charset="0"/>
              </a:rPr>
              <a:t>Vpr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96" name="Rectangle 136">
            <a:extLst>
              <a:ext uri="{FF2B5EF4-FFF2-40B4-BE49-F238E27FC236}">
                <a16:creationId xmlns:a16="http://schemas.microsoft.com/office/drawing/2014/main" id="{7BD6ED09-A289-4893-A0B2-D394ECE1AEA2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265441" y="3846060"/>
            <a:ext cx="152395" cy="127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111212"/>
                </a:solidFill>
                <a:effectLst/>
                <a:latin typeface="Arial" panose="020B0604020202020204" pitchFamily="34" charset="0"/>
              </a:rPr>
              <a:t>Tat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97" name="Rectangle 137">
            <a:extLst>
              <a:ext uri="{FF2B5EF4-FFF2-40B4-BE49-F238E27FC236}">
                <a16:creationId xmlns:a16="http://schemas.microsoft.com/office/drawing/2014/main" id="{921A1F28-F3BA-4D2F-BBBB-D695ECBA7D01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371789" y="3863950"/>
            <a:ext cx="188175" cy="127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111212"/>
                </a:solidFill>
                <a:effectLst/>
                <a:latin typeface="Arial" panose="020B0604020202020204" pitchFamily="34" charset="0"/>
              </a:rPr>
              <a:t>Rev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98" name="Rectangle 138">
            <a:extLst>
              <a:ext uri="{FF2B5EF4-FFF2-40B4-BE49-F238E27FC236}">
                <a16:creationId xmlns:a16="http://schemas.microsoft.com/office/drawing/2014/main" id="{639B26F8-C77F-4999-A58A-356005D64C79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496768" y="3863288"/>
            <a:ext cx="186850" cy="127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111212"/>
                </a:solidFill>
                <a:effectLst/>
                <a:latin typeface="Arial" panose="020B0604020202020204" pitchFamily="34" charset="0"/>
              </a:rPr>
              <a:t>Vpu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99" name="Rectangle 139">
            <a:extLst>
              <a:ext uri="{FF2B5EF4-FFF2-40B4-BE49-F238E27FC236}">
                <a16:creationId xmlns:a16="http://schemas.microsoft.com/office/drawing/2014/main" id="{0D868227-3DA8-4372-ADFA-E083BB6D29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4056" y="3824554"/>
            <a:ext cx="234038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111212"/>
                </a:solidFill>
                <a:effectLst/>
                <a:latin typeface="Arial" panose="020B0604020202020204" pitchFamily="34" charset="0"/>
              </a:rPr>
              <a:t>Env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01" name="Rectangle 141">
            <a:extLst>
              <a:ext uri="{FF2B5EF4-FFF2-40B4-BE49-F238E27FC236}">
                <a16:creationId xmlns:a16="http://schemas.microsoft.com/office/drawing/2014/main" id="{822C3E68-9296-4F90-9877-8F7C6A7B567D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641545" y="3852023"/>
            <a:ext cx="164322" cy="127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111212"/>
                </a:solidFill>
                <a:effectLst/>
                <a:latin typeface="Arial" panose="020B0604020202020204" pitchFamily="34" charset="0"/>
              </a:rPr>
              <a:t>Nef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02" name="Rectangle 142">
            <a:extLst>
              <a:ext uri="{FF2B5EF4-FFF2-40B4-BE49-F238E27FC236}">
                <a16:creationId xmlns:a16="http://schemas.microsoft.com/office/drawing/2014/main" id="{E797CB41-52F0-4C9B-A986-1D905396174E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51336" y="2485141"/>
            <a:ext cx="129522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111212"/>
                </a:solidFill>
                <a:effectLst/>
                <a:latin typeface="Arial" panose="020B0604020202020204" pitchFamily="34" charset="0"/>
              </a:rPr>
              <a:t>Amino Acid Diversity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8" name="Rectangle 121">
            <a:extLst>
              <a:ext uri="{FF2B5EF4-FFF2-40B4-BE49-F238E27FC236}">
                <a16:creationId xmlns:a16="http://schemas.microsoft.com/office/drawing/2014/main" id="{26312AD6-0A5F-4080-B83D-6462E24BA9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893" y="857855"/>
            <a:ext cx="559292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lang="en-US" altLang="en-US" sz="1600" b="1" dirty="0">
                <a:solidFill>
                  <a:srgbClr val="111212"/>
                </a:solidFill>
              </a:rPr>
              <a:t>HIV env diversity</a:t>
            </a:r>
            <a:r>
              <a:rPr lang="en-US" altLang="en-US" sz="1600" b="1" baseline="30000" dirty="0">
                <a:solidFill>
                  <a:srgbClr val="111212"/>
                </a:solidFill>
              </a:rPr>
              <a:t>1</a:t>
            </a:r>
            <a:r>
              <a:rPr lang="en-US" altLang="en-US" sz="1600" b="1" dirty="0">
                <a:solidFill>
                  <a:srgbClr val="111212"/>
                </a:solidFill>
              </a:rPr>
              <a:t> presents a clinical challenge for </a:t>
            </a:r>
            <a:r>
              <a:rPr lang="en-US" altLang="en-US" sz="1600" b="1" dirty="0" err="1">
                <a:solidFill>
                  <a:srgbClr val="111212"/>
                </a:solidFill>
              </a:rPr>
              <a:t>bNAbs</a:t>
            </a:r>
            <a:endParaRPr kumimoji="0" lang="en-US" altLang="en-US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6317CB1-5A31-4018-B8E8-654FC4EA3807}"/>
              </a:ext>
            </a:extLst>
          </p:cNvPr>
          <p:cNvSpPr/>
          <p:nvPr/>
        </p:nvSpPr>
        <p:spPr bwMode="auto">
          <a:xfrm>
            <a:off x="1270627" y="1307518"/>
            <a:ext cx="2366358" cy="2426689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Char char="•"/>
              <a:tabLst/>
            </a:pPr>
            <a:endParaRPr kumimoji="0" lang="en-US" sz="3600" b="1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CBFE082-089E-4216-84C9-B812FC0930D5}"/>
              </a:ext>
            </a:extLst>
          </p:cNvPr>
          <p:cNvSpPr/>
          <p:nvPr/>
        </p:nvSpPr>
        <p:spPr bwMode="auto">
          <a:xfrm>
            <a:off x="4605017" y="1307518"/>
            <a:ext cx="427033" cy="2426689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Char char="•"/>
              <a:tabLst/>
            </a:pPr>
            <a:endParaRPr kumimoji="0" lang="en-US" sz="3600" b="1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8B01D647-5734-4769-9C36-710CCE2E57A8}"/>
              </a:ext>
            </a:extLst>
          </p:cNvPr>
          <p:cNvSpPr/>
          <p:nvPr/>
        </p:nvSpPr>
        <p:spPr bwMode="auto">
          <a:xfrm>
            <a:off x="3637134" y="3745028"/>
            <a:ext cx="967883" cy="73152"/>
          </a:xfrm>
          <a:prstGeom prst="rect">
            <a:avLst/>
          </a:prstGeom>
          <a:solidFill>
            <a:srgbClr val="A5002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Char char="•"/>
              <a:tabLst/>
            </a:pPr>
            <a:endParaRPr kumimoji="0" lang="en-US" sz="3600" b="1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9F50AF6-11DB-4835-BF5B-E6CC36A8AD25}"/>
              </a:ext>
            </a:extLst>
          </p:cNvPr>
          <p:cNvGrpSpPr/>
          <p:nvPr/>
        </p:nvGrpSpPr>
        <p:grpSpPr>
          <a:xfrm>
            <a:off x="1357324" y="1339096"/>
            <a:ext cx="1194720" cy="1329595"/>
            <a:chOff x="1499104" y="1193673"/>
            <a:chExt cx="1194720" cy="1329595"/>
          </a:xfrm>
        </p:grpSpPr>
        <p:pic>
          <p:nvPicPr>
            <p:cNvPr id="115" name="Picture 114">
              <a:extLst>
                <a:ext uri="{FF2B5EF4-FFF2-40B4-BE49-F238E27FC236}">
                  <a16:creationId xmlns:a16="http://schemas.microsoft.com/office/drawing/2014/main" id="{2C0CEF28-9FF5-47D6-9640-B30223A184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5565" t="3241" r="88731" b="59097"/>
            <a:stretch/>
          </p:blipFill>
          <p:spPr>
            <a:xfrm>
              <a:off x="1499104" y="1221817"/>
              <a:ext cx="311845" cy="1276135"/>
            </a:xfrm>
            <a:prstGeom prst="rect">
              <a:avLst/>
            </a:prstGeom>
          </p:spPr>
        </p:pic>
        <p:sp>
          <p:nvSpPr>
            <p:cNvPr id="116" name="Rectangle 122">
              <a:extLst>
                <a:ext uri="{FF2B5EF4-FFF2-40B4-BE49-F238E27FC236}">
                  <a16:creationId xmlns:a16="http://schemas.microsoft.com/office/drawing/2014/main" id="{00F570A7-8366-4CD0-8F4B-793DDAB2EE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1026" y="1193673"/>
              <a:ext cx="852798" cy="1329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dirty="0">
                  <a:ln>
                    <a:noFill/>
                  </a:ln>
                  <a:solidFill>
                    <a:srgbClr val="111212"/>
                  </a:solidFill>
                  <a:effectLst/>
                  <a:latin typeface="Arial" panose="020B0604020202020204" pitchFamily="34" charset="0"/>
                </a:rPr>
                <a:t>HIV-1 subtype B</a:t>
              </a:r>
            </a:p>
            <a:p>
              <a:pPr marL="0" marR="0" lvl="0" indent="0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dirty="0">
                  <a:ln>
                    <a:noFill/>
                  </a:ln>
                  <a:solidFill>
                    <a:srgbClr val="111212"/>
                  </a:solidFill>
                  <a:effectLst/>
                  <a:latin typeface="Arial" panose="020B0604020202020204" pitchFamily="34" charset="0"/>
                </a:rPr>
                <a:t>HIV-1 subtype A1</a:t>
              </a:r>
            </a:p>
            <a:p>
              <a:pPr marL="0" marR="0" lvl="0" indent="0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dirty="0">
                  <a:ln>
                    <a:noFill/>
                  </a:ln>
                  <a:solidFill>
                    <a:srgbClr val="111212"/>
                  </a:solidFill>
                  <a:effectLst/>
                  <a:latin typeface="Arial" panose="020B0604020202020204" pitchFamily="34" charset="0"/>
                </a:rPr>
                <a:t>HIV-1 subtype C</a:t>
              </a:r>
            </a:p>
            <a:p>
              <a:pPr marL="0" marR="0" lvl="0" indent="0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dirty="0">
                  <a:ln>
                    <a:noFill/>
                  </a:ln>
                  <a:solidFill>
                    <a:srgbClr val="111212"/>
                  </a:solidFill>
                  <a:effectLst/>
                  <a:latin typeface="Arial" panose="020B0604020202020204" pitchFamily="34" charset="0"/>
                </a:rPr>
                <a:t>HIV-1 subtype D</a:t>
              </a:r>
            </a:p>
            <a:p>
              <a:pPr marL="0" marR="0" lvl="0" indent="0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dirty="0">
                  <a:ln>
                    <a:noFill/>
                  </a:ln>
                  <a:solidFill>
                    <a:srgbClr val="111212"/>
                  </a:solidFill>
                  <a:effectLst/>
                  <a:latin typeface="Arial" panose="020B0604020202020204" pitchFamily="34" charset="0"/>
                </a:rPr>
                <a:t>HIV-1 subtype F1</a:t>
              </a:r>
            </a:p>
            <a:p>
              <a:pPr marL="0" marR="0" lvl="0" indent="0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dirty="0">
                  <a:ln>
                    <a:noFill/>
                  </a:ln>
                  <a:solidFill>
                    <a:srgbClr val="111212"/>
                  </a:solidFill>
                  <a:effectLst/>
                  <a:latin typeface="Arial" panose="020B0604020202020204" pitchFamily="34" charset="0"/>
                </a:rPr>
                <a:t>HIV-1 subtype G</a:t>
              </a:r>
            </a:p>
            <a:p>
              <a:pPr marL="0" marR="0" lvl="0" indent="0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dirty="0">
                  <a:ln>
                    <a:noFill/>
                  </a:ln>
                  <a:solidFill>
                    <a:srgbClr val="111212"/>
                  </a:solidFill>
                  <a:effectLst/>
                  <a:latin typeface="Arial" panose="020B0604020202020204" pitchFamily="34" charset="0"/>
                </a:rPr>
                <a:t>HIV-1 CRF 01_AE</a:t>
              </a:r>
            </a:p>
            <a:p>
              <a:pPr marL="0" marR="0" lvl="0" indent="0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dirty="0">
                  <a:ln>
                    <a:noFill/>
                  </a:ln>
                  <a:solidFill>
                    <a:srgbClr val="111212"/>
                  </a:solidFill>
                  <a:effectLst/>
                  <a:latin typeface="Arial" panose="020B0604020202020204" pitchFamily="34" charset="0"/>
                </a:rPr>
                <a:t>HIV-1 CRF 02_AG</a:t>
              </a:r>
            </a:p>
            <a:p>
              <a:pPr marL="0" marR="0" lvl="0" indent="0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dirty="0">
                  <a:ln>
                    <a:noFill/>
                  </a:ln>
                  <a:solidFill>
                    <a:srgbClr val="111212"/>
                  </a:solidFill>
                  <a:effectLst/>
                  <a:latin typeface="Arial" panose="020B0604020202020204" pitchFamily="34" charset="0"/>
                </a:rPr>
                <a:t>HIV-1 group N</a:t>
              </a:r>
            </a:p>
            <a:p>
              <a:pPr marL="0" marR="0" lvl="0" indent="0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dirty="0">
                  <a:ln>
                    <a:noFill/>
                  </a:ln>
                  <a:solidFill>
                    <a:srgbClr val="111212"/>
                  </a:solidFill>
                  <a:effectLst/>
                  <a:latin typeface="Arial" panose="020B0604020202020204" pitchFamily="34" charset="0"/>
                </a:rPr>
                <a:t>HIV-1 group O</a:t>
              </a:r>
            </a:p>
            <a:p>
              <a:pPr marL="0" marR="0" lvl="0" indent="0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dirty="0">
                  <a:ln>
                    <a:noFill/>
                  </a:ln>
                  <a:solidFill>
                    <a:srgbClr val="111212"/>
                  </a:solidFill>
                  <a:effectLst/>
                  <a:latin typeface="Arial" panose="020B0604020202020204" pitchFamily="34" charset="0"/>
                </a:rPr>
                <a:t>HIV-2 group A</a:t>
              </a:r>
            </a:p>
            <a:p>
              <a:pPr marL="0" marR="0" lvl="0" indent="0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dirty="0">
                  <a:ln>
                    <a:noFill/>
                  </a:ln>
                  <a:solidFill>
                    <a:srgbClr val="111212"/>
                  </a:solidFill>
                  <a:effectLst/>
                  <a:latin typeface="Arial" panose="020B0604020202020204" pitchFamily="34" charset="0"/>
                </a:rPr>
                <a:t>HIV-2 group B</a:t>
              </a:r>
              <a:endPara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103" name="Line 143">
            <a:extLst>
              <a:ext uri="{FF2B5EF4-FFF2-40B4-BE49-F238E27FC236}">
                <a16:creationId xmlns:a16="http://schemas.microsoft.com/office/drawing/2014/main" id="{AC29ECD9-D4D5-4CF7-8326-03C0C5C9F1F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70627" y="1307518"/>
            <a:ext cx="0" cy="2524524"/>
          </a:xfrm>
          <a:prstGeom prst="line">
            <a:avLst/>
          </a:prstGeom>
          <a:noFill/>
          <a:ln w="9525" cap="flat">
            <a:solidFill>
              <a:srgbClr val="231F2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4" name="Line 144">
            <a:extLst>
              <a:ext uri="{FF2B5EF4-FFF2-40B4-BE49-F238E27FC236}">
                <a16:creationId xmlns:a16="http://schemas.microsoft.com/office/drawing/2014/main" id="{36D8254E-C664-4EFC-BE8A-032A36DF026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210154" y="1576968"/>
            <a:ext cx="60473" cy="0"/>
          </a:xfrm>
          <a:prstGeom prst="line">
            <a:avLst/>
          </a:prstGeom>
          <a:noFill/>
          <a:ln w="9525" cap="flat">
            <a:solidFill>
              <a:srgbClr val="231F2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9" name="Line 147">
            <a:extLst>
              <a:ext uri="{FF2B5EF4-FFF2-40B4-BE49-F238E27FC236}">
                <a16:creationId xmlns:a16="http://schemas.microsoft.com/office/drawing/2014/main" id="{9C10F76E-D61D-4E1F-B969-5D7A38696C1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210154" y="2106829"/>
            <a:ext cx="60473" cy="0"/>
          </a:xfrm>
          <a:prstGeom prst="line">
            <a:avLst/>
          </a:prstGeom>
          <a:noFill/>
          <a:ln w="9525" cap="flat">
            <a:solidFill>
              <a:srgbClr val="231F2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1" name="Line 149">
            <a:extLst>
              <a:ext uri="{FF2B5EF4-FFF2-40B4-BE49-F238E27FC236}">
                <a16:creationId xmlns:a16="http://schemas.microsoft.com/office/drawing/2014/main" id="{E514440D-3E3F-4FBE-B369-E55F2DD657E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210154" y="2643924"/>
            <a:ext cx="60473" cy="0"/>
          </a:xfrm>
          <a:prstGeom prst="line">
            <a:avLst/>
          </a:prstGeom>
          <a:noFill/>
          <a:ln w="9525" cap="flat">
            <a:solidFill>
              <a:srgbClr val="231F2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4" name="Line 152">
            <a:extLst>
              <a:ext uri="{FF2B5EF4-FFF2-40B4-BE49-F238E27FC236}">
                <a16:creationId xmlns:a16="http://schemas.microsoft.com/office/drawing/2014/main" id="{AD5E93BE-6749-4C19-8A8F-FA6AB2FC416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210154" y="3177402"/>
            <a:ext cx="60473" cy="0"/>
          </a:xfrm>
          <a:prstGeom prst="line">
            <a:avLst/>
          </a:prstGeom>
          <a:noFill/>
          <a:ln w="9525" cap="flat">
            <a:solidFill>
              <a:srgbClr val="231F2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5" name="Line 153">
            <a:extLst>
              <a:ext uri="{FF2B5EF4-FFF2-40B4-BE49-F238E27FC236}">
                <a16:creationId xmlns:a16="http://schemas.microsoft.com/office/drawing/2014/main" id="{CA73F0AD-A3BB-4032-A71F-356B6135934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210154" y="3710879"/>
            <a:ext cx="60473" cy="0"/>
          </a:xfrm>
          <a:prstGeom prst="line">
            <a:avLst/>
          </a:prstGeom>
          <a:noFill/>
          <a:ln w="9525" cap="flat">
            <a:solidFill>
              <a:srgbClr val="231F2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" name="Rectangle 121">
            <a:extLst>
              <a:ext uri="{FF2B5EF4-FFF2-40B4-BE49-F238E27FC236}">
                <a16:creationId xmlns:a16="http://schemas.microsoft.com/office/drawing/2014/main" id="{F318D5D3-8087-4B58-A04F-22CCC90228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6403" y="857855"/>
            <a:ext cx="540909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lang="en-US" altLang="en-US" sz="1600" b="1" dirty="0">
                <a:solidFill>
                  <a:srgbClr val="111212"/>
                </a:solidFill>
              </a:rPr>
              <a:t>Genotyping and phenotyping for </a:t>
            </a:r>
            <a:r>
              <a:rPr lang="en-US" altLang="en-US" sz="1600" b="1" dirty="0" err="1">
                <a:solidFill>
                  <a:srgbClr val="111212"/>
                </a:solidFill>
              </a:rPr>
              <a:t>bNAb</a:t>
            </a:r>
            <a:r>
              <a:rPr lang="en-US" altLang="en-US" sz="1600" b="1" dirty="0">
                <a:solidFill>
                  <a:srgbClr val="111212"/>
                </a:solidFill>
              </a:rPr>
              <a:t> sensitivity</a:t>
            </a:r>
            <a:endParaRPr kumimoji="0" lang="en-US" altLang="en-US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705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F7DD4-D025-49DA-943B-C25F8628C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828" y="91440"/>
            <a:ext cx="11365230" cy="914400"/>
          </a:xfrm>
        </p:spPr>
        <p:txBody>
          <a:bodyPr>
            <a:normAutofit/>
          </a:bodyPr>
          <a:lstStyle/>
          <a:p>
            <a:r>
              <a:rPr lang="en-US" dirty="0"/>
              <a:t>Identification of genotypic signatures to predict </a:t>
            </a:r>
            <a:r>
              <a:rPr lang="en-US" dirty="0" err="1"/>
              <a:t>bNAb</a:t>
            </a:r>
            <a:r>
              <a:rPr lang="en-US" dirty="0"/>
              <a:t> sensitivity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8B1B207-B9BC-4A2D-A1B3-CA96CC47B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4917092"/>
            <a:ext cx="10972800" cy="134135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dirty="0"/>
              <a:t>Neutralization data combined with virus sequence information to identify HIV env amino acid positions important for sensitivity to </a:t>
            </a:r>
            <a:r>
              <a:rPr lang="en-US" sz="2000" dirty="0" err="1"/>
              <a:t>elipovimab</a:t>
            </a:r>
            <a:r>
              <a:rPr lang="en-US" sz="2000" dirty="0"/>
              <a:t> and 3BNC117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4A686B2-AB6E-4D4C-896B-F5EC15A017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" y="6321623"/>
            <a:ext cx="10972800" cy="307777"/>
          </a:xfrm>
        </p:spPr>
        <p:txBody>
          <a:bodyPr/>
          <a:lstStyle/>
          <a:p>
            <a:r>
              <a:rPr lang="en-US" sz="1000" dirty="0"/>
              <a:t>Positive Predictive Value (PPV), probability that a virus with a given signature is </a:t>
            </a:r>
            <a:r>
              <a:rPr lang="en-US" dirty="0"/>
              <a:t>sensitive; </a:t>
            </a:r>
            <a:r>
              <a:rPr lang="en-US" sz="1000" dirty="0"/>
              <a:t>Analysis based on </a:t>
            </a:r>
            <a:r>
              <a:rPr lang="en-US" dirty="0"/>
              <a:t>203 subtype B viruses for </a:t>
            </a:r>
            <a:r>
              <a:rPr lang="en-US" dirty="0">
                <a:cs typeface="Calibri" panose="020F0502020204030204" pitchFamily="34" charset="0"/>
              </a:rPr>
              <a:t>elipovimab</a:t>
            </a:r>
            <a:r>
              <a:rPr lang="en-US" dirty="0"/>
              <a:t> and 234 subtype B viruses for </a:t>
            </a:r>
            <a:r>
              <a:rPr lang="en-US" dirty="0">
                <a:cs typeface="Calibri" panose="020F0502020204030204" pitchFamily="34" charset="0"/>
              </a:rPr>
              <a:t>3BNC117;</a:t>
            </a:r>
          </a:p>
          <a:p>
            <a:r>
              <a:rPr lang="en-US" dirty="0">
                <a:cs typeface="Calibri" panose="020F0502020204030204" pitchFamily="34" charset="0"/>
              </a:rPr>
              <a:t>HXB2 numbering used for HIV env amino acid positions; N332, N332 glycan N-X-S/T</a:t>
            </a:r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D70DCBC-6EF9-4AE5-BE93-B0F01943C1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657780"/>
              </p:ext>
            </p:extLst>
          </p:nvPr>
        </p:nvGraphicFramePr>
        <p:xfrm>
          <a:off x="609600" y="1091948"/>
          <a:ext cx="5029200" cy="33736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{2D5ABB26-0587-4C30-8999-92F81FD0307C}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2175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Elipovimab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2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8829685"/>
                  </a:ext>
                </a:extLst>
              </a:tr>
              <a:tr h="372175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800" b="1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 Env amino acid positions</a:t>
                      </a:r>
                      <a:endParaRPr lang="en-US" sz="1800" b="1" i="0" u="none" strike="noStrike" dirty="0"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+mn-lt"/>
                          <a:cs typeface="Calibri" panose="020F0502020204030204" pitchFamily="34" charset="0"/>
                        </a:rPr>
                        <a:t>PPV (%)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3C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175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80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 No signature</a:t>
                      </a:r>
                      <a:endParaRPr lang="en-US" sz="1800" b="0" i="0" u="none" strike="noStrike" dirty="0"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80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62</a:t>
                      </a:r>
                      <a:endParaRPr lang="en-US" sz="1800" b="0" i="0" u="none" strike="noStrike" dirty="0"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175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80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 N332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4084903"/>
                  </a:ext>
                </a:extLst>
              </a:tr>
              <a:tr h="372175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80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 N332/D325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2175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80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 N332/D325/H330</a:t>
                      </a:r>
                      <a:endParaRPr lang="en-US" sz="1800" b="0" i="0" u="none" strike="noStrike" dirty="0"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83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2175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80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 N332/D325/H330/T63</a:t>
                      </a:r>
                      <a:endParaRPr lang="en-US" sz="1800" b="0" i="0" u="none" strike="noStrike" dirty="0"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91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2175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80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 N332/D325/H330/T63/T320</a:t>
                      </a:r>
                      <a:endParaRPr lang="en-US" sz="1800" b="0" i="0" u="none" strike="noStrike" dirty="0"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93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2175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80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 N332/D325/H330/T63/T320/L179</a:t>
                      </a:r>
                      <a:endParaRPr lang="en-US" sz="1800" b="0" i="0" u="none" strike="noStrike" dirty="0"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97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E190BC2-C7E6-4162-9BE2-C566CB352B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785635"/>
              </p:ext>
            </p:extLst>
          </p:nvPr>
        </p:nvGraphicFramePr>
        <p:xfrm>
          <a:off x="6452381" y="1091948"/>
          <a:ext cx="5029200" cy="337363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{2D5ABB26-0587-4C30-8999-92F81FD0307C}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2174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1" dirty="0">
                          <a:latin typeface="+mn-lt"/>
                          <a:cs typeface="Calibri" panose="020F0502020204030204" pitchFamily="34" charset="0"/>
                        </a:rPr>
                        <a:t>3BNC117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2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8829685"/>
                  </a:ext>
                </a:extLst>
              </a:tr>
              <a:tr h="372174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800" b="1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Env amino acid positions</a:t>
                      </a:r>
                      <a:endParaRPr lang="en-US" sz="1800" b="1" i="0" u="none" strike="noStrike" dirty="0"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+mn-lt"/>
                          <a:cs typeface="Calibri" panose="020F0502020204030204" pitchFamily="34" charset="0"/>
                        </a:rPr>
                        <a:t>PPV (%)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174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80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 No signature</a:t>
                      </a:r>
                      <a:endParaRPr lang="en-US" sz="1800" b="0" i="0" u="none" strike="noStrike" dirty="0"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800" b="0" i="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75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174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I201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78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4084903"/>
                  </a:ext>
                </a:extLst>
              </a:tr>
              <a:tr h="372174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I201/F353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84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2174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I108/I201/F353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86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2174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I108/I201/A281/F353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91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2174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E102/I108/I201/A281/F353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92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2174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E102/I108/I201/A281/V318/F353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93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3C66B4-7DCA-4E41-9801-E894DE752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8528" y="6264275"/>
            <a:ext cx="591800" cy="365125"/>
          </a:xfrm>
        </p:spPr>
        <p:txBody>
          <a:bodyPr/>
          <a:lstStyle/>
          <a:p>
            <a:pPr>
              <a:defRPr/>
            </a:pPr>
            <a:fld id="{2BE16F37-D63B-443C-96C0-C234F1098F79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89B2BD-76BD-40BD-A380-C3438C0E59A7}"/>
              </a:ext>
            </a:extLst>
          </p:cNvPr>
          <p:cNvSpPr/>
          <p:nvPr/>
        </p:nvSpPr>
        <p:spPr bwMode="auto">
          <a:xfrm>
            <a:off x="609599" y="2200318"/>
            <a:ext cx="5029201" cy="374904"/>
          </a:xfrm>
          <a:prstGeom prst="rect">
            <a:avLst/>
          </a:prstGeom>
          <a:noFill/>
          <a:ln w="31750" cap="flat" cmpd="sng" algn="ctr">
            <a:solidFill>
              <a:srgbClr val="C23C8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Char char="•"/>
              <a:tabLst/>
            </a:pPr>
            <a:endParaRPr kumimoji="0" lang="en-US" sz="3600" b="1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F68B58-5814-4C3F-9574-18E70D304AF6}"/>
              </a:ext>
            </a:extLst>
          </p:cNvPr>
          <p:cNvSpPr/>
          <p:nvPr/>
        </p:nvSpPr>
        <p:spPr bwMode="auto">
          <a:xfrm>
            <a:off x="609599" y="3322022"/>
            <a:ext cx="5029200" cy="374904"/>
          </a:xfrm>
          <a:prstGeom prst="rect">
            <a:avLst/>
          </a:prstGeom>
          <a:noFill/>
          <a:ln w="31750" cap="flat" cmpd="sng" algn="ctr">
            <a:solidFill>
              <a:srgbClr val="C23C8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Char char="•"/>
              <a:tabLst/>
            </a:pPr>
            <a:endParaRPr kumimoji="0" lang="en-US" sz="3600" b="1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886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14BEA5B-5D2E-4D96-A26F-0C85A92AFB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9138" y="1314315"/>
            <a:ext cx="5377138" cy="39932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8DEFEAC-2289-46B0-8E92-65B819DAFB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976" y="1340678"/>
            <a:ext cx="5492972" cy="39566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A838C5-B946-41CD-943E-96DB7F1B1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1440"/>
            <a:ext cx="10972800" cy="914400"/>
          </a:xfrm>
          <a:noFill/>
        </p:spPr>
        <p:txBody>
          <a:bodyPr>
            <a:noAutofit/>
          </a:bodyPr>
          <a:lstStyle/>
          <a:p>
            <a:r>
              <a:rPr lang="en-US" dirty="0"/>
              <a:t>Prevalence of HIV env signatures by genotypic assessment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B48AAD3-1F8A-414C-89E8-62B27A0BC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5392228"/>
            <a:ext cx="10972800" cy="10922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600" dirty="0"/>
              <a:t>Virus from ZPHI participants was genotyped and analyzed for the presence of the specified HIV env signatures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600" dirty="0"/>
              <a:t>No sequence variability was permitted in the positions to qualify for a given HIV env signature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16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868B95-0CCC-48BC-A8EE-3B2050DAC2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Pre-ART plasma virus were analyzed using the </a:t>
            </a:r>
            <a:r>
              <a:rPr lang="en-US" dirty="0" err="1"/>
              <a:t>GenoSure</a:t>
            </a:r>
            <a:r>
              <a:rPr lang="en-US" dirty="0"/>
              <a:t> HIV envelope RNA Assay; </a:t>
            </a:r>
            <a:r>
              <a:rPr lang="en-US" dirty="0">
                <a:cs typeface="Calibri" panose="020F0502020204030204" pitchFamily="34" charset="0"/>
              </a:rPr>
              <a:t>N332, N332 glycan N-X-S/T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26AF63-3D96-4686-BAA1-C69E0B8C3579}"/>
              </a:ext>
            </a:extLst>
          </p:cNvPr>
          <p:cNvSpPr txBox="1"/>
          <p:nvPr/>
        </p:nvSpPr>
        <p:spPr>
          <a:xfrm>
            <a:off x="2312119" y="1211961"/>
            <a:ext cx="27241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Elipovimab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B7D3578-B65B-4E8C-BEAA-D78995FEA06E}"/>
              </a:ext>
            </a:extLst>
          </p:cNvPr>
          <p:cNvSpPr txBox="1"/>
          <p:nvPr/>
        </p:nvSpPr>
        <p:spPr>
          <a:xfrm>
            <a:off x="7127007" y="1211961"/>
            <a:ext cx="27241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dirty="0">
                <a:latin typeface="+mn-lt"/>
                <a:cs typeface="Calibri" panose="020F0502020204030204" pitchFamily="34" charset="0"/>
              </a:rPr>
              <a:t>3BNC117</a:t>
            </a:r>
          </a:p>
        </p:txBody>
      </p:sp>
      <p:sp>
        <p:nvSpPr>
          <p:cNvPr id="14" name="Slide Number Placeholder 127">
            <a:extLst>
              <a:ext uri="{FF2B5EF4-FFF2-40B4-BE49-F238E27FC236}">
                <a16:creationId xmlns:a16="http://schemas.microsoft.com/office/drawing/2014/main" id="{F4C4C5CB-D124-4C50-9EE9-285FDAAA7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8528" y="6264275"/>
            <a:ext cx="591800" cy="365125"/>
          </a:xfrm>
        </p:spPr>
        <p:txBody>
          <a:bodyPr/>
          <a:lstStyle/>
          <a:p>
            <a:pPr>
              <a:defRPr/>
            </a:pPr>
            <a:fld id="{2BE16F37-D63B-443C-96C0-C234F1098F7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FA99257-6C8D-4FA5-8716-FE5BACB8F17F}"/>
              </a:ext>
            </a:extLst>
          </p:cNvPr>
          <p:cNvSpPr/>
          <p:nvPr/>
        </p:nvSpPr>
        <p:spPr bwMode="auto">
          <a:xfrm>
            <a:off x="2125594" y="2129484"/>
            <a:ext cx="596900" cy="2300329"/>
          </a:xfrm>
          <a:prstGeom prst="rect">
            <a:avLst/>
          </a:prstGeom>
          <a:noFill/>
          <a:ln w="31750" cap="flat" cmpd="sng" algn="ctr">
            <a:solidFill>
              <a:srgbClr val="C23C8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Char char="•"/>
              <a:tabLst/>
            </a:pPr>
            <a:endParaRPr kumimoji="0" lang="en-US" sz="3600" b="1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F19D3FD-2ADA-4200-8280-C65894926FA7}"/>
              </a:ext>
            </a:extLst>
          </p:cNvPr>
          <p:cNvSpPr/>
          <p:nvPr/>
        </p:nvSpPr>
        <p:spPr bwMode="auto">
          <a:xfrm>
            <a:off x="3916846" y="3140488"/>
            <a:ext cx="596900" cy="1797050"/>
          </a:xfrm>
          <a:prstGeom prst="rect">
            <a:avLst/>
          </a:prstGeom>
          <a:noFill/>
          <a:ln w="31750" cap="flat" cmpd="sng" algn="ctr">
            <a:solidFill>
              <a:srgbClr val="C23C8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Char char="•"/>
              <a:tabLst/>
            </a:pPr>
            <a:endParaRPr kumimoji="0" lang="en-US" sz="3600" b="1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639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455B608-9DF6-4E4A-9F7E-55740C9407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3264" y="1598832"/>
            <a:ext cx="5596877" cy="41605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34CE56E-1C9A-4FA2-B90C-F67F630D6D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077" y="1613462"/>
            <a:ext cx="5882918" cy="41605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1B70AB-A3E2-4889-9D68-C36CDEE73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91440"/>
            <a:ext cx="11330940" cy="914400"/>
          </a:xfrm>
        </p:spPr>
        <p:txBody>
          <a:bodyPr>
            <a:noAutofit/>
          </a:bodyPr>
          <a:lstStyle/>
          <a:p>
            <a:r>
              <a:rPr lang="en-US" dirty="0"/>
              <a:t>Phenotypic assessment of </a:t>
            </a:r>
            <a:r>
              <a:rPr lang="en-US" dirty="0" err="1"/>
              <a:t>bNAb</a:t>
            </a:r>
            <a:r>
              <a:rPr lang="en-US" dirty="0"/>
              <a:t> sensitivity by viral neutralization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FC6DD23-A81F-44DB-8BAE-7B8A069B46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" y="6475512"/>
            <a:ext cx="10972800" cy="153888"/>
          </a:xfrm>
        </p:spPr>
        <p:txBody>
          <a:bodyPr/>
          <a:lstStyle/>
          <a:p>
            <a:r>
              <a:rPr lang="en-US" sz="1000" dirty="0"/>
              <a:t>Pre-ART plasma virus was analyzed using the </a:t>
            </a:r>
            <a:r>
              <a:rPr lang="en-US" sz="1000" dirty="0" err="1"/>
              <a:t>PhenoSense</a:t>
            </a:r>
            <a:r>
              <a:rPr lang="en-US" sz="1000" dirty="0"/>
              <a:t> </a:t>
            </a:r>
            <a:r>
              <a:rPr lang="en-US" dirty="0" err="1"/>
              <a:t>m</a:t>
            </a:r>
            <a:r>
              <a:rPr lang="en-US" sz="1000" dirty="0" err="1"/>
              <a:t>Ab</a:t>
            </a:r>
            <a:r>
              <a:rPr lang="en-US" sz="1000" dirty="0"/>
              <a:t> Assay; IC</a:t>
            </a:r>
            <a:r>
              <a:rPr lang="en-US" sz="1000" baseline="-25000" dirty="0"/>
              <a:t>50</a:t>
            </a:r>
            <a:r>
              <a:rPr lang="en-US" sz="1000" dirty="0"/>
              <a:t>, 50% inhibitory concentration; Viruses considered </a:t>
            </a:r>
            <a:r>
              <a:rPr lang="en-US" dirty="0"/>
              <a:t>sensitive </a:t>
            </a:r>
            <a:r>
              <a:rPr lang="en-US" sz="1000" dirty="0"/>
              <a:t>with IC</a:t>
            </a:r>
            <a:r>
              <a:rPr lang="en-US" sz="1000" baseline="-25000" dirty="0"/>
              <a:t>50</a:t>
            </a:r>
            <a:r>
              <a:rPr lang="en-US" sz="1000" dirty="0"/>
              <a:t> &lt;1 µg/mL; </a:t>
            </a:r>
            <a:r>
              <a:rPr lang="en-US" dirty="0">
                <a:cs typeface="Calibri" panose="020F0502020204030204" pitchFamily="34" charset="0"/>
              </a:rPr>
              <a:t>N332, N332 glycan N-X-S/T</a:t>
            </a:r>
            <a:endParaRPr lang="en-US" sz="1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829F88-B111-45D6-A373-ACAA9A353F78}"/>
              </a:ext>
            </a:extLst>
          </p:cNvPr>
          <p:cNvSpPr txBox="1"/>
          <p:nvPr/>
        </p:nvSpPr>
        <p:spPr>
          <a:xfrm>
            <a:off x="2585907" y="1042701"/>
            <a:ext cx="27241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Elipovimab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E17B76-B1BA-40B5-AF00-71AF9EE98B5B}"/>
              </a:ext>
            </a:extLst>
          </p:cNvPr>
          <p:cNvSpPr txBox="1"/>
          <p:nvPr/>
        </p:nvSpPr>
        <p:spPr>
          <a:xfrm>
            <a:off x="7214375" y="1042701"/>
            <a:ext cx="27241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dirty="0">
                <a:latin typeface="+mn-lt"/>
                <a:cs typeface="Calibri" panose="020F0502020204030204" pitchFamily="34" charset="0"/>
              </a:rPr>
              <a:t>3BNC117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F246A5-391F-417F-9E98-403A92CF3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8528" y="6264275"/>
            <a:ext cx="591800" cy="365125"/>
          </a:xfrm>
        </p:spPr>
        <p:txBody>
          <a:bodyPr/>
          <a:lstStyle/>
          <a:p>
            <a:pPr>
              <a:defRPr/>
            </a:pPr>
            <a:fld id="{2BE16F37-D63B-443C-96C0-C234F1098F7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CBF299CD-DD27-47AD-9A95-866691A1D68F}"/>
              </a:ext>
            </a:extLst>
          </p:cNvPr>
          <p:cNvSpPr txBox="1">
            <a:spLocks/>
          </p:cNvSpPr>
          <p:nvPr/>
        </p:nvSpPr>
        <p:spPr bwMode="auto">
          <a:xfrm>
            <a:off x="609600" y="5712274"/>
            <a:ext cx="10972800" cy="66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ts val="900"/>
              </a:spcBef>
              <a:spcAft>
                <a:spcPct val="0"/>
              </a:spcAft>
              <a:buClr>
                <a:srgbClr val="99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ts val="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1600" kern="0" dirty="0"/>
              <a:t>Virus from ZPHI participants</a:t>
            </a:r>
            <a:r>
              <a:rPr lang="en-US" sz="1600" dirty="0"/>
              <a:t> was </a:t>
            </a:r>
            <a:r>
              <a:rPr lang="en-US" sz="1600" dirty="0" err="1"/>
              <a:t>phenotyped</a:t>
            </a:r>
            <a:r>
              <a:rPr lang="en-US" sz="1600" dirty="0"/>
              <a:t> for sensitivity to </a:t>
            </a:r>
            <a:r>
              <a:rPr lang="en-US" sz="1600" dirty="0" err="1"/>
              <a:t>elipovimab</a:t>
            </a:r>
            <a:r>
              <a:rPr lang="en-US" sz="1600" dirty="0"/>
              <a:t> and 3BNC117 </a:t>
            </a:r>
          </a:p>
          <a:p>
            <a:pPr>
              <a:spcBef>
                <a:spcPts val="600"/>
              </a:spcBef>
            </a:pPr>
            <a:r>
              <a:rPr lang="en-US" sz="1600" kern="0" dirty="0"/>
              <a:t>ZPHI participants were categorized based on HIV env signatures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1671C16-3000-4F6A-ADED-5ACE376372F8}"/>
              </a:ext>
            </a:extLst>
          </p:cNvPr>
          <p:cNvGrpSpPr/>
          <p:nvPr/>
        </p:nvGrpSpPr>
        <p:grpSpPr>
          <a:xfrm>
            <a:off x="2369820" y="1796720"/>
            <a:ext cx="9169825" cy="3834585"/>
            <a:chOff x="2369820" y="1694953"/>
            <a:chExt cx="9169825" cy="3834585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63CA6F7-7632-435D-BA76-071092A46EF1}"/>
                </a:ext>
              </a:extLst>
            </p:cNvPr>
            <p:cNvSpPr/>
            <p:nvPr/>
          </p:nvSpPr>
          <p:spPr>
            <a:xfrm>
              <a:off x="2369820" y="1694953"/>
              <a:ext cx="3794760" cy="38345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US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BD9E3B0-6870-4F6D-AC37-CDF81237CB3F}"/>
                </a:ext>
              </a:extLst>
            </p:cNvPr>
            <p:cNvSpPr/>
            <p:nvPr/>
          </p:nvSpPr>
          <p:spPr>
            <a:xfrm>
              <a:off x="7574281" y="1694953"/>
              <a:ext cx="3845560" cy="38345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US" dirty="0"/>
            </a:p>
            <a:p>
              <a:endParaRPr lang="en-US" dirty="0"/>
            </a:p>
          </p:txBody>
        </p:sp>
        <p:sp>
          <p:nvSpPr>
            <p:cNvPr id="26" name="Content Placeholder 2">
              <a:extLst>
                <a:ext uri="{FF2B5EF4-FFF2-40B4-BE49-F238E27FC236}">
                  <a16:creationId xmlns:a16="http://schemas.microsoft.com/office/drawing/2014/main" id="{4B06FDBA-51DD-4F51-89F6-34B387AF989C}"/>
                </a:ext>
              </a:extLst>
            </p:cNvPr>
            <p:cNvSpPr txBox="1">
              <a:spLocks/>
            </p:cNvSpPr>
            <p:nvPr/>
          </p:nvSpPr>
          <p:spPr>
            <a:xfrm>
              <a:off x="2548386" y="2557119"/>
              <a:ext cx="3795577" cy="609398"/>
            </a:xfrm>
            <a:prstGeom prst="rect">
              <a:avLst/>
            </a:prstGeom>
            <a:solidFill>
              <a:srgbClr val="C23C82"/>
            </a:solidFill>
          </p:spPr>
          <p:txBody>
            <a:bodyPr wrap="square" tIns="27432" bIns="27432" anchor="ctr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rgbClr val="F6DCB2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F6DCB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rgbClr val="F6DCB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F6DCB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F6DCB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1800" b="1" dirty="0">
                  <a:solidFill>
                    <a:schemeClr val="bg1"/>
                  </a:solidFill>
                </a:rPr>
                <a:t>62% (49/79) of participants have viruses sensitive to EVM</a:t>
              </a:r>
            </a:p>
          </p:txBody>
        </p:sp>
        <p:sp>
          <p:nvSpPr>
            <p:cNvPr id="27" name="Content Placeholder 2">
              <a:extLst>
                <a:ext uri="{FF2B5EF4-FFF2-40B4-BE49-F238E27FC236}">
                  <a16:creationId xmlns:a16="http://schemas.microsoft.com/office/drawing/2014/main" id="{A522D1D4-BAB8-44D8-8655-91B05FFE6797}"/>
                </a:ext>
              </a:extLst>
            </p:cNvPr>
            <p:cNvSpPr txBox="1">
              <a:spLocks/>
            </p:cNvSpPr>
            <p:nvPr/>
          </p:nvSpPr>
          <p:spPr>
            <a:xfrm>
              <a:off x="7744885" y="2557119"/>
              <a:ext cx="3794760" cy="60939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 tIns="27432" bIns="27432" anchor="ctr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rgbClr val="F6DCB2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F6DCB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rgbClr val="F6DCB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F6DCB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F6DCB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1800" b="1" dirty="0">
                  <a:solidFill>
                    <a:schemeClr val="bg1"/>
                  </a:solidFill>
                </a:rPr>
                <a:t>83% (65/78) of participants have viruses sensitive to 3BNC117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4139C03-DDE8-41B8-9508-6B9E9B588E7D}"/>
              </a:ext>
            </a:extLst>
          </p:cNvPr>
          <p:cNvGrpSpPr/>
          <p:nvPr/>
        </p:nvGrpSpPr>
        <p:grpSpPr>
          <a:xfrm>
            <a:off x="2364513" y="1431623"/>
            <a:ext cx="2466084" cy="3922925"/>
            <a:chOff x="2364513" y="1411075"/>
            <a:chExt cx="2466084" cy="3922925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ABF0616-6BF7-46CB-82D4-7188CF7C1CD8}"/>
                </a:ext>
              </a:extLst>
            </p:cNvPr>
            <p:cNvSpPr/>
            <p:nvPr/>
          </p:nvSpPr>
          <p:spPr bwMode="auto">
            <a:xfrm>
              <a:off x="2364513" y="1480786"/>
              <a:ext cx="596900" cy="3356340"/>
            </a:xfrm>
            <a:prstGeom prst="rect">
              <a:avLst/>
            </a:prstGeom>
            <a:noFill/>
            <a:ln w="31750" cap="flat" cmpd="sng" algn="ctr">
              <a:solidFill>
                <a:srgbClr val="C23C8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Char char="•"/>
                <a:tabLst/>
              </a:pPr>
              <a:endParaRPr kumimoji="0" lang="en-US" sz="3600" b="1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4AB348E-F4FA-4210-A32F-4ABA26498171}"/>
                </a:ext>
              </a:extLst>
            </p:cNvPr>
            <p:cNvSpPr/>
            <p:nvPr/>
          </p:nvSpPr>
          <p:spPr bwMode="auto">
            <a:xfrm>
              <a:off x="2364513" y="1411075"/>
              <a:ext cx="596900" cy="313932"/>
            </a:xfrm>
            <a:prstGeom prst="rect">
              <a:avLst/>
            </a:prstGeom>
            <a:solidFill>
              <a:srgbClr val="C23C82"/>
            </a:solidFill>
            <a:ln w="31750" cap="flat" cmpd="sng" algn="ctr">
              <a:solidFill>
                <a:srgbClr val="C23C8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0" tIns="18288" rIns="0" bIns="18288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tabLst/>
              </a:pPr>
              <a:r>
                <a:rPr kumimoji="0" lang="en-US" b="1" i="0" u="none" strike="noStrike" cap="none" normalizeH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79%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583A20E-C4BC-420B-A972-60592040523A}"/>
                </a:ext>
              </a:extLst>
            </p:cNvPr>
            <p:cNvSpPr/>
            <p:nvPr/>
          </p:nvSpPr>
          <p:spPr bwMode="auto">
            <a:xfrm>
              <a:off x="4233697" y="1480785"/>
              <a:ext cx="596900" cy="3853215"/>
            </a:xfrm>
            <a:prstGeom prst="rect">
              <a:avLst/>
            </a:prstGeom>
            <a:noFill/>
            <a:ln w="31750" cap="flat" cmpd="sng" algn="ctr">
              <a:solidFill>
                <a:srgbClr val="C23C8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Char char="•"/>
                <a:tabLst/>
              </a:pPr>
              <a:endParaRPr kumimoji="0" lang="en-US" sz="3600" b="1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A9EDC11-D398-40BA-9AD8-150E9129AA4A}"/>
                </a:ext>
              </a:extLst>
            </p:cNvPr>
            <p:cNvSpPr/>
            <p:nvPr/>
          </p:nvSpPr>
          <p:spPr bwMode="auto">
            <a:xfrm>
              <a:off x="4233697" y="1411075"/>
              <a:ext cx="596900" cy="313932"/>
            </a:xfrm>
            <a:prstGeom prst="rect">
              <a:avLst/>
            </a:prstGeom>
            <a:solidFill>
              <a:srgbClr val="C23C82"/>
            </a:solidFill>
            <a:ln w="31750" cap="flat" cmpd="sng" algn="ctr">
              <a:solidFill>
                <a:srgbClr val="C23C8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0" tIns="18288" rIns="0" bIns="18288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tabLst/>
              </a:pPr>
              <a:r>
                <a:rPr kumimoji="0" lang="en-US" b="1" i="0" u="none" strike="noStrike" cap="none" normalizeH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92%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95041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5CC9BFD-998D-4A42-A6DB-98404C58D6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148" y="1624609"/>
            <a:ext cx="7358510" cy="388958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B913519-999A-42C2-B31A-72AADE080FBE}"/>
              </a:ext>
            </a:extLst>
          </p:cNvPr>
          <p:cNvSpPr/>
          <p:nvPr/>
        </p:nvSpPr>
        <p:spPr bwMode="auto">
          <a:xfrm>
            <a:off x="7673340" y="440479"/>
            <a:ext cx="4122420" cy="500634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Char char="•"/>
              <a:tabLst/>
            </a:pPr>
            <a:endParaRPr kumimoji="0" lang="en-US" sz="3600" b="1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1A42D4-68A9-435F-9668-5A56AE45C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992" y="440479"/>
            <a:ext cx="6909407" cy="914400"/>
          </a:xfrm>
        </p:spPr>
        <p:txBody>
          <a:bodyPr>
            <a:noAutofit/>
          </a:bodyPr>
          <a:lstStyle/>
          <a:p>
            <a:r>
              <a:rPr lang="en-US" sz="2400" dirty="0"/>
              <a:t>Virus sensitivity to </a:t>
            </a:r>
            <a:r>
              <a:rPr lang="en-US" sz="2400" dirty="0" err="1"/>
              <a:t>bNAbs</a:t>
            </a:r>
            <a:r>
              <a:rPr lang="en-US" sz="2400" dirty="0"/>
              <a:t> can be predicted with high probability by genotyping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5307F1-FE90-4A30-90B6-F9AF40CCA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8528" y="6264275"/>
            <a:ext cx="591800" cy="365125"/>
          </a:xfrm>
        </p:spPr>
        <p:txBody>
          <a:bodyPr/>
          <a:lstStyle/>
          <a:p>
            <a:pPr>
              <a:defRPr/>
            </a:pPr>
            <a:fld id="{2BE16F37-D63B-443C-96C0-C234F1098F79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1FD9B0C4-5B75-4985-BC3E-73CDD611CC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9565" y="1405667"/>
            <a:ext cx="3751819" cy="3745279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1800" dirty="0"/>
              <a:t>Phenotypic assessment provides a direct measurement of virus sensitivity to </a:t>
            </a:r>
            <a:r>
              <a:rPr lang="en-US" sz="1800" dirty="0" err="1"/>
              <a:t>bNAbs</a:t>
            </a:r>
            <a:endParaRPr lang="en-US" sz="1800" dirty="0"/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1800" dirty="0"/>
              <a:t>Genotypic assessment can with high probability predict virus sensitivity to </a:t>
            </a:r>
            <a:r>
              <a:rPr lang="en-US" sz="1800" dirty="0" err="1"/>
              <a:t>bNAbs</a:t>
            </a:r>
            <a:endParaRPr lang="en-US" sz="1800" dirty="0"/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1800" dirty="0"/>
              <a:t>A significant number of the analyzed ZPHI participants have virus that is sensitive to these two investigational antibodies and could be potential participants in trials using these agents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A5E0990-1A79-4C97-B8F8-32479EE32FE7}"/>
              </a:ext>
            </a:extLst>
          </p:cNvPr>
          <p:cNvSpPr txBox="1">
            <a:spLocks/>
          </p:cNvSpPr>
          <p:nvPr/>
        </p:nvSpPr>
        <p:spPr bwMode="auto">
          <a:xfrm>
            <a:off x="7840069" y="681316"/>
            <a:ext cx="3831316" cy="483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kern="0" dirty="0"/>
              <a:t>Conclusions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3815CCB-DFB8-48E1-AB40-89918E68661F}"/>
              </a:ext>
            </a:extLst>
          </p:cNvPr>
          <p:cNvSpPr txBox="1"/>
          <p:nvPr/>
        </p:nvSpPr>
        <p:spPr>
          <a:xfrm>
            <a:off x="404552" y="5904445"/>
            <a:ext cx="11449712" cy="677108"/>
          </a:xfrm>
          <a:prstGeom prst="rect">
            <a:avLst/>
          </a:prstGeom>
          <a:noFill/>
        </p:spPr>
        <p:txBody>
          <a:bodyPr wrap="square" bIns="0">
            <a:spAutoFit/>
          </a:bodyPr>
          <a:lstStyle/>
          <a:p>
            <a:pPr marL="0" indent="0" eaLnBrk="1" hangingPunct="1">
              <a:spcBef>
                <a:spcPts val="300"/>
              </a:spcBef>
              <a:buClrTx/>
              <a:buNone/>
              <a:defRPr/>
            </a:pPr>
            <a:r>
              <a:rPr lang="en-US" sz="1200" b="1" kern="1200" dirty="0">
                <a:solidFill>
                  <a:srgbClr val="0066A8"/>
                </a:solidFill>
              </a:rPr>
              <a:t>Acknowledgments: </a:t>
            </a:r>
            <a:r>
              <a:rPr lang="en-US" sz="1200" dirty="0">
                <a:solidFill>
                  <a:srgbClr val="0066A8"/>
                </a:solidFill>
              </a:rPr>
              <a:t>W</a:t>
            </a:r>
            <a:r>
              <a:rPr lang="en-US" sz="1200" kern="1200" dirty="0">
                <a:solidFill>
                  <a:srgbClr val="0066A8"/>
                </a:solidFill>
              </a:rPr>
              <a:t>e are grateful to the Zurich Primary HIV Infection Study participants and clinical study team</a:t>
            </a:r>
            <a:endParaRPr lang="en-US" sz="1200" b="1" dirty="0">
              <a:solidFill>
                <a:srgbClr val="0066A8"/>
              </a:solidFill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en-US" sz="1200" b="1" dirty="0">
                <a:solidFill>
                  <a:srgbClr val="0066A8"/>
                </a:solidFill>
              </a:rPr>
              <a:t>Gilead Sciences Inc, USA: </a:t>
            </a:r>
            <a:r>
              <a:rPr lang="en-US" sz="1200" dirty="0">
                <a:solidFill>
                  <a:srgbClr val="0066A8"/>
                </a:solidFill>
              </a:rPr>
              <a:t>PC Parvangada, Ross Martin, Craig Pace, Mini Balakrishnan, Nathan Thomsen, Sean Collins, Romas Geleziunas, and Christian Callebaut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200" b="1" dirty="0">
                <a:solidFill>
                  <a:srgbClr val="0066A8"/>
                </a:solidFill>
              </a:rPr>
              <a:t>University Hospital Zurich and University of Zurich, Switzerland: </a:t>
            </a:r>
            <a:r>
              <a:rPr lang="de-DE" sz="1200" dirty="0">
                <a:solidFill>
                  <a:srgbClr val="0066A8"/>
                </a:solidFill>
              </a:rPr>
              <a:t>Herbert Kuster, Dominique L. Braun, and Huldrych F. Günthard</a:t>
            </a:r>
            <a:endParaRPr lang="en-US" sz="1200" b="1" kern="1200" dirty="0">
              <a:solidFill>
                <a:srgbClr val="0066A8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601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uiExpand="1" build="p"/>
      <p:bldP spid="16" grpId="0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3|10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"/>
</p:tagLst>
</file>

<file path=ppt/theme/theme1.xml><?xml version="1.0" encoding="utf-8"?>
<a:theme xmlns:a="http://schemas.openxmlformats.org/drawingml/2006/main" name="8_Default Design">
  <a:themeElements>
    <a:clrScheme name="Custom 3">
      <a:dk1>
        <a:srgbClr val="000000"/>
      </a:dk1>
      <a:lt1>
        <a:srgbClr val="FFFFFF"/>
      </a:lt1>
      <a:dk2>
        <a:srgbClr val="CEC3B1"/>
      </a:dk2>
      <a:lt2>
        <a:srgbClr val="D5E8FA"/>
      </a:lt2>
      <a:accent1>
        <a:srgbClr val="7278B4"/>
      </a:accent1>
      <a:accent2>
        <a:srgbClr val="88AAD3"/>
      </a:accent2>
      <a:accent3>
        <a:srgbClr val="79A67F"/>
      </a:accent3>
      <a:accent4>
        <a:srgbClr val="306B7A"/>
      </a:accent4>
      <a:accent5>
        <a:srgbClr val="FFA004"/>
      </a:accent5>
      <a:accent6>
        <a:srgbClr val="DC460B"/>
      </a:accent6>
      <a:hlink>
        <a:srgbClr val="56C7AA"/>
      </a:hlink>
      <a:folHlink>
        <a:srgbClr val="59A8D1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25000"/>
          </a:spcAft>
          <a:buClrTx/>
          <a:buSzTx/>
          <a:buFontTx/>
          <a:buChar char="•"/>
          <a:tabLst/>
          <a:defRPr kumimoji="0" lang="en-US" sz="3600" b="1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25000"/>
          </a:spcAft>
          <a:buClrTx/>
          <a:buSzTx/>
          <a:buFontTx/>
          <a:buChar char="•"/>
          <a:tabLst/>
          <a:defRPr kumimoji="0" lang="en-US" sz="3600" b="1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solidFill>
          <a:srgbClr val="FFFF00"/>
        </a:solidFill>
      </a:spPr>
      <a:bodyPr wrap="square" rtlCol="0" anchor="b">
        <a:noAutofit/>
      </a:bodyPr>
      <a:lstStyle>
        <a:defPPr>
          <a:defRPr sz="1200" dirty="0"/>
        </a:defPPr>
      </a:lstStyle>
    </a:tx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Virtual CROI 2021 1">
      <a:dk1>
        <a:srgbClr val="231F20"/>
      </a:dk1>
      <a:lt1>
        <a:srgbClr val="FFFFFF"/>
      </a:lt1>
      <a:dk2>
        <a:srgbClr val="34558B"/>
      </a:dk2>
      <a:lt2>
        <a:srgbClr val="E7E6E6"/>
      </a:lt2>
      <a:accent1>
        <a:srgbClr val="34558B"/>
      </a:accent1>
      <a:accent2>
        <a:srgbClr val="F5B895"/>
      </a:accent2>
      <a:accent3>
        <a:srgbClr val="F3D5AD"/>
      </a:accent3>
      <a:accent4>
        <a:srgbClr val="A58D7F"/>
      </a:accent4>
      <a:accent5>
        <a:srgbClr val="B5C7D3"/>
      </a:accent5>
      <a:accent6>
        <a:srgbClr val="658DC6"/>
      </a:accent6>
      <a:hlink>
        <a:srgbClr val="34558B"/>
      </a:hlink>
      <a:folHlink>
        <a:srgbClr val="34558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7BCA58BB34CC448450764B1052F512" ma:contentTypeVersion="13" ma:contentTypeDescription="Create a new document." ma:contentTypeScope="" ma:versionID="56ec820dad290c99ca9afd66c0b00d9b">
  <xsd:schema xmlns:xsd="http://www.w3.org/2001/XMLSchema" xmlns:xs="http://www.w3.org/2001/XMLSchema" xmlns:p="http://schemas.microsoft.com/office/2006/metadata/properties" xmlns:ns3="150a7845-555c-413b-8dbe-025288f4d018" xmlns:ns4="b760133f-7def-4ca8-bc4d-6594984c4d73" targetNamespace="http://schemas.microsoft.com/office/2006/metadata/properties" ma:root="true" ma:fieldsID="9af444005d18a0f221f02e8a4242b4fb" ns3:_="" ns4:_="">
    <xsd:import namespace="150a7845-555c-413b-8dbe-025288f4d018"/>
    <xsd:import namespace="b760133f-7def-4ca8-bc4d-6594984c4d7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0a7845-555c-413b-8dbe-025288f4d0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60133f-7def-4ca8-bc4d-6594984c4d7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6AE504C-30DE-421D-ABD7-1EBE5BBC324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F7AEBCD-B8FF-4E2C-88DB-1F3DC3ADBEC5}">
  <ds:schemaRefs>
    <ds:schemaRef ds:uri="b760133f-7def-4ca8-bc4d-6594984c4d73"/>
    <ds:schemaRef ds:uri="http://purl.org/dc/terms/"/>
    <ds:schemaRef ds:uri="http://schemas.openxmlformats.org/package/2006/metadata/core-properties"/>
    <ds:schemaRef ds:uri="http://purl.org/dc/dcmitype/"/>
    <ds:schemaRef ds:uri="150a7845-555c-413b-8dbe-025288f4d018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3272A34-A324-4272-80E0-1D515B8538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50a7845-555c-413b-8dbe-025288f4d018"/>
    <ds:schemaRef ds:uri="b760133f-7def-4ca8-bc4d-6594984c4d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7887</TotalTime>
  <Words>728</Words>
  <Application>Microsoft Office PowerPoint</Application>
  <PresentationFormat>Widescreen</PresentationFormat>
  <Paragraphs>119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Oriya MN</vt:lpstr>
      <vt:lpstr>Symbol</vt:lpstr>
      <vt:lpstr>8_Default Design</vt:lpstr>
      <vt:lpstr>Office Theme</vt:lpstr>
      <vt:lpstr>EVALUATION OF bNAb SENSITIVITY BY GENOTYPING AND PHENOTYPING FOR HIV CLINICAL TRIALS</vt:lpstr>
      <vt:lpstr>Introduction and Methods</vt:lpstr>
      <vt:lpstr>Identification of genotypic signatures to predict bNAb sensitivity</vt:lpstr>
      <vt:lpstr>Prevalence of HIV env signatures by genotypic assessment</vt:lpstr>
      <vt:lpstr>Phenotypic assessment of bNAb sensitivity by viral neutralization</vt:lpstr>
      <vt:lpstr>Virus sensitivity to bNAbs can be predicted with high probability by genotyping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Trevor Beaty</dc:creator>
  <cp:lastModifiedBy>Brian Moldt</cp:lastModifiedBy>
  <cp:revision>353</cp:revision>
  <cp:lastPrinted>2020-02-07T08:18:15Z</cp:lastPrinted>
  <dcterms:created xsi:type="dcterms:W3CDTF">2019-01-31T17:27:22Z</dcterms:created>
  <dcterms:modified xsi:type="dcterms:W3CDTF">2021-02-13T17:28:08Z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0x010100497BCA58BB34CC448450764B1052F512</vt:lpwstr>
  </property>
</Properties>
</file>