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00" r:id="rId5"/>
  </p:sldMasterIdLst>
  <p:handoutMasterIdLst>
    <p:handoutMasterId r:id="rId18"/>
  </p:handoutMasterIdLst>
  <p:sldIdLst>
    <p:sldId id="472" r:id="rId6"/>
    <p:sldId id="474" r:id="rId7"/>
    <p:sldId id="269" r:id="rId8"/>
    <p:sldId id="439" r:id="rId9"/>
    <p:sldId id="285" r:id="rId10"/>
    <p:sldId id="481" r:id="rId11"/>
    <p:sldId id="476" r:id="rId12"/>
    <p:sldId id="438" r:id="rId13"/>
    <p:sldId id="473" r:id="rId14"/>
    <p:sldId id="480" r:id="rId15"/>
    <p:sldId id="475" r:id="rId16"/>
    <p:sldId id="4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ul Hodgkins" initials="PH" lastIdx="23" clrIdx="7">
    <p:extLst>
      <p:ext uri="{19B8F6BF-5375-455C-9EA6-DF929625EA0E}">
        <p15:presenceInfo xmlns:p15="http://schemas.microsoft.com/office/powerpoint/2012/main" userId="S::paul.hodgkins@gilead.com::39f5eb24-8d6f-41e4-82e0-efe5880069c4" providerId="AD"/>
      </p:ext>
    </p:extLst>
  </p:cmAuthor>
  <p:cmAuthor id="1" name="Julie Ryu" initials="JR" lastIdx="36" clrIdx="0">
    <p:extLst>
      <p:ext uri="{19B8F6BF-5375-455C-9EA6-DF929625EA0E}">
        <p15:presenceInfo xmlns:p15="http://schemas.microsoft.com/office/powerpoint/2012/main" userId="S-1-5-21-790525478-854245398-839522115-55254" providerId="AD"/>
      </p:ext>
    </p:extLst>
  </p:cmAuthor>
  <p:cmAuthor id="2" name="Cara Marsh" initials="CM" lastIdx="6" clrIdx="1">
    <p:extLst>
      <p:ext uri="{19B8F6BF-5375-455C-9EA6-DF929625EA0E}">
        <p15:presenceInfo xmlns:p15="http://schemas.microsoft.com/office/powerpoint/2012/main" userId="S-1-5-21-790525478-854245398-839522115-163991" providerId="AD"/>
      </p:ext>
    </p:extLst>
  </p:cmAuthor>
  <p:cmAuthor id="3" name="Richard Haubrich" initials="RH" lastIdx="16" clrIdx="2">
    <p:extLst>
      <p:ext uri="{19B8F6BF-5375-455C-9EA6-DF929625EA0E}">
        <p15:presenceInfo xmlns:p15="http://schemas.microsoft.com/office/powerpoint/2012/main" userId="S::richard.haubrich@gilead.com::ba942509-d69b-420b-bbfc-6885e147bac9" providerId="AD"/>
      </p:ext>
    </p:extLst>
  </p:cmAuthor>
  <p:cmAuthor id="4" name="Aastha Chandak" initials="AC" lastIdx="55" clrIdx="3">
    <p:extLst>
      <p:ext uri="{19B8F6BF-5375-455C-9EA6-DF929625EA0E}">
        <p15:presenceInfo xmlns:p15="http://schemas.microsoft.com/office/powerpoint/2012/main" userId="S-1-5-21-3290713378-1251487440-3091856871-24718" providerId="AD"/>
      </p:ext>
    </p:extLst>
  </p:cmAuthor>
  <p:cmAuthor id="5" name="Lily Liang" initials="LL" lastIdx="42" clrIdx="6">
    <p:extLst>
      <p:ext uri="{19B8F6BF-5375-455C-9EA6-DF929625EA0E}">
        <p15:presenceInfo xmlns:p15="http://schemas.microsoft.com/office/powerpoint/2012/main" userId="S::lily.liang@gilead.com::a751fc6c-359d-46ce-8b6e-0fe1c0a46704" providerId="AD"/>
      </p:ext>
    </p:extLst>
  </p:cmAuthor>
  <p:cmAuthor id="6" name="Essy Mozaffari" initials="EM" lastIdx="3" clrIdx="5">
    <p:extLst>
      <p:ext uri="{19B8F6BF-5375-455C-9EA6-DF929625EA0E}">
        <p15:presenceInfo xmlns:p15="http://schemas.microsoft.com/office/powerpoint/2012/main" userId="S::essy.mozaffari@gilead.com::e556ff19-2da2-4d4f-9f1e-d79947201e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2EA3"/>
    <a:srgbClr val="1890FF"/>
    <a:srgbClr val="E8E8E9"/>
    <a:srgbClr val="CDCED0"/>
    <a:srgbClr val="D9D9D9"/>
    <a:srgbClr val="243A7E"/>
    <a:srgbClr val="D11241"/>
    <a:srgbClr val="FFFFFF"/>
    <a:srgbClr val="203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8188B-7E3F-49A6-991B-627C6DDBBA2C}" v="4" dt="2021-02-18T02:56:31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76" y="32"/>
      </p:cViewPr>
      <p:guideLst>
        <p:guide orient="horz" pos="2160"/>
        <p:guide pos="3840"/>
        <p:guide pos="384"/>
        <p:guide pos="7296"/>
        <p:guide orient="horz" pos="4200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45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8AE18D-A29D-4E33-B6D5-B500D1F04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7C400-AAB9-4A0F-895F-F79881EAA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276F0-9F37-453D-A30B-64DB61193F9E}" type="datetimeFigureOut">
              <a:rPr lang="en-US" smtClean="0"/>
              <a:t>20-Feb-21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77A1A-45F2-456A-948F-4A3B85529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5C942-BD03-45D2-99F5-282D24E18B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667AF-BED0-447A-8A84-B2D6305C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3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2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5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0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0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2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1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3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192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31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6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728093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49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1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7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10519-1301-5B41-8BBB-142CE31B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9667545">
            <a:off x="-3168201" y="-1692556"/>
            <a:ext cx="6336402" cy="6339766"/>
          </a:xfrm>
          <a:prstGeom prst="rect">
            <a:avLst/>
          </a:pr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SCIENCE SPOTLIGHT</a:t>
            </a:r>
            <a:r>
              <a:rPr lang="en-US" baseline="30000" dirty="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</p:spTree>
    <p:extLst>
      <p:ext uri="{BB962C8B-B14F-4D97-AF65-F5344CB8AC3E}">
        <p14:creationId xmlns:p14="http://schemas.microsoft.com/office/powerpoint/2010/main" val="53937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94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984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2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12192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4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4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3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84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12192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4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3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4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1" y="1202528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28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6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6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A2B3B8-E6F5-41A9-BBCD-31FB41464D3C}" type="datetime1">
              <a:rPr lang="en-US" smtClean="0">
                <a:solidFill>
                  <a:prstClr val="black"/>
                </a:solidFill>
              </a:rPr>
              <a:pPr/>
              <a:t>20-Feb-21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9232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91161B0B-B4EA-4ACA-9813-B3BECB6A6142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4502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quickfacts/fact/table/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7312" y="4576775"/>
            <a:ext cx="8361599" cy="439861"/>
          </a:xfrm>
        </p:spPr>
        <p:txBody>
          <a:bodyPr/>
          <a:lstStyle/>
          <a:p>
            <a:r>
              <a:rPr lang="en-US" dirty="0"/>
              <a:t>Essy Mozaffari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</p:spPr>
        <p:txBody>
          <a:bodyPr/>
          <a:lstStyle/>
          <a:p>
            <a:r>
              <a:rPr lang="en-US" dirty="0"/>
              <a:t>Gilead Sciences, Foster City, CA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174" y="1814271"/>
            <a:ext cx="9470256" cy="2579597"/>
          </a:xfrm>
        </p:spPr>
        <p:txBody>
          <a:bodyPr>
            <a:noAutofit/>
          </a:bodyPr>
          <a:lstStyle/>
          <a:p>
            <a:r>
              <a:rPr lang="en-US" sz="4200" dirty="0"/>
              <a:t>TREATMENT AND OUTCOMES OF COVID-19 IN THE US: ARE THEY DIFFERENT ACCORDING TO RACE?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F23833-50EB-314B-BDCB-E6F9B822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Employment and stock options (Self)– Gilead Sciences</a:t>
            </a:r>
          </a:p>
        </p:txBody>
      </p:sp>
    </p:spTree>
    <p:extLst>
      <p:ext uri="{BB962C8B-B14F-4D97-AF65-F5344CB8AC3E}">
        <p14:creationId xmlns:p14="http://schemas.microsoft.com/office/powerpoint/2010/main" val="3390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" y="4576775"/>
            <a:ext cx="11544461" cy="439861"/>
          </a:xfrm>
        </p:spPr>
        <p:txBody>
          <a:bodyPr>
            <a:noAutofit/>
          </a:bodyPr>
          <a:lstStyle/>
          <a:p>
            <a:r>
              <a:rPr lang="en-US" sz="1600" dirty="0"/>
              <a:t>Essy Mozaffari</a:t>
            </a:r>
            <a:r>
              <a:rPr lang="en-US" sz="1600" baseline="30000" dirty="0"/>
              <a:t>1</a:t>
            </a:r>
            <a:r>
              <a:rPr lang="en-US" sz="1600" dirty="0"/>
              <a:t>, Aastha Chandak</a:t>
            </a:r>
            <a:r>
              <a:rPr lang="en-US" sz="1600" baseline="30000" dirty="0"/>
              <a:t>2</a:t>
            </a:r>
            <a:r>
              <a:rPr lang="en-US" sz="1600" dirty="0"/>
              <a:t>, Shuting Liang</a:t>
            </a:r>
            <a:r>
              <a:rPr lang="en-US" sz="1600" baseline="30000" dirty="0"/>
              <a:t>1</a:t>
            </a:r>
            <a:r>
              <a:rPr lang="en-US" sz="1600" dirty="0"/>
              <a:t>, Julie Gayle</a:t>
            </a:r>
            <a:r>
              <a:rPr lang="en-US" sz="1600" baseline="30000" dirty="0"/>
              <a:t>3</a:t>
            </a:r>
            <a:r>
              <a:rPr lang="en-US" sz="1600" dirty="0"/>
              <a:t>, Mark Thrun</a:t>
            </a:r>
            <a:r>
              <a:rPr lang="en-US" sz="1600" baseline="30000" dirty="0"/>
              <a:t>1</a:t>
            </a:r>
            <a:r>
              <a:rPr lang="en-US" sz="1600" dirty="0"/>
              <a:t>, Paul Hodgkins</a:t>
            </a:r>
            <a:r>
              <a:rPr lang="en-US" sz="1600" baseline="30000" dirty="0"/>
              <a:t>1</a:t>
            </a:r>
            <a:r>
              <a:rPr lang="en-US" sz="1600" dirty="0"/>
              <a:t>, Richard H. Haubrich</a:t>
            </a:r>
            <a:r>
              <a:rPr lang="en-US" sz="1600" baseline="30000" dirty="0"/>
              <a:t>1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0850" y="5032965"/>
            <a:ext cx="8598061" cy="798440"/>
          </a:xfrm>
        </p:spPr>
        <p:txBody>
          <a:bodyPr/>
          <a:lstStyle/>
          <a:p>
            <a:r>
              <a:rPr lang="en-US" sz="1800" baseline="30000" dirty="0"/>
              <a:t>1</a:t>
            </a:r>
            <a:r>
              <a:rPr lang="en-US" dirty="0"/>
              <a:t>Gilead Sciences, Foster City, CA; </a:t>
            </a:r>
            <a:r>
              <a:rPr lang="en-US" sz="1800" baseline="30000" dirty="0"/>
              <a:t>2</a:t>
            </a:r>
            <a:r>
              <a:rPr lang="en-US" dirty="0"/>
              <a:t>Certara, New York, NY; </a:t>
            </a:r>
            <a:r>
              <a:rPr lang="en-US" sz="1800" baseline="30000" dirty="0"/>
              <a:t>3</a:t>
            </a:r>
            <a:r>
              <a:rPr lang="en-US" dirty="0"/>
              <a:t>Premier Inc., Charlotte, NC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174" y="1814271"/>
            <a:ext cx="9470256" cy="2579597"/>
          </a:xfrm>
        </p:spPr>
        <p:txBody>
          <a:bodyPr>
            <a:noAutofit/>
          </a:bodyPr>
          <a:lstStyle/>
          <a:p>
            <a:r>
              <a:rPr lang="en-US" sz="4200" dirty="0"/>
              <a:t>TREATMENT AND OUTCOMES OF COVID-19 IN THE US: ARE THEY DIFFERENT ACCORDING TO RACE?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F23833-50EB-314B-BDCB-E6F9B822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7388" y="5873750"/>
            <a:ext cx="8383587" cy="806450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Employment and stock options (Self)– Gilead Sciences</a:t>
            </a:r>
          </a:p>
          <a:p>
            <a:r>
              <a:rPr lang="en-US" baseline="30000" dirty="0"/>
              <a:t>2</a:t>
            </a:r>
            <a:r>
              <a:rPr lang="en-US" dirty="0"/>
              <a:t>Employment and stock options (Self)– Certara </a:t>
            </a:r>
          </a:p>
          <a:p>
            <a:r>
              <a:rPr lang="en-US" baseline="30000" dirty="0"/>
              <a:t>3</a:t>
            </a:r>
            <a:r>
              <a:rPr lang="en-US" dirty="0"/>
              <a:t>Employment (Self)– Premier, Inc. 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893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4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characteristics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86732"/>
              </p:ext>
            </p:extLst>
          </p:nvPr>
        </p:nvGraphicFramePr>
        <p:xfrm>
          <a:off x="1063338" y="1524000"/>
          <a:ext cx="10065323" cy="45963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0062">
                  <a:extLst>
                    <a:ext uri="{9D8B030D-6E8A-4147-A177-3AD203B41FA5}">
                      <a16:colId xmlns:a16="http://schemas.microsoft.com/office/drawing/2014/main" val="795278630"/>
                    </a:ext>
                  </a:extLst>
                </a:gridCol>
                <a:gridCol w="1891636">
                  <a:extLst>
                    <a:ext uri="{9D8B030D-6E8A-4147-A177-3AD203B41FA5}">
                      <a16:colId xmlns:a16="http://schemas.microsoft.com/office/drawing/2014/main" val="3885885263"/>
                    </a:ext>
                  </a:extLst>
                </a:gridCol>
                <a:gridCol w="1842982">
                  <a:extLst>
                    <a:ext uri="{9D8B030D-6E8A-4147-A177-3AD203B41FA5}">
                      <a16:colId xmlns:a16="http://schemas.microsoft.com/office/drawing/2014/main" val="2384335003"/>
                    </a:ext>
                  </a:extLst>
                </a:gridCol>
                <a:gridCol w="1506881">
                  <a:extLst>
                    <a:ext uri="{9D8B030D-6E8A-4147-A177-3AD203B41FA5}">
                      <a16:colId xmlns:a16="http://schemas.microsoft.com/office/drawing/2014/main" val="743323982"/>
                    </a:ext>
                  </a:extLst>
                </a:gridCol>
                <a:gridCol w="1506881">
                  <a:extLst>
                    <a:ext uri="{9D8B030D-6E8A-4147-A177-3AD203B41FA5}">
                      <a16:colId xmlns:a16="http://schemas.microsoft.com/office/drawing/2014/main" val="2744277936"/>
                    </a:ext>
                  </a:extLst>
                </a:gridCol>
                <a:gridCol w="1506881">
                  <a:extLst>
                    <a:ext uri="{9D8B030D-6E8A-4147-A177-3AD203B41FA5}">
                      <a16:colId xmlns:a16="http://schemas.microsoft.com/office/drawing/2014/main" val="1196217005"/>
                    </a:ext>
                  </a:extLst>
                </a:gridCol>
              </a:tblGrid>
              <a:tr h="3106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Overall cohort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Black</a:t>
                      </a:r>
                    </a:p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19%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Other</a:t>
                      </a:r>
                      <a:r>
                        <a:rPr lang="en-US" sz="1800" u="none" strike="noStrike" kern="1200" baseline="30000" dirty="0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sz="1800" u="none" strike="noStrike" kern="1200" baseline="0" dirty="0">
                          <a:effectLst/>
                        </a:rPr>
                        <a:t>13%</a:t>
                      </a:r>
                      <a:endParaRPr lang="en-US" sz="18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9375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# of Hospitals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823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808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655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636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8578011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# of Patients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190,529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121,978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35,621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24,874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8894912"/>
                  </a:ext>
                </a:extLst>
              </a:tr>
              <a:tr h="3106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Hospital setting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Urban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87%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92%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793842862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Rural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13%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8%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857944950"/>
                  </a:ext>
                </a:extLst>
              </a:tr>
              <a:tr h="3106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Teaching status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Teaching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43%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40%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46%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effectLst/>
                        </a:rPr>
                        <a:t>48%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3244636293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Non-teaching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54%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52%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659726894"/>
                  </a:ext>
                </a:extLst>
              </a:tr>
              <a:tr h="31068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dirty="0">
                          <a:effectLst/>
                        </a:rPr>
                        <a:t>Region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Midwest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23%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27%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18%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14%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56763303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Northeast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10%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9%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9%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17%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4185158425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South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53%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51%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69%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40%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544431501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West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13%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13%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4%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28%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413109896"/>
                  </a:ext>
                </a:extLst>
              </a:tr>
              <a:tr h="31068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dirty="0">
                          <a:effectLst/>
                        </a:rPr>
                        <a:t>Bed size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&lt;100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7%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8%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5%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4%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195397552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100-499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61%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62%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59%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65%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880762216"/>
                  </a:ext>
                </a:extLst>
              </a:tr>
              <a:tr h="310684">
                <a:tc vMerge="1">
                  <a:txBody>
                    <a:bodyPr/>
                    <a:lstStyle/>
                    <a:p>
                      <a:pPr algn="ctr" fontAlgn="ctr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kern="1200" dirty="0">
                          <a:effectLst/>
                        </a:rPr>
                        <a:t>500+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32%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30%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36%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31%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3226032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833" y="6517699"/>
            <a:ext cx="10108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Other races include Asian, American Indian or Alaska Native, Native Hawaiian or Pacific Islander or unknown; patients with unknown race are excluded </a:t>
            </a:r>
          </a:p>
        </p:txBody>
      </p:sp>
    </p:spTree>
    <p:extLst>
      <p:ext uri="{BB962C8B-B14F-4D97-AF65-F5344CB8AC3E}">
        <p14:creationId xmlns:p14="http://schemas.microsoft.com/office/powerpoint/2010/main" val="67782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28154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Examine the use of COVID-19 treatments over time and by race in patients hospitalized with COVID-19 in the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Examine length of stay (LOS), intensive care unit (ICU) LOS and mortality outcomes over time and by race in patients hospitalized with COVID-19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19546" y="2921616"/>
            <a:ext cx="10898746" cy="3624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Hospital Database– chargemaster inpatient data</a:t>
            </a: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cohort study of adult patients hospitalized with COVID-19 between May-Nov 2020</a:t>
            </a: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8575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utilization and outcomes were examined descriptively over time and by race</a:t>
            </a:r>
          </a:p>
          <a:p>
            <a:pPr marL="685800" lvl="1" indent="-173038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LOS: Number of days in the hospital for all patients (including those that died)</a:t>
            </a:r>
          </a:p>
          <a:p>
            <a:pPr marL="685800" lvl="1" indent="-173038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Mortality: Identified from “expired” discharge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8405" y="3934607"/>
            <a:ext cx="10700209" cy="1957040"/>
            <a:chOff x="796467" y="4171569"/>
            <a:chExt cx="10700209" cy="195704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4036DACA-754A-45D3-903D-BAC7526211C3}"/>
                </a:ext>
              </a:extLst>
            </p:cNvPr>
            <p:cNvSpPr txBox="1">
              <a:spLocks/>
            </p:cNvSpPr>
            <p:nvPr/>
          </p:nvSpPr>
          <p:spPr>
            <a:xfrm>
              <a:off x="796467" y="4171569"/>
              <a:ext cx="5181600" cy="19570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en-US" sz="1800" b="1" dirty="0">
                  <a:solidFill>
                    <a:srgbClr val="00B050"/>
                  </a:solidFill>
                </a:rPr>
                <a:t>Inclusion Criteria:</a:t>
              </a:r>
            </a:p>
            <a:p>
              <a:pPr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/>
                <a:t>Admitted</a:t>
              </a:r>
              <a:r>
                <a:rPr lang="en-US" sz="1600" b="1" dirty="0"/>
                <a:t> </a:t>
              </a:r>
              <a:r>
                <a:rPr lang="en-US" sz="1600" dirty="0"/>
                <a:t>to the hospital between May-Nov 2020 (only the FIRST admission in this time period)</a:t>
              </a:r>
            </a:p>
            <a:p>
              <a:pPr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/>
                <a:t>Age ≥18 years old</a:t>
              </a:r>
            </a:p>
            <a:p>
              <a:pPr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/>
                <a:t>With a discharge primary or secondary diagnosis of COVID-19 (ICD-10-CM: U07.1)</a:t>
              </a:r>
            </a:p>
            <a:p>
              <a:pPr>
                <a:spcBef>
                  <a:spcPts val="0"/>
                </a:spcBef>
              </a:pPr>
              <a:endParaRPr lang="en-US" sz="1800" dirty="0"/>
            </a:p>
          </p:txBody>
        </p:sp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D21746B8-6FB7-4EB0-9230-049A4354BF45}"/>
                </a:ext>
              </a:extLst>
            </p:cNvPr>
            <p:cNvSpPr txBox="1">
              <a:spLocks/>
            </p:cNvSpPr>
            <p:nvPr/>
          </p:nvSpPr>
          <p:spPr>
            <a:xfrm>
              <a:off x="6315076" y="4171569"/>
              <a:ext cx="5181600" cy="19570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b="1" dirty="0">
                  <a:solidFill>
                    <a:schemeClr val="accent2"/>
                  </a:solidFill>
                </a:rPr>
                <a:t>Exclusion Criteria: </a:t>
              </a:r>
            </a:p>
            <a:p>
              <a:pPr>
                <a:spcBef>
                  <a:spcPts val="0"/>
                </a:spcBef>
                <a:buFont typeface="Wingdings 2" panose="05020102010507070707" pitchFamily="18" charset="2"/>
                <a:buChar char="Ñ"/>
              </a:pPr>
              <a:r>
                <a:rPr lang="en-US" sz="1600" dirty="0"/>
                <a:t>Pregnant women</a:t>
              </a:r>
            </a:p>
            <a:p>
              <a:pPr>
                <a:spcBef>
                  <a:spcPts val="0"/>
                </a:spcBef>
                <a:buFont typeface="Wingdings 2" panose="05020102010507070707" pitchFamily="18" charset="2"/>
                <a:buChar char="Ñ"/>
              </a:pPr>
              <a:r>
                <a:rPr lang="en-US" sz="1600" dirty="0"/>
                <a:t>Patients received RDV being part of a clinical trial/study </a:t>
              </a:r>
            </a:p>
            <a:p>
              <a:pPr>
                <a:spcBef>
                  <a:spcPts val="0"/>
                </a:spcBef>
                <a:buFont typeface="Wingdings 2" panose="05020102010507070707" pitchFamily="18" charset="2"/>
                <a:buChar char="Ñ"/>
              </a:pPr>
              <a:r>
                <a:rPr lang="en-US" sz="1600" dirty="0"/>
                <a:t>Patients had extended length of stay of &gt; 100 days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 Characteristics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97146"/>
              </p:ext>
            </p:extLst>
          </p:nvPr>
        </p:nvGraphicFramePr>
        <p:xfrm>
          <a:off x="603384" y="1654986"/>
          <a:ext cx="7248638" cy="40286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8925">
                  <a:extLst>
                    <a:ext uri="{9D8B030D-6E8A-4147-A177-3AD203B41FA5}">
                      <a16:colId xmlns:a16="http://schemas.microsoft.com/office/drawing/2014/main" val="795278630"/>
                    </a:ext>
                  </a:extLst>
                </a:gridCol>
                <a:gridCol w="1126278">
                  <a:extLst>
                    <a:ext uri="{9D8B030D-6E8A-4147-A177-3AD203B41FA5}">
                      <a16:colId xmlns:a16="http://schemas.microsoft.com/office/drawing/2014/main" val="3885885263"/>
                    </a:ext>
                  </a:extLst>
                </a:gridCol>
                <a:gridCol w="1172233">
                  <a:extLst>
                    <a:ext uri="{9D8B030D-6E8A-4147-A177-3AD203B41FA5}">
                      <a16:colId xmlns:a16="http://schemas.microsoft.com/office/drawing/2014/main" val="2384335003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val="624160030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val="3961881592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val="3607449525"/>
                    </a:ext>
                  </a:extLst>
                </a:gridCol>
              </a:tblGrid>
              <a:tr h="4603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Overall cohort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White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64%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Black</a:t>
                      </a:r>
                    </a:p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19%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Other</a:t>
                      </a:r>
                      <a:r>
                        <a:rPr lang="en-US" sz="1600" u="none" strike="noStrike" kern="1200" baseline="30000" dirty="0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sz="1600" u="none" strike="noStrike" kern="1200" baseline="0" dirty="0">
                          <a:effectLst/>
                        </a:rPr>
                        <a:t>13%</a:t>
                      </a:r>
                      <a:endParaRPr lang="en-US" sz="16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9375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# of Hospitals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823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808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655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636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578011"/>
                  </a:ext>
                </a:extLst>
              </a:tr>
              <a:tr h="2759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# of Patients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190,529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121,978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35,621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24,874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8894912"/>
                  </a:ext>
                </a:extLst>
              </a:tr>
              <a:tr h="2759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Age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Mean </a:t>
                      </a:r>
                      <a:r>
                        <a:rPr lang="en-US" sz="1600" u="none" strike="noStrike" kern="1200" dirty="0">
                          <a:effectLst/>
                        </a:rPr>
                        <a:t>± </a:t>
                      </a:r>
                      <a:r>
                        <a:rPr lang="en-US" sz="1600" u="none" strike="noStrike" dirty="0">
                          <a:effectLst/>
                        </a:rPr>
                        <a:t>SD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64 ± 17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66 ± 16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60 ± 16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effectLst/>
                        </a:rPr>
                        <a:t>58 ± 17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0543850"/>
                  </a:ext>
                </a:extLst>
              </a:tr>
              <a:tr h="2759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Age Group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18-34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8%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9%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57352874"/>
                  </a:ext>
                </a:extLst>
              </a:tr>
              <a:tr h="275976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35-49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17%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23%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741615579"/>
                  </a:ext>
                </a:extLst>
              </a:tr>
              <a:tr h="275976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50-64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28%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33%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32%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169032573"/>
                  </a:ext>
                </a:extLst>
              </a:tr>
              <a:tr h="275976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65+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51%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effectLst/>
                        </a:rPr>
                        <a:t>58%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42%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36%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086298869"/>
                  </a:ext>
                </a:extLst>
              </a:tr>
              <a:tr h="2759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Gender</a:t>
                      </a: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Female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47%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47%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52%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43%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3244636293"/>
                  </a:ext>
                </a:extLst>
              </a:tr>
              <a:tr h="2759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effectLst/>
                        </a:rPr>
                        <a:t>Primary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Payor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effectLst/>
                        </a:rPr>
                        <a:t>Commercial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24%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23%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25%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27%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476784822"/>
                  </a:ext>
                </a:extLst>
              </a:tr>
              <a:tr h="275976">
                <a:tc vMerge="1">
                  <a:txBody>
                    <a:bodyPr/>
                    <a:lstStyle/>
                    <a:p>
                      <a:pPr algn="ctr" fontAlgn="ctr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effectLst/>
                        </a:rPr>
                        <a:t>Medicare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53%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59%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50%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34%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152453557"/>
                  </a:ext>
                </a:extLst>
              </a:tr>
              <a:tr h="275976">
                <a:tc vMerge="1">
                  <a:txBody>
                    <a:bodyPr/>
                    <a:lstStyle/>
                    <a:p>
                      <a:pPr algn="ctr" fontAlgn="ctr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effectLst/>
                        </a:rPr>
                        <a:t>Medicaid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12%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9%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16%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22%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349937603"/>
                  </a:ext>
                </a:extLst>
              </a:tr>
              <a:tr h="275976">
                <a:tc vMerge="1">
                  <a:txBody>
                    <a:bodyPr/>
                    <a:lstStyle/>
                    <a:p>
                      <a:pPr algn="ctr" fontAlgn="ctr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effectLst/>
                        </a:rPr>
                        <a:t>Other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Payor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10%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9%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9%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effectLst/>
                        </a:rPr>
                        <a:t>17%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31305999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687" y="6380332"/>
            <a:ext cx="904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*US national Racial distribution- 76% White, 13% Black, ref: </a:t>
            </a:r>
            <a:r>
              <a:rPr lang="en-US" sz="900" dirty="0">
                <a:hlinkClick r:id="rId2"/>
              </a:rPr>
              <a:t>https://www.census.gov/quickfacts/fact/table/US#</a:t>
            </a:r>
            <a:endParaRPr lang="en-US" sz="900" dirty="0"/>
          </a:p>
          <a:p>
            <a:r>
              <a:rPr lang="en-US" sz="900" baseline="30000" dirty="0"/>
              <a:t>1</a:t>
            </a:r>
            <a:r>
              <a:rPr lang="en-US" sz="900" dirty="0"/>
              <a:t>Other races include Asian, American Indian or Alaska Native, Native Hawaiian or Pacific Islander; patients with unknown race are excluded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3780" y="2143324"/>
            <a:ext cx="39403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Black patients: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1600" dirty="0" smtClean="0"/>
              <a:t>Higher </a:t>
            </a:r>
            <a:r>
              <a:rPr lang="en-US" sz="1600" dirty="0"/>
              <a:t>proportion </a:t>
            </a:r>
            <a:r>
              <a:rPr lang="en-US" sz="1600" dirty="0" smtClean="0"/>
              <a:t>in </a:t>
            </a:r>
            <a:r>
              <a:rPr lang="en-US" sz="1600" dirty="0"/>
              <a:t>South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69% vs. 51% White)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1600" dirty="0"/>
              <a:t>Lower proportion </a:t>
            </a:r>
            <a:r>
              <a:rPr lang="en-US" sz="1600" dirty="0" smtClean="0"/>
              <a:t>in </a:t>
            </a:r>
            <a:r>
              <a:rPr lang="en-US" sz="1600" dirty="0"/>
              <a:t>Mid-West (18% vs. 27% White) and West (4% vs. 13% White</a:t>
            </a:r>
            <a:r>
              <a:rPr lang="en-US" sz="1600" dirty="0" smtClean="0"/>
              <a:t>)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Other races: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1600" dirty="0"/>
              <a:t>Higher proportion in Northeast (17% vs. 9% White) and West (28% vs. 13% White)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1600" dirty="0" smtClean="0"/>
              <a:t>Lower proportion in Mid-West (14% vs. 27% White) and South (40% vs. 51% White)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F45C9-613E-7149-91E8-B02EB25EB042}"/>
              </a:ext>
            </a:extLst>
          </p:cNvPr>
          <p:cNvSpPr/>
          <p:nvPr/>
        </p:nvSpPr>
        <p:spPr>
          <a:xfrm>
            <a:off x="4184073" y="4031245"/>
            <a:ext cx="3667949" cy="283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A1619-ACEE-1C4F-9C86-2CF8ABE57852}"/>
              </a:ext>
            </a:extLst>
          </p:cNvPr>
          <p:cNvSpPr/>
          <p:nvPr/>
        </p:nvSpPr>
        <p:spPr>
          <a:xfrm>
            <a:off x="4184073" y="2948961"/>
            <a:ext cx="3667949" cy="28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Comorbidities greater than 5%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60056"/>
              </p:ext>
            </p:extLst>
          </p:nvPr>
        </p:nvGraphicFramePr>
        <p:xfrm>
          <a:off x="1087667" y="1524000"/>
          <a:ext cx="10016665" cy="467616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0450">
                  <a:extLst>
                    <a:ext uri="{9D8B030D-6E8A-4147-A177-3AD203B41FA5}">
                      <a16:colId xmlns:a16="http://schemas.microsoft.com/office/drawing/2014/main" val="795278630"/>
                    </a:ext>
                  </a:extLst>
                </a:gridCol>
                <a:gridCol w="2583603">
                  <a:extLst>
                    <a:ext uri="{9D8B030D-6E8A-4147-A177-3AD203B41FA5}">
                      <a16:colId xmlns:a16="http://schemas.microsoft.com/office/drawing/2014/main" val="3885885263"/>
                    </a:ext>
                  </a:extLst>
                </a:gridCol>
                <a:gridCol w="1423153">
                  <a:extLst>
                    <a:ext uri="{9D8B030D-6E8A-4147-A177-3AD203B41FA5}">
                      <a16:colId xmlns:a16="http://schemas.microsoft.com/office/drawing/2014/main" val="2384335003"/>
                    </a:ext>
                  </a:extLst>
                </a:gridCol>
                <a:gridCol w="1423153">
                  <a:extLst>
                    <a:ext uri="{9D8B030D-6E8A-4147-A177-3AD203B41FA5}">
                      <a16:colId xmlns:a16="http://schemas.microsoft.com/office/drawing/2014/main" val="199461616"/>
                    </a:ext>
                  </a:extLst>
                </a:gridCol>
                <a:gridCol w="1423153">
                  <a:extLst>
                    <a:ext uri="{9D8B030D-6E8A-4147-A177-3AD203B41FA5}">
                      <a16:colId xmlns:a16="http://schemas.microsoft.com/office/drawing/2014/main" val="2134710567"/>
                    </a:ext>
                  </a:extLst>
                </a:gridCol>
                <a:gridCol w="1423153">
                  <a:extLst>
                    <a:ext uri="{9D8B030D-6E8A-4147-A177-3AD203B41FA5}">
                      <a16:colId xmlns:a16="http://schemas.microsoft.com/office/drawing/2014/main" val="691293086"/>
                    </a:ext>
                  </a:extLst>
                </a:gridCol>
              </a:tblGrid>
              <a:tr h="5437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Overall cohort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Black</a:t>
                      </a:r>
                    </a:p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19%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Other</a:t>
                      </a:r>
                      <a:r>
                        <a:rPr lang="en-US" sz="1800" u="none" strike="noStrike" kern="1200" baseline="30000" dirty="0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sz="1800" u="none" strike="noStrike" kern="1200" baseline="0" dirty="0">
                          <a:effectLst/>
                        </a:rPr>
                        <a:t>13%</a:t>
                      </a:r>
                      <a:endParaRPr lang="en-US" sz="18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9375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# of Patients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190,529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121,978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35,621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effectLst/>
                        </a:rPr>
                        <a:t>24,874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8894912"/>
                  </a:ext>
                </a:extLst>
              </a:tr>
              <a:tr h="543706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Key comorbidities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Chronic pulmonary disease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57352874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Hypertension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741615579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Obesity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169032573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Renal disease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344940830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Diabetes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897284188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Congestive Heart</a:t>
                      </a:r>
                      <a:r>
                        <a:rPr lang="en-US" sz="1800" u="none" strike="noStrike" baseline="0" dirty="0">
                          <a:effectLst/>
                        </a:rPr>
                        <a:t> Failure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112957126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Dementia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423883201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Myocardial Infarction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833953132"/>
                  </a:ext>
                </a:extLst>
              </a:tr>
              <a:tr h="395702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Cerebrovascular disease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27570017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833" y="6505941"/>
            <a:ext cx="10108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Other races include Asian, American Indian or Alaska Native, Native Hawaiian or Pacific Islander; patients with unknown race are excluded </a:t>
            </a:r>
          </a:p>
        </p:txBody>
      </p:sp>
    </p:spTree>
    <p:extLst>
      <p:ext uri="{BB962C8B-B14F-4D97-AF65-F5344CB8AC3E}">
        <p14:creationId xmlns:p14="http://schemas.microsoft.com/office/powerpoint/2010/main" val="35034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94385"/>
          <a:stretch/>
        </p:blipFill>
        <p:spPr>
          <a:xfrm>
            <a:off x="1964948" y="5161049"/>
            <a:ext cx="8813603" cy="315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37" y="1334993"/>
            <a:ext cx="11057536" cy="384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treatment utilization over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9369" y="1328841"/>
            <a:ext cx="3398133" cy="385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5630" y="1328841"/>
            <a:ext cx="3401607" cy="385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13490" y="1328841"/>
            <a:ext cx="3401607" cy="385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8553" y="5548746"/>
            <a:ext cx="11002355" cy="119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RDV use increased approximately 10-fold over time</a:t>
            </a:r>
          </a:p>
          <a:p>
            <a:pPr marL="173038" indent="-173038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There was a rapid increase in use of Dexamethasone between May-Jun, followed by consistent utilization till Nov</a:t>
            </a:r>
          </a:p>
          <a:p>
            <a:pPr marL="173038" indent="-173038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 slow decline in use of anticoagulant treatments was observed over time</a:t>
            </a:r>
          </a:p>
          <a:p>
            <a:pPr marL="173038" indent="-173038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No major differences in these trends were observed by race</a:t>
            </a:r>
          </a:p>
          <a:p>
            <a:pPr marL="173038" indent="-173038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Few patients received tocilizumab (5%), sarilumab (0.02%) and baricitinib (0.003%) in the overall cohort</a:t>
            </a:r>
          </a:p>
        </p:txBody>
      </p:sp>
    </p:spTree>
    <p:extLst>
      <p:ext uri="{BB962C8B-B14F-4D97-AF65-F5344CB8AC3E}">
        <p14:creationId xmlns:p14="http://schemas.microsoft.com/office/powerpoint/2010/main" val="270032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26518" y="1380984"/>
            <a:ext cx="6211608" cy="4406613"/>
            <a:chOff x="3139067" y="1249366"/>
            <a:chExt cx="6211608" cy="44066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9067" y="1249366"/>
              <a:ext cx="6094519" cy="440661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825958" y="1355851"/>
              <a:ext cx="5524717" cy="4034546"/>
              <a:chOff x="3141194" y="1449312"/>
              <a:chExt cx="6335016" cy="387468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059A4E9-EE5E-4D64-8270-1507FE858FFC}"/>
                  </a:ext>
                </a:extLst>
              </p:cNvPr>
              <p:cNvCxnSpPr/>
              <p:nvPr/>
            </p:nvCxnSpPr>
            <p:spPr>
              <a:xfrm>
                <a:off x="3141194" y="1449312"/>
                <a:ext cx="0" cy="387468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7904E3-8EE5-4A87-BEC1-746BAB26EA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1196" y="5308056"/>
                <a:ext cx="633501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Initiation of RDV on day 1 or 2 of hospitalization over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6124336"/>
            <a:ext cx="11058608" cy="521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Among all RDV patients, initiation of RDV on day 1 or 2 of hospitalization increased over two-fold from May to Nov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94385"/>
          <a:stretch/>
        </p:blipFill>
        <p:spPr>
          <a:xfrm>
            <a:off x="1470239" y="5863797"/>
            <a:ext cx="8813603" cy="3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2"/>
          <a:stretch/>
        </p:blipFill>
        <p:spPr>
          <a:xfrm>
            <a:off x="104686" y="1533294"/>
            <a:ext cx="6036524" cy="427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"/>
          <a:stretch/>
        </p:blipFill>
        <p:spPr>
          <a:xfrm>
            <a:off x="6141210" y="1533294"/>
            <a:ext cx="5980166" cy="4304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LOS and ICU LOS over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5898979"/>
            <a:ext cx="11552945" cy="856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From May to Nov, reductions </a:t>
            </a:r>
            <a:r>
              <a:rPr lang="en-US" sz="1600" dirty="0">
                <a:solidFill>
                  <a:schemeClr val="tx1"/>
                </a:solidFill>
              </a:rPr>
              <a:t>in hospital </a:t>
            </a:r>
            <a:r>
              <a:rPr lang="en-US" sz="1600" dirty="0" smtClean="0">
                <a:solidFill>
                  <a:schemeClr val="tx1"/>
                </a:solidFill>
              </a:rPr>
              <a:t>LOS from 6 days to 5 days across all races was observed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During this time, ICU LOS decreased from 5 days to 4 days for White patients, 5 days to 3 days for Black patients and 6 days to 4 days for </a:t>
            </a:r>
            <a:r>
              <a:rPr lang="en-US" sz="1600" smtClean="0">
                <a:solidFill>
                  <a:schemeClr val="tx1"/>
                </a:solidFill>
              </a:rPr>
              <a:t>other races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957" y="1214492"/>
            <a:ext cx="298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Hospital LOS, by 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8145" y="1214492"/>
            <a:ext cx="298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ICU LOS, by race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956788" y="1784840"/>
            <a:ext cx="1828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843036" y="1645139"/>
            <a:ext cx="1333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Median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○        Mean 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Box    IQR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9924967" y="1784839"/>
            <a:ext cx="1828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3417" y="1645139"/>
            <a:ext cx="1333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Median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○        Mean 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Box    IQR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84115" y="4787189"/>
            <a:ext cx="589021" cy="369332"/>
            <a:chOff x="665142" y="4357869"/>
            <a:chExt cx="589021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665142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850899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5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1049356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78" y="4417857"/>
            <a:ext cx="589021" cy="369332"/>
            <a:chOff x="665142" y="4357869"/>
            <a:chExt cx="589021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665142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850899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6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1049356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6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264391" y="4904393"/>
            <a:ext cx="589021" cy="450445"/>
            <a:chOff x="665142" y="4257506"/>
            <a:chExt cx="589021" cy="4504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665142" y="4268657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850899" y="433861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1049356" y="4257506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24555" y="4445849"/>
            <a:ext cx="589021" cy="469695"/>
            <a:chOff x="665142" y="4257506"/>
            <a:chExt cx="589021" cy="4696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665142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850899" y="4357869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5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9AA7E7-64E5-2F45-A5B9-A3B924FC535E}"/>
                </a:ext>
              </a:extLst>
            </p:cNvPr>
            <p:cNvSpPr txBox="1"/>
            <p:nvPr/>
          </p:nvSpPr>
          <p:spPr>
            <a:xfrm>
              <a:off x="1049356" y="4257506"/>
              <a:ext cx="2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6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26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2" y="1285993"/>
            <a:ext cx="7306802" cy="4664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In-hospital all-cause mortality over time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3858" y="1405054"/>
            <a:ext cx="6575477" cy="3985007"/>
            <a:chOff x="2665140" y="1399478"/>
            <a:chExt cx="7507585" cy="46744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59A4E9-EE5E-4D64-8270-1507FE858FFC}"/>
                </a:ext>
              </a:extLst>
            </p:cNvPr>
            <p:cNvCxnSpPr/>
            <p:nvPr/>
          </p:nvCxnSpPr>
          <p:spPr>
            <a:xfrm>
              <a:off x="2665140" y="1399478"/>
              <a:ext cx="0" cy="467406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7904E3-8EE5-4A87-BEC1-746BAB26E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5142" y="6073932"/>
              <a:ext cx="7507583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609600" y="6063218"/>
            <a:ext cx="10972800" cy="731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Overall in-hospital mortality rate decreased by 35% for the overall cohort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In-hospital mortality rate decreased by 38% in Black </a:t>
            </a:r>
            <a:r>
              <a:rPr lang="en-US" sz="1600" dirty="0" smtClean="0">
                <a:solidFill>
                  <a:schemeClr val="tx1"/>
                </a:solidFill>
              </a:rPr>
              <a:t>patients; 38% in White patients; 33% in other races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patients hospitalized with COVID-19 in the US, use of RDV increased approximately 10-fold from May to Nov. A similar increase was observed with dexamethasone utilization.</a:t>
            </a:r>
          </a:p>
          <a:p>
            <a:r>
              <a:rPr lang="en-US" dirty="0"/>
              <a:t>Among RDV patients, initiation of RDV on day 1 or 2 of the hospitalization increased more than two-fold during this time.</a:t>
            </a:r>
          </a:p>
          <a:p>
            <a:r>
              <a:rPr lang="en-US" dirty="0"/>
              <a:t>Over this time period, a 35% reduction in mortality, a 17% reduction in LOS and 20% reduction in ICU stay were observed.</a:t>
            </a:r>
          </a:p>
          <a:p>
            <a:r>
              <a:rPr lang="en-US" dirty="0"/>
              <a:t>Similar treatment trajectories and outcomes patterns over time were observed in Black, White, and other races.</a:t>
            </a:r>
          </a:p>
          <a:p>
            <a:r>
              <a:rPr lang="en-US" dirty="0"/>
              <a:t>Further analyses are required to understand the association between practice patterns, treatments, and outcomes.</a:t>
            </a:r>
          </a:p>
        </p:txBody>
      </p:sp>
    </p:spTree>
    <p:extLst>
      <p:ext uri="{BB962C8B-B14F-4D97-AF65-F5344CB8AC3E}">
        <p14:creationId xmlns:p14="http://schemas.microsoft.com/office/powerpoint/2010/main" val="1910491650"/>
      </p:ext>
    </p:extLst>
  </p:cSld>
  <p:clrMapOvr>
    <a:masterClrMapping/>
  </p:clrMapOvr>
</p:sld>
</file>

<file path=ppt/theme/theme1.xml><?xml version="1.0" encoding="utf-8"?>
<a:theme xmlns:a="http://schemas.openxmlformats.org/drawingml/2006/main" name="Gilead COVID Template">
  <a:themeElements>
    <a:clrScheme name="COVID III">
      <a:dk1>
        <a:sysClr val="windowText" lastClr="000000"/>
      </a:dk1>
      <a:lt1>
        <a:sysClr val="window" lastClr="FFFFFF"/>
      </a:lt1>
      <a:dk2>
        <a:srgbClr val="C00000"/>
      </a:dk2>
      <a:lt2>
        <a:srgbClr val="A6A6A6"/>
      </a:lt2>
      <a:accent1>
        <a:srgbClr val="E06464"/>
      </a:accent1>
      <a:accent2>
        <a:srgbClr val="62071E"/>
      </a:accent2>
      <a:accent3>
        <a:srgbClr val="575B0C"/>
      </a:accent3>
      <a:accent4>
        <a:srgbClr val="0070C0"/>
      </a:accent4>
      <a:accent5>
        <a:srgbClr val="FF5F41"/>
      </a:accent5>
      <a:accent6>
        <a:srgbClr val="FF6600"/>
      </a:accent6>
      <a:hlink>
        <a:srgbClr val="00206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2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BE414A226C4498458B4CEBBCDD7BD" ma:contentTypeVersion="8" ma:contentTypeDescription="Create a new document." ma:contentTypeScope="" ma:versionID="322a1de1338e9371dc5f7a9e132b857b">
  <xsd:schema xmlns:xsd="http://www.w3.org/2001/XMLSchema" xmlns:xs="http://www.w3.org/2001/XMLSchema" xmlns:p="http://schemas.microsoft.com/office/2006/metadata/properties" xmlns:ns2="4445fbb4-170d-4c92-9ae0-e6befbd86359" targetNamespace="http://schemas.microsoft.com/office/2006/metadata/properties" ma:root="true" ma:fieldsID="6dc90cb078acf84c54e0cbfaef88e210" ns2:_="">
    <xsd:import namespace="4445fbb4-170d-4c92-9ae0-e6befbd86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5fbb4-170d-4c92-9ae0-e6befbd86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AFF36-632D-416C-8BC0-F24DAF2A56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45fbb4-170d-4c92-9ae0-e6befbd863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7D8C1D-5C01-48ED-A42B-9C70CF0B2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45fbb4-170d-4c92-9ae0-e6befbd86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B9190-E14C-458B-A9AF-DEE0972EAD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10458</TotalTime>
  <Words>1225</Words>
  <Application>Microsoft Office PowerPoint</Application>
  <PresentationFormat>Widescreen</PresentationFormat>
  <Paragraphs>303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Oriya MN</vt:lpstr>
      <vt:lpstr>Arial</vt:lpstr>
      <vt:lpstr>Calibri</vt:lpstr>
      <vt:lpstr>Wingdings</vt:lpstr>
      <vt:lpstr>Wingdings 2</vt:lpstr>
      <vt:lpstr>Gilead COVID Template</vt:lpstr>
      <vt:lpstr>Office Theme</vt:lpstr>
      <vt:lpstr>TREATMENT AND OUTCOMES OF COVID-19 IN THE US: ARE THEY DIFFERENT ACCORDING TO RACE?</vt:lpstr>
      <vt:lpstr>Introduction</vt:lpstr>
      <vt:lpstr>Demographic Characteristics</vt:lpstr>
      <vt:lpstr>Comorbidities greater than 5%</vt:lpstr>
      <vt:lpstr>COVID-19 treatment utilization over time</vt:lpstr>
      <vt:lpstr>Initiation of RDV on day 1 or 2 of hospitalization over time</vt:lpstr>
      <vt:lpstr>Hospital LOS and ICU LOS over time</vt:lpstr>
      <vt:lpstr>In-hospital all-cause mortality over time</vt:lpstr>
      <vt:lpstr>Conclusion</vt:lpstr>
      <vt:lpstr>TREATMENT AND OUTCOMES OF COVID-19 IN THE US: ARE THEY DIFFERENT ACCORDING TO RACE?</vt:lpstr>
      <vt:lpstr>Back-up</vt:lpstr>
      <vt:lpstr>Hospital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Marsh</dc:creator>
  <cp:lastModifiedBy>Aastha Chandak</cp:lastModifiedBy>
  <cp:revision>350</cp:revision>
  <dcterms:created xsi:type="dcterms:W3CDTF">2020-04-30T20:11:35Z</dcterms:created>
  <dcterms:modified xsi:type="dcterms:W3CDTF">2021-02-20T19:12:54Z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0x010100424BE414A226C4498458B4CEBBCDD7BD</vt:lpwstr>
  </property>
</Properties>
</file>