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C40C-7566-C84A-856C-38E7ACDB2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F6549-E259-6C4D-A2C0-1CEB9BDBC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29B01-638E-ED4B-A431-E361C5C7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D0FC-90B3-5243-83D7-D56266CE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5E75A-EC82-F943-AB4A-02BA49B7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7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26D1-B78D-A84F-966B-9E952CABD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997A8-EC9F-EB43-BD9D-B9448E376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B32B4-6FBF-3E4C-8F9D-FDD9DF610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4A1BB-A654-564D-9DF8-41195999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04C5E-F0E1-FE46-994D-656CEB399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E5EF7-A2D7-8341-8ED9-F6A52A10CE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06B401-619B-5941-AC2E-10FACB66E3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CFA6E9-D4AF-1744-BF25-572EA28AA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779F7-5D9D-4D48-B97C-8B2E57E2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54C9-DF64-A74E-AE8B-CC371B9D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0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76911-BCEF-6246-ADE9-AD61DFC3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8B3E2-5453-E34E-85A5-777934395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3EB22-88B4-6749-B7C7-636128F1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7CF3A-04B1-CE4B-83A8-A8BC53F4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57E91-CBA0-514A-84AB-742AC87D9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2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833B8-E9DA-DD49-9066-73F011DFC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694DF-0FB4-DC4D-B3C1-EF69C66A0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4127-8EFD-C84D-B075-46422E3B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0E41C-59EF-6B46-9DF6-FCF61510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03AC3-36C0-2440-AA23-DA633709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4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A860-1570-7243-A2F1-D0CF95BD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954C0-7010-2447-8529-AC7967A7E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396FA-B143-3C41-AFF3-1CC51146C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0279C-3279-DD4F-882B-FF79B976F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E349D-A9CA-9140-96D5-ED1EFB71F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A2CBA-3D04-1949-A123-199427058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860C-C9CE-1F44-BF71-D9602133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29D24-6AE6-AF4D-8A4B-60ABE9522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739CE-B8D4-394C-B457-352E8767C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B0585-3D66-A94A-98CA-E3DE5785F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262B85-44FF-9B41-8704-F079B82787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C4168-2F17-454B-9A72-B4355AD6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4457BE-633A-1B4D-BF5F-643F5AAED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A2896F-21E2-AD4B-8159-0E988E75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68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0FEDF-B19B-E74D-BC2E-DF2B193D9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D5266-9CDB-9241-8511-78A84C542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7B9C9-5F02-8543-860B-073BC913D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B033B-5196-D64B-9734-7437777E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1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E2EB6-B37E-7843-A510-BC5140559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5B2168-67CD-174C-859F-CE97CADC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446C8-2F67-514F-A36F-0D75A97D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70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3677-E81E-F541-9679-981F1F39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38D34-4EB2-2A49-8FF3-C9375C932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48687-C2F8-2A4F-9233-244C76EDE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216DD-7FC2-CC4C-A410-2693671CC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D3938-61A7-F34C-A673-E7D59FB3C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31FA7D-FA50-2340-9641-22E40DA9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68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EC332-D1D0-064D-8C25-CB8AD60F5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6A025-A9B7-294E-A6DC-D477BEC97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EC269-5644-FD46-959D-123AAAF1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D8884-6537-8144-B624-75B75B20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1C588-F387-9D47-BCD0-5D8E3E15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3BA65-7F25-804A-BA80-460F348B6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C7FF9D-E9D3-F141-93E7-C7AB317D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F5798C-40A5-5743-8807-919772D57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A1F88-C6F0-8546-A249-F5EC2C803E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7EA4C-27EA-F343-9081-55278B9D4E60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2396D-7FDC-264E-B630-BF69C5CF6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EAFE8-77FF-F64D-8E21-F0B0BA66F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2A4FD-1165-9342-85A1-3C7CC813B7D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8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2.aievolution.com/cro2101/index.cfm?do=abs.viewAbs&amp;abs=2382" TargetMode="External"/><Relationship Id="rId2" Type="http://schemas.openxmlformats.org/officeDocument/2006/relationships/hyperlink" Target="https://ww2.aievolution.com/cro2101/index.cfm?do=ev.viewEv&amp;ev=279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6D55-B968-4040-B240-5A828EBDDD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b="1" dirty="0"/>
              <a:t>COST-EFFECTIVENESS OF LONG-ACTING </a:t>
            </a:r>
            <a:r>
              <a:rPr lang="en-US" sz="4400" b="1" dirty="0" err="1"/>
              <a:t>PrEP</a:t>
            </a:r>
            <a:r>
              <a:rPr lang="en-US" sz="4400" b="1" dirty="0"/>
              <a:t> AMONG MSM/TGW IN THE US</a:t>
            </a:r>
            <a:br>
              <a:rPr lang="en-US" sz="4400" b="1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D19CA-1106-1744-B1C1-7A80317CB2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00363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Dr Anne </a:t>
            </a:r>
            <a:r>
              <a:rPr lang="en-US" i="1" dirty="0" err="1"/>
              <a:t>Neilan</a:t>
            </a:r>
            <a:r>
              <a:rPr lang="en-US" i="1" dirty="0"/>
              <a:t>, MD</a:t>
            </a:r>
            <a:r>
              <a:rPr lang="en-US" dirty="0"/>
              <a:t> </a:t>
            </a:r>
            <a:endParaRPr lang="en-US" i="1" dirty="0"/>
          </a:p>
          <a:p>
            <a:r>
              <a:rPr lang="en-US" i="1" dirty="0"/>
              <a:t>Presented During:</a:t>
            </a:r>
            <a:r>
              <a:rPr lang="en-US" dirty="0"/>
              <a:t> </a:t>
            </a:r>
            <a:r>
              <a:rPr lang="en-US" dirty="0">
                <a:hlinkClick r:id="rId2" tooltip="PREVENTION 2021"/>
              </a:rPr>
              <a:t> PREVENTION 2021</a:t>
            </a:r>
            <a:endParaRPr lang="en-US" dirty="0"/>
          </a:p>
          <a:p>
            <a:r>
              <a:rPr lang="en-US" dirty="0"/>
              <a:t>Tue, 3/9: 12:15 PM  - 12:25 PM </a:t>
            </a:r>
            <a:br>
              <a:rPr lang="en-US" dirty="0"/>
            </a:br>
            <a:r>
              <a:rPr lang="en-US" dirty="0"/>
              <a:t>00150 </a:t>
            </a:r>
            <a:br>
              <a:rPr lang="en-US" dirty="0"/>
            </a:br>
            <a:r>
              <a:rPr lang="en-US" dirty="0"/>
              <a:t>Oral Abstract Session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Virtual CROI 2021 </a:t>
            </a:r>
          </a:p>
          <a:p>
            <a:r>
              <a:rPr lang="en-US" dirty="0">
                <a:hlinkClick r:id="rId3" tooltip="View Abstract 150"/>
              </a:rPr>
              <a:t>View Abstract 150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57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4A688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DEB1D9-C158-224F-A755-E58C3AAA4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" r="12139" b="-2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59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73775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0FDFCDA-BD30-DC40-9C14-DA9C858794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90" b="-2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39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81855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1293268-1C8F-A743-8707-77FA7F0CC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790" b="-2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43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03F4BFD-5DB7-0543-B6BF-9774BADA9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6" r="9177" b="-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4E698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0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6965CAC-A583-3C47-A6DB-EF911164A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1" r="9092" b="-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4C64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09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218BC02-8DCD-C744-AB4D-C2A47D6FC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8" r="9084" b="-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4B638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823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4EBB93F-897D-B240-9634-487597206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" r="10292" b="-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4446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79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DC59BB2A-CFE0-1144-B020-84D194C0FB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" r="10418" b="-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415F8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60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69DB166-6D9D-7E45-9AD6-1D3960C841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" r="9775" b="-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46658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353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4446966-055B-844E-959B-13F297CF73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1" r="10102" b="-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43618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710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D79FD8A-9D99-3C4E-9D5F-9FF4469B12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9" r="7301" b="-2"/>
          <a:stretch/>
        </p:blipFill>
        <p:spPr>
          <a:xfrm>
            <a:off x="466344" y="448056"/>
            <a:ext cx="9180576" cy="5952744"/>
          </a:xfrm>
          <a:prstGeom prst="rect">
            <a:avLst/>
          </a:prstGeom>
        </p:spPr>
      </p:pic>
      <p:sp>
        <p:nvSpPr>
          <p:cNvPr id="12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42446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722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1BC120BC-9204-3D45-90A7-37295E5DF2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0" b="238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 with medium confidence">
            <a:extLst>
              <a:ext uri="{FF2B5EF4-FFF2-40B4-BE49-F238E27FC236}">
                <a16:creationId xmlns:a16="http://schemas.microsoft.com/office/drawing/2014/main" id="{A5816EAE-B454-9440-ADD7-3AE8B85FEE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3" r="-1" b="1368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90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04DF5E8-DD22-F64A-8B62-78A85C0EF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457200"/>
            <a:ext cx="107576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6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6FA4FE54-6544-D84D-A01C-9F472D9E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457200"/>
            <a:ext cx="107576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81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6061A79-3CF0-5B4D-AA66-7212E8235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40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2A573A2-13AE-E544-8FA2-E352F96BD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457200"/>
            <a:ext cx="107576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47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8CB5C1-0427-454D-A142-2B5D14D8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457200"/>
            <a:ext cx="107576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51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76FDB69-4FF0-8348-96AB-C1DBD4DD6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76" y="457200"/>
            <a:ext cx="1075764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0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46586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4A12873-5950-EA42-B9C8-D219BFF600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7" r="10362" b="-2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6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4B638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36243E5-A1E0-A048-85F5-3B99813CA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2" r="8917" b="-2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5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4D64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2DE9F9F-1541-1B49-A31A-027E2381B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7" r="8932" b="-2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50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77EDB67-B2DB-F94A-BFA3-2B41FED4DB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8" r="8142" b="-2"/>
          <a:stretch/>
        </p:blipFill>
        <p:spPr>
          <a:xfrm>
            <a:off x="466344" y="448056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4A5F7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72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ADE432-7DF2-824C-BE97-012CEBBAD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2" r="13078" b="-2"/>
          <a:stretch/>
        </p:blipFill>
        <p:spPr>
          <a:xfrm>
            <a:off x="466344" y="448056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47586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551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8A706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224D02-5C45-0D40-9896-239333592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54" r="9735" b="-2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34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FA678AD-5372-1D45-94AA-BFEA563F4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5" r="11095" b="-2"/>
          <a:stretch/>
        </p:blipFill>
        <p:spPr>
          <a:xfrm>
            <a:off x="466344" y="448056"/>
            <a:ext cx="9180576" cy="59527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512" y="448056"/>
            <a:ext cx="1920339" cy="2894124"/>
          </a:xfrm>
          <a:prstGeom prst="rect">
            <a:avLst/>
          </a:prstGeom>
          <a:solidFill>
            <a:srgbClr val="4C627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1414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79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Breitbild</PresentationFormat>
  <Paragraphs>7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COST-EFFECTIVENESS OF LONG-ACTING PrEP AMONG MSM/TGW IN THE US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COST-EFFECTIVENESS OF LONG-ACTING PrEP AMONG MSM/TGW IN THE US</dc:title>
  <dc:creator>A.C Demidont</dc:creator>
  <cp:lastModifiedBy>Bastian Grewe</cp:lastModifiedBy>
  <cp:revision>3</cp:revision>
  <dcterms:created xsi:type="dcterms:W3CDTF">2021-03-09T17:22:33Z</dcterms:created>
  <dcterms:modified xsi:type="dcterms:W3CDTF">2021-03-13T13:47:55Z</dcterms:modified>
</cp:coreProperties>
</file>