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768" r:id="rId5"/>
  </p:sldMasterIdLst>
  <p:notesMasterIdLst>
    <p:notesMasterId r:id="rId18"/>
  </p:notesMasterIdLst>
  <p:handoutMasterIdLst>
    <p:handoutMasterId r:id="rId19"/>
  </p:handoutMasterIdLst>
  <p:sldIdLst>
    <p:sldId id="366" r:id="rId6"/>
    <p:sldId id="397" r:id="rId7"/>
    <p:sldId id="389" r:id="rId8"/>
    <p:sldId id="390" r:id="rId9"/>
    <p:sldId id="398" r:id="rId10"/>
    <p:sldId id="399" r:id="rId11"/>
    <p:sldId id="392" r:id="rId12"/>
    <p:sldId id="400" r:id="rId13"/>
    <p:sldId id="394" r:id="rId14"/>
    <p:sldId id="395" r:id="rId15"/>
    <p:sldId id="396" r:id="rId16"/>
    <p:sldId id="401" r:id="rId17"/>
  </p:sldIdLst>
  <p:sldSz cx="9144000" cy="5143500" type="screen16x9"/>
  <p:notesSz cx="7102475" cy="9037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orient="horz" pos="940" userDrawn="1">
          <p15:clr>
            <a:srgbClr val="A4A3A4"/>
          </p15:clr>
        </p15:guide>
        <p15:guide id="3" orient="horz" pos="3888">
          <p15:clr>
            <a:srgbClr val="A4A3A4"/>
          </p15:clr>
        </p15:guide>
        <p15:guide id="4" orient="horz" pos="4224">
          <p15:clr>
            <a:srgbClr val="A4A3A4"/>
          </p15:clr>
        </p15:guide>
        <p15:guide id="5" orient="horz" pos="288">
          <p15:clr>
            <a:srgbClr val="A4A3A4"/>
          </p15:clr>
        </p15:guide>
        <p15:guide id="6" pos="2880">
          <p15:clr>
            <a:srgbClr val="A4A3A4"/>
          </p15:clr>
        </p15:guide>
        <p15:guide id="7" pos="295" userDrawn="1">
          <p15:clr>
            <a:srgbClr val="A4A3A4"/>
          </p15:clr>
        </p15:guide>
        <p15:guide id="8" pos="5465" userDrawn="1">
          <p15:clr>
            <a:srgbClr val="A4A3A4"/>
          </p15:clr>
        </p15:guide>
        <p15:guide id="9" orient="horz" pos="3264">
          <p15:clr>
            <a:srgbClr val="A4A3A4"/>
          </p15:clr>
        </p15:guide>
        <p15:guide id="10" orient="horz" pos="3887">
          <p15:clr>
            <a:srgbClr val="A4A3A4"/>
          </p15:clr>
        </p15:guide>
        <p15:guide id="11" pos="272" userDrawn="1">
          <p15:clr>
            <a:srgbClr val="A4A3A4"/>
          </p15:clr>
        </p15:guide>
        <p15:guide id="12" orient="horz" pos="1620">
          <p15:clr>
            <a:srgbClr val="A4A3A4"/>
          </p15:clr>
        </p15:guide>
        <p15:guide id="13" orient="horz" pos="735" userDrawn="1">
          <p15:clr>
            <a:srgbClr val="A4A3A4"/>
          </p15:clr>
        </p15:guide>
        <p15:guide id="14" orient="horz" pos="3094" userDrawn="1">
          <p15:clr>
            <a:srgbClr val="A4A3A4"/>
          </p15:clr>
        </p15:guide>
        <p15:guide id="15" orient="horz" pos="3162" userDrawn="1">
          <p15:clr>
            <a:srgbClr val="A4A3A4"/>
          </p15:clr>
        </p15:guide>
        <p15:guide id="16" orient="horz" pos="216">
          <p15:clr>
            <a:srgbClr val="A4A3A4"/>
          </p15:clr>
        </p15:guide>
        <p15:guide id="17" orient="horz" pos="2459" userDrawn="1">
          <p15:clr>
            <a:srgbClr val="A4A3A4"/>
          </p15:clr>
        </p15:guide>
        <p15:guide id="18" orient="horz" pos="2935" userDrawn="1">
          <p15:clr>
            <a:srgbClr val="A4A3A4"/>
          </p15:clr>
        </p15:guide>
      </p15:sldGuideLst>
    </p:ext>
    <p:ext uri="{2D200454-40CA-4A62-9FC3-DE9A4176ACB9}">
      <p15:notesGuideLst xmlns:p15="http://schemas.microsoft.com/office/powerpoint/2012/main">
        <p15:guide id="1" orient="horz" pos="2800" userDrawn="1">
          <p15:clr>
            <a:srgbClr val="A4A3A4"/>
          </p15:clr>
        </p15:guide>
        <p15:guide id="2" pos="2188" userDrawn="1">
          <p15:clr>
            <a:srgbClr val="A4A3A4"/>
          </p15:clr>
        </p15:guide>
        <p15:guide id="3" orient="horz" pos="2847"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Davies" initials="HD" lastIdx="5" clrIdx="0">
    <p:extLst>
      <p:ext uri="{19B8F6BF-5375-455C-9EA6-DF929625EA0E}">
        <p15:presenceInfo xmlns:p15="http://schemas.microsoft.com/office/powerpoint/2012/main" userId="S::heather.davies@aspire-scientific.com::b2b0e0a4-e3a1-47e8-90a9-27da883f6d1e" providerId="AD"/>
      </p:ext>
    </p:extLst>
  </p:cmAuthor>
  <p:cmAuthor id="2" name="Aspire Scientific" initials="AS" lastIdx="19" clrIdx="1">
    <p:extLst>
      <p:ext uri="{19B8F6BF-5375-455C-9EA6-DF929625EA0E}">
        <p15:presenceInfo xmlns:p15="http://schemas.microsoft.com/office/powerpoint/2012/main" userId="Aspire Scientific" providerId="None"/>
      </p:ext>
    </p:extLst>
  </p:cmAuthor>
  <p:cmAuthor id="3" name="Helena Diaz Cuervo" initials="HDC" lastIdx="9" clrIdx="2">
    <p:extLst>
      <p:ext uri="{19B8F6BF-5375-455C-9EA6-DF929625EA0E}">
        <p15:presenceInfo xmlns:p15="http://schemas.microsoft.com/office/powerpoint/2012/main" userId="S::hdiazcuervo@gilead.com::5a41c597-81e8-4fa3-8461-4f4b9cc251a7" providerId="AD"/>
      </p:ext>
    </p:extLst>
  </p:cmAuthor>
  <p:cmAuthor id="4" name="Richard Haubrich" initials="RH" lastIdx="12" clrIdx="3">
    <p:extLst>
      <p:ext uri="{19B8F6BF-5375-455C-9EA6-DF929625EA0E}">
        <p15:presenceInfo xmlns:p15="http://schemas.microsoft.com/office/powerpoint/2012/main" userId="S::richard.haubrich@gilead.com::ba942509-d69b-420b-bbfc-6885e147bac9" providerId="AD"/>
      </p:ext>
    </p:extLst>
  </p:cmAuthor>
  <p:cmAuthor id="5" name="Anand Chokkalingam" initials="AC" lastIdx="13" clrIdx="4">
    <p:extLst>
      <p:ext uri="{19B8F6BF-5375-455C-9EA6-DF929625EA0E}">
        <p15:presenceInfo xmlns:p15="http://schemas.microsoft.com/office/powerpoint/2012/main" userId="S::Anand.Chokkalingam@gilead.com::8e674773-644f-46b0-952a-fe7763cfeb6b" providerId="AD"/>
      </p:ext>
    </p:extLst>
  </p:cmAuthor>
  <p:cmAuthor id="6" name="Editor" initials="AT" lastIdx="27" clrIdx="5">
    <p:extLst>
      <p:ext uri="{19B8F6BF-5375-455C-9EA6-DF929625EA0E}">
        <p15:presenceInfo xmlns:p15="http://schemas.microsoft.com/office/powerpoint/2012/main" userId="E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7E7E7"/>
    <a:srgbClr val="FFB3B3"/>
    <a:srgbClr val="717171"/>
    <a:srgbClr val="A6A6A6"/>
    <a:srgbClr val="A0A0A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5" autoAdjust="0"/>
    <p:restoredTop sz="96327" autoAdjust="0"/>
  </p:normalViewPr>
  <p:slideViewPr>
    <p:cSldViewPr snapToGrid="0">
      <p:cViewPr varScale="1">
        <p:scale>
          <a:sx n="146" d="100"/>
          <a:sy n="146" d="100"/>
        </p:scale>
        <p:origin x="696" y="108"/>
      </p:cViewPr>
      <p:guideLst>
        <p:guide orient="horz" pos="2164"/>
        <p:guide orient="horz" pos="940"/>
        <p:guide orient="horz" pos="3888"/>
        <p:guide orient="horz" pos="4224"/>
        <p:guide orient="horz" pos="288"/>
        <p:guide pos="2880"/>
        <p:guide pos="295"/>
        <p:guide pos="5465"/>
        <p:guide orient="horz" pos="3264"/>
        <p:guide orient="horz" pos="3887"/>
        <p:guide pos="272"/>
        <p:guide orient="horz" pos="1620"/>
        <p:guide orient="horz" pos="735"/>
        <p:guide orient="horz" pos="3094"/>
        <p:guide orient="horz" pos="3162"/>
        <p:guide orient="horz" pos="216"/>
        <p:guide orient="horz" pos="2459"/>
        <p:guide orient="horz" pos="2935"/>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3" d="100"/>
          <a:sy n="83" d="100"/>
        </p:scale>
        <p:origin x="5780" y="80"/>
      </p:cViewPr>
      <p:guideLst>
        <p:guide orient="horz" pos="2800"/>
        <p:guide pos="2188"/>
        <p:guide orient="horz" pos="284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0925925925929"/>
          <c:y val="5.570710576096663E-2"/>
          <c:w val="0.80309944444444448"/>
          <c:h val="0.77676259400424785"/>
        </c:manualLayout>
      </c:layout>
      <c:barChart>
        <c:barDir val="col"/>
        <c:grouping val="clustered"/>
        <c:varyColors val="0"/>
        <c:ser>
          <c:idx val="3"/>
          <c:order val="0"/>
          <c:tx>
            <c:strRef>
              <c:f>Sheet1!$B$1</c:f>
              <c:strCache>
                <c:ptCount val="1"/>
                <c:pt idx="0">
                  <c:v>Column4</c:v>
                </c:pt>
              </c:strCache>
            </c:strRef>
          </c:tx>
          <c:spPr>
            <a:solidFill>
              <a:srgbClr val="286497"/>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1E09-4AAE-B18C-2DDE0DECCCD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E09-4AAE-B18C-2DDE0DECCCD6}"/>
              </c:ext>
            </c:extLst>
          </c:dPt>
          <c:dPt>
            <c:idx val="3"/>
            <c:invertIfNegative val="0"/>
            <c:bubble3D val="0"/>
            <c:spPr>
              <a:solidFill>
                <a:srgbClr val="286497"/>
              </a:solidFill>
              <a:ln>
                <a:noFill/>
              </a:ln>
              <a:effectLst/>
            </c:spPr>
            <c:extLst>
              <c:ext xmlns:c16="http://schemas.microsoft.com/office/drawing/2014/chart" uri="{C3380CC4-5D6E-409C-BE32-E72D297353CC}">
                <c16:uniqueId val="{00000005-1E09-4AAE-B18C-2DDE0DECCCD6}"/>
              </c:ext>
            </c:extLst>
          </c:dPt>
          <c:dLbls>
            <c:dLbl>
              <c:idx val="0"/>
              <c:layout>
                <c:manualLayout>
                  <c:x val="-2.9592945041902011E-5"/>
                  <c:y val="-4.1559410072140757E-2"/>
                </c:manualLayout>
              </c:layout>
              <c:tx>
                <c:rich>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r>
                      <a:rPr lang="en-US" sz="1100" dirty="0"/>
                      <a:t>65% </a:t>
                    </a:r>
                    <a:br>
                      <a:rPr lang="en-US" sz="1100" dirty="0"/>
                    </a:br>
                    <a:r>
                      <a:rPr lang="en-US" sz="1100" dirty="0"/>
                      <a:t>(n=240)</a:t>
                    </a:r>
                  </a:p>
                </c:rich>
              </c:tx>
              <c:spPr>
                <a:noFill/>
                <a:ln>
                  <a:noFill/>
                </a:ln>
                <a:effectLst/>
              </c:spPr>
              <c:txPr>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09-4AAE-B18C-2DDE0DECCCD6}"/>
                </c:ext>
              </c:extLst>
            </c:dLbl>
            <c:dLbl>
              <c:idx val="1"/>
              <c:layout>
                <c:manualLayout>
                  <c:x val="8.9045438234067482E-5"/>
                  <c:y val="-2.186120371377075E-2"/>
                </c:manualLayout>
              </c:layout>
              <c:tx>
                <c:rich>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r>
                      <a:rPr lang="en-US" sz="1100" dirty="0"/>
                      <a:t>57% </a:t>
                    </a:r>
                  </a:p>
                  <a:p>
                    <a:pPr algn="ctr" rtl="0">
                      <a:defRPr sz="1100"/>
                    </a:pPr>
                    <a:r>
                      <a:rPr lang="en-US" sz="1100" dirty="0"/>
                      <a:t>(n=798)</a:t>
                    </a:r>
                  </a:p>
                </c:rich>
              </c:tx>
              <c:spPr>
                <a:noFill/>
                <a:ln>
                  <a:noFill/>
                </a:ln>
                <a:effectLst/>
              </c:spPr>
              <c:txPr>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E09-4AAE-B18C-2DDE0DECCCD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Sheet1!$I$2:$I$3</c:f>
                <c:numCache>
                  <c:formatCode>General</c:formatCode>
                  <c:ptCount val="2"/>
                  <c:pt idx="0">
                    <c:v>6.2199999999999989</c:v>
                  </c:pt>
                  <c:pt idx="1">
                    <c:v>3.3799999999999955</c:v>
                  </c:pt>
                </c:numCache>
              </c:numRef>
            </c:plus>
            <c:minus>
              <c:numRef>
                <c:f>Sheet1!$H$2:$H$3</c:f>
                <c:numCache>
                  <c:formatCode>General</c:formatCode>
                  <c:ptCount val="2"/>
                  <c:pt idx="0">
                    <c:v>6.1700000000000017</c:v>
                  </c:pt>
                  <c:pt idx="1">
                    <c:v>3.6000000000000014</c:v>
                  </c:pt>
                </c:numCache>
              </c:numRef>
            </c:minus>
            <c:spPr>
              <a:noFill/>
              <a:ln w="9525" cap="flat" cmpd="sng" algn="ctr">
                <a:solidFill>
                  <a:schemeClr val="tx1">
                    <a:lumMod val="65000"/>
                    <a:lumOff val="35000"/>
                  </a:schemeClr>
                </a:solidFill>
                <a:round/>
              </a:ln>
              <a:effectLst/>
            </c:spPr>
          </c:errBars>
          <c:cat>
            <c:strRef>
              <c:f>Sheet1!$A$2:$A$3</c:f>
              <c:strCache>
                <c:ptCount val="2"/>
                <c:pt idx="0">
                  <c:v>Remdesivir cohort
(n=368)</c:v>
                </c:pt>
                <c:pt idx="1">
                  <c:v>Non-remdesivir cohort
(n=1398)*</c:v>
                </c:pt>
              </c:strCache>
            </c:strRef>
          </c:cat>
          <c:val>
            <c:numRef>
              <c:f>Sheet1!$B$2:$B$3</c:f>
              <c:numCache>
                <c:formatCode>#,##0.00</c:formatCode>
                <c:ptCount val="2"/>
                <c:pt idx="0">
                  <c:v>65.2</c:v>
                </c:pt>
                <c:pt idx="1">
                  <c:v>57.1</c:v>
                </c:pt>
              </c:numCache>
            </c:numRef>
          </c:val>
          <c:extLst>
            <c:ext xmlns:c16="http://schemas.microsoft.com/office/drawing/2014/chart" uri="{C3380CC4-5D6E-409C-BE32-E72D297353CC}">
              <c16:uniqueId val="{00000006-1E09-4AAE-B18C-2DDE0DECCCD6}"/>
            </c:ext>
          </c:extLst>
        </c:ser>
        <c:dLbls>
          <c:dLblPos val="outEnd"/>
          <c:showLegendKey val="0"/>
          <c:showVal val="1"/>
          <c:showCatName val="0"/>
          <c:showSerName val="0"/>
          <c:showPercent val="0"/>
          <c:showBubbleSize val="0"/>
        </c:dLbls>
        <c:gapWidth val="110"/>
        <c:axId val="780289616"/>
        <c:axId val="780285680"/>
      </c:barChart>
      <c:catAx>
        <c:axId val="780289616"/>
        <c:scaling>
          <c:orientation val="minMax"/>
        </c:scaling>
        <c:delete val="0"/>
        <c:axPos val="b"/>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80285680"/>
        <c:crosses val="autoZero"/>
        <c:auto val="1"/>
        <c:lblAlgn val="ctr"/>
        <c:lblOffset val="100"/>
        <c:noMultiLvlLbl val="0"/>
      </c:catAx>
      <c:valAx>
        <c:axId val="780285680"/>
        <c:scaling>
          <c:orientation val="minMax"/>
          <c:max val="10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dirty="0"/>
                  <a:t>Day 14 clinical recovery (%)</a:t>
                </a:r>
              </a:p>
            </c:rich>
          </c:tx>
          <c:layout>
            <c:manualLayout>
              <c:xMode val="edge"/>
              <c:yMode val="edge"/>
              <c:x val="2.9089065166864221E-3"/>
              <c:y val="5.0513836292109537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5875">
            <a:solidFill>
              <a:schemeClr val="accent2"/>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80289616"/>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0925925925929"/>
          <c:y val="2.7054483028028761E-2"/>
          <c:w val="0.80309944444444448"/>
          <c:h val="0.79934497517575953"/>
        </c:manualLayout>
      </c:layout>
      <c:barChart>
        <c:barDir val="col"/>
        <c:grouping val="clustered"/>
        <c:varyColors val="0"/>
        <c:ser>
          <c:idx val="3"/>
          <c:order val="0"/>
          <c:tx>
            <c:strRef>
              <c:f>Sheet1!$B$1</c:f>
              <c:strCache>
                <c:ptCount val="1"/>
                <c:pt idx="0">
                  <c:v>Column4</c:v>
                </c:pt>
              </c:strCache>
            </c:strRef>
          </c:tx>
          <c:spPr>
            <a:solidFill>
              <a:srgbClr val="286497"/>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D9C6-4556-9AD2-52F2321E7F3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9C6-4556-9AD2-52F2321E7F31}"/>
              </c:ext>
            </c:extLst>
          </c:dPt>
          <c:dPt>
            <c:idx val="3"/>
            <c:invertIfNegative val="0"/>
            <c:bubble3D val="0"/>
            <c:spPr>
              <a:solidFill>
                <a:srgbClr val="286497"/>
              </a:solidFill>
              <a:ln>
                <a:noFill/>
              </a:ln>
              <a:effectLst/>
            </c:spPr>
            <c:extLst>
              <c:ext xmlns:c16="http://schemas.microsoft.com/office/drawing/2014/chart" uri="{C3380CC4-5D6E-409C-BE32-E72D297353CC}">
                <c16:uniqueId val="{00000005-D9C6-4556-9AD2-52F2321E7F31}"/>
              </c:ext>
            </c:extLst>
          </c:dPt>
          <c:dLbls>
            <c:dLbl>
              <c:idx val="0"/>
              <c:layout>
                <c:manualLayout>
                  <c:x val="1.153977036813302E-3"/>
                  <c:y val="-9.965987037772446E-2"/>
                </c:manualLayout>
              </c:layout>
              <c:tx>
                <c:rich>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r>
                      <a:rPr lang="en-US" sz="1100" dirty="0"/>
                      <a:t>12% </a:t>
                    </a:r>
                    <a:br>
                      <a:rPr lang="en-US" sz="1100" dirty="0"/>
                    </a:br>
                    <a:r>
                      <a:rPr lang="en-US" sz="1100" dirty="0"/>
                      <a:t>(n=44)</a:t>
                    </a:r>
                  </a:p>
                </c:rich>
              </c:tx>
              <c:spPr>
                <a:noFill/>
                <a:ln>
                  <a:noFill/>
                </a:ln>
                <a:effectLst/>
              </c:spPr>
              <c:txPr>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C6-4556-9AD2-52F2321E7F31}"/>
                </c:ext>
              </c:extLst>
            </c:dLbl>
            <c:dLbl>
              <c:idx val="1"/>
              <c:layout>
                <c:manualLayout>
                  <c:x val="1.1715098370963771E-3"/>
                  <c:y val="-6.9883974751873718E-2"/>
                </c:manualLayout>
              </c:layout>
              <c:tx>
                <c:rich>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r>
                      <a:rPr lang="en-US" sz="1100" dirty="0"/>
                      <a:t>16% </a:t>
                    </a:r>
                  </a:p>
                  <a:p>
                    <a:pPr algn="ctr" rtl="0">
                      <a:defRPr sz="1100"/>
                    </a:pPr>
                    <a:r>
                      <a:rPr lang="en-US" sz="1100" dirty="0"/>
                      <a:t>(n=226)</a:t>
                    </a:r>
                  </a:p>
                </c:rich>
              </c:tx>
              <c:spPr>
                <a:noFill/>
                <a:ln>
                  <a:noFill/>
                </a:ln>
                <a:effectLst/>
              </c:spPr>
              <c:txPr>
                <a:bodyPr rot="0" spcFirstLastPara="1" vertOverflow="ellipsis" vert="horz" wrap="square" anchor="ctr" anchorCtr="1"/>
                <a:lstStyle/>
                <a:p>
                  <a:pPr algn="ctr" rtl="0">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C6-4556-9AD2-52F2321E7F3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Sheet1!$I$2:$I$3</c:f>
                <c:numCache>
                  <c:formatCode>General</c:formatCode>
                  <c:ptCount val="2"/>
                  <c:pt idx="0">
                    <c:v>12.599999999999998</c:v>
                  </c:pt>
                  <c:pt idx="1">
                    <c:v>5.2100000000000009</c:v>
                  </c:pt>
                </c:numCache>
              </c:numRef>
            </c:plus>
            <c:minus>
              <c:numRef>
                <c:f>Sheet1!$H$2:$H$3</c:f>
                <c:numCache>
                  <c:formatCode>General</c:formatCode>
                  <c:ptCount val="2"/>
                  <c:pt idx="0">
                    <c:v>8.1700000000000017</c:v>
                  </c:pt>
                  <c:pt idx="1">
                    <c:v>4.7399999999999984</c:v>
                  </c:pt>
                </c:numCache>
              </c:numRef>
            </c:minus>
            <c:spPr>
              <a:noFill/>
              <a:ln w="9525" cap="flat" cmpd="sng" algn="ctr">
                <a:solidFill>
                  <a:schemeClr val="tx1">
                    <a:lumMod val="65000"/>
                    <a:lumOff val="35000"/>
                  </a:schemeClr>
                </a:solidFill>
                <a:round/>
              </a:ln>
              <a:effectLst/>
            </c:spPr>
          </c:errBars>
          <c:cat>
            <c:strRef>
              <c:f>Sheet1!$A$2:$A$3</c:f>
              <c:strCache>
                <c:ptCount val="2"/>
                <c:pt idx="0">
                  <c:v>Remdesivir cohort
(n=368)</c:v>
                </c:pt>
                <c:pt idx="1">
                  <c:v>Non-remdesivir cohort
(n=1399)*</c:v>
                </c:pt>
              </c:strCache>
            </c:strRef>
          </c:cat>
          <c:val>
            <c:numRef>
              <c:f>Sheet1!$B$2:$B$3</c:f>
              <c:numCache>
                <c:formatCode>#,##0.00</c:formatCode>
                <c:ptCount val="2"/>
                <c:pt idx="0">
                  <c:v>11.96</c:v>
                </c:pt>
                <c:pt idx="1">
                  <c:v>16.149999999999999</c:v>
                </c:pt>
              </c:numCache>
            </c:numRef>
          </c:val>
          <c:extLst>
            <c:ext xmlns:c16="http://schemas.microsoft.com/office/drawing/2014/chart" uri="{C3380CC4-5D6E-409C-BE32-E72D297353CC}">
              <c16:uniqueId val="{00000006-D9C6-4556-9AD2-52F2321E7F31}"/>
            </c:ext>
          </c:extLst>
        </c:ser>
        <c:dLbls>
          <c:dLblPos val="outEnd"/>
          <c:showLegendKey val="0"/>
          <c:showVal val="1"/>
          <c:showCatName val="0"/>
          <c:showSerName val="0"/>
          <c:showPercent val="0"/>
          <c:showBubbleSize val="0"/>
        </c:dLbls>
        <c:gapWidth val="110"/>
        <c:axId val="780289616"/>
        <c:axId val="780285680"/>
      </c:barChart>
      <c:catAx>
        <c:axId val="780289616"/>
        <c:scaling>
          <c:orientation val="minMax"/>
        </c:scaling>
        <c:delete val="0"/>
        <c:axPos val="b"/>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80285680"/>
        <c:crosses val="autoZero"/>
        <c:auto val="1"/>
        <c:lblAlgn val="ctr"/>
        <c:lblOffset val="100"/>
        <c:noMultiLvlLbl val="0"/>
      </c:catAx>
      <c:valAx>
        <c:axId val="780285680"/>
        <c:scaling>
          <c:orientation val="minMax"/>
          <c:max val="10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dirty="0"/>
                  <a:t>Day 28 all-cause</a:t>
                </a:r>
                <a:r>
                  <a:rPr lang="en-GB" sz="1100" baseline="0" dirty="0"/>
                  <a:t> m</a:t>
                </a:r>
                <a:r>
                  <a:rPr lang="en-GB" sz="1100" dirty="0"/>
                  <a:t>ortality</a:t>
                </a:r>
                <a:r>
                  <a:rPr lang="en-GB" sz="1100" baseline="0" dirty="0"/>
                  <a:t> </a:t>
                </a:r>
                <a:r>
                  <a:rPr lang="en-GB" sz="1100" dirty="0"/>
                  <a:t>(%)</a:t>
                </a:r>
              </a:p>
            </c:rich>
          </c:tx>
          <c:layout>
            <c:manualLayout>
              <c:xMode val="edge"/>
              <c:yMode val="edge"/>
              <c:x val="4.751654525202471E-3"/>
              <c:y val="1.0230986677966403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15875">
            <a:solidFill>
              <a:schemeClr val="accent2"/>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80289616"/>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51882"/>
          </a:xfrm>
          <a:prstGeom prst="rect">
            <a:avLst/>
          </a:prstGeom>
        </p:spPr>
        <p:txBody>
          <a:bodyPr vert="horz" lIns="93177" tIns="46589" rIns="93177" bIns="46589" rtlCol="0"/>
          <a:lstStyle>
            <a:lvl1pPr algn="r">
              <a:defRPr sz="1200"/>
            </a:lvl1pPr>
          </a:lstStyle>
          <a:p>
            <a:fld id="{FB004553-04C5-4BB3-AD4E-8B2EF3CDDAF9}" type="datetimeFigureOut">
              <a:rPr lang="en-US" smtClean="0"/>
              <a:t>2/12/2021</a:t>
            </a:fld>
            <a:endParaRPr lang="en-US" dirty="0"/>
          </a:p>
        </p:txBody>
      </p:sp>
      <p:sp>
        <p:nvSpPr>
          <p:cNvPr id="4" name="Footer Placeholder 3"/>
          <p:cNvSpPr>
            <a:spLocks noGrp="1"/>
          </p:cNvSpPr>
          <p:nvPr>
            <p:ph type="ftr" sz="quarter" idx="2"/>
          </p:nvPr>
        </p:nvSpPr>
        <p:spPr>
          <a:xfrm>
            <a:off x="0" y="8584188"/>
            <a:ext cx="3077739" cy="451882"/>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584188"/>
            <a:ext cx="3077739" cy="451882"/>
          </a:xfrm>
          <a:prstGeom prst="rect">
            <a:avLst/>
          </a:prstGeom>
        </p:spPr>
        <p:txBody>
          <a:bodyPr vert="horz" lIns="93177" tIns="46589" rIns="93177" bIns="46589" rtlCol="0" anchor="b"/>
          <a:lstStyle>
            <a:lvl1pPr algn="r">
              <a:defRPr sz="1200"/>
            </a:lvl1pPr>
          </a:lstStyle>
          <a:p>
            <a:fld id="{2E6A881F-0910-47D3-BD01-4F68834EC353}" type="slidenum">
              <a:rPr lang="en-US" smtClean="0"/>
              <a:t>‹#›</a:t>
            </a:fld>
            <a:endParaRPr lang="en-US" dirty="0"/>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4023093" y="0"/>
            <a:ext cx="3077739" cy="451882"/>
          </a:xfrm>
          <a:prstGeom prst="rect">
            <a:avLst/>
          </a:prstGeom>
        </p:spPr>
        <p:txBody>
          <a:bodyPr vert="horz" lIns="93177" tIns="46589" rIns="93177" bIns="46589" rtlCol="0"/>
          <a:lstStyle>
            <a:lvl1pPr algn="r">
              <a:defRPr sz="1200"/>
            </a:lvl1pPr>
          </a:lstStyle>
          <a:p>
            <a:fld id="{3CB6F0DB-E055-41D0-9102-627A646E4242}" type="datetimeFigureOut">
              <a:rPr lang="en-US" smtClean="0"/>
              <a:t>2/12/2021</a:t>
            </a:fld>
            <a:endParaRPr lang="en-US" dirty="0"/>
          </a:p>
        </p:txBody>
      </p:sp>
      <p:sp>
        <p:nvSpPr>
          <p:cNvPr id="4" name="Slide Image Placeholder 3"/>
          <p:cNvSpPr>
            <a:spLocks noGrp="1" noRot="1" noChangeAspect="1"/>
          </p:cNvSpPr>
          <p:nvPr>
            <p:ph type="sldImg" idx="2"/>
          </p:nvPr>
        </p:nvSpPr>
        <p:spPr>
          <a:xfrm>
            <a:off x="939800" y="601663"/>
            <a:ext cx="5222875" cy="29384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73499" y="3765682"/>
            <a:ext cx="6155478" cy="482007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584188"/>
            <a:ext cx="3077739" cy="45188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584188"/>
            <a:ext cx="3077739" cy="451882"/>
          </a:xfrm>
          <a:prstGeom prst="rect">
            <a:avLst/>
          </a:prstGeom>
        </p:spPr>
        <p:txBody>
          <a:bodyPr vert="horz" lIns="93177" tIns="46589" rIns="93177" bIns="46589" rtlCol="0" anchor="b"/>
          <a:lstStyle>
            <a:lvl1pPr algn="r">
              <a:defRPr sz="1200"/>
            </a:lvl1pPr>
          </a:lstStyle>
          <a:p>
            <a:fld id="{9F4FBC3A-A12C-40F9-BB8D-BC30C7901396}" type="slidenum">
              <a:rPr lang="en-US" smtClean="0"/>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1</a:t>
            </a:fld>
            <a:endParaRPr lang="en-US" dirty="0"/>
          </a:p>
        </p:txBody>
      </p:sp>
    </p:spTree>
    <p:extLst>
      <p:ext uri="{BB962C8B-B14F-4D97-AF65-F5344CB8AC3E}">
        <p14:creationId xmlns:p14="http://schemas.microsoft.com/office/powerpoint/2010/main" val="52293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1200" dirty="0"/>
              <a:t>A </a:t>
            </a:r>
            <a:r>
              <a:rPr lang="en-US" sz="1200" dirty="0">
                <a:solidFill>
                  <a:schemeClr val="tx2"/>
                </a:solidFill>
              </a:rPr>
              <a:t>lower risk of death</a:t>
            </a:r>
            <a:r>
              <a:rPr lang="en-US" sz="1200" dirty="0"/>
              <a:t> was associated with:</a:t>
            </a:r>
          </a:p>
          <a:p>
            <a:pPr marL="171450" indent="-171450">
              <a:spcBef>
                <a:spcPts val="600"/>
              </a:spcBef>
              <a:buFont typeface="Arial" panose="020B0604020202020204" pitchFamily="34" charset="0"/>
              <a:buChar char="•"/>
            </a:pPr>
            <a:r>
              <a:rPr lang="en-US" sz="1200" dirty="0"/>
              <a:t>Remdesivir treatment</a:t>
            </a:r>
          </a:p>
          <a:p>
            <a:pPr marL="171450" indent="-171450">
              <a:spcBef>
                <a:spcPts val="600"/>
              </a:spcBef>
              <a:buFont typeface="Arial" panose="020B0604020202020204" pitchFamily="34" charset="0"/>
              <a:buChar char="•"/>
            </a:pPr>
            <a:r>
              <a:rPr lang="en-US" sz="1200" dirty="0"/>
              <a:t>Longer duration of symptoms prior to baseline</a:t>
            </a:r>
          </a:p>
          <a:p>
            <a:pPr marL="171450" indent="-171450">
              <a:spcBef>
                <a:spcPts val="600"/>
              </a:spcBef>
              <a:buFont typeface="Arial" panose="020B0604020202020204" pitchFamily="34" charset="0"/>
              <a:buChar char="•"/>
            </a:pPr>
            <a:r>
              <a:rPr lang="en-US" sz="1200" dirty="0"/>
              <a:t>Younger age</a:t>
            </a:r>
          </a:p>
          <a:p>
            <a:pPr marL="171450" indent="-171450">
              <a:spcBef>
                <a:spcPts val="600"/>
              </a:spcBef>
              <a:buFont typeface="Arial" panose="020B0604020202020204" pitchFamily="34" charset="0"/>
              <a:buChar char="•"/>
            </a:pPr>
            <a:r>
              <a:rPr lang="en-US" sz="1200" dirty="0"/>
              <a:t>Being female</a:t>
            </a:r>
          </a:p>
          <a:p>
            <a:pPr marL="171450" indent="-171450">
              <a:spcBef>
                <a:spcPts val="600"/>
              </a:spcBef>
              <a:buFont typeface="Arial" panose="020B0604020202020204" pitchFamily="34" charset="0"/>
              <a:buChar char="•"/>
            </a:pPr>
            <a:r>
              <a:rPr lang="en-US" sz="1200" dirty="0"/>
              <a:t>Being White (vs Black/African American)</a:t>
            </a:r>
          </a:p>
          <a:p>
            <a:pPr marL="171450" indent="-171450">
              <a:spcBef>
                <a:spcPts val="600"/>
              </a:spcBef>
              <a:buFont typeface="Arial" panose="020B0604020202020204" pitchFamily="34" charset="0"/>
              <a:buChar char="•"/>
            </a:pPr>
            <a:r>
              <a:rPr lang="en-US" sz="1200" dirty="0"/>
              <a:t>Receiving an HIV protease inhibitor prior to baseline</a:t>
            </a:r>
          </a:p>
          <a:p>
            <a:pPr marL="171450" indent="-171450">
              <a:spcBef>
                <a:spcPts val="600"/>
              </a:spcBef>
              <a:buFont typeface="Arial" panose="020B0604020202020204" pitchFamily="34" charset="0"/>
              <a:buChar char="•"/>
            </a:pPr>
            <a:r>
              <a:rPr lang="en-US" sz="1200" dirty="0"/>
              <a:t>Not having CVD or COPD</a:t>
            </a:r>
          </a:p>
          <a:p>
            <a:pPr marL="171450" indent="-171450">
              <a:spcBef>
                <a:spcPts val="600"/>
              </a:spcBef>
              <a:buFont typeface="Arial" panose="020B0604020202020204" pitchFamily="34" charset="0"/>
              <a:buChar char="•"/>
            </a:pPr>
            <a:r>
              <a:rPr lang="en-US" sz="1200" dirty="0"/>
              <a:t>Being on room air or low-flow oxygen at baseline (vs being on invasive mechanical ventilation)</a:t>
            </a:r>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t>10</a:t>
            </a:fld>
            <a:endParaRPr lang="en-US" dirty="0"/>
          </a:p>
        </p:txBody>
      </p:sp>
    </p:spTree>
    <p:extLst>
      <p:ext uri="{BB962C8B-B14F-4D97-AF65-F5344CB8AC3E}">
        <p14:creationId xmlns:p14="http://schemas.microsoft.com/office/powerpoint/2010/main" val="326798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9F4FBC3A-A12C-40F9-BB8D-BC30C7901396}" type="slidenum">
              <a:rPr lang="en-US" smtClean="0"/>
              <a:t>11</a:t>
            </a:fld>
            <a:endParaRPr lang="en-US" dirty="0"/>
          </a:p>
        </p:txBody>
      </p:sp>
    </p:spTree>
    <p:extLst>
      <p:ext uri="{BB962C8B-B14F-4D97-AF65-F5344CB8AC3E}">
        <p14:creationId xmlns:p14="http://schemas.microsoft.com/office/powerpoint/2010/main" val="208093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12</a:t>
            </a:fld>
            <a:endParaRPr lang="en-US" dirty="0"/>
          </a:p>
        </p:txBody>
      </p:sp>
    </p:spTree>
    <p:extLst>
      <p:ext uri="{BB962C8B-B14F-4D97-AF65-F5344CB8AC3E}">
        <p14:creationId xmlns:p14="http://schemas.microsoft.com/office/powerpoint/2010/main" val="393315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601663"/>
            <a:ext cx="5222875" cy="2938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2</a:t>
            </a:fld>
            <a:endParaRPr lang="en-US" dirty="0"/>
          </a:p>
        </p:txBody>
      </p:sp>
    </p:spTree>
    <p:extLst>
      <p:ext uri="{BB962C8B-B14F-4D97-AF65-F5344CB8AC3E}">
        <p14:creationId xmlns:p14="http://schemas.microsoft.com/office/powerpoint/2010/main" val="223273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3</a:t>
            </a:fld>
            <a:endParaRPr lang="en-US" dirty="0"/>
          </a:p>
        </p:txBody>
      </p:sp>
    </p:spTree>
    <p:extLst>
      <p:ext uri="{BB962C8B-B14F-4D97-AF65-F5344CB8AC3E}">
        <p14:creationId xmlns:p14="http://schemas.microsoft.com/office/powerpoint/2010/main" val="174351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4</a:t>
            </a:fld>
            <a:endParaRPr lang="en-US" dirty="0"/>
          </a:p>
        </p:txBody>
      </p:sp>
    </p:spTree>
    <p:extLst>
      <p:ext uri="{BB962C8B-B14F-4D97-AF65-F5344CB8AC3E}">
        <p14:creationId xmlns:p14="http://schemas.microsoft.com/office/powerpoint/2010/main" val="256197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5</a:t>
            </a:fld>
            <a:endParaRPr lang="en-US" dirty="0"/>
          </a:p>
        </p:txBody>
      </p:sp>
    </p:spTree>
    <p:extLst>
      <p:ext uri="{BB962C8B-B14F-4D97-AF65-F5344CB8AC3E}">
        <p14:creationId xmlns:p14="http://schemas.microsoft.com/office/powerpoint/2010/main" val="85034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6</a:t>
            </a:fld>
            <a:endParaRPr lang="en-US" dirty="0"/>
          </a:p>
        </p:txBody>
      </p:sp>
    </p:spTree>
    <p:extLst>
      <p:ext uri="{BB962C8B-B14F-4D97-AF65-F5344CB8AC3E}">
        <p14:creationId xmlns:p14="http://schemas.microsoft.com/office/powerpoint/2010/main" val="265623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601663"/>
            <a:ext cx="5222875" cy="29384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7</a:t>
            </a:fld>
            <a:endParaRPr lang="en-US" dirty="0"/>
          </a:p>
        </p:txBody>
      </p:sp>
    </p:spTree>
    <p:extLst>
      <p:ext uri="{BB962C8B-B14F-4D97-AF65-F5344CB8AC3E}">
        <p14:creationId xmlns:p14="http://schemas.microsoft.com/office/powerpoint/2010/main" val="350047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8</a:t>
            </a:fld>
            <a:endParaRPr lang="en-US" dirty="0"/>
          </a:p>
        </p:txBody>
      </p:sp>
    </p:spTree>
    <p:extLst>
      <p:ext uri="{BB962C8B-B14F-4D97-AF65-F5344CB8AC3E}">
        <p14:creationId xmlns:p14="http://schemas.microsoft.com/office/powerpoint/2010/main" val="59953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4FBC3A-A12C-40F9-BB8D-BC30C7901396}" type="slidenum">
              <a:rPr lang="en-US" smtClean="0"/>
              <a:t>9</a:t>
            </a:fld>
            <a:endParaRPr lang="en-US" dirty="0"/>
          </a:p>
        </p:txBody>
      </p:sp>
    </p:spTree>
    <p:extLst>
      <p:ext uri="{BB962C8B-B14F-4D97-AF65-F5344CB8AC3E}">
        <p14:creationId xmlns:p14="http://schemas.microsoft.com/office/powerpoint/2010/main" val="273148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286770"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4" y="3543300"/>
            <a:ext cx="6567487" cy="74295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330983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EE38D4-8C5F-459F-A40B-9D661F900336}" type="datetime1">
              <a:rPr lang="en-US" smtClean="0"/>
              <a:t>2/12/2021</a:t>
            </a:fld>
            <a:endParaRPr lang="en-US" dirty="0"/>
          </a:p>
        </p:txBody>
      </p:sp>
      <p:sp>
        <p:nvSpPr>
          <p:cNvPr id="9" name="Footer Placeholder 8"/>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64089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B1F144DD-679A-40D3-8399-EF9C34627916}" type="datetime1">
              <a:rPr lang="en-US" smtClean="0"/>
              <a:t>2/12/2021</a:t>
            </a:fld>
            <a:endParaRPr lang="en-US" dirty="0"/>
          </a:p>
        </p:txBody>
      </p:sp>
      <p:sp>
        <p:nvSpPr>
          <p:cNvPr id="11" name="Footer Placeholder 10"/>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12" name="Slide Number Placeholder 11"/>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103470686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153DEA21-E99D-4CC0-BB87-33DBCAE525BB}" type="datetime1">
              <a:rPr lang="en-US" smtClean="0"/>
              <a:t>2/12/2021</a:t>
            </a:fld>
            <a:endParaRPr lang="en-US" dirty="0"/>
          </a:p>
        </p:txBody>
      </p:sp>
      <p:sp>
        <p:nvSpPr>
          <p:cNvPr id="7" name="Footer Placeholder 6"/>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8" name="Slide Number Placeholder 7"/>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412113624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763A0AD2-A84D-412B-944D-856EF551AE2F}" type="datetime1">
              <a:rPr lang="en-US" smtClean="0"/>
              <a:t>2/12/2021</a:t>
            </a:fld>
            <a:endParaRPr lang="en-US" dirty="0"/>
          </a:p>
        </p:txBody>
      </p:sp>
      <p:sp>
        <p:nvSpPr>
          <p:cNvPr id="8" name="Footer Placeholder 7"/>
          <p:cNvSpPr>
            <a:spLocks noGrp="1"/>
          </p:cNvSpPr>
          <p:nvPr>
            <p:ph type="ftr" sz="quarter" idx="15"/>
          </p:nvPr>
        </p:nvSpPr>
        <p:spPr>
          <a:xfrm>
            <a:off x="457200" y="4902994"/>
            <a:ext cx="4337050" cy="45719"/>
          </a:xfrm>
          <a:prstGeom prst="rect">
            <a:avLst/>
          </a:prstGeom>
        </p:spPr>
        <p:txBody>
          <a:bodyPr/>
          <a:lstStyle/>
          <a:p>
            <a:r>
              <a:rPr lang="en-US" dirty="0"/>
              <a:t>Author’s Last Name, Conference Name, Year, Presentation #</a:t>
            </a:r>
          </a:p>
        </p:txBody>
      </p:sp>
      <p:sp>
        <p:nvSpPr>
          <p:cNvPr id="9" name="Slide Number Placeholder 8"/>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9562013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F56219-472F-4C4F-BCD5-CF779ADE2DAF}" type="datetime1">
              <a:rPr lang="en-US" smtClean="0"/>
              <a:t>2/12/2021</a:t>
            </a:fld>
            <a:endParaRPr lang="en-US" dirty="0"/>
          </a:p>
        </p:txBody>
      </p:sp>
      <p:sp>
        <p:nvSpPr>
          <p:cNvPr id="6" name="Footer Placeholder 5"/>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7" name="Slide Number Placeholder 6"/>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141760671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18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6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Edit Master text styles</a:t>
            </a:r>
          </a:p>
        </p:txBody>
      </p:sp>
      <p:sp>
        <p:nvSpPr>
          <p:cNvPr id="8" name="Date Placeholder 7"/>
          <p:cNvSpPr>
            <a:spLocks noGrp="1"/>
          </p:cNvSpPr>
          <p:nvPr>
            <p:ph type="dt" sz="half" idx="10"/>
          </p:nvPr>
        </p:nvSpPr>
        <p:spPr/>
        <p:txBody>
          <a:bodyPr/>
          <a:lstStyle/>
          <a:p>
            <a:fld id="{25CD62BA-6B03-4261-A7F0-D9E47EB1C913}" type="datetime1">
              <a:rPr lang="en-US" smtClean="0"/>
              <a:t>2/12/2021</a:t>
            </a:fld>
            <a:endParaRPr lang="en-US" dirty="0"/>
          </a:p>
        </p:txBody>
      </p:sp>
      <p:sp>
        <p:nvSpPr>
          <p:cNvPr id="9" name="Footer Placeholder 8"/>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89854166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0"/>
            <a:ext cx="5943600" cy="3489385"/>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Edit Master text styles</a:t>
            </a:r>
          </a:p>
        </p:txBody>
      </p:sp>
      <p:sp>
        <p:nvSpPr>
          <p:cNvPr id="8" name="Date Placeholder 7"/>
          <p:cNvSpPr>
            <a:spLocks noGrp="1"/>
          </p:cNvSpPr>
          <p:nvPr>
            <p:ph type="dt" sz="half" idx="10"/>
          </p:nvPr>
        </p:nvSpPr>
        <p:spPr/>
        <p:txBody>
          <a:bodyPr/>
          <a:lstStyle/>
          <a:p>
            <a:fld id="{80A4695A-5079-40AE-8F08-9FB20ED1EE2F}" type="datetime1">
              <a:rPr lang="en-US" smtClean="0"/>
              <a:t>2/12/2021</a:t>
            </a:fld>
            <a:endParaRPr lang="en-US" dirty="0"/>
          </a:p>
        </p:txBody>
      </p:sp>
      <p:sp>
        <p:nvSpPr>
          <p:cNvPr id="9" name="Footer Placeholder 8"/>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15439967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2880" tIns="182880" rIns="182880" bIns="9144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E172274-598C-486B-B123-C32DB1B4A59B}" type="datetime1">
              <a:rPr lang="en-US" smtClean="0"/>
              <a:t>2/12/2021</a:t>
            </a:fld>
            <a:endParaRPr lang="en-US" dirty="0"/>
          </a:p>
        </p:txBody>
      </p:sp>
      <p:sp>
        <p:nvSpPr>
          <p:cNvPr id="9" name="Footer Placeholder 8"/>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18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2880" tIns="182880" rIns="182880" bIns="9144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18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Tree>
    <p:extLst>
      <p:ext uri="{BB962C8B-B14F-4D97-AF65-F5344CB8AC3E}">
        <p14:creationId xmlns:p14="http://schemas.microsoft.com/office/powerpoint/2010/main" val="53897298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2880" tIns="182880" rIns="182880" bIns="9144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27E5484-7E11-4D63-A351-63239B5F8E44}" type="datetime1">
              <a:rPr lang="en-US" smtClean="0"/>
              <a:t>2/12/2021</a:t>
            </a:fld>
            <a:endParaRPr lang="en-US" dirty="0"/>
          </a:p>
        </p:txBody>
      </p:sp>
      <p:sp>
        <p:nvSpPr>
          <p:cNvPr id="9" name="Footer Placeholder 8"/>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18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2880" tIns="182880" rIns="182880" bIns="9144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18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2880" tIns="182880" rIns="182880" bIns="9144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18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Tree>
    <p:extLst>
      <p:ext uri="{BB962C8B-B14F-4D97-AF65-F5344CB8AC3E}">
        <p14:creationId xmlns:p14="http://schemas.microsoft.com/office/powerpoint/2010/main" val="8048107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9AE316-D260-4BDE-88B9-20773EC4FEB1}" type="datetime1">
              <a:rPr lang="en-US" smtClean="0"/>
              <a:t>2/12/2021</a:t>
            </a:fld>
            <a:endParaRPr lang="en-US" dirty="0"/>
          </a:p>
        </p:txBody>
      </p:sp>
      <p:sp>
        <p:nvSpPr>
          <p:cNvPr id="8" name="Footer Placeholder 7"/>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08909238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7"/>
            <a:ext cx="8229600" cy="50742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644938" y="4902994"/>
            <a:ext cx="609600" cy="126206"/>
          </a:xfrm>
        </p:spPr>
        <p:txBody>
          <a:bodyPr/>
          <a:lstStyle/>
          <a:p>
            <a:fld id="{23608FE0-1878-4473-BC7A-8428856A701C}" type="datetime1">
              <a:rPr lang="en-US" smtClean="0"/>
              <a:t>2/12/2021</a:t>
            </a:fld>
            <a:endParaRPr lang="en-US" dirty="0"/>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1339985269"/>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2901"/>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2901"/>
            <a:ext cx="7162800" cy="4286249"/>
          </a:xfrm>
        </p:spPr>
        <p:txBody>
          <a:bodyPr vert="eaVert"/>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92F88C-E557-4E28-AF44-DBD14F4C6F01}" type="datetime1">
              <a:rPr lang="en-US" smtClean="0"/>
              <a:t>2/12/2021</a:t>
            </a:fld>
            <a:endParaRPr lang="en-US" dirty="0"/>
          </a:p>
        </p:txBody>
      </p:sp>
      <p:sp>
        <p:nvSpPr>
          <p:cNvPr id="8" name="Footer Placeholder 7"/>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86310191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09"/>
            <a:ext cx="8229600" cy="226991"/>
          </a:xfrm>
        </p:spPr>
        <p:txBody>
          <a:bodyPr anchor="b"/>
          <a:lstStyle>
            <a:lvl1pPr marL="0" indent="0">
              <a:spcBef>
                <a:spcPts val="0"/>
              </a:spcBef>
              <a:buNone/>
              <a:defRPr sz="14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t>2/12/2021</a:t>
            </a:fld>
            <a:endParaRPr lang="en-US" dirty="0"/>
          </a:p>
        </p:txBody>
      </p:sp>
      <p:sp>
        <p:nvSpPr>
          <p:cNvPr id="8" name="Footer Placeholder 7"/>
          <p:cNvSpPr>
            <a:spLocks noGrp="1"/>
          </p:cNvSpPr>
          <p:nvPr>
            <p:ph type="ftr" sz="quarter" idx="15"/>
          </p:nvPr>
        </p:nvSpPr>
        <p:spPr>
          <a:xfrm>
            <a:off x="457200" y="4902994"/>
            <a:ext cx="4337050" cy="45719"/>
          </a:xfrm>
          <a:prstGeom prst="rect">
            <a:avLst/>
          </a:prstGeom>
        </p:spPr>
        <p:txBody>
          <a:bodyPr/>
          <a:lstStyle/>
          <a:p>
            <a:r>
              <a:rPr lang="en-US" dirty="0"/>
              <a:t>Author’s Last Name, Conference Name, Year, Presentation #</a:t>
            </a:r>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03313792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cience Spotlights">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14FFDB43-A8E1-5C48-BB95-00665E30E46B}"/>
              </a:ext>
            </a:extLst>
          </p:cNvPr>
          <p:cNvSpPr/>
          <p:nvPr userDrawn="1"/>
        </p:nvSpPr>
        <p:spPr>
          <a:xfrm flipH="1">
            <a:off x="5114925" y="337522"/>
            <a:ext cx="4448850" cy="723058"/>
          </a:xfrm>
          <a:prstGeom prst="parallelogram">
            <a:avLst>
              <a:gd name="adj" fmla="val 56609"/>
            </a:avLst>
          </a:prstGeom>
          <a:gradFill flip="none" rotWithShape="1">
            <a:gsLst>
              <a:gs pos="0">
                <a:schemeClr val="accent5"/>
              </a:gs>
              <a:gs pos="100000">
                <a:schemeClr val="accent2"/>
              </a:gs>
              <a:gs pos="78000">
                <a:schemeClr val="accent3"/>
              </a:gs>
            </a:gsLst>
            <a:lin ang="126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a:extLst>
              <a:ext uri="{FF2B5EF4-FFF2-40B4-BE49-F238E27FC236}">
                <a16:creationId xmlns:a16="http://schemas.microsoft.com/office/drawing/2014/main" id="{6AF10519-1301-5B41-8BBB-142CE31B49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9667545">
            <a:off x="-2376151" y="-1269417"/>
            <a:ext cx="4752302" cy="4754825"/>
          </a:xfrm>
          <a:prstGeom prst="rect">
            <a:avLst/>
          </a:prstGeom>
          <a:effectLst/>
        </p:spPr>
      </p:pic>
      <p:sp>
        <p:nvSpPr>
          <p:cNvPr id="35" name="Text Placeholder 12">
            <a:extLst>
              <a:ext uri="{FF2B5EF4-FFF2-40B4-BE49-F238E27FC236}">
                <a16:creationId xmlns:a16="http://schemas.microsoft.com/office/drawing/2014/main" id="{0042F920-0294-0748-9AF7-F4D565B42C61}"/>
              </a:ext>
            </a:extLst>
          </p:cNvPr>
          <p:cNvSpPr>
            <a:spLocks noGrp="1"/>
          </p:cNvSpPr>
          <p:nvPr>
            <p:ph type="body" sz="quarter" idx="13" hasCustomPrompt="1"/>
          </p:nvPr>
        </p:nvSpPr>
        <p:spPr>
          <a:xfrm>
            <a:off x="2420485" y="3432582"/>
            <a:ext cx="6271199" cy="329896"/>
          </a:xfrm>
          <a:prstGeom prst="rect">
            <a:avLst/>
          </a:prstGeom>
        </p:spPr>
        <p:txBody>
          <a:bodyPr/>
          <a:lstStyle>
            <a:lvl1pPr marL="0" marR="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sz="1650" b="1">
                <a:solidFill>
                  <a:schemeClr val="accent3"/>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marL="0" marR="0" lvl="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FirstName </a:t>
            </a:r>
            <a:r>
              <a:rPr lang="en-US" dirty="0" err="1"/>
              <a:t>LastName</a:t>
            </a:r>
            <a:endParaRPr lang="en-US" dirty="0"/>
          </a:p>
        </p:txBody>
      </p:sp>
      <p:sp>
        <p:nvSpPr>
          <p:cNvPr id="36" name="Text Placeholder 3">
            <a:extLst>
              <a:ext uri="{FF2B5EF4-FFF2-40B4-BE49-F238E27FC236}">
                <a16:creationId xmlns:a16="http://schemas.microsoft.com/office/drawing/2014/main" id="{4A627601-C738-AF4A-827D-378AC21770C1}"/>
              </a:ext>
            </a:extLst>
          </p:cNvPr>
          <p:cNvSpPr>
            <a:spLocks noGrp="1"/>
          </p:cNvSpPr>
          <p:nvPr>
            <p:ph type="body" sz="quarter" idx="15"/>
          </p:nvPr>
        </p:nvSpPr>
        <p:spPr>
          <a:xfrm>
            <a:off x="2420485" y="3774724"/>
            <a:ext cx="6271199" cy="598830"/>
          </a:xfrm>
          <a:prstGeom prst="rect">
            <a:avLst/>
          </a:prstGeom>
        </p:spPr>
        <p:txBody>
          <a:bodyPr/>
          <a:lstStyle>
            <a:lvl1pPr marL="0" indent="0" algn="r">
              <a:lnSpc>
                <a:spcPct val="80000"/>
              </a:lnSpc>
              <a:spcBef>
                <a:spcPts val="0"/>
              </a:spcBef>
              <a:buNone/>
              <a:defRPr sz="1250" i="1">
                <a:solidFill>
                  <a:schemeClr val="accent3"/>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39" name="Title 1">
            <a:extLst>
              <a:ext uri="{FF2B5EF4-FFF2-40B4-BE49-F238E27FC236}">
                <a16:creationId xmlns:a16="http://schemas.microsoft.com/office/drawing/2014/main" id="{738D2C19-41D2-7544-AA29-1666AF5B9FB0}"/>
              </a:ext>
            </a:extLst>
          </p:cNvPr>
          <p:cNvSpPr>
            <a:spLocks noGrp="1"/>
          </p:cNvSpPr>
          <p:nvPr>
            <p:ph type="title" hasCustomPrompt="1"/>
          </p:nvPr>
        </p:nvSpPr>
        <p:spPr>
          <a:xfrm>
            <a:off x="1714502" y="1360704"/>
            <a:ext cx="6994070" cy="1934698"/>
          </a:xfrm>
          <a:prstGeom prst="rect">
            <a:avLst/>
          </a:prstGeom>
        </p:spPr>
        <p:txBody>
          <a:bodyPr anchor="b" anchorCtr="0"/>
          <a:lstStyle>
            <a:lvl1pPr algn="r">
              <a:defRPr lang="en-US" sz="3300" b="1" i="0" dirty="0">
                <a:solidFill>
                  <a:schemeClr val="accent2"/>
                </a:solidFill>
                <a:latin typeface="Arial" panose="020B0604020202020204" pitchFamily="34" charset="0"/>
                <a:cs typeface="Arial" panose="020B0604020202020204" pitchFamily="34" charset="0"/>
              </a:defRPr>
            </a:lvl1pPr>
          </a:lstStyle>
          <a:p>
            <a:pPr lvl="0" algn="r">
              <a:lnSpc>
                <a:spcPct val="80000"/>
              </a:lnSpc>
            </a:pPr>
            <a:r>
              <a:rPr lang="en-US" dirty="0"/>
              <a:t>CLICK TO EDIT MASTER TITLE STYLE</a:t>
            </a:r>
          </a:p>
        </p:txBody>
      </p:sp>
      <p:sp>
        <p:nvSpPr>
          <p:cNvPr id="3" name="TextBox 2">
            <a:extLst>
              <a:ext uri="{FF2B5EF4-FFF2-40B4-BE49-F238E27FC236}">
                <a16:creationId xmlns:a16="http://schemas.microsoft.com/office/drawing/2014/main" id="{0EFB0BC5-7F59-4047-B5D2-D261CEE422F8}"/>
              </a:ext>
            </a:extLst>
          </p:cNvPr>
          <p:cNvSpPr txBox="1"/>
          <p:nvPr userDrawn="1"/>
        </p:nvSpPr>
        <p:spPr>
          <a:xfrm>
            <a:off x="5556084" y="541724"/>
            <a:ext cx="3312115" cy="360099"/>
          </a:xfrm>
          <a:prstGeom prst="rect">
            <a:avLst/>
          </a:prstGeom>
          <a:noFill/>
        </p:spPr>
        <p:txBody>
          <a:bodyPr vert="horz" wrap="square" lIns="68580" tIns="34290" rIns="68580" bIns="34290" rtlCol="0" anchor="ctr">
            <a:spAutoFit/>
          </a:bodyPr>
          <a:lstStyle>
            <a:lvl1pPr lvl="0" indent="0" algn="r">
              <a:lnSpc>
                <a:spcPct val="90000"/>
              </a:lnSpc>
              <a:spcBef>
                <a:spcPts val="1000"/>
              </a:spcBef>
              <a:buFont typeface="Arial" panose="020B0604020202020204" pitchFamily="34" charset="0"/>
              <a:buNone/>
              <a:defRPr sz="2800" b="1">
                <a:solidFill>
                  <a:schemeClr val="tx2"/>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rgbClr val="F6DCB2"/>
                </a:solidFill>
              </a:defRPr>
            </a:lvl2pPr>
            <a:lvl3pPr marL="1143000" indent="-228600">
              <a:lnSpc>
                <a:spcPct val="90000"/>
              </a:lnSpc>
              <a:spcBef>
                <a:spcPts val="500"/>
              </a:spcBef>
              <a:buFont typeface="Arial" panose="020B0604020202020204" pitchFamily="34" charset="0"/>
              <a:buChar char="•"/>
              <a:defRPr sz="2000">
                <a:solidFill>
                  <a:srgbClr val="F6DCB2"/>
                </a:solidFill>
              </a:defRPr>
            </a:lvl3pPr>
            <a:lvl4pPr marL="1600200" indent="-228600">
              <a:lnSpc>
                <a:spcPct val="90000"/>
              </a:lnSpc>
              <a:spcBef>
                <a:spcPts val="500"/>
              </a:spcBef>
              <a:buFont typeface="Arial" panose="020B0604020202020204" pitchFamily="34" charset="0"/>
              <a:buChar char="•"/>
              <a:defRPr>
                <a:solidFill>
                  <a:srgbClr val="F6DCB2"/>
                </a:solidFill>
              </a:defRPr>
            </a:lvl4pPr>
            <a:lvl5pPr marL="2057400" indent="-228600">
              <a:lnSpc>
                <a:spcPct val="90000"/>
              </a:lnSpc>
              <a:spcBef>
                <a:spcPts val="500"/>
              </a:spcBef>
              <a:buFont typeface="Arial" panose="020B0604020202020204" pitchFamily="34" charset="0"/>
              <a:buChar char="•"/>
              <a:defRPr>
                <a:solidFill>
                  <a:srgbClr val="F6DCB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ctr"/>
            <a:r>
              <a:rPr lang="en-US" sz="2100" dirty="0"/>
              <a:t>SCIENCE SPOTLIGHT</a:t>
            </a:r>
            <a:r>
              <a:rPr lang="en-US" sz="2100" baseline="30000" dirty="0"/>
              <a:t>™</a:t>
            </a:r>
          </a:p>
        </p:txBody>
      </p:sp>
      <p:sp>
        <p:nvSpPr>
          <p:cNvPr id="14" name="Text Placeholder 5">
            <a:extLst>
              <a:ext uri="{FF2B5EF4-FFF2-40B4-BE49-F238E27FC236}">
                <a16:creationId xmlns:a16="http://schemas.microsoft.com/office/drawing/2014/main" id="{EC6ED330-68AE-AD43-93C2-20C49EC890C5}"/>
              </a:ext>
            </a:extLst>
          </p:cNvPr>
          <p:cNvSpPr txBox="1">
            <a:spLocks/>
          </p:cNvSpPr>
          <p:nvPr userDrawn="1"/>
        </p:nvSpPr>
        <p:spPr>
          <a:xfrm>
            <a:off x="875019" y="4404874"/>
            <a:ext cx="1545465" cy="398275"/>
          </a:xfrm>
          <a:prstGeom prst="rect">
            <a:avLst/>
          </a:prstGeom>
        </p:spPr>
        <p:txBody>
          <a:bodyPr vert="horz" lIns="68580" tIns="34290" rIns="68580" bIns="34290" rtlCol="0">
            <a:normAutofit/>
          </a:bodyPr>
          <a:lstStyle>
            <a:lvl1pPr marL="0" indent="0" algn="r" defTabSz="914400" rtl="0" eaLnBrk="1" latinLnBrk="0" hangingPunct="1">
              <a:lnSpc>
                <a:spcPct val="80000"/>
              </a:lnSpc>
              <a:spcBef>
                <a:spcPts val="0"/>
              </a:spcBef>
              <a:buFont typeface="Arial" panose="020B0604020202020204" pitchFamily="34" charset="0"/>
              <a:buNone/>
              <a:defRPr sz="1667" i="1" kern="1200">
                <a:solidFill>
                  <a:schemeClr val="accent3"/>
                </a:solidFill>
                <a:latin typeface="Arial" panose="020B0604020202020204" pitchFamily="34" charset="0"/>
                <a:ea typeface="+mn-ea"/>
                <a:cs typeface="Arial" panose="020B0604020202020204" pitchFamily="34" charset="0"/>
              </a:defRPr>
            </a:lvl1pPr>
            <a:lvl2pPr marL="544285"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2pPr>
            <a:lvl3pPr marL="1088572"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3pPr>
            <a:lvl4pPr marL="1632858"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4pPr>
            <a:lvl5pPr marL="2177143"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50" dirty="0"/>
              <a:t>Disclosure:</a:t>
            </a:r>
          </a:p>
        </p:txBody>
      </p:sp>
      <p:pic>
        <p:nvPicPr>
          <p:cNvPr id="16" name="Picture 15" descr="Logo&#10;&#10;Description automatically generated">
            <a:extLst>
              <a:ext uri="{FF2B5EF4-FFF2-40B4-BE49-F238E27FC236}">
                <a16:creationId xmlns:a16="http://schemas.microsoft.com/office/drawing/2014/main" id="{27EEF60D-8CCD-9F42-9992-AEA7FE6B394A}"/>
              </a:ext>
            </a:extLst>
          </p:cNvPr>
          <p:cNvPicPr>
            <a:picLocks noChangeAspect="1"/>
          </p:cNvPicPr>
          <p:nvPr userDrawn="1"/>
        </p:nvPicPr>
        <p:blipFill>
          <a:blip r:embed="rId3"/>
          <a:stretch>
            <a:fillRect/>
          </a:stretch>
        </p:blipFill>
        <p:spPr>
          <a:xfrm>
            <a:off x="91344" y="4636501"/>
            <a:ext cx="1220600" cy="487802"/>
          </a:xfrm>
          <a:prstGeom prst="rect">
            <a:avLst/>
          </a:prstGeom>
          <a:effectLst>
            <a:outerShdw blurRad="12700" dist="38100" dir="2700000" algn="tl" rotWithShape="0">
              <a:prstClr val="black">
                <a:alpha val="20000"/>
              </a:prstClr>
            </a:outerShdw>
          </a:effectLst>
        </p:spPr>
      </p:pic>
      <p:sp>
        <p:nvSpPr>
          <p:cNvPr id="5" name="Text Placeholder 4">
            <a:extLst>
              <a:ext uri="{FF2B5EF4-FFF2-40B4-BE49-F238E27FC236}">
                <a16:creationId xmlns:a16="http://schemas.microsoft.com/office/drawing/2014/main" id="{1BFE1180-A514-F848-8669-98FE314DD4B0}"/>
              </a:ext>
            </a:extLst>
          </p:cNvPr>
          <p:cNvSpPr>
            <a:spLocks noGrp="1"/>
          </p:cNvSpPr>
          <p:nvPr>
            <p:ph type="body" sz="quarter" idx="16" hasCustomPrompt="1"/>
          </p:nvPr>
        </p:nvSpPr>
        <p:spPr>
          <a:xfrm>
            <a:off x="2420542" y="4405313"/>
            <a:ext cx="6287690" cy="475060"/>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lvl1pPr>
            <a:lvl2pPr marL="342900" indent="0">
              <a:buNone/>
              <a:defRPr sz="900"/>
            </a:lvl2pPr>
            <a:lvl3pPr marL="685800" indent="0">
              <a:buNone/>
              <a:defRPr sz="825"/>
            </a:lvl3pPr>
            <a:lvl4pPr marL="1028700" indent="0">
              <a:buNone/>
              <a:defRPr sz="788"/>
            </a:lvl4pPr>
            <a:lvl5pPr marL="1371600" indent="0">
              <a:buNone/>
              <a:defRPr sz="788"/>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900" dirty="0"/>
              <a:t>[Click to add the financial relationships you have with commercial entities. </a:t>
            </a:r>
            <a:br>
              <a:rPr lang="en-US" sz="900" dirty="0"/>
            </a:br>
            <a:r>
              <a:rPr lang="en-US" sz="900" dirty="0"/>
              <a:t>If you have no financial relationships, add "None”]</a:t>
            </a:r>
          </a:p>
        </p:txBody>
      </p:sp>
    </p:spTree>
    <p:extLst>
      <p:ext uri="{BB962C8B-B14F-4D97-AF65-F5344CB8AC3E}">
        <p14:creationId xmlns:p14="http://schemas.microsoft.com/office/powerpoint/2010/main" val="4247530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C4F1E4-1687-DF46-BD66-1D43678AC254}"/>
              </a:ext>
            </a:extLst>
          </p:cNvPr>
          <p:cNvSpPr/>
          <p:nvPr userDrawn="1"/>
        </p:nvSpPr>
        <p:spPr>
          <a:xfrm>
            <a:off x="1" y="1"/>
            <a:ext cx="9144000" cy="5143500"/>
          </a:xfrm>
          <a:prstGeom prst="rect">
            <a:avLst/>
          </a:prstGeom>
          <a:solidFill>
            <a:srgbClr val="35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FD4433A-34D5-0342-91E3-89AECD6652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0703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13C-10DC-884F-B9F6-6BF22BCE139A}"/>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722996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35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63BC98-87B0-4CBB-BA11-94DE24705C0C}" type="datetime1">
              <a:rPr lang="en-US" smtClean="0"/>
              <a:t>2/12/2021</a:t>
            </a:fld>
            <a:endParaRPr lang="en-US" dirty="0"/>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dirty="0"/>
          </a:p>
        </p:txBody>
      </p:sp>
      <p:sp>
        <p:nvSpPr>
          <p:cNvPr id="10" name="Text Placeholder 4"/>
          <p:cNvSpPr>
            <a:spLocks noGrp="1"/>
          </p:cNvSpPr>
          <p:nvPr>
            <p:ph type="body" sz="quarter" idx="13"/>
          </p:nvPr>
        </p:nvSpPr>
        <p:spPr>
          <a:xfrm>
            <a:off x="457200" y="115909"/>
            <a:ext cx="8229600" cy="226991"/>
          </a:xfrm>
        </p:spPr>
        <p:txBody>
          <a:bodyPr anchor="b"/>
          <a:lstStyle>
            <a:lvl1pPr marL="0" indent="0">
              <a:spcBef>
                <a:spcPts val="0"/>
              </a:spcBef>
              <a:buNone/>
              <a:defRPr sz="14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Tree>
    <p:extLst>
      <p:ext uri="{BB962C8B-B14F-4D97-AF65-F5344CB8AC3E}">
        <p14:creationId xmlns:p14="http://schemas.microsoft.com/office/powerpoint/2010/main" val="247193060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8FE62AC-C72D-43DF-9B97-4A42A6E3CBBA}" type="datetime1">
              <a:rPr lang="en-US" smtClean="0"/>
              <a:t>2/12/2021</a:t>
            </a:fld>
            <a:endParaRPr lang="en-US" dirty="0"/>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61504162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09"/>
            <a:ext cx="8229600" cy="226991"/>
          </a:xfrm>
        </p:spPr>
        <p:txBody>
          <a:bodyPr anchor="b"/>
          <a:lstStyle>
            <a:lvl1pPr marL="0" indent="0">
              <a:spcBef>
                <a:spcPts val="0"/>
              </a:spcBef>
              <a:buNone/>
              <a:defRPr sz="14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t>2/12/2021</a:t>
            </a:fld>
            <a:endParaRPr lang="en-US" dirty="0"/>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303313792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6770"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Edit Master text styles</a:t>
            </a:r>
          </a:p>
        </p:txBody>
      </p:sp>
      <p:sp>
        <p:nvSpPr>
          <p:cNvPr id="7" name="Rectangle 6"/>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19657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286770" y="1714500"/>
            <a:ext cx="6561831" cy="85725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Edit Master text styles</a:t>
            </a:r>
          </a:p>
        </p:txBody>
      </p:sp>
      <p:sp>
        <p:nvSpPr>
          <p:cNvPr id="9" name="Text Placeholder 4"/>
          <p:cNvSpPr>
            <a:spLocks noGrp="1"/>
          </p:cNvSpPr>
          <p:nvPr>
            <p:ph type="body" sz="quarter" idx="11"/>
          </p:nvPr>
        </p:nvSpPr>
        <p:spPr>
          <a:xfrm>
            <a:off x="1295400" y="12001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34471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18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18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FCBE1F0-5A5D-490C-9707-BE54EDD31F7B}" type="datetime1">
              <a:rPr lang="en-US" smtClean="0"/>
              <a:t>2/12/2021</a:t>
            </a:fld>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056268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4FD2F21-1541-48F3-BC99-D55C1170E3E0}" type="datetime1">
              <a:rPr lang="en-US" smtClean="0"/>
              <a:t>2/12/2021</a:t>
            </a:fld>
            <a:endParaRPr lang="en-US" dirty="0"/>
          </a:p>
        </p:txBody>
      </p:sp>
      <p:sp>
        <p:nvSpPr>
          <p:cNvPr id="9" name="Footer Placeholder 8"/>
          <p:cNvSpPr>
            <a:spLocks noGrp="1"/>
          </p:cNvSpPr>
          <p:nvPr>
            <p:ph type="ftr" sz="quarter" idx="11"/>
          </p:nvPr>
        </p:nvSpPr>
        <p:spPr>
          <a:xfrm>
            <a:off x="457200" y="4902994"/>
            <a:ext cx="4337050" cy="45719"/>
          </a:xfrm>
          <a:prstGeom prst="rect">
            <a:avLst/>
          </a:prstGeom>
        </p:spPr>
        <p:txBody>
          <a:bodyPr/>
          <a:lstStyle/>
          <a:p>
            <a:r>
              <a:rPr lang="en-US" dirty="0"/>
              <a:t>Author’s Last Name, Conference Name, Year, Presentation #</a:t>
            </a:r>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dirty="0"/>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600"/>
            </a:lvl1pPr>
            <a:lvl2pPr>
              <a:defRPr sz="1400"/>
            </a:lvl2pPr>
            <a:lvl3pPr>
              <a:defRPr sz="1200"/>
            </a:lvl3pPr>
            <a:lvl4pPr>
              <a:defRPr sz="1100"/>
            </a:lvl4pPr>
            <a:lvl5pPr>
              <a:defRPr sz="11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91234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90189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 y="90189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349827"/>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Date Placeholder 3"/>
          <p:cNvSpPr>
            <a:spLocks noGrp="1"/>
          </p:cNvSpPr>
          <p:nvPr>
            <p:ph type="dt" sz="half" idx="2"/>
          </p:nvPr>
        </p:nvSpPr>
        <p:spPr>
          <a:xfrm>
            <a:off x="7644938" y="4902994"/>
            <a:ext cx="609600" cy="126206"/>
          </a:xfrm>
          <a:prstGeom prst="rect">
            <a:avLst/>
          </a:prstGeom>
        </p:spPr>
        <p:txBody>
          <a:bodyPr vert="horz" lIns="0" tIns="0" rIns="0" bIns="0" rtlCol="0" anchor="b"/>
          <a:lstStyle>
            <a:lvl1pPr algn="r">
              <a:defRPr sz="800">
                <a:solidFill>
                  <a:schemeClr val="tx1"/>
                </a:solidFill>
              </a:defRPr>
            </a:lvl1pPr>
          </a:lstStyle>
          <a:p>
            <a:fld id="{D84677D7-CD19-497B-A166-E031555359A4}" type="datetime1">
              <a:rPr lang="en-US" smtClean="0"/>
              <a:t>2/12/2021</a:t>
            </a:fld>
            <a:endParaRPr lang="en-US" dirty="0"/>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pPr/>
              <a:t>‹#›</a:t>
            </a:fld>
            <a:endParaRPr lang="en-US" dirty="0"/>
          </a:p>
        </p:txBody>
      </p:sp>
      <p:sp>
        <p:nvSpPr>
          <p:cNvPr id="9" name="Footer Placeholder 3">
            <a:extLst>
              <a:ext uri="{FF2B5EF4-FFF2-40B4-BE49-F238E27FC236}">
                <a16:creationId xmlns:a16="http://schemas.microsoft.com/office/drawing/2014/main" id="{A3F9A259-5635-4EF0-9E18-3317E172169E}"/>
              </a:ext>
            </a:extLst>
          </p:cNvPr>
          <p:cNvSpPr txBox="1">
            <a:spLocks/>
          </p:cNvSpPr>
          <p:nvPr userDrawn="1"/>
        </p:nvSpPr>
        <p:spPr>
          <a:xfrm>
            <a:off x="358775" y="4978797"/>
            <a:ext cx="4337050" cy="1262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t>Olender</a:t>
            </a:r>
            <a:r>
              <a:rPr lang="en-US" sz="600" dirty="0"/>
              <a:t> </a:t>
            </a:r>
            <a:r>
              <a:rPr lang="en-US" sz="600" i="1" dirty="0"/>
              <a:t>et al</a:t>
            </a:r>
            <a:r>
              <a:rPr lang="en-US" sz="600" dirty="0"/>
              <a:t>. Conference on Retroviruses and Opportunistic Infections, 2021, Presentation 01295</a:t>
            </a:r>
          </a:p>
        </p:txBody>
      </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31" r:id="rId21"/>
  </p:sldLayoutIdLst>
  <p:hf hdr="0" dt="0"/>
  <p:txStyles>
    <p:title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1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2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2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7D7B2FF-428D-4C48-A9C3-BBC599C3E456}"/>
              </a:ext>
            </a:extLst>
          </p:cNvPr>
          <p:cNvPicPr>
            <a:picLocks noChangeAspect="1"/>
          </p:cNvPicPr>
          <p:nvPr userDrawn="1"/>
        </p:nvPicPr>
        <p:blipFill>
          <a:blip r:embed="rId6"/>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84E4403F-6603-8F4A-8B16-12BDB84D6752}"/>
              </a:ext>
            </a:extLst>
          </p:cNvPr>
          <p:cNvSpPr/>
          <p:nvPr userDrawn="1"/>
        </p:nvSpPr>
        <p:spPr>
          <a:xfrm>
            <a:off x="0" y="0"/>
            <a:ext cx="9143999" cy="5143500"/>
          </a:xfrm>
          <a:prstGeom prst="rect">
            <a:avLst/>
          </a:prstGeom>
          <a:gradFill flip="none" rotWithShape="1">
            <a:gsLst>
              <a:gs pos="0">
                <a:srgbClr val="6B8CC4">
                  <a:alpha val="0"/>
                </a:srgbClr>
              </a:gs>
              <a:gs pos="30000">
                <a:srgbClr val="4B6AA2">
                  <a:alpha val="0"/>
                </a:srgbClr>
              </a:gs>
              <a:gs pos="66000">
                <a:srgbClr val="36548C">
                  <a:alpha val="50000"/>
                </a:srgbClr>
              </a:gs>
            </a:gsLst>
            <a:lin ang="15900000" scaled="0"/>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5D96EF46-E1E3-BF46-A46A-EF29CE6CD965}"/>
              </a:ext>
            </a:extLst>
          </p:cNvPr>
          <p:cNvSpPr>
            <a:spLocks noGrp="1"/>
          </p:cNvSpPr>
          <p:nvPr>
            <p:ph type="title"/>
          </p:nvPr>
        </p:nvSpPr>
        <p:spPr>
          <a:xfrm>
            <a:off x="292101" y="218479"/>
            <a:ext cx="8610599" cy="5845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37DFFB-A983-FA41-948E-3AD60C6535E9}"/>
              </a:ext>
            </a:extLst>
          </p:cNvPr>
          <p:cNvSpPr>
            <a:spLocks noGrp="1"/>
          </p:cNvSpPr>
          <p:nvPr>
            <p:ph type="body" idx="1"/>
          </p:nvPr>
        </p:nvSpPr>
        <p:spPr>
          <a:xfrm>
            <a:off x="292101" y="891540"/>
            <a:ext cx="8610599" cy="37411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47934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txStyles>
    <p:titleStyle>
      <a:lvl1pPr algn="l" defTabSz="685800" rtl="0" eaLnBrk="1" latinLnBrk="0" hangingPunct="1">
        <a:lnSpc>
          <a:spcPct val="90000"/>
        </a:lnSpc>
        <a:spcBef>
          <a:spcPct val="0"/>
        </a:spcBef>
        <a:buNone/>
        <a:defRPr sz="3300" b="1" i="0" kern="1200">
          <a:solidFill>
            <a:srgbClr val="F5B896"/>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F6DCB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F6DCB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F6DCB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F6DCB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F6DCB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D9D8B7-9DF2-CB43-A7AF-1A9E93AF9201}"/>
              </a:ext>
            </a:extLst>
          </p:cNvPr>
          <p:cNvSpPr>
            <a:spLocks noGrp="1"/>
          </p:cNvSpPr>
          <p:nvPr>
            <p:ph type="body" sz="quarter" idx="13"/>
          </p:nvPr>
        </p:nvSpPr>
        <p:spPr>
          <a:xfrm>
            <a:off x="2420485" y="3432582"/>
            <a:ext cx="6271199" cy="329896"/>
          </a:xfrm>
        </p:spPr>
        <p:txBody>
          <a:bodyPr>
            <a:normAutofit lnSpcReduction="10000"/>
          </a:bodyPr>
          <a:lstStyle/>
          <a:p>
            <a:r>
              <a:rPr lang="en-US" dirty="0"/>
              <a:t>Dr Susan A Olender</a:t>
            </a:r>
          </a:p>
        </p:txBody>
      </p:sp>
      <p:sp>
        <p:nvSpPr>
          <p:cNvPr id="6" name="Text Placeholder 5">
            <a:extLst>
              <a:ext uri="{FF2B5EF4-FFF2-40B4-BE49-F238E27FC236}">
                <a16:creationId xmlns:a16="http://schemas.microsoft.com/office/drawing/2014/main" id="{0DDEA7F1-BC25-8D47-A811-772E1BA0D457}"/>
              </a:ext>
            </a:extLst>
          </p:cNvPr>
          <p:cNvSpPr>
            <a:spLocks noGrp="1"/>
          </p:cNvSpPr>
          <p:nvPr>
            <p:ph type="body" sz="quarter" idx="15"/>
          </p:nvPr>
        </p:nvSpPr>
        <p:spPr>
          <a:xfrm>
            <a:off x="2420485" y="3774724"/>
            <a:ext cx="6271199" cy="598830"/>
          </a:xfrm>
        </p:spPr>
        <p:txBody>
          <a:bodyPr/>
          <a:lstStyle/>
          <a:p>
            <a:r>
              <a:rPr lang="en-US" dirty="0"/>
              <a:t>Columbia University Irving Medical Center, New York, USA </a:t>
            </a:r>
          </a:p>
        </p:txBody>
      </p:sp>
      <p:sp>
        <p:nvSpPr>
          <p:cNvPr id="2" name="Title 1">
            <a:extLst>
              <a:ext uri="{FF2B5EF4-FFF2-40B4-BE49-F238E27FC236}">
                <a16:creationId xmlns:a16="http://schemas.microsoft.com/office/drawing/2014/main" id="{93521221-07E2-414B-AAB7-A97450E3C606}"/>
              </a:ext>
            </a:extLst>
          </p:cNvPr>
          <p:cNvSpPr>
            <a:spLocks noGrp="1"/>
          </p:cNvSpPr>
          <p:nvPr>
            <p:ph type="title"/>
          </p:nvPr>
        </p:nvSpPr>
        <p:spPr>
          <a:xfrm>
            <a:off x="1714502" y="1360704"/>
            <a:ext cx="6994070" cy="1934698"/>
          </a:xfrm>
        </p:spPr>
        <p:txBody>
          <a:bodyPr/>
          <a:lstStyle/>
          <a:p>
            <a:r>
              <a:rPr lang="en-US" sz="3600" dirty="0"/>
              <a:t>Remdesivir Versus Standard of Care for Severe Coronavirus Disease 2019 Infection</a:t>
            </a:r>
            <a:endParaRPr lang="en-US" dirty="0"/>
          </a:p>
        </p:txBody>
      </p:sp>
      <p:sp>
        <p:nvSpPr>
          <p:cNvPr id="8" name="Text Placeholder 7">
            <a:extLst>
              <a:ext uri="{FF2B5EF4-FFF2-40B4-BE49-F238E27FC236}">
                <a16:creationId xmlns:a16="http://schemas.microsoft.com/office/drawing/2014/main" id="{5DF23833-50EB-314B-BDCB-E6F9B8221521}"/>
              </a:ext>
            </a:extLst>
          </p:cNvPr>
          <p:cNvSpPr>
            <a:spLocks noGrp="1"/>
          </p:cNvSpPr>
          <p:nvPr>
            <p:ph type="body" sz="quarter" idx="16"/>
          </p:nvPr>
        </p:nvSpPr>
        <p:spPr/>
        <p:txBody>
          <a:bodyPr/>
          <a:lstStyle/>
          <a:p>
            <a:r>
              <a:rPr lang="en-US" dirty="0"/>
              <a:t>Research funding from Gilead Sciences.</a:t>
            </a:r>
          </a:p>
        </p:txBody>
      </p:sp>
    </p:spTree>
    <p:extLst>
      <p:ext uri="{BB962C8B-B14F-4D97-AF65-F5344CB8AC3E}">
        <p14:creationId xmlns:p14="http://schemas.microsoft.com/office/powerpoint/2010/main" val="30940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F3F0EC-D8FF-45B1-A972-CFA858DFB8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35846" y="1256956"/>
            <a:ext cx="5604292" cy="3169692"/>
          </a:xfrm>
          <a:prstGeom prst="rect">
            <a:avLst/>
          </a:prstGeom>
        </p:spPr>
      </p:pic>
      <p:sp>
        <p:nvSpPr>
          <p:cNvPr id="2" name="Title 1">
            <a:extLst>
              <a:ext uri="{FF2B5EF4-FFF2-40B4-BE49-F238E27FC236}">
                <a16:creationId xmlns:a16="http://schemas.microsoft.com/office/drawing/2014/main" id="{1B04541C-2A93-4519-97A2-D9340110F400}"/>
              </a:ext>
            </a:extLst>
          </p:cNvPr>
          <p:cNvSpPr>
            <a:spLocks noGrp="1"/>
          </p:cNvSpPr>
          <p:nvPr>
            <p:ph type="title"/>
          </p:nvPr>
        </p:nvSpPr>
        <p:spPr/>
        <p:txBody>
          <a:bodyPr/>
          <a:lstStyle/>
          <a:p>
            <a:r>
              <a:rPr lang="en-US" dirty="0"/>
              <a:t>Multivariable analysis: Additional factors that influence </a:t>
            </a:r>
            <a:br>
              <a:rPr lang="en-US" dirty="0"/>
            </a:br>
            <a:r>
              <a:rPr lang="en-US" dirty="0"/>
              <a:t>28-day survival in patients with severe COVID-19 </a:t>
            </a:r>
          </a:p>
        </p:txBody>
      </p:sp>
      <p:sp>
        <p:nvSpPr>
          <p:cNvPr id="3" name="Text Placeholder 2">
            <a:extLst>
              <a:ext uri="{FF2B5EF4-FFF2-40B4-BE49-F238E27FC236}">
                <a16:creationId xmlns:a16="http://schemas.microsoft.com/office/drawing/2014/main" id="{379C1ED7-7AC5-4359-8C3A-87DA364F7FE0}"/>
              </a:ext>
            </a:extLst>
          </p:cNvPr>
          <p:cNvSpPr>
            <a:spLocks noGrp="1"/>
          </p:cNvSpPr>
          <p:nvPr>
            <p:ph type="body" sz="quarter" idx="13"/>
          </p:nvPr>
        </p:nvSpPr>
        <p:spPr>
          <a:xfrm>
            <a:off x="2809567" y="1028700"/>
            <a:ext cx="3524865" cy="228600"/>
          </a:xfrm>
        </p:spPr>
        <p:txBody>
          <a:bodyPr/>
          <a:lstStyle/>
          <a:p>
            <a:pPr algn="ctr"/>
            <a:r>
              <a:rPr lang="en-US" sz="1200" b="1" dirty="0">
                <a:solidFill>
                  <a:schemeClr val="accent1"/>
                </a:solidFill>
              </a:rPr>
              <a:t>Odds ratio for Day 28 all-cause mortality using the GEE logistic regression model</a:t>
            </a:r>
          </a:p>
        </p:txBody>
      </p:sp>
      <p:sp>
        <p:nvSpPr>
          <p:cNvPr id="5" name="Slide Number Placeholder 4">
            <a:extLst>
              <a:ext uri="{FF2B5EF4-FFF2-40B4-BE49-F238E27FC236}">
                <a16:creationId xmlns:a16="http://schemas.microsoft.com/office/drawing/2014/main" id="{4CE703F8-43F0-41D1-98AA-38273E1CBEB9}"/>
              </a:ext>
            </a:extLst>
          </p:cNvPr>
          <p:cNvSpPr>
            <a:spLocks noGrp="1"/>
          </p:cNvSpPr>
          <p:nvPr>
            <p:ph type="sldNum" sz="quarter" idx="16"/>
          </p:nvPr>
        </p:nvSpPr>
        <p:spPr/>
        <p:txBody>
          <a:bodyPr/>
          <a:lstStyle/>
          <a:p>
            <a:fld id="{94BD5F9E-BC76-487B-A2BC-019AD28A14BF}" type="slidenum">
              <a:rPr lang="en-US" smtClean="0"/>
              <a:pPr/>
              <a:t>10</a:t>
            </a:fld>
            <a:endParaRPr lang="en-US" dirty="0"/>
          </a:p>
        </p:txBody>
      </p:sp>
      <p:sp>
        <p:nvSpPr>
          <p:cNvPr id="15" name="Footer Placeholder 3">
            <a:extLst>
              <a:ext uri="{FF2B5EF4-FFF2-40B4-BE49-F238E27FC236}">
                <a16:creationId xmlns:a16="http://schemas.microsoft.com/office/drawing/2014/main" id="{529CAF35-BA78-474B-8C37-0B7C29F54B76}"/>
              </a:ext>
            </a:extLst>
          </p:cNvPr>
          <p:cNvSpPr txBox="1">
            <a:spLocks/>
          </p:cNvSpPr>
          <p:nvPr/>
        </p:nvSpPr>
        <p:spPr>
          <a:xfrm>
            <a:off x="468312" y="4461697"/>
            <a:ext cx="8207375" cy="503924"/>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dirty="0">
                <a:solidFill>
                  <a:schemeClr val="tx1"/>
                </a:solidFill>
              </a:rPr>
              <a:t>*Potentially active against COVID-19. </a:t>
            </a:r>
            <a:r>
              <a:rPr lang="en-US" sz="650" baseline="30000" dirty="0">
                <a:solidFill>
                  <a:schemeClr val="tx1"/>
                </a:solidFill>
              </a:rPr>
              <a:t>†</a:t>
            </a:r>
            <a:r>
              <a:rPr lang="en-US" sz="650" dirty="0">
                <a:solidFill>
                  <a:schemeClr val="tx1"/>
                </a:solidFill>
              </a:rPr>
              <a:t>Covariates: duration of symptoms prior to baseline, age (&lt;40 years, 40–64 years, ≥65 years), sex, race (Asian, Black, Other, White), oxygen support status (invasive mechanical ventilation, high-flow oxygen, low-flow oxygen, room air); country of enrollment (Italy, Spain, USA, Other), obesity, comorbidities (hypertension, cardiovascular disease, diabetes mellitus, COPD, asthma), and COVID-19 medications (azithromycin, biologics, HIV protease inhibitors, hydroxychloroquine) taken at/prior to baseline. CI, confidence interval; COPD, chronic obstructive pulmonary disease; GEE, generalized estimating equation </a:t>
            </a:r>
          </a:p>
        </p:txBody>
      </p:sp>
      <p:sp>
        <p:nvSpPr>
          <p:cNvPr id="6" name="Rectangle 2">
            <a:extLst>
              <a:ext uri="{FF2B5EF4-FFF2-40B4-BE49-F238E27FC236}">
                <a16:creationId xmlns:a16="http://schemas.microsoft.com/office/drawing/2014/main" id="{6CC01043-031D-4A54-907B-8732F6CAAE4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12">
            <a:extLst>
              <a:ext uri="{FF2B5EF4-FFF2-40B4-BE49-F238E27FC236}">
                <a16:creationId xmlns:a16="http://schemas.microsoft.com/office/drawing/2014/main" id="{A866B410-2774-4521-917A-70F0CF796478}"/>
              </a:ext>
            </a:extLst>
          </p:cNvPr>
          <p:cNvSpPr/>
          <p:nvPr/>
        </p:nvSpPr>
        <p:spPr>
          <a:xfrm>
            <a:off x="1618291" y="1532771"/>
            <a:ext cx="5643569" cy="129342"/>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TextBox 18">
            <a:extLst>
              <a:ext uri="{FF2B5EF4-FFF2-40B4-BE49-F238E27FC236}">
                <a16:creationId xmlns:a16="http://schemas.microsoft.com/office/drawing/2014/main" id="{38B430B0-9F1D-499E-AA05-0BFF346D676B}"/>
              </a:ext>
            </a:extLst>
          </p:cNvPr>
          <p:cNvSpPr txBox="1"/>
          <p:nvPr/>
        </p:nvSpPr>
        <p:spPr>
          <a:xfrm>
            <a:off x="1033585" y="4396091"/>
            <a:ext cx="7405565" cy="258532"/>
          </a:xfrm>
          <a:prstGeom prst="rect">
            <a:avLst/>
          </a:prstGeom>
          <a:noFill/>
        </p:spPr>
        <p:txBody>
          <a:bodyPr wrap="square">
            <a:spAutoFit/>
          </a:bodyPr>
          <a:lstStyle/>
          <a:p>
            <a:pPr algn="ctr">
              <a:lnSpc>
                <a:spcPct val="90000"/>
              </a:lnSpc>
              <a:spcBef>
                <a:spcPts val="600"/>
              </a:spcBef>
              <a:buClr>
                <a:schemeClr val="bg2">
                  <a:lumMod val="75000"/>
                </a:schemeClr>
              </a:buClr>
              <a:buSzPct val="90000"/>
            </a:pPr>
            <a:r>
              <a:rPr lang="en-US" sz="1200" b="1" dirty="0"/>
              <a:t>Remdesivir treatment reduces mortality after accounting for all the factors included in the model</a:t>
            </a:r>
            <a:r>
              <a:rPr lang="en-US" sz="1200" b="1" baseline="30000" dirty="0"/>
              <a:t>†</a:t>
            </a:r>
          </a:p>
        </p:txBody>
      </p:sp>
    </p:spTree>
    <p:extLst>
      <p:ext uri="{BB962C8B-B14F-4D97-AF65-F5344CB8AC3E}">
        <p14:creationId xmlns:p14="http://schemas.microsoft.com/office/powerpoint/2010/main" val="26964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13F8-B8DA-4382-9535-E8112A882C2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D9EAA38-6C5D-49BE-BFDA-1BA635DB392E}"/>
              </a:ext>
            </a:extLst>
          </p:cNvPr>
          <p:cNvSpPr>
            <a:spLocks noGrp="1"/>
          </p:cNvSpPr>
          <p:nvPr>
            <p:ph idx="1"/>
          </p:nvPr>
        </p:nvSpPr>
        <p:spPr>
          <a:xfrm>
            <a:off x="457200" y="1143000"/>
            <a:ext cx="8229600" cy="2760663"/>
          </a:xfrm>
        </p:spPr>
        <p:txBody>
          <a:bodyPr/>
          <a:lstStyle/>
          <a:p>
            <a:r>
              <a:rPr lang="en-US" sz="1600" dirty="0"/>
              <a:t>Remdesivir was associated with significantly higher rates of clinical recovery at Day 14 and lower Day 28 all-cause mortality compared with SOC treatment in hospitalized patients with severe COVID-19</a:t>
            </a:r>
          </a:p>
          <a:p>
            <a:r>
              <a:rPr lang="en-US" sz="1600" dirty="0"/>
              <a:t>In the subgroup analysis, with limited sample sizes in some groups, a significant mortality benefit could be seen in patients on low-flow oxygen at baseline</a:t>
            </a:r>
          </a:p>
          <a:p>
            <a:r>
              <a:rPr lang="en-US" sz="1600" dirty="0"/>
              <a:t>Overall, these data support the use of remdesivir treatment to improve clinical recovery and decrease mortality from severe COVID-19</a:t>
            </a:r>
          </a:p>
          <a:p>
            <a:r>
              <a:rPr lang="en-US" sz="1600" dirty="0"/>
              <a:t>Findings are consistent with accumulating evidence supporting the use of remdesivir in patients with severe COVID-19</a:t>
            </a:r>
            <a:r>
              <a:rPr lang="en-US" sz="1600" baseline="30000" dirty="0"/>
              <a:t>1–4</a:t>
            </a:r>
            <a:endParaRPr lang="en-US" sz="1600" dirty="0"/>
          </a:p>
          <a:p>
            <a:r>
              <a:rPr lang="en-US" sz="1600" dirty="0"/>
              <a:t>Remdesivir may help to reduce the burden on hospitals during COVID-19 surges</a:t>
            </a:r>
          </a:p>
          <a:p>
            <a:pPr marL="0" indent="0">
              <a:buNone/>
            </a:pPr>
            <a:endParaRPr lang="en-US" sz="1600" dirty="0"/>
          </a:p>
        </p:txBody>
      </p:sp>
      <p:sp>
        <p:nvSpPr>
          <p:cNvPr id="5" name="Slide Number Placeholder 4">
            <a:extLst>
              <a:ext uri="{FF2B5EF4-FFF2-40B4-BE49-F238E27FC236}">
                <a16:creationId xmlns:a16="http://schemas.microsoft.com/office/drawing/2014/main" id="{47DDBE07-BCDC-4C86-B6F4-770C2913DA47}"/>
              </a:ext>
            </a:extLst>
          </p:cNvPr>
          <p:cNvSpPr>
            <a:spLocks noGrp="1"/>
          </p:cNvSpPr>
          <p:nvPr>
            <p:ph type="sldNum" sz="quarter" idx="12"/>
          </p:nvPr>
        </p:nvSpPr>
        <p:spPr/>
        <p:txBody>
          <a:bodyPr/>
          <a:lstStyle/>
          <a:p>
            <a:fld id="{94BD5F9E-BC76-487B-A2BC-019AD28A14BF}" type="slidenum">
              <a:rPr lang="en-US" smtClean="0"/>
              <a:pPr/>
              <a:t>11</a:t>
            </a:fld>
            <a:endParaRPr lang="en-US" dirty="0"/>
          </a:p>
        </p:txBody>
      </p:sp>
      <p:sp>
        <p:nvSpPr>
          <p:cNvPr id="10" name="TextBox 9">
            <a:extLst>
              <a:ext uri="{FF2B5EF4-FFF2-40B4-BE49-F238E27FC236}">
                <a16:creationId xmlns:a16="http://schemas.microsoft.com/office/drawing/2014/main" id="{16A753A4-C62B-4047-882F-27C4140F6FF5}"/>
              </a:ext>
            </a:extLst>
          </p:cNvPr>
          <p:cNvSpPr txBox="1"/>
          <p:nvPr/>
        </p:nvSpPr>
        <p:spPr>
          <a:xfrm>
            <a:off x="355600" y="4779709"/>
            <a:ext cx="8569569" cy="192360"/>
          </a:xfrm>
          <a:prstGeom prst="rect">
            <a:avLst/>
          </a:prstGeom>
          <a:noFill/>
        </p:spPr>
        <p:txBody>
          <a:bodyPr wrap="square">
            <a:spAutoFit/>
          </a:bodyPr>
          <a:lstStyle/>
          <a:p>
            <a:r>
              <a:rPr lang="en-US" sz="650" dirty="0">
                <a:solidFill>
                  <a:schemeClr val="tx1"/>
                </a:solidFill>
              </a:rPr>
              <a:t>1. </a:t>
            </a:r>
            <a:r>
              <a:rPr lang="en-US" sz="650" dirty="0">
                <a:solidFill>
                  <a:schemeClr val="tx1"/>
                </a:solidFill>
                <a:effectLst/>
                <a:ea typeface="SimSun" panose="02010600030101010101" pitchFamily="2" charset="-122"/>
                <a:cs typeface="Courier New" panose="02070309020205020404" pitchFamily="49" charset="0"/>
              </a:rPr>
              <a:t>Goldman JD</a:t>
            </a:r>
            <a:r>
              <a:rPr lang="en-US" sz="650" i="1" dirty="0">
                <a:solidFill>
                  <a:schemeClr val="tx1"/>
                </a:solidFill>
                <a:effectLst/>
                <a:ea typeface="SimSun" panose="02010600030101010101" pitchFamily="2" charset="-122"/>
                <a:cs typeface="Courier New" panose="02070309020205020404" pitchFamily="49" charset="0"/>
              </a:rPr>
              <a:t>, et al.</a:t>
            </a:r>
            <a:r>
              <a:rPr lang="en-US" sz="650" dirty="0">
                <a:solidFill>
                  <a:schemeClr val="tx1"/>
                </a:solidFill>
                <a:effectLst/>
                <a:ea typeface="SimSun" panose="02010600030101010101" pitchFamily="2" charset="-122"/>
                <a:cs typeface="Courier New" panose="02070309020205020404" pitchFamily="49" charset="0"/>
              </a:rPr>
              <a:t> N Engl J Med 2020;383:1827–1837. 2. Antinori S, </a:t>
            </a:r>
            <a:r>
              <a:rPr lang="en-US" sz="650" i="1" dirty="0">
                <a:solidFill>
                  <a:schemeClr val="tx1"/>
                </a:solidFill>
                <a:effectLst/>
                <a:ea typeface="SimSun" panose="02010600030101010101" pitchFamily="2" charset="-122"/>
                <a:cs typeface="Courier New" panose="02070309020205020404" pitchFamily="49" charset="0"/>
              </a:rPr>
              <a:t>et al.</a:t>
            </a:r>
            <a:r>
              <a:rPr lang="en-US" sz="650" dirty="0">
                <a:solidFill>
                  <a:schemeClr val="tx1"/>
                </a:solidFill>
                <a:effectLst/>
                <a:ea typeface="SimSun" panose="02010600030101010101" pitchFamily="2" charset="-122"/>
                <a:cs typeface="Courier New" panose="02070309020205020404" pitchFamily="49" charset="0"/>
              </a:rPr>
              <a:t> Pharmacol Res 2020;158:104899. 3. Grein J, </a:t>
            </a:r>
            <a:r>
              <a:rPr lang="en-US" sz="650" i="1" dirty="0">
                <a:solidFill>
                  <a:schemeClr val="tx1"/>
                </a:solidFill>
                <a:effectLst/>
                <a:ea typeface="SimSun" panose="02010600030101010101" pitchFamily="2" charset="-122"/>
                <a:cs typeface="Courier New" panose="02070309020205020404" pitchFamily="49" charset="0"/>
              </a:rPr>
              <a:t>et al.</a:t>
            </a:r>
            <a:r>
              <a:rPr lang="en-US" sz="650" dirty="0">
                <a:solidFill>
                  <a:schemeClr val="tx1"/>
                </a:solidFill>
                <a:effectLst/>
                <a:ea typeface="SimSun" panose="02010600030101010101" pitchFamily="2" charset="-122"/>
                <a:cs typeface="Courier New" panose="02070309020205020404" pitchFamily="49" charset="0"/>
              </a:rPr>
              <a:t> N Engl J Med 2020;382:2327–2336</a:t>
            </a:r>
            <a:r>
              <a:rPr lang="en-US" sz="650" dirty="0">
                <a:ea typeface="SimSun" panose="02010600030101010101" pitchFamily="2" charset="-122"/>
                <a:cs typeface="Courier New" panose="02070309020205020404" pitchFamily="49" charset="0"/>
              </a:rPr>
              <a:t>.</a:t>
            </a:r>
            <a:r>
              <a:rPr lang="en-US" sz="650" dirty="0">
                <a:solidFill>
                  <a:schemeClr val="tx1"/>
                </a:solidFill>
                <a:effectLst/>
                <a:ea typeface="SimSun" panose="02010600030101010101" pitchFamily="2" charset="-122"/>
                <a:cs typeface="Courier New" panose="02070309020205020404" pitchFamily="49" charset="0"/>
              </a:rPr>
              <a:t> 4.</a:t>
            </a:r>
            <a:r>
              <a:rPr lang="en-US" sz="650" dirty="0">
                <a:solidFill>
                  <a:schemeClr val="tx1"/>
                </a:solidFill>
                <a:ea typeface="SimSun" panose="02010600030101010101" pitchFamily="2" charset="-122"/>
                <a:cs typeface="Courier New" panose="02070309020205020404" pitchFamily="49" charset="0"/>
              </a:rPr>
              <a:t> </a:t>
            </a:r>
            <a:r>
              <a:rPr lang="en-US" sz="650" dirty="0">
                <a:solidFill>
                  <a:schemeClr val="tx1"/>
                </a:solidFill>
                <a:effectLst/>
                <a:ea typeface="SimSun" panose="02010600030101010101" pitchFamily="2" charset="-122"/>
                <a:cs typeface="Courier New" panose="02070309020205020404" pitchFamily="49" charset="0"/>
              </a:rPr>
              <a:t>Beigel JH, </a:t>
            </a:r>
            <a:r>
              <a:rPr lang="en-US" sz="650" i="1" dirty="0">
                <a:solidFill>
                  <a:schemeClr val="tx1"/>
                </a:solidFill>
                <a:effectLst/>
                <a:ea typeface="SimSun" panose="02010600030101010101" pitchFamily="2" charset="-122"/>
                <a:cs typeface="Courier New" panose="02070309020205020404" pitchFamily="49" charset="0"/>
              </a:rPr>
              <a:t>et al.</a:t>
            </a:r>
            <a:r>
              <a:rPr lang="en-US" sz="650" dirty="0">
                <a:solidFill>
                  <a:schemeClr val="tx1"/>
                </a:solidFill>
                <a:effectLst/>
                <a:ea typeface="SimSun" panose="02010600030101010101" pitchFamily="2" charset="-122"/>
                <a:cs typeface="Courier New" panose="02070309020205020404" pitchFamily="49" charset="0"/>
              </a:rPr>
              <a:t> N Engl J </a:t>
            </a:r>
            <a:r>
              <a:rPr lang="en-US" sz="650">
                <a:solidFill>
                  <a:schemeClr val="tx1"/>
                </a:solidFill>
                <a:effectLst/>
                <a:ea typeface="SimSun" panose="02010600030101010101" pitchFamily="2" charset="-122"/>
                <a:cs typeface="Courier New" panose="02070309020205020404" pitchFamily="49" charset="0"/>
              </a:rPr>
              <a:t>Med 2020;383:1813–1826</a:t>
            </a:r>
            <a:endParaRPr lang="en-US" sz="650" dirty="0"/>
          </a:p>
        </p:txBody>
      </p:sp>
    </p:spTree>
    <p:extLst>
      <p:ext uri="{BB962C8B-B14F-4D97-AF65-F5344CB8AC3E}">
        <p14:creationId xmlns:p14="http://schemas.microsoft.com/office/powerpoint/2010/main" val="277585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6CD0-1F2F-4D5E-8F91-32A3C29C1B10}"/>
              </a:ext>
            </a:extLst>
          </p:cNvPr>
          <p:cNvSpPr>
            <a:spLocks noGrp="1"/>
          </p:cNvSpPr>
          <p:nvPr>
            <p:ph type="title"/>
          </p:nvPr>
        </p:nvSpPr>
        <p:spPr/>
        <p:txBody>
          <a:bodyPr/>
          <a:lstStyle/>
          <a:p>
            <a:r>
              <a:rPr lang="en-US" sz="2000" dirty="0">
                <a:solidFill>
                  <a:schemeClr val="tx2"/>
                </a:solidFill>
              </a:rPr>
              <a:t>Acknowledgments</a:t>
            </a:r>
            <a:endParaRPr lang="en-US" dirty="0"/>
          </a:p>
        </p:txBody>
      </p:sp>
      <p:sp>
        <p:nvSpPr>
          <p:cNvPr id="4" name="Slide Number Placeholder 3">
            <a:extLst>
              <a:ext uri="{FF2B5EF4-FFF2-40B4-BE49-F238E27FC236}">
                <a16:creationId xmlns:a16="http://schemas.microsoft.com/office/drawing/2014/main" id="{B0AC4C66-04C7-462B-AB94-E20C96EFF4C2}"/>
              </a:ext>
            </a:extLst>
          </p:cNvPr>
          <p:cNvSpPr>
            <a:spLocks noGrp="1"/>
          </p:cNvSpPr>
          <p:nvPr>
            <p:ph type="sldNum" sz="quarter" idx="12"/>
          </p:nvPr>
        </p:nvSpPr>
        <p:spPr/>
        <p:txBody>
          <a:bodyPr/>
          <a:lstStyle/>
          <a:p>
            <a:fld id="{94BD5F9E-BC76-487B-A2BC-019AD28A14BF}" type="slidenum">
              <a:rPr lang="en-US" smtClean="0"/>
              <a:pPr/>
              <a:t>12</a:t>
            </a:fld>
            <a:endParaRPr lang="en-US" dirty="0"/>
          </a:p>
        </p:txBody>
      </p:sp>
      <p:sp>
        <p:nvSpPr>
          <p:cNvPr id="5" name="Content Placeholder 4">
            <a:extLst>
              <a:ext uri="{FF2B5EF4-FFF2-40B4-BE49-F238E27FC236}">
                <a16:creationId xmlns:a16="http://schemas.microsoft.com/office/drawing/2014/main" id="{003C2B54-6AF6-4C24-96FD-251468E80FF5}"/>
              </a:ext>
            </a:extLst>
          </p:cNvPr>
          <p:cNvSpPr txBox="1">
            <a:spLocks noGrp="1"/>
          </p:cNvSpPr>
          <p:nvPr>
            <p:ph idx="1"/>
          </p:nvPr>
        </p:nvSpPr>
        <p:spPr>
          <a:xfrm>
            <a:off x="457200" y="1143000"/>
            <a:ext cx="8229600" cy="664797"/>
          </a:xfrm>
          <a:prstGeom prst="rect">
            <a:avLst/>
          </a:prstGeom>
          <a:noFill/>
        </p:spPr>
        <p:txBody>
          <a:bodyPr wrap="square">
            <a:spAutoFit/>
          </a:bodyPr>
          <a:lstStyle/>
          <a:p>
            <a:pPr marL="0" indent="0">
              <a:buNone/>
            </a:pPr>
            <a:r>
              <a:rPr lang="en-US" sz="1600" dirty="0"/>
              <a:t>The studies were funded by Gilead Sciences. We extend our thanks to the participants, their partners and families, and the study investigators. Medical writing support was provided by Emma McConnell (Aspire Scientific, Ltd) and funded by Gilead Sciences </a:t>
            </a:r>
          </a:p>
        </p:txBody>
      </p:sp>
    </p:spTree>
    <p:extLst>
      <p:ext uri="{BB962C8B-B14F-4D97-AF65-F5344CB8AC3E}">
        <p14:creationId xmlns:p14="http://schemas.microsoft.com/office/powerpoint/2010/main" val="145194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770" y="1485900"/>
            <a:ext cx="6896781" cy="1428750"/>
          </a:xfrm>
        </p:spPr>
        <p:txBody>
          <a:bodyPr/>
          <a:lstStyle/>
          <a:p>
            <a:r>
              <a:rPr lang="en-US" sz="2800" dirty="0"/>
              <a:t>Remdesivir Versus Standard of Care for Severe Coronavirus Disease 2019 Infection</a:t>
            </a:r>
            <a:br>
              <a:rPr lang="en-US" sz="2800" dirty="0"/>
            </a:br>
            <a:br>
              <a:rPr lang="en-US" sz="2800" dirty="0"/>
            </a:br>
            <a:r>
              <a:rPr lang="en-US" sz="1400" b="1" u="sng" dirty="0">
                <a:solidFill>
                  <a:schemeClr val="tx1"/>
                </a:solidFill>
              </a:rPr>
              <a:t>SA Olender</a:t>
            </a:r>
            <a:r>
              <a:rPr lang="en-US" sz="1400" b="1" u="sng" baseline="30000" dirty="0">
                <a:solidFill>
                  <a:schemeClr val="tx1"/>
                </a:solidFill>
              </a:rPr>
              <a:t>1</a:t>
            </a:r>
            <a:r>
              <a:rPr lang="en-US" sz="1400" dirty="0">
                <a:solidFill>
                  <a:schemeClr val="tx1"/>
                </a:solidFill>
              </a:rPr>
              <a:t>, TL Walunas</a:t>
            </a:r>
            <a:r>
              <a:rPr lang="en-US" sz="1400" baseline="30000" dirty="0">
                <a:solidFill>
                  <a:schemeClr val="tx1"/>
                </a:solidFill>
              </a:rPr>
              <a:t>2</a:t>
            </a:r>
            <a:r>
              <a:rPr lang="en-US" sz="1400" dirty="0">
                <a:solidFill>
                  <a:schemeClr val="tx1"/>
                </a:solidFill>
              </a:rPr>
              <a:t>, E Martinez</a:t>
            </a:r>
            <a:r>
              <a:rPr lang="en-US" sz="1400" baseline="30000" dirty="0">
                <a:solidFill>
                  <a:schemeClr val="tx1"/>
                </a:solidFill>
              </a:rPr>
              <a:t>3</a:t>
            </a:r>
            <a:r>
              <a:rPr lang="en-US" sz="1400" dirty="0">
                <a:solidFill>
                  <a:schemeClr val="tx1"/>
                </a:solidFill>
              </a:rPr>
              <a:t>, M Boffito</a:t>
            </a:r>
            <a:r>
              <a:rPr lang="en-US" sz="1400" baseline="30000" dirty="0">
                <a:solidFill>
                  <a:schemeClr val="tx1"/>
                </a:solidFill>
              </a:rPr>
              <a:t>4</a:t>
            </a:r>
            <a:r>
              <a:rPr lang="en-US" sz="1400" dirty="0">
                <a:solidFill>
                  <a:schemeClr val="tx1"/>
                </a:solidFill>
              </a:rPr>
              <a:t>, KK Perez</a:t>
            </a:r>
            <a:r>
              <a:rPr lang="en-US" sz="1400" baseline="30000" dirty="0">
                <a:solidFill>
                  <a:schemeClr val="tx1"/>
                </a:solidFill>
              </a:rPr>
              <a:t>5</a:t>
            </a:r>
            <a:r>
              <a:rPr lang="en-US" sz="1400" dirty="0">
                <a:solidFill>
                  <a:schemeClr val="tx1"/>
                </a:solidFill>
              </a:rPr>
              <a:t>, A Castagna</a:t>
            </a:r>
            <a:r>
              <a:rPr lang="en-US" sz="1400" baseline="30000" dirty="0">
                <a:solidFill>
                  <a:schemeClr val="tx1"/>
                </a:solidFill>
              </a:rPr>
              <a:t>6</a:t>
            </a:r>
            <a:r>
              <a:rPr lang="en-US" sz="1400" dirty="0">
                <a:solidFill>
                  <a:schemeClr val="tx1"/>
                </a:solidFill>
              </a:rPr>
              <a:t>, S Wang</a:t>
            </a:r>
            <a:r>
              <a:rPr lang="en-US" sz="1400" baseline="30000" dirty="0">
                <a:solidFill>
                  <a:schemeClr val="tx1"/>
                </a:solidFill>
              </a:rPr>
              <a:t>7</a:t>
            </a:r>
            <a:r>
              <a:rPr lang="en-US" sz="1400" dirty="0">
                <a:solidFill>
                  <a:schemeClr val="tx1"/>
                </a:solidFill>
              </a:rPr>
              <a:t>, P Goyal</a:t>
            </a:r>
            <a:r>
              <a:rPr lang="en-US" sz="1400" baseline="30000" dirty="0">
                <a:solidFill>
                  <a:schemeClr val="tx1"/>
                </a:solidFill>
              </a:rPr>
              <a:t>8</a:t>
            </a:r>
            <a:r>
              <a:rPr lang="en-US" sz="1400" dirty="0">
                <a:solidFill>
                  <a:schemeClr val="tx1"/>
                </a:solidFill>
              </a:rPr>
              <a:t>, D Ripamonti</a:t>
            </a:r>
            <a:r>
              <a:rPr lang="en-US" sz="1400" baseline="30000" dirty="0">
                <a:solidFill>
                  <a:schemeClr val="tx1"/>
                </a:solidFill>
              </a:rPr>
              <a:t>9</a:t>
            </a:r>
            <a:r>
              <a:rPr lang="en-US" sz="1400" dirty="0">
                <a:solidFill>
                  <a:schemeClr val="tx1"/>
                </a:solidFill>
              </a:rPr>
              <a:t>, JI Bernardino</a:t>
            </a:r>
            <a:r>
              <a:rPr lang="en-US" sz="1400" baseline="30000" dirty="0">
                <a:solidFill>
                  <a:schemeClr val="tx1"/>
                </a:solidFill>
              </a:rPr>
              <a:t>10</a:t>
            </a:r>
            <a:r>
              <a:rPr lang="en-US" sz="1400" dirty="0">
                <a:solidFill>
                  <a:schemeClr val="tx1"/>
                </a:solidFill>
              </a:rPr>
              <a:t>, R Haubrich</a:t>
            </a:r>
            <a:r>
              <a:rPr lang="en-US" sz="1400" baseline="30000" dirty="0">
                <a:solidFill>
                  <a:schemeClr val="tx1"/>
                </a:solidFill>
              </a:rPr>
              <a:t>11</a:t>
            </a:r>
            <a:r>
              <a:rPr lang="en-US" sz="1400" dirty="0">
                <a:solidFill>
                  <a:schemeClr val="tx1"/>
                </a:solidFill>
              </a:rPr>
              <a:t>, AP Chokkalingam</a:t>
            </a:r>
            <a:r>
              <a:rPr lang="en-US" sz="1400" baseline="30000" dirty="0">
                <a:solidFill>
                  <a:schemeClr val="tx1"/>
                </a:solidFill>
              </a:rPr>
              <a:t>11</a:t>
            </a:r>
            <a:r>
              <a:rPr lang="en-US" sz="1400" dirty="0">
                <a:solidFill>
                  <a:schemeClr val="tx1"/>
                </a:solidFill>
              </a:rPr>
              <a:t>, G Wu</a:t>
            </a:r>
            <a:r>
              <a:rPr lang="en-US" sz="1400" baseline="30000" dirty="0">
                <a:solidFill>
                  <a:schemeClr val="tx1"/>
                </a:solidFill>
              </a:rPr>
              <a:t>11</a:t>
            </a:r>
            <a:r>
              <a:rPr lang="en-US" sz="1400" dirty="0">
                <a:solidFill>
                  <a:schemeClr val="tx1"/>
                </a:solidFill>
              </a:rPr>
              <a:t>, H Diaz-Cuervo</a:t>
            </a:r>
            <a:r>
              <a:rPr lang="en-US" sz="1400" baseline="30000" dirty="0">
                <a:solidFill>
                  <a:schemeClr val="tx1"/>
                </a:solidFill>
              </a:rPr>
              <a:t>12</a:t>
            </a:r>
            <a:r>
              <a:rPr lang="en-US" sz="1400" dirty="0">
                <a:solidFill>
                  <a:schemeClr val="tx1"/>
                </a:solidFill>
              </a:rPr>
              <a:t>, DM Brainard</a:t>
            </a:r>
            <a:r>
              <a:rPr lang="en-US" sz="1400" baseline="30000" dirty="0">
                <a:solidFill>
                  <a:schemeClr val="tx1"/>
                </a:solidFill>
              </a:rPr>
              <a:t>11</a:t>
            </a:r>
            <a:endParaRPr lang="en-US" sz="2800" dirty="0">
              <a:solidFill>
                <a:schemeClr val="tx1"/>
              </a:solidFill>
            </a:endParaRPr>
          </a:p>
        </p:txBody>
      </p:sp>
      <p:sp>
        <p:nvSpPr>
          <p:cNvPr id="7" name="TextBox 6">
            <a:extLst>
              <a:ext uri="{FF2B5EF4-FFF2-40B4-BE49-F238E27FC236}">
                <a16:creationId xmlns:a16="http://schemas.microsoft.com/office/drawing/2014/main" id="{30ADBC96-D6F8-4E24-BDD2-46543C9119D7}"/>
              </a:ext>
            </a:extLst>
          </p:cNvPr>
          <p:cNvSpPr txBox="1"/>
          <p:nvPr/>
        </p:nvSpPr>
        <p:spPr>
          <a:xfrm>
            <a:off x="-7143" y="87868"/>
            <a:ext cx="4572000" cy="369332"/>
          </a:xfrm>
          <a:prstGeom prst="rect">
            <a:avLst/>
          </a:prstGeom>
          <a:noFill/>
        </p:spPr>
        <p:txBody>
          <a:bodyPr wrap="square">
            <a:spAutoFit/>
          </a:bodyPr>
          <a:lstStyle/>
          <a:p>
            <a:r>
              <a:rPr lang="en-US" sz="1800" dirty="0">
                <a:solidFill>
                  <a:schemeClr val="bg1">
                    <a:lumMod val="50000"/>
                  </a:schemeClr>
                </a:solidFill>
                <a:effectLst/>
                <a:latin typeface="+mj-lt"/>
                <a:ea typeface="Times New Roman" panose="02020603050405020304" pitchFamily="18" charset="0"/>
              </a:rPr>
              <a:t>01295</a:t>
            </a:r>
            <a:r>
              <a:rPr lang="en-US" sz="1800" dirty="0">
                <a:effectLst/>
                <a:latin typeface="+mj-lt"/>
                <a:ea typeface="Times New Roman" panose="02020603050405020304" pitchFamily="18" charset="0"/>
              </a:rPr>
              <a:t> </a:t>
            </a:r>
            <a:endParaRPr lang="en-US" dirty="0">
              <a:latin typeface="+mj-lt"/>
            </a:endParaRPr>
          </a:p>
        </p:txBody>
      </p:sp>
      <p:sp>
        <p:nvSpPr>
          <p:cNvPr id="6" name="Footer Placeholder 3">
            <a:extLst>
              <a:ext uri="{FF2B5EF4-FFF2-40B4-BE49-F238E27FC236}">
                <a16:creationId xmlns:a16="http://schemas.microsoft.com/office/drawing/2014/main" id="{6CD60E3F-E3FE-4641-9D7F-189C6FE80ED3}"/>
              </a:ext>
            </a:extLst>
          </p:cNvPr>
          <p:cNvSpPr txBox="1">
            <a:spLocks/>
          </p:cNvSpPr>
          <p:nvPr/>
        </p:nvSpPr>
        <p:spPr>
          <a:xfrm>
            <a:off x="1281114" y="4418120"/>
            <a:ext cx="8229599" cy="503924"/>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baseline="30000" dirty="0">
                <a:solidFill>
                  <a:schemeClr val="tx1"/>
                </a:solidFill>
                <a:latin typeface="Arial" panose="020B0604020202020204" pitchFamily="34" charset="0"/>
              </a:rPr>
              <a:t>1</a:t>
            </a:r>
            <a:r>
              <a:rPr lang="en-US" sz="650" dirty="0">
                <a:solidFill>
                  <a:schemeClr val="tx1"/>
                </a:solidFill>
                <a:latin typeface="Arial" panose="020B0604020202020204" pitchFamily="34" charset="0"/>
              </a:rPr>
              <a:t>Columbia University Irving Medical Center, New York, USA; </a:t>
            </a:r>
            <a:r>
              <a:rPr lang="en-US" sz="650" baseline="30000" dirty="0">
                <a:solidFill>
                  <a:schemeClr val="tx1"/>
                </a:solidFill>
                <a:latin typeface="Arial" panose="020B0604020202020204" pitchFamily="34" charset="0"/>
              </a:rPr>
              <a:t>2</a:t>
            </a:r>
            <a:r>
              <a:rPr lang="en-US" sz="650" dirty="0">
                <a:solidFill>
                  <a:schemeClr val="tx1"/>
                </a:solidFill>
                <a:latin typeface="Arial" panose="020B0604020202020204" pitchFamily="34" charset="0"/>
              </a:rPr>
              <a:t>Northwestern University Feinberg School of Medicine, Chicago, USA; </a:t>
            </a:r>
            <a:r>
              <a:rPr lang="en-US" sz="650" baseline="30000" dirty="0">
                <a:solidFill>
                  <a:schemeClr val="tx1"/>
                </a:solidFill>
                <a:latin typeface="Arial" panose="020B0604020202020204" pitchFamily="34" charset="0"/>
              </a:rPr>
              <a:t>3</a:t>
            </a:r>
            <a:r>
              <a:rPr lang="en-US" sz="650" dirty="0">
                <a:solidFill>
                  <a:schemeClr val="tx1"/>
                </a:solidFill>
                <a:latin typeface="Arial" panose="020B0604020202020204" pitchFamily="34" charset="0"/>
              </a:rPr>
              <a:t>Hospital Clinic of Barcelona, Barcelona, Spain; </a:t>
            </a:r>
            <a:br>
              <a:rPr lang="en-US" sz="650" dirty="0">
                <a:solidFill>
                  <a:schemeClr val="tx1"/>
                </a:solidFill>
                <a:latin typeface="Arial" panose="020B0604020202020204" pitchFamily="34" charset="0"/>
              </a:rPr>
            </a:br>
            <a:r>
              <a:rPr lang="en-US" sz="650" baseline="30000" dirty="0">
                <a:solidFill>
                  <a:schemeClr val="tx1"/>
                </a:solidFill>
                <a:latin typeface="Arial" panose="020B0604020202020204" pitchFamily="34" charset="0"/>
              </a:rPr>
              <a:t>4</a:t>
            </a:r>
            <a:r>
              <a:rPr lang="en-US" sz="650" dirty="0">
                <a:solidFill>
                  <a:schemeClr val="tx1"/>
                </a:solidFill>
                <a:latin typeface="Arial" panose="020B0604020202020204" pitchFamily="34" charset="0"/>
              </a:rPr>
              <a:t>Chelsea and Westminster Hospital NHS Foundation Trust, London, UK; </a:t>
            </a:r>
            <a:r>
              <a:rPr lang="en-US" sz="650" baseline="30000" dirty="0">
                <a:solidFill>
                  <a:schemeClr val="tx1"/>
                </a:solidFill>
                <a:latin typeface="Arial" panose="020B0604020202020204" pitchFamily="34" charset="0"/>
              </a:rPr>
              <a:t>5</a:t>
            </a:r>
            <a:r>
              <a:rPr lang="en-US" sz="650" dirty="0">
                <a:solidFill>
                  <a:schemeClr val="tx1"/>
                </a:solidFill>
                <a:latin typeface="Arial" panose="020B0604020202020204" pitchFamily="34" charset="0"/>
              </a:rPr>
              <a:t>Houston Methodist, Houston, USA; </a:t>
            </a:r>
            <a:r>
              <a:rPr lang="en-US" sz="650" baseline="30000" dirty="0">
                <a:solidFill>
                  <a:schemeClr val="tx1"/>
                </a:solidFill>
                <a:latin typeface="Arial" panose="020B0604020202020204" pitchFamily="34" charset="0"/>
              </a:rPr>
              <a:t>6</a:t>
            </a:r>
            <a:r>
              <a:rPr lang="en-US" sz="650" dirty="0">
                <a:solidFill>
                  <a:schemeClr val="tx1"/>
                </a:solidFill>
                <a:latin typeface="Arial" panose="020B0604020202020204" pitchFamily="34" charset="0"/>
              </a:rPr>
              <a:t>Vita-Salute San Raffaele University, IRCCS San Raffaele, Milan, Italy; </a:t>
            </a:r>
            <a:br>
              <a:rPr lang="en-US" sz="650" dirty="0">
                <a:solidFill>
                  <a:schemeClr val="tx1"/>
                </a:solidFill>
                <a:latin typeface="Arial" panose="020B0604020202020204" pitchFamily="34" charset="0"/>
              </a:rPr>
            </a:br>
            <a:r>
              <a:rPr lang="en-US" sz="650" baseline="30000" dirty="0">
                <a:solidFill>
                  <a:schemeClr val="tx1"/>
                </a:solidFill>
                <a:latin typeface="Arial" panose="020B0604020202020204" pitchFamily="34" charset="0"/>
              </a:rPr>
              <a:t>7</a:t>
            </a:r>
            <a:r>
              <a:rPr lang="en-US" sz="650" dirty="0">
                <a:solidFill>
                  <a:schemeClr val="tx1"/>
                </a:solidFill>
                <a:latin typeface="Arial" panose="020B0604020202020204" pitchFamily="34" charset="0"/>
              </a:rPr>
              <a:t>Saint Barnabas Medical Center, </a:t>
            </a:r>
            <a:r>
              <a:rPr lang="en-US" sz="650" dirty="0" err="1">
                <a:solidFill>
                  <a:schemeClr val="tx1"/>
                </a:solidFill>
                <a:latin typeface="Arial" panose="020B0604020202020204" pitchFamily="34" charset="0"/>
              </a:rPr>
              <a:t>RWJBarnabas</a:t>
            </a:r>
            <a:r>
              <a:rPr lang="en-US" sz="650" dirty="0">
                <a:solidFill>
                  <a:schemeClr val="tx1"/>
                </a:solidFill>
                <a:latin typeface="Arial" panose="020B0604020202020204" pitchFamily="34" charset="0"/>
              </a:rPr>
              <a:t> Medical Group, Livingston, USA; </a:t>
            </a:r>
            <a:r>
              <a:rPr lang="en-US" sz="650" baseline="30000" dirty="0">
                <a:solidFill>
                  <a:schemeClr val="tx1"/>
                </a:solidFill>
                <a:latin typeface="Arial" panose="020B0604020202020204" pitchFamily="34" charset="0"/>
              </a:rPr>
              <a:t>8</a:t>
            </a:r>
            <a:r>
              <a:rPr lang="en-US" sz="650" dirty="0">
                <a:solidFill>
                  <a:schemeClr val="tx1"/>
                </a:solidFill>
                <a:latin typeface="Arial" panose="020B0604020202020204" pitchFamily="34" charset="0"/>
              </a:rPr>
              <a:t>Weill Cornell Medicine, New York, USA; </a:t>
            </a:r>
            <a:r>
              <a:rPr lang="en-US" sz="650" baseline="30000" dirty="0">
                <a:solidFill>
                  <a:schemeClr val="tx1"/>
                </a:solidFill>
                <a:latin typeface="Arial" panose="020B0604020202020204" pitchFamily="34" charset="0"/>
              </a:rPr>
              <a:t>9</a:t>
            </a:r>
            <a:r>
              <a:rPr lang="en-US" sz="650" dirty="0">
                <a:solidFill>
                  <a:schemeClr val="tx1"/>
                </a:solidFill>
                <a:latin typeface="Arial" panose="020B0604020202020204" pitchFamily="34" charset="0"/>
              </a:rPr>
              <a:t>ASST Papa Giovanni XXIII, Bergamo, Italy; </a:t>
            </a:r>
            <a:br>
              <a:rPr lang="en-US" sz="650" dirty="0">
                <a:solidFill>
                  <a:schemeClr val="tx1"/>
                </a:solidFill>
                <a:latin typeface="Arial" panose="020B0604020202020204" pitchFamily="34" charset="0"/>
              </a:rPr>
            </a:br>
            <a:r>
              <a:rPr lang="en-US" sz="650" baseline="30000" dirty="0">
                <a:solidFill>
                  <a:schemeClr val="tx1"/>
                </a:solidFill>
                <a:latin typeface="Arial" panose="020B0604020202020204" pitchFamily="34" charset="0"/>
              </a:rPr>
              <a:t>10</a:t>
            </a:r>
            <a:r>
              <a:rPr lang="en-US" sz="650" dirty="0">
                <a:solidFill>
                  <a:schemeClr val="tx1"/>
                </a:solidFill>
                <a:latin typeface="Arial" panose="020B0604020202020204" pitchFamily="34" charset="0"/>
              </a:rPr>
              <a:t>Hospital La Paz, </a:t>
            </a:r>
            <a:r>
              <a:rPr lang="en-US" sz="650" dirty="0" err="1">
                <a:solidFill>
                  <a:schemeClr val="tx1"/>
                </a:solidFill>
                <a:latin typeface="Arial" panose="020B0604020202020204" pitchFamily="34" charset="0"/>
              </a:rPr>
              <a:t>IdiPAZ</a:t>
            </a:r>
            <a:r>
              <a:rPr lang="en-US" sz="650" dirty="0">
                <a:solidFill>
                  <a:schemeClr val="tx1"/>
                </a:solidFill>
                <a:latin typeface="Arial" panose="020B0604020202020204" pitchFamily="34" charset="0"/>
              </a:rPr>
              <a:t>, Madrid, Spain; </a:t>
            </a:r>
            <a:r>
              <a:rPr lang="en-US" sz="650" baseline="30000" dirty="0">
                <a:solidFill>
                  <a:schemeClr val="tx1"/>
                </a:solidFill>
                <a:latin typeface="Arial" panose="020B0604020202020204" pitchFamily="34" charset="0"/>
              </a:rPr>
              <a:t>11</a:t>
            </a:r>
            <a:r>
              <a:rPr lang="en-US" sz="650" dirty="0">
                <a:solidFill>
                  <a:schemeClr val="tx1"/>
                </a:solidFill>
                <a:latin typeface="Arial" panose="020B0604020202020204" pitchFamily="34" charset="0"/>
              </a:rPr>
              <a:t>Gilead Sciences, Foster City, USA; </a:t>
            </a:r>
            <a:r>
              <a:rPr lang="en-US" sz="650" baseline="30000" dirty="0">
                <a:solidFill>
                  <a:schemeClr val="tx1"/>
                </a:solidFill>
                <a:latin typeface="Arial" panose="020B0604020202020204" pitchFamily="34" charset="0"/>
              </a:rPr>
              <a:t>12</a:t>
            </a:r>
            <a:r>
              <a:rPr lang="en-US" sz="650" dirty="0">
                <a:solidFill>
                  <a:schemeClr val="tx1"/>
                </a:solidFill>
                <a:latin typeface="Arial" panose="020B0604020202020204" pitchFamily="34" charset="0"/>
              </a:rPr>
              <a:t>Gilead Sciences, Madrid, Spain</a:t>
            </a:r>
          </a:p>
        </p:txBody>
      </p:sp>
    </p:spTree>
    <p:custDataLst>
      <p:tags r:id="rId1"/>
    </p:custDataLst>
    <p:extLst>
      <p:ext uri="{BB962C8B-B14F-4D97-AF65-F5344CB8AC3E}">
        <p14:creationId xmlns:p14="http://schemas.microsoft.com/office/powerpoint/2010/main" val="114810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13F8-B8DA-4382-9535-E8112A882C2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D9EAA38-6C5D-49BE-BFDA-1BA635DB392E}"/>
              </a:ext>
            </a:extLst>
          </p:cNvPr>
          <p:cNvSpPr>
            <a:spLocks noGrp="1"/>
          </p:cNvSpPr>
          <p:nvPr>
            <p:ph idx="1"/>
          </p:nvPr>
        </p:nvSpPr>
        <p:spPr/>
        <p:txBody>
          <a:bodyPr/>
          <a:lstStyle/>
          <a:p>
            <a:r>
              <a:rPr lang="en-US" sz="1600" b="1" dirty="0">
                <a:solidFill>
                  <a:schemeClr val="tx2"/>
                </a:solidFill>
              </a:rPr>
              <a:t>Remdesivir</a:t>
            </a:r>
            <a:r>
              <a:rPr lang="en-US" sz="1600" dirty="0"/>
              <a:t> is a direct-acting nucleotide pro-drug inhibitor of viral RNA‑dependent RNA polymerases</a:t>
            </a:r>
            <a:r>
              <a:rPr lang="en-US" sz="1600" baseline="30000" dirty="0"/>
              <a:t>1</a:t>
            </a:r>
            <a:endParaRPr lang="en-US" sz="1600" dirty="0"/>
          </a:p>
          <a:p>
            <a:pPr lvl="1"/>
            <a:r>
              <a:rPr lang="en-US" sz="1400" dirty="0"/>
              <a:t>Approved by the FDA for treatment of hospitalized patients with COVID‑19</a:t>
            </a:r>
          </a:p>
          <a:p>
            <a:r>
              <a:rPr lang="en-US" sz="1600" dirty="0"/>
              <a:t>The efficacy of remdesivir in patients with severe COVID-19 was assessed in an interim Day 14 comparative analysis of the remdesivir RCT (Study 5773) versus a real‑world, contemporaneous SOC cohort (Study 5807)</a:t>
            </a:r>
            <a:r>
              <a:rPr lang="en-US" sz="1600" baseline="30000" dirty="0"/>
              <a:t>2</a:t>
            </a:r>
            <a:endParaRPr lang="en-US" sz="1600" dirty="0"/>
          </a:p>
          <a:p>
            <a:pPr lvl="1"/>
            <a:r>
              <a:rPr lang="en-US" sz="1400" b="1" dirty="0"/>
              <a:t>Day 14 clinical recovery was higher with remdesivir versus SOC</a:t>
            </a:r>
          </a:p>
          <a:p>
            <a:pPr lvl="2"/>
            <a:r>
              <a:rPr lang="en-US" sz="1200" dirty="0"/>
              <a:t>74% vs 59%; adjusted OR 2.03, 95% CI 1.34–3.08, </a:t>
            </a:r>
            <a:r>
              <a:rPr lang="en-US" sz="1200" i="1" dirty="0"/>
              <a:t>P</a:t>
            </a:r>
            <a:r>
              <a:rPr lang="en-US" sz="1200" dirty="0"/>
              <a:t> &lt; 0.001 </a:t>
            </a:r>
          </a:p>
          <a:p>
            <a:pPr lvl="1"/>
            <a:r>
              <a:rPr lang="en-US" sz="1400" b="1" dirty="0"/>
              <a:t>Day 14 mortality was lower with remdesivir versus SOC</a:t>
            </a:r>
          </a:p>
          <a:p>
            <a:pPr lvl="2"/>
            <a:r>
              <a:rPr lang="en-US" sz="1200" dirty="0"/>
              <a:t>8% vs 13%; adjusted OR 0.38, 95% CI 0.22–0.68, </a:t>
            </a:r>
            <a:r>
              <a:rPr lang="en-US" sz="1200" i="1" dirty="0"/>
              <a:t>P </a:t>
            </a:r>
            <a:r>
              <a:rPr lang="en-US" sz="1200" dirty="0"/>
              <a:t>= 0.001</a:t>
            </a:r>
          </a:p>
          <a:p>
            <a:pPr marL="228600" lvl="1">
              <a:spcBef>
                <a:spcPts val="1200"/>
              </a:spcBef>
              <a:buFont typeface="Wingdings" panose="05000000000000000000" pitchFamily="2" charset="2"/>
              <a:buChar char="§"/>
            </a:pPr>
            <a:r>
              <a:rPr lang="en-US" dirty="0"/>
              <a:t>After additional patient accrual, we report the </a:t>
            </a:r>
            <a:r>
              <a:rPr lang="en-US" b="1" dirty="0">
                <a:solidFill>
                  <a:srgbClr val="C00000"/>
                </a:solidFill>
              </a:rPr>
              <a:t>final</a:t>
            </a:r>
            <a:r>
              <a:rPr lang="en-US" dirty="0">
                <a:solidFill>
                  <a:srgbClr val="C00000"/>
                </a:solidFill>
              </a:rPr>
              <a:t> </a:t>
            </a:r>
            <a:r>
              <a:rPr lang="en-US" b="1" dirty="0">
                <a:solidFill>
                  <a:srgbClr val="C00000"/>
                </a:solidFill>
              </a:rPr>
              <a:t>co-primary endpoint </a:t>
            </a:r>
            <a:r>
              <a:rPr lang="en-US" dirty="0"/>
              <a:t>results from</a:t>
            </a:r>
            <a:r>
              <a:rPr lang="en-US" dirty="0">
                <a:solidFill>
                  <a:srgbClr val="FF0000"/>
                </a:solidFill>
              </a:rPr>
              <a:t> </a:t>
            </a:r>
            <a:r>
              <a:rPr lang="en-US" dirty="0"/>
              <a:t>this comparative study: </a:t>
            </a:r>
            <a:r>
              <a:rPr lang="en-US" b="1" dirty="0">
                <a:solidFill>
                  <a:schemeClr val="tx2"/>
                </a:solidFill>
              </a:rPr>
              <a:t>Day 14 clinical recovery </a:t>
            </a:r>
            <a:r>
              <a:rPr lang="en-US" dirty="0"/>
              <a:t>and </a:t>
            </a:r>
            <a:r>
              <a:rPr lang="en-US" b="1" dirty="0">
                <a:solidFill>
                  <a:schemeClr val="tx2"/>
                </a:solidFill>
              </a:rPr>
              <a:t>Day 28 all-cause mortality</a:t>
            </a:r>
          </a:p>
        </p:txBody>
      </p:sp>
      <p:sp>
        <p:nvSpPr>
          <p:cNvPr id="5" name="Slide Number Placeholder 4">
            <a:extLst>
              <a:ext uri="{FF2B5EF4-FFF2-40B4-BE49-F238E27FC236}">
                <a16:creationId xmlns:a16="http://schemas.microsoft.com/office/drawing/2014/main" id="{47DDBE07-BCDC-4C86-B6F4-770C2913DA47}"/>
              </a:ext>
            </a:extLst>
          </p:cNvPr>
          <p:cNvSpPr>
            <a:spLocks noGrp="1"/>
          </p:cNvSpPr>
          <p:nvPr>
            <p:ph type="sldNum" sz="quarter" idx="12"/>
          </p:nvPr>
        </p:nvSpPr>
        <p:spPr/>
        <p:txBody>
          <a:bodyPr/>
          <a:lstStyle/>
          <a:p>
            <a:fld id="{94BD5F9E-BC76-487B-A2BC-019AD28A14BF}" type="slidenum">
              <a:rPr lang="en-US" smtClean="0"/>
              <a:pPr/>
              <a:t>3</a:t>
            </a:fld>
            <a:endParaRPr lang="en-US" dirty="0"/>
          </a:p>
        </p:txBody>
      </p:sp>
      <p:sp>
        <p:nvSpPr>
          <p:cNvPr id="6" name="Footer Placeholder 3">
            <a:extLst>
              <a:ext uri="{FF2B5EF4-FFF2-40B4-BE49-F238E27FC236}">
                <a16:creationId xmlns:a16="http://schemas.microsoft.com/office/drawing/2014/main" id="{6268BC12-0B99-4D2A-9DDC-4F2F3D89A115}"/>
              </a:ext>
            </a:extLst>
          </p:cNvPr>
          <p:cNvSpPr txBox="1">
            <a:spLocks/>
          </p:cNvSpPr>
          <p:nvPr/>
        </p:nvSpPr>
        <p:spPr>
          <a:xfrm>
            <a:off x="460375" y="4418120"/>
            <a:ext cx="8229599" cy="503924"/>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dirty="0">
                <a:solidFill>
                  <a:schemeClr val="tx1"/>
                </a:solidFill>
              </a:rPr>
              <a:t>CI, confidence interval; FDA, Food and Drug Administration; OR, odds ratio; RCT, randomized controlled trial; SOC, standard of care </a:t>
            </a:r>
          </a:p>
          <a:p>
            <a:r>
              <a:rPr lang="en-US" sz="650" dirty="0">
                <a:solidFill>
                  <a:schemeClr val="tx1"/>
                </a:solidFill>
              </a:rPr>
              <a:t>1. Gordon CJ, </a:t>
            </a:r>
            <a:r>
              <a:rPr lang="en-US" sz="650" i="1" dirty="0">
                <a:solidFill>
                  <a:schemeClr val="tx1"/>
                </a:solidFill>
              </a:rPr>
              <a:t>et al. </a:t>
            </a:r>
            <a:r>
              <a:rPr lang="en-US" sz="650" dirty="0">
                <a:solidFill>
                  <a:schemeClr val="tx1"/>
                </a:solidFill>
              </a:rPr>
              <a:t>J Biol Chem 2020;295:6785–6797; 2.</a:t>
            </a:r>
            <a:r>
              <a:rPr lang="en-US" sz="650" dirty="0">
                <a:solidFill>
                  <a:schemeClr val="tx1"/>
                </a:solidFill>
                <a:effectLst/>
                <a:ea typeface="SimSun" panose="02010600030101010101" pitchFamily="2" charset="-122"/>
                <a:cs typeface="Courier New" panose="02070309020205020404" pitchFamily="49" charset="0"/>
              </a:rPr>
              <a:t> Olender SA, </a:t>
            </a:r>
            <a:r>
              <a:rPr lang="en-US" sz="650" i="1" dirty="0">
                <a:solidFill>
                  <a:schemeClr val="tx1"/>
                </a:solidFill>
                <a:effectLst/>
                <a:ea typeface="SimSun" panose="02010600030101010101" pitchFamily="2" charset="-122"/>
                <a:cs typeface="Courier New" panose="02070309020205020404" pitchFamily="49" charset="0"/>
              </a:rPr>
              <a:t>et al. </a:t>
            </a:r>
            <a:r>
              <a:rPr lang="en-US" sz="650" dirty="0">
                <a:solidFill>
                  <a:schemeClr val="tx1"/>
                </a:solidFill>
                <a:effectLst/>
                <a:ea typeface="SimSun" panose="02010600030101010101" pitchFamily="2" charset="-122"/>
                <a:cs typeface="Courier New" panose="02070309020205020404" pitchFamily="49" charset="0"/>
              </a:rPr>
              <a:t>Clin Infect Dis 2020 [Epub ahead of print]</a:t>
            </a:r>
            <a:endParaRPr lang="en-US" sz="650" i="1" dirty="0">
              <a:solidFill>
                <a:schemeClr val="tx1"/>
              </a:solidFill>
            </a:endParaRPr>
          </a:p>
        </p:txBody>
      </p:sp>
    </p:spTree>
    <p:extLst>
      <p:ext uri="{BB962C8B-B14F-4D97-AF65-F5344CB8AC3E}">
        <p14:creationId xmlns:p14="http://schemas.microsoft.com/office/powerpoint/2010/main" val="207568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541C-2A93-4519-97A2-D9340110F400}"/>
              </a:ext>
            </a:extLst>
          </p:cNvPr>
          <p:cNvSpPr>
            <a:spLocks noGrp="1"/>
          </p:cNvSpPr>
          <p:nvPr>
            <p:ph type="title"/>
          </p:nvPr>
        </p:nvSpPr>
        <p:spPr/>
        <p:txBody>
          <a:bodyPr/>
          <a:lstStyle/>
          <a:p>
            <a:r>
              <a:rPr lang="en-US" dirty="0"/>
              <a:t>Methods: Study design</a:t>
            </a:r>
          </a:p>
        </p:txBody>
      </p:sp>
      <p:sp>
        <p:nvSpPr>
          <p:cNvPr id="6" name="Content Placeholder 5">
            <a:extLst>
              <a:ext uri="{FF2B5EF4-FFF2-40B4-BE49-F238E27FC236}">
                <a16:creationId xmlns:a16="http://schemas.microsoft.com/office/drawing/2014/main" id="{9EF1209D-C14F-48AF-B6B9-3CBCB61A26F2}"/>
              </a:ext>
            </a:extLst>
          </p:cNvPr>
          <p:cNvSpPr>
            <a:spLocks noGrp="1"/>
          </p:cNvSpPr>
          <p:nvPr>
            <p:ph idx="1"/>
          </p:nvPr>
        </p:nvSpPr>
        <p:spPr>
          <a:xfrm>
            <a:off x="457200" y="1143000"/>
            <a:ext cx="4114800" cy="3143250"/>
          </a:xfrm>
        </p:spPr>
        <p:txBody>
          <a:bodyPr/>
          <a:lstStyle/>
          <a:p>
            <a:r>
              <a:rPr lang="en-US" sz="1300" dirty="0"/>
              <a:t>Dataset included patients from Germany, Hong Kong, Italy, Korea, Singapore, Spain, Taiwan, UK, and USA</a:t>
            </a:r>
          </a:p>
          <a:p>
            <a:r>
              <a:rPr lang="en-US" sz="1300" dirty="0"/>
              <a:t>Full analysis set:</a:t>
            </a:r>
          </a:p>
          <a:p>
            <a:pPr lvl="1"/>
            <a:r>
              <a:rPr lang="en-US" sz="1200" b="1" dirty="0">
                <a:solidFill>
                  <a:schemeClr val="tx2"/>
                </a:solidFill>
              </a:rPr>
              <a:t>Remdesivir cohort</a:t>
            </a:r>
            <a:r>
              <a:rPr lang="en-US" sz="1200" dirty="0"/>
              <a:t>: n=368 patients</a:t>
            </a:r>
          </a:p>
          <a:p>
            <a:pPr lvl="1"/>
            <a:r>
              <a:rPr lang="en-US" sz="1200" b="1" dirty="0">
                <a:solidFill>
                  <a:schemeClr val="tx2"/>
                </a:solidFill>
              </a:rPr>
              <a:t>Non-remdesivir cohort</a:t>
            </a:r>
            <a:r>
              <a:rPr lang="en-US" sz="1200" dirty="0"/>
              <a:t>: n=1399 patients</a:t>
            </a:r>
          </a:p>
          <a:p>
            <a:r>
              <a:rPr lang="en-US" sz="1300" dirty="0"/>
              <a:t>Analysis populations were balanced using propensity score matching (up to 1:10 ratio)</a:t>
            </a:r>
            <a:r>
              <a:rPr lang="en-US" sz="1300" baseline="30000" dirty="0"/>
              <a:t>†</a:t>
            </a:r>
          </a:p>
          <a:p>
            <a:pPr lvl="1"/>
            <a:r>
              <a:rPr lang="en-US" sz="1200" b="1" dirty="0"/>
              <a:t>Primary analysis: </a:t>
            </a:r>
            <a:r>
              <a:rPr lang="en-US" sz="1200" dirty="0"/>
              <a:t>GEE logistic regression model, including treatment as an independent variable and matched sets as clusters</a:t>
            </a:r>
          </a:p>
          <a:p>
            <a:pPr lvl="1"/>
            <a:r>
              <a:rPr lang="en-US" sz="1200" b="1" dirty="0"/>
              <a:t>Additional analyses</a:t>
            </a:r>
            <a:r>
              <a:rPr lang="en-US" sz="1200" dirty="0"/>
              <a:t>: Multivariable GEE logistic regression model, including treatment as the independent variable and covariates associated with COVID-19 outcome</a:t>
            </a:r>
          </a:p>
        </p:txBody>
      </p:sp>
      <p:sp>
        <p:nvSpPr>
          <p:cNvPr id="5" name="Slide Number Placeholder 4">
            <a:extLst>
              <a:ext uri="{FF2B5EF4-FFF2-40B4-BE49-F238E27FC236}">
                <a16:creationId xmlns:a16="http://schemas.microsoft.com/office/drawing/2014/main" id="{4CE703F8-43F0-41D1-98AA-38273E1CBEB9}"/>
              </a:ext>
            </a:extLst>
          </p:cNvPr>
          <p:cNvSpPr>
            <a:spLocks noGrp="1"/>
          </p:cNvSpPr>
          <p:nvPr>
            <p:ph type="sldNum" sz="quarter" idx="16"/>
          </p:nvPr>
        </p:nvSpPr>
        <p:spPr/>
        <p:txBody>
          <a:bodyPr/>
          <a:lstStyle/>
          <a:p>
            <a:fld id="{94BD5F9E-BC76-487B-A2BC-019AD28A14BF}" type="slidenum">
              <a:rPr lang="en-US" smtClean="0"/>
              <a:pPr/>
              <a:t>4</a:t>
            </a:fld>
            <a:endParaRPr lang="en-US" dirty="0"/>
          </a:p>
        </p:txBody>
      </p:sp>
      <p:sp>
        <p:nvSpPr>
          <p:cNvPr id="18" name="Footer Placeholder 3">
            <a:extLst>
              <a:ext uri="{FF2B5EF4-FFF2-40B4-BE49-F238E27FC236}">
                <a16:creationId xmlns:a16="http://schemas.microsoft.com/office/drawing/2014/main" id="{50F72F49-D4B0-40A8-9668-11A7918EE65D}"/>
              </a:ext>
            </a:extLst>
          </p:cNvPr>
          <p:cNvSpPr txBox="1">
            <a:spLocks/>
          </p:cNvSpPr>
          <p:nvPr/>
        </p:nvSpPr>
        <p:spPr>
          <a:xfrm>
            <a:off x="457200" y="4114799"/>
            <a:ext cx="8229599" cy="796926"/>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dirty="0">
                <a:solidFill>
                  <a:schemeClr val="tx1"/>
                </a:solidFill>
              </a:rPr>
              <a:t>*Recruitment for both studies was conducted prior to the results of the RECOVERY trial and data on corticosteroid use was therefore not collected. </a:t>
            </a:r>
            <a:r>
              <a:rPr lang="en-US" sz="650" baseline="30000" dirty="0">
                <a:solidFill>
                  <a:schemeClr val="tx1"/>
                </a:solidFill>
              </a:rPr>
              <a:t>†</a:t>
            </a:r>
            <a:r>
              <a:rPr lang="en-US" sz="650" kern="1200" dirty="0">
                <a:solidFill>
                  <a:schemeClr val="dk1"/>
                </a:solidFill>
                <a:latin typeface="+mn-lt"/>
                <a:ea typeface="+mn-ea"/>
                <a:cs typeface="+mn-cs"/>
              </a:rPr>
              <a:t>Baseline factors included in the propensity score </a:t>
            </a:r>
            <a:r>
              <a:rPr lang="en-US" sz="650" kern="1200" dirty="0">
                <a:solidFill>
                  <a:schemeClr val="tx1"/>
                </a:solidFill>
                <a:latin typeface="+mn-lt"/>
                <a:ea typeface="+mn-ea"/>
                <a:cs typeface="+mn-cs"/>
              </a:rPr>
              <a:t>matching</a:t>
            </a:r>
            <a:r>
              <a:rPr lang="en-US" sz="650" kern="1200" dirty="0">
                <a:solidFill>
                  <a:schemeClr val="dk1"/>
                </a:solidFill>
                <a:latin typeface="+mn-lt"/>
                <a:ea typeface="+mn-ea"/>
                <a:cs typeface="+mn-cs"/>
              </a:rPr>
              <a:t>: duration of symptoms prior to baseline; clinical status using the 7-point ordinal scale score; age (&lt;40 years, 40–64 years, ≥65 years); sex; race (Asian, Black, Other, White); country of enrollment (Italy, Spain, USA, Other); </a:t>
            </a:r>
            <a:r>
              <a:rPr lang="en-US" sz="650" dirty="0">
                <a:solidFill>
                  <a:schemeClr val="dk1"/>
                </a:solidFill>
              </a:rPr>
              <a:t>o</a:t>
            </a:r>
            <a:r>
              <a:rPr lang="en-US" sz="650" kern="1200" dirty="0">
                <a:solidFill>
                  <a:schemeClr val="dk1"/>
                </a:solidFill>
                <a:latin typeface="+mn-lt"/>
                <a:ea typeface="+mn-ea"/>
                <a:cs typeface="+mn-cs"/>
              </a:rPr>
              <a:t>besity; comorbidities; investigational COVID-19 medications at the time of study design. </a:t>
            </a:r>
            <a:r>
              <a:rPr lang="en-US" sz="800" kern="1200" baseline="30000" dirty="0">
                <a:solidFill>
                  <a:schemeClr val="dk1"/>
                </a:solidFill>
                <a:latin typeface="+mn-lt"/>
                <a:ea typeface="+mn-ea"/>
                <a:cs typeface="+mn-cs"/>
              </a:rPr>
              <a:t>‡</a:t>
            </a:r>
            <a:r>
              <a:rPr lang="en-US" sz="650" dirty="0">
                <a:solidFill>
                  <a:schemeClr val="tx1"/>
                </a:solidFill>
              </a:rPr>
              <a:t>200 mg on Day 1, followed by 100 mg daily on Days 2–5 or Days 2–10</a:t>
            </a:r>
            <a:br>
              <a:rPr lang="en-US" sz="650" dirty="0">
                <a:solidFill>
                  <a:schemeClr val="tx1"/>
                </a:solidFill>
              </a:rPr>
            </a:br>
            <a:r>
              <a:rPr lang="en-US" sz="650" dirty="0">
                <a:solidFill>
                  <a:schemeClr val="tx1"/>
                </a:solidFill>
              </a:rPr>
              <a:t>GEE, generalized estimating equation; PCR, polymerase chain reaction; SOC, standard of care; SpO</a:t>
            </a:r>
            <a:r>
              <a:rPr lang="en-US" sz="650" baseline="-25000" dirty="0">
                <a:solidFill>
                  <a:schemeClr val="tx1"/>
                </a:solidFill>
              </a:rPr>
              <a:t>2</a:t>
            </a:r>
            <a:r>
              <a:rPr lang="en-US" sz="650" dirty="0">
                <a:solidFill>
                  <a:schemeClr val="tx1"/>
                </a:solidFill>
              </a:rPr>
              <a:t>, oxygen saturation</a:t>
            </a:r>
            <a:endParaRPr lang="en-US" sz="650" baseline="30000" dirty="0">
              <a:solidFill>
                <a:schemeClr val="tx1"/>
              </a:solidFill>
            </a:endParaRPr>
          </a:p>
        </p:txBody>
      </p:sp>
      <p:graphicFrame>
        <p:nvGraphicFramePr>
          <p:cNvPr id="20" name="Content Placeholder 5">
            <a:extLst>
              <a:ext uri="{FF2B5EF4-FFF2-40B4-BE49-F238E27FC236}">
                <a16:creationId xmlns:a16="http://schemas.microsoft.com/office/drawing/2014/main" id="{FE535227-7B46-43D9-9AA6-AD526ACCFA19}"/>
              </a:ext>
            </a:extLst>
          </p:cNvPr>
          <p:cNvGraphicFramePr>
            <a:graphicFrameLocks/>
          </p:cNvGraphicFramePr>
          <p:nvPr>
            <p:extLst>
              <p:ext uri="{D42A27DB-BD31-4B8C-83A1-F6EECF244321}">
                <p14:modId xmlns:p14="http://schemas.microsoft.com/office/powerpoint/2010/main" val="3622125917"/>
              </p:ext>
            </p:extLst>
          </p:nvPr>
        </p:nvGraphicFramePr>
        <p:xfrm>
          <a:off x="4715300" y="1142999"/>
          <a:ext cx="3971500" cy="3192518"/>
        </p:xfrm>
        <a:graphic>
          <a:graphicData uri="http://schemas.openxmlformats.org/drawingml/2006/table">
            <a:tbl>
              <a:tblPr firstRow="1" bandRow="1">
                <a:tableStyleId>{8EC20E35-A176-4012-BC5E-935CFFF8708E}</a:tableStyleId>
              </a:tblPr>
              <a:tblGrid>
                <a:gridCol w="1985750">
                  <a:extLst>
                    <a:ext uri="{9D8B030D-6E8A-4147-A177-3AD203B41FA5}">
                      <a16:colId xmlns:a16="http://schemas.microsoft.com/office/drawing/2014/main" val="20001"/>
                    </a:ext>
                  </a:extLst>
                </a:gridCol>
                <a:gridCol w="1985750">
                  <a:extLst>
                    <a:ext uri="{9D8B030D-6E8A-4147-A177-3AD203B41FA5}">
                      <a16:colId xmlns:a16="http://schemas.microsoft.com/office/drawing/2014/main" val="20002"/>
                    </a:ext>
                  </a:extLst>
                </a:gridCol>
              </a:tblGrid>
              <a:tr h="868545">
                <a:tc>
                  <a:txBody>
                    <a:bodyPr/>
                    <a:lstStyle/>
                    <a:p>
                      <a:pPr marL="0" algn="ctr" defTabSz="3659915" rtl="0" eaLnBrk="1" latinLnBrk="0" hangingPunct="1">
                        <a:lnSpc>
                          <a:spcPct val="100000"/>
                        </a:lnSpc>
                      </a:pPr>
                      <a:r>
                        <a:rPr lang="en-GB" sz="900" b="1" kern="1200" dirty="0">
                          <a:solidFill>
                            <a:schemeClr val="lt1"/>
                          </a:solidFill>
                          <a:latin typeface="+mn-lt"/>
                          <a:ea typeface="+mn-ea"/>
                          <a:cs typeface="+mn-cs"/>
                        </a:rPr>
                        <a:t>Study 5773*</a:t>
                      </a:r>
                      <a:endParaRPr lang="en-GB" sz="900" b="1" kern="1200" baseline="30000" dirty="0">
                        <a:solidFill>
                          <a:schemeClr val="lt1"/>
                        </a:solidFill>
                        <a:latin typeface="+mn-lt"/>
                        <a:ea typeface="+mn-ea"/>
                        <a:cs typeface="+mn-cs"/>
                      </a:endParaRPr>
                    </a:p>
                    <a:p>
                      <a:pPr marL="0" algn="ctr" defTabSz="3659915" rtl="0" eaLnBrk="1" latinLnBrk="0" hangingPunct="1">
                        <a:lnSpc>
                          <a:spcPct val="100000"/>
                        </a:lnSpc>
                      </a:pPr>
                      <a:r>
                        <a:rPr lang="en-GB" sz="900" b="1" kern="1200" baseline="0" dirty="0">
                          <a:solidFill>
                            <a:schemeClr val="lt1"/>
                          </a:solidFill>
                          <a:latin typeface="+mn-lt"/>
                          <a:ea typeface="+mn-ea"/>
                          <a:cs typeface="+mn-cs"/>
                        </a:rPr>
                        <a:t>(</a:t>
                      </a:r>
                      <a:r>
                        <a:rPr lang="en-US" sz="900" b="1" kern="1200" dirty="0">
                          <a:solidFill>
                            <a:schemeClr val="lt1"/>
                          </a:solidFill>
                          <a:latin typeface="+mn-lt"/>
                          <a:ea typeface="+mn-ea"/>
                          <a:cs typeface="+mn-cs"/>
                        </a:rPr>
                        <a:t>NCT04292899/GS-US-540-5773):</a:t>
                      </a:r>
                      <a:br>
                        <a:rPr lang="en-US" sz="900" b="1" kern="1200" dirty="0">
                          <a:solidFill>
                            <a:schemeClr val="lt1"/>
                          </a:solidFill>
                          <a:effectLst/>
                          <a:latin typeface="+mn-lt"/>
                          <a:ea typeface="+mn-ea"/>
                          <a:cs typeface="+mn-cs"/>
                        </a:rPr>
                      </a:br>
                      <a:r>
                        <a:rPr lang="en-US" sz="900" b="1" kern="1200" dirty="0">
                          <a:solidFill>
                            <a:schemeClr val="bg1"/>
                          </a:solidFill>
                          <a:effectLst/>
                          <a:latin typeface="+mn-lt"/>
                          <a:cs typeface="Courier New" panose="02070309020205020404" pitchFamily="49" charset="0"/>
                        </a:rPr>
                        <a:t>Phase 3, prospective, </a:t>
                      </a:r>
                      <a:br>
                        <a:rPr lang="en-US" sz="900" b="1" kern="1200" dirty="0">
                          <a:solidFill>
                            <a:schemeClr val="bg1"/>
                          </a:solidFill>
                          <a:effectLst/>
                          <a:latin typeface="+mn-lt"/>
                          <a:cs typeface="Courier New" panose="02070309020205020404" pitchFamily="49" charset="0"/>
                        </a:rPr>
                      </a:br>
                      <a:r>
                        <a:rPr lang="en-US" sz="900" b="1" kern="1200" dirty="0">
                          <a:solidFill>
                            <a:schemeClr val="bg1"/>
                          </a:solidFill>
                          <a:effectLst/>
                          <a:latin typeface="+mn-lt"/>
                          <a:cs typeface="Courier New" panose="02070309020205020404" pitchFamily="49" charset="0"/>
                        </a:rPr>
                        <a:t>randomized (5 vs 10 days), </a:t>
                      </a:r>
                      <a:br>
                        <a:rPr lang="en-US" sz="900" b="1" kern="1200" dirty="0">
                          <a:solidFill>
                            <a:schemeClr val="bg1"/>
                          </a:solidFill>
                          <a:effectLst/>
                          <a:latin typeface="+mn-lt"/>
                          <a:cs typeface="Courier New" panose="02070309020205020404" pitchFamily="49" charset="0"/>
                        </a:rPr>
                      </a:br>
                      <a:r>
                        <a:rPr lang="en-US" sz="900" b="1" kern="1200" dirty="0">
                          <a:solidFill>
                            <a:schemeClr val="bg1"/>
                          </a:solidFill>
                          <a:effectLst/>
                          <a:latin typeface="+mn-lt"/>
                          <a:cs typeface="Courier New" panose="02070309020205020404" pitchFamily="49" charset="0"/>
                        </a:rPr>
                        <a:t>open-label trial</a:t>
                      </a:r>
                      <a:endParaRPr lang="en-GB" sz="900" b="1" kern="1200" dirty="0">
                        <a:solidFill>
                          <a:schemeClr val="bg1"/>
                        </a:solidFill>
                        <a:effectLst/>
                        <a:latin typeface="+mn-lt"/>
                        <a:cs typeface="Courier New" panose="02070309020205020404" pitchFamily="49" charset="0"/>
                      </a:endParaRPr>
                    </a:p>
                  </a:txBody>
                  <a:tcPr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tc>
                  <a:txBody>
                    <a:bodyPr/>
                    <a:lstStyle/>
                    <a:p>
                      <a:pPr marL="0" algn="ctr" defTabSz="3659915" rtl="0" eaLnBrk="1" latinLnBrk="0" hangingPunct="1">
                        <a:lnSpc>
                          <a:spcPct val="100000"/>
                        </a:lnSpc>
                      </a:pPr>
                      <a:r>
                        <a:rPr lang="en-GB" sz="900" b="1" kern="1200" dirty="0">
                          <a:solidFill>
                            <a:schemeClr val="lt1"/>
                          </a:solidFill>
                          <a:latin typeface="+mn-lt"/>
                          <a:ea typeface="+mn-ea"/>
                          <a:cs typeface="+mn-cs"/>
                        </a:rPr>
                        <a:t>Study 5807*</a:t>
                      </a:r>
                      <a:r>
                        <a:rPr lang="en-GB" sz="900" b="1" kern="1200" baseline="0" dirty="0">
                          <a:solidFill>
                            <a:schemeClr val="lt1"/>
                          </a:solidFill>
                          <a:latin typeface="+mn-lt"/>
                          <a:ea typeface="+mn-ea"/>
                          <a:cs typeface="+mn-cs"/>
                        </a:rPr>
                        <a:t> </a:t>
                      </a:r>
                      <a:br>
                        <a:rPr lang="en-GB" sz="900" b="1" kern="1200" baseline="30000" dirty="0">
                          <a:solidFill>
                            <a:schemeClr val="lt1"/>
                          </a:solidFill>
                          <a:latin typeface="+mn-lt"/>
                          <a:ea typeface="+mn-ea"/>
                          <a:cs typeface="+mn-cs"/>
                        </a:rPr>
                      </a:br>
                      <a:r>
                        <a:rPr lang="en-GB" sz="900" b="1" kern="1200" dirty="0">
                          <a:solidFill>
                            <a:schemeClr val="lt1"/>
                          </a:solidFill>
                          <a:latin typeface="+mn-lt"/>
                          <a:ea typeface="+mn-ea"/>
                          <a:cs typeface="+mn-cs"/>
                        </a:rPr>
                        <a:t>(</a:t>
                      </a:r>
                      <a:r>
                        <a:rPr lang="en-US" sz="900" b="1" kern="1200" dirty="0">
                          <a:solidFill>
                            <a:schemeClr val="lt1"/>
                          </a:solidFill>
                          <a:latin typeface="+mn-lt"/>
                          <a:ea typeface="+mn-ea"/>
                          <a:cs typeface="+mn-cs"/>
                        </a:rPr>
                        <a:t>EUPAS34303/GS-US-540-5807):</a:t>
                      </a:r>
                      <a:br>
                        <a:rPr lang="en-US" sz="900" b="1" kern="1200" dirty="0">
                          <a:solidFill>
                            <a:schemeClr val="lt1"/>
                          </a:solidFill>
                          <a:latin typeface="+mn-lt"/>
                          <a:ea typeface="+mn-ea"/>
                          <a:cs typeface="+mn-cs"/>
                        </a:rPr>
                      </a:br>
                      <a:r>
                        <a:rPr lang="en-US" sz="900" b="1" kern="1200" dirty="0">
                          <a:solidFill>
                            <a:schemeClr val="bg1"/>
                          </a:solidFill>
                          <a:latin typeface="+mn-lt"/>
                          <a:ea typeface="+mn-ea"/>
                          <a:cs typeface="+mn-cs"/>
                        </a:rPr>
                        <a:t>Real-world, </a:t>
                      </a:r>
                      <a:br>
                        <a:rPr lang="en-US" sz="900" b="1" kern="1200" dirty="0">
                          <a:solidFill>
                            <a:schemeClr val="bg1"/>
                          </a:solidFill>
                          <a:latin typeface="+mn-lt"/>
                          <a:ea typeface="+mn-ea"/>
                          <a:cs typeface="+mn-cs"/>
                        </a:rPr>
                      </a:br>
                      <a:r>
                        <a:rPr lang="en-US" sz="900" b="1" kern="1200" dirty="0">
                          <a:solidFill>
                            <a:schemeClr val="bg1"/>
                          </a:solidFill>
                          <a:latin typeface="+mn-lt"/>
                          <a:ea typeface="+mn-ea"/>
                          <a:cs typeface="+mn-cs"/>
                        </a:rPr>
                        <a:t>retrospective, </a:t>
                      </a:r>
                      <a:br>
                        <a:rPr lang="en-US" sz="900" b="1" kern="1200" dirty="0">
                          <a:solidFill>
                            <a:schemeClr val="bg1"/>
                          </a:solidFill>
                          <a:latin typeface="+mn-lt"/>
                          <a:ea typeface="+mn-ea"/>
                          <a:cs typeface="+mn-cs"/>
                        </a:rPr>
                      </a:br>
                      <a:r>
                        <a:rPr lang="en-US" sz="900" b="1" kern="1200" dirty="0">
                          <a:solidFill>
                            <a:schemeClr val="bg1"/>
                          </a:solidFill>
                          <a:latin typeface="+mn-lt"/>
                          <a:ea typeface="+mn-ea"/>
                          <a:cs typeface="+mn-cs"/>
                        </a:rPr>
                        <a:t>longitudinal cohort</a:t>
                      </a:r>
                      <a:endParaRPr lang="en-GB" sz="900" b="1" kern="1200" dirty="0">
                        <a:solidFill>
                          <a:schemeClr val="bg1"/>
                        </a:solidFill>
                        <a:effectLst/>
                        <a:latin typeface="+mn-lt"/>
                        <a:cs typeface="Courier New" panose="02070309020205020404" pitchFamily="49" charset="0"/>
                      </a:endParaRPr>
                    </a:p>
                  </a:txBody>
                  <a:tcPr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87249">
                <a:tc gridSpan="2">
                  <a:txBody>
                    <a:bodyPr/>
                    <a:lstStyle/>
                    <a:p>
                      <a:pPr marL="0" lvl="0" indent="0" algn="l">
                        <a:lnSpc>
                          <a:spcPct val="100000"/>
                        </a:lnSpc>
                        <a:spcBef>
                          <a:spcPts val="500"/>
                        </a:spcBef>
                        <a:spcAft>
                          <a:spcPts val="100"/>
                        </a:spcAft>
                        <a:buFont typeface="Arial" panose="020B0604020202020204" pitchFamily="34" charset="0"/>
                        <a:buNone/>
                      </a:pPr>
                      <a:r>
                        <a:rPr lang="en-US" sz="900" kern="1200" dirty="0">
                          <a:solidFill>
                            <a:schemeClr val="dk1"/>
                          </a:solidFill>
                          <a:latin typeface="+mn-lt"/>
                          <a:ea typeface="+mn-ea"/>
                          <a:cs typeface="+mn-cs"/>
                        </a:rPr>
                        <a:t>Inclusion criteria:</a:t>
                      </a:r>
                    </a:p>
                    <a:p>
                      <a:pPr marL="628650" lvl="1" indent="-171450" algn="l">
                        <a:lnSpc>
                          <a:spcPct val="100000"/>
                        </a:lnSpc>
                        <a:spcBef>
                          <a:spcPts val="500"/>
                        </a:spcBef>
                        <a:spcAft>
                          <a:spcPts val="100"/>
                        </a:spcAft>
                        <a:buFont typeface="Arial" panose="020B0604020202020204" pitchFamily="34" charset="0"/>
                        <a:buChar char="•"/>
                      </a:pPr>
                      <a:r>
                        <a:rPr lang="en-US" sz="900" kern="1200" dirty="0">
                          <a:solidFill>
                            <a:schemeClr val="dk1"/>
                          </a:solidFill>
                          <a:latin typeface="+mn-lt"/>
                          <a:ea typeface="+mn-ea"/>
                          <a:cs typeface="+mn-cs"/>
                        </a:rPr>
                        <a:t>SARS-CoV-2 infection confirmed by PCR</a:t>
                      </a:r>
                      <a:endParaRPr lang="en-GB" sz="900" kern="1200" dirty="0">
                        <a:solidFill>
                          <a:schemeClr val="dk1"/>
                        </a:solidFill>
                        <a:effectLst/>
                        <a:latin typeface="+mn-lt"/>
                        <a:ea typeface="Calibri" panose="020F0502020204030204" pitchFamily="34" charset="0"/>
                        <a:cs typeface="Courier New" panose="02070309020205020404" pitchFamily="49" charset="0"/>
                      </a:endParaRPr>
                    </a:p>
                    <a:p>
                      <a:pPr marL="628650" marR="0" lvl="1" indent="-171450" algn="l" defTabSz="3659915" rtl="0" eaLnBrk="1" fontAlgn="auto" latinLnBrk="0" hangingPunct="1">
                        <a:lnSpc>
                          <a:spcPct val="100000"/>
                        </a:lnSpc>
                        <a:spcBef>
                          <a:spcPts val="500"/>
                        </a:spcBef>
                        <a:spcAft>
                          <a:spcPts val="100"/>
                        </a:spcAft>
                        <a:buClrTx/>
                        <a:buSzTx/>
                        <a:buFont typeface="Arial" panose="020B0604020202020204" pitchFamily="34" charset="0"/>
                        <a:buChar char="•"/>
                        <a:tabLst/>
                        <a:defRPr/>
                      </a:pPr>
                      <a:r>
                        <a:rPr lang="en-GB" sz="900" kern="1200" dirty="0">
                          <a:solidFill>
                            <a:schemeClr val="dk1"/>
                          </a:solidFill>
                          <a:effectLst/>
                          <a:latin typeface="+mn-lt"/>
                          <a:ea typeface="Calibri" panose="020F0502020204030204" pitchFamily="34" charset="0"/>
                          <a:cs typeface="Courier New" panose="02070309020205020404" pitchFamily="49" charset="0"/>
                        </a:rPr>
                        <a:t>Hospitalized with severe COVID-19</a:t>
                      </a:r>
                    </a:p>
                    <a:p>
                      <a:pPr marL="628650" marR="0" lvl="1" indent="-171450" algn="l" defTabSz="3659915" rtl="0" eaLnBrk="1" fontAlgn="auto" latinLnBrk="0" hangingPunct="1">
                        <a:lnSpc>
                          <a:spcPct val="100000"/>
                        </a:lnSpc>
                        <a:spcBef>
                          <a:spcPts val="500"/>
                        </a:spcBef>
                        <a:spcAft>
                          <a:spcPts val="100"/>
                        </a:spcAft>
                        <a:buClrTx/>
                        <a:buSzTx/>
                        <a:buFont typeface="Arial" panose="020B0604020202020204" pitchFamily="34" charset="0"/>
                        <a:buChar char="•"/>
                        <a:tabLst/>
                        <a:defRPr/>
                      </a:pPr>
                      <a:r>
                        <a:rPr lang="en-GB" sz="900" kern="1200" dirty="0">
                          <a:solidFill>
                            <a:schemeClr val="dk1"/>
                          </a:solidFill>
                          <a:effectLst/>
                          <a:latin typeface="+mn-lt"/>
                          <a:ea typeface="Calibri" panose="020F0502020204030204" pitchFamily="34" charset="0"/>
                          <a:cs typeface="Courier New" panose="02070309020205020404" pitchFamily="49" charset="0"/>
                        </a:rPr>
                        <a:t>≥18 years of age</a:t>
                      </a:r>
                    </a:p>
                    <a:p>
                      <a:pPr marL="628650" marR="0" lvl="1" indent="-171450" algn="l" defTabSz="3659915" rtl="0" eaLnBrk="1" fontAlgn="auto" latinLnBrk="0" hangingPunct="1">
                        <a:lnSpc>
                          <a:spcPct val="100000"/>
                        </a:lnSpc>
                        <a:spcBef>
                          <a:spcPts val="500"/>
                        </a:spcBef>
                        <a:spcAft>
                          <a:spcPts val="100"/>
                        </a:spcAft>
                        <a:buClrTx/>
                        <a:buSzTx/>
                        <a:buFont typeface="Arial" panose="020B0604020202020204" pitchFamily="34" charset="0"/>
                        <a:buChar char="•"/>
                        <a:tabLst/>
                        <a:defRPr/>
                      </a:pPr>
                      <a:r>
                        <a:rPr lang="en-US" sz="900" kern="1200" dirty="0">
                          <a:solidFill>
                            <a:schemeClr val="dk1"/>
                          </a:solidFill>
                          <a:latin typeface="+mn-lt"/>
                          <a:ea typeface="+mn-ea"/>
                          <a:cs typeface="+mn-cs"/>
                        </a:rPr>
                        <a:t>SpO</a:t>
                      </a:r>
                      <a:r>
                        <a:rPr lang="en-US" sz="900" kern="1200" baseline="-25000" dirty="0">
                          <a:solidFill>
                            <a:schemeClr val="dk1"/>
                          </a:solidFill>
                          <a:latin typeface="+mn-lt"/>
                          <a:ea typeface="+mn-ea"/>
                          <a:cs typeface="+mn-cs"/>
                        </a:rPr>
                        <a:t>2</a:t>
                      </a:r>
                      <a:r>
                        <a:rPr lang="en-US" sz="900" kern="1200" dirty="0">
                          <a:solidFill>
                            <a:schemeClr val="dk1"/>
                          </a:solidFill>
                          <a:latin typeface="+mn-lt"/>
                          <a:ea typeface="+mn-ea"/>
                          <a:cs typeface="+mn-cs"/>
                        </a:rPr>
                        <a:t> of ≤94% on room air or requiring supplemental oxygen</a:t>
                      </a:r>
                      <a:endParaRPr lang="en-GB" sz="900" kern="1200" dirty="0">
                        <a:solidFill>
                          <a:schemeClr val="dk1"/>
                        </a:solidFill>
                        <a:effectLst/>
                        <a:latin typeface="+mn-lt"/>
                        <a:ea typeface="Calibri" panose="020F0502020204030204" pitchFamily="34" charset="0"/>
                        <a:cs typeface="Courier New" panose="02070309020205020404" pitchFamily="49" charset="0"/>
                      </a:endParaRPr>
                    </a:p>
                    <a:p>
                      <a:pPr marL="628650" marR="0" lvl="1" indent="-171450" algn="l" defTabSz="3659915" rtl="0" eaLnBrk="1" fontAlgn="auto" latinLnBrk="0" hangingPunct="1">
                        <a:lnSpc>
                          <a:spcPct val="100000"/>
                        </a:lnSpc>
                        <a:spcBef>
                          <a:spcPts val="500"/>
                        </a:spcBef>
                        <a:spcAft>
                          <a:spcPts val="100"/>
                        </a:spcAft>
                        <a:buClrTx/>
                        <a:buSzTx/>
                        <a:buFont typeface="Arial" panose="020B0604020202020204" pitchFamily="34" charset="0"/>
                        <a:buChar char="•"/>
                        <a:tabLst/>
                        <a:defRPr/>
                      </a:pPr>
                      <a:r>
                        <a:rPr lang="en-US" sz="900" kern="1200" dirty="0">
                          <a:solidFill>
                            <a:schemeClr val="dk1"/>
                          </a:solidFill>
                          <a:latin typeface="+mn-lt"/>
                          <a:ea typeface="+mn-ea"/>
                          <a:cs typeface="+mn-cs"/>
                        </a:rPr>
                        <a:t>Radiographic evidence of pulmonary infiltrates</a:t>
                      </a:r>
                      <a:endParaRPr lang="en-GB" sz="900" kern="1200" dirty="0">
                        <a:solidFill>
                          <a:schemeClr val="dk1"/>
                        </a:solidFill>
                        <a:effectLst/>
                        <a:latin typeface="+mn-lt"/>
                        <a:ea typeface="Calibri" panose="020F0502020204030204" pitchFamily="34" charset="0"/>
                        <a:cs typeface="Courier New" panose="02070309020205020404" pitchFamily="49" charset="0"/>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hMerge="1">
                  <a:txBody>
                    <a:bodyPr/>
                    <a:lstStyle/>
                    <a:p>
                      <a:pPr algn="ctr"/>
                      <a:endParaRPr lang="en-US" sz="600" dirty="0"/>
                    </a:p>
                    <a:p>
                      <a:pPr algn="ctr"/>
                      <a:endParaRPr lang="en-US" sz="600" dirty="0"/>
                    </a:p>
                    <a:p>
                      <a:pPr algn="ctr"/>
                      <a:r>
                        <a:rPr lang="en-US" sz="600" dirty="0"/>
                        <a:t>48 (3.4)</a:t>
                      </a:r>
                    </a:p>
                    <a:p>
                      <a:pPr algn="ctr"/>
                      <a:r>
                        <a:rPr lang="en-US" sz="600" dirty="0"/>
                        <a:t>351 (25.1)</a:t>
                      </a:r>
                    </a:p>
                    <a:p>
                      <a:pPr algn="ctr"/>
                      <a:r>
                        <a:rPr lang="en-US" sz="600" dirty="0"/>
                        <a:t>803 (57.4)</a:t>
                      </a:r>
                    </a:p>
                    <a:p>
                      <a:pPr algn="ctr"/>
                      <a:r>
                        <a:rPr lang="en-US" sz="600" dirty="0"/>
                        <a:t>197 (14.1)</a:t>
                      </a:r>
                    </a:p>
                  </a:txBody>
                  <a:tcPr marT="34290" marB="34290" anchor="ctr"/>
                </a:tc>
                <a:extLst>
                  <a:ext uri="{0D108BD9-81ED-4DB2-BD59-A6C34878D82A}">
                    <a16:rowId xmlns:a16="http://schemas.microsoft.com/office/drawing/2014/main" val="10002"/>
                  </a:ext>
                </a:extLst>
              </a:tr>
              <a:tr h="490860">
                <a:tc>
                  <a:txBody>
                    <a:bodyPr/>
                    <a:lstStyle/>
                    <a:p>
                      <a:pPr marL="0" marR="0" lvl="0" indent="0" algn="ctr" defTabSz="914400" rtl="0" eaLnBrk="1" fontAlgn="auto" latinLnBrk="0" hangingPunct="1">
                        <a:lnSpc>
                          <a:spcPct val="100000"/>
                        </a:lnSpc>
                        <a:spcBef>
                          <a:spcPts val="500"/>
                        </a:spcBef>
                        <a:spcAft>
                          <a:spcPts val="1200"/>
                        </a:spcAft>
                        <a:buClrTx/>
                        <a:buSzTx/>
                        <a:buFont typeface="Wingdings" panose="05000000000000000000" pitchFamily="2" charset="2"/>
                        <a:buNone/>
                        <a:tabLst/>
                        <a:defRPr/>
                      </a:pPr>
                      <a:r>
                        <a:rPr lang="en-US" sz="900" kern="1200" dirty="0">
                          <a:solidFill>
                            <a:schemeClr val="dk1"/>
                          </a:solidFill>
                          <a:effectLst/>
                          <a:latin typeface="+mn-lt"/>
                          <a:ea typeface="Calibri" panose="020F0502020204030204" pitchFamily="34" charset="0"/>
                          <a:cs typeface="Courier New" panose="02070309020205020404" pitchFamily="49" charset="0"/>
                        </a:rPr>
                        <a:t>SOC </a:t>
                      </a:r>
                      <a:br>
                        <a:rPr lang="en-US" sz="900" kern="1200" dirty="0">
                          <a:solidFill>
                            <a:schemeClr val="dk1"/>
                          </a:solidFill>
                          <a:effectLst/>
                          <a:latin typeface="+mn-lt"/>
                          <a:ea typeface="Calibri" panose="020F0502020204030204" pitchFamily="34" charset="0"/>
                          <a:cs typeface="Courier New" panose="02070309020205020404" pitchFamily="49" charset="0"/>
                        </a:rPr>
                      </a:br>
                      <a:r>
                        <a:rPr lang="en-US" sz="900" kern="1200" dirty="0">
                          <a:solidFill>
                            <a:schemeClr val="dk1"/>
                          </a:solidFill>
                          <a:effectLst/>
                          <a:latin typeface="+mn-lt"/>
                          <a:ea typeface="Calibri" panose="020F0502020204030204" pitchFamily="34" charset="0"/>
                          <a:cs typeface="Courier New" panose="02070309020205020404" pitchFamily="49" charset="0"/>
                        </a:rPr>
                        <a:t>plus remdesivir</a:t>
                      </a:r>
                      <a:r>
                        <a:rPr lang="en-US" sz="900" kern="1200" baseline="30000" dirty="0">
                          <a:solidFill>
                            <a:schemeClr val="dk1"/>
                          </a:solidFill>
                          <a:latin typeface="+mn-lt"/>
                          <a:ea typeface="+mn-ea"/>
                          <a:cs typeface="+mn-cs"/>
                        </a:rPr>
                        <a:t>‡</a:t>
                      </a:r>
                      <a:br>
                        <a:rPr lang="en-US" sz="900" kern="1200" dirty="0">
                          <a:solidFill>
                            <a:schemeClr val="dk1"/>
                          </a:solidFill>
                          <a:effectLst/>
                          <a:latin typeface="+mn-lt"/>
                          <a:ea typeface="Calibri" panose="020F0502020204030204" pitchFamily="34" charset="0"/>
                          <a:cs typeface="Courier New" panose="02070309020205020404" pitchFamily="49" charset="0"/>
                        </a:rPr>
                      </a:br>
                      <a:r>
                        <a:rPr lang="en-US" sz="900" kern="1200" dirty="0">
                          <a:solidFill>
                            <a:schemeClr val="dk1"/>
                          </a:solidFill>
                          <a:effectLst/>
                          <a:latin typeface="+mn-lt"/>
                          <a:ea typeface="Calibri" panose="020F0502020204030204" pitchFamily="34" charset="0"/>
                          <a:cs typeface="Courier New" panose="02070309020205020404" pitchFamily="49" charset="0"/>
                        </a:rPr>
                        <a:t>(</a:t>
                      </a:r>
                      <a:r>
                        <a:rPr lang="en-US" sz="900" b="1" kern="1200" dirty="0">
                          <a:solidFill>
                            <a:schemeClr val="accent1"/>
                          </a:solidFill>
                          <a:effectLst/>
                          <a:latin typeface="+mn-lt"/>
                          <a:ea typeface="Calibri" panose="020F0502020204030204" pitchFamily="34" charset="0"/>
                          <a:cs typeface="Courier New" panose="02070309020205020404" pitchFamily="49" charset="0"/>
                        </a:rPr>
                        <a:t>remdesivir cohort</a:t>
                      </a:r>
                      <a:r>
                        <a:rPr lang="en-US" sz="900" kern="1200" dirty="0">
                          <a:solidFill>
                            <a:schemeClr val="dk1"/>
                          </a:solidFill>
                          <a:effectLst/>
                          <a:latin typeface="+mn-lt"/>
                          <a:ea typeface="Calibri" panose="020F0502020204030204" pitchFamily="34" charset="0"/>
                          <a:cs typeface="Courier New" panose="02070309020205020404" pitchFamily="49" charset="0"/>
                        </a:rPr>
                        <a:t>)</a:t>
                      </a:r>
                      <a:endParaRPr lang="en-GB" sz="900" dirty="0">
                        <a:effectLst/>
                        <a:latin typeface="+mn-lt"/>
                        <a:ea typeface="Calibri" panose="020F0502020204030204" pitchFamily="34" charset="0"/>
                        <a:cs typeface="Courier New" panose="02070309020205020404" pitchFamily="49"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3B3"/>
                    </a:solidFill>
                  </a:tcPr>
                </a:tc>
                <a:tc>
                  <a:txBody>
                    <a:bodyPr/>
                    <a:lstStyle/>
                    <a:p>
                      <a:pPr marL="0" indent="0" algn="ctr">
                        <a:lnSpc>
                          <a:spcPct val="100000"/>
                        </a:lnSpc>
                        <a:spcBef>
                          <a:spcPts val="500"/>
                        </a:spcBef>
                        <a:spcAft>
                          <a:spcPts val="1200"/>
                        </a:spcAft>
                        <a:buFont typeface="Wingdings" panose="05000000000000000000" pitchFamily="2" charset="2"/>
                        <a:buNone/>
                      </a:pPr>
                      <a:r>
                        <a:rPr lang="en-US" sz="900" dirty="0">
                          <a:latin typeface="+mn-lt"/>
                        </a:rPr>
                        <a:t>SOC according to local practice at that time </a:t>
                      </a:r>
                      <a:br>
                        <a:rPr lang="en-US" sz="900" dirty="0">
                          <a:latin typeface="+mn-lt"/>
                        </a:rPr>
                      </a:br>
                      <a:r>
                        <a:rPr lang="en-US" sz="900" dirty="0">
                          <a:latin typeface="+mn-lt"/>
                        </a:rPr>
                        <a:t>(</a:t>
                      </a:r>
                      <a:r>
                        <a:rPr lang="en-US" sz="900" b="1" dirty="0">
                          <a:solidFill>
                            <a:schemeClr val="accent1"/>
                          </a:solidFill>
                          <a:latin typeface="+mn-lt"/>
                        </a:rPr>
                        <a:t>non-</a:t>
                      </a:r>
                      <a:r>
                        <a:rPr lang="en-US" sz="900" b="1" kern="1200" dirty="0">
                          <a:solidFill>
                            <a:schemeClr val="accent1"/>
                          </a:solidFill>
                          <a:effectLst/>
                          <a:latin typeface="+mn-lt"/>
                          <a:ea typeface="Calibri" panose="020F0502020204030204" pitchFamily="34" charset="0"/>
                          <a:cs typeface="Courier New" panose="02070309020205020404" pitchFamily="49" charset="0"/>
                        </a:rPr>
                        <a:t>remdesivir cohort</a:t>
                      </a:r>
                      <a:r>
                        <a:rPr lang="en-US" sz="900" dirty="0">
                          <a:latin typeface="+mn-lt"/>
                        </a:rPr>
                        <a:t>)</a:t>
                      </a:r>
                      <a:endParaRPr lang="en-GB" sz="900" baseline="30000" dirty="0">
                        <a:effectLst/>
                        <a:latin typeface="+mn-lt"/>
                        <a:ea typeface="Calibri" panose="020F0502020204030204" pitchFamily="34" charset="0"/>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3B3"/>
                    </a:solidFill>
                  </a:tcPr>
                </a:tc>
                <a:extLst>
                  <a:ext uri="{0D108BD9-81ED-4DB2-BD59-A6C34878D82A}">
                    <a16:rowId xmlns:a16="http://schemas.microsoft.com/office/drawing/2014/main" val="10003"/>
                  </a:ext>
                </a:extLst>
              </a:tr>
              <a:tr h="545864">
                <a:tc>
                  <a:txBody>
                    <a:bodyPr/>
                    <a:lstStyle/>
                    <a:p>
                      <a:pPr marL="0" marR="0" lvl="0" indent="0" algn="ctr" defTabSz="914400" rtl="0" eaLnBrk="1" fontAlgn="auto" latinLnBrk="0" hangingPunct="1">
                        <a:lnSpc>
                          <a:spcPct val="100000"/>
                        </a:lnSpc>
                        <a:spcBef>
                          <a:spcPts val="500"/>
                        </a:spcBef>
                        <a:spcAft>
                          <a:spcPts val="1200"/>
                        </a:spcAft>
                        <a:buClrTx/>
                        <a:buSzTx/>
                        <a:buFont typeface="Wingdings" panose="05000000000000000000" pitchFamily="2" charset="2"/>
                        <a:buNone/>
                        <a:tabLst/>
                        <a:defRPr/>
                      </a:pPr>
                      <a:r>
                        <a:rPr lang="en-GB" sz="900" kern="1200" dirty="0">
                          <a:solidFill>
                            <a:schemeClr val="tx1"/>
                          </a:solidFill>
                          <a:effectLst/>
                          <a:latin typeface="+mn-lt"/>
                          <a:ea typeface="Calibri" panose="020F0502020204030204" pitchFamily="34" charset="0"/>
                          <a:cs typeface="Courier New" panose="02070309020205020404" pitchFamily="49" charset="0"/>
                        </a:rPr>
                        <a:t>First patient Mar 6, 2020; </a:t>
                      </a:r>
                      <a:br>
                        <a:rPr lang="en-GB" sz="900" kern="1200" dirty="0">
                          <a:solidFill>
                            <a:schemeClr val="tx1"/>
                          </a:solidFill>
                          <a:effectLst/>
                          <a:latin typeface="+mn-lt"/>
                          <a:ea typeface="Calibri" panose="020F0502020204030204" pitchFamily="34" charset="0"/>
                          <a:cs typeface="Courier New" panose="02070309020205020404" pitchFamily="49" charset="0"/>
                        </a:rPr>
                      </a:br>
                      <a:r>
                        <a:rPr lang="en-GB" sz="900" kern="1200" dirty="0">
                          <a:solidFill>
                            <a:schemeClr val="tx1"/>
                          </a:solidFill>
                          <a:effectLst/>
                          <a:latin typeface="+mn-lt"/>
                          <a:ea typeface="Calibri" panose="020F0502020204030204" pitchFamily="34" charset="0"/>
                          <a:cs typeface="Courier New" panose="02070309020205020404" pitchFamily="49" charset="0"/>
                        </a:rPr>
                        <a:t>last patient visit Apr 27, 2020</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7E7"/>
                    </a:solidFill>
                  </a:tcPr>
                </a:tc>
                <a:tc>
                  <a:txBody>
                    <a:bodyPr/>
                    <a:lstStyle/>
                    <a:p>
                      <a:pPr marL="0" marR="0" lvl="0" indent="0" algn="ctr" defTabSz="914400" rtl="0" eaLnBrk="1" fontAlgn="auto" latinLnBrk="0" hangingPunct="1">
                        <a:lnSpc>
                          <a:spcPct val="100000"/>
                        </a:lnSpc>
                        <a:spcBef>
                          <a:spcPts val="500"/>
                        </a:spcBef>
                        <a:spcAft>
                          <a:spcPts val="1200"/>
                        </a:spcAft>
                        <a:buClrTx/>
                        <a:buSzTx/>
                        <a:buFont typeface="Wingdings" panose="05000000000000000000" pitchFamily="2" charset="2"/>
                        <a:buNone/>
                        <a:tabLst/>
                        <a:defRPr/>
                      </a:pPr>
                      <a:r>
                        <a:rPr lang="en-GB" sz="900" kern="1200" dirty="0">
                          <a:solidFill>
                            <a:schemeClr val="tx1"/>
                          </a:solidFill>
                          <a:effectLst/>
                          <a:latin typeface="+mn-lt"/>
                          <a:ea typeface="Calibri" panose="020F0502020204030204" pitchFamily="34" charset="0"/>
                          <a:cs typeface="Courier New" panose="02070309020205020404" pitchFamily="49" charset="0"/>
                        </a:rPr>
                        <a:t>First patient Feb 6, 2020; data collection completed May 15, 2020</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284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a:extLst>
              <a:ext uri="{FF2B5EF4-FFF2-40B4-BE49-F238E27FC236}">
                <a16:creationId xmlns:a16="http://schemas.microsoft.com/office/drawing/2014/main" id="{D1D40D64-9207-4CE3-8904-B6946792CCEC}"/>
              </a:ext>
            </a:extLst>
          </p:cNvPr>
          <p:cNvCxnSpPr>
            <a:cxnSpLocks/>
          </p:cNvCxnSpPr>
          <p:nvPr/>
        </p:nvCxnSpPr>
        <p:spPr>
          <a:xfrm flipH="1">
            <a:off x="2276063" y="3828847"/>
            <a:ext cx="1091077" cy="0"/>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6F9240-BC18-408D-9A94-48DCBD6AA988}"/>
              </a:ext>
            </a:extLst>
          </p:cNvPr>
          <p:cNvCxnSpPr>
            <a:cxnSpLocks/>
          </p:cNvCxnSpPr>
          <p:nvPr/>
        </p:nvCxnSpPr>
        <p:spPr>
          <a:xfrm>
            <a:off x="5781675" y="3828847"/>
            <a:ext cx="1080000" cy="0"/>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48A40D-95F4-4729-A33E-5826353AAD9C}"/>
              </a:ext>
            </a:extLst>
          </p:cNvPr>
          <p:cNvCxnSpPr>
            <a:cxnSpLocks/>
          </p:cNvCxnSpPr>
          <p:nvPr/>
        </p:nvCxnSpPr>
        <p:spPr>
          <a:xfrm>
            <a:off x="5781675" y="3146863"/>
            <a:ext cx="1080000" cy="0"/>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9ECCC9-4C58-4C0C-9F19-2A253B849ED0}"/>
              </a:ext>
            </a:extLst>
          </p:cNvPr>
          <p:cNvCxnSpPr>
            <a:cxnSpLocks/>
          </p:cNvCxnSpPr>
          <p:nvPr/>
        </p:nvCxnSpPr>
        <p:spPr>
          <a:xfrm>
            <a:off x="5781675" y="2461665"/>
            <a:ext cx="1086033" cy="0"/>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BFA0B2-7ECD-4197-B02C-B8EBB012F4AB}"/>
              </a:ext>
            </a:extLst>
          </p:cNvPr>
          <p:cNvCxnSpPr>
            <a:cxnSpLocks/>
          </p:cNvCxnSpPr>
          <p:nvPr/>
        </p:nvCxnSpPr>
        <p:spPr>
          <a:xfrm flipH="1">
            <a:off x="2276062" y="3146863"/>
            <a:ext cx="1091078" cy="0"/>
          </a:xfrm>
          <a:prstGeom prst="straightConnector1">
            <a:avLst/>
          </a:prstGeom>
          <a:ln w="19050">
            <a:solidFill>
              <a:srgbClr val="717171"/>
            </a:solidFill>
            <a:prstDash val="solid"/>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87E90A-6B8B-4D08-82C2-FA907452EDCF}"/>
              </a:ext>
            </a:extLst>
          </p:cNvPr>
          <p:cNvSpPr>
            <a:spLocks noGrp="1"/>
          </p:cNvSpPr>
          <p:nvPr>
            <p:ph type="title"/>
          </p:nvPr>
        </p:nvSpPr>
        <p:spPr/>
        <p:txBody>
          <a:bodyPr/>
          <a:lstStyle/>
          <a:p>
            <a:r>
              <a:rPr lang="en-US" dirty="0"/>
              <a:t>Methods: Patient disposition</a:t>
            </a:r>
          </a:p>
        </p:txBody>
      </p:sp>
      <p:sp>
        <p:nvSpPr>
          <p:cNvPr id="5" name="Slide Number Placeholder 4">
            <a:extLst>
              <a:ext uri="{FF2B5EF4-FFF2-40B4-BE49-F238E27FC236}">
                <a16:creationId xmlns:a16="http://schemas.microsoft.com/office/drawing/2014/main" id="{0657F6DF-C534-4B0A-BA5A-90644C89858D}"/>
              </a:ext>
            </a:extLst>
          </p:cNvPr>
          <p:cNvSpPr>
            <a:spLocks noGrp="1"/>
          </p:cNvSpPr>
          <p:nvPr>
            <p:ph type="sldNum" sz="quarter" idx="16"/>
          </p:nvPr>
        </p:nvSpPr>
        <p:spPr/>
        <p:txBody>
          <a:bodyPr/>
          <a:lstStyle/>
          <a:p>
            <a:fld id="{94BD5F9E-BC76-487B-A2BC-019AD28A14BF}" type="slidenum">
              <a:rPr lang="en-US" smtClean="0"/>
              <a:pPr/>
              <a:t>5</a:t>
            </a:fld>
            <a:endParaRPr lang="en-US" dirty="0"/>
          </a:p>
        </p:txBody>
      </p:sp>
      <p:sp>
        <p:nvSpPr>
          <p:cNvPr id="6" name="Rectangle 5">
            <a:extLst>
              <a:ext uri="{FF2B5EF4-FFF2-40B4-BE49-F238E27FC236}">
                <a16:creationId xmlns:a16="http://schemas.microsoft.com/office/drawing/2014/main" id="{B6B6AA5B-A035-4F77-BFB9-7D77E2555212}"/>
              </a:ext>
            </a:extLst>
          </p:cNvPr>
          <p:cNvSpPr/>
          <p:nvPr/>
        </p:nvSpPr>
        <p:spPr>
          <a:xfrm>
            <a:off x="2468432" y="1206966"/>
            <a:ext cx="1800000" cy="50400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b="1" dirty="0">
                <a:solidFill>
                  <a:schemeClr val="bg1"/>
                </a:solidFill>
              </a:rPr>
              <a:t>Remdesivir cohort </a:t>
            </a:r>
            <a:br>
              <a:rPr lang="en-US" sz="1200" b="1" dirty="0">
                <a:solidFill>
                  <a:schemeClr val="bg1"/>
                </a:solidFill>
              </a:rPr>
            </a:br>
            <a:r>
              <a:rPr lang="en-US" sz="1200" b="1" dirty="0">
                <a:solidFill>
                  <a:schemeClr val="bg1"/>
                </a:solidFill>
              </a:rPr>
              <a:t>(Study 5773)</a:t>
            </a:r>
          </a:p>
        </p:txBody>
      </p:sp>
      <p:sp>
        <p:nvSpPr>
          <p:cNvPr id="7" name="Rectangle 6">
            <a:extLst>
              <a:ext uri="{FF2B5EF4-FFF2-40B4-BE49-F238E27FC236}">
                <a16:creationId xmlns:a16="http://schemas.microsoft.com/office/drawing/2014/main" id="{C54B7A62-DEB8-485E-AFF7-260CD248DA98}"/>
              </a:ext>
            </a:extLst>
          </p:cNvPr>
          <p:cNvSpPr/>
          <p:nvPr/>
        </p:nvSpPr>
        <p:spPr>
          <a:xfrm>
            <a:off x="4890154" y="1206966"/>
            <a:ext cx="1800000" cy="50400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b="1" dirty="0">
                <a:solidFill>
                  <a:schemeClr val="bg1"/>
                </a:solidFill>
              </a:rPr>
              <a:t>Non-remdesivir cohort (Study 5807)</a:t>
            </a:r>
          </a:p>
        </p:txBody>
      </p:sp>
      <p:sp>
        <p:nvSpPr>
          <p:cNvPr id="8" name="Rectangle 7">
            <a:extLst>
              <a:ext uri="{FF2B5EF4-FFF2-40B4-BE49-F238E27FC236}">
                <a16:creationId xmlns:a16="http://schemas.microsoft.com/office/drawing/2014/main" id="{500DB6BC-8647-498E-8167-497C1DE00ADE}"/>
              </a:ext>
            </a:extLst>
          </p:cNvPr>
          <p:cNvSpPr/>
          <p:nvPr/>
        </p:nvSpPr>
        <p:spPr>
          <a:xfrm>
            <a:off x="2468432" y="3950172"/>
            <a:ext cx="1800000" cy="504000"/>
          </a:xfrm>
          <a:prstGeom prst="rect">
            <a:avLst/>
          </a:prstGeom>
          <a:solidFill>
            <a:schemeClr val="tx2">
              <a:lumMod val="20000"/>
              <a:lumOff val="80000"/>
            </a:schemeClr>
          </a:solidFill>
          <a:ln w="19050">
            <a:solidFill>
              <a:schemeClr val="tx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b="1" dirty="0">
                <a:solidFill>
                  <a:schemeClr val="tx1"/>
                </a:solidFill>
              </a:rPr>
              <a:t>Full analysis set: </a:t>
            </a:r>
            <a:br>
              <a:rPr lang="en-US" sz="1200" b="1" dirty="0">
                <a:solidFill>
                  <a:schemeClr val="tx1"/>
                </a:solidFill>
              </a:rPr>
            </a:br>
            <a:r>
              <a:rPr lang="en-US" sz="1200" b="1" dirty="0">
                <a:solidFill>
                  <a:schemeClr val="tx1"/>
                </a:solidFill>
              </a:rPr>
              <a:t>n=368</a:t>
            </a:r>
          </a:p>
        </p:txBody>
      </p:sp>
      <p:sp>
        <p:nvSpPr>
          <p:cNvPr id="9" name="Rectangle 8">
            <a:extLst>
              <a:ext uri="{FF2B5EF4-FFF2-40B4-BE49-F238E27FC236}">
                <a16:creationId xmlns:a16="http://schemas.microsoft.com/office/drawing/2014/main" id="{FF270494-B4A8-4303-BCAA-441F071B8E12}"/>
              </a:ext>
            </a:extLst>
          </p:cNvPr>
          <p:cNvSpPr/>
          <p:nvPr/>
        </p:nvSpPr>
        <p:spPr>
          <a:xfrm>
            <a:off x="4890154" y="3950172"/>
            <a:ext cx="1800000" cy="504000"/>
          </a:xfrm>
          <a:prstGeom prst="rect">
            <a:avLst/>
          </a:prstGeom>
          <a:solidFill>
            <a:schemeClr val="tx2">
              <a:lumMod val="20000"/>
              <a:lumOff val="80000"/>
            </a:schemeClr>
          </a:solidFill>
          <a:ln w="19050">
            <a:solidFill>
              <a:schemeClr val="tx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b="1" dirty="0">
                <a:solidFill>
                  <a:schemeClr val="tx1"/>
                </a:solidFill>
              </a:rPr>
              <a:t>Full analysis set: </a:t>
            </a:r>
            <a:br>
              <a:rPr lang="en-US" sz="1200" b="1" dirty="0">
                <a:solidFill>
                  <a:schemeClr val="tx1"/>
                </a:solidFill>
              </a:rPr>
            </a:br>
            <a:r>
              <a:rPr lang="en-US" sz="1200" b="1" dirty="0">
                <a:solidFill>
                  <a:schemeClr val="tx1"/>
                </a:solidFill>
              </a:rPr>
              <a:t>n=1399</a:t>
            </a:r>
          </a:p>
        </p:txBody>
      </p:sp>
      <p:sp>
        <p:nvSpPr>
          <p:cNvPr id="10" name="Rectangle 9">
            <a:extLst>
              <a:ext uri="{FF2B5EF4-FFF2-40B4-BE49-F238E27FC236}">
                <a16:creationId xmlns:a16="http://schemas.microsoft.com/office/drawing/2014/main" id="{D882A3F4-F92D-4A8E-8DEA-507AC326D1BB}"/>
              </a:ext>
            </a:extLst>
          </p:cNvPr>
          <p:cNvSpPr/>
          <p:nvPr/>
        </p:nvSpPr>
        <p:spPr>
          <a:xfrm>
            <a:off x="469436" y="3605158"/>
            <a:ext cx="1800000" cy="504000"/>
          </a:xfrm>
          <a:prstGeom prst="rect">
            <a:avLst/>
          </a:prstGeom>
          <a:solidFill>
            <a:srgbClr val="A6A6A6"/>
          </a:solidFill>
          <a:ln w="190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Unable to be matched: n=14</a:t>
            </a:r>
          </a:p>
        </p:txBody>
      </p:sp>
      <p:sp>
        <p:nvSpPr>
          <p:cNvPr id="11" name="Rectangle 10">
            <a:extLst>
              <a:ext uri="{FF2B5EF4-FFF2-40B4-BE49-F238E27FC236}">
                <a16:creationId xmlns:a16="http://schemas.microsoft.com/office/drawing/2014/main" id="{4D345844-E26E-44C3-B905-9691E6A7BE09}"/>
              </a:ext>
            </a:extLst>
          </p:cNvPr>
          <p:cNvSpPr/>
          <p:nvPr/>
        </p:nvSpPr>
        <p:spPr>
          <a:xfrm>
            <a:off x="2468432" y="2578568"/>
            <a:ext cx="1800000" cy="504000"/>
          </a:xfrm>
          <a:prstGeom prst="rect">
            <a:avLst/>
          </a:prstGeom>
          <a:solidFill>
            <a:srgbClr val="717171"/>
          </a:solid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All enrolled analysis set: n=397</a:t>
            </a:r>
          </a:p>
        </p:txBody>
      </p:sp>
      <p:sp>
        <p:nvSpPr>
          <p:cNvPr id="13" name="Rectangle 12">
            <a:extLst>
              <a:ext uri="{FF2B5EF4-FFF2-40B4-BE49-F238E27FC236}">
                <a16:creationId xmlns:a16="http://schemas.microsoft.com/office/drawing/2014/main" id="{8927AF8C-93CD-4BE1-8766-AB0A86A4CB41}"/>
              </a:ext>
            </a:extLst>
          </p:cNvPr>
          <p:cNvSpPr/>
          <p:nvPr/>
        </p:nvSpPr>
        <p:spPr>
          <a:xfrm>
            <a:off x="2468432" y="1892767"/>
            <a:ext cx="1800000" cy="504000"/>
          </a:xfrm>
          <a:prstGeom prst="rect">
            <a:avLst/>
          </a:prstGeom>
          <a:solidFill>
            <a:srgbClr val="717171"/>
          </a:solid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Data collected: </a:t>
            </a:r>
            <a:br>
              <a:rPr lang="en-US" sz="1200" dirty="0">
                <a:solidFill>
                  <a:schemeClr val="bg1"/>
                </a:solidFill>
              </a:rPr>
            </a:br>
            <a:r>
              <a:rPr lang="en-US" sz="1200" dirty="0">
                <a:solidFill>
                  <a:schemeClr val="bg1"/>
                </a:solidFill>
              </a:rPr>
              <a:t>N=397*</a:t>
            </a:r>
          </a:p>
        </p:txBody>
      </p:sp>
      <p:sp>
        <p:nvSpPr>
          <p:cNvPr id="14" name="Rectangle 13">
            <a:extLst>
              <a:ext uri="{FF2B5EF4-FFF2-40B4-BE49-F238E27FC236}">
                <a16:creationId xmlns:a16="http://schemas.microsoft.com/office/drawing/2014/main" id="{34767B24-7D55-46BA-AA70-DA570B35E658}"/>
              </a:ext>
            </a:extLst>
          </p:cNvPr>
          <p:cNvSpPr/>
          <p:nvPr/>
        </p:nvSpPr>
        <p:spPr>
          <a:xfrm>
            <a:off x="4890154" y="1892767"/>
            <a:ext cx="1800000" cy="504000"/>
          </a:xfrm>
          <a:prstGeom prst="rect">
            <a:avLst/>
          </a:prstGeom>
          <a:solidFill>
            <a:srgbClr val="717171"/>
          </a:solid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Data collected: </a:t>
            </a:r>
            <a:br>
              <a:rPr lang="en-US" sz="1200" dirty="0">
                <a:solidFill>
                  <a:schemeClr val="bg1"/>
                </a:solidFill>
              </a:rPr>
            </a:br>
            <a:r>
              <a:rPr lang="en-US" sz="1200" dirty="0">
                <a:solidFill>
                  <a:schemeClr val="bg1"/>
                </a:solidFill>
              </a:rPr>
              <a:t>N=3442*</a:t>
            </a:r>
          </a:p>
        </p:txBody>
      </p:sp>
      <p:sp>
        <p:nvSpPr>
          <p:cNvPr id="15" name="Rectangle 14">
            <a:extLst>
              <a:ext uri="{FF2B5EF4-FFF2-40B4-BE49-F238E27FC236}">
                <a16:creationId xmlns:a16="http://schemas.microsoft.com/office/drawing/2014/main" id="{244AE9E1-9C0C-4959-A3BA-D92BCA9A33C7}"/>
              </a:ext>
            </a:extLst>
          </p:cNvPr>
          <p:cNvSpPr/>
          <p:nvPr/>
        </p:nvSpPr>
        <p:spPr>
          <a:xfrm>
            <a:off x="6864682" y="2233480"/>
            <a:ext cx="1800000" cy="504000"/>
          </a:xfrm>
          <a:prstGeom prst="rect">
            <a:avLst/>
          </a:prstGeom>
          <a:solidFill>
            <a:srgbClr val="A6A6A6"/>
          </a:solidFill>
          <a:ln w="190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Did not meet eligibility criteria</a:t>
            </a:r>
            <a:r>
              <a:rPr lang="en-US" sz="1200" baseline="30000" dirty="0">
                <a:solidFill>
                  <a:schemeClr val="bg1"/>
                </a:solidFill>
              </a:rPr>
              <a:t>†</a:t>
            </a:r>
            <a:r>
              <a:rPr lang="en-US" sz="1200" dirty="0">
                <a:solidFill>
                  <a:schemeClr val="bg1"/>
                </a:solidFill>
              </a:rPr>
              <a:t> for propensity score model: n=632</a:t>
            </a:r>
          </a:p>
        </p:txBody>
      </p:sp>
      <p:sp>
        <p:nvSpPr>
          <p:cNvPr id="16" name="Rectangle 15">
            <a:extLst>
              <a:ext uri="{FF2B5EF4-FFF2-40B4-BE49-F238E27FC236}">
                <a16:creationId xmlns:a16="http://schemas.microsoft.com/office/drawing/2014/main" id="{1DB9648F-E504-40FE-B271-7D70148F9F26}"/>
              </a:ext>
            </a:extLst>
          </p:cNvPr>
          <p:cNvSpPr/>
          <p:nvPr/>
        </p:nvSpPr>
        <p:spPr>
          <a:xfrm>
            <a:off x="4890154" y="2578568"/>
            <a:ext cx="1800000" cy="504000"/>
          </a:xfrm>
          <a:prstGeom prst="rect">
            <a:avLst/>
          </a:prstGeom>
          <a:solidFill>
            <a:srgbClr val="717171"/>
          </a:solid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All enrolled analysis set: n=2710</a:t>
            </a:r>
          </a:p>
        </p:txBody>
      </p:sp>
      <p:sp>
        <p:nvSpPr>
          <p:cNvPr id="17" name="Rectangle 16">
            <a:extLst>
              <a:ext uri="{FF2B5EF4-FFF2-40B4-BE49-F238E27FC236}">
                <a16:creationId xmlns:a16="http://schemas.microsoft.com/office/drawing/2014/main" id="{70258EE0-1B48-4CCF-835B-DFCBF33CCC15}"/>
              </a:ext>
            </a:extLst>
          </p:cNvPr>
          <p:cNvSpPr/>
          <p:nvPr/>
        </p:nvSpPr>
        <p:spPr>
          <a:xfrm>
            <a:off x="6864682" y="2918678"/>
            <a:ext cx="1800000" cy="504000"/>
          </a:xfrm>
          <a:prstGeom prst="rect">
            <a:avLst/>
          </a:prstGeom>
          <a:solidFill>
            <a:srgbClr val="A6A6A6"/>
          </a:solidFill>
          <a:ln w="190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Removed</a:t>
            </a:r>
            <a:r>
              <a:rPr lang="en-US" sz="1200" baseline="30000" dirty="0">
                <a:solidFill>
                  <a:schemeClr val="bg1"/>
                </a:solidFill>
              </a:rPr>
              <a:t>§</a:t>
            </a:r>
            <a:r>
              <a:rPr lang="en-US" sz="800" baseline="30000" dirty="0">
                <a:solidFill>
                  <a:schemeClr val="tx1"/>
                </a:solidFill>
              </a:rPr>
              <a:t> </a:t>
            </a:r>
            <a:r>
              <a:rPr lang="en-US" sz="1200" dirty="0">
                <a:solidFill>
                  <a:schemeClr val="bg1"/>
                </a:solidFill>
              </a:rPr>
              <a:t>: n=733</a:t>
            </a:r>
          </a:p>
        </p:txBody>
      </p:sp>
      <p:sp>
        <p:nvSpPr>
          <p:cNvPr id="18" name="Rectangle 17">
            <a:extLst>
              <a:ext uri="{FF2B5EF4-FFF2-40B4-BE49-F238E27FC236}">
                <a16:creationId xmlns:a16="http://schemas.microsoft.com/office/drawing/2014/main" id="{993D3FA8-3099-412E-B5BE-CD3108BB3642}"/>
              </a:ext>
            </a:extLst>
          </p:cNvPr>
          <p:cNvSpPr/>
          <p:nvPr/>
        </p:nvSpPr>
        <p:spPr>
          <a:xfrm>
            <a:off x="4890154" y="3264369"/>
            <a:ext cx="1800000" cy="504000"/>
          </a:xfrm>
          <a:prstGeom prst="rect">
            <a:avLst/>
          </a:prstGeom>
          <a:solidFill>
            <a:srgbClr val="717171"/>
          </a:solid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Included in the propensity-score model: n=1937</a:t>
            </a:r>
          </a:p>
        </p:txBody>
      </p:sp>
      <p:sp>
        <p:nvSpPr>
          <p:cNvPr id="19" name="Rectangle 18">
            <a:extLst>
              <a:ext uri="{FF2B5EF4-FFF2-40B4-BE49-F238E27FC236}">
                <a16:creationId xmlns:a16="http://schemas.microsoft.com/office/drawing/2014/main" id="{3A8BD120-8587-4D35-9EC8-1E2FCFDA1791}"/>
              </a:ext>
            </a:extLst>
          </p:cNvPr>
          <p:cNvSpPr/>
          <p:nvPr/>
        </p:nvSpPr>
        <p:spPr>
          <a:xfrm>
            <a:off x="6864682" y="3599341"/>
            <a:ext cx="1800000" cy="504000"/>
          </a:xfrm>
          <a:prstGeom prst="rect">
            <a:avLst/>
          </a:prstGeom>
          <a:solidFill>
            <a:srgbClr val="A6A6A6"/>
          </a:solidFill>
          <a:ln w="190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Unable to be matched: n=538</a:t>
            </a:r>
          </a:p>
        </p:txBody>
      </p:sp>
      <p:sp>
        <p:nvSpPr>
          <p:cNvPr id="20" name="Rectangle 19">
            <a:extLst>
              <a:ext uri="{FF2B5EF4-FFF2-40B4-BE49-F238E27FC236}">
                <a16:creationId xmlns:a16="http://schemas.microsoft.com/office/drawing/2014/main" id="{BE2D0B44-E91E-48A1-B488-EEA862DA902B}"/>
              </a:ext>
            </a:extLst>
          </p:cNvPr>
          <p:cNvSpPr/>
          <p:nvPr/>
        </p:nvSpPr>
        <p:spPr>
          <a:xfrm>
            <a:off x="469436" y="2920131"/>
            <a:ext cx="1800000" cy="504000"/>
          </a:xfrm>
          <a:prstGeom prst="rect">
            <a:avLst/>
          </a:prstGeom>
          <a:solidFill>
            <a:srgbClr val="A6A6A6"/>
          </a:solidFill>
          <a:ln w="190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Removed</a:t>
            </a:r>
            <a:r>
              <a:rPr lang="en-US" sz="1200" baseline="30000" dirty="0">
                <a:solidFill>
                  <a:schemeClr val="bg1"/>
                </a:solidFill>
              </a:rPr>
              <a:t>‡</a:t>
            </a:r>
            <a:r>
              <a:rPr lang="en-US" sz="800" baseline="30000" dirty="0">
                <a:solidFill>
                  <a:schemeClr val="tx1"/>
                </a:solidFill>
              </a:rPr>
              <a:t> </a:t>
            </a:r>
            <a:r>
              <a:rPr lang="en-US" sz="1200" dirty="0">
                <a:solidFill>
                  <a:schemeClr val="bg1"/>
                </a:solidFill>
              </a:rPr>
              <a:t>: n=15</a:t>
            </a:r>
          </a:p>
        </p:txBody>
      </p:sp>
      <p:sp>
        <p:nvSpPr>
          <p:cNvPr id="21" name="Rectangle 20">
            <a:extLst>
              <a:ext uri="{FF2B5EF4-FFF2-40B4-BE49-F238E27FC236}">
                <a16:creationId xmlns:a16="http://schemas.microsoft.com/office/drawing/2014/main" id="{3BA6B697-6F7D-46D6-8F2B-336E65EADA7A}"/>
              </a:ext>
            </a:extLst>
          </p:cNvPr>
          <p:cNvSpPr/>
          <p:nvPr/>
        </p:nvSpPr>
        <p:spPr>
          <a:xfrm>
            <a:off x="2468432" y="3264369"/>
            <a:ext cx="1800000" cy="504000"/>
          </a:xfrm>
          <a:prstGeom prst="rect">
            <a:avLst/>
          </a:prstGeom>
          <a:solidFill>
            <a:srgbClr val="717171"/>
          </a:solid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90000"/>
              </a:lnSpc>
            </a:pPr>
            <a:r>
              <a:rPr lang="en-US" sz="1200" dirty="0">
                <a:solidFill>
                  <a:schemeClr val="bg1"/>
                </a:solidFill>
              </a:rPr>
              <a:t>Included in the propensity-score model: n=382</a:t>
            </a:r>
          </a:p>
        </p:txBody>
      </p:sp>
      <p:cxnSp>
        <p:nvCxnSpPr>
          <p:cNvPr id="23" name="Straight Arrow Connector 22">
            <a:extLst>
              <a:ext uri="{FF2B5EF4-FFF2-40B4-BE49-F238E27FC236}">
                <a16:creationId xmlns:a16="http://schemas.microsoft.com/office/drawing/2014/main" id="{003F1FFA-6B4F-4FC1-B33A-C446A8D9EAA0}"/>
              </a:ext>
            </a:extLst>
          </p:cNvPr>
          <p:cNvCxnSpPr>
            <a:stCxn id="6" idx="2"/>
            <a:endCxn id="13" idx="0"/>
          </p:cNvCxnSpPr>
          <p:nvPr/>
        </p:nvCxnSpPr>
        <p:spPr>
          <a:xfrm>
            <a:off x="3368432" y="1710966"/>
            <a:ext cx="0" cy="181801"/>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2EAE5C-77AC-45A3-82BE-57B35A3C16D7}"/>
              </a:ext>
            </a:extLst>
          </p:cNvPr>
          <p:cNvCxnSpPr>
            <a:cxnSpLocks/>
            <a:stCxn id="7" idx="2"/>
            <a:endCxn id="14" idx="0"/>
          </p:cNvCxnSpPr>
          <p:nvPr/>
        </p:nvCxnSpPr>
        <p:spPr>
          <a:xfrm>
            <a:off x="5790154" y="1710966"/>
            <a:ext cx="0" cy="181801"/>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Footer Placeholder 3">
            <a:extLst>
              <a:ext uri="{FF2B5EF4-FFF2-40B4-BE49-F238E27FC236}">
                <a16:creationId xmlns:a16="http://schemas.microsoft.com/office/drawing/2014/main" id="{D9C0F2EF-38D5-4657-BCE9-CFCC0DF27222}"/>
              </a:ext>
            </a:extLst>
          </p:cNvPr>
          <p:cNvSpPr txBox="1">
            <a:spLocks/>
          </p:cNvSpPr>
          <p:nvPr/>
        </p:nvSpPr>
        <p:spPr>
          <a:xfrm>
            <a:off x="457200" y="4114799"/>
            <a:ext cx="8229599" cy="796926"/>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dirty="0">
                <a:solidFill>
                  <a:schemeClr val="tx1"/>
                </a:solidFill>
              </a:rPr>
              <a:t>*Cut-off 24 July 2020. </a:t>
            </a:r>
            <a:r>
              <a:rPr lang="en-US" sz="650" baseline="30000" dirty="0">
                <a:solidFill>
                  <a:schemeClr val="tx1"/>
                </a:solidFill>
              </a:rPr>
              <a:t>†</a:t>
            </a:r>
            <a:r>
              <a:rPr lang="en-US" sz="650" dirty="0">
                <a:solidFill>
                  <a:schemeClr val="tx1"/>
                </a:solidFill>
              </a:rPr>
              <a:t>ECMO on Day 1; ALT/AST &gt;5× the upper limit of normal on Day 1; creatinine clearance &lt;50 mL/min (Cockcroft–Gault) at Day 1; pregnant/breastfeeding. </a:t>
            </a:r>
            <a:r>
              <a:rPr lang="en-US" sz="650" baseline="30000" dirty="0">
                <a:solidFill>
                  <a:schemeClr val="tx1"/>
                </a:solidFill>
              </a:rPr>
              <a:t>‡</a:t>
            </a:r>
            <a:r>
              <a:rPr lang="en-US" sz="650" dirty="0">
                <a:solidFill>
                  <a:schemeClr val="tx1"/>
                </a:solidFill>
              </a:rPr>
              <a:t>Missing data at Day 28 (n=7); missing propensity-score model covariates (n=8). </a:t>
            </a:r>
            <a:r>
              <a:rPr lang="en-US" sz="650" baseline="30000" dirty="0">
                <a:solidFill>
                  <a:schemeClr val="tx1"/>
                </a:solidFill>
              </a:rPr>
              <a:t>§</a:t>
            </a:r>
            <a:r>
              <a:rPr lang="en-US" sz="650" dirty="0">
                <a:solidFill>
                  <a:schemeClr val="tx1"/>
                </a:solidFill>
              </a:rPr>
              <a:t>Not requiring supplemental oxygen at baseline (n=6); missing Day 28 outcome data (n=67); missing propensity score model covariates (n=700)</a:t>
            </a:r>
          </a:p>
        </p:txBody>
      </p:sp>
      <p:cxnSp>
        <p:nvCxnSpPr>
          <p:cNvPr id="28" name="Straight Arrow Connector 27">
            <a:extLst>
              <a:ext uri="{FF2B5EF4-FFF2-40B4-BE49-F238E27FC236}">
                <a16:creationId xmlns:a16="http://schemas.microsoft.com/office/drawing/2014/main" id="{661D66FB-A3B4-40C9-87C8-449FC361134E}"/>
              </a:ext>
            </a:extLst>
          </p:cNvPr>
          <p:cNvCxnSpPr>
            <a:cxnSpLocks/>
            <a:stCxn id="13" idx="2"/>
            <a:endCxn id="11" idx="0"/>
          </p:cNvCxnSpPr>
          <p:nvPr/>
        </p:nvCxnSpPr>
        <p:spPr>
          <a:xfrm>
            <a:off x="3368432" y="2396767"/>
            <a:ext cx="0" cy="181801"/>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D0A4566-3324-44C1-88DD-49A7610F10EA}"/>
              </a:ext>
            </a:extLst>
          </p:cNvPr>
          <p:cNvCxnSpPr>
            <a:cxnSpLocks/>
            <a:stCxn id="11" idx="2"/>
            <a:endCxn id="21" idx="0"/>
          </p:cNvCxnSpPr>
          <p:nvPr/>
        </p:nvCxnSpPr>
        <p:spPr>
          <a:xfrm>
            <a:off x="3368432" y="3082568"/>
            <a:ext cx="0" cy="181801"/>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7106765-6593-4034-9F33-864B69DC954C}"/>
              </a:ext>
            </a:extLst>
          </p:cNvPr>
          <p:cNvCxnSpPr>
            <a:cxnSpLocks/>
            <a:stCxn id="21" idx="2"/>
            <a:endCxn id="8" idx="0"/>
          </p:cNvCxnSpPr>
          <p:nvPr/>
        </p:nvCxnSpPr>
        <p:spPr>
          <a:xfrm>
            <a:off x="3368432" y="3768369"/>
            <a:ext cx="0" cy="181803"/>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7CF787-2EFB-4E27-B03D-3BE5E8244ADC}"/>
              </a:ext>
            </a:extLst>
          </p:cNvPr>
          <p:cNvCxnSpPr>
            <a:cxnSpLocks/>
            <a:stCxn id="14" idx="2"/>
            <a:endCxn id="16" idx="0"/>
          </p:cNvCxnSpPr>
          <p:nvPr/>
        </p:nvCxnSpPr>
        <p:spPr>
          <a:xfrm>
            <a:off x="5790154" y="2396767"/>
            <a:ext cx="0" cy="181801"/>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97F7671-6B10-443B-80B4-C4D10A36D74E}"/>
              </a:ext>
            </a:extLst>
          </p:cNvPr>
          <p:cNvCxnSpPr>
            <a:cxnSpLocks/>
            <a:stCxn id="16" idx="2"/>
            <a:endCxn id="18" idx="0"/>
          </p:cNvCxnSpPr>
          <p:nvPr/>
        </p:nvCxnSpPr>
        <p:spPr>
          <a:xfrm>
            <a:off x="5790154" y="3082568"/>
            <a:ext cx="0" cy="181801"/>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7CCDAC6-FF41-489A-9C83-43E57DE13862}"/>
              </a:ext>
            </a:extLst>
          </p:cNvPr>
          <p:cNvCxnSpPr>
            <a:cxnSpLocks/>
            <a:stCxn id="18" idx="2"/>
            <a:endCxn id="9" idx="0"/>
          </p:cNvCxnSpPr>
          <p:nvPr/>
        </p:nvCxnSpPr>
        <p:spPr>
          <a:xfrm>
            <a:off x="5790154" y="3768369"/>
            <a:ext cx="0" cy="181803"/>
          </a:xfrm>
          <a:prstGeom prst="straightConnector1">
            <a:avLst/>
          </a:prstGeom>
          <a:ln w="19050">
            <a:solidFill>
              <a:srgbClr val="71717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50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4722-BFB0-48E0-BCCB-1771AF2983A0}"/>
              </a:ext>
            </a:extLst>
          </p:cNvPr>
          <p:cNvSpPr>
            <a:spLocks noGrp="1"/>
          </p:cNvSpPr>
          <p:nvPr>
            <p:ph type="title"/>
          </p:nvPr>
        </p:nvSpPr>
        <p:spPr/>
        <p:txBody>
          <a:bodyPr/>
          <a:lstStyle/>
          <a:p>
            <a:r>
              <a:rPr lang="en-US" dirty="0"/>
              <a:t>Methods: Day 14 clinical recovery</a:t>
            </a:r>
          </a:p>
        </p:txBody>
      </p:sp>
      <p:sp>
        <p:nvSpPr>
          <p:cNvPr id="5" name="Slide Number Placeholder 4">
            <a:extLst>
              <a:ext uri="{FF2B5EF4-FFF2-40B4-BE49-F238E27FC236}">
                <a16:creationId xmlns:a16="http://schemas.microsoft.com/office/drawing/2014/main" id="{25DCF905-5C10-439A-B977-76B3900FC394}"/>
              </a:ext>
            </a:extLst>
          </p:cNvPr>
          <p:cNvSpPr>
            <a:spLocks noGrp="1"/>
          </p:cNvSpPr>
          <p:nvPr>
            <p:ph type="sldNum" sz="quarter" idx="16"/>
          </p:nvPr>
        </p:nvSpPr>
        <p:spPr/>
        <p:txBody>
          <a:bodyPr/>
          <a:lstStyle/>
          <a:p>
            <a:fld id="{94BD5F9E-BC76-487B-A2BC-019AD28A14BF}" type="slidenum">
              <a:rPr lang="en-US" smtClean="0"/>
              <a:pPr/>
              <a:t>6</a:t>
            </a:fld>
            <a:endParaRPr lang="en-US" dirty="0"/>
          </a:p>
        </p:txBody>
      </p:sp>
      <p:graphicFrame>
        <p:nvGraphicFramePr>
          <p:cNvPr id="7" name="Content Placeholder 5">
            <a:extLst>
              <a:ext uri="{FF2B5EF4-FFF2-40B4-BE49-F238E27FC236}">
                <a16:creationId xmlns:a16="http://schemas.microsoft.com/office/drawing/2014/main" id="{8D52E309-CBE8-4494-8677-567E27F55EA6}"/>
              </a:ext>
            </a:extLst>
          </p:cNvPr>
          <p:cNvGraphicFramePr>
            <a:graphicFrameLocks/>
          </p:cNvGraphicFramePr>
          <p:nvPr>
            <p:extLst>
              <p:ext uri="{D42A27DB-BD31-4B8C-83A1-F6EECF244321}">
                <p14:modId xmlns:p14="http://schemas.microsoft.com/office/powerpoint/2010/main" val="476130050"/>
              </p:ext>
            </p:extLst>
          </p:nvPr>
        </p:nvGraphicFramePr>
        <p:xfrm>
          <a:off x="470452" y="1469126"/>
          <a:ext cx="8209723" cy="2175222"/>
        </p:xfrm>
        <a:graphic>
          <a:graphicData uri="http://schemas.openxmlformats.org/drawingml/2006/table">
            <a:tbl>
              <a:tblPr firstRow="1" bandRow="1">
                <a:tableStyleId>{8EC20E35-A176-4012-BC5E-935CFFF8708E}</a:tableStyleId>
              </a:tblPr>
              <a:tblGrid>
                <a:gridCol w="629478">
                  <a:extLst>
                    <a:ext uri="{9D8B030D-6E8A-4147-A177-3AD203B41FA5}">
                      <a16:colId xmlns:a16="http://schemas.microsoft.com/office/drawing/2014/main" val="20000"/>
                    </a:ext>
                  </a:extLst>
                </a:gridCol>
                <a:gridCol w="7580245">
                  <a:extLst>
                    <a:ext uri="{9D8B030D-6E8A-4147-A177-3AD203B41FA5}">
                      <a16:colId xmlns:a16="http://schemas.microsoft.com/office/drawing/2014/main" val="1848274983"/>
                    </a:ext>
                  </a:extLst>
                </a:gridCol>
              </a:tblGrid>
              <a:tr h="402142">
                <a:tc gridSpan="2">
                  <a:txBody>
                    <a:bodyPr/>
                    <a:lstStyle/>
                    <a:p>
                      <a:pPr algn="ctr"/>
                      <a:r>
                        <a:rPr lang="en-US" sz="1200" dirty="0">
                          <a:solidFill>
                            <a:schemeClr val="bg1"/>
                          </a:solidFill>
                        </a:rPr>
                        <a:t>Ordinal scale</a:t>
                      </a:r>
                    </a:p>
                  </a:txBody>
                  <a:tcPr marT="34290" marB="34290" anchor="ctr">
                    <a:solidFill>
                      <a:schemeClr val="tx2"/>
                    </a:solidFill>
                  </a:tcPr>
                </a:tc>
                <a:tc hMerge="1">
                  <a:txBody>
                    <a:bodyPr/>
                    <a:lstStyle/>
                    <a:p>
                      <a:pPr algn="l"/>
                      <a:endParaRPr lang="en-US" sz="800" dirty="0"/>
                    </a:p>
                  </a:txBody>
                  <a:tcPr marT="34290" marB="34290" anchor="ctr">
                    <a:solidFill>
                      <a:schemeClr val="tx2"/>
                    </a:solidFill>
                  </a:tcPr>
                </a:tc>
                <a:extLst>
                  <a:ext uri="{0D108BD9-81ED-4DB2-BD59-A6C34878D82A}">
                    <a16:rowId xmlns:a16="http://schemas.microsoft.com/office/drawing/2014/main" val="10000"/>
                  </a:ext>
                </a:extLst>
              </a:tr>
              <a:tr h="162941">
                <a:tc>
                  <a:txBody>
                    <a:bodyPr/>
                    <a:lstStyle/>
                    <a:p>
                      <a:pPr algn="ctr"/>
                      <a:r>
                        <a:rPr lang="en-US" sz="1200" noProof="0" dirty="0"/>
                        <a:t>1</a:t>
                      </a:r>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Death</a:t>
                      </a:r>
                    </a:p>
                  </a:txBody>
                  <a:tcPr marT="34290" marB="34290"/>
                </a:tc>
                <a:extLst>
                  <a:ext uri="{0D108BD9-81ED-4DB2-BD59-A6C34878D82A}">
                    <a16:rowId xmlns:a16="http://schemas.microsoft.com/office/drawing/2014/main" val="10001"/>
                  </a:ext>
                </a:extLst>
              </a:tr>
              <a:tr h="222896">
                <a:tc>
                  <a:txBody>
                    <a:bodyPr/>
                    <a:lstStyle/>
                    <a:p>
                      <a:pPr algn="ctr"/>
                      <a:r>
                        <a:rPr lang="en-US" sz="1200" noProof="0" dirty="0"/>
                        <a:t>2</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Hospitalized and receiving invasive mechanical ventilation or ECMO</a:t>
                      </a:r>
                    </a:p>
                  </a:txBody>
                  <a:tcPr marT="34290" marB="34290"/>
                </a:tc>
                <a:extLst>
                  <a:ext uri="{0D108BD9-81ED-4DB2-BD59-A6C34878D82A}">
                    <a16:rowId xmlns:a16="http://schemas.microsoft.com/office/drawing/2014/main" val="3058415031"/>
                  </a:ext>
                </a:extLst>
              </a:tr>
              <a:tr h="244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t>3</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Hospitalized and receiving non-invasive ventilation or high-flow oxygen</a:t>
                      </a:r>
                    </a:p>
                  </a:txBody>
                  <a:tcPr marT="34290" marB="34290"/>
                </a:tc>
                <a:extLst>
                  <a:ext uri="{0D108BD9-81ED-4DB2-BD59-A6C34878D82A}">
                    <a16:rowId xmlns:a16="http://schemas.microsoft.com/office/drawing/2014/main" val="10003"/>
                  </a:ext>
                </a:extLst>
              </a:tr>
              <a:tr h="248926">
                <a:tc>
                  <a:txBody>
                    <a:bodyPr/>
                    <a:lstStyle/>
                    <a:p>
                      <a:pPr algn="ctr"/>
                      <a:r>
                        <a:rPr lang="en-US" sz="1200" noProof="0" dirty="0"/>
                        <a:t>4</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Hospitalized and requiring low-flow supplemental oxygen</a:t>
                      </a:r>
                    </a:p>
                  </a:txBody>
                  <a:tcPr marT="34290" marB="34290"/>
                </a:tc>
                <a:extLst>
                  <a:ext uri="{0D108BD9-81ED-4DB2-BD59-A6C34878D82A}">
                    <a16:rowId xmlns:a16="http://schemas.microsoft.com/office/drawing/2014/main" val="10004"/>
                  </a:ext>
                </a:extLst>
              </a:tr>
              <a:tr h="2124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5</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dk1"/>
                          </a:solidFill>
                          <a:latin typeface="+mn-lt"/>
                          <a:ea typeface="+mn-ea"/>
                          <a:cs typeface="+mn-cs"/>
                        </a:rPr>
                        <a:t>Hospitalized and not requiring supplemental oxygen but receiving ongoing medical care</a:t>
                      </a:r>
                    </a:p>
                  </a:txBody>
                  <a:tcPr marT="34290" marB="34290"/>
                </a:tc>
                <a:extLst>
                  <a:ext uri="{0D108BD9-81ED-4DB2-BD59-A6C34878D82A}">
                    <a16:rowId xmlns:a16="http://schemas.microsoft.com/office/drawing/2014/main" val="10005"/>
                  </a:ext>
                </a:extLst>
              </a:tr>
              <a:tr h="237484">
                <a:tc>
                  <a:txBody>
                    <a:bodyPr/>
                    <a:lstStyle/>
                    <a:p>
                      <a:pPr marL="0" algn="ctr"/>
                      <a:r>
                        <a:rPr lang="en-US" sz="1200" baseline="0" noProof="0" dirty="0"/>
                        <a:t>6</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Hospitalized and not requiring supplemental oxygen or ongoing medical care</a:t>
                      </a:r>
                    </a:p>
                  </a:txBody>
                  <a:tcPr marT="34290" marB="34290"/>
                </a:tc>
                <a:extLst>
                  <a:ext uri="{0D108BD9-81ED-4DB2-BD59-A6C34878D82A}">
                    <a16:rowId xmlns:a16="http://schemas.microsoft.com/office/drawing/2014/main" val="2891951821"/>
                  </a:ext>
                </a:extLst>
              </a:tr>
              <a:tr h="264320">
                <a:tc>
                  <a:txBody>
                    <a:bodyPr/>
                    <a:lstStyle/>
                    <a:p>
                      <a:pPr marL="0" algn="ctr"/>
                      <a:r>
                        <a:rPr lang="en-US" sz="1200" baseline="0" noProof="0" dirty="0"/>
                        <a:t>7</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Not hospitalized</a:t>
                      </a:r>
                    </a:p>
                  </a:txBody>
                  <a:tcPr marT="34290" marB="34290"/>
                </a:tc>
                <a:extLst>
                  <a:ext uri="{0D108BD9-81ED-4DB2-BD59-A6C34878D82A}">
                    <a16:rowId xmlns:a16="http://schemas.microsoft.com/office/drawing/2014/main" val="1818134628"/>
                  </a:ext>
                </a:extLst>
              </a:tr>
            </a:tbl>
          </a:graphicData>
        </a:graphic>
      </p:graphicFrame>
      <p:sp>
        <p:nvSpPr>
          <p:cNvPr id="8" name="Rectangle: Rounded Corners 7">
            <a:extLst>
              <a:ext uri="{FF2B5EF4-FFF2-40B4-BE49-F238E27FC236}">
                <a16:creationId xmlns:a16="http://schemas.microsoft.com/office/drawing/2014/main" id="{0995A30D-828A-455D-8217-93A5757ABBBA}"/>
              </a:ext>
            </a:extLst>
          </p:cNvPr>
          <p:cNvSpPr/>
          <p:nvPr/>
        </p:nvSpPr>
        <p:spPr>
          <a:xfrm>
            <a:off x="469900" y="3959087"/>
            <a:ext cx="8210274" cy="374788"/>
          </a:xfrm>
          <a:prstGeom prst="roundRect">
            <a:avLst/>
          </a:prstGeom>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a:t>Clinical recovery </a:t>
            </a:r>
            <a:r>
              <a:rPr lang="en-US" sz="1200" dirty="0"/>
              <a:t>was defined as a change in ordinal scale from 2–4 to 5–7; or from 5 to 6–7; or from 6 to 7 </a:t>
            </a:r>
          </a:p>
        </p:txBody>
      </p:sp>
      <p:sp>
        <p:nvSpPr>
          <p:cNvPr id="9" name="Footer Placeholder 3">
            <a:extLst>
              <a:ext uri="{FF2B5EF4-FFF2-40B4-BE49-F238E27FC236}">
                <a16:creationId xmlns:a16="http://schemas.microsoft.com/office/drawing/2014/main" id="{FCEA5234-D5E6-4C1A-BEF8-EABFF77A9F8B}"/>
              </a:ext>
            </a:extLst>
          </p:cNvPr>
          <p:cNvSpPr txBox="1">
            <a:spLocks/>
          </p:cNvSpPr>
          <p:nvPr/>
        </p:nvSpPr>
        <p:spPr>
          <a:xfrm>
            <a:off x="457200" y="4503419"/>
            <a:ext cx="8229599" cy="408305"/>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50" baseline="30000" dirty="0">
              <a:solidFill>
                <a:schemeClr val="tx1"/>
              </a:solidFill>
            </a:endParaRPr>
          </a:p>
        </p:txBody>
      </p:sp>
      <p:sp>
        <p:nvSpPr>
          <p:cNvPr id="10" name="Content Placeholder 5">
            <a:extLst>
              <a:ext uri="{FF2B5EF4-FFF2-40B4-BE49-F238E27FC236}">
                <a16:creationId xmlns:a16="http://schemas.microsoft.com/office/drawing/2014/main" id="{DB60B47C-0933-4230-B87A-39CDBD3D83CD}"/>
              </a:ext>
            </a:extLst>
          </p:cNvPr>
          <p:cNvSpPr>
            <a:spLocks noGrp="1"/>
          </p:cNvSpPr>
          <p:nvPr>
            <p:ph idx="1"/>
          </p:nvPr>
        </p:nvSpPr>
        <p:spPr>
          <a:xfrm>
            <a:off x="457200" y="1143000"/>
            <a:ext cx="6957060" cy="2811780"/>
          </a:xfrm>
        </p:spPr>
        <p:txBody>
          <a:bodyPr/>
          <a:lstStyle/>
          <a:p>
            <a:r>
              <a:rPr lang="en-US" sz="1400" dirty="0"/>
              <a:t>Day 14 clinical recovery was determined using a 7-point ordinal scale</a:t>
            </a:r>
            <a:endParaRPr lang="en-US" sz="1200" dirty="0"/>
          </a:p>
        </p:txBody>
      </p:sp>
      <p:sp>
        <p:nvSpPr>
          <p:cNvPr id="11" name="Footer Placeholder 3">
            <a:extLst>
              <a:ext uri="{FF2B5EF4-FFF2-40B4-BE49-F238E27FC236}">
                <a16:creationId xmlns:a16="http://schemas.microsoft.com/office/drawing/2014/main" id="{A543EAF3-9B6D-4198-BC16-CA2FD5ECEAC5}"/>
              </a:ext>
            </a:extLst>
          </p:cNvPr>
          <p:cNvSpPr txBox="1">
            <a:spLocks/>
          </p:cNvSpPr>
          <p:nvPr/>
        </p:nvSpPr>
        <p:spPr>
          <a:xfrm>
            <a:off x="457200" y="4114799"/>
            <a:ext cx="8229599" cy="796926"/>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dirty="0">
                <a:solidFill>
                  <a:schemeClr val="tx1"/>
                </a:solidFill>
              </a:rPr>
              <a:t>ECMO, extracorporeal membrane oxygenation</a:t>
            </a:r>
            <a:endParaRPr lang="en-US" sz="650" baseline="30000" dirty="0">
              <a:solidFill>
                <a:schemeClr val="tx1"/>
              </a:solidFill>
            </a:endParaRPr>
          </a:p>
        </p:txBody>
      </p:sp>
    </p:spTree>
    <p:extLst>
      <p:ext uri="{BB962C8B-B14F-4D97-AF65-F5344CB8AC3E}">
        <p14:creationId xmlns:p14="http://schemas.microsoft.com/office/powerpoint/2010/main" val="257080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demographics and baseline characteristics for the matched population (full analysis set)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4330641"/>
              </p:ext>
            </p:extLst>
          </p:nvPr>
        </p:nvGraphicFramePr>
        <p:xfrm>
          <a:off x="453855" y="1136372"/>
          <a:ext cx="3960000" cy="3148452"/>
        </p:xfrm>
        <a:graphic>
          <a:graphicData uri="http://schemas.openxmlformats.org/drawingml/2006/table">
            <a:tbl>
              <a:tblPr firstRow="1" bandRow="1">
                <a:tableStyleId>{8EC20E35-A176-4012-BC5E-935CFFF8708E}</a:tableStyleId>
              </a:tblPr>
              <a:tblGrid>
                <a:gridCol w="936000">
                  <a:extLst>
                    <a:ext uri="{9D8B030D-6E8A-4147-A177-3AD203B41FA5}">
                      <a16:colId xmlns:a16="http://schemas.microsoft.com/office/drawing/2014/main" val="20000"/>
                    </a:ext>
                  </a:extLst>
                </a:gridCol>
                <a:gridCol w="1152000">
                  <a:extLst>
                    <a:ext uri="{9D8B030D-6E8A-4147-A177-3AD203B41FA5}">
                      <a16:colId xmlns:a16="http://schemas.microsoft.com/office/drawing/2014/main" val="1848274983"/>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504000">
                <a:tc>
                  <a:txBody>
                    <a:bodyPr/>
                    <a:lstStyle/>
                    <a:p>
                      <a:pPr algn="l"/>
                      <a:endParaRPr lang="en-US" sz="700" noProof="0" dirty="0"/>
                    </a:p>
                  </a:txBody>
                  <a:tcPr marR="36000" marT="34290" marB="34290" anchor="ctr">
                    <a:solidFill>
                      <a:schemeClr val="tx2"/>
                    </a:solidFill>
                  </a:tcPr>
                </a:tc>
                <a:tc>
                  <a:txBody>
                    <a:bodyPr/>
                    <a:lstStyle/>
                    <a:p>
                      <a:pPr algn="l"/>
                      <a:endParaRPr lang="en-US" sz="800" noProof="0" dirty="0"/>
                    </a:p>
                  </a:txBody>
                  <a:tcPr marR="36000" marT="34290" marB="34290" anchor="ctr">
                    <a:solidFill>
                      <a:schemeClr val="tx2"/>
                    </a:solidFill>
                  </a:tcPr>
                </a:tc>
                <a:tc>
                  <a:txBody>
                    <a:bodyPr/>
                    <a:lstStyle/>
                    <a:p>
                      <a:pPr algn="ctr"/>
                      <a:r>
                        <a:rPr lang="en-US" sz="800" noProof="0" dirty="0">
                          <a:solidFill>
                            <a:schemeClr val="bg1"/>
                          </a:solidFill>
                        </a:rPr>
                        <a:t>Remdesivir </a:t>
                      </a:r>
                      <a:br>
                        <a:rPr lang="en-US" sz="800" noProof="0" dirty="0">
                          <a:solidFill>
                            <a:schemeClr val="bg1"/>
                          </a:solidFill>
                        </a:rPr>
                      </a:br>
                      <a:r>
                        <a:rPr lang="en-US" sz="800" noProof="0" dirty="0">
                          <a:solidFill>
                            <a:schemeClr val="bg1"/>
                          </a:solidFill>
                        </a:rPr>
                        <a:t>cohort </a:t>
                      </a:r>
                      <a:br>
                        <a:rPr lang="en-US" sz="800" noProof="0" dirty="0">
                          <a:solidFill>
                            <a:schemeClr val="bg1"/>
                          </a:solidFill>
                        </a:rPr>
                      </a:br>
                      <a:r>
                        <a:rPr lang="en-US" sz="800" noProof="0" dirty="0">
                          <a:solidFill>
                            <a:schemeClr val="bg1"/>
                          </a:solidFill>
                        </a:rPr>
                        <a:t>(N=368)</a:t>
                      </a:r>
                    </a:p>
                  </a:txBody>
                  <a:tcPr marR="36000" marT="34290" marB="34290" anchor="ctr">
                    <a:solidFill>
                      <a:schemeClr val="tx2"/>
                    </a:solidFill>
                  </a:tcPr>
                </a:tc>
                <a:tc>
                  <a:txBody>
                    <a:bodyPr/>
                    <a:lstStyle/>
                    <a:p>
                      <a:pPr algn="ctr"/>
                      <a:r>
                        <a:rPr lang="en-US" sz="800" noProof="0" dirty="0">
                          <a:solidFill>
                            <a:schemeClr val="bg1"/>
                          </a:solidFill>
                        </a:rPr>
                        <a:t>Non-remdesivir cohort </a:t>
                      </a:r>
                      <a:br>
                        <a:rPr lang="en-US" sz="800" noProof="0" dirty="0">
                          <a:solidFill>
                            <a:schemeClr val="bg1"/>
                          </a:solidFill>
                        </a:rPr>
                      </a:br>
                      <a:r>
                        <a:rPr lang="en-US" sz="800" noProof="0" dirty="0">
                          <a:solidFill>
                            <a:schemeClr val="bg1"/>
                          </a:solidFill>
                        </a:rPr>
                        <a:t>(N=1399</a:t>
                      </a:r>
                      <a:r>
                        <a:rPr lang="en-US" sz="800" baseline="0" noProof="0" dirty="0">
                          <a:solidFill>
                            <a:schemeClr val="bg1"/>
                          </a:solidFill>
                        </a:rPr>
                        <a:t>*</a:t>
                      </a:r>
                      <a:r>
                        <a:rPr lang="en-US" sz="800" noProof="0" dirty="0">
                          <a:solidFill>
                            <a:schemeClr val="bg1"/>
                          </a:solidFill>
                        </a:rPr>
                        <a:t>)</a:t>
                      </a:r>
                    </a:p>
                  </a:txBody>
                  <a:tcPr marR="36000" marT="34290" marB="34290" anchor="ctr">
                    <a:solidFill>
                      <a:schemeClr val="tx2"/>
                    </a:solidFill>
                  </a:tcPr>
                </a:tc>
                <a:extLst>
                  <a:ext uri="{0D108BD9-81ED-4DB2-BD59-A6C34878D82A}">
                    <a16:rowId xmlns:a16="http://schemas.microsoft.com/office/drawing/2014/main" val="10000"/>
                  </a:ext>
                </a:extLst>
              </a:tr>
              <a:tr h="53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noProof="0" dirty="0"/>
                        <a:t>Sex, n (%)</a:t>
                      </a:r>
                    </a:p>
                  </a:txBody>
                  <a:tcPr marR="3600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Female</a:t>
                      </a:r>
                    </a:p>
                  </a:txBody>
                  <a:tcPr marR="36000" marT="34290" marB="34290" anchor="ctr"/>
                </a:tc>
                <a:tc>
                  <a:txBody>
                    <a:bodyPr/>
                    <a:lstStyle/>
                    <a:p>
                      <a:pPr algn="ctr"/>
                      <a:r>
                        <a:rPr lang="en-US" sz="700" noProof="0" dirty="0"/>
                        <a:t>231 (63)</a:t>
                      </a:r>
                    </a:p>
                    <a:p>
                      <a:pPr algn="ctr"/>
                      <a:r>
                        <a:rPr lang="en-US" sz="700" noProof="0" dirty="0"/>
                        <a:t>137 (37)</a:t>
                      </a:r>
                    </a:p>
                  </a:txBody>
                  <a:tcPr marR="36000" marT="34290" marB="34290" anchor="ctr"/>
                </a:tc>
                <a:tc>
                  <a:txBody>
                    <a:bodyPr/>
                    <a:lstStyle/>
                    <a:p>
                      <a:pPr algn="ctr"/>
                      <a:r>
                        <a:rPr lang="en-US" sz="700" noProof="0" dirty="0"/>
                        <a:t>877 (63)</a:t>
                      </a:r>
                    </a:p>
                    <a:p>
                      <a:pPr algn="ctr"/>
                      <a:r>
                        <a:rPr lang="en-US" sz="700" noProof="0" dirty="0"/>
                        <a:t>522 (37)</a:t>
                      </a:r>
                    </a:p>
                  </a:txBody>
                  <a:tcPr marR="36000" marT="34290" marB="34290" anchor="ctr"/>
                </a:tc>
                <a:extLst>
                  <a:ext uri="{0D108BD9-81ED-4DB2-BD59-A6C34878D82A}">
                    <a16:rowId xmlns:a16="http://schemas.microsoft.com/office/drawing/2014/main" val="10001"/>
                  </a:ext>
                </a:extLst>
              </a:tr>
              <a:tr h="533458">
                <a:tc gridSpan="2">
                  <a:txBody>
                    <a:bodyPr/>
                    <a:lstStyle/>
                    <a:p>
                      <a:r>
                        <a:rPr lang="en-US" sz="700" noProof="0" dirty="0"/>
                        <a:t>Mean age, years (SD)</a:t>
                      </a:r>
                    </a:p>
                  </a:txBody>
                  <a:tcPr marR="36000" marT="34290" marB="3429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dirty="0">
                        <a:solidFill>
                          <a:schemeClr val="dk1"/>
                        </a:solidFill>
                        <a:latin typeface="+mn-lt"/>
                        <a:ea typeface="+mn-ea"/>
                        <a:cs typeface="+mn-cs"/>
                      </a:endParaRPr>
                    </a:p>
                  </a:txBody>
                  <a:tcPr marT="34290" marB="34290"/>
                </a:tc>
                <a:tc>
                  <a:txBody>
                    <a:bodyPr/>
                    <a:lstStyle/>
                    <a:p>
                      <a:pPr algn="ctr"/>
                      <a:r>
                        <a:rPr lang="en-US" sz="700" noProof="0" dirty="0"/>
                        <a:t>60 (15)</a:t>
                      </a:r>
                    </a:p>
                  </a:txBody>
                  <a:tcPr marR="36000" marT="34290" marB="34290" anchor="ctr"/>
                </a:tc>
                <a:tc>
                  <a:txBody>
                    <a:bodyPr/>
                    <a:lstStyle/>
                    <a:p>
                      <a:pPr algn="ctr"/>
                      <a:r>
                        <a:rPr lang="en-US" sz="700" noProof="0" dirty="0"/>
                        <a:t>61 (15)</a:t>
                      </a:r>
                    </a:p>
                  </a:txBody>
                  <a:tcPr marR="36000" marT="34290" marB="34290" anchor="ctr"/>
                </a:tc>
                <a:extLst>
                  <a:ext uri="{0D108BD9-81ED-4DB2-BD59-A6C34878D82A}">
                    <a16:rowId xmlns:a16="http://schemas.microsoft.com/office/drawing/2014/main" val="10002"/>
                  </a:ext>
                </a:extLst>
              </a:tr>
              <a:tr h="533458">
                <a:tc>
                  <a:txBody>
                    <a:bodyPr/>
                    <a:lstStyle/>
                    <a:p>
                      <a:r>
                        <a:rPr lang="en-US" sz="700" noProof="0" dirty="0"/>
                        <a:t>Age range, n (%)</a:t>
                      </a:r>
                    </a:p>
                  </a:txBody>
                  <a:tcPr marR="3600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&lt;40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40–64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≥65 years</a:t>
                      </a:r>
                    </a:p>
                  </a:txBody>
                  <a:tcPr marR="36000" marT="34290" marB="34290" anchor="ctr"/>
                </a:tc>
                <a:tc>
                  <a:txBody>
                    <a:bodyPr/>
                    <a:lstStyle/>
                    <a:p>
                      <a:pPr algn="ctr"/>
                      <a:r>
                        <a:rPr lang="en-US" sz="700" noProof="0" dirty="0"/>
                        <a:t>38 (10)</a:t>
                      </a:r>
                    </a:p>
                    <a:p>
                      <a:pPr algn="ctr"/>
                      <a:r>
                        <a:rPr lang="en-US" sz="700" noProof="0" dirty="0"/>
                        <a:t>178 (48)</a:t>
                      </a:r>
                    </a:p>
                    <a:p>
                      <a:pPr algn="ctr"/>
                      <a:r>
                        <a:rPr lang="en-US" sz="700" noProof="0" dirty="0"/>
                        <a:t>152 (41)</a:t>
                      </a:r>
                    </a:p>
                  </a:txBody>
                  <a:tcPr marR="36000" marT="34290" marB="34290" anchor="ctr"/>
                </a:tc>
                <a:tc>
                  <a:txBody>
                    <a:bodyPr/>
                    <a:lstStyle/>
                    <a:p>
                      <a:pPr algn="ctr"/>
                      <a:r>
                        <a:rPr lang="en-US" sz="700" noProof="0" dirty="0"/>
                        <a:t>141 (10)</a:t>
                      </a:r>
                    </a:p>
                    <a:p>
                      <a:pPr algn="ctr"/>
                      <a:r>
                        <a:rPr lang="en-US" sz="700" noProof="0" dirty="0"/>
                        <a:t>683 (49)</a:t>
                      </a:r>
                    </a:p>
                    <a:p>
                      <a:pPr algn="ctr"/>
                      <a:r>
                        <a:rPr lang="en-US" sz="700" noProof="0" dirty="0"/>
                        <a:t>574 (41)</a:t>
                      </a:r>
                    </a:p>
                  </a:txBody>
                  <a:tcPr marR="36000" marT="34290" marB="34290" anchor="ctr"/>
                </a:tc>
                <a:extLst>
                  <a:ext uri="{0D108BD9-81ED-4DB2-BD59-A6C34878D82A}">
                    <a16:rowId xmlns:a16="http://schemas.microsoft.com/office/drawing/2014/main" val="3058415031"/>
                  </a:ext>
                </a:extLst>
              </a:tr>
              <a:tr h="53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Race, </a:t>
                      </a:r>
                      <a:r>
                        <a:rPr lang="en-US" sz="700" noProof="0" dirty="0"/>
                        <a:t>n (%)</a:t>
                      </a:r>
                    </a:p>
                  </a:txBody>
                  <a:tcPr marR="3600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White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Asian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Black or African American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Other</a:t>
                      </a:r>
                    </a:p>
                  </a:txBody>
                  <a:tcPr marR="36000" marT="34290" marB="34290" anchor="ctr"/>
                </a:tc>
                <a:tc>
                  <a:txBody>
                    <a:bodyPr/>
                    <a:lstStyle/>
                    <a:p>
                      <a:pPr algn="ctr"/>
                      <a:r>
                        <a:rPr lang="en-US" sz="700" noProof="0" dirty="0"/>
                        <a:t>251 (68)</a:t>
                      </a:r>
                    </a:p>
                    <a:p>
                      <a:pPr algn="ctr"/>
                      <a:r>
                        <a:rPr lang="en-US" sz="700" noProof="0" dirty="0"/>
                        <a:t>42 (11)</a:t>
                      </a:r>
                    </a:p>
                    <a:p>
                      <a:pPr algn="ctr"/>
                      <a:r>
                        <a:rPr lang="en-US" sz="700" noProof="0" dirty="0"/>
                        <a:t>43 (12)</a:t>
                      </a:r>
                    </a:p>
                    <a:p>
                      <a:pPr algn="ctr"/>
                      <a:r>
                        <a:rPr lang="en-US" sz="700" noProof="0" dirty="0"/>
                        <a:t>32 (9)</a:t>
                      </a:r>
                    </a:p>
                  </a:txBody>
                  <a:tcPr marR="36000" marT="34290" marB="34290" anchor="ctr"/>
                </a:tc>
                <a:tc>
                  <a:txBody>
                    <a:bodyPr/>
                    <a:lstStyle/>
                    <a:p>
                      <a:pPr algn="ctr"/>
                      <a:r>
                        <a:rPr lang="en-US" sz="700" noProof="0" dirty="0"/>
                        <a:t>949 (68)</a:t>
                      </a:r>
                    </a:p>
                    <a:p>
                      <a:pPr algn="ctr"/>
                      <a:r>
                        <a:rPr lang="en-US" sz="700" noProof="0" dirty="0"/>
                        <a:t>164 (12)</a:t>
                      </a:r>
                    </a:p>
                    <a:p>
                      <a:pPr algn="ctr"/>
                      <a:r>
                        <a:rPr lang="en-US" sz="700" noProof="0" dirty="0"/>
                        <a:t>171 (12)</a:t>
                      </a:r>
                    </a:p>
                    <a:p>
                      <a:pPr algn="ctr"/>
                      <a:r>
                        <a:rPr lang="en-US" sz="700" noProof="0" dirty="0"/>
                        <a:t>115 (8)</a:t>
                      </a:r>
                    </a:p>
                  </a:txBody>
                  <a:tcPr marR="36000" marT="34290" marB="34290" anchor="ctr"/>
                </a:tc>
                <a:extLst>
                  <a:ext uri="{0D108BD9-81ED-4DB2-BD59-A6C34878D82A}">
                    <a16:rowId xmlns:a16="http://schemas.microsoft.com/office/drawing/2014/main" val="10003"/>
                  </a:ext>
                </a:extLst>
              </a:tr>
              <a:tr h="510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Region, </a:t>
                      </a:r>
                      <a:r>
                        <a:rPr lang="en-US" sz="700" noProof="0" dirty="0"/>
                        <a:t>n (%)</a:t>
                      </a:r>
                    </a:p>
                  </a:txBody>
                  <a:tcPr marR="3600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USA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Italy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Spain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Other</a:t>
                      </a:r>
                    </a:p>
                  </a:txBody>
                  <a:tcPr marR="36000" marT="34290" marB="34290" anchor="ctr"/>
                </a:tc>
                <a:tc>
                  <a:txBody>
                    <a:bodyPr/>
                    <a:lstStyle/>
                    <a:p>
                      <a:pPr algn="ctr"/>
                      <a:r>
                        <a:rPr lang="en-US" sz="700" noProof="0" dirty="0"/>
                        <a:t>218 (59)</a:t>
                      </a:r>
                    </a:p>
                    <a:p>
                      <a:pPr algn="ctr"/>
                      <a:r>
                        <a:rPr lang="en-US" sz="700" noProof="0" dirty="0"/>
                        <a:t>66 (18)</a:t>
                      </a:r>
                    </a:p>
                    <a:p>
                      <a:pPr algn="ctr"/>
                      <a:r>
                        <a:rPr lang="en-US" sz="700" noProof="0" dirty="0"/>
                        <a:t>55 (15)</a:t>
                      </a:r>
                    </a:p>
                    <a:p>
                      <a:pPr algn="ctr"/>
                      <a:r>
                        <a:rPr lang="en-US" sz="700" noProof="0" dirty="0"/>
                        <a:t>29 (8)</a:t>
                      </a:r>
                    </a:p>
                  </a:txBody>
                  <a:tcPr marR="36000" marT="34290" marB="34290" anchor="ctr"/>
                </a:tc>
                <a:tc>
                  <a:txBody>
                    <a:bodyPr/>
                    <a:lstStyle/>
                    <a:p>
                      <a:pPr algn="ctr"/>
                      <a:r>
                        <a:rPr lang="en-US" sz="700" noProof="0" dirty="0"/>
                        <a:t>820 (59)</a:t>
                      </a:r>
                    </a:p>
                    <a:p>
                      <a:pPr algn="ctr"/>
                      <a:r>
                        <a:rPr lang="en-US" sz="700" noProof="0" dirty="0"/>
                        <a:t>247 (18)</a:t>
                      </a:r>
                    </a:p>
                    <a:p>
                      <a:pPr algn="ctr"/>
                      <a:r>
                        <a:rPr lang="en-US" sz="700" noProof="0" dirty="0"/>
                        <a:t>221 (16)</a:t>
                      </a:r>
                    </a:p>
                    <a:p>
                      <a:pPr algn="ctr"/>
                      <a:r>
                        <a:rPr lang="en-US" sz="700" noProof="0" dirty="0"/>
                        <a:t>111 (8)</a:t>
                      </a:r>
                    </a:p>
                  </a:txBody>
                  <a:tcPr marR="36000" marT="34290" marB="34290" anchor="ct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6"/>
          </p:nvPr>
        </p:nvSpPr>
        <p:spPr/>
        <p:txBody>
          <a:bodyPr/>
          <a:lstStyle/>
          <a:p>
            <a:fld id="{94BD5F9E-BC76-487B-A2BC-019AD28A14BF}" type="slidenum">
              <a:rPr lang="en-US" smtClean="0"/>
              <a:pPr/>
              <a:t>7</a:t>
            </a:fld>
            <a:endParaRPr lang="en-US" dirty="0"/>
          </a:p>
        </p:txBody>
      </p:sp>
      <p:sp>
        <p:nvSpPr>
          <p:cNvPr id="11" name="Footer Placeholder 3">
            <a:extLst>
              <a:ext uri="{FF2B5EF4-FFF2-40B4-BE49-F238E27FC236}">
                <a16:creationId xmlns:a16="http://schemas.microsoft.com/office/drawing/2014/main" id="{25C910C4-C283-4489-9EF2-6094F3D8AB37}"/>
              </a:ext>
            </a:extLst>
          </p:cNvPr>
          <p:cNvSpPr txBox="1">
            <a:spLocks/>
          </p:cNvSpPr>
          <p:nvPr/>
        </p:nvSpPr>
        <p:spPr>
          <a:xfrm>
            <a:off x="460375" y="4401814"/>
            <a:ext cx="8226425" cy="51435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baseline="30000" dirty="0">
                <a:solidFill>
                  <a:schemeClr val="tx1"/>
                </a:solidFill>
              </a:rPr>
              <a:t>*</a:t>
            </a:r>
            <a:r>
              <a:rPr lang="en-US" sz="650" dirty="0">
                <a:solidFill>
                  <a:schemeClr val="tx1"/>
                </a:solidFill>
              </a:rPr>
              <a:t>Weighted summary statistics. </a:t>
            </a:r>
            <a:r>
              <a:rPr lang="en-US" sz="650" baseline="30000" dirty="0">
                <a:solidFill>
                  <a:schemeClr val="tx1"/>
                </a:solidFill>
              </a:rPr>
              <a:t>†</a:t>
            </a:r>
            <a:r>
              <a:rPr lang="en-US" sz="650" dirty="0">
                <a:solidFill>
                  <a:schemeClr val="tx1"/>
                </a:solidFill>
              </a:rPr>
              <a:t>Included interferons, investigational biologics, plasma, sarilumab, siltuximab, and tocilizumab. </a:t>
            </a:r>
            <a:r>
              <a:rPr lang="en-US" sz="650" baseline="30000" dirty="0">
                <a:solidFill>
                  <a:schemeClr val="tx1"/>
                </a:solidFill>
              </a:rPr>
              <a:t>‡</a:t>
            </a:r>
            <a:r>
              <a:rPr lang="en-US" sz="650" dirty="0">
                <a:solidFill>
                  <a:schemeClr val="tx1"/>
                </a:solidFill>
              </a:rPr>
              <a:t>Included aminoquinolines, chloroquine, hydroxychloroquine, and hydroxychloroquine sulfate</a:t>
            </a:r>
            <a:br>
              <a:rPr lang="en-US" sz="650" dirty="0">
                <a:solidFill>
                  <a:schemeClr val="tx1"/>
                </a:solidFill>
              </a:rPr>
            </a:br>
            <a:r>
              <a:rPr lang="en-US" sz="650" dirty="0">
                <a:solidFill>
                  <a:schemeClr val="tx1"/>
                </a:solidFill>
              </a:rPr>
              <a:t>BMI, body mass index; COPD, chronic pulmonary obstructive disease; ECMO, extracorporeal membrane oxygenation; NIV, non-invasive ventilation; SD, standard deviation</a:t>
            </a:r>
            <a:endParaRPr lang="en-US" sz="650" baseline="30000" dirty="0">
              <a:solidFill>
                <a:schemeClr val="tx1"/>
              </a:solidFill>
            </a:endParaRPr>
          </a:p>
        </p:txBody>
      </p:sp>
      <p:graphicFrame>
        <p:nvGraphicFramePr>
          <p:cNvPr id="10" name="Content Placeholder 5">
            <a:extLst>
              <a:ext uri="{FF2B5EF4-FFF2-40B4-BE49-F238E27FC236}">
                <a16:creationId xmlns:a16="http://schemas.microsoft.com/office/drawing/2014/main" id="{5D8E002A-6736-4F7D-84C1-D8B0945BA7E8}"/>
              </a:ext>
            </a:extLst>
          </p:cNvPr>
          <p:cNvGraphicFramePr>
            <a:graphicFrameLocks/>
          </p:cNvGraphicFramePr>
          <p:nvPr>
            <p:extLst>
              <p:ext uri="{D42A27DB-BD31-4B8C-83A1-F6EECF244321}">
                <p14:modId xmlns:p14="http://schemas.microsoft.com/office/powerpoint/2010/main" val="2021921440"/>
              </p:ext>
            </p:extLst>
          </p:nvPr>
        </p:nvGraphicFramePr>
        <p:xfrm>
          <a:off x="4693837" y="1133745"/>
          <a:ext cx="3996000" cy="3141076"/>
        </p:xfrm>
        <a:graphic>
          <a:graphicData uri="http://schemas.openxmlformats.org/drawingml/2006/table">
            <a:tbl>
              <a:tblPr firstRow="1" bandRow="1">
                <a:tableStyleId>{8EC20E35-A176-4012-BC5E-935CFFF8708E}</a:tableStyleId>
              </a:tblPr>
              <a:tblGrid>
                <a:gridCol w="972000">
                  <a:extLst>
                    <a:ext uri="{9D8B030D-6E8A-4147-A177-3AD203B41FA5}">
                      <a16:colId xmlns:a16="http://schemas.microsoft.com/office/drawing/2014/main" val="20000"/>
                    </a:ext>
                  </a:extLst>
                </a:gridCol>
                <a:gridCol w="1228163">
                  <a:extLst>
                    <a:ext uri="{9D8B030D-6E8A-4147-A177-3AD203B41FA5}">
                      <a16:colId xmlns:a16="http://schemas.microsoft.com/office/drawing/2014/main" val="1848274983"/>
                    </a:ext>
                  </a:extLst>
                </a:gridCol>
                <a:gridCol w="859837">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506467">
                <a:tc>
                  <a:txBody>
                    <a:bodyPr/>
                    <a:lstStyle/>
                    <a:p>
                      <a:pPr algn="l"/>
                      <a:endParaRPr lang="en-US" sz="800" noProof="0" dirty="0"/>
                    </a:p>
                  </a:txBody>
                  <a:tcPr marT="34290" marB="34290" anchor="ctr">
                    <a:solidFill>
                      <a:schemeClr val="tx2"/>
                    </a:solidFill>
                  </a:tcPr>
                </a:tc>
                <a:tc>
                  <a:txBody>
                    <a:bodyPr/>
                    <a:lstStyle/>
                    <a:p>
                      <a:pPr algn="l"/>
                      <a:endParaRPr lang="en-US" sz="800" noProof="0" dirty="0"/>
                    </a:p>
                  </a:txBody>
                  <a:tcPr marR="36000" marT="34290" marB="34290" anchor="ctr">
                    <a:solidFill>
                      <a:schemeClr val="tx2"/>
                    </a:solidFill>
                  </a:tcPr>
                </a:tc>
                <a:tc>
                  <a:txBody>
                    <a:bodyPr/>
                    <a:lstStyle/>
                    <a:p>
                      <a:pPr algn="ctr"/>
                      <a:r>
                        <a:rPr lang="en-US" sz="800" noProof="0" dirty="0">
                          <a:solidFill>
                            <a:schemeClr val="bg1"/>
                          </a:solidFill>
                        </a:rPr>
                        <a:t>Remdesivir </a:t>
                      </a:r>
                      <a:br>
                        <a:rPr lang="en-US" sz="800" noProof="0" dirty="0">
                          <a:solidFill>
                            <a:schemeClr val="bg1"/>
                          </a:solidFill>
                        </a:rPr>
                      </a:br>
                      <a:r>
                        <a:rPr lang="en-US" sz="800" noProof="0" dirty="0">
                          <a:solidFill>
                            <a:schemeClr val="bg1"/>
                          </a:solidFill>
                        </a:rPr>
                        <a:t>cohort </a:t>
                      </a:r>
                      <a:br>
                        <a:rPr lang="en-US" sz="800" noProof="0" dirty="0">
                          <a:solidFill>
                            <a:schemeClr val="bg1"/>
                          </a:solidFill>
                        </a:rPr>
                      </a:br>
                      <a:r>
                        <a:rPr lang="en-US" sz="800" noProof="0" dirty="0">
                          <a:solidFill>
                            <a:schemeClr val="bg1"/>
                          </a:solidFill>
                        </a:rPr>
                        <a:t>(N=368)</a:t>
                      </a:r>
                    </a:p>
                  </a:txBody>
                  <a:tcPr marT="34290" marB="34290" anchor="ctr">
                    <a:solidFill>
                      <a:schemeClr val="tx2"/>
                    </a:solidFill>
                  </a:tcPr>
                </a:tc>
                <a:tc>
                  <a:txBody>
                    <a:bodyPr/>
                    <a:lstStyle/>
                    <a:p>
                      <a:pPr algn="ctr"/>
                      <a:r>
                        <a:rPr lang="en-US" sz="800" noProof="0" dirty="0">
                          <a:solidFill>
                            <a:schemeClr val="bg1"/>
                          </a:solidFill>
                        </a:rPr>
                        <a:t>Non-remdesivir cohort </a:t>
                      </a:r>
                      <a:br>
                        <a:rPr lang="en-US" sz="800" noProof="0" dirty="0">
                          <a:solidFill>
                            <a:schemeClr val="bg1"/>
                          </a:solidFill>
                        </a:rPr>
                      </a:br>
                      <a:r>
                        <a:rPr lang="en-US" sz="800" noProof="0" dirty="0">
                          <a:solidFill>
                            <a:schemeClr val="bg1"/>
                          </a:solidFill>
                        </a:rPr>
                        <a:t>(N=1399</a:t>
                      </a:r>
                      <a:r>
                        <a:rPr lang="en-US" sz="800" baseline="0" noProof="0" dirty="0">
                          <a:solidFill>
                            <a:schemeClr val="bg1"/>
                          </a:solidFill>
                        </a:rPr>
                        <a:t>*</a:t>
                      </a:r>
                      <a:r>
                        <a:rPr lang="en-US" sz="800" noProof="0" dirty="0">
                          <a:solidFill>
                            <a:schemeClr val="bg1"/>
                          </a:solidFill>
                        </a:rPr>
                        <a:t>)</a:t>
                      </a:r>
                    </a:p>
                  </a:txBody>
                  <a:tcPr marT="34290" marB="34290" anchor="ctr">
                    <a:solidFill>
                      <a:schemeClr val="tx2"/>
                    </a:solidFill>
                  </a:tcPr>
                </a:tc>
                <a:extLst>
                  <a:ext uri="{0D108BD9-81ED-4DB2-BD59-A6C34878D82A}">
                    <a16:rowId xmlns:a16="http://schemas.microsoft.com/office/drawing/2014/main" val="10000"/>
                  </a:ext>
                </a:extLst>
              </a:tr>
              <a:tr h="289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BMI, n (%)</a:t>
                      </a:r>
                    </a:p>
                  </a:txBody>
                  <a:tcPr marR="3600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≥30 kg/m</a:t>
                      </a:r>
                      <a:r>
                        <a:rPr lang="en-US" sz="700" kern="1200" baseline="30000" noProof="0" dirty="0">
                          <a:solidFill>
                            <a:schemeClr val="dk1"/>
                          </a:solidFill>
                          <a:latin typeface="+mn-lt"/>
                          <a:ea typeface="+mn-ea"/>
                          <a:cs typeface="+mn-cs"/>
                        </a:rPr>
                        <a:t>2</a:t>
                      </a:r>
                    </a:p>
                  </a:txBody>
                  <a:tcPr marR="36000" marT="34290" marB="34290" anchor="ctr"/>
                </a:tc>
                <a:tc>
                  <a:txBody>
                    <a:bodyPr/>
                    <a:lstStyle/>
                    <a:p>
                      <a:pPr algn="ctr"/>
                      <a:r>
                        <a:rPr lang="en-US" sz="700" noProof="0" dirty="0"/>
                        <a:t>158 (43)</a:t>
                      </a:r>
                    </a:p>
                  </a:txBody>
                  <a:tcPr marR="36000" marT="34290" marB="34290" anchor="ctr"/>
                </a:tc>
                <a:tc>
                  <a:txBody>
                    <a:bodyPr/>
                    <a:lstStyle/>
                    <a:p>
                      <a:pPr algn="ctr"/>
                      <a:r>
                        <a:rPr lang="en-US" sz="700" noProof="0" dirty="0"/>
                        <a:t>578 (41)</a:t>
                      </a:r>
                    </a:p>
                  </a:txBody>
                  <a:tcPr marR="36000" marT="34290" marB="34290" anchor="ctr"/>
                </a:tc>
                <a:extLst>
                  <a:ext uri="{0D108BD9-81ED-4DB2-BD59-A6C34878D82A}">
                    <a16:rowId xmlns:a16="http://schemas.microsoft.com/office/drawing/2014/main" val="3580245038"/>
                  </a:ext>
                </a:extLst>
              </a:tr>
              <a:tr h="720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Comorbidities, </a:t>
                      </a:r>
                      <a:br>
                        <a:rPr lang="en-US" sz="700" kern="1200" noProof="0" dirty="0">
                          <a:solidFill>
                            <a:schemeClr val="dk1"/>
                          </a:solidFill>
                          <a:latin typeface="+mn-lt"/>
                          <a:ea typeface="+mn-ea"/>
                          <a:cs typeface="+mn-cs"/>
                        </a:rPr>
                      </a:br>
                      <a:r>
                        <a:rPr lang="en-US" sz="700" kern="1200" noProof="0" dirty="0">
                          <a:solidFill>
                            <a:schemeClr val="dk1"/>
                          </a:solidFill>
                          <a:latin typeface="+mn-lt"/>
                          <a:ea typeface="+mn-ea"/>
                          <a:cs typeface="+mn-cs"/>
                        </a:rPr>
                        <a:t>n (%)</a:t>
                      </a:r>
                    </a:p>
                  </a:txBody>
                  <a:tcPr marR="3600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Hypertension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Cardiovascular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Diabetes mellitus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COPD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Asthma</a:t>
                      </a:r>
                    </a:p>
                  </a:txBody>
                  <a:tcPr marR="36000" marT="34290" marB="34290" anchor="ctr"/>
                </a:tc>
                <a:tc>
                  <a:txBody>
                    <a:bodyPr/>
                    <a:lstStyle/>
                    <a:p>
                      <a:pPr algn="ctr"/>
                      <a:r>
                        <a:rPr lang="en-US" sz="700" noProof="0" dirty="0"/>
                        <a:t>183 (50)</a:t>
                      </a:r>
                    </a:p>
                    <a:p>
                      <a:pPr algn="ctr"/>
                      <a:r>
                        <a:rPr lang="en-US" sz="700" noProof="0" dirty="0"/>
                        <a:t>103 (28)</a:t>
                      </a:r>
                    </a:p>
                    <a:p>
                      <a:pPr algn="ctr"/>
                      <a:r>
                        <a:rPr lang="en-US" sz="700" noProof="0" dirty="0"/>
                        <a:t>85 (23)</a:t>
                      </a:r>
                    </a:p>
                    <a:p>
                      <a:pPr algn="ctr"/>
                      <a:r>
                        <a:rPr lang="en-US" sz="700" noProof="0" dirty="0"/>
                        <a:t>17 (5)</a:t>
                      </a:r>
                    </a:p>
                    <a:p>
                      <a:pPr algn="ctr"/>
                      <a:r>
                        <a:rPr lang="en-US" sz="700" noProof="0" dirty="0"/>
                        <a:t>46 (13)</a:t>
                      </a:r>
                    </a:p>
                  </a:txBody>
                  <a:tcPr marR="36000" marT="34290" marB="34290" anchor="ctr"/>
                </a:tc>
                <a:tc>
                  <a:txBody>
                    <a:bodyPr/>
                    <a:lstStyle/>
                    <a:p>
                      <a:pPr algn="ctr"/>
                      <a:r>
                        <a:rPr lang="en-US" sz="700" noProof="0" dirty="0"/>
                        <a:t>692 (50)</a:t>
                      </a:r>
                    </a:p>
                    <a:p>
                      <a:pPr algn="ctr"/>
                      <a:r>
                        <a:rPr lang="en-US" sz="700" noProof="0" dirty="0"/>
                        <a:t>365 (26)</a:t>
                      </a:r>
                    </a:p>
                    <a:p>
                      <a:pPr algn="ctr"/>
                      <a:r>
                        <a:rPr lang="en-US" sz="700" noProof="0" dirty="0"/>
                        <a:t>325 (23)</a:t>
                      </a:r>
                    </a:p>
                    <a:p>
                      <a:pPr algn="ctr"/>
                      <a:r>
                        <a:rPr lang="en-US" sz="700" noProof="0" dirty="0"/>
                        <a:t>71 (5)</a:t>
                      </a:r>
                    </a:p>
                    <a:p>
                      <a:pPr algn="ctr"/>
                      <a:r>
                        <a:rPr lang="en-US" sz="700" noProof="0" dirty="0"/>
                        <a:t>181 (13)</a:t>
                      </a:r>
                    </a:p>
                  </a:txBody>
                  <a:tcPr marR="36000" marT="34290" marB="34290" anchor="ctr"/>
                </a:tc>
                <a:extLst>
                  <a:ext uri="{0D108BD9-81ED-4DB2-BD59-A6C34878D82A}">
                    <a16:rowId xmlns:a16="http://schemas.microsoft.com/office/drawing/2014/main" val="2948847376"/>
                  </a:ext>
                </a:extLst>
              </a:tr>
              <a:tr h="720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Medications with potential activity against COVID-19 taken prior to or at baseline, n (%)</a:t>
                      </a:r>
                    </a:p>
                  </a:txBody>
                  <a:tcPr marT="34290" marB="34290" anchor="ctr"/>
                </a:tc>
                <a:tc>
                  <a:txBody>
                    <a:bodyPr/>
                    <a:lstStyle/>
                    <a:p>
                      <a:pPr marL="0" algn="l" defTabSz="914400" rtl="0" eaLnBrk="1" latinLnBrk="0" hangingPunct="1"/>
                      <a:r>
                        <a:rPr lang="en-US" sz="700" kern="1200" noProof="0" dirty="0">
                          <a:solidFill>
                            <a:schemeClr val="dk1"/>
                          </a:solidFill>
                          <a:latin typeface="+mn-lt"/>
                          <a:ea typeface="+mn-ea"/>
                          <a:cs typeface="+mn-cs"/>
                        </a:rPr>
                        <a:t>Azithromycin</a:t>
                      </a:r>
                    </a:p>
                    <a:p>
                      <a:pPr marL="0" algn="l" defTabSz="914400" rtl="0" eaLnBrk="1" latinLnBrk="0" hangingPunct="1"/>
                      <a:r>
                        <a:rPr lang="en-US" sz="700" kern="1200" noProof="0" dirty="0">
                          <a:solidFill>
                            <a:schemeClr val="dk1"/>
                          </a:solidFill>
                          <a:latin typeface="+mn-lt"/>
                          <a:ea typeface="+mn-ea"/>
                          <a:cs typeface="+mn-cs"/>
                        </a:rPr>
                        <a:t>Biologics</a:t>
                      </a:r>
                      <a:r>
                        <a:rPr lang="en-US" sz="700" kern="1200" baseline="30000" noProof="0" dirty="0">
                          <a:solidFill>
                            <a:schemeClr val="dk1"/>
                          </a:solidFill>
                          <a:latin typeface="+mn-lt"/>
                          <a:ea typeface="+mn-ea"/>
                          <a:cs typeface="+mn-cs"/>
                        </a:rPr>
                        <a:t>†</a:t>
                      </a:r>
                    </a:p>
                    <a:p>
                      <a:pPr marL="0" algn="l" defTabSz="914400" rtl="0" eaLnBrk="1" latinLnBrk="0" hangingPunct="1"/>
                      <a:r>
                        <a:rPr lang="en-US" sz="700" kern="1200" noProof="0" dirty="0">
                          <a:solidFill>
                            <a:schemeClr val="dk1"/>
                          </a:solidFill>
                          <a:latin typeface="+mn-lt"/>
                          <a:ea typeface="+mn-ea"/>
                          <a:cs typeface="+mn-cs"/>
                        </a:rPr>
                        <a:t>HIV protease inhibitor</a:t>
                      </a:r>
                    </a:p>
                    <a:p>
                      <a:pPr marL="0" algn="l" defTabSz="914400" rtl="0" eaLnBrk="1" latinLnBrk="0" hangingPunct="1"/>
                      <a:r>
                        <a:rPr lang="en-US" sz="700" kern="1200" noProof="0" dirty="0">
                          <a:solidFill>
                            <a:schemeClr val="dk1"/>
                          </a:solidFill>
                          <a:latin typeface="+mn-lt"/>
                          <a:ea typeface="+mn-ea"/>
                          <a:cs typeface="+mn-cs"/>
                        </a:rPr>
                        <a:t>Hydroxychloroquine group</a:t>
                      </a:r>
                      <a:r>
                        <a:rPr lang="en-US" sz="700" kern="1200" baseline="30000" noProof="0" dirty="0">
                          <a:solidFill>
                            <a:schemeClr val="dk1"/>
                          </a:solidFill>
                          <a:latin typeface="+mn-lt"/>
                          <a:ea typeface="+mn-ea"/>
                          <a:cs typeface="+mn-cs"/>
                        </a:rPr>
                        <a:t>‡</a:t>
                      </a:r>
                    </a:p>
                    <a:p>
                      <a:pPr marL="0" algn="l" defTabSz="914400" rtl="0" eaLnBrk="1" latinLnBrk="0" hangingPunct="1"/>
                      <a:r>
                        <a:rPr lang="en-US" sz="700" kern="1200" noProof="0" dirty="0">
                          <a:solidFill>
                            <a:schemeClr val="dk1"/>
                          </a:solidFill>
                          <a:latin typeface="+mn-lt"/>
                          <a:ea typeface="+mn-ea"/>
                          <a:cs typeface="+mn-cs"/>
                        </a:rPr>
                        <a:t>Ribavirin</a:t>
                      </a:r>
                    </a:p>
                  </a:txBody>
                  <a:tcPr marR="36000" marT="34290" marB="34290" anchor="ctr"/>
                </a:tc>
                <a:tc>
                  <a:txBody>
                    <a:bodyPr/>
                    <a:lstStyle/>
                    <a:p>
                      <a:pPr marL="0" algn="ctr" defTabSz="914400" rtl="0" eaLnBrk="1" latinLnBrk="0" hangingPunct="1"/>
                      <a:r>
                        <a:rPr lang="en-US" sz="700" kern="1200" noProof="0" dirty="0">
                          <a:solidFill>
                            <a:schemeClr val="dk1"/>
                          </a:solidFill>
                          <a:latin typeface="+mn-lt"/>
                          <a:ea typeface="+mn-ea"/>
                          <a:cs typeface="+mn-cs"/>
                        </a:rPr>
                        <a:t>119 (32)</a:t>
                      </a:r>
                    </a:p>
                    <a:p>
                      <a:pPr marL="0" algn="ctr" defTabSz="914400" rtl="0" eaLnBrk="1" latinLnBrk="0" hangingPunct="1"/>
                      <a:r>
                        <a:rPr lang="en-US" sz="700" kern="1200" noProof="0" dirty="0">
                          <a:solidFill>
                            <a:schemeClr val="dk1"/>
                          </a:solidFill>
                          <a:latin typeface="+mn-lt"/>
                          <a:ea typeface="+mn-ea"/>
                          <a:cs typeface="+mn-cs"/>
                        </a:rPr>
                        <a:t>16 (4)</a:t>
                      </a:r>
                    </a:p>
                    <a:p>
                      <a:pPr marL="0" algn="ctr" defTabSz="914400" rtl="0" eaLnBrk="1" latinLnBrk="0" hangingPunct="1"/>
                      <a:r>
                        <a:rPr lang="en-US" sz="700" kern="1200" noProof="0" dirty="0">
                          <a:solidFill>
                            <a:schemeClr val="dk1"/>
                          </a:solidFill>
                          <a:latin typeface="+mn-lt"/>
                          <a:ea typeface="+mn-ea"/>
                          <a:cs typeface="+mn-cs"/>
                        </a:rPr>
                        <a:t>36 (10)</a:t>
                      </a:r>
                    </a:p>
                    <a:p>
                      <a:pPr marL="0" algn="ctr" defTabSz="914400" rtl="0" eaLnBrk="1" latinLnBrk="0" hangingPunct="1"/>
                      <a:r>
                        <a:rPr lang="en-US" sz="700" kern="1200" noProof="0" dirty="0">
                          <a:solidFill>
                            <a:schemeClr val="dk1"/>
                          </a:solidFill>
                          <a:latin typeface="+mn-lt"/>
                          <a:ea typeface="+mn-ea"/>
                          <a:cs typeface="+mn-cs"/>
                        </a:rPr>
                        <a:t>88 (24)</a:t>
                      </a:r>
                    </a:p>
                    <a:p>
                      <a:pPr marL="0" algn="ctr" defTabSz="914400" rtl="0" eaLnBrk="1" latinLnBrk="0" hangingPunct="1"/>
                      <a:r>
                        <a:rPr lang="en-US" sz="700" kern="1200" noProof="0" dirty="0">
                          <a:solidFill>
                            <a:schemeClr val="dk1"/>
                          </a:solidFill>
                          <a:latin typeface="+mn-lt"/>
                          <a:ea typeface="+mn-ea"/>
                          <a:cs typeface="+mn-cs"/>
                        </a:rPr>
                        <a:t>2 (&lt;1)</a:t>
                      </a:r>
                    </a:p>
                  </a:txBody>
                  <a:tcPr marT="34290" marB="34290" anchor="ctr"/>
                </a:tc>
                <a:tc>
                  <a:txBody>
                    <a:bodyPr/>
                    <a:lstStyle/>
                    <a:p>
                      <a:pPr marL="0" algn="ctr" defTabSz="914400" rtl="0" eaLnBrk="1" latinLnBrk="0" hangingPunct="1"/>
                      <a:r>
                        <a:rPr lang="en-US" sz="700" kern="1200" noProof="0" dirty="0">
                          <a:solidFill>
                            <a:schemeClr val="dk1"/>
                          </a:solidFill>
                          <a:latin typeface="+mn-lt"/>
                          <a:ea typeface="+mn-ea"/>
                          <a:cs typeface="+mn-cs"/>
                        </a:rPr>
                        <a:t>426 (31)</a:t>
                      </a:r>
                    </a:p>
                    <a:p>
                      <a:pPr marL="0" algn="ctr" defTabSz="914400" rtl="0" eaLnBrk="1" latinLnBrk="0" hangingPunct="1"/>
                      <a:r>
                        <a:rPr lang="en-US" sz="700" kern="1200" noProof="0" dirty="0">
                          <a:solidFill>
                            <a:schemeClr val="dk1"/>
                          </a:solidFill>
                          <a:latin typeface="+mn-lt"/>
                          <a:ea typeface="+mn-ea"/>
                          <a:cs typeface="+mn-cs"/>
                        </a:rPr>
                        <a:t>52 (4)</a:t>
                      </a:r>
                    </a:p>
                    <a:p>
                      <a:pPr marL="0" algn="ctr" defTabSz="914400" rtl="0" eaLnBrk="1" latinLnBrk="0" hangingPunct="1"/>
                      <a:r>
                        <a:rPr lang="en-US" sz="700" kern="1200" noProof="0" dirty="0">
                          <a:solidFill>
                            <a:schemeClr val="dk1"/>
                          </a:solidFill>
                          <a:latin typeface="+mn-lt"/>
                          <a:ea typeface="+mn-ea"/>
                          <a:cs typeface="+mn-cs"/>
                        </a:rPr>
                        <a:t>139 (10)</a:t>
                      </a:r>
                    </a:p>
                    <a:p>
                      <a:pPr marL="0" algn="ctr" defTabSz="914400" rtl="0" eaLnBrk="1" latinLnBrk="0" hangingPunct="1"/>
                      <a:r>
                        <a:rPr lang="en-US" sz="700" kern="1200" noProof="0" dirty="0">
                          <a:solidFill>
                            <a:schemeClr val="dk1"/>
                          </a:solidFill>
                          <a:latin typeface="+mn-lt"/>
                          <a:ea typeface="+mn-ea"/>
                          <a:cs typeface="+mn-cs"/>
                        </a:rPr>
                        <a:t>336 (24)</a:t>
                      </a:r>
                    </a:p>
                    <a:p>
                      <a:pPr marL="0" algn="ctr" defTabSz="914400" rtl="0" eaLnBrk="1" latinLnBrk="0" hangingPunct="1"/>
                      <a:r>
                        <a:rPr lang="en-US" sz="700" kern="1200" noProof="0" dirty="0">
                          <a:solidFill>
                            <a:schemeClr val="dk1"/>
                          </a:solidFill>
                          <a:latin typeface="+mn-lt"/>
                          <a:ea typeface="+mn-ea"/>
                          <a:cs typeface="+mn-cs"/>
                        </a:rPr>
                        <a:t>6 (&lt;1)</a:t>
                      </a:r>
                    </a:p>
                  </a:txBody>
                  <a:tcPr marT="34290" marB="34290" anchor="ctr"/>
                </a:tc>
                <a:extLst>
                  <a:ext uri="{0D108BD9-81ED-4DB2-BD59-A6C34878D82A}">
                    <a16:rowId xmlns:a16="http://schemas.microsoft.com/office/drawing/2014/main" val="10001"/>
                  </a:ext>
                </a:extLst>
              </a:tr>
              <a:tr h="613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Baseline clinical status on 7-point ordinal scale, n (%)</a:t>
                      </a:r>
                    </a:p>
                  </a:txBody>
                  <a:tcPr marT="34290" marB="34290" anchor="ctr"/>
                </a:tc>
                <a:tc>
                  <a:txBody>
                    <a:bodyPr/>
                    <a:lstStyle/>
                    <a:p>
                      <a:pPr marL="0" algn="l" defTabSz="914400" rtl="0" eaLnBrk="1" latinLnBrk="0" hangingPunct="1"/>
                      <a:r>
                        <a:rPr lang="en-US" sz="700" kern="1200" noProof="0" dirty="0">
                          <a:solidFill>
                            <a:schemeClr val="tx1"/>
                          </a:solidFill>
                          <a:latin typeface="+mn-lt"/>
                          <a:ea typeface="+mn-ea"/>
                          <a:cs typeface="+mn-cs"/>
                        </a:rPr>
                        <a:t>2 (ventilated or ECMO)</a:t>
                      </a:r>
                    </a:p>
                    <a:p>
                      <a:pPr marL="0" algn="l" defTabSz="914400" rtl="0" eaLnBrk="1" latinLnBrk="0" hangingPunct="1"/>
                      <a:r>
                        <a:rPr lang="en-US" sz="700" kern="1200" noProof="0" dirty="0">
                          <a:solidFill>
                            <a:schemeClr val="tx1"/>
                          </a:solidFill>
                          <a:latin typeface="+mn-lt"/>
                          <a:ea typeface="+mn-ea"/>
                          <a:cs typeface="+mn-cs"/>
                        </a:rPr>
                        <a:t>3 (high flow oxygen/NIV)</a:t>
                      </a:r>
                    </a:p>
                    <a:p>
                      <a:pPr marL="0" algn="l" defTabSz="914400" rtl="0" eaLnBrk="1" latinLnBrk="0" hangingPunct="1"/>
                      <a:r>
                        <a:rPr lang="en-US" sz="700" kern="1200" noProof="0" dirty="0">
                          <a:solidFill>
                            <a:schemeClr val="tx1"/>
                          </a:solidFill>
                          <a:latin typeface="+mn-lt"/>
                          <a:ea typeface="+mn-ea"/>
                          <a:cs typeface="+mn-cs"/>
                        </a:rPr>
                        <a:t>4 (low flow oxygen)</a:t>
                      </a:r>
                    </a:p>
                    <a:p>
                      <a:pPr marL="0" algn="l" defTabSz="914400" rtl="0" eaLnBrk="1" latinLnBrk="0" hangingPunct="1"/>
                      <a:r>
                        <a:rPr lang="en-US" sz="700" kern="1200" noProof="0" dirty="0">
                          <a:solidFill>
                            <a:schemeClr val="tx1"/>
                          </a:solidFill>
                          <a:latin typeface="+mn-lt"/>
                          <a:ea typeface="+mn-ea"/>
                          <a:cs typeface="+mn-cs"/>
                        </a:rPr>
                        <a:t>5 (no oxygen)</a:t>
                      </a:r>
                    </a:p>
                  </a:txBody>
                  <a:tcPr marR="36000" marT="34290" marB="34290" anchor="ctr"/>
                </a:tc>
                <a:tc>
                  <a:txBody>
                    <a:bodyPr/>
                    <a:lstStyle/>
                    <a:p>
                      <a:pPr marL="0" algn="ctr" defTabSz="914400" rtl="0" eaLnBrk="1" latinLnBrk="0" hangingPunct="1"/>
                      <a:r>
                        <a:rPr lang="en-US" sz="700" kern="1200" noProof="0" dirty="0">
                          <a:solidFill>
                            <a:schemeClr val="dk1"/>
                          </a:solidFill>
                          <a:latin typeface="+mn-lt"/>
                          <a:ea typeface="+mn-ea"/>
                          <a:cs typeface="+mn-cs"/>
                        </a:rPr>
                        <a:t>12 (3)</a:t>
                      </a:r>
                    </a:p>
                    <a:p>
                      <a:pPr marL="0" algn="ctr" defTabSz="914400" rtl="0" eaLnBrk="1" latinLnBrk="0" hangingPunct="1"/>
                      <a:r>
                        <a:rPr lang="en-US" sz="700" kern="1200" noProof="0" dirty="0">
                          <a:solidFill>
                            <a:schemeClr val="dk1"/>
                          </a:solidFill>
                          <a:latin typeface="+mn-lt"/>
                          <a:ea typeface="+mn-ea"/>
                          <a:cs typeface="+mn-cs"/>
                        </a:rPr>
                        <a:t>94 (26)</a:t>
                      </a:r>
                    </a:p>
                    <a:p>
                      <a:pPr marL="0" algn="ctr" defTabSz="914400" rtl="0" eaLnBrk="1" latinLnBrk="0" hangingPunct="1"/>
                      <a:r>
                        <a:rPr lang="en-US" sz="700" kern="1200" noProof="0" dirty="0">
                          <a:solidFill>
                            <a:schemeClr val="dk1"/>
                          </a:solidFill>
                          <a:latin typeface="+mn-lt"/>
                          <a:ea typeface="+mn-ea"/>
                          <a:cs typeface="+mn-cs"/>
                        </a:rPr>
                        <a:t>210 (57)</a:t>
                      </a:r>
                    </a:p>
                    <a:p>
                      <a:pPr marL="0" algn="ctr" defTabSz="914400" rtl="0" eaLnBrk="1" latinLnBrk="0" hangingPunct="1"/>
                      <a:r>
                        <a:rPr lang="en-US" sz="700" kern="1200" noProof="0" dirty="0">
                          <a:solidFill>
                            <a:schemeClr val="dk1"/>
                          </a:solidFill>
                          <a:latin typeface="+mn-lt"/>
                          <a:ea typeface="+mn-ea"/>
                          <a:cs typeface="+mn-cs"/>
                        </a:rPr>
                        <a:t>52 (14)</a:t>
                      </a:r>
                    </a:p>
                  </a:txBody>
                  <a:tcPr marT="34290" marB="34290" anchor="ctr"/>
                </a:tc>
                <a:tc>
                  <a:txBody>
                    <a:bodyPr/>
                    <a:lstStyle/>
                    <a:p>
                      <a:pPr marL="0" algn="ctr" defTabSz="914400" rtl="0" eaLnBrk="1" latinLnBrk="0" hangingPunct="1"/>
                      <a:r>
                        <a:rPr lang="en-US" sz="700" kern="1200" noProof="0" dirty="0">
                          <a:solidFill>
                            <a:schemeClr val="dk1"/>
                          </a:solidFill>
                          <a:latin typeface="+mn-lt"/>
                          <a:ea typeface="+mn-ea"/>
                          <a:cs typeface="+mn-cs"/>
                        </a:rPr>
                        <a:t>48 (3)</a:t>
                      </a:r>
                    </a:p>
                    <a:p>
                      <a:pPr marL="0" algn="ctr" defTabSz="914400" rtl="0" eaLnBrk="1" latinLnBrk="0" hangingPunct="1"/>
                      <a:r>
                        <a:rPr lang="en-US" sz="700" kern="1200" noProof="0" dirty="0">
                          <a:solidFill>
                            <a:schemeClr val="dk1"/>
                          </a:solidFill>
                          <a:latin typeface="+mn-lt"/>
                          <a:ea typeface="+mn-ea"/>
                          <a:cs typeface="+mn-cs"/>
                        </a:rPr>
                        <a:t>351 (25)</a:t>
                      </a:r>
                    </a:p>
                    <a:p>
                      <a:pPr marL="0" algn="ctr" defTabSz="914400" rtl="0" eaLnBrk="1" latinLnBrk="0" hangingPunct="1"/>
                      <a:r>
                        <a:rPr lang="en-US" sz="700" kern="1200" noProof="0" dirty="0">
                          <a:solidFill>
                            <a:schemeClr val="dk1"/>
                          </a:solidFill>
                          <a:latin typeface="+mn-lt"/>
                          <a:ea typeface="+mn-ea"/>
                          <a:cs typeface="+mn-cs"/>
                        </a:rPr>
                        <a:t>803 (57)</a:t>
                      </a:r>
                    </a:p>
                    <a:p>
                      <a:pPr marL="0" algn="ctr" defTabSz="914400" rtl="0" eaLnBrk="1" latinLnBrk="0" hangingPunct="1"/>
                      <a:r>
                        <a:rPr lang="en-US" sz="700" kern="1200" noProof="0" dirty="0">
                          <a:solidFill>
                            <a:schemeClr val="dk1"/>
                          </a:solidFill>
                          <a:latin typeface="+mn-lt"/>
                          <a:ea typeface="+mn-ea"/>
                          <a:cs typeface="+mn-cs"/>
                        </a:rPr>
                        <a:t>197 (14)</a:t>
                      </a:r>
                    </a:p>
                  </a:txBody>
                  <a:tcPr marT="34290" marB="34290" anchor="ctr"/>
                </a:tc>
                <a:extLst>
                  <a:ext uri="{0D108BD9-81ED-4DB2-BD59-A6C34878D82A}">
                    <a16:rowId xmlns:a16="http://schemas.microsoft.com/office/drawing/2014/main" val="10002"/>
                  </a:ext>
                </a:extLst>
              </a:tr>
              <a:tr h="2904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noProof="0" dirty="0">
                          <a:solidFill>
                            <a:schemeClr val="dk1"/>
                          </a:solidFill>
                          <a:latin typeface="+mn-lt"/>
                          <a:ea typeface="+mn-ea"/>
                          <a:cs typeface="+mn-cs"/>
                        </a:rPr>
                        <a:t>Duration of symptoms, mean (SD), days</a:t>
                      </a:r>
                    </a:p>
                  </a:txBody>
                  <a:tcPr marT="34290" marB="3429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1200" dirty="0">
                        <a:solidFill>
                          <a:schemeClr val="dk1"/>
                        </a:solidFill>
                        <a:latin typeface="+mn-lt"/>
                        <a:ea typeface="+mn-ea"/>
                        <a:cs typeface="+mn-cs"/>
                      </a:endParaRPr>
                    </a:p>
                  </a:txBody>
                  <a:tcPr marT="34290" marB="34290"/>
                </a:tc>
                <a:tc>
                  <a:txBody>
                    <a:bodyPr/>
                    <a:lstStyle/>
                    <a:p>
                      <a:pPr marL="0" algn="ctr" defTabSz="914400" rtl="0" eaLnBrk="1" latinLnBrk="0" hangingPunct="1"/>
                      <a:r>
                        <a:rPr lang="en-US" sz="700" kern="1200" noProof="0" dirty="0">
                          <a:solidFill>
                            <a:schemeClr val="dk1"/>
                          </a:solidFill>
                          <a:latin typeface="+mn-lt"/>
                          <a:ea typeface="+mn-ea"/>
                          <a:cs typeface="+mn-cs"/>
                        </a:rPr>
                        <a:t>9 (4)</a:t>
                      </a:r>
                    </a:p>
                  </a:txBody>
                  <a:tcPr marT="34290" marB="34290" anchor="ctr"/>
                </a:tc>
                <a:tc>
                  <a:txBody>
                    <a:bodyPr/>
                    <a:lstStyle/>
                    <a:p>
                      <a:pPr marL="0" algn="ctr" defTabSz="914400" rtl="0" eaLnBrk="1" latinLnBrk="0" hangingPunct="1"/>
                      <a:r>
                        <a:rPr lang="en-US" sz="700" kern="1200" noProof="0" dirty="0">
                          <a:solidFill>
                            <a:schemeClr val="dk1"/>
                          </a:solidFill>
                          <a:latin typeface="+mn-lt"/>
                          <a:ea typeface="+mn-ea"/>
                          <a:cs typeface="+mn-cs"/>
                        </a:rPr>
                        <a:t>9 (6)</a:t>
                      </a:r>
                    </a:p>
                  </a:txBody>
                  <a:tcPr marT="34290" marB="34290" anchor="ctr"/>
                </a:tc>
                <a:extLst>
                  <a:ext uri="{0D108BD9-81ED-4DB2-BD59-A6C34878D82A}">
                    <a16:rowId xmlns:a16="http://schemas.microsoft.com/office/drawing/2014/main" val="10003"/>
                  </a:ext>
                </a:extLst>
              </a:tr>
            </a:tbl>
          </a:graphicData>
        </a:graphic>
      </p:graphicFrame>
      <p:grpSp>
        <p:nvGrpSpPr>
          <p:cNvPr id="3" name="Group 2">
            <a:extLst>
              <a:ext uri="{FF2B5EF4-FFF2-40B4-BE49-F238E27FC236}">
                <a16:creationId xmlns:a16="http://schemas.microsoft.com/office/drawing/2014/main" id="{FB6E28B3-F9D8-4EE8-833A-377A0321C293}"/>
              </a:ext>
            </a:extLst>
          </p:cNvPr>
          <p:cNvGrpSpPr/>
          <p:nvPr/>
        </p:nvGrpSpPr>
        <p:grpSpPr>
          <a:xfrm>
            <a:off x="463550" y="1662113"/>
            <a:ext cx="8216900" cy="2314576"/>
            <a:chOff x="463550" y="1662113"/>
            <a:chExt cx="8216900" cy="2314576"/>
          </a:xfrm>
        </p:grpSpPr>
        <p:sp>
          <p:nvSpPr>
            <p:cNvPr id="7" name="Rectangle 6">
              <a:extLst>
                <a:ext uri="{FF2B5EF4-FFF2-40B4-BE49-F238E27FC236}">
                  <a16:creationId xmlns:a16="http://schemas.microsoft.com/office/drawing/2014/main" id="{2E364BFE-09CE-4AD7-AD57-B73471511EA8}"/>
                </a:ext>
              </a:extLst>
            </p:cNvPr>
            <p:cNvSpPr/>
            <p:nvPr/>
          </p:nvSpPr>
          <p:spPr>
            <a:xfrm>
              <a:off x="463550" y="2179320"/>
              <a:ext cx="3939117" cy="1059179"/>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8" name="Rectangle 7">
              <a:extLst>
                <a:ext uri="{FF2B5EF4-FFF2-40B4-BE49-F238E27FC236}">
                  <a16:creationId xmlns:a16="http://schemas.microsoft.com/office/drawing/2014/main" id="{CD0E7DA5-0283-4B8E-B07C-3098AC15BD48}"/>
                </a:ext>
              </a:extLst>
            </p:cNvPr>
            <p:cNvSpPr/>
            <p:nvPr/>
          </p:nvSpPr>
          <p:spPr>
            <a:xfrm>
              <a:off x="4702175" y="1662113"/>
              <a:ext cx="3978275" cy="261937"/>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9" name="Rectangle 8">
              <a:extLst>
                <a:ext uri="{FF2B5EF4-FFF2-40B4-BE49-F238E27FC236}">
                  <a16:creationId xmlns:a16="http://schemas.microsoft.com/office/drawing/2014/main" id="{45814F4D-BDBF-4B53-A097-844C3C396BF5}"/>
                </a:ext>
              </a:extLst>
            </p:cNvPr>
            <p:cNvSpPr/>
            <p:nvPr/>
          </p:nvSpPr>
          <p:spPr>
            <a:xfrm>
              <a:off x="4702175" y="1927226"/>
              <a:ext cx="3978275" cy="71755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2" name="Rectangle 11">
              <a:extLst>
                <a:ext uri="{FF2B5EF4-FFF2-40B4-BE49-F238E27FC236}">
                  <a16:creationId xmlns:a16="http://schemas.microsoft.com/office/drawing/2014/main" id="{AE2C6F71-0A42-4089-B472-68FEF670CDB9}"/>
                </a:ext>
              </a:extLst>
            </p:cNvPr>
            <p:cNvSpPr/>
            <p:nvPr/>
          </p:nvSpPr>
          <p:spPr>
            <a:xfrm>
              <a:off x="4702175" y="3379788"/>
              <a:ext cx="3978275" cy="596901"/>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spTree>
    <p:extLst>
      <p:ext uri="{BB962C8B-B14F-4D97-AF65-F5344CB8AC3E}">
        <p14:creationId xmlns:p14="http://schemas.microsoft.com/office/powerpoint/2010/main" val="22246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541C-2A93-4519-97A2-D9340110F400}"/>
              </a:ext>
            </a:extLst>
          </p:cNvPr>
          <p:cNvSpPr>
            <a:spLocks noGrp="1"/>
          </p:cNvSpPr>
          <p:nvPr>
            <p:ph type="title"/>
          </p:nvPr>
        </p:nvSpPr>
        <p:spPr/>
        <p:txBody>
          <a:bodyPr/>
          <a:lstStyle/>
          <a:p>
            <a:r>
              <a:rPr lang="en-US" dirty="0"/>
              <a:t>Primary endpoint analyses: </a:t>
            </a:r>
            <a:br>
              <a:rPr lang="en-US" dirty="0"/>
            </a:br>
            <a:r>
              <a:rPr lang="en-US" dirty="0"/>
              <a:t>Day 14 clinical recovery and Day 28 all-cause mortality </a:t>
            </a:r>
          </a:p>
        </p:txBody>
      </p:sp>
      <p:sp>
        <p:nvSpPr>
          <p:cNvPr id="8" name="Content Placeholder 7">
            <a:extLst>
              <a:ext uri="{FF2B5EF4-FFF2-40B4-BE49-F238E27FC236}">
                <a16:creationId xmlns:a16="http://schemas.microsoft.com/office/drawing/2014/main" id="{9137ACAD-DF3C-4704-A5C4-A323F891984F}"/>
              </a:ext>
            </a:extLst>
          </p:cNvPr>
          <p:cNvSpPr>
            <a:spLocks noGrp="1"/>
          </p:cNvSpPr>
          <p:nvPr>
            <p:ph idx="1"/>
          </p:nvPr>
        </p:nvSpPr>
        <p:spPr>
          <a:xfrm>
            <a:off x="457200" y="4354750"/>
            <a:ext cx="8229600" cy="388487"/>
          </a:xfrm>
        </p:spPr>
        <p:txBody>
          <a:bodyPr/>
          <a:lstStyle/>
          <a:p>
            <a:pPr marL="0" indent="0" algn="ctr">
              <a:buNone/>
            </a:pPr>
            <a:r>
              <a:rPr lang="en-US" sz="1200" b="1" dirty="0"/>
              <a:t>Patients in the remdesivir cohort had significantly higher Day 14 clinical recovery rates and </a:t>
            </a:r>
            <a:br>
              <a:rPr lang="en-US" sz="1200" b="1" dirty="0"/>
            </a:br>
            <a:r>
              <a:rPr lang="en-US" sz="1200" b="1" dirty="0"/>
              <a:t>significantly lower Day 28 all-cause mortality rates compared with the non-remdesivir cohort</a:t>
            </a:r>
          </a:p>
        </p:txBody>
      </p:sp>
      <p:sp>
        <p:nvSpPr>
          <p:cNvPr id="16" name="Text Placeholder 15">
            <a:extLst>
              <a:ext uri="{FF2B5EF4-FFF2-40B4-BE49-F238E27FC236}">
                <a16:creationId xmlns:a16="http://schemas.microsoft.com/office/drawing/2014/main" id="{3139DD68-BE91-4A02-B4A9-368A2E371774}"/>
              </a:ext>
            </a:extLst>
          </p:cNvPr>
          <p:cNvSpPr>
            <a:spLocks noGrp="1"/>
          </p:cNvSpPr>
          <p:nvPr>
            <p:ph type="body" sz="quarter" idx="13"/>
          </p:nvPr>
        </p:nvSpPr>
        <p:spPr>
          <a:xfrm>
            <a:off x="1380010" y="1060290"/>
            <a:ext cx="2359742" cy="228600"/>
          </a:xfrm>
        </p:spPr>
        <p:txBody>
          <a:bodyPr/>
          <a:lstStyle/>
          <a:p>
            <a:pPr algn="ctr"/>
            <a:r>
              <a:rPr lang="en-US" sz="1200" b="1" dirty="0">
                <a:solidFill>
                  <a:schemeClr val="accent1"/>
                </a:solidFill>
              </a:rPr>
              <a:t>Day 14 clinical recovery</a:t>
            </a:r>
          </a:p>
        </p:txBody>
      </p:sp>
      <p:sp>
        <p:nvSpPr>
          <p:cNvPr id="5" name="Slide Number Placeholder 4">
            <a:extLst>
              <a:ext uri="{FF2B5EF4-FFF2-40B4-BE49-F238E27FC236}">
                <a16:creationId xmlns:a16="http://schemas.microsoft.com/office/drawing/2014/main" id="{4CE703F8-43F0-41D1-98AA-38273E1CBEB9}"/>
              </a:ext>
            </a:extLst>
          </p:cNvPr>
          <p:cNvSpPr>
            <a:spLocks noGrp="1"/>
          </p:cNvSpPr>
          <p:nvPr>
            <p:ph type="sldNum" sz="quarter" idx="16"/>
          </p:nvPr>
        </p:nvSpPr>
        <p:spPr/>
        <p:txBody>
          <a:bodyPr/>
          <a:lstStyle/>
          <a:p>
            <a:fld id="{94BD5F9E-BC76-487B-A2BC-019AD28A14BF}" type="slidenum">
              <a:rPr lang="en-US" smtClean="0"/>
              <a:pPr/>
              <a:t>8</a:t>
            </a:fld>
            <a:endParaRPr lang="en-US" dirty="0"/>
          </a:p>
        </p:txBody>
      </p:sp>
      <p:sp>
        <p:nvSpPr>
          <p:cNvPr id="11" name="Text Placeholder 15">
            <a:extLst>
              <a:ext uri="{FF2B5EF4-FFF2-40B4-BE49-F238E27FC236}">
                <a16:creationId xmlns:a16="http://schemas.microsoft.com/office/drawing/2014/main" id="{74923DB8-FDED-4CCC-B609-D2236EC0E1DA}"/>
              </a:ext>
            </a:extLst>
          </p:cNvPr>
          <p:cNvSpPr txBox="1">
            <a:spLocks/>
          </p:cNvSpPr>
          <p:nvPr/>
        </p:nvSpPr>
        <p:spPr>
          <a:xfrm>
            <a:off x="5771828" y="1060290"/>
            <a:ext cx="2359742" cy="2286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9pPr>
          </a:lstStyle>
          <a:p>
            <a:r>
              <a:rPr lang="en-US" sz="1200" b="1" dirty="0">
                <a:solidFill>
                  <a:schemeClr val="accent1"/>
                </a:solidFill>
              </a:rPr>
              <a:t>Day 28 all-cause mortality</a:t>
            </a:r>
          </a:p>
        </p:txBody>
      </p:sp>
      <p:grpSp>
        <p:nvGrpSpPr>
          <p:cNvPr id="3" name="Group 2">
            <a:extLst>
              <a:ext uri="{FF2B5EF4-FFF2-40B4-BE49-F238E27FC236}">
                <a16:creationId xmlns:a16="http://schemas.microsoft.com/office/drawing/2014/main" id="{952E1203-70A8-465E-9C4D-4417AB351543}"/>
              </a:ext>
            </a:extLst>
          </p:cNvPr>
          <p:cNvGrpSpPr/>
          <p:nvPr/>
        </p:nvGrpSpPr>
        <p:grpSpPr>
          <a:xfrm>
            <a:off x="342487" y="1561915"/>
            <a:ext cx="7958398" cy="2768885"/>
            <a:chOff x="730297" y="1409070"/>
            <a:chExt cx="7958398" cy="2768885"/>
          </a:xfrm>
        </p:grpSpPr>
        <p:graphicFrame>
          <p:nvGraphicFramePr>
            <p:cNvPr id="17" name="Chart 16">
              <a:extLst>
                <a:ext uri="{FF2B5EF4-FFF2-40B4-BE49-F238E27FC236}">
                  <a16:creationId xmlns:a16="http://schemas.microsoft.com/office/drawing/2014/main" id="{700BFFD4-0403-4BD0-B9D8-2BB0BC57DB82}"/>
                </a:ext>
              </a:extLst>
            </p:cNvPr>
            <p:cNvGraphicFramePr>
              <a:graphicFrameLocks noChangeAspect="1"/>
            </p:cNvGraphicFramePr>
            <p:nvPr>
              <p:extLst>
                <p:ext uri="{D42A27DB-BD31-4B8C-83A1-F6EECF244321}">
                  <p14:modId xmlns:p14="http://schemas.microsoft.com/office/powerpoint/2010/main" val="2681610329"/>
                </p:ext>
              </p:extLst>
            </p:nvPr>
          </p:nvGraphicFramePr>
          <p:xfrm>
            <a:off x="730297" y="1409070"/>
            <a:ext cx="3750894" cy="2768885"/>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id="{483C7ED5-4053-45F1-8B5F-EB8C91F79FB7}"/>
                </a:ext>
              </a:extLst>
            </p:cNvPr>
            <p:cNvGrpSpPr/>
            <p:nvPr/>
          </p:nvGrpSpPr>
          <p:grpSpPr>
            <a:xfrm>
              <a:off x="4924322" y="1481040"/>
              <a:ext cx="3764373" cy="2696913"/>
              <a:chOff x="2456894" y="6069544"/>
              <a:chExt cx="1417430" cy="968946"/>
            </a:xfrm>
          </p:grpSpPr>
          <p:graphicFrame>
            <p:nvGraphicFramePr>
              <p:cNvPr id="19" name="Chart 18">
                <a:extLst>
                  <a:ext uri="{FF2B5EF4-FFF2-40B4-BE49-F238E27FC236}">
                    <a16:creationId xmlns:a16="http://schemas.microsoft.com/office/drawing/2014/main" id="{EF452F42-675D-41DE-9CAE-3CD8BB4F7AC5}"/>
                  </a:ext>
                </a:extLst>
              </p:cNvPr>
              <p:cNvGraphicFramePr>
                <a:graphicFrameLocks noChangeAspect="1"/>
              </p:cNvGraphicFramePr>
              <p:nvPr>
                <p:extLst>
                  <p:ext uri="{D42A27DB-BD31-4B8C-83A1-F6EECF244321}">
                    <p14:modId xmlns:p14="http://schemas.microsoft.com/office/powerpoint/2010/main" val="995250943"/>
                  </p:ext>
                </p:extLst>
              </p:nvPr>
            </p:nvGraphicFramePr>
            <p:xfrm>
              <a:off x="2456894" y="6069544"/>
              <a:ext cx="1417430" cy="968946"/>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D34AF50A-C991-4CEB-9905-6A91FFC1934D}"/>
                  </a:ext>
                </a:extLst>
              </p:cNvPr>
              <p:cNvSpPr/>
              <p:nvPr/>
            </p:nvSpPr>
            <p:spPr>
              <a:xfrm>
                <a:off x="2932092" y="6159720"/>
                <a:ext cx="717791" cy="215627"/>
              </a:xfrm>
              <a:prstGeom prst="rect">
                <a:avLst/>
              </a:prstGeom>
            </p:spPr>
            <p:txBody>
              <a:bodyPr wrap="none">
                <a:spAutoFit/>
              </a:bodyPr>
              <a:lstStyle/>
              <a:p>
                <a:pPr algn="ctr"/>
                <a:r>
                  <a:rPr lang="en-US" sz="1100" b="1" dirty="0"/>
                  <a:t>Adjusted odds ratio: 0.67 </a:t>
                </a:r>
                <a:br>
                  <a:rPr lang="en-US" sz="1100" dirty="0"/>
                </a:br>
                <a:r>
                  <a:rPr lang="en-US" sz="1100" dirty="0"/>
                  <a:t>(95% CI 0.47–0.95)</a:t>
                </a:r>
              </a:p>
              <a:p>
                <a:pPr algn="ctr"/>
                <a:r>
                  <a:rPr lang="en-US" sz="1100" i="1" dirty="0"/>
                  <a:t>P </a:t>
                </a:r>
                <a:r>
                  <a:rPr lang="en-US" sz="1100" dirty="0"/>
                  <a:t>= 0.026</a:t>
                </a:r>
              </a:p>
            </p:txBody>
          </p:sp>
          <p:sp>
            <p:nvSpPr>
              <p:cNvPr id="21" name="Left Bracket 20">
                <a:extLst>
                  <a:ext uri="{FF2B5EF4-FFF2-40B4-BE49-F238E27FC236}">
                    <a16:creationId xmlns:a16="http://schemas.microsoft.com/office/drawing/2014/main" id="{94F1828D-7584-4550-81E4-9FBA073C1875}"/>
                  </a:ext>
                </a:extLst>
              </p:cNvPr>
              <p:cNvSpPr/>
              <p:nvPr/>
            </p:nvSpPr>
            <p:spPr>
              <a:xfrm rot="5400000">
                <a:off x="3271302" y="6114503"/>
                <a:ext cx="39370" cy="57803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p>
            </p:txBody>
          </p:sp>
        </p:grpSp>
      </p:grpSp>
      <p:sp>
        <p:nvSpPr>
          <p:cNvPr id="13" name="Left Bracket 12">
            <a:extLst>
              <a:ext uri="{FF2B5EF4-FFF2-40B4-BE49-F238E27FC236}">
                <a16:creationId xmlns:a16="http://schemas.microsoft.com/office/drawing/2014/main" id="{7AA51D32-1F60-40D7-8C99-05E9A9CF7316}"/>
              </a:ext>
            </a:extLst>
          </p:cNvPr>
          <p:cNvSpPr/>
          <p:nvPr/>
        </p:nvSpPr>
        <p:spPr>
          <a:xfrm rot="5400000">
            <a:off x="2536032" y="1144744"/>
            <a:ext cx="109580" cy="151928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p>
        </p:txBody>
      </p:sp>
      <p:sp>
        <p:nvSpPr>
          <p:cNvPr id="14" name="Rectangle 13">
            <a:extLst>
              <a:ext uri="{FF2B5EF4-FFF2-40B4-BE49-F238E27FC236}">
                <a16:creationId xmlns:a16="http://schemas.microsoft.com/office/drawing/2014/main" id="{0976A230-3DB3-44C9-82D4-2EDFCF284721}"/>
              </a:ext>
            </a:extLst>
          </p:cNvPr>
          <p:cNvSpPr/>
          <p:nvPr/>
        </p:nvSpPr>
        <p:spPr>
          <a:xfrm>
            <a:off x="1707359" y="1294936"/>
            <a:ext cx="1906292" cy="600164"/>
          </a:xfrm>
          <a:prstGeom prst="rect">
            <a:avLst/>
          </a:prstGeom>
        </p:spPr>
        <p:txBody>
          <a:bodyPr wrap="none">
            <a:spAutoFit/>
          </a:bodyPr>
          <a:lstStyle/>
          <a:p>
            <a:pPr algn="ctr"/>
            <a:r>
              <a:rPr lang="en-US" sz="1100" b="1" dirty="0"/>
              <a:t>Adjusted odds ratio: 1.49 </a:t>
            </a:r>
            <a:br>
              <a:rPr lang="en-US" sz="1100" dirty="0"/>
            </a:br>
            <a:r>
              <a:rPr lang="en-US" sz="1100" dirty="0"/>
              <a:t>(95% CI 1.16–1.90)</a:t>
            </a:r>
          </a:p>
          <a:p>
            <a:pPr algn="ctr"/>
            <a:r>
              <a:rPr lang="en-US" sz="1100" i="1" dirty="0"/>
              <a:t>P </a:t>
            </a:r>
            <a:r>
              <a:rPr lang="en-US" sz="1100" dirty="0"/>
              <a:t>= 0.0017</a:t>
            </a:r>
          </a:p>
        </p:txBody>
      </p:sp>
      <p:sp>
        <p:nvSpPr>
          <p:cNvPr id="15" name="Footer Placeholder 3">
            <a:extLst>
              <a:ext uri="{FF2B5EF4-FFF2-40B4-BE49-F238E27FC236}">
                <a16:creationId xmlns:a16="http://schemas.microsoft.com/office/drawing/2014/main" id="{E58FCD9D-5953-457D-AEF1-7338F74108FA}"/>
              </a:ext>
            </a:extLst>
          </p:cNvPr>
          <p:cNvSpPr txBox="1">
            <a:spLocks/>
          </p:cNvSpPr>
          <p:nvPr/>
        </p:nvSpPr>
        <p:spPr>
          <a:xfrm>
            <a:off x="460375" y="4401814"/>
            <a:ext cx="8226425" cy="51435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baseline="30000" dirty="0">
                <a:solidFill>
                  <a:schemeClr val="tx1"/>
                </a:solidFill>
              </a:rPr>
              <a:t>*</a:t>
            </a:r>
            <a:r>
              <a:rPr lang="en-US" sz="650" dirty="0">
                <a:solidFill>
                  <a:schemeClr val="tx1"/>
                </a:solidFill>
              </a:rPr>
              <a:t>Weighted statistics</a:t>
            </a:r>
            <a:br>
              <a:rPr lang="en-US" sz="650" dirty="0">
                <a:solidFill>
                  <a:schemeClr val="tx1"/>
                </a:solidFill>
              </a:rPr>
            </a:br>
            <a:r>
              <a:rPr lang="en-US" sz="650" dirty="0">
                <a:solidFill>
                  <a:schemeClr val="tx1"/>
                </a:solidFill>
              </a:rPr>
              <a:t>CI, confidence interval</a:t>
            </a:r>
          </a:p>
        </p:txBody>
      </p:sp>
    </p:spTree>
    <p:extLst>
      <p:ext uri="{BB962C8B-B14F-4D97-AF65-F5344CB8AC3E}">
        <p14:creationId xmlns:p14="http://schemas.microsoft.com/office/powerpoint/2010/main" val="372929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541C-2A93-4519-97A2-D9340110F400}"/>
              </a:ext>
            </a:extLst>
          </p:cNvPr>
          <p:cNvSpPr>
            <a:spLocks noGrp="1"/>
          </p:cNvSpPr>
          <p:nvPr>
            <p:ph type="title"/>
          </p:nvPr>
        </p:nvSpPr>
        <p:spPr/>
        <p:txBody>
          <a:bodyPr/>
          <a:lstStyle/>
          <a:p>
            <a:r>
              <a:rPr lang="en-US" dirty="0"/>
              <a:t>Day 28 all-cause mortality rate after stratification for baseline </a:t>
            </a:r>
            <a:br>
              <a:rPr lang="en-US" dirty="0"/>
            </a:br>
            <a:r>
              <a:rPr lang="en-US" dirty="0"/>
              <a:t>oxygen requirement</a:t>
            </a:r>
          </a:p>
        </p:txBody>
      </p:sp>
      <p:sp>
        <p:nvSpPr>
          <p:cNvPr id="8" name="Content Placeholder 7">
            <a:extLst>
              <a:ext uri="{FF2B5EF4-FFF2-40B4-BE49-F238E27FC236}">
                <a16:creationId xmlns:a16="http://schemas.microsoft.com/office/drawing/2014/main" id="{9137ACAD-DF3C-4704-A5C4-A323F891984F}"/>
              </a:ext>
            </a:extLst>
          </p:cNvPr>
          <p:cNvSpPr>
            <a:spLocks noGrp="1"/>
          </p:cNvSpPr>
          <p:nvPr>
            <p:ph idx="1"/>
          </p:nvPr>
        </p:nvSpPr>
        <p:spPr>
          <a:xfrm>
            <a:off x="446088" y="4191397"/>
            <a:ext cx="8229600" cy="628650"/>
          </a:xfrm>
        </p:spPr>
        <p:txBody>
          <a:bodyPr/>
          <a:lstStyle/>
          <a:p>
            <a:pPr marL="0" indent="0" algn="ctr">
              <a:spcBef>
                <a:spcPts val="600"/>
              </a:spcBef>
              <a:buNone/>
            </a:pPr>
            <a:r>
              <a:rPr lang="en-US" sz="1200" b="1" dirty="0"/>
              <a:t>Patients in the remdesivir cohort on low-flow oxygen at baseline had significantly lower Day 28 all-cause mortality rates compared with the non-remdesivir cohort on low-flow oxygen</a:t>
            </a:r>
          </a:p>
        </p:txBody>
      </p:sp>
      <p:sp>
        <p:nvSpPr>
          <p:cNvPr id="3" name="Text Placeholder 2">
            <a:extLst>
              <a:ext uri="{FF2B5EF4-FFF2-40B4-BE49-F238E27FC236}">
                <a16:creationId xmlns:a16="http://schemas.microsoft.com/office/drawing/2014/main" id="{379C1ED7-7AC5-4359-8C3A-87DA364F7FE0}"/>
              </a:ext>
            </a:extLst>
          </p:cNvPr>
          <p:cNvSpPr>
            <a:spLocks noGrp="1"/>
          </p:cNvSpPr>
          <p:nvPr>
            <p:ph type="body" sz="quarter" idx="13"/>
          </p:nvPr>
        </p:nvSpPr>
        <p:spPr>
          <a:xfrm>
            <a:off x="2278626" y="1024751"/>
            <a:ext cx="4586748" cy="228600"/>
          </a:xfrm>
        </p:spPr>
        <p:txBody>
          <a:bodyPr/>
          <a:lstStyle/>
          <a:p>
            <a:pPr algn="ctr"/>
            <a:r>
              <a:rPr lang="en-US" sz="1200" b="1" dirty="0">
                <a:solidFill>
                  <a:schemeClr val="accent1"/>
                </a:solidFill>
              </a:rPr>
              <a:t>Day 28 all-cause mortality rates for patients categorized according to oxygen support status required at baseline</a:t>
            </a:r>
          </a:p>
        </p:txBody>
      </p:sp>
      <p:sp>
        <p:nvSpPr>
          <p:cNvPr id="5" name="Slide Number Placeholder 4">
            <a:extLst>
              <a:ext uri="{FF2B5EF4-FFF2-40B4-BE49-F238E27FC236}">
                <a16:creationId xmlns:a16="http://schemas.microsoft.com/office/drawing/2014/main" id="{4CE703F8-43F0-41D1-98AA-38273E1CBEB9}"/>
              </a:ext>
            </a:extLst>
          </p:cNvPr>
          <p:cNvSpPr>
            <a:spLocks noGrp="1"/>
          </p:cNvSpPr>
          <p:nvPr>
            <p:ph type="sldNum" sz="quarter" idx="16"/>
          </p:nvPr>
        </p:nvSpPr>
        <p:spPr/>
        <p:txBody>
          <a:bodyPr/>
          <a:lstStyle/>
          <a:p>
            <a:fld id="{94BD5F9E-BC76-487B-A2BC-019AD28A14BF}" type="slidenum">
              <a:rPr lang="en-US" smtClean="0"/>
              <a:pPr/>
              <a:t>9</a:t>
            </a:fld>
            <a:endParaRPr lang="en-US" dirty="0"/>
          </a:p>
        </p:txBody>
      </p:sp>
      <p:sp>
        <p:nvSpPr>
          <p:cNvPr id="13" name="Footer Placeholder 3">
            <a:extLst>
              <a:ext uri="{FF2B5EF4-FFF2-40B4-BE49-F238E27FC236}">
                <a16:creationId xmlns:a16="http://schemas.microsoft.com/office/drawing/2014/main" id="{13D7B079-B235-470E-A2BB-942045D4CA22}"/>
              </a:ext>
            </a:extLst>
          </p:cNvPr>
          <p:cNvSpPr txBox="1">
            <a:spLocks/>
          </p:cNvSpPr>
          <p:nvPr/>
        </p:nvSpPr>
        <p:spPr>
          <a:xfrm>
            <a:off x="460375" y="4671059"/>
            <a:ext cx="8226425" cy="240665"/>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50" dirty="0">
              <a:solidFill>
                <a:schemeClr val="tx1"/>
              </a:solidFill>
            </a:endParaRPr>
          </a:p>
        </p:txBody>
      </p:sp>
      <p:pic>
        <p:nvPicPr>
          <p:cNvPr id="6" name="Picture 5">
            <a:extLst>
              <a:ext uri="{FF2B5EF4-FFF2-40B4-BE49-F238E27FC236}">
                <a16:creationId xmlns:a16="http://schemas.microsoft.com/office/drawing/2014/main" id="{B88CEC57-A03F-4996-97BD-5BC40D429F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0514" y="1478615"/>
            <a:ext cx="8402970" cy="2579647"/>
          </a:xfrm>
          <a:prstGeom prst="rect">
            <a:avLst/>
          </a:prstGeom>
        </p:spPr>
      </p:pic>
      <p:sp>
        <p:nvSpPr>
          <p:cNvPr id="11" name="Rectangle 10">
            <a:extLst>
              <a:ext uri="{FF2B5EF4-FFF2-40B4-BE49-F238E27FC236}">
                <a16:creationId xmlns:a16="http://schemas.microsoft.com/office/drawing/2014/main" id="{B04DB854-3975-4739-85A1-344715820CB8}"/>
              </a:ext>
            </a:extLst>
          </p:cNvPr>
          <p:cNvSpPr/>
          <p:nvPr/>
        </p:nvSpPr>
        <p:spPr>
          <a:xfrm>
            <a:off x="2252973" y="2934700"/>
            <a:ext cx="6433827" cy="211015"/>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9" name="Footer Placeholder 3">
            <a:extLst>
              <a:ext uri="{FF2B5EF4-FFF2-40B4-BE49-F238E27FC236}">
                <a16:creationId xmlns:a16="http://schemas.microsoft.com/office/drawing/2014/main" id="{47248CC2-FFB4-4AB5-B1E0-3F1ADF4BE4D2}"/>
              </a:ext>
            </a:extLst>
          </p:cNvPr>
          <p:cNvSpPr txBox="1">
            <a:spLocks/>
          </p:cNvSpPr>
          <p:nvPr/>
        </p:nvSpPr>
        <p:spPr>
          <a:xfrm>
            <a:off x="460375" y="4401814"/>
            <a:ext cx="8226425" cy="514350"/>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baseline="30000" dirty="0">
                <a:solidFill>
                  <a:schemeClr val="tx1"/>
                </a:solidFill>
              </a:rPr>
              <a:t>*</a:t>
            </a:r>
            <a:r>
              <a:rPr lang="en-US" sz="650" dirty="0">
                <a:solidFill>
                  <a:schemeClr val="tx1"/>
                </a:solidFill>
              </a:rPr>
              <a:t>Weighted statistics</a:t>
            </a:r>
            <a:br>
              <a:rPr lang="en-US" sz="650" dirty="0">
                <a:solidFill>
                  <a:schemeClr val="tx1"/>
                </a:solidFill>
              </a:rPr>
            </a:br>
            <a:r>
              <a:rPr lang="en-US" sz="650" dirty="0">
                <a:solidFill>
                  <a:schemeClr val="tx1"/>
                </a:solidFill>
              </a:rPr>
              <a:t>CI, confidence interval</a:t>
            </a:r>
          </a:p>
        </p:txBody>
      </p:sp>
    </p:spTree>
    <p:extLst>
      <p:ext uri="{BB962C8B-B14F-4D97-AF65-F5344CB8AC3E}">
        <p14:creationId xmlns:p14="http://schemas.microsoft.com/office/powerpoint/2010/main" val="2530779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COUNT" val="3"/>
</p:tagLst>
</file>

<file path=ppt/theme/theme1.xml><?xml version="1.0" encoding="utf-8"?>
<a:theme xmlns:a="http://schemas.openxmlformats.org/drawingml/2006/main" name="Gilead HIV TemplateV6">
  <a:themeElements>
    <a:clrScheme name="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extLst>
    <a:ext uri="{05A4C25C-085E-4340-85A3-A5531E510DB2}">
      <thm15:themeFamily xmlns:thm15="http://schemas.microsoft.com/office/thememl/2012/main" name="Gilead HIV TemplateV6.potx" id="{88B0C9EA-49A4-4B8F-80AC-673A8C15F9AB}" vid="{1220EA46-7CB4-4D13-8E8B-CCBD94359894}"/>
    </a:ext>
  </a:extLst>
</a:theme>
</file>

<file path=ppt/theme/theme2.xml><?xml version="1.0" encoding="utf-8"?>
<a:theme xmlns:a="http://schemas.openxmlformats.org/drawingml/2006/main" name="Office Theme">
  <a:themeElements>
    <a:clrScheme name="Virtual CROI 2021 1">
      <a:dk1>
        <a:srgbClr val="231F20"/>
      </a:dk1>
      <a:lt1>
        <a:srgbClr val="FFFFFF"/>
      </a:lt1>
      <a:dk2>
        <a:srgbClr val="34558B"/>
      </a:dk2>
      <a:lt2>
        <a:srgbClr val="E7E6E6"/>
      </a:lt2>
      <a:accent1>
        <a:srgbClr val="34558B"/>
      </a:accent1>
      <a:accent2>
        <a:srgbClr val="F5B895"/>
      </a:accent2>
      <a:accent3>
        <a:srgbClr val="F3D5AD"/>
      </a:accent3>
      <a:accent4>
        <a:srgbClr val="A58D7F"/>
      </a:accent4>
      <a:accent5>
        <a:srgbClr val="B5C7D3"/>
      </a:accent5>
      <a:accent6>
        <a:srgbClr val="658DC6"/>
      </a:accent6>
      <a:hlink>
        <a:srgbClr val="34558B"/>
      </a:hlink>
      <a:folHlink>
        <a:srgbClr val="3455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theme>
</file>

<file path=ppt/theme/theme4.xml><?xml version="1.0" encoding="utf-8"?>
<a:theme xmlns:a="http://schemas.openxmlformats.org/drawingml/2006/main" name="Office Theme">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BF9346F180AE4B98C52B577D8712C5" ma:contentTypeVersion="13" ma:contentTypeDescription="Create a new document." ma:contentTypeScope="" ma:versionID="cb26bf10b65e53b77f60d0d30ca43c73">
  <xsd:schema xmlns:xsd="http://www.w3.org/2001/XMLSchema" xmlns:xs="http://www.w3.org/2001/XMLSchema" xmlns:p="http://schemas.microsoft.com/office/2006/metadata/properties" xmlns:ns3="2b85bf56-b412-45ef-b04a-aa8d267d5253" xmlns:ns4="e23c2d5b-75ac-4ef4-9f71-cf9a4ba7e4a1" targetNamespace="http://schemas.microsoft.com/office/2006/metadata/properties" ma:root="true" ma:fieldsID="905a6be26d5b1f485dbb119a90b9835d" ns3:_="" ns4:_="">
    <xsd:import namespace="2b85bf56-b412-45ef-b04a-aa8d267d5253"/>
    <xsd:import namespace="e23c2d5b-75ac-4ef4-9f71-cf9a4ba7e4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bf56-b412-45ef-b04a-aa8d267d52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3c2d5b-75ac-4ef4-9f71-cf9a4ba7e4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FD465-DDBC-420D-8F89-002E888FE46F}">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e23c2d5b-75ac-4ef4-9f71-cf9a4ba7e4a1"/>
    <ds:schemaRef ds:uri="http://schemas.microsoft.com/office/infopath/2007/PartnerControls"/>
    <ds:schemaRef ds:uri="2b85bf56-b412-45ef-b04a-aa8d267d5253"/>
    <ds:schemaRef ds:uri="http://purl.org/dc/elements/1.1/"/>
  </ds:schemaRefs>
</ds:datastoreItem>
</file>

<file path=customXml/itemProps2.xml><?xml version="1.0" encoding="utf-8"?>
<ds:datastoreItem xmlns:ds="http://schemas.openxmlformats.org/officeDocument/2006/customXml" ds:itemID="{74221A7D-F404-49F9-8BD8-2856DB0A8A82}">
  <ds:schemaRefs>
    <ds:schemaRef ds:uri="http://schemas.microsoft.com/sharepoint/v3/contenttype/forms"/>
  </ds:schemaRefs>
</ds:datastoreItem>
</file>

<file path=customXml/itemProps3.xml><?xml version="1.0" encoding="utf-8"?>
<ds:datastoreItem xmlns:ds="http://schemas.openxmlformats.org/officeDocument/2006/customXml" ds:itemID="{D973F5CA-E18B-4D6D-ABCD-CE2ED6CAF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5bf56-b412-45ef-b04a-aa8d267d5253"/>
    <ds:schemaRef ds:uri="e23c2d5b-75ac-4ef4-9f71-cf9a4ba7e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1418</TotalTime>
  <Words>2237</Words>
  <Application>Microsoft Office PowerPoint</Application>
  <PresentationFormat>On-screen Show (16:9)</PresentationFormat>
  <Paragraphs>245</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Oriya MN</vt:lpstr>
      <vt:lpstr>Wingdings</vt:lpstr>
      <vt:lpstr>Gilead HIV TemplateV6</vt:lpstr>
      <vt:lpstr>Office Theme</vt:lpstr>
      <vt:lpstr>Remdesivir Versus Standard of Care for Severe Coronavirus Disease 2019 Infection</vt:lpstr>
      <vt:lpstr>Remdesivir Versus Standard of Care for Severe Coronavirus Disease 2019 Infection  SA Olender1, TL Walunas2, E Martinez3, M Boffito4, KK Perez5, A Castagna6, S Wang7, P Goyal8, D Ripamonti9, JI Bernardino10, R Haubrich11, AP Chokkalingam11, G Wu11, H Diaz-Cuervo12, DM Brainard11</vt:lpstr>
      <vt:lpstr>Introduction</vt:lpstr>
      <vt:lpstr>Methods: Study design</vt:lpstr>
      <vt:lpstr>Methods: Patient disposition</vt:lpstr>
      <vt:lpstr>Methods: Day 14 clinical recovery</vt:lpstr>
      <vt:lpstr>Patient demographics and baseline characteristics for the matched population (full analysis set)</vt:lpstr>
      <vt:lpstr>Primary endpoint analyses:  Day 14 clinical recovery and Day 28 all-cause mortality </vt:lpstr>
      <vt:lpstr>Day 28 all-cause mortality rate after stratification for baseline  oxygen requirement</vt:lpstr>
      <vt:lpstr>Multivariable analysis: Additional factors that influence  28-day survival in patients with severe COVID-19 </vt:lpstr>
      <vt:lpstr>Conclusions</vt:lpstr>
      <vt:lpstr>Acknowledgments</vt:lpstr>
    </vt:vector>
  </TitlesOfParts>
  <Company>Gilead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Gilead HIV Template Title Slide Layout</dc:title>
  <dc:creator>David Thorpe</dc:creator>
  <cp:lastModifiedBy>Aspire Scientific</cp:lastModifiedBy>
  <cp:revision>194</cp:revision>
  <cp:lastPrinted>2021-01-26T15:23:31Z</cp:lastPrinted>
  <dcterms:created xsi:type="dcterms:W3CDTF">2020-05-04T15:30:38Z</dcterms:created>
  <dcterms:modified xsi:type="dcterms:W3CDTF">2021-02-12T12:35:14Z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0x010100EABF9346F180AE4B98C52B577D8712C5</vt:lpwstr>
  </property>
</Properties>
</file>