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9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0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11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6" r:id="rId1"/>
  </p:sldMasterIdLst>
  <p:notesMasterIdLst>
    <p:notesMasterId r:id="rId20"/>
  </p:notesMasterIdLst>
  <p:handoutMasterIdLst>
    <p:handoutMasterId r:id="rId21"/>
  </p:handoutMasterIdLst>
  <p:sldIdLst>
    <p:sldId id="400" r:id="rId2"/>
    <p:sldId id="401" r:id="rId3"/>
    <p:sldId id="402" r:id="rId4"/>
    <p:sldId id="448" r:id="rId5"/>
    <p:sldId id="449" r:id="rId6"/>
    <p:sldId id="436" r:id="rId7"/>
    <p:sldId id="405" r:id="rId8"/>
    <p:sldId id="437" r:id="rId9"/>
    <p:sldId id="447" r:id="rId10"/>
    <p:sldId id="439" r:id="rId11"/>
    <p:sldId id="421" r:id="rId12"/>
    <p:sldId id="445" r:id="rId13"/>
    <p:sldId id="446" r:id="rId14"/>
    <p:sldId id="415" r:id="rId15"/>
    <p:sldId id="424" r:id="rId16"/>
    <p:sldId id="438" r:id="rId17"/>
    <p:sldId id="419" r:id="rId18"/>
    <p:sldId id="420" r:id="rId19"/>
  </p:sldIdLst>
  <p:sldSz cx="9144000" cy="6858000" type="screen4x3"/>
  <p:notesSz cx="7010400" cy="922337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32">
          <p15:clr>
            <a:srgbClr val="A4A3A4"/>
          </p15:clr>
        </p15:guide>
        <p15:guide id="2" orient="horz" pos="864">
          <p15:clr>
            <a:srgbClr val="A4A3A4"/>
          </p15:clr>
        </p15:guide>
        <p15:guide id="3" orient="horz" pos="4224">
          <p15:clr>
            <a:srgbClr val="A4A3A4"/>
          </p15:clr>
        </p15:guide>
        <p15:guide id="4" orient="horz" pos="2112">
          <p15:clr>
            <a:srgbClr val="A4A3A4"/>
          </p15:clr>
        </p15:guide>
        <p15:guide id="5" pos="528">
          <p15:clr>
            <a:srgbClr val="A4A3A4"/>
          </p15:clr>
        </p15:guide>
        <p15:guide id="6" pos="336">
          <p15:clr>
            <a:srgbClr val="A4A3A4"/>
          </p15:clr>
        </p15:guide>
        <p15:guide id="7" pos="5616">
          <p15:clr>
            <a:srgbClr val="A4A3A4"/>
          </p15:clr>
        </p15:guide>
        <p15:guide id="8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05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Amy Pierce" initials="AP" lastIdx="5" clrIdx="6">
    <p:extLst>
      <p:ext uri="{19B8F6BF-5375-455C-9EA6-DF929625EA0E}">
        <p15:presenceInfo xmlns:p15="http://schemas.microsoft.com/office/powerpoint/2012/main" userId="Amy Pierce" providerId="None"/>
      </p:ext>
    </p:extLst>
  </p:cmAuthor>
  <p:cmAuthor id="1" name="crt83599" initials="CRT" lastIdx="22" clrIdx="0"/>
  <p:cmAuthor id="8" name="Keeley Sankey (MTM)" initials="KS(" lastIdx="30" clrIdx="7">
    <p:extLst>
      <p:ext uri="{19B8F6BF-5375-455C-9EA6-DF929625EA0E}">
        <p15:presenceInfo xmlns:p15="http://schemas.microsoft.com/office/powerpoint/2012/main" userId="S-1-5-21-2754625900-2601979746-2412578218-9825" providerId="AD"/>
      </p:ext>
    </p:extLst>
  </p:cmAuthor>
  <p:cmAuthor id="2" name="Sharmin Bovill (MTM)" initials="SB(" lastIdx="31" clrIdx="1"/>
  <p:cmAuthor id="3" name="Ralph DeMasi" initials="RD" lastIdx="11" clrIdx="2"/>
  <p:cmAuthor id="4" name="Mark Gummel" initials="MG" lastIdx="44" clrIdx="3"/>
  <p:cmAuthor id="5" name="Helena Bailes (MTM)" initials="HB(" lastIdx="1" clrIdx="4">
    <p:extLst>
      <p:ext uri="{19B8F6BF-5375-455C-9EA6-DF929625EA0E}">
        <p15:presenceInfo xmlns:p15="http://schemas.microsoft.com/office/powerpoint/2012/main" userId="S-1-5-21-2754625900-2601979746-2412578218-9747" providerId="AD"/>
      </p:ext>
    </p:extLst>
  </p:cmAuthor>
  <p:cmAuthor id="6" name="Max Lataillade" initials="ML" lastIdx="11" clrIdx="5">
    <p:extLst>
      <p:ext uri="{19B8F6BF-5375-455C-9EA6-DF929625EA0E}">
        <p15:presenceInfo xmlns:p15="http://schemas.microsoft.com/office/powerpoint/2012/main" userId="Max Lataillad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8DB"/>
    <a:srgbClr val="000000"/>
    <a:srgbClr val="E31836"/>
    <a:srgbClr val="FF9900"/>
    <a:srgbClr val="FFD5DE"/>
    <a:srgbClr val="CAE8AA"/>
    <a:srgbClr val="008790"/>
    <a:srgbClr val="14C3FF"/>
    <a:srgbClr val="FFFF37"/>
    <a:srgbClr val="99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59" autoAdjust="0"/>
    <p:restoredTop sz="76149" autoAdjust="0"/>
  </p:normalViewPr>
  <p:slideViewPr>
    <p:cSldViewPr snapToGrid="0">
      <p:cViewPr varScale="1">
        <p:scale>
          <a:sx n="51" d="100"/>
          <a:sy n="51" d="100"/>
        </p:scale>
        <p:origin x="1974" y="66"/>
      </p:cViewPr>
      <p:guideLst>
        <p:guide orient="horz" pos="432"/>
        <p:guide orient="horz" pos="864"/>
        <p:guide orient="horz" pos="4224"/>
        <p:guide orient="horz" pos="2112"/>
        <p:guide pos="528"/>
        <p:guide pos="336"/>
        <p:guide pos="5616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59" d="100"/>
          <a:sy n="59" d="100"/>
        </p:scale>
        <p:origin x="-2606" y="-67"/>
      </p:cViewPr>
      <p:guideLst>
        <p:guide orient="horz" pos="2905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Relationship Id="rId27" Type="http://schemas.microsoft.com/office/2015/10/relationships/revisionInfo" Target="revisionInfo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nglocal.com\mtm\MAN\Clients\ViiV%20Healthcare\1.%20Projects\1017382%20EACS%20Phase%203%20FTR%20Presentation\6.%20MoA%20images%20and%20figures\Figure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nglocal.com\mtm\MAN\Clients\ViiV%20Healthcare\1.%20Projects\1017382%20EACS%20Phase%203%20FTR%20Presentation\6.%20MoA%20images%20and%20figures\Figures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nglocal.com\mtm\MAN\Clients\ViiV%20Healthcare\1.%20Projects\1017382%20EACS%20Phase%203%20FTR%20Presentation\6.%20MoA%20images%20and%20figures\Figures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\\nglocal.com\mtm\MAN\Clients\ViiV%20Healthcare\1.%20Projects\1017382%20EACS%20Phase%203%20FTR%20Presentation\6.%20MoA%20images%20and%20figures\Figures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\\nglocal.com\mtm\MAN\Clients\ViiV%20Healthcare\1.%20Projects\1017382%20EACS%20Phase%203%20FTR%20Presentation\6.%20MoA%20images%20and%20figures\Figures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\\nglocal.com\mtm\MAN\Clients\ViiV%20Healthcare\1.%20Projects\1017382%20EACS%20Phase%203%20FTR%20Presentation\6.%20MoA%20images%20and%20figures\Figures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\\nglocal.com\mtm\MAN\Clients\ViiV%20Healthcare\1.%20Projects\1017382%20EACS%20Phase%203%20FTR%20Presentation\6.%20MoA%20images%20and%20figures\Figures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\\nglocal.com\mtm\MAN\Clients\ViiV%20Healthcare\1.%20Projects\1017382%20EACS%20Phase%203%20FTR%20Presentation\6.%20MoA%20images%20and%20figures\Figures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OBT!$A$31</c:f>
              <c:strCache>
                <c:ptCount val="1"/>
                <c:pt idx="0">
                  <c:v>ARV Agents = 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OBT!$B$30:$C$30</c:f>
              <c:strCache>
                <c:ptCount val="2"/>
                <c:pt idx="0">
                  <c:v>Randomised Cohort 
(N=272)</c:v>
                </c:pt>
                <c:pt idx="1">
                  <c:v>Non-randomised Cohort
 (N=99)
</c:v>
                </c:pt>
              </c:strCache>
            </c:strRef>
          </c:cat>
          <c:val>
            <c:numRef>
              <c:f>OBT!$B$31:$C$31</c:f>
              <c:numCache>
                <c:formatCode>General</c:formatCode>
                <c:ptCount val="2"/>
                <c:pt idx="0">
                  <c:v>10</c:v>
                </c:pt>
                <c:pt idx="1">
                  <c:v>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BA4-42C3-8CAF-0926F3809BBB}"/>
            </c:ext>
          </c:extLst>
        </c:ser>
        <c:ser>
          <c:idx val="1"/>
          <c:order val="1"/>
          <c:tx>
            <c:strRef>
              <c:f>OBT!$A$32</c:f>
              <c:strCache>
                <c:ptCount val="1"/>
                <c:pt idx="0">
                  <c:v>ARV Agents = 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1"/>
              <c:tx>
                <c:rich>
                  <a:bodyPr/>
                  <a:lstStyle/>
                  <a:p>
                    <a:fld id="{A2A42848-9257-45AF-8E9E-D4D72306958E}" type="VALUE">
                      <a:rPr lang="en-US" smtClean="0"/>
                      <a:pPr/>
                      <a:t>[VALUE]</a:t>
                    </a:fld>
                    <a:r>
                      <a:rPr lang="en-US" dirty="0"/>
                      <a:t>*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76CB-4CFF-A4BA-7E0E0CAB21F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OBT!$B$30:$C$30</c:f>
              <c:strCache>
                <c:ptCount val="2"/>
                <c:pt idx="0">
                  <c:v>Randomised Cohort 
(N=272)</c:v>
                </c:pt>
                <c:pt idx="1">
                  <c:v>Non-randomised Cohort
 (N=99)
</c:v>
                </c:pt>
              </c:strCache>
            </c:strRef>
          </c:cat>
          <c:val>
            <c:numRef>
              <c:f>OBT!$B$32:$C$32</c:f>
              <c:numCache>
                <c:formatCode>General</c:formatCode>
                <c:ptCount val="2"/>
                <c:pt idx="0">
                  <c:v>48</c:v>
                </c:pt>
                <c:pt idx="1">
                  <c:v>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BA4-42C3-8CAF-0926F3809BBB}"/>
            </c:ext>
          </c:extLst>
        </c:ser>
        <c:ser>
          <c:idx val="2"/>
          <c:order val="2"/>
          <c:tx>
            <c:strRef>
              <c:f>OBT!$A$33</c:f>
              <c:strCache>
                <c:ptCount val="1"/>
                <c:pt idx="0">
                  <c:v>ARV Agents = 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OBT!$B$30:$C$30</c:f>
              <c:strCache>
                <c:ptCount val="2"/>
                <c:pt idx="0">
                  <c:v>Randomised Cohort 
(N=272)</c:v>
                </c:pt>
                <c:pt idx="1">
                  <c:v>Non-randomised Cohort
 (N=99)
</c:v>
                </c:pt>
              </c:strCache>
            </c:strRef>
          </c:cat>
          <c:val>
            <c:numRef>
              <c:f>OBT!$B$33:$C$33</c:f>
              <c:numCache>
                <c:formatCode>General</c:formatCode>
                <c:ptCount val="2"/>
                <c:pt idx="0">
                  <c:v>42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BA4-42C3-8CAF-0926F3809BBB}"/>
            </c:ext>
          </c:extLst>
        </c:ser>
        <c:ser>
          <c:idx val="3"/>
          <c:order val="3"/>
          <c:tx>
            <c:strRef>
              <c:f>OBT!$A$34</c:f>
              <c:strCache>
                <c:ptCount val="1"/>
                <c:pt idx="0">
                  <c:v>ARV Agents &gt; 2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OBT!$B$30:$C$30</c:f>
              <c:strCache>
                <c:ptCount val="2"/>
                <c:pt idx="0">
                  <c:v>Randomised Cohort 
(N=272)</c:v>
                </c:pt>
                <c:pt idx="1">
                  <c:v>Non-randomised Cohort
 (N=99)
</c:v>
                </c:pt>
              </c:strCache>
            </c:strRef>
          </c:cat>
          <c:val>
            <c:numRef>
              <c:f>OBT!$B$34:$C$34</c:f>
              <c:numCache>
                <c:formatCode>General</c:formatCode>
                <c:ptCount val="2"/>
                <c:pt idx="0">
                  <c:v>0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BA4-42C3-8CAF-0926F3809BB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0"/>
        <c:axId val="417964048"/>
        <c:axId val="417971920"/>
      </c:barChart>
      <c:catAx>
        <c:axId val="4179640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ysClr val="windowText" lastClr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417971920"/>
        <c:crosses val="autoZero"/>
        <c:auto val="1"/>
        <c:lblAlgn val="ctr"/>
        <c:lblOffset val="100"/>
        <c:noMultiLvlLbl val="0"/>
      </c:catAx>
      <c:valAx>
        <c:axId val="417971920"/>
        <c:scaling>
          <c:orientation val="minMax"/>
          <c:max val="100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solidFill>
              <a:sysClr val="windowText" lastClr="000000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4179640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8.3052724437273975E-2"/>
          <c:y val="7.5979585937422224E-4"/>
          <c:w val="0.38653419078608553"/>
          <c:h val="0.28146262571892788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50"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'Prior ARV'!$B$3</c:f>
              <c:strCache>
                <c:ptCount val="1"/>
                <c:pt idx="0">
                  <c:v>Randomised Cohort 
(N=272)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'Prior ARV'!$A$4:$A$9</c:f>
              <c:strCache>
                <c:ptCount val="6"/>
                <c:pt idx="0">
                  <c:v>NRTI</c:v>
                </c:pt>
                <c:pt idx="1">
                  <c:v>NNRTI</c:v>
                </c:pt>
                <c:pt idx="2">
                  <c:v>PI</c:v>
                </c:pt>
                <c:pt idx="3">
                  <c:v>INI</c:v>
                </c:pt>
                <c:pt idx="4">
                  <c:v>CCR5 Antagonist</c:v>
                </c:pt>
                <c:pt idx="5">
                  <c:v>Fusion Inhibitor</c:v>
                </c:pt>
              </c:strCache>
            </c:strRef>
          </c:cat>
          <c:val>
            <c:numRef>
              <c:f>'Prior ARV'!$B$4:$B$9</c:f>
              <c:numCache>
                <c:formatCode>General</c:formatCode>
                <c:ptCount val="6"/>
                <c:pt idx="0">
                  <c:v>99</c:v>
                </c:pt>
                <c:pt idx="1">
                  <c:v>92</c:v>
                </c:pt>
                <c:pt idx="2">
                  <c:v>94</c:v>
                </c:pt>
                <c:pt idx="3">
                  <c:v>75</c:v>
                </c:pt>
                <c:pt idx="4">
                  <c:v>26</c:v>
                </c:pt>
                <c:pt idx="5">
                  <c:v>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15A-41AC-92AA-449789DA1A71}"/>
            </c:ext>
          </c:extLst>
        </c:ser>
        <c:ser>
          <c:idx val="1"/>
          <c:order val="1"/>
          <c:tx>
            <c:strRef>
              <c:f>'Prior ARV'!$C$3</c:f>
              <c:strCache>
                <c:ptCount val="1"/>
                <c:pt idx="0">
                  <c:v>Non-randomised Cohort
 (N=99)
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2.882123421451168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15A-41AC-92AA-449789DA1A7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'Prior ARV'!$A$4:$A$9</c:f>
              <c:strCache>
                <c:ptCount val="6"/>
                <c:pt idx="0">
                  <c:v>NRTI</c:v>
                </c:pt>
                <c:pt idx="1">
                  <c:v>NNRTI</c:v>
                </c:pt>
                <c:pt idx="2">
                  <c:v>PI</c:v>
                </c:pt>
                <c:pt idx="3">
                  <c:v>INI</c:v>
                </c:pt>
                <c:pt idx="4">
                  <c:v>CCR5 Antagonist</c:v>
                </c:pt>
                <c:pt idx="5">
                  <c:v>Fusion Inhibitor</c:v>
                </c:pt>
              </c:strCache>
            </c:strRef>
          </c:cat>
          <c:val>
            <c:numRef>
              <c:f>'Prior ARV'!$C$4:$C$9</c:f>
              <c:numCache>
                <c:formatCode>General</c:formatCode>
                <c:ptCount val="6"/>
                <c:pt idx="0">
                  <c:v>100</c:v>
                </c:pt>
                <c:pt idx="1">
                  <c:v>96</c:v>
                </c:pt>
                <c:pt idx="2">
                  <c:v>99</c:v>
                </c:pt>
                <c:pt idx="3">
                  <c:v>95</c:v>
                </c:pt>
                <c:pt idx="4">
                  <c:v>40</c:v>
                </c:pt>
                <c:pt idx="5">
                  <c:v>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15A-41AC-92AA-449789DA1A7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217357504"/>
        <c:axId val="217357832"/>
      </c:barChart>
      <c:catAx>
        <c:axId val="2173575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217357832"/>
        <c:crosses val="autoZero"/>
        <c:auto val="1"/>
        <c:lblAlgn val="ctr"/>
        <c:lblOffset val="100"/>
        <c:noMultiLvlLbl val="0"/>
      </c:catAx>
      <c:valAx>
        <c:axId val="217357832"/>
        <c:scaling>
          <c:orientation val="minMax"/>
          <c:max val="100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2173575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50"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Sheet3!$B$2</c:f>
              <c:strCache>
                <c:ptCount val="1"/>
                <c:pt idx="0">
                  <c:v>Adjusted Mean*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4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15E9-4ED2-88F7-8DD8DC31943C}"/>
              </c:ext>
            </c:extLst>
          </c:dPt>
          <c:dPt>
            <c:idx val="1"/>
            <c:invertIfNegative val="0"/>
            <c:bubble3D val="0"/>
            <c:spPr>
              <a:solidFill>
                <a:srgbClr val="0098DB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401-4FDA-B0D5-EB5095179319}"/>
              </c:ext>
            </c:extLst>
          </c:dPt>
          <c:dLbls>
            <c:dLbl>
              <c:idx val="0"/>
              <c:layout>
                <c:manualLayout>
                  <c:x val="3.816451520472748E-3"/>
                  <c:y val="-0.14487594452036434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-0.17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5E9-4ED2-88F7-8DD8DC31943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5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errBars>
            <c:errBarType val="both"/>
            <c:errValType val="cust"/>
            <c:noEndCap val="0"/>
            <c:plus>
              <c:numRef>
                <c:f>Sheet3!$E$3:$E$4</c:f>
                <c:numCache>
                  <c:formatCode>General</c:formatCode>
                  <c:ptCount val="2"/>
                  <c:pt idx="0">
                    <c:v>-0.16</c:v>
                  </c:pt>
                  <c:pt idx="1">
                    <c:v>-9.4999999999999973E-2</c:v>
                  </c:pt>
                </c:numCache>
              </c:numRef>
            </c:plus>
            <c:minus>
              <c:numRef>
                <c:f>Sheet3!$F$3:$F$4</c:f>
                <c:numCache>
                  <c:formatCode>General</c:formatCode>
                  <c:ptCount val="2"/>
                  <c:pt idx="0">
                    <c:v>-0.159</c:v>
                  </c:pt>
                  <c:pt idx="1">
                    <c:v>-9.2000000000000082E-2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Sheet3!$A$3:$A$4</c:f>
              <c:strCache>
                <c:ptCount val="2"/>
                <c:pt idx="0">
                  <c:v>Placebo</c:v>
                </c:pt>
                <c:pt idx="1">
                  <c:v>FTR 600mg 
BID</c:v>
                </c:pt>
              </c:strCache>
            </c:strRef>
          </c:cat>
          <c:val>
            <c:numRef>
              <c:f>Sheet3!$B$3:$B$4</c:f>
              <c:numCache>
                <c:formatCode>General</c:formatCode>
                <c:ptCount val="2"/>
                <c:pt idx="0">
                  <c:v>-0.16600000000000001</c:v>
                </c:pt>
                <c:pt idx="1">
                  <c:v>-0.79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401-4FDA-B0D5-EB509517931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41"/>
        <c:overlap val="-33"/>
        <c:axId val="327920848"/>
        <c:axId val="327921176"/>
      </c:barChart>
      <c:catAx>
        <c:axId val="3279208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5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327921176"/>
        <c:crosses val="autoZero"/>
        <c:auto val="1"/>
        <c:lblAlgn val="ctr"/>
        <c:lblOffset val="0"/>
        <c:noMultiLvlLbl val="0"/>
      </c:catAx>
      <c:valAx>
        <c:axId val="32792117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5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3279208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5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865441590038942"/>
          <c:y val="2.736318407960199E-2"/>
          <c:w val="0.89134558409961062"/>
          <c:h val="0.85116304210520899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'40, 200, 400 cml'!$A$3</c:f>
              <c:strCache>
                <c:ptCount val="1"/>
                <c:pt idx="0">
                  <c:v>&lt;40 c/mL 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tx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98DB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656-4CBF-B6A4-EDA586324500}"/>
              </c:ext>
            </c:extLst>
          </c:dPt>
          <c:dPt>
            <c:idx val="1"/>
            <c:invertIfNegative val="0"/>
            <c:bubble3D val="0"/>
            <c:spPr>
              <a:solidFill>
                <a:srgbClr val="002060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656-4CBF-B6A4-EDA586324500}"/>
              </c:ext>
            </c:extLst>
          </c:dPt>
          <c:dLbls>
            <c:dLbl>
              <c:idx val="0"/>
              <c:layout>
                <c:manualLayout>
                  <c:x val="7.0378303305445493E-3"/>
                  <c:y val="0.13087723244250118"/>
                </c:manualLayout>
              </c:layout>
              <c:tx>
                <c:rich>
                  <a:bodyPr rot="0" spcFirstLastPara="1" vertOverflow="ellipsis" vert="horz" wrap="square" anchor="ctr" anchorCtr="0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100" b="0" i="0" u="none" strike="noStrike" kern="1200" baseline="0">
                        <a:solidFill>
                          <a:srgbClr val="FFFFFF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r>
                      <a:rPr lang="pt-BR" sz="1100" b="1" u="none" dirty="0">
                        <a:solidFill>
                          <a:schemeClr val="bg1"/>
                        </a:solidFill>
                      </a:rPr>
                      <a:t>&lt;40 c/mL</a:t>
                    </a:r>
                    <a:br>
                      <a:rPr lang="pt-BR" sz="1100" b="1" u="none" dirty="0">
                        <a:solidFill>
                          <a:schemeClr val="bg1"/>
                        </a:solidFill>
                      </a:rPr>
                    </a:br>
                    <a:r>
                      <a:rPr lang="pt-BR" sz="1100" b="0" i="0" u="none" strike="noStrike" kern="1200" baseline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54%</a:t>
                    </a:r>
                    <a:br>
                      <a:rPr lang="pt-BR" sz="1100" b="0" i="0" u="none" strike="noStrike" kern="1200" baseline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</a:br>
                    <a:r>
                      <a:rPr lang="pt-BR" sz="1100" b="0" i="0" u="none" strike="noStrike" kern="1200" baseline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n=146</a:t>
                    </a:r>
                  </a:p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100">
                        <a:solidFill>
                          <a:srgbClr val="FFFFFF"/>
                        </a:solidFill>
                      </a:defRPr>
                    </a:pPr>
                    <a:endParaRPr lang="pt-BR" sz="1100" b="1" dirty="0">
                      <a:solidFill>
                        <a:schemeClr val="bg1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0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sz="1100" b="0" i="0" u="none" strike="noStrike" kern="1200" baseline="0">
                      <a:solidFill>
                        <a:srgbClr val="FFFFFF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656-4CBF-B6A4-EDA586324500}"/>
                </c:ext>
              </c:extLst>
            </c:dLbl>
            <c:dLbl>
              <c:idx val="1"/>
              <c:layout>
                <c:manualLayout>
                  <c:x val="7.291587126637496E-3"/>
                  <c:y val="4.0446407322328154E-2"/>
                </c:manualLayout>
              </c:layout>
              <c:tx>
                <c:rich>
                  <a:bodyPr rot="0" spcFirstLastPara="1" vertOverflow="ellipsis" vert="horz" wrap="square" anchor="ctr" anchorCtr="0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100" b="0" i="0" u="none" strike="noStrike" kern="1200" baseline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r>
                      <a:rPr lang="pt-BR" sz="1100" b="1" i="0" u="none" strike="noStrike" kern="1200" baseline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&lt;40 c/mL</a:t>
                    </a:r>
                    <a:br>
                      <a:rPr lang="pt-BR" sz="1100" b="1" i="0" u="none" strike="noStrike" kern="1200" baseline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</a:br>
                    <a:r>
                      <a:rPr lang="pt-BR" sz="1100" b="0" i="0" u="none" strike="noStrike" kern="1200" baseline="0" dirty="0">
                        <a:solidFill>
                          <a:srgbClr val="FFFF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36%</a:t>
                    </a:r>
                  </a:p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100">
                        <a:solidFill>
                          <a:srgbClr val="000000"/>
                        </a:solidFill>
                      </a:defRPr>
                    </a:pPr>
                    <a:r>
                      <a:rPr lang="pt-BR" sz="1100" b="0" i="0" u="none" strike="noStrike" kern="1200" baseline="0" dirty="0">
                        <a:solidFill>
                          <a:srgbClr val="FFFF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n=36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0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sz="1100" b="0" i="0" u="none" strike="noStrike" kern="1200" baseline="0">
                      <a:solidFill>
                        <a:srgbClr val="000000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656-4CBF-B6A4-EDA58632450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'40, 200, 400 cml'!$B$2:$C$2</c:f>
              <c:strCache>
                <c:ptCount val="2"/>
                <c:pt idx="0">
                  <c:v>Randomised Cohort </c:v>
                </c:pt>
                <c:pt idx="1">
                  <c:v>Non-randomised Cohort </c:v>
                </c:pt>
              </c:strCache>
            </c:strRef>
          </c:cat>
          <c:val>
            <c:numRef>
              <c:f>'40, 200, 400 cml'!$B$3:$C$3</c:f>
              <c:numCache>
                <c:formatCode>0</c:formatCode>
                <c:ptCount val="2"/>
                <c:pt idx="0">
                  <c:v>54</c:v>
                </c:pt>
                <c:pt idx="1">
                  <c:v>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656-4CBF-B6A4-EDA586324500}"/>
            </c:ext>
          </c:extLst>
        </c:ser>
        <c:ser>
          <c:idx val="1"/>
          <c:order val="1"/>
          <c:tx>
            <c:strRef>
              <c:f>'40, 200, 400 cml'!$A$4</c:f>
              <c:strCache>
                <c:ptCount val="1"/>
                <c:pt idx="0">
                  <c:v>&lt;200 c/mL </c:v>
                </c:pt>
              </c:strCache>
            </c:strRef>
          </c:tx>
          <c:spPr>
            <a:pattFill prst="divot">
              <a:fgClr>
                <a:srgbClr val="00B0F0"/>
              </a:fgClr>
              <a:bgClr>
                <a:schemeClr val="bg1"/>
              </a:bgClr>
            </a:pattFill>
            <a:ln>
              <a:solidFill>
                <a:schemeClr val="tx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pattFill prst="smGrid">
                <a:fgClr>
                  <a:srgbClr val="00B0F0"/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6-0656-4CBF-B6A4-EDA586324500}"/>
              </c:ext>
            </c:extLst>
          </c:dPt>
          <c:dPt>
            <c:idx val="1"/>
            <c:invertIfNegative val="0"/>
            <c:bubble3D val="0"/>
            <c:spPr>
              <a:pattFill prst="smGrid">
                <a:fgClr>
                  <a:srgbClr val="002060"/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8-0656-4CBF-B6A4-EDA586324500}"/>
              </c:ext>
            </c:extLst>
          </c:dPt>
          <c:dLbls>
            <c:dLbl>
              <c:idx val="0"/>
              <c:layout>
                <c:manualLayout>
                  <c:x val="0.20185800366160517"/>
                  <c:y val="1.6182126837937575E-3"/>
                </c:manualLayout>
              </c:layout>
              <c:tx>
                <c:rich>
                  <a:bodyPr rot="0" spcFirstLastPara="1" vertOverflow="clip" horzOverflow="clip" vert="horz" wrap="square" lIns="36576" tIns="18288" rIns="36576" bIns="18288" anchor="ctr" anchorCtr="1">
                    <a:spAutoFit/>
                  </a:bodyPr>
                  <a:lstStyle/>
                  <a:p>
                    <a:pPr>
                      <a:defRPr sz="1100" b="0" i="0" u="none" strike="noStrike" kern="1200" baseline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r>
                      <a:rPr lang="pt-BR" sz="1100" b="1" u="none" dirty="0">
                        <a:solidFill>
                          <a:srgbClr val="0098DB"/>
                        </a:solidFill>
                      </a:rPr>
                      <a:t>&lt;200 c/mL</a:t>
                    </a:r>
                  </a:p>
                  <a:p>
                    <a:pPr>
                      <a:defRPr sz="1100"/>
                    </a:pPr>
                    <a:r>
                      <a:rPr lang="pt-BR" sz="1100" dirty="0"/>
                      <a:t>71% (n=192)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1100" b="0" i="0" u="none" strike="noStrik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oundRec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33226997152113447"/>
                      <c:h val="0.1220975426055421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6-0656-4CBF-B6A4-EDA586324500}"/>
                </c:ext>
              </c:extLst>
            </c:dLbl>
            <c:dLbl>
              <c:idx val="1"/>
              <c:layout>
                <c:manualLayout>
                  <c:x val="-0.21024830372451736"/>
                  <c:y val="-4.749205743278963E-3"/>
                </c:manualLayout>
              </c:layout>
              <c:tx>
                <c:rich>
                  <a:bodyPr rot="0" spcFirstLastPara="1" vertOverflow="clip" horzOverflow="clip" vert="horz" wrap="square" lIns="36576" tIns="18288" rIns="36576" bIns="18288" anchor="ctr" anchorCtr="1">
                    <a:spAutoFit/>
                  </a:bodyPr>
                  <a:lstStyle/>
                  <a:p>
                    <a:pPr>
                      <a:defRPr sz="1200" b="0" i="0" u="none" strike="noStrike" kern="1200" baseline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r>
                      <a:rPr lang="pt-BR" sz="1100" b="1" i="0" u="none" strike="noStrike" kern="1200" baseline="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&lt;200 c/mL</a:t>
                    </a:r>
                    <a:br>
                      <a:rPr lang="pt-BR" sz="1100" b="0" i="0" u="none" strike="noStrike" kern="1200" baseline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</a:br>
                    <a:r>
                      <a:rPr lang="pt-BR" sz="1100" b="0" i="0" u="none" strike="noStrike" kern="1200" baseline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41% (n=41)</a:t>
                    </a:r>
                  </a:p>
                </c:rich>
              </c:tx>
              <c:spPr>
                <a:solidFill>
                  <a:schemeClr val="lt1"/>
                </a:solidFill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oundRec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23938032950332824"/>
                      <c:h val="8.714905891022788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8-0656-4CBF-B6A4-EDA586324500}"/>
                </c:ext>
              </c:extLst>
            </c:dLbl>
            <c:spPr>
              <a:solidFill>
                <a:schemeClr val="lt1"/>
              </a:solidFill>
              <a:ln>
                <a:solidFill>
                  <a:schemeClr val="dk1">
                    <a:lumMod val="25000"/>
                    <a:lumOff val="75000"/>
                  </a:scheme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oundRec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strRef>
              <c:f>'40, 200, 400 cml'!$B$2:$C$2</c:f>
              <c:strCache>
                <c:ptCount val="2"/>
                <c:pt idx="0">
                  <c:v>Randomised Cohort </c:v>
                </c:pt>
                <c:pt idx="1">
                  <c:v>Non-randomised Cohort </c:v>
                </c:pt>
              </c:strCache>
            </c:strRef>
          </c:cat>
          <c:val>
            <c:numRef>
              <c:f>'40, 200, 400 cml'!$B$4:$C$4</c:f>
              <c:numCache>
                <c:formatCode>General</c:formatCode>
                <c:ptCount val="2"/>
                <c:pt idx="0">
                  <c:v>17</c:v>
                </c:pt>
                <c:pt idx="1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0656-4CBF-B6A4-EDA586324500}"/>
            </c:ext>
          </c:extLst>
        </c:ser>
        <c:ser>
          <c:idx val="2"/>
          <c:order val="2"/>
          <c:tx>
            <c:strRef>
              <c:f>'40, 200, 400 cml'!$A$5</c:f>
              <c:strCache>
                <c:ptCount val="1"/>
                <c:pt idx="0">
                  <c:v>&lt;400 c/mL </c:v>
                </c:pt>
              </c:strCache>
            </c:strRef>
          </c:tx>
          <c:spPr>
            <a:pattFill prst="solidDmnd">
              <a:fgClr>
                <a:srgbClr val="0070C0"/>
              </a:fgClr>
              <a:bgClr>
                <a:schemeClr val="bg1"/>
              </a:bgClr>
            </a:pattFill>
            <a:ln>
              <a:solidFill>
                <a:schemeClr val="tx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pattFill prst="solidDmnd">
                <a:fgClr>
                  <a:srgbClr val="00B0F0"/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0656-4CBF-B6A4-EDA586324500}"/>
              </c:ext>
            </c:extLst>
          </c:dPt>
          <c:dLbls>
            <c:dLbl>
              <c:idx val="0"/>
              <c:layout>
                <c:manualLayout>
                  <c:x val="0.19833908849633278"/>
                  <c:y val="2.958242470153246E-3"/>
                </c:manualLayout>
              </c:layout>
              <c:tx>
                <c:rich>
                  <a:bodyPr rot="0" spcFirstLastPara="1" vertOverflow="ellipsis" vert="horz" wrap="square" anchor="ctr" anchorCtr="0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100" b="0" i="0" u="none" strike="noStrike" kern="1200" baseline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r>
                      <a:rPr lang="pt-BR" sz="1100" b="1" dirty="0">
                        <a:solidFill>
                          <a:srgbClr val="0098DB"/>
                        </a:solidFill>
                      </a:rPr>
                      <a:t>&lt;400</a:t>
                    </a:r>
                    <a:r>
                      <a:rPr lang="pt-BR" sz="1100" b="1" baseline="0" dirty="0">
                        <a:solidFill>
                          <a:srgbClr val="0098DB"/>
                        </a:solidFill>
                      </a:rPr>
                      <a:t> c/mL</a:t>
                    </a:r>
                    <a:br>
                      <a:rPr lang="pt-BR" sz="1100" b="1" baseline="0" dirty="0">
                        <a:solidFill>
                          <a:schemeClr val="tx1"/>
                        </a:solidFill>
                      </a:rPr>
                    </a:br>
                    <a:r>
                      <a:rPr lang="pt-BR" sz="1100" b="0" i="0" u="none" strike="noStrike" kern="120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77% (n=210)</a:t>
                    </a:r>
                  </a:p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100">
                        <a:solidFill>
                          <a:srgbClr val="000000"/>
                        </a:solidFill>
                      </a:defRPr>
                    </a:pPr>
                    <a:endParaRPr lang="pt-BR" sz="1100" b="1" dirty="0">
                      <a:solidFill>
                        <a:schemeClr val="tx1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0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sz="1100" b="0" i="0" u="none" strike="noStrike" kern="1200" baseline="0">
                      <a:solidFill>
                        <a:srgbClr val="000000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7520657268666737"/>
                      <c:h val="9.170927847870187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B-0656-4CBF-B6A4-EDA586324500}"/>
                </c:ext>
              </c:extLst>
            </c:dLbl>
            <c:dLbl>
              <c:idx val="1"/>
              <c:layout>
                <c:manualLayout>
                  <c:x val="0.10691748224923649"/>
                  <c:y val="-6.9447023878586325E-2"/>
                </c:manualLayout>
              </c:layout>
              <c:tx>
                <c:rich>
                  <a:bodyPr rot="0" spcFirstLastPara="1" vertOverflow="clip" horzOverflow="clip" vert="horz" wrap="square" lIns="36576" tIns="18288" rIns="36576" bIns="18288" anchor="ctr" anchorCtr="1">
                    <a:spAutoFit/>
                  </a:bodyPr>
                  <a:lstStyle/>
                  <a:p>
                    <a:pPr>
                      <a:defRPr sz="1100" b="0" i="0" u="none" strike="noStrike" kern="1200" baseline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r>
                      <a:rPr lang="pt-BR" sz="1100" b="1" i="0" u="none" strike="noStrike" kern="1200" baseline="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&lt;400 c/mL</a:t>
                    </a:r>
                  </a:p>
                  <a:p>
                    <a:pPr>
                      <a:defRPr sz="1100"/>
                    </a:pPr>
                    <a:r>
                      <a:rPr lang="pt-BR" sz="1100" dirty="0"/>
                      <a:t>45%</a:t>
                    </a:r>
                    <a:r>
                      <a:rPr lang="pt-BR" sz="1100" baseline="0" dirty="0"/>
                      <a:t> (n=45)</a:t>
                    </a:r>
                    <a:endParaRPr lang="pt-BR" sz="1100" dirty="0"/>
                  </a:p>
                </c:rich>
              </c:tx>
              <c:spPr>
                <a:xfrm>
                  <a:off x="3270855" y="1974679"/>
                  <a:ext cx="517096" cy="491841"/>
                </a:xfrm>
                <a:noFill/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1100" b="0" i="0" u="none" strike="noStrik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oundRect">
                      <a:avLst>
                        <a:gd name="adj" fmla="val 30270"/>
                      </a:avLst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23416481748150364"/>
                      <c:h val="0.1037362834052120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C-0656-4CBF-B6A4-EDA58632450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'40, 200, 400 cml'!$B$2:$C$2</c:f>
              <c:strCache>
                <c:ptCount val="2"/>
                <c:pt idx="0">
                  <c:v>Randomised Cohort </c:v>
                </c:pt>
                <c:pt idx="1">
                  <c:v>Non-randomised Cohort </c:v>
                </c:pt>
              </c:strCache>
            </c:strRef>
          </c:cat>
          <c:val>
            <c:numRef>
              <c:f>'40, 200, 400 cml'!$B$5:$C$5</c:f>
              <c:numCache>
                <c:formatCode>General</c:formatCode>
                <c:ptCount val="2"/>
                <c:pt idx="0">
                  <c:v>6</c:v>
                </c:pt>
                <c:pt idx="1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0656-4CBF-B6A4-EDA58632450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98624048"/>
        <c:axId val="198621096"/>
      </c:barChart>
      <c:catAx>
        <c:axId val="1986240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98621096"/>
        <c:crosses val="autoZero"/>
        <c:auto val="1"/>
        <c:lblAlgn val="ctr"/>
        <c:lblOffset val="750"/>
        <c:noMultiLvlLbl val="0"/>
      </c:catAx>
      <c:valAx>
        <c:axId val="198621096"/>
        <c:scaling>
          <c:orientation val="minMax"/>
          <c:max val="100"/>
        </c:scaling>
        <c:delete val="0"/>
        <c:axPos val="l"/>
        <c:numFmt formatCode="0" sourceLinked="1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986240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'[Figures.xlsx]40, 200, 400 cml - 2'!$B$12</c:f>
              <c:strCache>
                <c:ptCount val="1"/>
                <c:pt idx="0">
                  <c:v>&lt;40 c/mL </c:v>
                </c:pt>
              </c:strCache>
            </c:strRef>
          </c:tx>
          <c:spPr>
            <a:ln w="28575" cap="rnd">
              <a:solidFill>
                <a:srgbClr val="002060"/>
              </a:solidFill>
              <a:round/>
            </a:ln>
            <a:effectLst/>
          </c:spPr>
          <c:marker>
            <c:symbol val="circle"/>
            <c:size val="9"/>
            <c:spPr>
              <a:solidFill>
                <a:srgbClr val="002060"/>
              </a:solidFill>
              <a:ln w="9525">
                <a:solidFill>
                  <a:srgbClr val="002060"/>
                </a:solidFill>
              </a:ln>
              <a:effectLst/>
            </c:spPr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D70-4370-BC50-B6CEDEE9083B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25F2B390-BB05-4EF7-8311-0C41526BE82C}" type="VALUE">
                      <a:rPr lang="en-US" smtClean="0"/>
                      <a:pPr/>
                      <a:t>[VALUE]</a:t>
                    </a:fld>
                    <a:r>
                      <a:rPr lang="en-US" dirty="0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6D70-4370-BC50-B6CEDEE9083B}"/>
                </c:ext>
              </c:extLst>
            </c:dLbl>
            <c:dLbl>
              <c:idx val="2"/>
              <c:layout>
                <c:manualLayout>
                  <c:x val="-2.5189816173845435E-2"/>
                  <c:y val="3.0535134238380821E-2"/>
                </c:manualLayout>
              </c:layout>
              <c:tx>
                <c:rich>
                  <a:bodyPr/>
                  <a:lstStyle/>
                  <a:p>
                    <a:fld id="{FFE374D3-6B4E-4AD5-8A11-DECA4EB151C8}" type="VALUE">
                      <a:rPr lang="en-US" smtClean="0"/>
                      <a:pPr/>
                      <a:t>[VALUE]</a:t>
                    </a:fld>
                    <a:r>
                      <a:rPr lang="en-US" dirty="0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8-6D70-4370-BC50-B6CEDEE9083B}"/>
                </c:ext>
              </c:extLst>
            </c:dLbl>
            <c:dLbl>
              <c:idx val="3"/>
              <c:layout>
                <c:manualLayout>
                  <c:x val="-5.0379632347690981E-2"/>
                  <c:y val="4.0713512317841032E-2"/>
                </c:manualLayout>
              </c:layout>
              <c:tx>
                <c:rich>
                  <a:bodyPr/>
                  <a:lstStyle/>
                  <a:p>
                    <a:fld id="{CFEF52CB-FB1E-4281-A9C6-C1BC9A727E42}" type="VALUE">
                      <a:rPr lang="en-US" smtClean="0"/>
                      <a:pPr/>
                      <a:t>[VALUE]</a:t>
                    </a:fld>
                    <a:r>
                      <a:rPr lang="en-US" dirty="0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6D70-4370-BC50-B6CEDEE9083B}"/>
                </c:ext>
              </c:extLst>
            </c:dLbl>
            <c:dLbl>
              <c:idx val="4"/>
              <c:layout>
                <c:manualLayout>
                  <c:x val="-5.3528359369421664E-2"/>
                  <c:y val="4.7499097704147883E-2"/>
                </c:manualLayout>
              </c:layout>
              <c:tx>
                <c:rich>
                  <a:bodyPr/>
                  <a:lstStyle/>
                  <a:p>
                    <a:fld id="{6D8B9948-83B8-4657-815F-F350E92DB3E1}" type="VALUE">
                      <a:rPr lang="en-US" smtClean="0"/>
                      <a:pPr/>
                      <a:t>[VALUE]</a:t>
                    </a:fld>
                    <a:r>
                      <a:rPr lang="en-US" dirty="0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A-6D70-4370-BC50-B6CEDEE9083B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F9EF25B4-3099-41C7-820D-020B6A79162B}" type="VALUE">
                      <a:rPr lang="en-US" smtClean="0"/>
                      <a:pPr/>
                      <a:t>[VALUE]</a:t>
                    </a:fld>
                    <a:r>
                      <a:rPr lang="en-US" dirty="0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6D70-4370-BC50-B6CEDEE9083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'[Figures.xlsx]40, 200, 400 cml - 2'!$A$13:$A$18</c:f>
              <c:strCache>
                <c:ptCount val="6"/>
                <c:pt idx="0">
                  <c:v>Baseline</c:v>
                </c:pt>
                <c:pt idx="1">
                  <c:v>Week 4</c:v>
                </c:pt>
                <c:pt idx="2">
                  <c:v>Week 8</c:v>
                </c:pt>
                <c:pt idx="3">
                  <c:v>Week 12</c:v>
                </c:pt>
                <c:pt idx="4">
                  <c:v>Week 16</c:v>
                </c:pt>
                <c:pt idx="5">
                  <c:v>Week 24</c:v>
                </c:pt>
              </c:strCache>
            </c:strRef>
          </c:cat>
          <c:val>
            <c:numRef>
              <c:f>'[Figures.xlsx]40, 200, 400 cml - 2'!$B$13:$B$18</c:f>
              <c:numCache>
                <c:formatCode>General</c:formatCode>
                <c:ptCount val="6"/>
                <c:pt idx="0">
                  <c:v>0</c:v>
                </c:pt>
                <c:pt idx="1">
                  <c:v>17</c:v>
                </c:pt>
                <c:pt idx="2">
                  <c:v>30</c:v>
                </c:pt>
                <c:pt idx="3">
                  <c:v>38</c:v>
                </c:pt>
                <c:pt idx="4">
                  <c:v>36</c:v>
                </c:pt>
                <c:pt idx="5">
                  <c:v>42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D70-4370-BC50-B6CEDEE9083B}"/>
            </c:ext>
          </c:extLst>
        </c:ser>
        <c:ser>
          <c:idx val="1"/>
          <c:order val="1"/>
          <c:tx>
            <c:strRef>
              <c:f>'[Figures.xlsx]40, 200, 400 cml - 2'!$C$12</c:f>
              <c:strCache>
                <c:ptCount val="1"/>
                <c:pt idx="0">
                  <c:v>&lt;200 c/mL </c:v>
                </c:pt>
              </c:strCache>
            </c:strRef>
          </c:tx>
          <c:spPr>
            <a:ln w="28575" cap="rnd">
              <a:solidFill>
                <a:srgbClr val="002060"/>
              </a:solidFill>
              <a:prstDash val="lgDash"/>
              <a:round/>
            </a:ln>
            <a:effectLst/>
          </c:spPr>
          <c:marker>
            <c:symbol val="x"/>
            <c:size val="9"/>
            <c:spPr>
              <a:solidFill>
                <a:srgbClr val="002060"/>
              </a:solidFill>
              <a:ln w="9525">
                <a:solidFill>
                  <a:srgbClr val="002060"/>
                </a:solidFill>
              </a:ln>
              <a:effectLst/>
            </c:spPr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6D70-4370-BC50-B6CEDEE9083B}"/>
                </c:ext>
              </c:extLst>
            </c:dLbl>
            <c:dLbl>
              <c:idx val="1"/>
              <c:layout>
                <c:manualLayout>
                  <c:x val="-2.5189816173845435E-2"/>
                  <c:y val="5.0891890397301368E-2"/>
                </c:manualLayout>
              </c:layout>
              <c:tx>
                <c:rich>
                  <a:bodyPr/>
                  <a:lstStyle/>
                  <a:p>
                    <a:fld id="{D69EAFE9-AA7D-49DD-AED4-CBF31A1A7DFD}" type="VALUE">
                      <a:rPr lang="en-US" smtClean="0"/>
                      <a:pPr/>
                      <a:t>[VALUE]</a:t>
                    </a:fld>
                    <a:r>
                      <a:rPr lang="en-US" dirty="0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C-6D70-4370-BC50-B6CEDEE9083B}"/>
                </c:ext>
              </c:extLst>
            </c:dLbl>
            <c:dLbl>
              <c:idx val="2"/>
              <c:layout>
                <c:manualLayout>
                  <c:x val="-5.3528359369421546E-2"/>
                  <c:y val="6.446306116991507E-2"/>
                </c:manualLayout>
              </c:layout>
              <c:tx>
                <c:rich>
                  <a:bodyPr/>
                  <a:lstStyle/>
                  <a:p>
                    <a:fld id="{ACDE10C8-2163-48BB-B17E-3B5B498970DE}" type="VALUE">
                      <a:rPr lang="en-US" smtClean="0"/>
                      <a:pPr/>
                      <a:t>[VALUE]</a:t>
                    </a:fld>
                    <a:r>
                      <a:rPr lang="en-US" dirty="0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E-6D70-4370-BC50-B6CEDEE9083B}"/>
                </c:ext>
              </c:extLst>
            </c:dLbl>
            <c:dLbl>
              <c:idx val="3"/>
              <c:layout>
                <c:manualLayout>
                  <c:x val="-7.8718175543267099E-2"/>
                  <c:y val="4.4106305010994516E-2"/>
                </c:manualLayout>
              </c:layout>
              <c:tx>
                <c:rich>
                  <a:bodyPr/>
                  <a:lstStyle/>
                  <a:p>
                    <a:fld id="{F98BB6BE-C5E7-4750-958A-9C78585B8BAB}" type="VALUE">
                      <a:rPr lang="en-US" smtClean="0"/>
                      <a:pPr/>
                      <a:t>[VALUE]</a:t>
                    </a:fld>
                    <a:r>
                      <a:rPr lang="en-US" dirty="0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F-6D70-4370-BC50-B6CEDEE9083B}"/>
                </c:ext>
              </c:extLst>
            </c:dLbl>
            <c:dLbl>
              <c:idx val="4"/>
              <c:layout>
                <c:manualLayout>
                  <c:x val="-0.11020544576057389"/>
                  <c:y val="2.3749548852073973E-2"/>
                </c:manualLayout>
              </c:layout>
              <c:tx>
                <c:rich>
                  <a:bodyPr/>
                  <a:lstStyle/>
                  <a:p>
                    <a:fld id="{31667E49-E063-4E54-9824-C7E3FBC3379D}" type="VALUE">
                      <a:rPr lang="en-US" smtClean="0"/>
                      <a:pPr/>
                      <a:t>[VALUE]</a:t>
                    </a:fld>
                    <a:r>
                      <a:rPr lang="en-US" dirty="0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0-6D70-4370-BC50-B6CEDEE9083B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721E45AE-DEFC-4EB2-90EC-995F7FE8BBBF}" type="VALUE">
                      <a:rPr lang="en-US" smtClean="0"/>
                      <a:pPr/>
                      <a:t>[VALUE]</a:t>
                    </a:fld>
                    <a:r>
                      <a:rPr lang="en-US" dirty="0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1-6D70-4370-BC50-B6CEDEE9083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'[Figures.xlsx]40, 200, 400 cml - 2'!$A$13:$A$18</c:f>
              <c:strCache>
                <c:ptCount val="6"/>
                <c:pt idx="0">
                  <c:v>Baseline</c:v>
                </c:pt>
                <c:pt idx="1">
                  <c:v>Week 4</c:v>
                </c:pt>
                <c:pt idx="2">
                  <c:v>Week 8</c:v>
                </c:pt>
                <c:pt idx="3">
                  <c:v>Week 12</c:v>
                </c:pt>
                <c:pt idx="4">
                  <c:v>Week 16</c:v>
                </c:pt>
                <c:pt idx="5">
                  <c:v>Week 24</c:v>
                </c:pt>
              </c:strCache>
            </c:strRef>
          </c:cat>
          <c:val>
            <c:numRef>
              <c:f>'[Figures.xlsx]40, 200, 400 cml - 2'!$C$13:$C$18</c:f>
              <c:numCache>
                <c:formatCode>General</c:formatCode>
                <c:ptCount val="6"/>
                <c:pt idx="0">
                  <c:v>0</c:v>
                </c:pt>
                <c:pt idx="1">
                  <c:v>47</c:v>
                </c:pt>
                <c:pt idx="2">
                  <c:v>51</c:v>
                </c:pt>
                <c:pt idx="3">
                  <c:v>53</c:v>
                </c:pt>
                <c:pt idx="4">
                  <c:v>50</c:v>
                </c:pt>
                <c:pt idx="5">
                  <c:v>49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D70-4370-BC50-B6CEDEE9083B}"/>
            </c:ext>
          </c:extLst>
        </c:ser>
        <c:ser>
          <c:idx val="2"/>
          <c:order val="2"/>
          <c:tx>
            <c:strRef>
              <c:f>'[Figures.xlsx]40, 200, 400 cml - 2'!$D$12</c:f>
              <c:strCache>
                <c:ptCount val="1"/>
                <c:pt idx="0">
                  <c:v>&lt;400 c/mL </c:v>
                </c:pt>
              </c:strCache>
            </c:strRef>
          </c:tx>
          <c:spPr>
            <a:ln w="28575" cap="rnd">
              <a:solidFill>
                <a:srgbClr val="002060"/>
              </a:solidFill>
              <a:prstDash val="sysDash"/>
              <a:round/>
            </a:ln>
            <a:effectLst/>
          </c:spPr>
          <c:marker>
            <c:symbol val="triangle"/>
            <c:size val="9"/>
            <c:spPr>
              <a:solidFill>
                <a:srgbClr val="002060"/>
              </a:solidFill>
              <a:ln w="25400">
                <a:noFill/>
              </a:ln>
              <a:effectLst/>
            </c:spPr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D70-4370-BC50-B6CEDEE9083B}"/>
                </c:ext>
              </c:extLst>
            </c:dLbl>
            <c:dLbl>
              <c:idx val="1"/>
              <c:layout>
                <c:manualLayout>
                  <c:x val="-4.7230905325960248E-2"/>
                  <c:y val="-5.4284683090454852E-2"/>
                </c:manualLayout>
              </c:layout>
              <c:tx>
                <c:rich>
                  <a:bodyPr/>
                  <a:lstStyle/>
                  <a:p>
                    <a:fld id="{8ED63DD4-6293-406A-866B-9183F0836023}" type="VALUE">
                      <a:rPr lang="en-US" smtClean="0"/>
                      <a:pPr/>
                      <a:t>[VALUE]</a:t>
                    </a:fld>
                    <a:r>
                      <a:rPr lang="en-US" dirty="0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2-6D70-4370-BC50-B6CEDEE9083B}"/>
                </c:ext>
              </c:extLst>
            </c:dLbl>
            <c:dLbl>
              <c:idx val="2"/>
              <c:layout>
                <c:manualLayout>
                  <c:x val="-5.9825813412882844E-2"/>
                  <c:y val="-4.4106305010994579E-2"/>
                </c:manualLayout>
              </c:layout>
              <c:tx>
                <c:rich>
                  <a:bodyPr/>
                  <a:lstStyle/>
                  <a:p>
                    <a:fld id="{C6BCAD74-6F18-476C-8DD8-7EEF538DFEDC}" type="VALUE">
                      <a:rPr lang="en-US" smtClean="0"/>
                      <a:pPr/>
                      <a:t>[VALUE]</a:t>
                    </a:fld>
                    <a:r>
                      <a:rPr lang="en-US" dirty="0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D-6D70-4370-BC50-B6CEDEE9083B}"/>
                </c:ext>
              </c:extLst>
            </c:dLbl>
            <c:dLbl>
              <c:idx val="3"/>
              <c:layout>
                <c:manualLayout>
                  <c:x val="-7.8718175543267099E-2"/>
                  <c:y val="-4.4106305010994579E-2"/>
                </c:manualLayout>
              </c:layout>
              <c:tx>
                <c:rich>
                  <a:bodyPr/>
                  <a:lstStyle/>
                  <a:p>
                    <a:fld id="{E5A8AA70-2179-4123-B32E-DBFCA155F438}" type="VALUE">
                      <a:rPr lang="en-US" smtClean="0"/>
                      <a:pPr/>
                      <a:t>[VALUE]</a:t>
                    </a:fld>
                    <a:r>
                      <a:rPr lang="en-US" dirty="0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3-6D70-4370-BC50-B6CEDEE9083B}"/>
                </c:ext>
              </c:extLst>
            </c:dLbl>
            <c:dLbl>
              <c:idx val="4"/>
              <c:layout>
                <c:manualLayout>
                  <c:x val="-5.3528359369421664E-2"/>
                  <c:y val="-5.428468309045479E-2"/>
                </c:manualLayout>
              </c:layout>
              <c:tx>
                <c:rich>
                  <a:bodyPr/>
                  <a:lstStyle/>
                  <a:p>
                    <a:fld id="{5D1A728F-F809-4551-B81C-BA6994134C52}" type="VALUE">
                      <a:rPr lang="en-US" smtClean="0"/>
                      <a:pPr/>
                      <a:t>[VALUE]</a:t>
                    </a:fld>
                    <a:r>
                      <a:rPr lang="en-US" dirty="0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4-6D70-4370-BC50-B6CEDEE9083B}"/>
                </c:ext>
              </c:extLst>
            </c:dLbl>
            <c:dLbl>
              <c:idx val="5"/>
              <c:layout>
                <c:manualLayout>
                  <c:x val="-1.8892362130384192E-2"/>
                  <c:y val="-5.4284683090454852E-2"/>
                </c:manualLayout>
              </c:layout>
              <c:tx>
                <c:rich>
                  <a:bodyPr/>
                  <a:lstStyle/>
                  <a:p>
                    <a:fld id="{EDE8A336-D7E2-4646-81CB-F323A696746C}" type="VALUE">
                      <a:rPr lang="en-US" smtClean="0"/>
                      <a:pPr/>
                      <a:t>[VALUE]</a:t>
                    </a:fld>
                    <a:r>
                      <a:rPr lang="en-US" dirty="0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6D70-4370-BC50-B6CEDEE9083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'[Figures.xlsx]40, 200, 400 cml - 2'!$A$13:$A$18</c:f>
              <c:strCache>
                <c:ptCount val="6"/>
                <c:pt idx="0">
                  <c:v>Baseline</c:v>
                </c:pt>
                <c:pt idx="1">
                  <c:v>Week 4</c:v>
                </c:pt>
                <c:pt idx="2">
                  <c:v>Week 8</c:v>
                </c:pt>
                <c:pt idx="3">
                  <c:v>Week 12</c:v>
                </c:pt>
                <c:pt idx="4">
                  <c:v>Week 16</c:v>
                </c:pt>
                <c:pt idx="5">
                  <c:v>Week 24</c:v>
                </c:pt>
              </c:strCache>
            </c:strRef>
          </c:cat>
          <c:val>
            <c:numRef>
              <c:f>'[Figures.xlsx]40, 200, 400 cml - 2'!$D$13:$D$18</c:f>
              <c:numCache>
                <c:formatCode>General</c:formatCode>
                <c:ptCount val="6"/>
                <c:pt idx="0">
                  <c:v>0</c:v>
                </c:pt>
                <c:pt idx="1">
                  <c:v>53</c:v>
                </c:pt>
                <c:pt idx="2">
                  <c:v>54</c:v>
                </c:pt>
                <c:pt idx="3">
                  <c:v>54</c:v>
                </c:pt>
                <c:pt idx="4">
                  <c:v>50</c:v>
                </c:pt>
                <c:pt idx="5">
                  <c:v>53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D70-4370-BC50-B6CEDEE9083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61763056"/>
        <c:axId val="461761088"/>
      </c:lineChart>
      <c:catAx>
        <c:axId val="4617630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ysClr val="windowText" lastClr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461761088"/>
        <c:crosses val="autoZero"/>
        <c:auto val="1"/>
        <c:lblAlgn val="ctr"/>
        <c:lblOffset val="800"/>
        <c:noMultiLvlLbl val="0"/>
      </c:catAx>
      <c:valAx>
        <c:axId val="461761088"/>
        <c:scaling>
          <c:orientation val="minMax"/>
          <c:max val="100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solidFill>
              <a:sysClr val="windowText" lastClr="000000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4617630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5.9016565775171968E-2"/>
          <c:y val="0.93836310842857862"/>
          <c:w val="0.86937196036273334"/>
          <c:h val="6.163689157142136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'40, 200, 400 cml - 2'!$B$1</c:f>
              <c:strCache>
                <c:ptCount val="1"/>
                <c:pt idx="0">
                  <c:v>&lt;40 c/mL </c:v>
                </c:pt>
              </c:strCache>
            </c:strRef>
          </c:tx>
          <c:spPr>
            <a:ln w="28575" cap="rnd">
              <a:solidFill>
                <a:srgbClr val="0098DB"/>
              </a:solidFill>
              <a:round/>
            </a:ln>
            <a:effectLst/>
          </c:spPr>
          <c:marker>
            <c:symbol val="circle"/>
            <c:size val="9"/>
            <c:spPr>
              <a:solidFill>
                <a:srgbClr val="0098DB"/>
              </a:solidFill>
              <a:ln w="9525">
                <a:solidFill>
                  <a:srgbClr val="0098DB"/>
                </a:solidFill>
              </a:ln>
              <a:effectLst/>
            </c:spPr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C71-4064-B133-AD592ED2BE51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BE7A3C57-3124-4191-AABA-F16ABE211916}" type="VALUE">
                      <a:rPr lang="en-US" smtClean="0"/>
                      <a:pPr/>
                      <a:t>[VALUE]</a:t>
                    </a:fld>
                    <a:r>
                      <a:rPr lang="en-US" dirty="0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9C71-4064-B133-AD592ED2BE51}"/>
                </c:ext>
              </c:extLst>
            </c:dLbl>
            <c:dLbl>
              <c:idx val="2"/>
              <c:layout>
                <c:manualLayout>
                  <c:x val="-2.8301886792452831E-2"/>
                  <c:y val="3.3927926931534243E-2"/>
                </c:manualLayout>
              </c:layout>
              <c:tx>
                <c:rich>
                  <a:bodyPr/>
                  <a:lstStyle/>
                  <a:p>
                    <a:fld id="{D54136EF-348C-476D-A726-AFA0F3CBC800}" type="VALUE">
                      <a:rPr lang="en-US" smtClean="0"/>
                      <a:pPr/>
                      <a:t>[VALUE]</a:t>
                    </a:fld>
                    <a:r>
                      <a:rPr lang="en-US" dirty="0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C-9C71-4064-B133-AD592ED2BE51}"/>
                </c:ext>
              </c:extLst>
            </c:dLbl>
            <c:dLbl>
              <c:idx val="3"/>
              <c:layout>
                <c:manualLayout>
                  <c:x val="-2.20125786163522E-2"/>
                  <c:y val="3.7320719624687672E-2"/>
                </c:manualLayout>
              </c:layout>
              <c:tx>
                <c:rich>
                  <a:bodyPr/>
                  <a:lstStyle/>
                  <a:p>
                    <a:fld id="{FEC50FAA-CBBE-46C1-AC24-751B75B011F6}" type="VALUE">
                      <a:rPr lang="en-US" smtClean="0"/>
                      <a:pPr/>
                      <a:t>[VALUE]</a:t>
                    </a:fld>
                    <a:r>
                      <a:rPr lang="en-US" dirty="0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D-9C71-4064-B133-AD592ED2BE51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7E27FCEF-8858-4EE1-9B13-BECC7EC31687}" type="VALUE">
                      <a:rPr lang="en-US" smtClean="0"/>
                      <a:pPr/>
                      <a:t>[VALUE]</a:t>
                    </a:fld>
                    <a:r>
                      <a:rPr lang="en-US" dirty="0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E-9C71-4064-B133-AD592ED2BE51}"/>
                </c:ext>
              </c:extLst>
            </c:dLbl>
            <c:dLbl>
              <c:idx val="5"/>
              <c:layout>
                <c:manualLayout>
                  <c:x val="-1.2578616352201259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57%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CA0-435C-9F45-94B0A509401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'40, 200, 400 cml - 2'!$A$2:$A$7</c:f>
              <c:strCache>
                <c:ptCount val="6"/>
                <c:pt idx="0">
                  <c:v>Baseline</c:v>
                </c:pt>
                <c:pt idx="1">
                  <c:v>Week 4</c:v>
                </c:pt>
                <c:pt idx="2">
                  <c:v>Week 8</c:v>
                </c:pt>
                <c:pt idx="3">
                  <c:v>Week 12</c:v>
                </c:pt>
                <c:pt idx="4">
                  <c:v>Week 16</c:v>
                </c:pt>
                <c:pt idx="5">
                  <c:v>Week 24</c:v>
                </c:pt>
              </c:strCache>
            </c:strRef>
          </c:cat>
          <c:val>
            <c:numRef>
              <c:f>'40, 200, 400 cml - 2'!$B$2:$B$7</c:f>
              <c:numCache>
                <c:formatCode>General</c:formatCode>
                <c:ptCount val="6"/>
                <c:pt idx="0">
                  <c:v>0</c:v>
                </c:pt>
                <c:pt idx="1">
                  <c:v>32</c:v>
                </c:pt>
                <c:pt idx="2">
                  <c:v>44</c:v>
                </c:pt>
                <c:pt idx="3">
                  <c:v>51</c:v>
                </c:pt>
                <c:pt idx="4">
                  <c:v>52</c:v>
                </c:pt>
                <c:pt idx="5">
                  <c:v>57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6F3-42EB-8B91-0A141FFB86DC}"/>
            </c:ext>
          </c:extLst>
        </c:ser>
        <c:ser>
          <c:idx val="1"/>
          <c:order val="1"/>
          <c:tx>
            <c:strRef>
              <c:f>'40, 200, 400 cml - 2'!$C$1</c:f>
              <c:strCache>
                <c:ptCount val="1"/>
                <c:pt idx="0">
                  <c:v>&lt;200 c/mL </c:v>
                </c:pt>
              </c:strCache>
            </c:strRef>
          </c:tx>
          <c:spPr>
            <a:ln w="28575" cap="rnd">
              <a:solidFill>
                <a:srgbClr val="0098DB"/>
              </a:solidFill>
              <a:prstDash val="lgDash"/>
              <a:round/>
            </a:ln>
            <a:effectLst/>
          </c:spPr>
          <c:marker>
            <c:symbol val="x"/>
            <c:size val="9"/>
            <c:spPr>
              <a:solidFill>
                <a:srgbClr val="0098DB"/>
              </a:solidFill>
              <a:ln w="9525">
                <a:solidFill>
                  <a:srgbClr val="0098DB"/>
                </a:solidFill>
              </a:ln>
              <a:effectLst/>
            </c:spPr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C71-4064-B133-AD592ED2BE51}"/>
                </c:ext>
              </c:extLst>
            </c:dLbl>
            <c:dLbl>
              <c:idx val="1"/>
              <c:layout>
                <c:manualLayout>
                  <c:x val="-5.6603773584905717E-2"/>
                  <c:y val="5.7677475783608219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59%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C71-4064-B133-AD592ED2BE51}"/>
                </c:ext>
              </c:extLst>
            </c:dLbl>
            <c:dLbl>
              <c:idx val="2"/>
              <c:layout>
                <c:manualLayout>
                  <c:x val="-5.9748427672955975E-2"/>
                  <c:y val="5.7677475783608219E-2"/>
                </c:manualLayout>
              </c:layout>
              <c:tx>
                <c:rich>
                  <a:bodyPr/>
                  <a:lstStyle/>
                  <a:p>
                    <a:fld id="{A78A20F3-F0FD-48A3-9B14-E85BE35F5817}" type="VALUE">
                      <a:rPr lang="en-US" smtClean="0"/>
                      <a:pPr/>
                      <a:t>[VALUE]</a:t>
                    </a:fld>
                    <a:r>
                      <a:rPr lang="en-US" dirty="0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8-9C71-4064-B133-AD592ED2BE51}"/>
                </c:ext>
              </c:extLst>
            </c:dLbl>
            <c:dLbl>
              <c:idx val="3"/>
              <c:layout>
                <c:manualLayout>
                  <c:x val="-5.0314465408805034E-2"/>
                  <c:y val="3.7320719624687672E-2"/>
                </c:manualLayout>
              </c:layout>
              <c:tx>
                <c:rich>
                  <a:bodyPr/>
                  <a:lstStyle/>
                  <a:p>
                    <a:fld id="{2BC21F9E-6287-4076-9E28-D67489A91F41}" type="VALUE">
                      <a:rPr lang="en-US" smtClean="0"/>
                      <a:pPr/>
                      <a:t>[VALUE]</a:t>
                    </a:fld>
                    <a:r>
                      <a:rPr lang="en-US" dirty="0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9C71-4064-B133-AD592ED2BE51}"/>
                </c:ext>
              </c:extLst>
            </c:dLbl>
            <c:dLbl>
              <c:idx val="4"/>
              <c:layout>
                <c:manualLayout>
                  <c:x val="-1.1530265124244521E-16"/>
                  <c:y val="3.0535134238380789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75%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9C71-4064-B133-AD592ED2BE51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 dirty="0"/>
                      <a:t>79%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CA0-435C-9F45-94B0A509401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'40, 200, 400 cml - 2'!$A$2:$A$7</c:f>
              <c:strCache>
                <c:ptCount val="6"/>
                <c:pt idx="0">
                  <c:v>Baseline</c:v>
                </c:pt>
                <c:pt idx="1">
                  <c:v>Week 4</c:v>
                </c:pt>
                <c:pt idx="2">
                  <c:v>Week 8</c:v>
                </c:pt>
                <c:pt idx="3">
                  <c:v>Week 12</c:v>
                </c:pt>
                <c:pt idx="4">
                  <c:v>Week 16</c:v>
                </c:pt>
                <c:pt idx="5">
                  <c:v>Week 24</c:v>
                </c:pt>
              </c:strCache>
            </c:strRef>
          </c:cat>
          <c:val>
            <c:numRef>
              <c:f>'40, 200, 400 cml - 2'!$C$2:$C$7</c:f>
              <c:numCache>
                <c:formatCode>General</c:formatCode>
                <c:ptCount val="6"/>
                <c:pt idx="0">
                  <c:v>0</c:v>
                </c:pt>
                <c:pt idx="1">
                  <c:v>59</c:v>
                </c:pt>
                <c:pt idx="2">
                  <c:v>70</c:v>
                </c:pt>
                <c:pt idx="3">
                  <c:v>75</c:v>
                </c:pt>
                <c:pt idx="4">
                  <c:v>75</c:v>
                </c:pt>
                <c:pt idx="5">
                  <c:v>79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6F3-42EB-8B91-0A141FFB86DC}"/>
            </c:ext>
          </c:extLst>
        </c:ser>
        <c:ser>
          <c:idx val="2"/>
          <c:order val="2"/>
          <c:tx>
            <c:strRef>
              <c:f>'40, 200, 400 cml - 2'!$D$1</c:f>
              <c:strCache>
                <c:ptCount val="1"/>
                <c:pt idx="0">
                  <c:v>&lt;400 c/mL </c:v>
                </c:pt>
              </c:strCache>
            </c:strRef>
          </c:tx>
          <c:spPr>
            <a:ln w="28575" cap="rnd">
              <a:solidFill>
                <a:srgbClr val="0098DB"/>
              </a:solidFill>
              <a:prstDash val="sysDash"/>
              <a:round/>
            </a:ln>
            <a:effectLst/>
          </c:spPr>
          <c:marker>
            <c:symbol val="triangle"/>
            <c:size val="9"/>
            <c:spPr>
              <a:solidFill>
                <a:srgbClr val="0098DB"/>
              </a:solidFill>
              <a:ln w="9525">
                <a:solidFill>
                  <a:srgbClr val="0098DB"/>
                </a:solidFill>
              </a:ln>
              <a:effectLst/>
            </c:spPr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C71-4064-B133-AD592ED2BE51}"/>
                </c:ext>
              </c:extLst>
            </c:dLbl>
            <c:dLbl>
              <c:idx val="1"/>
              <c:layout>
                <c:manualLayout>
                  <c:x val="-5.6603773584905717E-2"/>
                  <c:y val="-4.7499097704147945E-2"/>
                </c:manualLayout>
              </c:layout>
              <c:tx>
                <c:rich>
                  <a:bodyPr/>
                  <a:lstStyle/>
                  <a:p>
                    <a:fld id="{A9CD218F-D3C2-4645-85C1-9F44FD49C6CE}" type="VALUE">
                      <a:rPr lang="en-US" smtClean="0"/>
                      <a:pPr/>
                      <a:t>[VALUE]</a:t>
                    </a:fld>
                    <a:r>
                      <a:rPr lang="en-US" dirty="0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9C71-4064-B133-AD592ED2BE51}"/>
                </c:ext>
              </c:extLst>
            </c:dLbl>
            <c:dLbl>
              <c:idx val="2"/>
              <c:layout>
                <c:manualLayout>
                  <c:x val="-5.9748427672955975E-2"/>
                  <c:y val="-3.3927926931534264E-2"/>
                </c:manualLayout>
              </c:layout>
              <c:tx>
                <c:rich>
                  <a:bodyPr/>
                  <a:lstStyle/>
                  <a:p>
                    <a:fld id="{9E7E7283-208B-4BA9-AB12-F89B49B0CB54}" type="VALUE">
                      <a:rPr lang="en-US" smtClean="0"/>
                      <a:pPr/>
                      <a:t>[VALUE]</a:t>
                    </a:fld>
                    <a:r>
                      <a:rPr lang="en-US" dirty="0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9C71-4064-B133-AD592ED2BE51}"/>
                </c:ext>
              </c:extLst>
            </c:dLbl>
            <c:dLbl>
              <c:idx val="3"/>
              <c:layout>
                <c:manualLayout>
                  <c:x val="-5.0314465408805034E-2"/>
                  <c:y val="-5.428468309045479E-2"/>
                </c:manualLayout>
              </c:layout>
              <c:tx>
                <c:rich>
                  <a:bodyPr/>
                  <a:lstStyle/>
                  <a:p>
                    <a:fld id="{3FD0ED8D-6301-467B-AFB6-D66EF9BF8A0F}" type="VALUE">
                      <a:rPr lang="en-US" smtClean="0"/>
                      <a:pPr/>
                      <a:t>[VALUE]</a:t>
                    </a:fld>
                    <a:r>
                      <a:rPr lang="en-US" dirty="0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9C71-4064-B133-AD592ED2BE51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 dirty="0"/>
                      <a:t>80%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9C71-4064-B133-AD592ED2BE51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 dirty="0"/>
                      <a:t>85%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CA0-435C-9F45-94B0A509401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'40, 200, 400 cml - 2'!$A$2:$A$7</c:f>
              <c:strCache>
                <c:ptCount val="6"/>
                <c:pt idx="0">
                  <c:v>Baseline</c:v>
                </c:pt>
                <c:pt idx="1">
                  <c:v>Week 4</c:v>
                </c:pt>
                <c:pt idx="2">
                  <c:v>Week 8</c:v>
                </c:pt>
                <c:pt idx="3">
                  <c:v>Week 12</c:v>
                </c:pt>
                <c:pt idx="4">
                  <c:v>Week 16</c:v>
                </c:pt>
                <c:pt idx="5">
                  <c:v>Week 24</c:v>
                </c:pt>
              </c:strCache>
            </c:strRef>
          </c:cat>
          <c:val>
            <c:numRef>
              <c:f>'40, 200, 400 cml - 2'!$D$2:$D$7</c:f>
              <c:numCache>
                <c:formatCode>General</c:formatCode>
                <c:ptCount val="6"/>
                <c:pt idx="0">
                  <c:v>0</c:v>
                </c:pt>
                <c:pt idx="1">
                  <c:v>72</c:v>
                </c:pt>
                <c:pt idx="2">
                  <c:v>77</c:v>
                </c:pt>
                <c:pt idx="3">
                  <c:v>79</c:v>
                </c:pt>
                <c:pt idx="4">
                  <c:v>80</c:v>
                </c:pt>
                <c:pt idx="5">
                  <c:v>85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06F3-42EB-8B91-0A141FFB86D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22740136"/>
        <c:axId val="422742432"/>
      </c:lineChart>
      <c:catAx>
        <c:axId val="4227401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ysClr val="windowText" lastClr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2742432"/>
        <c:crosses val="autoZero"/>
        <c:auto val="1"/>
        <c:lblAlgn val="ctr"/>
        <c:lblOffset val="800"/>
        <c:noMultiLvlLbl val="0"/>
      </c:catAx>
      <c:valAx>
        <c:axId val="422742432"/>
        <c:scaling>
          <c:orientation val="minMax"/>
          <c:max val="100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>
            <a:solidFill>
              <a:sysClr val="windowText" lastClr="000000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27401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8.159956420541771E-2"/>
          <c:y val="0.93836310842857862"/>
          <c:w val="0.86824741246966775"/>
          <c:h val="6.163689157142136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'CD4 mean'!$B$1</c:f>
              <c:strCache>
                <c:ptCount val="1"/>
                <c:pt idx="0">
                  <c:v>Randomised Cohort</c:v>
                </c:pt>
              </c:strCache>
            </c:strRef>
          </c:tx>
          <c:spPr>
            <a:ln w="28575" cap="rnd">
              <a:solidFill>
                <a:srgbClr val="0070C0"/>
              </a:solidFill>
              <a:round/>
            </a:ln>
            <a:effectLst/>
          </c:spPr>
          <c:marker>
            <c:symbol val="circle"/>
            <c:size val="9"/>
            <c:spPr>
              <a:solidFill>
                <a:srgbClr val="0070C0"/>
              </a:solidFill>
              <a:ln w="9525">
                <a:solidFill>
                  <a:srgbClr val="0070C0"/>
                </a:solidFill>
              </a:ln>
              <a:effectLst/>
            </c:spPr>
          </c:marker>
          <c:dLbls>
            <c:dLbl>
              <c:idx val="1"/>
              <c:layout>
                <c:manualLayout>
                  <c:x val="-0.1003449070281357"/>
                  <c:y val="-7.9420774854202653E-2"/>
                </c:manualLayout>
              </c:layout>
              <c:tx>
                <c:rich>
                  <a:bodyPr/>
                  <a:lstStyle/>
                  <a:p>
                    <a:fld id="{78649894-3848-4B3F-9813-6A755F73CFF0}" type="VALUE">
                      <a:rPr lang="en-US" smtClean="0"/>
                      <a:pPr/>
                      <a:t>[VALUE]</a:t>
                    </a:fld>
                    <a:endParaRPr lang="en-US" dirty="0"/>
                  </a:p>
                  <a:p>
                    <a:r>
                      <a:rPr lang="en-US" dirty="0"/>
                      <a:t>(n=255)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AB81-4DC5-AE5A-DAAAABBCF496}"/>
                </c:ext>
              </c:extLst>
            </c:dLbl>
            <c:dLbl>
              <c:idx val="2"/>
              <c:layout>
                <c:manualLayout>
                  <c:x val="-0.10210534399354156"/>
                  <c:y val="-9.3233083524498772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49</a:t>
                    </a:r>
                    <a:br>
                      <a:rPr lang="en-US" dirty="0"/>
                    </a:br>
                    <a:r>
                      <a:rPr lang="en-US" dirty="0"/>
                      <a:t>(n=258)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B81-4DC5-AE5A-DAAAABBCF496}"/>
                </c:ext>
              </c:extLst>
            </c:dLbl>
            <c:dLbl>
              <c:idx val="3"/>
              <c:layout>
                <c:manualLayout>
                  <c:x val="-9.8584470062729843E-2"/>
                  <c:y val="-7.2514620519054593E-2"/>
                </c:manualLayout>
              </c:layout>
              <c:tx>
                <c:rich>
                  <a:bodyPr/>
                  <a:lstStyle/>
                  <a:p>
                    <a:fld id="{6D521BD4-30EA-4A2E-B487-F4E05030DAB9}" type="VALUE">
                      <a:rPr lang="en-US" smtClean="0"/>
                      <a:pPr/>
                      <a:t>[VALUE]</a:t>
                    </a:fld>
                    <a:endParaRPr lang="en-US" dirty="0"/>
                  </a:p>
                  <a:p>
                    <a:r>
                      <a:rPr lang="en-US" dirty="0"/>
                      <a:t>(n=254)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AB81-4DC5-AE5A-DAAAABBCF496}"/>
                </c:ext>
              </c:extLst>
            </c:dLbl>
            <c:dLbl>
              <c:idx val="4"/>
              <c:layout>
                <c:manualLayout>
                  <c:x val="-0.11618883971678873"/>
                  <c:y val="-8.2873852021776676E-2"/>
                </c:manualLayout>
              </c:layout>
              <c:tx>
                <c:rich>
                  <a:bodyPr/>
                  <a:lstStyle/>
                  <a:p>
                    <a:fld id="{721905DC-FC8D-4253-B246-1BD79637E75D}" type="VALUE">
                      <a:rPr lang="en-US" smtClean="0"/>
                      <a:pPr/>
                      <a:t>[VALUE]</a:t>
                    </a:fld>
                    <a:endParaRPr lang="en-US" dirty="0"/>
                  </a:p>
                  <a:p>
                    <a:r>
                      <a:rPr lang="en-US" dirty="0"/>
                      <a:t>(n=249)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AB81-4DC5-AE5A-DAAAABBCF496}"/>
                </c:ext>
              </c:extLst>
            </c:dLbl>
            <c:dLbl>
              <c:idx val="5"/>
              <c:layout>
                <c:manualLayout>
                  <c:x val="-9.5063596131917991E-2"/>
                  <c:y val="-8.2873852021776676E-2"/>
                </c:manualLayout>
              </c:layout>
              <c:tx>
                <c:rich>
                  <a:bodyPr/>
                  <a:lstStyle/>
                  <a:p>
                    <a:fld id="{81B0B5BB-E33B-41A6-94AD-D05BEA7D893C}" type="VALUE">
                      <a:rPr lang="en-US" smtClean="0"/>
                      <a:pPr/>
                      <a:t>[VALUE]</a:t>
                    </a:fld>
                    <a:br>
                      <a:rPr lang="en-US" dirty="0"/>
                    </a:br>
                    <a:r>
                      <a:rPr lang="en-US" dirty="0"/>
                      <a:t>(n=244)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AB81-4DC5-AE5A-DAAAABBCF496}"/>
                </c:ext>
              </c:extLst>
            </c:dLbl>
            <c:dLbl>
              <c:idx val="6"/>
              <c:layout>
                <c:manualLayout>
                  <c:x val="-9.6824033097323889E-2"/>
                  <c:y val="-0.1001392378596468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90</a:t>
                    </a:r>
                  </a:p>
                  <a:p>
                    <a:r>
                      <a:rPr lang="en-US" dirty="0"/>
                      <a:t>(n=248)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B81-4DC5-AE5A-DAAAABBCF49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errBars>
            <c:errDir val="y"/>
            <c:errBarType val="both"/>
            <c:errValType val="cust"/>
            <c:noEndCap val="0"/>
            <c:plus>
              <c:numRef>
                <c:f>'CD4 mean'!$D$2:$D$8</c:f>
                <c:numCache>
                  <c:formatCode>General</c:formatCode>
                  <c:ptCount val="7"/>
                  <c:pt idx="0">
                    <c:v>0</c:v>
                  </c:pt>
                  <c:pt idx="1">
                    <c:v>61</c:v>
                  </c:pt>
                  <c:pt idx="2">
                    <c:v>131</c:v>
                  </c:pt>
                  <c:pt idx="3">
                    <c:v>113</c:v>
                  </c:pt>
                  <c:pt idx="4">
                    <c:v>123</c:v>
                  </c:pt>
                  <c:pt idx="5">
                    <c:v>107</c:v>
                  </c:pt>
                  <c:pt idx="6">
                    <c:v>111</c:v>
                  </c:pt>
                </c:numCache>
              </c:numRef>
            </c:plus>
            <c:minus>
              <c:numRef>
                <c:f>'CD4 mean'!$D$2:$D$8</c:f>
                <c:numCache>
                  <c:formatCode>General</c:formatCode>
                  <c:ptCount val="7"/>
                  <c:pt idx="0">
                    <c:v>0</c:v>
                  </c:pt>
                  <c:pt idx="1">
                    <c:v>61</c:v>
                  </c:pt>
                  <c:pt idx="2">
                    <c:v>131</c:v>
                  </c:pt>
                  <c:pt idx="3">
                    <c:v>113</c:v>
                  </c:pt>
                  <c:pt idx="4">
                    <c:v>123</c:v>
                  </c:pt>
                  <c:pt idx="5">
                    <c:v>107</c:v>
                  </c:pt>
                  <c:pt idx="6">
                    <c:v>111</c:v>
                  </c:pt>
                </c:numCache>
              </c:numRef>
            </c:minus>
            <c:spPr>
              <a:noFill/>
              <a:ln w="9525" cap="flat" cmpd="sng" algn="ctr">
                <a:solidFill>
                  <a:srgbClr val="0070C0"/>
                </a:solidFill>
                <a:round/>
              </a:ln>
              <a:effectLst/>
            </c:spPr>
          </c:errBars>
          <c:cat>
            <c:strRef>
              <c:f>'CD4 mean'!$A$2:$A$8</c:f>
              <c:strCache>
                <c:ptCount val="7"/>
                <c:pt idx="0">
                  <c:v>Baseline</c:v>
                </c:pt>
                <c:pt idx="1">
                  <c:v>Day 8*</c:v>
                </c:pt>
                <c:pt idx="2">
                  <c:v>Week 4</c:v>
                </c:pt>
                <c:pt idx="3">
                  <c:v>Week 8</c:v>
                </c:pt>
                <c:pt idx="4">
                  <c:v>Week 12</c:v>
                </c:pt>
                <c:pt idx="5">
                  <c:v>Week 16</c:v>
                </c:pt>
                <c:pt idx="6">
                  <c:v>Week 24</c:v>
                </c:pt>
              </c:strCache>
            </c:strRef>
          </c:cat>
          <c:val>
            <c:numRef>
              <c:f>'CD4 mean'!$B$2:$B$8</c:f>
              <c:numCache>
                <c:formatCode>General</c:formatCode>
                <c:ptCount val="7"/>
                <c:pt idx="0">
                  <c:v>0</c:v>
                </c:pt>
                <c:pt idx="1">
                  <c:v>20</c:v>
                </c:pt>
                <c:pt idx="2">
                  <c:v>49</c:v>
                </c:pt>
                <c:pt idx="3">
                  <c:v>61</c:v>
                </c:pt>
                <c:pt idx="4">
                  <c:v>79</c:v>
                </c:pt>
                <c:pt idx="5">
                  <c:v>84</c:v>
                </c:pt>
                <c:pt idx="6">
                  <c:v>90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AB81-4DC5-AE5A-DAAAABBCF496}"/>
            </c:ext>
          </c:extLst>
        </c:ser>
        <c:ser>
          <c:idx val="1"/>
          <c:order val="1"/>
          <c:tx>
            <c:strRef>
              <c:f>'CD4 mean'!$C$1</c:f>
              <c:strCache>
                <c:ptCount val="1"/>
                <c:pt idx="0">
                  <c:v>Non-randomised Cohort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circle"/>
            <c:size val="5"/>
            <c:spPr>
              <a:noFill/>
              <a:ln w="9525">
                <a:noFill/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'CD4 mean'!$E$2:$E$8</c:f>
                <c:numCache>
                  <c:formatCode>General</c:formatCode>
                  <c:ptCount val="7"/>
                  <c:pt idx="0">
                    <c:v>0</c:v>
                  </c:pt>
                  <c:pt idx="1">
                    <c:v>0</c:v>
                  </c:pt>
                  <c:pt idx="2">
                    <c:v>61</c:v>
                  </c:pt>
                  <c:pt idx="3">
                    <c:v>51</c:v>
                  </c:pt>
                  <c:pt idx="4">
                    <c:v>73</c:v>
                  </c:pt>
                  <c:pt idx="5">
                    <c:v>89</c:v>
                  </c:pt>
                  <c:pt idx="6">
                    <c:v>79</c:v>
                  </c:pt>
                </c:numCache>
              </c:numRef>
            </c:plus>
            <c:minus>
              <c:numRef>
                <c:f>'CD4 mean'!$E$2:$E$8</c:f>
                <c:numCache>
                  <c:formatCode>General</c:formatCode>
                  <c:ptCount val="7"/>
                  <c:pt idx="0">
                    <c:v>0</c:v>
                  </c:pt>
                  <c:pt idx="1">
                    <c:v>0</c:v>
                  </c:pt>
                  <c:pt idx="2">
                    <c:v>61</c:v>
                  </c:pt>
                  <c:pt idx="3">
                    <c:v>51</c:v>
                  </c:pt>
                  <c:pt idx="4">
                    <c:v>73</c:v>
                  </c:pt>
                  <c:pt idx="5">
                    <c:v>89</c:v>
                  </c:pt>
                  <c:pt idx="6">
                    <c:v>79</c:v>
                  </c:pt>
                </c:numCache>
              </c:numRef>
            </c:minus>
            <c:spPr>
              <a:noFill/>
              <a:ln w="9525" cap="flat" cmpd="sng" algn="ctr">
                <a:noFill/>
                <a:round/>
              </a:ln>
              <a:effectLst/>
            </c:spPr>
          </c:errBars>
          <c:cat>
            <c:strRef>
              <c:f>'CD4 mean'!$A$2:$A$8</c:f>
              <c:strCache>
                <c:ptCount val="7"/>
                <c:pt idx="0">
                  <c:v>Baseline</c:v>
                </c:pt>
                <c:pt idx="1">
                  <c:v>Day 8*</c:v>
                </c:pt>
                <c:pt idx="2">
                  <c:v>Week 4</c:v>
                </c:pt>
                <c:pt idx="3">
                  <c:v>Week 8</c:v>
                </c:pt>
                <c:pt idx="4">
                  <c:v>Week 12</c:v>
                </c:pt>
                <c:pt idx="5">
                  <c:v>Week 16</c:v>
                </c:pt>
                <c:pt idx="6">
                  <c:v>Week 24</c:v>
                </c:pt>
              </c:strCache>
            </c:strRef>
          </c:cat>
          <c:val>
            <c:numRef>
              <c:f>'CD4 mean'!$C$2:$C$8</c:f>
              <c:numCache>
                <c:formatCode>General</c:formatCode>
                <c:ptCount val="7"/>
                <c:pt idx="0">
                  <c:v>0</c:v>
                </c:pt>
                <c:pt idx="1">
                  <c:v>0</c:v>
                </c:pt>
                <c:pt idx="2">
                  <c:v>33</c:v>
                </c:pt>
                <c:pt idx="3">
                  <c:v>35</c:v>
                </c:pt>
                <c:pt idx="4">
                  <c:v>41</c:v>
                </c:pt>
                <c:pt idx="5">
                  <c:v>45</c:v>
                </c:pt>
                <c:pt idx="6">
                  <c:v>41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AB81-4DC5-AE5A-DAAAABBCF49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59495840"/>
        <c:axId val="459496168"/>
      </c:lineChart>
      <c:catAx>
        <c:axId val="4594958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459496168"/>
        <c:crosses val="autoZero"/>
        <c:auto val="1"/>
        <c:lblAlgn val="ctr"/>
        <c:lblOffset val="850"/>
        <c:noMultiLvlLbl val="0"/>
      </c:catAx>
      <c:valAx>
        <c:axId val="45949616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4594958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1"/>
        <c:delete val="1"/>
      </c:legendEntry>
      <c:layout>
        <c:manualLayout>
          <c:xMode val="edge"/>
          <c:yMode val="edge"/>
          <c:x val="0.21579796726363504"/>
          <c:y val="0.91617342495498078"/>
          <c:w val="0.27617152921535243"/>
          <c:h val="6.656118920714901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'CD4 mean'!$B$1</c:f>
              <c:strCache>
                <c:ptCount val="1"/>
                <c:pt idx="0">
                  <c:v>Randomised Cohort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circle"/>
            <c:size val="5"/>
            <c:spPr>
              <a:noFill/>
              <a:ln w="9525">
                <a:noFill/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'CD4 mean'!$D$2:$D$8</c:f>
                <c:numCache>
                  <c:formatCode>General</c:formatCode>
                  <c:ptCount val="7"/>
                  <c:pt idx="0">
                    <c:v>0</c:v>
                  </c:pt>
                  <c:pt idx="1">
                    <c:v>61</c:v>
                  </c:pt>
                  <c:pt idx="2">
                    <c:v>131</c:v>
                  </c:pt>
                  <c:pt idx="3">
                    <c:v>113</c:v>
                  </c:pt>
                  <c:pt idx="4">
                    <c:v>123</c:v>
                  </c:pt>
                  <c:pt idx="5">
                    <c:v>107</c:v>
                  </c:pt>
                  <c:pt idx="6">
                    <c:v>111</c:v>
                  </c:pt>
                </c:numCache>
              </c:numRef>
            </c:plus>
            <c:minus>
              <c:numRef>
                <c:f>'CD4 mean'!$D$2:$D$8</c:f>
                <c:numCache>
                  <c:formatCode>General</c:formatCode>
                  <c:ptCount val="7"/>
                  <c:pt idx="0">
                    <c:v>0</c:v>
                  </c:pt>
                  <c:pt idx="1">
                    <c:v>61</c:v>
                  </c:pt>
                  <c:pt idx="2">
                    <c:v>131</c:v>
                  </c:pt>
                  <c:pt idx="3">
                    <c:v>113</c:v>
                  </c:pt>
                  <c:pt idx="4">
                    <c:v>123</c:v>
                  </c:pt>
                  <c:pt idx="5">
                    <c:v>107</c:v>
                  </c:pt>
                  <c:pt idx="6">
                    <c:v>111</c:v>
                  </c:pt>
                </c:numCache>
              </c:numRef>
            </c:minus>
            <c:spPr>
              <a:noFill/>
              <a:ln w="9525" cap="flat" cmpd="sng" algn="ctr">
                <a:noFill/>
                <a:round/>
              </a:ln>
              <a:effectLst/>
            </c:spPr>
          </c:errBars>
          <c:cat>
            <c:strRef>
              <c:f>'CD4 mean'!$A$2:$A$8</c:f>
              <c:strCache>
                <c:ptCount val="7"/>
                <c:pt idx="0">
                  <c:v>Baseline</c:v>
                </c:pt>
                <c:pt idx="1">
                  <c:v>Day 8*</c:v>
                </c:pt>
                <c:pt idx="2">
                  <c:v>Week 4</c:v>
                </c:pt>
                <c:pt idx="3">
                  <c:v>Week 8</c:v>
                </c:pt>
                <c:pt idx="4">
                  <c:v>Week 12</c:v>
                </c:pt>
                <c:pt idx="5">
                  <c:v>Week 16</c:v>
                </c:pt>
                <c:pt idx="6">
                  <c:v>Week 24</c:v>
                </c:pt>
              </c:strCache>
            </c:strRef>
          </c:cat>
          <c:val>
            <c:numRef>
              <c:f>'CD4 mean'!$B$2:$B$8</c:f>
              <c:numCache>
                <c:formatCode>General</c:formatCode>
                <c:ptCount val="7"/>
                <c:pt idx="0">
                  <c:v>0</c:v>
                </c:pt>
                <c:pt idx="1">
                  <c:v>20</c:v>
                </c:pt>
                <c:pt idx="2">
                  <c:v>49</c:v>
                </c:pt>
                <c:pt idx="3">
                  <c:v>61</c:v>
                </c:pt>
                <c:pt idx="4">
                  <c:v>79</c:v>
                </c:pt>
                <c:pt idx="5">
                  <c:v>84</c:v>
                </c:pt>
                <c:pt idx="6">
                  <c:v>90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63A-4313-825C-9A77BFEC7411}"/>
            </c:ext>
          </c:extLst>
        </c:ser>
        <c:ser>
          <c:idx val="1"/>
          <c:order val="1"/>
          <c:tx>
            <c:strRef>
              <c:f>'CD4 mean'!$C$1</c:f>
              <c:strCache>
                <c:ptCount val="1"/>
                <c:pt idx="0">
                  <c:v>Non-randomised Cohort</c:v>
                </c:pt>
              </c:strCache>
            </c:strRef>
          </c:tx>
          <c:spPr>
            <a:ln w="28575" cap="rnd">
              <a:solidFill>
                <a:srgbClr val="002060"/>
              </a:solidFill>
              <a:round/>
            </a:ln>
            <a:effectLst/>
          </c:spPr>
          <c:marker>
            <c:symbol val="circle"/>
            <c:size val="9"/>
            <c:spPr>
              <a:solidFill>
                <a:srgbClr val="002060"/>
              </a:solidFill>
              <a:ln w="9525">
                <a:solidFill>
                  <a:srgbClr val="002060"/>
                </a:solidFill>
              </a:ln>
              <a:effectLst/>
            </c:spPr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63A-4313-825C-9A77BFEC7411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63A-4313-825C-9A77BFEC7411}"/>
                </c:ext>
              </c:extLst>
            </c:dLbl>
            <c:dLbl>
              <c:idx val="2"/>
              <c:layout>
                <c:manualLayout>
                  <c:x val="-6.8070427731502079E-17"/>
                  <c:y val="3.7983848843314252E-2"/>
                </c:manualLayout>
              </c:layout>
              <c:tx>
                <c:rich>
                  <a:bodyPr/>
                  <a:lstStyle/>
                  <a:p>
                    <a:fld id="{4EA8FBF1-4EBE-4296-8CAC-6DC9C337CB11}" type="VALUE">
                      <a:rPr lang="en-US" smtClean="0"/>
                      <a:pPr/>
                      <a:t>[VALUE]</a:t>
                    </a:fld>
                    <a:br>
                      <a:rPr lang="en-US" dirty="0"/>
                    </a:br>
                    <a:r>
                      <a:rPr lang="en-US" dirty="0"/>
                      <a:t>(n=98)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463A-4313-825C-9A77BFEC7411}"/>
                </c:ext>
              </c:extLst>
            </c:dLbl>
            <c:dLbl>
              <c:idx val="3"/>
              <c:layout>
                <c:manualLayout>
                  <c:x val="-1.8564876569153019E-3"/>
                  <c:y val="4.1436926010888407E-2"/>
                </c:manualLayout>
              </c:layout>
              <c:tx>
                <c:rich>
                  <a:bodyPr/>
                  <a:lstStyle/>
                  <a:p>
                    <a:fld id="{BE3C018A-FF71-4BDC-A2A4-4805DD86A076}" type="VALUE">
                      <a:rPr lang="en-US" smtClean="0"/>
                      <a:pPr/>
                      <a:t>[VALUE]</a:t>
                    </a:fld>
                    <a:br>
                      <a:rPr lang="en-US" dirty="0"/>
                    </a:br>
                    <a:r>
                      <a:rPr lang="en-US" dirty="0"/>
                      <a:t>(n=92)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463A-4313-825C-9A77BFEC7411}"/>
                </c:ext>
              </c:extLst>
            </c:dLbl>
            <c:dLbl>
              <c:idx val="4"/>
              <c:layout>
                <c:manualLayout>
                  <c:x val="-7.4259506276609351E-3"/>
                  <c:y val="5.5249234681184457E-2"/>
                </c:manualLayout>
              </c:layout>
              <c:tx>
                <c:rich>
                  <a:bodyPr/>
                  <a:lstStyle/>
                  <a:p>
                    <a:fld id="{F15D3CE4-70F2-49BB-9D59-7EF31B2D3421}" type="VALUE">
                      <a:rPr lang="en-US" smtClean="0"/>
                      <a:pPr/>
                      <a:t>[VALUE]</a:t>
                    </a:fld>
                    <a:br>
                      <a:rPr lang="en-US" dirty="0"/>
                    </a:br>
                    <a:r>
                      <a:rPr lang="en-US" dirty="0"/>
                      <a:t>(n=89)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463A-4313-825C-9A77BFEC7411}"/>
                </c:ext>
              </c:extLst>
            </c:dLbl>
            <c:dLbl>
              <c:idx val="5"/>
              <c:layout>
                <c:manualLayout>
                  <c:x val="-3.7129753138304676E-3"/>
                  <c:y val="5.1796157513610365E-2"/>
                </c:manualLayout>
              </c:layout>
              <c:tx>
                <c:rich>
                  <a:bodyPr/>
                  <a:lstStyle/>
                  <a:p>
                    <a:fld id="{BE22E2E6-0EB4-4E19-8A8F-2FDF6A79692F}" type="VALUE">
                      <a:rPr lang="en-US" smtClean="0"/>
                      <a:pPr/>
                      <a:t>[VALUE]</a:t>
                    </a:fld>
                    <a:br>
                      <a:rPr lang="en-US" dirty="0"/>
                    </a:br>
                    <a:r>
                      <a:rPr lang="en-US" dirty="0"/>
                      <a:t>(n=89)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463A-4313-825C-9A77BFEC7411}"/>
                </c:ext>
              </c:extLst>
            </c:dLbl>
            <c:dLbl>
              <c:idx val="6"/>
              <c:layout>
                <c:manualLayout>
                  <c:x val="-1.85648765691537E-3"/>
                  <c:y val="1.381230867029605E-2"/>
                </c:manualLayout>
              </c:layout>
              <c:tx>
                <c:rich>
                  <a:bodyPr/>
                  <a:lstStyle/>
                  <a:p>
                    <a:fld id="{FD9D5B24-BE41-4943-A054-D8476065A233}" type="VALUE">
                      <a:rPr lang="en-US" smtClean="0"/>
                      <a:pPr/>
                      <a:t>[VALUE]</a:t>
                    </a:fld>
                    <a:br>
                      <a:rPr lang="en-US" dirty="0"/>
                    </a:br>
                    <a:r>
                      <a:rPr lang="en-US" dirty="0"/>
                      <a:t>(n=87)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463A-4313-825C-9A77BFEC741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errBars>
            <c:errDir val="y"/>
            <c:errBarType val="both"/>
            <c:errValType val="cust"/>
            <c:noEndCap val="0"/>
            <c:plus>
              <c:numRef>
                <c:f>'CD4 mean'!$E$2:$E$8</c:f>
                <c:numCache>
                  <c:formatCode>General</c:formatCode>
                  <c:ptCount val="7"/>
                  <c:pt idx="0">
                    <c:v>0</c:v>
                  </c:pt>
                  <c:pt idx="1">
                    <c:v>0</c:v>
                  </c:pt>
                  <c:pt idx="2">
                    <c:v>61</c:v>
                  </c:pt>
                  <c:pt idx="3">
                    <c:v>51</c:v>
                  </c:pt>
                  <c:pt idx="4">
                    <c:v>73</c:v>
                  </c:pt>
                  <c:pt idx="5">
                    <c:v>89</c:v>
                  </c:pt>
                  <c:pt idx="6">
                    <c:v>79</c:v>
                  </c:pt>
                </c:numCache>
              </c:numRef>
            </c:plus>
            <c:minus>
              <c:numRef>
                <c:f>'CD4 mean'!$E$2:$E$8</c:f>
                <c:numCache>
                  <c:formatCode>General</c:formatCode>
                  <c:ptCount val="7"/>
                  <c:pt idx="0">
                    <c:v>0</c:v>
                  </c:pt>
                  <c:pt idx="1">
                    <c:v>0</c:v>
                  </c:pt>
                  <c:pt idx="2">
                    <c:v>61</c:v>
                  </c:pt>
                  <c:pt idx="3">
                    <c:v>51</c:v>
                  </c:pt>
                  <c:pt idx="4">
                    <c:v>73</c:v>
                  </c:pt>
                  <c:pt idx="5">
                    <c:v>89</c:v>
                  </c:pt>
                  <c:pt idx="6">
                    <c:v>79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'CD4 mean'!$A$2:$A$8</c:f>
              <c:strCache>
                <c:ptCount val="7"/>
                <c:pt idx="0">
                  <c:v>Baseline</c:v>
                </c:pt>
                <c:pt idx="1">
                  <c:v>Day 8*</c:v>
                </c:pt>
                <c:pt idx="2">
                  <c:v>Week 4</c:v>
                </c:pt>
                <c:pt idx="3">
                  <c:v>Week 8</c:v>
                </c:pt>
                <c:pt idx="4">
                  <c:v>Week 12</c:v>
                </c:pt>
                <c:pt idx="5">
                  <c:v>Week 16</c:v>
                </c:pt>
                <c:pt idx="6">
                  <c:v>Week 24</c:v>
                </c:pt>
              </c:strCache>
            </c:strRef>
          </c:cat>
          <c:val>
            <c:numRef>
              <c:f>'CD4 mean'!$C$2:$C$8</c:f>
              <c:numCache>
                <c:formatCode>General</c:formatCode>
                <c:ptCount val="7"/>
                <c:pt idx="0">
                  <c:v>0</c:v>
                </c:pt>
                <c:pt idx="1">
                  <c:v>0</c:v>
                </c:pt>
                <c:pt idx="2">
                  <c:v>33</c:v>
                </c:pt>
                <c:pt idx="3">
                  <c:v>35</c:v>
                </c:pt>
                <c:pt idx="4">
                  <c:v>41</c:v>
                </c:pt>
                <c:pt idx="5">
                  <c:v>45</c:v>
                </c:pt>
                <c:pt idx="6">
                  <c:v>41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463A-4313-825C-9A77BFEC741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59495840"/>
        <c:axId val="459496168"/>
      </c:lineChart>
      <c:catAx>
        <c:axId val="45949584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459496168"/>
        <c:crosses val="autoZero"/>
        <c:auto val="1"/>
        <c:lblAlgn val="ctr"/>
        <c:lblOffset val="850"/>
        <c:noMultiLvlLbl val="0"/>
      </c:catAx>
      <c:valAx>
        <c:axId val="45949616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594958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delete val="1"/>
      </c:legendEntry>
      <c:layout>
        <c:manualLayout>
          <c:xMode val="edge"/>
          <c:yMode val="edge"/>
          <c:x val="0.47170252343450225"/>
          <c:y val="0.8989080391171107"/>
          <c:w val="0.39818853582326824"/>
          <c:h val="9.763888371531524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rgbClr val="FF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BDE6E55-7DBA-434B-88B6-1243150ECD2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1963"/>
          </a:xfrm>
          <a:prstGeom prst="rect">
            <a:avLst/>
          </a:prstGeom>
        </p:spPr>
        <p:txBody>
          <a:bodyPr vert="horz" wrap="square" lIns="92757" tIns="46378" rIns="92757" bIns="46378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33BB318-26E9-4F5B-A4A1-5ADF2D2DA0A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1963"/>
          </a:xfrm>
          <a:prstGeom prst="rect">
            <a:avLst/>
          </a:prstGeom>
        </p:spPr>
        <p:txBody>
          <a:bodyPr vert="horz" wrap="square" lIns="92757" tIns="46378" rIns="92757" bIns="46378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C1F997D6-6A0B-46E4-9989-6CA777D26AED}" type="datetimeFigureOut">
              <a:rPr lang="en-US" altLang="en-US"/>
              <a:pPr>
                <a:defRPr/>
              </a:pPr>
              <a:t>10/27/2017</a:t>
            </a:fld>
            <a:endParaRPr lang="en-US" alt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5C13B88-108C-482D-A631-068BA836A7E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759825"/>
            <a:ext cx="3038475" cy="461963"/>
          </a:xfrm>
          <a:prstGeom prst="rect">
            <a:avLst/>
          </a:prstGeom>
        </p:spPr>
        <p:txBody>
          <a:bodyPr vert="horz" wrap="square" lIns="92757" tIns="46378" rIns="92757" bIns="46378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CD76815-8C4A-47FD-8751-80EDB2E2A90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338" y="8759825"/>
            <a:ext cx="3038475" cy="461963"/>
          </a:xfrm>
          <a:prstGeom prst="rect">
            <a:avLst/>
          </a:prstGeom>
        </p:spPr>
        <p:txBody>
          <a:bodyPr vert="horz" wrap="square" lIns="92757" tIns="46378" rIns="92757" bIns="46378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70E02113-B57F-4570-851B-6F0CFD071022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B4CC71D-5964-484F-9908-37742735D38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1963"/>
          </a:xfrm>
          <a:prstGeom prst="rect">
            <a:avLst/>
          </a:prstGeom>
        </p:spPr>
        <p:txBody>
          <a:bodyPr vert="horz" wrap="square" lIns="92757" tIns="46378" rIns="92757" bIns="46378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GB" alt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9A62F11-4FFA-4148-B3D2-6312A55C4AE1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1963"/>
          </a:xfrm>
          <a:prstGeom prst="rect">
            <a:avLst/>
          </a:prstGeom>
        </p:spPr>
        <p:txBody>
          <a:bodyPr vert="horz" wrap="square" lIns="92757" tIns="46378" rIns="92757" bIns="46378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F2863F1B-05D7-4158-A263-6D7318C0371A}" type="datetimeFigureOut">
              <a:rPr lang="en-GB" altLang="en-US"/>
              <a:pPr>
                <a:defRPr/>
              </a:pPr>
              <a:t>27/10/2017</a:t>
            </a:fld>
            <a:endParaRPr lang="en-GB" altLang="en-US" dirty="0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B9DAF215-871E-4DD0-BC04-005DEC2B2F2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98563" y="692150"/>
            <a:ext cx="4613275" cy="34591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757" tIns="46378" rIns="92757" bIns="46378" rtlCol="0" anchor="ctr"/>
          <a:lstStyle/>
          <a:p>
            <a:pPr lvl="0"/>
            <a:endParaRPr lang="en-GB" noProof="0" dirty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AE8F07E6-3B71-4C56-9E56-3FACE4CD774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01675" y="4381500"/>
            <a:ext cx="5607050" cy="4149725"/>
          </a:xfrm>
          <a:prstGeom prst="rect">
            <a:avLst/>
          </a:prstGeom>
        </p:spPr>
        <p:txBody>
          <a:bodyPr vert="horz" wrap="square" lIns="92757" tIns="46378" rIns="92757" bIns="46378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altLang="en-US" noProof="0"/>
              <a:t>Click to edit Master text styles</a:t>
            </a:r>
          </a:p>
          <a:p>
            <a:pPr lvl="1"/>
            <a:r>
              <a:rPr lang="en-US" altLang="en-US" noProof="0"/>
              <a:t>Second level</a:t>
            </a:r>
          </a:p>
          <a:p>
            <a:pPr lvl="2"/>
            <a:r>
              <a:rPr lang="en-US" altLang="en-US" noProof="0"/>
              <a:t>Third level</a:t>
            </a:r>
          </a:p>
          <a:p>
            <a:pPr lvl="3"/>
            <a:r>
              <a:rPr lang="en-US" altLang="en-US" noProof="0"/>
              <a:t>Fourth level</a:t>
            </a:r>
          </a:p>
          <a:p>
            <a:pPr lvl="4"/>
            <a:r>
              <a:rPr lang="en-US" altLang="en-US" noProof="0"/>
              <a:t>Fifth level</a:t>
            </a:r>
            <a:endParaRPr lang="en-GB" altLang="en-US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B450BE-658C-4B92-B385-7042550B531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759825"/>
            <a:ext cx="3038475" cy="461963"/>
          </a:xfrm>
          <a:prstGeom prst="rect">
            <a:avLst/>
          </a:prstGeom>
        </p:spPr>
        <p:txBody>
          <a:bodyPr vert="horz" wrap="square" lIns="92757" tIns="46378" rIns="92757" bIns="46378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GB" alt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275054-598E-4EA0-9424-D3813E2B950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970338" y="8759825"/>
            <a:ext cx="3038475" cy="461963"/>
          </a:xfrm>
          <a:prstGeom prst="rect">
            <a:avLst/>
          </a:prstGeom>
        </p:spPr>
        <p:txBody>
          <a:bodyPr vert="horz" wrap="square" lIns="92757" tIns="46378" rIns="92757" bIns="46378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F5001E8D-81D6-4D83-8A10-414CEFC607C0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Arial" charset="0"/>
        <a:cs typeface="Arial" panose="020B0604020202020204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Arial" charset="0"/>
        <a:cs typeface="Arial" panose="020B0604020202020204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Arial" charset="0"/>
        <a:cs typeface="Arial" panose="020B0604020202020204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Arial" charset="0"/>
        <a:cs typeface="Arial" panose="020B0604020202020204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Arial" charset="0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>
            <a:extLst>
              <a:ext uri="{FF2B5EF4-FFF2-40B4-BE49-F238E27FC236}">
                <a16:creationId xmlns:a16="http://schemas.microsoft.com/office/drawing/2014/main" id="{1C3EF3F6-FC42-4621-B6B1-8040FDA868F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es Placeholder 2">
            <a:extLst>
              <a:ext uri="{FF2B5EF4-FFF2-40B4-BE49-F238E27FC236}">
                <a16:creationId xmlns:a16="http://schemas.microsoft.com/office/drawing/2014/main" id="{49D468DF-6BC5-4A77-9B42-8820B16B83D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14340" name="Slide Number Placeholder 3">
            <a:extLst>
              <a:ext uri="{FF2B5EF4-FFF2-40B4-BE49-F238E27FC236}">
                <a16:creationId xmlns:a16="http://schemas.microsoft.com/office/drawing/2014/main" id="{B45E2635-78C1-48C4-95CA-38A6E3459FE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1264015-AC0C-4764-B2C6-54325A52AD69}" type="slidenum">
              <a:rPr lang="en-GB" altLang="en-US"/>
              <a:pPr>
                <a:spcBef>
                  <a:spcPct val="0"/>
                </a:spcBef>
              </a:pPr>
              <a:t>1</a:t>
            </a:fld>
            <a:endParaRPr lang="en-GB" alt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1E853D-5463-4048-B898-1F2E1C6B801F}" type="slidenum">
              <a:rPr kumimoji="0" lang="en-GB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GB" alt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2122421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001E8D-81D6-4D83-8A10-414CEFC607C0}" type="slidenum">
              <a:rPr lang="en-GB" altLang="en-US" smtClean="0"/>
              <a:pPr>
                <a:defRPr/>
              </a:pPr>
              <a:t>13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4610570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21E853D-5463-4048-B898-1F2E1C6B801F}" type="slidenum">
              <a:rPr lang="en-GB" altLang="en-US" smtClean="0"/>
              <a:pPr>
                <a:defRPr/>
              </a:pPr>
              <a:t>14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4428096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21E853D-5463-4048-B898-1F2E1C6B801F}" type="slidenum">
              <a:rPr lang="en-GB" altLang="en-US" smtClean="0"/>
              <a:pPr>
                <a:defRPr/>
              </a:pPr>
              <a:t>15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40816656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001E8D-81D6-4D83-8A10-414CEFC607C0}" type="slidenum">
              <a:rPr lang="en-GB" altLang="en-US" smtClean="0"/>
              <a:pPr>
                <a:defRPr/>
              </a:pPr>
              <a:t>16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11799399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001E8D-81D6-4D83-8A10-414CEFC607C0}" type="slidenum">
              <a:rPr lang="en-GB" altLang="en-US" smtClean="0"/>
              <a:pPr>
                <a:defRPr/>
              </a:pPr>
              <a:t>17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3326306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C50C7B2-A5DD-4F07-BA2F-A5A4F0EB9F8A}" type="slidenum">
              <a:rPr lang="en-GB" altLang="en-US" smtClean="0"/>
              <a:pPr>
                <a:spcBef>
                  <a:spcPct val="0"/>
                </a:spcBef>
              </a:pPr>
              <a:t>2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6994672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21E853D-5463-4048-B898-1F2E1C6B801F}" type="slidenum">
              <a:rPr lang="en-GB" altLang="en-US" smtClean="0"/>
              <a:pPr>
                <a:defRPr/>
              </a:pPr>
              <a:t>3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5233680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001E8D-81D6-4D83-8A10-414CEFC607C0}" type="slidenum">
              <a:rPr lang="en-GB" altLang="en-US" smtClean="0"/>
              <a:pPr>
                <a:defRPr/>
              </a:pPr>
              <a:t>6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0109249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  <a:p>
            <a:endParaRPr lang="en-US" baseline="0" dirty="0"/>
          </a:p>
          <a:p>
            <a:endParaRPr lang="en-US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endParaRPr lang="en-US" sz="1200" kern="1200" dirty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21E853D-5463-4048-B898-1F2E1C6B801F}" type="slidenum">
              <a:rPr lang="en-GB" altLang="en-US" smtClean="0"/>
              <a:pPr>
                <a:defRPr/>
              </a:pPr>
              <a:t>7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1982067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21E853D-5463-4048-B898-1F2E1C6B801F}" type="slidenum">
              <a:rPr lang="en-GB" altLang="en-US" smtClean="0"/>
              <a:pPr>
                <a:defRPr/>
              </a:pPr>
              <a:t>8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0660291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4948E5A5-0A40-4A88-AAD9-A42F4C0DC821}" type="slidenum">
              <a:rPr lang="en-GB" altLang="en-US" smtClean="0"/>
              <a:pPr/>
              <a:t>9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4883082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21E853D-5463-4048-B898-1F2E1C6B801F}" type="slidenum">
              <a:rPr lang="en-GB" altLang="en-US" smtClean="0"/>
              <a:pPr>
                <a:defRPr/>
              </a:pPr>
              <a:t>10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289122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001E8D-81D6-4D83-8A10-414CEFC607C0}" type="slidenum">
              <a:rPr lang="en-GB" altLang="en-US" smtClean="0"/>
              <a:pPr>
                <a:defRPr/>
              </a:pPr>
              <a:t>11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2572810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 Box_Title_Bold Sub_Italic Su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9">
            <a:extLst>
              <a:ext uri="{FF2B5EF4-FFF2-40B4-BE49-F238E27FC236}">
                <a16:creationId xmlns:a16="http://schemas.microsoft.com/office/drawing/2014/main" id="{3A00B742-BBD5-4D1F-A4BD-DBADD1E8C6E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46300"/>
            <a:ext cx="9144000" cy="2547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36CCD78-BA99-4D6C-9B0D-6049A49D8F6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4425" y="296863"/>
            <a:ext cx="1455738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D8E603F-024A-4F05-98CB-1FF0F6A2091A}"/>
              </a:ext>
            </a:extLst>
          </p:cNvPr>
          <p:cNvCxnSpPr/>
          <p:nvPr userDrawn="1"/>
        </p:nvCxnSpPr>
        <p:spPr>
          <a:xfrm>
            <a:off x="7240588" y="223838"/>
            <a:ext cx="0" cy="701675"/>
          </a:xfrm>
          <a:prstGeom prst="line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5">
            <a:extLst>
              <a:ext uri="{FF2B5EF4-FFF2-40B4-BE49-F238E27FC236}">
                <a16:creationId xmlns:a16="http://schemas.microsoft.com/office/drawing/2014/main" id="{D8D82FA6-5082-4C9F-874E-A4F12576C77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7300" y="260350"/>
            <a:ext cx="6746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Placeholder 19"/>
          <p:cNvSpPr>
            <a:spLocks noGrp="1"/>
          </p:cNvSpPr>
          <p:nvPr>
            <p:ph type="body" sz="quarter" idx="11"/>
          </p:nvPr>
        </p:nvSpPr>
        <p:spPr>
          <a:xfrm>
            <a:off x="838200" y="5574792"/>
            <a:ext cx="6473952" cy="859536"/>
          </a:xfrm>
        </p:spPr>
        <p:txBody>
          <a:bodyPr/>
          <a:lstStyle>
            <a:lvl1pPr marL="0" indent="0">
              <a:buNone/>
              <a:defRPr sz="1200" i="1">
                <a:solidFill>
                  <a:schemeClr val="tx1"/>
                </a:solidFill>
              </a:defRPr>
            </a:lvl1pPr>
            <a:lvl2pPr marL="185738" indent="0">
              <a:buNone/>
              <a:defRPr/>
            </a:lvl2pPr>
            <a:lvl3pPr marL="381000" indent="0">
              <a:buNone/>
              <a:defRPr/>
            </a:lvl3pPr>
            <a:lvl4pPr marL="552450" indent="0">
              <a:buNone/>
              <a:defRPr/>
            </a:lvl4pPr>
            <a:lvl5pPr marL="715962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838200" y="2693987"/>
            <a:ext cx="6477000" cy="1470025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838200" y="4509582"/>
            <a:ext cx="6473952" cy="104692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 b="1" i="0">
                <a:solidFill>
                  <a:schemeClr val="tx1"/>
                </a:solidFill>
                <a:effectLst/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4184991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558"/>
          <a:stretch/>
        </p:blipFill>
        <p:spPr>
          <a:xfrm>
            <a:off x="0" y="1478423"/>
            <a:ext cx="9144000" cy="5379577"/>
          </a:xfrm>
          <a:prstGeom prst="rect">
            <a:avLst/>
          </a:prstGeom>
        </p:spPr>
      </p:pic>
      <p:pic>
        <p:nvPicPr>
          <p:cNvPr id="4" name="Picture 5">
            <a:extLst>
              <a:ext uri="{FF2B5EF4-FFF2-40B4-BE49-F238E27FC236}">
                <a16:creationId xmlns:a16="http://schemas.microsoft.com/office/drawing/2014/main" id="{6C6E2930-3E55-4608-B054-CF87242DFCF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8488" y="260350"/>
            <a:ext cx="6746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29145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 Box_Title_Italic su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>
            <a:extLst>
              <a:ext uri="{FF2B5EF4-FFF2-40B4-BE49-F238E27FC236}">
                <a16:creationId xmlns:a16="http://schemas.microsoft.com/office/drawing/2014/main" id="{B1A00FEC-09D0-4277-BCED-BAA0327B022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46300"/>
            <a:ext cx="9144000" cy="2547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>
            <a:extLst>
              <a:ext uri="{FF2B5EF4-FFF2-40B4-BE49-F238E27FC236}">
                <a16:creationId xmlns:a16="http://schemas.microsoft.com/office/drawing/2014/main" id="{42455273-C95E-4BE7-819C-7CAB2F6E08F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4425" y="296863"/>
            <a:ext cx="1455738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CFA07B8-9164-46BA-8C97-4B9BB47680B9}"/>
              </a:ext>
            </a:extLst>
          </p:cNvPr>
          <p:cNvCxnSpPr/>
          <p:nvPr userDrawn="1"/>
        </p:nvCxnSpPr>
        <p:spPr>
          <a:xfrm>
            <a:off x="7240588" y="223838"/>
            <a:ext cx="0" cy="701675"/>
          </a:xfrm>
          <a:prstGeom prst="line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5">
            <a:extLst>
              <a:ext uri="{FF2B5EF4-FFF2-40B4-BE49-F238E27FC236}">
                <a16:creationId xmlns:a16="http://schemas.microsoft.com/office/drawing/2014/main" id="{AADDC279-A7E6-448E-A0C8-3B42689A533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7300" y="260350"/>
            <a:ext cx="6746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838200" y="2693987"/>
            <a:ext cx="6477000" cy="1470025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838200" y="4511040"/>
            <a:ext cx="6473952" cy="188976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600" b="0" i="1">
                <a:solidFill>
                  <a:schemeClr val="tx1"/>
                </a:solidFill>
                <a:effectLst/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762268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_Teal Sub_Bold Sub_Italic Su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C37005F-F689-48E3-8524-FF8C1001681E}"/>
              </a:ext>
            </a:extLst>
          </p:cNvPr>
          <p:cNvCxnSpPr/>
          <p:nvPr userDrawn="1"/>
        </p:nvCxnSpPr>
        <p:spPr>
          <a:xfrm>
            <a:off x="468313" y="3648075"/>
            <a:ext cx="8675687" cy="0"/>
          </a:xfrm>
          <a:prstGeom prst="line">
            <a:avLst/>
          </a:prstGeom>
          <a:ln w="25400">
            <a:solidFill>
              <a:srgbClr val="E3183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7">
            <a:extLst>
              <a:ext uri="{FF2B5EF4-FFF2-40B4-BE49-F238E27FC236}">
                <a16:creationId xmlns:a16="http://schemas.microsoft.com/office/drawing/2014/main" id="{B9809F59-4A9B-4233-916E-FB0B9205F08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4425" y="296863"/>
            <a:ext cx="1455738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2AE9685-3F68-4FB8-87F0-86A846DCE025}"/>
              </a:ext>
            </a:extLst>
          </p:cNvPr>
          <p:cNvCxnSpPr/>
          <p:nvPr userDrawn="1"/>
        </p:nvCxnSpPr>
        <p:spPr>
          <a:xfrm>
            <a:off x="7240588" y="223838"/>
            <a:ext cx="0" cy="701675"/>
          </a:xfrm>
          <a:prstGeom prst="line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5">
            <a:extLst>
              <a:ext uri="{FF2B5EF4-FFF2-40B4-BE49-F238E27FC236}">
                <a16:creationId xmlns:a16="http://schemas.microsoft.com/office/drawing/2014/main" id="{2C525C41-AF57-426E-9F76-A979F147E57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7300" y="260350"/>
            <a:ext cx="6746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2612" y="3785617"/>
            <a:ext cx="7863840" cy="1014984"/>
          </a:xfrm>
        </p:spPr>
        <p:txBody>
          <a:bodyPr anchor="t">
            <a:normAutofit/>
          </a:bodyPr>
          <a:lstStyle>
            <a:lvl1pPr algn="l">
              <a:lnSpc>
                <a:spcPts val="2400"/>
              </a:lnSpc>
              <a:defRPr sz="2000" b="1" i="0" cap="none" baseline="0">
                <a:solidFill>
                  <a:srgbClr val="008790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>
          <a:xfrm>
            <a:off x="832612" y="990600"/>
            <a:ext cx="7863840" cy="2480563"/>
          </a:xfr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b">
            <a:noAutofit/>
          </a:bodyPr>
          <a:lstStyle>
            <a:lvl1pPr marL="0" indent="0">
              <a:buNone/>
              <a:defRPr lang="en-US" sz="4000" b="1" dirty="0" smtClean="0">
                <a:solidFill>
                  <a:srgbClr val="E3183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832612" y="4828881"/>
            <a:ext cx="7863840" cy="838200"/>
          </a:xfrm>
        </p:spPr>
        <p:txBody>
          <a:bodyPr/>
          <a:lstStyle>
            <a:lvl1pPr marL="0" indent="0">
              <a:buNone/>
              <a:defRPr sz="1600" b="1"/>
            </a:lvl1pPr>
            <a:lvl2pPr marL="185738" indent="0">
              <a:buNone/>
              <a:defRPr b="1"/>
            </a:lvl2pPr>
            <a:lvl3pPr marL="381000" indent="0">
              <a:buNone/>
              <a:defRPr b="1"/>
            </a:lvl3pPr>
            <a:lvl4pPr marL="552450" indent="0">
              <a:buNone/>
              <a:defRPr b="1"/>
            </a:lvl4pPr>
            <a:lvl5pPr marL="715962" indent="0">
              <a:buNone/>
              <a:defRPr b="1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ext Placeholder 19"/>
          <p:cNvSpPr>
            <a:spLocks noGrp="1"/>
          </p:cNvSpPr>
          <p:nvPr>
            <p:ph type="body" sz="quarter" idx="11"/>
          </p:nvPr>
        </p:nvSpPr>
        <p:spPr>
          <a:xfrm>
            <a:off x="832612" y="5705573"/>
            <a:ext cx="7863840" cy="750062"/>
          </a:xfrm>
        </p:spPr>
        <p:txBody>
          <a:bodyPr/>
          <a:lstStyle>
            <a:lvl1pPr marL="0" indent="0">
              <a:buNone/>
              <a:defRPr sz="1200" i="1"/>
            </a:lvl1pPr>
            <a:lvl2pPr marL="185738" indent="0">
              <a:buNone/>
              <a:defRPr/>
            </a:lvl2pPr>
            <a:lvl3pPr marL="381000" indent="0">
              <a:buNone/>
              <a:defRPr/>
            </a:lvl3pPr>
            <a:lvl4pPr marL="552450" indent="0">
              <a:buNone/>
              <a:defRPr/>
            </a:lvl4pPr>
            <a:lvl5pPr marL="715962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462363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F546C54-79DA-41F0-9847-DDDDA686C144}"/>
              </a:ext>
            </a:extLst>
          </p:cNvPr>
          <p:cNvCxnSpPr/>
          <p:nvPr userDrawn="1"/>
        </p:nvCxnSpPr>
        <p:spPr>
          <a:xfrm>
            <a:off x="468313" y="1062038"/>
            <a:ext cx="8675687" cy="0"/>
          </a:xfrm>
          <a:prstGeom prst="line">
            <a:avLst/>
          </a:prstGeom>
          <a:ln w="25400">
            <a:solidFill>
              <a:srgbClr val="E3183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5">
            <a:extLst>
              <a:ext uri="{FF2B5EF4-FFF2-40B4-BE49-F238E27FC236}">
                <a16:creationId xmlns:a16="http://schemas.microsoft.com/office/drawing/2014/main" id="{1D305DF1-86C5-4E4C-A2C7-34C61EBC8B7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8488" y="260350"/>
            <a:ext cx="6746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533400" y="1350963"/>
            <a:ext cx="8358188" cy="4498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0"/>
            <a:r>
              <a:rPr lang="en-US" altLang="en-US" noProof="0" dirty="0"/>
              <a:t>Click to edit Master text styles</a:t>
            </a:r>
          </a:p>
          <a:p>
            <a:pPr lvl="1"/>
            <a:r>
              <a:rPr lang="en-US" altLang="en-US" noProof="0" dirty="0"/>
              <a:t>Second level</a:t>
            </a:r>
          </a:p>
          <a:p>
            <a:pPr lvl="2"/>
            <a:r>
              <a:rPr lang="en-US" altLang="en-US" noProof="0" dirty="0"/>
              <a:t>Third level</a:t>
            </a:r>
          </a:p>
          <a:p>
            <a:pPr lvl="3"/>
            <a:r>
              <a:rPr lang="en-US" altLang="en-US" noProof="0" dirty="0"/>
              <a:t>Fourth level</a:t>
            </a:r>
          </a:p>
          <a:p>
            <a:pPr lvl="4"/>
            <a:r>
              <a:rPr lang="en-US" altLang="en-US" noProof="0" dirty="0"/>
              <a:t>Fifth level</a:t>
            </a:r>
          </a:p>
        </p:txBody>
      </p:sp>
      <p:sp>
        <p:nvSpPr>
          <p:cNvPr id="1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1" y="152401"/>
            <a:ext cx="7543799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0"/>
            <a:r>
              <a:rPr lang="en-US" altLang="en-US" dirty="0"/>
              <a:t>Click to edit Master title style</a:t>
            </a:r>
            <a:endParaRPr lang="en-GB" altLang="en-US" dirty="0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533400" y="6294120"/>
            <a:ext cx="8357616" cy="182880"/>
          </a:xfrm>
        </p:spPr>
        <p:txBody>
          <a:bodyPr/>
          <a:lstStyle>
            <a:lvl1pPr marL="0" indent="0" algn="r">
              <a:buNone/>
              <a:defRPr sz="1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533400" y="5862320"/>
            <a:ext cx="8357616" cy="365760"/>
          </a:xfrm>
        </p:spPr>
        <p:txBody>
          <a:bodyPr anchor="b"/>
          <a:lstStyle>
            <a:lvl1pPr marL="0" indent="0">
              <a:buNone/>
              <a:defRPr sz="1200" baseline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153175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D452232-C640-49CE-8D46-BEC906E7F5EA}"/>
              </a:ext>
            </a:extLst>
          </p:cNvPr>
          <p:cNvCxnSpPr/>
          <p:nvPr userDrawn="1"/>
        </p:nvCxnSpPr>
        <p:spPr>
          <a:xfrm>
            <a:off x="468313" y="1062038"/>
            <a:ext cx="8675687" cy="0"/>
          </a:xfrm>
          <a:prstGeom prst="line">
            <a:avLst/>
          </a:prstGeom>
          <a:ln w="25400">
            <a:solidFill>
              <a:srgbClr val="E3183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5">
            <a:extLst>
              <a:ext uri="{FF2B5EF4-FFF2-40B4-BE49-F238E27FC236}">
                <a16:creationId xmlns:a16="http://schemas.microsoft.com/office/drawing/2014/main" id="{A8CFB8B3-FF37-4565-A3FC-2684DC31978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8488" y="260350"/>
            <a:ext cx="6746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152401"/>
            <a:ext cx="7543799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0"/>
            <a:r>
              <a:rPr lang="en-US" altLang="en-US" dirty="0"/>
              <a:t>Click to edit Master title style</a:t>
            </a:r>
            <a:endParaRPr lang="en-GB" alt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533400" y="6294120"/>
            <a:ext cx="8357616" cy="182880"/>
          </a:xfrm>
        </p:spPr>
        <p:txBody>
          <a:bodyPr/>
          <a:lstStyle>
            <a:lvl1pPr marL="0" indent="0" algn="r">
              <a:buNone/>
              <a:defRPr sz="1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533400" y="5862320"/>
            <a:ext cx="8357616" cy="365760"/>
          </a:xfrm>
        </p:spPr>
        <p:txBody>
          <a:bodyPr anchor="b"/>
          <a:lstStyle>
            <a:lvl1pPr marL="0" indent="0">
              <a:buNone/>
              <a:defRPr sz="1200" baseline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615383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Title Subhead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3169C3D-DFAB-4057-B622-1DF7D130DDBB}"/>
              </a:ext>
            </a:extLst>
          </p:cNvPr>
          <p:cNvCxnSpPr/>
          <p:nvPr userDrawn="1"/>
        </p:nvCxnSpPr>
        <p:spPr>
          <a:xfrm>
            <a:off x="468313" y="1062038"/>
            <a:ext cx="8675687" cy="0"/>
          </a:xfrm>
          <a:prstGeom prst="line">
            <a:avLst/>
          </a:prstGeom>
          <a:ln w="25400">
            <a:solidFill>
              <a:srgbClr val="E3183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5">
            <a:extLst>
              <a:ext uri="{FF2B5EF4-FFF2-40B4-BE49-F238E27FC236}">
                <a16:creationId xmlns:a16="http://schemas.microsoft.com/office/drawing/2014/main" id="{FC91CB32-C245-4EBF-B886-208D4239A22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8488" y="260350"/>
            <a:ext cx="6746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152401"/>
            <a:ext cx="7543799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0"/>
            <a:r>
              <a:rPr lang="en-US" altLang="en-US" dirty="0"/>
              <a:t>Click to edit Master title style</a:t>
            </a:r>
            <a:endParaRPr lang="en-GB" alt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7"/>
          </p:nvPr>
        </p:nvSpPr>
        <p:spPr>
          <a:xfrm>
            <a:off x="533400" y="1371600"/>
            <a:ext cx="8357616" cy="381000"/>
          </a:xfrm>
        </p:spPr>
        <p:txBody>
          <a:bodyPr/>
          <a:lstStyle>
            <a:lvl1pPr marL="0" indent="0">
              <a:buNone/>
              <a:defRPr b="1">
                <a:solidFill>
                  <a:srgbClr val="008790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Content Placeholder 3"/>
          <p:cNvSpPr>
            <a:spLocks noGrp="1"/>
          </p:cNvSpPr>
          <p:nvPr>
            <p:ph sz="quarter" idx="14"/>
          </p:nvPr>
        </p:nvSpPr>
        <p:spPr>
          <a:xfrm>
            <a:off x="533400" y="1786128"/>
            <a:ext cx="8357616" cy="405993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533400" y="6294120"/>
            <a:ext cx="8357616" cy="182880"/>
          </a:xfrm>
        </p:spPr>
        <p:txBody>
          <a:bodyPr/>
          <a:lstStyle>
            <a:lvl1pPr marL="0" indent="0" algn="r">
              <a:buNone/>
              <a:defRPr sz="1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533400" y="5862320"/>
            <a:ext cx="8357616" cy="365760"/>
          </a:xfrm>
        </p:spPr>
        <p:txBody>
          <a:bodyPr anchor="b"/>
          <a:lstStyle>
            <a:lvl1pPr marL="0" indent="0">
              <a:buNone/>
              <a:defRPr sz="1200" baseline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283432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2Col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A20FE1F-5A19-439A-BDDF-A572BD5732C9}"/>
              </a:ext>
            </a:extLst>
          </p:cNvPr>
          <p:cNvCxnSpPr/>
          <p:nvPr userDrawn="1"/>
        </p:nvCxnSpPr>
        <p:spPr>
          <a:xfrm>
            <a:off x="468313" y="1062038"/>
            <a:ext cx="8675687" cy="0"/>
          </a:xfrm>
          <a:prstGeom prst="line">
            <a:avLst/>
          </a:prstGeom>
          <a:ln w="25400">
            <a:solidFill>
              <a:srgbClr val="E3183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5">
            <a:extLst>
              <a:ext uri="{FF2B5EF4-FFF2-40B4-BE49-F238E27FC236}">
                <a16:creationId xmlns:a16="http://schemas.microsoft.com/office/drawing/2014/main" id="{2C3ED66F-4B67-4345-90BC-7B88F6F5436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8488" y="260350"/>
            <a:ext cx="6746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1" y="152401"/>
            <a:ext cx="7543799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0"/>
            <a:r>
              <a:rPr lang="en-US" altLang="en-US" dirty="0"/>
              <a:t>Click to edit Master title style</a:t>
            </a:r>
            <a:endParaRPr lang="en-GB" alt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533401" y="1350963"/>
            <a:ext cx="4023360" cy="449884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3"/>
          <p:cNvSpPr>
            <a:spLocks noGrp="1"/>
          </p:cNvSpPr>
          <p:nvPr>
            <p:ph sz="quarter" idx="16"/>
          </p:nvPr>
        </p:nvSpPr>
        <p:spPr>
          <a:xfrm>
            <a:off x="4867656" y="1350963"/>
            <a:ext cx="4023360" cy="449884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533400" y="6294120"/>
            <a:ext cx="8357616" cy="182880"/>
          </a:xfrm>
        </p:spPr>
        <p:txBody>
          <a:bodyPr/>
          <a:lstStyle>
            <a:lvl1pPr marL="0" indent="0" algn="r">
              <a:buNone/>
              <a:defRPr sz="1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533400" y="5862320"/>
            <a:ext cx="8357616" cy="365760"/>
          </a:xfrm>
        </p:spPr>
        <p:txBody>
          <a:bodyPr anchor="b"/>
          <a:lstStyle>
            <a:lvl1pPr marL="0" indent="0">
              <a:buNone/>
              <a:defRPr sz="1200" baseline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459828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_2Col Content_Teal Sub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D81831E-983E-4FE9-8AD6-57527CDE1935}"/>
              </a:ext>
            </a:extLst>
          </p:cNvPr>
          <p:cNvCxnSpPr/>
          <p:nvPr userDrawn="1"/>
        </p:nvCxnSpPr>
        <p:spPr>
          <a:xfrm>
            <a:off x="468313" y="1062038"/>
            <a:ext cx="8675687" cy="0"/>
          </a:xfrm>
          <a:prstGeom prst="line">
            <a:avLst/>
          </a:prstGeom>
          <a:ln w="25400">
            <a:solidFill>
              <a:srgbClr val="E3183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5">
            <a:extLst>
              <a:ext uri="{FF2B5EF4-FFF2-40B4-BE49-F238E27FC236}">
                <a16:creationId xmlns:a16="http://schemas.microsoft.com/office/drawing/2014/main" id="{2FA37D7E-8B03-44A1-8E7E-53FF6CFE5F5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8488" y="260350"/>
            <a:ext cx="6746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1" y="152401"/>
            <a:ext cx="7543799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0"/>
            <a:r>
              <a:rPr lang="en-US" altLang="en-US" dirty="0"/>
              <a:t>Click to edit Master title style</a:t>
            </a:r>
            <a:endParaRPr lang="en-GB" alt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533401" y="1786128"/>
            <a:ext cx="4023360" cy="405993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7"/>
          </p:nvPr>
        </p:nvSpPr>
        <p:spPr>
          <a:xfrm>
            <a:off x="533401" y="1371600"/>
            <a:ext cx="4023360" cy="381000"/>
          </a:xfrm>
        </p:spPr>
        <p:txBody>
          <a:bodyPr/>
          <a:lstStyle>
            <a:lvl1pPr marL="0" indent="0">
              <a:buNone/>
              <a:defRPr b="1">
                <a:solidFill>
                  <a:srgbClr val="008790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quarter" idx="18"/>
          </p:nvPr>
        </p:nvSpPr>
        <p:spPr>
          <a:xfrm>
            <a:off x="4867656" y="1786128"/>
            <a:ext cx="4023360" cy="405993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9"/>
          </p:nvPr>
        </p:nvSpPr>
        <p:spPr>
          <a:xfrm>
            <a:off x="4867656" y="1371600"/>
            <a:ext cx="4023360" cy="381000"/>
          </a:xfrm>
        </p:spPr>
        <p:txBody>
          <a:bodyPr/>
          <a:lstStyle>
            <a:lvl1pPr marL="0" indent="0">
              <a:buNone/>
              <a:defRPr b="1">
                <a:solidFill>
                  <a:srgbClr val="008790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533400" y="6294120"/>
            <a:ext cx="8357616" cy="182880"/>
          </a:xfrm>
        </p:spPr>
        <p:txBody>
          <a:bodyPr/>
          <a:lstStyle>
            <a:lvl1pPr marL="0" indent="0" algn="r">
              <a:buNone/>
              <a:defRPr sz="1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533400" y="5862320"/>
            <a:ext cx="8357616" cy="365760"/>
          </a:xfrm>
        </p:spPr>
        <p:txBody>
          <a:bodyPr anchor="b"/>
          <a:lstStyle>
            <a:lvl1pPr marL="0" indent="0">
              <a:buNone/>
              <a:defRPr sz="1200" baseline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727566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Slide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1D56C10-3CEC-47CF-ADFD-0FE2F42B16A4}"/>
              </a:ext>
            </a:extLst>
          </p:cNvPr>
          <p:cNvCxnSpPr/>
          <p:nvPr userDrawn="1"/>
        </p:nvCxnSpPr>
        <p:spPr>
          <a:xfrm>
            <a:off x="468313" y="1062038"/>
            <a:ext cx="8675687" cy="0"/>
          </a:xfrm>
          <a:prstGeom prst="line">
            <a:avLst/>
          </a:prstGeom>
          <a:ln w="25400">
            <a:solidFill>
              <a:srgbClr val="E3183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5">
            <a:extLst>
              <a:ext uri="{FF2B5EF4-FFF2-40B4-BE49-F238E27FC236}">
                <a16:creationId xmlns:a16="http://schemas.microsoft.com/office/drawing/2014/main" id="{A2A9F8C1-77A7-4363-8467-89F3CA0BCEB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8488" y="260350"/>
            <a:ext cx="6746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1" y="152401"/>
            <a:ext cx="7543799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0"/>
            <a:r>
              <a:rPr lang="en-US" altLang="en-US" dirty="0"/>
              <a:t>Click to edit Master title style</a:t>
            </a:r>
            <a:endParaRPr lang="en-GB" altLang="en-US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533401" y="1371600"/>
            <a:ext cx="8357616" cy="457200"/>
          </a:xfrm>
        </p:spPr>
        <p:txBody>
          <a:bodyPr/>
          <a:lstStyle>
            <a:lvl1pPr marL="0" indent="0">
              <a:buNone/>
              <a:defRPr sz="2200" b="1">
                <a:solidFill>
                  <a:srgbClr val="008790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533400" y="6294120"/>
            <a:ext cx="8357616" cy="182880"/>
          </a:xfrm>
        </p:spPr>
        <p:txBody>
          <a:bodyPr/>
          <a:lstStyle>
            <a:lvl1pPr marL="0" indent="0" algn="r">
              <a:buNone/>
              <a:defRPr sz="1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533400" y="5862320"/>
            <a:ext cx="8357616" cy="365760"/>
          </a:xfrm>
        </p:spPr>
        <p:txBody>
          <a:bodyPr anchor="b"/>
          <a:lstStyle>
            <a:lvl1pPr marL="0" indent="0">
              <a:buNone/>
              <a:defRPr sz="1200" baseline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132068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50B01138-5C7A-4F9C-830D-411A8B7B035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152400"/>
            <a:ext cx="75438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71952E51-20F2-4ECE-AF18-D1337256C02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350963"/>
            <a:ext cx="8358188" cy="451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pic>
        <p:nvPicPr>
          <p:cNvPr id="1028" name="Picture 6">
            <a:extLst>
              <a:ext uri="{FF2B5EF4-FFF2-40B4-BE49-F238E27FC236}">
                <a16:creationId xmlns:a16="http://schemas.microsoft.com/office/drawing/2014/main" id="{AC209DFE-29DF-47B4-BF44-8A7103544FBB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67475"/>
            <a:ext cx="9144000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4">
            <a:extLst>
              <a:ext uri="{FF2B5EF4-FFF2-40B4-BE49-F238E27FC236}">
                <a16:creationId xmlns:a16="http://schemas.microsoft.com/office/drawing/2014/main" id="{D1E56FE0-911C-46DB-A295-E55CE134E96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8738" y="6505575"/>
            <a:ext cx="9009062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1100" b="1" dirty="0">
                <a:solidFill>
                  <a:srgbClr val="000000"/>
                </a:solidFill>
              </a:rPr>
              <a:t>16th European AIDS Conference; October 25-27, 2017; Milan, Italy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064" r:id="rId1"/>
    <p:sldLayoutId id="2147485065" r:id="rId2"/>
    <p:sldLayoutId id="2147485066" r:id="rId3"/>
    <p:sldLayoutId id="2147485067" r:id="rId4"/>
    <p:sldLayoutId id="2147485068" r:id="rId5"/>
    <p:sldLayoutId id="2147485069" r:id="rId6"/>
    <p:sldLayoutId id="2147485070" r:id="rId7"/>
    <p:sldLayoutId id="2147485071" r:id="rId8"/>
    <p:sldLayoutId id="2147485072" r:id="rId9"/>
    <p:sldLayoutId id="2147485073" r:id="rId10"/>
  </p:sldLayoutIdLst>
  <p:txStyles>
    <p:titleStyle>
      <a:lvl1pPr algn="l" rtl="0" eaLnBrk="0" fontAlgn="base" hangingPunct="0">
        <a:lnSpc>
          <a:spcPts val="3500"/>
        </a:lnSpc>
        <a:spcBef>
          <a:spcPct val="0"/>
        </a:spcBef>
        <a:spcAft>
          <a:spcPct val="0"/>
        </a:spcAft>
        <a:defRPr sz="3000" b="1">
          <a:solidFill>
            <a:srgbClr val="E31836"/>
          </a:solidFill>
          <a:latin typeface="Arial" panose="020B0604020202020204" pitchFamily="34" charset="0"/>
          <a:ea typeface="Arial" charset="0"/>
          <a:cs typeface="Arial" panose="020B0604020202020204" pitchFamily="34" charset="0"/>
        </a:defRPr>
      </a:lvl1pPr>
      <a:lvl2pPr algn="l" rtl="0" eaLnBrk="0" fontAlgn="base" hangingPunct="0">
        <a:lnSpc>
          <a:spcPts val="3500"/>
        </a:lnSpc>
        <a:spcBef>
          <a:spcPct val="0"/>
        </a:spcBef>
        <a:spcAft>
          <a:spcPct val="0"/>
        </a:spcAft>
        <a:defRPr sz="3000" b="1">
          <a:solidFill>
            <a:srgbClr val="E31836"/>
          </a:solidFill>
          <a:latin typeface="Arial" pitchFamily="34" charset="0"/>
          <a:ea typeface="Arial" charset="0"/>
          <a:cs typeface="Arial" charset="0"/>
        </a:defRPr>
      </a:lvl2pPr>
      <a:lvl3pPr algn="l" rtl="0" eaLnBrk="0" fontAlgn="base" hangingPunct="0">
        <a:lnSpc>
          <a:spcPts val="3500"/>
        </a:lnSpc>
        <a:spcBef>
          <a:spcPct val="0"/>
        </a:spcBef>
        <a:spcAft>
          <a:spcPct val="0"/>
        </a:spcAft>
        <a:defRPr sz="3000" b="1">
          <a:solidFill>
            <a:srgbClr val="E31836"/>
          </a:solidFill>
          <a:latin typeface="Arial" pitchFamily="34" charset="0"/>
          <a:ea typeface="Arial" charset="0"/>
          <a:cs typeface="Arial" charset="0"/>
        </a:defRPr>
      </a:lvl3pPr>
      <a:lvl4pPr algn="l" rtl="0" eaLnBrk="0" fontAlgn="base" hangingPunct="0">
        <a:lnSpc>
          <a:spcPts val="3500"/>
        </a:lnSpc>
        <a:spcBef>
          <a:spcPct val="0"/>
        </a:spcBef>
        <a:spcAft>
          <a:spcPct val="0"/>
        </a:spcAft>
        <a:defRPr sz="3000" b="1">
          <a:solidFill>
            <a:srgbClr val="E31836"/>
          </a:solidFill>
          <a:latin typeface="Arial" pitchFamily="34" charset="0"/>
          <a:ea typeface="Arial" charset="0"/>
          <a:cs typeface="Arial" charset="0"/>
        </a:defRPr>
      </a:lvl4pPr>
      <a:lvl5pPr algn="l" rtl="0" eaLnBrk="0" fontAlgn="base" hangingPunct="0">
        <a:lnSpc>
          <a:spcPts val="3500"/>
        </a:lnSpc>
        <a:spcBef>
          <a:spcPct val="0"/>
        </a:spcBef>
        <a:spcAft>
          <a:spcPct val="0"/>
        </a:spcAft>
        <a:defRPr sz="3000" b="1">
          <a:solidFill>
            <a:srgbClr val="E31836"/>
          </a:solidFill>
          <a:latin typeface="Arial" pitchFamily="34" charset="0"/>
          <a:ea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100">
          <a:solidFill>
            <a:srgbClr val="B61229"/>
          </a:solidFill>
          <a:latin typeface="Century Gothic" pitchFamily="34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100">
          <a:solidFill>
            <a:srgbClr val="B61229"/>
          </a:solidFill>
          <a:latin typeface="Century Gothic" pitchFamily="34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100">
          <a:solidFill>
            <a:srgbClr val="B61229"/>
          </a:solidFill>
          <a:latin typeface="Century Gothic" pitchFamily="34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100">
          <a:solidFill>
            <a:srgbClr val="B61229"/>
          </a:solidFill>
          <a:latin typeface="Century Gothic" pitchFamily="34" charset="0"/>
          <a:cs typeface="Arial" charset="0"/>
        </a:defRPr>
      </a:lvl9pPr>
    </p:titleStyle>
    <p:bodyStyle>
      <a:lvl1pPr marL="190500" indent="-190500" algn="l" rtl="0" eaLnBrk="0" fontAlgn="base" hangingPunct="0">
        <a:spcBef>
          <a:spcPct val="0"/>
        </a:spcBef>
        <a:spcAft>
          <a:spcPts val="300"/>
        </a:spcAft>
        <a:buClr>
          <a:srgbClr val="E31836"/>
        </a:buClr>
        <a:buSzPct val="115000"/>
        <a:buFont typeface="Arial" panose="020B0604020202020204" pitchFamily="34" charset="0"/>
        <a:buChar char="•"/>
        <a:defRPr sz="2200">
          <a:solidFill>
            <a:schemeClr val="tx1"/>
          </a:solidFill>
          <a:latin typeface="Arial" panose="020B0604020202020204" pitchFamily="34" charset="0"/>
          <a:ea typeface="Arial" charset="0"/>
          <a:cs typeface="Arial" panose="020B0604020202020204" pitchFamily="34" charset="0"/>
        </a:defRPr>
      </a:lvl1pPr>
      <a:lvl2pPr marL="473075" indent="-257175" algn="l" rtl="0" eaLnBrk="0" fontAlgn="base" hangingPunct="0">
        <a:spcBef>
          <a:spcPct val="0"/>
        </a:spcBef>
        <a:spcAft>
          <a:spcPts val="300"/>
        </a:spcAft>
        <a:buClr>
          <a:srgbClr val="E31836"/>
        </a:buClr>
        <a:buSzPct val="115000"/>
        <a:buFont typeface="Arial" panose="020B0604020202020204" pitchFamily="34" charset="0"/>
        <a:buChar char="–"/>
        <a:defRPr sz="2000">
          <a:solidFill>
            <a:schemeClr val="tx1"/>
          </a:solidFill>
          <a:latin typeface="Arial" panose="020B0604020202020204" pitchFamily="34" charset="0"/>
          <a:ea typeface="Arial" charset="0"/>
          <a:cs typeface="Arial" panose="020B0604020202020204" pitchFamily="34" charset="0"/>
        </a:defRPr>
      </a:lvl2pPr>
      <a:lvl3pPr marL="639763" indent="-158750" algn="l" rtl="0" eaLnBrk="0" fontAlgn="base" hangingPunct="0">
        <a:spcBef>
          <a:spcPct val="0"/>
        </a:spcBef>
        <a:spcAft>
          <a:spcPts val="300"/>
        </a:spcAft>
        <a:buClr>
          <a:srgbClr val="E31836"/>
        </a:buClr>
        <a:buSzPct val="115000"/>
        <a:buFont typeface="Arial" panose="020B0604020202020204" pitchFamily="34" charset="0"/>
        <a:buChar char="•"/>
        <a:defRPr lang="en-US" dirty="0">
          <a:solidFill>
            <a:schemeClr val="tx1"/>
          </a:solidFill>
          <a:latin typeface="Arial" panose="020B0604020202020204" pitchFamily="34" charset="0"/>
          <a:ea typeface="Arial" charset="0"/>
          <a:cs typeface="Arial" panose="020B0604020202020204" pitchFamily="34" charset="0"/>
        </a:defRPr>
      </a:lvl3pPr>
      <a:lvl4pPr marL="798513" indent="-142875" algn="l" rtl="0" eaLnBrk="0" fontAlgn="base" hangingPunct="0">
        <a:spcBef>
          <a:spcPct val="0"/>
        </a:spcBef>
        <a:spcAft>
          <a:spcPts val="300"/>
        </a:spcAft>
        <a:buClr>
          <a:srgbClr val="E31836"/>
        </a:buClr>
        <a:buSzPct val="115000"/>
        <a:buFont typeface="Arial" panose="020B0604020202020204" pitchFamily="34" charset="0"/>
        <a:buChar char="-"/>
        <a:defRPr lang="en-US" sz="1600" dirty="0">
          <a:solidFill>
            <a:schemeClr val="tx1"/>
          </a:solidFill>
          <a:latin typeface="Arial" panose="020B0604020202020204" pitchFamily="34" charset="0"/>
          <a:ea typeface="Arial" charset="0"/>
          <a:cs typeface="Arial" panose="020B0604020202020204" pitchFamily="34" charset="0"/>
        </a:defRPr>
      </a:lvl4pPr>
      <a:lvl5pPr marL="922338" indent="-114300" algn="l" defTabSz="923925" rtl="0" eaLnBrk="0" fontAlgn="base" hangingPunct="0">
        <a:spcBef>
          <a:spcPct val="0"/>
        </a:spcBef>
        <a:spcAft>
          <a:spcPts val="300"/>
        </a:spcAft>
        <a:buClr>
          <a:srgbClr val="E31836"/>
        </a:buClr>
        <a:buSzPct val="115000"/>
        <a:buFont typeface="Arial" panose="020B0604020202020204" pitchFamily="34" charset="0"/>
        <a:buChar char="•"/>
        <a:defRPr lang="en-GB" sz="1400" dirty="0">
          <a:solidFill>
            <a:schemeClr val="tx1"/>
          </a:solidFill>
          <a:latin typeface="Arial" panose="020B0604020202020204" pitchFamily="34" charset="0"/>
          <a:ea typeface="Arial" charset="0"/>
          <a:cs typeface="Arial" panose="020B0604020202020204" pitchFamily="34" charset="0"/>
        </a:defRPr>
      </a:lvl5pPr>
      <a:lvl6pPr marL="668338" indent="0" algn="l" rtl="0" eaLnBrk="1" fontAlgn="base" hangingPunct="1">
        <a:spcBef>
          <a:spcPct val="20000"/>
        </a:spcBef>
        <a:spcAft>
          <a:spcPct val="0"/>
        </a:spcAft>
        <a:buClr>
          <a:srgbClr val="B61229"/>
        </a:buClr>
        <a:buSzPct val="115000"/>
        <a:buFont typeface="Arial" charset="0"/>
        <a:buNone/>
        <a:defRPr sz="1000">
          <a:solidFill>
            <a:schemeClr val="bg2"/>
          </a:solidFill>
          <a:latin typeface="+mn-lt"/>
          <a:cs typeface="+mn-cs"/>
        </a:defRPr>
      </a:lvl6pPr>
      <a:lvl7pPr marL="1447800" indent="-188913" algn="l" rtl="0" eaLnBrk="1" fontAlgn="base" hangingPunct="1">
        <a:spcBef>
          <a:spcPct val="20000"/>
        </a:spcBef>
        <a:spcAft>
          <a:spcPct val="0"/>
        </a:spcAft>
        <a:buClr>
          <a:srgbClr val="B61229"/>
        </a:buClr>
        <a:buSzPct val="115000"/>
        <a:buFont typeface="Arial" charset="0"/>
        <a:buChar char="•"/>
        <a:defRPr sz="1000">
          <a:solidFill>
            <a:schemeClr val="bg2"/>
          </a:solidFill>
          <a:latin typeface="+mn-lt"/>
          <a:cs typeface="+mn-cs"/>
        </a:defRPr>
      </a:lvl7pPr>
      <a:lvl8pPr marL="1905000" indent="-188913" algn="l" rtl="0" eaLnBrk="1" fontAlgn="base" hangingPunct="1">
        <a:spcBef>
          <a:spcPct val="20000"/>
        </a:spcBef>
        <a:spcAft>
          <a:spcPct val="0"/>
        </a:spcAft>
        <a:buClr>
          <a:srgbClr val="B61229"/>
        </a:buClr>
        <a:buSzPct val="115000"/>
        <a:buFont typeface="Arial" charset="0"/>
        <a:buChar char="•"/>
        <a:defRPr sz="1000">
          <a:solidFill>
            <a:schemeClr val="bg2"/>
          </a:solidFill>
          <a:latin typeface="+mn-lt"/>
          <a:cs typeface="+mn-cs"/>
        </a:defRPr>
      </a:lvl8pPr>
      <a:lvl9pPr marL="2362200" indent="-188913" algn="l" rtl="0" eaLnBrk="1" fontAlgn="base" hangingPunct="1">
        <a:spcBef>
          <a:spcPct val="20000"/>
        </a:spcBef>
        <a:spcAft>
          <a:spcPct val="0"/>
        </a:spcAft>
        <a:buClr>
          <a:srgbClr val="B61229"/>
        </a:buClr>
        <a:buSzPct val="115000"/>
        <a:buFont typeface="Arial" charset="0"/>
        <a:buChar char="•"/>
        <a:defRPr sz="1000">
          <a:solidFill>
            <a:schemeClr val="bg2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gif"/><Relationship Id="rId13" Type="http://schemas.openxmlformats.org/officeDocument/2006/relationships/image" Target="../media/image18.gif"/><Relationship Id="rId3" Type="http://schemas.openxmlformats.org/officeDocument/2006/relationships/image" Target="../media/image8.gif"/><Relationship Id="rId7" Type="http://schemas.openxmlformats.org/officeDocument/2006/relationships/image" Target="../media/image12.gif"/><Relationship Id="rId12" Type="http://schemas.openxmlformats.org/officeDocument/2006/relationships/image" Target="../media/image17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1.gif"/><Relationship Id="rId11" Type="http://schemas.openxmlformats.org/officeDocument/2006/relationships/image" Target="../media/image16.gif"/><Relationship Id="rId5" Type="http://schemas.openxmlformats.org/officeDocument/2006/relationships/image" Target="../media/image10.png"/><Relationship Id="rId10" Type="http://schemas.openxmlformats.org/officeDocument/2006/relationships/image" Target="../media/image15.gif"/><Relationship Id="rId4" Type="http://schemas.openxmlformats.org/officeDocument/2006/relationships/image" Target="../media/image9.gif"/><Relationship Id="rId9" Type="http://schemas.openxmlformats.org/officeDocument/2006/relationships/image" Target="../media/image14.png"/><Relationship Id="rId14" Type="http://schemas.openxmlformats.org/officeDocument/2006/relationships/image" Target="../media/image19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ubtitle 2">
            <a:extLst>
              <a:ext uri="{FF2B5EF4-FFF2-40B4-BE49-F238E27FC236}">
                <a16:creationId xmlns:a16="http://schemas.microsoft.com/office/drawing/2014/main" id="{654A12C4-0B0C-4569-BE8B-ACF3F6DB3557}"/>
              </a:ext>
            </a:extLst>
          </p:cNvPr>
          <p:cNvSpPr>
            <a:spLocks noGrp="1" noChangeArrowheads="1"/>
          </p:cNvSpPr>
          <p:nvPr>
            <p:ph type="body" sz="quarter" idx="11"/>
          </p:nvPr>
        </p:nvSpPr>
        <p:spPr>
          <a:xfrm>
            <a:off x="838200" y="5472113"/>
            <a:ext cx="6473825" cy="860425"/>
          </a:xfrm>
        </p:spPr>
        <p:txBody>
          <a:bodyPr/>
          <a:lstStyle/>
          <a:p>
            <a:r>
              <a:rPr lang="en-US" altLang="en-US" sz="1000" baseline="30000" dirty="0"/>
              <a:t>1</a:t>
            </a:r>
            <a:r>
              <a:rPr lang="en-US" altLang="en-US" sz="1000" dirty="0"/>
              <a:t>Yale University School of Medicine, New Haven, United States, </a:t>
            </a:r>
            <a:r>
              <a:rPr lang="en-US" altLang="en-US" sz="1000" baseline="30000" dirty="0"/>
              <a:t>2</a:t>
            </a:r>
            <a:r>
              <a:rPr lang="en-US" altLang="en-US" sz="1000" dirty="0"/>
              <a:t>Icahn School of Medicine at Mount Sinai, New York, United States, </a:t>
            </a:r>
            <a:r>
              <a:rPr lang="en-US" altLang="en-US" sz="1000" baseline="30000" dirty="0"/>
              <a:t>3</a:t>
            </a:r>
            <a:r>
              <a:rPr lang="en-US" altLang="en-US" sz="1000" dirty="0"/>
              <a:t>Hopital Tenon, Paris, France, </a:t>
            </a:r>
            <a:r>
              <a:rPr lang="en-US" altLang="en-US" sz="1000" baseline="30000" dirty="0"/>
              <a:t>4</a:t>
            </a:r>
            <a:r>
              <a:rPr lang="en-US" altLang="en-US" sz="1000" dirty="0"/>
              <a:t>Fundación Huesped, Buenos Aires, Argentina, </a:t>
            </a:r>
            <a:r>
              <a:rPr lang="en-US" altLang="en-US" sz="1000" baseline="30000" dirty="0"/>
              <a:t>5</a:t>
            </a:r>
            <a:r>
              <a:rPr lang="en-US" altLang="en-US" sz="1000" dirty="0"/>
              <a:t>AIDS Research Consortium </a:t>
            </a:r>
            <a:r>
              <a:rPr lang="pt-BR" altLang="en-US" sz="1000" dirty="0"/>
              <a:t>of Atlanta, Atlanta, United States, </a:t>
            </a:r>
            <a:r>
              <a:rPr lang="pt-BR" altLang="en-US" sz="1000" baseline="30000" dirty="0"/>
              <a:t>6</a:t>
            </a:r>
            <a:r>
              <a:rPr lang="pt-BR" altLang="en-US" sz="1000" dirty="0"/>
              <a:t>Hôpital Saint Louis, Paris, France, </a:t>
            </a:r>
            <a:r>
              <a:rPr lang="pt-BR" altLang="en-US" sz="1000" baseline="30000" dirty="0"/>
              <a:t>7</a:t>
            </a:r>
            <a:r>
              <a:rPr lang="pt-BR" altLang="en-US" sz="1000" dirty="0"/>
              <a:t>Instituto de Pesquisa Clínica Evandro Chagas FIOCRUZ, Rio De Janeiro, Brazil, </a:t>
            </a:r>
            <a:r>
              <a:rPr lang="pt-BR" altLang="en-US" sz="1000" baseline="30000" dirty="0"/>
              <a:t>8</a:t>
            </a:r>
            <a:r>
              <a:rPr lang="pt-BR" altLang="en-US" sz="1000" dirty="0"/>
              <a:t>Federal University of São Paulo, São Paulo, Brazil, </a:t>
            </a:r>
            <a:r>
              <a:rPr lang="pt-BR" altLang="en-US" sz="1000" baseline="30000" dirty="0"/>
              <a:t>9</a:t>
            </a:r>
            <a:r>
              <a:rPr lang="pt-BR" altLang="en-US" sz="1000" dirty="0"/>
              <a:t>Ospedale San Raffaele, Milan, </a:t>
            </a:r>
            <a:r>
              <a:rPr lang="en-US" altLang="en-US" sz="1000" dirty="0"/>
              <a:t>Italy, </a:t>
            </a:r>
            <a:r>
              <a:rPr lang="en-US" altLang="en-US" sz="1000" baseline="30000" dirty="0"/>
              <a:t>10</a:t>
            </a:r>
            <a:r>
              <a:rPr lang="en-US" altLang="en-US" sz="1000" dirty="0"/>
              <a:t>GlaxoSmithKline, Upper Providence, United States, </a:t>
            </a:r>
            <a:r>
              <a:rPr lang="en-US" altLang="en-US" sz="1000" baseline="30000" dirty="0"/>
              <a:t>11</a:t>
            </a:r>
            <a:r>
              <a:rPr lang="en-US" altLang="en-US" sz="1000" dirty="0"/>
              <a:t>ViiV Healthcare, Research Triangle Park, Branford, United States, </a:t>
            </a:r>
            <a:r>
              <a:rPr lang="en-US" altLang="en-US" sz="1000" baseline="30000" dirty="0"/>
              <a:t>12</a:t>
            </a:r>
            <a:r>
              <a:rPr lang="en-US" altLang="en-US" sz="1000" dirty="0"/>
              <a:t>ViiV Healthcare, Branford, United States</a:t>
            </a:r>
          </a:p>
        </p:txBody>
      </p:sp>
      <p:sp>
        <p:nvSpPr>
          <p:cNvPr id="3074" name="Title 1">
            <a:extLst>
              <a:ext uri="{FF2B5EF4-FFF2-40B4-BE49-F238E27FC236}">
                <a16:creationId xmlns:a16="http://schemas.microsoft.com/office/drawing/2014/main" id="{62F558C4-6B63-4CD9-B023-A2B7D25139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5025" y="2693988"/>
            <a:ext cx="6477000" cy="1470025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1600" dirty="0"/>
              <a:t>Phase 3 Study of Fostemsavir in Heavily Treatment-Experienced HIV-1-Infected Participants: Day 8 and Week 24 Primary Efficacy and Safety Results (BRIGHTE Study, Formerly 205888/AI438-047)</a:t>
            </a:r>
            <a:endParaRPr lang="en-GB" altLang="en-US" sz="1600" dirty="0">
              <a:ea typeface="+mj-ea"/>
            </a:endParaRPr>
          </a:p>
        </p:txBody>
      </p:sp>
      <p:sp>
        <p:nvSpPr>
          <p:cNvPr id="13316" name="Text Placeholder 8">
            <a:extLst>
              <a:ext uri="{FF2B5EF4-FFF2-40B4-BE49-F238E27FC236}">
                <a16:creationId xmlns:a16="http://schemas.microsoft.com/office/drawing/2014/main" id="{D1EF48D3-8EC1-4876-9FDA-91145EC387A6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838200" y="4510088"/>
            <a:ext cx="6473825" cy="1046162"/>
          </a:xfrm>
        </p:spPr>
        <p:txBody>
          <a:bodyPr/>
          <a:lstStyle/>
          <a:p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M. Kozal</a:t>
            </a:r>
            <a:r>
              <a:rPr lang="en-US" altLang="en-US" baseline="30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, J. Aberg</a:t>
            </a:r>
            <a:r>
              <a:rPr lang="en-US" altLang="en-US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, G. Pialoux</a:t>
            </a:r>
            <a:r>
              <a:rPr lang="en-US" altLang="en-US" baseline="30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, P. Cahn</a:t>
            </a:r>
            <a:r>
              <a:rPr lang="en-US" altLang="en-US" baseline="30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, M. Thompson</a:t>
            </a:r>
            <a:r>
              <a:rPr lang="en-US" altLang="en-US" baseline="300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, J.-M. Molina</a:t>
            </a:r>
            <a:r>
              <a:rPr lang="en-US" altLang="en-US" baseline="3000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, B. Grinsztejn</a:t>
            </a:r>
            <a:r>
              <a:rPr lang="en-US" altLang="en-US" baseline="30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, R. Diaz</a:t>
            </a:r>
            <a:r>
              <a:rPr lang="en-US" altLang="en-US" baseline="30000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, A. Lazzarin</a:t>
            </a:r>
            <a:r>
              <a:rPr lang="en-US" altLang="en-US" baseline="30000" dirty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, M. </a:t>
            </a:r>
            <a:r>
              <a:rPr lang="es-ES" altLang="en-US" dirty="0">
                <a:latin typeface="Arial" panose="020B0604020202020204" pitchFamily="34" charset="0"/>
                <a:cs typeface="Arial" panose="020B0604020202020204" pitchFamily="34" charset="0"/>
              </a:rPr>
              <a:t>Gummel</a:t>
            </a:r>
            <a:r>
              <a:rPr lang="es-ES" altLang="en-US" baseline="30000" dirty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es-ES" altLang="en-US" dirty="0">
                <a:latin typeface="Arial" panose="020B0604020202020204" pitchFamily="34" charset="0"/>
                <a:cs typeface="Arial" panose="020B0604020202020204" pitchFamily="34" charset="0"/>
              </a:rPr>
              <a:t>, A. Pierce</a:t>
            </a:r>
            <a:r>
              <a:rPr lang="es-ES" altLang="en-US" baseline="30000" dirty="0"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r>
              <a:rPr lang="es-ES" altLang="en-US" dirty="0">
                <a:latin typeface="Arial" panose="020B0604020202020204" pitchFamily="34" charset="0"/>
                <a:cs typeface="Arial" panose="020B0604020202020204" pitchFamily="34" charset="0"/>
              </a:rPr>
              <a:t>, P. Ackerman</a:t>
            </a:r>
            <a:r>
              <a:rPr lang="es-ES" altLang="en-US" baseline="30000" dirty="0"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r>
              <a:rPr lang="es-ES" altLang="en-US" dirty="0">
                <a:latin typeface="Arial" panose="020B0604020202020204" pitchFamily="34" charset="0"/>
                <a:cs typeface="Arial" panose="020B0604020202020204" pitchFamily="34" charset="0"/>
              </a:rPr>
              <a:t>, C. Llamoso</a:t>
            </a:r>
            <a:r>
              <a:rPr lang="es-ES" altLang="en-US" baseline="30000" dirty="0"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r>
              <a:rPr lang="es-ES" alt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ES" altLang="en-US" u="sng" dirty="0">
                <a:latin typeface="Arial" panose="020B0604020202020204" pitchFamily="34" charset="0"/>
                <a:cs typeface="Arial" panose="020B0604020202020204" pitchFamily="34" charset="0"/>
              </a:rPr>
              <a:t>M. Lataillade</a:t>
            </a:r>
            <a:r>
              <a:rPr lang="es-ES" altLang="en-US" baseline="30000" dirty="0"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endParaRPr lang="en-US" altLang="en-US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7C79E9E-9E0C-4900-B0DB-23A740AD153F}"/>
              </a:ext>
            </a:extLst>
          </p:cNvPr>
          <p:cNvSpPr/>
          <p:nvPr/>
        </p:nvSpPr>
        <p:spPr>
          <a:xfrm>
            <a:off x="186148" y="1166163"/>
            <a:ext cx="5586608" cy="416883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5602" name="Content Placeholder 1"/>
          <p:cNvSpPr>
            <a:spLocks noGrp="1"/>
          </p:cNvSpPr>
          <p:nvPr>
            <p:ph idx="1"/>
          </p:nvPr>
        </p:nvSpPr>
        <p:spPr>
          <a:xfrm>
            <a:off x="533399" y="1278772"/>
            <a:ext cx="8270478" cy="423680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1600" dirty="0"/>
              <a:t>The primary endpoint was the adjusted mean plasma HIV-1 RNA log</a:t>
            </a:r>
            <a:r>
              <a:rPr lang="en-US" altLang="en-US" sz="1600" baseline="-25000" dirty="0"/>
              <a:t>10</a:t>
            </a:r>
            <a:r>
              <a:rPr lang="en-US" altLang="en-US" sz="1600" dirty="0"/>
              <a:t> change from Day 1 at Day 8* in the Randomised Cohort (ITT-E)</a:t>
            </a:r>
          </a:p>
          <a:p>
            <a:endParaRPr lang="en-US" altLang="en-US" sz="1600" dirty="0"/>
          </a:p>
          <a:p>
            <a:pPr lvl="4"/>
            <a:endParaRPr lang="en-US" altLang="en-US" sz="1600" dirty="0"/>
          </a:p>
          <a:p>
            <a:endParaRPr lang="en-US" altLang="en-US" sz="1600" dirty="0"/>
          </a:p>
        </p:txBody>
      </p:sp>
      <p:sp>
        <p:nvSpPr>
          <p:cNvPr id="25603" name="Title 2"/>
          <p:cNvSpPr>
            <a:spLocks noGrp="1"/>
          </p:cNvSpPr>
          <p:nvPr>
            <p:ph type="title"/>
          </p:nvPr>
        </p:nvSpPr>
        <p:spPr>
          <a:xfrm>
            <a:off x="533400" y="152400"/>
            <a:ext cx="7543800" cy="838200"/>
          </a:xfrm>
        </p:spPr>
        <p:txBody>
          <a:bodyPr/>
          <a:lstStyle/>
          <a:p>
            <a:r>
              <a:rPr lang="en-US" altLang="en-US" dirty="0"/>
              <a:t>Primary Endpoint: </a:t>
            </a:r>
            <a:br>
              <a:rPr lang="en-US" altLang="en-US" dirty="0"/>
            </a:br>
            <a:r>
              <a:rPr lang="en-US" altLang="en-US" sz="2400" dirty="0"/>
              <a:t>Adjusted Mean HIV-1 RNA log</a:t>
            </a:r>
            <a:r>
              <a:rPr lang="en-US" altLang="en-US" sz="2400" baseline="-25000" dirty="0"/>
              <a:t>10</a:t>
            </a:r>
            <a:r>
              <a:rPr lang="en-US" altLang="en-US" sz="2400" dirty="0"/>
              <a:t> Change at Day 8</a:t>
            </a:r>
            <a:endParaRPr lang="en-US" altLang="en-US" dirty="0"/>
          </a:p>
        </p:txBody>
      </p:sp>
      <p:sp>
        <p:nvSpPr>
          <p:cNvPr id="2560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533400" y="6294438"/>
            <a:ext cx="8358188" cy="182562"/>
          </a:xfrm>
        </p:spPr>
        <p:txBody>
          <a:bodyPr/>
          <a:lstStyle/>
          <a:p>
            <a:r>
              <a:rPr lang="en-US" altLang="en-US" dirty="0"/>
              <a:t>Kozal et al. EACS 2017; Milan, Italy. Oral PS8/5.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48917" y="5593241"/>
            <a:ext cx="8542672" cy="868958"/>
          </a:xfrm>
        </p:spPr>
        <p:txBody>
          <a:bodyPr/>
          <a:lstStyle/>
          <a:p>
            <a:pPr>
              <a:spcAft>
                <a:spcPts val="0"/>
              </a:spcAft>
              <a:defRPr/>
            </a:pPr>
            <a:r>
              <a:rPr lang="en-US" sz="1000" dirty="0">
                <a:latin typeface="+mj-lt"/>
              </a:rPr>
              <a:t>*Day 8 window includes viral load between Day 6 to Day 10; </a:t>
            </a:r>
            <a:r>
              <a:rPr lang="en-GB" sz="1000" dirty="0">
                <a:latin typeface="+mj-lt"/>
              </a:rPr>
              <a:t>participants who did not have a result in the Day 8 window had their last on treatment result carried forward (1 participant receiving FTR) or their Day 1 result carried forward (9 participants; 4 receiving placebo and 5 receiving FTR);</a:t>
            </a:r>
            <a:r>
              <a:rPr lang="en-US" sz="1000" dirty="0">
                <a:latin typeface="+mj-lt"/>
              </a:rPr>
              <a:t> </a:t>
            </a:r>
            <a:r>
              <a:rPr lang="en-US" sz="1000" baseline="30000" dirty="0">
                <a:latin typeface="+mj-lt"/>
              </a:rPr>
              <a:t>†</a:t>
            </a:r>
            <a:r>
              <a:rPr lang="en-US" sz="1000" dirty="0">
                <a:latin typeface="+mj-lt"/>
              </a:rPr>
              <a:t>Mean adjusted by Day 1 log</a:t>
            </a:r>
            <a:r>
              <a:rPr lang="en-US" sz="1000" baseline="-25000" dirty="0">
                <a:latin typeface="+mj-lt"/>
              </a:rPr>
              <a:t>10</a:t>
            </a:r>
            <a:r>
              <a:rPr lang="en-US" sz="1000" dirty="0">
                <a:latin typeface="+mj-lt"/>
              </a:rPr>
              <a:t> HIV-1 RNA; </a:t>
            </a:r>
            <a:r>
              <a:rPr lang="en-US" sz="1000" baseline="30000" dirty="0">
                <a:latin typeface="+mj-lt"/>
              </a:rPr>
              <a:t>‡</a:t>
            </a:r>
            <a:r>
              <a:rPr lang="en-US" sz="1000" dirty="0">
                <a:latin typeface="+mj-lt"/>
              </a:rPr>
              <a:t>hypothesis test: µFTR - µ</a:t>
            </a:r>
            <a:r>
              <a:rPr lang="en-GB" sz="1000" dirty="0"/>
              <a:t> placebo</a:t>
            </a:r>
            <a:r>
              <a:rPr lang="en-US" sz="1000" dirty="0">
                <a:latin typeface="+mj-lt"/>
              </a:rPr>
              <a:t>; </a:t>
            </a:r>
            <a:r>
              <a:rPr lang="en-US" sz="1000" i="1" dirty="0">
                <a:latin typeface="+mj-lt"/>
              </a:rPr>
              <a:t>P</a:t>
            </a:r>
            <a:r>
              <a:rPr lang="en-US" sz="1000" dirty="0">
                <a:latin typeface="+mj-lt"/>
              </a:rPr>
              <a:t> from Levene’s test of homogeneity of variance 0.2082; </a:t>
            </a:r>
            <a:r>
              <a:rPr lang="en-US" sz="1000" baseline="30000" dirty="0">
                <a:latin typeface="+mj-lt"/>
              </a:rPr>
              <a:t>§</a:t>
            </a:r>
            <a:r>
              <a:rPr lang="en-US" sz="1000" dirty="0">
                <a:latin typeface="+mj-lt"/>
              </a:rPr>
              <a:t>Two participants in the FTR arm, who had missing Day 1 HIV-1 RNA values, were not included in the analysis for the HIV-1 RNA log</a:t>
            </a:r>
            <a:r>
              <a:rPr lang="en-US" sz="1000" baseline="-25000" dirty="0">
                <a:latin typeface="+mj-lt"/>
              </a:rPr>
              <a:t>10</a:t>
            </a:r>
            <a:r>
              <a:rPr lang="en-US" sz="1000" dirty="0">
                <a:latin typeface="+mj-lt"/>
              </a:rPr>
              <a:t> least squares mean change at Day 8.</a:t>
            </a:r>
            <a:endParaRPr lang="en-US" sz="1000" baseline="30000" dirty="0">
              <a:latin typeface="+mj-lt"/>
            </a:endParaRPr>
          </a:p>
          <a:p>
            <a:pPr>
              <a:spcAft>
                <a:spcPts val="0"/>
              </a:spcAft>
              <a:defRPr/>
            </a:pPr>
            <a:r>
              <a:rPr lang="en-US" sz="1000" dirty="0">
                <a:latin typeface="+mj-lt"/>
              </a:rPr>
              <a:t>ITT-E, intent to treat-exposed.</a:t>
            </a:r>
          </a:p>
        </p:txBody>
      </p:sp>
      <p:grpSp>
        <p:nvGrpSpPr>
          <p:cNvPr id="25606" name="Group 13"/>
          <p:cNvGrpSpPr>
            <a:grpSpLocks/>
          </p:cNvGrpSpPr>
          <p:nvPr/>
        </p:nvGrpSpPr>
        <p:grpSpPr bwMode="auto">
          <a:xfrm>
            <a:off x="320312" y="1902711"/>
            <a:ext cx="4815214" cy="3432284"/>
            <a:chOff x="802739" y="2031999"/>
            <a:chExt cx="7826412" cy="3993193"/>
          </a:xfrm>
        </p:grpSpPr>
        <p:graphicFrame>
          <p:nvGraphicFramePr>
            <p:cNvPr id="6" name="Chart 5">
              <a:extLst/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434481462"/>
                </p:ext>
              </p:extLst>
            </p:nvPr>
          </p:nvGraphicFramePr>
          <p:xfrm>
            <a:off x="1219200" y="2181397"/>
            <a:ext cx="7409951" cy="331837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cxnSp>
          <p:nvCxnSpPr>
            <p:cNvPr id="7" name="Straight Connector 6"/>
            <p:cNvCxnSpPr/>
            <p:nvPr/>
          </p:nvCxnSpPr>
          <p:spPr>
            <a:xfrm>
              <a:off x="3444351" y="5354637"/>
              <a:ext cx="325439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flipV="1">
              <a:off x="3444351" y="5027612"/>
              <a:ext cx="0" cy="32702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V="1">
              <a:off x="6698742" y="5027612"/>
              <a:ext cx="0" cy="32702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611" name="Rectangle 20"/>
            <p:cNvSpPr>
              <a:spLocks noChangeArrowheads="1"/>
            </p:cNvSpPr>
            <p:nvPr/>
          </p:nvSpPr>
          <p:spPr bwMode="auto">
            <a:xfrm>
              <a:off x="2252133" y="5726742"/>
              <a:ext cx="5638826" cy="298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1200" b="1" dirty="0">
                  <a:solidFill>
                    <a:srgbClr val="00B050"/>
                  </a:solidFill>
                  <a:latin typeface="+mj-lt"/>
                </a:rPr>
                <a:t>Difference</a:t>
              </a:r>
              <a:r>
                <a:rPr lang="en-US" altLang="en-US" sz="1200" b="1" baseline="30000" dirty="0">
                  <a:solidFill>
                    <a:srgbClr val="00B050"/>
                  </a:solidFill>
                  <a:latin typeface="+mj-lt"/>
                </a:rPr>
                <a:t>†</a:t>
              </a:r>
              <a:r>
                <a:rPr lang="en-US" altLang="en-US" sz="1200" b="1" dirty="0">
                  <a:solidFill>
                    <a:srgbClr val="00B050"/>
                  </a:solidFill>
                  <a:latin typeface="+mj-lt"/>
                </a:rPr>
                <a:t> (95% CI) = -0.625 </a:t>
              </a:r>
            </a:p>
            <a:p>
              <a:pPr algn="ctr"/>
              <a:r>
                <a:rPr lang="en-US" altLang="en-US" sz="1200" b="1" dirty="0">
                  <a:solidFill>
                    <a:srgbClr val="00B050"/>
                  </a:solidFill>
                  <a:latin typeface="+mj-lt"/>
                </a:rPr>
                <a:t>(-0.810, -0.441) </a:t>
              </a:r>
              <a:r>
                <a:rPr lang="en-US" altLang="en-US" sz="1200" b="1" i="1" dirty="0">
                  <a:solidFill>
                    <a:srgbClr val="00B050"/>
                  </a:solidFill>
                  <a:latin typeface="+mj-lt"/>
                </a:rPr>
                <a:t>P</a:t>
              </a:r>
              <a:r>
                <a:rPr lang="en-US" altLang="en-US" sz="1200" b="1" dirty="0">
                  <a:solidFill>
                    <a:srgbClr val="00B050"/>
                  </a:solidFill>
                  <a:latin typeface="+mj-lt"/>
                </a:rPr>
                <a:t>&lt;0.0001</a:t>
              </a:r>
              <a:r>
                <a:rPr lang="en-US" altLang="en-US" sz="1200" b="1" baseline="30000" dirty="0">
                  <a:solidFill>
                    <a:srgbClr val="00B050"/>
                  </a:solidFill>
                  <a:latin typeface="+mj-lt"/>
                </a:rPr>
                <a:t>‡</a:t>
              </a:r>
            </a:p>
            <a:p>
              <a:pPr algn="ctr">
                <a:spcBef>
                  <a:spcPct val="25000"/>
                </a:spcBef>
                <a:buClr>
                  <a:srgbClr val="FF6623"/>
                </a:buClr>
                <a:buSzPct val="125000"/>
                <a:buFont typeface="Symbol" panose="05050102010706020507" pitchFamily="18" charset="2"/>
                <a:buNone/>
              </a:pPr>
              <a:endParaRPr lang="en-US" altLang="en-US" sz="1200" b="1" dirty="0">
                <a:solidFill>
                  <a:srgbClr val="00B050"/>
                </a:solidFill>
                <a:latin typeface="+mj-lt"/>
                <a:ea typeface="ＭＳ Ｐゴシック" panose="020B0600070205080204" pitchFamily="34" charset="-128"/>
              </a:endParaRPr>
            </a:p>
          </p:txBody>
        </p:sp>
        <p:sp>
          <p:nvSpPr>
            <p:cNvPr id="11" name="Rectangle 20"/>
            <p:cNvSpPr>
              <a:spLocks noChangeArrowheads="1"/>
            </p:cNvSpPr>
            <p:nvPr/>
          </p:nvSpPr>
          <p:spPr bwMode="auto">
            <a:xfrm>
              <a:off x="802739" y="2152166"/>
              <a:ext cx="416460" cy="332733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vert="vert270" wrap="none" lIns="0" tIns="0" rIns="0" bIns="0" anchor="ctr"/>
            <a:lstStyle/>
            <a:p>
              <a:pPr algn="ctr">
                <a:defRPr/>
              </a:pPr>
              <a:r>
                <a:rPr lang="en-US" sz="1150" b="1" dirty="0">
                  <a:latin typeface="+mj-lt"/>
                </a:rPr>
                <a:t>Adjusted Mean</a:t>
              </a:r>
              <a:r>
                <a:rPr lang="en-US" sz="1150" baseline="30000" dirty="0">
                  <a:latin typeface="+mj-lt"/>
                </a:rPr>
                <a:t>†</a:t>
              </a:r>
              <a:r>
                <a:rPr lang="en-US" sz="1150" b="1" dirty="0">
                  <a:latin typeface="+mj-lt"/>
                </a:rPr>
                <a:t> (95% CI)</a:t>
              </a:r>
              <a:endParaRPr lang="en-US" sz="1150" b="1" dirty="0">
                <a:latin typeface="+mj-lt"/>
                <a:ea typeface="MS PGothic" pitchFamily="34" charset="-128"/>
              </a:endParaRPr>
            </a:p>
          </p:txBody>
        </p:sp>
        <p:sp>
          <p:nvSpPr>
            <p:cNvPr id="12" name="Rectangle 20"/>
            <p:cNvSpPr>
              <a:spLocks noChangeArrowheads="1"/>
            </p:cNvSpPr>
            <p:nvPr/>
          </p:nvSpPr>
          <p:spPr bwMode="auto">
            <a:xfrm>
              <a:off x="2901424" y="2031999"/>
              <a:ext cx="1084268" cy="2984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en-US" sz="1150" b="1" dirty="0">
                  <a:latin typeface="+mj-lt"/>
                </a:rPr>
                <a:t>N=69 </a:t>
              </a:r>
              <a:endParaRPr lang="en-US" sz="1150" b="1" dirty="0">
                <a:latin typeface="+mj-lt"/>
                <a:ea typeface="MS PGothic" pitchFamily="34" charset="-128"/>
              </a:endParaRPr>
            </a:p>
          </p:txBody>
        </p:sp>
        <p:sp>
          <p:nvSpPr>
            <p:cNvPr id="13" name="Rectangle 20"/>
            <p:cNvSpPr>
              <a:spLocks noChangeArrowheads="1"/>
            </p:cNvSpPr>
            <p:nvPr/>
          </p:nvSpPr>
          <p:spPr bwMode="auto">
            <a:xfrm>
              <a:off x="6297103" y="2031999"/>
              <a:ext cx="1084267" cy="2984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en-US" sz="1150" b="1" dirty="0">
                  <a:latin typeface="+mj-lt"/>
                </a:rPr>
                <a:t>N=201</a:t>
              </a:r>
              <a:r>
                <a:rPr lang="en-US" sz="1150" b="1" baseline="30000" dirty="0">
                  <a:latin typeface="+mj-lt"/>
                </a:rPr>
                <a:t>§</a:t>
              </a:r>
              <a:endParaRPr lang="en-US" sz="1150" b="1" baseline="30000" dirty="0">
                <a:latin typeface="+mj-lt"/>
                <a:ea typeface="MS PGothic" pitchFamily="34" charset="-128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5F12D0C8-332C-42C4-9C84-E1647D07B02E}"/>
              </a:ext>
            </a:extLst>
          </p:cNvPr>
          <p:cNvGrpSpPr/>
          <p:nvPr/>
        </p:nvGrpSpPr>
        <p:grpSpPr>
          <a:xfrm>
            <a:off x="5135526" y="2047295"/>
            <a:ext cx="3859619" cy="1039621"/>
            <a:chOff x="5929432" y="1284291"/>
            <a:chExt cx="3116658" cy="2660363"/>
          </a:xfrm>
        </p:grpSpPr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CB99B473-11DF-4BB4-9687-835D94CFD1C3}"/>
                </a:ext>
              </a:extLst>
            </p:cNvPr>
            <p:cNvSpPr/>
            <p:nvPr/>
          </p:nvSpPr>
          <p:spPr>
            <a:xfrm>
              <a:off x="5929432" y="1284291"/>
              <a:ext cx="3116658" cy="2548674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 dirty="0"/>
            </a:p>
          </p:txBody>
        </p:sp>
        <p:sp>
          <p:nvSpPr>
            <p:cNvPr id="25" name="Content Placeholder 1">
              <a:extLst>
                <a:ext uri="{FF2B5EF4-FFF2-40B4-BE49-F238E27FC236}">
                  <a16:creationId xmlns:a16="http://schemas.microsoft.com/office/drawing/2014/main" id="{5DA85B52-3D99-462F-8D25-1D2795FEE984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6068615" y="1506940"/>
              <a:ext cx="2248194" cy="24377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>
              <a:lvl1pPr marL="190500" indent="-190500" algn="l" rtl="0" eaLnBrk="0" fontAlgn="base" hangingPunct="0">
                <a:spcBef>
                  <a:spcPct val="0"/>
                </a:spcBef>
                <a:spcAft>
                  <a:spcPts val="300"/>
                </a:spcAft>
                <a:buClr>
                  <a:srgbClr val="E31836"/>
                </a:buClr>
                <a:buSzPct val="115000"/>
                <a:buFont typeface="Arial" panose="020B0604020202020204" pitchFamily="34" charset="0"/>
                <a:buChar char="•"/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Arial" charset="0"/>
                  <a:cs typeface="Arial" panose="020B0604020202020204" pitchFamily="34" charset="0"/>
                </a:defRPr>
              </a:lvl1pPr>
              <a:lvl2pPr marL="473075" indent="-257175" algn="l" rtl="0" eaLnBrk="0" fontAlgn="base" hangingPunct="0">
                <a:spcBef>
                  <a:spcPct val="0"/>
                </a:spcBef>
                <a:spcAft>
                  <a:spcPts val="300"/>
                </a:spcAft>
                <a:buClr>
                  <a:srgbClr val="E31836"/>
                </a:buClr>
                <a:buSzPct val="115000"/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charset="0"/>
                  <a:cs typeface="Arial" panose="020B0604020202020204" pitchFamily="34" charset="0"/>
                </a:defRPr>
              </a:lvl2pPr>
              <a:lvl3pPr marL="639763" indent="-158750" algn="l" rtl="0" eaLnBrk="0" fontAlgn="base" hangingPunct="0">
                <a:spcBef>
                  <a:spcPct val="0"/>
                </a:spcBef>
                <a:spcAft>
                  <a:spcPts val="300"/>
                </a:spcAft>
                <a:buClr>
                  <a:srgbClr val="E31836"/>
                </a:buClr>
                <a:buSzPct val="115000"/>
                <a:buFont typeface="Arial" panose="020B0604020202020204" pitchFamily="34" charset="0"/>
                <a:buChar char="•"/>
                <a:defRPr lang="en-US" dirty="0">
                  <a:solidFill>
                    <a:schemeClr val="tx1"/>
                  </a:solidFill>
                  <a:latin typeface="Arial" panose="020B0604020202020204" pitchFamily="34" charset="0"/>
                  <a:ea typeface="Arial" charset="0"/>
                  <a:cs typeface="Arial" panose="020B0604020202020204" pitchFamily="34" charset="0"/>
                </a:defRPr>
              </a:lvl3pPr>
              <a:lvl4pPr marL="798513" indent="-142875" algn="l" rtl="0" eaLnBrk="0" fontAlgn="base" hangingPunct="0">
                <a:spcBef>
                  <a:spcPct val="0"/>
                </a:spcBef>
                <a:spcAft>
                  <a:spcPts val="300"/>
                </a:spcAft>
                <a:buClr>
                  <a:srgbClr val="E31836"/>
                </a:buClr>
                <a:buSzPct val="115000"/>
                <a:buFont typeface="Arial" panose="020B0604020202020204" pitchFamily="34" charset="0"/>
                <a:buChar char="-"/>
                <a:defRPr lang="en-US" sz="1600" dirty="0">
                  <a:solidFill>
                    <a:schemeClr val="tx1"/>
                  </a:solidFill>
                  <a:latin typeface="Arial" panose="020B0604020202020204" pitchFamily="34" charset="0"/>
                  <a:ea typeface="Arial" charset="0"/>
                  <a:cs typeface="Arial" panose="020B0604020202020204" pitchFamily="34" charset="0"/>
                </a:defRPr>
              </a:lvl4pPr>
              <a:lvl5pPr marL="922338" indent="-114300" algn="l" defTabSz="923925" rtl="0" eaLnBrk="0" fontAlgn="base" hangingPunct="0">
                <a:spcBef>
                  <a:spcPct val="0"/>
                </a:spcBef>
                <a:spcAft>
                  <a:spcPts val="300"/>
                </a:spcAft>
                <a:buClr>
                  <a:srgbClr val="E31836"/>
                </a:buClr>
                <a:buSzPct val="115000"/>
                <a:buFont typeface="Arial" panose="020B0604020202020204" pitchFamily="34" charset="0"/>
                <a:buChar char="•"/>
                <a:defRPr lang="en-GB" sz="1400" dirty="0">
                  <a:solidFill>
                    <a:schemeClr val="tx1"/>
                  </a:solidFill>
                  <a:latin typeface="Arial" panose="020B0604020202020204" pitchFamily="34" charset="0"/>
                  <a:ea typeface="Arial" charset="0"/>
                  <a:cs typeface="Arial" panose="020B0604020202020204" pitchFamily="34" charset="0"/>
                </a:defRPr>
              </a:lvl5pPr>
              <a:lvl6pPr marL="668338" indent="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B61229"/>
                </a:buClr>
                <a:buSzPct val="115000"/>
                <a:buFont typeface="Arial" charset="0"/>
                <a:buNone/>
                <a:defRPr sz="1000">
                  <a:solidFill>
                    <a:schemeClr val="bg2"/>
                  </a:solidFill>
                  <a:latin typeface="+mn-lt"/>
                  <a:cs typeface="+mn-cs"/>
                </a:defRPr>
              </a:lvl6pPr>
              <a:lvl7pPr marL="1447800" indent="-188913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B61229"/>
                </a:buClr>
                <a:buSzPct val="115000"/>
                <a:buFont typeface="Arial" charset="0"/>
                <a:buChar char="•"/>
                <a:defRPr sz="1000">
                  <a:solidFill>
                    <a:schemeClr val="bg2"/>
                  </a:solidFill>
                  <a:latin typeface="+mn-lt"/>
                  <a:cs typeface="+mn-cs"/>
                </a:defRPr>
              </a:lvl7pPr>
              <a:lvl8pPr marL="1905000" indent="-188913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B61229"/>
                </a:buClr>
                <a:buSzPct val="115000"/>
                <a:buFont typeface="Arial" charset="0"/>
                <a:buChar char="•"/>
                <a:defRPr sz="1000">
                  <a:solidFill>
                    <a:schemeClr val="bg2"/>
                  </a:solidFill>
                  <a:latin typeface="+mn-lt"/>
                  <a:cs typeface="+mn-cs"/>
                </a:defRPr>
              </a:lvl8pPr>
              <a:lvl9pPr marL="2362200" indent="-188913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B61229"/>
                </a:buClr>
                <a:buSzPct val="115000"/>
                <a:buFont typeface="Arial" charset="0"/>
                <a:buChar char="•"/>
                <a:defRPr sz="1000">
                  <a:solidFill>
                    <a:schemeClr val="bg2"/>
                  </a:solidFill>
                  <a:latin typeface="+mn-lt"/>
                  <a:cs typeface="+mn-cs"/>
                </a:defRPr>
              </a:lvl9pPr>
            </a:lstStyle>
            <a:p>
              <a:pPr marL="0" indent="0">
                <a:spcBef>
                  <a:spcPts val="300"/>
                </a:spcBef>
                <a:buNone/>
              </a:pPr>
              <a:r>
                <a:rPr lang="en-US" altLang="en-US" sz="1400" b="1" dirty="0"/>
                <a:t>FTR participants (ITT-E) </a:t>
              </a:r>
            </a:p>
            <a:p>
              <a:pPr>
                <a:spcBef>
                  <a:spcPts val="300"/>
                </a:spcBef>
              </a:pPr>
              <a:r>
                <a:rPr lang="en-US" altLang="en-US" sz="1600" dirty="0"/>
                <a:t>&gt;0.5 log</a:t>
              </a:r>
              <a:r>
                <a:rPr lang="en-US" altLang="en-US" sz="1600" baseline="-25000" dirty="0"/>
                <a:t>10</a:t>
              </a:r>
              <a:r>
                <a:rPr lang="en-US" altLang="en-US" sz="1600" dirty="0"/>
                <a:t> decrease - </a:t>
              </a:r>
              <a:r>
                <a:rPr lang="en-US" altLang="en-US" sz="1600" b="1" dirty="0">
                  <a:solidFill>
                    <a:srgbClr val="0098DB"/>
                  </a:solidFill>
                </a:rPr>
                <a:t>65%</a:t>
              </a:r>
            </a:p>
            <a:p>
              <a:pPr>
                <a:spcBef>
                  <a:spcPts val="300"/>
                </a:spcBef>
              </a:pPr>
              <a:r>
                <a:rPr lang="en-US" altLang="en-US" sz="1600" dirty="0"/>
                <a:t>&gt;1 log</a:t>
              </a:r>
              <a:r>
                <a:rPr lang="en-US" altLang="en-US" sz="1600" baseline="-25000" dirty="0"/>
                <a:t>10</a:t>
              </a:r>
              <a:r>
                <a:rPr lang="en-US" altLang="en-US" sz="1600" dirty="0"/>
                <a:t> decrease - </a:t>
              </a:r>
              <a:r>
                <a:rPr lang="en-US" altLang="en-US" sz="1600" b="1" dirty="0">
                  <a:solidFill>
                    <a:srgbClr val="0098DB"/>
                  </a:solidFill>
                </a:rPr>
                <a:t>46%</a:t>
              </a:r>
              <a:endParaRPr lang="en-US" altLang="en-US" sz="1600" dirty="0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02803B12-E3E2-405B-824E-45B76900253B}"/>
              </a:ext>
            </a:extLst>
          </p:cNvPr>
          <p:cNvGrpSpPr/>
          <p:nvPr/>
        </p:nvGrpSpPr>
        <p:grpSpPr>
          <a:xfrm>
            <a:off x="5050466" y="3165948"/>
            <a:ext cx="4019106" cy="2046369"/>
            <a:chOff x="9015372" y="1746323"/>
            <a:chExt cx="3222244" cy="3047659"/>
          </a:xfrm>
        </p:grpSpPr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C3D4FF59-9E86-4503-B9A0-D27C63E1E70D}"/>
                </a:ext>
              </a:extLst>
            </p:cNvPr>
            <p:cNvSpPr/>
            <p:nvPr/>
          </p:nvSpPr>
          <p:spPr>
            <a:xfrm>
              <a:off x="9015372" y="1746323"/>
              <a:ext cx="3222244" cy="3047659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 dirty="0">
                <a:latin typeface="+mj-lt"/>
              </a:endParaRPr>
            </a:p>
          </p:txBody>
        </p:sp>
        <p:sp>
          <p:nvSpPr>
            <p:cNvPr id="28" name="Content Placeholder 1">
              <a:extLst>
                <a:ext uri="{FF2B5EF4-FFF2-40B4-BE49-F238E27FC236}">
                  <a16:creationId xmlns:a16="http://schemas.microsoft.com/office/drawing/2014/main" id="{99CDD62D-41CD-42C8-B31C-807FD6944B38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9221755" y="1964337"/>
              <a:ext cx="2952685" cy="26116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>
              <a:lvl1pPr marL="190500" indent="-190500" algn="l" rtl="0" eaLnBrk="0" fontAlgn="base" hangingPunct="0">
                <a:spcBef>
                  <a:spcPct val="0"/>
                </a:spcBef>
                <a:spcAft>
                  <a:spcPts val="300"/>
                </a:spcAft>
                <a:buClr>
                  <a:srgbClr val="E31836"/>
                </a:buClr>
                <a:buSzPct val="115000"/>
                <a:buFont typeface="Arial" panose="020B0604020202020204" pitchFamily="34" charset="0"/>
                <a:buChar char="•"/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Arial" charset="0"/>
                  <a:cs typeface="Arial" panose="020B0604020202020204" pitchFamily="34" charset="0"/>
                </a:defRPr>
              </a:lvl1pPr>
              <a:lvl2pPr marL="473075" indent="-257175" algn="l" rtl="0" eaLnBrk="0" fontAlgn="base" hangingPunct="0">
                <a:spcBef>
                  <a:spcPct val="0"/>
                </a:spcBef>
                <a:spcAft>
                  <a:spcPts val="300"/>
                </a:spcAft>
                <a:buClr>
                  <a:srgbClr val="E31836"/>
                </a:buClr>
                <a:buSzPct val="115000"/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charset="0"/>
                  <a:cs typeface="Arial" panose="020B0604020202020204" pitchFamily="34" charset="0"/>
                </a:defRPr>
              </a:lvl2pPr>
              <a:lvl3pPr marL="639763" indent="-158750" algn="l" rtl="0" eaLnBrk="0" fontAlgn="base" hangingPunct="0">
                <a:spcBef>
                  <a:spcPct val="0"/>
                </a:spcBef>
                <a:spcAft>
                  <a:spcPts val="300"/>
                </a:spcAft>
                <a:buClr>
                  <a:srgbClr val="E31836"/>
                </a:buClr>
                <a:buSzPct val="115000"/>
                <a:buFont typeface="Arial" panose="020B0604020202020204" pitchFamily="34" charset="0"/>
                <a:buChar char="•"/>
                <a:defRPr lang="en-US" dirty="0">
                  <a:solidFill>
                    <a:schemeClr val="tx1"/>
                  </a:solidFill>
                  <a:latin typeface="Arial" panose="020B0604020202020204" pitchFamily="34" charset="0"/>
                  <a:ea typeface="Arial" charset="0"/>
                  <a:cs typeface="Arial" panose="020B0604020202020204" pitchFamily="34" charset="0"/>
                </a:defRPr>
              </a:lvl3pPr>
              <a:lvl4pPr marL="798513" indent="-142875" algn="l" rtl="0" eaLnBrk="0" fontAlgn="base" hangingPunct="0">
                <a:spcBef>
                  <a:spcPct val="0"/>
                </a:spcBef>
                <a:spcAft>
                  <a:spcPts val="300"/>
                </a:spcAft>
                <a:buClr>
                  <a:srgbClr val="E31836"/>
                </a:buClr>
                <a:buSzPct val="115000"/>
                <a:buFont typeface="Arial" panose="020B0604020202020204" pitchFamily="34" charset="0"/>
                <a:buChar char="-"/>
                <a:defRPr lang="en-US" sz="1600" dirty="0">
                  <a:solidFill>
                    <a:schemeClr val="tx1"/>
                  </a:solidFill>
                  <a:latin typeface="Arial" panose="020B0604020202020204" pitchFamily="34" charset="0"/>
                  <a:ea typeface="Arial" charset="0"/>
                  <a:cs typeface="Arial" panose="020B0604020202020204" pitchFamily="34" charset="0"/>
                </a:defRPr>
              </a:lvl4pPr>
              <a:lvl5pPr marL="922338" indent="-114300" algn="l" defTabSz="923925" rtl="0" eaLnBrk="0" fontAlgn="base" hangingPunct="0">
                <a:spcBef>
                  <a:spcPct val="0"/>
                </a:spcBef>
                <a:spcAft>
                  <a:spcPts val="300"/>
                </a:spcAft>
                <a:buClr>
                  <a:srgbClr val="E31836"/>
                </a:buClr>
                <a:buSzPct val="115000"/>
                <a:buFont typeface="Arial" panose="020B0604020202020204" pitchFamily="34" charset="0"/>
                <a:buChar char="•"/>
                <a:defRPr lang="en-GB" sz="1400" dirty="0">
                  <a:solidFill>
                    <a:schemeClr val="tx1"/>
                  </a:solidFill>
                  <a:latin typeface="Arial" panose="020B0604020202020204" pitchFamily="34" charset="0"/>
                  <a:ea typeface="Arial" charset="0"/>
                  <a:cs typeface="Arial" panose="020B0604020202020204" pitchFamily="34" charset="0"/>
                </a:defRPr>
              </a:lvl5pPr>
              <a:lvl6pPr marL="668338" indent="0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B61229"/>
                </a:buClr>
                <a:buSzPct val="115000"/>
                <a:buFont typeface="Arial" charset="0"/>
                <a:buNone/>
                <a:defRPr sz="1000">
                  <a:solidFill>
                    <a:schemeClr val="bg2"/>
                  </a:solidFill>
                  <a:latin typeface="+mn-lt"/>
                  <a:cs typeface="+mn-cs"/>
                </a:defRPr>
              </a:lvl6pPr>
              <a:lvl7pPr marL="1447800" indent="-188913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B61229"/>
                </a:buClr>
                <a:buSzPct val="115000"/>
                <a:buFont typeface="Arial" charset="0"/>
                <a:buChar char="•"/>
                <a:defRPr sz="1000">
                  <a:solidFill>
                    <a:schemeClr val="bg2"/>
                  </a:solidFill>
                  <a:latin typeface="+mn-lt"/>
                  <a:cs typeface="+mn-cs"/>
                </a:defRPr>
              </a:lvl7pPr>
              <a:lvl8pPr marL="1905000" indent="-188913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B61229"/>
                </a:buClr>
                <a:buSzPct val="115000"/>
                <a:buFont typeface="Arial" charset="0"/>
                <a:buChar char="•"/>
                <a:defRPr sz="1000">
                  <a:solidFill>
                    <a:schemeClr val="bg2"/>
                  </a:solidFill>
                  <a:latin typeface="+mn-lt"/>
                  <a:cs typeface="+mn-cs"/>
                </a:defRPr>
              </a:lvl8pPr>
              <a:lvl9pPr marL="2362200" indent="-188913" algn="l" rtl="0" eaLnBrk="1" fontAlgn="base" hangingPunct="1">
                <a:spcBef>
                  <a:spcPct val="20000"/>
                </a:spcBef>
                <a:spcAft>
                  <a:spcPct val="0"/>
                </a:spcAft>
                <a:buClr>
                  <a:srgbClr val="B61229"/>
                </a:buClr>
                <a:buSzPct val="115000"/>
                <a:buFont typeface="Arial" charset="0"/>
                <a:buChar char="•"/>
                <a:defRPr sz="1000">
                  <a:solidFill>
                    <a:schemeClr val="bg2"/>
                  </a:solidFill>
                  <a:latin typeface="+mn-lt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altLang="en-US" sz="1400" b="1" kern="0" dirty="0"/>
                <a:t>Subgroup: Baseline HIV-1 RNA &gt;1000 c/mL (n=182), FTR demonstrated</a:t>
              </a:r>
              <a:r>
                <a:rPr lang="en-GB" altLang="en-US" sz="1400" b="1" kern="0" dirty="0"/>
                <a:t>:</a:t>
              </a:r>
            </a:p>
            <a:p>
              <a:r>
                <a:rPr lang="en-GB" altLang="en-US" sz="1600" kern="0" dirty="0"/>
                <a:t>Median decrease of </a:t>
              </a:r>
              <a:r>
                <a:rPr lang="en-GB" altLang="en-US" sz="1600" b="1" kern="0" dirty="0">
                  <a:solidFill>
                    <a:srgbClr val="0098DB"/>
                  </a:solidFill>
                </a:rPr>
                <a:t>1 log</a:t>
              </a:r>
              <a:r>
                <a:rPr lang="en-GB" altLang="en-US" sz="1600" b="1" kern="0" baseline="-25000" dirty="0">
                  <a:solidFill>
                    <a:srgbClr val="0098DB"/>
                  </a:solidFill>
                </a:rPr>
                <a:t>10</a:t>
              </a:r>
              <a:endParaRPr lang="en-GB" altLang="en-US" sz="1600" kern="0" dirty="0"/>
            </a:p>
            <a:p>
              <a:r>
                <a:rPr lang="en-GB" altLang="en-US" sz="1600" kern="0" dirty="0"/>
                <a:t>Adjusted mean decrease of </a:t>
              </a:r>
              <a:r>
                <a:rPr lang="en-GB" altLang="en-US" sz="1600" b="1" kern="0" dirty="0">
                  <a:solidFill>
                    <a:srgbClr val="0098DB"/>
                  </a:solidFill>
                </a:rPr>
                <a:t>0.9 log</a:t>
              </a:r>
              <a:r>
                <a:rPr lang="en-GB" altLang="en-US" sz="1600" b="1" kern="0" baseline="-25000" dirty="0">
                  <a:solidFill>
                    <a:srgbClr val="0098DB"/>
                  </a:solidFill>
                </a:rPr>
                <a:t>10</a:t>
              </a:r>
              <a:endParaRPr lang="en-GB" altLang="en-US" sz="1600" b="1" kern="0" dirty="0">
                <a:solidFill>
                  <a:srgbClr val="0098DB"/>
                </a:solidFill>
              </a:endParaRPr>
            </a:p>
            <a:p>
              <a:r>
                <a:rPr lang="en-US" altLang="en-US" sz="1600" dirty="0">
                  <a:latin typeface="+mj-lt"/>
                </a:rPr>
                <a:t>&gt;0.5 log</a:t>
              </a:r>
              <a:r>
                <a:rPr lang="en-US" altLang="en-US" sz="1600" baseline="-25000" dirty="0">
                  <a:latin typeface="+mj-lt"/>
                </a:rPr>
                <a:t>10</a:t>
              </a:r>
              <a:r>
                <a:rPr lang="en-US" altLang="en-US" sz="1600" dirty="0">
                  <a:latin typeface="+mj-lt"/>
                </a:rPr>
                <a:t> decrease - </a:t>
              </a:r>
              <a:r>
                <a:rPr lang="en-GB" altLang="en-US" sz="1600" b="1" kern="0" dirty="0">
                  <a:solidFill>
                    <a:srgbClr val="0098DB"/>
                  </a:solidFill>
                  <a:latin typeface="+mj-lt"/>
                </a:rPr>
                <a:t>68%</a:t>
              </a:r>
            </a:p>
            <a:p>
              <a:r>
                <a:rPr lang="en-US" altLang="en-US" sz="1600" dirty="0">
                  <a:latin typeface="+mj-lt"/>
                </a:rPr>
                <a:t>&gt;1 log</a:t>
              </a:r>
              <a:r>
                <a:rPr lang="en-US" altLang="en-US" sz="1600" baseline="-25000" dirty="0">
                  <a:latin typeface="+mj-lt"/>
                </a:rPr>
                <a:t>10</a:t>
              </a:r>
              <a:r>
                <a:rPr lang="en-US" altLang="en-US" sz="1600" dirty="0">
                  <a:latin typeface="+mj-lt"/>
                </a:rPr>
                <a:t> decrease - </a:t>
              </a:r>
              <a:r>
                <a:rPr lang="en-GB" altLang="en-US" sz="1600" b="1" kern="0" dirty="0">
                  <a:solidFill>
                    <a:srgbClr val="0098DB"/>
                  </a:solidFill>
                  <a:latin typeface="+mj-lt"/>
                </a:rPr>
                <a:t>50%</a:t>
              </a:r>
              <a:r>
                <a:rPr lang="en-US" altLang="en-US" sz="1600" dirty="0">
                  <a:solidFill>
                    <a:srgbClr val="0098DB"/>
                  </a:solidFill>
                  <a:latin typeface="+mj-lt"/>
                </a:rPr>
                <a:t> </a:t>
              </a:r>
              <a:endParaRPr lang="en-GB" altLang="en-US" sz="1600" b="1" kern="0" dirty="0">
                <a:solidFill>
                  <a:srgbClr val="0098DB"/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29880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3410CE4-5D4C-40B0-A72A-916351DE82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altLang="en-US" dirty="0"/>
            </a:br>
            <a:r>
              <a:rPr lang="en-US" altLang="en-US" dirty="0"/>
              <a:t>Virologic Response at Week 24 (Snapshot Analysis)</a:t>
            </a: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AFA0F7-27FE-4776-AA8D-B8866021854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en-US" dirty="0"/>
              <a:t>Kozal et al. EACS 2017; Milan, Italy. Oral PS8/5.</a:t>
            </a:r>
          </a:p>
          <a:p>
            <a:endParaRPr lang="en-US" altLang="en-US" dirty="0"/>
          </a:p>
          <a:p>
            <a:endParaRPr lang="en-GB" dirty="0"/>
          </a:p>
        </p:txBody>
      </p:sp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C565D873-05FC-42D3-889F-1AC19692A2B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4391776"/>
              </p:ext>
            </p:extLst>
          </p:nvPr>
        </p:nvGraphicFramePr>
        <p:xfrm>
          <a:off x="317956" y="1295400"/>
          <a:ext cx="4572000" cy="4527998"/>
        </p:xfrm>
        <a:graphic>
          <a:graphicData uri="http://schemas.openxmlformats.org/drawingml/2006/table">
            <a:tbl>
              <a:tblPr firstRow="1" firstCol="1" bandRow="1">
                <a:tableStyleId>{9D7B26C5-4107-4FEC-AEDC-1716B250A1EF}</a:tableStyleId>
              </a:tblPr>
              <a:tblGrid>
                <a:gridCol w="2349044">
                  <a:extLst>
                    <a:ext uri="{9D8B030D-6E8A-4147-A177-3AD203B41FA5}">
                      <a16:colId xmlns:a16="http://schemas.microsoft.com/office/drawing/2014/main" val="1060702814"/>
                    </a:ext>
                  </a:extLst>
                </a:gridCol>
                <a:gridCol w="1111478">
                  <a:extLst>
                    <a:ext uri="{9D8B030D-6E8A-4147-A177-3AD203B41FA5}">
                      <a16:colId xmlns:a16="http://schemas.microsoft.com/office/drawing/2014/main" val="4223403170"/>
                    </a:ext>
                  </a:extLst>
                </a:gridCol>
                <a:gridCol w="1111478">
                  <a:extLst>
                    <a:ext uri="{9D8B030D-6E8A-4147-A177-3AD203B41FA5}">
                      <a16:colId xmlns:a16="http://schemas.microsoft.com/office/drawing/2014/main" val="3476064476"/>
                    </a:ext>
                  </a:extLst>
                </a:gridCol>
              </a:tblGrid>
              <a:tr h="66462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Outcome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Arial Narrow" panose="020B0606020202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bg1"/>
                          </a:solidFill>
                          <a:effectLst/>
                        </a:rPr>
                        <a:t>Randomised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bg1"/>
                          </a:solidFill>
                          <a:effectLst/>
                        </a:rPr>
                        <a:t>Cohort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bg1"/>
                          </a:solidFill>
                          <a:effectLst/>
                        </a:rPr>
                        <a:t>(N=272)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Arial Narrow" panose="020B0606020202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8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bg1"/>
                          </a:solidFill>
                          <a:effectLst/>
                        </a:rPr>
                        <a:t>Non-Randomized Cohort</a:t>
                      </a:r>
                      <a:br>
                        <a:rPr lang="en-US" sz="1100" dirty="0">
                          <a:solidFill>
                            <a:schemeClr val="bg1"/>
                          </a:solidFill>
                          <a:effectLst/>
                        </a:rPr>
                      </a:br>
                      <a:r>
                        <a:rPr lang="en-US" sz="1100" dirty="0">
                          <a:solidFill>
                            <a:schemeClr val="bg1"/>
                          </a:solidFill>
                          <a:effectLst/>
                        </a:rPr>
                        <a:t>(N=99)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Arial Narrow" panose="020B0606020202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3168647"/>
                  </a:ext>
                </a:extLst>
              </a:tr>
              <a:tr h="39836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Virologic Success (&lt;40 c/mL), 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n (%)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Arial Narrow" panose="020B0606020202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146 (54)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Arial Narrow" panose="020B0606020202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36 (36)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Arial Narrow" panose="020B0606020202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0868028"/>
                  </a:ext>
                </a:extLst>
              </a:tr>
              <a:tr h="43487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Virologic Failure, (≥40 c/mL), 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n (%)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Arial Narrow" panose="020B0606020202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108 (40)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Arial Narrow" panose="020B0606020202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chemeClr val="tx1"/>
                          </a:solidFill>
                          <a:effectLst/>
                        </a:rPr>
                        <a:t>55 (56)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Arial Narrow" panose="020B0606020202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5004109"/>
                  </a:ext>
                </a:extLst>
              </a:tr>
              <a:tr h="360819">
                <a:tc>
                  <a:txBody>
                    <a:bodyPr/>
                    <a:lstStyle/>
                    <a:p>
                      <a:pPr marL="236538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Data in window not below threshold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Arial Narrow" panose="020B0606020202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87 (32)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Arial Narrow" panose="020B0606020202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chemeClr val="tx1"/>
                          </a:solidFill>
                          <a:effectLst/>
                        </a:rPr>
                        <a:t>44 (44)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Arial Narrow" panose="020B0606020202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0839113"/>
                  </a:ext>
                </a:extLst>
              </a:tr>
              <a:tr h="360819">
                <a:tc>
                  <a:txBody>
                    <a:bodyPr/>
                    <a:lstStyle/>
                    <a:p>
                      <a:pPr marL="236538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D/C for lack of efficacy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Arial Narrow" panose="020B0606020202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1 (&lt;1)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Arial Narrow" panose="020B0606020202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Arial Narrow" panose="020B0606020202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4070692"/>
                  </a:ext>
                </a:extLst>
              </a:tr>
              <a:tr h="498465">
                <a:tc>
                  <a:txBody>
                    <a:bodyPr/>
                    <a:lstStyle/>
                    <a:p>
                      <a:pPr marL="236538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D/C for other reason while not below threshold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Arial Narrow" panose="020B0606020202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5 (2)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Arial Narrow" panose="020B0606020202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chemeClr val="tx1"/>
                          </a:solidFill>
                          <a:effectLst/>
                        </a:rPr>
                        <a:t>2 (2)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Arial Narrow" panose="020B0606020202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4953364"/>
                  </a:ext>
                </a:extLst>
              </a:tr>
              <a:tr h="360819">
                <a:tc>
                  <a:txBody>
                    <a:bodyPr/>
                    <a:lstStyle/>
                    <a:p>
                      <a:pPr marL="236538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Change in ART*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Arial Narrow" panose="020B0606020202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15 (6)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Arial Narrow" panose="020B0606020202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chemeClr val="tx1"/>
                          </a:solidFill>
                          <a:effectLst/>
                        </a:rPr>
                        <a:t>9 (9)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Arial Narrow" panose="020B0606020202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6728532"/>
                  </a:ext>
                </a:extLst>
              </a:tr>
              <a:tr h="360819"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No Virologic Data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Arial Narrow" panose="020B0606020202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18 (7)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Arial Narrow" panose="020B0606020202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chemeClr val="tx1"/>
                          </a:solidFill>
                          <a:effectLst/>
                        </a:rPr>
                        <a:t>8 (8)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Arial Narrow" panose="020B0606020202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6298827"/>
                  </a:ext>
                </a:extLst>
              </a:tr>
              <a:tr h="360819">
                <a:tc>
                  <a:txBody>
                    <a:bodyPr/>
                    <a:lstStyle/>
                    <a:p>
                      <a:pPr marL="236538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D/C study due to AE or Death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Arial Narrow" panose="020B0606020202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11 (4)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Arial Narrow" panose="020B0606020202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chemeClr val="tx1"/>
                          </a:solidFill>
                          <a:effectLst/>
                        </a:rPr>
                        <a:t>4 (4)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Arial Narrow" panose="020B0606020202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4101200"/>
                  </a:ext>
                </a:extLst>
              </a:tr>
              <a:tr h="360819">
                <a:tc>
                  <a:txBody>
                    <a:bodyPr/>
                    <a:lstStyle/>
                    <a:p>
                      <a:pPr marL="236538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D/C study for Other Reasons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Arial Narrow" panose="020B0606020202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4 (1)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Arial Narrow" panose="020B0606020202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Arial Narrow" panose="020B0606020202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4540647"/>
                  </a:ext>
                </a:extLst>
              </a:tr>
              <a:tr h="360819">
                <a:tc>
                  <a:txBody>
                    <a:bodyPr/>
                    <a:lstStyle/>
                    <a:p>
                      <a:pPr marL="236538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Missing data during window but on study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Arial Narrow" panose="020B0606020202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3 (1)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Arial Narrow" panose="020B0606020202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chemeClr val="tx1"/>
                          </a:solidFill>
                          <a:effectLst/>
                        </a:rPr>
                        <a:t>4 (4)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Arial Narrow" panose="020B0606020202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1557036"/>
                  </a:ext>
                </a:extLst>
              </a:tr>
            </a:tbl>
          </a:graphicData>
        </a:graphic>
      </p:graphicFrame>
      <p:sp>
        <p:nvSpPr>
          <p:cNvPr id="20" name="Rectangle 19">
            <a:extLst>
              <a:ext uri="{FF2B5EF4-FFF2-40B4-BE49-F238E27FC236}">
                <a16:creationId xmlns:a16="http://schemas.microsoft.com/office/drawing/2014/main" id="{C9296F11-8E38-4B7F-8FBC-7DBE17DAD802}"/>
              </a:ext>
            </a:extLst>
          </p:cNvPr>
          <p:cNvSpPr/>
          <p:nvPr/>
        </p:nvSpPr>
        <p:spPr>
          <a:xfrm>
            <a:off x="3776472" y="1160945"/>
            <a:ext cx="1231757" cy="48248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aphicFrame>
        <p:nvGraphicFramePr>
          <p:cNvPr id="19" name="Chart 18">
            <a:extLst>
              <a:ext uri="{FF2B5EF4-FFF2-40B4-BE49-F238E27FC236}">
                <a16:creationId xmlns:a16="http://schemas.microsoft.com/office/drawing/2014/main" id="{5726C897-947C-40C3-A36D-C0FAC64BE74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38898609"/>
              </p:ext>
            </p:extLst>
          </p:nvPr>
        </p:nvGraphicFramePr>
        <p:xfrm>
          <a:off x="5176390" y="1177446"/>
          <a:ext cx="3889551" cy="50506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6" name="Group 5">
            <a:extLst>
              <a:ext uri="{FF2B5EF4-FFF2-40B4-BE49-F238E27FC236}">
                <a16:creationId xmlns:a16="http://schemas.microsoft.com/office/drawing/2014/main" id="{3AF17278-8DB7-4321-A289-05BD149ED927}"/>
              </a:ext>
            </a:extLst>
          </p:cNvPr>
          <p:cNvGrpSpPr/>
          <p:nvPr/>
        </p:nvGrpSpPr>
        <p:grpSpPr>
          <a:xfrm>
            <a:off x="4950395" y="2049284"/>
            <a:ext cx="4005436" cy="3903695"/>
            <a:chOff x="4950395" y="2049284"/>
            <a:chExt cx="4005436" cy="3903695"/>
          </a:xfrm>
        </p:grpSpPr>
        <p:sp>
          <p:nvSpPr>
            <p:cNvPr id="7" name="Rectangle 20">
              <a:extLst>
                <a:ext uri="{FF2B5EF4-FFF2-40B4-BE49-F238E27FC236}">
                  <a16:creationId xmlns:a16="http://schemas.microsoft.com/office/drawing/2014/main" id="{9C1146AC-A2B3-47F3-9FA1-9EA3223C25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50395" y="2049284"/>
              <a:ext cx="215444" cy="275435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vert="vert270" wrap="square" lIns="0" tIns="0" rIns="0" bIns="0" anchor="ctr">
              <a:spAutoFit/>
            </a:bodyPr>
            <a:lstStyle/>
            <a:p>
              <a:pPr algn="ctr">
                <a:defRPr/>
              </a:pPr>
              <a:r>
                <a:rPr lang="en-US" sz="1400" b="1" dirty="0"/>
                <a:t>% of Participants</a:t>
              </a:r>
            </a:p>
          </p:txBody>
        </p:sp>
        <p:sp>
          <p:nvSpPr>
            <p:cNvPr id="23" name="Rectangle 20">
              <a:extLst>
                <a:ext uri="{FF2B5EF4-FFF2-40B4-BE49-F238E27FC236}">
                  <a16:creationId xmlns:a16="http://schemas.microsoft.com/office/drawing/2014/main" id="{FD5134BA-83A0-47AB-8D18-A4D2F3DEE9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11440" y="5639581"/>
              <a:ext cx="1466308" cy="3133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1200" b="1" dirty="0"/>
                <a:t>N=272</a:t>
              </a:r>
            </a:p>
          </p:txBody>
        </p:sp>
        <p:sp>
          <p:nvSpPr>
            <p:cNvPr id="24" name="Rectangle 20">
              <a:extLst>
                <a:ext uri="{FF2B5EF4-FFF2-40B4-BE49-F238E27FC236}">
                  <a16:creationId xmlns:a16="http://schemas.microsoft.com/office/drawing/2014/main" id="{D8B2FEF3-1044-4167-83F3-FBD11EC5C9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89523" y="5639581"/>
              <a:ext cx="1466308" cy="3133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1200" b="1" dirty="0"/>
                <a:t>N = 99</a:t>
              </a:r>
            </a:p>
          </p:txBody>
        </p:sp>
      </p:grpSp>
      <p:sp>
        <p:nvSpPr>
          <p:cNvPr id="15" name="Text Placeholder 17">
            <a:extLst>
              <a:ext uri="{FF2B5EF4-FFF2-40B4-BE49-F238E27FC236}">
                <a16:creationId xmlns:a16="http://schemas.microsoft.com/office/drawing/2014/main" id="{E8CDA165-8B9C-4AB0-BC43-212D8188D2BE}"/>
              </a:ext>
            </a:extLst>
          </p:cNvPr>
          <p:cNvSpPr txBox="1">
            <a:spLocks/>
          </p:cNvSpPr>
          <p:nvPr/>
        </p:nvSpPr>
        <p:spPr bwMode="auto">
          <a:xfrm>
            <a:off x="533400" y="5862638"/>
            <a:ext cx="835818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0"/>
              </a:spcBef>
              <a:spcAft>
                <a:spcPts val="300"/>
              </a:spcAft>
              <a:buClr>
                <a:srgbClr val="E31836"/>
              </a:buClr>
              <a:buSzPct val="115000"/>
              <a:buFont typeface="Arial" panose="020B0604020202020204" pitchFamily="34" charset="0"/>
              <a:buNone/>
              <a:defRPr sz="1200" baseline="0">
                <a:solidFill>
                  <a:schemeClr val="tx1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defRPr>
            </a:lvl1pPr>
            <a:lvl2pPr marL="473075" indent="-257175" algn="l" rtl="0" eaLnBrk="0" fontAlgn="base" hangingPunct="0">
              <a:spcBef>
                <a:spcPct val="0"/>
              </a:spcBef>
              <a:spcAft>
                <a:spcPts val="300"/>
              </a:spcAft>
              <a:buClr>
                <a:srgbClr val="E31836"/>
              </a:buClr>
              <a:buSzPct val="11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defRPr>
            </a:lvl2pPr>
            <a:lvl3pPr marL="639763" indent="-158750" algn="l" rtl="0" eaLnBrk="0" fontAlgn="base" hangingPunct="0">
              <a:spcBef>
                <a:spcPct val="0"/>
              </a:spcBef>
              <a:spcAft>
                <a:spcPts val="300"/>
              </a:spcAft>
              <a:buClr>
                <a:srgbClr val="E31836"/>
              </a:buClr>
              <a:buSzPct val="115000"/>
              <a:buFont typeface="Arial" panose="020B0604020202020204" pitchFamily="34" charset="0"/>
              <a:buChar char="•"/>
              <a:defRPr lang="en-US" dirty="0">
                <a:solidFill>
                  <a:schemeClr val="tx1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defRPr>
            </a:lvl3pPr>
            <a:lvl4pPr marL="798513" indent="-142875" algn="l" rtl="0" eaLnBrk="0" fontAlgn="base" hangingPunct="0">
              <a:spcBef>
                <a:spcPct val="0"/>
              </a:spcBef>
              <a:spcAft>
                <a:spcPts val="300"/>
              </a:spcAft>
              <a:buClr>
                <a:srgbClr val="E31836"/>
              </a:buClr>
              <a:buSzPct val="115000"/>
              <a:buFont typeface="Arial" panose="020B0604020202020204" pitchFamily="34" charset="0"/>
              <a:buChar char="-"/>
              <a:defRPr lang="en-US" sz="1600" dirty="0">
                <a:solidFill>
                  <a:schemeClr val="tx1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defRPr>
            </a:lvl4pPr>
            <a:lvl5pPr marL="922338" indent="-114300" algn="l" defTabSz="923925" rtl="0" eaLnBrk="0" fontAlgn="base" hangingPunct="0">
              <a:spcBef>
                <a:spcPct val="0"/>
              </a:spcBef>
              <a:spcAft>
                <a:spcPts val="300"/>
              </a:spcAft>
              <a:buClr>
                <a:srgbClr val="E31836"/>
              </a:buClr>
              <a:buSzPct val="115000"/>
              <a:buFont typeface="Arial" panose="020B0604020202020204" pitchFamily="34" charset="0"/>
              <a:buChar char="•"/>
              <a:defRPr lang="en-GB" sz="1400" dirty="0">
                <a:solidFill>
                  <a:schemeClr val="tx1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defRPr>
            </a:lvl5pPr>
            <a:lvl6pPr marL="668338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61229"/>
              </a:buClr>
              <a:buSzPct val="115000"/>
              <a:buFont typeface="Arial" charset="0"/>
              <a:buNone/>
              <a:defRPr sz="1000">
                <a:solidFill>
                  <a:schemeClr val="bg2"/>
                </a:solidFill>
                <a:latin typeface="+mn-lt"/>
                <a:cs typeface="+mn-cs"/>
              </a:defRPr>
            </a:lvl6pPr>
            <a:lvl7pPr marL="1447800" indent="-1889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61229"/>
              </a:buClr>
              <a:buSzPct val="115000"/>
              <a:buFont typeface="Arial" charset="0"/>
              <a:buChar char="•"/>
              <a:defRPr sz="1000">
                <a:solidFill>
                  <a:schemeClr val="bg2"/>
                </a:solidFill>
                <a:latin typeface="+mn-lt"/>
                <a:cs typeface="+mn-cs"/>
              </a:defRPr>
            </a:lvl7pPr>
            <a:lvl8pPr marL="1905000" indent="-1889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61229"/>
              </a:buClr>
              <a:buSzPct val="115000"/>
              <a:buFont typeface="Arial" charset="0"/>
              <a:buChar char="•"/>
              <a:defRPr sz="1000">
                <a:solidFill>
                  <a:schemeClr val="bg2"/>
                </a:solidFill>
                <a:latin typeface="+mn-lt"/>
                <a:cs typeface="+mn-cs"/>
              </a:defRPr>
            </a:lvl8pPr>
            <a:lvl9pPr marL="2362200" indent="-1889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61229"/>
              </a:buClr>
              <a:buSzPct val="115000"/>
              <a:buFont typeface="Arial" charset="0"/>
              <a:buChar char="•"/>
              <a:defRPr sz="1000">
                <a:solidFill>
                  <a:schemeClr val="bg2"/>
                </a:solidFill>
                <a:latin typeface="+mn-lt"/>
                <a:cs typeface="+mn-cs"/>
              </a:defRPr>
            </a:lvl9pPr>
          </a:lstStyle>
          <a:p>
            <a:r>
              <a:rPr lang="en-US" altLang="en-US" sz="1000" dirty="0"/>
              <a:t>*Change in OBT for efficacy reasons were considered virologic failures in this analysis.</a:t>
            </a:r>
          </a:p>
          <a:p>
            <a:r>
              <a:rPr lang="en-US" sz="1000" dirty="0"/>
              <a:t>ART, antiretroviral therapy</a:t>
            </a:r>
            <a:r>
              <a:rPr lang="en-US" altLang="en-US" sz="1000" dirty="0"/>
              <a:t>; D/C, discontinued.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99BD6C3-B572-45B4-A9E3-8E1A8D5E797F}"/>
              </a:ext>
            </a:extLst>
          </p:cNvPr>
          <p:cNvSpPr/>
          <p:nvPr/>
        </p:nvSpPr>
        <p:spPr>
          <a:xfrm>
            <a:off x="6990920" y="3229338"/>
            <a:ext cx="2085572" cy="23786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FAF9C14-140C-4FAA-8128-02AC3EA7F848}"/>
              </a:ext>
            </a:extLst>
          </p:cNvPr>
          <p:cNvSpPr/>
          <p:nvPr/>
        </p:nvSpPr>
        <p:spPr>
          <a:xfrm>
            <a:off x="7265927" y="5692294"/>
            <a:ext cx="1793822" cy="497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4154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14" grpId="0" animBg="1"/>
      <p:bldP spid="2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Rounded Corners 10"/>
          <p:cNvSpPr/>
          <p:nvPr/>
        </p:nvSpPr>
        <p:spPr>
          <a:xfrm>
            <a:off x="4687888" y="1697038"/>
            <a:ext cx="4249737" cy="4117975"/>
          </a:xfrm>
          <a:prstGeom prst="roundRect">
            <a:avLst>
              <a:gd name="adj" fmla="val 3315"/>
            </a:avLst>
          </a:prstGeom>
          <a:solidFill>
            <a:schemeClr val="bg1"/>
          </a:solidFill>
          <a:ln w="28575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44000" rIns="0" anchor="ctr"/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graphicFrame>
        <p:nvGraphicFramePr>
          <p:cNvPr id="36" name="Chart 35">
            <a:extLst>
              <a:ext uri="{FF2B5EF4-FFF2-40B4-BE49-F238E27FC236}">
                <a16:creationId xmlns:a16="http://schemas.microsoft.com/office/drawing/2014/main" id="{1F4C255E-6293-423D-8024-9A0376CF8BF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32753339"/>
              </p:ext>
            </p:extLst>
          </p:nvPr>
        </p:nvGraphicFramePr>
        <p:xfrm>
          <a:off x="4858212" y="1933184"/>
          <a:ext cx="4033376" cy="37432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Rectangle: Rounded Corners 11"/>
          <p:cNvSpPr/>
          <p:nvPr/>
        </p:nvSpPr>
        <p:spPr>
          <a:xfrm>
            <a:off x="4845050" y="1141413"/>
            <a:ext cx="3940175" cy="466725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44000" rIns="0" anchor="ctr"/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Non-randomised Cohort</a:t>
            </a:r>
          </a:p>
        </p:txBody>
      </p:sp>
      <p:sp>
        <p:nvSpPr>
          <p:cNvPr id="9" name="Rectangle: Rounded Corners 8"/>
          <p:cNvSpPr/>
          <p:nvPr/>
        </p:nvSpPr>
        <p:spPr>
          <a:xfrm>
            <a:off x="381000" y="1697038"/>
            <a:ext cx="4249738" cy="4117975"/>
          </a:xfrm>
          <a:prstGeom prst="roundRect">
            <a:avLst>
              <a:gd name="adj" fmla="val 3315"/>
            </a:avLst>
          </a:prstGeom>
          <a:solidFill>
            <a:schemeClr val="bg1"/>
          </a:solidFill>
          <a:ln w="28575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44000" rIns="0" anchor="ctr"/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sp>
        <p:nvSpPr>
          <p:cNvPr id="10" name="Rectangle: Rounded Corners 9"/>
          <p:cNvSpPr/>
          <p:nvPr/>
        </p:nvSpPr>
        <p:spPr>
          <a:xfrm>
            <a:off x="538163" y="1141413"/>
            <a:ext cx="3940175" cy="466725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44000" rIns="0" anchor="ctr"/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Randomised </a:t>
            </a:r>
            <a:r>
              <a:rPr lang="en-GB" sz="1400" b="1" kern="0" dirty="0">
                <a:solidFill>
                  <a:sysClr val="windowText" lastClr="000000"/>
                </a:solidFill>
              </a:rPr>
              <a:t>C</a:t>
            </a:r>
            <a:r>
              <a:rPr kumimoji="0" lang="en-GB" sz="1400" b="1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ohort</a:t>
            </a:r>
            <a:endParaRPr kumimoji="0" lang="en-GB" sz="14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0726" name="Title 2"/>
          <p:cNvSpPr>
            <a:spLocks noGrp="1"/>
          </p:cNvSpPr>
          <p:nvPr>
            <p:ph type="title"/>
          </p:nvPr>
        </p:nvSpPr>
        <p:spPr>
          <a:xfrm>
            <a:off x="533400" y="152400"/>
            <a:ext cx="7543800" cy="838200"/>
          </a:xfrm>
        </p:spPr>
        <p:txBody>
          <a:bodyPr/>
          <a:lstStyle/>
          <a:p>
            <a:br>
              <a:rPr lang="en-US" altLang="en-US" dirty="0"/>
            </a:br>
            <a:r>
              <a:rPr lang="en-US" altLang="en-US" dirty="0"/>
              <a:t>Virologic Response through Week 24 (Observed Analysis)*</a:t>
            </a:r>
          </a:p>
        </p:txBody>
      </p:sp>
      <p:sp>
        <p:nvSpPr>
          <p:cNvPr id="15" name="Rectangle 20"/>
          <p:cNvSpPr>
            <a:spLocks noChangeArrowheads="1"/>
          </p:cNvSpPr>
          <p:nvPr/>
        </p:nvSpPr>
        <p:spPr bwMode="auto">
          <a:xfrm>
            <a:off x="459043" y="2802091"/>
            <a:ext cx="184666" cy="124873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vert270" wrap="none" lIns="0" tIns="0" rIns="0" bIns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% of Participants</a:t>
            </a: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j-lt"/>
              <a:ea typeface="MS PGothic" pitchFamily="34" charset="-128"/>
            </a:endParaRPr>
          </a:p>
        </p:txBody>
      </p:sp>
      <p:sp>
        <p:nvSpPr>
          <p:cNvPr id="16" name="Rectangle 20"/>
          <p:cNvSpPr>
            <a:spLocks noChangeArrowheads="1"/>
          </p:cNvSpPr>
          <p:nvPr/>
        </p:nvSpPr>
        <p:spPr bwMode="auto">
          <a:xfrm>
            <a:off x="4739789" y="2802091"/>
            <a:ext cx="184666" cy="124873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vert270" wrap="none" lIns="0" tIns="0" rIns="0" bIns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% of Participants</a:t>
            </a: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j-lt"/>
              <a:ea typeface="MS PGothic" pitchFamily="34" charset="-128"/>
            </a:endParaRPr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533400" y="6294438"/>
            <a:ext cx="8358188" cy="182562"/>
          </a:xfrm>
        </p:spPr>
        <p:txBody>
          <a:bodyPr/>
          <a:lstStyle/>
          <a:p>
            <a:r>
              <a:rPr lang="en-US" altLang="en-US" dirty="0"/>
              <a:t>Kozal et al. EACS 2017; Milan, Italy. Oral PS8/5.</a:t>
            </a:r>
          </a:p>
          <a:p>
            <a:endParaRPr lang="en-US" altLang="en-US" dirty="0"/>
          </a:p>
        </p:txBody>
      </p:sp>
      <p:graphicFrame>
        <p:nvGraphicFramePr>
          <p:cNvPr id="31" name="Chart 30">
            <a:extLst>
              <a:ext uri="{FF2B5EF4-FFF2-40B4-BE49-F238E27FC236}">
                <a16:creationId xmlns:a16="http://schemas.microsoft.com/office/drawing/2014/main" id="{E1618808-F850-45CA-8609-3261F688777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54036577"/>
              </p:ext>
            </p:extLst>
          </p:nvPr>
        </p:nvGraphicFramePr>
        <p:xfrm>
          <a:off x="600306" y="1939924"/>
          <a:ext cx="4038600" cy="37432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1" name="Rectangle 20">
            <a:extLst>
              <a:ext uri="{FF2B5EF4-FFF2-40B4-BE49-F238E27FC236}">
                <a16:creationId xmlns:a16="http://schemas.microsoft.com/office/drawing/2014/main" id="{3ADCE03F-4F45-47A4-A3FC-A07999246B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31201" y="4794641"/>
            <a:ext cx="722003" cy="313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05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n=262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D1701D4-104C-47C2-9506-A0D560D813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8589" y="4794641"/>
            <a:ext cx="492178" cy="313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05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n=256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B46661B-46C2-4A3D-966A-427B580CE7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06591" y="4794641"/>
            <a:ext cx="473884" cy="313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05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n=248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7FFA951E-D2EF-400E-8162-96BF9E5181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88643" y="4794641"/>
            <a:ext cx="691594" cy="313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05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n=248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0FFD902-F3D7-47D5-B6AF-9A2305AA25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21416" y="4794641"/>
            <a:ext cx="517144" cy="313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05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n=247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6F960B5C-F891-44B9-AC7D-7767289723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1710" y="4794641"/>
            <a:ext cx="722003" cy="313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05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n=98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56CBF88-4F90-44D7-BF36-82CF874970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24864" y="4794641"/>
            <a:ext cx="492178" cy="313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05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n=93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E072B5EF-40E7-4957-82EC-D0E4A8F3D3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77856" y="4794641"/>
            <a:ext cx="473884" cy="313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05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n=92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831A54C0-2616-4249-8226-0EB200AF3E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19876" y="4794641"/>
            <a:ext cx="691594" cy="313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05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n=90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01D4C2A5-BAB1-425D-AFA6-2EBC837C96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90563" y="4794641"/>
            <a:ext cx="517144" cy="313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05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n=89</a:t>
            </a:r>
          </a:p>
        </p:txBody>
      </p:sp>
      <p:sp>
        <p:nvSpPr>
          <p:cNvPr id="35" name="Text Placeholder 17">
            <a:extLst>
              <a:ext uri="{FF2B5EF4-FFF2-40B4-BE49-F238E27FC236}">
                <a16:creationId xmlns:a16="http://schemas.microsoft.com/office/drawing/2014/main" id="{C5456CAB-E763-4B0E-A287-BD5C580154AB}"/>
              </a:ext>
            </a:extLst>
          </p:cNvPr>
          <p:cNvSpPr txBox="1">
            <a:spLocks/>
          </p:cNvSpPr>
          <p:nvPr/>
        </p:nvSpPr>
        <p:spPr bwMode="auto">
          <a:xfrm>
            <a:off x="533400" y="5862638"/>
            <a:ext cx="835818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0"/>
              </a:spcBef>
              <a:spcAft>
                <a:spcPts val="300"/>
              </a:spcAft>
              <a:buClr>
                <a:srgbClr val="E31836"/>
              </a:buClr>
              <a:buSzPct val="115000"/>
              <a:buFont typeface="Arial" panose="020B0604020202020204" pitchFamily="34" charset="0"/>
              <a:buNone/>
              <a:defRPr sz="1200" baseline="0">
                <a:solidFill>
                  <a:schemeClr val="tx1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defRPr>
            </a:lvl1pPr>
            <a:lvl2pPr marL="473075" indent="-257175" algn="l" rtl="0" eaLnBrk="0" fontAlgn="base" hangingPunct="0">
              <a:spcBef>
                <a:spcPct val="0"/>
              </a:spcBef>
              <a:spcAft>
                <a:spcPts val="300"/>
              </a:spcAft>
              <a:buClr>
                <a:srgbClr val="E31836"/>
              </a:buClr>
              <a:buSzPct val="11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defRPr>
            </a:lvl2pPr>
            <a:lvl3pPr marL="639763" indent="-158750" algn="l" rtl="0" eaLnBrk="0" fontAlgn="base" hangingPunct="0">
              <a:spcBef>
                <a:spcPct val="0"/>
              </a:spcBef>
              <a:spcAft>
                <a:spcPts val="300"/>
              </a:spcAft>
              <a:buClr>
                <a:srgbClr val="E31836"/>
              </a:buClr>
              <a:buSzPct val="115000"/>
              <a:buFont typeface="Arial" panose="020B0604020202020204" pitchFamily="34" charset="0"/>
              <a:buChar char="•"/>
              <a:defRPr lang="en-US" dirty="0">
                <a:solidFill>
                  <a:schemeClr val="tx1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defRPr>
            </a:lvl3pPr>
            <a:lvl4pPr marL="798513" indent="-142875" algn="l" rtl="0" eaLnBrk="0" fontAlgn="base" hangingPunct="0">
              <a:spcBef>
                <a:spcPct val="0"/>
              </a:spcBef>
              <a:spcAft>
                <a:spcPts val="300"/>
              </a:spcAft>
              <a:buClr>
                <a:srgbClr val="E31836"/>
              </a:buClr>
              <a:buSzPct val="115000"/>
              <a:buFont typeface="Arial" panose="020B0604020202020204" pitchFamily="34" charset="0"/>
              <a:buChar char="-"/>
              <a:defRPr lang="en-US" sz="1600" dirty="0">
                <a:solidFill>
                  <a:schemeClr val="tx1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defRPr>
            </a:lvl4pPr>
            <a:lvl5pPr marL="922338" indent="-114300" algn="l" defTabSz="923925" rtl="0" eaLnBrk="0" fontAlgn="base" hangingPunct="0">
              <a:spcBef>
                <a:spcPct val="0"/>
              </a:spcBef>
              <a:spcAft>
                <a:spcPts val="300"/>
              </a:spcAft>
              <a:buClr>
                <a:srgbClr val="E31836"/>
              </a:buClr>
              <a:buSzPct val="115000"/>
              <a:buFont typeface="Arial" panose="020B0604020202020204" pitchFamily="34" charset="0"/>
              <a:buChar char="•"/>
              <a:defRPr lang="en-GB" sz="1400" dirty="0">
                <a:solidFill>
                  <a:schemeClr val="tx1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defRPr>
            </a:lvl5pPr>
            <a:lvl6pPr marL="668338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61229"/>
              </a:buClr>
              <a:buSzPct val="115000"/>
              <a:buFont typeface="Arial" charset="0"/>
              <a:buNone/>
              <a:defRPr sz="1000">
                <a:solidFill>
                  <a:schemeClr val="bg2"/>
                </a:solidFill>
                <a:latin typeface="+mn-lt"/>
                <a:cs typeface="+mn-cs"/>
              </a:defRPr>
            </a:lvl6pPr>
            <a:lvl7pPr marL="1447800" indent="-1889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61229"/>
              </a:buClr>
              <a:buSzPct val="115000"/>
              <a:buFont typeface="Arial" charset="0"/>
              <a:buChar char="•"/>
              <a:defRPr sz="1000">
                <a:solidFill>
                  <a:schemeClr val="bg2"/>
                </a:solidFill>
                <a:latin typeface="+mn-lt"/>
                <a:cs typeface="+mn-cs"/>
              </a:defRPr>
            </a:lvl7pPr>
            <a:lvl8pPr marL="1905000" indent="-1889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61229"/>
              </a:buClr>
              <a:buSzPct val="115000"/>
              <a:buFont typeface="Arial" charset="0"/>
              <a:buChar char="•"/>
              <a:defRPr sz="1000">
                <a:solidFill>
                  <a:schemeClr val="bg2"/>
                </a:solidFill>
                <a:latin typeface="+mn-lt"/>
                <a:cs typeface="+mn-cs"/>
              </a:defRPr>
            </a:lvl8pPr>
            <a:lvl9pPr marL="2362200" indent="-1889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61229"/>
              </a:buClr>
              <a:buSzPct val="115000"/>
              <a:buFont typeface="Arial" charset="0"/>
              <a:buChar char="•"/>
              <a:defRPr sz="1000">
                <a:solidFill>
                  <a:schemeClr val="bg2"/>
                </a:solidFill>
                <a:latin typeface="+mn-lt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>
                <a:srgbClr val="E31836"/>
              </a:buClr>
              <a:buSzPct val="115000"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1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*</a:t>
            </a:r>
            <a:r>
              <a:rPr kumimoji="0" lang="en-US" altLang="en-US" sz="1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Change in </a:t>
            </a:r>
            <a:r>
              <a:rPr lang="en-US" altLang="en-US" sz="1000" kern="0" noProof="0" dirty="0"/>
              <a:t>OBT</a:t>
            </a:r>
            <a:r>
              <a:rPr kumimoji="0" lang="en-US" altLang="en-US" sz="1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for </a:t>
            </a:r>
            <a:r>
              <a:rPr kumimoji="0" lang="en-US" altLang="en-US" sz="1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efficacy reasons were </a:t>
            </a:r>
            <a:r>
              <a:rPr kumimoji="0" lang="en-US" altLang="en-US" sz="1000" b="0" i="1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not </a:t>
            </a:r>
            <a:r>
              <a:rPr kumimoji="0" lang="en-US" altLang="en-US" sz="1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considered virologic failures in this analysis.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C841B956-8747-4F5E-97F9-FFCF70E8A3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95579" y="4794641"/>
            <a:ext cx="517144" cy="313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05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n=99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B6D98FEB-A6B0-4D02-9B66-D25CDD6EB4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4964" y="4794641"/>
            <a:ext cx="517144" cy="313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05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n=272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5F4477FF-F8BC-4A85-8DB3-BB1BEB8E430A}"/>
              </a:ext>
            </a:extLst>
          </p:cNvPr>
          <p:cNvSpPr/>
          <p:nvPr/>
        </p:nvSpPr>
        <p:spPr>
          <a:xfrm>
            <a:off x="4671944" y="1133988"/>
            <a:ext cx="4437653" cy="48197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00733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FE0DDE4-6D01-4063-A114-19D677FBBE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Mean Change in CD4+ T-cell Counts from Baseline through Week 24: Observed Analysis</a:t>
            </a:r>
            <a:endParaRPr lang="en-GB" sz="24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58C17B0-D269-4551-84BB-FE8251A2A47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en-US" dirty="0"/>
              <a:t>Kozal et al. EACS 2017; Milan, Italy. Oral PS8/5.</a:t>
            </a:r>
          </a:p>
          <a:p>
            <a:endParaRPr lang="en-US" altLang="en-US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2C0D389-CF6D-4444-A4D5-512AD029952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1000" dirty="0"/>
              <a:t>*The Non-</a:t>
            </a:r>
            <a:r>
              <a:rPr lang="en-US" sz="1000" dirty="0" err="1"/>
              <a:t>randomised</a:t>
            </a:r>
            <a:r>
              <a:rPr lang="en-US" sz="1000" dirty="0"/>
              <a:t> Cohort did not have a Day 8 visit. </a:t>
            </a:r>
          </a:p>
          <a:p>
            <a:r>
              <a:rPr lang="en-GB" sz="1000" dirty="0"/>
              <a:t>SD, standard deviation.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C575C622-5AA5-4604-86D1-05CC9578B237}"/>
              </a:ext>
            </a:extLst>
          </p:cNvPr>
          <p:cNvSpPr/>
          <p:nvPr/>
        </p:nvSpPr>
        <p:spPr>
          <a:xfrm>
            <a:off x="533400" y="1195577"/>
            <a:ext cx="8070980" cy="78388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sz="1600" dirty="0">
                <a:solidFill>
                  <a:schemeClr val="tx1"/>
                </a:solidFill>
                <a:latin typeface="+mj-lt"/>
                <a:cs typeface="Arial" charset="0"/>
              </a:rPr>
              <a:t>Mean CD4+ T-cell count at baseline was 153 </a:t>
            </a:r>
            <a:r>
              <a:rPr lang="en-GB" sz="1600" dirty="0">
                <a:solidFill>
                  <a:schemeClr val="tx1"/>
                </a:solidFill>
                <a:latin typeface="+mj-lt"/>
              </a:rPr>
              <a:t>cells/µL (SD=182) for the Randomised Cohort and </a:t>
            </a:r>
            <a:r>
              <a:rPr lang="en-US" altLang="en-US" sz="1600" dirty="0">
                <a:solidFill>
                  <a:schemeClr val="tx1"/>
                </a:solidFill>
                <a:latin typeface="+mj-lt"/>
                <a:cs typeface="Arial" charset="0"/>
              </a:rPr>
              <a:t>99 </a:t>
            </a:r>
            <a:r>
              <a:rPr lang="en-GB" sz="1600" dirty="0">
                <a:solidFill>
                  <a:schemeClr val="tx1"/>
                </a:solidFill>
                <a:latin typeface="+mj-lt"/>
              </a:rPr>
              <a:t>cells/µL (SD=131) for the Non-randomised Cohort </a:t>
            </a:r>
            <a:endParaRPr lang="en-GB" altLang="en-US" sz="1600" dirty="0">
              <a:solidFill>
                <a:schemeClr val="tx1"/>
              </a:solidFill>
              <a:latin typeface="+mj-lt"/>
              <a:cs typeface="Arial" charset="0"/>
            </a:endParaRPr>
          </a:p>
        </p:txBody>
      </p:sp>
      <p:sp>
        <p:nvSpPr>
          <p:cNvPr id="9" name="Rectangle 20">
            <a:extLst>
              <a:ext uri="{FF2B5EF4-FFF2-40B4-BE49-F238E27FC236}">
                <a16:creationId xmlns:a16="http://schemas.microsoft.com/office/drawing/2014/main" id="{E0B50557-1FC7-473F-B552-F9CC9E93CC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1490" y="1979465"/>
            <a:ext cx="430887" cy="375796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vert270" wrap="square" lIns="0" tIns="0" rIns="0" bIns="0" anchor="ctr">
            <a:spAutoFit/>
          </a:bodyPr>
          <a:lstStyle/>
          <a:p>
            <a:pPr algn="ctr">
              <a:defRPr/>
            </a:pPr>
            <a:r>
              <a:rPr lang="en-GB" sz="1400" b="1" dirty="0"/>
              <a:t>Mean Change in CD4+ T-cell Counts from Baseline (cells/µL) ± SD</a:t>
            </a:r>
            <a:endParaRPr lang="en-US" sz="1400" b="1" dirty="0">
              <a:latin typeface="+mj-lt"/>
              <a:ea typeface="MS PGothic" pitchFamily="34" charset="-128"/>
            </a:endParaRPr>
          </a:p>
        </p:txBody>
      </p:sp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4E429F95-846A-4184-BAE0-73549D73D52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25157294"/>
              </p:ext>
            </p:extLst>
          </p:nvPr>
        </p:nvGraphicFramePr>
        <p:xfrm>
          <a:off x="1390262" y="2184441"/>
          <a:ext cx="7214118" cy="36778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4" name="Chart 13">
            <a:extLst>
              <a:ext uri="{FF2B5EF4-FFF2-40B4-BE49-F238E27FC236}">
                <a16:creationId xmlns:a16="http://schemas.microsoft.com/office/drawing/2014/main" id="{AC4E8583-47C3-42B9-B490-4E4B06A8952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9043111"/>
              </p:ext>
            </p:extLst>
          </p:nvPr>
        </p:nvGraphicFramePr>
        <p:xfrm>
          <a:off x="1931463" y="2175110"/>
          <a:ext cx="6840875" cy="36778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604764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2"/>
          <p:cNvSpPr>
            <a:spLocks noGrp="1"/>
          </p:cNvSpPr>
          <p:nvPr>
            <p:ph type="title"/>
          </p:nvPr>
        </p:nvSpPr>
        <p:spPr>
          <a:xfrm>
            <a:off x="533400" y="152400"/>
            <a:ext cx="7543800" cy="838200"/>
          </a:xfrm>
        </p:spPr>
        <p:txBody>
          <a:bodyPr/>
          <a:lstStyle/>
          <a:p>
            <a:r>
              <a:rPr lang="en-US" altLang="en-US" dirty="0"/>
              <a:t>Week 24* Safety Summary</a:t>
            </a:r>
          </a:p>
        </p:txBody>
      </p:sp>
      <p:sp>
        <p:nvSpPr>
          <p:cNvPr id="32771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533400" y="6294438"/>
            <a:ext cx="8358188" cy="182562"/>
          </a:xfrm>
        </p:spPr>
        <p:txBody>
          <a:bodyPr/>
          <a:lstStyle/>
          <a:p>
            <a:r>
              <a:rPr lang="en-US" altLang="en-US" dirty="0"/>
              <a:t>Kozal et al. EACS 2017; Milan, Italy. Oral PS8/5.</a:t>
            </a:r>
          </a:p>
          <a:p>
            <a:endParaRPr lang="en-US" alt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5788" y="5796280"/>
            <a:ext cx="8358188" cy="365125"/>
          </a:xfrm>
        </p:spPr>
        <p:txBody>
          <a:bodyPr/>
          <a:lstStyle/>
          <a:p>
            <a:pPr>
              <a:defRPr/>
            </a:pPr>
            <a:r>
              <a:rPr lang="en-US" sz="1000" dirty="0">
                <a:latin typeface="+mj-lt"/>
              </a:rPr>
              <a:t>*All safety data reflect cumulative results collected through the data cutoff data of 21 July 2017. All but 1 treated participant had the opportunity to complete the Week 48 study assessment prior to the current data lock; </a:t>
            </a:r>
            <a:r>
              <a:rPr lang="en-US" altLang="en-US" sz="1000" baseline="30000" dirty="0"/>
              <a:t>†</a:t>
            </a:r>
            <a:r>
              <a:rPr lang="en-US" sz="1000" dirty="0">
                <a:latin typeface="+mj-lt"/>
              </a:rPr>
              <a:t>Due to data entry errors related to container numbers, two randomised participants are not counted as part of the randomised cohort but are counted in the total column; </a:t>
            </a:r>
            <a:r>
              <a:rPr lang="en-US" sz="1000" baseline="30000" dirty="0"/>
              <a:t>‡</a:t>
            </a:r>
            <a:r>
              <a:rPr lang="en-US" sz="1000" dirty="0"/>
              <a:t>The majority (12%) of SAEs were from the infections/infestations system organ class; </a:t>
            </a:r>
            <a:r>
              <a:rPr lang="en-US" sz="1000" baseline="30000" dirty="0"/>
              <a:t>§</a:t>
            </a:r>
            <a:r>
              <a:rPr lang="en-GB" sz="1000" dirty="0">
                <a:latin typeface="+mj-lt"/>
              </a:rPr>
              <a:t>12/17 deaths were due to AIDS-related events (1 case was recurrent atypical mycobacterial infection due to IRIS).</a:t>
            </a:r>
            <a:endParaRPr lang="en-US" sz="1000" dirty="0">
              <a:latin typeface="+mj-lt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0360034"/>
              </p:ext>
            </p:extLst>
          </p:nvPr>
        </p:nvGraphicFramePr>
        <p:xfrm>
          <a:off x="585788" y="1298577"/>
          <a:ext cx="8305799" cy="407527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23684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605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7069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606080">
                  <a:extLst>
                    <a:ext uri="{9D8B030D-6E8A-4147-A177-3AD203B41FA5}">
                      <a16:colId xmlns:a16="http://schemas.microsoft.com/office/drawing/2014/main" val="944103382"/>
                    </a:ext>
                  </a:extLst>
                </a:gridCol>
              </a:tblGrid>
              <a:tr h="852646">
                <a:tc>
                  <a:txBody>
                    <a:bodyPr/>
                    <a:lstStyle/>
                    <a:p>
                      <a:pPr algn="l"/>
                      <a:r>
                        <a:rPr lang="en-GB" sz="1200" dirty="0"/>
                        <a:t>Parameter, n (%)</a:t>
                      </a:r>
                      <a:endParaRPr lang="en-GB" sz="1200" b="1" dirty="0">
                        <a:solidFill>
                          <a:sysClr val="windowText" lastClr="000000"/>
                        </a:solidFill>
                        <a:latin typeface="+mj-lt"/>
                        <a:cs typeface="Arial"/>
                      </a:endParaRPr>
                    </a:p>
                  </a:txBody>
                  <a:tcPr marL="85405" marR="85405" marT="42631" marB="4263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kern="1200" dirty="0">
                          <a:solidFill>
                            <a:schemeClr val="bg1"/>
                          </a:solidFill>
                          <a:effectLst/>
                        </a:rPr>
                        <a:t>Randomised</a:t>
                      </a:r>
                      <a:r>
                        <a:rPr lang="en-US" sz="1200" kern="1200" baseline="0" dirty="0">
                          <a:solidFill>
                            <a:schemeClr val="bg1"/>
                          </a:solidFill>
                          <a:effectLst/>
                        </a:rPr>
                        <a:t> Cohort</a:t>
                      </a:r>
                    </a:p>
                    <a:p>
                      <a:pPr algn="ctr"/>
                      <a:r>
                        <a:rPr lang="en-US" sz="1200" kern="1200" baseline="0" dirty="0">
                          <a:solidFill>
                            <a:schemeClr val="bg1"/>
                          </a:solidFill>
                          <a:effectLst/>
                        </a:rPr>
                        <a:t>(N=270)</a:t>
                      </a:r>
                      <a:r>
                        <a:rPr lang="en-US" altLang="en-US" sz="1200" baseline="30000" dirty="0">
                          <a:solidFill>
                            <a:schemeClr val="bg1"/>
                          </a:solidFill>
                        </a:rPr>
                        <a:t>†</a:t>
                      </a:r>
                      <a:endParaRPr lang="en-GB" sz="1200" b="1" baseline="3000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91442" marR="91442" marT="34277" marB="34277" anchor="ctr">
                    <a:solidFill>
                      <a:srgbClr val="0098D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kern="1200" dirty="0">
                          <a:solidFill>
                            <a:schemeClr val="bg1"/>
                          </a:solidFill>
                          <a:effectLst/>
                        </a:rPr>
                        <a:t>Non-randomised</a:t>
                      </a:r>
                      <a:r>
                        <a:rPr lang="en-US" sz="1200" kern="1200" baseline="0" dirty="0">
                          <a:solidFill>
                            <a:schemeClr val="bg1"/>
                          </a:solidFill>
                          <a:effectLst/>
                        </a:rPr>
                        <a:t> Cohort</a:t>
                      </a:r>
                    </a:p>
                    <a:p>
                      <a:pPr algn="ctr"/>
                      <a:r>
                        <a:rPr lang="en-US" sz="1200" kern="1200" baseline="0" dirty="0">
                          <a:solidFill>
                            <a:schemeClr val="bg1"/>
                          </a:solidFill>
                          <a:effectLst/>
                        </a:rPr>
                        <a:t>(N=99)</a:t>
                      </a:r>
                      <a:endParaRPr lang="en-GB" sz="1200" b="1" kern="1200" dirty="0">
                        <a:solidFill>
                          <a:schemeClr val="bg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36005" marR="36005" marT="34277" marB="71984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1200" kern="1200" dirty="0">
                          <a:effectLst/>
                        </a:rPr>
                        <a:t>Total</a:t>
                      </a:r>
                    </a:p>
                    <a:p>
                      <a:pPr marL="0" algn="ctr" defTabSz="914400" rtl="0" eaLnBrk="1" latinLnBrk="0" hangingPunct="1"/>
                      <a:r>
                        <a:rPr lang="en-GB" sz="1200" kern="1200" baseline="0" dirty="0">
                          <a:effectLst/>
                        </a:rPr>
                        <a:t>Treated Participants</a:t>
                      </a:r>
                    </a:p>
                    <a:p>
                      <a:pPr marL="0" algn="ctr" defTabSz="914400" rtl="0" eaLnBrk="1" latinLnBrk="0" hangingPunct="1"/>
                      <a:r>
                        <a:rPr lang="en-GB" sz="1200" kern="1200" baseline="0" dirty="0">
                          <a:effectLst/>
                        </a:rPr>
                        <a:t>(N=371)</a:t>
                      </a:r>
                      <a:r>
                        <a:rPr lang="en-US" altLang="en-US" sz="1200" baseline="30000" dirty="0"/>
                        <a:t>†</a:t>
                      </a:r>
                      <a:endParaRPr lang="en-GB" sz="1200" b="1" kern="1200" baseline="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36005" marR="36005" marT="34277" marB="71984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7104">
                <a:tc>
                  <a:txBody>
                    <a:bodyPr/>
                    <a:lstStyle/>
                    <a:p>
                      <a:r>
                        <a:rPr lang="en-US" sz="1200" b="1" dirty="0"/>
                        <a:t>Any Event</a:t>
                      </a:r>
                      <a:endParaRPr lang="en-US" sz="1200" b="1" dirty="0">
                        <a:latin typeface="+mj-lt"/>
                      </a:endParaRPr>
                    </a:p>
                  </a:txBody>
                  <a:tcPr marL="91453" marR="91453" marT="45710" marB="4571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kern="1200" dirty="0">
                          <a:solidFill>
                            <a:schemeClr val="tx1"/>
                          </a:solidFill>
                          <a:effectLst/>
                        </a:rPr>
                        <a:t>243 (90)</a:t>
                      </a:r>
                      <a:endParaRPr lang="en-US" sz="1200" b="1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8581" marR="6858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93 (94)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1453" marR="91453" marT="45710" marB="457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338 (91)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1453" marR="91453" marT="45710" marB="4571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7104">
                <a:tc>
                  <a:txBody>
                    <a:bodyPr/>
                    <a:lstStyle/>
                    <a:p>
                      <a:pPr marL="120650" indent="0"/>
                      <a:r>
                        <a:rPr lang="en-US" sz="1200" dirty="0"/>
                        <a:t>Grade 2-4 Related AEs</a:t>
                      </a:r>
                      <a:endParaRPr lang="en-US" sz="1200" b="0" dirty="0">
                        <a:latin typeface="+mj-lt"/>
                      </a:endParaRPr>
                    </a:p>
                  </a:txBody>
                  <a:tcPr marL="91453" marR="91453" marT="45710" marB="4571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49 (18)</a:t>
                      </a:r>
                    </a:p>
                  </a:txBody>
                  <a:tcPr marL="38105" marR="38105" marT="38091" marB="3809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  <a:latin typeface="+mj-lt"/>
                        </a:rPr>
                        <a:t>19 (19)</a:t>
                      </a:r>
                    </a:p>
                  </a:txBody>
                  <a:tcPr marL="91453" marR="91453" marT="45710" marB="457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  <a:latin typeface="+mj-lt"/>
                        </a:rPr>
                        <a:t>68 (18)</a:t>
                      </a:r>
                    </a:p>
                  </a:txBody>
                  <a:tcPr marL="91453" marR="91453" marT="45710" marB="45710" anchor="ctr"/>
                </a:tc>
                <a:extLst>
                  <a:ext uri="{0D108BD9-81ED-4DB2-BD59-A6C34878D82A}">
                    <a16:rowId xmlns:a16="http://schemas.microsoft.com/office/drawing/2014/main" val="1309976105"/>
                  </a:ext>
                </a:extLst>
              </a:tr>
              <a:tr h="537104">
                <a:tc>
                  <a:txBody>
                    <a:bodyPr/>
                    <a:lstStyle/>
                    <a:p>
                      <a:r>
                        <a:rPr lang="en-US" sz="1200" dirty="0"/>
                        <a:t>   AEs leading to</a:t>
                      </a:r>
                      <a:r>
                        <a:rPr lang="en-US" sz="1200" baseline="0" dirty="0"/>
                        <a:t> Discontinuation</a:t>
                      </a:r>
                      <a:endParaRPr lang="en-US" sz="1200" b="0" dirty="0">
                        <a:latin typeface="+mj-lt"/>
                      </a:endParaRPr>
                    </a:p>
                  </a:txBody>
                  <a:tcPr marL="91453" marR="91453" marT="45710" marB="4571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12 (4)</a:t>
                      </a:r>
                      <a:endParaRPr lang="en-US" sz="12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68581" marR="6858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9 (9)</a:t>
                      </a:r>
                      <a:endParaRPr lang="en-US" sz="12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1453" marR="91453" marT="45710" marB="457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21 (6)</a:t>
                      </a:r>
                      <a:endParaRPr lang="en-US" sz="12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1453" marR="91453" marT="45710" marB="45710" anchor="ctr"/>
                </a:tc>
                <a:extLst>
                  <a:ext uri="{0D108BD9-81ED-4DB2-BD59-A6C34878D82A}">
                    <a16:rowId xmlns:a16="http://schemas.microsoft.com/office/drawing/2014/main" val="3295102735"/>
                  </a:ext>
                </a:extLst>
              </a:tr>
              <a:tr h="537104">
                <a:tc>
                  <a:txBody>
                    <a:bodyPr/>
                    <a:lstStyle/>
                    <a:p>
                      <a:r>
                        <a:rPr lang="en-US" sz="1200" dirty="0"/>
                        <a:t>   SAEs</a:t>
                      </a:r>
                      <a:r>
                        <a:rPr lang="en-US" sz="1200" baseline="30000" dirty="0"/>
                        <a:t>‡</a:t>
                      </a:r>
                      <a:endParaRPr lang="en-US" sz="1200" b="0" baseline="30000" dirty="0">
                        <a:latin typeface="+mj-lt"/>
                      </a:endParaRPr>
                    </a:p>
                  </a:txBody>
                  <a:tcPr marL="91453" marR="91453" marT="45710" marB="4571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73 (27)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38105" marR="38105" marT="38091" marB="3809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37</a:t>
                      </a:r>
                      <a:r>
                        <a:rPr lang="en-US" sz="1200" baseline="0" dirty="0">
                          <a:solidFill>
                            <a:schemeClr val="tx1"/>
                          </a:solidFill>
                        </a:rPr>
                        <a:t> (37)</a:t>
                      </a:r>
                      <a:endParaRPr lang="en-US" sz="12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1453" marR="91453" marT="45710" marB="457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112 (30)</a:t>
                      </a:r>
                      <a:endParaRPr lang="en-US" sz="12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1453" marR="91453" marT="45710" marB="45710" anchor="ctr"/>
                </a:tc>
                <a:extLst>
                  <a:ext uri="{0D108BD9-81ED-4DB2-BD59-A6C34878D82A}">
                    <a16:rowId xmlns:a16="http://schemas.microsoft.com/office/drawing/2014/main" val="2554843944"/>
                  </a:ext>
                </a:extLst>
              </a:tr>
              <a:tr h="537104">
                <a:tc>
                  <a:txBody>
                    <a:bodyPr/>
                    <a:lstStyle/>
                    <a:p>
                      <a:r>
                        <a:rPr lang="en-US" sz="1200" b="0" dirty="0">
                          <a:latin typeface="+mj-lt"/>
                        </a:rPr>
                        <a:t>   Related SAEs</a:t>
                      </a:r>
                    </a:p>
                  </a:txBody>
                  <a:tcPr marL="91453" marR="91453" marT="45710" marB="4571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6 (2)</a:t>
                      </a:r>
                    </a:p>
                  </a:txBody>
                  <a:tcPr marL="38105" marR="38105" marT="38091" marB="3809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  <a:latin typeface="+mj-lt"/>
                        </a:rPr>
                        <a:t>3 (3)</a:t>
                      </a:r>
                    </a:p>
                  </a:txBody>
                  <a:tcPr marL="91453" marR="91453" marT="45710" marB="457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  <a:latin typeface="+mj-lt"/>
                        </a:rPr>
                        <a:t>9 (2)</a:t>
                      </a:r>
                    </a:p>
                  </a:txBody>
                  <a:tcPr marL="91453" marR="91453" marT="45710" marB="45710" anchor="ctr"/>
                </a:tc>
                <a:extLst>
                  <a:ext uri="{0D108BD9-81ED-4DB2-BD59-A6C34878D82A}">
                    <a16:rowId xmlns:a16="http://schemas.microsoft.com/office/drawing/2014/main" val="2473166925"/>
                  </a:ext>
                </a:extLst>
              </a:tr>
              <a:tr h="537104">
                <a:tc>
                  <a:txBody>
                    <a:bodyPr/>
                    <a:lstStyle/>
                    <a:p>
                      <a:r>
                        <a:rPr lang="en-US" sz="1200" dirty="0"/>
                        <a:t>   Deaths</a:t>
                      </a:r>
                      <a:r>
                        <a:rPr lang="en-US" sz="1200" baseline="30000" dirty="0"/>
                        <a:t>§</a:t>
                      </a:r>
                      <a:endParaRPr lang="en-US" sz="1200" b="0" baseline="30000" dirty="0">
                        <a:latin typeface="+mj-lt"/>
                      </a:endParaRPr>
                    </a:p>
                  </a:txBody>
                  <a:tcPr marL="91453" marR="91453" marT="45710" marB="4571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8 (3)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38110" marR="38110" marT="38082" marB="3808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9 (9)</a:t>
                      </a:r>
                      <a:endParaRPr lang="en-US" sz="12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1466" marR="91466" marT="45700" marB="457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17 (5)</a:t>
                      </a:r>
                      <a:endParaRPr lang="en-US" sz="12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1466" marR="91466" marT="45700" marB="45700" anchor="ctr"/>
                </a:tc>
                <a:extLst>
                  <a:ext uri="{0D108BD9-81ED-4DB2-BD59-A6C34878D82A}">
                    <a16:rowId xmlns:a16="http://schemas.microsoft.com/office/drawing/2014/main" val="1607174047"/>
                  </a:ext>
                </a:extLst>
              </a:tr>
            </a:tbl>
          </a:graphicData>
        </a:graphic>
      </p:graphicFrame>
      <p:sp>
        <p:nvSpPr>
          <p:cNvPr id="7" name="Text Placeholder 47">
            <a:extLst/>
          </p:cNvPr>
          <p:cNvSpPr txBox="1">
            <a:spLocks/>
          </p:cNvSpPr>
          <p:nvPr/>
        </p:nvSpPr>
        <p:spPr bwMode="auto">
          <a:xfrm>
            <a:off x="585788" y="5978842"/>
            <a:ext cx="835818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0"/>
              </a:spcBef>
              <a:spcAft>
                <a:spcPts val="300"/>
              </a:spcAft>
              <a:buClr>
                <a:srgbClr val="E31836"/>
              </a:buClr>
              <a:buSzPct val="115000"/>
              <a:buFont typeface="Arial" panose="020B0604020202020204" pitchFamily="34" charset="0"/>
              <a:buNone/>
              <a:defRPr sz="1200" baseline="0">
                <a:solidFill>
                  <a:schemeClr val="tx1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defRPr>
            </a:lvl1pPr>
            <a:lvl2pPr marL="473075" indent="-257175" algn="l" rtl="0" eaLnBrk="0" fontAlgn="base" hangingPunct="0">
              <a:spcBef>
                <a:spcPct val="0"/>
              </a:spcBef>
              <a:spcAft>
                <a:spcPts val="300"/>
              </a:spcAft>
              <a:buClr>
                <a:srgbClr val="E31836"/>
              </a:buClr>
              <a:buSzPct val="11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defRPr>
            </a:lvl2pPr>
            <a:lvl3pPr marL="639763" indent="-158750" algn="l" rtl="0" eaLnBrk="0" fontAlgn="base" hangingPunct="0">
              <a:spcBef>
                <a:spcPct val="0"/>
              </a:spcBef>
              <a:spcAft>
                <a:spcPts val="300"/>
              </a:spcAft>
              <a:buClr>
                <a:srgbClr val="E31836"/>
              </a:buClr>
              <a:buSzPct val="115000"/>
              <a:buFont typeface="Arial" panose="020B0604020202020204" pitchFamily="34" charset="0"/>
              <a:buChar char="•"/>
              <a:defRPr lang="en-US" dirty="0">
                <a:solidFill>
                  <a:schemeClr val="tx1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defRPr>
            </a:lvl3pPr>
            <a:lvl4pPr marL="798513" indent="-142875" algn="l" rtl="0" eaLnBrk="0" fontAlgn="base" hangingPunct="0">
              <a:spcBef>
                <a:spcPct val="0"/>
              </a:spcBef>
              <a:spcAft>
                <a:spcPts val="300"/>
              </a:spcAft>
              <a:buClr>
                <a:srgbClr val="E31836"/>
              </a:buClr>
              <a:buSzPct val="115000"/>
              <a:buFont typeface="Arial" panose="020B0604020202020204" pitchFamily="34" charset="0"/>
              <a:buChar char="-"/>
              <a:defRPr lang="en-US" sz="1600" dirty="0">
                <a:solidFill>
                  <a:schemeClr val="tx1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defRPr>
            </a:lvl4pPr>
            <a:lvl5pPr marL="922338" indent="-114300" algn="l" defTabSz="923925" rtl="0" eaLnBrk="0" fontAlgn="base" hangingPunct="0">
              <a:spcBef>
                <a:spcPct val="0"/>
              </a:spcBef>
              <a:spcAft>
                <a:spcPts val="300"/>
              </a:spcAft>
              <a:buClr>
                <a:srgbClr val="E31836"/>
              </a:buClr>
              <a:buSzPct val="115000"/>
              <a:buFont typeface="Arial" panose="020B0604020202020204" pitchFamily="34" charset="0"/>
              <a:buChar char="•"/>
              <a:defRPr lang="en-GB" sz="1400" dirty="0">
                <a:solidFill>
                  <a:schemeClr val="tx1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defRPr>
            </a:lvl5pPr>
            <a:lvl6pPr marL="668338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61229"/>
              </a:buClr>
              <a:buSzPct val="115000"/>
              <a:buFont typeface="Arial" charset="0"/>
              <a:buNone/>
              <a:defRPr sz="1000">
                <a:solidFill>
                  <a:schemeClr val="bg2"/>
                </a:solidFill>
                <a:latin typeface="+mn-lt"/>
                <a:cs typeface="+mn-cs"/>
              </a:defRPr>
            </a:lvl6pPr>
            <a:lvl7pPr marL="1447800" indent="-1889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61229"/>
              </a:buClr>
              <a:buSzPct val="115000"/>
              <a:buFont typeface="Arial" charset="0"/>
              <a:buChar char="•"/>
              <a:defRPr sz="1000">
                <a:solidFill>
                  <a:schemeClr val="bg2"/>
                </a:solidFill>
                <a:latin typeface="+mn-lt"/>
                <a:cs typeface="+mn-cs"/>
              </a:defRPr>
            </a:lvl7pPr>
            <a:lvl8pPr marL="1905000" indent="-1889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61229"/>
              </a:buClr>
              <a:buSzPct val="115000"/>
              <a:buFont typeface="Arial" charset="0"/>
              <a:buChar char="•"/>
              <a:defRPr sz="1000">
                <a:solidFill>
                  <a:schemeClr val="bg2"/>
                </a:solidFill>
                <a:latin typeface="+mn-lt"/>
                <a:cs typeface="+mn-cs"/>
              </a:defRPr>
            </a:lvl8pPr>
            <a:lvl9pPr marL="2362200" indent="-1889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61229"/>
              </a:buClr>
              <a:buSzPct val="115000"/>
              <a:buFont typeface="Arial" charset="0"/>
              <a:buChar char="•"/>
              <a:defRPr sz="1000">
                <a:solidFill>
                  <a:schemeClr val="bg2"/>
                </a:solidFill>
                <a:latin typeface="+mn-lt"/>
                <a:cs typeface="+mn-cs"/>
              </a:defRPr>
            </a:lvl9pPr>
          </a:lstStyle>
          <a:p>
            <a:pPr>
              <a:spcAft>
                <a:spcPts val="0"/>
              </a:spcAft>
            </a:pPr>
            <a:r>
              <a:rPr lang="en-US" altLang="en-US" sz="1000" kern="0" dirty="0"/>
              <a:t>SAEs, serious adverse events.</a:t>
            </a:r>
          </a:p>
        </p:txBody>
      </p:sp>
    </p:spTree>
    <p:extLst>
      <p:ext uri="{BB962C8B-B14F-4D97-AF65-F5344CB8AC3E}">
        <p14:creationId xmlns:p14="http://schemas.microsoft.com/office/powerpoint/2010/main" val="3356500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Title 2"/>
          <p:cNvSpPr>
            <a:spLocks noGrp="1"/>
          </p:cNvSpPr>
          <p:nvPr>
            <p:ph type="title"/>
          </p:nvPr>
        </p:nvSpPr>
        <p:spPr>
          <a:xfrm>
            <a:off x="533400" y="152400"/>
            <a:ext cx="7729654" cy="838200"/>
          </a:xfrm>
        </p:spPr>
        <p:txBody>
          <a:bodyPr/>
          <a:lstStyle/>
          <a:p>
            <a:r>
              <a:rPr lang="en-US" altLang="en-US" dirty="0"/>
              <a:t>Grade 2–4 Related AEs*</a:t>
            </a:r>
          </a:p>
        </p:txBody>
      </p:sp>
      <p:sp>
        <p:nvSpPr>
          <p:cNvPr id="33796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533400" y="6294438"/>
            <a:ext cx="8358188" cy="182562"/>
          </a:xfrm>
        </p:spPr>
        <p:txBody>
          <a:bodyPr/>
          <a:lstStyle/>
          <a:p>
            <a:r>
              <a:rPr lang="en-US" altLang="en-US" dirty="0"/>
              <a:t>Kozal et al. EACS 2017; Milan, Italy. Oral PS8/5.</a:t>
            </a:r>
          </a:p>
          <a:p>
            <a:endParaRPr lang="en-US" altLang="en-US" dirty="0"/>
          </a:p>
          <a:p>
            <a:endParaRPr lang="en-US" altLang="en-US" dirty="0"/>
          </a:p>
        </p:txBody>
      </p:sp>
      <p:sp>
        <p:nvSpPr>
          <p:cNvPr id="33797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3400" y="5862638"/>
            <a:ext cx="8358188" cy="365125"/>
          </a:xfrm>
        </p:spPr>
        <p:txBody>
          <a:bodyPr/>
          <a:lstStyle/>
          <a:p>
            <a:r>
              <a:rPr lang="en-US" sz="1000" baseline="30000" dirty="0"/>
              <a:t>*</a:t>
            </a:r>
            <a:r>
              <a:rPr lang="en-GB" sz="1000" dirty="0"/>
              <a:t>Grade 2</a:t>
            </a:r>
            <a:r>
              <a:rPr lang="en-US" altLang="en-US" sz="1000" dirty="0"/>
              <a:t>–4 related </a:t>
            </a:r>
            <a:r>
              <a:rPr lang="en-GB" sz="1000" dirty="0"/>
              <a:t>AEs occurring in </a:t>
            </a:r>
            <a:r>
              <a:rPr lang="en-US" altLang="en-US" sz="1000" dirty="0"/>
              <a:t>≥2</a:t>
            </a:r>
            <a:r>
              <a:rPr lang="en-GB" sz="1000" dirty="0"/>
              <a:t>% of participants in either arm. </a:t>
            </a:r>
            <a:r>
              <a:rPr lang="en-US" altLang="en-US" sz="1000" baseline="30000" dirty="0"/>
              <a:t>†</a:t>
            </a:r>
            <a:r>
              <a:rPr lang="en-US" sz="1000" dirty="0"/>
              <a:t>Due to data entry errors related to container numbers, two randomised participants are not counted as part of the randomised cohort but are counted in the total column.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3D384938-0920-4F02-934A-E2511873673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1489928"/>
              </p:ext>
            </p:extLst>
          </p:nvPr>
        </p:nvGraphicFramePr>
        <p:xfrm>
          <a:off x="585788" y="1298577"/>
          <a:ext cx="8305799" cy="4175521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23596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693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7069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606080">
                  <a:extLst>
                    <a:ext uri="{9D8B030D-6E8A-4147-A177-3AD203B41FA5}">
                      <a16:colId xmlns:a16="http://schemas.microsoft.com/office/drawing/2014/main" val="944103382"/>
                    </a:ext>
                  </a:extLst>
                </a:gridCol>
              </a:tblGrid>
              <a:tr h="853608">
                <a:tc>
                  <a:txBody>
                    <a:bodyPr/>
                    <a:lstStyle/>
                    <a:p>
                      <a:pPr algn="l"/>
                      <a:r>
                        <a:rPr lang="en-GB" sz="1200" baseline="0" dirty="0">
                          <a:latin typeface="+mj-lt"/>
                        </a:rPr>
                        <a:t>Parameter, n (%)</a:t>
                      </a:r>
                      <a:endParaRPr lang="en-GB" sz="1200" b="1" baseline="0" dirty="0">
                        <a:solidFill>
                          <a:sysClr val="windowText" lastClr="000000"/>
                        </a:solidFill>
                        <a:latin typeface="+mj-lt"/>
                        <a:cs typeface="Arial"/>
                      </a:endParaRPr>
                    </a:p>
                  </a:txBody>
                  <a:tcPr marL="85405" marR="85405" marT="42631" marB="4263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kern="1200" dirty="0">
                          <a:solidFill>
                            <a:schemeClr val="bg1"/>
                          </a:solidFill>
                          <a:effectLst/>
                        </a:rPr>
                        <a:t>Randomised</a:t>
                      </a:r>
                      <a:r>
                        <a:rPr lang="en-US" sz="1200" kern="1200" baseline="0" dirty="0">
                          <a:solidFill>
                            <a:schemeClr val="bg1"/>
                          </a:solidFill>
                          <a:effectLst/>
                        </a:rPr>
                        <a:t> Cohort</a:t>
                      </a:r>
                    </a:p>
                    <a:p>
                      <a:pPr algn="ctr"/>
                      <a:r>
                        <a:rPr lang="en-US" sz="1200" kern="1200" baseline="0" dirty="0">
                          <a:solidFill>
                            <a:schemeClr val="bg1"/>
                          </a:solidFill>
                          <a:effectLst/>
                        </a:rPr>
                        <a:t>(N=270)</a:t>
                      </a:r>
                      <a:r>
                        <a:rPr lang="en-US" altLang="en-US" sz="1200" baseline="30000" dirty="0">
                          <a:solidFill>
                            <a:schemeClr val="bg1"/>
                          </a:solidFill>
                        </a:rPr>
                        <a:t>†</a:t>
                      </a:r>
                      <a:endParaRPr lang="en-GB" sz="1200" b="1" baseline="3000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91442" marR="91442" marT="34277" marB="34277" anchor="ctr">
                    <a:solidFill>
                      <a:srgbClr val="0098D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kern="1200" dirty="0">
                          <a:solidFill>
                            <a:schemeClr val="bg1"/>
                          </a:solidFill>
                          <a:effectLst/>
                        </a:rPr>
                        <a:t>Non-randomised</a:t>
                      </a:r>
                      <a:r>
                        <a:rPr lang="en-US" sz="1200" kern="1200" baseline="0" dirty="0">
                          <a:solidFill>
                            <a:schemeClr val="bg1"/>
                          </a:solidFill>
                          <a:effectLst/>
                        </a:rPr>
                        <a:t> Cohort</a:t>
                      </a:r>
                    </a:p>
                    <a:p>
                      <a:pPr algn="ctr"/>
                      <a:r>
                        <a:rPr lang="en-US" sz="1200" kern="1200" baseline="0" dirty="0">
                          <a:solidFill>
                            <a:schemeClr val="bg1"/>
                          </a:solidFill>
                          <a:effectLst/>
                        </a:rPr>
                        <a:t>(N=99)</a:t>
                      </a:r>
                      <a:endParaRPr lang="en-GB" sz="1200" b="1" kern="1200" dirty="0">
                        <a:solidFill>
                          <a:schemeClr val="bg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36005" marR="36005" marT="34277" marB="71984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1200" kern="1200" dirty="0">
                          <a:effectLst/>
                        </a:rPr>
                        <a:t>Total</a:t>
                      </a:r>
                    </a:p>
                    <a:p>
                      <a:pPr marL="0" algn="ctr" defTabSz="914400" rtl="0" eaLnBrk="1" latinLnBrk="0" hangingPunct="1"/>
                      <a:r>
                        <a:rPr lang="en-GB" sz="1200" kern="1200" baseline="0" dirty="0">
                          <a:effectLst/>
                        </a:rPr>
                        <a:t>Treated Participants</a:t>
                      </a:r>
                    </a:p>
                    <a:p>
                      <a:pPr marL="0" algn="ctr" defTabSz="914400" rtl="0" eaLnBrk="1" latinLnBrk="0" hangingPunct="1"/>
                      <a:r>
                        <a:rPr lang="en-GB" sz="1200" kern="1200" baseline="0" dirty="0">
                          <a:effectLst/>
                        </a:rPr>
                        <a:t>(N= 371)</a:t>
                      </a:r>
                      <a:r>
                        <a:rPr lang="en-US" altLang="en-US" sz="1200" baseline="30000" dirty="0"/>
                        <a:t>†</a:t>
                      </a:r>
                      <a:endParaRPr lang="en-GB" sz="1200" b="1" kern="1200" baseline="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36005" marR="36005" marT="34277" marB="71984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4559">
                <a:tc>
                  <a:txBody>
                    <a:bodyPr/>
                    <a:lstStyle/>
                    <a:p>
                      <a:pPr marL="0" indent="0"/>
                      <a:r>
                        <a:rPr lang="en-US" sz="1200" b="1" dirty="0"/>
                        <a:t>Any Event</a:t>
                      </a:r>
                      <a:endParaRPr lang="en-US" sz="1200" b="1" dirty="0">
                        <a:latin typeface="+mj-lt"/>
                      </a:endParaRPr>
                    </a:p>
                  </a:txBody>
                  <a:tcPr marL="91453" marR="91453" marT="45710" marB="4571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49 (18)</a:t>
                      </a:r>
                    </a:p>
                  </a:txBody>
                  <a:tcPr marL="38105" marR="38105" marT="38091" marB="3809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+mj-lt"/>
                        </a:rPr>
                        <a:t>19 (19)</a:t>
                      </a:r>
                    </a:p>
                  </a:txBody>
                  <a:tcPr marL="91453" marR="91453" marT="45710" marB="457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+mj-lt"/>
                        </a:rPr>
                        <a:t>68 (18)</a:t>
                      </a:r>
                    </a:p>
                  </a:txBody>
                  <a:tcPr marL="91453" marR="91453" marT="45710" marB="4571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4559">
                <a:tc>
                  <a:txBody>
                    <a:bodyPr/>
                    <a:lstStyle/>
                    <a:p>
                      <a:r>
                        <a:rPr lang="en-US" sz="1200" b="0" baseline="0" dirty="0">
                          <a:latin typeface="+mj-lt"/>
                        </a:rPr>
                        <a:t>Nausea</a:t>
                      </a:r>
                    </a:p>
                  </a:txBody>
                  <a:tcPr marL="91453" marR="91453" marT="45710" marB="4571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 baseline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10 (4)</a:t>
                      </a:r>
                    </a:p>
                  </a:txBody>
                  <a:tcPr marL="68581" marR="6858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baseline="0" dirty="0">
                          <a:solidFill>
                            <a:schemeClr val="tx1"/>
                          </a:solidFill>
                          <a:latin typeface="+mj-lt"/>
                        </a:rPr>
                        <a:t>5 (5)</a:t>
                      </a:r>
                    </a:p>
                  </a:txBody>
                  <a:tcPr marL="91453" marR="91453" marT="45710" marB="457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baseline="0" dirty="0">
                          <a:solidFill>
                            <a:schemeClr val="tx1"/>
                          </a:solidFill>
                          <a:latin typeface="+mj-lt"/>
                        </a:rPr>
                        <a:t>15 (4)</a:t>
                      </a:r>
                    </a:p>
                  </a:txBody>
                  <a:tcPr marL="91453" marR="91453" marT="45710" marB="4571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4559">
                <a:tc>
                  <a:txBody>
                    <a:bodyPr/>
                    <a:lstStyle/>
                    <a:p>
                      <a:r>
                        <a:rPr lang="en-US" sz="1200" b="0" baseline="0" dirty="0">
                          <a:latin typeface="+mj-lt"/>
                        </a:rPr>
                        <a:t>Diarrhea</a:t>
                      </a:r>
                    </a:p>
                  </a:txBody>
                  <a:tcPr marL="91453" marR="91453" marT="45710" marB="4571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0" baseline="0" dirty="0">
                          <a:solidFill>
                            <a:schemeClr val="tx1"/>
                          </a:solidFill>
                          <a:latin typeface="+mj-lt"/>
                        </a:rPr>
                        <a:t>6 (2)</a:t>
                      </a:r>
                    </a:p>
                  </a:txBody>
                  <a:tcPr marL="68581" marR="6858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baseline="0" dirty="0">
                          <a:solidFill>
                            <a:schemeClr val="tx1"/>
                          </a:solidFill>
                          <a:latin typeface="+mj-lt"/>
                        </a:rPr>
                        <a:t>3 (3)</a:t>
                      </a:r>
                    </a:p>
                  </a:txBody>
                  <a:tcPr marL="91453" marR="91453" marT="45710" marB="457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baseline="0" dirty="0">
                          <a:solidFill>
                            <a:schemeClr val="tx1"/>
                          </a:solidFill>
                          <a:latin typeface="+mj-lt"/>
                        </a:rPr>
                        <a:t>9 (2)</a:t>
                      </a:r>
                    </a:p>
                  </a:txBody>
                  <a:tcPr marL="91453" marR="91453" marT="45710" marB="45710" anchor="ctr"/>
                </a:tc>
                <a:extLst>
                  <a:ext uri="{0D108BD9-81ED-4DB2-BD59-A6C34878D82A}">
                    <a16:rowId xmlns:a16="http://schemas.microsoft.com/office/drawing/2014/main" val="1309976105"/>
                  </a:ext>
                </a:extLst>
              </a:tr>
              <a:tr h="474559">
                <a:tc>
                  <a:txBody>
                    <a:bodyPr/>
                    <a:lstStyle/>
                    <a:p>
                      <a:pPr marL="0" indent="0"/>
                      <a:r>
                        <a:rPr lang="en-US" sz="1200" b="0" baseline="0" dirty="0">
                          <a:latin typeface="+mj-lt"/>
                        </a:rPr>
                        <a:t>Headache</a:t>
                      </a:r>
                    </a:p>
                  </a:txBody>
                  <a:tcPr marL="91453" marR="91453" marT="45710" marB="4571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baseline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8 (3)</a:t>
                      </a:r>
                    </a:p>
                  </a:txBody>
                  <a:tcPr marL="38105" marR="38105" marT="38091" marB="3809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baseline="0" dirty="0">
                          <a:solidFill>
                            <a:schemeClr val="tx1"/>
                          </a:solidFill>
                          <a:latin typeface="+mj-lt"/>
                        </a:rPr>
                        <a:t>1 (1)</a:t>
                      </a:r>
                    </a:p>
                  </a:txBody>
                  <a:tcPr marL="91453" marR="91453" marT="45710" marB="457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baseline="0" dirty="0">
                          <a:solidFill>
                            <a:schemeClr val="tx1"/>
                          </a:solidFill>
                          <a:latin typeface="+mj-lt"/>
                        </a:rPr>
                        <a:t>9 (2)</a:t>
                      </a:r>
                    </a:p>
                  </a:txBody>
                  <a:tcPr marL="91453" marR="91453" marT="45710" marB="45710" anchor="ctr"/>
                </a:tc>
                <a:extLst>
                  <a:ext uri="{0D108BD9-81ED-4DB2-BD59-A6C34878D82A}">
                    <a16:rowId xmlns:a16="http://schemas.microsoft.com/office/drawing/2014/main" val="3295102735"/>
                  </a:ext>
                </a:extLst>
              </a:tr>
              <a:tr h="474559">
                <a:tc>
                  <a:txBody>
                    <a:bodyPr/>
                    <a:lstStyle/>
                    <a:p>
                      <a:r>
                        <a:rPr lang="en-US" sz="1200" b="0" baseline="0" dirty="0">
                          <a:latin typeface="+mj-lt"/>
                        </a:rPr>
                        <a:t>Vomiting</a:t>
                      </a:r>
                    </a:p>
                  </a:txBody>
                  <a:tcPr marL="91453" marR="91453" marT="45710" marB="4571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b="0" baseline="0" dirty="0">
                          <a:solidFill>
                            <a:schemeClr val="tx1"/>
                          </a:solidFill>
                          <a:latin typeface="+mj-lt"/>
                        </a:rPr>
                        <a:t>4 (1)</a:t>
                      </a:r>
                    </a:p>
                  </a:txBody>
                  <a:tcPr marL="68581" marR="6858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baseline="0" dirty="0">
                          <a:solidFill>
                            <a:schemeClr val="tx1"/>
                          </a:solidFill>
                          <a:latin typeface="+mj-lt"/>
                        </a:rPr>
                        <a:t>2 (2)</a:t>
                      </a:r>
                    </a:p>
                  </a:txBody>
                  <a:tcPr marL="91453" marR="91453" marT="45710" marB="457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baseline="0" dirty="0">
                          <a:solidFill>
                            <a:schemeClr val="tx1"/>
                          </a:solidFill>
                          <a:latin typeface="+mj-lt"/>
                        </a:rPr>
                        <a:t>6 (2)</a:t>
                      </a:r>
                    </a:p>
                  </a:txBody>
                  <a:tcPr marL="91453" marR="91453" marT="45710" marB="45710" anchor="ctr"/>
                </a:tc>
                <a:extLst>
                  <a:ext uri="{0D108BD9-81ED-4DB2-BD59-A6C34878D82A}">
                    <a16:rowId xmlns:a16="http://schemas.microsoft.com/office/drawing/2014/main" val="2554843944"/>
                  </a:ext>
                </a:extLst>
              </a:tr>
              <a:tr h="474559">
                <a:tc>
                  <a:txBody>
                    <a:bodyPr/>
                    <a:lstStyle/>
                    <a:p>
                      <a:r>
                        <a:rPr lang="en-US" sz="1200" b="0" baseline="0" dirty="0">
                          <a:latin typeface="+mj-lt"/>
                        </a:rPr>
                        <a:t>Fatigue</a:t>
                      </a:r>
                    </a:p>
                  </a:txBody>
                  <a:tcPr marL="91453" marR="91453" marT="45710" marB="4571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baseline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3 (1)</a:t>
                      </a:r>
                    </a:p>
                  </a:txBody>
                  <a:tcPr marL="38105" marR="38105" marT="38091" marB="3809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baseline="0" dirty="0">
                          <a:solidFill>
                            <a:schemeClr val="tx1"/>
                          </a:solidFill>
                          <a:latin typeface="+mj-lt"/>
                        </a:rPr>
                        <a:t>2 (2)</a:t>
                      </a:r>
                    </a:p>
                  </a:txBody>
                  <a:tcPr marL="91453" marR="91453" marT="45710" marB="457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baseline="0" dirty="0">
                          <a:solidFill>
                            <a:schemeClr val="tx1"/>
                          </a:solidFill>
                          <a:latin typeface="+mj-lt"/>
                        </a:rPr>
                        <a:t>5 (1)</a:t>
                      </a:r>
                    </a:p>
                  </a:txBody>
                  <a:tcPr marL="91453" marR="91453" marT="45710" marB="45710" anchor="ctr"/>
                </a:tc>
                <a:extLst>
                  <a:ext uri="{0D108BD9-81ED-4DB2-BD59-A6C34878D82A}">
                    <a16:rowId xmlns:a16="http://schemas.microsoft.com/office/drawing/2014/main" val="2473166925"/>
                  </a:ext>
                </a:extLst>
              </a:tr>
              <a:tr h="474559">
                <a:tc>
                  <a:txBody>
                    <a:bodyPr/>
                    <a:lstStyle/>
                    <a:p>
                      <a:r>
                        <a:rPr lang="en-US" sz="1200" b="0" baseline="0" dirty="0">
                          <a:latin typeface="+mj-lt"/>
                        </a:rPr>
                        <a:t>Asthenia</a:t>
                      </a:r>
                    </a:p>
                  </a:txBody>
                  <a:tcPr marL="91453" marR="91453" marT="45710" marB="4571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baseline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2 (&lt;1)</a:t>
                      </a:r>
                    </a:p>
                  </a:txBody>
                  <a:tcPr marL="38105" marR="38105" marT="38091" marB="3809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baseline="0" dirty="0">
                          <a:solidFill>
                            <a:schemeClr val="tx1"/>
                          </a:solidFill>
                          <a:latin typeface="+mj-lt"/>
                        </a:rPr>
                        <a:t>2 (2)</a:t>
                      </a:r>
                    </a:p>
                  </a:txBody>
                  <a:tcPr marL="91453" marR="91453" marT="45710" marB="457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baseline="0" dirty="0">
                          <a:solidFill>
                            <a:schemeClr val="tx1"/>
                          </a:solidFill>
                          <a:latin typeface="+mj-lt"/>
                        </a:rPr>
                        <a:t>4 (1)</a:t>
                      </a:r>
                    </a:p>
                  </a:txBody>
                  <a:tcPr marL="91453" marR="91453" marT="45710" marB="45710" anchor="ctr"/>
                </a:tc>
                <a:extLst>
                  <a:ext uri="{0D108BD9-81ED-4DB2-BD59-A6C34878D82A}">
                    <a16:rowId xmlns:a16="http://schemas.microsoft.com/office/drawing/2014/main" val="16400244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094712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sz="1450" dirty="0"/>
              <a:t>FTR achieved its primary endpoint of superior efficacy relative to placebo in HTE, HIV-1-infected participants, with an adjusted mean decline of 0.79 log</a:t>
            </a:r>
            <a:r>
              <a:rPr lang="en-US" sz="1450" baseline="-25000" dirty="0"/>
              <a:t>10</a:t>
            </a:r>
            <a:r>
              <a:rPr lang="en-US" sz="1450" dirty="0"/>
              <a:t> HIV-1 RNA through 8 days of FTR functional monotherapy (Treatment </a:t>
            </a:r>
            <a:r>
              <a:rPr lang="it-IT" sz="1450" dirty="0"/>
              <a:t>Difference = -0.625, </a:t>
            </a:r>
            <a:r>
              <a:rPr lang="it-IT" sz="1450" i="1" dirty="0"/>
              <a:t>P</a:t>
            </a:r>
            <a:r>
              <a:rPr lang="it-IT" sz="1450" dirty="0"/>
              <a:t>&lt;0.0001)</a:t>
            </a:r>
          </a:p>
          <a:p>
            <a:pPr lvl="1">
              <a:defRPr/>
            </a:pPr>
            <a:r>
              <a:rPr lang="en-US" sz="1450" dirty="0"/>
              <a:t>In a subgroup of participants with baseline HIV-1 RNA &gt;1000 c/mL, FTR demonstrated median decrease of 1 log</a:t>
            </a:r>
            <a:r>
              <a:rPr lang="en-US" sz="1450" baseline="-25000" dirty="0"/>
              <a:t>10</a:t>
            </a:r>
            <a:r>
              <a:rPr lang="en-US" sz="1450" dirty="0"/>
              <a:t> at Day 8 </a:t>
            </a:r>
          </a:p>
          <a:p>
            <a:pPr>
              <a:spcBef>
                <a:spcPts val="600"/>
              </a:spcBef>
              <a:defRPr/>
            </a:pPr>
            <a:r>
              <a:rPr lang="en-US" sz="1450" dirty="0"/>
              <a:t>At Week 24</a:t>
            </a:r>
          </a:p>
          <a:p>
            <a:pPr lvl="1">
              <a:defRPr/>
            </a:pPr>
            <a:r>
              <a:rPr lang="en-US" sz="1450" dirty="0"/>
              <a:t>54% of randomised participants receiving FTR+OBT achieved HIV-1 RNA &lt;40 c/mL (Snapshot)</a:t>
            </a:r>
          </a:p>
          <a:p>
            <a:pPr lvl="2">
              <a:defRPr/>
            </a:pPr>
            <a:r>
              <a:rPr lang="en-US" sz="1250" dirty="0"/>
              <a:t>71% and 77% achieved HIV-1 RNA &lt;200 c/mL and &lt;400 c/mL, respectively</a:t>
            </a:r>
          </a:p>
          <a:p>
            <a:pPr lvl="1">
              <a:spcBef>
                <a:spcPts val="300"/>
              </a:spcBef>
              <a:defRPr/>
            </a:pPr>
            <a:r>
              <a:rPr lang="en-US" sz="1450" dirty="0"/>
              <a:t>36% of non‑randomised participants (81% of whom had FTR as the only fully active ARV) achieved HIV-1 RNA &lt;40 c/mL (Snapshot)</a:t>
            </a:r>
          </a:p>
          <a:p>
            <a:pPr lvl="2">
              <a:spcBef>
                <a:spcPts val="300"/>
              </a:spcBef>
              <a:defRPr/>
            </a:pPr>
            <a:r>
              <a:rPr lang="en-US" sz="1250" dirty="0"/>
              <a:t>41% and 45% achieved HIV-1 RNA &lt;200 c/mL and &lt;400 c/mL, respectively</a:t>
            </a:r>
          </a:p>
          <a:p>
            <a:pPr>
              <a:spcBef>
                <a:spcPts val="600"/>
              </a:spcBef>
              <a:defRPr/>
            </a:pPr>
            <a:r>
              <a:rPr lang="en-US" sz="1450" dirty="0"/>
              <a:t>FTR-containing regimens were generally well tolerated: </a:t>
            </a:r>
          </a:p>
          <a:p>
            <a:pPr lvl="1">
              <a:spcBef>
                <a:spcPts val="300"/>
              </a:spcBef>
              <a:defRPr/>
            </a:pPr>
            <a:r>
              <a:rPr lang="en-US" sz="1450" dirty="0"/>
              <a:t>The most common safety events were consistent with those seen during Phase 2b study </a:t>
            </a:r>
          </a:p>
          <a:p>
            <a:pPr lvl="1">
              <a:spcBef>
                <a:spcPts val="600"/>
              </a:spcBef>
              <a:defRPr/>
            </a:pPr>
            <a:r>
              <a:rPr sz="1450" dirty="0"/>
              <a:t>Significant </a:t>
            </a:r>
            <a:r>
              <a:rPr lang="en-GB" sz="1450" dirty="0"/>
              <a:t>AEs </a:t>
            </a:r>
            <a:r>
              <a:rPr sz="1450" dirty="0"/>
              <a:t>were generally reflective of the advanced disease state</a:t>
            </a:r>
            <a:r>
              <a:rPr lang="en-GB" sz="1450" dirty="0"/>
              <a:t> in the study population</a:t>
            </a:r>
            <a:endParaRPr sz="1450" strike="sngStrike" dirty="0"/>
          </a:p>
          <a:p>
            <a:pPr>
              <a:spcBef>
                <a:spcPts val="600"/>
              </a:spcBef>
              <a:defRPr/>
            </a:pPr>
            <a:r>
              <a:rPr lang="en-US" sz="1450" dirty="0"/>
              <a:t>These results support continued development of FTR as an important treatment option for HTE patients</a:t>
            </a:r>
          </a:p>
          <a:p>
            <a:pPr>
              <a:defRPr/>
            </a:pPr>
            <a:endParaRPr lang="en-US" sz="1800" dirty="0"/>
          </a:p>
          <a:p>
            <a:pPr>
              <a:defRPr/>
            </a:pPr>
            <a:endParaRPr lang="en-US" sz="1800" dirty="0"/>
          </a:p>
        </p:txBody>
      </p:sp>
      <p:sp>
        <p:nvSpPr>
          <p:cNvPr id="35843" name="Title 2"/>
          <p:cNvSpPr>
            <a:spLocks noGrp="1"/>
          </p:cNvSpPr>
          <p:nvPr>
            <p:ph type="title"/>
          </p:nvPr>
        </p:nvSpPr>
        <p:spPr>
          <a:xfrm>
            <a:off x="533400" y="152400"/>
            <a:ext cx="7543800" cy="838200"/>
          </a:xfrm>
        </p:spPr>
        <p:txBody>
          <a:bodyPr/>
          <a:lstStyle/>
          <a:p>
            <a:r>
              <a:rPr lang="en-US" altLang="en-US" dirty="0"/>
              <a:t>Conclusions</a:t>
            </a:r>
          </a:p>
        </p:txBody>
      </p:sp>
      <p:sp>
        <p:nvSpPr>
          <p:cNvPr id="3584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533400" y="6294438"/>
            <a:ext cx="8358188" cy="182562"/>
          </a:xfrm>
        </p:spPr>
        <p:txBody>
          <a:bodyPr/>
          <a:lstStyle/>
          <a:p>
            <a:r>
              <a:rPr lang="en-US" altLang="en-US" dirty="0"/>
              <a:t>Kozal et al. EACS 2017; Milan, Italy. Oral PS8/5.</a:t>
            </a:r>
          </a:p>
          <a:p>
            <a:endParaRPr lang="en-US" altLang="en-US" dirty="0"/>
          </a:p>
          <a:p>
            <a:endParaRPr lang="en-US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16880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Content Placeholder 1"/>
          <p:cNvSpPr>
            <a:spLocks noGrp="1"/>
          </p:cNvSpPr>
          <p:nvPr>
            <p:ph idx="1"/>
          </p:nvPr>
        </p:nvSpPr>
        <p:spPr>
          <a:xfrm>
            <a:off x="533400" y="1350963"/>
            <a:ext cx="8358188" cy="4498975"/>
          </a:xfrm>
        </p:spPr>
        <p:txBody>
          <a:bodyPr/>
          <a:lstStyle/>
          <a:p>
            <a:r>
              <a:rPr lang="en-GB" altLang="en-US" sz="2000" dirty="0"/>
              <a:t>We would like to thank all of the BRIGHTE clinical trial participants and their families</a:t>
            </a:r>
          </a:p>
          <a:p>
            <a:endParaRPr lang="en-GB" altLang="en-US" sz="2000" i="1" dirty="0"/>
          </a:p>
          <a:p>
            <a:r>
              <a:rPr lang="en-GB" altLang="en-US" sz="2000" i="1" dirty="0"/>
              <a:t>ViiV Healthcare, GSK and BMS personnel</a:t>
            </a:r>
            <a:r>
              <a:rPr lang="en-GB" altLang="en-US" sz="2000" dirty="0"/>
              <a:t>: K Barker, M Baumgartner, A Clark, K Davis, M Drapeau, B McDade, M Fairfax, V Guellal, M Gummel, M Gunshenan, R Grove, C Ham, J Lim, B McCaughey, B Shepherd, M Soler, C Trezza, S Watson. </a:t>
            </a:r>
            <a:r>
              <a:rPr lang="en-GB" altLang="en-US" sz="2000" i="1" dirty="0"/>
              <a:t>PPD study team</a:t>
            </a:r>
            <a:r>
              <a:rPr lang="en-GB" altLang="en-US" sz="2000" dirty="0"/>
              <a:t>: </a:t>
            </a:r>
            <a:r>
              <a:rPr lang="en-US" altLang="en-US" sz="2000" dirty="0"/>
              <a:t>M Benoffi, A Boswell, A-C Daussat, S Edwards, M Enslen, C Fernando de Oliveria, S Greenawald, T Jackson, H Jones, M Madhanagopal, M Okabe, A Sousa, C Stancu, E Straatsma, W Teets, P Vemula</a:t>
            </a:r>
          </a:p>
          <a:p>
            <a:endParaRPr lang="en-US" altLang="en-US" sz="2000" dirty="0"/>
          </a:p>
          <a:p>
            <a:r>
              <a:rPr lang="en-US" altLang="en-US" sz="2000" dirty="0"/>
              <a:t>Professional medical writing and editorial assistance was provided by Sharmin Bovill at MediTech Media and 3D graphics were developed by John Wong at Nucleus Global, both funded by ViiV Healthcare</a:t>
            </a:r>
          </a:p>
          <a:p>
            <a:endParaRPr lang="en-US" altLang="en-US" sz="2000" dirty="0"/>
          </a:p>
        </p:txBody>
      </p:sp>
      <p:sp>
        <p:nvSpPr>
          <p:cNvPr id="36867" name="Title 2"/>
          <p:cNvSpPr>
            <a:spLocks noGrp="1"/>
          </p:cNvSpPr>
          <p:nvPr>
            <p:ph type="title"/>
          </p:nvPr>
        </p:nvSpPr>
        <p:spPr>
          <a:xfrm>
            <a:off x="533400" y="152400"/>
            <a:ext cx="7543800" cy="838200"/>
          </a:xfrm>
        </p:spPr>
        <p:txBody>
          <a:bodyPr/>
          <a:lstStyle/>
          <a:p>
            <a:r>
              <a:rPr lang="en-US" altLang="en-US" dirty="0"/>
              <a:t>Acknowledgements</a:t>
            </a:r>
          </a:p>
        </p:txBody>
      </p:sp>
      <p:sp>
        <p:nvSpPr>
          <p:cNvPr id="36868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533400" y="6294438"/>
            <a:ext cx="8358188" cy="182562"/>
          </a:xfrm>
        </p:spPr>
        <p:txBody>
          <a:bodyPr/>
          <a:lstStyle/>
          <a:p>
            <a:r>
              <a:rPr lang="en-US" altLang="en-US" dirty="0"/>
              <a:t>Kozal et al. EACS 2017; Milan, Italy. Oral PS8/5.</a:t>
            </a:r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</p:txBody>
      </p:sp>
      <p:sp>
        <p:nvSpPr>
          <p:cNvPr id="3686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3400" y="5862638"/>
            <a:ext cx="8358188" cy="365125"/>
          </a:xfrm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566059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3400" y="1350963"/>
            <a:ext cx="8358188" cy="4498975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GB" sz="1500" dirty="0"/>
              <a:t>J Aberg, J Andrade Neto, J Angel, A Antinori, K Arastéh, J Ballesteros, J Bartczak, </a:t>
            </a:r>
            <a:br>
              <a:rPr lang="en-GB" sz="1500" dirty="0"/>
            </a:br>
            <a:r>
              <a:rPr lang="en-GB" sz="1500" dirty="0"/>
              <a:t>A Baumgarten, PF Belaunzaran Zamudio, CJ Beltran Buendia, M Berhe, JL Blanco Arévalo, J Bogner, C Brites Alves, P Cahn, T Campbell, A Carr, W Casapia, L Cassetti, R Cauda, </a:t>
            </a:r>
            <a:br>
              <a:rPr lang="en-GB" sz="1500" dirty="0"/>
            </a:br>
            <a:r>
              <a:rPr lang="en-GB" sz="1500" dirty="0"/>
              <a:t>R Cecchini, C Chahin Anania, B Conway, C Creticos, DO David, C Davis, S De Wit, </a:t>
            </a:r>
            <a:br>
              <a:rPr lang="en-GB" sz="1500" dirty="0"/>
            </a:br>
            <a:r>
              <a:rPr lang="en-GB" sz="1500" dirty="0"/>
              <a:t>E DeJesus, M Della Negra, R Diaz, V Drelichman, M Dube, J Duque Rodriguez, C Durand, J Echevarria, J Eron, C Fichtenbaum, E Florence, J Fourie, PM Girard, D Goldstein, A Gori, B Grinsztejn, R Grossberg, S Gupta, F Haas, D Hagins, E Herieka, I Hoepelman, M Hower, SM Hsieh, M Jain, N Janeiro, C Katlama, W Kern, W King, B Knysz, M Kozal, V Kulagin, P Kumar, J Lalezari, R Landman, F Laplante, G Latiff, A Lazzarin, H Leal, J Lennox, M Lima, JM Llibre, R Loftus, E Loiza, JJ Lombaard, D Longpre, R Lubelchek, R Lucchetti, A Lucchetti Rodriguez, S Lupo, J Madruga, D Malan, P Mallon, F Maltez, M Martins, J McGowan, M McKellar, J McMahon, F Mendo, S Metallidis, A Mills, A Mitha, J-M Molina, J Morales-Ramirez, K Morejon, S Moreno Guillen, M Murray, C Mussini, R Nahass, D Neau, G Orofino, C Orrell, O Osiyemi, V Paparizos, M Parczewski, C Perez, G Pialoux, J Pineda, Y Pinedo, Y Plotnikova, I Poizot-Martin, A Pozniak, L Preotescu, P Pulik, F Raffi, N Ramgopal, M Rassool, F Ribeiro, G Rizzardini, R Romero-Cabello, A Sahota, D Salmon-Ceron, M Santoscoy-Gómez, R Sarmento e Castro, S Schrader, D Schürmann, J Sims, J Slim, E Sprinz, C Stephan, A Streinu-Cercel, O Sussmann, P Tebas, M Thompson, W Towner, SC Trevino, S Trottier, M van Schalkwyk, J Velez, S Walmsley, T Wilkin, S Win, M Wolff, A Wurcel, C Zala.</a:t>
            </a:r>
          </a:p>
          <a:p>
            <a:pPr marL="0" indent="0">
              <a:buNone/>
              <a:defRPr/>
            </a:pPr>
            <a:endParaRPr lang="en-GB" sz="1500" dirty="0"/>
          </a:p>
        </p:txBody>
      </p:sp>
      <p:sp>
        <p:nvSpPr>
          <p:cNvPr id="37891" name="Title 2"/>
          <p:cNvSpPr>
            <a:spLocks noGrp="1"/>
          </p:cNvSpPr>
          <p:nvPr>
            <p:ph type="title"/>
          </p:nvPr>
        </p:nvSpPr>
        <p:spPr>
          <a:xfrm>
            <a:off x="533400" y="152400"/>
            <a:ext cx="7543800" cy="838200"/>
          </a:xfrm>
        </p:spPr>
        <p:txBody>
          <a:bodyPr/>
          <a:lstStyle/>
          <a:p>
            <a:r>
              <a:rPr lang="en-US" altLang="en-US" dirty="0"/>
              <a:t>BRIGHTE Investigators</a:t>
            </a:r>
          </a:p>
        </p:txBody>
      </p:sp>
      <p:sp>
        <p:nvSpPr>
          <p:cNvPr id="37892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533400" y="6294438"/>
            <a:ext cx="8358188" cy="182562"/>
          </a:xfrm>
        </p:spPr>
        <p:txBody>
          <a:bodyPr/>
          <a:lstStyle/>
          <a:p>
            <a:r>
              <a:rPr lang="en-US" altLang="en-US" dirty="0"/>
              <a:t>Kozal et al. EACS 2017; Milan, Italy. Oral PS8/5.</a:t>
            </a:r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6347880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Content Placeholder 4"/>
          <p:cNvSpPr>
            <a:spLocks noGrp="1" noChangeArrowheads="1"/>
          </p:cNvSpPr>
          <p:nvPr>
            <p:ph idx="1"/>
          </p:nvPr>
        </p:nvSpPr>
        <p:spPr>
          <a:xfrm>
            <a:off x="533400" y="1350963"/>
            <a:ext cx="8358188" cy="4498975"/>
          </a:xfrm>
        </p:spPr>
        <p:txBody>
          <a:bodyPr/>
          <a:lstStyle/>
          <a:p>
            <a:r>
              <a:rPr lang="en-GB" altLang="en-US" sz="2400" dirty="0"/>
              <a:t>Max Lataillade</a:t>
            </a:r>
          </a:p>
          <a:p>
            <a:pPr lvl="1"/>
            <a:endParaRPr lang="en-GB" altLang="en-US" sz="2400" dirty="0"/>
          </a:p>
          <a:p>
            <a:pPr lvl="1"/>
            <a:r>
              <a:rPr lang="en-GB" altLang="en-US" sz="2400" dirty="0"/>
              <a:t>Vice President, Head Clinical Development</a:t>
            </a:r>
          </a:p>
          <a:p>
            <a:pPr lvl="1"/>
            <a:r>
              <a:rPr lang="en-GB" altLang="en-US" sz="2400" dirty="0"/>
              <a:t>ViiV Healthcare employee and GSK shareholder</a:t>
            </a:r>
          </a:p>
          <a:p>
            <a:endParaRPr lang="en-GB" altLang="en-US" sz="2400" dirty="0"/>
          </a:p>
          <a:p>
            <a:endParaRPr lang="en-GB" altLang="en-US" sz="2400" dirty="0"/>
          </a:p>
        </p:txBody>
      </p:sp>
      <p:sp>
        <p:nvSpPr>
          <p:cNvPr id="15363" name="Title 25"/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7543800" cy="838200"/>
          </a:xfrm>
        </p:spPr>
        <p:txBody>
          <a:bodyPr/>
          <a:lstStyle/>
          <a:p>
            <a:r>
              <a:rPr lang="en-GB" altLang="en-US" dirty="0"/>
              <a:t>Financial Disclosures</a:t>
            </a:r>
            <a:endParaRPr lang="en-US" altLang="en-US" dirty="0"/>
          </a:p>
        </p:txBody>
      </p:sp>
      <p:sp>
        <p:nvSpPr>
          <p:cNvPr id="15364" name="Text Placeholder 3"/>
          <p:cNvSpPr>
            <a:spLocks noGrp="1" noChangeArrowheads="1"/>
          </p:cNvSpPr>
          <p:nvPr>
            <p:ph type="body" sz="quarter" idx="11"/>
          </p:nvPr>
        </p:nvSpPr>
        <p:spPr>
          <a:xfrm>
            <a:off x="533400" y="6294438"/>
            <a:ext cx="8358188" cy="182562"/>
          </a:xfrm>
        </p:spPr>
        <p:txBody>
          <a:bodyPr/>
          <a:lstStyle/>
          <a:p>
            <a:r>
              <a:rPr lang="en-US" altLang="en-US" dirty="0"/>
              <a:t>Kozal et al. EACS 2017; Milan, Italy. Oral PS8/5.</a:t>
            </a:r>
          </a:p>
          <a:p>
            <a:endParaRPr lang="en-US" altLang="en-US" dirty="0"/>
          </a:p>
          <a:p>
            <a:endParaRPr lang="en-US" altLang="en-US" dirty="0"/>
          </a:p>
        </p:txBody>
      </p:sp>
      <p:sp>
        <p:nvSpPr>
          <p:cNvPr id="15365" name="Text Placeholder 4"/>
          <p:cNvSpPr>
            <a:spLocks noGrp="1" noChangeArrowheads="1"/>
          </p:cNvSpPr>
          <p:nvPr>
            <p:ph type="body" sz="quarter" idx="13"/>
          </p:nvPr>
        </p:nvSpPr>
        <p:spPr>
          <a:xfrm>
            <a:off x="533400" y="5862638"/>
            <a:ext cx="8358188" cy="365125"/>
          </a:xfrm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969940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3400" y="1350963"/>
            <a:ext cx="5848350" cy="4105275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sz="1400" dirty="0">
                <a:latin typeface="Arial" charset="0"/>
                <a:cs typeface="Arial" charset="0"/>
              </a:rPr>
              <a:t>Fostemsavir (FTR) is a prodrug metabolised to temsavir (TMR),</a:t>
            </a:r>
            <a:r>
              <a:rPr lang="en-US" altLang="en-US" sz="1400" baseline="30000" dirty="0">
                <a:latin typeface="Arial" charset="0"/>
                <a:cs typeface="Arial" charset="0"/>
              </a:rPr>
              <a:t>1</a:t>
            </a:r>
            <a:r>
              <a:rPr lang="en-US" altLang="en-US" sz="1400" dirty="0">
                <a:latin typeface="Arial" charset="0"/>
                <a:cs typeface="Arial" charset="0"/>
              </a:rPr>
              <a:t> a first-in-class, investigational attachment inhibitor that is currently being evaluated in HIV-1-infected HTE patients</a:t>
            </a:r>
            <a:endParaRPr lang="en-GB" altLang="en-US" sz="1400" dirty="0">
              <a:latin typeface="Arial" charset="0"/>
              <a:cs typeface="Arial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en-GB" altLang="en-US" sz="1400" dirty="0">
                <a:latin typeface="Arial" charset="0"/>
                <a:cs typeface="Arial" charset="0"/>
              </a:rPr>
              <a:t>Active against CCR5-, CXCR4- and dual-tropic (R5X4) strains of     HIV-1</a:t>
            </a:r>
            <a:r>
              <a:rPr lang="en-GB" altLang="en-US" sz="1400" baseline="30000" dirty="0">
                <a:latin typeface="Arial" charset="0"/>
                <a:cs typeface="Arial" charset="0"/>
              </a:rPr>
              <a:t>2–5</a:t>
            </a:r>
          </a:p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sz="1400" dirty="0">
                <a:latin typeface="Arial" charset="0"/>
                <a:cs typeface="Arial" charset="0"/>
              </a:rPr>
              <a:t>Unique resistance profile with no </a:t>
            </a:r>
            <a:r>
              <a:rPr lang="en-US" altLang="en-US" sz="1400" i="1" dirty="0">
                <a:latin typeface="Arial" charset="0"/>
                <a:cs typeface="Arial" charset="0"/>
              </a:rPr>
              <a:t>in vitro </a:t>
            </a:r>
            <a:r>
              <a:rPr lang="en-US" altLang="en-US" sz="1400" dirty="0">
                <a:latin typeface="Arial" charset="0"/>
                <a:cs typeface="Arial" charset="0"/>
              </a:rPr>
              <a:t>cross-resistance to other classes of ARVs</a:t>
            </a:r>
            <a:r>
              <a:rPr lang="en-US" altLang="en-US" sz="1400" baseline="30000" dirty="0">
                <a:latin typeface="Arial" charset="0"/>
                <a:cs typeface="Arial" charset="0"/>
              </a:rPr>
              <a:t>2,5</a:t>
            </a:r>
          </a:p>
          <a:p>
            <a:pPr>
              <a:spcBef>
                <a:spcPts val="600"/>
              </a:spcBef>
              <a:defRPr/>
            </a:pPr>
            <a:r>
              <a:rPr lang="en-US" sz="1400" spc="10" dirty="0"/>
              <a:t>In the Phase 2b study </a:t>
            </a:r>
            <a:r>
              <a:rPr lang="en-US" sz="1400" dirty="0"/>
              <a:t>AI438011</a:t>
            </a:r>
            <a:r>
              <a:rPr lang="en-US" sz="1400" spc="10" dirty="0"/>
              <a:t>, </a:t>
            </a:r>
            <a:r>
              <a:rPr lang="en-US" sz="1400" dirty="0"/>
              <a:t>FTR</a:t>
            </a:r>
            <a:r>
              <a:rPr lang="en-US" sz="1400" spc="10" dirty="0"/>
              <a:t> demonstrated:</a:t>
            </a:r>
            <a:r>
              <a:rPr lang="en-US" sz="1400" spc="10" baseline="30000" dirty="0"/>
              <a:t>6</a:t>
            </a:r>
          </a:p>
          <a:p>
            <a:pPr lvl="1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US" sz="1200" spc="10" dirty="0"/>
              <a:t>Median decreases in plasma HIV-1 RNA of 0.69–1.44 log</a:t>
            </a:r>
            <a:r>
              <a:rPr lang="en-US" sz="1200" spc="10" baseline="-25000" dirty="0"/>
              <a:t>10</a:t>
            </a:r>
            <a:r>
              <a:rPr lang="en-US" sz="1200" spc="10" dirty="0"/>
              <a:t> c/mL in a 7-day lead-in monotherapy substudy </a:t>
            </a:r>
          </a:p>
          <a:p>
            <a:pPr lvl="1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US" sz="1200" spc="10" dirty="0"/>
              <a:t>Generally similar virologic (mITT and observed) and immunologic responses to the ritonavir-boosted atazanavir arm through Week 96</a:t>
            </a:r>
          </a:p>
          <a:p>
            <a:pPr lvl="1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US" sz="1200" spc="10" dirty="0"/>
              <a:t>A generally well-tolerated safety profile with</a:t>
            </a:r>
            <a:r>
              <a:rPr lang="en-US" sz="1200" dirty="0"/>
              <a:t> no FTR-related AEs leading to discontinuation</a:t>
            </a:r>
          </a:p>
          <a:p>
            <a:pPr>
              <a:spcBef>
                <a:spcPts val="600"/>
              </a:spcBef>
              <a:defRPr/>
            </a:pPr>
            <a:r>
              <a:rPr lang="en-US" sz="1400" spc="10" dirty="0"/>
              <a:t>Here we present Day 8 and Week 24 efficacy and safety results from the ongoing BRIGHTE study (formerly 205888/AI438-047)</a:t>
            </a:r>
            <a:endParaRPr lang="en-US" sz="1800" dirty="0"/>
          </a:p>
        </p:txBody>
      </p:sp>
      <p:sp>
        <p:nvSpPr>
          <p:cNvPr id="17411" name="Title 2"/>
          <p:cNvSpPr>
            <a:spLocks noGrp="1"/>
          </p:cNvSpPr>
          <p:nvPr>
            <p:ph type="title"/>
          </p:nvPr>
        </p:nvSpPr>
        <p:spPr>
          <a:xfrm>
            <a:off x="533400" y="152400"/>
            <a:ext cx="7543800" cy="838200"/>
          </a:xfrm>
        </p:spPr>
        <p:txBody>
          <a:bodyPr/>
          <a:lstStyle/>
          <a:p>
            <a:r>
              <a:rPr lang="en-US" altLang="en-US" dirty="0"/>
              <a:t>Overview of Fostemsavir</a:t>
            </a:r>
          </a:p>
        </p:txBody>
      </p:sp>
      <p:sp>
        <p:nvSpPr>
          <p:cNvPr id="17412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533400" y="6294438"/>
            <a:ext cx="8358188" cy="182562"/>
          </a:xfrm>
        </p:spPr>
        <p:txBody>
          <a:bodyPr/>
          <a:lstStyle/>
          <a:p>
            <a:r>
              <a:rPr lang="en-US" altLang="en-US" dirty="0"/>
              <a:t>Kozal et al. EACS 2017; Milan, Italy. Oral PS8/5.</a:t>
            </a:r>
          </a:p>
          <a:p>
            <a:endParaRPr lang="en-US" altLang="en-US" dirty="0"/>
          </a:p>
        </p:txBody>
      </p:sp>
      <p:sp>
        <p:nvSpPr>
          <p:cNvPr id="17413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3400" y="5721350"/>
            <a:ext cx="8358188" cy="506413"/>
          </a:xfrm>
        </p:spPr>
        <p:txBody>
          <a:bodyPr/>
          <a:lstStyle/>
          <a:p>
            <a:pPr>
              <a:spcAft>
                <a:spcPct val="0"/>
              </a:spcAft>
            </a:pPr>
            <a:r>
              <a:rPr lang="en-GB" altLang="en-US" sz="1000" dirty="0">
                <a:solidFill>
                  <a:srgbClr val="000000"/>
                </a:solidFill>
              </a:rPr>
              <a:t>HTE, heavily treatment experienced; </a:t>
            </a:r>
            <a:r>
              <a:rPr lang="en-GB" altLang="en-US" sz="1000" dirty="0"/>
              <a:t>ARV, antiretrovirals; AEs, adverse events; mITT, modified intent to treat.</a:t>
            </a:r>
          </a:p>
          <a:p>
            <a:pPr>
              <a:spcAft>
                <a:spcPct val="0"/>
              </a:spcAft>
            </a:pPr>
            <a:r>
              <a:rPr lang="en-GB" altLang="en-US" sz="1000" dirty="0"/>
              <a:t>1. Brown J </a:t>
            </a:r>
            <a:r>
              <a:rPr lang="en-GB" altLang="en-US" sz="1000" i="1" dirty="0"/>
              <a:t>et al. J Pharm Sci </a:t>
            </a:r>
            <a:r>
              <a:rPr lang="en-GB" altLang="en-US" sz="1000" dirty="0"/>
              <a:t>2013; 102:1742–1751; 2. Nowicka-Sans B </a:t>
            </a:r>
            <a:r>
              <a:rPr lang="en-GB" altLang="en-US" sz="1000" i="1" dirty="0"/>
              <a:t>et al. AAC </a:t>
            </a:r>
            <a:r>
              <a:rPr lang="en-GB" altLang="en-US" sz="1000" dirty="0"/>
              <a:t>2012; 56:3498–3507; 3. Ray N </a:t>
            </a:r>
            <a:r>
              <a:rPr lang="en-GB" altLang="en-US" sz="1000" i="1" dirty="0"/>
              <a:t>et al. JAIDS </a:t>
            </a:r>
            <a:r>
              <a:rPr lang="en-GB" altLang="en-US" sz="1000" dirty="0"/>
              <a:t>2013; 64:7–15; 4. Zhou N </a:t>
            </a:r>
            <a:r>
              <a:rPr lang="en-GB" altLang="en-US" sz="1000" i="1" dirty="0"/>
              <a:t>et al. JAC </a:t>
            </a:r>
            <a:r>
              <a:rPr lang="en-GB" altLang="en-US" sz="1000" dirty="0"/>
              <a:t>2014; 69:573–581; 5. Li Z </a:t>
            </a:r>
            <a:r>
              <a:rPr lang="en-GB" altLang="en-US" sz="1000" i="1" dirty="0"/>
              <a:t>et al. AAC </a:t>
            </a:r>
            <a:r>
              <a:rPr lang="en-GB" altLang="en-US" sz="1000" dirty="0"/>
              <a:t>2013; 57:4172–4180; 6. </a:t>
            </a:r>
            <a:r>
              <a:rPr lang="en-US" altLang="en-US" sz="1000" dirty="0"/>
              <a:t>DeJesus E </a:t>
            </a:r>
            <a:r>
              <a:rPr lang="en-US" altLang="en-US" sz="1000" i="1" dirty="0"/>
              <a:t>et al</a:t>
            </a:r>
            <a:r>
              <a:rPr lang="en-US" altLang="en-US" sz="1000" dirty="0"/>
              <a:t>., </a:t>
            </a:r>
            <a:r>
              <a:rPr lang="en-US" altLang="en-US" sz="1000" i="1" dirty="0"/>
              <a:t>CROI </a:t>
            </a:r>
            <a:r>
              <a:rPr lang="en-US" altLang="en-US" sz="1000" dirty="0"/>
              <a:t>2016: Poster 472.</a:t>
            </a:r>
          </a:p>
        </p:txBody>
      </p:sp>
      <p:sp>
        <p:nvSpPr>
          <p:cNvPr id="6" name="TextBox 1"/>
          <p:cNvSpPr txBox="1">
            <a:spLocks noChangeArrowheads="1"/>
          </p:cNvSpPr>
          <p:nvPr/>
        </p:nvSpPr>
        <p:spPr bwMode="auto">
          <a:xfrm>
            <a:off x="5973763" y="1147763"/>
            <a:ext cx="3568700" cy="5238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spcAft>
                <a:spcPts val="300"/>
              </a:spcAft>
              <a:buClr>
                <a:srgbClr val="E31836"/>
              </a:buClr>
              <a:buSzPct val="115000"/>
              <a:buFont typeface="Arial" charset="0"/>
              <a:buChar char="•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Aft>
                <a:spcPts val="300"/>
              </a:spcAft>
              <a:buClr>
                <a:srgbClr val="E31836"/>
              </a:buClr>
              <a:buSzPct val="115000"/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Aft>
                <a:spcPts val="300"/>
              </a:spcAft>
              <a:buClr>
                <a:srgbClr val="E31836"/>
              </a:buClr>
              <a:buSzPct val="115000"/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Aft>
                <a:spcPts val="300"/>
              </a:spcAft>
              <a:buClr>
                <a:srgbClr val="E31836"/>
              </a:buClr>
              <a:buSzPct val="115000"/>
              <a:buFont typeface="Arial" charset="0"/>
              <a:buChar char="-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23925" eaLnBrk="0" hangingPunct="0">
              <a:spcAft>
                <a:spcPts val="300"/>
              </a:spcAft>
              <a:buClr>
                <a:srgbClr val="E31836"/>
              </a:buClr>
              <a:buSzPct val="115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ts val="300"/>
              </a:spcAft>
              <a:buClr>
                <a:srgbClr val="E31836"/>
              </a:buClr>
              <a:buSzPct val="115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ts val="300"/>
              </a:spcAft>
              <a:buClr>
                <a:srgbClr val="E31836"/>
              </a:buClr>
              <a:buSzPct val="115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ts val="300"/>
              </a:spcAft>
              <a:buClr>
                <a:srgbClr val="E31836"/>
              </a:buClr>
              <a:buSzPct val="115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ts val="300"/>
              </a:spcAft>
              <a:buClr>
                <a:srgbClr val="E31836"/>
              </a:buClr>
              <a:buSzPct val="115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GB" altLang="en-US" sz="1400" b="1" dirty="0">
                <a:solidFill>
                  <a:schemeClr val="accent1"/>
                </a:solidFill>
                <a:latin typeface="+mn-lt"/>
                <a:ea typeface="ＭＳ Ｐゴシック" pitchFamily="34" charset="-128"/>
              </a:rPr>
              <a:t>Conversion of fostemsavir</a:t>
            </a:r>
            <a:br>
              <a:rPr lang="en-GB" altLang="en-US" sz="1400" b="1" dirty="0">
                <a:solidFill>
                  <a:schemeClr val="accent1"/>
                </a:solidFill>
                <a:latin typeface="+mn-lt"/>
                <a:ea typeface="ＭＳ Ｐゴシック" pitchFamily="34" charset="-128"/>
              </a:rPr>
            </a:br>
            <a:r>
              <a:rPr lang="en-GB" altLang="en-US" sz="1400" b="1" dirty="0">
                <a:solidFill>
                  <a:schemeClr val="accent1"/>
                </a:solidFill>
                <a:latin typeface="+mn-lt"/>
                <a:ea typeface="ＭＳ Ｐゴシック" pitchFamily="34" charset="-128"/>
              </a:rPr>
              <a:t>to temsavir</a:t>
            </a:r>
            <a:r>
              <a:rPr lang="en-GB" altLang="en-US" sz="1400" b="1" baseline="30000" dirty="0">
                <a:solidFill>
                  <a:schemeClr val="accent1"/>
                </a:solidFill>
                <a:latin typeface="+mn-lt"/>
                <a:ea typeface="ＭＳ Ｐゴシック" pitchFamily="34" charset="-128"/>
              </a:rPr>
              <a:t>1</a:t>
            </a:r>
          </a:p>
        </p:txBody>
      </p:sp>
      <p:grpSp>
        <p:nvGrpSpPr>
          <p:cNvPr id="17415" name="Group 6"/>
          <p:cNvGrpSpPr>
            <a:grpSpLocks/>
          </p:cNvGrpSpPr>
          <p:nvPr/>
        </p:nvGrpSpPr>
        <p:grpSpPr bwMode="auto">
          <a:xfrm>
            <a:off x="6553200" y="1658938"/>
            <a:ext cx="2463800" cy="4191000"/>
            <a:chOff x="8968522" y="1862138"/>
            <a:chExt cx="2463801" cy="4190999"/>
          </a:xfrm>
        </p:grpSpPr>
        <p:grpSp>
          <p:nvGrpSpPr>
            <p:cNvPr id="17416" name="Group 70"/>
            <p:cNvGrpSpPr>
              <a:grpSpLocks/>
            </p:cNvGrpSpPr>
            <p:nvPr/>
          </p:nvGrpSpPr>
          <p:grpSpPr bwMode="auto">
            <a:xfrm>
              <a:off x="8968522" y="1862138"/>
              <a:ext cx="2463801" cy="4190999"/>
              <a:chOff x="5472024" y="2525487"/>
              <a:chExt cx="2463662" cy="4190998"/>
            </a:xfrm>
          </p:grpSpPr>
          <p:grpSp>
            <p:nvGrpSpPr>
              <p:cNvPr id="17419" name="Group 71"/>
              <p:cNvGrpSpPr>
                <a:grpSpLocks/>
              </p:cNvGrpSpPr>
              <p:nvPr/>
            </p:nvGrpSpPr>
            <p:grpSpPr bwMode="auto">
              <a:xfrm>
                <a:off x="5472024" y="2525487"/>
                <a:ext cx="2463661" cy="3090862"/>
                <a:chOff x="4025623" y="2599678"/>
                <a:chExt cx="2463661" cy="3090862"/>
              </a:xfrm>
            </p:grpSpPr>
            <p:sp>
              <p:nvSpPr>
                <p:cNvPr id="16" name="Rounded Rectangle 23"/>
                <p:cNvSpPr/>
                <p:nvPr/>
              </p:nvSpPr>
              <p:spPr>
                <a:xfrm rot="5400000">
                  <a:off x="3712023" y="2913278"/>
                  <a:ext cx="3090861" cy="2463662"/>
                </a:xfrm>
                <a:prstGeom prst="roundRect">
                  <a:avLst/>
                </a:prstGeom>
                <a:solidFill>
                  <a:srgbClr val="E8E8E8"/>
                </a:solidFill>
                <a:ln w="28575" cap="flat" cmpd="sng" algn="ctr">
                  <a:solidFill>
                    <a:schemeClr val="bg1"/>
                  </a:solidFill>
                  <a:prstDash val="solid"/>
                </a:ln>
                <a:effectLst/>
              </p:spPr>
              <p:txBody>
                <a:bodyPr vert="vert270" anchor="ctr"/>
                <a:lstStyle/>
                <a:p>
                  <a:pPr algn="ctr">
                    <a:defRPr/>
                  </a:pPr>
                  <a:endParaRPr lang="en-GB" sz="1600" kern="0" dirty="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cxnSp>
              <p:nvCxnSpPr>
                <p:cNvPr id="17425" name="Straight Arrow Connector 77"/>
                <p:cNvCxnSpPr>
                  <a:cxnSpLocks noChangeShapeType="1"/>
                </p:cNvCxnSpPr>
                <p:nvPr/>
              </p:nvCxnSpPr>
              <p:spPr bwMode="auto">
                <a:xfrm>
                  <a:off x="5275649" y="4197021"/>
                  <a:ext cx="0" cy="848920"/>
                </a:xfrm>
                <a:prstGeom prst="straightConnector1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38100" algn="ctr">
                      <a:solidFill>
                        <a:srgbClr val="000000"/>
                      </a:solidFill>
                      <a:round/>
                      <a:headEnd/>
                      <a:tailEnd type="arrow" w="med" len="med"/>
                    </a14:hiddenLine>
                  </a:ext>
                </a:extLst>
              </p:spPr>
            </p:cxnSp>
            <p:sp>
              <p:nvSpPr>
                <p:cNvPr id="18" name="Oval 17"/>
                <p:cNvSpPr/>
                <p:nvPr/>
              </p:nvSpPr>
              <p:spPr>
                <a:xfrm>
                  <a:off x="4308182" y="4966639"/>
                  <a:ext cx="1935055" cy="430213"/>
                </a:xfrm>
                <a:prstGeom prst="ellipse">
                  <a:avLst/>
                </a:prstGeom>
                <a:noFill/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algn="ctr">
                    <a:defRPr/>
                  </a:pPr>
                  <a:r>
                    <a:rPr lang="en-GB" sz="1200" b="1" kern="0" dirty="0">
                      <a:solidFill>
                        <a:srgbClr val="00B050"/>
                      </a:solidFill>
                      <a:latin typeface="Trebuchet MS" panose="020B0603020202020204" pitchFamily="34" charset="0"/>
                    </a:rPr>
                    <a:t>Temsavir </a:t>
                  </a:r>
                </a:p>
                <a:p>
                  <a:pPr algn="ctr">
                    <a:defRPr/>
                  </a:pPr>
                  <a:r>
                    <a:rPr lang="en-GB" sz="1200" b="1" kern="0" dirty="0">
                      <a:solidFill>
                        <a:srgbClr val="00B050"/>
                      </a:solidFill>
                      <a:latin typeface="Trebuchet MS" panose="020B0603020202020204" pitchFamily="34" charset="0"/>
                    </a:rPr>
                    <a:t>(active moiety)</a:t>
                  </a:r>
                </a:p>
              </p:txBody>
            </p:sp>
            <p:sp>
              <p:nvSpPr>
                <p:cNvPr id="19" name="Oval 18"/>
                <p:cNvSpPr/>
                <p:nvPr/>
              </p:nvSpPr>
              <p:spPr>
                <a:xfrm>
                  <a:off x="4460574" y="3691878"/>
                  <a:ext cx="1600110" cy="428625"/>
                </a:xfrm>
                <a:prstGeom prst="ellipse">
                  <a:avLst/>
                </a:prstGeom>
                <a:noFill/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algn="ctr">
                    <a:defRPr/>
                  </a:pPr>
                  <a:r>
                    <a:rPr lang="en-GB" sz="1200" b="1" kern="0" dirty="0">
                      <a:solidFill>
                        <a:srgbClr val="CC00FF"/>
                      </a:solidFill>
                      <a:latin typeface="Trebuchet MS" panose="020B0603020202020204" pitchFamily="34" charset="0"/>
                    </a:rPr>
                    <a:t>Fostemsavir </a:t>
                  </a:r>
                </a:p>
                <a:p>
                  <a:pPr algn="ctr">
                    <a:defRPr/>
                  </a:pPr>
                  <a:r>
                    <a:rPr lang="en-GB" sz="1200" b="1" kern="0" dirty="0">
                      <a:solidFill>
                        <a:srgbClr val="CC00FF"/>
                      </a:solidFill>
                      <a:latin typeface="Trebuchet MS" panose="020B0603020202020204" pitchFamily="34" charset="0"/>
                    </a:rPr>
                    <a:t>(prodrug)</a:t>
                  </a:r>
                </a:p>
              </p:txBody>
            </p:sp>
            <p:sp>
              <p:nvSpPr>
                <p:cNvPr id="20" name="TextBox 19"/>
                <p:cNvSpPr txBox="1"/>
                <p:nvPr/>
              </p:nvSpPr>
              <p:spPr>
                <a:xfrm>
                  <a:off x="5279678" y="4376089"/>
                  <a:ext cx="1198496" cy="461963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>
                  <a:spAutoFit/>
                </a:bodyPr>
                <a:lstStyle/>
                <a:p>
                  <a:pPr>
                    <a:defRPr/>
                  </a:pPr>
                  <a:r>
                    <a:rPr lang="en-GB" sz="1200" b="1" kern="0" dirty="0">
                      <a:solidFill>
                        <a:srgbClr val="1F497D"/>
                      </a:solidFill>
                      <a:latin typeface="Trebuchet MS" panose="020B0603020202020204" pitchFamily="34" charset="0"/>
                    </a:rPr>
                    <a:t>Alkaline phosphatase</a:t>
                  </a:r>
                </a:p>
              </p:txBody>
            </p:sp>
            <p:sp>
              <p:nvSpPr>
                <p:cNvPr id="21" name="TextBox 20"/>
                <p:cNvSpPr txBox="1"/>
                <p:nvPr/>
              </p:nvSpPr>
              <p:spPr>
                <a:xfrm>
                  <a:off x="4282784" y="2715565"/>
                  <a:ext cx="1949341" cy="5842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>
                  <a:spAutoFit/>
                </a:bodyPr>
                <a:lstStyle/>
                <a:p>
                  <a:pPr algn="ctr">
                    <a:defRPr/>
                  </a:pPr>
                  <a:r>
                    <a:rPr lang="en-GB" sz="1600" b="1" i="1" kern="0" dirty="0">
                      <a:solidFill>
                        <a:srgbClr val="1F497D"/>
                      </a:solidFill>
                      <a:latin typeface="Trebuchet MS" panose="020B0603020202020204" pitchFamily="34" charset="0"/>
                    </a:rPr>
                    <a:t>Gastrointestinal lumen</a:t>
                  </a:r>
                </a:p>
              </p:txBody>
            </p:sp>
          </p:grpSp>
          <p:sp>
            <p:nvSpPr>
              <p:cNvPr id="12" name="Rounded Rectangle 19"/>
              <p:cNvSpPr/>
              <p:nvPr/>
            </p:nvSpPr>
            <p:spPr>
              <a:xfrm>
                <a:off x="5473612" y="5638573"/>
                <a:ext cx="2462074" cy="1077912"/>
              </a:xfrm>
              <a:prstGeom prst="roundRect">
                <a:avLst/>
              </a:prstGeom>
              <a:solidFill>
                <a:srgbClr val="ECCECC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en-GB" sz="1600" kern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5845066" y="6322785"/>
                <a:ext cx="1723928" cy="33813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en-GB" sz="1600" b="1" i="1" kern="0" dirty="0">
                    <a:solidFill>
                      <a:srgbClr val="C0504D">
                        <a:lumMod val="75000"/>
                      </a:srgbClr>
                    </a:solidFill>
                    <a:latin typeface="Trebuchet MS" panose="020B0603020202020204" pitchFamily="34" charset="0"/>
                  </a:rPr>
                  <a:t>Blood plasma</a:t>
                </a:r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5924437" y="6041797"/>
                <a:ext cx="1601697" cy="190500"/>
              </a:xfrm>
              <a:prstGeom prst="ellipse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r>
                  <a:rPr lang="en-GB" sz="1200" b="1" kern="0" dirty="0">
                    <a:solidFill>
                      <a:srgbClr val="00B050"/>
                    </a:solidFill>
                    <a:latin typeface="Trebuchet MS" panose="020B0603020202020204" pitchFamily="34" charset="0"/>
                  </a:rPr>
                  <a:t>Temsavir</a:t>
                </a:r>
              </a:p>
            </p:txBody>
          </p:sp>
          <p:cxnSp>
            <p:nvCxnSpPr>
              <p:cNvPr id="17423" name="Straight Arrow Connector 75"/>
              <p:cNvCxnSpPr>
                <a:cxnSpLocks noChangeShapeType="1"/>
              </p:cNvCxnSpPr>
              <p:nvPr/>
            </p:nvCxnSpPr>
            <p:spPr bwMode="auto">
              <a:xfrm>
                <a:off x="6723033" y="5407649"/>
                <a:ext cx="0" cy="580152"/>
              </a:xfrm>
              <a:prstGeom prst="straightConnector1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 type="arrow" w="med" len="med"/>
                  </a14:hiddenLine>
                </a:ext>
              </a:extLst>
            </p:spPr>
          </p:cxnSp>
        </p:grpSp>
        <p:cxnSp>
          <p:nvCxnSpPr>
            <p:cNvPr id="9" name="Straight Arrow Connector 8"/>
            <p:cNvCxnSpPr/>
            <p:nvPr/>
          </p:nvCxnSpPr>
          <p:spPr>
            <a:xfrm>
              <a:off x="10205186" y="3519488"/>
              <a:ext cx="0" cy="641350"/>
            </a:xfrm>
            <a:prstGeom prst="straightConnector1">
              <a:avLst/>
            </a:prstGeom>
            <a:ln w="28575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>
              <a:off x="10198835" y="4714874"/>
              <a:ext cx="0" cy="641350"/>
            </a:xfrm>
            <a:prstGeom prst="straightConnector1">
              <a:avLst/>
            </a:prstGeom>
            <a:ln w="28575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083556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1 gp160 structure"/>
          <p:cNvGrpSpPr/>
          <p:nvPr/>
        </p:nvGrpSpPr>
        <p:grpSpPr>
          <a:xfrm>
            <a:off x="4591878" y="308113"/>
            <a:ext cx="4286250" cy="4286250"/>
            <a:chOff x="4591878" y="308113"/>
            <a:chExt cx="4286250" cy="4286250"/>
          </a:xfrm>
        </p:grpSpPr>
        <p:pic>
          <p:nvPicPr>
            <p:cNvPr id="99" name="gp160 structure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91878" y="308113"/>
              <a:ext cx="4286250" cy="4286250"/>
            </a:xfrm>
            <a:prstGeom prst="rect">
              <a:avLst/>
            </a:prstGeom>
          </p:spPr>
        </p:pic>
        <p:sp>
          <p:nvSpPr>
            <p:cNvPr id="37" name="Right Brace 36"/>
            <p:cNvSpPr/>
            <p:nvPr/>
          </p:nvSpPr>
          <p:spPr>
            <a:xfrm rot="5400000">
              <a:off x="6630263" y="2702856"/>
              <a:ext cx="129596" cy="1940668"/>
            </a:xfrm>
            <a:prstGeom prst="rightBrace">
              <a:avLst>
                <a:gd name="adj1" fmla="val 74360"/>
                <a:gd name="adj2" fmla="val 50000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sz="9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6459227" y="3793802"/>
              <a:ext cx="496932" cy="215444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pPr algn="ctr"/>
              <a:r>
                <a:rPr lang="en-GB" sz="1400" dirty="0">
                  <a:latin typeface="Arial" panose="020B0604020202020204" pitchFamily="34" charset="0"/>
                  <a:cs typeface="Arial" panose="020B0604020202020204" pitchFamily="34" charset="0"/>
                </a:rPr>
                <a:t>gp160</a:t>
              </a:r>
            </a:p>
          </p:txBody>
        </p:sp>
        <p:sp>
          <p:nvSpPr>
            <p:cNvPr id="65" name="Rectangle: Rounded Corners 64"/>
            <p:cNvSpPr/>
            <p:nvPr/>
          </p:nvSpPr>
          <p:spPr>
            <a:xfrm>
              <a:off x="5588727" y="3321672"/>
              <a:ext cx="1116000" cy="252000"/>
            </a:xfrm>
            <a:prstGeom prst="roundRect">
              <a:avLst/>
            </a:prstGeom>
            <a:solidFill>
              <a:srgbClr val="E287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9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6" name="Rectangle: Rounded Corners 65"/>
            <p:cNvSpPr/>
            <p:nvPr/>
          </p:nvSpPr>
          <p:spPr>
            <a:xfrm>
              <a:off x="6776172" y="3321672"/>
              <a:ext cx="1116000" cy="252000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9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5644987" y="3310799"/>
              <a:ext cx="1003480" cy="215444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gp120 trimer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6882125" y="3310799"/>
              <a:ext cx="904094" cy="215444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gp41 trimer</a:t>
              </a:r>
            </a:p>
          </p:txBody>
        </p:sp>
      </p:grpSp>
      <p:grpSp>
        <p:nvGrpSpPr>
          <p:cNvPr id="106" name="3 CD4 binding sites"/>
          <p:cNvGrpSpPr/>
          <p:nvPr/>
        </p:nvGrpSpPr>
        <p:grpSpPr>
          <a:xfrm>
            <a:off x="4591878" y="308113"/>
            <a:ext cx="4286250" cy="4286250"/>
            <a:chOff x="4591878" y="308113"/>
            <a:chExt cx="4286250" cy="4286250"/>
          </a:xfrm>
        </p:grpSpPr>
        <p:pic>
          <p:nvPicPr>
            <p:cNvPr id="102" name="Pic CD4 binding sites on gp12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91878" y="308113"/>
              <a:ext cx="4286250" cy="4286250"/>
            </a:xfrm>
            <a:prstGeom prst="rect">
              <a:avLst/>
            </a:prstGeom>
          </p:spPr>
        </p:pic>
        <p:grpSp>
          <p:nvGrpSpPr>
            <p:cNvPr id="90" name="Group 89"/>
            <p:cNvGrpSpPr/>
            <p:nvPr/>
          </p:nvGrpSpPr>
          <p:grpSpPr>
            <a:xfrm>
              <a:off x="4695138" y="1791806"/>
              <a:ext cx="2574739" cy="706550"/>
              <a:chOff x="1875419" y="1703436"/>
              <a:chExt cx="2574739" cy="706550"/>
            </a:xfrm>
          </p:grpSpPr>
          <p:sp>
            <p:nvSpPr>
              <p:cNvPr id="91" name="TextBox 90"/>
              <p:cNvSpPr txBox="1"/>
              <p:nvPr/>
            </p:nvSpPr>
            <p:spPr>
              <a:xfrm>
                <a:off x="1875419" y="2022188"/>
                <a:ext cx="985847" cy="387798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>
                <a:spAutoFit/>
              </a:bodyPr>
              <a:lstStyle/>
              <a:p>
                <a:pPr algn="r">
                  <a:lnSpc>
                    <a:spcPct val="90000"/>
                  </a:lnSpc>
                </a:pPr>
                <a:r>
                  <a:rPr lang="en-GB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CD4 binding</a:t>
                </a:r>
              </a:p>
              <a:p>
                <a:pPr algn="r">
                  <a:lnSpc>
                    <a:spcPct val="90000"/>
                  </a:lnSpc>
                </a:pPr>
                <a:r>
                  <a:rPr lang="en-GB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site</a:t>
                </a:r>
              </a:p>
            </p:txBody>
          </p:sp>
          <p:cxnSp>
            <p:nvCxnSpPr>
              <p:cNvPr id="92" name="Straight Connector 91"/>
              <p:cNvCxnSpPr/>
              <p:nvPr/>
            </p:nvCxnSpPr>
            <p:spPr>
              <a:xfrm flipV="1">
                <a:off x="2863405" y="1835944"/>
                <a:ext cx="557424" cy="29064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3" name="Oval 92"/>
              <p:cNvSpPr/>
              <p:nvPr/>
            </p:nvSpPr>
            <p:spPr>
              <a:xfrm>
                <a:off x="4404439" y="1703436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9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4" name="Oval 93"/>
              <p:cNvSpPr/>
              <p:nvPr/>
            </p:nvSpPr>
            <p:spPr>
              <a:xfrm>
                <a:off x="3405604" y="1809084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9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95" name="Straight Connector 94"/>
              <p:cNvCxnSpPr/>
              <p:nvPr/>
            </p:nvCxnSpPr>
            <p:spPr>
              <a:xfrm flipV="1">
                <a:off x="2877977" y="1733144"/>
                <a:ext cx="1533714" cy="38616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108" name="4 ready for temsavir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1878" y="309135"/>
            <a:ext cx="4286250" cy="4286250"/>
          </a:xfrm>
          <a:prstGeom prst="rect">
            <a:avLst/>
          </a:prstGeom>
        </p:spPr>
      </p:pic>
      <p:pic>
        <p:nvPicPr>
          <p:cNvPr id="23" name="HIV out of focus 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5" t="17951"/>
          <a:stretch/>
        </p:blipFill>
        <p:spPr>
          <a:xfrm rot="16200000">
            <a:off x="-94866" y="1166366"/>
            <a:ext cx="1394073" cy="1204339"/>
          </a:xfrm>
          <a:prstGeom prst="rect">
            <a:avLst/>
          </a:prstGeom>
        </p:spPr>
      </p:pic>
      <p:pic>
        <p:nvPicPr>
          <p:cNvPr id="22" name="HIV out of focus 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6" r="33918"/>
          <a:stretch/>
        </p:blipFill>
        <p:spPr>
          <a:xfrm rot="16200000">
            <a:off x="289577" y="-415530"/>
            <a:ext cx="1678262" cy="2509322"/>
          </a:xfrm>
          <a:prstGeom prst="rect">
            <a:avLst/>
          </a:prstGeom>
        </p:spPr>
      </p:pic>
      <p:pic>
        <p:nvPicPr>
          <p:cNvPr id="15" name="HIV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100000">
            <a:off x="454234" y="297181"/>
            <a:ext cx="3571875" cy="3743325"/>
          </a:xfrm>
          <a:prstGeom prst="rect">
            <a:avLst/>
          </a:prstGeom>
        </p:spPr>
      </p:pic>
      <p:pic>
        <p:nvPicPr>
          <p:cNvPr id="17" name="HIV with temsavir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100000">
            <a:off x="454233" y="297181"/>
            <a:ext cx="3571875" cy="3743325"/>
          </a:xfrm>
          <a:prstGeom prst="rect">
            <a:avLst/>
          </a:prstGeom>
        </p:spPr>
      </p:pic>
      <p:grpSp>
        <p:nvGrpSpPr>
          <p:cNvPr id="87" name="2 cd4 and co-receptors"/>
          <p:cNvGrpSpPr/>
          <p:nvPr/>
        </p:nvGrpSpPr>
        <p:grpSpPr>
          <a:xfrm>
            <a:off x="2394416" y="3863777"/>
            <a:ext cx="2606040" cy="2606040"/>
            <a:chOff x="2645876" y="3902043"/>
            <a:chExt cx="2606040" cy="2606040"/>
          </a:xfrm>
        </p:grpSpPr>
        <p:pic>
          <p:nvPicPr>
            <p:cNvPr id="69" name="Circled cd4 &amp; coreceptors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45876" y="3902043"/>
              <a:ext cx="2606040" cy="2606040"/>
            </a:xfrm>
            <a:prstGeom prst="rect">
              <a:avLst/>
            </a:prstGeom>
          </p:spPr>
        </p:pic>
        <p:grpSp>
          <p:nvGrpSpPr>
            <p:cNvPr id="85" name="Group 84"/>
            <p:cNvGrpSpPr/>
            <p:nvPr/>
          </p:nvGrpSpPr>
          <p:grpSpPr>
            <a:xfrm>
              <a:off x="3212902" y="4219192"/>
              <a:ext cx="1064394" cy="1128521"/>
              <a:chOff x="3212902" y="4219192"/>
              <a:chExt cx="1064394" cy="1128521"/>
            </a:xfrm>
          </p:grpSpPr>
          <p:sp>
            <p:nvSpPr>
              <p:cNvPr id="73" name="TextBox 72"/>
              <p:cNvSpPr txBox="1"/>
              <p:nvPr/>
            </p:nvSpPr>
            <p:spPr>
              <a:xfrm>
                <a:off x="3212902" y="4219192"/>
                <a:ext cx="1064394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GB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CD4 receptor</a:t>
                </a:r>
              </a:p>
            </p:txBody>
          </p:sp>
          <p:cxnSp>
            <p:nvCxnSpPr>
              <p:cNvPr id="75" name="Straight Connector 74"/>
              <p:cNvCxnSpPr/>
              <p:nvPr/>
            </p:nvCxnSpPr>
            <p:spPr>
              <a:xfrm flipH="1">
                <a:off x="3396443" y="4478763"/>
                <a:ext cx="1" cy="83895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6" name="Oval 75"/>
              <p:cNvSpPr/>
              <p:nvPr/>
            </p:nvSpPr>
            <p:spPr>
              <a:xfrm>
                <a:off x="3376700" y="5308734"/>
                <a:ext cx="38979" cy="38979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9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84" name="Group 83"/>
            <p:cNvGrpSpPr/>
            <p:nvPr/>
          </p:nvGrpSpPr>
          <p:grpSpPr>
            <a:xfrm>
              <a:off x="3900495" y="4644602"/>
              <a:ext cx="1147750" cy="1557581"/>
              <a:chOff x="4089338" y="4555150"/>
              <a:chExt cx="1147750" cy="1557581"/>
            </a:xfrm>
          </p:grpSpPr>
          <p:sp>
            <p:nvSpPr>
              <p:cNvPr id="74" name="TextBox 73"/>
              <p:cNvSpPr txBox="1"/>
              <p:nvPr/>
            </p:nvSpPr>
            <p:spPr>
              <a:xfrm>
                <a:off x="4089338" y="4555150"/>
                <a:ext cx="1147750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GB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CCR5/CXCR4</a:t>
                </a:r>
              </a:p>
            </p:txBody>
          </p:sp>
          <p:cxnSp>
            <p:nvCxnSpPr>
              <p:cNvPr id="81" name="Straight Connector 80"/>
              <p:cNvCxnSpPr/>
              <p:nvPr/>
            </p:nvCxnSpPr>
            <p:spPr>
              <a:xfrm>
                <a:off x="4294246" y="4799705"/>
                <a:ext cx="0" cy="128302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2" name="Oval 81"/>
              <p:cNvSpPr/>
              <p:nvPr/>
            </p:nvSpPr>
            <p:spPr>
              <a:xfrm>
                <a:off x="4274502" y="6073752"/>
                <a:ext cx="38979" cy="38979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9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pic>
        <p:nvPicPr>
          <p:cNvPr id="114" name="Temsavir left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5350" y="2153182"/>
            <a:ext cx="4720020" cy="2656455"/>
          </a:xfrm>
          <a:prstGeom prst="rect">
            <a:avLst/>
          </a:prstGeom>
        </p:spPr>
      </p:pic>
      <p:sp>
        <p:nvSpPr>
          <p:cNvPr id="115" name="temsavir legend"/>
          <p:cNvSpPr txBox="1"/>
          <p:nvPr/>
        </p:nvSpPr>
        <p:spPr>
          <a:xfrm>
            <a:off x="3788287" y="2767680"/>
            <a:ext cx="923394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Temsavir</a:t>
            </a:r>
          </a:p>
        </p:txBody>
      </p:sp>
      <p:pic>
        <p:nvPicPr>
          <p:cNvPr id="116" name="Temsavir left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5350" y="2153182"/>
            <a:ext cx="4720020" cy="2656455"/>
          </a:xfrm>
          <a:prstGeom prst="rect">
            <a:avLst/>
          </a:prstGeom>
        </p:spPr>
      </p:pic>
      <p:pic>
        <p:nvPicPr>
          <p:cNvPr id="117" name="Temsavir left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5350" y="2153182"/>
            <a:ext cx="4720020" cy="2656455"/>
          </a:xfrm>
          <a:prstGeom prst="rect">
            <a:avLst/>
          </a:prstGeom>
        </p:spPr>
      </p:pic>
      <p:grpSp>
        <p:nvGrpSpPr>
          <p:cNvPr id="138" name="5 temsavir bound close up"/>
          <p:cNvGrpSpPr/>
          <p:nvPr/>
        </p:nvGrpSpPr>
        <p:grpSpPr>
          <a:xfrm>
            <a:off x="4591878" y="309135"/>
            <a:ext cx="4286250" cy="4286250"/>
            <a:chOff x="4591878" y="309135"/>
            <a:chExt cx="4286250" cy="4286250"/>
          </a:xfrm>
        </p:grpSpPr>
        <p:pic>
          <p:nvPicPr>
            <p:cNvPr id="121" name="5 temsavir bound Close up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91878" y="309135"/>
              <a:ext cx="4286250" cy="4286250"/>
            </a:xfrm>
            <a:prstGeom prst="rect">
              <a:avLst/>
            </a:prstGeom>
          </p:spPr>
        </p:pic>
        <p:grpSp>
          <p:nvGrpSpPr>
            <p:cNvPr id="137" name="Group 136"/>
            <p:cNvGrpSpPr/>
            <p:nvPr/>
          </p:nvGrpSpPr>
          <p:grpSpPr>
            <a:xfrm>
              <a:off x="5957180" y="1999900"/>
              <a:ext cx="1589937" cy="1435467"/>
              <a:chOff x="5957180" y="1999900"/>
              <a:chExt cx="1589937" cy="1435467"/>
            </a:xfrm>
          </p:grpSpPr>
          <p:cxnSp>
            <p:nvCxnSpPr>
              <p:cNvPr id="124" name="Straight Connector 123"/>
              <p:cNvCxnSpPr/>
              <p:nvPr/>
            </p:nvCxnSpPr>
            <p:spPr>
              <a:xfrm flipV="1">
                <a:off x="7088002" y="2039168"/>
                <a:ext cx="429151" cy="78537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5" name="Oval 124"/>
              <p:cNvSpPr/>
              <p:nvPr/>
            </p:nvSpPr>
            <p:spPr>
              <a:xfrm>
                <a:off x="7501398" y="1999900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9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126" name="Straight Connector 125"/>
              <p:cNvCxnSpPr/>
              <p:nvPr/>
            </p:nvCxnSpPr>
            <p:spPr>
              <a:xfrm flipH="1" flipV="1">
                <a:off x="5994088" y="2243926"/>
                <a:ext cx="314151" cy="58342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7" name="Oval 126"/>
              <p:cNvSpPr/>
              <p:nvPr/>
            </p:nvSpPr>
            <p:spPr>
              <a:xfrm>
                <a:off x="5961179" y="220518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9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8" name="Rectangle: Rounded Corners 127"/>
              <p:cNvSpPr/>
              <p:nvPr/>
            </p:nvSpPr>
            <p:spPr>
              <a:xfrm>
                <a:off x="5957180" y="2823367"/>
                <a:ext cx="1502875" cy="612000"/>
              </a:xfrm>
              <a:prstGeom prst="roundRect">
                <a:avLst/>
              </a:prstGeom>
              <a:solidFill>
                <a:schemeClr val="accent1">
                  <a:alpha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9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3" name="TextBox 122"/>
              <p:cNvSpPr txBox="1"/>
              <p:nvPr/>
            </p:nvSpPr>
            <p:spPr>
              <a:xfrm>
                <a:off x="6096270" y="2859293"/>
                <a:ext cx="1224694" cy="540148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n-GB" sz="13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Temsavir</a:t>
                </a:r>
                <a:r>
                  <a:rPr lang="en-GB" sz="13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binds</a:t>
                </a:r>
                <a:br>
                  <a:rPr lang="en-GB" sz="13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GB" sz="13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near the</a:t>
                </a:r>
                <a:br>
                  <a:rPr lang="en-GB" sz="13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GB" sz="13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CD4 binding site</a:t>
                </a:r>
              </a:p>
            </p:txBody>
          </p:sp>
        </p:grpSp>
      </p:grpSp>
      <p:grpSp>
        <p:nvGrpSpPr>
          <p:cNvPr id="139" name="6 HIV can't bind"/>
          <p:cNvGrpSpPr/>
          <p:nvPr/>
        </p:nvGrpSpPr>
        <p:grpSpPr>
          <a:xfrm>
            <a:off x="4591878" y="309135"/>
            <a:ext cx="4286250" cy="4286250"/>
            <a:chOff x="4569864" y="307648"/>
            <a:chExt cx="4286250" cy="4286250"/>
          </a:xfrm>
        </p:grpSpPr>
        <p:pic>
          <p:nvPicPr>
            <p:cNvPr id="140" name="Picture 139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69864" y="307648"/>
              <a:ext cx="4286250" cy="4286250"/>
            </a:xfrm>
            <a:prstGeom prst="rect">
              <a:avLst/>
            </a:prstGeom>
          </p:spPr>
        </p:pic>
        <p:pic>
          <p:nvPicPr>
            <p:cNvPr id="141" name="Picture 140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69864" y="307648"/>
              <a:ext cx="4286250" cy="4286250"/>
            </a:xfrm>
            <a:prstGeom prst="rect">
              <a:avLst/>
            </a:prstGeom>
          </p:spPr>
        </p:pic>
        <p:pic>
          <p:nvPicPr>
            <p:cNvPr id="142" name="Picture 141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69864" y="307648"/>
              <a:ext cx="4286250" cy="4286250"/>
            </a:xfrm>
            <a:prstGeom prst="rect">
              <a:avLst/>
            </a:prstGeom>
          </p:spPr>
        </p:pic>
        <p:grpSp>
          <p:nvGrpSpPr>
            <p:cNvPr id="143" name="Group 142"/>
            <p:cNvGrpSpPr/>
            <p:nvPr/>
          </p:nvGrpSpPr>
          <p:grpSpPr>
            <a:xfrm>
              <a:off x="4686748" y="1304938"/>
              <a:ext cx="2563332" cy="1255728"/>
              <a:chOff x="3372845" y="3242583"/>
              <a:chExt cx="2563332" cy="1255728"/>
            </a:xfrm>
          </p:grpSpPr>
          <p:sp>
            <p:nvSpPr>
              <p:cNvPr id="144" name="TextBox 143"/>
              <p:cNvSpPr txBox="1"/>
              <p:nvPr/>
            </p:nvSpPr>
            <p:spPr>
              <a:xfrm>
                <a:off x="3372845" y="3242583"/>
                <a:ext cx="1411549" cy="12557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44463">
                  <a:lnSpc>
                    <a:spcPct val="90000"/>
                  </a:lnSpc>
                </a:pPr>
                <a:r>
                  <a:rPr lang="en-GB" sz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r>
                  <a:rPr lang="en-GB" sz="1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Temsavir</a:t>
                </a:r>
                <a:r>
                  <a:rPr lang="en-GB" sz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 prevents gp120 </a:t>
                </a:r>
              </a:p>
              <a:p>
                <a:pPr marL="77788">
                  <a:lnSpc>
                    <a:spcPct val="90000"/>
                  </a:lnSpc>
                </a:pPr>
                <a:r>
                  <a:rPr lang="en-GB" sz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conformational      </a:t>
                </a:r>
              </a:p>
              <a:p>
                <a:pPr marL="44450">
                  <a:lnSpc>
                    <a:spcPct val="90000"/>
                  </a:lnSpc>
                </a:pPr>
                <a:r>
                  <a:rPr lang="en-GB" sz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change, </a:t>
                </a:r>
              </a:p>
              <a:p>
                <a:pPr>
                  <a:lnSpc>
                    <a:spcPct val="90000"/>
                  </a:lnSpc>
                </a:pPr>
                <a:r>
                  <a:rPr lang="en-GB" sz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inhibiting </a:t>
                </a:r>
              </a:p>
              <a:p>
                <a:pPr>
                  <a:lnSpc>
                    <a:spcPct val="90000"/>
                  </a:lnSpc>
                </a:pPr>
                <a:r>
                  <a:rPr lang="en-GB" sz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HIV-1 </a:t>
                </a:r>
              </a:p>
              <a:p>
                <a:pPr>
                  <a:lnSpc>
                    <a:spcPct val="90000"/>
                  </a:lnSpc>
                </a:pPr>
                <a:r>
                  <a:rPr lang="en-GB" sz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attachment</a:t>
                </a:r>
              </a:p>
            </p:txBody>
          </p:sp>
          <p:cxnSp>
            <p:nvCxnSpPr>
              <p:cNvPr id="145" name="Straight Connector 144"/>
              <p:cNvCxnSpPr/>
              <p:nvPr/>
            </p:nvCxnSpPr>
            <p:spPr>
              <a:xfrm>
                <a:off x="4570417" y="3740236"/>
                <a:ext cx="1349316" cy="47897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6" name="Oval 145"/>
              <p:cNvSpPr/>
              <p:nvPr/>
            </p:nvSpPr>
            <p:spPr>
              <a:xfrm>
                <a:off x="5890458" y="4203523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9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147" name="Straight Connector 146"/>
              <p:cNvCxnSpPr/>
              <p:nvPr/>
            </p:nvCxnSpPr>
            <p:spPr>
              <a:xfrm>
                <a:off x="4570417" y="3740236"/>
                <a:ext cx="388698" cy="55728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8" name="Oval 147"/>
              <p:cNvSpPr/>
              <p:nvPr/>
            </p:nvSpPr>
            <p:spPr>
              <a:xfrm>
                <a:off x="4921222" y="4284682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9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pic>
        <p:nvPicPr>
          <p:cNvPr id="149" name="7 HIV bounce 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1878" y="309135"/>
            <a:ext cx="4286250" cy="4286250"/>
          </a:xfrm>
          <a:prstGeom prst="rect">
            <a:avLst/>
          </a:prstGeom>
        </p:spPr>
      </p:pic>
      <p:grpSp>
        <p:nvGrpSpPr>
          <p:cNvPr id="150" name="8 HIV bounce 2"/>
          <p:cNvGrpSpPr/>
          <p:nvPr/>
        </p:nvGrpSpPr>
        <p:grpSpPr>
          <a:xfrm>
            <a:off x="4591878" y="309135"/>
            <a:ext cx="4286250" cy="4286250"/>
            <a:chOff x="-3170490" y="888762"/>
            <a:chExt cx="4286250" cy="4286250"/>
          </a:xfrm>
        </p:grpSpPr>
        <p:pic>
          <p:nvPicPr>
            <p:cNvPr id="151" name="Picture 150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170490" y="888762"/>
              <a:ext cx="4286250" cy="4286250"/>
            </a:xfrm>
            <a:prstGeom prst="rect">
              <a:avLst/>
            </a:prstGeom>
          </p:spPr>
        </p:pic>
        <p:sp>
          <p:nvSpPr>
            <p:cNvPr id="152" name="TextBox 151"/>
            <p:cNvSpPr txBox="1"/>
            <p:nvPr/>
          </p:nvSpPr>
          <p:spPr>
            <a:xfrm>
              <a:off x="-1936080" y="2572170"/>
              <a:ext cx="1857881" cy="24622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GB" sz="1600" dirty="0">
                  <a:latin typeface="Arial" panose="020B0604020202020204" pitchFamily="34" charset="0"/>
                  <a:cs typeface="Arial" panose="020B0604020202020204" pitchFamily="34" charset="0"/>
                </a:rPr>
                <a:t>Attachment inhibited</a:t>
              </a: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429221" y="195863"/>
            <a:ext cx="8714779" cy="866175"/>
            <a:chOff x="429221" y="195863"/>
            <a:chExt cx="8714779" cy="866175"/>
          </a:xfrm>
        </p:grpSpPr>
        <p:sp>
          <p:nvSpPr>
            <p:cNvPr id="71" name="Title 25"/>
            <p:cNvSpPr txBox="1">
              <a:spLocks noChangeArrowheads="1"/>
            </p:cNvSpPr>
            <p:nvPr/>
          </p:nvSpPr>
          <p:spPr>
            <a:xfrm>
              <a:off x="429221" y="195863"/>
              <a:ext cx="7543800" cy="838200"/>
            </a:xfrm>
            <a:prstGeom prst="rect">
              <a:avLst/>
            </a:prstGeom>
          </p:spPr>
          <p:txBody>
            <a:bodyPr anchor="b" anchorCtr="0"/>
            <a:lstStyle>
              <a:lvl1pPr algn="l" rtl="0" eaLnBrk="0" fontAlgn="base" hangingPunct="0">
                <a:lnSpc>
                  <a:spcPts val="3500"/>
                </a:lnSpc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E31836"/>
                  </a:solidFill>
                  <a:latin typeface="Arial" panose="020B0604020202020204" pitchFamily="34" charset="0"/>
                  <a:ea typeface="Arial" charset="0"/>
                  <a:cs typeface="Arial" panose="020B0604020202020204" pitchFamily="34" charset="0"/>
                </a:defRPr>
              </a:lvl1pPr>
              <a:lvl2pPr algn="l" rtl="0" eaLnBrk="0" fontAlgn="base" hangingPunct="0">
                <a:lnSpc>
                  <a:spcPts val="3500"/>
                </a:lnSpc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E31836"/>
                  </a:solidFill>
                  <a:latin typeface="Arial" pitchFamily="34" charset="0"/>
                  <a:ea typeface="Arial" charset="0"/>
                  <a:cs typeface="Arial" charset="0"/>
                </a:defRPr>
              </a:lvl2pPr>
              <a:lvl3pPr algn="l" rtl="0" eaLnBrk="0" fontAlgn="base" hangingPunct="0">
                <a:lnSpc>
                  <a:spcPts val="3500"/>
                </a:lnSpc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E31836"/>
                  </a:solidFill>
                  <a:latin typeface="Arial" pitchFamily="34" charset="0"/>
                  <a:ea typeface="Arial" charset="0"/>
                  <a:cs typeface="Arial" charset="0"/>
                </a:defRPr>
              </a:lvl3pPr>
              <a:lvl4pPr algn="l" rtl="0" eaLnBrk="0" fontAlgn="base" hangingPunct="0">
                <a:lnSpc>
                  <a:spcPts val="3500"/>
                </a:lnSpc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E31836"/>
                  </a:solidFill>
                  <a:latin typeface="Arial" pitchFamily="34" charset="0"/>
                  <a:ea typeface="Arial" charset="0"/>
                  <a:cs typeface="Arial" charset="0"/>
                </a:defRPr>
              </a:lvl4pPr>
              <a:lvl5pPr algn="l" rtl="0" eaLnBrk="0" fontAlgn="base" hangingPunct="0">
                <a:lnSpc>
                  <a:spcPts val="3500"/>
                </a:lnSpc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E31836"/>
                  </a:solidFill>
                  <a:latin typeface="Arial" pitchFamily="34" charset="0"/>
                  <a:ea typeface="Arial" charset="0"/>
                  <a:cs typeface="Arial" charset="0"/>
                </a:defRPr>
              </a:lvl5pPr>
              <a:lvl6pPr marL="457200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rgbClr val="B61229"/>
                  </a:solidFill>
                  <a:latin typeface="Century Gothic" pitchFamily="34" charset="0"/>
                  <a:cs typeface="Arial" charset="0"/>
                </a:defRPr>
              </a:lvl6pPr>
              <a:lvl7pPr marL="914400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rgbClr val="B61229"/>
                  </a:solidFill>
                  <a:latin typeface="Century Gothic" pitchFamily="34" charset="0"/>
                  <a:cs typeface="Arial" charset="0"/>
                </a:defRPr>
              </a:lvl7pPr>
              <a:lvl8pPr marL="1371600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rgbClr val="B61229"/>
                  </a:solidFill>
                  <a:latin typeface="Century Gothic" pitchFamily="34" charset="0"/>
                  <a:cs typeface="Arial" charset="0"/>
                </a:defRPr>
              </a:lvl8pPr>
              <a:lvl9pPr marL="1828800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rgbClr val="B61229"/>
                  </a:solidFill>
                  <a:latin typeface="Century Gothic" pitchFamily="34" charset="0"/>
                  <a:cs typeface="Arial" charset="0"/>
                </a:defRPr>
              </a:lvl9pPr>
            </a:lstStyle>
            <a:p>
              <a:r>
                <a:rPr lang="en-US" altLang="en-US" sz="3200" kern="0" dirty="0"/>
                <a:t>Temsavir Proposed Mode of Action</a:t>
              </a:r>
            </a:p>
          </p:txBody>
        </p:sp>
        <p:cxnSp>
          <p:nvCxnSpPr>
            <p:cNvPr id="72" name="Straight Connector 71">
              <a:extLst/>
            </p:cNvPr>
            <p:cNvCxnSpPr/>
            <p:nvPr/>
          </p:nvCxnSpPr>
          <p:spPr>
            <a:xfrm>
              <a:off x="468313" y="1062038"/>
              <a:ext cx="8675687" cy="0"/>
            </a:xfrm>
            <a:prstGeom prst="line">
              <a:avLst/>
            </a:prstGeom>
            <a:ln w="25400">
              <a:solidFill>
                <a:srgbClr val="E3183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Box 2"/>
          <p:cNvSpPr txBox="1"/>
          <p:nvPr/>
        </p:nvSpPr>
        <p:spPr>
          <a:xfrm>
            <a:off x="0" y="6593472"/>
            <a:ext cx="9143999" cy="264528"/>
          </a:xfrm>
          <a:prstGeom prst="rect">
            <a:avLst/>
          </a:prstGeom>
          <a:solidFill>
            <a:schemeClr val="accent2">
              <a:alpha val="25000"/>
            </a:schemeClr>
          </a:solidFill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GB" sz="1200" dirty="0">
                <a:solidFill>
                  <a:schemeClr val="bg1"/>
                </a:solidFill>
              </a:rPr>
              <a:t>Conceptualization and Design by Max Lataillade (ViiV Healthcare) and John Wong (Nucleus Global), funded by ViiV Healthcare</a:t>
            </a:r>
          </a:p>
        </p:txBody>
      </p:sp>
    </p:spTree>
    <p:extLst>
      <p:ext uri="{BB962C8B-B14F-4D97-AF65-F5344CB8AC3E}">
        <p14:creationId xmlns:p14="http://schemas.microsoft.com/office/powerpoint/2010/main" val="1058486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2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5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25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7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6" presetClass="emph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57" dur="1250" fill="hold"/>
                                        <p:tgtEl>
                                          <p:spTgt spid="114"/>
                                        </p:tgtEl>
                                      </p:cBhvr>
                                      <p:by x="2000" y="2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42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4.16667E-6 1.11111E-6 L -0.21632 0.0456 " pathEditMode="relative" rAng="0" ptsTypes="AA">
                                      <p:cBhvr>
                                        <p:cTn id="59" dur="175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816" y="2269"/>
                                    </p:animMotion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6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64" dur="1000" fill="hold"/>
                                        <p:tgtEl>
                                          <p:spTgt spid="116"/>
                                        </p:tgtEl>
                                      </p:cBhvr>
                                      <p:by x="2000" y="2000"/>
                                    </p:animScale>
                                  </p:childTnLst>
                                </p:cTn>
                              </p:par>
                              <p:par>
                                <p:cTn id="6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1.11111E-6 L 0.33715 -0.23704 " pathEditMode="relative" rAng="0" ptsTypes="AA">
                                      <p:cBhvr>
                                        <p:cTn id="66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858" y="-11852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6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71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2000" y="2000"/>
                                    </p:animScale>
                                  </p:childTnLst>
                                </p:cTn>
                              </p:par>
                              <p:par>
                                <p:cTn id="7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1.11111E-6 L 0.22517 -0.24352 " pathEditMode="relative" rAng="0" ptsTypes="AA">
                                      <p:cBhvr>
                                        <p:cTn id="73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50" y="-121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000"/>
                            </p:stCondLst>
                            <p:childTnLst>
                              <p:par>
                                <p:cTn id="7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75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0"/>
                            </p:stCondLst>
                            <p:childTnLst>
                              <p:par>
                                <p:cTn id="82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75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8750"/>
                            </p:stCondLst>
                            <p:childTnLst>
                              <p:par>
                                <p:cTn id="86" presetID="10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1000"/>
                            </p:stCondLst>
                            <p:childTnLst>
                              <p:par>
                                <p:cTn id="90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" grpId="0"/>
      <p:bldP spid="115" grpId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Text all: HIV accum..."/>
          <p:cNvGrpSpPr/>
          <p:nvPr/>
        </p:nvGrpSpPr>
        <p:grpSpPr>
          <a:xfrm>
            <a:off x="5084466" y="713431"/>
            <a:ext cx="2964381" cy="1512000"/>
            <a:chOff x="5084466" y="713431"/>
            <a:chExt cx="3788229" cy="1512000"/>
          </a:xfrm>
        </p:grpSpPr>
        <p:sp>
          <p:nvSpPr>
            <p:cNvPr id="72" name="Rectangle: Rounded Corners 71"/>
            <p:cNvSpPr/>
            <p:nvPr/>
          </p:nvSpPr>
          <p:spPr>
            <a:xfrm>
              <a:off x="5084466" y="713431"/>
              <a:ext cx="3788229" cy="1512000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  <a:alpha val="75000"/>
              </a:schemeClr>
            </a:solidFill>
            <a:ln w="38100">
              <a:solidFill>
                <a:schemeClr val="bg1">
                  <a:alpha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0" name="Rectangle 69"/>
            <p:cNvSpPr/>
            <p:nvPr/>
          </p:nvSpPr>
          <p:spPr>
            <a:xfrm>
              <a:off x="5274962" y="749101"/>
              <a:ext cx="3429694" cy="62004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r>
                <a:rPr lang="en-GB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Viruses accumulate in extracellular space  </a:t>
              </a:r>
            </a:p>
            <a:p>
              <a:r>
                <a:rPr lang="en-GB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and are subsequently removed by the host immune system</a:t>
              </a:r>
              <a:endPara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69" name="Picture 6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00"/>
          <a:stretch/>
        </p:blipFill>
        <p:spPr>
          <a:xfrm>
            <a:off x="3260690" y="0"/>
            <a:ext cx="1451987" cy="1209510"/>
          </a:xfrm>
          <a:prstGeom prst="rect">
            <a:avLst/>
          </a:prstGeom>
        </p:spPr>
      </p:pic>
      <p:pic>
        <p:nvPicPr>
          <p:cNvPr id="68" name="Picture 6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26038"/>
            <a:ext cx="882581" cy="882581"/>
          </a:xfrm>
          <a:prstGeom prst="rect">
            <a:avLst/>
          </a:prstGeom>
        </p:spPr>
      </p:pic>
      <p:pic>
        <p:nvPicPr>
          <p:cNvPr id="63" name="HIV with temsavir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273173">
            <a:off x="2559804" y="340228"/>
            <a:ext cx="2409980" cy="2525659"/>
          </a:xfrm>
          <a:prstGeom prst="rect">
            <a:avLst/>
          </a:prstGeom>
        </p:spPr>
      </p:pic>
      <p:grpSp>
        <p:nvGrpSpPr>
          <p:cNvPr id="76" name="Text: HIV particles..."/>
          <p:cNvGrpSpPr/>
          <p:nvPr/>
        </p:nvGrpSpPr>
        <p:grpSpPr>
          <a:xfrm>
            <a:off x="5084466" y="713294"/>
            <a:ext cx="2964381" cy="1512000"/>
            <a:chOff x="5084466" y="713295"/>
            <a:chExt cx="3788229" cy="1512000"/>
          </a:xfrm>
        </p:grpSpPr>
        <p:sp>
          <p:nvSpPr>
            <p:cNvPr id="71" name="Rectangle: Rounded Corners 70"/>
            <p:cNvSpPr/>
            <p:nvPr/>
          </p:nvSpPr>
          <p:spPr>
            <a:xfrm>
              <a:off x="5084466" y="713295"/>
              <a:ext cx="3788229" cy="1512000"/>
            </a:xfrm>
            <a:prstGeom prst="roundRect">
              <a:avLst>
                <a:gd name="adj" fmla="val 16395"/>
              </a:avLst>
            </a:prstGeom>
            <a:solidFill>
              <a:schemeClr val="accent5">
                <a:lumMod val="20000"/>
                <a:lumOff val="80000"/>
                <a:alpha val="75000"/>
              </a:schemeClr>
            </a:solidFill>
            <a:ln w="38100">
              <a:solidFill>
                <a:schemeClr val="bg1">
                  <a:alpha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5277834" y="747364"/>
              <a:ext cx="3429694" cy="56143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r>
                <a:rPr lang="en-US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Viruses accumulate in extracellular space… </a:t>
              </a:r>
            </a:p>
          </p:txBody>
        </p:sp>
      </p:grpSp>
      <p:pic>
        <p:nvPicPr>
          <p:cNvPr id="62" name="Picture 6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64722" cy="1764722"/>
          </a:xfrm>
          <a:prstGeom prst="rect">
            <a:avLst/>
          </a:prstGeom>
        </p:spPr>
      </p:pic>
      <p:pic>
        <p:nvPicPr>
          <p:cNvPr id="64" name="Picture 6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97"/>
          <a:stretch/>
        </p:blipFill>
        <p:spPr>
          <a:xfrm>
            <a:off x="-1" y="2935794"/>
            <a:ext cx="1095271" cy="1245996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272" y="3058048"/>
            <a:ext cx="1457012" cy="1457012"/>
          </a:xfrm>
          <a:prstGeom prst="rect">
            <a:avLst/>
          </a:prstGeom>
        </p:spPr>
      </p:pic>
      <p:pic>
        <p:nvPicPr>
          <p:cNvPr id="66" name="Picture 6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78"/>
          <a:stretch/>
        </p:blipFill>
        <p:spPr>
          <a:xfrm>
            <a:off x="-1" y="1421842"/>
            <a:ext cx="966317" cy="1457012"/>
          </a:xfrm>
          <a:prstGeom prst="rect">
            <a:avLst/>
          </a:prstGeom>
        </p:spPr>
      </p:pic>
      <p:pic>
        <p:nvPicPr>
          <p:cNvPr id="67" name="Picture 6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00"/>
          <a:stretch/>
        </p:blipFill>
        <p:spPr>
          <a:xfrm>
            <a:off x="1661327" y="0"/>
            <a:ext cx="1684774" cy="1403422"/>
          </a:xfrm>
          <a:prstGeom prst="rect">
            <a:avLst/>
          </a:prstGeom>
        </p:spPr>
      </p:pic>
      <p:pic>
        <p:nvPicPr>
          <p:cNvPr id="60" name="HIV with temsavir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100000">
            <a:off x="381125" y="365946"/>
            <a:ext cx="2811602" cy="2946559"/>
          </a:xfrm>
          <a:prstGeom prst="rect">
            <a:avLst/>
          </a:prstGeom>
        </p:spPr>
      </p:pic>
      <p:pic>
        <p:nvPicPr>
          <p:cNvPr id="19" name="Picture 5">
            <a:extLst>
              <a:ext uri="{FF2B5EF4-FFF2-40B4-BE49-F238E27FC236}">
                <a16:creationId xmlns:a16="http://schemas.microsoft.com/office/drawing/2014/main" id="{C72925E9-B0B1-4B10-95CB-20EE75BF5F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8488" y="260350"/>
            <a:ext cx="6746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0" y="6593472"/>
            <a:ext cx="9143999" cy="264528"/>
          </a:xfrm>
          <a:prstGeom prst="rect">
            <a:avLst/>
          </a:prstGeom>
          <a:solidFill>
            <a:schemeClr val="accent2">
              <a:alpha val="25000"/>
            </a:schemeClr>
          </a:solidFill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GB" sz="1200" dirty="0">
                <a:solidFill>
                  <a:schemeClr val="bg1"/>
                </a:solidFill>
              </a:rPr>
              <a:t>Conceptualization and Design by Max Lataillade (ViiV Healthcare) and John Wong (Nucleus Global), funded by ViiV Healthcare</a:t>
            </a:r>
          </a:p>
        </p:txBody>
      </p:sp>
    </p:spTree>
    <p:extLst>
      <p:ext uri="{BB962C8B-B14F-4D97-AF65-F5344CB8AC3E}">
        <p14:creationId xmlns:p14="http://schemas.microsoft.com/office/powerpoint/2010/main" val="3367846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75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750"/>
                            </p:stCondLst>
                            <p:childTnLst>
                              <p:par>
                                <p:cTn id="40" presetID="10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750"/>
                            </p:stCondLst>
                            <p:childTnLst>
                              <p:par>
                                <p:cTn id="5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500"/>
                            </p:stCondLst>
                            <p:childTnLst>
                              <p:par>
                                <p:cTn id="6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2"/>
          <p:cNvSpPr>
            <a:spLocks noGrp="1"/>
          </p:cNvSpPr>
          <p:nvPr>
            <p:ph type="title"/>
          </p:nvPr>
        </p:nvSpPr>
        <p:spPr>
          <a:xfrm>
            <a:off x="533400" y="152400"/>
            <a:ext cx="7543800" cy="838200"/>
          </a:xfrm>
        </p:spPr>
        <p:txBody>
          <a:bodyPr/>
          <a:lstStyle/>
          <a:p>
            <a:r>
              <a:rPr lang="en-US" altLang="en-US" dirty="0"/>
              <a:t>Study Design</a:t>
            </a:r>
          </a:p>
        </p:txBody>
      </p:sp>
      <p:sp>
        <p:nvSpPr>
          <p:cNvPr id="8" name="Rectangle 7"/>
          <p:cNvSpPr/>
          <p:nvPr/>
        </p:nvSpPr>
        <p:spPr>
          <a:xfrm>
            <a:off x="275497" y="1653711"/>
            <a:ext cx="2590227" cy="1754326"/>
          </a:xfrm>
          <a:prstGeom prst="rect">
            <a:avLst/>
          </a:prstGeom>
          <a:solidFill>
            <a:srgbClr val="D9D9D9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00" b="1" dirty="0"/>
              <a:t>Randomised Cohort</a:t>
            </a:r>
            <a:r>
              <a:rPr lang="en-US" altLang="en-US" sz="1200" baseline="30000" dirty="0"/>
              <a:t> §</a:t>
            </a:r>
            <a:r>
              <a:rPr lang="en-GB" sz="1200" b="1" dirty="0"/>
              <a:t>:</a:t>
            </a:r>
          </a:p>
          <a:p>
            <a:pPr>
              <a:defRPr/>
            </a:pPr>
            <a:r>
              <a:rPr lang="en-GB" sz="1200" dirty="0"/>
              <a:t>HTE participants failing current regimen with confirmed HIV-1 RNA ≥ 400 c/mL and: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sz="1200" dirty="0"/>
              <a:t>1 or 2 ARV classes remaining &amp; ≥1 fully active &amp; available agent per class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1200" dirty="0"/>
              <a:t>Unable to construct viable regimen from remaining agents</a:t>
            </a:r>
          </a:p>
        </p:txBody>
      </p:sp>
      <p:sp>
        <p:nvSpPr>
          <p:cNvPr id="9" name="Rectangle 20"/>
          <p:cNvSpPr>
            <a:spLocks noChangeArrowheads="1"/>
          </p:cNvSpPr>
          <p:nvPr/>
        </p:nvSpPr>
        <p:spPr bwMode="auto">
          <a:xfrm>
            <a:off x="3797300" y="3374699"/>
            <a:ext cx="779463" cy="2809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marL="284163" indent="-284163" algn="ctr" defTabSz="796925">
              <a:spcBef>
                <a:spcPct val="25000"/>
              </a:spcBef>
              <a:buClr>
                <a:srgbClr val="FF6623"/>
              </a:buClr>
              <a:buSzPct val="125000"/>
              <a:buFont typeface="Symbol" pitchFamily="18" charset="2"/>
              <a:buNone/>
              <a:defRPr/>
            </a:pPr>
            <a:r>
              <a:rPr lang="en-US" sz="1200" b="1" dirty="0">
                <a:solidFill>
                  <a:srgbClr val="000000"/>
                </a:solidFill>
                <a:latin typeface="+mj-lt"/>
                <a:ea typeface="MS PGothic" pitchFamily="34" charset="-128"/>
              </a:rPr>
              <a:t>Day 1</a:t>
            </a:r>
          </a:p>
        </p:txBody>
      </p:sp>
      <p:cxnSp>
        <p:nvCxnSpPr>
          <p:cNvPr id="19463" name="Straight Connector 19"/>
          <p:cNvCxnSpPr>
            <a:cxnSpLocks noChangeShapeType="1"/>
            <a:stCxn id="13" idx="6"/>
          </p:cNvCxnSpPr>
          <p:nvPr/>
        </p:nvCxnSpPr>
        <p:spPr bwMode="auto">
          <a:xfrm>
            <a:off x="4191000" y="3244524"/>
            <a:ext cx="4465638" cy="11112"/>
          </a:xfrm>
          <a:prstGeom prst="line">
            <a:avLst/>
          </a:prstGeom>
          <a:noFill/>
          <a:ln w="19050" algn="ctr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" name="AutoShape 4"/>
          <p:cNvSpPr>
            <a:spLocks noChangeArrowheads="1"/>
          </p:cNvSpPr>
          <p:nvPr/>
        </p:nvSpPr>
        <p:spPr bwMode="auto">
          <a:xfrm>
            <a:off x="4097339" y="2452779"/>
            <a:ext cx="876411" cy="664524"/>
          </a:xfrm>
          <a:prstGeom prst="homePlate">
            <a:avLst>
              <a:gd name="adj" fmla="val 37877"/>
            </a:avLst>
          </a:prstGeom>
          <a:solidFill>
            <a:schemeClr val="accent4"/>
          </a:solidFill>
          <a:ln w="19050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dirty="0"/>
              <a:t>Blinded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dirty="0"/>
              <a:t>placebo +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dirty="0"/>
              <a:t>failing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dirty="0"/>
              <a:t>regimen</a:t>
            </a:r>
          </a:p>
        </p:txBody>
      </p:sp>
      <p:sp>
        <p:nvSpPr>
          <p:cNvPr id="12" name="AutoShape 4"/>
          <p:cNvSpPr>
            <a:spLocks noChangeArrowheads="1"/>
          </p:cNvSpPr>
          <p:nvPr/>
        </p:nvSpPr>
        <p:spPr bwMode="auto">
          <a:xfrm>
            <a:off x="4097338" y="1718546"/>
            <a:ext cx="876412" cy="664894"/>
          </a:xfrm>
          <a:prstGeom prst="homePlate">
            <a:avLst>
              <a:gd name="adj" fmla="val 37877"/>
            </a:avLst>
          </a:prstGeom>
          <a:solidFill>
            <a:srgbClr val="0098DB"/>
          </a:solidFill>
          <a:ln w="19050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50" b="1" dirty="0">
                <a:solidFill>
                  <a:schemeClr val="bg1"/>
                </a:solidFill>
              </a:rPr>
              <a:t>Blinded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50" b="1" dirty="0">
                <a:solidFill>
                  <a:schemeClr val="bg1"/>
                </a:solidFill>
              </a:rPr>
              <a:t>FTR 600 mg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50" b="1" dirty="0">
                <a:solidFill>
                  <a:schemeClr val="bg1"/>
                </a:solidFill>
              </a:rPr>
              <a:t>BID + failing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50" b="1" dirty="0">
                <a:solidFill>
                  <a:schemeClr val="bg1"/>
                </a:solidFill>
              </a:rPr>
              <a:t>regimen</a:t>
            </a:r>
          </a:p>
        </p:txBody>
      </p:sp>
      <p:sp>
        <p:nvSpPr>
          <p:cNvPr id="13" name="Oval 12"/>
          <p:cNvSpPr/>
          <p:nvPr/>
        </p:nvSpPr>
        <p:spPr>
          <a:xfrm>
            <a:off x="4097338" y="3198486"/>
            <a:ext cx="93662" cy="9048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200" dirty="0"/>
          </a:p>
        </p:txBody>
      </p:sp>
      <p:sp>
        <p:nvSpPr>
          <p:cNvPr id="14" name="Oval 13"/>
          <p:cNvSpPr/>
          <p:nvPr/>
        </p:nvSpPr>
        <p:spPr>
          <a:xfrm>
            <a:off x="4832350" y="3198486"/>
            <a:ext cx="93663" cy="90488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200" dirty="0">
              <a:solidFill>
                <a:srgbClr val="C00000"/>
              </a:solidFill>
            </a:endParaRPr>
          </a:p>
        </p:txBody>
      </p:sp>
      <p:sp>
        <p:nvSpPr>
          <p:cNvPr id="15" name="AutoShape 2"/>
          <p:cNvSpPr>
            <a:spLocks noChangeArrowheads="1"/>
          </p:cNvSpPr>
          <p:nvPr/>
        </p:nvSpPr>
        <p:spPr bwMode="auto">
          <a:xfrm>
            <a:off x="2984265" y="2025407"/>
            <a:ext cx="1021239" cy="800131"/>
          </a:xfrm>
          <a:prstGeom prst="rightArrow">
            <a:avLst>
              <a:gd name="adj1" fmla="val 57009"/>
              <a:gd name="adj2" fmla="val 30696"/>
            </a:avLst>
          </a:prstGeom>
          <a:solidFill>
            <a:srgbClr val="D9D9D9"/>
          </a:solidFill>
          <a:ln w="19050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/>
              <a:t>  Randomised </a:t>
            </a:r>
            <a:br>
              <a:rPr lang="en-US" sz="1200" b="1" dirty="0"/>
            </a:br>
            <a:r>
              <a:rPr lang="en-US" sz="1200" b="1" dirty="0"/>
              <a:t>3:1</a:t>
            </a:r>
          </a:p>
        </p:txBody>
      </p:sp>
      <p:sp>
        <p:nvSpPr>
          <p:cNvPr id="16" name="Rectangle 20"/>
          <p:cNvSpPr>
            <a:spLocks noChangeArrowheads="1"/>
          </p:cNvSpPr>
          <p:nvPr/>
        </p:nvSpPr>
        <p:spPr bwMode="auto">
          <a:xfrm>
            <a:off x="4343400" y="3542974"/>
            <a:ext cx="779463" cy="2809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marL="284163" indent="-284163" algn="ctr" defTabSz="796925">
              <a:spcBef>
                <a:spcPct val="25000"/>
              </a:spcBef>
              <a:buClr>
                <a:srgbClr val="FF6623"/>
              </a:buClr>
              <a:buSzPct val="125000"/>
              <a:buFont typeface="Symbol" pitchFamily="18" charset="2"/>
              <a:buNone/>
              <a:defRPr/>
            </a:pPr>
            <a:r>
              <a:rPr lang="en-US" sz="1200" b="1" dirty="0">
                <a:solidFill>
                  <a:srgbClr val="C00000"/>
                </a:solidFill>
                <a:latin typeface="+mj-lt"/>
                <a:ea typeface="MS PGothic" pitchFamily="34" charset="-128"/>
              </a:rPr>
              <a:t>Day 8 –</a:t>
            </a:r>
          </a:p>
          <a:p>
            <a:pPr marL="284163" indent="-284163" algn="ctr" defTabSz="796925">
              <a:spcBef>
                <a:spcPct val="25000"/>
              </a:spcBef>
              <a:buClr>
                <a:srgbClr val="FF6623"/>
              </a:buClr>
              <a:buSzPct val="125000"/>
              <a:buFont typeface="Symbol" pitchFamily="18" charset="2"/>
              <a:buNone/>
              <a:defRPr/>
            </a:pPr>
            <a:r>
              <a:rPr lang="en-US" sz="1200" b="1" dirty="0">
                <a:solidFill>
                  <a:srgbClr val="C00000"/>
                </a:solidFill>
                <a:latin typeface="+mj-lt"/>
                <a:ea typeface="MS PGothic" pitchFamily="34" charset="-128"/>
              </a:rPr>
              <a:t>Primary</a:t>
            </a:r>
          </a:p>
          <a:p>
            <a:pPr marL="284163" indent="-284163" algn="ctr" defTabSz="796925">
              <a:spcBef>
                <a:spcPct val="25000"/>
              </a:spcBef>
              <a:buClr>
                <a:srgbClr val="FF6623"/>
              </a:buClr>
              <a:buSzPct val="125000"/>
              <a:buFont typeface="Symbol" pitchFamily="18" charset="2"/>
              <a:buNone/>
              <a:defRPr/>
            </a:pPr>
            <a:r>
              <a:rPr lang="en-US" sz="1200" b="1" dirty="0">
                <a:solidFill>
                  <a:srgbClr val="C00000"/>
                </a:solidFill>
                <a:latin typeface="+mj-lt"/>
                <a:ea typeface="MS PGothic" pitchFamily="34" charset="-128"/>
              </a:rPr>
              <a:t>Endpoint </a:t>
            </a:r>
          </a:p>
        </p:txBody>
      </p:sp>
      <p:sp>
        <p:nvSpPr>
          <p:cNvPr id="18" name="Rectangle 17"/>
          <p:cNvSpPr/>
          <p:nvPr/>
        </p:nvSpPr>
        <p:spPr>
          <a:xfrm>
            <a:off x="305373" y="4097789"/>
            <a:ext cx="2590227" cy="1384995"/>
          </a:xfrm>
          <a:prstGeom prst="rect">
            <a:avLst/>
          </a:prstGeom>
          <a:solidFill>
            <a:srgbClr val="D9D9D9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00" b="1" dirty="0"/>
              <a:t>Non-randomised Cohort </a:t>
            </a:r>
            <a:r>
              <a:rPr lang="en-US" altLang="en-US" sz="1200" baseline="30000" dirty="0"/>
              <a:t>§</a:t>
            </a:r>
            <a:r>
              <a:rPr lang="en-GB" sz="1200" b="1" dirty="0"/>
              <a:t>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00" dirty="0"/>
              <a:t>HTE participants, failing current regimen with confirmed HIV-1 RNA ≥ 400 c/mL and: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1200" dirty="0"/>
              <a:t>0 ARV classes remaining and no remaining fully active approved agents</a:t>
            </a:r>
            <a:r>
              <a:rPr lang="en-US" altLang="en-US" sz="1200" baseline="30000" dirty="0"/>
              <a:t>‡</a:t>
            </a:r>
            <a:endParaRPr lang="en-US" sz="1200" baseline="30000" dirty="0"/>
          </a:p>
        </p:txBody>
      </p:sp>
      <p:sp>
        <p:nvSpPr>
          <p:cNvPr id="19" name="AutoShape 2"/>
          <p:cNvSpPr>
            <a:spLocks noChangeArrowheads="1"/>
          </p:cNvSpPr>
          <p:nvPr/>
        </p:nvSpPr>
        <p:spPr bwMode="auto">
          <a:xfrm>
            <a:off x="2984265" y="4360055"/>
            <a:ext cx="1875549" cy="800131"/>
          </a:xfrm>
          <a:prstGeom prst="rightArrow">
            <a:avLst>
              <a:gd name="adj1" fmla="val 57009"/>
              <a:gd name="adj2" fmla="val 30696"/>
            </a:avLst>
          </a:prstGeom>
          <a:solidFill>
            <a:srgbClr val="D9D9D9"/>
          </a:solidFill>
          <a:ln w="19050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/>
              <a:t>Non-randomised</a:t>
            </a:r>
          </a:p>
        </p:txBody>
      </p:sp>
      <p:cxnSp>
        <p:nvCxnSpPr>
          <p:cNvPr id="20" name="Straight Connector 19"/>
          <p:cNvCxnSpPr>
            <a:cxnSpLocks noChangeShapeType="1"/>
          </p:cNvCxnSpPr>
          <p:nvPr/>
        </p:nvCxnSpPr>
        <p:spPr bwMode="auto">
          <a:xfrm>
            <a:off x="4856163" y="5182861"/>
            <a:ext cx="3865562" cy="7938"/>
          </a:xfrm>
          <a:prstGeom prst="line">
            <a:avLst/>
          </a:prstGeom>
          <a:noFill/>
          <a:ln w="19050" algn="ctr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1" name="AutoShape 4"/>
          <p:cNvSpPr>
            <a:spLocks noChangeArrowheads="1"/>
          </p:cNvSpPr>
          <p:nvPr/>
        </p:nvSpPr>
        <p:spPr bwMode="auto">
          <a:xfrm>
            <a:off x="4949525" y="4447308"/>
            <a:ext cx="3749154" cy="498420"/>
          </a:xfrm>
          <a:prstGeom prst="homePlate">
            <a:avLst>
              <a:gd name="adj" fmla="val 37877"/>
            </a:avLst>
          </a:prstGeom>
          <a:solidFill>
            <a:srgbClr val="002060"/>
          </a:solidFill>
          <a:ln w="19050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>
                <a:solidFill>
                  <a:schemeClr val="bg1"/>
                </a:solidFill>
              </a:rPr>
              <a:t>Open Label FTR 600 mg BID + OBT </a:t>
            </a:r>
          </a:p>
        </p:txBody>
      </p:sp>
      <p:sp>
        <p:nvSpPr>
          <p:cNvPr id="22" name="Oval 21"/>
          <p:cNvSpPr/>
          <p:nvPr/>
        </p:nvSpPr>
        <p:spPr>
          <a:xfrm>
            <a:off x="4856163" y="5141586"/>
            <a:ext cx="93662" cy="9048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600" dirty="0">
              <a:solidFill>
                <a:srgbClr val="9933FF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6502400" y="5141586"/>
            <a:ext cx="92075" cy="90488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600" dirty="0">
              <a:solidFill>
                <a:srgbClr val="C00000"/>
              </a:solidFill>
            </a:endParaRPr>
          </a:p>
        </p:txBody>
      </p:sp>
      <p:sp>
        <p:nvSpPr>
          <p:cNvPr id="24" name="Oval 23"/>
          <p:cNvSpPr/>
          <p:nvPr/>
        </p:nvSpPr>
        <p:spPr>
          <a:xfrm>
            <a:off x="8647113" y="5141586"/>
            <a:ext cx="93662" cy="9048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600" dirty="0"/>
          </a:p>
        </p:txBody>
      </p:sp>
      <p:sp>
        <p:nvSpPr>
          <p:cNvPr id="25" name="Rectangle 20"/>
          <p:cNvSpPr>
            <a:spLocks noChangeArrowheads="1"/>
          </p:cNvSpPr>
          <p:nvPr/>
        </p:nvSpPr>
        <p:spPr bwMode="auto">
          <a:xfrm>
            <a:off x="4438650" y="5495599"/>
            <a:ext cx="779463" cy="2809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marL="284163" indent="-284163" algn="ctr" defTabSz="796925">
              <a:spcBef>
                <a:spcPct val="25000"/>
              </a:spcBef>
              <a:buClr>
                <a:srgbClr val="FF6623"/>
              </a:buClr>
              <a:buSzPct val="125000"/>
              <a:buFont typeface="Symbol" pitchFamily="18" charset="2"/>
              <a:buNone/>
              <a:defRPr/>
            </a:pPr>
            <a:r>
              <a:rPr lang="en-US" sz="1200" b="1" dirty="0">
                <a:solidFill>
                  <a:srgbClr val="000000"/>
                </a:solidFill>
                <a:latin typeface="+mj-lt"/>
                <a:ea typeface="MS PGothic" pitchFamily="34" charset="-128"/>
              </a:rPr>
              <a:t>Day 1 </a:t>
            </a:r>
          </a:p>
          <a:p>
            <a:pPr marL="284163" indent="-284163" algn="ctr" defTabSz="796925">
              <a:spcBef>
                <a:spcPct val="25000"/>
              </a:spcBef>
              <a:buClr>
                <a:srgbClr val="FF6623"/>
              </a:buClr>
              <a:buSzPct val="125000"/>
              <a:buFont typeface="Symbol" pitchFamily="18" charset="2"/>
              <a:buNone/>
              <a:defRPr/>
            </a:pPr>
            <a:endParaRPr lang="en-US" sz="1200" b="1" dirty="0">
              <a:solidFill>
                <a:srgbClr val="000000"/>
              </a:solidFill>
              <a:latin typeface="+mj-lt"/>
              <a:ea typeface="MS PGothic" pitchFamily="34" charset="-128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7356475" y="5141586"/>
            <a:ext cx="93663" cy="9048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600" dirty="0"/>
          </a:p>
        </p:txBody>
      </p:sp>
      <p:sp>
        <p:nvSpPr>
          <p:cNvPr id="27" name="Oval 26"/>
          <p:cNvSpPr/>
          <p:nvPr/>
        </p:nvSpPr>
        <p:spPr>
          <a:xfrm>
            <a:off x="8167688" y="5141586"/>
            <a:ext cx="93662" cy="9048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600" dirty="0"/>
          </a:p>
        </p:txBody>
      </p:sp>
      <p:sp>
        <p:nvSpPr>
          <p:cNvPr id="28" name="Rectangle 20"/>
          <p:cNvSpPr>
            <a:spLocks noChangeArrowheads="1"/>
          </p:cNvSpPr>
          <p:nvPr/>
        </p:nvSpPr>
        <p:spPr bwMode="auto">
          <a:xfrm>
            <a:off x="6116638" y="5524174"/>
            <a:ext cx="957262" cy="1285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marL="284163" indent="-284163" algn="ctr" defTabSz="796925">
              <a:spcBef>
                <a:spcPct val="25000"/>
              </a:spcBef>
              <a:buClr>
                <a:srgbClr val="FF6623"/>
              </a:buClr>
              <a:buSzPct val="125000"/>
              <a:buFont typeface="Symbol" pitchFamily="18" charset="2"/>
              <a:buNone/>
              <a:defRPr/>
            </a:pPr>
            <a:r>
              <a:rPr lang="en-US" sz="1200" b="1" dirty="0">
                <a:solidFill>
                  <a:srgbClr val="C00000"/>
                </a:solidFill>
                <a:latin typeface="+mj-lt"/>
                <a:ea typeface="MS PGothic" pitchFamily="34" charset="-128"/>
              </a:rPr>
              <a:t>Week 24 </a:t>
            </a:r>
          </a:p>
        </p:txBody>
      </p:sp>
      <p:sp>
        <p:nvSpPr>
          <p:cNvPr id="29" name="Rectangle 20"/>
          <p:cNvSpPr>
            <a:spLocks noChangeArrowheads="1"/>
          </p:cNvSpPr>
          <p:nvPr/>
        </p:nvSpPr>
        <p:spPr bwMode="auto">
          <a:xfrm>
            <a:off x="6967538" y="5519411"/>
            <a:ext cx="957262" cy="128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marL="284163" indent="-284163" defTabSz="7969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7969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7969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7969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7969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796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796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796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796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25000"/>
              </a:spcBef>
              <a:buClr>
                <a:srgbClr val="FF6623"/>
              </a:buClr>
              <a:buSzPct val="125000"/>
              <a:buFont typeface="Symbol" panose="05050102010706020507" pitchFamily="18" charset="2"/>
              <a:buNone/>
            </a:pPr>
            <a:r>
              <a:rPr lang="en-US" altLang="en-US" sz="1200" b="1" dirty="0">
                <a:solidFill>
                  <a:srgbClr val="000000"/>
                </a:solidFill>
                <a:ea typeface="ＭＳ Ｐゴシック" panose="020B0600070205080204" pitchFamily="34" charset="-128"/>
              </a:rPr>
              <a:t>Week 48</a:t>
            </a:r>
          </a:p>
        </p:txBody>
      </p:sp>
      <p:sp>
        <p:nvSpPr>
          <p:cNvPr id="30" name="Rectangle 20"/>
          <p:cNvSpPr>
            <a:spLocks noChangeArrowheads="1"/>
          </p:cNvSpPr>
          <p:nvPr/>
        </p:nvSpPr>
        <p:spPr bwMode="auto">
          <a:xfrm>
            <a:off x="7735888" y="5519411"/>
            <a:ext cx="955675" cy="128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marL="284163" indent="-284163" defTabSz="7969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7969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7969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7969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7969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796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796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796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796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25000"/>
              </a:spcBef>
              <a:buClr>
                <a:srgbClr val="FF6623"/>
              </a:buClr>
              <a:buSzPct val="125000"/>
              <a:buFont typeface="Symbol" panose="05050102010706020507" pitchFamily="18" charset="2"/>
              <a:buNone/>
            </a:pPr>
            <a:r>
              <a:rPr lang="en-US" altLang="en-US" sz="1200" b="1" dirty="0">
                <a:solidFill>
                  <a:srgbClr val="000000"/>
                </a:solidFill>
                <a:ea typeface="ＭＳ Ｐゴシック" panose="020B0600070205080204" pitchFamily="34" charset="-128"/>
              </a:rPr>
              <a:t>Week 96</a:t>
            </a:r>
          </a:p>
        </p:txBody>
      </p:sp>
      <p:sp>
        <p:nvSpPr>
          <p:cNvPr id="31" name="Rectangle 20"/>
          <p:cNvSpPr>
            <a:spLocks noChangeArrowheads="1"/>
          </p:cNvSpPr>
          <p:nvPr/>
        </p:nvSpPr>
        <p:spPr bwMode="auto">
          <a:xfrm>
            <a:off x="8340725" y="5443211"/>
            <a:ext cx="955675" cy="13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marL="284163" indent="-284163" defTabSz="7969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7969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7969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7969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7969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796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796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796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796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25000"/>
              </a:spcBef>
              <a:buClr>
                <a:srgbClr val="FF6623"/>
              </a:buClr>
              <a:buSzPct val="125000"/>
              <a:buFont typeface="Symbol" panose="05050102010706020507" pitchFamily="18" charset="2"/>
              <a:buNone/>
            </a:pPr>
            <a:r>
              <a:rPr lang="en-US" altLang="en-US" sz="1200" b="1" dirty="0">
                <a:solidFill>
                  <a:srgbClr val="000000"/>
                </a:solidFill>
                <a:ea typeface="ＭＳ Ｐゴシック" panose="020B0600070205080204" pitchFamily="34" charset="-128"/>
              </a:rPr>
              <a:t>End of </a:t>
            </a:r>
          </a:p>
          <a:p>
            <a:pPr algn="ctr">
              <a:spcBef>
                <a:spcPct val="25000"/>
              </a:spcBef>
              <a:buClr>
                <a:srgbClr val="FF6623"/>
              </a:buClr>
              <a:buSzPct val="125000"/>
              <a:buFont typeface="Symbol" panose="05050102010706020507" pitchFamily="18" charset="2"/>
              <a:buNone/>
            </a:pPr>
            <a:r>
              <a:rPr lang="en-US" altLang="en-US" sz="1200" b="1" dirty="0">
                <a:solidFill>
                  <a:srgbClr val="000000"/>
                </a:solidFill>
                <a:ea typeface="ＭＳ Ｐゴシック" panose="020B0600070205080204" pitchFamily="34" charset="-128"/>
              </a:rPr>
              <a:t>Study</a:t>
            </a:r>
            <a:r>
              <a:rPr lang="en-US" altLang="en-US" sz="1200" baseline="30000" dirty="0"/>
              <a:t>†</a:t>
            </a:r>
            <a:endParaRPr lang="en-US" altLang="en-US" sz="1200" b="1" dirty="0">
              <a:solidFill>
                <a:srgbClr val="000000"/>
              </a:solidFill>
              <a:ea typeface="ＭＳ Ｐゴシック" panose="020B0600070205080204" pitchFamily="34" charset="-128"/>
            </a:endParaRPr>
          </a:p>
        </p:txBody>
      </p:sp>
      <p:grpSp>
        <p:nvGrpSpPr>
          <p:cNvPr id="55" name="Group 54"/>
          <p:cNvGrpSpPr>
            <a:grpSpLocks/>
          </p:cNvGrpSpPr>
          <p:nvPr/>
        </p:nvGrpSpPr>
        <p:grpSpPr bwMode="auto">
          <a:xfrm>
            <a:off x="5041900" y="1799899"/>
            <a:ext cx="4254500" cy="1947862"/>
            <a:chOff x="5042139" y="1661547"/>
            <a:chExt cx="4254261" cy="1948136"/>
          </a:xfrm>
        </p:grpSpPr>
        <p:sp>
          <p:nvSpPr>
            <p:cNvPr id="34" name="Oval 33"/>
            <p:cNvSpPr/>
            <p:nvPr/>
          </p:nvSpPr>
          <p:spPr>
            <a:xfrm>
              <a:off x="6478746" y="3060331"/>
              <a:ext cx="93657" cy="92088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200" dirty="0">
                <a:solidFill>
                  <a:srgbClr val="C00000"/>
                </a:solidFill>
              </a:endParaRPr>
            </a:p>
          </p:txBody>
        </p:sp>
        <p:sp>
          <p:nvSpPr>
            <p:cNvPr id="35" name="Oval 34"/>
            <p:cNvSpPr/>
            <p:nvPr/>
          </p:nvSpPr>
          <p:spPr>
            <a:xfrm>
              <a:off x="8623338" y="3060331"/>
              <a:ext cx="93658" cy="920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200" dirty="0"/>
            </a:p>
          </p:txBody>
        </p:sp>
        <p:sp>
          <p:nvSpPr>
            <p:cNvPr id="36" name="Oval 35"/>
            <p:cNvSpPr/>
            <p:nvPr/>
          </p:nvSpPr>
          <p:spPr>
            <a:xfrm>
              <a:off x="5042139" y="3060331"/>
              <a:ext cx="93658" cy="920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200" dirty="0">
                <a:solidFill>
                  <a:srgbClr val="9933FF"/>
                </a:solidFill>
              </a:endParaRPr>
            </a:p>
          </p:txBody>
        </p:sp>
        <p:sp>
          <p:nvSpPr>
            <p:cNvPr id="37" name="Rectangle 20"/>
            <p:cNvSpPr>
              <a:spLocks noChangeArrowheads="1"/>
            </p:cNvSpPr>
            <p:nvPr/>
          </p:nvSpPr>
          <p:spPr bwMode="auto">
            <a:xfrm>
              <a:off x="5077062" y="3481078"/>
              <a:ext cx="957209" cy="12860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pPr marL="284163" indent="-284163" algn="ctr" defTabSz="796925">
                <a:spcBef>
                  <a:spcPct val="25000"/>
                </a:spcBef>
                <a:buClr>
                  <a:srgbClr val="FF6623"/>
                </a:buClr>
                <a:buSzPct val="125000"/>
                <a:buFont typeface="Symbol" pitchFamily="18" charset="2"/>
                <a:buNone/>
                <a:defRPr/>
              </a:pPr>
              <a:r>
                <a:rPr lang="en-US" sz="1200" b="1" dirty="0">
                  <a:solidFill>
                    <a:srgbClr val="000000"/>
                  </a:solidFill>
                  <a:latin typeface="+mj-lt"/>
                  <a:ea typeface="MS PGothic" pitchFamily="34" charset="-128"/>
                </a:rPr>
                <a:t>Day 9 –</a:t>
              </a:r>
            </a:p>
            <a:p>
              <a:pPr marL="284163" indent="-284163" algn="ctr" defTabSz="796925">
                <a:spcBef>
                  <a:spcPct val="25000"/>
                </a:spcBef>
                <a:buClr>
                  <a:srgbClr val="FF6623"/>
                </a:buClr>
                <a:buSzPct val="125000"/>
                <a:buFont typeface="Symbol" pitchFamily="18" charset="2"/>
                <a:buNone/>
                <a:defRPr/>
              </a:pPr>
              <a:r>
                <a:rPr lang="en-US" sz="1200" b="1" dirty="0">
                  <a:solidFill>
                    <a:srgbClr val="000000"/>
                  </a:solidFill>
                  <a:latin typeface="+mj-lt"/>
                  <a:ea typeface="MS PGothic" pitchFamily="34" charset="-128"/>
                </a:rPr>
                <a:t>Open Label</a:t>
              </a:r>
            </a:p>
            <a:p>
              <a:pPr marL="284163" indent="-284163" algn="ctr" defTabSz="796925">
                <a:spcBef>
                  <a:spcPct val="25000"/>
                </a:spcBef>
                <a:buClr>
                  <a:srgbClr val="FF6623"/>
                </a:buClr>
                <a:buSzPct val="125000"/>
                <a:buFont typeface="Symbol" pitchFamily="18" charset="2"/>
                <a:buNone/>
                <a:defRPr/>
              </a:pPr>
              <a:r>
                <a:rPr lang="en-US" sz="1200" b="1" dirty="0">
                  <a:solidFill>
                    <a:srgbClr val="000000"/>
                  </a:solidFill>
                  <a:latin typeface="+mj-lt"/>
                  <a:ea typeface="MS PGothic" pitchFamily="34" charset="-128"/>
                </a:rPr>
                <a:t> FTR + OBT  </a:t>
              </a:r>
            </a:p>
          </p:txBody>
        </p:sp>
        <p:sp>
          <p:nvSpPr>
            <p:cNvPr id="38" name="Oval 37"/>
            <p:cNvSpPr/>
            <p:nvPr/>
          </p:nvSpPr>
          <p:spPr>
            <a:xfrm>
              <a:off x="7332773" y="3060331"/>
              <a:ext cx="93657" cy="920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200" dirty="0"/>
            </a:p>
          </p:txBody>
        </p:sp>
        <p:sp>
          <p:nvSpPr>
            <p:cNvPr id="39" name="Oval 38"/>
            <p:cNvSpPr/>
            <p:nvPr/>
          </p:nvSpPr>
          <p:spPr>
            <a:xfrm>
              <a:off x="8143940" y="3060331"/>
              <a:ext cx="93658" cy="9208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200" dirty="0"/>
            </a:p>
          </p:txBody>
        </p:sp>
        <p:sp>
          <p:nvSpPr>
            <p:cNvPr id="40" name="Rectangle 20"/>
            <p:cNvSpPr>
              <a:spLocks noChangeArrowheads="1"/>
            </p:cNvSpPr>
            <p:nvPr/>
          </p:nvSpPr>
          <p:spPr bwMode="auto">
            <a:xfrm>
              <a:off x="6069194" y="3395341"/>
              <a:ext cx="955621" cy="12860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pPr marL="284163" indent="-284163" algn="ctr" defTabSz="796925">
                <a:spcBef>
                  <a:spcPct val="25000"/>
                </a:spcBef>
                <a:buClr>
                  <a:srgbClr val="FF6623"/>
                </a:buClr>
                <a:buSzPct val="125000"/>
                <a:buFont typeface="Symbol" pitchFamily="18" charset="2"/>
                <a:buNone/>
                <a:defRPr/>
              </a:pPr>
              <a:r>
                <a:rPr lang="en-US" sz="1200" b="1" dirty="0">
                  <a:solidFill>
                    <a:srgbClr val="C00000"/>
                  </a:solidFill>
                  <a:latin typeface="+mj-lt"/>
                  <a:ea typeface="MS PGothic" pitchFamily="34" charset="-128"/>
                </a:rPr>
                <a:t>Week 24*  </a:t>
              </a:r>
            </a:p>
          </p:txBody>
        </p:sp>
        <p:sp>
          <p:nvSpPr>
            <p:cNvPr id="41" name="Rectangle 20"/>
            <p:cNvSpPr>
              <a:spLocks noChangeArrowheads="1"/>
            </p:cNvSpPr>
            <p:nvPr/>
          </p:nvSpPr>
          <p:spPr bwMode="auto">
            <a:xfrm>
              <a:off x="6902584" y="3404867"/>
              <a:ext cx="955621" cy="13019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pPr marL="284163" indent="-284163" algn="ctr" defTabSz="796925">
                <a:spcBef>
                  <a:spcPct val="25000"/>
                </a:spcBef>
                <a:buClr>
                  <a:srgbClr val="FF6623"/>
                </a:buClr>
                <a:buSzPct val="125000"/>
                <a:buFont typeface="Symbol" pitchFamily="18" charset="2"/>
                <a:buNone/>
                <a:defRPr/>
              </a:pPr>
              <a:r>
                <a:rPr lang="en-US" sz="1200" b="1" dirty="0">
                  <a:solidFill>
                    <a:srgbClr val="000000"/>
                  </a:solidFill>
                  <a:latin typeface="+mj-lt"/>
                  <a:ea typeface="MS PGothic" pitchFamily="34" charset="-128"/>
                </a:rPr>
                <a:t>Week 48* </a:t>
              </a:r>
            </a:p>
          </p:txBody>
        </p:sp>
        <p:sp>
          <p:nvSpPr>
            <p:cNvPr id="42" name="Rectangle 20"/>
            <p:cNvSpPr>
              <a:spLocks noChangeArrowheads="1"/>
            </p:cNvSpPr>
            <p:nvPr/>
          </p:nvSpPr>
          <p:spPr bwMode="auto">
            <a:xfrm>
              <a:off x="7712164" y="3415981"/>
              <a:ext cx="957209" cy="13019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pPr marL="284163" indent="-284163" algn="ctr" defTabSz="796925">
                <a:spcBef>
                  <a:spcPct val="25000"/>
                </a:spcBef>
                <a:buClr>
                  <a:srgbClr val="FF6623"/>
                </a:buClr>
                <a:buSzPct val="125000"/>
                <a:buFont typeface="Symbol" pitchFamily="18" charset="2"/>
                <a:buNone/>
                <a:defRPr/>
              </a:pPr>
              <a:r>
                <a:rPr lang="en-US" sz="1200" b="1" dirty="0">
                  <a:solidFill>
                    <a:srgbClr val="000000"/>
                  </a:solidFill>
                  <a:latin typeface="+mj-lt"/>
                  <a:ea typeface="MS PGothic" pitchFamily="34" charset="-128"/>
                </a:rPr>
                <a:t>Week 96*</a:t>
              </a:r>
            </a:p>
          </p:txBody>
        </p:sp>
        <p:sp>
          <p:nvSpPr>
            <p:cNvPr id="43" name="Rectangle 20"/>
            <p:cNvSpPr>
              <a:spLocks noChangeArrowheads="1"/>
            </p:cNvSpPr>
            <p:nvPr/>
          </p:nvSpPr>
          <p:spPr bwMode="auto">
            <a:xfrm>
              <a:off x="8340779" y="3335007"/>
              <a:ext cx="955621" cy="12860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pPr marL="284163" indent="-284163" algn="ctr" defTabSz="796925">
                <a:spcBef>
                  <a:spcPct val="25000"/>
                </a:spcBef>
                <a:buClr>
                  <a:srgbClr val="FF6623"/>
                </a:buClr>
                <a:buSzPct val="125000"/>
                <a:buFont typeface="Symbol" pitchFamily="18" charset="2"/>
                <a:buNone/>
                <a:defRPr/>
              </a:pPr>
              <a:r>
                <a:rPr lang="en-US" sz="1200" b="1" dirty="0">
                  <a:solidFill>
                    <a:srgbClr val="000000"/>
                  </a:solidFill>
                  <a:latin typeface="+mj-lt"/>
                  <a:ea typeface="MS PGothic" pitchFamily="34" charset="-128"/>
                </a:rPr>
                <a:t>End of </a:t>
              </a:r>
            </a:p>
            <a:p>
              <a:pPr marL="284163" indent="-284163" algn="ctr" defTabSz="796925">
                <a:spcBef>
                  <a:spcPct val="25000"/>
                </a:spcBef>
                <a:buClr>
                  <a:srgbClr val="FF6623"/>
                </a:buClr>
                <a:buSzPct val="125000"/>
                <a:buFont typeface="Symbol" pitchFamily="18" charset="2"/>
                <a:buNone/>
                <a:defRPr/>
              </a:pPr>
              <a:r>
                <a:rPr lang="en-US" sz="1200" b="1" dirty="0">
                  <a:solidFill>
                    <a:srgbClr val="000000"/>
                  </a:solidFill>
                  <a:latin typeface="+mj-lt"/>
                  <a:ea typeface="MS PGothic" pitchFamily="34" charset="-128"/>
                </a:rPr>
                <a:t>Study</a:t>
              </a:r>
              <a:r>
                <a:rPr lang="en-US" sz="1200" baseline="30000" dirty="0">
                  <a:latin typeface="+mj-lt"/>
                </a:rPr>
                <a:t>†</a:t>
              </a:r>
              <a:endParaRPr lang="en-US" sz="1200" b="1" baseline="30000" dirty="0">
                <a:solidFill>
                  <a:srgbClr val="000000"/>
                </a:solidFill>
                <a:latin typeface="+mj-lt"/>
                <a:ea typeface="MS PGothic" pitchFamily="34" charset="-128"/>
              </a:endParaRPr>
            </a:p>
          </p:txBody>
        </p:sp>
        <p:sp>
          <p:nvSpPr>
            <p:cNvPr id="44" name="AutoShape 4"/>
            <p:cNvSpPr>
              <a:spLocks noChangeArrowheads="1"/>
            </p:cNvSpPr>
            <p:nvPr/>
          </p:nvSpPr>
          <p:spPr bwMode="auto">
            <a:xfrm>
              <a:off x="5125644" y="1661547"/>
              <a:ext cx="3614550" cy="1048881"/>
            </a:xfrm>
            <a:prstGeom prst="homePlate">
              <a:avLst>
                <a:gd name="adj" fmla="val 37877"/>
              </a:avLst>
            </a:prstGeom>
            <a:solidFill>
              <a:srgbClr val="0098DB"/>
            </a:solidFill>
            <a:ln w="19050">
              <a:noFill/>
              <a:miter lim="800000"/>
              <a:headEnd/>
              <a:tailEnd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dirty="0">
                  <a:solidFill>
                    <a:srgbClr val="FFFFFF"/>
                  </a:solidFill>
                </a:rPr>
                <a:t>Open Label FTR 600 mg BID + OBT </a:t>
              </a:r>
            </a:p>
          </p:txBody>
        </p:sp>
      </p:grpSp>
      <p:sp>
        <p:nvSpPr>
          <p:cNvPr id="19498" name="Text Placeholder 46"/>
          <p:cNvSpPr>
            <a:spLocks noGrp="1"/>
          </p:cNvSpPr>
          <p:nvPr>
            <p:ph type="body" sz="quarter" idx="11"/>
          </p:nvPr>
        </p:nvSpPr>
        <p:spPr>
          <a:xfrm>
            <a:off x="533400" y="6294438"/>
            <a:ext cx="8358188" cy="182562"/>
          </a:xfrm>
        </p:spPr>
        <p:txBody>
          <a:bodyPr/>
          <a:lstStyle/>
          <a:p>
            <a:r>
              <a:rPr lang="en-US" altLang="en-US" dirty="0"/>
              <a:t>Kozal et al. EACS 2017; Milan, Italy. Oral PS8/5.</a:t>
            </a:r>
          </a:p>
          <a:p>
            <a:endParaRPr lang="en-US" altLang="en-US" dirty="0"/>
          </a:p>
          <a:p>
            <a:endParaRPr lang="en-US" altLang="en-US" dirty="0"/>
          </a:p>
        </p:txBody>
      </p:sp>
      <p:sp>
        <p:nvSpPr>
          <p:cNvPr id="19499" name="Text Placeholder 47"/>
          <p:cNvSpPr>
            <a:spLocks noGrp="1"/>
          </p:cNvSpPr>
          <p:nvPr>
            <p:ph type="body" sz="quarter" idx="13"/>
          </p:nvPr>
        </p:nvSpPr>
        <p:spPr>
          <a:xfrm>
            <a:off x="305373" y="5848004"/>
            <a:ext cx="8586215" cy="365125"/>
          </a:xfrm>
          <a:solidFill>
            <a:schemeClr val="bg1"/>
          </a:solidFill>
        </p:spPr>
        <p:txBody>
          <a:bodyPr/>
          <a:lstStyle/>
          <a:p>
            <a:pPr>
              <a:spcAft>
                <a:spcPts val="0"/>
              </a:spcAft>
            </a:pPr>
            <a:r>
              <a:rPr lang="en-US" altLang="en-US" sz="1000" dirty="0"/>
              <a:t>*M</a:t>
            </a:r>
            <a:r>
              <a:rPr lang="en-US" altLang="en-US" sz="1000" dirty="0">
                <a:solidFill>
                  <a:srgbClr val="000000"/>
                </a:solidFill>
              </a:rPr>
              <a:t>easured from the start of open label FTR 600 mg BID + OBT; </a:t>
            </a:r>
            <a:r>
              <a:rPr lang="en-US" altLang="en-US" sz="1000" baseline="30000" dirty="0"/>
              <a:t>†</a:t>
            </a:r>
            <a:r>
              <a:rPr lang="en-US" altLang="en-US" sz="1000" dirty="0"/>
              <a:t>The study is expected to be conducted until an additional option, </a:t>
            </a:r>
          </a:p>
          <a:p>
            <a:pPr>
              <a:spcAft>
                <a:spcPts val="0"/>
              </a:spcAft>
            </a:pPr>
            <a:r>
              <a:rPr lang="en-US" altLang="en-US" sz="1000" dirty="0"/>
              <a:t>rollover study or marketing approval, is in place</a:t>
            </a:r>
            <a:r>
              <a:rPr lang="en-US" altLang="en-US" sz="1000" dirty="0">
                <a:solidFill>
                  <a:srgbClr val="3A3A3A"/>
                </a:solidFill>
              </a:rPr>
              <a:t>; </a:t>
            </a:r>
            <a:r>
              <a:rPr lang="en-US" altLang="en-US" sz="1000" baseline="30000" dirty="0"/>
              <a:t>‡</a:t>
            </a:r>
            <a:r>
              <a:rPr lang="en-US" altLang="en-US" sz="1000" dirty="0"/>
              <a:t>Use of investigational agents as part of OBT was permitted;</a:t>
            </a:r>
            <a:r>
              <a:rPr lang="en-US" altLang="en-US" sz="1000" baseline="30000" dirty="0"/>
              <a:t> §</a:t>
            </a:r>
            <a:r>
              <a:rPr lang="en-GB" altLang="en-US" sz="1000" dirty="0"/>
              <a:t>There was no screening FTR IC</a:t>
            </a:r>
            <a:r>
              <a:rPr lang="en-GB" altLang="en-US" sz="1000" baseline="-25000" dirty="0"/>
              <a:t>50</a:t>
            </a:r>
            <a:r>
              <a:rPr lang="en-GB" altLang="en-US" sz="1000" dirty="0"/>
              <a:t> criteria. </a:t>
            </a:r>
          </a:p>
          <a:p>
            <a:pPr>
              <a:spcAft>
                <a:spcPts val="0"/>
              </a:spcAft>
            </a:pPr>
            <a:r>
              <a:rPr lang="en-US" altLang="en-US" sz="1000" dirty="0"/>
              <a:t>BID, twice-daily; OBT, optimised background therapy.</a:t>
            </a:r>
            <a:endParaRPr lang="en-US" altLang="en-US" sz="1000" dirty="0">
              <a:solidFill>
                <a:srgbClr val="FF0000"/>
              </a:solidFill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1039EA47-E332-4BAD-8A93-3C75C30F9D4C}"/>
              </a:ext>
            </a:extLst>
          </p:cNvPr>
          <p:cNvSpPr/>
          <p:nvPr/>
        </p:nvSpPr>
        <p:spPr>
          <a:xfrm>
            <a:off x="1014762" y="1133823"/>
            <a:ext cx="7325964" cy="39580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solidFill>
                  <a:schemeClr val="tx1"/>
                </a:solidFill>
              </a:rPr>
              <a:t>BRIGHTE is an ongoing Phase 3 randomised, placebo-controlled, double blind trial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3819" y="264441"/>
            <a:ext cx="1457143" cy="552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777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5" grpId="0"/>
      <p:bldP spid="26" grpId="0" animBg="1"/>
      <p:bldP spid="27" grpId="0" animBg="1"/>
      <p:bldP spid="28" grpId="0"/>
      <p:bldP spid="29" grpId="0"/>
      <p:bldP spid="30" grpId="0"/>
      <p:bldP spid="3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2"/>
          <p:cNvSpPr>
            <a:spLocks noGrp="1"/>
          </p:cNvSpPr>
          <p:nvPr>
            <p:ph type="title"/>
          </p:nvPr>
        </p:nvSpPr>
        <p:spPr>
          <a:xfrm>
            <a:off x="533400" y="152400"/>
            <a:ext cx="7543800" cy="838200"/>
          </a:xfrm>
        </p:spPr>
        <p:txBody>
          <a:bodyPr/>
          <a:lstStyle/>
          <a:p>
            <a:r>
              <a:rPr lang="en-US" altLang="en-US" dirty="0"/>
              <a:t>Baseline Characteristics</a:t>
            </a:r>
            <a:endParaRPr lang="en-US" altLang="en-US" strike="sngStrike" dirty="0"/>
          </a:p>
        </p:txBody>
      </p:sp>
      <p:sp>
        <p:nvSpPr>
          <p:cNvPr id="20483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533400" y="6294438"/>
            <a:ext cx="8358188" cy="182562"/>
          </a:xfrm>
        </p:spPr>
        <p:txBody>
          <a:bodyPr/>
          <a:lstStyle/>
          <a:p>
            <a:r>
              <a:rPr lang="en-US" altLang="en-US" dirty="0"/>
              <a:t>Kozal et al. EACS 2017; Milan, Italy. Oral PS8/5.</a:t>
            </a:r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3941867"/>
              </p:ext>
            </p:extLst>
          </p:nvPr>
        </p:nvGraphicFramePr>
        <p:xfrm>
          <a:off x="625475" y="1208088"/>
          <a:ext cx="8266112" cy="489359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2586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195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7902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5446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654462">
                  <a:extLst>
                    <a:ext uri="{9D8B030D-6E8A-4147-A177-3AD203B41FA5}">
                      <a16:colId xmlns:a16="http://schemas.microsoft.com/office/drawing/2014/main" val="944103382"/>
                    </a:ext>
                  </a:extLst>
                </a:gridCol>
              </a:tblGrid>
              <a:tr h="285058">
                <a:tc rowSpan="2">
                  <a:txBody>
                    <a:bodyPr/>
                    <a:lstStyle/>
                    <a:p>
                      <a:pPr algn="l"/>
                      <a:r>
                        <a:rPr lang="en-GB" sz="1100" b="1" dirty="0">
                          <a:solidFill>
                            <a:sysClr val="windowText" lastClr="000000"/>
                          </a:solidFill>
                          <a:latin typeface="+mj-lt"/>
                          <a:cs typeface="Arial"/>
                        </a:rPr>
                        <a:t>Parameter</a:t>
                      </a:r>
                    </a:p>
                  </a:txBody>
                  <a:tcPr marL="85393" marR="85393" marT="42637" marB="42637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100" b="1" kern="1200" dirty="0" err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Randomised</a:t>
                      </a:r>
                      <a:r>
                        <a:rPr lang="en-US" sz="1100" b="1" kern="1200" baseline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Cohort</a:t>
                      </a:r>
                      <a:endParaRPr lang="en-GB" sz="11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1429" marR="91429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79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Non-</a:t>
                      </a:r>
                      <a:r>
                        <a:rPr lang="en-US" sz="1100" b="1" kern="1200" dirty="0" err="1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randomised</a:t>
                      </a:r>
                      <a:r>
                        <a:rPr lang="en-US" sz="1100" b="1" kern="1200" baseline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Cohort</a:t>
                      </a:r>
                      <a:endParaRPr lang="en-GB" sz="1100" b="1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36000" marR="36000" marT="34282" marB="7199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1100" b="1" kern="1200" dirty="0">
                          <a:solidFill>
                            <a:sysClr val="windowText" lastClr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Total</a:t>
                      </a:r>
                    </a:p>
                    <a:p>
                      <a:pPr marL="0" algn="ctr" defTabSz="914400" rtl="0" eaLnBrk="1" latinLnBrk="0" hangingPunct="1"/>
                      <a:r>
                        <a:rPr lang="en-GB" sz="1100" b="1" kern="1200" baseline="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Treated Participants</a:t>
                      </a:r>
                    </a:p>
                    <a:p>
                      <a:pPr marL="0" algn="ctr" defTabSz="914400" rtl="0" eaLnBrk="1" latinLnBrk="0" hangingPunct="1"/>
                      <a:r>
                        <a:rPr lang="en-GB" sz="1100" b="1" kern="1200" baseline="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(N=371)</a:t>
                      </a:r>
                    </a:p>
                  </a:txBody>
                  <a:tcPr marL="36000" marR="36000" marT="34282" marB="7199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3965">
                <a:tc vMerge="1">
                  <a:txBody>
                    <a:bodyPr/>
                    <a:lstStyle/>
                    <a:p>
                      <a:pPr algn="l"/>
                      <a:endParaRPr lang="en-GB" sz="1200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marL="85393" marR="85393" marT="42651" marB="42651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79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kern="1200" dirty="0">
                          <a:effectLst/>
                          <a:latin typeface="+mj-lt"/>
                        </a:rPr>
                        <a:t>Placebo BID </a:t>
                      </a:r>
                    </a:p>
                    <a:p>
                      <a:pPr algn="ctr"/>
                      <a:r>
                        <a:rPr lang="en-US" sz="1100" b="1" kern="1200" dirty="0">
                          <a:effectLst/>
                          <a:latin typeface="+mj-lt"/>
                        </a:rPr>
                        <a:t>(N=69)</a:t>
                      </a:r>
                      <a:endParaRPr lang="en-GB" sz="1100" b="1" kern="1200" dirty="0">
                        <a:solidFill>
                          <a:srgbClr val="002060"/>
                        </a:solidFill>
                        <a:effectLst/>
                        <a:latin typeface="+mj-lt"/>
                      </a:endParaRPr>
                    </a:p>
                  </a:txBody>
                  <a:tcPr marL="36000" marR="36000" marT="34282" marB="7199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kern="1200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FTR</a:t>
                      </a:r>
                      <a:endParaRPr lang="en-US" sz="1100" b="1" kern="1200" baseline="0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  <a:p>
                      <a:pPr algn="ctr"/>
                      <a:r>
                        <a:rPr lang="en-US" sz="1100" b="1" kern="1200" baseline="0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600 mg BID (N=203)</a:t>
                      </a:r>
                      <a:endParaRPr lang="en-GB" sz="1100" b="1" kern="1200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36000" marR="36000" marT="34282" marB="71993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8D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kern="1200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FTR</a:t>
                      </a:r>
                      <a:endParaRPr lang="en-US" sz="1100" b="1" kern="1200" baseline="0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  <a:p>
                      <a:pPr algn="ctr"/>
                      <a:r>
                        <a:rPr lang="en-US" sz="1100" b="1" kern="1200" baseline="0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600 mg BID </a:t>
                      </a:r>
                    </a:p>
                    <a:p>
                      <a:pPr algn="ctr"/>
                      <a:r>
                        <a:rPr lang="en-US" sz="1100" b="1" kern="1200" baseline="0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(N=99)</a:t>
                      </a:r>
                      <a:endParaRPr lang="en-GB" sz="1100" b="1" kern="1200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36000" marR="36000" marT="34282" marB="7199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GB" sz="1400" b="1" kern="1200" baseline="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36000" marR="36000" marT="34285" marB="72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8956">
                <a:tc>
                  <a:txBody>
                    <a:bodyPr/>
                    <a:lstStyle/>
                    <a:p>
                      <a:r>
                        <a:rPr lang="en-US" sz="1100" b="1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Age</a:t>
                      </a:r>
                      <a:r>
                        <a:rPr lang="en-US" sz="1100" b="0" kern="1200" baseline="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years,</a:t>
                      </a:r>
                      <a:r>
                        <a:rPr lang="en-US" sz="1100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Median</a:t>
                      </a:r>
                      <a:r>
                        <a:rPr lang="en-US" sz="1100" kern="1200" baseline="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n-US" sz="1100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(range)</a:t>
                      </a:r>
                    </a:p>
                    <a:p>
                      <a:pPr marL="177800" indent="0"/>
                      <a:r>
                        <a:rPr lang="en-US" sz="1100" kern="1200" dirty="0">
                          <a:effectLst/>
                          <a:latin typeface="+mj-lt"/>
                        </a:rPr>
                        <a:t>&lt;50 years,</a:t>
                      </a:r>
                      <a:r>
                        <a:rPr lang="en-US" sz="1100" kern="1200" baseline="0" dirty="0">
                          <a:effectLst/>
                          <a:latin typeface="+mj-lt"/>
                        </a:rPr>
                        <a:t> [n(%)]</a:t>
                      </a:r>
                    </a:p>
                  </a:txBody>
                  <a:tcPr marL="72000" marR="0" marT="34282" marB="3428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45 (19</a:t>
                      </a:r>
                      <a:r>
                        <a:rPr lang="en-GB" sz="1100" kern="120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–</a:t>
                      </a:r>
                      <a:r>
                        <a:rPr lang="en-GB" sz="11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66)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46</a:t>
                      </a:r>
                      <a:r>
                        <a:rPr lang="en-GB" sz="1100" kern="1200" baseline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(67)</a:t>
                      </a:r>
                    </a:p>
                  </a:txBody>
                  <a:tcPr marL="68571" marR="6857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48 (18</a:t>
                      </a:r>
                      <a:r>
                        <a:rPr lang="en-GB" sz="1100" kern="120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–</a:t>
                      </a:r>
                      <a:r>
                        <a:rPr lang="en-GB" sz="11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73)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116</a:t>
                      </a:r>
                      <a:r>
                        <a:rPr lang="en-GB" sz="1100" kern="1200" baseline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(57)</a:t>
                      </a:r>
                    </a:p>
                  </a:txBody>
                  <a:tcPr marL="68571" marR="68571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50 (17</a:t>
                      </a:r>
                      <a:r>
                        <a:rPr lang="en-GB" sz="1100" kern="120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–</a:t>
                      </a:r>
                      <a:r>
                        <a:rPr lang="en-GB" sz="11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72)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44</a:t>
                      </a:r>
                      <a:r>
                        <a:rPr lang="en-GB" sz="1100" b="0" kern="1200" baseline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(44)</a:t>
                      </a:r>
                      <a:endParaRPr lang="en-GB" sz="1100" b="0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8571" marR="6857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49</a:t>
                      </a:r>
                      <a:r>
                        <a:rPr lang="en-GB" sz="1100" b="0" kern="1200" baseline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(17</a:t>
                      </a:r>
                      <a:r>
                        <a:rPr lang="en-GB" sz="1100" kern="120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–</a:t>
                      </a:r>
                      <a:r>
                        <a:rPr lang="en-GB" sz="1100" b="0" kern="1200" baseline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73)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kern="1200" baseline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206 (56)</a:t>
                      </a:r>
                    </a:p>
                  </a:txBody>
                  <a:tcPr marL="68571" marR="6857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0264">
                <a:tc>
                  <a:txBody>
                    <a:bodyPr/>
                    <a:lstStyle/>
                    <a:p>
                      <a:r>
                        <a:rPr lang="en-US" sz="1100" b="1" kern="1200" dirty="0">
                          <a:effectLst/>
                          <a:latin typeface="+mj-lt"/>
                        </a:rPr>
                        <a:t>Sex</a:t>
                      </a:r>
                      <a:r>
                        <a:rPr lang="en-US" sz="1100" kern="1200" dirty="0">
                          <a:effectLst/>
                          <a:latin typeface="+mj-lt"/>
                        </a:rPr>
                        <a:t>, [n(%)]</a:t>
                      </a:r>
                    </a:p>
                    <a:p>
                      <a:pPr lvl="0"/>
                      <a:r>
                        <a:rPr lang="en-US" sz="1100" kern="1200" dirty="0">
                          <a:effectLst/>
                          <a:latin typeface="+mj-lt"/>
                        </a:rPr>
                        <a:t>      Male</a:t>
                      </a:r>
                      <a:endParaRPr lang="en-GB" sz="1100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72000" marR="0" marT="34282" marB="3428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effectLst/>
                          <a:latin typeface="+mj-lt"/>
                        </a:rPr>
                        <a:t>57 (83)</a:t>
                      </a:r>
                    </a:p>
                  </a:txBody>
                  <a:tcPr marL="68571" marR="6857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143 (70)</a:t>
                      </a:r>
                    </a:p>
                  </a:txBody>
                  <a:tcPr marL="68571" marR="68571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89 (90)</a:t>
                      </a:r>
                    </a:p>
                  </a:txBody>
                  <a:tcPr marL="68571" marR="6857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289 (78)</a:t>
                      </a:r>
                    </a:p>
                  </a:txBody>
                  <a:tcPr marL="68571" marR="6857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94717">
                <a:tc>
                  <a:txBody>
                    <a:bodyPr/>
                    <a:lstStyle/>
                    <a:p>
                      <a:r>
                        <a:rPr lang="en-GB" sz="1100" b="1" kern="1200" dirty="0">
                          <a:solidFill>
                            <a:sysClr val="windowText" lastClr="000000"/>
                          </a:solidFill>
                          <a:effectLst/>
                          <a:latin typeface="+mj-lt"/>
                        </a:rPr>
                        <a:t>Race</a:t>
                      </a:r>
                      <a:r>
                        <a:rPr lang="en-GB" sz="1100" kern="1200" dirty="0">
                          <a:solidFill>
                            <a:sysClr val="windowText" lastClr="000000"/>
                          </a:solidFill>
                          <a:effectLst/>
                          <a:latin typeface="+mj-lt"/>
                        </a:rPr>
                        <a:t>, </a:t>
                      </a:r>
                      <a:r>
                        <a:rPr lang="en-US" sz="1100" kern="1200" baseline="0" dirty="0">
                          <a:solidFill>
                            <a:sysClr val="windowText" lastClr="000000"/>
                          </a:solidFill>
                          <a:effectLst/>
                          <a:latin typeface="+mj-lt"/>
                        </a:rPr>
                        <a:t>[n(%)]</a:t>
                      </a:r>
                      <a:endParaRPr lang="en-GB" sz="1100" kern="1200" dirty="0">
                        <a:solidFill>
                          <a:sysClr val="windowText" lastClr="000000"/>
                        </a:solidFill>
                        <a:effectLst/>
                        <a:latin typeface="+mj-lt"/>
                      </a:endParaRPr>
                    </a:p>
                    <a:p>
                      <a:pPr marL="0" lvl="0" indent="182563"/>
                      <a:r>
                        <a:rPr lang="en-GB" sz="1100" kern="1200" dirty="0">
                          <a:solidFill>
                            <a:sysClr val="windowText" lastClr="000000"/>
                          </a:solidFill>
                          <a:effectLst/>
                          <a:latin typeface="+mj-lt"/>
                        </a:rPr>
                        <a:t>White</a:t>
                      </a:r>
                    </a:p>
                    <a:p>
                      <a:pPr marL="182563" lvl="0" indent="0"/>
                      <a:r>
                        <a:rPr lang="en-GB" sz="1100" kern="1200" dirty="0">
                          <a:solidFill>
                            <a:sysClr val="windowText" lastClr="000000"/>
                          </a:solidFill>
                          <a:effectLst/>
                          <a:latin typeface="+mj-lt"/>
                        </a:rPr>
                        <a:t>Black/African-American</a:t>
                      </a:r>
                    </a:p>
                  </a:txBody>
                  <a:tcPr marL="72000" marR="0" marT="34282" marB="3428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 kern="1200" dirty="0">
                          <a:solidFill>
                            <a:sysClr val="windowText" lastClr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47 (68)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 kern="1200" dirty="0">
                          <a:solidFill>
                            <a:sysClr val="windowText" lastClr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18 (26)</a:t>
                      </a:r>
                    </a:p>
                  </a:txBody>
                  <a:tcPr marL="68571" marR="6857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 kern="1200" dirty="0">
                          <a:solidFill>
                            <a:sysClr val="windowText" lastClr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137 (67)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 kern="1200" dirty="0">
                          <a:solidFill>
                            <a:sysClr val="windowText" lastClr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42 (21)</a:t>
                      </a:r>
                    </a:p>
                  </a:txBody>
                  <a:tcPr marL="68571" marR="68571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 kern="1200" dirty="0">
                          <a:solidFill>
                            <a:sysClr val="windowText" lastClr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73 (74)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 kern="1200" dirty="0">
                          <a:solidFill>
                            <a:sysClr val="windowText" lastClr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23 (23)</a:t>
                      </a:r>
                    </a:p>
                  </a:txBody>
                  <a:tcPr marL="68571" marR="6857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 kern="1200" dirty="0">
                          <a:solidFill>
                            <a:sysClr val="windowText" lastClr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257 (69)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100" kern="1200" dirty="0">
                          <a:solidFill>
                            <a:sysClr val="windowText" lastClr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83 (22)</a:t>
                      </a:r>
                    </a:p>
                  </a:txBody>
                  <a:tcPr marL="68571" marR="6857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0264">
                <a:tc>
                  <a:txBody>
                    <a:bodyPr/>
                    <a:lstStyle/>
                    <a:p>
                      <a:r>
                        <a:rPr lang="en-US" sz="1100" b="1" kern="1200" dirty="0">
                          <a:solidFill>
                            <a:sysClr val="windowText" lastClr="000000"/>
                          </a:solidFill>
                          <a:effectLst/>
                          <a:latin typeface="+mj-lt"/>
                        </a:rPr>
                        <a:t>HIV-1 RNA</a:t>
                      </a:r>
                      <a:r>
                        <a:rPr lang="en-US" sz="1100" b="1" kern="1200" baseline="0" dirty="0">
                          <a:solidFill>
                            <a:sysClr val="windowText" lastClr="0000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n-US" sz="1100" b="0" kern="1200" dirty="0">
                          <a:solidFill>
                            <a:sysClr val="windowText" lastClr="000000"/>
                          </a:solidFill>
                          <a:effectLst/>
                          <a:latin typeface="+mj-lt"/>
                        </a:rPr>
                        <a:t>log</a:t>
                      </a:r>
                      <a:r>
                        <a:rPr lang="en-US" sz="1100" b="0" kern="1200" baseline="-25000" dirty="0">
                          <a:solidFill>
                            <a:sysClr val="windowText" lastClr="000000"/>
                          </a:solidFill>
                          <a:effectLst/>
                          <a:latin typeface="+mj-lt"/>
                        </a:rPr>
                        <a:t>10</a:t>
                      </a:r>
                      <a:r>
                        <a:rPr lang="en-US" sz="1100" b="0" kern="1200" dirty="0">
                          <a:solidFill>
                            <a:sysClr val="windowText" lastClr="000000"/>
                          </a:solidFill>
                          <a:effectLst/>
                          <a:latin typeface="+mj-lt"/>
                        </a:rPr>
                        <a:t> c/mL,</a:t>
                      </a:r>
                    </a:p>
                    <a:p>
                      <a:r>
                        <a:rPr lang="en-US" sz="1100" b="0" kern="1200" dirty="0">
                          <a:solidFill>
                            <a:sysClr val="windowText" lastClr="000000"/>
                          </a:solidFill>
                          <a:effectLst/>
                          <a:latin typeface="+mj-lt"/>
                        </a:rPr>
                        <a:t>Median (range)</a:t>
                      </a:r>
                    </a:p>
                  </a:txBody>
                  <a:tcPr marL="72000" marR="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kern="1200" dirty="0">
                          <a:solidFill>
                            <a:sysClr val="windowText" lastClr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4.5 (1.6–6.9)</a:t>
                      </a:r>
                    </a:p>
                  </a:txBody>
                  <a:tcPr marL="68571" marR="6857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kern="1200" dirty="0">
                          <a:solidFill>
                            <a:sysClr val="windowText" lastClr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4.7 (1.6</a:t>
                      </a:r>
                      <a:r>
                        <a:rPr lang="en-GB" sz="1100" kern="120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–</a:t>
                      </a:r>
                      <a:r>
                        <a:rPr lang="en-GB" sz="1100" kern="1200" dirty="0">
                          <a:solidFill>
                            <a:sysClr val="windowText" lastClr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6.4)</a:t>
                      </a:r>
                    </a:p>
                  </a:txBody>
                  <a:tcPr marL="68571" marR="68571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kern="1200" dirty="0">
                          <a:solidFill>
                            <a:sysClr val="windowText" lastClr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4.3 (1.6</a:t>
                      </a:r>
                      <a:r>
                        <a:rPr lang="en-GB" sz="1100" kern="120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–</a:t>
                      </a:r>
                      <a:r>
                        <a:rPr lang="en-GB" sz="1100" b="0" kern="1200" dirty="0">
                          <a:solidFill>
                            <a:sysClr val="windowText" lastClr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6.6)</a:t>
                      </a:r>
                    </a:p>
                  </a:txBody>
                  <a:tcPr marL="68571" marR="6857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kern="1200" dirty="0">
                          <a:solidFill>
                            <a:sysClr val="windowText" lastClr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4.6 (1.6</a:t>
                      </a:r>
                      <a:r>
                        <a:rPr lang="en-GB" sz="1100" kern="120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–</a:t>
                      </a:r>
                      <a:r>
                        <a:rPr lang="en-GB" sz="1100" b="0" kern="1200" dirty="0">
                          <a:solidFill>
                            <a:sysClr val="windowText" lastClr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6.9)</a:t>
                      </a:r>
                    </a:p>
                  </a:txBody>
                  <a:tcPr marL="68571" marR="6857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4843944"/>
                  </a:ext>
                </a:extLst>
              </a:tr>
              <a:tr h="943624">
                <a:tc>
                  <a:txBody>
                    <a:bodyPr/>
                    <a:lstStyle/>
                    <a:p>
                      <a:r>
                        <a:rPr lang="en-US" sz="1100" b="1" kern="1200" dirty="0">
                          <a:solidFill>
                            <a:sysClr val="windowText" lastClr="000000"/>
                          </a:solidFill>
                          <a:effectLst/>
                          <a:latin typeface="+mj-lt"/>
                        </a:rPr>
                        <a:t>HIV-1 RNA</a:t>
                      </a:r>
                      <a:r>
                        <a:rPr lang="en-US" sz="1100" b="1" kern="1200" baseline="0" dirty="0">
                          <a:solidFill>
                            <a:sysClr val="windowText" lastClr="0000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n-US" sz="1100" b="1" kern="1200" dirty="0">
                          <a:solidFill>
                            <a:sysClr val="windowText" lastClr="000000"/>
                          </a:solidFill>
                          <a:effectLst/>
                          <a:latin typeface="+mj-lt"/>
                        </a:rPr>
                        <a:t>c/mL</a:t>
                      </a:r>
                      <a:r>
                        <a:rPr lang="en-US" sz="1100" kern="1200" dirty="0">
                          <a:solidFill>
                            <a:sysClr val="windowText" lastClr="000000"/>
                          </a:solidFill>
                          <a:effectLst/>
                          <a:latin typeface="+mj-lt"/>
                        </a:rPr>
                        <a:t>,</a:t>
                      </a:r>
                      <a:r>
                        <a:rPr lang="en-US" sz="1100" kern="1200" baseline="0" dirty="0">
                          <a:solidFill>
                            <a:sysClr val="windowText" lastClr="000000"/>
                          </a:solidFill>
                          <a:effectLst/>
                          <a:latin typeface="+mj-lt"/>
                        </a:rPr>
                        <a:t> [n(%)]</a:t>
                      </a:r>
                      <a:endParaRPr lang="en-US" sz="1100" kern="1200" dirty="0">
                        <a:solidFill>
                          <a:sysClr val="windowText" lastClr="000000"/>
                        </a:solidFill>
                        <a:effectLst/>
                        <a:latin typeface="+mj-lt"/>
                      </a:endParaRPr>
                    </a:p>
                    <a:p>
                      <a:pPr marL="182563" indent="0"/>
                      <a:r>
                        <a:rPr lang="en-US" sz="1100" kern="1200" dirty="0">
                          <a:solidFill>
                            <a:sysClr val="windowText" lastClr="000000"/>
                          </a:solidFill>
                          <a:effectLst/>
                          <a:latin typeface="+mj-lt"/>
                        </a:rPr>
                        <a:t>&lt;400</a:t>
                      </a:r>
                      <a:endParaRPr lang="en-US" sz="1100" kern="1200" baseline="30000" dirty="0">
                        <a:solidFill>
                          <a:sysClr val="windowText" lastClr="000000"/>
                        </a:solidFill>
                        <a:effectLst/>
                        <a:latin typeface="+mj-lt"/>
                      </a:endParaRPr>
                    </a:p>
                    <a:p>
                      <a:pPr marL="182563" indent="0"/>
                      <a:r>
                        <a:rPr lang="en-US" sz="1100" kern="1200" dirty="0">
                          <a:solidFill>
                            <a:sysClr val="windowText" lastClr="000000"/>
                          </a:solidFill>
                          <a:effectLst/>
                          <a:latin typeface="+mj-lt"/>
                        </a:rPr>
                        <a:t>400 – &lt;1000</a:t>
                      </a:r>
                    </a:p>
                    <a:p>
                      <a:pPr marL="182563" indent="0"/>
                      <a:r>
                        <a:rPr lang="en-US" sz="1100" kern="1200" dirty="0">
                          <a:solidFill>
                            <a:sysClr val="windowText" lastClr="000000"/>
                          </a:solidFill>
                          <a:effectLst/>
                          <a:latin typeface="+mj-lt"/>
                        </a:rPr>
                        <a:t>1000 – &lt;100,000</a:t>
                      </a:r>
                    </a:p>
                    <a:p>
                      <a:pPr marL="182563" indent="0"/>
                      <a:r>
                        <a:rPr lang="en-US" sz="1100" kern="1200" dirty="0">
                          <a:solidFill>
                            <a:sysClr val="windowText" lastClr="000000"/>
                          </a:solidFill>
                          <a:effectLst/>
                          <a:latin typeface="+mj-lt"/>
                        </a:rPr>
                        <a:t>≥100,000</a:t>
                      </a:r>
                      <a:endParaRPr lang="en-GB" sz="1100" dirty="0">
                        <a:solidFill>
                          <a:sysClr val="windowText" lastClr="000000"/>
                        </a:solidFill>
                        <a:latin typeface="+mj-lt"/>
                      </a:endParaRPr>
                    </a:p>
                  </a:txBody>
                  <a:tcPr marL="72000" marR="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kern="1200" dirty="0">
                          <a:solidFill>
                            <a:sysClr val="windowText" lastClr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7 (10)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kern="1200" dirty="0">
                          <a:solidFill>
                            <a:sysClr val="windowText" lastClr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3 (4)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kern="1200" dirty="0">
                          <a:solidFill>
                            <a:sysClr val="windowText" lastClr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35 (51)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kern="1200" dirty="0">
                          <a:solidFill>
                            <a:sysClr val="windowText" lastClr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24 (35)</a:t>
                      </a:r>
                    </a:p>
                  </a:txBody>
                  <a:tcPr marL="68571" marR="6857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kern="1200" dirty="0">
                          <a:solidFill>
                            <a:sysClr val="windowText" lastClr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14 (7)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kern="1200" dirty="0">
                          <a:solidFill>
                            <a:sysClr val="windowText" lastClr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7 (3)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kern="1200" dirty="0">
                          <a:solidFill>
                            <a:sysClr val="windowText" lastClr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126 (62)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kern="1200" dirty="0">
                          <a:solidFill>
                            <a:sysClr val="windowText" lastClr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56 (28)</a:t>
                      </a:r>
                    </a:p>
                  </a:txBody>
                  <a:tcPr marL="68571" marR="68571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kern="1200" dirty="0">
                          <a:solidFill>
                            <a:sysClr val="windowText" lastClr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4 (4)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kern="1200" dirty="0">
                          <a:solidFill>
                            <a:sysClr val="windowText" lastClr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5 (5)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kern="1200" dirty="0">
                          <a:solidFill>
                            <a:sysClr val="windowText" lastClr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75 (76)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kern="1200" dirty="0">
                          <a:solidFill>
                            <a:sysClr val="windowText" lastClr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15 (15)</a:t>
                      </a:r>
                    </a:p>
                  </a:txBody>
                  <a:tcPr marL="68571" marR="6857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kern="1200" dirty="0">
                          <a:solidFill>
                            <a:sysClr val="windowText" lastClr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25 (7)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kern="1200" dirty="0">
                          <a:solidFill>
                            <a:sysClr val="windowText" lastClr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15 (4)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kern="1200" dirty="0">
                          <a:solidFill>
                            <a:sysClr val="windowText" lastClr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236 (64)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kern="1200" dirty="0">
                          <a:solidFill>
                            <a:sysClr val="windowText" lastClr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95 (26)</a:t>
                      </a:r>
                    </a:p>
                  </a:txBody>
                  <a:tcPr marL="68571" marR="6857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07174047"/>
                  </a:ext>
                </a:extLst>
              </a:tr>
              <a:tr h="385534">
                <a:tc>
                  <a:txBody>
                    <a:bodyPr/>
                    <a:lstStyle/>
                    <a:p>
                      <a:r>
                        <a:rPr lang="en-US" sz="1100" b="1" kern="1200" dirty="0">
                          <a:solidFill>
                            <a:sysClr val="windowText" lastClr="000000"/>
                          </a:solidFill>
                          <a:effectLst/>
                          <a:latin typeface="+mj-lt"/>
                        </a:rPr>
                        <a:t>CD4+ cells/µL, </a:t>
                      </a:r>
                      <a:r>
                        <a:rPr lang="en-US" sz="1100" b="0" kern="1200" dirty="0">
                          <a:solidFill>
                            <a:sysClr val="windowText" lastClr="000000"/>
                          </a:solidFill>
                          <a:effectLst/>
                          <a:latin typeface="+mj-lt"/>
                        </a:rPr>
                        <a:t>Median (range)</a:t>
                      </a:r>
                    </a:p>
                  </a:txBody>
                  <a:tcPr marL="72000" marR="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ysClr val="windowText" lastClr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  <a:r>
                        <a:rPr lang="en-US" sz="1100" baseline="0" dirty="0">
                          <a:solidFill>
                            <a:sysClr val="windowText" lastClr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(0</a:t>
                      </a:r>
                      <a:r>
                        <a:rPr lang="en-GB" sz="1100" kern="120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–</a:t>
                      </a:r>
                      <a:r>
                        <a:rPr lang="en-US" sz="1100" baseline="0" dirty="0">
                          <a:solidFill>
                            <a:sysClr val="windowText" lastClr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915)</a:t>
                      </a:r>
                      <a:endParaRPr lang="en-US" sz="1100" dirty="0">
                        <a:solidFill>
                          <a:sysClr val="windowText" lastClr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solidFill>
                            <a:sysClr val="windowText" lastClr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99 (0</a:t>
                      </a:r>
                      <a:r>
                        <a:rPr lang="en-GB" sz="1100" kern="120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–</a:t>
                      </a:r>
                      <a:r>
                        <a:rPr lang="en-US" sz="1100" kern="1200" dirty="0">
                          <a:solidFill>
                            <a:sysClr val="windowText" lastClr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1160)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solidFill>
                            <a:sysClr val="windowText" lastClr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41 (0</a:t>
                      </a:r>
                      <a:r>
                        <a:rPr lang="en-GB" sz="1100" kern="120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–</a:t>
                      </a:r>
                      <a:r>
                        <a:rPr lang="en-US" sz="1100" kern="1200" dirty="0">
                          <a:solidFill>
                            <a:sysClr val="windowText" lastClr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641)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solidFill>
                            <a:sysClr val="windowText" lastClr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80 (0</a:t>
                      </a:r>
                      <a:r>
                        <a:rPr lang="en-GB" sz="1100" kern="120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–</a:t>
                      </a:r>
                      <a:r>
                        <a:rPr lang="en-US" sz="1100" kern="1200" baseline="0" dirty="0">
                          <a:solidFill>
                            <a:sysClr val="windowText" lastClr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1160)</a:t>
                      </a:r>
                      <a:endParaRPr lang="en-US" sz="1100" kern="1200" dirty="0">
                        <a:solidFill>
                          <a:sysClr val="windowText" lastClr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4182527"/>
                  </a:ext>
                </a:extLst>
              </a:tr>
              <a:tr h="594717">
                <a:tc>
                  <a:txBody>
                    <a:bodyPr/>
                    <a:lstStyle/>
                    <a:p>
                      <a:r>
                        <a:rPr lang="en-US" sz="1100" b="1" kern="1200" dirty="0">
                          <a:solidFill>
                            <a:sysClr val="windowText" lastClr="000000"/>
                          </a:solidFill>
                          <a:effectLst/>
                          <a:latin typeface="+mj-lt"/>
                        </a:rPr>
                        <a:t>CD4+ cells/µL</a:t>
                      </a:r>
                      <a:r>
                        <a:rPr lang="en-US" sz="1100" kern="1200" dirty="0">
                          <a:solidFill>
                            <a:sysClr val="windowText" lastClr="000000"/>
                          </a:solidFill>
                          <a:effectLst/>
                          <a:latin typeface="+mj-lt"/>
                        </a:rPr>
                        <a:t>,</a:t>
                      </a:r>
                      <a:r>
                        <a:rPr lang="en-US" sz="1100" kern="1200" baseline="0" dirty="0">
                          <a:solidFill>
                            <a:sysClr val="windowText" lastClr="000000"/>
                          </a:solidFill>
                          <a:effectLst/>
                          <a:latin typeface="+mj-lt"/>
                        </a:rPr>
                        <a:t> [n(%)]</a:t>
                      </a:r>
                      <a:endParaRPr lang="en-US" sz="1100" kern="1200" dirty="0">
                        <a:solidFill>
                          <a:sysClr val="windowText" lastClr="000000"/>
                        </a:solidFill>
                        <a:effectLst/>
                        <a:latin typeface="+mj-lt"/>
                      </a:endParaRPr>
                    </a:p>
                    <a:p>
                      <a:pPr marL="182563" indent="0"/>
                      <a:r>
                        <a:rPr lang="en-US" sz="1100" kern="1200" dirty="0">
                          <a:solidFill>
                            <a:sysClr val="windowText" lastClr="000000"/>
                          </a:solidFill>
                          <a:effectLst/>
                          <a:latin typeface="+mj-lt"/>
                        </a:rPr>
                        <a:t>&lt;50</a:t>
                      </a:r>
                    </a:p>
                    <a:p>
                      <a:pPr marL="182563" indent="0"/>
                      <a:r>
                        <a:rPr lang="en-US" sz="1100" kern="1200" dirty="0">
                          <a:solidFill>
                            <a:sysClr val="windowText" lastClr="000000"/>
                          </a:solidFill>
                          <a:effectLst/>
                          <a:latin typeface="+mj-lt"/>
                        </a:rPr>
                        <a:t>50 – &lt;200</a:t>
                      </a:r>
                    </a:p>
                  </a:txBody>
                  <a:tcPr marL="72000" marR="0" marT="34282" marB="34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kern="1200" dirty="0">
                          <a:solidFill>
                            <a:sysClr val="windowText" lastClr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23 (33)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kern="1200" dirty="0">
                          <a:solidFill>
                            <a:sysClr val="windowText" lastClr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26 (38)</a:t>
                      </a:r>
                    </a:p>
                  </a:txBody>
                  <a:tcPr marL="68571" marR="6857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kern="1200" dirty="0">
                          <a:solidFill>
                            <a:sysClr val="windowText" lastClr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74 (36)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kern="1200" dirty="0">
                          <a:solidFill>
                            <a:sysClr val="windowText" lastClr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76 (37)</a:t>
                      </a:r>
                    </a:p>
                  </a:txBody>
                  <a:tcPr marL="68571" marR="68571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kern="1200" dirty="0">
                          <a:solidFill>
                            <a:sysClr val="windowText" lastClr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54 (55)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kern="1200" dirty="0">
                          <a:solidFill>
                            <a:sysClr val="windowText" lastClr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25 (25)</a:t>
                      </a:r>
                    </a:p>
                  </a:txBody>
                  <a:tcPr marL="68571" marR="6857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kern="1200" baseline="0" dirty="0">
                          <a:solidFill>
                            <a:sysClr val="windowText" lastClr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151 (41)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kern="1200" baseline="0" dirty="0">
                          <a:solidFill>
                            <a:sysClr val="windowText" lastClr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127 (34)</a:t>
                      </a:r>
                    </a:p>
                  </a:txBody>
                  <a:tcPr marL="68571" marR="6857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428885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323539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5"/>
          <p:cNvSpPr>
            <a:spLocks noGrp="1"/>
          </p:cNvSpPr>
          <p:nvPr>
            <p:ph type="title"/>
          </p:nvPr>
        </p:nvSpPr>
        <p:spPr>
          <a:xfrm>
            <a:off x="533400" y="152400"/>
            <a:ext cx="7543800" cy="838200"/>
          </a:xfrm>
        </p:spPr>
        <p:txBody>
          <a:bodyPr/>
          <a:lstStyle/>
          <a:p>
            <a:br>
              <a:rPr lang="en-US" altLang="en-US" dirty="0"/>
            </a:br>
            <a:r>
              <a:rPr lang="en-US" altLang="en-US" dirty="0"/>
              <a:t>Prior ARV Exposure and Initial OBT</a:t>
            </a:r>
          </a:p>
        </p:txBody>
      </p:sp>
      <p:sp>
        <p:nvSpPr>
          <p:cNvPr id="22531" name="Text Placeholder 16"/>
          <p:cNvSpPr>
            <a:spLocks noGrp="1"/>
          </p:cNvSpPr>
          <p:nvPr>
            <p:ph type="body" sz="quarter" idx="11"/>
          </p:nvPr>
        </p:nvSpPr>
        <p:spPr>
          <a:xfrm>
            <a:off x="533400" y="6294438"/>
            <a:ext cx="8358188" cy="182562"/>
          </a:xfrm>
        </p:spPr>
        <p:txBody>
          <a:bodyPr/>
          <a:lstStyle/>
          <a:p>
            <a:r>
              <a:rPr lang="en-US" altLang="en-US" dirty="0"/>
              <a:t>Kozal et al. EACS 2017; Milan, Italy. Oral PS8/5.</a:t>
            </a:r>
          </a:p>
        </p:txBody>
      </p:sp>
      <p:sp>
        <p:nvSpPr>
          <p:cNvPr id="22532" name="Text Placeholder 17"/>
          <p:cNvSpPr>
            <a:spLocks noGrp="1"/>
          </p:cNvSpPr>
          <p:nvPr>
            <p:ph type="body" sz="quarter" idx="13"/>
          </p:nvPr>
        </p:nvSpPr>
        <p:spPr>
          <a:xfrm>
            <a:off x="533400" y="5862638"/>
            <a:ext cx="8358188" cy="365125"/>
          </a:xfrm>
        </p:spPr>
        <p:txBody>
          <a:bodyPr/>
          <a:lstStyle/>
          <a:p>
            <a:r>
              <a:rPr lang="en-US" altLang="en-US" sz="1000" dirty="0"/>
              <a:t>Baseline and emergent resistance analysis are currently ongoing;</a:t>
            </a:r>
            <a:r>
              <a:rPr lang="en-GB" altLang="en-US" sz="1000" dirty="0"/>
              <a:t> *13/19 received investigational ARV Ibalizumab.</a:t>
            </a:r>
            <a:r>
              <a:rPr lang="en-US" altLang="en-US" sz="1000" dirty="0"/>
              <a:t> INI, integrase inhibitor; NRTI, nucleoside reverse transcriptase inhibitors; NNRTI, non-NRTI; PI, protease inhibitor. </a:t>
            </a:r>
          </a:p>
        </p:txBody>
      </p:sp>
      <p:sp>
        <p:nvSpPr>
          <p:cNvPr id="19" name="Rectangle: Rounded Corners 18"/>
          <p:cNvSpPr/>
          <p:nvPr/>
        </p:nvSpPr>
        <p:spPr>
          <a:xfrm>
            <a:off x="228600" y="1697038"/>
            <a:ext cx="4249738" cy="4117975"/>
          </a:xfrm>
          <a:prstGeom prst="roundRect">
            <a:avLst>
              <a:gd name="adj" fmla="val 3315"/>
            </a:avLst>
          </a:prstGeom>
          <a:solidFill>
            <a:schemeClr val="bg1"/>
          </a:solidFill>
          <a:ln w="28575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44000" rIns="0" anchor="ctr"/>
          <a:lstStyle/>
          <a:p>
            <a:pPr algn="ctr" fontAlgn="auto">
              <a:lnSpc>
                <a:spcPct val="90000"/>
              </a:lnSpc>
              <a:defRPr/>
            </a:pPr>
            <a:endParaRPr lang="en-GB" sz="1400" b="1" dirty="0">
              <a:solidFill>
                <a:schemeClr val="bg1"/>
              </a:solidFill>
            </a:endParaRPr>
          </a:p>
        </p:txBody>
      </p:sp>
      <p:sp>
        <p:nvSpPr>
          <p:cNvPr id="21" name="Rectangle: Rounded Corners 20"/>
          <p:cNvSpPr/>
          <p:nvPr/>
        </p:nvSpPr>
        <p:spPr>
          <a:xfrm>
            <a:off x="287923" y="1141413"/>
            <a:ext cx="4190415" cy="466725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44000" rIns="0" anchor="ctr"/>
          <a:lstStyle/>
          <a:p>
            <a:pPr algn="ctr" fontAlgn="auto">
              <a:lnSpc>
                <a:spcPct val="90000"/>
              </a:lnSpc>
              <a:defRPr/>
            </a:pPr>
            <a:r>
              <a:rPr lang="en-GB" sz="1400" b="1" dirty="0"/>
              <a:t>Prior Exposure to ARVs</a:t>
            </a:r>
          </a:p>
        </p:txBody>
      </p:sp>
      <p:sp>
        <p:nvSpPr>
          <p:cNvPr id="22" name="Rectangle: Rounded Corners 21"/>
          <p:cNvSpPr/>
          <p:nvPr/>
        </p:nvSpPr>
        <p:spPr>
          <a:xfrm>
            <a:off x="4567238" y="1697038"/>
            <a:ext cx="4324350" cy="4143375"/>
          </a:xfrm>
          <a:prstGeom prst="roundRect">
            <a:avLst>
              <a:gd name="adj" fmla="val 3315"/>
            </a:avLst>
          </a:prstGeom>
          <a:solidFill>
            <a:schemeClr val="bg1"/>
          </a:solidFill>
          <a:ln w="28575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44000" rIns="0" anchor="ctr"/>
          <a:lstStyle/>
          <a:p>
            <a:pPr algn="ctr" fontAlgn="auto">
              <a:lnSpc>
                <a:spcPct val="90000"/>
              </a:lnSpc>
              <a:defRPr/>
            </a:pPr>
            <a:endParaRPr lang="en-GB" sz="1600" b="1" dirty="0">
              <a:solidFill>
                <a:schemeClr val="bg1"/>
              </a:solidFill>
            </a:endParaRPr>
          </a:p>
        </p:txBody>
      </p:sp>
      <p:sp>
        <p:nvSpPr>
          <p:cNvPr id="23" name="Rectangle: Rounded Corners 22"/>
          <p:cNvSpPr/>
          <p:nvPr/>
        </p:nvSpPr>
        <p:spPr>
          <a:xfrm>
            <a:off x="4567238" y="1141413"/>
            <a:ext cx="4232275" cy="466725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31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44000" rIns="0" anchor="ctr"/>
          <a:lstStyle/>
          <a:p>
            <a:pPr algn="ctr" fontAlgn="auto">
              <a:lnSpc>
                <a:spcPct val="90000"/>
              </a:lnSpc>
              <a:defRPr/>
            </a:pPr>
            <a:r>
              <a:rPr lang="en-GB" sz="1400" b="1" dirty="0"/>
              <a:t>Fully Active and Available ARV Agents</a:t>
            </a:r>
          </a:p>
          <a:p>
            <a:pPr algn="ctr" fontAlgn="auto">
              <a:lnSpc>
                <a:spcPct val="90000"/>
              </a:lnSpc>
              <a:defRPr/>
            </a:pPr>
            <a:r>
              <a:rPr lang="en-GB" sz="1400" b="1" dirty="0"/>
              <a:t>in Initial OBT</a:t>
            </a:r>
          </a:p>
        </p:txBody>
      </p:sp>
      <p:sp>
        <p:nvSpPr>
          <p:cNvPr id="26" name="Rectangle 20"/>
          <p:cNvSpPr>
            <a:spLocks noChangeArrowheads="1"/>
          </p:cNvSpPr>
          <p:nvPr/>
        </p:nvSpPr>
        <p:spPr bwMode="auto">
          <a:xfrm>
            <a:off x="287923" y="2743200"/>
            <a:ext cx="169277" cy="11413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vert270" wrap="none" lIns="0" tIns="0" rIns="0" bIns="0" anchor="ctr">
            <a:spAutoFit/>
          </a:bodyPr>
          <a:lstStyle/>
          <a:p>
            <a:pPr algn="ctr">
              <a:defRPr/>
            </a:pPr>
            <a:r>
              <a:rPr lang="en-US" sz="1100" b="1" dirty="0"/>
              <a:t>% of Participants</a:t>
            </a:r>
            <a:endParaRPr lang="en-US" sz="1100" b="1" dirty="0">
              <a:latin typeface="+mj-lt"/>
              <a:ea typeface="MS PGothic" pitchFamily="34" charset="-128"/>
            </a:endParaRPr>
          </a:p>
        </p:txBody>
      </p:sp>
      <p:sp>
        <p:nvSpPr>
          <p:cNvPr id="27" name="Rectangle 20"/>
          <p:cNvSpPr>
            <a:spLocks noChangeArrowheads="1"/>
          </p:cNvSpPr>
          <p:nvPr/>
        </p:nvSpPr>
        <p:spPr bwMode="auto">
          <a:xfrm>
            <a:off x="4631323" y="2743200"/>
            <a:ext cx="169277" cy="11413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vert270" wrap="none" lIns="0" tIns="0" rIns="0" bIns="0" anchor="ctr">
            <a:spAutoFit/>
          </a:bodyPr>
          <a:lstStyle/>
          <a:p>
            <a:pPr algn="ctr">
              <a:defRPr/>
            </a:pPr>
            <a:r>
              <a:rPr lang="en-US" sz="1100" b="1" dirty="0"/>
              <a:t>% of Participants</a:t>
            </a:r>
            <a:endParaRPr lang="en-US" sz="1100" b="1" dirty="0">
              <a:latin typeface="+mj-lt"/>
              <a:ea typeface="MS PGothic" pitchFamily="34" charset="-128"/>
            </a:endParaRPr>
          </a:p>
        </p:txBody>
      </p:sp>
      <p:graphicFrame>
        <p:nvGraphicFramePr>
          <p:cNvPr id="16" name="Chart 15">
            <a:extLst>
              <a:ext uri="{FF2B5EF4-FFF2-40B4-BE49-F238E27FC236}">
                <a16:creationId xmlns:a16="http://schemas.microsoft.com/office/drawing/2014/main" id="{36F60BAD-A48E-4267-844C-0D14AB52765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06975288"/>
              </p:ext>
            </p:extLst>
          </p:nvPr>
        </p:nvGraphicFramePr>
        <p:xfrm>
          <a:off x="4800600" y="1766889"/>
          <a:ext cx="3862137" cy="40129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8" name="Chart 17">
            <a:extLst>
              <a:ext uri="{FF2B5EF4-FFF2-40B4-BE49-F238E27FC236}">
                <a16:creationId xmlns:a16="http://schemas.microsoft.com/office/drawing/2014/main" id="{738EED59-6540-4418-9605-80C48F659B9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71338911"/>
              </p:ext>
            </p:extLst>
          </p:nvPr>
        </p:nvGraphicFramePr>
        <p:xfrm>
          <a:off x="372561" y="1837592"/>
          <a:ext cx="3965826" cy="3868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31845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2"/>
          <p:cNvSpPr>
            <a:spLocks noGrp="1"/>
          </p:cNvSpPr>
          <p:nvPr>
            <p:ph type="title"/>
          </p:nvPr>
        </p:nvSpPr>
        <p:spPr>
          <a:xfrm>
            <a:off x="533400" y="110197"/>
            <a:ext cx="7543800" cy="838200"/>
          </a:xfrm>
        </p:spPr>
        <p:txBody>
          <a:bodyPr/>
          <a:lstStyle/>
          <a:p>
            <a:r>
              <a:rPr lang="en-US" altLang="en-US" dirty="0"/>
              <a:t>Study Disposition through Week 24</a:t>
            </a:r>
          </a:p>
        </p:txBody>
      </p:sp>
      <p:sp>
        <p:nvSpPr>
          <p:cNvPr id="2355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533400" y="6294438"/>
            <a:ext cx="8358188" cy="182562"/>
          </a:xfrm>
        </p:spPr>
        <p:txBody>
          <a:bodyPr/>
          <a:lstStyle/>
          <a:p>
            <a:r>
              <a:rPr lang="en-US" altLang="en-US" dirty="0"/>
              <a:t>Kozal et al. EACS 2017; Milan, Italy. Oral PS8/5.</a:t>
            </a:r>
          </a:p>
          <a:p>
            <a:endParaRPr lang="en-US" altLang="en-US" dirty="0"/>
          </a:p>
        </p:txBody>
      </p:sp>
      <p:sp>
        <p:nvSpPr>
          <p:cNvPr id="6" name="Rectangle: Rounded Corners 5"/>
          <p:cNvSpPr/>
          <p:nvPr/>
        </p:nvSpPr>
        <p:spPr>
          <a:xfrm>
            <a:off x="3564673" y="1253197"/>
            <a:ext cx="2209800" cy="579982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b="1" dirty="0">
                <a:solidFill>
                  <a:schemeClr val="tx1"/>
                </a:solidFill>
              </a:rPr>
              <a:t>Screened</a:t>
            </a:r>
          </a:p>
          <a:p>
            <a:pPr algn="ctr">
              <a:defRPr/>
            </a:pPr>
            <a:r>
              <a:rPr lang="en-US" sz="1400" b="1" dirty="0">
                <a:solidFill>
                  <a:schemeClr val="tx1"/>
                </a:solidFill>
              </a:rPr>
              <a:t>N=732</a:t>
            </a:r>
          </a:p>
        </p:txBody>
      </p:sp>
      <p:sp>
        <p:nvSpPr>
          <p:cNvPr id="7" name="Rectangle: Rounded Corners 6"/>
          <p:cNvSpPr/>
          <p:nvPr/>
        </p:nvSpPr>
        <p:spPr>
          <a:xfrm>
            <a:off x="580078" y="2863966"/>
            <a:ext cx="3592551" cy="569917"/>
          </a:xfrm>
          <a:prstGeom prst="roundRect">
            <a:avLst/>
          </a:prstGeom>
          <a:solidFill>
            <a:srgbClr val="0098DB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b="1" dirty="0">
                <a:solidFill>
                  <a:schemeClr val="bg1"/>
                </a:solidFill>
              </a:rPr>
              <a:t>Randomised Cohort</a:t>
            </a:r>
          </a:p>
          <a:p>
            <a:pPr algn="ctr">
              <a:defRPr/>
            </a:pPr>
            <a:r>
              <a:rPr lang="en-US" sz="1400" b="1" dirty="0">
                <a:solidFill>
                  <a:schemeClr val="bg1"/>
                </a:solidFill>
              </a:rPr>
              <a:t>N=272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2448915" y="2579204"/>
            <a:ext cx="4479924" cy="635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cxnSpLocks/>
          </p:cNvCxnSpPr>
          <p:nvPr/>
        </p:nvCxnSpPr>
        <p:spPr>
          <a:xfrm>
            <a:off x="4669573" y="1833179"/>
            <a:ext cx="0" cy="75237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/>
          <p:nvPr/>
        </p:nvCxnSpPr>
        <p:spPr>
          <a:xfrm>
            <a:off x="6928839" y="2579204"/>
            <a:ext cx="0" cy="28575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/>
          <p:nvPr/>
        </p:nvCxnSpPr>
        <p:spPr>
          <a:xfrm>
            <a:off x="4698409" y="2189136"/>
            <a:ext cx="1714500" cy="1137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: Rounded Corners 5"/>
          <p:cNvSpPr/>
          <p:nvPr/>
        </p:nvSpPr>
        <p:spPr>
          <a:xfrm>
            <a:off x="6384073" y="1830649"/>
            <a:ext cx="2209800" cy="569987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b="1" dirty="0">
                <a:solidFill>
                  <a:schemeClr val="tx1"/>
                </a:solidFill>
              </a:rPr>
              <a:t>Screening Failures</a:t>
            </a:r>
          </a:p>
          <a:p>
            <a:pPr algn="ctr">
              <a:defRPr/>
            </a:pPr>
            <a:r>
              <a:rPr lang="en-US" sz="1400" b="1" dirty="0">
                <a:solidFill>
                  <a:schemeClr val="tx1"/>
                </a:solidFill>
              </a:rPr>
              <a:t>N=361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80499666-7724-4F8F-BB91-81C781E304E8}"/>
              </a:ext>
            </a:extLst>
          </p:cNvPr>
          <p:cNvSpPr/>
          <p:nvPr/>
        </p:nvSpPr>
        <p:spPr>
          <a:xfrm>
            <a:off x="601451" y="3852681"/>
            <a:ext cx="1774903" cy="472189"/>
          </a:xfrm>
          <a:prstGeom prst="roundRect">
            <a:avLst/>
          </a:prstGeom>
          <a:solidFill>
            <a:srgbClr val="0098DB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b="1" dirty="0">
                <a:solidFill>
                  <a:schemeClr val="bg1"/>
                </a:solidFill>
              </a:rPr>
              <a:t>Ongoing</a:t>
            </a:r>
          </a:p>
          <a:p>
            <a:pPr algn="ctr">
              <a:defRPr/>
            </a:pPr>
            <a:r>
              <a:rPr lang="en-US" sz="1400" b="1" dirty="0">
                <a:solidFill>
                  <a:schemeClr val="bg1"/>
                </a:solidFill>
              </a:rPr>
              <a:t>n=227 (83%)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78FD2519-C7CA-47DA-A485-E50DD0492E23}"/>
              </a:ext>
            </a:extLst>
          </p:cNvPr>
          <p:cNvSpPr/>
          <p:nvPr/>
        </p:nvSpPr>
        <p:spPr>
          <a:xfrm>
            <a:off x="2436836" y="3852681"/>
            <a:ext cx="1764000" cy="472189"/>
          </a:xfrm>
          <a:prstGeom prst="roundRect">
            <a:avLst/>
          </a:prstGeom>
          <a:solidFill>
            <a:srgbClr val="0098DB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b="1" dirty="0">
                <a:solidFill>
                  <a:schemeClr val="bg1"/>
                </a:solidFill>
              </a:rPr>
              <a:t>Withdrawn*</a:t>
            </a:r>
          </a:p>
          <a:p>
            <a:pPr algn="ctr">
              <a:defRPr/>
            </a:pPr>
            <a:r>
              <a:rPr lang="en-US" sz="1400" b="1" dirty="0">
                <a:solidFill>
                  <a:schemeClr val="bg1"/>
                </a:solidFill>
              </a:rPr>
              <a:t>n=45</a:t>
            </a:r>
            <a:r>
              <a:rPr lang="en-US" sz="1400" baseline="30000" dirty="0"/>
              <a:t>†</a:t>
            </a:r>
            <a:r>
              <a:rPr lang="en-US" sz="1400" b="1" dirty="0">
                <a:solidFill>
                  <a:schemeClr val="bg1"/>
                </a:solidFill>
              </a:rPr>
              <a:t> (17%)</a:t>
            </a:r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566CE08F-0F7F-44FF-B65B-55D240A16BDC}"/>
              </a:ext>
            </a:extLst>
          </p:cNvPr>
          <p:cNvSpPr/>
          <p:nvPr/>
        </p:nvSpPr>
        <p:spPr>
          <a:xfrm>
            <a:off x="5132563" y="2863966"/>
            <a:ext cx="3592551" cy="580777"/>
          </a:xfrm>
          <a:prstGeom prst="roundRect">
            <a:avLst/>
          </a:prstGeom>
          <a:solidFill>
            <a:srgbClr val="00206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b="1" dirty="0">
                <a:solidFill>
                  <a:schemeClr val="bg1"/>
                </a:solidFill>
              </a:rPr>
              <a:t>Non-randomised Cohort</a:t>
            </a:r>
          </a:p>
          <a:p>
            <a:pPr algn="ctr">
              <a:defRPr/>
            </a:pPr>
            <a:r>
              <a:rPr lang="en-US" sz="1400" b="1" dirty="0">
                <a:solidFill>
                  <a:schemeClr val="bg1"/>
                </a:solidFill>
              </a:rPr>
              <a:t>N=99</a:t>
            </a:r>
          </a:p>
        </p:txBody>
      </p: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4B6AAEC8-2DF1-4648-9A32-5889C3ACEB38}"/>
              </a:ext>
            </a:extLst>
          </p:cNvPr>
          <p:cNvSpPr/>
          <p:nvPr/>
        </p:nvSpPr>
        <p:spPr>
          <a:xfrm>
            <a:off x="5153936" y="3826293"/>
            <a:ext cx="1774903" cy="452153"/>
          </a:xfrm>
          <a:prstGeom prst="roundRect">
            <a:avLst/>
          </a:prstGeom>
          <a:solidFill>
            <a:srgbClr val="00206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b="1" dirty="0">
                <a:solidFill>
                  <a:schemeClr val="bg1"/>
                </a:solidFill>
              </a:rPr>
              <a:t>Ongoing</a:t>
            </a:r>
          </a:p>
          <a:p>
            <a:pPr algn="ctr">
              <a:defRPr/>
            </a:pPr>
            <a:r>
              <a:rPr lang="en-US" sz="1400" b="1" dirty="0">
                <a:solidFill>
                  <a:schemeClr val="bg1"/>
                </a:solidFill>
              </a:rPr>
              <a:t>n=73 (74%)</a:t>
            </a:r>
          </a:p>
        </p:txBody>
      </p: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DEFFA46A-EB44-4988-8738-F4C3C9B17F85}"/>
              </a:ext>
            </a:extLst>
          </p:cNvPr>
          <p:cNvSpPr/>
          <p:nvPr/>
        </p:nvSpPr>
        <p:spPr>
          <a:xfrm>
            <a:off x="6989321" y="3826293"/>
            <a:ext cx="1764000" cy="452153"/>
          </a:xfrm>
          <a:prstGeom prst="roundRect">
            <a:avLst/>
          </a:prstGeom>
          <a:solidFill>
            <a:srgbClr val="00206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b="1" dirty="0">
                <a:solidFill>
                  <a:schemeClr val="bg1"/>
                </a:solidFill>
              </a:rPr>
              <a:t>Withdrawn</a:t>
            </a:r>
          </a:p>
          <a:p>
            <a:pPr algn="ctr">
              <a:defRPr/>
            </a:pPr>
            <a:r>
              <a:rPr lang="en-US" sz="1400" b="1" dirty="0">
                <a:solidFill>
                  <a:schemeClr val="bg1"/>
                </a:solidFill>
              </a:rPr>
              <a:t>n=26</a:t>
            </a:r>
            <a:r>
              <a:rPr lang="en-US" sz="1400" baseline="30000" dirty="0"/>
              <a:t>‡</a:t>
            </a:r>
            <a:r>
              <a:rPr lang="en-US" sz="1400" b="1" dirty="0">
                <a:solidFill>
                  <a:schemeClr val="bg1"/>
                </a:solidFill>
              </a:rPr>
              <a:t> (26%) </a:t>
            </a:r>
          </a:p>
        </p:txBody>
      </p: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B4798F32-B47E-43C4-9FA2-FB64C45BE479}"/>
              </a:ext>
            </a:extLst>
          </p:cNvPr>
          <p:cNvCxnSpPr/>
          <p:nvPr/>
        </p:nvCxnSpPr>
        <p:spPr>
          <a:xfrm>
            <a:off x="2453486" y="2575490"/>
            <a:ext cx="0" cy="28575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 Placeholder 17">
            <a:extLst>
              <a:ext uri="{FF2B5EF4-FFF2-40B4-BE49-F238E27FC236}">
                <a16:creationId xmlns:a16="http://schemas.microsoft.com/office/drawing/2014/main" id="{4BC8E6F2-F5D4-4ED2-8CDE-F669AE109AB1}"/>
              </a:ext>
            </a:extLst>
          </p:cNvPr>
          <p:cNvSpPr txBox="1">
            <a:spLocks/>
          </p:cNvSpPr>
          <p:nvPr/>
        </p:nvSpPr>
        <p:spPr bwMode="auto">
          <a:xfrm>
            <a:off x="5166527" y="4475151"/>
            <a:ext cx="373717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0"/>
              </a:spcBef>
              <a:spcAft>
                <a:spcPts val="300"/>
              </a:spcAft>
              <a:buClr>
                <a:srgbClr val="E31836"/>
              </a:buClr>
              <a:buSzPct val="115000"/>
              <a:buFont typeface="Arial" panose="020B0604020202020204" pitchFamily="34" charset="0"/>
              <a:buNone/>
              <a:defRPr sz="1200" baseline="0">
                <a:solidFill>
                  <a:schemeClr val="tx1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defRPr>
            </a:lvl1pPr>
            <a:lvl2pPr marL="473075" indent="-257175" algn="l" rtl="0" eaLnBrk="0" fontAlgn="base" hangingPunct="0">
              <a:spcBef>
                <a:spcPct val="0"/>
              </a:spcBef>
              <a:spcAft>
                <a:spcPts val="300"/>
              </a:spcAft>
              <a:buClr>
                <a:srgbClr val="E31836"/>
              </a:buClr>
              <a:buSzPct val="11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defRPr>
            </a:lvl2pPr>
            <a:lvl3pPr marL="639763" indent="-158750" algn="l" rtl="0" eaLnBrk="0" fontAlgn="base" hangingPunct="0">
              <a:spcBef>
                <a:spcPct val="0"/>
              </a:spcBef>
              <a:spcAft>
                <a:spcPts val="300"/>
              </a:spcAft>
              <a:buClr>
                <a:srgbClr val="E31836"/>
              </a:buClr>
              <a:buSzPct val="115000"/>
              <a:buFont typeface="Arial" panose="020B0604020202020204" pitchFamily="34" charset="0"/>
              <a:buChar char="•"/>
              <a:defRPr lang="en-US" dirty="0">
                <a:solidFill>
                  <a:schemeClr val="tx1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defRPr>
            </a:lvl3pPr>
            <a:lvl4pPr marL="798513" indent="-142875" algn="l" rtl="0" eaLnBrk="0" fontAlgn="base" hangingPunct="0">
              <a:spcBef>
                <a:spcPct val="0"/>
              </a:spcBef>
              <a:spcAft>
                <a:spcPts val="300"/>
              </a:spcAft>
              <a:buClr>
                <a:srgbClr val="E31836"/>
              </a:buClr>
              <a:buSzPct val="115000"/>
              <a:buFont typeface="Arial" panose="020B0604020202020204" pitchFamily="34" charset="0"/>
              <a:buChar char="-"/>
              <a:defRPr lang="en-US" sz="1600" dirty="0">
                <a:solidFill>
                  <a:schemeClr val="tx1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defRPr>
            </a:lvl4pPr>
            <a:lvl5pPr marL="922338" indent="-114300" algn="l" defTabSz="923925" rtl="0" eaLnBrk="0" fontAlgn="base" hangingPunct="0">
              <a:spcBef>
                <a:spcPct val="0"/>
              </a:spcBef>
              <a:spcAft>
                <a:spcPts val="300"/>
              </a:spcAft>
              <a:buClr>
                <a:srgbClr val="E31836"/>
              </a:buClr>
              <a:buSzPct val="115000"/>
              <a:buFont typeface="Arial" panose="020B0604020202020204" pitchFamily="34" charset="0"/>
              <a:buChar char="•"/>
              <a:defRPr lang="en-GB" sz="1400" dirty="0">
                <a:solidFill>
                  <a:schemeClr val="tx1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defRPr>
            </a:lvl5pPr>
            <a:lvl6pPr marL="668338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61229"/>
              </a:buClr>
              <a:buSzPct val="115000"/>
              <a:buFont typeface="Arial" charset="0"/>
              <a:buNone/>
              <a:defRPr sz="1000">
                <a:solidFill>
                  <a:schemeClr val="bg2"/>
                </a:solidFill>
                <a:latin typeface="+mn-lt"/>
                <a:cs typeface="+mn-cs"/>
              </a:defRPr>
            </a:lvl6pPr>
            <a:lvl7pPr marL="1447800" indent="-1889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61229"/>
              </a:buClr>
              <a:buSzPct val="115000"/>
              <a:buFont typeface="Arial" charset="0"/>
              <a:buChar char="•"/>
              <a:defRPr sz="1000">
                <a:solidFill>
                  <a:schemeClr val="bg2"/>
                </a:solidFill>
                <a:latin typeface="+mn-lt"/>
                <a:cs typeface="+mn-cs"/>
              </a:defRPr>
            </a:lvl7pPr>
            <a:lvl8pPr marL="1905000" indent="-1889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61229"/>
              </a:buClr>
              <a:buSzPct val="115000"/>
              <a:buFont typeface="Arial" charset="0"/>
              <a:buChar char="•"/>
              <a:defRPr sz="1000">
                <a:solidFill>
                  <a:schemeClr val="bg2"/>
                </a:solidFill>
                <a:latin typeface="+mn-lt"/>
                <a:cs typeface="+mn-cs"/>
              </a:defRPr>
            </a:lvl8pPr>
            <a:lvl9pPr marL="2362200" indent="-1889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61229"/>
              </a:buClr>
              <a:buSzPct val="115000"/>
              <a:buFont typeface="Arial" charset="0"/>
              <a:buChar char="•"/>
              <a:defRPr sz="1000">
                <a:solidFill>
                  <a:schemeClr val="bg2"/>
                </a:solidFill>
                <a:latin typeface="+mn-lt"/>
                <a:cs typeface="+mn-cs"/>
              </a:defRPr>
            </a:lvl9pPr>
          </a:lstStyle>
          <a:p>
            <a:r>
              <a:rPr lang="en-US" altLang="en-US" sz="1400" baseline="30000" dirty="0">
                <a:solidFill>
                  <a:srgbClr val="000000"/>
                </a:solidFill>
              </a:rPr>
              <a:t>§ </a:t>
            </a:r>
            <a:r>
              <a:rPr lang="en-US" altLang="en-US" sz="1400" dirty="0">
                <a:solidFill>
                  <a:srgbClr val="000000"/>
                </a:solidFill>
              </a:rPr>
              <a:t>W</a:t>
            </a:r>
            <a:r>
              <a:rPr lang="en-US" sz="1400" dirty="0">
                <a:solidFill>
                  <a:srgbClr val="000000"/>
                </a:solidFill>
              </a:rPr>
              <a:t>ithdrawal reasons </a:t>
            </a:r>
            <a:r>
              <a:rPr lang="en-US" sz="1400" dirty="0"/>
              <a:t>(n, %)</a:t>
            </a:r>
            <a:r>
              <a:rPr lang="en-US" sz="1400" dirty="0">
                <a:solidFill>
                  <a:srgbClr val="000000"/>
                </a:solidFill>
              </a:rPr>
              <a:t>: AEs (9, 9%), lack of efficacy (4, 4%), non-adherence (3, 3%), withdrawn consent (2, 2%), lost to follow-up (1, 1%), met stopping criteria (3, 3%), death (1, 1%) and other (3, 3%). </a:t>
            </a:r>
          </a:p>
        </p:txBody>
      </p:sp>
      <p:sp>
        <p:nvSpPr>
          <p:cNvPr id="20" name="Text Placeholder 17">
            <a:extLst>
              <a:ext uri="{FF2B5EF4-FFF2-40B4-BE49-F238E27FC236}">
                <a16:creationId xmlns:a16="http://schemas.microsoft.com/office/drawing/2014/main" id="{30BDA91C-C7A5-40F7-B80B-46164CD1113F}"/>
              </a:ext>
            </a:extLst>
          </p:cNvPr>
          <p:cNvSpPr txBox="1">
            <a:spLocks/>
          </p:cNvSpPr>
          <p:nvPr/>
        </p:nvSpPr>
        <p:spPr bwMode="auto">
          <a:xfrm>
            <a:off x="548677" y="4382801"/>
            <a:ext cx="4140200" cy="185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0"/>
              </a:spcBef>
              <a:spcAft>
                <a:spcPts val="300"/>
              </a:spcAft>
              <a:buClr>
                <a:srgbClr val="E31836"/>
              </a:buClr>
              <a:buSzPct val="115000"/>
              <a:buFont typeface="Arial" panose="020B0604020202020204" pitchFamily="34" charset="0"/>
              <a:buNone/>
              <a:defRPr sz="1200" baseline="0">
                <a:solidFill>
                  <a:schemeClr val="tx1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defRPr>
            </a:lvl1pPr>
            <a:lvl2pPr marL="473075" indent="-257175" algn="l" rtl="0" eaLnBrk="0" fontAlgn="base" hangingPunct="0">
              <a:spcBef>
                <a:spcPct val="0"/>
              </a:spcBef>
              <a:spcAft>
                <a:spcPts val="300"/>
              </a:spcAft>
              <a:buClr>
                <a:srgbClr val="E31836"/>
              </a:buClr>
              <a:buSzPct val="115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defRPr>
            </a:lvl2pPr>
            <a:lvl3pPr marL="639763" indent="-158750" algn="l" rtl="0" eaLnBrk="0" fontAlgn="base" hangingPunct="0">
              <a:spcBef>
                <a:spcPct val="0"/>
              </a:spcBef>
              <a:spcAft>
                <a:spcPts val="300"/>
              </a:spcAft>
              <a:buClr>
                <a:srgbClr val="E31836"/>
              </a:buClr>
              <a:buSzPct val="115000"/>
              <a:buFont typeface="Arial" panose="020B0604020202020204" pitchFamily="34" charset="0"/>
              <a:buChar char="•"/>
              <a:defRPr lang="en-US" dirty="0">
                <a:solidFill>
                  <a:schemeClr val="tx1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defRPr>
            </a:lvl3pPr>
            <a:lvl4pPr marL="798513" indent="-142875" algn="l" rtl="0" eaLnBrk="0" fontAlgn="base" hangingPunct="0">
              <a:spcBef>
                <a:spcPct val="0"/>
              </a:spcBef>
              <a:spcAft>
                <a:spcPts val="300"/>
              </a:spcAft>
              <a:buClr>
                <a:srgbClr val="E31836"/>
              </a:buClr>
              <a:buSzPct val="115000"/>
              <a:buFont typeface="Arial" panose="020B0604020202020204" pitchFamily="34" charset="0"/>
              <a:buChar char="-"/>
              <a:defRPr lang="en-US" sz="1600" dirty="0">
                <a:solidFill>
                  <a:schemeClr val="tx1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defRPr>
            </a:lvl4pPr>
            <a:lvl5pPr marL="922338" indent="-114300" algn="l" defTabSz="923925" rtl="0" eaLnBrk="0" fontAlgn="base" hangingPunct="0">
              <a:spcBef>
                <a:spcPct val="0"/>
              </a:spcBef>
              <a:spcAft>
                <a:spcPts val="300"/>
              </a:spcAft>
              <a:buClr>
                <a:srgbClr val="E31836"/>
              </a:buClr>
              <a:buSzPct val="115000"/>
              <a:buFont typeface="Arial" panose="020B0604020202020204" pitchFamily="34" charset="0"/>
              <a:buChar char="•"/>
              <a:defRPr lang="en-GB" sz="1400" dirty="0">
                <a:solidFill>
                  <a:schemeClr val="tx1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defRPr>
            </a:lvl5pPr>
            <a:lvl6pPr marL="668338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61229"/>
              </a:buClr>
              <a:buSzPct val="115000"/>
              <a:buFont typeface="Arial" charset="0"/>
              <a:buNone/>
              <a:defRPr sz="1000">
                <a:solidFill>
                  <a:schemeClr val="bg2"/>
                </a:solidFill>
                <a:latin typeface="+mn-lt"/>
                <a:cs typeface="+mn-cs"/>
              </a:defRPr>
            </a:lvl6pPr>
            <a:lvl7pPr marL="1447800" indent="-1889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61229"/>
              </a:buClr>
              <a:buSzPct val="115000"/>
              <a:buFont typeface="Arial" charset="0"/>
              <a:buChar char="•"/>
              <a:defRPr sz="1000">
                <a:solidFill>
                  <a:schemeClr val="bg2"/>
                </a:solidFill>
                <a:latin typeface="+mn-lt"/>
                <a:cs typeface="+mn-cs"/>
              </a:defRPr>
            </a:lvl7pPr>
            <a:lvl8pPr marL="1905000" indent="-1889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61229"/>
              </a:buClr>
              <a:buSzPct val="115000"/>
              <a:buFont typeface="Arial" charset="0"/>
              <a:buChar char="•"/>
              <a:defRPr sz="1000">
                <a:solidFill>
                  <a:schemeClr val="bg2"/>
                </a:solidFill>
                <a:latin typeface="+mn-lt"/>
                <a:cs typeface="+mn-cs"/>
              </a:defRPr>
            </a:lvl8pPr>
            <a:lvl9pPr marL="2362200" indent="-1889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61229"/>
              </a:buClr>
              <a:buSzPct val="115000"/>
              <a:buFont typeface="Arial" charset="0"/>
              <a:buChar char="•"/>
              <a:defRPr sz="1000">
                <a:solidFill>
                  <a:schemeClr val="bg2"/>
                </a:solidFill>
                <a:latin typeface="+mn-lt"/>
                <a:cs typeface="+mn-cs"/>
              </a:defRPr>
            </a:lvl9pPr>
          </a:lstStyle>
          <a:p>
            <a:r>
              <a:rPr lang="en-US" altLang="en-US" sz="1400" dirty="0"/>
              <a:t>*6</a:t>
            </a:r>
            <a:r>
              <a:rPr lang="en-US" sz="1400" dirty="0"/>
              <a:t> participants (FTR n=5; placebo n=1) discontinued during the double-blind period of the study.</a:t>
            </a:r>
          </a:p>
          <a:p>
            <a:r>
              <a:rPr lang="en-US" sz="1400" baseline="30000" dirty="0"/>
              <a:t>† </a:t>
            </a:r>
            <a:r>
              <a:rPr lang="en-US" sz="1400" dirty="0"/>
              <a:t>Withdrawal reasons (n, %):  AEs (13, 5%),  lack of efficacy (9, 3%), non-adherence (7, 3%), withdrawn consent (5, 2%), lost to follow-up (5, 2%), met stopping criteria (3, 1%), death (1, &lt;1%), pregnancy (1, &lt;1%) and other (1, &lt;1%). </a:t>
            </a:r>
          </a:p>
        </p:txBody>
      </p:sp>
    </p:spTree>
    <p:extLst>
      <p:ext uri="{BB962C8B-B14F-4D97-AF65-F5344CB8AC3E}">
        <p14:creationId xmlns:p14="http://schemas.microsoft.com/office/powerpoint/2010/main" val="2917910270"/>
      </p:ext>
    </p:extLst>
  </p:cSld>
  <p:clrMapOvr>
    <a:masterClrMapping/>
  </p:clrMapOvr>
</p:sld>
</file>

<file path=ppt/theme/theme1.xml><?xml version="1.0" encoding="utf-8"?>
<a:theme xmlns:a="http://schemas.openxmlformats.org/drawingml/2006/main" name="ViiV Global Corporate Template 2015_Internal_With Logo">
  <a:themeElements>
    <a:clrScheme name="ViiV Corporate Colors">
      <a:dk1>
        <a:srgbClr val="000000"/>
      </a:dk1>
      <a:lt1>
        <a:srgbClr val="FFFFFF"/>
      </a:lt1>
      <a:dk2>
        <a:srgbClr val="A30234"/>
      </a:dk2>
      <a:lt2>
        <a:srgbClr val="808080"/>
      </a:lt2>
      <a:accent1>
        <a:srgbClr val="E31836"/>
      </a:accent1>
      <a:accent2>
        <a:srgbClr val="008790"/>
      </a:accent2>
      <a:accent3>
        <a:srgbClr val="808080"/>
      </a:accent3>
      <a:accent4>
        <a:srgbClr val="FFCC00"/>
      </a:accent4>
      <a:accent5>
        <a:srgbClr val="0098DB"/>
      </a:accent5>
      <a:accent6>
        <a:srgbClr val="A50021"/>
      </a:accent6>
      <a:hlink>
        <a:srgbClr val="0000FF"/>
      </a:hlink>
      <a:folHlink>
        <a:srgbClr val="7030A0"/>
      </a:folHlink>
    </a:clrScheme>
    <a:fontScheme name="ViiV Corporate Font 2015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lIns="0" tIns="0" rIns="0" bIns="0" rtlCol="0">
        <a:spAutoFit/>
      </a:bodyPr>
      <a:lstStyle>
        <a:defPPr>
          <a:defRPr dirty="0" smtClean="0"/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6108</TotalTime>
  <Words>3111</Words>
  <Application>Microsoft Office PowerPoint</Application>
  <PresentationFormat>On-screen Show (4:3)</PresentationFormat>
  <Paragraphs>474</Paragraphs>
  <Slides>18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8" baseType="lpstr">
      <vt:lpstr>MS PGothic</vt:lpstr>
      <vt:lpstr>MS PGothic</vt:lpstr>
      <vt:lpstr>Arial</vt:lpstr>
      <vt:lpstr>Arial Narrow</vt:lpstr>
      <vt:lpstr>Calibri</vt:lpstr>
      <vt:lpstr>Century Gothic</vt:lpstr>
      <vt:lpstr>Symbol</vt:lpstr>
      <vt:lpstr>Times New Roman</vt:lpstr>
      <vt:lpstr>Trebuchet MS</vt:lpstr>
      <vt:lpstr>ViiV Global Corporate Template 2015_Internal_With Logo</vt:lpstr>
      <vt:lpstr>Phase 3 Study of Fostemsavir in Heavily Treatment-Experienced HIV-1-Infected Participants: Day 8 and Week 24 Primary Efficacy and Safety Results (BRIGHTE Study, Formerly 205888/AI438-047)</vt:lpstr>
      <vt:lpstr>Financial Disclosures</vt:lpstr>
      <vt:lpstr>Overview of Fostemsavir</vt:lpstr>
      <vt:lpstr>PowerPoint Presentation</vt:lpstr>
      <vt:lpstr>PowerPoint Presentation</vt:lpstr>
      <vt:lpstr>Study Design</vt:lpstr>
      <vt:lpstr>Baseline Characteristics</vt:lpstr>
      <vt:lpstr> Prior ARV Exposure and Initial OBT</vt:lpstr>
      <vt:lpstr>Study Disposition through Week 24</vt:lpstr>
      <vt:lpstr>Primary Endpoint:  Adjusted Mean HIV-1 RNA log10 Change at Day 8</vt:lpstr>
      <vt:lpstr> Virologic Response at Week 24 (Snapshot Analysis)</vt:lpstr>
      <vt:lpstr> Virologic Response through Week 24 (Observed Analysis)*</vt:lpstr>
      <vt:lpstr>Mean Change in CD4+ T-cell Counts from Baseline through Week 24: Observed Analysis</vt:lpstr>
      <vt:lpstr>Week 24* Safety Summary</vt:lpstr>
      <vt:lpstr>Grade 2–4 Related AEs*</vt:lpstr>
      <vt:lpstr>Conclusions</vt:lpstr>
      <vt:lpstr>Acknowledgements</vt:lpstr>
      <vt:lpstr>BRIGHTE Investigators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2013 ViiV Slide Template</dc:title>
  <dc:creator>ViiV Healthcare and MedThink SciCom</dc:creator>
  <cp:lastModifiedBy>Brian Donovan</cp:lastModifiedBy>
  <cp:revision>861</cp:revision>
  <cp:lastPrinted>2013-05-07T17:42:22Z</cp:lastPrinted>
  <dcterms:created xsi:type="dcterms:W3CDTF">2013-03-06T21:22:39Z</dcterms:created>
  <dcterms:modified xsi:type="dcterms:W3CDTF">2017-10-27T13:52:22Z</dcterms:modified>
</cp:coreProperties>
</file>