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1.xml" ContentType="application/vnd.openxmlformats-officedocument.presentationml.comment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4"/>
  </p:sldMasterIdLst>
  <p:notesMasterIdLst>
    <p:notesMasterId r:id="rId26"/>
  </p:notesMasterIdLst>
  <p:handoutMasterIdLst>
    <p:handoutMasterId r:id="rId27"/>
  </p:handoutMasterIdLst>
  <p:sldIdLst>
    <p:sldId id="400" r:id="rId5"/>
    <p:sldId id="325" r:id="rId6"/>
    <p:sldId id="401" r:id="rId7"/>
    <p:sldId id="419" r:id="rId8"/>
    <p:sldId id="1935" r:id="rId9"/>
    <p:sldId id="327" r:id="rId10"/>
    <p:sldId id="2118" r:id="rId11"/>
    <p:sldId id="2289" r:id="rId12"/>
    <p:sldId id="2002" r:id="rId13"/>
    <p:sldId id="357" r:id="rId14"/>
    <p:sldId id="2298" r:id="rId15"/>
    <p:sldId id="2299" r:id="rId16"/>
    <p:sldId id="2300" r:id="rId17"/>
    <p:sldId id="2301" r:id="rId18"/>
    <p:sldId id="2296" r:id="rId19"/>
    <p:sldId id="2295" r:id="rId20"/>
    <p:sldId id="421" r:id="rId21"/>
    <p:sldId id="337" r:id="rId22"/>
    <p:sldId id="2293" r:id="rId23"/>
    <p:sldId id="423" r:id="rId24"/>
    <p:sldId id="370" r:id="rId25"/>
  </p:sldIdLst>
  <p:sldSz cx="12192000" cy="6858000"/>
  <p:notesSz cx="7010400" cy="92233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609489"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1218979"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828469"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2437958"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3047448" algn="l" defTabSz="1218979"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3656937" algn="l" defTabSz="1218979"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4266427" algn="l" defTabSz="1218979"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4875915" algn="l" defTabSz="1218979"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569" userDrawn="1">
          <p15:clr>
            <a:srgbClr val="A4A3A4"/>
          </p15:clr>
        </p15:guide>
        <p15:guide id="2" orient="horz" pos="864" userDrawn="1">
          <p15:clr>
            <a:srgbClr val="A4A3A4"/>
          </p15:clr>
        </p15:guide>
        <p15:guide id="3" orient="horz" pos="4146" userDrawn="1">
          <p15:clr>
            <a:srgbClr val="A4A3A4"/>
          </p15:clr>
        </p15:guide>
        <p15:guide id="4" orient="horz" pos="2064" userDrawn="1">
          <p15:clr>
            <a:srgbClr val="A4A3A4"/>
          </p15:clr>
        </p15:guide>
        <p15:guide id="5" pos="704" userDrawn="1">
          <p15:clr>
            <a:srgbClr val="A4A3A4"/>
          </p15:clr>
        </p15:guide>
        <p15:guide id="6" pos="448" userDrawn="1">
          <p15:clr>
            <a:srgbClr val="A4A3A4"/>
          </p15:clr>
        </p15:guide>
        <p15:guide id="8" pos="3840" userDrawn="1">
          <p15:clr>
            <a:srgbClr val="A4A3A4"/>
          </p15:clr>
        </p15:guide>
        <p15:guide id="9" pos="7397" userDrawn="1">
          <p15:clr>
            <a:srgbClr val="A4A3A4"/>
          </p15:clr>
        </p15:guide>
        <p15:guide id="10" pos="7261" userDrawn="1">
          <p15:clr>
            <a:srgbClr val="A4A3A4"/>
          </p15:clr>
        </p15:guide>
      </p15:sldGuideLst>
    </p:ext>
    <p:ext uri="{2D200454-40CA-4A62-9FC3-DE9A4176ACB9}">
      <p15:notesGuideLst xmlns:p15="http://schemas.microsoft.com/office/powerpoint/2012/main">
        <p15:guide id="1" orient="horz" pos="2905">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ni Vannappagari" initials="VV" lastIdx="3" clrIdx="0">
    <p:extLst>
      <p:ext uri="{19B8F6BF-5375-455C-9EA6-DF929625EA0E}">
        <p15:presenceInfo xmlns:p15="http://schemas.microsoft.com/office/powerpoint/2012/main" userId="Vani Vannappagari" providerId="None"/>
      </p:ext>
    </p:extLst>
  </p:cmAuthor>
  <p:cmAuthor id="2" name="Justin Koteff" initials="JK" lastIdx="3" clrIdx="1">
    <p:extLst>
      <p:ext uri="{19B8F6BF-5375-455C-9EA6-DF929625EA0E}">
        <p15:presenceInfo xmlns:p15="http://schemas.microsoft.com/office/powerpoint/2012/main" userId="Justin Koteff"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1836"/>
    <a:srgbClr val="002F5F"/>
    <a:srgbClr val="FFCC00"/>
    <a:srgbClr val="00B050"/>
    <a:srgbClr val="FF6600"/>
    <a:srgbClr val="008790"/>
    <a:srgbClr val="FFFF37"/>
    <a:srgbClr val="990099"/>
    <a:srgbClr val="FF3399"/>
    <a:srgbClr val="94FA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2165" autoAdjust="0"/>
  </p:normalViewPr>
  <p:slideViewPr>
    <p:cSldViewPr showGuides="1">
      <p:cViewPr varScale="1">
        <p:scale>
          <a:sx n="110" d="100"/>
          <a:sy n="110" d="100"/>
        </p:scale>
        <p:origin x="540" y="108"/>
      </p:cViewPr>
      <p:guideLst>
        <p:guide orient="horz" pos="569"/>
        <p:guide orient="horz" pos="864"/>
        <p:guide orient="horz" pos="4146"/>
        <p:guide orient="horz" pos="2064"/>
        <p:guide pos="704"/>
        <p:guide pos="448"/>
        <p:guide pos="3840"/>
        <p:guide pos="7397"/>
        <p:guide pos="7261"/>
      </p:guideLst>
    </p:cSldViewPr>
  </p:slideViewPr>
  <p:outlineViewPr>
    <p:cViewPr>
      <p:scale>
        <a:sx n="33" d="100"/>
        <a:sy n="33" d="100"/>
      </p:scale>
      <p:origin x="0" y="-846"/>
    </p:cViewPr>
  </p:outlineViewPr>
  <p:notesTextViewPr>
    <p:cViewPr>
      <p:scale>
        <a:sx n="100" d="100"/>
        <a:sy n="100" d="100"/>
      </p:scale>
      <p:origin x="0" y="0"/>
    </p:cViewPr>
  </p:notesTextViewPr>
  <p:sorterViewPr>
    <p:cViewPr varScale="1">
      <p:scale>
        <a:sx n="1" d="1"/>
        <a:sy n="1" d="1"/>
      </p:scale>
      <p:origin x="0" y="-581"/>
    </p:cViewPr>
  </p:sorterViewPr>
  <p:notesViewPr>
    <p:cSldViewPr showGuides="1">
      <p:cViewPr varScale="1">
        <p:scale>
          <a:sx n="59" d="100"/>
          <a:sy n="59" d="100"/>
        </p:scale>
        <p:origin x="-2606" y="-67"/>
      </p:cViewPr>
      <p:guideLst>
        <p:guide orient="horz" pos="2905"/>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9-11-06T15:24:37.686" idx="2">
    <p:pos x="66" y="3131"/>
    <p:text>MOve this to the top row and add a box</p:text>
    <p:extLst>
      <p:ext uri="{C676402C-5697-4E1C-873F-D02D1690AC5C}">
        <p15:threadingInfo xmlns:p15="http://schemas.microsoft.com/office/powerpoint/2012/main" timeZoneBias="-60"/>
      </p:ext>
    </p:extLst>
  </p:cm>
  <p:cm authorId="2" dt="2019-11-06T15:26:30.673" idx="3">
    <p:pos x="66" y="3227"/>
    <p:text>Format into Tables</p:text>
    <p:extLst>
      <p:ext uri="{C676402C-5697-4E1C-873F-D02D1690AC5C}">
        <p15:threadingInfo xmlns:p15="http://schemas.microsoft.com/office/powerpoint/2012/main" timeZoneBias="-60">
          <p15:parentCm authorId="2" idx="2"/>
        </p15:threadingInfo>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231A79A-A19B-4497-A1AB-45435BE30F6C}"/>
              </a:ext>
            </a:extLst>
          </p:cNvPr>
          <p:cNvSpPr>
            <a:spLocks noGrp="1"/>
          </p:cNvSpPr>
          <p:nvPr>
            <p:ph type="hdr" sz="quarter"/>
          </p:nvPr>
        </p:nvSpPr>
        <p:spPr>
          <a:xfrm>
            <a:off x="0" y="0"/>
            <a:ext cx="3038475" cy="461963"/>
          </a:xfrm>
          <a:prstGeom prst="rect">
            <a:avLst/>
          </a:prstGeom>
        </p:spPr>
        <p:txBody>
          <a:bodyPr vert="horz" lIns="92757" tIns="46378" rIns="92757" bIns="46378" rtlCol="0"/>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a:extLst>
              <a:ext uri="{FF2B5EF4-FFF2-40B4-BE49-F238E27FC236}">
                <a16:creationId xmlns:a16="http://schemas.microsoft.com/office/drawing/2014/main" id="{EC229F7F-D297-4559-9851-400D21AD0DA5}"/>
              </a:ext>
            </a:extLst>
          </p:cNvPr>
          <p:cNvSpPr>
            <a:spLocks noGrp="1"/>
          </p:cNvSpPr>
          <p:nvPr>
            <p:ph type="dt" sz="quarter" idx="1"/>
          </p:nvPr>
        </p:nvSpPr>
        <p:spPr>
          <a:xfrm>
            <a:off x="3970338" y="0"/>
            <a:ext cx="3038475" cy="461963"/>
          </a:xfrm>
          <a:prstGeom prst="rect">
            <a:avLst/>
          </a:prstGeom>
        </p:spPr>
        <p:txBody>
          <a:bodyPr vert="horz" lIns="92757" tIns="46378" rIns="92757" bIns="46378" rtlCol="0"/>
          <a:lstStyle>
            <a:lvl1pPr algn="r" eaLnBrk="1" fontAlgn="auto" hangingPunct="1">
              <a:spcBef>
                <a:spcPts val="0"/>
              </a:spcBef>
              <a:spcAft>
                <a:spcPts val="0"/>
              </a:spcAft>
              <a:defRPr sz="1200">
                <a:latin typeface="+mn-lt"/>
                <a:cs typeface="+mn-cs"/>
              </a:defRPr>
            </a:lvl1pPr>
          </a:lstStyle>
          <a:p>
            <a:pPr>
              <a:defRPr/>
            </a:pPr>
            <a:fld id="{BBD0F9B0-F04C-4D5C-950C-995DD2BA0776}" type="datetimeFigureOut">
              <a:rPr lang="en-US"/>
              <a:pPr>
                <a:defRPr/>
              </a:pPr>
              <a:t>11/11/2019</a:t>
            </a:fld>
            <a:endParaRPr lang="en-US" dirty="0"/>
          </a:p>
        </p:txBody>
      </p:sp>
      <p:sp>
        <p:nvSpPr>
          <p:cNvPr id="4" name="Footer Placeholder 3">
            <a:extLst>
              <a:ext uri="{FF2B5EF4-FFF2-40B4-BE49-F238E27FC236}">
                <a16:creationId xmlns:a16="http://schemas.microsoft.com/office/drawing/2014/main" id="{41CF66F7-6445-4994-A978-280AA2F5DC17}"/>
              </a:ext>
            </a:extLst>
          </p:cNvPr>
          <p:cNvSpPr>
            <a:spLocks noGrp="1"/>
          </p:cNvSpPr>
          <p:nvPr>
            <p:ph type="ftr" sz="quarter" idx="2"/>
          </p:nvPr>
        </p:nvSpPr>
        <p:spPr>
          <a:xfrm>
            <a:off x="0" y="8759825"/>
            <a:ext cx="3038475" cy="461963"/>
          </a:xfrm>
          <a:prstGeom prst="rect">
            <a:avLst/>
          </a:prstGeom>
        </p:spPr>
        <p:txBody>
          <a:bodyPr vert="horz" lIns="92757" tIns="46378" rIns="92757" bIns="46378" rtlCol="0" anchor="b"/>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5" name="Slide Number Placeholder 4">
            <a:extLst>
              <a:ext uri="{FF2B5EF4-FFF2-40B4-BE49-F238E27FC236}">
                <a16:creationId xmlns:a16="http://schemas.microsoft.com/office/drawing/2014/main" id="{7FB4E08A-A95E-4B9B-BA0B-A4099E824A08}"/>
              </a:ext>
            </a:extLst>
          </p:cNvPr>
          <p:cNvSpPr>
            <a:spLocks noGrp="1"/>
          </p:cNvSpPr>
          <p:nvPr>
            <p:ph type="sldNum" sz="quarter" idx="3"/>
          </p:nvPr>
        </p:nvSpPr>
        <p:spPr>
          <a:xfrm>
            <a:off x="3970338" y="8759825"/>
            <a:ext cx="3038475" cy="461963"/>
          </a:xfrm>
          <a:prstGeom prst="rect">
            <a:avLst/>
          </a:prstGeom>
        </p:spPr>
        <p:txBody>
          <a:bodyPr vert="horz" wrap="square" lIns="92757" tIns="46378" rIns="92757" bIns="46378"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4E8E1CDC-42C3-4508-9AA6-95C211B64EB1}" type="slidenum">
              <a:rPr lang="en-US" altLang="en-US"/>
              <a:pPr>
                <a:defRPr/>
              </a:pPr>
              <a:t>‹Nr.›</a:t>
            </a:fld>
            <a:endParaRPr lang="en-US"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4C4F1-14A5-4BAA-BC5E-CA30B8BFDD18}"/>
              </a:ext>
            </a:extLst>
          </p:cNvPr>
          <p:cNvSpPr>
            <a:spLocks noGrp="1"/>
          </p:cNvSpPr>
          <p:nvPr>
            <p:ph type="hdr" sz="quarter"/>
          </p:nvPr>
        </p:nvSpPr>
        <p:spPr>
          <a:xfrm>
            <a:off x="0" y="0"/>
            <a:ext cx="3038475" cy="461963"/>
          </a:xfrm>
          <a:prstGeom prst="rect">
            <a:avLst/>
          </a:prstGeom>
        </p:spPr>
        <p:txBody>
          <a:bodyPr vert="horz" lIns="92757" tIns="46378" rIns="92757" bIns="46378" rtlCol="0"/>
          <a:lstStyle>
            <a:lvl1pPr algn="l" eaLnBrk="1" fontAlgn="auto" hangingPunct="1">
              <a:spcBef>
                <a:spcPts val="0"/>
              </a:spcBef>
              <a:spcAft>
                <a:spcPts val="0"/>
              </a:spcAft>
              <a:defRPr sz="1200">
                <a:latin typeface="Arial" panose="020B0604020202020204" pitchFamily="34" charset="0"/>
                <a:cs typeface="Arial" panose="020B0604020202020204" pitchFamily="34" charset="0"/>
              </a:defRPr>
            </a:lvl1pPr>
          </a:lstStyle>
          <a:p>
            <a:pPr>
              <a:defRPr/>
            </a:pPr>
            <a:endParaRPr lang="en-GB" dirty="0"/>
          </a:p>
        </p:txBody>
      </p:sp>
      <p:sp>
        <p:nvSpPr>
          <p:cNvPr id="3" name="Date Placeholder 2">
            <a:extLst>
              <a:ext uri="{FF2B5EF4-FFF2-40B4-BE49-F238E27FC236}">
                <a16:creationId xmlns:a16="http://schemas.microsoft.com/office/drawing/2014/main" id="{474079F7-1904-42E8-B75F-B71E6E30CFC8}"/>
              </a:ext>
            </a:extLst>
          </p:cNvPr>
          <p:cNvSpPr>
            <a:spLocks noGrp="1"/>
          </p:cNvSpPr>
          <p:nvPr>
            <p:ph type="dt" idx="1"/>
          </p:nvPr>
        </p:nvSpPr>
        <p:spPr>
          <a:xfrm>
            <a:off x="3970338" y="0"/>
            <a:ext cx="3038475" cy="461963"/>
          </a:xfrm>
          <a:prstGeom prst="rect">
            <a:avLst/>
          </a:prstGeom>
        </p:spPr>
        <p:txBody>
          <a:bodyPr vert="horz" lIns="92757" tIns="46378" rIns="92757" bIns="46378" rtlCol="0"/>
          <a:lstStyle>
            <a:lvl1pPr algn="r" eaLnBrk="1" fontAlgn="auto" hangingPunct="1">
              <a:spcBef>
                <a:spcPts val="0"/>
              </a:spcBef>
              <a:spcAft>
                <a:spcPts val="0"/>
              </a:spcAft>
              <a:defRPr sz="1200">
                <a:latin typeface="Arial" panose="020B0604020202020204" pitchFamily="34" charset="0"/>
                <a:cs typeface="Arial" panose="020B0604020202020204" pitchFamily="34" charset="0"/>
              </a:defRPr>
            </a:lvl1pPr>
          </a:lstStyle>
          <a:p>
            <a:pPr>
              <a:defRPr/>
            </a:pPr>
            <a:fld id="{183F36F6-6F2E-482F-9FD3-CDE709AF1C49}" type="datetimeFigureOut">
              <a:rPr lang="en-GB"/>
              <a:pPr>
                <a:defRPr/>
              </a:pPr>
              <a:t>11/11/2019</a:t>
            </a:fld>
            <a:endParaRPr lang="en-GB" dirty="0"/>
          </a:p>
        </p:txBody>
      </p:sp>
      <p:sp>
        <p:nvSpPr>
          <p:cNvPr id="4" name="Slide Image Placeholder 3">
            <a:extLst>
              <a:ext uri="{FF2B5EF4-FFF2-40B4-BE49-F238E27FC236}">
                <a16:creationId xmlns:a16="http://schemas.microsoft.com/office/drawing/2014/main" id="{EC1B771D-C361-457D-843E-212FB9972A93}"/>
              </a:ext>
            </a:extLst>
          </p:cNvPr>
          <p:cNvSpPr>
            <a:spLocks noGrp="1" noRot="1" noChangeAspect="1"/>
          </p:cNvSpPr>
          <p:nvPr>
            <p:ph type="sldImg" idx="2"/>
          </p:nvPr>
        </p:nvSpPr>
        <p:spPr>
          <a:xfrm>
            <a:off x="431800" y="692150"/>
            <a:ext cx="6146800" cy="3459163"/>
          </a:xfrm>
          <a:prstGeom prst="rect">
            <a:avLst/>
          </a:prstGeom>
          <a:noFill/>
          <a:ln w="12700">
            <a:solidFill>
              <a:prstClr val="black"/>
            </a:solidFill>
          </a:ln>
        </p:spPr>
        <p:txBody>
          <a:bodyPr vert="horz" lIns="92757" tIns="46378" rIns="92757" bIns="46378" rtlCol="0" anchor="ctr"/>
          <a:lstStyle/>
          <a:p>
            <a:pPr lvl="0"/>
            <a:endParaRPr lang="en-GB" noProof="0" dirty="0"/>
          </a:p>
        </p:txBody>
      </p:sp>
      <p:sp>
        <p:nvSpPr>
          <p:cNvPr id="5" name="Notes Placeholder 4">
            <a:extLst>
              <a:ext uri="{FF2B5EF4-FFF2-40B4-BE49-F238E27FC236}">
                <a16:creationId xmlns:a16="http://schemas.microsoft.com/office/drawing/2014/main" id="{BBDF5E70-B768-41BD-9A1C-CD165C55B31C}"/>
              </a:ext>
            </a:extLst>
          </p:cNvPr>
          <p:cNvSpPr>
            <a:spLocks noGrp="1"/>
          </p:cNvSpPr>
          <p:nvPr>
            <p:ph type="body" sz="quarter" idx="3"/>
          </p:nvPr>
        </p:nvSpPr>
        <p:spPr>
          <a:xfrm>
            <a:off x="701675" y="4381500"/>
            <a:ext cx="5607050" cy="4149725"/>
          </a:xfrm>
          <a:prstGeom prst="rect">
            <a:avLst/>
          </a:prstGeom>
        </p:spPr>
        <p:txBody>
          <a:bodyPr vert="horz" lIns="92757" tIns="46378" rIns="92757" bIns="46378"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6" name="Footer Placeholder 5">
            <a:extLst>
              <a:ext uri="{FF2B5EF4-FFF2-40B4-BE49-F238E27FC236}">
                <a16:creationId xmlns:a16="http://schemas.microsoft.com/office/drawing/2014/main" id="{2BA43E5A-91B4-4C16-8A27-60EC9F304CDB}"/>
              </a:ext>
            </a:extLst>
          </p:cNvPr>
          <p:cNvSpPr>
            <a:spLocks noGrp="1"/>
          </p:cNvSpPr>
          <p:nvPr>
            <p:ph type="ftr" sz="quarter" idx="4"/>
          </p:nvPr>
        </p:nvSpPr>
        <p:spPr>
          <a:xfrm>
            <a:off x="0" y="8759825"/>
            <a:ext cx="3038475" cy="461963"/>
          </a:xfrm>
          <a:prstGeom prst="rect">
            <a:avLst/>
          </a:prstGeom>
        </p:spPr>
        <p:txBody>
          <a:bodyPr vert="horz" lIns="92757" tIns="46378" rIns="92757" bIns="46378" rtlCol="0" anchor="b"/>
          <a:lstStyle>
            <a:lvl1pPr algn="l" eaLnBrk="1" fontAlgn="auto" hangingPunct="1">
              <a:spcBef>
                <a:spcPts val="0"/>
              </a:spcBef>
              <a:spcAft>
                <a:spcPts val="0"/>
              </a:spcAft>
              <a:defRPr sz="1200">
                <a:latin typeface="Arial" panose="020B0604020202020204" pitchFamily="34" charset="0"/>
                <a:cs typeface="Arial" panose="020B0604020202020204" pitchFamily="34" charset="0"/>
              </a:defRPr>
            </a:lvl1pPr>
          </a:lstStyle>
          <a:p>
            <a:pPr>
              <a:defRPr/>
            </a:pPr>
            <a:endParaRPr lang="en-GB" dirty="0"/>
          </a:p>
        </p:txBody>
      </p:sp>
      <p:sp>
        <p:nvSpPr>
          <p:cNvPr id="7" name="Slide Number Placeholder 6">
            <a:extLst>
              <a:ext uri="{FF2B5EF4-FFF2-40B4-BE49-F238E27FC236}">
                <a16:creationId xmlns:a16="http://schemas.microsoft.com/office/drawing/2014/main" id="{BCB8025D-6E27-41ED-B373-A7A42A879AF1}"/>
              </a:ext>
            </a:extLst>
          </p:cNvPr>
          <p:cNvSpPr>
            <a:spLocks noGrp="1"/>
          </p:cNvSpPr>
          <p:nvPr>
            <p:ph type="sldNum" sz="quarter" idx="5"/>
          </p:nvPr>
        </p:nvSpPr>
        <p:spPr>
          <a:xfrm>
            <a:off x="3970338" y="8759825"/>
            <a:ext cx="3038475" cy="461963"/>
          </a:xfrm>
          <a:prstGeom prst="rect">
            <a:avLst/>
          </a:prstGeom>
        </p:spPr>
        <p:txBody>
          <a:bodyPr vert="horz" wrap="square" lIns="92757" tIns="46378" rIns="92757" bIns="46378" numCol="1" anchor="b" anchorCtr="0" compatLnSpc="1">
            <a:prstTxWarp prst="textNoShape">
              <a:avLst/>
            </a:prstTxWarp>
          </a:bodyPr>
          <a:lstStyle>
            <a:lvl1pPr algn="r" eaLnBrk="1" hangingPunct="1">
              <a:defRPr sz="1200" smtClean="0"/>
            </a:lvl1pPr>
          </a:lstStyle>
          <a:p>
            <a:pPr>
              <a:defRPr/>
            </a:pPr>
            <a:fld id="{BD9CD696-6686-42F5-9E42-8DCDB034590C}" type="slidenum">
              <a:rPr lang="en-GB" altLang="en-US"/>
              <a:pPr>
                <a:defRPr/>
              </a:pPr>
              <a:t>‹Nr.›</a:t>
            </a:fld>
            <a:endParaRPr lang="en-GB"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Arial" panose="020B0604020202020204" pitchFamily="34" charset="0"/>
        <a:ea typeface="+mn-ea"/>
        <a:cs typeface="Arial" panose="020B0604020202020204" pitchFamily="34" charset="0"/>
      </a:defRPr>
    </a:lvl1pPr>
    <a:lvl2pPr marL="609489" algn="l" rtl="0" eaLnBrk="0" fontAlgn="base" hangingPunct="0">
      <a:spcBef>
        <a:spcPct val="30000"/>
      </a:spcBef>
      <a:spcAft>
        <a:spcPct val="0"/>
      </a:spcAft>
      <a:defRPr sz="1600" kern="1200">
        <a:solidFill>
          <a:schemeClr val="tx1"/>
        </a:solidFill>
        <a:latin typeface="Arial" panose="020B0604020202020204" pitchFamily="34" charset="0"/>
        <a:ea typeface="+mn-ea"/>
        <a:cs typeface="Arial" panose="020B0604020202020204" pitchFamily="34" charset="0"/>
      </a:defRPr>
    </a:lvl2pPr>
    <a:lvl3pPr marL="1218979" algn="l" rtl="0" eaLnBrk="0" fontAlgn="base" hangingPunct="0">
      <a:spcBef>
        <a:spcPct val="30000"/>
      </a:spcBef>
      <a:spcAft>
        <a:spcPct val="0"/>
      </a:spcAft>
      <a:defRPr sz="1600" kern="1200">
        <a:solidFill>
          <a:schemeClr val="tx1"/>
        </a:solidFill>
        <a:latin typeface="Arial" panose="020B0604020202020204" pitchFamily="34" charset="0"/>
        <a:ea typeface="+mn-ea"/>
        <a:cs typeface="Arial" panose="020B0604020202020204" pitchFamily="34" charset="0"/>
      </a:defRPr>
    </a:lvl3pPr>
    <a:lvl4pPr marL="1828469" algn="l" rtl="0" eaLnBrk="0" fontAlgn="base" hangingPunct="0">
      <a:spcBef>
        <a:spcPct val="30000"/>
      </a:spcBef>
      <a:spcAft>
        <a:spcPct val="0"/>
      </a:spcAft>
      <a:defRPr sz="1600" kern="1200">
        <a:solidFill>
          <a:schemeClr val="tx1"/>
        </a:solidFill>
        <a:latin typeface="Arial" panose="020B0604020202020204" pitchFamily="34" charset="0"/>
        <a:ea typeface="+mn-ea"/>
        <a:cs typeface="Arial" panose="020B0604020202020204" pitchFamily="34" charset="0"/>
      </a:defRPr>
    </a:lvl4pPr>
    <a:lvl5pPr marL="2437958" algn="l" rtl="0" eaLnBrk="0" fontAlgn="base" hangingPunct="0">
      <a:spcBef>
        <a:spcPct val="30000"/>
      </a:spcBef>
      <a:spcAft>
        <a:spcPct val="0"/>
      </a:spcAft>
      <a:defRPr sz="1600" kern="1200">
        <a:solidFill>
          <a:schemeClr val="tx1"/>
        </a:solidFill>
        <a:latin typeface="Arial" panose="020B0604020202020204" pitchFamily="34" charset="0"/>
        <a:ea typeface="+mn-ea"/>
        <a:cs typeface="Arial" panose="020B0604020202020204" pitchFamily="34" charset="0"/>
      </a:defRPr>
    </a:lvl5pPr>
    <a:lvl6pPr marL="3047448" algn="l" defTabSz="1218979" rtl="0" eaLnBrk="1" latinLnBrk="0" hangingPunct="1">
      <a:defRPr sz="1600" kern="1200">
        <a:solidFill>
          <a:schemeClr val="tx1"/>
        </a:solidFill>
        <a:latin typeface="+mn-lt"/>
        <a:ea typeface="+mn-ea"/>
        <a:cs typeface="+mn-cs"/>
      </a:defRPr>
    </a:lvl6pPr>
    <a:lvl7pPr marL="3656937" algn="l" defTabSz="1218979" rtl="0" eaLnBrk="1" latinLnBrk="0" hangingPunct="1">
      <a:defRPr sz="1600" kern="1200">
        <a:solidFill>
          <a:schemeClr val="tx1"/>
        </a:solidFill>
        <a:latin typeface="+mn-lt"/>
        <a:ea typeface="+mn-ea"/>
        <a:cs typeface="+mn-cs"/>
      </a:defRPr>
    </a:lvl7pPr>
    <a:lvl8pPr marL="4266427" algn="l" defTabSz="1218979" rtl="0" eaLnBrk="1" latinLnBrk="0" hangingPunct="1">
      <a:defRPr sz="1600" kern="1200">
        <a:solidFill>
          <a:schemeClr val="tx1"/>
        </a:solidFill>
        <a:latin typeface="+mn-lt"/>
        <a:ea typeface="+mn-ea"/>
        <a:cs typeface="+mn-cs"/>
      </a:defRPr>
    </a:lvl8pPr>
    <a:lvl9pPr marL="4875915" algn="l" defTabSz="1218979"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5A02D532-D35C-482A-A0AC-A48748B90006}"/>
              </a:ext>
            </a:extLst>
          </p:cNvPr>
          <p:cNvSpPr>
            <a:spLocks noGrp="1" noRot="1" noChangeAspect="1" noTextEdit="1"/>
          </p:cNvSpPr>
          <p:nvPr>
            <p:ph type="sldImg"/>
          </p:nvPr>
        </p:nvSpPr>
        <p:spPr bwMode="auto">
          <a:xfrm>
            <a:off x="431800" y="692150"/>
            <a:ext cx="6146800" cy="34591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AB03D928-A757-4F97-B052-1F69964997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4340" name="Slide Number Placeholder 3">
            <a:extLst>
              <a:ext uri="{FF2B5EF4-FFF2-40B4-BE49-F238E27FC236}">
                <a16:creationId xmlns:a16="http://schemas.microsoft.com/office/drawing/2014/main" id="{37BF20AA-4825-45C6-AAFE-E494B47916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441B554-812B-406C-8340-C637DED7FF05}" type="slidenum">
              <a:rPr lang="en-GB" altLang="en-US"/>
              <a:pPr>
                <a:spcBef>
                  <a:spcPct val="0"/>
                </a:spcBef>
              </a:pPr>
              <a:t>1</a:t>
            </a:fld>
            <a:endParaRPr lang="en-GB"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E434C964-DAC4-47F9-A292-E892572EF3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DD96D007-DC95-43B1-88A4-DFAE344496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26628" name="Slide Number Placeholder 3">
            <a:extLst>
              <a:ext uri="{FF2B5EF4-FFF2-40B4-BE49-F238E27FC236}">
                <a16:creationId xmlns:a16="http://schemas.microsoft.com/office/drawing/2014/main" id="{185AA897-179E-4162-97DA-554016C97DB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7802BEC-1174-4B60-8CEC-E7FE882EB3B4}" type="slidenum">
              <a:rPr lang="en-GB" altLang="en-US" smtClean="0"/>
              <a:pPr/>
              <a:t>12</a:t>
            </a:fld>
            <a:endParaRPr lang="en-GB" altLang="en-US" dirty="0"/>
          </a:p>
        </p:txBody>
      </p:sp>
    </p:spTree>
    <p:extLst>
      <p:ext uri="{BB962C8B-B14F-4D97-AF65-F5344CB8AC3E}">
        <p14:creationId xmlns:p14="http://schemas.microsoft.com/office/powerpoint/2010/main" val="13792296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C09E5184-86A3-4B4B-8972-958643EB26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E6A28090-1A6F-448A-A661-253CB325627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28676" name="Slide Number Placeholder 3">
            <a:extLst>
              <a:ext uri="{FF2B5EF4-FFF2-40B4-BE49-F238E27FC236}">
                <a16:creationId xmlns:a16="http://schemas.microsoft.com/office/drawing/2014/main" id="{6696EDFF-07D8-4830-A6F0-1EDE6D35AA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1F02B22-6FC1-4B0C-91F2-90315E9D736E}" type="slidenum">
              <a:rPr lang="en-GB" altLang="en-US" smtClean="0"/>
              <a:pPr/>
              <a:t>13</a:t>
            </a:fld>
            <a:endParaRPr lang="en-GB" altLang="en-US" dirty="0"/>
          </a:p>
        </p:txBody>
      </p:sp>
    </p:spTree>
    <p:extLst>
      <p:ext uri="{BB962C8B-B14F-4D97-AF65-F5344CB8AC3E}">
        <p14:creationId xmlns:p14="http://schemas.microsoft.com/office/powerpoint/2010/main" val="33100289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C09E5184-86A3-4B4B-8972-958643EB26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E6A28090-1A6F-448A-A661-253CB325627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28676" name="Slide Number Placeholder 3">
            <a:extLst>
              <a:ext uri="{FF2B5EF4-FFF2-40B4-BE49-F238E27FC236}">
                <a16:creationId xmlns:a16="http://schemas.microsoft.com/office/drawing/2014/main" id="{6696EDFF-07D8-4830-A6F0-1EDE6D35AA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1F02B22-6FC1-4B0C-91F2-90315E9D736E}" type="slidenum">
              <a:rPr lang="en-GB" altLang="en-US" smtClean="0"/>
              <a:pPr/>
              <a:t>14</a:t>
            </a:fld>
            <a:endParaRPr lang="en-GB" altLang="en-US" dirty="0"/>
          </a:p>
        </p:txBody>
      </p:sp>
    </p:spTree>
    <p:extLst>
      <p:ext uri="{BB962C8B-B14F-4D97-AF65-F5344CB8AC3E}">
        <p14:creationId xmlns:p14="http://schemas.microsoft.com/office/powerpoint/2010/main" val="2785588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8449" eaLnBrk="0" fontAlgn="base" hangingPunct="0">
              <a:spcBef>
                <a:spcPct val="30000"/>
              </a:spcBef>
              <a:spcAft>
                <a:spcPct val="0"/>
              </a:spcAft>
              <a:defRPr/>
            </a:pPr>
            <a:r>
              <a:rPr lang="en-US" dirty="0">
                <a:sym typeface="Avenir Roman"/>
              </a:rPr>
              <a:t> </a:t>
            </a:r>
            <a:endParaRPr lang="en-US" dirty="0"/>
          </a:p>
        </p:txBody>
      </p:sp>
      <p:sp>
        <p:nvSpPr>
          <p:cNvPr id="4" name="Slide Number Placeholder 3"/>
          <p:cNvSpPr>
            <a:spLocks noGrp="1"/>
          </p:cNvSpPr>
          <p:nvPr>
            <p:ph type="sldNum" sz="quarter" idx="10"/>
          </p:nvPr>
        </p:nvSpPr>
        <p:spPr/>
        <p:txBody>
          <a:bodyPr/>
          <a:lstStyle/>
          <a:p>
            <a:pPr>
              <a:defRPr/>
            </a:pPr>
            <a:fld id="{46A70E6C-805E-4FDA-8427-9C6F14274545}" type="slidenum">
              <a:rPr lang="en-GB" smtClean="0"/>
              <a:pPr>
                <a:defRPr/>
              </a:pPr>
              <a:t>15</a:t>
            </a:fld>
            <a:endParaRPr lang="en-GB" dirty="0"/>
          </a:p>
        </p:txBody>
      </p:sp>
    </p:spTree>
    <p:extLst>
      <p:ext uri="{BB962C8B-B14F-4D97-AF65-F5344CB8AC3E}">
        <p14:creationId xmlns:p14="http://schemas.microsoft.com/office/powerpoint/2010/main" val="4148569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51CADF1-8307-4DF8-9761-233FFFD83289}" type="slidenum">
              <a:rPr lang="en-US" smtClean="0"/>
              <a:pPr>
                <a:defRPr/>
              </a:pPr>
              <a:t>16</a:t>
            </a:fld>
            <a:endParaRPr lang="en-US" dirty="0"/>
          </a:p>
        </p:txBody>
      </p:sp>
    </p:spTree>
    <p:extLst>
      <p:ext uri="{BB962C8B-B14F-4D97-AF65-F5344CB8AC3E}">
        <p14:creationId xmlns:p14="http://schemas.microsoft.com/office/powerpoint/2010/main" val="1608296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6975990F-AA55-4A9E-AAEE-08548034C6F5}"/>
              </a:ext>
            </a:extLst>
          </p:cNvPr>
          <p:cNvSpPr>
            <a:spLocks noGrp="1" noRot="1" noChangeAspect="1" noTextEdit="1"/>
          </p:cNvSpPr>
          <p:nvPr>
            <p:ph type="sldImg"/>
          </p:nvPr>
        </p:nvSpPr>
        <p:spPr bwMode="auto">
          <a:xfrm>
            <a:off x="431800" y="692150"/>
            <a:ext cx="6146800" cy="34591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588BB46D-35C7-4178-83A9-61A6DB2BA1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55527" indent="-355527">
              <a:lnSpc>
                <a:spcPct val="110000"/>
              </a:lnSpc>
              <a:spcBef>
                <a:spcPts val="400"/>
              </a:spcBef>
              <a:spcAft>
                <a:spcPts val="800"/>
              </a:spcAft>
              <a:buSzPts val="2400"/>
              <a:buFont typeface="Noto Sans Symbols"/>
              <a:buChar char="▪"/>
              <a:defRPr/>
            </a:pPr>
            <a:r>
              <a:rPr lang="en-US" sz="1600" dirty="0"/>
              <a:t>Most of the reports in the APR come from North America, where there is national food folic acid fortification which has been shown to reduce NTDs risk by 36%-68% in the general population (</a:t>
            </a:r>
            <a:r>
              <a:rPr lang="en-US" sz="1200" i="1" dirty="0"/>
              <a:t>Wang Nutr 2016; Williams MMWR 2015; Ray Food Nutr Bull 2008</a:t>
            </a:r>
            <a:r>
              <a:rPr lang="en-US" sz="1200" dirty="0"/>
              <a:t> )</a:t>
            </a:r>
            <a:endParaRPr lang="en-US" sz="1200" i="1" dirty="0"/>
          </a:p>
          <a:p>
            <a:pPr marL="355527" indent="-355527">
              <a:lnSpc>
                <a:spcPct val="110000"/>
              </a:lnSpc>
              <a:spcBef>
                <a:spcPts val="400"/>
              </a:spcBef>
              <a:spcAft>
                <a:spcPts val="800"/>
              </a:spcAft>
              <a:buClr>
                <a:srgbClr val="C00000"/>
              </a:buClr>
              <a:buSzPts val="2400"/>
              <a:buFont typeface="Noto Sans Symbols"/>
              <a:buChar char="▪"/>
              <a:defRPr/>
            </a:pPr>
            <a:r>
              <a:rPr lang="en-US" sz="1600" dirty="0"/>
              <a:t>This frequency is consistent with the observed low NTD prevalence (0.01%-0.08%) in most developed countries due to reduced NTD occurrence from national food folic acid fortification and antenatal folic acid supplementation.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altLang="en-US" dirty="0"/>
          </a:p>
        </p:txBody>
      </p:sp>
      <p:sp>
        <p:nvSpPr>
          <p:cNvPr id="18436" name="Slide Number Placeholder 3">
            <a:extLst>
              <a:ext uri="{FF2B5EF4-FFF2-40B4-BE49-F238E27FC236}">
                <a16:creationId xmlns:a16="http://schemas.microsoft.com/office/drawing/2014/main" id="{5AF03868-4668-4DC8-A7BC-9C430F36A8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878610C-E94C-481B-83EC-8F434D19AEBD}" type="slidenum">
              <a:rPr lang="en-GB" altLang="en-US"/>
              <a:pPr>
                <a:spcBef>
                  <a:spcPct val="0"/>
                </a:spcBef>
              </a:pPr>
              <a:t>17</a:t>
            </a:fld>
            <a:endParaRPr lang="en-GB" altLang="en-US" dirty="0"/>
          </a:p>
        </p:txBody>
      </p:sp>
    </p:spTree>
    <p:extLst>
      <p:ext uri="{BB962C8B-B14F-4D97-AF65-F5344CB8AC3E}">
        <p14:creationId xmlns:p14="http://schemas.microsoft.com/office/powerpoint/2010/main" val="16175644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533400" y="4416425"/>
            <a:ext cx="5943600" cy="4651375"/>
          </a:xfrm>
        </p:spPr>
        <p:txBody>
          <a:bodyPr/>
          <a:lstStyle/>
          <a:p>
            <a:pPr marL="0" indent="0">
              <a:buNone/>
            </a:pP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18</a:t>
            </a:fld>
            <a:endParaRPr lang="en-US" dirty="0"/>
          </a:p>
        </p:txBody>
      </p:sp>
    </p:spTree>
    <p:extLst>
      <p:ext uri="{BB962C8B-B14F-4D97-AF65-F5344CB8AC3E}">
        <p14:creationId xmlns:p14="http://schemas.microsoft.com/office/powerpoint/2010/main" val="1610252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533400" y="4416425"/>
            <a:ext cx="5943600" cy="4651375"/>
          </a:xfrm>
        </p:spPr>
        <p:txBody>
          <a:bodyPr/>
          <a:lstStyle/>
          <a:p>
            <a:pPr marL="0" indent="0">
              <a:buNone/>
            </a:pPr>
            <a:r>
              <a:rPr lang="en-US" sz="1200" kern="1200" dirty="0">
                <a:solidFill>
                  <a:schemeClr val="tx1"/>
                </a:solidFill>
                <a:effectLst/>
                <a:latin typeface="Times New Roman" pitchFamily="18" charset="0"/>
                <a:ea typeface="+mn-ea"/>
                <a:cs typeface="+mn-cs"/>
              </a:rPr>
              <a:t>The Antiretroviral Pregnancy Registry finds no apparent increases in frequency of defects with first trimester exposures compared to exposures starting later in pregnancy and no pattern to suggest a common cause; however, potential limitations of registries should be recognized. Providers are strongly encouraged to report eligible patients.</a:t>
            </a: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19</a:t>
            </a:fld>
            <a:endParaRPr lang="en-US" dirty="0"/>
          </a:p>
        </p:txBody>
      </p:sp>
    </p:spTree>
    <p:extLst>
      <p:ext uri="{BB962C8B-B14F-4D97-AF65-F5344CB8AC3E}">
        <p14:creationId xmlns:p14="http://schemas.microsoft.com/office/powerpoint/2010/main" val="2552281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6975990F-AA55-4A9E-AAEE-08548034C6F5}"/>
              </a:ext>
            </a:extLst>
          </p:cNvPr>
          <p:cNvSpPr>
            <a:spLocks noGrp="1" noRot="1" noChangeAspect="1" noTextEdit="1"/>
          </p:cNvSpPr>
          <p:nvPr>
            <p:ph type="sldImg"/>
          </p:nvPr>
        </p:nvSpPr>
        <p:spPr bwMode="auto">
          <a:xfrm>
            <a:off x="431800" y="692150"/>
            <a:ext cx="6146800" cy="34591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588BB46D-35C7-4178-83A9-61A6DB2BA1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id="{5AF03868-4668-4DC8-A7BC-9C430F36A8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878610C-E94C-481B-83EC-8F434D19AEBD}" type="slidenum">
              <a:rPr kumimoji="0" lang="en-GB"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GB"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28909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sz="14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51CADF1-8307-4DF8-9761-233FFFD83289}"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47719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6975990F-AA55-4A9E-AAEE-08548034C6F5}"/>
              </a:ext>
            </a:extLst>
          </p:cNvPr>
          <p:cNvSpPr>
            <a:spLocks noGrp="1" noRot="1" noChangeAspect="1" noTextEdit="1"/>
          </p:cNvSpPr>
          <p:nvPr>
            <p:ph type="sldImg"/>
          </p:nvPr>
        </p:nvSpPr>
        <p:spPr bwMode="auto">
          <a:xfrm>
            <a:off x="431800" y="692150"/>
            <a:ext cx="6146800" cy="34591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588BB46D-35C7-4178-83A9-61A6DB2BA1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62500" lnSpcReduction="20000"/>
          </a:bodyPr>
          <a:lstStyle/>
          <a:p>
            <a:pPr marL="266652" indent="-266652" fontAlgn="auto">
              <a:lnSpc>
                <a:spcPct val="105000"/>
              </a:lnSpc>
              <a:spcBef>
                <a:spcPts val="701"/>
              </a:spcBef>
              <a:buClr>
                <a:srgbClr val="C00000"/>
              </a:buClr>
              <a:buSzPts val="2090"/>
              <a:buFont typeface="Noto Sans Symbols"/>
              <a:buChar char="▪"/>
              <a:defRPr/>
            </a:pPr>
            <a:r>
              <a:rPr lang="en-US" dirty="0"/>
              <a:t>Botswana MoH evaluations from October 2018 through March 2019, one NTD was identified among 152 women receiving DTG at conception</a:t>
            </a:r>
          </a:p>
          <a:p>
            <a:pPr marL="285750" indent="-285750">
              <a:buFont typeface="Arial" panose="020B0604020202020204" pitchFamily="34" charset="0"/>
              <a:buChar char="•"/>
            </a:pPr>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Outside of the Botswana studies, only one other NTD has been reported in the literature –APR’s data through January 2019- one NTD out of 247 women receiving DTG at the time of conception </a:t>
            </a:r>
          </a:p>
          <a:p>
            <a:endParaRPr lang="en-US" sz="1600" b="0" i="0" u="none" strike="noStrike" kern="1200" baseline="0" dirty="0">
              <a:solidFill>
                <a:schemeClr val="tx1"/>
              </a:solidFill>
              <a:latin typeface="Arial" panose="020B0604020202020204" pitchFamily="34" charset="0"/>
              <a:ea typeface="+mn-ea"/>
              <a:cs typeface="Arial" panose="020B0604020202020204" pitchFamily="34" charset="0"/>
            </a:endParaRPr>
          </a:p>
          <a:p>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Zash R, Makhema J, Shapiro RL. Neural-Tube Defects with Dolutegravir Treatment from the Time of Conception. New England Journal of Medicine 2018;379:979-81. </a:t>
            </a:r>
          </a:p>
          <a:p>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Zash R, Holmes L, Diseko M, et al. Neural tube defects and antiretroviral treatment regimens in Botswana. N Engl J Med. 2019 Jul 22 </a:t>
            </a:r>
          </a:p>
          <a:p>
            <a:endParaRPr lang="en-US" altLang="en-US" dirty="0"/>
          </a:p>
          <a:p>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Kintu K, Malaba T, Nakibuka J, et al. RCT of Dolutegravir vs. Efavirenz-Based Therapy Initiated in Late Pregnancy: Dolphin-2. Conference on Retroviruses and Opportunistic Infections, Seattle, March 2019. Abstract 40LB. </a:t>
            </a:r>
          </a:p>
          <a:p>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Raesima MM, Ogbuabo CM, Thomas V et al. Dolutegravir use at conception – additional surveillance data from Botswana. N Engl J Med. 2019 Jul 22 (Epub ahead of print). </a:t>
            </a:r>
          </a:p>
          <a:p>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Antiretroviral Pregnancy Registry Steering Committee. Antiretroviral Pregnancy Registry Interim Report for 1 January 1989 through 31 January 2019. Wilmington, NC: Registry Coordinating Center; 2019. </a:t>
            </a:r>
          </a:p>
          <a:p>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Mofenson LM, Vannappagari V, Scheuerle A, et al. Periconceptional antiretroviral exposure and central nervous sytems (CNS) and neural tube birth defects – data from Antiretroviral Pregnancy Registry (APR). International AIDS Conference, Mexico City, July 2019. Abstract TUAB0101. </a:t>
            </a:r>
          </a:p>
          <a:p>
            <a:endParaRPr lang="en-US" sz="1600" b="0" i="0" u="none" strike="noStrike" kern="1200" baseline="0" dirty="0">
              <a:solidFill>
                <a:schemeClr val="tx1"/>
              </a:solidFill>
              <a:latin typeface="Arial" panose="020B0604020202020204" pitchFamily="34" charset="0"/>
              <a:ea typeface="+mn-ea"/>
              <a:cs typeface="Arial" panose="020B0604020202020204" pitchFamily="34" charset="0"/>
            </a:endParaRPr>
          </a:p>
          <a:p>
            <a:r>
              <a:rPr lang="en-US" sz="1600" b="0" i="0" u="none" strike="noStrike" kern="1200" baseline="0" dirty="0">
                <a:solidFill>
                  <a:schemeClr val="tx1"/>
                </a:solidFill>
                <a:latin typeface="Arial" panose="020B0604020202020204" pitchFamily="34" charset="0"/>
                <a:ea typeface="+mn-ea"/>
                <a:cs typeface="Arial" panose="020B0604020202020204" pitchFamily="34" charset="0"/>
              </a:rPr>
              <a:t>World Health Organization. Update of recommendations on first- and second-line antiretroviral regimens. July 2019. Geneva, Switzerland. Available: https://apps.who.int/iris/bitstream/handle/10665/325892/WHO-CDS-HIV-19.15-eng.pdf?ua=1 </a:t>
            </a:r>
          </a:p>
          <a:p>
            <a:endParaRPr lang="en-US" sz="1600" b="0" i="0" u="none" strike="noStrike" kern="1200" baseline="0" dirty="0">
              <a:solidFill>
                <a:schemeClr val="tx1"/>
              </a:solidFill>
              <a:latin typeface="Arial" panose="020B0604020202020204" pitchFamily="34" charset="0"/>
              <a:ea typeface="+mn-ea"/>
              <a:cs typeface="Arial" panose="020B0604020202020204" pitchFamily="34" charset="0"/>
            </a:endParaRPr>
          </a:p>
          <a:p>
            <a:endParaRPr lang="en-US" altLang="en-US" dirty="0"/>
          </a:p>
        </p:txBody>
      </p:sp>
      <p:sp>
        <p:nvSpPr>
          <p:cNvPr id="18436" name="Slide Number Placeholder 3">
            <a:extLst>
              <a:ext uri="{FF2B5EF4-FFF2-40B4-BE49-F238E27FC236}">
                <a16:creationId xmlns:a16="http://schemas.microsoft.com/office/drawing/2014/main" id="{5AF03868-4668-4DC8-A7BC-9C430F36A8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878610C-E94C-481B-83EC-8F434D19AEBD}" type="slidenum">
              <a:rPr lang="en-GB" altLang="en-US"/>
              <a:pPr>
                <a:spcBef>
                  <a:spcPct val="0"/>
                </a:spcBef>
              </a:pPr>
              <a:t>3</a:t>
            </a:fld>
            <a:endParaRPr lang="en-GB"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6975990F-AA55-4A9E-AAEE-08548034C6F5}"/>
              </a:ext>
            </a:extLst>
          </p:cNvPr>
          <p:cNvSpPr>
            <a:spLocks noGrp="1" noRot="1" noChangeAspect="1" noTextEdit="1"/>
          </p:cNvSpPr>
          <p:nvPr>
            <p:ph type="sldImg"/>
          </p:nvPr>
        </p:nvSpPr>
        <p:spPr bwMode="auto">
          <a:xfrm>
            <a:off x="431800" y="692150"/>
            <a:ext cx="6146800" cy="34591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588BB46D-35C7-4178-83A9-61A6DB2BA1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id="{5AF03868-4668-4DC8-A7BC-9C430F36A8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878610C-E94C-481B-83EC-8F434D19AEBD}" type="slidenum">
              <a:rPr lang="en-GB" altLang="en-US"/>
              <a:pPr>
                <a:spcBef>
                  <a:spcPct val="0"/>
                </a:spcBef>
              </a:pPr>
              <a:t>4</a:t>
            </a:fld>
            <a:endParaRPr lang="en-GB" altLang="en-US" dirty="0"/>
          </a:p>
        </p:txBody>
      </p:sp>
    </p:spTree>
    <p:extLst>
      <p:ext uri="{BB962C8B-B14F-4D97-AF65-F5344CB8AC3E}">
        <p14:creationId xmlns:p14="http://schemas.microsoft.com/office/powerpoint/2010/main" val="2358680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Arial" panose="020B0604020202020204" pitchFamily="34" charset="0"/>
                <a:ea typeface="+mn-ea"/>
                <a:cs typeface="Arial" panose="020B0604020202020204" pitchFamily="34" charset="0"/>
              </a:rPr>
              <a:t>The Registry began as the </a:t>
            </a:r>
            <a:r>
              <a:rPr lang="en-US" sz="1600" i="1" kern="1200" dirty="0">
                <a:solidFill>
                  <a:schemeClr val="tx1"/>
                </a:solidFill>
                <a:effectLst/>
                <a:latin typeface="Arial" panose="020B0604020202020204" pitchFamily="34" charset="0"/>
                <a:ea typeface="+mn-ea"/>
                <a:cs typeface="Arial" panose="020B0604020202020204" pitchFamily="34" charset="0"/>
              </a:rPr>
              <a:t>Zidovudine in Pregnancy Registry</a:t>
            </a:r>
            <a:r>
              <a:rPr lang="en-US" sz="1600" kern="1200" dirty="0">
                <a:solidFill>
                  <a:schemeClr val="tx1"/>
                </a:solidFill>
                <a:effectLst/>
                <a:latin typeface="Arial" panose="020B0604020202020204" pitchFamily="34" charset="0"/>
                <a:ea typeface="+mn-ea"/>
                <a:cs typeface="Arial" panose="020B0604020202020204" pitchFamily="34" charset="0"/>
              </a:rPr>
              <a:t> in January 1989 and became the </a:t>
            </a:r>
            <a:r>
              <a:rPr lang="en-US" sz="1600" i="1" kern="1200" dirty="0">
                <a:solidFill>
                  <a:schemeClr val="tx1"/>
                </a:solidFill>
                <a:effectLst/>
                <a:latin typeface="Arial" panose="020B0604020202020204" pitchFamily="34" charset="0"/>
                <a:ea typeface="+mn-ea"/>
                <a:cs typeface="Arial" panose="020B0604020202020204" pitchFamily="34" charset="0"/>
              </a:rPr>
              <a:t>Antiretroviral Pregnancy Registry</a:t>
            </a:r>
            <a:r>
              <a:rPr lang="en-US" sz="1600" kern="1200" dirty="0">
                <a:solidFill>
                  <a:schemeClr val="tx1"/>
                </a:solidFill>
                <a:effectLst/>
                <a:latin typeface="Arial" panose="020B0604020202020204" pitchFamily="34" charset="0"/>
                <a:ea typeface="+mn-ea"/>
                <a:cs typeface="Arial" panose="020B0604020202020204" pitchFamily="34" charset="0"/>
              </a:rPr>
              <a:t> in January 1993. </a:t>
            </a:r>
            <a:endParaRPr lang="en-US" dirty="0"/>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5</a:t>
            </a:fld>
            <a:endParaRPr lang="en-US" dirty="0"/>
          </a:p>
        </p:txBody>
      </p:sp>
    </p:spTree>
    <p:extLst>
      <p:ext uri="{BB962C8B-B14F-4D97-AF65-F5344CB8AC3E}">
        <p14:creationId xmlns:p14="http://schemas.microsoft.com/office/powerpoint/2010/main" val="285268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533400" y="4416425"/>
            <a:ext cx="5943600" cy="4651375"/>
          </a:xfrm>
        </p:spPr>
        <p:txBody>
          <a:bodyPr/>
          <a:lstStyle/>
          <a:p>
            <a:pPr marL="0" indent="0">
              <a:buNone/>
            </a:pP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6</a:t>
            </a:fld>
            <a:endParaRPr lang="en-US" dirty="0"/>
          </a:p>
        </p:txBody>
      </p:sp>
    </p:spTree>
    <p:extLst>
      <p:ext uri="{BB962C8B-B14F-4D97-AF65-F5344CB8AC3E}">
        <p14:creationId xmlns:p14="http://schemas.microsoft.com/office/powerpoint/2010/main" val="161025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4:notes"/>
          <p:cNvSpPr txBox="1">
            <a:spLocks noGrp="1"/>
          </p:cNvSpPr>
          <p:nvPr>
            <p:ph type="sldNum" idx="12"/>
          </p:nvPr>
        </p:nvSpPr>
        <p:spPr>
          <a:xfrm>
            <a:off x="3884614" y="8685214"/>
            <a:ext cx="2971800" cy="4587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dirty="0"/>
          </a:p>
        </p:txBody>
      </p:sp>
      <p:sp>
        <p:nvSpPr>
          <p:cNvPr id="102" name="Google Shape;10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3" name="Google Shape;103;p4:notes"/>
          <p:cNvSpPr txBox="1">
            <a:spLocks noGrp="1"/>
          </p:cNvSpPr>
          <p:nvPr>
            <p:ph type="body" idx="1"/>
          </p:nvPr>
        </p:nvSpPr>
        <p:spPr>
          <a:xfrm>
            <a:off x="685801" y="4400551"/>
            <a:ext cx="5486400" cy="3600449"/>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382941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533400" y="4416425"/>
            <a:ext cx="5943600" cy="4651375"/>
          </a:xfrm>
        </p:spPr>
        <p:txBody>
          <a:bodyPr/>
          <a:lstStyle/>
          <a:p>
            <a:pPr marL="0" indent="0">
              <a:buNone/>
            </a:pP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51CADF1-8307-4DF8-9761-233FFFD83289}" type="slidenum">
              <a:rPr lang="en-US" smtClean="0"/>
              <a:pPr>
                <a:defRPr/>
              </a:pPr>
              <a:t>10</a:t>
            </a:fld>
            <a:endParaRPr lang="en-US" dirty="0"/>
          </a:p>
        </p:txBody>
      </p:sp>
    </p:spTree>
    <p:extLst>
      <p:ext uri="{BB962C8B-B14F-4D97-AF65-F5344CB8AC3E}">
        <p14:creationId xmlns:p14="http://schemas.microsoft.com/office/powerpoint/2010/main" val="161025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0672D311-9D7A-475E-8D22-5BC04C71AE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E2F2D79-ED80-46C8-BBB9-CD6F3A5BA3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ea typeface="ＭＳ Ｐゴシック" panose="020B0600070205080204" pitchFamily="34" charset="-128"/>
              </a:rPr>
              <a:t> Demographic and Clinical Characteristics of Pregnant Women Exposed to DTG – Prospective Registry Reports From the APR </a:t>
            </a:r>
          </a:p>
        </p:txBody>
      </p:sp>
      <p:sp>
        <p:nvSpPr>
          <p:cNvPr id="24580" name="Slide Number Placeholder 3">
            <a:extLst>
              <a:ext uri="{FF2B5EF4-FFF2-40B4-BE49-F238E27FC236}">
                <a16:creationId xmlns:a16="http://schemas.microsoft.com/office/drawing/2014/main" id="{E670C782-D9E9-473F-8FCA-733E78B5E1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D028F7C-97E3-499E-B8A9-3EACC1C284B1}" type="slidenum">
              <a:rPr lang="en-GB" altLang="en-US" smtClean="0"/>
              <a:pPr/>
              <a:t>11</a:t>
            </a:fld>
            <a:endParaRPr lang="en-GB" altLang="en-US" dirty="0"/>
          </a:p>
        </p:txBody>
      </p:sp>
    </p:spTree>
    <p:extLst>
      <p:ext uri="{BB962C8B-B14F-4D97-AF65-F5344CB8AC3E}">
        <p14:creationId xmlns:p14="http://schemas.microsoft.com/office/powerpoint/2010/main" val="358264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 Grey">
    <p:bg>
      <p:bgPr>
        <a:solidFill>
          <a:schemeClr val="accent5"/>
        </a:solidFill>
        <a:effectLst/>
      </p:bgPr>
    </p:bg>
    <p:spTree>
      <p:nvGrpSpPr>
        <p:cNvPr id="1" name=""/>
        <p:cNvGrpSpPr/>
        <p:nvPr/>
      </p:nvGrpSpPr>
      <p:grpSpPr>
        <a:xfrm>
          <a:off x="0" y="0"/>
          <a:ext cx="0" cy="0"/>
          <a:chOff x="0" y="0"/>
          <a:chExt cx="0" cy="0"/>
        </a:xfrm>
      </p:grpSpPr>
      <p:sp>
        <p:nvSpPr>
          <p:cNvPr id="4" name="Text Placeholder 19"/>
          <p:cNvSpPr>
            <a:spLocks noGrp="1"/>
          </p:cNvSpPr>
          <p:nvPr>
            <p:ph type="body" sz="quarter" idx="11"/>
          </p:nvPr>
        </p:nvSpPr>
        <p:spPr>
          <a:xfrm>
            <a:off x="1136756" y="4551964"/>
            <a:ext cx="8631936" cy="859536"/>
          </a:xfrm>
        </p:spPr>
        <p:txBody>
          <a:bodyPr/>
          <a:lstStyle>
            <a:lvl1pPr marL="0" indent="0">
              <a:buNone/>
              <a:defRPr sz="1150" i="1">
                <a:solidFill>
                  <a:schemeClr val="accent2"/>
                </a:solidFill>
              </a:defRPr>
            </a:lvl1pPr>
            <a:lvl2pPr marL="247644" indent="0">
              <a:buNone/>
              <a:defRPr/>
            </a:lvl2pPr>
            <a:lvl3pPr marL="507987" indent="0">
              <a:buNone/>
              <a:defRPr/>
            </a:lvl3pPr>
            <a:lvl4pPr marL="736582" indent="0">
              <a:buNone/>
              <a:defRPr/>
            </a:lvl4pPr>
            <a:lvl5pPr marL="954592" indent="0">
              <a:buNone/>
              <a:defRPr/>
            </a:lvl5pPr>
          </a:lstStyle>
          <a:p>
            <a:pPr lvl="0"/>
            <a:r>
              <a:rPr lang="en-US" dirty="0"/>
              <a:t>Click to edit Master text styles</a:t>
            </a:r>
          </a:p>
        </p:txBody>
      </p:sp>
      <p:sp>
        <p:nvSpPr>
          <p:cNvPr id="5" name="Title 1"/>
          <p:cNvSpPr>
            <a:spLocks noGrp="1"/>
          </p:cNvSpPr>
          <p:nvPr>
            <p:ph type="ctrTitle"/>
          </p:nvPr>
        </p:nvSpPr>
        <p:spPr>
          <a:xfrm>
            <a:off x="1101430" y="1378448"/>
            <a:ext cx="8636000" cy="1954213"/>
          </a:xfrm>
          <a:prstGeom prst="rect">
            <a:avLst/>
          </a:prstGeom>
        </p:spPr>
        <p:txBody>
          <a:bodyPr anchor="t">
            <a:normAutofit/>
          </a:bodyPr>
          <a:lstStyle>
            <a:lvl1pPr algn="l">
              <a:lnSpc>
                <a:spcPct val="95000"/>
              </a:lnSpc>
              <a:defRPr sz="4800">
                <a:solidFill>
                  <a:schemeClr val="accent2"/>
                </a:solidFill>
                <a:effectLst/>
                <a:latin typeface="+mj-lt"/>
                <a:cs typeface="Arial"/>
              </a:defRPr>
            </a:lvl1pPr>
          </a:lstStyle>
          <a:p>
            <a:r>
              <a:rPr lang="en-US" dirty="0"/>
              <a:t>Click to edit Master title style</a:t>
            </a:r>
          </a:p>
        </p:txBody>
      </p:sp>
      <p:sp>
        <p:nvSpPr>
          <p:cNvPr id="6" name="Subtitle 2"/>
          <p:cNvSpPr>
            <a:spLocks noGrp="1"/>
          </p:cNvSpPr>
          <p:nvPr>
            <p:ph type="subTitle" idx="1"/>
          </p:nvPr>
        </p:nvSpPr>
        <p:spPr>
          <a:xfrm>
            <a:off x="1136756" y="3625372"/>
            <a:ext cx="8631936" cy="908304"/>
          </a:xfrm>
          <a:prstGeom prst="rect">
            <a:avLst/>
          </a:prstGeom>
        </p:spPr>
        <p:txBody>
          <a:bodyPr>
            <a:normAutofit/>
          </a:bodyPr>
          <a:lstStyle>
            <a:lvl1pPr marL="0" indent="0" algn="l">
              <a:buNone/>
              <a:defRPr sz="1500" b="1" i="0">
                <a:solidFill>
                  <a:schemeClr val="accent1"/>
                </a:solidFill>
                <a:effectLst/>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pic>
        <p:nvPicPr>
          <p:cNvPr id="7" name="Picture 6">
            <a:extLst>
              <a:ext uri="{FF2B5EF4-FFF2-40B4-BE49-F238E27FC236}">
                <a16:creationId xmlns:a16="http://schemas.microsoft.com/office/drawing/2014/main" id="{36F476F6-3F0B-4FBC-A5F1-9D051272FD2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
            <a:ext cx="1485899" cy="4346471"/>
          </a:xfrm>
          <a:prstGeom prst="rect">
            <a:avLst/>
          </a:prstGeom>
        </p:spPr>
      </p:pic>
      <p:sp>
        <p:nvSpPr>
          <p:cNvPr id="8" name="Text Placeholder 4">
            <a:extLst>
              <a:ext uri="{FF2B5EF4-FFF2-40B4-BE49-F238E27FC236}">
                <a16:creationId xmlns:a16="http://schemas.microsoft.com/office/drawing/2014/main" id="{6F645C7C-F0D4-4F5C-8D68-FB851D5670AC}"/>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a:r>
              <a:rPr lang="en-US" sz="800" b="1" kern="0" dirty="0"/>
              <a:t>17th European AIDS Conference; November 6-9, 2019; Basel, Switzerland</a:t>
            </a:r>
          </a:p>
        </p:txBody>
      </p:sp>
      <p:cxnSp>
        <p:nvCxnSpPr>
          <p:cNvPr id="9" name="Straight Connector 8">
            <a:extLst>
              <a:ext uri="{FF2B5EF4-FFF2-40B4-BE49-F238E27FC236}">
                <a16:creationId xmlns:a16="http://schemas.microsoft.com/office/drawing/2014/main" id="{1A5A9598-132B-4791-AA81-8424EC568A8B}"/>
              </a:ext>
            </a:extLst>
          </p:cNvPr>
          <p:cNvCxnSpPr/>
          <p:nvPr userDrawn="1"/>
        </p:nvCxnSpPr>
        <p:spPr>
          <a:xfrm>
            <a:off x="697164" y="6249600"/>
            <a:ext cx="522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08420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693" userDrawn="1">
          <p15:clr>
            <a:srgbClr val="FBAE40"/>
          </p15:clr>
        </p15:guide>
        <p15:guide id="4" pos="561" userDrawn="1">
          <p15:clr>
            <a:srgbClr val="FBAE40"/>
          </p15:clr>
        </p15:guide>
        <p15:guide id="5" orient="horz" pos="4032" userDrawn="1">
          <p15:clr>
            <a:srgbClr val="FBAE40"/>
          </p15:clr>
        </p15:guide>
        <p15:guide id="6" orient="horz" pos="4159" userDrawn="1">
          <p15:clr>
            <a:srgbClr val="FBAE40"/>
          </p15:clr>
        </p15:guide>
        <p15:guide id="7" orient="horz" pos="937"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DC3199-1AE8-4899-B06D-A2DB13FD71B2}" type="datetime1">
              <a:rPr lang="en-US" smtClean="0">
                <a:solidFill>
                  <a:prstClr val="black">
                    <a:tint val="75000"/>
                  </a:prstClr>
                </a:solidFill>
              </a:rPr>
              <a:pPr/>
              <a:t>11/11/2019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42F3FDE-4C02-462D-B3E6-DA4A07639965}"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3040903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 Grey">
    <p:bg>
      <p:bgPr>
        <a:solidFill>
          <a:schemeClr val="accent5"/>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1219200" y="3093106"/>
            <a:ext cx="8214102" cy="1954213"/>
          </a:xfrm>
          <a:prstGeom prst="rect">
            <a:avLst/>
          </a:prstGeom>
        </p:spPr>
        <p:txBody>
          <a:bodyPr anchor="t">
            <a:normAutofit/>
          </a:bodyPr>
          <a:lstStyle>
            <a:lvl1pPr algn="l">
              <a:defRPr sz="4000" b="1">
                <a:solidFill>
                  <a:schemeClr val="accent2"/>
                </a:solidFill>
                <a:effectLst/>
                <a:latin typeface="+mj-lt"/>
                <a:cs typeface="Arial"/>
              </a:defRPr>
            </a:lvl1pPr>
          </a:lstStyle>
          <a:p>
            <a:r>
              <a:rPr lang="en-US" dirty="0"/>
              <a:t>Click to edit Master title style</a:t>
            </a:r>
          </a:p>
        </p:txBody>
      </p:sp>
      <p:pic>
        <p:nvPicPr>
          <p:cNvPr id="6" name="Picture 5">
            <a:extLst>
              <a:ext uri="{FF2B5EF4-FFF2-40B4-BE49-F238E27FC236}">
                <a16:creationId xmlns:a16="http://schemas.microsoft.com/office/drawing/2014/main" id="{E59C5AC0-3532-42A2-8085-13163A67E0A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705200" cy="2025551"/>
          </a:xfrm>
          <a:prstGeom prst="rect">
            <a:avLst/>
          </a:prstGeom>
        </p:spPr>
      </p:pic>
      <p:cxnSp>
        <p:nvCxnSpPr>
          <p:cNvPr id="8" name="Straight Connector 7">
            <a:extLst>
              <a:ext uri="{FF2B5EF4-FFF2-40B4-BE49-F238E27FC236}">
                <a16:creationId xmlns:a16="http://schemas.microsoft.com/office/drawing/2014/main" id="{2E5EF343-BC1C-4481-AB08-1FEA749ADFA1}"/>
              </a:ext>
            </a:extLst>
          </p:cNvPr>
          <p:cNvCxnSpPr/>
          <p:nvPr userDrawn="1"/>
        </p:nvCxnSpPr>
        <p:spPr>
          <a:xfrm rot="1200000">
            <a:off x="1109664" y="-409575"/>
            <a:ext cx="0" cy="6850380"/>
          </a:xfrm>
          <a:prstGeom prst="line">
            <a:avLst/>
          </a:prstGeom>
          <a:ln w="25400" cap="sq"/>
        </p:spPr>
        <p:style>
          <a:lnRef idx="1">
            <a:schemeClr val="accent1"/>
          </a:lnRef>
          <a:fillRef idx="0">
            <a:schemeClr val="accent1"/>
          </a:fillRef>
          <a:effectRef idx="0">
            <a:schemeClr val="accent1"/>
          </a:effectRef>
          <a:fontRef idx="minor">
            <a:schemeClr val="tx1"/>
          </a:fontRef>
        </p:style>
      </p:cxnSp>
      <p:sp>
        <p:nvSpPr>
          <p:cNvPr id="7" name="Text Placeholder 4">
            <a:extLst>
              <a:ext uri="{FF2B5EF4-FFF2-40B4-BE49-F238E27FC236}">
                <a16:creationId xmlns:a16="http://schemas.microsoft.com/office/drawing/2014/main" id="{D548C306-055E-4E11-A507-A1F28C273740}"/>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a:r>
              <a:rPr lang="en-US" sz="800" b="1" kern="0" dirty="0"/>
              <a:t>17th European AIDS Conference; November 6-9, 2019; Basel, Switzerland</a:t>
            </a:r>
          </a:p>
        </p:txBody>
      </p:sp>
      <p:cxnSp>
        <p:nvCxnSpPr>
          <p:cNvPr id="9" name="Straight Connector 8">
            <a:extLst>
              <a:ext uri="{FF2B5EF4-FFF2-40B4-BE49-F238E27FC236}">
                <a16:creationId xmlns:a16="http://schemas.microsoft.com/office/drawing/2014/main" id="{6AA343B2-0BB0-4C07-85D9-BE40CD7987FA}"/>
              </a:ext>
            </a:extLst>
          </p:cNvPr>
          <p:cNvCxnSpPr/>
          <p:nvPr userDrawn="1"/>
        </p:nvCxnSpPr>
        <p:spPr>
          <a:xfrm>
            <a:off x="697164" y="6249600"/>
            <a:ext cx="522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244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11" name="Rectangle 3"/>
          <p:cNvSpPr>
            <a:spLocks noGrp="1" noChangeArrowheads="1"/>
          </p:cNvSpPr>
          <p:nvPr>
            <p:ph idx="1"/>
          </p:nvPr>
        </p:nvSpPr>
        <p:spPr bwMode="auto">
          <a:xfrm>
            <a:off x="711200" y="1350964"/>
            <a:ext cx="11144251" cy="4303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5pPr>
              <a:defRPr/>
            </a:lvl5p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a:p>
            <a:pPr lvl="4"/>
            <a:endParaRPr lang="en-US" altLang="en-US" noProof="0" dirty="0"/>
          </a:p>
        </p:txBody>
      </p:sp>
      <p:sp>
        <p:nvSpPr>
          <p:cNvPr id="12" name="Rectangle 2"/>
          <p:cNvSpPr>
            <a:spLocks noGrp="1" noChangeArrowheads="1"/>
          </p:cNvSpPr>
          <p:nvPr>
            <p:ph type="title"/>
          </p:nvPr>
        </p:nvSpPr>
        <p:spPr bwMode="auto">
          <a:xfrm>
            <a:off x="711203"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pic>
        <p:nvPicPr>
          <p:cNvPr id="7" name="Picture 6">
            <a:extLst>
              <a:ext uri="{FF2B5EF4-FFF2-40B4-BE49-F238E27FC236}">
                <a16:creationId xmlns:a16="http://schemas.microsoft.com/office/drawing/2014/main" id="{8FCAB574-D00F-404B-99A4-2638A1E732D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95663" t="79880"/>
          <a:stretch/>
        </p:blipFill>
        <p:spPr>
          <a:xfrm>
            <a:off x="11663264" y="5477068"/>
            <a:ext cx="528735" cy="1379057"/>
          </a:xfrm>
          <a:prstGeom prst="rect">
            <a:avLst/>
          </a:prstGeom>
        </p:spPr>
      </p:pic>
      <p:sp>
        <p:nvSpPr>
          <p:cNvPr id="17" name="Slide Number Placeholder 1">
            <a:extLst>
              <a:ext uri="{FF2B5EF4-FFF2-40B4-BE49-F238E27FC236}">
                <a16:creationId xmlns:a16="http://schemas.microsoft.com/office/drawing/2014/main" id="{5E20FFAB-DF01-48B8-AAF8-D9E9981965AD}"/>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‹Nr.›</a:t>
            </a:fld>
            <a:endParaRPr lang="en-GB" dirty="0"/>
          </a:p>
        </p:txBody>
      </p:sp>
      <p:sp>
        <p:nvSpPr>
          <p:cNvPr id="19" name="Text Placeholder 2">
            <a:extLst>
              <a:ext uri="{FF2B5EF4-FFF2-40B4-BE49-F238E27FC236}">
                <a16:creationId xmlns:a16="http://schemas.microsoft.com/office/drawing/2014/main" id="{49131C29-6C0E-4A47-B9A7-C55071F93D16}"/>
              </a:ext>
            </a:extLst>
          </p:cNvPr>
          <p:cNvSpPr>
            <a:spLocks noGrp="1"/>
          </p:cNvSpPr>
          <p:nvPr>
            <p:ph type="body" sz="quarter" idx="18"/>
          </p:nvPr>
        </p:nvSpPr>
        <p:spPr>
          <a:xfrm>
            <a:off x="711200" y="5759112"/>
            <a:ext cx="11143488" cy="304769"/>
          </a:xfrm>
        </p:spPr>
        <p:txBody>
          <a:bodyPr anchor="b"/>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lang="en-US" sz="800" kern="0" baseline="0" dirty="0" smtClean="0">
                <a:solidFill>
                  <a:schemeClr val="accent2"/>
                </a:solidFill>
                <a:latin typeface="Arial" panose="020B0604020202020204" pitchFamily="34" charset="0"/>
                <a:ea typeface="+mn-ea"/>
                <a:cs typeface="Arial" panose="020B0604020202020204" pitchFamily="34" charset="0"/>
              </a:defRPr>
            </a:lvl1pPr>
            <a:lvl2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2pPr>
            <a:lvl3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3pPr>
            <a:lvl4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4pPr>
            <a:lvl5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a:solidFill>
                  <a:schemeClr val="accent2"/>
                </a:solidFill>
                <a:latin typeface="Arial" panose="020B0604020202020204" pitchFamily="34" charset="0"/>
                <a:ea typeface="+mn-ea"/>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15544563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403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_Title Only">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bwMode="auto">
          <a:xfrm>
            <a:off x="711203" y="152401"/>
            <a:ext cx="10839447"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7" name="Slide Number Placeholder 1">
            <a:extLst>
              <a:ext uri="{FF2B5EF4-FFF2-40B4-BE49-F238E27FC236}">
                <a16:creationId xmlns:a16="http://schemas.microsoft.com/office/drawing/2014/main" id="{C683A308-5D3A-4CA6-AC20-9C72DA27D845}"/>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‹Nr.›</a:t>
            </a:fld>
            <a:endParaRPr lang="en-GB" dirty="0"/>
          </a:p>
        </p:txBody>
      </p:sp>
      <p:sp>
        <p:nvSpPr>
          <p:cNvPr id="14" name="Text Placeholder 2">
            <a:extLst>
              <a:ext uri="{FF2B5EF4-FFF2-40B4-BE49-F238E27FC236}">
                <a16:creationId xmlns:a16="http://schemas.microsoft.com/office/drawing/2014/main" id="{7D1BDFE1-7D83-4C75-AB1F-B7E84E75F7E2}"/>
              </a:ext>
            </a:extLst>
          </p:cNvPr>
          <p:cNvSpPr>
            <a:spLocks noGrp="1"/>
          </p:cNvSpPr>
          <p:nvPr>
            <p:ph type="body" sz="quarter" idx="18"/>
          </p:nvPr>
        </p:nvSpPr>
        <p:spPr>
          <a:xfrm>
            <a:off x="711200" y="5759112"/>
            <a:ext cx="11143488" cy="304769"/>
          </a:xfrm>
        </p:spPr>
        <p:txBody>
          <a:bodyPr anchor="b"/>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lang="en-US" sz="800" kern="0" baseline="0" dirty="0" smtClean="0">
                <a:solidFill>
                  <a:schemeClr val="accent2"/>
                </a:solidFill>
                <a:latin typeface="Arial" panose="020B0604020202020204" pitchFamily="34" charset="0"/>
                <a:ea typeface="+mn-ea"/>
                <a:cs typeface="Arial" panose="020B0604020202020204" pitchFamily="34" charset="0"/>
              </a:defRPr>
            </a:lvl1pPr>
            <a:lvl2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2pPr>
            <a:lvl3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3pPr>
            <a:lvl4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4pPr>
            <a:lvl5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a:solidFill>
                  <a:schemeClr val="accent2"/>
                </a:solidFill>
                <a:latin typeface="Arial" panose="020B0604020202020204" pitchFamily="34" charset="0"/>
                <a:ea typeface="+mn-ea"/>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3750732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_2Col Content">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bwMode="auto">
          <a:xfrm>
            <a:off x="711203"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4" name="Content Placeholder 3"/>
          <p:cNvSpPr>
            <a:spLocks noGrp="1"/>
          </p:cNvSpPr>
          <p:nvPr>
            <p:ph sz="quarter" idx="14"/>
          </p:nvPr>
        </p:nvSpPr>
        <p:spPr>
          <a:xfrm>
            <a:off x="711201" y="1350963"/>
            <a:ext cx="5364480" cy="4375430"/>
          </a:xfrm>
        </p:spPr>
        <p:txBody>
          <a:bodyPr/>
          <a:lstStyle>
            <a:lvl1pPr>
              <a:defRPr sz="1300"/>
            </a:lvl1pPr>
            <a:lvl2pPr>
              <a:defRPr sz="1300"/>
            </a:lvl2pPr>
            <a:lvl3pPr marL="457200" indent="-173038">
              <a:tabLst/>
              <a:defRPr sz="1300"/>
            </a:lvl3pPr>
            <a:lvl4pPr marL="746125" indent="-188913">
              <a:defRPr sz="1300"/>
            </a:lvl4pPr>
            <a:lvl5pPr marL="1035050" indent="-150813" defTabSz="1371600">
              <a:defRPr sz="1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p:cNvSpPr>
            <a:spLocks noGrp="1"/>
          </p:cNvSpPr>
          <p:nvPr>
            <p:ph sz="quarter" idx="16"/>
          </p:nvPr>
        </p:nvSpPr>
        <p:spPr>
          <a:xfrm>
            <a:off x="6490208" y="1350963"/>
            <a:ext cx="5364480" cy="4375430"/>
          </a:xfrm>
        </p:spPr>
        <p:txBody>
          <a:bodyPr/>
          <a:lstStyle>
            <a:lvl1pPr algn="l" rtl="0" eaLnBrk="0" fontAlgn="base" hangingPunct="0">
              <a:spcBef>
                <a:spcPct val="0"/>
              </a:spcBef>
              <a:spcAft>
                <a:spcPts val="400"/>
              </a:spcAft>
              <a:buClr>
                <a:srgbClr val="E31836"/>
              </a:buClr>
              <a:buSzPct val="115000"/>
              <a:buFont typeface="Arial" panose="020B0604020202020204" pitchFamily="34" charset="0"/>
              <a:defRPr lang="en-US" sz="1300" dirty="0">
                <a:solidFill>
                  <a:schemeClr val="accent2"/>
                </a:solidFill>
                <a:latin typeface="Arial" panose="020B0604020202020204" pitchFamily="34" charset="0"/>
                <a:ea typeface="+mn-ea"/>
                <a:cs typeface="Arial" panose="020B0604020202020204" pitchFamily="34" charset="0"/>
              </a:defRPr>
            </a:lvl1pPr>
            <a:lvl2pPr algn="l" rtl="0" eaLnBrk="0" fontAlgn="base" hangingPunct="0">
              <a:spcBef>
                <a:spcPct val="0"/>
              </a:spcBef>
              <a:spcAft>
                <a:spcPts val="400"/>
              </a:spcAft>
              <a:buClr>
                <a:srgbClr val="E31836"/>
              </a:buClr>
              <a:buSzPct val="115000"/>
              <a:buFont typeface="Arial" panose="020B0604020202020204" pitchFamily="34" charset="0"/>
              <a:defRPr lang="en-US" sz="1300" dirty="0">
                <a:solidFill>
                  <a:schemeClr val="accent2"/>
                </a:solidFill>
                <a:latin typeface="Arial" panose="020B0604020202020204" pitchFamily="34" charset="0"/>
                <a:ea typeface="+mn-ea"/>
                <a:cs typeface="Arial" panose="020B0604020202020204" pitchFamily="34" charset="0"/>
              </a:defRPr>
            </a:lvl2pPr>
            <a:lvl3pPr marL="396875" indent="-173038" algn="l" rtl="0" eaLnBrk="0" fontAlgn="base" hangingPunct="0">
              <a:spcBef>
                <a:spcPct val="0"/>
              </a:spcBef>
              <a:spcAft>
                <a:spcPts val="400"/>
              </a:spcAft>
              <a:buClr>
                <a:srgbClr val="E31836"/>
              </a:buClr>
              <a:buSzPct val="115000"/>
              <a:buFont typeface="Arial" panose="020B0604020202020204" pitchFamily="34" charset="0"/>
              <a:defRPr lang="en-US" sz="1300" dirty="0">
                <a:solidFill>
                  <a:schemeClr val="accent2"/>
                </a:solidFill>
                <a:latin typeface="Arial" panose="020B0604020202020204" pitchFamily="34" charset="0"/>
                <a:ea typeface="+mn-ea"/>
                <a:cs typeface="Arial" panose="020B0604020202020204" pitchFamily="34" charset="0"/>
              </a:defRPr>
            </a:lvl3pPr>
            <a:lvl4pPr marL="685800" indent="-188913" algn="l" rtl="0" eaLnBrk="0" fontAlgn="base" hangingPunct="0">
              <a:spcBef>
                <a:spcPct val="0"/>
              </a:spcBef>
              <a:spcAft>
                <a:spcPts val="400"/>
              </a:spcAft>
              <a:buClr>
                <a:srgbClr val="E31836"/>
              </a:buClr>
              <a:buSzPct val="115000"/>
              <a:buFont typeface="Arial" panose="020B0604020202020204" pitchFamily="34" charset="0"/>
              <a:defRPr lang="en-US" sz="1300" dirty="0">
                <a:solidFill>
                  <a:schemeClr val="accent2"/>
                </a:solidFill>
                <a:latin typeface="Arial" panose="020B0604020202020204" pitchFamily="34" charset="0"/>
                <a:ea typeface="+mn-ea"/>
                <a:cs typeface="Arial" panose="020B0604020202020204" pitchFamily="34" charset="0"/>
              </a:defRPr>
            </a:lvl4pPr>
            <a:lvl5pPr marL="974725" indent="-150813" algn="l" defTabSz="1371600" rtl="0" eaLnBrk="0" fontAlgn="base" hangingPunct="0">
              <a:spcBef>
                <a:spcPct val="0"/>
              </a:spcBef>
              <a:spcAft>
                <a:spcPts val="400"/>
              </a:spcAft>
              <a:buClr>
                <a:srgbClr val="E31836"/>
              </a:buClr>
              <a:buSzPct val="115000"/>
              <a:buFont typeface="Arial" panose="020B0604020202020204" pitchFamily="34" charset="0"/>
              <a:tabLst/>
              <a:defRPr lang="en-US" sz="1300" dirty="0">
                <a:solidFill>
                  <a:schemeClr val="accent2"/>
                </a:solidFill>
                <a:latin typeface="Arial" panose="020B0604020202020204" pitchFamily="34" charset="0"/>
                <a:ea typeface="+mn-ea"/>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1">
            <a:extLst>
              <a:ext uri="{FF2B5EF4-FFF2-40B4-BE49-F238E27FC236}">
                <a16:creationId xmlns:a16="http://schemas.microsoft.com/office/drawing/2014/main" id="{67F04596-4EA4-4A01-87F9-55B707453A54}"/>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‹Nr.›</a:t>
            </a:fld>
            <a:endParaRPr lang="en-GB" dirty="0"/>
          </a:p>
        </p:txBody>
      </p:sp>
      <p:sp>
        <p:nvSpPr>
          <p:cNvPr id="16" name="Text Placeholder 2">
            <a:extLst>
              <a:ext uri="{FF2B5EF4-FFF2-40B4-BE49-F238E27FC236}">
                <a16:creationId xmlns:a16="http://schemas.microsoft.com/office/drawing/2014/main" id="{C0348748-CE1A-4DC5-9CE6-66BC50787134}"/>
              </a:ext>
            </a:extLst>
          </p:cNvPr>
          <p:cNvSpPr>
            <a:spLocks noGrp="1"/>
          </p:cNvSpPr>
          <p:nvPr>
            <p:ph type="body" sz="quarter" idx="18"/>
          </p:nvPr>
        </p:nvSpPr>
        <p:spPr>
          <a:xfrm>
            <a:off x="711200" y="5759112"/>
            <a:ext cx="11143488" cy="304769"/>
          </a:xfrm>
        </p:spPr>
        <p:txBody>
          <a:bodyPr anchor="b"/>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lang="en-US" sz="800" kern="0" baseline="0" dirty="0" smtClean="0">
                <a:solidFill>
                  <a:schemeClr val="accent2"/>
                </a:solidFill>
                <a:latin typeface="Arial" panose="020B0604020202020204" pitchFamily="34" charset="0"/>
                <a:ea typeface="+mn-ea"/>
                <a:cs typeface="Arial" panose="020B0604020202020204" pitchFamily="34" charset="0"/>
              </a:defRPr>
            </a:lvl1pPr>
            <a:lvl2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2pPr>
            <a:lvl3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3pPr>
            <a:lvl4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4pPr>
            <a:lvl5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a:solidFill>
                  <a:schemeClr val="accent2"/>
                </a:solidFill>
                <a:latin typeface="Arial" panose="020B0604020202020204" pitchFamily="34" charset="0"/>
                <a:ea typeface="+mn-ea"/>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2627595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_2Col Content_Teal Subs">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bwMode="auto">
          <a:xfrm>
            <a:off x="711203"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4" name="Content Placeholder 3"/>
          <p:cNvSpPr>
            <a:spLocks noGrp="1"/>
          </p:cNvSpPr>
          <p:nvPr>
            <p:ph sz="quarter" idx="14"/>
          </p:nvPr>
        </p:nvSpPr>
        <p:spPr>
          <a:xfrm>
            <a:off x="711201" y="1786128"/>
            <a:ext cx="5364480" cy="3940265"/>
          </a:xfrm>
        </p:spPr>
        <p:txBody>
          <a:bodyPr/>
          <a:lstStyle>
            <a:lvl1pPr>
              <a:defRPr sz="1300"/>
            </a:lvl1pPr>
            <a:lvl2pPr>
              <a:defRPr sz="1300"/>
            </a:lvl2pPr>
            <a:lvl3pPr marL="396875" indent="-173038">
              <a:defRPr sz="1300"/>
            </a:lvl3pPr>
            <a:lvl4pPr marL="685800" indent="-188913">
              <a:defRPr sz="1300"/>
            </a:lvl4pPr>
            <a:lvl5pPr marL="974725" indent="-150813">
              <a:defRPr sz="1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p:cNvSpPr>
            <a:spLocks noGrp="1"/>
          </p:cNvSpPr>
          <p:nvPr>
            <p:ph type="body" sz="quarter" idx="17"/>
          </p:nvPr>
        </p:nvSpPr>
        <p:spPr>
          <a:xfrm>
            <a:off x="711201" y="1371600"/>
            <a:ext cx="5364480" cy="381000"/>
          </a:xfrm>
        </p:spPr>
        <p:txBody>
          <a:bodyPr/>
          <a:lstStyle>
            <a:lvl1pPr marL="0" indent="0">
              <a:buNone/>
              <a:defRPr b="0">
                <a:solidFill>
                  <a:schemeClr val="accent2"/>
                </a:solidFill>
              </a:defRPr>
            </a:lvl1pPr>
          </a:lstStyle>
          <a:p>
            <a:pPr lvl="0"/>
            <a:r>
              <a:rPr lang="en-US" dirty="0"/>
              <a:t>Click to edit Master text styles</a:t>
            </a:r>
          </a:p>
        </p:txBody>
      </p:sp>
      <p:sp>
        <p:nvSpPr>
          <p:cNvPr id="10" name="Content Placeholder 3"/>
          <p:cNvSpPr>
            <a:spLocks noGrp="1"/>
          </p:cNvSpPr>
          <p:nvPr>
            <p:ph sz="quarter" idx="18"/>
          </p:nvPr>
        </p:nvSpPr>
        <p:spPr>
          <a:xfrm>
            <a:off x="6490208" y="1786128"/>
            <a:ext cx="5364480" cy="3940265"/>
          </a:xfrm>
        </p:spPr>
        <p:txBody>
          <a:bodyPr/>
          <a:lstStyle>
            <a:lvl1pPr>
              <a:defRPr sz="1300"/>
            </a:lvl1pPr>
            <a:lvl2pPr>
              <a:defRPr sz="1300"/>
            </a:lvl2pPr>
            <a:lvl3pPr marL="457200" indent="-173038">
              <a:defRPr sz="1300"/>
            </a:lvl3pPr>
            <a:lvl4pPr marL="806450" indent="-188913">
              <a:defRPr sz="1300"/>
            </a:lvl4pPr>
            <a:lvl5pPr marL="1082675" indent="-150813">
              <a:defRPr sz="1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p:cNvSpPr>
            <a:spLocks noGrp="1"/>
          </p:cNvSpPr>
          <p:nvPr>
            <p:ph type="body" sz="quarter" idx="19"/>
          </p:nvPr>
        </p:nvSpPr>
        <p:spPr>
          <a:xfrm>
            <a:off x="6490208" y="1371600"/>
            <a:ext cx="5364480" cy="381000"/>
          </a:xfrm>
        </p:spPr>
        <p:txBody>
          <a:bodyPr/>
          <a:lstStyle>
            <a:lvl1pPr marL="0" indent="0">
              <a:buNone/>
              <a:defRPr lang="en-US" sz="2000" b="0" dirty="0">
                <a:solidFill>
                  <a:schemeClr val="accent2"/>
                </a:solidFill>
                <a:latin typeface="Arial" panose="020B0604020202020204" pitchFamily="34" charset="0"/>
                <a:ea typeface="+mn-ea"/>
                <a:cs typeface="Arial" panose="020B0604020202020204" pitchFamily="34" charset="0"/>
              </a:defRPr>
            </a:lvl1pPr>
          </a:lstStyle>
          <a:p>
            <a:pPr marL="0" lvl="0" indent="0" algn="l" rtl="0" eaLnBrk="0" fontAlgn="base" hangingPunct="0">
              <a:spcBef>
                <a:spcPct val="0"/>
              </a:spcBef>
              <a:spcAft>
                <a:spcPts val="400"/>
              </a:spcAft>
              <a:buClr>
                <a:srgbClr val="E31836"/>
              </a:buClr>
              <a:buSzPct val="115000"/>
              <a:buFont typeface="Arial" panose="020B0604020202020204" pitchFamily="34" charset="0"/>
              <a:buNone/>
            </a:pPr>
            <a:r>
              <a:rPr lang="en-US" dirty="0"/>
              <a:t>Click to edit Master text styles</a:t>
            </a:r>
          </a:p>
        </p:txBody>
      </p:sp>
      <p:sp>
        <p:nvSpPr>
          <p:cNvPr id="15" name="Slide Number Placeholder 1">
            <a:extLst>
              <a:ext uri="{FF2B5EF4-FFF2-40B4-BE49-F238E27FC236}">
                <a16:creationId xmlns:a16="http://schemas.microsoft.com/office/drawing/2014/main" id="{3A23EC69-5C99-4D2D-A933-E4BB02EBC595}"/>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‹Nr.›</a:t>
            </a:fld>
            <a:endParaRPr lang="en-GB" dirty="0"/>
          </a:p>
        </p:txBody>
      </p:sp>
      <p:sp>
        <p:nvSpPr>
          <p:cNvPr id="20" name="Text Placeholder 2">
            <a:extLst>
              <a:ext uri="{FF2B5EF4-FFF2-40B4-BE49-F238E27FC236}">
                <a16:creationId xmlns:a16="http://schemas.microsoft.com/office/drawing/2014/main" id="{F77A3D58-8F5D-4365-A148-F011A51DFC08}"/>
              </a:ext>
            </a:extLst>
          </p:cNvPr>
          <p:cNvSpPr>
            <a:spLocks noGrp="1"/>
          </p:cNvSpPr>
          <p:nvPr>
            <p:ph type="body" sz="quarter" idx="20"/>
          </p:nvPr>
        </p:nvSpPr>
        <p:spPr>
          <a:xfrm>
            <a:off x="711200" y="5759112"/>
            <a:ext cx="11143488" cy="304769"/>
          </a:xfrm>
        </p:spPr>
        <p:txBody>
          <a:bodyPr anchor="b"/>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lang="en-US" sz="800" kern="0" baseline="0" dirty="0" smtClean="0">
                <a:solidFill>
                  <a:schemeClr val="accent2"/>
                </a:solidFill>
                <a:latin typeface="Arial" panose="020B0604020202020204" pitchFamily="34" charset="0"/>
                <a:ea typeface="+mn-ea"/>
                <a:cs typeface="Arial" panose="020B0604020202020204" pitchFamily="34" charset="0"/>
              </a:defRPr>
            </a:lvl1pPr>
            <a:lvl2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2pPr>
            <a:lvl3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3pPr>
            <a:lvl4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4pPr>
            <a:lvl5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a:solidFill>
                  <a:schemeClr val="accent2"/>
                </a:solidFill>
                <a:latin typeface="Arial" panose="020B0604020202020204" pitchFamily="34" charset="0"/>
                <a:ea typeface="+mn-ea"/>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2115008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ntent Slide_Title Only">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bwMode="auto">
          <a:xfrm>
            <a:off x="711203" y="152401"/>
            <a:ext cx="1005839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6" name="Text Placeholder 2"/>
          <p:cNvSpPr>
            <a:spLocks noGrp="1"/>
          </p:cNvSpPr>
          <p:nvPr>
            <p:ph type="body" sz="quarter" idx="14"/>
          </p:nvPr>
        </p:nvSpPr>
        <p:spPr>
          <a:xfrm>
            <a:off x="711201" y="1371600"/>
            <a:ext cx="11143488" cy="457200"/>
          </a:xfrm>
        </p:spPr>
        <p:txBody>
          <a:bodyPr/>
          <a:lstStyle>
            <a:lvl1pPr marL="0" indent="0">
              <a:buNone/>
              <a:defRPr sz="2000" b="0">
                <a:solidFill>
                  <a:schemeClr val="accent2"/>
                </a:solidFill>
              </a:defRPr>
            </a:lvl1pPr>
          </a:lstStyle>
          <a:p>
            <a:pPr lvl="0"/>
            <a:r>
              <a:rPr lang="en-US" dirty="0"/>
              <a:t>Click to edit Master text styles</a:t>
            </a:r>
          </a:p>
        </p:txBody>
      </p:sp>
      <p:sp>
        <p:nvSpPr>
          <p:cNvPr id="8" name="Slide Number Placeholder 1">
            <a:extLst>
              <a:ext uri="{FF2B5EF4-FFF2-40B4-BE49-F238E27FC236}">
                <a16:creationId xmlns:a16="http://schemas.microsoft.com/office/drawing/2014/main" id="{50ADCB9E-7FA9-4DBA-8312-C7CE8353EA25}"/>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‹Nr.›</a:t>
            </a:fld>
            <a:endParaRPr lang="en-GB" dirty="0"/>
          </a:p>
        </p:txBody>
      </p:sp>
      <p:sp>
        <p:nvSpPr>
          <p:cNvPr id="13" name="Text Placeholder 2">
            <a:extLst>
              <a:ext uri="{FF2B5EF4-FFF2-40B4-BE49-F238E27FC236}">
                <a16:creationId xmlns:a16="http://schemas.microsoft.com/office/drawing/2014/main" id="{107521C9-D0D0-4A73-A359-08DC3CE12FE4}"/>
              </a:ext>
            </a:extLst>
          </p:cNvPr>
          <p:cNvSpPr>
            <a:spLocks noGrp="1"/>
          </p:cNvSpPr>
          <p:nvPr>
            <p:ph type="body" sz="quarter" idx="18"/>
          </p:nvPr>
        </p:nvSpPr>
        <p:spPr>
          <a:xfrm>
            <a:off x="711200" y="5759112"/>
            <a:ext cx="11143488" cy="304769"/>
          </a:xfrm>
        </p:spPr>
        <p:txBody>
          <a:bodyPr anchor="b"/>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lang="en-US" sz="800" kern="0" baseline="0" dirty="0" smtClean="0">
                <a:solidFill>
                  <a:schemeClr val="accent2"/>
                </a:solidFill>
                <a:latin typeface="Arial" panose="020B0604020202020204" pitchFamily="34" charset="0"/>
                <a:ea typeface="+mn-ea"/>
                <a:cs typeface="Arial" panose="020B0604020202020204" pitchFamily="34" charset="0"/>
              </a:defRPr>
            </a:lvl1pPr>
            <a:lvl2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2pPr>
            <a:lvl3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3pPr>
            <a:lvl4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4pPr>
            <a:lvl5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a:solidFill>
                  <a:schemeClr val="accent2"/>
                </a:solidFill>
                <a:latin typeface="Arial" panose="020B0604020202020204" pitchFamily="34" charset="0"/>
                <a:ea typeface="+mn-ea"/>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910888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8F677-CF83-4A27-8364-8D1B1FC2E39D}" type="datetime1">
              <a:rPr lang="en-US" smtClean="0">
                <a:solidFill>
                  <a:prstClr val="black">
                    <a:tint val="75000"/>
                  </a:prstClr>
                </a:solidFill>
              </a:rPr>
              <a:pPr/>
              <a:t>11/11/2019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42F3FDE-4C02-462D-B3E6-DA4A07639965}"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1828414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9B1CB4-5233-43D6-BAE1-76057FAFD2CE}" type="datetime1">
              <a:rPr lang="en-US" smtClean="0">
                <a:solidFill>
                  <a:prstClr val="black">
                    <a:tint val="75000"/>
                  </a:prstClr>
                </a:solidFill>
              </a:rPr>
              <a:pPr/>
              <a:t>11/11/2019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42F3FDE-4C02-462D-B3E6-DA4A07639965}"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1949284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BED7756-A1E0-481E-80F6-AD6128434BBA}"/>
              </a:ext>
            </a:extLst>
          </p:cNvPr>
          <p:cNvPicPr>
            <a:picLocks noChangeAspect="1"/>
          </p:cNvPicPr>
          <p:nvPr userDrawn="1"/>
        </p:nvPicPr>
        <p:blipFill rotWithShape="1">
          <a:blip r:embed="rId12" cstate="print">
            <a:extLst>
              <a:ext uri="{28A0092B-C50C-407E-A947-70E740481C1C}">
                <a14:useLocalDpi xmlns:a14="http://schemas.microsoft.com/office/drawing/2010/main" val="0"/>
              </a:ext>
            </a:extLst>
          </a:blip>
          <a:srcRect l="95663" t="79880"/>
          <a:stretch/>
        </p:blipFill>
        <p:spPr>
          <a:xfrm>
            <a:off x="11663264" y="5477068"/>
            <a:ext cx="528735" cy="1379057"/>
          </a:xfrm>
          <a:prstGeom prst="rect">
            <a:avLst/>
          </a:prstGeom>
        </p:spPr>
      </p:pic>
      <p:sp>
        <p:nvSpPr>
          <p:cNvPr id="1026" name="Rectangle 2">
            <a:extLst>
              <a:ext uri="{FF2B5EF4-FFF2-40B4-BE49-F238E27FC236}">
                <a16:creationId xmlns:a16="http://schemas.microsoft.com/office/drawing/2014/main" id="{F53C982F-E673-4A9B-8473-37E918252E1D}"/>
              </a:ext>
            </a:extLst>
          </p:cNvPr>
          <p:cNvSpPr>
            <a:spLocks noGrp="1" noChangeArrowheads="1"/>
          </p:cNvSpPr>
          <p:nvPr>
            <p:ph type="title"/>
          </p:nvPr>
        </p:nvSpPr>
        <p:spPr bwMode="auto">
          <a:xfrm>
            <a:off x="711199" y="152400"/>
            <a:ext cx="11144251"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CD521839-B413-4698-B7AB-42AC3F4B2BAC}"/>
              </a:ext>
            </a:extLst>
          </p:cNvPr>
          <p:cNvSpPr>
            <a:spLocks noGrp="1" noChangeArrowheads="1"/>
          </p:cNvSpPr>
          <p:nvPr>
            <p:ph type="body" idx="1"/>
          </p:nvPr>
        </p:nvSpPr>
        <p:spPr bwMode="auto">
          <a:xfrm>
            <a:off x="711200" y="1350435"/>
            <a:ext cx="11144251" cy="4218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p:txBody>
      </p:sp>
      <p:pic>
        <p:nvPicPr>
          <p:cNvPr id="5" name="Picture 4">
            <a:extLst>
              <a:ext uri="{FF2B5EF4-FFF2-40B4-BE49-F238E27FC236}">
                <a16:creationId xmlns:a16="http://schemas.microsoft.com/office/drawing/2014/main" id="{172846FC-A939-46BE-B244-8B0CBA6E0D14}"/>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705200" cy="2025551"/>
          </a:xfrm>
          <a:prstGeom prst="rect">
            <a:avLst/>
          </a:prstGeom>
        </p:spPr>
      </p:pic>
      <p:sp>
        <p:nvSpPr>
          <p:cNvPr id="6" name="Slide Number Placeholder 1">
            <a:extLst>
              <a:ext uri="{FF2B5EF4-FFF2-40B4-BE49-F238E27FC236}">
                <a16:creationId xmlns:a16="http://schemas.microsoft.com/office/drawing/2014/main" id="{49D49944-0172-41BB-A851-8D03A481D08F}"/>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‹Nr.›</a:t>
            </a:fld>
            <a:endParaRPr lang="en-GB" dirty="0"/>
          </a:p>
        </p:txBody>
      </p:sp>
      <p:sp>
        <p:nvSpPr>
          <p:cNvPr id="10" name="Text Placeholder 4">
            <a:extLst>
              <a:ext uri="{FF2B5EF4-FFF2-40B4-BE49-F238E27FC236}">
                <a16:creationId xmlns:a16="http://schemas.microsoft.com/office/drawing/2014/main" id="{1789C359-43D2-40CF-B169-BB07634D6AC8}"/>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a:r>
              <a:rPr lang="en-US" sz="800" b="1" kern="0" dirty="0"/>
              <a:t>17th European AIDS Conference; November 6-9, 2019; Basel, Switzerland</a:t>
            </a:r>
          </a:p>
        </p:txBody>
      </p:sp>
      <p:cxnSp>
        <p:nvCxnSpPr>
          <p:cNvPr id="12" name="Straight Connector 11">
            <a:extLst>
              <a:ext uri="{FF2B5EF4-FFF2-40B4-BE49-F238E27FC236}">
                <a16:creationId xmlns:a16="http://schemas.microsoft.com/office/drawing/2014/main" id="{58958EBF-8926-4F05-877B-D19506E5DEDC}"/>
              </a:ext>
            </a:extLst>
          </p:cNvPr>
          <p:cNvCxnSpPr/>
          <p:nvPr userDrawn="1"/>
        </p:nvCxnSpPr>
        <p:spPr>
          <a:xfrm>
            <a:off x="697164" y="6249600"/>
            <a:ext cx="522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814" r:id="rId1"/>
    <p:sldLayoutId id="2147484815" r:id="rId2"/>
    <p:sldLayoutId id="2147484817" r:id="rId3"/>
    <p:sldLayoutId id="2147484818" r:id="rId4"/>
    <p:sldLayoutId id="2147484820" r:id="rId5"/>
    <p:sldLayoutId id="2147484821" r:id="rId6"/>
    <p:sldLayoutId id="2147484822" r:id="rId7"/>
    <p:sldLayoutId id="2147484827" r:id="rId8"/>
    <p:sldLayoutId id="2147484828" r:id="rId9"/>
    <p:sldLayoutId id="2147484829" r:id="rId10"/>
  </p:sldLayoutIdLst>
  <p:hf hdr="0" ftr="0" dt="0"/>
  <p:txStyles>
    <p:titleStyle>
      <a:lvl1pPr algn="l" rtl="0" eaLnBrk="0" fontAlgn="base" hangingPunct="0">
        <a:lnSpc>
          <a:spcPct val="100000"/>
        </a:lnSpc>
        <a:spcBef>
          <a:spcPct val="0"/>
        </a:spcBef>
        <a:spcAft>
          <a:spcPct val="0"/>
        </a:spcAft>
        <a:defRPr sz="3200" b="1">
          <a:solidFill>
            <a:srgbClr val="E31836"/>
          </a:solidFill>
          <a:latin typeface="+mj-lt"/>
          <a:ea typeface="+mj-ea"/>
          <a:cs typeface="Arial" panose="020B0604020202020204" pitchFamily="34" charset="0"/>
        </a:defRPr>
      </a:lvl1pPr>
      <a:lvl2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2pPr>
      <a:lvl3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3pPr>
      <a:lvl4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4pPr>
      <a:lvl5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5pPr>
      <a:lvl6pPr marL="609585" algn="l" rtl="0" eaLnBrk="1" fontAlgn="base" hangingPunct="1">
        <a:spcBef>
          <a:spcPct val="0"/>
        </a:spcBef>
        <a:spcAft>
          <a:spcPct val="0"/>
        </a:spcAft>
        <a:defRPr sz="2800">
          <a:solidFill>
            <a:srgbClr val="B61229"/>
          </a:solidFill>
          <a:latin typeface="Century Gothic" pitchFamily="34" charset="0"/>
          <a:cs typeface="Arial" charset="0"/>
        </a:defRPr>
      </a:lvl6pPr>
      <a:lvl7pPr marL="1219170" algn="l" rtl="0" eaLnBrk="1" fontAlgn="base" hangingPunct="1">
        <a:spcBef>
          <a:spcPct val="0"/>
        </a:spcBef>
        <a:spcAft>
          <a:spcPct val="0"/>
        </a:spcAft>
        <a:defRPr sz="2800">
          <a:solidFill>
            <a:srgbClr val="B61229"/>
          </a:solidFill>
          <a:latin typeface="Century Gothic" pitchFamily="34" charset="0"/>
          <a:cs typeface="Arial" charset="0"/>
        </a:defRPr>
      </a:lvl7pPr>
      <a:lvl8pPr marL="1828754" algn="l" rtl="0" eaLnBrk="1" fontAlgn="base" hangingPunct="1">
        <a:spcBef>
          <a:spcPct val="0"/>
        </a:spcBef>
        <a:spcAft>
          <a:spcPct val="0"/>
        </a:spcAft>
        <a:defRPr sz="2800">
          <a:solidFill>
            <a:srgbClr val="B61229"/>
          </a:solidFill>
          <a:latin typeface="Century Gothic" pitchFamily="34" charset="0"/>
          <a:cs typeface="Arial" charset="0"/>
        </a:defRPr>
      </a:lvl8pPr>
      <a:lvl9pPr marL="2438339" algn="l" rtl="0" eaLnBrk="1" fontAlgn="base" hangingPunct="1">
        <a:spcBef>
          <a:spcPct val="0"/>
        </a:spcBef>
        <a:spcAft>
          <a:spcPct val="0"/>
        </a:spcAft>
        <a:defRPr sz="2800">
          <a:solidFill>
            <a:srgbClr val="B61229"/>
          </a:solidFill>
          <a:latin typeface="Century Gothic" pitchFamily="34" charset="0"/>
          <a:cs typeface="Arial" charset="0"/>
        </a:defRPr>
      </a:lvl9pPr>
    </p:titleStyle>
    <p:bodyStyle>
      <a:lvl1pPr marL="0" indent="0" algn="l" rtl="0" eaLnBrk="0" fontAlgn="base" hangingPunct="0">
        <a:spcBef>
          <a:spcPts val="800"/>
        </a:spcBef>
        <a:spcAft>
          <a:spcPts val="0"/>
        </a:spcAft>
        <a:buClr>
          <a:srgbClr val="E31836"/>
        </a:buClr>
        <a:buSzPct val="115000"/>
        <a:buFont typeface="Arial" panose="020B0604020202020204" pitchFamily="34" charset="0"/>
        <a:buNone/>
        <a:defRPr sz="20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ts val="400"/>
        </a:spcBef>
        <a:spcAft>
          <a:spcPts val="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ts val="400"/>
        </a:spcBef>
        <a:spcAft>
          <a:spcPts val="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ts val="400"/>
        </a:spcBef>
        <a:spcAft>
          <a:spcPts val="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276" userDrawn="1">
          <p15:clr>
            <a:srgbClr val="F26B43"/>
          </p15:clr>
        </p15:guide>
        <p15:guide id="4" pos="4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www.apregistry.com/" TargetMode="External"/><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hyperlink" Target="mailto:SM_APR@APRegistry.com" TargetMode="External"/><Relationship Id="rId2" Type="http://schemas.openxmlformats.org/officeDocument/2006/relationships/notesSlide" Target="../notesSlides/notesSlide17.xml"/><Relationship Id="rId1" Type="http://schemas.openxmlformats.org/officeDocument/2006/relationships/slideLayout" Target="../slideLayouts/slideLayout9.xml"/><Relationship Id="rId4" Type="http://schemas.openxmlformats.org/officeDocument/2006/relationships/hyperlink" Target="http://www.apregistry.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ubtitle 2">
            <a:extLst>
              <a:ext uri="{FF2B5EF4-FFF2-40B4-BE49-F238E27FC236}">
                <a16:creationId xmlns:a16="http://schemas.microsoft.com/office/drawing/2014/main" id="{76523A10-0D00-4C14-BBEB-A3C9A27DB1FF}"/>
              </a:ext>
            </a:extLst>
          </p:cNvPr>
          <p:cNvSpPr>
            <a:spLocks noGrp="1"/>
          </p:cNvSpPr>
          <p:nvPr>
            <p:ph type="body" sz="quarter" idx="11"/>
          </p:nvPr>
        </p:nvSpPr>
        <p:spPr>
          <a:xfrm>
            <a:off x="1113370" y="5074752"/>
            <a:ext cx="8631767" cy="1021248"/>
          </a:xfrm>
        </p:spPr>
        <p:txBody>
          <a:bodyPr/>
          <a:lstStyle/>
          <a:p>
            <a:r>
              <a:rPr lang="en-US" sz="1050" baseline="30000" dirty="0"/>
              <a:t>1</a:t>
            </a:r>
            <a:r>
              <a:rPr lang="en-US" sz="1050" dirty="0"/>
              <a:t>ViiV Healthcare, Research Triangle Park, NC, USA; </a:t>
            </a:r>
            <a:r>
              <a:rPr lang="en-US" sz="1050" baseline="30000" dirty="0"/>
              <a:t>2</a:t>
            </a:r>
            <a:r>
              <a:rPr lang="en-US" sz="1050" dirty="0"/>
              <a:t>Gillings School of Global Public Health, University of North Carolina-Chapel Hill, NC, USA; </a:t>
            </a:r>
            <a:r>
              <a:rPr lang="en-US" sz="1050" baseline="30000" dirty="0"/>
              <a:t>3</a:t>
            </a:r>
            <a:r>
              <a:rPr lang="en-US" sz="1050" dirty="0"/>
              <a:t>Syneos Health, Wilmington, NC, USA; </a:t>
            </a:r>
            <a:r>
              <a:rPr lang="en-US" sz="1050" baseline="30000" dirty="0"/>
              <a:t>4</a:t>
            </a:r>
            <a:r>
              <a:rPr lang="en-US" sz="1050" dirty="0"/>
              <a:t>University of Texas Southwestern Medical Center, Dallas, TX, USA; </a:t>
            </a:r>
            <a:r>
              <a:rPr lang="en-US" sz="1050" baseline="30000" dirty="0"/>
              <a:t>5</a:t>
            </a:r>
            <a:r>
              <a:rPr lang="en-US" sz="1050" dirty="0"/>
              <a:t>The Perelman School of Medicine, University of Pennsylvania, Philadelphia PA, USA; </a:t>
            </a:r>
            <a:r>
              <a:rPr lang="en-US" sz="1050" baseline="30000" dirty="0"/>
              <a:t>6</a:t>
            </a:r>
            <a:r>
              <a:rPr lang="en-US" sz="1050" dirty="0"/>
              <a:t>University College London Great Ormond Street Institute of Child Health, London, UK ; </a:t>
            </a:r>
            <a:r>
              <a:rPr lang="en-US" sz="1050" baseline="30000" dirty="0"/>
              <a:t>7</a:t>
            </a:r>
            <a:r>
              <a:rPr lang="en-US" sz="1050" dirty="0"/>
              <a:t>Carl Icahn School of Medicine at Mt Sinai, BronxCare Health System, Bronx, NY, USA; </a:t>
            </a:r>
            <a:r>
              <a:rPr lang="en-US" sz="1050" baseline="30000" dirty="0"/>
              <a:t>8</a:t>
            </a:r>
            <a:r>
              <a:rPr lang="en-US" sz="1050" dirty="0"/>
              <a:t>Eunice Kennedy Shriver NICHD, National Institutes of Health, Bethesda MD, USA; </a:t>
            </a:r>
            <a:r>
              <a:rPr lang="en-US" sz="1050" baseline="30000" dirty="0"/>
              <a:t>9</a:t>
            </a:r>
            <a:r>
              <a:rPr lang="en-US" sz="1050" dirty="0"/>
              <a:t>Office of the Global AIDS Coordinator and Health Diplomacy, Washington DC, USA; </a:t>
            </a:r>
            <a:r>
              <a:rPr lang="en-US" sz="1050" baseline="30000" dirty="0"/>
              <a:t>10</a:t>
            </a:r>
            <a:r>
              <a:rPr lang="en-US" sz="1050" dirty="0"/>
              <a:t>Elizabeth Glaser Pediatric AIDS Foundation, Silver Spring MD, USA </a:t>
            </a:r>
          </a:p>
        </p:txBody>
      </p:sp>
      <p:sp>
        <p:nvSpPr>
          <p:cNvPr id="3074" name="Title 1">
            <a:extLst>
              <a:ext uri="{FF2B5EF4-FFF2-40B4-BE49-F238E27FC236}">
                <a16:creationId xmlns:a16="http://schemas.microsoft.com/office/drawing/2014/main" id="{C1EAEDFB-1C3A-4CC2-89F8-3609C724725E}"/>
              </a:ext>
            </a:extLst>
          </p:cNvPr>
          <p:cNvSpPr>
            <a:spLocks noGrp="1"/>
          </p:cNvSpPr>
          <p:nvPr>
            <p:ph type="ctrTitle"/>
          </p:nvPr>
        </p:nvSpPr>
        <p:spPr>
          <a:xfrm>
            <a:off x="1113370" y="1272202"/>
            <a:ext cx="8636000" cy="2559052"/>
          </a:xfrm>
        </p:spPr>
        <p:txBody>
          <a:bodyPr>
            <a:normAutofit fontScale="90000"/>
          </a:bodyPr>
          <a:lstStyle/>
          <a:p>
            <a:r>
              <a:rPr lang="en-US" dirty="0"/>
              <a:t>Dolutegravir (DTG) Use During Pregnancy and Birth Outcomes: Data from the Antiretroviral Pregnancy Registry (APR) </a:t>
            </a:r>
          </a:p>
        </p:txBody>
      </p:sp>
      <p:sp>
        <p:nvSpPr>
          <p:cNvPr id="13316" name="Text Placeholder 8">
            <a:extLst>
              <a:ext uri="{FF2B5EF4-FFF2-40B4-BE49-F238E27FC236}">
                <a16:creationId xmlns:a16="http://schemas.microsoft.com/office/drawing/2014/main" id="{FC72B7DD-FD6E-46DE-89CA-30D6A4A157A5}"/>
              </a:ext>
            </a:extLst>
          </p:cNvPr>
          <p:cNvSpPr>
            <a:spLocks noGrp="1"/>
          </p:cNvSpPr>
          <p:nvPr>
            <p:ph type="subTitle" idx="1"/>
          </p:nvPr>
        </p:nvSpPr>
        <p:spPr>
          <a:xfrm>
            <a:off x="1119232" y="4149116"/>
            <a:ext cx="8631767" cy="908051"/>
          </a:xfrm>
        </p:spPr>
        <p:txBody>
          <a:bodyPr>
            <a:normAutofit/>
          </a:bodyPr>
          <a:lstStyle/>
          <a:p>
            <a:r>
              <a:rPr lang="en-GB" dirty="0"/>
              <a:t>Vani Vannappagari</a:t>
            </a:r>
            <a:r>
              <a:rPr lang="en-GB" baseline="30000" dirty="0"/>
              <a:t>1,2</a:t>
            </a:r>
            <a:r>
              <a:rPr lang="en-GB" dirty="0"/>
              <a:t>, Jessica D. Albano</a:t>
            </a:r>
            <a:r>
              <a:rPr lang="en-GB" baseline="30000" dirty="0"/>
              <a:t>3</a:t>
            </a:r>
            <a:r>
              <a:rPr lang="en-GB" dirty="0"/>
              <a:t>, Leigh Ragone</a:t>
            </a:r>
            <a:r>
              <a:rPr lang="en-GB" baseline="30000" dirty="0"/>
              <a:t>1</a:t>
            </a:r>
            <a:r>
              <a:rPr lang="en-GB" dirty="0"/>
              <a:t>, Taylor Cook</a:t>
            </a:r>
            <a:r>
              <a:rPr lang="en-GB" baseline="30000" dirty="0"/>
              <a:t>3</a:t>
            </a:r>
            <a:r>
              <a:rPr lang="en-GB" dirty="0"/>
              <a:t>, Angela E. Scheuerle</a:t>
            </a:r>
            <a:r>
              <a:rPr lang="en-GB" baseline="30000" dirty="0"/>
              <a:t>4</a:t>
            </a:r>
            <a:r>
              <a:rPr lang="en-GB" dirty="0"/>
              <a:t>, William R. Short</a:t>
            </a:r>
            <a:r>
              <a:rPr lang="en-GB" baseline="30000" dirty="0"/>
              <a:t>5</a:t>
            </a:r>
            <a:r>
              <a:rPr lang="en-GB" dirty="0"/>
              <a:t>, Claire Thorne</a:t>
            </a:r>
            <a:r>
              <a:rPr lang="en-GB" baseline="30000" dirty="0"/>
              <a:t>6</a:t>
            </a:r>
            <a:r>
              <a:rPr lang="en-GB" dirty="0"/>
              <a:t>, Karen Beckerman</a:t>
            </a:r>
            <a:r>
              <a:rPr lang="en-GB" baseline="30000" dirty="0"/>
              <a:t>7</a:t>
            </a:r>
            <a:r>
              <a:rPr lang="en-GB" dirty="0"/>
              <a:t>, Hugh Tilson</a:t>
            </a:r>
            <a:r>
              <a:rPr lang="en-GB" baseline="30000" dirty="0"/>
              <a:t>2</a:t>
            </a:r>
            <a:r>
              <a:rPr lang="en-GB" dirty="0"/>
              <a:t>, Nahida Chakhtoura</a:t>
            </a:r>
            <a:r>
              <a:rPr lang="en-GB" baseline="30000" dirty="0"/>
              <a:t>8</a:t>
            </a:r>
            <a:r>
              <a:rPr lang="en-GB" dirty="0"/>
              <a:t>, D. Heather Watts</a:t>
            </a:r>
            <a:r>
              <a:rPr lang="en-GB" baseline="30000" dirty="0"/>
              <a:t>9</a:t>
            </a:r>
            <a:r>
              <a:rPr lang="en-GB" dirty="0"/>
              <a:t>, Lynne Mofenson</a:t>
            </a:r>
            <a:r>
              <a:rPr lang="en-GB" baseline="30000" dirty="0"/>
              <a:t>10</a:t>
            </a:r>
            <a:endParaRPr lang="en-US" altLang="en-US" sz="1500"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609600" y="240725"/>
            <a:ext cx="8661401" cy="584775"/>
          </a:xfrm>
          <a:prstGeom prst="rect">
            <a:avLst/>
          </a:prstGeom>
          <a:noFill/>
          <a:ln w="9525" algn="ctr">
            <a:noFill/>
            <a:miter lim="800000"/>
            <a:headEnd/>
            <a:tailEnd/>
          </a:ln>
          <a:effectLst/>
        </p:spPr>
        <p:txBody>
          <a:bodyPr wrap="square">
            <a:spAutoFit/>
          </a:bodyPr>
          <a:lstStyle/>
          <a:p>
            <a:pPr eaLnBrk="0" hangingPunct="0">
              <a:spcBef>
                <a:spcPct val="50000"/>
              </a:spcBef>
              <a:buClr>
                <a:srgbClr val="6600CC"/>
              </a:buClr>
              <a:buSzPct val="100000"/>
              <a:buFont typeface="Wingdings" pitchFamily="2" charset="2"/>
              <a:buNone/>
              <a:defRPr/>
            </a:pPr>
            <a:r>
              <a:rPr lang="en-US" sz="3200" b="1" dirty="0">
                <a:solidFill>
                  <a:srgbClr val="E31836"/>
                </a:solidFill>
                <a:latin typeface="+mj-lt"/>
              </a:rPr>
              <a:t>Methods</a:t>
            </a:r>
          </a:p>
        </p:txBody>
      </p:sp>
      <p:sp>
        <p:nvSpPr>
          <p:cNvPr id="7" name="Rectangle 3">
            <a:extLst>
              <a:ext uri="{FF2B5EF4-FFF2-40B4-BE49-F238E27FC236}">
                <a16:creationId xmlns:a16="http://schemas.microsoft.com/office/drawing/2014/main" id="{4D9ECD67-7A6E-4609-98DC-99282AF44DB9}"/>
              </a:ext>
            </a:extLst>
          </p:cNvPr>
          <p:cNvSpPr txBox="1">
            <a:spLocks noChangeArrowheads="1"/>
          </p:cNvSpPr>
          <p:nvPr/>
        </p:nvSpPr>
        <p:spPr>
          <a:xfrm>
            <a:off x="457200" y="825500"/>
            <a:ext cx="11582399" cy="5206999"/>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Clr>
                <a:srgbClr val="C00000"/>
              </a:buClr>
              <a:buFont typeface="Wingdings" pitchFamily="2" charset="2"/>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C00000"/>
              </a:buClr>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C00000"/>
              </a:buClr>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527" indent="-355527" fontAlgn="auto">
              <a:lnSpc>
                <a:spcPct val="105000"/>
              </a:lnSpc>
              <a:spcBef>
                <a:spcPts val="0"/>
              </a:spcBef>
              <a:spcAft>
                <a:spcPts val="0"/>
              </a:spcAft>
              <a:buSzPts val="2090"/>
              <a:buFont typeface="Noto Sans Symbols"/>
              <a:buChar char="▪"/>
              <a:defRPr/>
            </a:pPr>
            <a:r>
              <a:rPr lang="en-US" dirty="0">
                <a:solidFill>
                  <a:srgbClr val="002F5F"/>
                </a:solidFill>
              </a:rPr>
              <a:t>Data on prospectively enrolled pregnancies through July 2019 with birth outcomes are summarized for dolutegravir:</a:t>
            </a:r>
          </a:p>
          <a:p>
            <a:pPr marL="1066583" lvl="1" indent="-355527" fontAlgn="auto">
              <a:lnSpc>
                <a:spcPct val="105000"/>
              </a:lnSpc>
              <a:spcBef>
                <a:spcPts val="1200"/>
              </a:spcBef>
              <a:spcAft>
                <a:spcPts val="0"/>
              </a:spcAft>
              <a:buSzPts val="2090"/>
              <a:buFont typeface="Calibri"/>
              <a:buChar char="‒"/>
              <a:defRPr/>
            </a:pPr>
            <a:r>
              <a:rPr lang="en-US" sz="2400" dirty="0">
                <a:solidFill>
                  <a:srgbClr val="002F5F"/>
                </a:solidFill>
              </a:rPr>
              <a:t>Earliest timing of exposure was assigned to each pregnancy:</a:t>
            </a:r>
          </a:p>
          <a:p>
            <a:pPr marL="1777641" lvl="2" indent="-355527" fontAlgn="auto">
              <a:lnSpc>
                <a:spcPct val="105000"/>
              </a:lnSpc>
              <a:spcBef>
                <a:spcPts val="267"/>
              </a:spcBef>
              <a:spcAft>
                <a:spcPts val="0"/>
              </a:spcAft>
              <a:buSzPts val="2090"/>
              <a:buFontTx/>
              <a:buChar char="•"/>
              <a:defRPr/>
            </a:pPr>
            <a:r>
              <a:rPr lang="en-US" sz="2000" i="1" dirty="0">
                <a:solidFill>
                  <a:srgbClr val="002F5F"/>
                </a:solidFill>
              </a:rPr>
              <a:t>Periconception</a:t>
            </a:r>
            <a:r>
              <a:rPr lang="en-US" sz="2000" dirty="0">
                <a:solidFill>
                  <a:srgbClr val="002F5F"/>
                </a:solidFill>
              </a:rPr>
              <a:t> – ARV exposure from 2 weeks before conception through ≤28 days after conception (6 weeks estimated gestational age)</a:t>
            </a:r>
          </a:p>
          <a:p>
            <a:pPr marL="1777641" lvl="2" indent="-355527" fontAlgn="auto">
              <a:lnSpc>
                <a:spcPct val="105000"/>
              </a:lnSpc>
              <a:spcBef>
                <a:spcPts val="267"/>
              </a:spcBef>
              <a:spcAft>
                <a:spcPts val="0"/>
              </a:spcAft>
              <a:buSzPts val="2090"/>
              <a:buFontTx/>
              <a:buChar char="•"/>
              <a:defRPr/>
            </a:pPr>
            <a:r>
              <a:rPr lang="en-US" sz="2000" i="1" dirty="0">
                <a:solidFill>
                  <a:srgbClr val="002F5F"/>
                </a:solidFill>
              </a:rPr>
              <a:t>Later 1</a:t>
            </a:r>
            <a:r>
              <a:rPr lang="en-US" sz="2000" i="1" baseline="30000" dirty="0">
                <a:solidFill>
                  <a:srgbClr val="002F5F"/>
                </a:solidFill>
              </a:rPr>
              <a:t>st</a:t>
            </a:r>
            <a:r>
              <a:rPr lang="en-US" sz="2000" i="1" dirty="0">
                <a:solidFill>
                  <a:srgbClr val="002F5F"/>
                </a:solidFill>
              </a:rPr>
              <a:t> trimester </a:t>
            </a:r>
            <a:r>
              <a:rPr lang="en-US" sz="2000" dirty="0">
                <a:solidFill>
                  <a:srgbClr val="002F5F"/>
                </a:solidFill>
              </a:rPr>
              <a:t>– Initial exposure started later in the 1</a:t>
            </a:r>
            <a:r>
              <a:rPr lang="en-US" sz="2000" baseline="30000" dirty="0">
                <a:solidFill>
                  <a:srgbClr val="002F5F"/>
                </a:solidFill>
              </a:rPr>
              <a:t>st</a:t>
            </a:r>
            <a:r>
              <a:rPr lang="en-US" sz="2000" dirty="0">
                <a:solidFill>
                  <a:srgbClr val="002F5F"/>
                </a:solidFill>
              </a:rPr>
              <a:t>  trimester (after 6 weeks estimated gestational age)</a:t>
            </a:r>
          </a:p>
          <a:p>
            <a:pPr marL="1777641" lvl="2" indent="-355527" fontAlgn="auto">
              <a:lnSpc>
                <a:spcPct val="105000"/>
              </a:lnSpc>
              <a:spcBef>
                <a:spcPts val="267"/>
              </a:spcBef>
              <a:spcAft>
                <a:spcPts val="0"/>
              </a:spcAft>
              <a:buSzPts val="2090"/>
              <a:buFontTx/>
              <a:buChar char="•"/>
              <a:defRPr/>
            </a:pPr>
            <a:r>
              <a:rPr lang="en-US" sz="2000" i="1" dirty="0">
                <a:solidFill>
                  <a:srgbClr val="002F5F"/>
                </a:solidFill>
              </a:rPr>
              <a:t>2</a:t>
            </a:r>
            <a:r>
              <a:rPr lang="en-US" sz="2000" i="1" baseline="30000" dirty="0">
                <a:solidFill>
                  <a:srgbClr val="002F5F"/>
                </a:solidFill>
              </a:rPr>
              <a:t>nd</a:t>
            </a:r>
            <a:r>
              <a:rPr lang="en-US" sz="2000" i="1" dirty="0">
                <a:solidFill>
                  <a:srgbClr val="002F5F"/>
                </a:solidFill>
              </a:rPr>
              <a:t>/3</a:t>
            </a:r>
            <a:r>
              <a:rPr lang="en-US" sz="2000" i="1" baseline="30000" dirty="0">
                <a:solidFill>
                  <a:srgbClr val="002F5F"/>
                </a:solidFill>
              </a:rPr>
              <a:t>rd</a:t>
            </a:r>
            <a:r>
              <a:rPr lang="en-US" sz="2000" i="1" dirty="0">
                <a:solidFill>
                  <a:srgbClr val="002F5F"/>
                </a:solidFill>
              </a:rPr>
              <a:t> trimester </a:t>
            </a:r>
            <a:r>
              <a:rPr lang="en-US" sz="2000" dirty="0">
                <a:solidFill>
                  <a:srgbClr val="002F5F"/>
                </a:solidFill>
              </a:rPr>
              <a:t>– Exposure started after the 1</a:t>
            </a:r>
            <a:r>
              <a:rPr lang="en-US" sz="2000" baseline="30000" dirty="0">
                <a:solidFill>
                  <a:srgbClr val="002F5F"/>
                </a:solidFill>
              </a:rPr>
              <a:t>st</a:t>
            </a:r>
            <a:r>
              <a:rPr lang="en-US" sz="2000" dirty="0">
                <a:solidFill>
                  <a:srgbClr val="002F5F"/>
                </a:solidFill>
              </a:rPr>
              <a:t> trimester ended (&gt; 12 weeks estimated gestational age)  </a:t>
            </a:r>
          </a:p>
          <a:p>
            <a:pPr marL="1777641" lvl="2" indent="-355527" fontAlgn="auto">
              <a:lnSpc>
                <a:spcPct val="105000"/>
              </a:lnSpc>
              <a:spcBef>
                <a:spcPts val="267"/>
              </a:spcBef>
              <a:spcAft>
                <a:spcPts val="0"/>
              </a:spcAft>
              <a:buSzPts val="2090"/>
              <a:buFontTx/>
              <a:buChar char="•"/>
              <a:defRPr/>
            </a:pPr>
            <a:endParaRPr lang="en-US" sz="2000" dirty="0">
              <a:solidFill>
                <a:srgbClr val="002F5F"/>
              </a:solidFill>
            </a:endParaRPr>
          </a:p>
          <a:p>
            <a:pPr marL="355527" indent="-355527" fontAlgn="auto">
              <a:lnSpc>
                <a:spcPct val="105000"/>
              </a:lnSpc>
              <a:spcBef>
                <a:spcPts val="935"/>
              </a:spcBef>
              <a:spcAft>
                <a:spcPts val="0"/>
              </a:spcAft>
              <a:buSzPts val="2090"/>
              <a:buFont typeface="Noto Sans Symbols"/>
              <a:buChar char="▪"/>
              <a:defRPr/>
            </a:pPr>
            <a:r>
              <a:rPr lang="en-US" dirty="0">
                <a:solidFill>
                  <a:srgbClr val="002F5F"/>
                </a:solidFill>
              </a:rPr>
              <a:t>Birth defects in the central nervous system (CNS) include both NTDs &amp; encephalocele (reported separately from NTD). </a:t>
            </a:r>
          </a:p>
          <a:p>
            <a:pPr marL="355527" indent="-355527" fontAlgn="auto">
              <a:lnSpc>
                <a:spcPct val="105000"/>
              </a:lnSpc>
              <a:spcBef>
                <a:spcPts val="935"/>
              </a:spcBef>
              <a:spcAft>
                <a:spcPts val="0"/>
              </a:spcAft>
              <a:buSzPts val="2090"/>
              <a:buFont typeface="Noto Sans Symbols"/>
              <a:buChar char="▪"/>
              <a:defRPr/>
            </a:pPr>
            <a:endParaRPr lang="en-US" sz="2933" dirty="0"/>
          </a:p>
        </p:txBody>
      </p:sp>
    </p:spTree>
    <p:extLst>
      <p:ext uri="{BB962C8B-B14F-4D97-AF65-F5344CB8AC3E}">
        <p14:creationId xmlns:p14="http://schemas.microsoft.com/office/powerpoint/2010/main" val="1370304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583F61FF-591B-4D5F-B959-BE54CC097A82}"/>
              </a:ext>
            </a:extLst>
          </p:cNvPr>
          <p:cNvCxnSpPr/>
          <p:nvPr/>
        </p:nvCxnSpPr>
        <p:spPr>
          <a:xfrm>
            <a:off x="4167188" y="8477250"/>
            <a:ext cx="12890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8" name="Table 65">
            <a:extLst>
              <a:ext uri="{FF2B5EF4-FFF2-40B4-BE49-F238E27FC236}">
                <a16:creationId xmlns:a16="http://schemas.microsoft.com/office/drawing/2014/main" id="{CC365B93-6390-41F6-8DCD-A4B965F546A4}"/>
              </a:ext>
            </a:extLst>
          </p:cNvPr>
          <p:cNvGraphicFramePr>
            <a:graphicFrameLocks noGrp="1"/>
          </p:cNvGraphicFramePr>
          <p:nvPr>
            <p:ph idx="1"/>
            <p:extLst>
              <p:ext uri="{D42A27DB-BD31-4B8C-83A1-F6EECF244321}">
                <p14:modId xmlns:p14="http://schemas.microsoft.com/office/powerpoint/2010/main" val="1924882528"/>
              </p:ext>
            </p:extLst>
          </p:nvPr>
        </p:nvGraphicFramePr>
        <p:xfrm>
          <a:off x="711203" y="1066800"/>
          <a:ext cx="11144869" cy="5041904"/>
        </p:xfrm>
        <a:graphic>
          <a:graphicData uri="http://schemas.openxmlformats.org/drawingml/2006/table">
            <a:tbl>
              <a:tblPr/>
              <a:tblGrid>
                <a:gridCol w="6878395">
                  <a:extLst>
                    <a:ext uri="{9D8B030D-6E8A-4147-A177-3AD203B41FA5}">
                      <a16:colId xmlns:a16="http://schemas.microsoft.com/office/drawing/2014/main" val="20000"/>
                    </a:ext>
                  </a:extLst>
                </a:gridCol>
                <a:gridCol w="4266474">
                  <a:extLst>
                    <a:ext uri="{9D8B030D-6E8A-4147-A177-3AD203B41FA5}">
                      <a16:colId xmlns:a16="http://schemas.microsoft.com/office/drawing/2014/main" val="20001"/>
                    </a:ext>
                  </a:extLst>
                </a:gridCol>
              </a:tblGrid>
              <a:tr h="393301">
                <a:tc>
                  <a:txBody>
                    <a:bodyPr/>
                    <a:lstStyle>
                      <a:lvl1pPr>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923925">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Total pregnancies, N</a:t>
                      </a:r>
                    </a:p>
                  </a:txBody>
                  <a:tcPr marL="94611" marR="94611" marT="9144" marB="9144"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923925">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650</a:t>
                      </a:r>
                    </a:p>
                  </a:txBody>
                  <a:tcPr marL="94611" marR="94611" marT="9144" marB="9144"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5729">
                <a:tc>
                  <a:txBody>
                    <a:bodyPr/>
                    <a:lstStyle>
                      <a:lvl1pPr>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923925">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Maternal age at conception, y</a:t>
                      </a:r>
                      <a:b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b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    Mean</a:t>
                      </a:r>
                      <a:b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b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    Median</a:t>
                      </a:r>
                      <a:b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b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    Range, min-max</a:t>
                      </a:r>
                    </a:p>
                  </a:txBody>
                  <a:tcPr marL="94611" marR="94611" marT="9144" marB="9144"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923925">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29.7</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29.0</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14-54</a:t>
                      </a:r>
                    </a:p>
                  </a:txBody>
                  <a:tcPr marL="94611" marR="94611" marT="9144" marB="9144"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94507">
                <a:tc>
                  <a:txBody>
                    <a:bodyPr/>
                    <a:lstStyle>
                      <a:lvl1pPr>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923925">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CD4+ T-cell categories at time of reporting, n (%)</a:t>
                      </a:r>
                      <a:b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b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    ≥500 cells/µL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    200-499 cells/µL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    &lt;200 cells/µL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    Missing</a:t>
                      </a:r>
                    </a:p>
                  </a:txBody>
                  <a:tcPr marL="94611" marR="94611" marT="9144" marB="9144"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923925">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a:solidFill>
                            <a:srgbClr val="002F5F"/>
                          </a:solidFill>
                          <a:effectLst/>
                          <a:latin typeface="Arial" pitchFamily="34" charset="0"/>
                          <a:ea typeface="ＭＳ Ｐゴシック" pitchFamily="34" charset="-128"/>
                          <a:cs typeface="+mn-cs"/>
                        </a:rPr>
                        <a:t>302 (46.5%)</a:t>
                      </a:r>
                      <a:endPar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a:solidFill>
                            <a:srgbClr val="002F5F"/>
                          </a:solidFill>
                          <a:effectLst/>
                          <a:latin typeface="Arial" pitchFamily="34" charset="0"/>
                          <a:ea typeface="ＭＳ Ｐゴシック" pitchFamily="34" charset="-128"/>
                          <a:cs typeface="+mn-cs"/>
                        </a:rPr>
                        <a:t>213 (32.8%)</a:t>
                      </a: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 </a:t>
                      </a:r>
                    </a:p>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a:solidFill>
                            <a:srgbClr val="002F5F"/>
                          </a:solidFill>
                          <a:effectLst/>
                          <a:latin typeface="Arial" pitchFamily="34" charset="0"/>
                          <a:ea typeface="ＭＳ Ｐゴシック" pitchFamily="34" charset="-128"/>
                          <a:cs typeface="+mn-cs"/>
                        </a:rPr>
                        <a:t>87 (13.4%)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48 (7.4%)</a:t>
                      </a:r>
                    </a:p>
                  </a:txBody>
                  <a:tcPr marL="94611" marR="94611" marT="9144" marB="9144"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63263">
                <a:tc>
                  <a:txBody>
                    <a:bodyPr/>
                    <a:lstStyle>
                      <a:lvl1pPr>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923925">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Race/Ethnicity, n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    Black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    White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    Asian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    Hispanic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    Other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t>    Missing</a:t>
                      </a:r>
                    </a:p>
                  </a:txBody>
                  <a:tcPr marL="94611" marR="94611" marT="9144" marB="9144"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923925">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br>
                        <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rPr>
                      </a:br>
                      <a:r>
                        <a:rPr lang="en-US" sz="1800" kern="1200" dirty="0">
                          <a:solidFill>
                            <a:srgbClr val="002F5F"/>
                          </a:solidFill>
                          <a:effectLst/>
                          <a:latin typeface="Arial" pitchFamily="34" charset="0"/>
                          <a:ea typeface="ＭＳ Ｐゴシック" pitchFamily="34" charset="-128"/>
                          <a:cs typeface="+mn-cs"/>
                        </a:rPr>
                        <a:t>400 (61.5%)</a:t>
                      </a:r>
                    </a:p>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a:solidFill>
                            <a:srgbClr val="002F5F"/>
                          </a:solidFill>
                          <a:effectLst/>
                          <a:latin typeface="Arial" pitchFamily="34" charset="0"/>
                          <a:ea typeface="ＭＳ Ｐゴシック" pitchFamily="34" charset="-128"/>
                          <a:cs typeface="+mn-cs"/>
                        </a:rPr>
                        <a:t>89 (13.7%)</a:t>
                      </a:r>
                    </a:p>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a:solidFill>
                            <a:srgbClr val="002F5F"/>
                          </a:solidFill>
                          <a:effectLst/>
                          <a:latin typeface="Arial" pitchFamily="34" charset="0"/>
                          <a:ea typeface="ＭＳ Ｐゴシック" pitchFamily="34" charset="-128"/>
                          <a:cs typeface="+mn-cs"/>
                        </a:rPr>
                        <a:t>15 (2.3%)</a:t>
                      </a:r>
                    </a:p>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a:solidFill>
                            <a:srgbClr val="002F5F"/>
                          </a:solidFill>
                          <a:effectLst/>
                          <a:latin typeface="Arial" pitchFamily="34" charset="0"/>
                          <a:ea typeface="ＭＳ Ｐゴシック" pitchFamily="34" charset="-128"/>
                          <a:cs typeface="+mn-cs"/>
                        </a:rPr>
                        <a:t>82 (12.6%)</a:t>
                      </a:r>
                    </a:p>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a:solidFill>
                            <a:srgbClr val="002F5F"/>
                          </a:solidFill>
                          <a:effectLst/>
                          <a:latin typeface="Arial" pitchFamily="34" charset="0"/>
                          <a:ea typeface="ＭＳ Ｐゴシック" pitchFamily="34" charset="-128"/>
                          <a:cs typeface="+mn-cs"/>
                        </a:rPr>
                        <a:t>50 (7.7%)</a:t>
                      </a:r>
                    </a:p>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a:solidFill>
                            <a:srgbClr val="002F5F"/>
                          </a:solidFill>
                          <a:effectLst/>
                          <a:latin typeface="Arial" pitchFamily="34" charset="0"/>
                          <a:ea typeface="ＭＳ Ｐゴシック" pitchFamily="34" charset="-128"/>
                          <a:cs typeface="+mn-cs"/>
                        </a:rPr>
                        <a:t>14 (2.2%)</a:t>
                      </a:r>
                      <a:endParaRPr kumimoji="0" lang="en-US" altLang="en-US" sz="1800" b="0" i="0" u="none" strike="noStrike" cap="none" normalizeH="0" baseline="0" dirty="0">
                        <a:ln>
                          <a:noFill/>
                        </a:ln>
                        <a:solidFill>
                          <a:srgbClr val="002F5F"/>
                        </a:solidFill>
                        <a:effectLst/>
                        <a:latin typeface="Arial" pitchFamily="34" charset="0"/>
                        <a:ea typeface="ＭＳ Ｐゴシック" pitchFamily="34" charset="-128"/>
                      </a:endParaRPr>
                    </a:p>
                  </a:txBody>
                  <a:tcPr marL="94611" marR="94611" marT="9144" marB="9144"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3556" name="Title 1">
            <a:extLst>
              <a:ext uri="{FF2B5EF4-FFF2-40B4-BE49-F238E27FC236}">
                <a16:creationId xmlns:a16="http://schemas.microsoft.com/office/drawing/2014/main" id="{AB5FA61E-C10E-4180-B6C3-882888DC4FCE}"/>
              </a:ext>
            </a:extLst>
          </p:cNvPr>
          <p:cNvSpPr>
            <a:spLocks noGrp="1" noChangeArrowheads="1"/>
          </p:cNvSpPr>
          <p:nvPr>
            <p:ph type="title"/>
          </p:nvPr>
        </p:nvSpPr>
        <p:spPr>
          <a:extLst>
            <a:ext uri="{91240B29-F687-4F45-9708-019B960494DF}">
              <a14:hiddenLine xmlns:a14="http://schemas.microsoft.com/office/drawing/2010/main" w="9525">
                <a:solidFill>
                  <a:srgbClr val="000000"/>
                </a:solidFill>
                <a:miter lim="800000"/>
                <a:headEnd/>
                <a:tailEnd/>
              </a14:hiddenLine>
            </a:ext>
          </a:extLst>
        </p:spPr>
        <p:txBody>
          <a:bodyPr/>
          <a:lstStyle/>
          <a:p>
            <a:pPr>
              <a:lnSpc>
                <a:spcPts val="3000"/>
              </a:lnSpc>
            </a:pPr>
            <a:r>
              <a:rPr lang="en-US" altLang="en-US" dirty="0">
                <a:ea typeface="ＭＳ Ｐゴシック" panose="020B0600070205080204" pitchFamily="34" charset="-128"/>
              </a:rPr>
              <a:t>Results: Demographic and Clinical Characteristics of Pregnant Women Exposed to DTG </a:t>
            </a:r>
          </a:p>
        </p:txBody>
      </p:sp>
      <p:sp>
        <p:nvSpPr>
          <p:cNvPr id="2" name="Rectangle 1">
            <a:extLst>
              <a:ext uri="{FF2B5EF4-FFF2-40B4-BE49-F238E27FC236}">
                <a16:creationId xmlns:a16="http://schemas.microsoft.com/office/drawing/2014/main" id="{FE0FE461-0D0F-4389-BE0F-FA530EE83469}"/>
              </a:ext>
            </a:extLst>
          </p:cNvPr>
          <p:cNvSpPr/>
          <p:nvPr/>
        </p:nvSpPr>
        <p:spPr>
          <a:xfrm>
            <a:off x="711203" y="2004424"/>
            <a:ext cx="11144869" cy="314876"/>
          </a:xfrm>
          <a:prstGeom prst="rect">
            <a:avLst/>
          </a:prstGeom>
          <a:noFill/>
          <a:ln>
            <a:solidFill>
              <a:srgbClr val="E318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5D0198AB-5276-4514-993C-4ABD0C2FE945}"/>
              </a:ext>
            </a:extLst>
          </p:cNvPr>
          <p:cNvSpPr/>
          <p:nvPr/>
        </p:nvSpPr>
        <p:spPr>
          <a:xfrm>
            <a:off x="728411" y="2858735"/>
            <a:ext cx="11144869" cy="569867"/>
          </a:xfrm>
          <a:prstGeom prst="rect">
            <a:avLst/>
          </a:prstGeom>
          <a:noFill/>
          <a:ln>
            <a:solidFill>
              <a:srgbClr val="E318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EC03D9D-F897-457C-A88A-DBC57FE30A82}"/>
              </a:ext>
            </a:extLst>
          </p:cNvPr>
          <p:cNvSpPr/>
          <p:nvPr/>
        </p:nvSpPr>
        <p:spPr>
          <a:xfrm>
            <a:off x="728411" y="4446241"/>
            <a:ext cx="11144869" cy="314876"/>
          </a:xfrm>
          <a:prstGeom prst="rect">
            <a:avLst/>
          </a:prstGeom>
          <a:noFill/>
          <a:ln>
            <a:solidFill>
              <a:srgbClr val="E318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83216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5">
            <a:extLst>
              <a:ext uri="{FF2B5EF4-FFF2-40B4-BE49-F238E27FC236}">
                <a16:creationId xmlns:a16="http://schemas.microsoft.com/office/drawing/2014/main" id="{CC8F43C8-2696-4F55-B206-02A23F605525}"/>
              </a:ext>
            </a:extLst>
          </p:cNvPr>
          <p:cNvGraphicFramePr>
            <a:graphicFrameLocks noGrp="1"/>
          </p:cNvGraphicFramePr>
          <p:nvPr>
            <p:ph idx="1"/>
          </p:nvPr>
        </p:nvGraphicFramePr>
        <p:xfrm>
          <a:off x="711200" y="1350963"/>
          <a:ext cx="11144251" cy="3826645"/>
        </p:xfrm>
        <a:graphic>
          <a:graphicData uri="http://schemas.openxmlformats.org/drawingml/2006/table">
            <a:tbl>
              <a:tblPr/>
              <a:tblGrid>
                <a:gridCol w="8433487">
                  <a:extLst>
                    <a:ext uri="{9D8B030D-6E8A-4147-A177-3AD203B41FA5}">
                      <a16:colId xmlns:a16="http://schemas.microsoft.com/office/drawing/2014/main" val="20000"/>
                    </a:ext>
                  </a:extLst>
                </a:gridCol>
                <a:gridCol w="2710764">
                  <a:extLst>
                    <a:ext uri="{9D8B030D-6E8A-4147-A177-3AD203B41FA5}">
                      <a16:colId xmlns:a16="http://schemas.microsoft.com/office/drawing/2014/main" val="20001"/>
                    </a:ext>
                  </a:extLst>
                </a:gridCol>
              </a:tblGrid>
              <a:tr h="1046877">
                <a:tc>
                  <a:txBody>
                    <a:bodyPr/>
                    <a:lstStyle>
                      <a:lvl1pPr>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923925">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rPr>
                        <a:t>HIV status, n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rPr>
                        <a:t>    Positive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rPr>
                        <a:t>    Negative</a:t>
                      </a:r>
                    </a:p>
                  </a:txBody>
                  <a:tcPr marL="94647" marR="94647" marT="9142" marB="9142"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923925">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2000" kern="1200" dirty="0">
                          <a:solidFill>
                            <a:srgbClr val="002F5F"/>
                          </a:solidFill>
                          <a:effectLst/>
                          <a:latin typeface="Arial" pitchFamily="34" charset="0"/>
                          <a:ea typeface="ＭＳ Ｐゴシック" pitchFamily="34" charset="-128"/>
                          <a:cs typeface="+mn-cs"/>
                        </a:rPr>
                        <a:t>645 (99.2%)</a:t>
                      </a:r>
                    </a:p>
                    <a:p>
                      <a:pPr marL="0" marR="0" lvl="0" indent="0" algn="ctr" defTabSz="914400" rtl="0" eaLnBrk="1" fontAlgn="base" latinLnBrk="0" hangingPunct="1">
                        <a:lnSpc>
                          <a:spcPct val="100000"/>
                        </a:lnSpc>
                        <a:spcBef>
                          <a:spcPct val="0"/>
                        </a:spcBef>
                        <a:spcAft>
                          <a:spcPct val="0"/>
                        </a:spcAft>
                        <a:buClrTx/>
                        <a:buSzTx/>
                        <a:buFontTx/>
                        <a:buNone/>
                        <a:tabLst/>
                      </a:pPr>
                      <a:r>
                        <a:rPr lang="en-US" sz="2000" kern="1200" dirty="0">
                          <a:solidFill>
                            <a:srgbClr val="002F5F"/>
                          </a:solidFill>
                          <a:effectLst/>
                          <a:latin typeface="Arial" pitchFamily="34" charset="0"/>
                          <a:ea typeface="ＭＳ Ｐゴシック" pitchFamily="34" charset="-128"/>
                          <a:cs typeface="+mn-cs"/>
                        </a:rPr>
                        <a:t>5 (0.8%)</a:t>
                      </a:r>
                      <a:endPar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endParaRPr>
                    </a:p>
                  </a:txBody>
                  <a:tcPr marL="94647" marR="94647" marT="9142" marB="9142"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34359">
                <a:tc>
                  <a:txBody>
                    <a:bodyPr/>
                    <a:lstStyle>
                      <a:lvl1pPr>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923925">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rPr>
                        <a:t>Country of origin, n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rPr>
                        <a:t>    USA</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rPr>
                        <a:t>    UK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rPr>
                        <a:t>    Other</a:t>
                      </a:r>
                    </a:p>
                  </a:txBody>
                  <a:tcPr marL="94647" marR="94647" marT="9142" marB="9142"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923925">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br>
                        <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rPr>
                      </a:br>
                      <a:r>
                        <a:rPr lang="en-US" sz="2000" kern="1200" dirty="0">
                          <a:solidFill>
                            <a:srgbClr val="002F5F"/>
                          </a:solidFill>
                          <a:effectLst/>
                          <a:latin typeface="Arial" pitchFamily="34" charset="0"/>
                          <a:ea typeface="ＭＳ Ｐゴシック" pitchFamily="34" charset="-128"/>
                          <a:cs typeface="+mn-cs"/>
                        </a:rPr>
                        <a:t>518 (79.7%)</a:t>
                      </a:r>
                      <a:endPar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2000" kern="1200" dirty="0">
                          <a:solidFill>
                            <a:srgbClr val="002F5F"/>
                          </a:solidFill>
                          <a:effectLst/>
                          <a:latin typeface="Arial" pitchFamily="34" charset="0"/>
                          <a:ea typeface="ＭＳ Ｐゴシック" pitchFamily="34" charset="-128"/>
                          <a:cs typeface="+mn-cs"/>
                        </a:rPr>
                        <a:t>51 (7.8%)</a:t>
                      </a:r>
                    </a:p>
                    <a:p>
                      <a:pPr marL="0" marR="0" lvl="0" indent="0" algn="ctr" defTabSz="914400" rtl="0" eaLnBrk="1" fontAlgn="base" latinLnBrk="0" hangingPunct="1">
                        <a:lnSpc>
                          <a:spcPct val="100000"/>
                        </a:lnSpc>
                        <a:spcBef>
                          <a:spcPct val="0"/>
                        </a:spcBef>
                        <a:spcAft>
                          <a:spcPct val="0"/>
                        </a:spcAft>
                        <a:buClrTx/>
                        <a:buSzTx/>
                        <a:buFontTx/>
                        <a:buNone/>
                        <a:tabLst/>
                      </a:pPr>
                      <a:r>
                        <a:rPr lang="en-US" sz="2000" kern="1200" dirty="0">
                          <a:solidFill>
                            <a:srgbClr val="002F5F"/>
                          </a:solidFill>
                          <a:effectLst/>
                          <a:latin typeface="Arial" pitchFamily="34" charset="0"/>
                          <a:ea typeface="ＭＳ Ｐゴシック" pitchFamily="34" charset="-128"/>
                          <a:cs typeface="+mn-cs"/>
                        </a:rPr>
                        <a:t>81 (12.5%)</a:t>
                      </a:r>
                      <a:endPar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endParaRPr>
                    </a:p>
                  </a:txBody>
                  <a:tcPr marL="94647" marR="94647" marT="9142" marB="9142"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70376">
                <a:tc>
                  <a:txBody>
                    <a:bodyPr/>
                    <a:lstStyle>
                      <a:lvl1pPr>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923925">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rPr>
                        <a:t>Timing of earliest exposure to DTG, n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rPr>
                        <a:t>    Periconception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rPr>
                        <a:t>    Later 1</a:t>
                      </a:r>
                      <a:r>
                        <a:rPr kumimoji="0" lang="en-US" altLang="en-US" sz="2000" b="0" i="0" u="none" strike="noStrike" cap="none" normalizeH="0" baseline="30000" dirty="0">
                          <a:ln>
                            <a:noFill/>
                          </a:ln>
                          <a:solidFill>
                            <a:srgbClr val="002F5F"/>
                          </a:solidFill>
                          <a:effectLst/>
                          <a:latin typeface="Arial" pitchFamily="34" charset="0"/>
                          <a:ea typeface="ＭＳ Ｐゴシック" pitchFamily="34" charset="-128"/>
                        </a:rPr>
                        <a:t>st</a:t>
                      </a:r>
                      <a:r>
                        <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rPr>
                        <a:t> trimester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rPr>
                        <a:t>    2</a:t>
                      </a:r>
                      <a:r>
                        <a:rPr kumimoji="0" lang="en-US" altLang="en-US" sz="2000" b="0" i="0" u="none" strike="noStrike" cap="none" normalizeH="0" baseline="30000" dirty="0">
                          <a:ln>
                            <a:noFill/>
                          </a:ln>
                          <a:solidFill>
                            <a:srgbClr val="002F5F"/>
                          </a:solidFill>
                          <a:effectLst/>
                          <a:latin typeface="Arial" pitchFamily="34" charset="0"/>
                          <a:ea typeface="ＭＳ Ｐゴシック" pitchFamily="34" charset="-128"/>
                        </a:rPr>
                        <a:t>nd</a:t>
                      </a:r>
                      <a:r>
                        <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rPr>
                        <a:t> trimester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rPr>
                        <a:t>    3</a:t>
                      </a:r>
                      <a:r>
                        <a:rPr kumimoji="0" lang="en-US" altLang="en-US" sz="2000" b="0" i="0" u="none" strike="noStrike" cap="none" normalizeH="0" baseline="30000" dirty="0">
                          <a:ln>
                            <a:noFill/>
                          </a:ln>
                          <a:solidFill>
                            <a:srgbClr val="002F5F"/>
                          </a:solidFill>
                          <a:effectLst/>
                          <a:latin typeface="Arial" pitchFamily="34" charset="0"/>
                          <a:ea typeface="ＭＳ Ｐゴシック" pitchFamily="34" charset="-128"/>
                        </a:rPr>
                        <a:t>rd</a:t>
                      </a:r>
                      <a:r>
                        <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rPr>
                        <a:t> trimester</a:t>
                      </a:r>
                    </a:p>
                  </a:txBody>
                  <a:tcPr marL="94647" marR="94647" marT="9142" marB="9142"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923925">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2000" kern="1200" dirty="0">
                          <a:solidFill>
                            <a:srgbClr val="002F5F"/>
                          </a:solidFill>
                          <a:effectLst/>
                          <a:latin typeface="Arial" pitchFamily="34" charset="0"/>
                          <a:ea typeface="ＭＳ Ｐゴシック" pitchFamily="34" charset="-128"/>
                          <a:cs typeface="+mn-cs"/>
                        </a:rPr>
                        <a:t>347 (53.4%)</a:t>
                      </a:r>
                      <a:endPar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2000" kern="1200" dirty="0">
                          <a:solidFill>
                            <a:srgbClr val="002F5F"/>
                          </a:solidFill>
                          <a:effectLst/>
                          <a:latin typeface="Arial" pitchFamily="34" charset="0"/>
                          <a:ea typeface="ＭＳ Ｐゴシック" pitchFamily="34" charset="-128"/>
                          <a:cs typeface="+mn-cs"/>
                        </a:rPr>
                        <a:t>67 (10.3%)</a:t>
                      </a:r>
                    </a:p>
                    <a:p>
                      <a:pPr marL="0" marR="0" lvl="0" indent="0" algn="ctr" defTabSz="914400" rtl="0" eaLnBrk="1" fontAlgn="base" latinLnBrk="0" hangingPunct="1">
                        <a:lnSpc>
                          <a:spcPct val="100000"/>
                        </a:lnSpc>
                        <a:spcBef>
                          <a:spcPct val="0"/>
                        </a:spcBef>
                        <a:spcAft>
                          <a:spcPct val="0"/>
                        </a:spcAft>
                        <a:buClrTx/>
                        <a:buSzTx/>
                        <a:buFontTx/>
                        <a:buNone/>
                        <a:tabLst/>
                      </a:pPr>
                      <a:r>
                        <a:rPr lang="en-US" sz="2000" kern="1200" dirty="0">
                          <a:solidFill>
                            <a:srgbClr val="002F5F"/>
                          </a:solidFill>
                          <a:effectLst/>
                          <a:latin typeface="Arial" pitchFamily="34" charset="0"/>
                          <a:ea typeface="ＭＳ Ｐゴシック" pitchFamily="34" charset="-128"/>
                          <a:cs typeface="+mn-cs"/>
                        </a:rPr>
                        <a:t>158 (24.3%)</a:t>
                      </a:r>
                    </a:p>
                    <a:p>
                      <a:pPr marL="0" marR="0" lvl="0" indent="0" algn="ctr" defTabSz="914400" rtl="0" eaLnBrk="1" fontAlgn="base" latinLnBrk="0" hangingPunct="1">
                        <a:lnSpc>
                          <a:spcPct val="100000"/>
                        </a:lnSpc>
                        <a:spcBef>
                          <a:spcPct val="0"/>
                        </a:spcBef>
                        <a:spcAft>
                          <a:spcPct val="0"/>
                        </a:spcAft>
                        <a:buClrTx/>
                        <a:buSzTx/>
                        <a:buFontTx/>
                        <a:buNone/>
                        <a:tabLst/>
                      </a:pPr>
                      <a:r>
                        <a:rPr lang="en-US" sz="2000" kern="1200" dirty="0">
                          <a:solidFill>
                            <a:srgbClr val="002F5F"/>
                          </a:solidFill>
                          <a:effectLst/>
                          <a:latin typeface="Arial" pitchFamily="34" charset="0"/>
                          <a:ea typeface="ＭＳ Ｐゴシック" pitchFamily="34" charset="-128"/>
                          <a:cs typeface="+mn-cs"/>
                        </a:rPr>
                        <a:t>78 (12.0%)</a:t>
                      </a:r>
                      <a:endParaRPr kumimoji="0" lang="en-US" altLang="en-US" sz="2000" b="0" i="0" u="none" strike="noStrike" cap="none" normalizeH="0" baseline="0" dirty="0">
                        <a:ln>
                          <a:noFill/>
                        </a:ln>
                        <a:solidFill>
                          <a:srgbClr val="002F5F"/>
                        </a:solidFill>
                        <a:effectLst/>
                        <a:latin typeface="Arial" pitchFamily="34" charset="0"/>
                        <a:ea typeface="ＭＳ Ｐゴシック" pitchFamily="34" charset="-128"/>
                      </a:endParaRPr>
                    </a:p>
                  </a:txBody>
                  <a:tcPr marL="94647" marR="94647" marT="9142" marB="9142"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5604" name="Title 1">
            <a:extLst>
              <a:ext uri="{FF2B5EF4-FFF2-40B4-BE49-F238E27FC236}">
                <a16:creationId xmlns:a16="http://schemas.microsoft.com/office/drawing/2014/main" id="{E0CE7D02-BA4C-415B-81D3-13B15BD30352}"/>
              </a:ext>
            </a:extLst>
          </p:cNvPr>
          <p:cNvSpPr>
            <a:spLocks noGrp="1" noChangeArrowheads="1"/>
          </p:cNvSpPr>
          <p:nvPr>
            <p:ph type="title"/>
          </p:nvPr>
        </p:nvSpPr>
        <p:spPr>
          <a:extLst>
            <a:ext uri="{91240B29-F687-4F45-9708-019B960494DF}">
              <a14:hiddenLine xmlns:a14="http://schemas.microsoft.com/office/drawing/2010/main" w="9525">
                <a:solidFill>
                  <a:srgbClr val="000000"/>
                </a:solidFill>
                <a:miter lim="800000"/>
                <a:headEnd/>
                <a:tailEnd/>
              </a14:hiddenLine>
            </a:ext>
          </a:extLst>
        </p:spPr>
        <p:txBody>
          <a:bodyPr/>
          <a:lstStyle/>
          <a:p>
            <a:pPr>
              <a:lnSpc>
                <a:spcPts val="3000"/>
              </a:lnSpc>
            </a:pPr>
            <a:r>
              <a:rPr lang="en-US" altLang="en-US" dirty="0">
                <a:ea typeface="ＭＳ Ｐゴシック" panose="020B0600070205080204" pitchFamily="34" charset="-128"/>
              </a:rPr>
              <a:t>Demographic and Clinical Characteristics of Pregnant Women Exposed to DTG </a:t>
            </a:r>
          </a:p>
        </p:txBody>
      </p:sp>
      <p:sp>
        <p:nvSpPr>
          <p:cNvPr id="25602" name="Text Placeholder 3">
            <a:extLst>
              <a:ext uri="{FF2B5EF4-FFF2-40B4-BE49-F238E27FC236}">
                <a16:creationId xmlns:a16="http://schemas.microsoft.com/office/drawing/2014/main" id="{C1A729CB-6725-4BFB-B84F-07A104F1E367}"/>
              </a:ext>
            </a:extLst>
          </p:cNvPr>
          <p:cNvSpPr>
            <a:spLocks noGrp="1" noChangeArrowheads="1"/>
          </p:cNvSpPr>
          <p:nvPr>
            <p:ph type="body" sz="quarter" idx="18"/>
          </p:nvPr>
        </p:nvSpPr>
        <p:spPr/>
        <p:txBody>
          <a:bodyPr/>
          <a:lstStyle/>
          <a:p>
            <a:r>
              <a:rPr lang="en-US" altLang="en-US" dirty="0">
                <a:ea typeface="ＭＳ Ｐゴシック" panose="020B0600070205080204" pitchFamily="34" charset="-128"/>
              </a:rPr>
              <a:t>Vannappagari et al. IAS 2017; Paris, France. Poster MOPEB0283.</a:t>
            </a:r>
          </a:p>
        </p:txBody>
      </p:sp>
      <p:cxnSp>
        <p:nvCxnSpPr>
          <p:cNvPr id="5" name="Straight Connector 4">
            <a:extLst>
              <a:ext uri="{FF2B5EF4-FFF2-40B4-BE49-F238E27FC236}">
                <a16:creationId xmlns:a16="http://schemas.microsoft.com/office/drawing/2014/main" id="{39D09E5C-4871-450A-A931-9CF130D47A07}"/>
              </a:ext>
            </a:extLst>
          </p:cNvPr>
          <p:cNvCxnSpPr/>
          <p:nvPr/>
        </p:nvCxnSpPr>
        <p:spPr>
          <a:xfrm>
            <a:off x="4167188" y="8477250"/>
            <a:ext cx="12890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B919B7F-B826-4204-9031-AE213DB2451D}"/>
              </a:ext>
            </a:extLst>
          </p:cNvPr>
          <p:cNvSpPr/>
          <p:nvPr/>
        </p:nvSpPr>
        <p:spPr>
          <a:xfrm>
            <a:off x="728411" y="2705932"/>
            <a:ext cx="11144869" cy="314876"/>
          </a:xfrm>
          <a:prstGeom prst="rect">
            <a:avLst/>
          </a:prstGeom>
          <a:noFill/>
          <a:ln>
            <a:solidFill>
              <a:srgbClr val="E318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65628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25">
            <a:extLst>
              <a:ext uri="{FF2B5EF4-FFF2-40B4-BE49-F238E27FC236}">
                <a16:creationId xmlns:a16="http://schemas.microsoft.com/office/drawing/2014/main" id="{2EC7BE80-0BF7-46B1-B83F-1037915C56A4}"/>
              </a:ext>
            </a:extLst>
          </p:cNvPr>
          <p:cNvSpPr>
            <a:spLocks noGrp="1" noChangeArrowheads="1"/>
          </p:cNvSpPr>
          <p:nvPr>
            <p:ph type="title"/>
          </p:nvPr>
        </p:nvSpPr>
        <p:spPr>
          <a:extLst>
            <a:ext uri="{91240B29-F687-4F45-9708-019B960494DF}">
              <a14:hiddenLine xmlns:a14="http://schemas.microsoft.com/office/drawing/2010/main" w="9525">
                <a:solidFill>
                  <a:srgbClr val="000000"/>
                </a:solidFill>
                <a:miter lim="800000"/>
                <a:headEnd/>
                <a:tailEnd/>
              </a14:hiddenLine>
            </a:ext>
          </a:extLst>
        </p:spPr>
        <p:txBody>
          <a:bodyPr/>
          <a:lstStyle/>
          <a:p>
            <a:pPr>
              <a:lnSpc>
                <a:spcPts val="3000"/>
              </a:lnSpc>
              <a:spcBef>
                <a:spcPts val="600"/>
              </a:spcBef>
            </a:pPr>
            <a:r>
              <a:rPr lang="en-US" altLang="en-US" dirty="0">
                <a:ea typeface="ＭＳ Ｐゴシック" panose="020B0600070205080204" pitchFamily="34" charset="-128"/>
              </a:rPr>
              <a:t>Pregnancy Outcomes by Timing of Exposure to DTG</a:t>
            </a:r>
          </a:p>
        </p:txBody>
      </p:sp>
      <p:cxnSp>
        <p:nvCxnSpPr>
          <p:cNvPr id="5" name="Straight Connector 4">
            <a:extLst>
              <a:ext uri="{FF2B5EF4-FFF2-40B4-BE49-F238E27FC236}">
                <a16:creationId xmlns:a16="http://schemas.microsoft.com/office/drawing/2014/main" id="{92DEF106-19C8-4561-99F3-5104E7027C2C}"/>
              </a:ext>
            </a:extLst>
          </p:cNvPr>
          <p:cNvCxnSpPr/>
          <p:nvPr/>
        </p:nvCxnSpPr>
        <p:spPr>
          <a:xfrm>
            <a:off x="4167188" y="8477250"/>
            <a:ext cx="12890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6" name="Table 65">
            <a:extLst>
              <a:ext uri="{FF2B5EF4-FFF2-40B4-BE49-F238E27FC236}">
                <a16:creationId xmlns:a16="http://schemas.microsoft.com/office/drawing/2014/main" id="{7431198A-C0DE-4429-BA65-355F13108A8B}"/>
              </a:ext>
            </a:extLst>
          </p:cNvPr>
          <p:cNvGraphicFramePr>
            <a:graphicFrameLocks noGrp="1"/>
          </p:cNvGraphicFramePr>
          <p:nvPr>
            <p:extLst>
              <p:ext uri="{D42A27DB-BD31-4B8C-83A1-F6EECF244321}">
                <p14:modId xmlns:p14="http://schemas.microsoft.com/office/powerpoint/2010/main" val="242091940"/>
              </p:ext>
            </p:extLst>
          </p:nvPr>
        </p:nvGraphicFramePr>
        <p:xfrm>
          <a:off x="457200" y="1295400"/>
          <a:ext cx="11201400" cy="4230933"/>
        </p:xfrm>
        <a:graphic>
          <a:graphicData uri="http://schemas.openxmlformats.org/drawingml/2006/table">
            <a:tbl>
              <a:tblPr/>
              <a:tblGrid>
                <a:gridCol w="2755902">
                  <a:extLst>
                    <a:ext uri="{9D8B030D-6E8A-4147-A177-3AD203B41FA5}">
                      <a16:colId xmlns:a16="http://schemas.microsoft.com/office/drawing/2014/main" val="20000"/>
                    </a:ext>
                  </a:extLst>
                </a:gridCol>
                <a:gridCol w="1707285">
                  <a:extLst>
                    <a:ext uri="{9D8B030D-6E8A-4147-A177-3AD203B41FA5}">
                      <a16:colId xmlns:a16="http://schemas.microsoft.com/office/drawing/2014/main" val="20001"/>
                    </a:ext>
                  </a:extLst>
                </a:gridCol>
                <a:gridCol w="2242413">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gridCol w="2209800">
                  <a:extLst>
                    <a:ext uri="{9D8B030D-6E8A-4147-A177-3AD203B41FA5}">
                      <a16:colId xmlns:a16="http://schemas.microsoft.com/office/drawing/2014/main" val="3498033520"/>
                    </a:ext>
                  </a:extLst>
                </a:gridCol>
              </a:tblGrid>
              <a:tr h="1077641">
                <a:tc>
                  <a:txBody>
                    <a:bodyPr/>
                    <a:lstStyle>
                      <a:lvl1pPr>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923925">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endParaRPr kumimoji="0" lang="en-US" altLang="en-US" sz="20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T="27437" marB="27437"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Overall</a:t>
                      </a:r>
                      <a:b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br>
                      <a: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DTG Exposed</a:t>
                      </a:r>
                      <a:endParaRPr kumimoji="0" lang="en-US" altLang="en-US" sz="16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9142" marR="9142" marT="27437" marB="27437"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defRPr/>
                      </a:pPr>
                      <a: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Earliest exposure </a:t>
                      </a:r>
                      <a:b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br>
                      <a: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to DTG – </a:t>
                      </a:r>
                      <a:b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br>
                      <a: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Periconception</a:t>
                      </a:r>
                      <a:endParaRPr kumimoji="0" lang="en-US" altLang="en-US" sz="16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defRPr/>
                      </a:pPr>
                      <a: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Earliest exposure </a:t>
                      </a:r>
                      <a:b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br>
                      <a: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to DTG –</a:t>
                      </a:r>
                      <a:b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br>
                      <a: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Later 1st trimester</a:t>
                      </a:r>
                      <a:endParaRPr kumimoji="0" lang="en-US" altLang="en-US" sz="16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776413" rtl="0" eaLnBrk="1" fontAlgn="base" latinLnBrk="0" hangingPunct="1">
                        <a:lnSpc>
                          <a:spcPct val="110000"/>
                        </a:lnSpc>
                        <a:spcBef>
                          <a:spcPct val="0"/>
                        </a:spcBef>
                        <a:spcAft>
                          <a:spcPct val="0"/>
                        </a:spcAft>
                        <a:buClrTx/>
                        <a:buSzTx/>
                        <a:buFontTx/>
                        <a:buNone/>
                        <a:tabLst/>
                      </a:pPr>
                      <a: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Earliest exposure </a:t>
                      </a:r>
                      <a:b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br>
                      <a: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to DTG – </a:t>
                      </a:r>
                      <a:b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br>
                      <a:r>
                        <a:rPr kumimoji="0" lang="en-US" altLang="en-US" sz="1600" b="1"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2nd/3rd trimester</a:t>
                      </a:r>
                      <a:endParaRPr kumimoji="0" lang="en-US" altLang="en-US" sz="16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67515">
                <a:tc>
                  <a:txBody>
                    <a:bodyPr/>
                    <a:lstStyle/>
                    <a:p>
                      <a:pPr marL="73025" marR="0" lvl="0" indent="0" algn="l" defTabSz="1776413" rtl="0" eaLnBrk="1" fontAlgn="base" latinLnBrk="0" hangingPunct="1">
                        <a:lnSpc>
                          <a:spcPct val="11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Total Outcomes, N</a:t>
                      </a:r>
                    </a:p>
                  </a:txBody>
                  <a:tcPr marL="9142" marR="0" marT="27437" marB="27437"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776413" rtl="0" eaLnBrk="1" fontAlgn="base" latinLnBrk="0" hangingPunct="1">
                        <a:lnSpc>
                          <a:spcPct val="11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667*</a:t>
                      </a:r>
                    </a:p>
                  </a:txBody>
                  <a:tcPr marL="9142" marR="9142" marT="27437" marB="27437"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776413" rtl="0" eaLnBrk="1" fontAlgn="base" latinLnBrk="0" hangingPunct="1">
                        <a:lnSpc>
                          <a:spcPct val="11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357</a:t>
                      </a:r>
                    </a:p>
                  </a:txBody>
                  <a:tcPr marL="0" marR="0" marT="27437" marB="27437"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776413" rtl="0" eaLnBrk="1" fontAlgn="base" latinLnBrk="0" hangingPunct="1">
                        <a:lnSpc>
                          <a:spcPct val="11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67</a:t>
                      </a:r>
                    </a:p>
                  </a:txBody>
                  <a:tcPr marL="0" marR="0" marT="27437" marB="27437"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776413" rtl="0" eaLnBrk="1" fontAlgn="base" latinLnBrk="0" hangingPunct="1">
                        <a:lnSpc>
                          <a:spcPct val="11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243</a:t>
                      </a:r>
                    </a:p>
                  </a:txBody>
                  <a:tcPr marL="0" marR="0" marT="27437" marB="27437"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8061438"/>
                  </a:ext>
                </a:extLst>
              </a:tr>
              <a:tr h="567515">
                <a:tc>
                  <a:txBody>
                    <a:bodyPr/>
                    <a:lstStyle>
                      <a:lvl1pPr marL="73025"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73025" marR="0" lvl="0" indent="0" algn="l" defTabSz="1776413" rtl="0" eaLnBrk="1" fontAlgn="base" latinLnBrk="0" hangingPunct="1">
                        <a:lnSpc>
                          <a:spcPct val="11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Live births</a:t>
                      </a:r>
                    </a:p>
                  </a:txBody>
                  <a:tcPr marL="9142" marR="0" marT="27437" marB="27437"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r>
                        <a:rPr lang="en-US" sz="2000" kern="1200" dirty="0">
                          <a:solidFill>
                            <a:srgbClr val="002F5F"/>
                          </a:solidFill>
                          <a:effectLst/>
                          <a:latin typeface="Arial" panose="020B0604020202020204" pitchFamily="34" charset="0"/>
                          <a:ea typeface="ＭＳ Ｐゴシック" pitchFamily="34" charset="-128"/>
                          <a:cs typeface="Arial" panose="020B0604020202020204" pitchFamily="34" charset="0"/>
                        </a:rPr>
                        <a:t>614 (92.1%)</a:t>
                      </a:r>
                      <a:endPar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9142" marR="9142" marT="27437" marB="27437"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r>
                        <a:rPr lang="en-US" sz="2000" kern="1200" dirty="0">
                          <a:solidFill>
                            <a:srgbClr val="002F5F"/>
                          </a:solidFill>
                          <a:effectLst/>
                          <a:latin typeface="Arial" panose="020B0604020202020204" pitchFamily="34" charset="0"/>
                          <a:ea typeface="ＭＳ Ｐゴシック" pitchFamily="34" charset="-128"/>
                          <a:cs typeface="Arial" panose="020B0604020202020204" pitchFamily="34" charset="0"/>
                        </a:rPr>
                        <a:t>312 (87.4%)</a:t>
                      </a:r>
                      <a:endPar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r>
                        <a:rPr lang="en-US" sz="2000" kern="1200" dirty="0">
                          <a:solidFill>
                            <a:srgbClr val="002F5F"/>
                          </a:solidFill>
                          <a:effectLst/>
                          <a:latin typeface="Arial" panose="020B0604020202020204" pitchFamily="34" charset="0"/>
                          <a:ea typeface="ＭＳ Ｐゴシック" pitchFamily="34" charset="-128"/>
                          <a:cs typeface="Arial" panose="020B0604020202020204" pitchFamily="34" charset="0"/>
                        </a:rPr>
                        <a:t>63 (94.0%)</a:t>
                      </a:r>
                      <a:endPar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776413" rtl="0" eaLnBrk="1" fontAlgn="base" latinLnBrk="0" hangingPunct="1">
                        <a:lnSpc>
                          <a:spcPct val="110000"/>
                        </a:lnSpc>
                        <a:spcBef>
                          <a:spcPct val="0"/>
                        </a:spcBef>
                        <a:spcAft>
                          <a:spcPct val="0"/>
                        </a:spcAft>
                        <a:buClrTx/>
                        <a:buSzTx/>
                        <a:buFontTx/>
                        <a:buNone/>
                        <a:tabLst/>
                      </a:pPr>
                      <a:r>
                        <a:rPr lang="en-US" sz="2000" kern="1200" dirty="0">
                          <a:solidFill>
                            <a:srgbClr val="002F5F"/>
                          </a:solidFill>
                          <a:effectLst/>
                          <a:latin typeface="Arial" panose="020B0604020202020204" pitchFamily="34" charset="0"/>
                          <a:ea typeface="+mn-ea"/>
                          <a:cs typeface="Arial" panose="020B0604020202020204" pitchFamily="34" charset="0"/>
                        </a:rPr>
                        <a:t>239 (98.4%)</a:t>
                      </a:r>
                      <a:endPar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8797">
                <a:tc>
                  <a:txBody>
                    <a:bodyPr/>
                    <a:lstStyle>
                      <a:lvl1pPr marL="73025"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73025" marR="0" lvl="0" indent="0" algn="l" defTabSz="1776413" rtl="0" eaLnBrk="1" fontAlgn="base" latinLnBrk="0" hangingPunct="1">
                        <a:lnSpc>
                          <a:spcPct val="11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Stillbirths</a:t>
                      </a:r>
                    </a:p>
                  </a:txBody>
                  <a:tcPr marL="9142" marR="0"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r>
                        <a:rPr lang="en-US" sz="2000" kern="1200" dirty="0">
                          <a:solidFill>
                            <a:srgbClr val="002F5F"/>
                          </a:solidFill>
                          <a:effectLst/>
                          <a:latin typeface="Arial" panose="020B0604020202020204" pitchFamily="34" charset="0"/>
                          <a:ea typeface="ＭＳ Ｐゴシック" pitchFamily="34" charset="-128"/>
                          <a:cs typeface="Arial" panose="020B0604020202020204" pitchFamily="34" charset="0"/>
                        </a:rPr>
                        <a:t>9 (1.3%)</a:t>
                      </a:r>
                      <a:endPar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9142" marR="9142"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r>
                        <a:rPr lang="en-US" sz="2000" kern="1200" dirty="0">
                          <a:solidFill>
                            <a:srgbClr val="002F5F"/>
                          </a:solidFill>
                          <a:effectLst/>
                          <a:latin typeface="Arial" panose="020B0604020202020204" pitchFamily="34" charset="0"/>
                          <a:ea typeface="ＭＳ Ｐゴシック" pitchFamily="34" charset="-128"/>
                          <a:cs typeface="Arial" panose="020B0604020202020204" pitchFamily="34" charset="0"/>
                        </a:rPr>
                        <a:t>5 (1.4%)</a:t>
                      </a:r>
                      <a:endPar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r>
                        <a:rPr lang="en-US" sz="2000" kern="1200" dirty="0">
                          <a:solidFill>
                            <a:srgbClr val="002F5F"/>
                          </a:solidFill>
                          <a:effectLst/>
                          <a:latin typeface="Arial" panose="020B0604020202020204" pitchFamily="34" charset="0"/>
                          <a:ea typeface="ＭＳ Ｐゴシック" pitchFamily="34" charset="-128"/>
                          <a:cs typeface="Arial" panose="020B0604020202020204" pitchFamily="34" charset="0"/>
                        </a:rPr>
                        <a:t>1 (1.5%)</a:t>
                      </a:r>
                      <a:endPar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776413" rtl="0" eaLnBrk="1" fontAlgn="base" latinLnBrk="0" hangingPunct="1">
                        <a:lnSpc>
                          <a:spcPct val="110000"/>
                        </a:lnSpc>
                        <a:spcBef>
                          <a:spcPct val="0"/>
                        </a:spcBef>
                        <a:spcAft>
                          <a:spcPct val="0"/>
                        </a:spcAft>
                        <a:buClrTx/>
                        <a:buSzTx/>
                        <a:buFontTx/>
                        <a:buNone/>
                        <a:tabLst/>
                      </a:pPr>
                      <a:r>
                        <a:rPr lang="en-US" sz="2000" kern="1200" dirty="0">
                          <a:solidFill>
                            <a:srgbClr val="002F5F"/>
                          </a:solidFill>
                          <a:effectLst/>
                          <a:latin typeface="Arial" panose="020B0604020202020204" pitchFamily="34" charset="0"/>
                          <a:ea typeface="+mn-ea"/>
                          <a:cs typeface="Arial" panose="020B0604020202020204" pitchFamily="34" charset="0"/>
                        </a:rPr>
                        <a:t>3 (1.2%)</a:t>
                      </a:r>
                      <a:endPar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7515">
                <a:tc>
                  <a:txBody>
                    <a:bodyPr/>
                    <a:lstStyle>
                      <a:lvl1pPr marL="73025"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73025" marR="0" lvl="0" indent="0" algn="l" defTabSz="1776413" rtl="0" eaLnBrk="1" fontAlgn="base" latinLnBrk="0" hangingPunct="1">
                        <a:lnSpc>
                          <a:spcPct val="11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Spontaneous abortions</a:t>
                      </a:r>
                    </a:p>
                  </a:txBody>
                  <a:tcPr marL="9142" marR="0"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r>
                        <a:rPr lang="en-US" sz="2000" kern="1200" dirty="0">
                          <a:solidFill>
                            <a:srgbClr val="002F5F"/>
                          </a:solidFill>
                          <a:effectLst/>
                          <a:latin typeface="Arial" panose="020B0604020202020204" pitchFamily="34" charset="0"/>
                          <a:ea typeface="ＭＳ Ｐゴシック" pitchFamily="34" charset="-128"/>
                          <a:cs typeface="Arial" panose="020B0604020202020204" pitchFamily="34" charset="0"/>
                        </a:rPr>
                        <a:t>26 (3.9%)</a:t>
                      </a:r>
                      <a:endPar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9142" marR="9142"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r>
                        <a:rPr lang="en-US" sz="2000" kern="1200" dirty="0">
                          <a:solidFill>
                            <a:srgbClr val="002F5F"/>
                          </a:solidFill>
                          <a:effectLst/>
                          <a:latin typeface="Arial" panose="020B0604020202020204" pitchFamily="34" charset="0"/>
                          <a:ea typeface="ＭＳ Ｐゴシック" pitchFamily="34" charset="-128"/>
                          <a:cs typeface="Arial" panose="020B0604020202020204" pitchFamily="34" charset="0"/>
                        </a:rPr>
                        <a:t>24 (6.7%)</a:t>
                      </a:r>
                      <a:endPar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r>
                        <a:rPr lang="en-US" sz="2000" kern="1200" dirty="0">
                          <a:solidFill>
                            <a:srgbClr val="002F5F"/>
                          </a:solidFill>
                          <a:effectLst/>
                          <a:latin typeface="Arial" panose="020B0604020202020204" pitchFamily="34" charset="0"/>
                          <a:ea typeface="ＭＳ Ｐゴシック" pitchFamily="34" charset="-128"/>
                          <a:cs typeface="Arial" panose="020B0604020202020204" pitchFamily="34" charset="0"/>
                        </a:rPr>
                        <a:t>2 (3.0%)</a:t>
                      </a:r>
                      <a:endPar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776413" rtl="0" eaLnBrk="1" fontAlgn="base" latinLnBrk="0" hangingPunct="1">
                        <a:lnSpc>
                          <a:spcPct val="11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0</a:t>
                      </a:r>
                    </a:p>
                  </a:txBody>
                  <a:tcPr marL="0" marR="0"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3736">
                <a:tc>
                  <a:txBody>
                    <a:bodyPr/>
                    <a:lstStyle>
                      <a:lvl1pPr marL="73025"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73025" marR="0" lvl="0" indent="0" algn="l" defTabSz="1776413" rtl="0" eaLnBrk="1" fontAlgn="base" latinLnBrk="0" hangingPunct="1">
                        <a:lnSpc>
                          <a:spcPct val="110000"/>
                        </a:lnSpc>
                        <a:spcBef>
                          <a:spcPct val="0"/>
                        </a:spcBef>
                        <a:spcAft>
                          <a:spcPct val="0"/>
                        </a:spcAft>
                        <a:buClrTx/>
                        <a:buSzTx/>
                        <a:buFontTx/>
                        <a:buNone/>
                        <a:tabLst/>
                      </a:pPr>
                      <a:r>
                        <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Induced abortions</a:t>
                      </a:r>
                    </a:p>
                  </a:txBody>
                  <a:tcPr marL="9142" marR="0"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r>
                        <a:rPr lang="en-US" sz="2000" kern="1200" dirty="0">
                          <a:solidFill>
                            <a:srgbClr val="002F5F"/>
                          </a:solidFill>
                          <a:effectLst/>
                          <a:latin typeface="Arial" panose="020B0604020202020204" pitchFamily="34" charset="0"/>
                          <a:ea typeface="ＭＳ Ｐゴシック" pitchFamily="34" charset="-128"/>
                          <a:cs typeface="Arial" panose="020B0604020202020204" pitchFamily="34" charset="0"/>
                        </a:rPr>
                        <a:t>18 (2.7%)</a:t>
                      </a:r>
                      <a:endPar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9142" marR="9142"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r>
                        <a:rPr lang="en-US" sz="2000" kern="1200" dirty="0">
                          <a:solidFill>
                            <a:srgbClr val="002F5F"/>
                          </a:solidFill>
                          <a:effectLst/>
                          <a:latin typeface="Arial" panose="020B0604020202020204" pitchFamily="34" charset="0"/>
                          <a:ea typeface="ＭＳ Ｐゴシック" pitchFamily="34" charset="-128"/>
                          <a:cs typeface="Arial" panose="020B0604020202020204" pitchFamily="34" charset="0"/>
                        </a:rPr>
                        <a:t>16 (4.5%)</a:t>
                      </a:r>
                      <a:endPar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r>
                        <a:rPr lang="en-US" sz="2000" kern="1200" dirty="0">
                          <a:solidFill>
                            <a:srgbClr val="002F5F"/>
                          </a:solidFill>
                          <a:effectLst/>
                          <a:latin typeface="Arial" panose="020B0604020202020204" pitchFamily="34" charset="0"/>
                          <a:ea typeface="ＭＳ Ｐゴシック" pitchFamily="34" charset="-128"/>
                          <a:cs typeface="Arial" panose="020B0604020202020204" pitchFamily="34" charset="0"/>
                        </a:rPr>
                        <a:t>1 (1.5%)</a:t>
                      </a:r>
                      <a:endPar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776413" rtl="0" eaLnBrk="1" fontAlgn="base" latinLnBrk="0" hangingPunct="1">
                        <a:lnSpc>
                          <a:spcPct val="110000"/>
                        </a:lnSpc>
                        <a:spcBef>
                          <a:spcPct val="0"/>
                        </a:spcBef>
                        <a:spcAft>
                          <a:spcPct val="0"/>
                        </a:spcAft>
                        <a:buClrTx/>
                        <a:buSzTx/>
                        <a:buFontTx/>
                        <a:buNone/>
                        <a:tabLst/>
                      </a:pPr>
                      <a:r>
                        <a:rPr lang="en-US" sz="2000" kern="1200" dirty="0">
                          <a:solidFill>
                            <a:srgbClr val="002F5F"/>
                          </a:solidFill>
                          <a:effectLst/>
                          <a:latin typeface="Arial" panose="020B0604020202020204" pitchFamily="34" charset="0"/>
                          <a:ea typeface="+mn-ea"/>
                          <a:cs typeface="Arial" panose="020B0604020202020204" pitchFamily="34" charset="0"/>
                        </a:rPr>
                        <a:t>1 (0.4%)</a:t>
                      </a:r>
                      <a:endParaRPr kumimoji="0" lang="en-US" altLang="en-US" sz="20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07767">
                <a:tc gridSpan="4">
                  <a:txBody>
                    <a:bodyPr/>
                    <a:lstStyle>
                      <a:lvl1pPr marL="73025"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73025" marR="0" lvl="0" indent="0" algn="l" defTabSz="1776413" rtl="0" eaLnBrk="1" fontAlgn="base" latinLnBrk="0" hangingPunct="1">
                        <a:lnSpc>
                          <a:spcPct val="11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*include 17 twin births</a:t>
                      </a:r>
                    </a:p>
                  </a:txBody>
                  <a:tcPr marL="9142" marR="9142" marT="18276" marB="18276"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73025" marR="0" lvl="0" indent="0" algn="l" defTabSz="1776413" rtl="0" eaLnBrk="1" fontAlgn="base" latinLnBrk="0" hangingPunct="1">
                        <a:lnSpc>
                          <a:spcPct val="11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endParaRPr>
                    </a:p>
                  </a:txBody>
                  <a:tcPr marL="9142" marR="9142" marT="18276" marB="18276"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59555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25">
            <a:extLst>
              <a:ext uri="{FF2B5EF4-FFF2-40B4-BE49-F238E27FC236}">
                <a16:creationId xmlns:a16="http://schemas.microsoft.com/office/drawing/2014/main" id="{2EC7BE80-0BF7-46B1-B83F-1037915C56A4}"/>
              </a:ext>
            </a:extLst>
          </p:cNvPr>
          <p:cNvSpPr>
            <a:spLocks noGrp="1" noChangeArrowheads="1"/>
          </p:cNvSpPr>
          <p:nvPr>
            <p:ph type="title"/>
          </p:nvPr>
        </p:nvSpPr>
        <p:spPr>
          <a:extLst>
            <a:ext uri="{91240B29-F687-4F45-9708-019B960494DF}">
              <a14:hiddenLine xmlns:a14="http://schemas.microsoft.com/office/drawing/2010/main" w="9525">
                <a:solidFill>
                  <a:srgbClr val="000000"/>
                </a:solidFill>
                <a:miter lim="800000"/>
                <a:headEnd/>
                <a:tailEnd/>
              </a14:hiddenLine>
            </a:ext>
          </a:extLst>
        </p:spPr>
        <p:txBody>
          <a:bodyPr/>
          <a:lstStyle/>
          <a:p>
            <a:pPr>
              <a:lnSpc>
                <a:spcPts val="3000"/>
              </a:lnSpc>
              <a:spcBef>
                <a:spcPts val="600"/>
              </a:spcBef>
            </a:pPr>
            <a:r>
              <a:rPr lang="en-US" altLang="en-US" dirty="0">
                <a:ea typeface="ＭＳ Ｐゴシック" panose="020B0600070205080204" pitchFamily="34" charset="-128"/>
              </a:rPr>
              <a:t>Neonatal Outcomes by Timing of Exposure to DTG: Among Singleton, Live Births Without Defect</a:t>
            </a:r>
          </a:p>
        </p:txBody>
      </p:sp>
      <p:cxnSp>
        <p:nvCxnSpPr>
          <p:cNvPr id="5" name="Straight Connector 4">
            <a:extLst>
              <a:ext uri="{FF2B5EF4-FFF2-40B4-BE49-F238E27FC236}">
                <a16:creationId xmlns:a16="http://schemas.microsoft.com/office/drawing/2014/main" id="{92DEF106-19C8-4561-99F3-5104E7027C2C}"/>
              </a:ext>
            </a:extLst>
          </p:cNvPr>
          <p:cNvCxnSpPr/>
          <p:nvPr/>
        </p:nvCxnSpPr>
        <p:spPr>
          <a:xfrm>
            <a:off x="4167188" y="8477250"/>
            <a:ext cx="12890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6" name="Table 65">
            <a:extLst>
              <a:ext uri="{FF2B5EF4-FFF2-40B4-BE49-F238E27FC236}">
                <a16:creationId xmlns:a16="http://schemas.microsoft.com/office/drawing/2014/main" id="{7431198A-C0DE-4429-BA65-355F13108A8B}"/>
              </a:ext>
            </a:extLst>
          </p:cNvPr>
          <p:cNvGraphicFramePr>
            <a:graphicFrameLocks noGrp="1"/>
          </p:cNvGraphicFramePr>
          <p:nvPr/>
        </p:nvGraphicFramePr>
        <p:xfrm>
          <a:off x="533398" y="1143000"/>
          <a:ext cx="11125202" cy="4291609"/>
        </p:xfrm>
        <a:graphic>
          <a:graphicData uri="http://schemas.openxmlformats.org/drawingml/2006/table">
            <a:tbl>
              <a:tblPr/>
              <a:tblGrid>
                <a:gridCol w="2612738">
                  <a:extLst>
                    <a:ext uri="{9D8B030D-6E8A-4147-A177-3AD203B41FA5}">
                      <a16:colId xmlns:a16="http://schemas.microsoft.com/office/drawing/2014/main" val="20000"/>
                    </a:ext>
                  </a:extLst>
                </a:gridCol>
                <a:gridCol w="1934789">
                  <a:extLst>
                    <a:ext uri="{9D8B030D-6E8A-4147-A177-3AD203B41FA5}">
                      <a16:colId xmlns:a16="http://schemas.microsoft.com/office/drawing/2014/main" val="20001"/>
                    </a:ext>
                  </a:extLst>
                </a:gridCol>
                <a:gridCol w="2273763">
                  <a:extLst>
                    <a:ext uri="{9D8B030D-6E8A-4147-A177-3AD203B41FA5}">
                      <a16:colId xmlns:a16="http://schemas.microsoft.com/office/drawing/2014/main" val="20002"/>
                    </a:ext>
                  </a:extLst>
                </a:gridCol>
                <a:gridCol w="2111352">
                  <a:extLst>
                    <a:ext uri="{9D8B030D-6E8A-4147-A177-3AD203B41FA5}">
                      <a16:colId xmlns:a16="http://schemas.microsoft.com/office/drawing/2014/main" val="20003"/>
                    </a:ext>
                  </a:extLst>
                </a:gridCol>
                <a:gridCol w="2192560">
                  <a:extLst>
                    <a:ext uri="{9D8B030D-6E8A-4147-A177-3AD203B41FA5}">
                      <a16:colId xmlns:a16="http://schemas.microsoft.com/office/drawing/2014/main" val="3498033520"/>
                    </a:ext>
                  </a:extLst>
                </a:gridCol>
              </a:tblGrid>
              <a:tr h="1077641">
                <a:tc>
                  <a:txBody>
                    <a:bodyPr/>
                    <a:lstStyle>
                      <a:lvl1pPr>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923925">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923925"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endPar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endParaRPr>
                    </a:p>
                  </a:txBody>
                  <a:tcPr marT="27437" marB="27437"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t>Overall</a:t>
                      </a:r>
                      <a:b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br>
                      <a: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t>DTG Exposed</a:t>
                      </a:r>
                      <a:endParaRPr kumimoji="0" lang="en-US" altLang="en-US" sz="1600" b="0" i="0" u="none" strike="noStrike" cap="none" normalizeH="0" baseline="0" dirty="0">
                        <a:ln>
                          <a:noFill/>
                        </a:ln>
                        <a:solidFill>
                          <a:srgbClr val="002F5F"/>
                        </a:solidFill>
                        <a:effectLst/>
                        <a:latin typeface="Arial" pitchFamily="34" charset="0"/>
                        <a:ea typeface="ＭＳ Ｐゴシック" pitchFamily="34" charset="-128"/>
                      </a:endParaRPr>
                    </a:p>
                  </a:txBody>
                  <a:tcPr marL="9142" marR="9142" marT="27437" marB="27437"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defRPr/>
                      </a:pPr>
                      <a: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t>Earliest exposure </a:t>
                      </a:r>
                      <a:b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br>
                      <a: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t>to DTG – </a:t>
                      </a:r>
                      <a:b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br>
                      <a: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t>Periconception</a:t>
                      </a:r>
                      <a:endParaRPr kumimoji="0" lang="en-US" altLang="en-US" sz="1600" b="0" i="0" u="none" strike="noStrike" cap="none" normalizeH="0" baseline="0" dirty="0">
                        <a:ln>
                          <a:noFill/>
                        </a:ln>
                        <a:solidFill>
                          <a:srgbClr val="002F5F"/>
                        </a:solidFill>
                        <a:effectLst/>
                        <a:latin typeface="Arial" pitchFamily="34" charset="0"/>
                        <a:ea typeface="ＭＳ Ｐゴシック" pitchFamily="34" charset="-128"/>
                      </a:endParaRPr>
                    </a:p>
                  </a:txBody>
                  <a:tcPr marL="0" marR="0" marT="27437" marB="27437"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defRPr/>
                      </a:pPr>
                      <a: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t>Earliest exposure </a:t>
                      </a:r>
                      <a:b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br>
                      <a: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t>to DTG –</a:t>
                      </a:r>
                      <a:b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br>
                      <a: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t>Later 1st trimester</a:t>
                      </a:r>
                      <a:endParaRPr kumimoji="0" lang="en-US" altLang="en-US" sz="1600" b="0" i="0" u="none" strike="noStrike" cap="none" normalizeH="0" baseline="0" dirty="0">
                        <a:ln>
                          <a:noFill/>
                        </a:ln>
                        <a:solidFill>
                          <a:srgbClr val="002F5F"/>
                        </a:solidFill>
                        <a:effectLst/>
                        <a:latin typeface="Arial" pitchFamily="34" charset="0"/>
                        <a:ea typeface="ＭＳ Ｐゴシック" pitchFamily="34" charset="-128"/>
                      </a:endParaRPr>
                    </a:p>
                  </a:txBody>
                  <a:tcPr marL="0" marR="0" marT="27437" marB="27437"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776413" rtl="0" eaLnBrk="1" fontAlgn="base" latinLnBrk="0" hangingPunct="1">
                        <a:lnSpc>
                          <a:spcPct val="110000"/>
                        </a:lnSpc>
                        <a:spcBef>
                          <a:spcPct val="0"/>
                        </a:spcBef>
                        <a:spcAft>
                          <a:spcPct val="0"/>
                        </a:spcAft>
                        <a:buClrTx/>
                        <a:buSzTx/>
                        <a:buFontTx/>
                        <a:buNone/>
                        <a:tabLst/>
                      </a:pPr>
                      <a: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t>Earliest exposure </a:t>
                      </a:r>
                      <a:b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br>
                      <a: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t>to DTG – </a:t>
                      </a:r>
                      <a:b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br>
                      <a:r>
                        <a:rPr kumimoji="0" lang="en-US" altLang="en-US" sz="1600" b="1" i="0" u="none" strike="noStrike" cap="none" normalizeH="0" baseline="0" dirty="0">
                          <a:ln>
                            <a:noFill/>
                          </a:ln>
                          <a:solidFill>
                            <a:srgbClr val="002F5F"/>
                          </a:solidFill>
                          <a:effectLst/>
                          <a:latin typeface="Arial" pitchFamily="34" charset="0"/>
                          <a:ea typeface="ＭＳ Ｐゴシック" pitchFamily="34" charset="-128"/>
                        </a:rPr>
                        <a:t>2nd/3rd trimester</a:t>
                      </a:r>
                      <a:endParaRPr kumimoji="0" lang="en-US" altLang="en-US" sz="1600" b="0" i="0" u="none" strike="noStrike" cap="none" normalizeH="0" baseline="0" dirty="0">
                        <a:ln>
                          <a:noFill/>
                        </a:ln>
                        <a:solidFill>
                          <a:srgbClr val="002F5F"/>
                        </a:solidFill>
                        <a:effectLst/>
                        <a:latin typeface="Arial" pitchFamily="34" charset="0"/>
                        <a:ea typeface="ＭＳ Ｐゴシック" pitchFamily="34" charset="-128"/>
                      </a:endParaRPr>
                    </a:p>
                  </a:txBody>
                  <a:tcPr marL="0" marR="0" marT="27437" marB="27437"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5188">
                <a:tc>
                  <a:txBody>
                    <a:bodyPr/>
                    <a:lstStyle/>
                    <a:p>
                      <a:pPr marL="73025" marR="0" lvl="0" indent="0" algn="l" defTabSz="1776413" rtl="0" eaLnBrk="1" fontAlgn="base" latinLnBrk="0" hangingPunct="1">
                        <a:lnSpc>
                          <a:spcPct val="11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Total Outcomes, N</a:t>
                      </a:r>
                    </a:p>
                  </a:txBody>
                  <a:tcPr marL="9142" marR="0" marT="27437" marB="27437"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776413" rtl="0" eaLnBrk="1" fontAlgn="base" latinLnBrk="0" hangingPunct="1">
                        <a:lnSpc>
                          <a:spcPct val="11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562</a:t>
                      </a:r>
                    </a:p>
                  </a:txBody>
                  <a:tcPr marL="9142" marR="9142" marT="27437" marB="27437"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776413" rtl="0" eaLnBrk="1" fontAlgn="base" latinLnBrk="0" hangingPunct="1">
                        <a:lnSpc>
                          <a:spcPct val="11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285</a:t>
                      </a:r>
                    </a:p>
                  </a:txBody>
                  <a:tcPr marL="0" marR="0" marT="27437" marB="27437"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776413" rtl="0" eaLnBrk="1" fontAlgn="base" latinLnBrk="0" hangingPunct="1">
                        <a:lnSpc>
                          <a:spcPct val="11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61</a:t>
                      </a:r>
                    </a:p>
                  </a:txBody>
                  <a:tcPr marL="0" marR="0" marT="27437" marB="27437"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776413" rtl="0" eaLnBrk="1" fontAlgn="base" latinLnBrk="0" hangingPunct="1">
                        <a:lnSpc>
                          <a:spcPct val="11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216</a:t>
                      </a:r>
                    </a:p>
                  </a:txBody>
                  <a:tcPr marL="0" marR="0" marT="27437" marB="27437"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8061438"/>
                  </a:ext>
                </a:extLst>
              </a:tr>
              <a:tr h="849935">
                <a:tc>
                  <a:txBody>
                    <a:bodyPr/>
                    <a:lstStyle>
                      <a:lvl1pPr marL="73025"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73025" marR="0" lvl="0" indent="0" algn="l" defTabSz="1776413" rtl="0" eaLnBrk="1" fontAlgn="base" latinLnBrk="0" hangingPunct="1">
                        <a:lnSpc>
                          <a:spcPct val="11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Gestational age</a:t>
                      </a:r>
                    </a:p>
                    <a:p>
                      <a:pPr marL="73025" marR="0" lvl="0" indent="0" algn="l" defTabSz="1776413" rtl="0" eaLnBrk="1" fontAlgn="base" latinLnBrk="0" hangingPunct="1">
                        <a:lnSpc>
                          <a:spcPct val="11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    ≥37 weeks</a:t>
                      </a:r>
                    </a:p>
                    <a:p>
                      <a:pPr marL="73025" marR="0" lvl="0" indent="0" algn="l" defTabSz="1776413" rtl="0" eaLnBrk="1" fontAlgn="base" latinLnBrk="0" hangingPunct="1">
                        <a:lnSpc>
                          <a:spcPct val="11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    &lt;37 weeks (preterm)</a:t>
                      </a:r>
                      <a:br>
                        <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br>
                      <a:r>
                        <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    Missing</a:t>
                      </a:r>
                    </a:p>
                  </a:txBody>
                  <a:tcPr marL="9142" marR="0" marT="27437" marB="27437"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a:lnSpc>
                          <a:spcPct val="110000"/>
                        </a:lnSpc>
                        <a:spcBef>
                          <a:spcPts val="0"/>
                        </a:spcBef>
                        <a:spcAft>
                          <a:spcPts val="0"/>
                        </a:spcAft>
                      </a:pPr>
                      <a:r>
                        <a:rPr lang="en-US" sz="1800" dirty="0">
                          <a:solidFill>
                            <a:srgbClr val="002F5F"/>
                          </a:solidFill>
                          <a:effectLst/>
                          <a:latin typeface="Arial" panose="020B0604020202020204" pitchFamily="34" charset="0"/>
                          <a:ea typeface="Times New Roman" panose="02020603050405020304" pitchFamily="18" charset="0"/>
                          <a:cs typeface="Arial" panose="020B0604020202020204" pitchFamily="34" charset="0"/>
                        </a:rPr>
                        <a:t>       </a:t>
                      </a:r>
                    </a:p>
                    <a:p>
                      <a:pPr marL="0" marR="0" algn="ctr">
                        <a:lnSpc>
                          <a:spcPct val="110000"/>
                        </a:lnSpc>
                        <a:spcBef>
                          <a:spcPts val="0"/>
                        </a:spcBef>
                        <a:spcAft>
                          <a:spcPts val="0"/>
                        </a:spcAft>
                      </a:pPr>
                      <a:r>
                        <a:rPr lang="en-US" sz="1800" dirty="0">
                          <a:solidFill>
                            <a:srgbClr val="002F5F"/>
                          </a:solidFill>
                          <a:effectLst/>
                          <a:latin typeface="Arial" panose="020B0604020202020204" pitchFamily="34" charset="0"/>
                          <a:ea typeface="Times New Roman" panose="02020603050405020304" pitchFamily="18" charset="0"/>
                          <a:cs typeface="Arial" panose="020B0604020202020204" pitchFamily="34" charset="0"/>
                        </a:rPr>
                        <a:t>502 (89.3%)</a:t>
                      </a:r>
                    </a:p>
                    <a:p>
                      <a:pPr marL="0" marR="0" algn="ctr">
                        <a:lnSpc>
                          <a:spcPct val="110000"/>
                        </a:lnSpc>
                        <a:spcBef>
                          <a:spcPts val="0"/>
                        </a:spcBef>
                        <a:spcAft>
                          <a:spcPts val="0"/>
                        </a:spcAft>
                      </a:pPr>
                      <a:r>
                        <a:rPr lang="en-US" sz="1800" dirty="0">
                          <a:solidFill>
                            <a:srgbClr val="002F5F"/>
                          </a:solidFill>
                          <a:effectLst/>
                          <a:latin typeface="Arial" panose="020B0604020202020204" pitchFamily="34" charset="0"/>
                          <a:ea typeface="Times New Roman" panose="02020603050405020304" pitchFamily="18" charset="0"/>
                          <a:cs typeface="Arial" panose="020B0604020202020204" pitchFamily="34" charset="0"/>
                        </a:rPr>
                        <a:t>  </a:t>
                      </a:r>
                      <a:r>
                        <a:rPr lang="en-US" sz="1800" kern="1200" dirty="0">
                          <a:solidFill>
                            <a:srgbClr val="002F5F"/>
                          </a:solidFill>
                          <a:effectLst/>
                          <a:latin typeface="Arial" panose="020B0604020202020204" pitchFamily="34" charset="0"/>
                          <a:ea typeface="+mn-ea"/>
                          <a:cs typeface="Arial" panose="020B0604020202020204" pitchFamily="34" charset="0"/>
                        </a:rPr>
                        <a:t>59 (10.5%)</a:t>
                      </a:r>
                    </a:p>
                    <a:p>
                      <a:pPr marL="0" marR="0" algn="ctr">
                        <a:lnSpc>
                          <a:spcPct val="110000"/>
                        </a:lnSpc>
                        <a:spcBef>
                          <a:spcPts val="0"/>
                        </a:spcBef>
                        <a:spcAft>
                          <a:spcPts val="0"/>
                        </a:spcAft>
                      </a:pPr>
                      <a:r>
                        <a:rPr lang="en-US" sz="1800" kern="1200" dirty="0">
                          <a:solidFill>
                            <a:srgbClr val="002F5F"/>
                          </a:solidFill>
                          <a:effectLst/>
                          <a:latin typeface="Arial" panose="020B0604020202020204" pitchFamily="34" charset="0"/>
                          <a:ea typeface="+mn-ea"/>
                          <a:cs typeface="Arial" panose="020B0604020202020204" pitchFamily="34" charset="0"/>
                        </a:rPr>
                        <a:t>1 (0.2%)</a:t>
                      </a:r>
                      <a:endParaRPr lang="en-US" sz="1800" dirty="0">
                        <a:solidFill>
                          <a:srgbClr val="002F5F"/>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algn="ctr">
                        <a:lnSpc>
                          <a:spcPct val="110000"/>
                        </a:lnSpc>
                        <a:spcBef>
                          <a:spcPts val="0"/>
                        </a:spcBef>
                        <a:spcAft>
                          <a:spcPts val="0"/>
                        </a:spcAft>
                      </a:pPr>
                      <a:r>
                        <a:rPr lang="en-US" sz="1800" dirty="0">
                          <a:solidFill>
                            <a:srgbClr val="002F5F"/>
                          </a:solidFill>
                          <a:effectLst/>
                          <a:latin typeface="Arial" panose="020B0604020202020204" pitchFamily="34" charset="0"/>
                          <a:ea typeface="Times New Roman" panose="02020603050405020304" pitchFamily="18" charset="0"/>
                          <a:cs typeface="Arial" panose="020B0604020202020204" pitchFamily="34" charset="0"/>
                        </a:rPr>
                        <a:t>       </a:t>
                      </a:r>
                    </a:p>
                    <a:p>
                      <a:pPr marL="0" marR="0" algn="ctr">
                        <a:lnSpc>
                          <a:spcPct val="110000"/>
                        </a:lnSpc>
                        <a:spcBef>
                          <a:spcPts val="0"/>
                        </a:spcBef>
                        <a:spcAft>
                          <a:spcPts val="0"/>
                        </a:spcAft>
                      </a:pPr>
                      <a:r>
                        <a:rPr lang="en-US" sz="1800" dirty="0">
                          <a:solidFill>
                            <a:srgbClr val="002F5F"/>
                          </a:solidFill>
                          <a:effectLst/>
                          <a:latin typeface="Arial" panose="020B0604020202020204" pitchFamily="34" charset="0"/>
                          <a:ea typeface="Times New Roman" panose="02020603050405020304" pitchFamily="18" charset="0"/>
                          <a:cs typeface="Arial" panose="020B0604020202020204" pitchFamily="34" charset="0"/>
                        </a:rPr>
                        <a:t>251 (88.1%)</a:t>
                      </a:r>
                    </a:p>
                    <a:p>
                      <a:pPr marL="0" marR="0" algn="ctr">
                        <a:lnSpc>
                          <a:spcPct val="110000"/>
                        </a:lnSpc>
                        <a:spcBef>
                          <a:spcPts val="0"/>
                        </a:spcBef>
                        <a:spcAft>
                          <a:spcPts val="0"/>
                        </a:spcAft>
                      </a:pPr>
                      <a:r>
                        <a:rPr lang="en-US" sz="1800" kern="1200" dirty="0">
                          <a:solidFill>
                            <a:srgbClr val="002F5F"/>
                          </a:solidFill>
                          <a:effectLst/>
                          <a:latin typeface="Arial" panose="020B0604020202020204" pitchFamily="34" charset="0"/>
                          <a:ea typeface="+mn-ea"/>
                          <a:cs typeface="Arial" panose="020B0604020202020204" pitchFamily="34" charset="0"/>
                        </a:rPr>
                        <a:t>34 (11.9%)</a:t>
                      </a:r>
                    </a:p>
                    <a:p>
                      <a:pPr marL="0" marR="0" algn="ctr">
                        <a:lnSpc>
                          <a:spcPct val="110000"/>
                        </a:lnSpc>
                        <a:spcBef>
                          <a:spcPts val="0"/>
                        </a:spcBef>
                        <a:spcAft>
                          <a:spcPts val="0"/>
                        </a:spcAft>
                      </a:pPr>
                      <a:r>
                        <a:rPr lang="en-US" sz="1800" kern="1200" dirty="0">
                          <a:solidFill>
                            <a:srgbClr val="002F5F"/>
                          </a:solidFill>
                          <a:effectLst/>
                          <a:latin typeface="Arial" panose="020B0604020202020204" pitchFamily="34" charset="0"/>
                          <a:ea typeface="+mn-ea"/>
                          <a:cs typeface="Arial" panose="020B0604020202020204" pitchFamily="34" charset="0"/>
                        </a:rPr>
                        <a:t>0</a:t>
                      </a:r>
                      <a:endParaRPr lang="en-US" sz="1800" dirty="0">
                        <a:solidFill>
                          <a:srgbClr val="002F5F"/>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algn="ctr">
                        <a:lnSpc>
                          <a:spcPct val="110000"/>
                        </a:lnSpc>
                        <a:spcBef>
                          <a:spcPts val="0"/>
                        </a:spcBef>
                        <a:spcAft>
                          <a:spcPts val="0"/>
                        </a:spcAft>
                      </a:pPr>
                      <a:r>
                        <a:rPr lang="en-US" sz="1800" dirty="0">
                          <a:solidFill>
                            <a:srgbClr val="002F5F"/>
                          </a:solidFill>
                          <a:effectLst/>
                          <a:latin typeface="Arial" panose="020B0604020202020204" pitchFamily="34" charset="0"/>
                          <a:ea typeface="Times New Roman" panose="02020603050405020304" pitchFamily="18" charset="0"/>
                          <a:cs typeface="Arial" panose="020B0604020202020204" pitchFamily="34" charset="0"/>
                        </a:rPr>
                        <a:t>        </a:t>
                      </a:r>
                    </a:p>
                    <a:p>
                      <a:pPr marL="0" marR="0" algn="ctr">
                        <a:lnSpc>
                          <a:spcPct val="110000"/>
                        </a:lnSpc>
                        <a:spcBef>
                          <a:spcPts val="0"/>
                        </a:spcBef>
                        <a:spcAft>
                          <a:spcPts val="0"/>
                        </a:spcAft>
                      </a:pPr>
                      <a:r>
                        <a:rPr lang="en-US" sz="1800" dirty="0">
                          <a:solidFill>
                            <a:srgbClr val="002F5F"/>
                          </a:solidFill>
                          <a:effectLst/>
                          <a:latin typeface="Arial" panose="020B0604020202020204" pitchFamily="34" charset="0"/>
                          <a:ea typeface="Times New Roman" panose="02020603050405020304" pitchFamily="18" charset="0"/>
                          <a:cs typeface="Arial" panose="020B0604020202020204" pitchFamily="34" charset="0"/>
                        </a:rPr>
                        <a:t>52 (85.2%)</a:t>
                      </a:r>
                    </a:p>
                    <a:p>
                      <a:pPr marL="0" marR="0" algn="ctr">
                        <a:lnSpc>
                          <a:spcPct val="110000"/>
                        </a:lnSpc>
                        <a:spcBef>
                          <a:spcPts val="0"/>
                        </a:spcBef>
                        <a:spcAft>
                          <a:spcPts val="0"/>
                        </a:spcAft>
                      </a:pPr>
                      <a:r>
                        <a:rPr lang="en-US" sz="1800" kern="1200" dirty="0">
                          <a:solidFill>
                            <a:srgbClr val="002F5F"/>
                          </a:solidFill>
                          <a:effectLst/>
                          <a:latin typeface="Arial" panose="020B0604020202020204" pitchFamily="34" charset="0"/>
                          <a:ea typeface="+mn-ea"/>
                          <a:cs typeface="Arial" panose="020B0604020202020204" pitchFamily="34" charset="0"/>
                        </a:rPr>
                        <a:t>9 (14.8%)</a:t>
                      </a:r>
                    </a:p>
                    <a:p>
                      <a:pPr marL="0" marR="0" algn="ctr">
                        <a:lnSpc>
                          <a:spcPct val="110000"/>
                        </a:lnSpc>
                        <a:spcBef>
                          <a:spcPts val="0"/>
                        </a:spcBef>
                        <a:spcAft>
                          <a:spcPts val="0"/>
                        </a:spcAft>
                      </a:pPr>
                      <a:r>
                        <a:rPr lang="en-US" sz="1800" kern="1200" dirty="0">
                          <a:solidFill>
                            <a:srgbClr val="002F5F"/>
                          </a:solidFill>
                          <a:effectLst/>
                          <a:latin typeface="Arial" panose="020B0604020202020204" pitchFamily="34" charset="0"/>
                          <a:ea typeface="+mn-ea"/>
                          <a:cs typeface="Arial" panose="020B0604020202020204" pitchFamily="34" charset="0"/>
                        </a:rPr>
                        <a:t>0</a:t>
                      </a:r>
                      <a:endParaRPr lang="en-US" sz="1800" dirty="0">
                        <a:solidFill>
                          <a:srgbClr val="002F5F"/>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algn="ctr">
                        <a:lnSpc>
                          <a:spcPct val="110000"/>
                        </a:lnSpc>
                        <a:spcBef>
                          <a:spcPts val="0"/>
                        </a:spcBef>
                        <a:spcAft>
                          <a:spcPts val="0"/>
                        </a:spcAft>
                      </a:pPr>
                      <a:r>
                        <a:rPr lang="en-US" sz="1800" dirty="0">
                          <a:solidFill>
                            <a:srgbClr val="002F5F"/>
                          </a:solidFill>
                          <a:effectLst/>
                          <a:latin typeface="Arial" panose="020B0604020202020204" pitchFamily="34" charset="0"/>
                          <a:ea typeface="Times New Roman" panose="02020603050405020304" pitchFamily="18" charset="0"/>
                          <a:cs typeface="Arial" panose="020B0604020202020204" pitchFamily="34" charset="0"/>
                        </a:rPr>
                        <a:t>       </a:t>
                      </a:r>
                    </a:p>
                    <a:p>
                      <a:pPr marL="0" marR="0" algn="ctr">
                        <a:lnSpc>
                          <a:spcPct val="110000"/>
                        </a:lnSpc>
                        <a:spcBef>
                          <a:spcPts val="0"/>
                        </a:spcBef>
                        <a:spcAft>
                          <a:spcPts val="0"/>
                        </a:spcAft>
                      </a:pPr>
                      <a:r>
                        <a:rPr lang="en-US" sz="1800" dirty="0">
                          <a:solidFill>
                            <a:srgbClr val="002F5F"/>
                          </a:solidFill>
                          <a:effectLst/>
                          <a:latin typeface="Arial" panose="020B0604020202020204" pitchFamily="34" charset="0"/>
                          <a:ea typeface="Times New Roman" panose="02020603050405020304" pitchFamily="18" charset="0"/>
                          <a:cs typeface="Arial" panose="020B0604020202020204" pitchFamily="34" charset="0"/>
                        </a:rPr>
                        <a:t>199 (92.1%)</a:t>
                      </a:r>
                    </a:p>
                    <a:p>
                      <a:pPr marL="0" marR="0" algn="ctr">
                        <a:lnSpc>
                          <a:spcPct val="110000"/>
                        </a:lnSpc>
                        <a:spcBef>
                          <a:spcPts val="0"/>
                        </a:spcBef>
                        <a:spcAft>
                          <a:spcPts val="0"/>
                        </a:spcAft>
                      </a:pPr>
                      <a:r>
                        <a:rPr lang="en-US" sz="1800" kern="1200" dirty="0">
                          <a:solidFill>
                            <a:srgbClr val="002F5F"/>
                          </a:solidFill>
                          <a:effectLst/>
                          <a:latin typeface="Arial" panose="020B0604020202020204" pitchFamily="34" charset="0"/>
                          <a:ea typeface="+mn-ea"/>
                          <a:cs typeface="Arial" panose="020B0604020202020204" pitchFamily="34" charset="0"/>
                        </a:rPr>
                        <a:t>16 (7.4%)</a:t>
                      </a:r>
                    </a:p>
                    <a:p>
                      <a:pPr marL="0" marR="0" algn="ctr">
                        <a:lnSpc>
                          <a:spcPct val="110000"/>
                        </a:lnSpc>
                        <a:spcBef>
                          <a:spcPts val="0"/>
                        </a:spcBef>
                        <a:spcAft>
                          <a:spcPts val="0"/>
                        </a:spcAft>
                      </a:pPr>
                      <a:r>
                        <a:rPr lang="en-US" sz="1800" kern="1200" dirty="0">
                          <a:solidFill>
                            <a:srgbClr val="002F5F"/>
                          </a:solidFill>
                          <a:effectLst/>
                          <a:latin typeface="Arial" panose="020B0604020202020204" pitchFamily="34" charset="0"/>
                          <a:ea typeface="+mn-ea"/>
                          <a:cs typeface="Arial" panose="020B0604020202020204" pitchFamily="34" charset="0"/>
                        </a:rPr>
                        <a:t>1 (0.5%)</a:t>
                      </a: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2451">
                <a:tc>
                  <a:txBody>
                    <a:bodyPr/>
                    <a:lstStyle>
                      <a:lvl1pPr marL="73025"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73025" marR="0" lvl="0" indent="0" algn="l" defTabSz="1776413" rtl="0" eaLnBrk="1" fontAlgn="base" latinLnBrk="0" hangingPunct="1">
                        <a:lnSpc>
                          <a:spcPct val="11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Birth weight</a:t>
                      </a:r>
                    </a:p>
                    <a:p>
                      <a:pPr marL="73025" marR="0" lvl="0" indent="0" algn="l" defTabSz="1776413" rtl="0" eaLnBrk="1" fontAlgn="base" latinLnBrk="0" hangingPunct="1">
                        <a:lnSpc>
                          <a:spcPct val="11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    ≥2500 grams</a:t>
                      </a:r>
                    </a:p>
                    <a:p>
                      <a:pPr marL="73025" marR="0" lvl="0" indent="0" algn="l" defTabSz="1776413" rtl="0" eaLnBrk="1" fontAlgn="base" latinLnBrk="0" hangingPunct="1">
                        <a:lnSpc>
                          <a:spcPct val="11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    &lt;2500 grams (LBW)</a:t>
                      </a:r>
                    </a:p>
                    <a:p>
                      <a:pPr marL="73025" marR="0" lvl="0" indent="0" algn="l" defTabSz="1776413" rtl="0" eaLnBrk="1" fontAlgn="base" latinLnBrk="0" hangingPunct="1">
                        <a:lnSpc>
                          <a:spcPct val="11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    &lt;1500 grams (VLBW)</a:t>
                      </a:r>
                    </a:p>
                    <a:p>
                      <a:pPr marL="73025" marR="0" lvl="0" indent="0" algn="l" defTabSz="1776413" rtl="0" eaLnBrk="1" fontAlgn="base" latinLnBrk="0" hangingPunct="1">
                        <a:lnSpc>
                          <a:spcPct val="110000"/>
                        </a:lnSpc>
                        <a:spcBef>
                          <a:spcPct val="0"/>
                        </a:spcBef>
                        <a:spcAft>
                          <a:spcPct val="0"/>
                        </a:spcAft>
                        <a:buClrTx/>
                        <a:buSzTx/>
                        <a:buFontTx/>
                        <a:buNone/>
                        <a:tabLst/>
                      </a:pPr>
                      <a:r>
                        <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    Missing</a:t>
                      </a:r>
                    </a:p>
                  </a:txBody>
                  <a:tcPr marL="9142" marR="0"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endPar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p>
                      <a:pPr marL="0" marR="0" lvl="0" indent="0" algn="ctr" defTabSz="1776413" rtl="0" eaLnBrk="1" fontAlgn="base" latinLnBrk="0" hangingPunct="1">
                        <a:lnSpc>
                          <a:spcPct val="110000"/>
                        </a:lnSpc>
                        <a:spcBef>
                          <a:spcPct val="0"/>
                        </a:spcBef>
                        <a:spcAft>
                          <a:spcPct val="0"/>
                        </a:spcAft>
                        <a:buClrTx/>
                        <a:buSzTx/>
                        <a:buFontTx/>
                        <a:buNone/>
                        <a:tabLst/>
                      </a:pPr>
                      <a:r>
                        <a:rPr lang="en-US" sz="1800" kern="1200" dirty="0">
                          <a:solidFill>
                            <a:srgbClr val="002F5F"/>
                          </a:solidFill>
                          <a:effectLst/>
                          <a:latin typeface="Arial" panose="020B0604020202020204" pitchFamily="34" charset="0"/>
                          <a:ea typeface="ＭＳ Ｐゴシック" pitchFamily="34" charset="-128"/>
                          <a:cs typeface="Arial" panose="020B0604020202020204" pitchFamily="34" charset="0"/>
                        </a:rPr>
                        <a:t>483 (85.9%)</a:t>
                      </a:r>
                    </a:p>
                    <a:p>
                      <a:pPr marL="0" marR="0" lvl="0" indent="0" algn="ctr" defTabSz="1776413" rtl="0" eaLnBrk="1" fontAlgn="base" latinLnBrk="0" hangingPunct="1">
                        <a:lnSpc>
                          <a:spcPct val="110000"/>
                        </a:lnSpc>
                        <a:spcBef>
                          <a:spcPct val="0"/>
                        </a:spcBef>
                        <a:spcAft>
                          <a:spcPct val="0"/>
                        </a:spcAft>
                        <a:buClrTx/>
                        <a:buSzTx/>
                        <a:buFontTx/>
                        <a:buNone/>
                        <a:tabLst/>
                      </a:pPr>
                      <a:r>
                        <a:rPr lang="en-US" sz="1800" kern="1200" dirty="0">
                          <a:solidFill>
                            <a:srgbClr val="002F5F"/>
                          </a:solidFill>
                          <a:effectLst/>
                          <a:latin typeface="Arial" panose="020B0604020202020204" pitchFamily="34" charset="0"/>
                          <a:ea typeface="ＭＳ Ｐゴシック" pitchFamily="34" charset="-128"/>
                          <a:cs typeface="Arial" panose="020B0604020202020204" pitchFamily="34" charset="0"/>
                        </a:rPr>
                        <a:t>65 (11.6%)</a:t>
                      </a:r>
                    </a:p>
                    <a:p>
                      <a:pPr marL="0" marR="0" lvl="0" indent="0" algn="ctr" defTabSz="1776413" rtl="0" eaLnBrk="1" fontAlgn="base" latinLnBrk="0" hangingPunct="1">
                        <a:lnSpc>
                          <a:spcPct val="110000"/>
                        </a:lnSpc>
                        <a:spcBef>
                          <a:spcPct val="0"/>
                        </a:spcBef>
                        <a:spcAft>
                          <a:spcPct val="0"/>
                        </a:spcAft>
                        <a:buClrTx/>
                        <a:buSzTx/>
                        <a:buFontTx/>
                        <a:buNone/>
                        <a:tabLst/>
                      </a:pPr>
                      <a:r>
                        <a:rPr lang="en-US" sz="1800" kern="1200" dirty="0">
                          <a:solidFill>
                            <a:srgbClr val="002F5F"/>
                          </a:solidFill>
                          <a:effectLst/>
                          <a:latin typeface="Arial" panose="020B0604020202020204" pitchFamily="34" charset="0"/>
                          <a:ea typeface="ＭＳ Ｐゴシック" pitchFamily="34" charset="-128"/>
                          <a:cs typeface="Arial" panose="020B0604020202020204" pitchFamily="34" charset="0"/>
                        </a:rPr>
                        <a:t>13 (2.3%)</a:t>
                      </a:r>
                    </a:p>
                    <a:p>
                      <a:pPr marL="0" marR="0" lvl="0" indent="0" algn="ctr" defTabSz="1776413" rtl="0" eaLnBrk="1" fontAlgn="base" latinLnBrk="0" hangingPunct="1">
                        <a:lnSpc>
                          <a:spcPct val="110000"/>
                        </a:lnSpc>
                        <a:spcBef>
                          <a:spcPct val="0"/>
                        </a:spcBef>
                        <a:spcAft>
                          <a:spcPct val="0"/>
                        </a:spcAft>
                        <a:buClrTx/>
                        <a:buSzTx/>
                        <a:buFontTx/>
                        <a:buNone/>
                        <a:tabLst/>
                      </a:pPr>
                      <a:r>
                        <a:rPr lang="en-US" sz="1800" kern="1200" dirty="0">
                          <a:solidFill>
                            <a:srgbClr val="002F5F"/>
                          </a:solidFill>
                          <a:effectLst/>
                          <a:latin typeface="Arial" panose="020B0604020202020204" pitchFamily="34" charset="0"/>
                          <a:ea typeface="ＭＳ Ｐゴシック" pitchFamily="34" charset="-128"/>
                          <a:cs typeface="Arial" panose="020B0604020202020204" pitchFamily="34" charset="0"/>
                        </a:rPr>
                        <a:t>14 (2.5%)</a:t>
                      </a:r>
                      <a:endPar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9142" marR="9142"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endPar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p>
                      <a:pPr marL="0" marR="0" lvl="0" indent="0" algn="ctr" defTabSz="1776413" rtl="0" eaLnBrk="1" fontAlgn="base" latinLnBrk="0" hangingPunct="1">
                        <a:lnSpc>
                          <a:spcPct val="110000"/>
                        </a:lnSpc>
                        <a:spcBef>
                          <a:spcPct val="0"/>
                        </a:spcBef>
                        <a:spcAft>
                          <a:spcPct val="0"/>
                        </a:spcAft>
                        <a:buClrTx/>
                        <a:buSzTx/>
                        <a:buFontTx/>
                        <a:buNone/>
                        <a:tabLst/>
                      </a:pPr>
                      <a:r>
                        <a:rPr lang="en-US" sz="1800" kern="1200" dirty="0">
                          <a:solidFill>
                            <a:srgbClr val="002F5F"/>
                          </a:solidFill>
                          <a:effectLst/>
                          <a:latin typeface="Arial" panose="020B0604020202020204" pitchFamily="34" charset="0"/>
                          <a:ea typeface="ＭＳ Ｐゴシック" pitchFamily="34" charset="-128"/>
                          <a:cs typeface="Arial" panose="020B0604020202020204" pitchFamily="34" charset="0"/>
                        </a:rPr>
                        <a:t>238 (83.5%)</a:t>
                      </a:r>
                    </a:p>
                    <a:p>
                      <a:pPr marL="0" marR="0" lvl="0" indent="0" algn="ctr" defTabSz="1776413" rtl="0" eaLnBrk="1" fontAlgn="base" latinLnBrk="0" hangingPunct="1">
                        <a:lnSpc>
                          <a:spcPct val="110000"/>
                        </a:lnSpc>
                        <a:spcBef>
                          <a:spcPct val="0"/>
                        </a:spcBef>
                        <a:spcAft>
                          <a:spcPct val="0"/>
                        </a:spcAft>
                        <a:buClrTx/>
                        <a:buSzTx/>
                        <a:buFontTx/>
                        <a:buNone/>
                        <a:tabLst/>
                      </a:pPr>
                      <a:r>
                        <a:rPr lang="en-US" sz="1800" kern="1200" dirty="0">
                          <a:solidFill>
                            <a:srgbClr val="002F5F"/>
                          </a:solidFill>
                          <a:effectLst/>
                          <a:latin typeface="Arial" panose="020B0604020202020204" pitchFamily="34" charset="0"/>
                          <a:ea typeface="ＭＳ Ｐゴシック" pitchFamily="34" charset="-128"/>
                          <a:cs typeface="Arial" panose="020B0604020202020204" pitchFamily="34" charset="0"/>
                        </a:rPr>
                        <a:t>37 (13.0%)</a:t>
                      </a:r>
                    </a:p>
                    <a:p>
                      <a:pPr marL="0" marR="0" lvl="0" indent="0" algn="ctr" defTabSz="1776413" rtl="0" eaLnBrk="1" fontAlgn="base" latinLnBrk="0" hangingPunct="1">
                        <a:lnSpc>
                          <a:spcPct val="110000"/>
                        </a:lnSpc>
                        <a:spcBef>
                          <a:spcPct val="0"/>
                        </a:spcBef>
                        <a:spcAft>
                          <a:spcPct val="0"/>
                        </a:spcAft>
                        <a:buClrTx/>
                        <a:buSzTx/>
                        <a:buFontTx/>
                        <a:buNone/>
                        <a:tabLst/>
                      </a:pPr>
                      <a:r>
                        <a:rPr lang="en-US" sz="1800" kern="1200" dirty="0">
                          <a:solidFill>
                            <a:srgbClr val="002F5F"/>
                          </a:solidFill>
                          <a:effectLst/>
                          <a:latin typeface="Arial" panose="020B0604020202020204" pitchFamily="34" charset="0"/>
                          <a:ea typeface="ＭＳ Ｐゴシック" pitchFamily="34" charset="-128"/>
                          <a:cs typeface="Arial" panose="020B0604020202020204" pitchFamily="34" charset="0"/>
                        </a:rPr>
                        <a:t>8 (2.8%)</a:t>
                      </a:r>
                    </a:p>
                    <a:p>
                      <a:pPr marL="0" marR="0" lvl="0" indent="0" algn="ctr" defTabSz="1776413" rtl="0" eaLnBrk="1" fontAlgn="base" latinLnBrk="0" hangingPunct="1">
                        <a:lnSpc>
                          <a:spcPct val="110000"/>
                        </a:lnSpc>
                        <a:spcBef>
                          <a:spcPct val="0"/>
                        </a:spcBef>
                        <a:spcAft>
                          <a:spcPct val="0"/>
                        </a:spcAft>
                        <a:buClrTx/>
                        <a:buSzTx/>
                        <a:buFontTx/>
                        <a:buNone/>
                        <a:tabLst/>
                      </a:pPr>
                      <a:r>
                        <a:rPr lang="en-US" sz="1800" kern="1200" dirty="0">
                          <a:solidFill>
                            <a:srgbClr val="002F5F"/>
                          </a:solidFill>
                          <a:effectLst/>
                          <a:latin typeface="Arial" panose="020B0604020202020204" pitchFamily="34" charset="0"/>
                          <a:ea typeface="ＭＳ Ｐゴシック" pitchFamily="34" charset="-128"/>
                          <a:cs typeface="Arial" panose="020B0604020202020204" pitchFamily="34" charset="0"/>
                        </a:rPr>
                        <a:t>10 (3.5%)</a:t>
                      </a:r>
                      <a:endPar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1776413">
                        <a:spcAft>
                          <a:spcPts val="300"/>
                        </a:spcAft>
                        <a:buClr>
                          <a:srgbClr val="E31836"/>
                        </a:buClr>
                        <a:buSzPct val="115000"/>
                        <a:buFont typeface="Arial" pitchFamily="34" charset="0"/>
                        <a:defRPr sz="2000">
                          <a:solidFill>
                            <a:schemeClr val="tx1"/>
                          </a:solidFill>
                          <a:latin typeface="Arial" pitchFamily="34" charset="0"/>
                          <a:ea typeface="ＭＳ Ｐゴシック" pitchFamily="34" charset="-128"/>
                        </a:defRPr>
                      </a:lvl1pPr>
                      <a:lvl2pPr marL="742950" indent="-285750" defTabSz="1776413">
                        <a:spcAft>
                          <a:spcPts val="300"/>
                        </a:spcAft>
                        <a:buClr>
                          <a:srgbClr val="E31836"/>
                        </a:buClr>
                        <a:buSzPct val="115000"/>
                        <a:buFont typeface="Arial" pitchFamily="34" charset="0"/>
                        <a:defRPr>
                          <a:solidFill>
                            <a:schemeClr val="tx1"/>
                          </a:solidFill>
                          <a:latin typeface="Arial" pitchFamily="34" charset="0"/>
                          <a:ea typeface="Arial" pitchFamily="34" charset="0"/>
                          <a:cs typeface="Arial" pitchFamily="34" charset="0"/>
                        </a:defRPr>
                      </a:lvl2pPr>
                      <a:lvl3pPr marL="1143000" indent="-228600" defTabSz="1776413">
                        <a:spcAft>
                          <a:spcPts val="300"/>
                        </a:spcAft>
                        <a:buClr>
                          <a:srgbClr val="E31836"/>
                        </a:buClr>
                        <a:buSzPct val="115000"/>
                        <a:buFont typeface="Arial" pitchFamily="34" charset="0"/>
                        <a:defRPr sz="1600">
                          <a:solidFill>
                            <a:schemeClr val="tx1"/>
                          </a:solidFill>
                          <a:latin typeface="Arial" pitchFamily="34" charset="0"/>
                          <a:ea typeface="Arial" pitchFamily="34" charset="0"/>
                          <a:cs typeface="Arial" pitchFamily="34" charset="0"/>
                        </a:defRPr>
                      </a:lvl3pPr>
                      <a:lvl4pPr marL="1600200" indent="-228600" defTabSz="1776413">
                        <a:spcAft>
                          <a:spcPts val="300"/>
                        </a:spcAft>
                        <a:buClr>
                          <a:srgbClr val="E31836"/>
                        </a:buClr>
                        <a:buSzPct val="115000"/>
                        <a:buFont typeface="Arial" pitchFamily="34" charset="0"/>
                        <a:defRPr sz="1400">
                          <a:solidFill>
                            <a:schemeClr val="tx1"/>
                          </a:solidFill>
                          <a:latin typeface="Arial" pitchFamily="34" charset="0"/>
                          <a:ea typeface="Arial" pitchFamily="34" charset="0"/>
                          <a:cs typeface="Arial" pitchFamily="34" charset="0"/>
                        </a:defRPr>
                      </a:lvl4pPr>
                      <a:lvl5pPr marL="2057400" indent="-228600" defTabSz="1776413">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5pPr>
                      <a:lvl6pPr marL="25146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6pPr>
                      <a:lvl7pPr marL="29718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7pPr>
                      <a:lvl8pPr marL="34290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8pPr>
                      <a:lvl9pPr marL="3886200" indent="-228600" defTabSz="1776413" eaLnBrk="0" fontAlgn="base" hangingPunct="0">
                        <a:spcBef>
                          <a:spcPct val="0"/>
                        </a:spcBef>
                        <a:spcAft>
                          <a:spcPts val="300"/>
                        </a:spcAft>
                        <a:buClr>
                          <a:srgbClr val="E31836"/>
                        </a:buClr>
                        <a:buSzPct val="115000"/>
                        <a:buFont typeface="Arial" pitchFamily="34" charset="0"/>
                        <a:defRPr sz="1200">
                          <a:solidFill>
                            <a:schemeClr val="tx1"/>
                          </a:solidFill>
                          <a:latin typeface="Arial" pitchFamily="34" charset="0"/>
                          <a:ea typeface="Arial" pitchFamily="34" charset="0"/>
                          <a:cs typeface="Arial" pitchFamily="34" charset="0"/>
                        </a:defRPr>
                      </a:lvl9pPr>
                    </a:lstStyle>
                    <a:p>
                      <a:pPr marL="0" marR="0" lvl="0" indent="0" algn="ctr" defTabSz="1776413" rtl="0" eaLnBrk="1" fontAlgn="base" latinLnBrk="0" hangingPunct="1">
                        <a:lnSpc>
                          <a:spcPct val="110000"/>
                        </a:lnSpc>
                        <a:spcBef>
                          <a:spcPct val="0"/>
                        </a:spcBef>
                        <a:spcAft>
                          <a:spcPct val="0"/>
                        </a:spcAft>
                        <a:buClrTx/>
                        <a:buSzTx/>
                        <a:buFontTx/>
                        <a:buNone/>
                        <a:tabLst/>
                      </a:pPr>
                      <a:endPar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p>
                      <a:pPr marL="0" marR="0" lvl="0" indent="0" algn="ctr" defTabSz="1776413" rtl="0" eaLnBrk="1" fontAlgn="base" latinLnBrk="0" hangingPunct="1">
                        <a:lnSpc>
                          <a:spcPct val="110000"/>
                        </a:lnSpc>
                        <a:spcBef>
                          <a:spcPct val="0"/>
                        </a:spcBef>
                        <a:spcAft>
                          <a:spcPct val="0"/>
                        </a:spcAft>
                        <a:buClrTx/>
                        <a:buSzTx/>
                        <a:buFontTx/>
                        <a:buNone/>
                        <a:tabLst/>
                      </a:pPr>
                      <a:r>
                        <a:rPr lang="en-US" sz="1800" kern="1200" dirty="0">
                          <a:solidFill>
                            <a:srgbClr val="002F5F"/>
                          </a:solidFill>
                          <a:effectLst/>
                          <a:latin typeface="Arial" panose="020B0604020202020204" pitchFamily="34" charset="0"/>
                          <a:ea typeface="ＭＳ Ｐゴシック" pitchFamily="34" charset="-128"/>
                          <a:cs typeface="Arial" panose="020B0604020202020204" pitchFamily="34" charset="0"/>
                        </a:rPr>
                        <a:t>53 (86.9%)</a:t>
                      </a:r>
                    </a:p>
                    <a:p>
                      <a:pPr marL="0" marR="0" lvl="0" indent="0" algn="ctr" defTabSz="1776413" rtl="0" eaLnBrk="1" fontAlgn="base" latinLnBrk="0" hangingPunct="1">
                        <a:lnSpc>
                          <a:spcPct val="110000"/>
                        </a:lnSpc>
                        <a:spcBef>
                          <a:spcPct val="0"/>
                        </a:spcBef>
                        <a:spcAft>
                          <a:spcPct val="0"/>
                        </a:spcAft>
                        <a:buClrTx/>
                        <a:buSzTx/>
                        <a:buFontTx/>
                        <a:buNone/>
                        <a:tabLst/>
                      </a:pPr>
                      <a:r>
                        <a:rPr lang="en-US" sz="1800" kern="1200" dirty="0">
                          <a:solidFill>
                            <a:srgbClr val="002F5F"/>
                          </a:solidFill>
                          <a:effectLst/>
                          <a:latin typeface="Arial" panose="020B0604020202020204" pitchFamily="34" charset="0"/>
                          <a:ea typeface="ＭＳ Ｐゴシック" pitchFamily="34" charset="-128"/>
                          <a:cs typeface="Arial" panose="020B0604020202020204" pitchFamily="34" charset="0"/>
                        </a:rPr>
                        <a:t>8 (13.1%)</a:t>
                      </a:r>
                    </a:p>
                    <a:p>
                      <a:pPr marL="0" marR="0" lvl="0" indent="0" algn="ctr" defTabSz="1776413" rtl="0" eaLnBrk="1" fontAlgn="base" latinLnBrk="0" hangingPunct="1">
                        <a:lnSpc>
                          <a:spcPct val="110000"/>
                        </a:lnSpc>
                        <a:spcBef>
                          <a:spcPct val="0"/>
                        </a:spcBef>
                        <a:spcAft>
                          <a:spcPct val="0"/>
                        </a:spcAft>
                        <a:buClrTx/>
                        <a:buSzTx/>
                        <a:buFontTx/>
                        <a:buNone/>
                        <a:tabLst/>
                      </a:pPr>
                      <a:r>
                        <a:rPr lang="en-US" sz="1800" kern="1200" dirty="0">
                          <a:solidFill>
                            <a:srgbClr val="002F5F"/>
                          </a:solidFill>
                          <a:effectLst/>
                          <a:latin typeface="Arial" panose="020B0604020202020204" pitchFamily="34" charset="0"/>
                          <a:ea typeface="ＭＳ Ｐゴシック" pitchFamily="34" charset="-128"/>
                          <a:cs typeface="Arial" panose="020B0604020202020204" pitchFamily="34" charset="0"/>
                        </a:rPr>
                        <a:t>2 (3.3%)</a:t>
                      </a:r>
                    </a:p>
                    <a:p>
                      <a:pPr marL="0" marR="0" lvl="0" indent="0" algn="ctr" defTabSz="1776413" rtl="0" eaLnBrk="1" fontAlgn="base" latinLnBrk="0" hangingPunct="1">
                        <a:lnSpc>
                          <a:spcPct val="110000"/>
                        </a:lnSpc>
                        <a:spcBef>
                          <a:spcPct val="0"/>
                        </a:spcBef>
                        <a:spcAft>
                          <a:spcPct val="0"/>
                        </a:spcAft>
                        <a:buClrTx/>
                        <a:buSzTx/>
                        <a:buFontTx/>
                        <a:buNone/>
                        <a:tabLst/>
                      </a:pPr>
                      <a:r>
                        <a:rPr kumimoji="0" lang="en-US" altLang="en-US" sz="1800" b="0" i="0" u="none" strike="noStrike" kern="1200"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rPr>
                        <a:t>0</a:t>
                      </a:r>
                      <a:endPar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776413" rtl="0" eaLnBrk="1" fontAlgn="base" latinLnBrk="0" hangingPunct="1">
                        <a:lnSpc>
                          <a:spcPct val="110000"/>
                        </a:lnSpc>
                        <a:spcBef>
                          <a:spcPct val="0"/>
                        </a:spcBef>
                        <a:spcAft>
                          <a:spcPct val="0"/>
                        </a:spcAft>
                        <a:buClrTx/>
                        <a:buSzTx/>
                        <a:buFontTx/>
                        <a:buNone/>
                        <a:tabLst/>
                      </a:pPr>
                      <a:endPar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p>
                      <a:pPr marL="0" marR="0" lvl="0" indent="0" algn="ctr" defTabSz="1776413" rtl="0" eaLnBrk="1" fontAlgn="base" latinLnBrk="0" hangingPunct="1">
                        <a:lnSpc>
                          <a:spcPct val="110000"/>
                        </a:lnSpc>
                        <a:spcBef>
                          <a:spcPct val="0"/>
                        </a:spcBef>
                        <a:spcAft>
                          <a:spcPct val="0"/>
                        </a:spcAft>
                        <a:buClrTx/>
                        <a:buSzTx/>
                        <a:buFontTx/>
                        <a:buNone/>
                        <a:tabLst/>
                      </a:pPr>
                      <a:r>
                        <a:rPr lang="en-US" sz="1800" kern="1200" dirty="0">
                          <a:solidFill>
                            <a:srgbClr val="002F5F"/>
                          </a:solidFill>
                          <a:effectLst/>
                          <a:latin typeface="Arial" panose="020B0604020202020204" pitchFamily="34" charset="0"/>
                          <a:ea typeface="+mn-ea"/>
                          <a:cs typeface="Arial" panose="020B0604020202020204" pitchFamily="34" charset="0"/>
                        </a:rPr>
                        <a:t>192 (88.9%)</a:t>
                      </a:r>
                    </a:p>
                    <a:p>
                      <a:pPr marL="0" marR="0" lvl="0" indent="0" algn="ctr" defTabSz="1776413" rtl="0" eaLnBrk="1" fontAlgn="base" latinLnBrk="0" hangingPunct="1">
                        <a:lnSpc>
                          <a:spcPct val="110000"/>
                        </a:lnSpc>
                        <a:spcBef>
                          <a:spcPct val="0"/>
                        </a:spcBef>
                        <a:spcAft>
                          <a:spcPct val="0"/>
                        </a:spcAft>
                        <a:buClrTx/>
                        <a:buSzTx/>
                        <a:buFontTx/>
                        <a:buNone/>
                        <a:tabLst/>
                      </a:pPr>
                      <a:r>
                        <a:rPr lang="en-US" sz="1800" kern="1200" dirty="0">
                          <a:solidFill>
                            <a:srgbClr val="002F5F"/>
                          </a:solidFill>
                          <a:effectLst/>
                          <a:latin typeface="Arial" panose="020B0604020202020204" pitchFamily="34" charset="0"/>
                          <a:ea typeface="+mn-ea"/>
                          <a:cs typeface="Arial" panose="020B0604020202020204" pitchFamily="34" charset="0"/>
                        </a:rPr>
                        <a:t>20 (9.3%)</a:t>
                      </a:r>
                    </a:p>
                    <a:p>
                      <a:pPr marL="0" marR="0" lvl="0" indent="0" algn="ctr" defTabSz="1776413" rtl="0" eaLnBrk="1" fontAlgn="base" latinLnBrk="0" hangingPunct="1">
                        <a:lnSpc>
                          <a:spcPct val="110000"/>
                        </a:lnSpc>
                        <a:spcBef>
                          <a:spcPct val="0"/>
                        </a:spcBef>
                        <a:spcAft>
                          <a:spcPct val="0"/>
                        </a:spcAft>
                        <a:buClrTx/>
                        <a:buSzTx/>
                        <a:buFontTx/>
                        <a:buNone/>
                        <a:tabLst/>
                      </a:pPr>
                      <a:r>
                        <a:rPr lang="en-US" sz="1800" kern="1200" dirty="0">
                          <a:solidFill>
                            <a:srgbClr val="002F5F"/>
                          </a:solidFill>
                          <a:effectLst/>
                          <a:latin typeface="Arial" panose="020B0604020202020204" pitchFamily="34" charset="0"/>
                          <a:ea typeface="+mn-ea"/>
                          <a:cs typeface="Arial" panose="020B0604020202020204" pitchFamily="34" charset="0"/>
                        </a:rPr>
                        <a:t>3 (1.4%)</a:t>
                      </a:r>
                    </a:p>
                    <a:p>
                      <a:pPr marL="0" marR="0" lvl="0" indent="0" algn="ctr" defTabSz="1776413" rtl="0" eaLnBrk="1" fontAlgn="base" latinLnBrk="0" hangingPunct="1">
                        <a:lnSpc>
                          <a:spcPct val="110000"/>
                        </a:lnSpc>
                        <a:spcBef>
                          <a:spcPct val="0"/>
                        </a:spcBef>
                        <a:spcAft>
                          <a:spcPct val="0"/>
                        </a:spcAft>
                        <a:buClrTx/>
                        <a:buSzTx/>
                        <a:buFontTx/>
                        <a:buNone/>
                        <a:tabLst/>
                      </a:pPr>
                      <a:r>
                        <a:rPr lang="en-US" sz="1800" kern="1200" dirty="0">
                          <a:solidFill>
                            <a:srgbClr val="002F5F"/>
                          </a:solidFill>
                          <a:effectLst/>
                          <a:latin typeface="Arial" panose="020B0604020202020204" pitchFamily="34" charset="0"/>
                          <a:ea typeface="+mn-ea"/>
                          <a:cs typeface="Arial" panose="020B0604020202020204" pitchFamily="34" charset="0"/>
                        </a:rPr>
                        <a:t>4 (1.9%)</a:t>
                      </a:r>
                      <a:endParaRPr kumimoji="0" lang="en-US" altLang="en-US" sz="1800" b="0" i="0" u="none" strike="noStrike" cap="none" normalizeH="0" baseline="0" dirty="0">
                        <a:ln>
                          <a:noFill/>
                        </a:ln>
                        <a:solidFill>
                          <a:srgbClr val="002F5F"/>
                        </a:solidFill>
                        <a:effectLst/>
                        <a:latin typeface="Arial" panose="020B0604020202020204" pitchFamily="34" charset="0"/>
                        <a:ea typeface="ＭＳ Ｐゴシック" pitchFamily="34" charset="-128"/>
                        <a:cs typeface="Arial" panose="020B0604020202020204" pitchFamily="34" charset="0"/>
                      </a:endParaRPr>
                    </a:p>
                  </a:txBody>
                  <a:tcPr marL="0" marR="0" marT="27437" marB="27437"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20314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3"/>
          <p:cNvSpPr>
            <a:spLocks noChangeArrowheads="1"/>
          </p:cNvSpPr>
          <p:nvPr/>
        </p:nvSpPr>
        <p:spPr bwMode="auto">
          <a:xfrm>
            <a:off x="634186" y="1748543"/>
            <a:ext cx="11429999" cy="3247043"/>
          </a:xfrm>
          <a:prstGeom prst="rect">
            <a:avLst/>
          </a:prstGeom>
          <a:noFill/>
          <a:ln w="9525">
            <a:noFill/>
            <a:miter lim="800000"/>
            <a:headEnd/>
            <a:tailEnd/>
          </a:ln>
        </p:spPr>
        <p:txBody>
          <a:bodyPr wrap="square" anchor="ctr">
            <a:spAutoFit/>
          </a:bodyPr>
          <a:lstStyle/>
          <a:p>
            <a:pPr>
              <a:spcBef>
                <a:spcPct val="50000"/>
              </a:spcBef>
              <a:tabLst>
                <a:tab pos="2286000" algn="dec"/>
              </a:tabLst>
            </a:pPr>
            <a:r>
              <a:rPr lang="en-US" b="1" u="sng" dirty="0">
                <a:solidFill>
                  <a:srgbClr val="002F5F"/>
                </a:solidFill>
                <a:latin typeface="+mn-lt"/>
                <a:ea typeface="Times New Roman" pitchFamily="18" charset="0"/>
                <a:cs typeface="Arial" charset="0"/>
              </a:rPr>
              <a:t>Timing of Exposure:             Defect per Live Births  Prevalence        95% CI</a:t>
            </a:r>
          </a:p>
          <a:p>
            <a:pPr>
              <a:spcBef>
                <a:spcPts val="1800"/>
              </a:spcBef>
              <a:spcAft>
                <a:spcPts val="600"/>
              </a:spcAft>
              <a:tabLst>
                <a:tab pos="2286000" algn="dec"/>
              </a:tabLst>
            </a:pPr>
            <a:r>
              <a:rPr lang="en-US" dirty="0">
                <a:solidFill>
                  <a:srgbClr val="002F5F"/>
                </a:solidFill>
                <a:latin typeface="+mn-lt"/>
                <a:ea typeface="Times New Roman" pitchFamily="18" charset="0"/>
                <a:cs typeface="Arial" charset="0"/>
              </a:rPr>
              <a:t>    </a:t>
            </a:r>
            <a:r>
              <a:rPr lang="en-US" dirty="0">
                <a:solidFill>
                  <a:srgbClr val="002F5F"/>
                </a:solidFill>
                <a:ea typeface="Times New Roman" pitchFamily="18" charset="0"/>
                <a:cs typeface="Arial" charset="0"/>
              </a:rPr>
              <a:t>Any Trimester 		       	21/614		(3.4%)           (95% CI: 2.1–5.2)</a:t>
            </a:r>
            <a:endParaRPr lang="en-US" dirty="0">
              <a:solidFill>
                <a:srgbClr val="002F5F"/>
              </a:solidFill>
              <a:latin typeface="+mn-lt"/>
              <a:ea typeface="Times New Roman" pitchFamily="18" charset="0"/>
              <a:cs typeface="Arial" charset="0"/>
            </a:endParaRPr>
          </a:p>
          <a:p>
            <a:pPr>
              <a:spcBef>
                <a:spcPts val="1800"/>
              </a:spcBef>
              <a:spcAft>
                <a:spcPts val="600"/>
              </a:spcAft>
              <a:tabLst>
                <a:tab pos="2286000" algn="dec"/>
              </a:tabLst>
            </a:pPr>
            <a:r>
              <a:rPr lang="en-US" dirty="0">
                <a:solidFill>
                  <a:srgbClr val="002F5F"/>
                </a:solidFill>
                <a:latin typeface="+mn-lt"/>
                <a:ea typeface="Times New Roman" pitchFamily="18" charset="0"/>
                <a:cs typeface="Arial" charset="0"/>
              </a:rPr>
              <a:t>    Periconception			10</a:t>
            </a:r>
            <a:r>
              <a:rPr lang="en-US" sz="2000" b="1" dirty="0">
                <a:solidFill>
                  <a:srgbClr val="002F5F"/>
                </a:solidFill>
                <a:latin typeface="+mn-lt"/>
                <a:ea typeface="Times New Roman" pitchFamily="18" charset="0"/>
                <a:cs typeface="Arial" charset="0"/>
              </a:rPr>
              <a:t>*</a:t>
            </a:r>
            <a:r>
              <a:rPr lang="en-US" dirty="0">
                <a:solidFill>
                  <a:srgbClr val="002F5F"/>
                </a:solidFill>
                <a:latin typeface="+mn-lt"/>
                <a:ea typeface="Times New Roman" pitchFamily="18" charset="0"/>
                <a:cs typeface="Arial" charset="0"/>
              </a:rPr>
              <a:t>/312		(3.2%)           (95% CI: 1.6-5.8)</a:t>
            </a:r>
          </a:p>
          <a:p>
            <a:pPr>
              <a:spcBef>
                <a:spcPts val="1800"/>
              </a:spcBef>
              <a:spcAft>
                <a:spcPts val="600"/>
              </a:spcAft>
              <a:tabLst>
                <a:tab pos="2286000" algn="dec"/>
              </a:tabLst>
            </a:pPr>
            <a:r>
              <a:rPr lang="en-US" dirty="0">
                <a:solidFill>
                  <a:srgbClr val="002F5F"/>
                </a:solidFill>
                <a:latin typeface="+mn-lt"/>
                <a:ea typeface="Times New Roman" pitchFamily="18" charset="0"/>
                <a:cs typeface="Arial" charset="0"/>
              </a:rPr>
              <a:t>    Later First Trimester 	                  2/63		(3.2%)           (95%CI: 0.4-11.0)                        	    </a:t>
            </a:r>
          </a:p>
          <a:p>
            <a:pPr>
              <a:spcBef>
                <a:spcPts val="1800"/>
              </a:spcBef>
              <a:spcAft>
                <a:spcPts val="600"/>
              </a:spcAft>
              <a:tabLst>
                <a:tab pos="2286000" algn="dec"/>
              </a:tabLst>
            </a:pPr>
            <a:r>
              <a:rPr lang="en-US" dirty="0">
                <a:solidFill>
                  <a:srgbClr val="002F5F"/>
                </a:solidFill>
                <a:latin typeface="+mn-lt"/>
                <a:ea typeface="Times New Roman" pitchFamily="18" charset="0"/>
                <a:cs typeface="Arial" charset="0"/>
              </a:rPr>
              <a:t>    Second/Third Trimester		  9/239	    	(3.8%)           (95% CI: 1.7–7.0)</a:t>
            </a:r>
          </a:p>
          <a:p>
            <a:pPr>
              <a:spcBef>
                <a:spcPts val="1800"/>
              </a:spcBef>
              <a:tabLst>
                <a:tab pos="2286000" algn="dec"/>
              </a:tabLst>
            </a:pPr>
            <a:r>
              <a:rPr lang="en-US" i="1" dirty="0">
                <a:solidFill>
                  <a:srgbClr val="C00000"/>
                </a:solidFill>
                <a:latin typeface="+mn-lt"/>
                <a:ea typeface="Times New Roman" pitchFamily="18" charset="0"/>
                <a:cs typeface="Arial" charset="0"/>
              </a:rPr>
              <a:t>* Includes One Neural Tube Defect </a:t>
            </a:r>
          </a:p>
        </p:txBody>
      </p:sp>
      <p:sp>
        <p:nvSpPr>
          <p:cNvPr id="11310" name="Text Box 46"/>
          <p:cNvSpPr txBox="1">
            <a:spLocks noChangeArrowheads="1"/>
          </p:cNvSpPr>
          <p:nvPr/>
        </p:nvSpPr>
        <p:spPr bwMode="auto">
          <a:xfrm>
            <a:off x="685800" y="177606"/>
            <a:ext cx="10972800" cy="584775"/>
          </a:xfrm>
          <a:prstGeom prst="rect">
            <a:avLst/>
          </a:prstGeom>
          <a:noFill/>
          <a:ln w="9525" algn="ctr">
            <a:noFill/>
            <a:miter lim="800000"/>
            <a:headEnd/>
            <a:tailEnd/>
          </a:ln>
          <a:effectLst/>
        </p:spPr>
        <p:txBody>
          <a:bodyPr wrap="square">
            <a:spAutoFit/>
          </a:bodyPr>
          <a:lstStyle/>
          <a:p>
            <a:pPr eaLnBrk="0" hangingPunct="0">
              <a:spcBef>
                <a:spcPct val="50000"/>
              </a:spcBef>
              <a:buClr>
                <a:srgbClr val="6600CC"/>
              </a:buClr>
              <a:buSzPct val="100000"/>
              <a:buFont typeface="Wingdings" pitchFamily="2" charset="2"/>
              <a:buNone/>
              <a:defRPr/>
            </a:pPr>
            <a:r>
              <a:rPr lang="en-US" sz="3200" b="1" dirty="0">
                <a:solidFill>
                  <a:srgbClr val="E31836"/>
                </a:solidFill>
                <a:latin typeface="+mj-lt"/>
              </a:rPr>
              <a:t>Overall Birth Defect Rate Among Live Births Exposed to DTG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4"/>
          <p:cNvSpPr txBox="1">
            <a:spLocks noChangeArrowheads="1"/>
          </p:cNvSpPr>
          <p:nvPr/>
        </p:nvSpPr>
        <p:spPr bwMode="auto">
          <a:xfrm>
            <a:off x="645037" y="193498"/>
            <a:ext cx="8915400" cy="584775"/>
          </a:xfrm>
          <a:prstGeom prst="rect">
            <a:avLst/>
          </a:prstGeom>
          <a:noFill/>
          <a:ln w="9525" algn="ctr">
            <a:noFill/>
            <a:miter lim="800000"/>
            <a:headEnd/>
            <a:tailEnd/>
          </a:ln>
          <a:effectLst/>
        </p:spPr>
        <p:txBody>
          <a:bodyPr wrap="square">
            <a:spAutoFit/>
          </a:bodyPr>
          <a:lstStyle/>
          <a:p>
            <a:pPr eaLnBrk="0" hangingPunct="0">
              <a:spcBef>
                <a:spcPct val="50000"/>
              </a:spcBef>
              <a:buClr>
                <a:srgbClr val="6600CC"/>
              </a:buClr>
              <a:buSzPct val="100000"/>
              <a:buFont typeface="Wingdings" pitchFamily="2" charset="2"/>
              <a:buNone/>
              <a:defRPr/>
            </a:pPr>
            <a:r>
              <a:rPr lang="en-US" sz="3200" b="1" dirty="0">
                <a:solidFill>
                  <a:srgbClr val="E31836"/>
                </a:solidFill>
                <a:latin typeface="+mj-lt"/>
                <a:cs typeface="Arial" panose="020B0604020202020204" pitchFamily="34" charset="0"/>
              </a:rPr>
              <a:t>Drug-Specific Overall Birth Defect Rates*</a:t>
            </a:r>
          </a:p>
        </p:txBody>
      </p:sp>
      <p:sp>
        <p:nvSpPr>
          <p:cNvPr id="15" name="Rectangle 3"/>
          <p:cNvSpPr>
            <a:spLocks noChangeArrowheads="1"/>
          </p:cNvSpPr>
          <p:nvPr/>
        </p:nvSpPr>
        <p:spPr bwMode="auto">
          <a:xfrm>
            <a:off x="184471" y="936881"/>
            <a:ext cx="9956800" cy="535531"/>
          </a:xfrm>
          <a:prstGeom prst="rect">
            <a:avLst/>
          </a:prstGeom>
          <a:noFill/>
          <a:ln w="9525">
            <a:noFill/>
            <a:miter lim="800000"/>
            <a:headEnd/>
            <a:tailEnd/>
          </a:ln>
        </p:spPr>
        <p:txBody>
          <a:bodyPr wrap="square">
            <a:spAutoFit/>
          </a:bodyPr>
          <a:lstStyle/>
          <a:p>
            <a:pPr algn="ctr">
              <a:lnSpc>
                <a:spcPct val="90000"/>
              </a:lnSpc>
              <a:spcBef>
                <a:spcPct val="20000"/>
              </a:spcBef>
              <a:buClr>
                <a:srgbClr val="6600CC"/>
              </a:buClr>
              <a:buSzPct val="100000"/>
              <a:tabLst>
                <a:tab pos="2971726" algn="l"/>
                <a:tab pos="4914777" algn="l"/>
              </a:tabLst>
            </a:pPr>
            <a:r>
              <a:rPr lang="en-US" sz="1600" dirty="0"/>
              <a:t>Prevalence of Birth Defects (95% CI) with 1</a:t>
            </a:r>
            <a:r>
              <a:rPr lang="en-US" sz="1600" baseline="30000" dirty="0"/>
              <a:t>st</a:t>
            </a:r>
            <a:r>
              <a:rPr lang="en-US" sz="1600" dirty="0"/>
              <a:t> Trimester Exposure: 1 January 1989 – 31 July 2019</a:t>
            </a:r>
            <a:br>
              <a:rPr lang="en-US" sz="1600" dirty="0"/>
            </a:br>
            <a:endParaRPr lang="en-US" sz="1600" dirty="0"/>
          </a:p>
        </p:txBody>
      </p:sp>
      <p:grpSp>
        <p:nvGrpSpPr>
          <p:cNvPr id="4" name="Group 3">
            <a:extLst>
              <a:ext uri="{FF2B5EF4-FFF2-40B4-BE49-F238E27FC236}">
                <a16:creationId xmlns:a16="http://schemas.microsoft.com/office/drawing/2014/main" id="{6E56C977-C159-47AB-86EE-81D27D7FF4EC}"/>
              </a:ext>
            </a:extLst>
          </p:cNvPr>
          <p:cNvGrpSpPr/>
          <p:nvPr/>
        </p:nvGrpSpPr>
        <p:grpSpPr>
          <a:xfrm>
            <a:off x="533400" y="1297739"/>
            <a:ext cx="9963942" cy="5432803"/>
            <a:chOff x="209870" y="966825"/>
            <a:chExt cx="9963942" cy="5432803"/>
          </a:xfrm>
        </p:grpSpPr>
        <p:sp>
          <p:nvSpPr>
            <p:cNvPr id="21" name="TextBox 20"/>
            <p:cNvSpPr txBox="1"/>
            <p:nvPr/>
          </p:nvSpPr>
          <p:spPr>
            <a:xfrm>
              <a:off x="505288" y="1129179"/>
              <a:ext cx="6282020" cy="830997"/>
            </a:xfrm>
            <a:prstGeom prst="rect">
              <a:avLst/>
            </a:prstGeom>
            <a:noFill/>
          </p:spPr>
          <p:txBody>
            <a:bodyPr wrap="square" rtlCol="0">
              <a:spAutoFit/>
            </a:bodyPr>
            <a:lstStyle/>
            <a:p>
              <a:r>
                <a:rPr lang="en-US" sz="1600" b="1" dirty="0"/>
                <a:t>*For drug to be included for comparison with population rates, must meet threshold of having ≥200 1</a:t>
              </a:r>
              <a:r>
                <a:rPr lang="en-US" sz="1600" b="1" baseline="30000" dirty="0"/>
                <a:t>st</a:t>
              </a:r>
              <a:r>
                <a:rPr lang="en-US" sz="1600" b="1" dirty="0"/>
                <a:t> trimester exposed pregnancies</a:t>
              </a:r>
            </a:p>
          </p:txBody>
        </p:sp>
        <p:grpSp>
          <p:nvGrpSpPr>
            <p:cNvPr id="40" name="Group 39">
              <a:extLst>
                <a:ext uri="{FF2B5EF4-FFF2-40B4-BE49-F238E27FC236}">
                  <a16:creationId xmlns:a16="http://schemas.microsoft.com/office/drawing/2014/main" id="{3D5B7F3C-FCF7-4BB2-8965-C1659BCA182C}"/>
                </a:ext>
              </a:extLst>
            </p:cNvPr>
            <p:cNvGrpSpPr/>
            <p:nvPr/>
          </p:nvGrpSpPr>
          <p:grpSpPr>
            <a:xfrm>
              <a:off x="6781800" y="966825"/>
              <a:ext cx="3392012" cy="912814"/>
              <a:chOff x="5733004" y="1194813"/>
              <a:chExt cx="3392001" cy="912815"/>
            </a:xfrm>
          </p:grpSpPr>
          <p:sp>
            <p:nvSpPr>
              <p:cNvPr id="42" name="TextBox 41">
                <a:extLst>
                  <a:ext uri="{FF2B5EF4-FFF2-40B4-BE49-F238E27FC236}">
                    <a16:creationId xmlns:a16="http://schemas.microsoft.com/office/drawing/2014/main" id="{97F8D93B-18A7-4584-B5CC-B20ECBC1E1EB}"/>
                  </a:ext>
                </a:extLst>
              </p:cNvPr>
              <p:cNvSpPr txBox="1"/>
              <p:nvPr/>
            </p:nvSpPr>
            <p:spPr>
              <a:xfrm>
                <a:off x="7686796" y="1258543"/>
                <a:ext cx="1438209" cy="707695"/>
              </a:xfrm>
              <a:prstGeom prst="rect">
                <a:avLst/>
              </a:prstGeom>
              <a:noFill/>
              <a:ln>
                <a:noFill/>
              </a:ln>
            </p:spPr>
            <p:txBody>
              <a:bodyPr wrap="none" rtlCol="0">
                <a:spAutoFit/>
              </a:bodyPr>
              <a:lstStyle/>
              <a:p>
                <a:pPr algn="ctr"/>
                <a:r>
                  <a:rPr lang="en-US" sz="1333" dirty="0">
                    <a:solidFill>
                      <a:srgbClr val="00B0F0"/>
                    </a:solidFill>
                  </a:rPr>
                  <a:t>Texas Birth </a:t>
                </a:r>
              </a:p>
              <a:p>
                <a:pPr algn="ctr"/>
                <a:r>
                  <a:rPr lang="en-US" sz="1333" dirty="0">
                    <a:solidFill>
                      <a:srgbClr val="00B0F0"/>
                    </a:solidFill>
                  </a:rPr>
                  <a:t>Defects Registry</a:t>
                </a:r>
              </a:p>
              <a:p>
                <a:pPr algn="ctr"/>
                <a:r>
                  <a:rPr lang="en-US" sz="1333" dirty="0">
                    <a:solidFill>
                      <a:srgbClr val="00B0F0"/>
                    </a:solidFill>
                  </a:rPr>
                  <a:t>(4.19%)</a:t>
                </a:r>
              </a:p>
            </p:txBody>
          </p:sp>
          <p:sp>
            <p:nvSpPr>
              <p:cNvPr id="43" name="TextBox 42">
                <a:extLst>
                  <a:ext uri="{FF2B5EF4-FFF2-40B4-BE49-F238E27FC236}">
                    <a16:creationId xmlns:a16="http://schemas.microsoft.com/office/drawing/2014/main" id="{F61199FA-6197-4E87-89E9-1577042D6DDD}"/>
                  </a:ext>
                </a:extLst>
              </p:cNvPr>
              <p:cNvSpPr txBox="1"/>
              <p:nvPr/>
            </p:nvSpPr>
            <p:spPr>
              <a:xfrm>
                <a:off x="5733004" y="1194813"/>
                <a:ext cx="1744574" cy="912815"/>
              </a:xfrm>
              <a:prstGeom prst="rect">
                <a:avLst/>
              </a:prstGeom>
              <a:noFill/>
            </p:spPr>
            <p:txBody>
              <a:bodyPr wrap="none" rtlCol="0">
                <a:spAutoFit/>
              </a:bodyPr>
              <a:lstStyle/>
              <a:p>
                <a:pPr algn="ctr"/>
                <a:r>
                  <a:rPr lang="en-US" sz="1333" dirty="0">
                    <a:solidFill>
                      <a:srgbClr val="C00000"/>
                    </a:solidFill>
                  </a:rPr>
                  <a:t>Metropolitan Atlanta </a:t>
                </a:r>
              </a:p>
              <a:p>
                <a:pPr algn="ctr"/>
                <a:r>
                  <a:rPr lang="en-US" sz="1333" dirty="0">
                    <a:solidFill>
                      <a:srgbClr val="C00000"/>
                    </a:solidFill>
                  </a:rPr>
                  <a:t>Congenital Defects </a:t>
                </a:r>
              </a:p>
              <a:p>
                <a:pPr algn="ctr"/>
                <a:r>
                  <a:rPr lang="en-US" sz="1333" dirty="0">
                    <a:solidFill>
                      <a:srgbClr val="C00000"/>
                    </a:solidFill>
                  </a:rPr>
                  <a:t>Program </a:t>
                </a:r>
              </a:p>
              <a:p>
                <a:pPr algn="ctr"/>
                <a:r>
                  <a:rPr lang="en-US" sz="1333" dirty="0">
                    <a:solidFill>
                      <a:srgbClr val="C00000"/>
                    </a:solidFill>
                  </a:rPr>
                  <a:t>(2.76%)</a:t>
                </a:r>
              </a:p>
            </p:txBody>
          </p:sp>
          <p:cxnSp>
            <p:nvCxnSpPr>
              <p:cNvPr id="44" name="Straight Arrow Connector 43">
                <a:extLst>
                  <a:ext uri="{FF2B5EF4-FFF2-40B4-BE49-F238E27FC236}">
                    <a16:creationId xmlns:a16="http://schemas.microsoft.com/office/drawing/2014/main" id="{355F5EA5-4E5B-45AC-BDE5-67DA644121E2}"/>
                  </a:ext>
                </a:extLst>
              </p:cNvPr>
              <p:cNvCxnSpPr>
                <a:cxnSpLocks/>
              </p:cNvCxnSpPr>
              <p:nvPr/>
            </p:nvCxnSpPr>
            <p:spPr>
              <a:xfrm flipH="1">
                <a:off x="7786546" y="1884688"/>
                <a:ext cx="295226" cy="222940"/>
              </a:xfrm>
              <a:prstGeom prst="straightConnector1">
                <a:avLst/>
              </a:prstGeom>
              <a:ln w="38100">
                <a:solidFill>
                  <a:srgbClr val="00B0F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A16D8540-7129-4D45-95AE-8781CFE4B52A}"/>
                  </a:ext>
                </a:extLst>
              </p:cNvPr>
              <p:cNvCxnSpPr>
                <a:cxnSpLocks/>
              </p:cNvCxnSpPr>
              <p:nvPr/>
            </p:nvCxnSpPr>
            <p:spPr>
              <a:xfrm>
                <a:off x="7020844" y="1721094"/>
                <a:ext cx="179262" cy="37280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50" name="TextBox 49">
              <a:extLst>
                <a:ext uri="{FF2B5EF4-FFF2-40B4-BE49-F238E27FC236}">
                  <a16:creationId xmlns:a16="http://schemas.microsoft.com/office/drawing/2014/main" id="{32AB7EDB-7A64-4FB1-969B-219F023F55C7}"/>
                </a:ext>
              </a:extLst>
            </p:cNvPr>
            <p:cNvSpPr txBox="1"/>
            <p:nvPr/>
          </p:nvSpPr>
          <p:spPr>
            <a:xfrm>
              <a:off x="209870" y="2717800"/>
              <a:ext cx="1413037" cy="1323439"/>
            </a:xfrm>
            <a:prstGeom prst="rect">
              <a:avLst/>
            </a:prstGeom>
            <a:noFill/>
          </p:spPr>
          <p:txBody>
            <a:bodyPr wrap="square" rtlCol="0">
              <a:spAutoFit/>
            </a:bodyPr>
            <a:lstStyle/>
            <a:p>
              <a:pPr algn="ctr"/>
              <a:r>
                <a:rPr lang="en-US" sz="2000" dirty="0">
                  <a:solidFill>
                    <a:srgbClr val="002F5F"/>
                  </a:solidFill>
                </a:rPr>
                <a:t>22 ARVs have</a:t>
              </a:r>
            </a:p>
            <a:p>
              <a:pPr algn="ctr"/>
              <a:r>
                <a:rPr lang="en-US" sz="2000" dirty="0">
                  <a:solidFill>
                    <a:srgbClr val="002F5F"/>
                  </a:solidFill>
                </a:rPr>
                <a:t>≥200 exposures</a:t>
              </a:r>
            </a:p>
          </p:txBody>
        </p:sp>
        <p:pic>
          <p:nvPicPr>
            <p:cNvPr id="2050" name="Picture 2">
              <a:extLst>
                <a:ext uri="{FF2B5EF4-FFF2-40B4-BE49-F238E27FC236}">
                  <a16:creationId xmlns:a16="http://schemas.microsoft.com/office/drawing/2014/main" id="{BA6DD6C7-4669-439E-BEC0-23667C2085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5699" y="1910243"/>
              <a:ext cx="8347549" cy="4489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1F48A89A-DF22-4B05-9BDD-1A866678CD84}"/>
                </a:ext>
              </a:extLst>
            </p:cNvPr>
            <p:cNvSpPr/>
            <p:nvPr/>
          </p:nvSpPr>
          <p:spPr>
            <a:xfrm>
              <a:off x="2049099" y="4411964"/>
              <a:ext cx="7812972" cy="17293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 name="Rectangle 15">
            <a:extLst>
              <a:ext uri="{FF2B5EF4-FFF2-40B4-BE49-F238E27FC236}">
                <a16:creationId xmlns:a16="http://schemas.microsoft.com/office/drawing/2014/main" id="{6412C881-3DE2-4A28-AE26-B3A2BCCE396A}"/>
              </a:ext>
            </a:extLst>
          </p:cNvPr>
          <p:cNvSpPr/>
          <p:nvPr/>
        </p:nvSpPr>
        <p:spPr>
          <a:xfrm>
            <a:off x="2189513" y="5659263"/>
            <a:ext cx="7996087" cy="17293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39725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4">
            <a:extLst>
              <a:ext uri="{FF2B5EF4-FFF2-40B4-BE49-F238E27FC236}">
                <a16:creationId xmlns:a16="http://schemas.microsoft.com/office/drawing/2014/main" id="{6D3D52D0-0A72-4FF5-BD74-719B8C408282}"/>
              </a:ext>
            </a:extLst>
          </p:cNvPr>
          <p:cNvSpPr>
            <a:spLocks noGrp="1"/>
          </p:cNvSpPr>
          <p:nvPr>
            <p:ph idx="1"/>
          </p:nvPr>
        </p:nvSpPr>
        <p:spPr>
          <a:xfrm>
            <a:off x="915986" y="1211388"/>
            <a:ext cx="11123614" cy="4435224"/>
          </a:xfrm>
        </p:spPr>
        <p:txBody>
          <a:bodyPr/>
          <a:lstStyle/>
          <a:p>
            <a:pPr marL="457200" indent="-457200">
              <a:lnSpc>
                <a:spcPct val="110000"/>
              </a:lnSpc>
              <a:buFont typeface="Arial" panose="020B0604020202020204" pitchFamily="34" charset="0"/>
              <a:buChar char="•"/>
            </a:pPr>
            <a:r>
              <a:rPr lang="en-US" sz="2800" dirty="0"/>
              <a:t>APR data through 31 July 2019 do not demonstrate an increased risk of overall birth defects with DTG use (3.4%) above the population expected rate of defects (2.7% and 4.2% from Metropolitan Atlanta Congenital Defects Program and Texas Birth Defects Registry, respectively). </a:t>
            </a:r>
          </a:p>
          <a:p>
            <a:pPr marL="457200" indent="-457200">
              <a:lnSpc>
                <a:spcPct val="110000"/>
              </a:lnSpc>
              <a:buFont typeface="Arial" panose="020B0604020202020204" pitchFamily="34" charset="0"/>
              <a:buChar char="•"/>
            </a:pPr>
            <a:endParaRPr lang="en-US" sz="2800" dirty="0"/>
          </a:p>
          <a:p>
            <a:pPr marL="457200" indent="-457200">
              <a:lnSpc>
                <a:spcPct val="110000"/>
              </a:lnSpc>
              <a:buFont typeface="Arial" panose="020B0604020202020204" pitchFamily="34" charset="0"/>
              <a:buChar char="•"/>
            </a:pPr>
            <a:r>
              <a:rPr lang="en-US" sz="2800" dirty="0"/>
              <a:t>In the updated APR data, there is one NTD with 312 periconception DTG exposures, giving an NTD prevalence of 0.30%.</a:t>
            </a:r>
          </a:p>
          <a:p>
            <a:pPr marL="342900" indent="-342900">
              <a:lnSpc>
                <a:spcPct val="110000"/>
              </a:lnSpc>
              <a:buFont typeface="Arial" panose="020B0604020202020204" pitchFamily="34" charset="0"/>
              <a:buChar char="•"/>
            </a:pPr>
            <a:endParaRPr lang="en-US" sz="2800" dirty="0"/>
          </a:p>
          <a:p>
            <a:pPr algn="ctr">
              <a:lnSpc>
                <a:spcPct val="110000"/>
              </a:lnSpc>
            </a:pPr>
            <a:endParaRPr lang="en-US" sz="2800" dirty="0"/>
          </a:p>
        </p:txBody>
      </p:sp>
      <p:sp>
        <p:nvSpPr>
          <p:cNvPr id="17411" name="Title 25">
            <a:extLst>
              <a:ext uri="{FF2B5EF4-FFF2-40B4-BE49-F238E27FC236}">
                <a16:creationId xmlns:a16="http://schemas.microsoft.com/office/drawing/2014/main" id="{9EB133E3-9DFE-4F2E-8086-AC3B3FA6DD82}"/>
              </a:ext>
            </a:extLst>
          </p:cNvPr>
          <p:cNvSpPr>
            <a:spLocks noGrp="1"/>
          </p:cNvSpPr>
          <p:nvPr>
            <p:ph type="title"/>
          </p:nvPr>
        </p:nvSpPr>
        <p:spPr>
          <a:xfrm>
            <a:off x="685800" y="152400"/>
            <a:ext cx="9550402" cy="838200"/>
          </a:xfrm>
        </p:spPr>
        <p:txBody>
          <a:bodyPr/>
          <a:lstStyle/>
          <a:p>
            <a:r>
              <a:rPr lang="en-US" altLang="en-US" sz="3600" dirty="0"/>
              <a:t>Conclusions</a:t>
            </a:r>
          </a:p>
        </p:txBody>
      </p:sp>
      <p:sp>
        <p:nvSpPr>
          <p:cNvPr id="12" name="Slide Number Placeholder 11">
            <a:extLst>
              <a:ext uri="{FF2B5EF4-FFF2-40B4-BE49-F238E27FC236}">
                <a16:creationId xmlns:a16="http://schemas.microsoft.com/office/drawing/2014/main" id="{0E05D0D7-B0BD-493F-8BA4-BB04DB289F6E}"/>
              </a:ext>
            </a:extLst>
          </p:cNvPr>
          <p:cNvSpPr>
            <a:spLocks noGrp="1"/>
          </p:cNvSpPr>
          <p:nvPr>
            <p:ph type="sldNum" sz="quarter" idx="4"/>
          </p:nvPr>
        </p:nvSpPr>
        <p:spPr/>
        <p:txBody>
          <a:bodyPr/>
          <a:lstStyle/>
          <a:p>
            <a:fld id="{724AC3FD-09E3-4FF5-A0F9-A72F20D7F301}" type="slidenum">
              <a:rPr lang="en-GB" smtClean="0"/>
              <a:pPr/>
              <a:t>17</a:t>
            </a:fld>
            <a:endParaRPr lang="en-GB" dirty="0"/>
          </a:p>
        </p:txBody>
      </p:sp>
    </p:spTree>
    <p:extLst>
      <p:ext uri="{BB962C8B-B14F-4D97-AF65-F5344CB8AC3E}">
        <p14:creationId xmlns:p14="http://schemas.microsoft.com/office/powerpoint/2010/main" val="3461771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4294967295"/>
          </p:nvPr>
        </p:nvSpPr>
        <p:spPr>
          <a:xfrm>
            <a:off x="685800" y="914400"/>
            <a:ext cx="10972800" cy="5257800"/>
          </a:xfrm>
          <a:solidFill>
            <a:schemeClr val="bg1"/>
          </a:solidFill>
        </p:spPr>
        <p:txBody>
          <a:bodyPr>
            <a:noAutofit/>
          </a:bodyPr>
          <a:lstStyle/>
          <a:p>
            <a:pPr marL="355527" indent="-355527">
              <a:lnSpc>
                <a:spcPct val="110000"/>
              </a:lnSpc>
              <a:spcBef>
                <a:spcPts val="400"/>
              </a:spcBef>
              <a:spcAft>
                <a:spcPts val="800"/>
              </a:spcAft>
              <a:buClr>
                <a:srgbClr val="C00000"/>
              </a:buClr>
              <a:buSzPts val="2400"/>
              <a:buFont typeface="Noto Sans Symbols"/>
              <a:buChar char="▪"/>
              <a:defRPr/>
            </a:pPr>
            <a:r>
              <a:rPr lang="en-US" sz="2800" dirty="0"/>
              <a:t>The number of pregnancies enrolled in the APR with DTG periconception exposure are currently insufficient to rule out or confirm any potential association of DTG with NTD. </a:t>
            </a:r>
          </a:p>
          <a:p>
            <a:pPr marL="355527" indent="-355527">
              <a:lnSpc>
                <a:spcPct val="110000"/>
              </a:lnSpc>
              <a:spcBef>
                <a:spcPts val="400"/>
              </a:spcBef>
              <a:spcAft>
                <a:spcPts val="800"/>
              </a:spcAft>
              <a:buClr>
                <a:srgbClr val="C00000"/>
              </a:buClr>
              <a:buSzPts val="2400"/>
              <a:buFont typeface="Noto Sans Symbols"/>
              <a:buChar char="▪"/>
              <a:defRPr/>
            </a:pPr>
            <a:r>
              <a:rPr lang="en-US" sz="2800" dirty="0"/>
              <a:t>APR continues to closely monitor birth defects in pregnancies exposed to DTG and other integrase inhibitors, including NTDs with periconception exposure.</a:t>
            </a:r>
          </a:p>
          <a:p>
            <a:pPr marL="355527" indent="-355527">
              <a:lnSpc>
                <a:spcPct val="110000"/>
              </a:lnSpc>
              <a:spcBef>
                <a:spcPts val="400"/>
              </a:spcBef>
              <a:spcAft>
                <a:spcPts val="800"/>
              </a:spcAft>
              <a:buClr>
                <a:srgbClr val="C00000"/>
              </a:buClr>
              <a:buSzPts val="2400"/>
              <a:buFont typeface="Noto Sans Symbols"/>
              <a:buChar char="▪"/>
              <a:defRPr/>
            </a:pPr>
            <a:r>
              <a:rPr lang="en-US" sz="2800" dirty="0"/>
              <a:t>Healthcare providers are encouraged to continue to report pregnancies with prospective antiretroviral exposures to the APR, especially those involving newer ARVs [</a:t>
            </a:r>
            <a:r>
              <a:rPr lang="en-US" sz="2800" u="sng" dirty="0">
                <a:solidFill>
                  <a:schemeClr val="hlink"/>
                </a:solidFill>
                <a:hlinkClick r:id="rId3"/>
              </a:rPr>
              <a:t>www.APRegistry.com</a:t>
            </a:r>
            <a:r>
              <a:rPr lang="en-US" sz="2800" u="sng" dirty="0">
                <a:solidFill>
                  <a:schemeClr val="hlink"/>
                </a:solidFill>
              </a:rPr>
              <a:t>]</a:t>
            </a:r>
            <a:r>
              <a:rPr lang="en-US" sz="2800" dirty="0"/>
              <a:t> </a:t>
            </a:r>
          </a:p>
          <a:p>
            <a:pPr marL="355527" indent="-355527">
              <a:lnSpc>
                <a:spcPct val="110000"/>
              </a:lnSpc>
              <a:spcBef>
                <a:spcPts val="400"/>
              </a:spcBef>
              <a:spcAft>
                <a:spcPts val="800"/>
              </a:spcAft>
              <a:buClr>
                <a:srgbClr val="C00000"/>
              </a:buClr>
              <a:buSzPts val="2400"/>
              <a:buFont typeface="Noto Sans Symbols"/>
              <a:buChar char="▪"/>
              <a:defRPr/>
            </a:pPr>
            <a:endParaRPr lang="en-US" sz="2933" dirty="0"/>
          </a:p>
        </p:txBody>
      </p:sp>
      <p:sp>
        <p:nvSpPr>
          <p:cNvPr id="3076" name="Text Box 4"/>
          <p:cNvSpPr txBox="1">
            <a:spLocks noChangeArrowheads="1"/>
          </p:cNvSpPr>
          <p:nvPr/>
        </p:nvSpPr>
        <p:spPr bwMode="auto">
          <a:xfrm>
            <a:off x="680720" y="268069"/>
            <a:ext cx="9347200" cy="646331"/>
          </a:xfrm>
          <a:prstGeom prst="rect">
            <a:avLst/>
          </a:prstGeom>
          <a:noFill/>
          <a:ln w="9525" algn="ctr">
            <a:noFill/>
            <a:miter lim="800000"/>
            <a:headEnd/>
            <a:tailEnd/>
          </a:ln>
          <a:effectLst/>
        </p:spPr>
        <p:txBody>
          <a:bodyPr wrap="square">
            <a:spAutoFit/>
          </a:bodyPr>
          <a:lstStyle/>
          <a:p>
            <a:pPr eaLnBrk="0" hangingPunct="0">
              <a:spcBef>
                <a:spcPct val="50000"/>
              </a:spcBef>
              <a:buClr>
                <a:srgbClr val="6600CC"/>
              </a:buClr>
              <a:buSzPct val="100000"/>
              <a:buFont typeface="Wingdings" pitchFamily="2" charset="2"/>
              <a:buNone/>
              <a:defRPr/>
            </a:pPr>
            <a:r>
              <a:rPr lang="en-US" sz="3600" b="1" dirty="0">
                <a:solidFill>
                  <a:srgbClr val="E31836"/>
                </a:solidFill>
                <a:latin typeface="+mj-lt"/>
              </a:rPr>
              <a:t>Conclusions (cont.)</a:t>
            </a:r>
          </a:p>
        </p:txBody>
      </p:sp>
    </p:spTree>
    <p:extLst>
      <p:ext uri="{BB962C8B-B14F-4D97-AF65-F5344CB8AC3E}">
        <p14:creationId xmlns:p14="http://schemas.microsoft.com/office/powerpoint/2010/main" val="12717916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4294967295"/>
          </p:nvPr>
        </p:nvSpPr>
        <p:spPr>
          <a:xfrm>
            <a:off x="508000" y="1138475"/>
            <a:ext cx="10261600" cy="5109923"/>
          </a:xfrm>
        </p:spPr>
        <p:txBody>
          <a:bodyPr>
            <a:noAutofit/>
          </a:bodyPr>
          <a:lstStyle/>
          <a:p>
            <a:endParaRPr lang="en-US" dirty="0"/>
          </a:p>
          <a:p>
            <a:endParaRPr lang="en-US" dirty="0">
              <a:solidFill>
                <a:srgbClr val="002F5F"/>
              </a:solidFill>
            </a:endParaRPr>
          </a:p>
          <a:p>
            <a:r>
              <a:rPr lang="en-US" sz="2800" dirty="0">
                <a:solidFill>
                  <a:srgbClr val="002F5F"/>
                </a:solidFill>
              </a:rPr>
              <a:t>The Antiretroviral Pregnancy Registry finds no apparent increases in frequency of defects with first trimester exposures to ARVs compared to exposures starting later in pregnancy and no pattern to suggest a common cause; however, potential limitations of registries should be recognized. </a:t>
            </a:r>
          </a:p>
          <a:p>
            <a:endParaRPr lang="en-US" dirty="0">
              <a:solidFill>
                <a:srgbClr val="002F5F"/>
              </a:solidFill>
            </a:endParaRPr>
          </a:p>
          <a:p>
            <a:r>
              <a:rPr lang="en-US" dirty="0">
                <a:solidFill>
                  <a:srgbClr val="002F5F"/>
                </a:solidFill>
              </a:rPr>
              <a:t>Providers are strongly encouraged to report eligible patients to </a:t>
            </a:r>
            <a:r>
              <a:rPr lang="en-US" b="1" u="sng" dirty="0">
                <a:solidFill>
                  <a:srgbClr val="002F5F"/>
                </a:solidFill>
                <a:hlinkClick r:id="rId3">
                  <a:extLst>
                    <a:ext uri="{A12FA001-AC4F-418D-AE19-62706E023703}">
                      <ahyp:hlinkClr xmlns:ahyp="http://schemas.microsoft.com/office/drawing/2018/hyperlinkcolor" val="tx"/>
                    </a:ext>
                  </a:extLst>
                </a:hlinkClick>
              </a:rPr>
              <a:t>SM_APR@APRegistry.com</a:t>
            </a:r>
            <a:r>
              <a:rPr lang="en-US" b="1" dirty="0">
                <a:solidFill>
                  <a:srgbClr val="002F5F"/>
                </a:solidFill>
              </a:rPr>
              <a:t> </a:t>
            </a:r>
            <a:r>
              <a:rPr lang="en-US" dirty="0">
                <a:solidFill>
                  <a:srgbClr val="002F5F"/>
                </a:solidFill>
              </a:rPr>
              <a:t>or visit </a:t>
            </a:r>
            <a:r>
              <a:rPr lang="en-US" b="1" u="sng" dirty="0">
                <a:solidFill>
                  <a:srgbClr val="002F5F"/>
                </a:solidFill>
                <a:hlinkClick r:id="rId4">
                  <a:extLst>
                    <a:ext uri="{A12FA001-AC4F-418D-AE19-62706E023703}">
                      <ahyp:hlinkClr xmlns:ahyp="http://schemas.microsoft.com/office/drawing/2018/hyperlinkcolor" val="tx"/>
                    </a:ext>
                  </a:extLst>
                </a:hlinkClick>
              </a:rPr>
              <a:t>www.APRegistry.com</a:t>
            </a:r>
            <a:r>
              <a:rPr lang="en-US" dirty="0">
                <a:solidFill>
                  <a:srgbClr val="002F5F"/>
                </a:solidFill>
              </a:rPr>
              <a:t>.  </a:t>
            </a:r>
          </a:p>
        </p:txBody>
      </p:sp>
      <p:sp>
        <p:nvSpPr>
          <p:cNvPr id="3076" name="Text Box 4"/>
          <p:cNvSpPr txBox="1">
            <a:spLocks noChangeArrowheads="1"/>
          </p:cNvSpPr>
          <p:nvPr/>
        </p:nvSpPr>
        <p:spPr bwMode="auto">
          <a:xfrm>
            <a:off x="508000" y="358776"/>
            <a:ext cx="10261600" cy="626197"/>
          </a:xfrm>
          <a:prstGeom prst="rect">
            <a:avLst/>
          </a:prstGeom>
          <a:noFill/>
          <a:ln w="9525" algn="ctr">
            <a:noFill/>
            <a:miter lim="800000"/>
            <a:headEnd/>
            <a:tailEnd/>
          </a:ln>
          <a:effectLst/>
        </p:spPr>
        <p:txBody>
          <a:bodyPr wrap="square">
            <a:spAutoFit/>
          </a:bodyPr>
          <a:lstStyle/>
          <a:p>
            <a:pPr marL="0" lvl="1" indent="0">
              <a:lnSpc>
                <a:spcPct val="120000"/>
              </a:lnSpc>
              <a:spcBef>
                <a:spcPts val="1400"/>
              </a:spcBef>
              <a:spcAft>
                <a:spcPts val="0"/>
              </a:spcAft>
              <a:buClr>
                <a:schemeClr val="dk1"/>
              </a:buClr>
              <a:buSzPts val="2400"/>
              <a:buNone/>
              <a:defRPr/>
            </a:pPr>
            <a:r>
              <a:rPr lang="en-US" sz="3200" b="1" dirty="0">
                <a:solidFill>
                  <a:srgbClr val="E31836"/>
                </a:solidFill>
                <a:latin typeface="+mj-lt"/>
              </a:rPr>
              <a:t>ADVISORY COMMITTEE CONSENSUS Statement (Précis)  </a:t>
            </a:r>
          </a:p>
        </p:txBody>
      </p:sp>
    </p:spTree>
    <p:extLst>
      <p:ext uri="{BB962C8B-B14F-4D97-AF65-F5344CB8AC3E}">
        <p14:creationId xmlns:p14="http://schemas.microsoft.com/office/powerpoint/2010/main" val="2682775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3"/>
          <p:cNvSpPr txBox="1">
            <a:spLocks noChangeArrowheads="1"/>
          </p:cNvSpPr>
          <p:nvPr/>
        </p:nvSpPr>
        <p:spPr>
          <a:xfrm>
            <a:off x="685799" y="1066801"/>
            <a:ext cx="11310952" cy="5333999"/>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527" marR="0" lvl="0" indent="-355527" algn="l" defTabSz="914400" rtl="0" eaLnBrk="1" fontAlgn="auto" latinLnBrk="0" hangingPunct="1">
              <a:lnSpc>
                <a:spcPct val="105000"/>
              </a:lnSpc>
              <a:spcBef>
                <a:spcPts val="935"/>
              </a:spcBef>
              <a:spcAft>
                <a:spcPts val="0"/>
              </a:spcAft>
              <a:buClr>
                <a:srgbClr val="C00000"/>
              </a:buClr>
              <a:buSzPts val="1815"/>
              <a:buFont typeface="Noto Sans Symbols"/>
              <a:buChar char="▪"/>
              <a:tabLst/>
              <a:defRPr/>
            </a:pPr>
            <a:r>
              <a:rPr kumimoji="0" lang="en-US" sz="2133"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rPr>
              <a:t>The APR is a collaborative project jointly funded by the following manufacturers of ARVs: </a:t>
            </a:r>
          </a:p>
          <a:p>
            <a:pPr marL="355527" marR="0" lvl="0" indent="-355527" algn="l" defTabSz="914400" rtl="0" eaLnBrk="1" fontAlgn="auto" latinLnBrk="0" hangingPunct="1">
              <a:lnSpc>
                <a:spcPct val="105000"/>
              </a:lnSpc>
              <a:spcBef>
                <a:spcPts val="935"/>
              </a:spcBef>
              <a:spcAft>
                <a:spcPts val="0"/>
              </a:spcAft>
              <a:buClr>
                <a:srgbClr val="C00000"/>
              </a:buClr>
              <a:buSzPts val="1815"/>
              <a:buFont typeface="Noto Sans Symbols"/>
              <a:buChar char="▪"/>
              <a:tabLst/>
              <a:defRPr/>
            </a:pPr>
            <a:endParaRPr kumimoji="0" lang="en-US" sz="2133"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endParaRPr>
          </a:p>
          <a:p>
            <a:pPr marL="355527" marR="0" lvl="0" indent="-355527" algn="l" defTabSz="914400" rtl="0" eaLnBrk="1" fontAlgn="auto" latinLnBrk="0" hangingPunct="1">
              <a:lnSpc>
                <a:spcPct val="105000"/>
              </a:lnSpc>
              <a:spcBef>
                <a:spcPts val="935"/>
              </a:spcBef>
              <a:spcAft>
                <a:spcPts val="0"/>
              </a:spcAft>
              <a:buClr>
                <a:srgbClr val="C00000"/>
              </a:buClr>
              <a:buSzPts val="1815"/>
              <a:buFont typeface="Noto Sans Symbols"/>
              <a:buChar char="▪"/>
              <a:tabLst/>
              <a:defRPr/>
            </a:pPr>
            <a:endParaRPr kumimoji="0" lang="en-US" sz="2133"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endParaRPr>
          </a:p>
          <a:p>
            <a:pPr marL="355527" marR="0" lvl="0" indent="-355527" algn="l" defTabSz="914400" rtl="0" eaLnBrk="1" fontAlgn="auto" latinLnBrk="0" hangingPunct="1">
              <a:lnSpc>
                <a:spcPct val="105000"/>
              </a:lnSpc>
              <a:spcBef>
                <a:spcPts val="935"/>
              </a:spcBef>
              <a:spcAft>
                <a:spcPts val="0"/>
              </a:spcAft>
              <a:buClr>
                <a:srgbClr val="C00000"/>
              </a:buClr>
              <a:buSzPts val="1815"/>
              <a:buFont typeface="Noto Sans Symbols"/>
              <a:buChar char="▪"/>
              <a:tabLst/>
              <a:defRPr/>
            </a:pPr>
            <a:endParaRPr kumimoji="0" lang="en-US" sz="2133"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endParaRPr>
          </a:p>
          <a:p>
            <a:pPr marL="355527" marR="0" lvl="0" indent="-355527" algn="l" defTabSz="914400" rtl="0" eaLnBrk="1" fontAlgn="auto" latinLnBrk="0" hangingPunct="1">
              <a:lnSpc>
                <a:spcPct val="105000"/>
              </a:lnSpc>
              <a:spcBef>
                <a:spcPts val="935"/>
              </a:spcBef>
              <a:spcAft>
                <a:spcPts val="0"/>
              </a:spcAft>
              <a:buClr>
                <a:srgbClr val="C00000"/>
              </a:buClr>
              <a:buSzPts val="1815"/>
              <a:buFont typeface="Noto Sans Symbols"/>
              <a:buChar char="▪"/>
              <a:tabLst/>
              <a:defRPr/>
            </a:pPr>
            <a:endParaRPr kumimoji="0" lang="en-US" sz="2133"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endParaRPr>
          </a:p>
          <a:p>
            <a:pPr marL="355527" marR="0" lvl="0" indent="-355527" algn="l" defTabSz="914400" rtl="0" eaLnBrk="1" fontAlgn="auto" latinLnBrk="0" hangingPunct="1">
              <a:lnSpc>
                <a:spcPct val="105000"/>
              </a:lnSpc>
              <a:spcBef>
                <a:spcPts val="935"/>
              </a:spcBef>
              <a:spcAft>
                <a:spcPts val="0"/>
              </a:spcAft>
              <a:buClr>
                <a:srgbClr val="C00000"/>
              </a:buClr>
              <a:buSzPts val="1815"/>
              <a:buFont typeface="Noto Sans Symbols"/>
              <a:buChar char="▪"/>
              <a:tabLst/>
              <a:defRPr/>
            </a:pPr>
            <a:endParaRPr kumimoji="0" lang="en-US" sz="2133"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endParaRPr>
          </a:p>
          <a:p>
            <a:pPr marL="355527" marR="0" lvl="0" indent="-355527" algn="l" defTabSz="914400" rtl="0" eaLnBrk="1" fontAlgn="auto" latinLnBrk="0" hangingPunct="1">
              <a:lnSpc>
                <a:spcPct val="105000"/>
              </a:lnSpc>
              <a:spcBef>
                <a:spcPts val="935"/>
              </a:spcBef>
              <a:spcAft>
                <a:spcPts val="0"/>
              </a:spcAft>
              <a:buClr>
                <a:srgbClr val="C00000"/>
              </a:buClr>
              <a:buSzPts val="1815"/>
              <a:buFont typeface="Noto Sans Symbols"/>
              <a:buChar char="▪"/>
              <a:tabLst/>
              <a:defRPr/>
            </a:pPr>
            <a:endParaRPr kumimoji="0" lang="en-US" sz="2133"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endParaRPr>
          </a:p>
          <a:p>
            <a:pPr marL="355527" marR="0" lvl="0" indent="-355527" algn="l" defTabSz="914400" rtl="0" eaLnBrk="1" fontAlgn="auto" latinLnBrk="0" hangingPunct="1">
              <a:lnSpc>
                <a:spcPct val="105000"/>
              </a:lnSpc>
              <a:spcBef>
                <a:spcPts val="935"/>
              </a:spcBef>
              <a:spcAft>
                <a:spcPts val="0"/>
              </a:spcAft>
              <a:buClr>
                <a:srgbClr val="C00000"/>
              </a:buClr>
              <a:buSzPts val="1815"/>
              <a:buFont typeface="Noto Sans Symbols"/>
              <a:buChar char="▪"/>
              <a:tabLst/>
              <a:defRPr/>
            </a:pPr>
            <a:endParaRPr kumimoji="0" lang="en-US" sz="2133"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endParaRPr>
          </a:p>
          <a:p>
            <a:pPr marL="355527" marR="0" lvl="0" indent="-355527" algn="l" defTabSz="914400" rtl="0" eaLnBrk="1" fontAlgn="auto" latinLnBrk="0" hangingPunct="1">
              <a:lnSpc>
                <a:spcPct val="105000"/>
              </a:lnSpc>
              <a:spcBef>
                <a:spcPts val="935"/>
              </a:spcBef>
              <a:spcAft>
                <a:spcPts val="0"/>
              </a:spcAft>
              <a:buClr>
                <a:srgbClr val="C00000"/>
              </a:buClr>
              <a:buSzPts val="1815"/>
              <a:buFont typeface="Noto Sans Symbols"/>
              <a:buChar char="▪"/>
              <a:tabLst/>
              <a:defRPr/>
            </a:pPr>
            <a:r>
              <a:rPr kumimoji="0" lang="en-US" sz="2130"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rPr>
              <a:t>I am an employee of ViiV Healthcare &amp; own company (GSK) stock</a:t>
            </a:r>
          </a:p>
          <a:p>
            <a:pPr marL="266652" marR="0" lvl="0" indent="-266652" algn="l" defTabSz="914400" rtl="0" eaLnBrk="1" fontAlgn="auto" latinLnBrk="0" hangingPunct="1">
              <a:lnSpc>
                <a:spcPct val="105000"/>
              </a:lnSpc>
              <a:spcBef>
                <a:spcPts val="701"/>
              </a:spcBef>
              <a:spcAft>
                <a:spcPts val="0"/>
              </a:spcAft>
              <a:buClr>
                <a:srgbClr val="C00000"/>
              </a:buClr>
              <a:buSzPts val="1815"/>
              <a:buFont typeface="Noto Sans Symbols"/>
              <a:buChar char="▪"/>
              <a:tabLst/>
              <a:defRPr/>
            </a:pPr>
            <a:r>
              <a:rPr kumimoji="0" lang="en-US" sz="2130"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rPr>
              <a:t>The views are those of the authors and do not reflect the opinions of the</a:t>
            </a:r>
          </a:p>
          <a:p>
            <a:pPr marL="0" marR="0" lvl="0" indent="228600" algn="l" defTabSz="914400" rtl="0" eaLnBrk="1" fontAlgn="auto" latinLnBrk="0" hangingPunct="1">
              <a:lnSpc>
                <a:spcPct val="100000"/>
              </a:lnSpc>
              <a:spcBef>
                <a:spcPts val="0"/>
              </a:spcBef>
              <a:spcAft>
                <a:spcPts val="0"/>
              </a:spcAft>
              <a:buClr>
                <a:srgbClr val="C00000"/>
              </a:buClr>
              <a:buSzPts val="1815"/>
              <a:buFont typeface="Arial" pitchFamily="34" charset="0"/>
              <a:buNone/>
              <a:tabLst/>
              <a:defRPr/>
            </a:pPr>
            <a:r>
              <a:rPr kumimoji="0" lang="en-US" sz="2130" b="0" i="0" u="none" strike="noStrike" kern="1200" cap="none" spc="0" normalizeH="0" baseline="0" noProof="0" dirty="0">
                <a:ln>
                  <a:noFill/>
                </a:ln>
                <a:solidFill>
                  <a:srgbClr val="002F5F"/>
                </a:solidFill>
                <a:effectLst/>
                <a:uLnTx/>
                <a:uFillTx/>
                <a:latin typeface="Arial" panose="020B0604020202020204" pitchFamily="34" charset="0"/>
                <a:ea typeface="+mn-ea"/>
                <a:cs typeface="Arial" panose="020B0604020202020204" pitchFamily="34" charset="0"/>
              </a:rPr>
              <a:t> U.S. Department of State or the U.S. government </a:t>
            </a:r>
          </a:p>
          <a:p>
            <a:pPr marL="355527" marR="0" lvl="0" indent="-355527" algn="l" defTabSz="914400" rtl="0" eaLnBrk="1" fontAlgn="auto" latinLnBrk="0" hangingPunct="1">
              <a:lnSpc>
                <a:spcPct val="105000"/>
              </a:lnSpc>
              <a:spcBef>
                <a:spcPts val="935"/>
              </a:spcBef>
              <a:spcAft>
                <a:spcPts val="0"/>
              </a:spcAft>
              <a:buClr>
                <a:srgbClr val="C00000"/>
              </a:buClr>
              <a:buSzPts val="1815"/>
              <a:buFont typeface="Noto Sans Symbols"/>
              <a:buChar char="▪"/>
              <a:tabLst/>
              <a:defRPr/>
            </a:pPr>
            <a:endParaRPr kumimoji="0" lang="en-US" sz="213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 name="Title 4"/>
          <p:cNvSpPr>
            <a:spLocks noGrp="1"/>
          </p:cNvSpPr>
          <p:nvPr>
            <p:ph type="title" idx="4294967295"/>
          </p:nvPr>
        </p:nvSpPr>
        <p:spPr>
          <a:xfrm>
            <a:off x="685799" y="27959"/>
            <a:ext cx="10535129" cy="914400"/>
          </a:xfrm>
        </p:spPr>
        <p:txBody>
          <a:bodyPr>
            <a:normAutofit/>
          </a:bodyPr>
          <a:lstStyle/>
          <a:p>
            <a:pPr algn="l" eaLnBrk="0" hangingPunct="0">
              <a:spcBef>
                <a:spcPct val="50000"/>
              </a:spcBef>
              <a:defRPr/>
            </a:pPr>
            <a:r>
              <a:rPr lang="en-US" sz="3600" dirty="0"/>
              <a:t>Disclosures</a:t>
            </a:r>
          </a:p>
        </p:txBody>
      </p:sp>
      <p:sp>
        <p:nvSpPr>
          <p:cNvPr id="7" name="Rectangle 3"/>
          <p:cNvSpPr txBox="1">
            <a:spLocks noChangeArrowheads="1"/>
          </p:cNvSpPr>
          <p:nvPr/>
        </p:nvSpPr>
        <p:spPr>
          <a:xfrm>
            <a:off x="1371600" y="1485899"/>
            <a:ext cx="5130801" cy="3505199"/>
          </a:xfrm>
          <a:prstGeom prst="rect">
            <a:avLst/>
          </a:prstGeom>
        </p:spPr>
        <p:txBody>
          <a:bodyPr vert="horz" lIns="122767" tIns="61384" rIns="122767" bIns="61384"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ct val="0"/>
              </a:spcBef>
              <a:spcAft>
                <a:spcPct val="0"/>
              </a:spcAft>
              <a:buClrTx/>
              <a:buSzTx/>
              <a:buFont typeface="Arial" pitchFamily="34" charset="0"/>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AbbVie</a:t>
            </a:r>
          </a:p>
          <a:p>
            <a:pPr marL="0" marR="0" lvl="0" indent="0" algn="l" defTabSz="914400" rtl="0" eaLnBrk="1" fontAlgn="auto" latinLnBrk="0" hangingPunct="1">
              <a:lnSpc>
                <a:spcPct val="90000"/>
              </a:lnSpc>
              <a:spcBef>
                <a:spcPct val="0"/>
              </a:spcBef>
              <a:spcAft>
                <a:spcPct val="0"/>
              </a:spcAft>
              <a:buClrTx/>
              <a:buSzTx/>
              <a:buFont typeface="Arial" pitchFamily="34" charset="0"/>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Accord Healthcare</a:t>
            </a:r>
          </a:p>
          <a:p>
            <a:pPr marL="0" marR="0" lvl="0" indent="0" algn="l" defTabSz="914400" rtl="0" eaLnBrk="1" fontAlgn="auto" latinLnBrk="0" hangingPunct="1">
              <a:lnSpc>
                <a:spcPct val="90000"/>
              </a:lnSpc>
              <a:spcBef>
                <a:spcPct val="0"/>
              </a:spcBef>
              <a:spcAft>
                <a:spcPct val="0"/>
              </a:spcAft>
              <a:buClrTx/>
              <a:buSzTx/>
              <a:buFont typeface="Arial" pitchFamily="34" charset="0"/>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Alvogen</a:t>
            </a:r>
          </a:p>
          <a:p>
            <a:pPr marL="0" marR="0" lvl="0" indent="0" algn="l" defTabSz="914400" rtl="0" eaLnBrk="1" fontAlgn="auto" latinLnBrk="0" hangingPunct="1">
              <a:lnSpc>
                <a:spcPct val="90000"/>
              </a:lnSpc>
              <a:spcBef>
                <a:spcPct val="0"/>
              </a:spcBef>
              <a:spcAft>
                <a:spcPct val="0"/>
              </a:spcAft>
              <a:buClrTx/>
              <a:buSzTx/>
              <a:buFont typeface="Arial" pitchFamily="34" charset="0"/>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Amneal Pharmaceuticals</a:t>
            </a:r>
          </a:p>
          <a:p>
            <a:pPr marL="0" marR="0" lvl="0" indent="0" algn="l" defTabSz="914400" rtl="0" eaLnBrk="1" fontAlgn="auto" latinLnBrk="0" hangingPunct="1">
              <a:lnSpc>
                <a:spcPct val="90000"/>
              </a:lnSpc>
              <a:spcBef>
                <a:spcPct val="0"/>
              </a:spcBef>
              <a:spcAft>
                <a:spcPct val="0"/>
              </a:spcAft>
              <a:buClrTx/>
              <a:buSzTx/>
              <a:buFont typeface="Arial" pitchFamily="34" charset="0"/>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Apotex</a:t>
            </a:r>
            <a:b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b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Aurobindo Pharma</a:t>
            </a:r>
            <a:b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b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Boehringer Ingelheim Pharmaceuticals</a:t>
            </a:r>
            <a:b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b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Bristol-Myers Squibb Company</a:t>
            </a:r>
          </a:p>
          <a:p>
            <a:pPr marL="0" marR="0" lvl="0" indent="0" algn="l" defTabSz="914400" rtl="0" eaLnBrk="1" fontAlgn="auto" latinLnBrk="0" hangingPunct="1">
              <a:lnSpc>
                <a:spcPct val="90000"/>
              </a:lnSpc>
              <a:spcBef>
                <a:spcPct val="0"/>
              </a:spcBef>
              <a:spcAft>
                <a:spcPct val="0"/>
              </a:spcAft>
              <a:buClrTx/>
              <a:buSzTx/>
              <a:buFont typeface="Arial" pitchFamily="34" charset="0"/>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Celltrion</a:t>
            </a:r>
            <a:b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b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Cipla</a:t>
            </a:r>
          </a:p>
          <a:p>
            <a:pPr marL="0" marR="0" lvl="0" indent="0" algn="l" defTabSz="914400" rtl="0" eaLnBrk="1" fontAlgn="auto" latinLnBrk="0" hangingPunct="1">
              <a:lnSpc>
                <a:spcPct val="90000"/>
              </a:lnSpc>
              <a:spcBef>
                <a:spcPct val="0"/>
              </a:spcBef>
              <a:spcAft>
                <a:spcPct val="0"/>
              </a:spcAft>
              <a:buClrTx/>
              <a:buSzTx/>
              <a:buFont typeface="Arial" pitchFamily="34" charset="0"/>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F. Hoffman La-Roche</a:t>
            </a:r>
          </a:p>
          <a:p>
            <a:pPr marL="0" marR="0" lvl="0" indent="0" algn="l" defTabSz="914400" rtl="0" eaLnBrk="1" fontAlgn="auto" latinLnBrk="0" hangingPunct="1">
              <a:lnSpc>
                <a:spcPct val="90000"/>
              </a:lnSpc>
              <a:spcBef>
                <a:spcPct val="0"/>
              </a:spcBef>
              <a:spcAft>
                <a:spcPct val="0"/>
              </a:spcAft>
              <a:buClrTx/>
              <a:buSzTx/>
              <a:buFont typeface="Arial" pitchFamily="34" charset="0"/>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Gilead Sciences</a:t>
            </a:r>
            <a:b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b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Hetero Labs</a:t>
            </a:r>
            <a:b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b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Hikma Pharmaeuticals USA </a:t>
            </a:r>
          </a:p>
          <a:p>
            <a:pPr marL="0" marR="0" lvl="0" indent="0" algn="l" defTabSz="914400" rtl="0" eaLnBrk="1" fontAlgn="auto" latinLnBrk="0" hangingPunct="1">
              <a:lnSpc>
                <a:spcPct val="90000"/>
              </a:lnSpc>
              <a:spcBef>
                <a:spcPct val="0"/>
              </a:spcBef>
              <a:spcAft>
                <a:spcPct val="0"/>
              </a:spcAft>
              <a:buClrTx/>
              <a:buSzTx/>
              <a:buFont typeface="Arial" pitchFamily="34" charset="0"/>
              <a:buNone/>
              <a:tabLst/>
              <a:defRPr/>
            </a:pPr>
            <a:br>
              <a:rPr kumimoji="0" lang="en-US" sz="1867"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br>
            <a:endParaRPr kumimoji="0" lang="en-US" sz="1867" b="0" i="0" u="none" strike="noStrike" kern="1200" cap="none" spc="0" normalizeH="0" baseline="0" noProof="0" dirty="0">
              <a:ln>
                <a:noFill/>
              </a:ln>
              <a:solidFill>
                <a:srgbClr val="000000"/>
              </a:solidFill>
              <a:effectLst/>
              <a:uLnTx/>
              <a:uFillTx/>
              <a:latin typeface="Arial"/>
              <a:ea typeface="+mn-ea"/>
              <a:cs typeface="Arial" panose="020B0604020202020204" pitchFamily="34" charset="0"/>
            </a:endParaRPr>
          </a:p>
        </p:txBody>
      </p:sp>
      <p:sp>
        <p:nvSpPr>
          <p:cNvPr id="8" name="Rectangle 4"/>
          <p:cNvSpPr>
            <a:spLocks noChangeArrowheads="1"/>
          </p:cNvSpPr>
          <p:nvPr/>
        </p:nvSpPr>
        <p:spPr bwMode="auto">
          <a:xfrm>
            <a:off x="6502401" y="1485899"/>
            <a:ext cx="3937000" cy="3276601"/>
          </a:xfrm>
          <a:prstGeom prst="rect">
            <a:avLst/>
          </a:prstGeom>
          <a:noFill/>
          <a:ln w="9525">
            <a:noFill/>
            <a:miter lim="800000"/>
            <a:headEnd/>
            <a:tailEnd/>
          </a:ln>
        </p:spPr>
        <p:txBody>
          <a:bodyPr lIns="122767" tIns="61384" rIns="122767" bIns="61384"/>
          <a:lstStyle/>
          <a:p>
            <a:pPr marL="0" marR="0" lvl="0" indent="0" algn="l" defTabSz="914400" rtl="0" eaLnBrk="0" fontAlgn="auto" latinLnBrk="0" hangingPunct="0">
              <a:lnSpc>
                <a:spcPct val="9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Janssen Scientific Affairs </a:t>
            </a:r>
          </a:p>
          <a:p>
            <a:pPr marL="0" marR="0" lvl="0" indent="0" algn="l" defTabSz="914400" rtl="0" eaLnBrk="0" fontAlgn="auto" latinLnBrk="0" hangingPunct="0">
              <a:lnSpc>
                <a:spcPct val="9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Lannett Company</a:t>
            </a:r>
          </a:p>
          <a:p>
            <a:pPr marL="0" marR="0" lvl="0" indent="0" algn="l" defTabSz="914400" rtl="0" eaLnBrk="0" fontAlgn="auto" latinLnBrk="0" hangingPunct="0">
              <a:lnSpc>
                <a:spcPct val="9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Lupin Pharmaceutical</a:t>
            </a:r>
          </a:p>
          <a:p>
            <a:pPr marL="0" marR="0" lvl="0" indent="0" algn="l" defTabSz="914400" rtl="0" eaLnBrk="0" fontAlgn="base" latinLnBrk="0" hangingPunct="0">
              <a:lnSpc>
                <a:spcPct val="9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Macleods Pharmaceuticals</a:t>
            </a:r>
          </a:p>
          <a:p>
            <a:pPr marL="0" marR="0" lvl="0" indent="0" algn="l" defTabSz="914400" rtl="0" eaLnBrk="0" fontAlgn="base" latinLnBrk="0" hangingPunct="0">
              <a:lnSpc>
                <a:spcPct val="9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Merck &amp; Company</a:t>
            </a:r>
          </a:p>
          <a:p>
            <a:pPr marL="0" marR="0" lvl="0" indent="0" algn="l" defTabSz="914400" rtl="0" eaLnBrk="0" fontAlgn="base" latinLnBrk="0" hangingPunct="0">
              <a:lnSpc>
                <a:spcPct val="9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Mylan Laboratories</a:t>
            </a:r>
          </a:p>
          <a:p>
            <a:pPr marL="0" marR="0" lvl="0" indent="0" algn="l" defTabSz="914400" rtl="0" eaLnBrk="0" fontAlgn="base" latinLnBrk="0" hangingPunct="0">
              <a:lnSpc>
                <a:spcPct val="9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Novartis Pharmaceuticals</a:t>
            </a:r>
          </a:p>
          <a:p>
            <a:pPr marL="0" marR="0" lvl="0" indent="0" algn="l" defTabSz="914400" rtl="0" eaLnBrk="0" fontAlgn="base" latinLnBrk="0" hangingPunct="0">
              <a:lnSpc>
                <a:spcPct val="9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Prinston Pharmaceutical</a:t>
            </a:r>
            <a:b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b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Qilu Pharmaceutical </a:t>
            </a:r>
          </a:p>
          <a:p>
            <a:pPr marL="0" marR="0" lvl="0" indent="0" algn="l" defTabSz="914400" rtl="0" eaLnBrk="0" fontAlgn="base" latinLnBrk="0" hangingPunct="0">
              <a:lnSpc>
                <a:spcPct val="9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Sandoz Inc.</a:t>
            </a:r>
          </a:p>
          <a:p>
            <a:pPr marL="0" marR="0" lvl="0" indent="0" algn="l" defTabSz="914400" rtl="0" eaLnBrk="0" fontAlgn="base" latinLnBrk="0" hangingPunct="0">
              <a:lnSpc>
                <a:spcPct val="9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SigmaPharm Laboratories</a:t>
            </a:r>
          </a:p>
          <a:p>
            <a:pPr marL="0" marR="0" lvl="0" indent="0" algn="l" defTabSz="914400" rtl="0" eaLnBrk="0" fontAlgn="base" latinLnBrk="0" hangingPunct="0">
              <a:lnSpc>
                <a:spcPct val="9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Strides Shasun Limited</a:t>
            </a:r>
            <a:b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b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Teva Pharmaceuticals USA</a:t>
            </a:r>
          </a:p>
          <a:p>
            <a:pPr marL="0" marR="0" lvl="0" indent="0" algn="l" defTabSz="914400" rtl="0" eaLnBrk="0" fontAlgn="base" latinLnBrk="0" hangingPunct="0">
              <a:lnSpc>
                <a:spcPct val="9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2F5F"/>
                </a:solidFill>
                <a:effectLst/>
                <a:uLnTx/>
                <a:uFillTx/>
                <a:latin typeface="Arial"/>
                <a:ea typeface="+mn-ea"/>
                <a:cs typeface="Arial" panose="020B0604020202020204" pitchFamily="34" charset="0"/>
              </a:rPr>
              <a:t>ViiV Healthcare</a:t>
            </a:r>
          </a:p>
        </p:txBody>
      </p:sp>
      <p:sp>
        <p:nvSpPr>
          <p:cNvPr id="6" name="Text Placeholder 22">
            <a:extLst>
              <a:ext uri="{FF2B5EF4-FFF2-40B4-BE49-F238E27FC236}">
                <a16:creationId xmlns:a16="http://schemas.microsoft.com/office/drawing/2014/main" id="{8ED7B21C-3C89-4BAC-8E58-5A67EC119BB1}"/>
              </a:ext>
            </a:extLst>
          </p:cNvPr>
          <p:cNvSpPr txBox="1">
            <a:spLocks/>
          </p:cNvSpPr>
          <p:nvPr/>
        </p:nvSpPr>
        <p:spPr bwMode="auto">
          <a:xfrm>
            <a:off x="6502401" y="6324600"/>
            <a:ext cx="5240338"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20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marL="0" marR="0" lvl="0" indent="0" algn="l" defTabSz="914400" rtl="0" eaLnBrk="0" fontAlgn="base" latinLnBrk="0" hangingPunct="0">
              <a:lnSpc>
                <a:spcPct val="100000"/>
              </a:lnSpc>
              <a:spcBef>
                <a:spcPct val="0"/>
              </a:spcBef>
              <a:spcAft>
                <a:spcPts val="400"/>
              </a:spcAft>
              <a:buClr>
                <a:srgbClr val="E31836"/>
              </a:buClr>
              <a:buSzPct val="115000"/>
              <a:buFont typeface="Arial" panose="020B0604020202020204" pitchFamily="34" charset="0"/>
              <a:buNone/>
              <a:tabLst/>
              <a:defRPr/>
            </a:pPr>
            <a:r>
              <a:rPr kumimoji="0" lang="en-US" sz="1200" b="1" i="0" u="none" strike="noStrike" kern="0" cap="none" spc="0" normalizeH="0" baseline="0" noProof="0" dirty="0">
                <a:ln>
                  <a:noFill/>
                </a:ln>
                <a:solidFill>
                  <a:srgbClr val="071D49"/>
                </a:solidFill>
                <a:effectLst/>
                <a:uLnTx/>
                <a:uFillTx/>
                <a:latin typeface="Arial" panose="020B0604020202020204" pitchFamily="34" charset="0"/>
                <a:ea typeface="+mn-ea"/>
                <a:cs typeface="Arial" panose="020B0604020202020204" pitchFamily="34" charset="0"/>
              </a:rPr>
              <a:t>Vannappagari et.al., EACS, 2019; Basel Switzerland, Abstract # PS1/2.</a:t>
            </a:r>
          </a:p>
        </p:txBody>
      </p:sp>
    </p:spTree>
    <p:extLst>
      <p:ext uri="{BB962C8B-B14F-4D97-AF65-F5344CB8AC3E}">
        <p14:creationId xmlns:p14="http://schemas.microsoft.com/office/powerpoint/2010/main" val="10806511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4">
            <a:extLst>
              <a:ext uri="{FF2B5EF4-FFF2-40B4-BE49-F238E27FC236}">
                <a16:creationId xmlns:a16="http://schemas.microsoft.com/office/drawing/2014/main" id="{6D3D52D0-0A72-4FF5-BD74-719B8C408282}"/>
              </a:ext>
            </a:extLst>
          </p:cNvPr>
          <p:cNvSpPr>
            <a:spLocks noGrp="1"/>
          </p:cNvSpPr>
          <p:nvPr>
            <p:ph idx="1"/>
          </p:nvPr>
        </p:nvSpPr>
        <p:spPr>
          <a:xfrm>
            <a:off x="711200" y="1350964"/>
            <a:ext cx="11144251" cy="4897436"/>
          </a:xfrm>
        </p:spPr>
        <p:txBody>
          <a:bodyPr/>
          <a:lstStyle/>
          <a:p>
            <a:pPr marL="266652" indent="-266652" fontAlgn="auto">
              <a:lnSpc>
                <a:spcPct val="105000"/>
              </a:lnSpc>
              <a:spcBef>
                <a:spcPts val="701"/>
              </a:spcBef>
              <a:buClr>
                <a:srgbClr val="C00000"/>
              </a:buClr>
              <a:buSzPts val="2090"/>
              <a:buFont typeface="Noto Sans Symbols"/>
              <a:buChar char="▪"/>
              <a:defRPr/>
            </a:pPr>
            <a:r>
              <a:rPr lang="en-US" dirty="0"/>
              <a:t>The authors acknowledge the outstanding efforts of all the clinicians submitting cases to the APR, as well as the valuable contributions of the APR Steering Committee and the APR Coordinating Center Staff at Syneos Health.</a:t>
            </a:r>
          </a:p>
          <a:p>
            <a:pPr fontAlgn="auto">
              <a:lnSpc>
                <a:spcPct val="105000"/>
              </a:lnSpc>
              <a:spcBef>
                <a:spcPts val="701"/>
              </a:spcBef>
              <a:buClr>
                <a:srgbClr val="C00000"/>
              </a:buClr>
              <a:buSzPts val="2090"/>
              <a:defRPr/>
            </a:pPr>
            <a:endParaRPr lang="en-US" sz="1200" dirty="0"/>
          </a:p>
          <a:p>
            <a:r>
              <a:rPr lang="en-US" sz="1200" b="1" dirty="0">
                <a:solidFill>
                  <a:srgbClr val="C00000"/>
                </a:solidFill>
              </a:rPr>
              <a:t>Independent Advisory Committee Members:</a:t>
            </a:r>
          </a:p>
          <a:p>
            <a:r>
              <a:rPr lang="en-US" sz="1200" b="1" dirty="0"/>
              <a:t>Cynthia Holcroft Argani</a:t>
            </a:r>
            <a:r>
              <a:rPr lang="en-US" sz="1200" dirty="0"/>
              <a:t>, MD, Johns Hopkins Medical Center; </a:t>
            </a:r>
          </a:p>
          <a:p>
            <a:r>
              <a:rPr lang="en-US" sz="1200" b="1" dirty="0"/>
              <a:t>Karen Beckerman</a:t>
            </a:r>
            <a:r>
              <a:rPr lang="en-US" sz="1200" dirty="0"/>
              <a:t>, MD, Carl Icahn School of Medicine at Mt Sinai; </a:t>
            </a:r>
          </a:p>
          <a:p>
            <a:r>
              <a:rPr lang="en-US" sz="1200" b="1" dirty="0"/>
              <a:t>Nahida Chakhtoura</a:t>
            </a:r>
            <a:r>
              <a:rPr lang="en-US" sz="1200" dirty="0"/>
              <a:t>, MD, National Institutes of Health; </a:t>
            </a:r>
          </a:p>
          <a:p>
            <a:r>
              <a:rPr lang="en-US" sz="1200" b="1" dirty="0"/>
              <a:t>Kenneth Dominguez</a:t>
            </a:r>
            <a:r>
              <a:rPr lang="en-US" sz="1200" dirty="0"/>
              <a:t>, MD, MPH, Centers for Disease Control &amp; Prevention; </a:t>
            </a:r>
          </a:p>
          <a:p>
            <a:r>
              <a:rPr lang="en-US" sz="1200" b="1" dirty="0"/>
              <a:t>Kathryn Arnold</a:t>
            </a:r>
            <a:r>
              <a:rPr lang="en-US" sz="1200" dirty="0"/>
              <a:t>, MD, National Center on Birth Defects and Developmental Disabilities; </a:t>
            </a:r>
          </a:p>
          <a:p>
            <a:r>
              <a:rPr lang="en-US" sz="1200" b="1" dirty="0"/>
              <a:t>Lynne Mofenson</a:t>
            </a:r>
            <a:r>
              <a:rPr lang="en-US" sz="1200" dirty="0"/>
              <a:t>, MD, Elizabeth Glaser Pediatric AIDS Foundation; </a:t>
            </a:r>
          </a:p>
          <a:p>
            <a:r>
              <a:rPr lang="en-US" sz="1200" b="1" dirty="0"/>
              <a:t>Andreas Pikis</a:t>
            </a:r>
            <a:r>
              <a:rPr lang="en-US" sz="1200" dirty="0"/>
              <a:t>, MD, Food and Drug Administration; </a:t>
            </a:r>
          </a:p>
          <a:p>
            <a:r>
              <a:rPr lang="en-US" sz="1200" b="1" dirty="0"/>
              <a:t>Rosemary Ramroop</a:t>
            </a:r>
            <a:r>
              <a:rPr lang="en-US" sz="1200" dirty="0"/>
              <a:t>, Johns Hopkins University; </a:t>
            </a:r>
          </a:p>
          <a:p>
            <a:r>
              <a:rPr lang="en-US" sz="1200" b="1" dirty="0"/>
              <a:t>William Short</a:t>
            </a:r>
            <a:r>
              <a:rPr lang="en-US" sz="1200" dirty="0"/>
              <a:t>, MD, MPH, AAHIVS, The University of Pennsylvania; </a:t>
            </a:r>
          </a:p>
          <a:p>
            <a:r>
              <a:rPr lang="en-US" sz="1200" b="1" dirty="0"/>
              <a:t>Claire Thorne</a:t>
            </a:r>
            <a:r>
              <a:rPr lang="en-US" sz="1200" dirty="0"/>
              <a:t>, PhD, Institute of Child Health, University College London; </a:t>
            </a:r>
          </a:p>
          <a:p>
            <a:r>
              <a:rPr lang="en-US" sz="1200" b="1" dirty="0"/>
              <a:t>Heather Watts</a:t>
            </a:r>
            <a:r>
              <a:rPr lang="en-US" sz="1200" dirty="0"/>
              <a:t>, MD, Office of the Global AIDS Coordinator &amp; Health Diplomacy, U.S. Dept. of State.</a:t>
            </a:r>
          </a:p>
        </p:txBody>
      </p:sp>
      <p:sp>
        <p:nvSpPr>
          <p:cNvPr id="17411" name="Title 25">
            <a:extLst>
              <a:ext uri="{FF2B5EF4-FFF2-40B4-BE49-F238E27FC236}">
                <a16:creationId xmlns:a16="http://schemas.microsoft.com/office/drawing/2014/main" id="{9EB133E3-9DFE-4F2E-8086-AC3B3FA6DD82}"/>
              </a:ext>
            </a:extLst>
          </p:cNvPr>
          <p:cNvSpPr>
            <a:spLocks noGrp="1"/>
          </p:cNvSpPr>
          <p:nvPr>
            <p:ph type="title"/>
          </p:nvPr>
        </p:nvSpPr>
        <p:spPr/>
        <p:txBody>
          <a:bodyPr/>
          <a:lstStyle/>
          <a:p>
            <a:r>
              <a:rPr lang="en-US" altLang="en-US" dirty="0"/>
              <a:t>Acknowledgements</a:t>
            </a:r>
          </a:p>
        </p:txBody>
      </p:sp>
      <p:sp>
        <p:nvSpPr>
          <p:cNvPr id="12" name="Slide Number Placeholder 11">
            <a:extLst>
              <a:ext uri="{FF2B5EF4-FFF2-40B4-BE49-F238E27FC236}">
                <a16:creationId xmlns:a16="http://schemas.microsoft.com/office/drawing/2014/main" id="{0E05D0D7-B0BD-493F-8BA4-BB04DB289F6E}"/>
              </a:ext>
            </a:extLst>
          </p:cNvPr>
          <p:cNvSpPr>
            <a:spLocks noGrp="1"/>
          </p:cNvSpPr>
          <p:nvPr>
            <p:ph type="sldNum" sz="quarter" idx="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24AC3FD-09E3-4FF5-A0F9-A72F20D7F301}" type="slidenum">
              <a:rPr kumimoji="0" lang="en-GB" sz="1200" b="1"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GB" sz="12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91863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Shape 307"/>
          <p:cNvSpPr/>
          <p:nvPr/>
        </p:nvSpPr>
        <p:spPr>
          <a:xfrm>
            <a:off x="3213237" y="102520"/>
            <a:ext cx="5765527" cy="646331"/>
          </a:xfrm>
          <a:prstGeom prst="rect">
            <a:avLst/>
          </a:prstGeom>
          <a:ln w="12700">
            <a:miter lim="400000"/>
          </a:ln>
          <a:extLst>
            <a:ext uri="{C572A759-6A51-4108-AA02-DFA0A04FC94B}">
              <ma14:wrappingTextBoxFlag xmlns:ma14="http://schemas.microsoft.com/office/mac/drawingml/2011/main" xmlns="" val="1"/>
            </a:ext>
          </a:extLst>
        </p:spPr>
        <p:txBody>
          <a:bodyPr wrap="square" lIns="60959" rIns="60959">
            <a:spAutoFit/>
          </a:bodyPr>
          <a:lstStyle>
            <a:lvl1pPr>
              <a:defRPr sz="2400">
                <a:latin typeface="Georgia Bold"/>
                <a:ea typeface="Georgia Bold"/>
                <a:cs typeface="Georgia Bold"/>
                <a:sym typeface="Georgia Bold"/>
              </a:defRPr>
            </a:lvl1pPr>
          </a:lstStyle>
          <a:p>
            <a:pPr lvl="0" algn="ctr">
              <a:defRPr sz="1800"/>
            </a:pPr>
            <a:r>
              <a:rPr sz="3600" b="1" dirty="0">
                <a:solidFill>
                  <a:srgbClr val="E31836"/>
                </a:solidFill>
                <a:latin typeface="+mj-lt"/>
                <a:cs typeface="Arial" panose="020B0604020202020204" pitchFamily="34" charset="0"/>
              </a:rPr>
              <a:t>K</a:t>
            </a:r>
            <a:r>
              <a:rPr lang="en-US" sz="3600" b="1" dirty="0">
                <a:solidFill>
                  <a:srgbClr val="E31836"/>
                </a:solidFill>
                <a:latin typeface="+mj-lt"/>
                <a:cs typeface="Arial" panose="020B0604020202020204" pitchFamily="34" charset="0"/>
              </a:rPr>
              <a:t>ey</a:t>
            </a:r>
            <a:r>
              <a:rPr sz="3600" b="1" dirty="0">
                <a:solidFill>
                  <a:srgbClr val="E31836"/>
                </a:solidFill>
                <a:latin typeface="+mj-lt"/>
                <a:cs typeface="Arial" panose="020B0604020202020204" pitchFamily="34" charset="0"/>
              </a:rPr>
              <a:t> Contacts</a:t>
            </a:r>
          </a:p>
        </p:txBody>
      </p:sp>
      <p:sp>
        <p:nvSpPr>
          <p:cNvPr id="308" name="Shape 308"/>
          <p:cNvSpPr/>
          <p:nvPr/>
        </p:nvSpPr>
        <p:spPr>
          <a:xfrm>
            <a:off x="2076889" y="788922"/>
            <a:ext cx="8038219" cy="1241237"/>
          </a:xfrm>
          <a:prstGeom prst="rect">
            <a:avLst/>
          </a:prstGeom>
          <a:ln w="12700">
            <a:miter lim="400000"/>
          </a:ln>
          <a:extLst>
            <a:ext uri="{C572A759-6A51-4108-AA02-DFA0A04FC94B}">
              <ma14:wrappingTextBoxFlag xmlns:ma14="http://schemas.microsoft.com/office/mac/drawingml/2011/main" xmlns="" val="1"/>
            </a:ext>
          </a:extLst>
        </p:spPr>
        <p:txBody>
          <a:bodyPr lIns="60959" rIns="60959">
            <a:spAutoFit/>
          </a:bodyPr>
          <a:lstStyle/>
          <a:p>
            <a:pPr algn="ctr">
              <a:spcBef>
                <a:spcPts val="0"/>
              </a:spcBef>
            </a:pPr>
            <a:r>
              <a:rPr lang="en-US" sz="3733" dirty="0">
                <a:ea typeface="Arial"/>
                <a:sym typeface="Arial"/>
              </a:rPr>
              <a:t>Website: </a:t>
            </a:r>
            <a:r>
              <a:rPr sz="3733" dirty="0">
                <a:ea typeface="Arial"/>
                <a:sym typeface="Arial"/>
              </a:rPr>
              <a:t>www.APRegistry.com</a:t>
            </a:r>
          </a:p>
          <a:p>
            <a:pPr algn="ctr">
              <a:spcBef>
                <a:spcPts val="0"/>
              </a:spcBef>
            </a:pPr>
            <a:r>
              <a:rPr lang="en-US" sz="3733" dirty="0">
                <a:ea typeface="Arial"/>
                <a:sym typeface="Arial"/>
              </a:rPr>
              <a:t>Email: </a:t>
            </a:r>
            <a:r>
              <a:rPr sz="3733" dirty="0">
                <a:ea typeface="Arial"/>
                <a:sym typeface="Arial"/>
              </a:rPr>
              <a:t>SM</a:t>
            </a:r>
            <a:r>
              <a:rPr lang="en-US" sz="3733" dirty="0">
                <a:ea typeface="Arial"/>
                <a:sym typeface="Arial"/>
              </a:rPr>
              <a:t>_</a:t>
            </a:r>
            <a:r>
              <a:rPr sz="3733" dirty="0">
                <a:ea typeface="Arial"/>
                <a:sym typeface="Arial"/>
              </a:rPr>
              <a:t>APR@</a:t>
            </a:r>
            <a:r>
              <a:rPr lang="en-US" sz="3733" dirty="0">
                <a:ea typeface="Arial"/>
                <a:sym typeface="Arial"/>
              </a:rPr>
              <a:t>APRegistry.com</a:t>
            </a:r>
            <a:endParaRPr sz="3733" dirty="0">
              <a:ea typeface="Arial"/>
              <a:sym typeface="Arial"/>
            </a:endParaRPr>
          </a:p>
        </p:txBody>
      </p:sp>
      <p:sp>
        <p:nvSpPr>
          <p:cNvPr id="309" name="Shape 309"/>
          <p:cNvSpPr/>
          <p:nvPr/>
        </p:nvSpPr>
        <p:spPr>
          <a:xfrm>
            <a:off x="1887869" y="2126809"/>
            <a:ext cx="8636007" cy="1"/>
          </a:xfrm>
          <a:prstGeom prst="line">
            <a:avLst/>
          </a:prstGeom>
          <a:ln w="25400">
            <a:solidFill/>
          </a:ln>
          <a:effectLst>
            <a:outerShdw blurRad="38100" dist="20000" dir="5400000" rotWithShape="0">
              <a:srgbClr val="000000">
                <a:alpha val="38000"/>
              </a:srgbClr>
            </a:outerShdw>
          </a:effectLst>
        </p:spPr>
        <p:txBody>
          <a:bodyPr lIns="0" tIns="0" rIns="0" bIns="0"/>
          <a:lstStyle/>
          <a:p>
            <a:pPr defTabSz="609585">
              <a:defRPr sz="1200">
                <a:latin typeface="+mj-lt"/>
                <a:ea typeface="+mj-ea"/>
                <a:cs typeface="+mj-cs"/>
                <a:sym typeface="Helvetica"/>
              </a:defRPr>
            </a:pPr>
            <a:endParaRPr sz="1600" dirty="0"/>
          </a:p>
        </p:txBody>
      </p:sp>
      <p:sp>
        <p:nvSpPr>
          <p:cNvPr id="310" name="Shape 310"/>
          <p:cNvSpPr/>
          <p:nvPr/>
        </p:nvSpPr>
        <p:spPr>
          <a:xfrm>
            <a:off x="906130" y="2246020"/>
            <a:ext cx="10150551" cy="346621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algn="ctr" defTabSz="304792">
              <a:lnSpc>
                <a:spcPct val="90000"/>
              </a:lnSpc>
              <a:tabLst>
                <a:tab pos="304792" algn="l"/>
                <a:tab pos="4114697" algn="l"/>
                <a:tab pos="4419490" algn="l"/>
              </a:tabLst>
            </a:pPr>
            <a:r>
              <a:rPr sz="2667" dirty="0">
                <a:ea typeface="Arial Bold"/>
                <a:sym typeface="Arial Bold"/>
              </a:rPr>
              <a:t> </a:t>
            </a:r>
            <a:r>
              <a:rPr sz="2667" dirty="0">
                <a:ea typeface="Georgia Bold"/>
                <a:sym typeface="Georgia Bold"/>
              </a:rPr>
              <a:t>The Antiretroviral Pregnancy Registry</a:t>
            </a:r>
          </a:p>
          <a:p>
            <a:pPr algn="ctr" defTabSz="304792">
              <a:lnSpc>
                <a:spcPct val="90000"/>
              </a:lnSpc>
              <a:tabLst>
                <a:tab pos="304792" algn="l"/>
                <a:tab pos="4114697" algn="l"/>
                <a:tab pos="4419490" algn="l"/>
              </a:tabLst>
            </a:pPr>
            <a:r>
              <a:rPr sz="2667" dirty="0">
                <a:ea typeface="Georgia Bold"/>
                <a:sym typeface="Georgia Bold"/>
              </a:rPr>
              <a:t>  </a:t>
            </a:r>
            <a:r>
              <a:rPr lang="en-US" sz="2667" dirty="0">
                <a:ea typeface="Georgia Bold"/>
                <a:sym typeface="Georgia Bold"/>
              </a:rPr>
              <a:t>301 Government Center Drive</a:t>
            </a:r>
          </a:p>
          <a:p>
            <a:pPr algn="ctr" defTabSz="304792">
              <a:lnSpc>
                <a:spcPct val="90000"/>
              </a:lnSpc>
              <a:tabLst>
                <a:tab pos="304792" algn="l"/>
                <a:tab pos="4114697" algn="l"/>
                <a:tab pos="4419490" algn="l"/>
              </a:tabLst>
            </a:pPr>
            <a:r>
              <a:rPr sz="2667" dirty="0">
                <a:ea typeface="Georgia Bold"/>
                <a:sym typeface="Georgia Bold"/>
              </a:rPr>
              <a:t>Wilmington, NC 2840</a:t>
            </a:r>
            <a:r>
              <a:rPr lang="en-US" sz="2667" dirty="0">
                <a:ea typeface="Georgia Bold"/>
                <a:sym typeface="Georgia Bold"/>
              </a:rPr>
              <a:t>3</a:t>
            </a:r>
            <a:endParaRPr sz="2667" dirty="0">
              <a:ea typeface="Georgia Bold"/>
              <a:sym typeface="Georgia Bold"/>
            </a:endParaRPr>
          </a:p>
        </p:txBody>
      </p:sp>
      <p:graphicFrame>
        <p:nvGraphicFramePr>
          <p:cNvPr id="4" name="Table 3"/>
          <p:cNvGraphicFramePr>
            <a:graphicFrameLocks noGrp="1"/>
          </p:cNvGraphicFramePr>
          <p:nvPr/>
        </p:nvGraphicFramePr>
        <p:xfrm>
          <a:off x="1422400" y="3491349"/>
          <a:ext cx="9448800" cy="2364994"/>
        </p:xfrm>
        <a:graphic>
          <a:graphicData uri="http://schemas.openxmlformats.org/drawingml/2006/table">
            <a:tbl>
              <a:tblPr firstRow="1" firstCol="1" lastRow="1" lastCol="1" bandRow="1" bandCol="1">
                <a:tableStyleId>{0660B408-B3CF-4A94-85FC-2B1E0A45F4A2}</a:tableStyleId>
              </a:tblPr>
              <a:tblGrid>
                <a:gridCol w="5177425">
                  <a:extLst>
                    <a:ext uri="{9D8B030D-6E8A-4147-A177-3AD203B41FA5}">
                      <a16:colId xmlns:a16="http://schemas.microsoft.com/office/drawing/2014/main" val="20000"/>
                    </a:ext>
                  </a:extLst>
                </a:gridCol>
                <a:gridCol w="4271375">
                  <a:extLst>
                    <a:ext uri="{9D8B030D-6E8A-4147-A177-3AD203B41FA5}">
                      <a16:colId xmlns:a16="http://schemas.microsoft.com/office/drawing/2014/main" val="20001"/>
                    </a:ext>
                  </a:extLst>
                </a:gridCol>
              </a:tblGrid>
              <a:tr h="284480">
                <a:tc>
                  <a:txBody>
                    <a:bodyPr/>
                    <a:lstStyle/>
                    <a:p>
                      <a:pPr marL="0" marR="0">
                        <a:spcBef>
                          <a:spcPts val="200"/>
                        </a:spcBef>
                        <a:spcAft>
                          <a:spcPts val="200"/>
                        </a:spcAft>
                      </a:pPr>
                      <a:r>
                        <a:rPr lang="en-US" sz="1900" cap="all" dirty="0">
                          <a:effectLst/>
                        </a:rPr>
                        <a:t>US, Canada (toll-free):</a:t>
                      </a:r>
                      <a:endParaRPr lang="en-US" sz="1900" dirty="0">
                        <a:effectLst/>
                        <a:latin typeface="Arial"/>
                        <a:ea typeface="Times New Roman"/>
                        <a:cs typeface="Times New Roman"/>
                      </a:endParaRPr>
                    </a:p>
                  </a:txBody>
                  <a:tcPr marT="0" marB="0"/>
                </a:tc>
                <a:tc>
                  <a:txBody>
                    <a:bodyPr/>
                    <a:lstStyle/>
                    <a:p>
                      <a:pPr marL="0" marR="0">
                        <a:spcBef>
                          <a:spcPts val="200"/>
                        </a:spcBef>
                        <a:spcAft>
                          <a:spcPts val="200"/>
                        </a:spcAft>
                      </a:pPr>
                      <a:r>
                        <a:rPr lang="en-US" sz="1900" cap="all" dirty="0">
                          <a:effectLst/>
                        </a:rPr>
                        <a:t>(800) 258-4263 (T</a:t>
                      </a:r>
                      <a:r>
                        <a:rPr lang="en-US" sz="1900" dirty="0">
                          <a:effectLst/>
                        </a:rPr>
                        <a:t>elephone</a:t>
                      </a:r>
                      <a:r>
                        <a:rPr lang="en-US" sz="1900" cap="all" dirty="0">
                          <a:effectLst/>
                        </a:rPr>
                        <a:t>)</a:t>
                      </a:r>
                      <a:endParaRPr lang="en-US" sz="1900" dirty="0">
                        <a:effectLst/>
                        <a:latin typeface="Arial"/>
                        <a:ea typeface="Times New Roman"/>
                        <a:cs typeface="Times New Roman"/>
                      </a:endParaRPr>
                    </a:p>
                  </a:txBody>
                  <a:tcPr marT="0" marB="0"/>
                </a:tc>
                <a:extLst>
                  <a:ext uri="{0D108BD9-81ED-4DB2-BD59-A6C34878D82A}">
                    <a16:rowId xmlns:a16="http://schemas.microsoft.com/office/drawing/2014/main" val="10000"/>
                  </a:ext>
                </a:extLst>
              </a:tr>
              <a:tr h="332148">
                <a:tc>
                  <a:txBody>
                    <a:bodyPr/>
                    <a:lstStyle/>
                    <a:p>
                      <a:pPr marL="0" marR="0" algn="ctr">
                        <a:lnSpc>
                          <a:spcPct val="127000"/>
                        </a:lnSpc>
                        <a:spcBef>
                          <a:spcPts val="200"/>
                        </a:spcBef>
                        <a:spcAft>
                          <a:spcPts val="200"/>
                        </a:spcAft>
                        <a:tabLst>
                          <a:tab pos="0" algn="l"/>
                          <a:tab pos="895985" algn="l"/>
                          <a:tab pos="1801495" algn="l"/>
                          <a:tab pos="2697480" algn="l"/>
                        </a:tabLst>
                      </a:pPr>
                      <a:r>
                        <a:rPr lang="en-US" sz="1900" cap="all" dirty="0">
                          <a:effectLst/>
                        </a:rPr>
                        <a:t> </a:t>
                      </a:r>
                      <a:endParaRPr lang="en-US" sz="1900" b="1" dirty="0">
                        <a:effectLst/>
                        <a:latin typeface="Palatino"/>
                        <a:ea typeface="Times New Roman"/>
                        <a:cs typeface="Times New Roman"/>
                      </a:endParaRPr>
                    </a:p>
                  </a:txBody>
                  <a:tcPr marT="0" marB="0"/>
                </a:tc>
                <a:tc>
                  <a:txBody>
                    <a:bodyPr/>
                    <a:lstStyle/>
                    <a:p>
                      <a:pPr marL="0" marR="0">
                        <a:spcBef>
                          <a:spcPts val="200"/>
                        </a:spcBef>
                        <a:spcAft>
                          <a:spcPts val="200"/>
                        </a:spcAft>
                      </a:pPr>
                      <a:r>
                        <a:rPr lang="en-US" sz="1900" cap="all" dirty="0">
                          <a:effectLst/>
                        </a:rPr>
                        <a:t>(800) 800-1052 (F</a:t>
                      </a:r>
                      <a:r>
                        <a:rPr lang="en-US" sz="1900" dirty="0">
                          <a:effectLst/>
                        </a:rPr>
                        <a:t>ax</a:t>
                      </a:r>
                      <a:r>
                        <a:rPr lang="en-US" sz="1900" cap="all" dirty="0">
                          <a:effectLst/>
                        </a:rPr>
                        <a:t>)</a:t>
                      </a:r>
                      <a:endParaRPr lang="en-US" sz="1900" dirty="0">
                        <a:effectLst/>
                        <a:latin typeface="Arial"/>
                        <a:ea typeface="Times New Roman"/>
                        <a:cs typeface="Times New Roman"/>
                      </a:endParaRPr>
                    </a:p>
                  </a:txBody>
                  <a:tcPr marT="0" marB="0"/>
                </a:tc>
                <a:extLst>
                  <a:ext uri="{0D108BD9-81ED-4DB2-BD59-A6C34878D82A}">
                    <a16:rowId xmlns:a16="http://schemas.microsoft.com/office/drawing/2014/main" val="10001"/>
                  </a:ext>
                </a:extLst>
              </a:tr>
              <a:tr h="284480">
                <a:tc>
                  <a:txBody>
                    <a:bodyPr/>
                    <a:lstStyle/>
                    <a:p>
                      <a:pPr marL="0" marR="0">
                        <a:spcBef>
                          <a:spcPts val="200"/>
                        </a:spcBef>
                        <a:spcAft>
                          <a:spcPts val="200"/>
                        </a:spcAft>
                      </a:pPr>
                      <a:r>
                        <a:rPr lang="en-US" sz="1900" cap="all" dirty="0">
                          <a:effectLst/>
                        </a:rPr>
                        <a:t>International:</a:t>
                      </a:r>
                      <a:endParaRPr lang="en-US" sz="1900" dirty="0">
                        <a:effectLst/>
                        <a:latin typeface="Arial"/>
                        <a:ea typeface="Times New Roman"/>
                        <a:cs typeface="Times New Roman"/>
                      </a:endParaRPr>
                    </a:p>
                  </a:txBody>
                  <a:tcPr marT="0" marB="0"/>
                </a:tc>
                <a:tc>
                  <a:txBody>
                    <a:bodyPr/>
                    <a:lstStyle/>
                    <a:p>
                      <a:pPr marL="0" marR="0">
                        <a:spcBef>
                          <a:spcPts val="200"/>
                        </a:spcBef>
                        <a:spcAft>
                          <a:spcPts val="200"/>
                        </a:spcAft>
                      </a:pPr>
                      <a:r>
                        <a:rPr lang="en-US" sz="1900" cap="all" dirty="0">
                          <a:effectLst/>
                        </a:rPr>
                        <a:t>+1-910-256-0637</a:t>
                      </a:r>
                      <a:r>
                        <a:rPr lang="en-US" sz="1900" dirty="0">
                          <a:effectLst/>
                        </a:rPr>
                        <a:t> (Fax)</a:t>
                      </a:r>
                      <a:endParaRPr lang="en-US" sz="1900" dirty="0">
                        <a:effectLst/>
                        <a:latin typeface="Arial"/>
                        <a:ea typeface="Times New Roman"/>
                        <a:cs typeface="Times New Roman"/>
                      </a:endParaRPr>
                    </a:p>
                  </a:txBody>
                  <a:tcPr marT="0" marB="0"/>
                </a:tc>
                <a:extLst>
                  <a:ext uri="{0D108BD9-81ED-4DB2-BD59-A6C34878D82A}">
                    <a16:rowId xmlns:a16="http://schemas.microsoft.com/office/drawing/2014/main" val="10002"/>
                  </a:ext>
                </a:extLst>
              </a:tr>
              <a:tr h="284480">
                <a:tc>
                  <a:txBody>
                    <a:bodyPr/>
                    <a:lstStyle/>
                    <a:p>
                      <a:pPr marL="0" marR="0">
                        <a:spcBef>
                          <a:spcPts val="200"/>
                        </a:spcBef>
                        <a:spcAft>
                          <a:spcPts val="200"/>
                        </a:spcAft>
                      </a:pPr>
                      <a:r>
                        <a:rPr lang="en-US" sz="1900" cap="all" dirty="0">
                          <a:effectLst/>
                        </a:rPr>
                        <a:t>UK, Germany, France (toll-free):</a:t>
                      </a:r>
                      <a:endParaRPr lang="en-US" sz="1900" dirty="0">
                        <a:effectLst/>
                        <a:latin typeface="Arial"/>
                        <a:ea typeface="Times New Roman"/>
                        <a:cs typeface="Times New Roman"/>
                      </a:endParaRPr>
                    </a:p>
                  </a:txBody>
                  <a:tcPr marT="0" marB="0"/>
                </a:tc>
                <a:tc>
                  <a:txBody>
                    <a:bodyPr/>
                    <a:lstStyle/>
                    <a:p>
                      <a:pPr marL="0" marR="0">
                        <a:spcBef>
                          <a:spcPts val="200"/>
                        </a:spcBef>
                        <a:spcAft>
                          <a:spcPts val="200"/>
                        </a:spcAft>
                      </a:pPr>
                      <a:r>
                        <a:rPr lang="en-US" sz="1900" cap="all" dirty="0">
                          <a:effectLst/>
                        </a:rPr>
                        <a:t>(00800) 5913-1359 (T</a:t>
                      </a:r>
                      <a:r>
                        <a:rPr lang="en-US" sz="1900" dirty="0">
                          <a:effectLst/>
                        </a:rPr>
                        <a:t>elephone</a:t>
                      </a:r>
                      <a:r>
                        <a:rPr lang="en-US" sz="1900" cap="all" dirty="0">
                          <a:effectLst/>
                        </a:rPr>
                        <a:t>)</a:t>
                      </a:r>
                      <a:endParaRPr lang="en-US" sz="1900" dirty="0">
                        <a:effectLst/>
                        <a:latin typeface="Arial"/>
                        <a:ea typeface="Times New Roman"/>
                        <a:cs typeface="Times New Roman"/>
                      </a:endParaRPr>
                    </a:p>
                  </a:txBody>
                  <a:tcPr marT="0" marB="0"/>
                </a:tc>
                <a:extLst>
                  <a:ext uri="{0D108BD9-81ED-4DB2-BD59-A6C34878D82A}">
                    <a16:rowId xmlns:a16="http://schemas.microsoft.com/office/drawing/2014/main" val="10003"/>
                  </a:ext>
                </a:extLst>
              </a:tr>
              <a:tr h="284480">
                <a:tc>
                  <a:txBody>
                    <a:bodyPr/>
                    <a:lstStyle/>
                    <a:p>
                      <a:pPr marL="0" marR="0">
                        <a:spcBef>
                          <a:spcPts val="200"/>
                        </a:spcBef>
                        <a:spcAft>
                          <a:spcPts val="200"/>
                        </a:spcAft>
                      </a:pPr>
                      <a:r>
                        <a:rPr lang="en-US" sz="1900" cap="all" dirty="0">
                          <a:effectLst/>
                        </a:rPr>
                        <a:t> </a:t>
                      </a:r>
                      <a:endParaRPr lang="en-US" sz="1900" dirty="0">
                        <a:effectLst/>
                        <a:latin typeface="Arial"/>
                        <a:ea typeface="Times New Roman"/>
                        <a:cs typeface="Times New Roman"/>
                      </a:endParaRPr>
                    </a:p>
                  </a:txBody>
                  <a:tcPr marT="0" marB="0"/>
                </a:tc>
                <a:tc>
                  <a:txBody>
                    <a:bodyPr/>
                    <a:lstStyle/>
                    <a:p>
                      <a:pPr marL="0" marR="0">
                        <a:spcBef>
                          <a:spcPts val="200"/>
                        </a:spcBef>
                        <a:spcAft>
                          <a:spcPts val="200"/>
                        </a:spcAft>
                      </a:pPr>
                      <a:r>
                        <a:rPr lang="en-US" sz="1900" cap="all" dirty="0">
                          <a:effectLst/>
                        </a:rPr>
                        <a:t>(00800) 5812-1658 </a:t>
                      </a:r>
                      <a:r>
                        <a:rPr lang="en-US" sz="1900" dirty="0">
                          <a:effectLst/>
                        </a:rPr>
                        <a:t>(Fax)</a:t>
                      </a:r>
                      <a:endParaRPr lang="en-US" sz="1900" dirty="0">
                        <a:effectLst/>
                        <a:latin typeface="Arial"/>
                        <a:ea typeface="Times New Roman"/>
                        <a:cs typeface="Times New Roman"/>
                      </a:endParaRPr>
                    </a:p>
                  </a:txBody>
                  <a:tcPr marT="0" marB="0"/>
                </a:tc>
                <a:extLst>
                  <a:ext uri="{0D108BD9-81ED-4DB2-BD59-A6C34878D82A}">
                    <a16:rowId xmlns:a16="http://schemas.microsoft.com/office/drawing/2014/main" val="10004"/>
                  </a:ext>
                </a:extLst>
              </a:tr>
              <a:tr h="284480">
                <a:tc>
                  <a:txBody>
                    <a:bodyPr/>
                    <a:lstStyle/>
                    <a:p>
                      <a:pPr marL="0" marR="0">
                        <a:spcBef>
                          <a:spcPts val="200"/>
                        </a:spcBef>
                        <a:spcAft>
                          <a:spcPts val="200"/>
                        </a:spcAft>
                      </a:pPr>
                      <a:r>
                        <a:rPr lang="en-US" sz="1900" cap="all" dirty="0">
                          <a:effectLst/>
                        </a:rPr>
                        <a:t>EUROPE:</a:t>
                      </a:r>
                      <a:endParaRPr lang="en-US" sz="1900" dirty="0">
                        <a:effectLst/>
                        <a:latin typeface="Arial"/>
                        <a:ea typeface="Times New Roman"/>
                        <a:cs typeface="Times New Roman"/>
                      </a:endParaRPr>
                    </a:p>
                  </a:txBody>
                  <a:tcPr marT="0" marB="0"/>
                </a:tc>
                <a:tc>
                  <a:txBody>
                    <a:bodyPr/>
                    <a:lstStyle/>
                    <a:p>
                      <a:pPr marL="0" marR="0">
                        <a:spcBef>
                          <a:spcPts val="200"/>
                        </a:spcBef>
                        <a:spcAft>
                          <a:spcPts val="200"/>
                        </a:spcAft>
                      </a:pPr>
                      <a:r>
                        <a:rPr lang="en-US" sz="1900" dirty="0">
                          <a:effectLst/>
                        </a:rPr>
                        <a:t>+32-2-714-5028 (Telephone)</a:t>
                      </a:r>
                      <a:endParaRPr lang="en-US" sz="1900" dirty="0">
                        <a:effectLst/>
                        <a:latin typeface="Arial"/>
                        <a:ea typeface="Times New Roman"/>
                        <a:cs typeface="Times New Roman"/>
                      </a:endParaRPr>
                    </a:p>
                  </a:txBody>
                  <a:tcPr marT="0" marB="0"/>
                </a:tc>
                <a:extLst>
                  <a:ext uri="{0D108BD9-81ED-4DB2-BD59-A6C34878D82A}">
                    <a16:rowId xmlns:a16="http://schemas.microsoft.com/office/drawing/2014/main" val="10005"/>
                  </a:ext>
                </a:extLst>
              </a:tr>
              <a:tr h="284480">
                <a:tc>
                  <a:txBody>
                    <a:bodyPr/>
                    <a:lstStyle/>
                    <a:p>
                      <a:pPr marL="0" marR="0">
                        <a:spcBef>
                          <a:spcPts val="200"/>
                        </a:spcBef>
                        <a:spcAft>
                          <a:spcPts val="200"/>
                        </a:spcAft>
                      </a:pPr>
                      <a:r>
                        <a:rPr lang="en-US" sz="1900" cap="all" dirty="0">
                          <a:effectLst/>
                        </a:rPr>
                        <a:t> </a:t>
                      </a:r>
                      <a:endParaRPr lang="en-US" sz="1900" dirty="0">
                        <a:effectLst/>
                        <a:latin typeface="Arial"/>
                        <a:ea typeface="Times New Roman"/>
                        <a:cs typeface="Times New Roman"/>
                      </a:endParaRPr>
                    </a:p>
                  </a:txBody>
                  <a:tcPr marT="0" marB="0"/>
                </a:tc>
                <a:tc>
                  <a:txBody>
                    <a:bodyPr/>
                    <a:lstStyle/>
                    <a:p>
                      <a:pPr marL="0" marR="0">
                        <a:spcBef>
                          <a:spcPts val="200"/>
                        </a:spcBef>
                        <a:spcAft>
                          <a:spcPts val="200"/>
                        </a:spcAft>
                      </a:pPr>
                      <a:r>
                        <a:rPr lang="en-US" sz="1900" dirty="0">
                          <a:effectLst/>
                        </a:rPr>
                        <a:t>+32-2-714-5024 (Fax)</a:t>
                      </a:r>
                      <a:endParaRPr lang="en-US" sz="1900" dirty="0">
                        <a:effectLst/>
                        <a:latin typeface="Arial"/>
                        <a:ea typeface="Times New Roman"/>
                        <a:cs typeface="Times New Roman"/>
                      </a:endParaRPr>
                    </a:p>
                  </a:txBody>
                  <a:tcPr marT="0" marB="0"/>
                </a:tc>
                <a:extLst>
                  <a:ext uri="{0D108BD9-81ED-4DB2-BD59-A6C34878D82A}">
                    <a16:rowId xmlns:a16="http://schemas.microsoft.com/office/drawing/2014/main" val="10006"/>
                  </a:ext>
                </a:extLst>
              </a:tr>
              <a:tr h="284480">
                <a:tc>
                  <a:txBody>
                    <a:bodyPr/>
                    <a:lstStyle/>
                    <a:p>
                      <a:pPr marL="0" marR="0">
                        <a:spcBef>
                          <a:spcPts val="200"/>
                        </a:spcBef>
                        <a:spcAft>
                          <a:spcPts val="200"/>
                        </a:spcAft>
                      </a:pPr>
                      <a:r>
                        <a:rPr lang="en-US" sz="1900" cap="all" dirty="0">
                          <a:effectLst/>
                        </a:rPr>
                        <a:t>BRAZIL (toll-free):  </a:t>
                      </a:r>
                      <a:endParaRPr lang="en-US" sz="1900" dirty="0">
                        <a:effectLst/>
                        <a:latin typeface="Arial"/>
                        <a:ea typeface="Times New Roman"/>
                        <a:cs typeface="Times New Roman"/>
                      </a:endParaRPr>
                    </a:p>
                  </a:txBody>
                  <a:tcPr marT="0" marB="0"/>
                </a:tc>
                <a:tc>
                  <a:txBody>
                    <a:bodyPr/>
                    <a:lstStyle/>
                    <a:p>
                      <a:pPr marL="0" marR="0">
                        <a:spcBef>
                          <a:spcPts val="200"/>
                        </a:spcBef>
                        <a:spcAft>
                          <a:spcPts val="200"/>
                        </a:spcAft>
                      </a:pPr>
                      <a:r>
                        <a:rPr lang="en-US" sz="1900" dirty="0">
                          <a:effectLst/>
                        </a:rPr>
                        <a:t>(0800) 892-1472  (Fax)</a:t>
                      </a:r>
                      <a:endParaRPr lang="en-US" sz="1900" dirty="0">
                        <a:effectLst/>
                        <a:latin typeface="Arial"/>
                        <a:ea typeface="Times New Roman"/>
                        <a:cs typeface="Times New Roman"/>
                      </a:endParaRPr>
                    </a:p>
                  </a:txBody>
                  <a:tcPr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382414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4">
            <a:extLst>
              <a:ext uri="{FF2B5EF4-FFF2-40B4-BE49-F238E27FC236}">
                <a16:creationId xmlns:a16="http://schemas.microsoft.com/office/drawing/2014/main" id="{6D3D52D0-0A72-4FF5-BD74-719B8C408282}"/>
              </a:ext>
            </a:extLst>
          </p:cNvPr>
          <p:cNvSpPr>
            <a:spLocks noGrp="1"/>
          </p:cNvSpPr>
          <p:nvPr>
            <p:ph idx="1"/>
          </p:nvPr>
        </p:nvSpPr>
        <p:spPr>
          <a:xfrm>
            <a:off x="609600" y="695039"/>
            <a:ext cx="11058525" cy="5629561"/>
          </a:xfrm>
        </p:spPr>
        <p:txBody>
          <a:bodyPr/>
          <a:lstStyle/>
          <a:p>
            <a:pPr marL="266652" indent="-266652" fontAlgn="auto">
              <a:lnSpc>
                <a:spcPct val="105000"/>
              </a:lnSpc>
              <a:spcBef>
                <a:spcPts val="701"/>
              </a:spcBef>
              <a:buClr>
                <a:srgbClr val="C00000"/>
              </a:buClr>
              <a:buSzPts val="2090"/>
              <a:buFont typeface="Noto Sans Symbols"/>
              <a:buChar char="▪"/>
              <a:defRPr/>
            </a:pPr>
            <a:r>
              <a:rPr lang="en-US" dirty="0">
                <a:solidFill>
                  <a:srgbClr val="002F5F"/>
                </a:solidFill>
              </a:rPr>
              <a:t>In May 2018 an unscheduled interim analysis of the Tsepamo study data suggested a potential signal for neural tube defects (NTD) with use of DTG based ART at conception</a:t>
            </a:r>
            <a:r>
              <a:rPr lang="en-US" baseline="30000" dirty="0">
                <a:solidFill>
                  <a:srgbClr val="002F5F"/>
                </a:solidFill>
              </a:rPr>
              <a:t>1</a:t>
            </a:r>
          </a:p>
          <a:p>
            <a:pPr marL="461963" lvl="1" indent="-285750" fontAlgn="auto">
              <a:lnSpc>
                <a:spcPct val="105000"/>
              </a:lnSpc>
              <a:spcBef>
                <a:spcPts val="701"/>
              </a:spcBef>
              <a:buClr>
                <a:srgbClr val="C00000"/>
              </a:buClr>
              <a:buSzPts val="2090"/>
              <a:buFont typeface="Arial" panose="020B0604020202020204" pitchFamily="34" charset="0"/>
              <a:buChar char="−"/>
              <a:defRPr/>
            </a:pPr>
            <a:r>
              <a:rPr lang="en-US" dirty="0">
                <a:solidFill>
                  <a:srgbClr val="002F5F"/>
                </a:solidFill>
              </a:rPr>
              <a:t>4 NTDs in 426 </a:t>
            </a:r>
            <a:r>
              <a:rPr lang="en-US" b="1" dirty="0">
                <a:solidFill>
                  <a:srgbClr val="002F5F"/>
                </a:solidFill>
              </a:rPr>
              <a:t>(0.94%) </a:t>
            </a:r>
            <a:r>
              <a:rPr lang="en-US" dirty="0">
                <a:solidFill>
                  <a:srgbClr val="002F5F"/>
                </a:solidFill>
              </a:rPr>
              <a:t>women receiving DTG at conception</a:t>
            </a:r>
          </a:p>
          <a:p>
            <a:pPr lvl="1" indent="0" fontAlgn="auto">
              <a:lnSpc>
                <a:spcPct val="105000"/>
              </a:lnSpc>
              <a:spcBef>
                <a:spcPts val="701"/>
              </a:spcBef>
              <a:buClr>
                <a:srgbClr val="C00000"/>
              </a:buClr>
              <a:buSzPts val="2090"/>
              <a:buNone/>
              <a:defRPr/>
            </a:pPr>
            <a:endParaRPr lang="en-US" dirty="0">
              <a:solidFill>
                <a:srgbClr val="002F5F"/>
              </a:solidFill>
            </a:endParaRPr>
          </a:p>
          <a:p>
            <a:pPr marL="266652" indent="-266652" fontAlgn="auto">
              <a:lnSpc>
                <a:spcPct val="105000"/>
              </a:lnSpc>
              <a:spcBef>
                <a:spcPts val="701"/>
              </a:spcBef>
              <a:buClr>
                <a:srgbClr val="C00000"/>
              </a:buClr>
              <a:buSzPts val="2090"/>
              <a:buFont typeface="Noto Sans Symbols"/>
              <a:buChar char="▪"/>
              <a:defRPr/>
            </a:pPr>
            <a:r>
              <a:rPr lang="en-US" dirty="0">
                <a:solidFill>
                  <a:srgbClr val="002F5F"/>
                </a:solidFill>
              </a:rPr>
              <a:t>In July 2019 updated, planned analysis with expanded sites covering 72% of all births in Botswana from August 2014 through March 2019 reported a decrease in NTD prevalence</a:t>
            </a:r>
            <a:r>
              <a:rPr lang="en-US" baseline="30000" dirty="0">
                <a:solidFill>
                  <a:srgbClr val="002F5F"/>
                </a:solidFill>
              </a:rPr>
              <a:t>2 </a:t>
            </a:r>
            <a:r>
              <a:rPr lang="en-US" dirty="0">
                <a:solidFill>
                  <a:srgbClr val="002F5F"/>
                </a:solidFill>
              </a:rPr>
              <a:t>compared to initial report</a:t>
            </a:r>
          </a:p>
          <a:p>
            <a:pPr marL="266652" indent="-266652" fontAlgn="auto">
              <a:lnSpc>
                <a:spcPct val="105000"/>
              </a:lnSpc>
              <a:spcBef>
                <a:spcPts val="701"/>
              </a:spcBef>
              <a:buClr>
                <a:srgbClr val="C00000"/>
              </a:buClr>
              <a:buSzPts val="2090"/>
              <a:buFont typeface="Noto Sans Symbols"/>
              <a:buChar char="▪"/>
              <a:defRPr/>
            </a:pPr>
            <a:endParaRPr lang="en-US" dirty="0">
              <a:solidFill>
                <a:srgbClr val="002F5F"/>
              </a:solidFill>
            </a:endParaRPr>
          </a:p>
          <a:p>
            <a:pPr marL="266652" indent="-266652" fontAlgn="auto">
              <a:lnSpc>
                <a:spcPct val="105000"/>
              </a:lnSpc>
              <a:spcBef>
                <a:spcPts val="701"/>
              </a:spcBef>
              <a:buClr>
                <a:srgbClr val="C00000"/>
              </a:buClr>
              <a:buSzPts val="2090"/>
              <a:buFont typeface="Noto Sans Symbols"/>
              <a:buChar char="▪"/>
              <a:defRPr/>
            </a:pPr>
            <a:r>
              <a:rPr lang="en-US" dirty="0">
                <a:solidFill>
                  <a:srgbClr val="002F5F"/>
                </a:solidFill>
              </a:rPr>
              <a:t>However, the prevalence difference is significantly higher with DTG ART at conception than with non-DTG ART at conception or in HIV-uninfected women:</a:t>
            </a:r>
            <a:endParaRPr lang="en-US" baseline="30000" dirty="0">
              <a:solidFill>
                <a:srgbClr val="002F5F"/>
              </a:solidFill>
            </a:endParaRPr>
          </a:p>
          <a:p>
            <a:pPr marL="461963" lvl="1" indent="-285750" fontAlgn="auto">
              <a:lnSpc>
                <a:spcPct val="105000"/>
              </a:lnSpc>
              <a:spcBef>
                <a:spcPts val="701"/>
              </a:spcBef>
              <a:buClr>
                <a:srgbClr val="C00000"/>
              </a:buClr>
              <a:buSzPts val="2090"/>
              <a:buFont typeface="Arial" panose="020B0604020202020204" pitchFamily="34" charset="0"/>
              <a:buChar char="−"/>
              <a:defRPr/>
            </a:pPr>
            <a:r>
              <a:rPr lang="en-US" sz="1800" b="1" dirty="0">
                <a:solidFill>
                  <a:srgbClr val="002F5F"/>
                </a:solidFill>
              </a:rPr>
              <a:t>5 NTDs among 1,683 deliveries (0.30%, 95% CI 0.13-0.69) in women receiving DTG at conception </a:t>
            </a:r>
          </a:p>
          <a:p>
            <a:pPr marL="461963" lvl="1" indent="-285750" fontAlgn="auto">
              <a:lnSpc>
                <a:spcPct val="105000"/>
              </a:lnSpc>
              <a:spcBef>
                <a:spcPts val="701"/>
              </a:spcBef>
              <a:buClr>
                <a:srgbClr val="C00000"/>
              </a:buClr>
              <a:buSzPts val="2090"/>
              <a:buFont typeface="Arial" panose="020B0604020202020204" pitchFamily="34" charset="0"/>
              <a:buChar char="−"/>
              <a:defRPr/>
            </a:pPr>
            <a:r>
              <a:rPr lang="en-US" sz="1800" dirty="0">
                <a:solidFill>
                  <a:srgbClr val="002F5F"/>
                </a:solidFill>
              </a:rPr>
              <a:t>15 NTDs among 14,792 deliveries (0.10% 95% CI 0.06-0.17) in women receiving non-DTG ART at conception</a:t>
            </a:r>
          </a:p>
          <a:p>
            <a:pPr marL="461963" lvl="1" indent="-285750" fontAlgn="auto">
              <a:lnSpc>
                <a:spcPct val="105000"/>
              </a:lnSpc>
              <a:spcBef>
                <a:spcPts val="701"/>
              </a:spcBef>
              <a:buClr>
                <a:srgbClr val="C00000"/>
              </a:buClr>
              <a:buSzPts val="2090"/>
              <a:buFont typeface="Arial" panose="020B0604020202020204" pitchFamily="34" charset="0"/>
              <a:buChar char="−"/>
              <a:defRPr/>
            </a:pPr>
            <a:r>
              <a:rPr lang="en-US" sz="1800" dirty="0">
                <a:solidFill>
                  <a:srgbClr val="002F5F"/>
                </a:solidFill>
              </a:rPr>
              <a:t>70 NTDs among 89,372 deliveries (0.08%, 95% CI 0.06-0.10) in HIV-uninfected women </a:t>
            </a:r>
          </a:p>
          <a:p>
            <a:pPr marL="461963" lvl="1" indent="-285750" fontAlgn="auto">
              <a:lnSpc>
                <a:spcPct val="105000"/>
              </a:lnSpc>
              <a:spcBef>
                <a:spcPts val="701"/>
              </a:spcBef>
              <a:buClr>
                <a:srgbClr val="C00000"/>
              </a:buClr>
              <a:buSzPts val="2090"/>
              <a:buFont typeface="Arial" panose="020B0604020202020204" pitchFamily="34" charset="0"/>
              <a:buChar char="−"/>
              <a:defRPr/>
            </a:pPr>
            <a:r>
              <a:rPr lang="en-US" sz="1800" b="1" dirty="0">
                <a:solidFill>
                  <a:srgbClr val="002F5F"/>
                </a:solidFill>
              </a:rPr>
              <a:t>Prevalence difference of 0.20 (95% CI 0.01-0.59) DTG at conception vs. Non-DTG at conception</a:t>
            </a:r>
          </a:p>
          <a:p>
            <a:pPr marL="266652" indent="-266652" fontAlgn="auto">
              <a:lnSpc>
                <a:spcPct val="105000"/>
              </a:lnSpc>
              <a:spcBef>
                <a:spcPts val="701"/>
              </a:spcBef>
              <a:buClr>
                <a:srgbClr val="C00000"/>
              </a:buClr>
              <a:buSzPts val="2090"/>
              <a:buFont typeface="Noto Sans Symbols"/>
              <a:buChar char="▪"/>
              <a:defRPr/>
            </a:pPr>
            <a:endParaRPr lang="en-US" sz="1800" dirty="0">
              <a:solidFill>
                <a:srgbClr val="002F5F"/>
              </a:solidFill>
            </a:endParaRPr>
          </a:p>
        </p:txBody>
      </p:sp>
      <p:sp>
        <p:nvSpPr>
          <p:cNvPr id="17411" name="Title 25">
            <a:extLst>
              <a:ext uri="{FF2B5EF4-FFF2-40B4-BE49-F238E27FC236}">
                <a16:creationId xmlns:a16="http://schemas.microsoft.com/office/drawing/2014/main" id="{9EB133E3-9DFE-4F2E-8086-AC3B3FA6DD82}"/>
              </a:ext>
            </a:extLst>
          </p:cNvPr>
          <p:cNvSpPr>
            <a:spLocks noGrp="1"/>
          </p:cNvSpPr>
          <p:nvPr>
            <p:ph type="title"/>
          </p:nvPr>
        </p:nvSpPr>
        <p:spPr>
          <a:xfrm>
            <a:off x="711201" y="152401"/>
            <a:ext cx="10058402" cy="482231"/>
          </a:xfrm>
        </p:spPr>
        <p:txBody>
          <a:bodyPr/>
          <a:lstStyle/>
          <a:p>
            <a:r>
              <a:rPr lang="en-US" altLang="en-US" dirty="0"/>
              <a:t>Introduction</a:t>
            </a:r>
          </a:p>
        </p:txBody>
      </p:sp>
      <p:sp>
        <p:nvSpPr>
          <p:cNvPr id="11" name="Text Placeholder 10">
            <a:extLst>
              <a:ext uri="{FF2B5EF4-FFF2-40B4-BE49-F238E27FC236}">
                <a16:creationId xmlns:a16="http://schemas.microsoft.com/office/drawing/2014/main" id="{287F2D9D-26C1-4F32-918C-1D0A1995D9B0}"/>
              </a:ext>
            </a:extLst>
          </p:cNvPr>
          <p:cNvSpPr>
            <a:spLocks noGrp="1"/>
          </p:cNvSpPr>
          <p:nvPr>
            <p:ph type="body" sz="quarter" idx="18"/>
          </p:nvPr>
        </p:nvSpPr>
        <p:spPr>
          <a:xfrm>
            <a:off x="7850187" y="6162961"/>
            <a:ext cx="3886200" cy="336524"/>
          </a:xfrm>
        </p:spPr>
        <p:txBody>
          <a:bodyPr/>
          <a:lstStyle/>
          <a:p>
            <a:r>
              <a:rPr lang="en-US" sz="1200" baseline="30000" dirty="0"/>
              <a:t>1</a:t>
            </a:r>
            <a:r>
              <a:rPr lang="en-US" sz="1200" dirty="0"/>
              <a:t>Zash et al, NEJM 2018; </a:t>
            </a:r>
            <a:r>
              <a:rPr lang="en-US" sz="1200" baseline="30000" dirty="0"/>
              <a:t>2</a:t>
            </a:r>
            <a:r>
              <a:rPr lang="en-US" sz="1200" dirty="0"/>
              <a:t>Zash et al, NEJM 2019</a:t>
            </a:r>
          </a:p>
        </p:txBody>
      </p:sp>
      <p:sp>
        <p:nvSpPr>
          <p:cNvPr id="12" name="Slide Number Placeholder 11">
            <a:extLst>
              <a:ext uri="{FF2B5EF4-FFF2-40B4-BE49-F238E27FC236}">
                <a16:creationId xmlns:a16="http://schemas.microsoft.com/office/drawing/2014/main" id="{0E05D0D7-B0BD-493F-8BA4-BB04DB289F6E}"/>
              </a:ext>
            </a:extLst>
          </p:cNvPr>
          <p:cNvSpPr>
            <a:spLocks noGrp="1"/>
          </p:cNvSpPr>
          <p:nvPr>
            <p:ph type="sldNum" sz="quarter" idx="4"/>
          </p:nvPr>
        </p:nvSpPr>
        <p:spPr/>
        <p:txBody>
          <a:bodyPr/>
          <a:lstStyle/>
          <a:p>
            <a:fld id="{724AC3FD-09E3-4FF5-A0F9-A72F20D7F301}" type="slidenum">
              <a:rPr lang="en-GB" smtClean="0"/>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4">
            <a:extLst>
              <a:ext uri="{FF2B5EF4-FFF2-40B4-BE49-F238E27FC236}">
                <a16:creationId xmlns:a16="http://schemas.microsoft.com/office/drawing/2014/main" id="{6D3D52D0-0A72-4FF5-BD74-719B8C408282}"/>
              </a:ext>
            </a:extLst>
          </p:cNvPr>
          <p:cNvSpPr>
            <a:spLocks noGrp="1"/>
          </p:cNvSpPr>
          <p:nvPr>
            <p:ph idx="1"/>
          </p:nvPr>
        </p:nvSpPr>
        <p:spPr/>
        <p:txBody>
          <a:bodyPr/>
          <a:lstStyle/>
          <a:p>
            <a:pPr marL="266652" indent="-266652" fontAlgn="auto">
              <a:lnSpc>
                <a:spcPct val="105000"/>
              </a:lnSpc>
              <a:spcBef>
                <a:spcPts val="701"/>
              </a:spcBef>
              <a:buClr>
                <a:srgbClr val="C00000"/>
              </a:buClr>
              <a:buSzPts val="2090"/>
              <a:buFont typeface="Noto Sans Symbols"/>
              <a:buChar char="▪"/>
              <a:defRPr/>
            </a:pPr>
            <a:endParaRPr lang="en-US" dirty="0"/>
          </a:p>
          <a:p>
            <a:pPr marL="266652" indent="-266652" fontAlgn="auto">
              <a:lnSpc>
                <a:spcPct val="105000"/>
              </a:lnSpc>
              <a:spcBef>
                <a:spcPts val="701"/>
              </a:spcBef>
              <a:buClr>
                <a:srgbClr val="C00000"/>
              </a:buClr>
              <a:buSzPts val="2090"/>
              <a:buFont typeface="Noto Sans Symbols"/>
              <a:buChar char="▪"/>
              <a:defRPr/>
            </a:pPr>
            <a:r>
              <a:rPr lang="en-US" sz="2400" dirty="0"/>
              <a:t>We evaluated pregnancy and neonatal outcomes among infants with periconception and prenatal exposure to dolutegravir using data from the Antiretroviral Pregnancy Registry (APR)</a:t>
            </a:r>
          </a:p>
          <a:p>
            <a:pPr marL="266652" indent="-266652" fontAlgn="auto">
              <a:lnSpc>
                <a:spcPct val="105000"/>
              </a:lnSpc>
              <a:spcBef>
                <a:spcPts val="701"/>
              </a:spcBef>
              <a:buClr>
                <a:srgbClr val="C00000"/>
              </a:buClr>
              <a:buSzPts val="2090"/>
              <a:buFont typeface="Noto Sans Symbols"/>
              <a:buChar char="▪"/>
              <a:defRPr/>
            </a:pPr>
            <a:endParaRPr lang="en-US" sz="2400" dirty="0"/>
          </a:p>
          <a:p>
            <a:pPr marL="266652" indent="-266652" fontAlgn="auto">
              <a:lnSpc>
                <a:spcPct val="105000"/>
              </a:lnSpc>
              <a:spcBef>
                <a:spcPts val="701"/>
              </a:spcBef>
              <a:buClr>
                <a:srgbClr val="C00000"/>
              </a:buClr>
              <a:buSzPts val="2090"/>
              <a:buFont typeface="Noto Sans Symbols"/>
              <a:buChar char="▪"/>
              <a:defRPr/>
            </a:pPr>
            <a:r>
              <a:rPr lang="en-US" sz="2400" dirty="0"/>
              <a:t>Data are updated through July 2019 (and differ from abstract)</a:t>
            </a:r>
          </a:p>
        </p:txBody>
      </p:sp>
      <p:sp>
        <p:nvSpPr>
          <p:cNvPr id="17411" name="Title 25">
            <a:extLst>
              <a:ext uri="{FF2B5EF4-FFF2-40B4-BE49-F238E27FC236}">
                <a16:creationId xmlns:a16="http://schemas.microsoft.com/office/drawing/2014/main" id="{9EB133E3-9DFE-4F2E-8086-AC3B3FA6DD82}"/>
              </a:ext>
            </a:extLst>
          </p:cNvPr>
          <p:cNvSpPr>
            <a:spLocks noGrp="1"/>
          </p:cNvSpPr>
          <p:nvPr>
            <p:ph type="title"/>
          </p:nvPr>
        </p:nvSpPr>
        <p:spPr/>
        <p:txBody>
          <a:bodyPr/>
          <a:lstStyle/>
          <a:p>
            <a:r>
              <a:rPr lang="en-US" altLang="en-US" dirty="0"/>
              <a:t>Introduction</a:t>
            </a:r>
          </a:p>
        </p:txBody>
      </p:sp>
      <p:sp>
        <p:nvSpPr>
          <p:cNvPr id="12" name="Slide Number Placeholder 11">
            <a:extLst>
              <a:ext uri="{FF2B5EF4-FFF2-40B4-BE49-F238E27FC236}">
                <a16:creationId xmlns:a16="http://schemas.microsoft.com/office/drawing/2014/main" id="{0E05D0D7-B0BD-493F-8BA4-BB04DB289F6E}"/>
              </a:ext>
            </a:extLst>
          </p:cNvPr>
          <p:cNvSpPr>
            <a:spLocks noGrp="1"/>
          </p:cNvSpPr>
          <p:nvPr>
            <p:ph type="sldNum" sz="quarter" idx="4"/>
          </p:nvPr>
        </p:nvSpPr>
        <p:spPr/>
        <p:txBody>
          <a:bodyPr/>
          <a:lstStyle/>
          <a:p>
            <a:fld id="{724AC3FD-09E3-4FF5-A0F9-A72F20D7F301}" type="slidenum">
              <a:rPr lang="en-GB" smtClean="0"/>
              <a:pPr/>
              <a:t>4</a:t>
            </a:fld>
            <a:endParaRPr lang="en-GB" dirty="0"/>
          </a:p>
        </p:txBody>
      </p:sp>
    </p:spTree>
    <p:extLst>
      <p:ext uri="{BB962C8B-B14F-4D97-AF65-F5344CB8AC3E}">
        <p14:creationId xmlns:p14="http://schemas.microsoft.com/office/powerpoint/2010/main" val="4207769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0C010-1F8A-499C-B26F-91895BDEB296}"/>
              </a:ext>
            </a:extLst>
          </p:cNvPr>
          <p:cNvSpPr>
            <a:spLocks noGrp="1"/>
          </p:cNvSpPr>
          <p:nvPr>
            <p:ph type="title"/>
          </p:nvPr>
        </p:nvSpPr>
        <p:spPr>
          <a:xfrm>
            <a:off x="685800" y="17876"/>
            <a:ext cx="9448799" cy="623392"/>
          </a:xfrm>
        </p:spPr>
        <p:txBody>
          <a:bodyPr>
            <a:noAutofit/>
          </a:bodyPr>
          <a:lstStyle/>
          <a:p>
            <a:r>
              <a:rPr lang="en-US" dirty="0"/>
              <a:t>The Antiretroviral Pregnancy Registry</a:t>
            </a:r>
          </a:p>
        </p:txBody>
      </p:sp>
      <p:sp>
        <p:nvSpPr>
          <p:cNvPr id="3" name="Content Placeholder 2">
            <a:extLst>
              <a:ext uri="{FF2B5EF4-FFF2-40B4-BE49-F238E27FC236}">
                <a16:creationId xmlns:a16="http://schemas.microsoft.com/office/drawing/2014/main" id="{19D34C7E-C1CB-4C80-9A26-C41BB077A0CD}"/>
              </a:ext>
            </a:extLst>
          </p:cNvPr>
          <p:cNvSpPr>
            <a:spLocks noGrp="1"/>
          </p:cNvSpPr>
          <p:nvPr>
            <p:ph idx="1"/>
          </p:nvPr>
        </p:nvSpPr>
        <p:spPr>
          <a:xfrm>
            <a:off x="457201" y="762000"/>
            <a:ext cx="11430000" cy="6049505"/>
          </a:xfrm>
        </p:spPr>
        <p:txBody>
          <a:bodyPr>
            <a:normAutofit/>
          </a:bodyPr>
          <a:lstStyle/>
          <a:p>
            <a:pPr marL="266652" indent="-266652">
              <a:lnSpc>
                <a:spcPct val="110000"/>
              </a:lnSpc>
              <a:spcBef>
                <a:spcPts val="0"/>
              </a:spcBef>
              <a:buClr>
                <a:srgbClr val="C00000"/>
              </a:buClr>
              <a:buSzPts val="1815"/>
              <a:buFont typeface="Noto Sans Symbols"/>
              <a:buChar char="▪"/>
              <a:defRPr/>
            </a:pPr>
            <a:r>
              <a:rPr lang="en-US" sz="2400" dirty="0">
                <a:solidFill>
                  <a:srgbClr val="002F5F"/>
                </a:solidFill>
              </a:rPr>
              <a:t>The APR is a voluntary, international, prospective exposure-registration cohort study</a:t>
            </a:r>
          </a:p>
          <a:p>
            <a:pPr marL="799957" lvl="1" indent="-266652">
              <a:lnSpc>
                <a:spcPct val="110000"/>
              </a:lnSpc>
              <a:spcBef>
                <a:spcPts val="0"/>
              </a:spcBef>
              <a:buClr>
                <a:srgbClr val="C00000"/>
              </a:buClr>
              <a:buSzPts val="1815"/>
              <a:buFont typeface="Calibri"/>
              <a:buChar char="‒"/>
              <a:defRPr/>
            </a:pPr>
            <a:r>
              <a:rPr lang="en-US" sz="1900" dirty="0">
                <a:solidFill>
                  <a:srgbClr val="002F5F"/>
                </a:solidFill>
              </a:rPr>
              <a:t>Started as zidovudine in Pregnancy Registry in 1989; became APR in 1993</a:t>
            </a:r>
          </a:p>
          <a:p>
            <a:pPr marL="799957" lvl="1" indent="-266652">
              <a:lnSpc>
                <a:spcPct val="110000"/>
              </a:lnSpc>
              <a:spcBef>
                <a:spcPts val="0"/>
              </a:spcBef>
              <a:buClr>
                <a:srgbClr val="C00000"/>
              </a:buClr>
              <a:buSzPts val="1815"/>
              <a:buFont typeface="Calibri"/>
              <a:buChar char="‒"/>
              <a:defRPr/>
            </a:pPr>
            <a:r>
              <a:rPr lang="en-US" sz="1900" dirty="0">
                <a:solidFill>
                  <a:srgbClr val="002F5F"/>
                </a:solidFill>
              </a:rPr>
              <a:t>Currently 29 sponsoring ARV manufacturers</a:t>
            </a:r>
          </a:p>
          <a:p>
            <a:pPr marL="799957" lvl="1" indent="-266652">
              <a:lnSpc>
                <a:spcPct val="110000"/>
              </a:lnSpc>
              <a:spcBef>
                <a:spcPts val="0"/>
              </a:spcBef>
              <a:buClr>
                <a:srgbClr val="C00000"/>
              </a:buClr>
              <a:buSzPts val="1815"/>
              <a:buFont typeface="Calibri"/>
              <a:buChar char="‒"/>
              <a:defRPr/>
            </a:pPr>
            <a:r>
              <a:rPr lang="en-US" sz="1900" dirty="0">
                <a:solidFill>
                  <a:srgbClr val="002F5F"/>
                </a:solidFill>
              </a:rPr>
              <a:t>Overseen by an independent Advisory Committee</a:t>
            </a:r>
          </a:p>
          <a:p>
            <a:pPr marL="799957" lvl="1" indent="-266652">
              <a:lnSpc>
                <a:spcPct val="110000"/>
              </a:lnSpc>
              <a:spcBef>
                <a:spcPts val="0"/>
              </a:spcBef>
              <a:buClr>
                <a:srgbClr val="C00000"/>
              </a:buClr>
              <a:buSzPts val="1815"/>
              <a:buFont typeface="Calibri"/>
              <a:buChar char="‒"/>
              <a:defRPr/>
            </a:pPr>
            <a:r>
              <a:rPr lang="en-US" sz="1900" dirty="0">
                <a:solidFill>
                  <a:srgbClr val="002F5F"/>
                </a:solidFill>
              </a:rPr>
              <a:t>As of July 2019, include &gt;21,120 prospective reports of ARV exposed pregnancies</a:t>
            </a:r>
          </a:p>
          <a:p>
            <a:pPr marL="266652" indent="-266652">
              <a:lnSpc>
                <a:spcPct val="110000"/>
              </a:lnSpc>
              <a:spcBef>
                <a:spcPts val="1200"/>
              </a:spcBef>
              <a:buClr>
                <a:srgbClr val="C00000"/>
              </a:buClr>
              <a:buSzPts val="1815"/>
              <a:buFont typeface="Noto Sans Symbols"/>
              <a:buChar char="▪"/>
              <a:defRPr/>
            </a:pPr>
            <a:r>
              <a:rPr lang="en-US" sz="2400" dirty="0">
                <a:solidFill>
                  <a:srgbClr val="002F5F"/>
                </a:solidFill>
              </a:rPr>
              <a:t>Designed to assist clinicians and patients in weighing potential risks and benefits of ARVs during pregnancy </a:t>
            </a:r>
          </a:p>
          <a:p>
            <a:pPr marL="799957" lvl="1" indent="-266652">
              <a:lnSpc>
                <a:spcPct val="110000"/>
              </a:lnSpc>
              <a:spcBef>
                <a:spcPts val="0"/>
              </a:spcBef>
              <a:buClr>
                <a:srgbClr val="C00000"/>
              </a:buClr>
              <a:buSzPts val="1815"/>
              <a:buFont typeface="Calibri"/>
              <a:buChar char="‒"/>
              <a:defRPr/>
            </a:pPr>
            <a:r>
              <a:rPr lang="en-US" sz="1900" dirty="0">
                <a:solidFill>
                  <a:srgbClr val="002F5F"/>
                </a:solidFill>
              </a:rPr>
              <a:t>Monitors prenatal exposures to ARVs to detect a potential increase in the risk of birth defects</a:t>
            </a:r>
          </a:p>
          <a:p>
            <a:pPr marL="799957" lvl="1" indent="-266652">
              <a:lnSpc>
                <a:spcPct val="110000"/>
              </a:lnSpc>
              <a:spcBef>
                <a:spcPts val="0"/>
              </a:spcBef>
              <a:buClr>
                <a:srgbClr val="C00000"/>
              </a:buClr>
              <a:buSzPts val="1815"/>
              <a:buFont typeface="Calibri"/>
              <a:buChar char="‒"/>
              <a:defRPr/>
            </a:pPr>
            <a:r>
              <a:rPr lang="en-US" sz="1900" dirty="0">
                <a:solidFill>
                  <a:srgbClr val="002F5F"/>
                </a:solidFill>
              </a:rPr>
              <a:t>150 ARV drugs: 57 brand-name single-entity drugs or fixed-dose combinations; 93 generic versions</a:t>
            </a:r>
          </a:p>
          <a:p>
            <a:pPr marL="266652" indent="-266652">
              <a:lnSpc>
                <a:spcPct val="110000"/>
              </a:lnSpc>
              <a:spcBef>
                <a:spcPts val="1200"/>
              </a:spcBef>
              <a:buClr>
                <a:srgbClr val="C00000"/>
              </a:buClr>
              <a:buSzPts val="1815"/>
              <a:buFont typeface="Noto Sans Symbols"/>
              <a:buChar char="▪"/>
              <a:defRPr/>
            </a:pPr>
            <a:r>
              <a:rPr lang="en-US" sz="2400" dirty="0">
                <a:solidFill>
                  <a:srgbClr val="002F5F"/>
                </a:solidFill>
              </a:rPr>
              <a:t>APR Objectives:</a:t>
            </a:r>
          </a:p>
          <a:p>
            <a:pPr marL="799957" lvl="1" indent="-266652">
              <a:lnSpc>
                <a:spcPct val="110000"/>
              </a:lnSpc>
              <a:spcBef>
                <a:spcPts val="0"/>
              </a:spcBef>
              <a:buClr>
                <a:srgbClr val="C00000"/>
              </a:buClr>
              <a:buSzPts val="1815"/>
              <a:buFont typeface="Calibri"/>
              <a:buChar char="‒"/>
              <a:defRPr/>
            </a:pPr>
            <a:r>
              <a:rPr lang="en-US" sz="1900" dirty="0">
                <a:solidFill>
                  <a:srgbClr val="002F5F"/>
                </a:solidFill>
              </a:rPr>
              <a:t>Provide early warning signals of major teratogenicity </a:t>
            </a:r>
          </a:p>
          <a:p>
            <a:pPr marL="799957" lvl="1" indent="-266652">
              <a:lnSpc>
                <a:spcPct val="110000"/>
              </a:lnSpc>
              <a:spcBef>
                <a:spcPts val="0"/>
              </a:spcBef>
              <a:buClr>
                <a:srgbClr val="C00000"/>
              </a:buClr>
              <a:buSzPts val="1815"/>
              <a:buFont typeface="Calibri"/>
              <a:buChar char="‒"/>
              <a:defRPr/>
            </a:pPr>
            <a:r>
              <a:rPr lang="en-US" sz="1900" dirty="0">
                <a:solidFill>
                  <a:srgbClr val="002F5F"/>
                </a:solidFill>
              </a:rPr>
              <a:t>Estimate prevalence of major birth defects and compare to the general population </a:t>
            </a:r>
          </a:p>
          <a:p>
            <a:pPr marL="799957" lvl="1" indent="-266652">
              <a:lnSpc>
                <a:spcPct val="110000"/>
              </a:lnSpc>
              <a:spcBef>
                <a:spcPts val="0"/>
              </a:spcBef>
              <a:buClr>
                <a:srgbClr val="C00000"/>
              </a:buClr>
              <a:buSzPts val="1815"/>
              <a:buFont typeface="Calibri"/>
              <a:buChar char="‒"/>
              <a:defRPr/>
            </a:pPr>
            <a:r>
              <a:rPr lang="en-US" sz="1900" dirty="0">
                <a:solidFill>
                  <a:srgbClr val="002F5F"/>
                </a:solidFill>
              </a:rPr>
              <a:t>Supplement animal toxicology, clinical, and epidemiological study data </a:t>
            </a:r>
          </a:p>
          <a:p>
            <a:pPr marL="457189" indent="-457189">
              <a:lnSpc>
                <a:spcPct val="110000"/>
              </a:lnSpc>
              <a:spcBef>
                <a:spcPts val="267"/>
              </a:spcBef>
              <a:spcAft>
                <a:spcPts val="267"/>
              </a:spcAft>
              <a:buClr>
                <a:srgbClr val="C00000"/>
              </a:buClr>
              <a:buFont typeface="Wingdings" panose="05000000000000000000" pitchFamily="2" charset="2"/>
              <a:buChar char="§"/>
            </a:pPr>
            <a:endParaRPr lang="en-US" sz="2130" dirty="0">
              <a:solidFill>
                <a:schemeClr val="tx1"/>
              </a:solidFill>
            </a:endParaRPr>
          </a:p>
        </p:txBody>
      </p:sp>
      <p:sp>
        <p:nvSpPr>
          <p:cNvPr id="6" name="Content Placeholder 2">
            <a:extLst>
              <a:ext uri="{FF2B5EF4-FFF2-40B4-BE49-F238E27FC236}">
                <a16:creationId xmlns:a16="http://schemas.microsoft.com/office/drawing/2014/main" id="{AF9F37FC-0623-41C5-BE0B-B89A95BD9378}"/>
              </a:ext>
            </a:extLst>
          </p:cNvPr>
          <p:cNvSpPr txBox="1">
            <a:spLocks/>
          </p:cNvSpPr>
          <p:nvPr/>
        </p:nvSpPr>
        <p:spPr>
          <a:xfrm>
            <a:off x="4154152" y="5090115"/>
            <a:ext cx="5829112" cy="18913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C00000"/>
              </a:buClr>
              <a:buFont typeface="Wingdings" panose="05000000000000000000" pitchFamily="2" charset="2"/>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rgbClr val="C00000"/>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rgbClr val="C00000"/>
              </a:buClr>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Clr>
                <a:srgbClr val="C00000"/>
              </a:buClr>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05000"/>
              </a:lnSpc>
            </a:pPr>
            <a:endParaRPr lang="en-US" sz="2700" dirty="0"/>
          </a:p>
        </p:txBody>
      </p:sp>
      <p:sp>
        <p:nvSpPr>
          <p:cNvPr id="10" name="Rectangle 9">
            <a:extLst>
              <a:ext uri="{FF2B5EF4-FFF2-40B4-BE49-F238E27FC236}">
                <a16:creationId xmlns:a16="http://schemas.microsoft.com/office/drawing/2014/main" id="{32F580D4-D271-4FF6-ACBC-7A0A1552378C}"/>
              </a:ext>
            </a:extLst>
          </p:cNvPr>
          <p:cNvSpPr/>
          <p:nvPr/>
        </p:nvSpPr>
        <p:spPr>
          <a:xfrm>
            <a:off x="-228600" y="2738386"/>
            <a:ext cx="4572000" cy="307777"/>
          </a:xfrm>
          <a:prstGeom prst="rect">
            <a:avLst/>
          </a:prstGeom>
        </p:spPr>
        <p:txBody>
          <a:bodyPr>
            <a:spAutoFit/>
          </a:bodyPr>
          <a:lstStyle/>
          <a:p>
            <a:endParaRPr lang="en-US" sz="1400" dirty="0"/>
          </a:p>
        </p:txBody>
      </p:sp>
    </p:spTree>
    <p:extLst>
      <p:ext uri="{BB962C8B-B14F-4D97-AF65-F5344CB8AC3E}">
        <p14:creationId xmlns:p14="http://schemas.microsoft.com/office/powerpoint/2010/main" val="2809645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762000" y="161250"/>
            <a:ext cx="8450803" cy="584775"/>
          </a:xfrm>
          <a:prstGeom prst="rect">
            <a:avLst/>
          </a:prstGeom>
          <a:noFill/>
          <a:ln w="9525" algn="ctr">
            <a:noFill/>
            <a:miter lim="800000"/>
            <a:headEnd/>
            <a:tailEnd/>
          </a:ln>
          <a:effectLst/>
        </p:spPr>
        <p:txBody>
          <a:bodyPr wrap="square">
            <a:spAutoFit/>
          </a:bodyPr>
          <a:lstStyle/>
          <a:p>
            <a:pPr>
              <a:spcBef>
                <a:spcPct val="50000"/>
              </a:spcBef>
              <a:buClr>
                <a:srgbClr val="6600CC"/>
              </a:buClr>
              <a:buSzPct val="100000"/>
              <a:defRPr/>
            </a:pPr>
            <a:r>
              <a:rPr lang="en-US" sz="3200" b="1" dirty="0">
                <a:solidFill>
                  <a:srgbClr val="E31836"/>
                </a:solidFill>
              </a:rPr>
              <a:t>Methods: APR Primary Prospective cohort </a:t>
            </a:r>
            <a:endParaRPr lang="en-US" sz="3200" b="1" dirty="0">
              <a:solidFill>
                <a:srgbClr val="E31836"/>
              </a:solidFill>
              <a:latin typeface="+mj-lt"/>
            </a:endParaRPr>
          </a:p>
        </p:txBody>
      </p:sp>
      <p:sp>
        <p:nvSpPr>
          <p:cNvPr id="7" name="Rectangle 3">
            <a:extLst>
              <a:ext uri="{FF2B5EF4-FFF2-40B4-BE49-F238E27FC236}">
                <a16:creationId xmlns:a16="http://schemas.microsoft.com/office/drawing/2014/main" id="{05FAD917-0E5D-4128-A721-7C21F7E159D0}"/>
              </a:ext>
            </a:extLst>
          </p:cNvPr>
          <p:cNvSpPr txBox="1">
            <a:spLocks noChangeArrowheads="1"/>
          </p:cNvSpPr>
          <p:nvPr/>
        </p:nvSpPr>
        <p:spPr>
          <a:xfrm>
            <a:off x="449459" y="484441"/>
            <a:ext cx="11293082" cy="5365345"/>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Clr>
                <a:srgbClr val="C00000"/>
              </a:buClr>
              <a:buFont typeface="Wingdings" pitchFamily="2" charset="2"/>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C00000"/>
              </a:buClr>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C00000"/>
              </a:buClr>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527" indent="-355527" fontAlgn="auto">
              <a:lnSpc>
                <a:spcPct val="110000"/>
              </a:lnSpc>
              <a:spcBef>
                <a:spcPts val="935"/>
              </a:spcBef>
              <a:spcAft>
                <a:spcPts val="0"/>
              </a:spcAft>
              <a:buSzPts val="2090"/>
              <a:buFont typeface="Noto Sans Symbols"/>
              <a:buChar char="▪"/>
              <a:defRPr/>
            </a:pPr>
            <a:endParaRPr lang="en-US" dirty="0"/>
          </a:p>
          <a:p>
            <a:pPr marL="355527" indent="-355527" fontAlgn="auto">
              <a:lnSpc>
                <a:spcPct val="110000"/>
              </a:lnSpc>
              <a:spcBef>
                <a:spcPts val="935"/>
              </a:spcBef>
              <a:spcAft>
                <a:spcPts val="0"/>
              </a:spcAft>
              <a:buSzPts val="2090"/>
              <a:buFont typeface="Noto Sans Symbols"/>
              <a:buChar char="▪"/>
              <a:defRPr/>
            </a:pPr>
            <a:r>
              <a:rPr lang="en-US" dirty="0">
                <a:solidFill>
                  <a:srgbClr val="002F5F"/>
                </a:solidFill>
              </a:rPr>
              <a:t>Clinicians register pregnant women with prenatal ARV exposures </a:t>
            </a:r>
            <a:r>
              <a:rPr lang="en-US" u="sng" dirty="0">
                <a:solidFill>
                  <a:srgbClr val="002F5F"/>
                </a:solidFill>
              </a:rPr>
              <a:t>before</a:t>
            </a:r>
            <a:r>
              <a:rPr lang="en-US" dirty="0">
                <a:solidFill>
                  <a:srgbClr val="002F5F"/>
                </a:solidFill>
              </a:rPr>
              <a:t> pregnancy outcome is known, report data on exposure throughout pregnancy, and provide birth outcome data.</a:t>
            </a:r>
          </a:p>
          <a:p>
            <a:pPr marL="355527" indent="-355527" fontAlgn="auto">
              <a:lnSpc>
                <a:spcPct val="110000"/>
              </a:lnSpc>
              <a:spcBef>
                <a:spcPts val="1200"/>
              </a:spcBef>
              <a:spcAft>
                <a:spcPts val="0"/>
              </a:spcAft>
              <a:buSzPts val="2090"/>
              <a:buFont typeface="Noto Sans Symbols"/>
              <a:buChar char="▪"/>
              <a:defRPr/>
            </a:pPr>
            <a:r>
              <a:rPr lang="en-US" dirty="0">
                <a:solidFill>
                  <a:srgbClr val="002F5F"/>
                </a:solidFill>
              </a:rPr>
              <a:t>Registration is voluntary &amp; confidential; patient data is anonymized. </a:t>
            </a:r>
          </a:p>
          <a:p>
            <a:pPr marL="355527" indent="-355527" fontAlgn="auto">
              <a:lnSpc>
                <a:spcPct val="110000"/>
              </a:lnSpc>
              <a:spcBef>
                <a:spcPts val="1200"/>
              </a:spcBef>
              <a:spcAft>
                <a:spcPts val="0"/>
              </a:spcAft>
              <a:buSzPts val="2090"/>
              <a:buFont typeface="Noto Sans Symbols"/>
              <a:buChar char="▪"/>
              <a:defRPr/>
            </a:pPr>
            <a:r>
              <a:rPr lang="en-US" dirty="0">
                <a:solidFill>
                  <a:srgbClr val="002F5F"/>
                </a:solidFill>
              </a:rPr>
              <a:t>Birth defects are reviewed by a dysmorphologist, coded according to modified Metropolitan Atlanta Congenital Defects Program (MACDP) criteria, and classified by organ system.</a:t>
            </a:r>
          </a:p>
          <a:p>
            <a:pPr marL="355527" indent="-355527" fontAlgn="auto">
              <a:lnSpc>
                <a:spcPct val="110000"/>
              </a:lnSpc>
              <a:spcBef>
                <a:spcPts val="1200"/>
              </a:spcBef>
              <a:spcAft>
                <a:spcPts val="0"/>
              </a:spcAft>
              <a:buSzPts val="2090"/>
              <a:buFont typeface="Noto Sans Symbols"/>
              <a:buChar char="▪"/>
              <a:defRPr/>
            </a:pPr>
            <a:r>
              <a:rPr lang="en-US" dirty="0">
                <a:solidFill>
                  <a:srgbClr val="002F5F"/>
                </a:solidFill>
              </a:rPr>
              <a:t>Analysis includes birth defects, defined as ≥1 major birth defect or ≥2 minor defects. </a:t>
            </a:r>
          </a:p>
          <a:p>
            <a:pPr marL="355527" indent="-355527" fontAlgn="auto">
              <a:lnSpc>
                <a:spcPct val="110000"/>
              </a:lnSpc>
              <a:spcBef>
                <a:spcPts val="935"/>
              </a:spcBef>
              <a:spcAft>
                <a:spcPts val="0"/>
              </a:spcAft>
              <a:buSzPts val="2090"/>
              <a:buFont typeface="Noto Sans Symbols"/>
              <a:buChar char="▪"/>
              <a:defRPr/>
            </a:pPr>
            <a:endParaRPr lang="en-US" dirty="0"/>
          </a:p>
        </p:txBody>
      </p:sp>
    </p:spTree>
    <p:extLst>
      <p:ext uri="{BB962C8B-B14F-4D97-AF65-F5344CB8AC3E}">
        <p14:creationId xmlns:p14="http://schemas.microsoft.com/office/powerpoint/2010/main" val="2088435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6"/>
          <p:cNvSpPr/>
          <p:nvPr/>
        </p:nvSpPr>
        <p:spPr>
          <a:xfrm>
            <a:off x="1836708" y="1010847"/>
            <a:ext cx="2601105" cy="685800"/>
          </a:xfrm>
          <a:prstGeom prst="ellipse">
            <a:avLst/>
          </a:prstGeom>
          <a:gradFill flip="none" rotWithShape="1">
            <a:gsLst>
              <a:gs pos="0">
                <a:srgbClr val="E5E5FF">
                  <a:shade val="30000"/>
                  <a:satMod val="115000"/>
                </a:srgbClr>
              </a:gs>
              <a:gs pos="50000">
                <a:srgbClr val="E5E5FF">
                  <a:shade val="67500"/>
                  <a:satMod val="115000"/>
                </a:srgbClr>
              </a:gs>
              <a:gs pos="100000">
                <a:srgbClr val="E5E5FF">
                  <a:shade val="100000"/>
                  <a:satMod val="115000"/>
                </a:srgbClr>
              </a:gs>
            </a:gsLst>
            <a:lin ang="5400000" scaled="1"/>
            <a:tileRect/>
          </a:gradFill>
          <a:ln>
            <a:solidFill>
              <a:srgbClr val="E5E5FF"/>
            </a:solidFill>
          </a:ln>
          <a:scene3d>
            <a:camera prst="orthographicFront"/>
            <a:lightRig rig="threePt" dir="t"/>
          </a:scene3d>
          <a:sp3d>
            <a:bevelT/>
          </a:sp3d>
        </p:spPr>
        <p:txBody>
          <a:bodyPr spcFirstLastPara="1" wrap="square" lIns="91425" tIns="45700" rIns="91425" bIns="45700" anchor="ctr" anchorCtr="0">
            <a:noAutofit/>
          </a:bodyPr>
          <a:lstStyle/>
          <a:p>
            <a:pPr marL="342891" indent="-342891" algn="ctr">
              <a:buClr>
                <a:srgbClr val="C00000"/>
              </a:buClr>
              <a:buFont typeface="+mj-lt"/>
              <a:buAutoNum type="arabicPeriod"/>
            </a:pPr>
            <a:r>
              <a:rPr lang="en-US" b="1" dirty="0">
                <a:latin typeface="+mn-lt"/>
                <a:ea typeface="Calibri"/>
                <a:cs typeface="Calibri"/>
                <a:sym typeface="Calibri"/>
              </a:rPr>
              <a:t>Prospective </a:t>
            </a:r>
            <a:endParaRPr sz="1400" b="1" dirty="0">
              <a:latin typeface="+mn-lt"/>
            </a:endParaRPr>
          </a:p>
        </p:txBody>
      </p:sp>
      <p:sp>
        <p:nvSpPr>
          <p:cNvPr id="118" name="Google Shape;118;p16"/>
          <p:cNvSpPr txBox="1"/>
          <p:nvPr/>
        </p:nvSpPr>
        <p:spPr>
          <a:xfrm>
            <a:off x="1638302" y="4419601"/>
            <a:ext cx="3897313" cy="369332"/>
          </a:xfrm>
          <a:prstGeom prst="rect">
            <a:avLst/>
          </a:prstGeom>
          <a:noFill/>
          <a:ln>
            <a:noFill/>
          </a:ln>
        </p:spPr>
        <p:txBody>
          <a:bodyPr spcFirstLastPara="1" wrap="square" lIns="91425" tIns="45700" rIns="91425" bIns="45700" anchor="t" anchorCtr="0">
            <a:noAutofit/>
          </a:bodyPr>
          <a:lstStyle/>
          <a:p>
            <a:pPr>
              <a:buClr>
                <a:srgbClr val="6600CC"/>
              </a:buClr>
              <a:buSzPts val="1800"/>
            </a:pPr>
            <a:endParaRPr dirty="0">
              <a:solidFill>
                <a:schemeClr val="dk1"/>
              </a:solidFill>
              <a:latin typeface="+mn-lt"/>
              <a:ea typeface="Calibri"/>
              <a:cs typeface="Calibri"/>
              <a:sym typeface="Calibri"/>
            </a:endParaRPr>
          </a:p>
        </p:txBody>
      </p:sp>
      <p:grpSp>
        <p:nvGrpSpPr>
          <p:cNvPr id="119" name="Google Shape;119;p16"/>
          <p:cNvGrpSpPr/>
          <p:nvPr/>
        </p:nvGrpSpPr>
        <p:grpSpPr>
          <a:xfrm>
            <a:off x="903066" y="3614281"/>
            <a:ext cx="4532167" cy="2893772"/>
            <a:chOff x="-100020" y="4251241"/>
            <a:chExt cx="4532167" cy="2603633"/>
          </a:xfrm>
        </p:grpSpPr>
        <p:sp>
          <p:nvSpPr>
            <p:cNvPr id="120" name="Google Shape;120;p16"/>
            <p:cNvSpPr txBox="1"/>
            <p:nvPr/>
          </p:nvSpPr>
          <p:spPr>
            <a:xfrm>
              <a:off x="38100" y="4251241"/>
              <a:ext cx="3946406" cy="2260454"/>
            </a:xfrm>
            <a:prstGeom prst="rect">
              <a:avLst/>
            </a:prstGeom>
            <a:gradFill flip="none" rotWithShape="1">
              <a:gsLst>
                <a:gs pos="0">
                  <a:srgbClr val="E5E5FF">
                    <a:shade val="30000"/>
                    <a:satMod val="115000"/>
                  </a:srgbClr>
                </a:gs>
                <a:gs pos="50000">
                  <a:srgbClr val="E5E5FF">
                    <a:shade val="67500"/>
                    <a:satMod val="115000"/>
                  </a:srgbClr>
                </a:gs>
                <a:gs pos="100000">
                  <a:srgbClr val="E5E5FF">
                    <a:shade val="100000"/>
                    <a:satMod val="115000"/>
                  </a:srgbClr>
                </a:gs>
              </a:gsLst>
              <a:lin ang="5400000" scaled="1"/>
              <a:tileRect/>
            </a:gradFill>
            <a:ln>
              <a:noFill/>
            </a:ln>
            <a:scene3d>
              <a:camera prst="orthographicFront"/>
              <a:lightRig rig="threePt" dir="t"/>
            </a:scene3d>
            <a:sp3d>
              <a:bevelT/>
            </a:sp3d>
          </p:spPr>
          <p:txBody>
            <a:bodyPr spcFirstLastPara="1" wrap="square" lIns="91425" tIns="45700" rIns="91425" bIns="45700" anchor="t" anchorCtr="0">
              <a:noAutofit/>
            </a:bodyPr>
            <a:lstStyle/>
            <a:p>
              <a:pPr>
                <a:buClr>
                  <a:srgbClr val="6600CC"/>
                </a:buClr>
                <a:buSzPts val="1800"/>
              </a:pPr>
              <a:endParaRPr dirty="0">
                <a:solidFill>
                  <a:schemeClr val="dk1"/>
                </a:solidFill>
                <a:latin typeface="+mn-lt"/>
                <a:ea typeface="Calibri"/>
                <a:cs typeface="Calibri"/>
                <a:sym typeface="Calibri"/>
              </a:endParaRPr>
            </a:p>
            <a:p>
              <a:pPr>
                <a:spcBef>
                  <a:spcPts val="900"/>
                </a:spcBef>
                <a:buClr>
                  <a:srgbClr val="6600CC"/>
                </a:buClr>
                <a:buSzPts val="1800"/>
              </a:pPr>
              <a:endParaRPr dirty="0">
                <a:solidFill>
                  <a:schemeClr val="dk1"/>
                </a:solidFill>
                <a:latin typeface="+mn-lt"/>
                <a:ea typeface="Calibri"/>
                <a:cs typeface="Calibri"/>
                <a:sym typeface="Calibri"/>
              </a:endParaRPr>
            </a:p>
            <a:p>
              <a:pPr>
                <a:spcBef>
                  <a:spcPts val="900"/>
                </a:spcBef>
                <a:buClr>
                  <a:srgbClr val="6600CC"/>
                </a:buClr>
                <a:buSzPts val="1800"/>
              </a:pPr>
              <a:endParaRPr dirty="0">
                <a:solidFill>
                  <a:schemeClr val="dk1"/>
                </a:solidFill>
                <a:latin typeface="+mn-lt"/>
                <a:ea typeface="Calibri"/>
                <a:cs typeface="Calibri"/>
                <a:sym typeface="Calibri"/>
              </a:endParaRPr>
            </a:p>
            <a:p>
              <a:pPr>
                <a:spcBef>
                  <a:spcPts val="900"/>
                </a:spcBef>
                <a:buClr>
                  <a:srgbClr val="6600CC"/>
                </a:buClr>
                <a:buSzPts val="1800"/>
              </a:pPr>
              <a:endParaRPr dirty="0">
                <a:solidFill>
                  <a:schemeClr val="dk1"/>
                </a:solidFill>
                <a:latin typeface="+mn-lt"/>
                <a:ea typeface="Calibri"/>
                <a:cs typeface="Calibri"/>
                <a:sym typeface="Calibri"/>
              </a:endParaRPr>
            </a:p>
          </p:txBody>
        </p:sp>
        <p:sp>
          <p:nvSpPr>
            <p:cNvPr id="121" name="Google Shape;121;p16"/>
            <p:cNvSpPr txBox="1"/>
            <p:nvPr/>
          </p:nvSpPr>
          <p:spPr>
            <a:xfrm>
              <a:off x="88747" y="4276766"/>
              <a:ext cx="4343400" cy="2578108"/>
            </a:xfrm>
            <a:prstGeom prst="rect">
              <a:avLst/>
            </a:prstGeom>
            <a:noFill/>
            <a:ln>
              <a:noFill/>
            </a:ln>
            <a:scene3d>
              <a:camera prst="orthographicFront"/>
              <a:lightRig rig="threePt" dir="t"/>
            </a:scene3d>
            <a:sp3d>
              <a:bevelT/>
            </a:sp3d>
          </p:spPr>
          <p:txBody>
            <a:bodyPr spcFirstLastPara="1" wrap="square" lIns="91425" tIns="45700" rIns="91425" bIns="45700" anchor="t" anchorCtr="0">
              <a:noAutofit/>
            </a:bodyPr>
            <a:lstStyle/>
            <a:p>
              <a:pPr>
                <a:buClr>
                  <a:srgbClr val="6600CC"/>
                </a:buClr>
                <a:buSzPts val="2000"/>
              </a:pPr>
              <a:r>
                <a:rPr lang="en-US" sz="2000" b="1" i="1" dirty="0">
                  <a:solidFill>
                    <a:schemeClr val="dk1"/>
                  </a:solidFill>
                  <a:latin typeface="+mn-lt"/>
                  <a:ea typeface="Calibri"/>
                  <a:cs typeface="Calibri"/>
                  <a:sym typeface="Calibri"/>
                </a:rPr>
                <a:t>        </a:t>
              </a:r>
              <a:r>
                <a:rPr lang="en-US" sz="2000" b="1" i="1" dirty="0">
                  <a:solidFill>
                    <a:srgbClr val="C00000"/>
                  </a:solidFill>
                  <a:latin typeface="+mn-lt"/>
                  <a:ea typeface="Calibri"/>
                  <a:cs typeface="Calibri"/>
                  <a:sym typeface="Calibri"/>
                </a:rPr>
                <a:t>APR Primary Analysis</a:t>
              </a:r>
              <a:endParaRPr sz="2000" b="1" i="1" dirty="0">
                <a:solidFill>
                  <a:srgbClr val="C00000"/>
                </a:solidFill>
                <a:latin typeface="+mn-lt"/>
              </a:endParaRPr>
            </a:p>
            <a:p>
              <a:pPr>
                <a:buClr>
                  <a:srgbClr val="6600CC"/>
                </a:buClr>
                <a:buSzPts val="1800"/>
              </a:pPr>
              <a:r>
                <a:rPr lang="en-US" dirty="0">
                  <a:solidFill>
                    <a:schemeClr val="dk1"/>
                  </a:solidFill>
                  <a:latin typeface="+mn-lt"/>
                  <a:ea typeface="Calibri"/>
                  <a:cs typeface="Calibri"/>
                  <a:sym typeface="Calibri"/>
                </a:rPr>
                <a:t>                         </a:t>
              </a:r>
              <a:r>
                <a:rPr lang="en-US" u="sng" dirty="0">
                  <a:solidFill>
                    <a:schemeClr val="dk1"/>
                  </a:solidFill>
                  <a:latin typeface="+mn-lt"/>
                  <a:ea typeface="Calibri"/>
                  <a:cs typeface="Calibri"/>
                  <a:sym typeface="Calibri"/>
                </a:rPr>
                <a:t>number of defects^</a:t>
              </a:r>
              <a:endParaRPr sz="1400" dirty="0">
                <a:latin typeface="+mn-lt"/>
              </a:endParaRPr>
            </a:p>
            <a:p>
              <a:pPr>
                <a:buClr>
                  <a:srgbClr val="6600CC"/>
                </a:buClr>
                <a:buSzPts val="1800"/>
              </a:pPr>
              <a:r>
                <a:rPr lang="en-US" dirty="0">
                  <a:solidFill>
                    <a:schemeClr val="dk1"/>
                  </a:solidFill>
                  <a:latin typeface="+mn-lt"/>
                  <a:ea typeface="Calibri"/>
                  <a:cs typeface="Calibri"/>
                  <a:sym typeface="Calibri"/>
                </a:rPr>
                <a:t>                       number of live births</a:t>
              </a:r>
              <a:endParaRPr sz="1400" dirty="0">
                <a:latin typeface="+mn-lt"/>
              </a:endParaRPr>
            </a:p>
            <a:p>
              <a:pPr>
                <a:buClr>
                  <a:srgbClr val="6600CC"/>
                </a:buClr>
                <a:buSzPts val="1800"/>
              </a:pPr>
              <a:r>
                <a:rPr lang="en-US" b="1" dirty="0">
                  <a:latin typeface="+mn-lt"/>
                  <a:ea typeface="Calibri"/>
                  <a:cs typeface="Calibri"/>
                  <a:sym typeface="Calibri"/>
                </a:rPr>
                <a:t>Compared to:</a:t>
              </a:r>
              <a:endParaRPr sz="1400" b="1" dirty="0">
                <a:latin typeface="+mn-lt"/>
              </a:endParaRPr>
            </a:p>
            <a:p>
              <a:pPr>
                <a:spcBef>
                  <a:spcPts val="360"/>
                </a:spcBef>
                <a:buClr>
                  <a:srgbClr val="6600CC"/>
                </a:buClr>
                <a:buSzPts val="1800"/>
              </a:pPr>
              <a:r>
                <a:rPr lang="en-US" dirty="0">
                  <a:solidFill>
                    <a:schemeClr val="dk1"/>
                  </a:solidFill>
                  <a:latin typeface="+mn-lt"/>
                  <a:ea typeface="Calibri"/>
                  <a:cs typeface="Calibri"/>
                  <a:sym typeface="Calibri"/>
                </a:rPr>
                <a:t>MACDP*           3/100 live births</a:t>
              </a:r>
              <a:endParaRPr sz="1400" dirty="0">
                <a:latin typeface="+mn-lt"/>
              </a:endParaRPr>
            </a:p>
            <a:p>
              <a:pPr>
                <a:spcBef>
                  <a:spcPts val="360"/>
                </a:spcBef>
                <a:buClr>
                  <a:srgbClr val="6600CC"/>
                </a:buClr>
                <a:buSzPts val="1800"/>
              </a:pPr>
              <a:r>
                <a:rPr lang="en-US" dirty="0">
                  <a:solidFill>
                    <a:schemeClr val="dk1"/>
                  </a:solidFill>
                  <a:latin typeface="+mn-lt"/>
                  <a:ea typeface="Calibri"/>
                  <a:cs typeface="Calibri"/>
                  <a:sym typeface="Calibri"/>
                </a:rPr>
                <a:t>TBDR*	           4/100 live births</a:t>
              </a:r>
              <a:endParaRPr sz="1400" dirty="0">
                <a:latin typeface="+mn-lt"/>
              </a:endParaRPr>
            </a:p>
            <a:p>
              <a:pPr>
                <a:spcBef>
                  <a:spcPts val="360"/>
                </a:spcBef>
                <a:buClr>
                  <a:srgbClr val="6600CC"/>
                </a:buClr>
                <a:buSzPts val="1800"/>
              </a:pPr>
              <a:r>
                <a:rPr lang="en-US" dirty="0">
                  <a:solidFill>
                    <a:schemeClr val="dk1"/>
                  </a:solidFill>
                  <a:latin typeface="+mn-lt"/>
                  <a:ea typeface="Calibri"/>
                  <a:cs typeface="Calibri"/>
                  <a:sym typeface="Calibri"/>
                </a:rPr>
                <a:t>1st trimester vs. 2nd &amp; 3rd trimester</a:t>
              </a:r>
              <a:endParaRPr sz="1400" dirty="0">
                <a:latin typeface="+mn-lt"/>
              </a:endParaRPr>
            </a:p>
          </p:txBody>
        </p:sp>
        <p:sp>
          <p:nvSpPr>
            <p:cNvPr id="122" name="Google Shape;122;p16"/>
            <p:cNvSpPr txBox="1"/>
            <p:nvPr/>
          </p:nvSpPr>
          <p:spPr>
            <a:xfrm>
              <a:off x="-100020" y="4602100"/>
              <a:ext cx="1741488" cy="359994"/>
            </a:xfrm>
            <a:prstGeom prst="rect">
              <a:avLst/>
            </a:prstGeom>
            <a:noFill/>
            <a:ln>
              <a:noFill/>
            </a:ln>
            <a:scene3d>
              <a:camera prst="orthographicFront"/>
              <a:lightRig rig="threePt" dir="t"/>
            </a:scene3d>
            <a:sp3d>
              <a:bevelT/>
            </a:sp3d>
          </p:spPr>
          <p:txBody>
            <a:bodyPr spcFirstLastPara="1" wrap="square" lIns="91425" tIns="45700" rIns="91425" bIns="45700" anchor="t" anchorCtr="0">
              <a:noAutofit/>
            </a:bodyPr>
            <a:lstStyle/>
            <a:p>
              <a:pPr algn="ctr"/>
              <a:r>
                <a:rPr lang="en-US" sz="2000" dirty="0">
                  <a:solidFill>
                    <a:schemeClr val="dk1"/>
                  </a:solidFill>
                  <a:latin typeface="+mn-lt"/>
                  <a:ea typeface="Calibri"/>
                  <a:cs typeface="Calibri"/>
                  <a:sym typeface="Calibri"/>
                </a:rPr>
                <a:t>Prevalence =</a:t>
              </a:r>
              <a:endParaRPr sz="1400" dirty="0">
                <a:latin typeface="+mn-lt"/>
              </a:endParaRPr>
            </a:p>
          </p:txBody>
        </p:sp>
      </p:grpSp>
      <p:sp>
        <p:nvSpPr>
          <p:cNvPr id="123" name="Google Shape;123;p16"/>
          <p:cNvSpPr txBox="1"/>
          <p:nvPr/>
        </p:nvSpPr>
        <p:spPr>
          <a:xfrm>
            <a:off x="5188581" y="5520467"/>
            <a:ext cx="6477000" cy="980951"/>
          </a:xfrm>
          <a:prstGeom prst="rect">
            <a:avLst/>
          </a:prstGeom>
          <a:noFill/>
          <a:ln>
            <a:noFill/>
          </a:ln>
        </p:spPr>
        <p:txBody>
          <a:bodyPr spcFirstLastPara="1" wrap="square" lIns="91425" tIns="45700" rIns="91425" bIns="45700" anchor="t" anchorCtr="0">
            <a:noAutofit/>
          </a:bodyPr>
          <a:lstStyle/>
          <a:p>
            <a:pPr>
              <a:buClr>
                <a:srgbClr val="6600CC"/>
              </a:buClr>
              <a:buSzPts val="1400"/>
            </a:pPr>
            <a:r>
              <a:rPr lang="en-US" sz="1400" i="1" dirty="0">
                <a:latin typeface="+mn-lt"/>
                <a:ea typeface="Calibri"/>
                <a:cs typeface="Calibri"/>
                <a:sym typeface="Calibri"/>
              </a:rPr>
              <a:t>^ defects counted among all outcomes &gt;20 wks gestation including stillbirth, induced abortion &amp; live births </a:t>
            </a:r>
          </a:p>
          <a:p>
            <a:pPr>
              <a:buClr>
                <a:srgbClr val="6600CC"/>
              </a:buClr>
              <a:buSzPts val="1400"/>
            </a:pPr>
            <a:r>
              <a:rPr lang="en-US" sz="1400" i="1" dirty="0">
                <a:latin typeface="+mn-lt"/>
                <a:ea typeface="Calibri"/>
                <a:cs typeface="Calibri"/>
                <a:sym typeface="Calibri"/>
              </a:rPr>
              <a:t>* MACDP = Metropolitan Atlanta Congenital Defects Program; TBDR = Texas Birth Defects Registry</a:t>
            </a:r>
            <a:endParaRPr sz="1400" i="1" dirty="0">
              <a:latin typeface="+mn-lt"/>
            </a:endParaRPr>
          </a:p>
        </p:txBody>
      </p:sp>
      <p:sp>
        <p:nvSpPr>
          <p:cNvPr id="21" name="Google Shape;110;p16">
            <a:extLst>
              <a:ext uri="{FF2B5EF4-FFF2-40B4-BE49-F238E27FC236}">
                <a16:creationId xmlns:a16="http://schemas.microsoft.com/office/drawing/2014/main" id="{8DBBACC2-DAF0-4ABC-B60D-19AA80CEA0B6}"/>
              </a:ext>
            </a:extLst>
          </p:cNvPr>
          <p:cNvSpPr txBox="1"/>
          <p:nvPr/>
        </p:nvSpPr>
        <p:spPr>
          <a:xfrm>
            <a:off x="658331" y="111442"/>
            <a:ext cx="9222816" cy="769939"/>
          </a:xfrm>
          <a:prstGeom prst="rect">
            <a:avLst/>
          </a:prstGeom>
          <a:noFill/>
          <a:ln>
            <a:noFill/>
          </a:ln>
        </p:spPr>
        <p:txBody>
          <a:bodyPr spcFirstLastPara="1" wrap="square" lIns="91425" tIns="45700" rIns="91425" bIns="45700" anchor="t" anchorCtr="0">
            <a:noAutofit/>
          </a:bodyPr>
          <a:lstStyle/>
          <a:p>
            <a:pPr>
              <a:buClr>
                <a:srgbClr val="6600CC"/>
              </a:buClr>
              <a:buSzPts val="4400"/>
            </a:pPr>
            <a:r>
              <a:rPr lang="en-US" sz="3200" b="1" dirty="0">
                <a:solidFill>
                  <a:srgbClr val="E31836"/>
                </a:solidFill>
                <a:latin typeface="+mj-lt"/>
                <a:ea typeface="Calibri"/>
                <a:cs typeface="Calibri"/>
                <a:sym typeface="Calibri"/>
              </a:rPr>
              <a:t>Antiretroviral Pregnancy Registry Analysis</a:t>
            </a:r>
            <a:endParaRPr sz="3200" b="1" dirty="0">
              <a:solidFill>
                <a:srgbClr val="E31836"/>
              </a:solidFill>
              <a:latin typeface="+mj-lt"/>
            </a:endParaRPr>
          </a:p>
        </p:txBody>
      </p:sp>
      <p:grpSp>
        <p:nvGrpSpPr>
          <p:cNvPr id="107" name="Google Shape;107;p16"/>
          <p:cNvGrpSpPr/>
          <p:nvPr/>
        </p:nvGrpSpPr>
        <p:grpSpPr>
          <a:xfrm>
            <a:off x="7845469" y="973987"/>
            <a:ext cx="2971800" cy="685800"/>
            <a:chOff x="3888" y="1104"/>
            <a:chExt cx="1536" cy="432"/>
          </a:xfrm>
          <a:gradFill flip="none" rotWithShape="1">
            <a:gsLst>
              <a:gs pos="0">
                <a:srgbClr val="E5E5FF">
                  <a:shade val="30000"/>
                  <a:satMod val="115000"/>
                </a:srgbClr>
              </a:gs>
              <a:gs pos="50000">
                <a:srgbClr val="E5E5FF">
                  <a:shade val="67500"/>
                  <a:satMod val="115000"/>
                </a:srgbClr>
              </a:gs>
              <a:gs pos="100000">
                <a:srgbClr val="E5E5FF">
                  <a:shade val="100000"/>
                  <a:satMod val="115000"/>
                </a:srgbClr>
              </a:gs>
            </a:gsLst>
            <a:lin ang="5400000" scaled="1"/>
            <a:tileRect/>
          </a:gradFill>
        </p:grpSpPr>
        <p:sp>
          <p:nvSpPr>
            <p:cNvPr id="108" name="Google Shape;108;p16"/>
            <p:cNvSpPr/>
            <p:nvPr/>
          </p:nvSpPr>
          <p:spPr>
            <a:xfrm>
              <a:off x="3888" y="1104"/>
              <a:ext cx="1536" cy="432"/>
            </a:xfrm>
            <a:prstGeom prst="ellipse">
              <a:avLst/>
            </a:prstGeom>
            <a:grpFill/>
            <a:ln>
              <a:solidFill>
                <a:srgbClr val="E5E5FF"/>
              </a:solidFill>
            </a:ln>
            <a:scene3d>
              <a:camera prst="orthographicFront"/>
              <a:lightRig rig="threePt" dir="t"/>
            </a:scene3d>
            <a:sp3d>
              <a:bevelT/>
            </a:sp3d>
          </p:spPr>
          <p:txBody>
            <a:bodyPr spcFirstLastPara="1" wrap="square" lIns="91425" tIns="45700" rIns="91425" bIns="45700" anchor="ctr" anchorCtr="0">
              <a:noAutofit/>
            </a:bodyPr>
            <a:lstStyle/>
            <a:p>
              <a:pPr marL="342891" indent="-342891">
                <a:buClr>
                  <a:srgbClr val="C00000"/>
                </a:buClr>
                <a:buSzPts val="1800"/>
                <a:buFont typeface="+mj-lt"/>
                <a:buAutoNum type="arabicPeriod"/>
              </a:pPr>
              <a:endParaRPr b="1" dirty="0">
                <a:latin typeface="+mn-lt"/>
                <a:ea typeface="Calibri"/>
                <a:cs typeface="Calibri"/>
                <a:sym typeface="Calibri"/>
              </a:endParaRPr>
            </a:p>
          </p:txBody>
        </p:sp>
        <p:sp>
          <p:nvSpPr>
            <p:cNvPr id="109" name="Google Shape;109;p16"/>
            <p:cNvSpPr/>
            <p:nvPr/>
          </p:nvSpPr>
          <p:spPr>
            <a:xfrm>
              <a:off x="3888" y="1104"/>
              <a:ext cx="1536" cy="432"/>
            </a:xfrm>
            <a:prstGeom prst="ellipse">
              <a:avLst/>
            </a:prstGeom>
            <a:grpFill/>
            <a:ln>
              <a:solidFill>
                <a:srgbClr val="E5E5FF"/>
              </a:solidFill>
            </a:ln>
            <a:scene3d>
              <a:camera prst="orthographicFront"/>
              <a:lightRig rig="threePt" dir="t"/>
            </a:scene3d>
            <a:sp3d>
              <a:bevelT/>
            </a:sp3d>
          </p:spPr>
          <p:txBody>
            <a:bodyPr spcFirstLastPara="1" wrap="square" lIns="91425" tIns="45700" rIns="91425" bIns="45700" anchor="ctr" anchorCtr="0">
              <a:noAutofit/>
            </a:bodyPr>
            <a:lstStyle/>
            <a:p>
              <a:pPr marL="342891" indent="-342891" algn="ctr">
                <a:buClr>
                  <a:srgbClr val="C00000"/>
                </a:buClr>
                <a:buFont typeface="+mj-lt"/>
                <a:buAutoNum type="arabicPeriod" startAt="3"/>
              </a:pPr>
              <a:r>
                <a:rPr lang="en-US" b="1" dirty="0">
                  <a:latin typeface="+mn-lt"/>
                  <a:ea typeface="Calibri"/>
                  <a:cs typeface="Calibri"/>
                  <a:sym typeface="Calibri"/>
                </a:rPr>
                <a:t>Clinical Studies </a:t>
              </a:r>
              <a:endParaRPr sz="1400" b="1" dirty="0">
                <a:latin typeface="+mn-lt"/>
              </a:endParaRPr>
            </a:p>
          </p:txBody>
        </p:sp>
      </p:grpSp>
      <p:cxnSp>
        <p:nvCxnSpPr>
          <p:cNvPr id="112" name="Google Shape;112;p16"/>
          <p:cNvCxnSpPr>
            <a:cxnSpLocks/>
          </p:cNvCxnSpPr>
          <p:nvPr/>
        </p:nvCxnSpPr>
        <p:spPr>
          <a:xfrm flipH="1">
            <a:off x="9371477" y="1696645"/>
            <a:ext cx="1" cy="2386659"/>
          </a:xfrm>
          <a:prstGeom prst="straightConnector1">
            <a:avLst/>
          </a:prstGeom>
          <a:noFill/>
          <a:ln w="57150" cap="flat" cmpd="sng">
            <a:solidFill>
              <a:srgbClr val="C00000"/>
            </a:solidFill>
            <a:prstDash val="solid"/>
            <a:round/>
            <a:headEnd type="none" w="med" len="med"/>
            <a:tailEnd type="triangle" w="med" len="med"/>
          </a:ln>
          <a:effectLst>
            <a:outerShdw dist="35921" dir="2700000" algn="ctr" rotWithShape="0">
              <a:schemeClr val="lt2"/>
            </a:outerShdw>
          </a:effectLst>
          <a:scene3d>
            <a:camera prst="orthographicFront"/>
            <a:lightRig rig="threePt" dir="t"/>
          </a:scene3d>
          <a:sp3d>
            <a:bevelT/>
          </a:sp3d>
        </p:spPr>
      </p:cxnSp>
      <p:sp>
        <p:nvSpPr>
          <p:cNvPr id="115" name="Google Shape;115;p16"/>
          <p:cNvSpPr/>
          <p:nvPr/>
        </p:nvSpPr>
        <p:spPr>
          <a:xfrm>
            <a:off x="7678265" y="4083305"/>
            <a:ext cx="2971800" cy="400049"/>
          </a:xfrm>
          <a:prstGeom prst="rect">
            <a:avLst/>
          </a:prstGeom>
          <a:solidFill>
            <a:schemeClr val="lt1"/>
          </a:solidFill>
          <a:ln w="41275" cap="flat" cmpd="sng">
            <a:solidFill>
              <a:srgbClr val="C00000"/>
            </a:solidFill>
            <a:prstDash val="solid"/>
            <a:miter lim="800000"/>
            <a:headEnd type="none" w="sm" len="sm"/>
            <a:tailEnd type="none" w="sm" len="sm"/>
          </a:ln>
        </p:spPr>
        <p:txBody>
          <a:bodyPr spcFirstLastPara="1" wrap="square" lIns="91425" tIns="45700" rIns="91425" bIns="45700" anchor="t" anchorCtr="0">
            <a:noAutofit/>
          </a:bodyPr>
          <a:lstStyle/>
          <a:p>
            <a:pPr algn="ctr"/>
            <a:r>
              <a:rPr lang="en-US" sz="2000" dirty="0">
                <a:latin typeface="+mn-lt"/>
                <a:ea typeface="Calibri"/>
                <a:cs typeface="Calibri"/>
                <a:sym typeface="Calibri"/>
              </a:rPr>
              <a:t>Secondary Analyses</a:t>
            </a:r>
            <a:endParaRPr sz="1400" dirty="0">
              <a:latin typeface="+mn-lt"/>
            </a:endParaRPr>
          </a:p>
        </p:txBody>
      </p:sp>
      <p:cxnSp>
        <p:nvCxnSpPr>
          <p:cNvPr id="116" name="Google Shape;116;p16"/>
          <p:cNvCxnSpPr>
            <a:cxnSpLocks/>
          </p:cNvCxnSpPr>
          <p:nvPr/>
        </p:nvCxnSpPr>
        <p:spPr>
          <a:xfrm>
            <a:off x="3014389" y="1695249"/>
            <a:ext cx="33315" cy="1848764"/>
          </a:xfrm>
          <a:prstGeom prst="straightConnector1">
            <a:avLst/>
          </a:prstGeom>
          <a:noFill/>
          <a:ln w="57150" cap="flat" cmpd="sng">
            <a:solidFill>
              <a:srgbClr val="C00000"/>
            </a:solidFill>
            <a:prstDash val="solid"/>
            <a:round/>
            <a:headEnd type="none" w="med" len="med"/>
            <a:tailEnd type="triangle" w="med" len="med"/>
          </a:ln>
          <a:effectLst>
            <a:outerShdw dist="35921" dir="2700000" algn="ctr" rotWithShape="0">
              <a:schemeClr val="lt2"/>
            </a:outerShdw>
          </a:effectLst>
          <a:scene3d>
            <a:camera prst="orthographicFront"/>
            <a:lightRig rig="threePt" dir="t"/>
          </a:scene3d>
          <a:sp3d>
            <a:bevelT/>
          </a:sp3d>
        </p:spPr>
      </p:cxnSp>
      <p:grpSp>
        <p:nvGrpSpPr>
          <p:cNvPr id="5" name="Group 4"/>
          <p:cNvGrpSpPr/>
          <p:nvPr/>
        </p:nvGrpSpPr>
        <p:grpSpPr>
          <a:xfrm>
            <a:off x="4784692" y="988329"/>
            <a:ext cx="3144757" cy="4412348"/>
            <a:chOff x="3588519" y="741246"/>
            <a:chExt cx="2358568" cy="3309261"/>
          </a:xfrm>
        </p:grpSpPr>
        <p:sp>
          <p:nvSpPr>
            <p:cNvPr id="106" name="Google Shape;106;p16"/>
            <p:cNvSpPr/>
            <p:nvPr/>
          </p:nvSpPr>
          <p:spPr>
            <a:xfrm>
              <a:off x="3588519" y="741246"/>
              <a:ext cx="2230034" cy="514350"/>
            </a:xfrm>
            <a:prstGeom prst="ellipse">
              <a:avLst/>
            </a:prstGeom>
            <a:gradFill flip="none" rotWithShape="1">
              <a:gsLst>
                <a:gs pos="0">
                  <a:srgbClr val="E5E5FF">
                    <a:shade val="30000"/>
                    <a:satMod val="115000"/>
                  </a:srgbClr>
                </a:gs>
                <a:gs pos="50000">
                  <a:srgbClr val="E5E5FF">
                    <a:shade val="67500"/>
                    <a:satMod val="115000"/>
                  </a:srgbClr>
                </a:gs>
                <a:gs pos="100000">
                  <a:srgbClr val="E5E5FF">
                    <a:shade val="100000"/>
                    <a:satMod val="115000"/>
                  </a:srgbClr>
                </a:gs>
              </a:gsLst>
              <a:lin ang="5400000" scaled="1"/>
              <a:tileRect/>
            </a:gradFill>
            <a:ln>
              <a:solidFill>
                <a:srgbClr val="E5E5FF"/>
              </a:solidFill>
            </a:ln>
            <a:scene3d>
              <a:camera prst="orthographicFront"/>
              <a:lightRig rig="threePt" dir="t"/>
            </a:scene3d>
            <a:sp3d>
              <a:bevelT/>
            </a:sp3d>
          </p:spPr>
          <p:txBody>
            <a:bodyPr spcFirstLastPara="1" wrap="square" lIns="91425" tIns="45700" rIns="91425" bIns="45700" anchor="ctr" anchorCtr="0">
              <a:noAutofit/>
            </a:bodyPr>
            <a:lstStyle/>
            <a:p>
              <a:pPr marL="342891" indent="-342891" algn="ctr">
                <a:buClr>
                  <a:srgbClr val="C00000"/>
                </a:buClr>
                <a:buFont typeface="+mj-lt"/>
                <a:buAutoNum type="arabicPeriod" startAt="2"/>
              </a:pPr>
              <a:r>
                <a:rPr lang="en-US" b="1" dirty="0">
                  <a:latin typeface="+mn-lt"/>
                  <a:ea typeface="Calibri"/>
                  <a:cs typeface="Calibri"/>
                  <a:sym typeface="Calibri"/>
                </a:rPr>
                <a:t>Retrospective </a:t>
              </a:r>
              <a:endParaRPr sz="1400" b="1" dirty="0">
                <a:latin typeface="+mn-lt"/>
              </a:endParaRPr>
            </a:p>
          </p:txBody>
        </p:sp>
        <p:sp>
          <p:nvSpPr>
            <p:cNvPr id="114" name="Google Shape;114;p16"/>
            <p:cNvSpPr/>
            <p:nvPr/>
          </p:nvSpPr>
          <p:spPr>
            <a:xfrm>
              <a:off x="3891436" y="3466387"/>
              <a:ext cx="2055651" cy="584120"/>
            </a:xfrm>
            <a:prstGeom prst="rect">
              <a:avLst/>
            </a:prstGeom>
            <a:noFill/>
            <a:ln w="41275" cap="flat" cmpd="sng">
              <a:solidFill>
                <a:srgbClr val="C00000"/>
              </a:solidFill>
              <a:prstDash val="solid"/>
              <a:miter lim="800000"/>
              <a:headEnd type="none" w="sm" len="sm"/>
              <a:tailEnd type="none" w="sm" len="sm"/>
            </a:ln>
          </p:spPr>
          <p:txBody>
            <a:bodyPr spcFirstLastPara="1" wrap="square" lIns="91425" tIns="45700" rIns="91425" bIns="45700" anchor="t" anchorCtr="0">
              <a:noAutofit/>
            </a:bodyPr>
            <a:lstStyle/>
            <a:p>
              <a:pPr algn="ctr"/>
              <a:r>
                <a:rPr lang="en-US" sz="2000" dirty="0">
                  <a:latin typeface="+mn-lt"/>
                  <a:ea typeface="Calibri"/>
                  <a:cs typeface="Calibri"/>
                  <a:sym typeface="Calibri"/>
                </a:rPr>
                <a:t>Secondary Review for </a:t>
              </a:r>
              <a:endParaRPr sz="1400" dirty="0">
                <a:latin typeface="+mn-lt"/>
              </a:endParaRPr>
            </a:p>
            <a:p>
              <a:pPr algn="ctr"/>
              <a:r>
                <a:rPr lang="en-US" sz="2000" dirty="0">
                  <a:latin typeface="+mn-lt"/>
                  <a:ea typeface="Calibri"/>
                  <a:cs typeface="Calibri"/>
                  <a:sym typeface="Calibri"/>
                </a:rPr>
                <a:t>Clusters and Patterns</a:t>
              </a:r>
              <a:endParaRPr sz="1400" dirty="0">
                <a:latin typeface="+mn-lt"/>
              </a:endParaRPr>
            </a:p>
          </p:txBody>
        </p:sp>
      </p:grpSp>
      <p:sp>
        <p:nvSpPr>
          <p:cNvPr id="24" name="Rectangle 23">
            <a:extLst>
              <a:ext uri="{FF2B5EF4-FFF2-40B4-BE49-F238E27FC236}">
                <a16:creationId xmlns:a16="http://schemas.microsoft.com/office/drawing/2014/main" id="{4A834525-A315-4D5F-B128-43237668F96D}"/>
              </a:ext>
            </a:extLst>
          </p:cNvPr>
          <p:cNvSpPr/>
          <p:nvPr/>
        </p:nvSpPr>
        <p:spPr>
          <a:xfrm>
            <a:off x="216198" y="1558543"/>
            <a:ext cx="2271617" cy="1077218"/>
          </a:xfrm>
          <a:prstGeom prst="rect">
            <a:avLst/>
          </a:prstGeom>
        </p:spPr>
        <p:txBody>
          <a:bodyPr wrap="square">
            <a:spAutoFit/>
          </a:bodyPr>
          <a:lstStyle/>
          <a:p>
            <a:pPr algn="ctr"/>
            <a:r>
              <a:rPr lang="en-US" sz="1600" b="1" dirty="0">
                <a:solidFill>
                  <a:srgbClr val="002F5F"/>
                </a:solidFill>
                <a:ea typeface="Calibri"/>
                <a:cs typeface="Calibri"/>
                <a:sym typeface="Calibri"/>
              </a:rPr>
              <a:t>Reported during pregnancy </a:t>
            </a:r>
            <a:r>
              <a:rPr lang="en-US" sz="1600" b="1" i="1" dirty="0">
                <a:solidFill>
                  <a:srgbClr val="002F5F"/>
                </a:solidFill>
                <a:ea typeface="Calibri"/>
                <a:cs typeface="Calibri"/>
                <a:sym typeface="Calibri"/>
              </a:rPr>
              <a:t>before</a:t>
            </a:r>
          </a:p>
          <a:p>
            <a:pPr algn="ctr"/>
            <a:r>
              <a:rPr lang="en-US" sz="1600" b="1" dirty="0">
                <a:solidFill>
                  <a:srgbClr val="002F5F"/>
                </a:solidFill>
                <a:cs typeface="Calibri"/>
                <a:sym typeface="Calibri"/>
              </a:rPr>
              <a:t>delivery, follow-up for outcome</a:t>
            </a:r>
            <a:endParaRPr lang="en-US" sz="1600" b="1" dirty="0">
              <a:solidFill>
                <a:srgbClr val="002F5F"/>
              </a:solidFill>
            </a:endParaRPr>
          </a:p>
        </p:txBody>
      </p:sp>
      <p:cxnSp>
        <p:nvCxnSpPr>
          <p:cNvPr id="28" name="Google Shape;116;p16"/>
          <p:cNvCxnSpPr/>
          <p:nvPr/>
        </p:nvCxnSpPr>
        <p:spPr>
          <a:xfrm flipH="1">
            <a:off x="6246308" y="1695249"/>
            <a:ext cx="10872" cy="2861960"/>
          </a:xfrm>
          <a:prstGeom prst="straightConnector1">
            <a:avLst/>
          </a:prstGeom>
          <a:noFill/>
          <a:ln w="57150" cap="flat" cmpd="sng">
            <a:solidFill>
              <a:srgbClr val="C00000"/>
            </a:solidFill>
            <a:prstDash val="solid"/>
            <a:round/>
            <a:headEnd type="none" w="med" len="med"/>
            <a:tailEnd type="triangle" w="med" len="med"/>
          </a:ln>
          <a:effectLst>
            <a:outerShdw dist="35921" dir="2700000" algn="ctr" rotWithShape="0">
              <a:schemeClr val="lt2"/>
            </a:outerShdw>
          </a:effectLst>
          <a:scene3d>
            <a:camera prst="orthographicFront"/>
            <a:lightRig rig="threePt" dir="t"/>
          </a:scene3d>
          <a:sp3d>
            <a:bevelT/>
          </a:sp3d>
        </p:spPr>
      </p:cxnSp>
      <p:sp>
        <p:nvSpPr>
          <p:cNvPr id="30" name="Google Shape;117;p16"/>
          <p:cNvSpPr/>
          <p:nvPr/>
        </p:nvSpPr>
        <p:spPr>
          <a:xfrm>
            <a:off x="2505809" y="1975267"/>
            <a:ext cx="7350369" cy="990600"/>
          </a:xfrm>
          <a:prstGeom prst="rect">
            <a:avLst/>
          </a:prstGeom>
          <a:gradFill flip="none" rotWithShape="1">
            <a:gsLst>
              <a:gs pos="0">
                <a:srgbClr val="E5E5FF">
                  <a:shade val="30000"/>
                  <a:satMod val="115000"/>
                </a:srgbClr>
              </a:gs>
              <a:gs pos="50000">
                <a:srgbClr val="E5E5FF">
                  <a:shade val="67500"/>
                  <a:satMod val="115000"/>
                </a:srgbClr>
              </a:gs>
              <a:gs pos="100000">
                <a:srgbClr val="E5E5FF">
                  <a:shade val="100000"/>
                  <a:satMod val="115000"/>
                </a:srgbClr>
              </a:gs>
            </a:gsLst>
            <a:lin ang="5400000" scaled="1"/>
            <a:tileRect/>
          </a:gradFill>
          <a:ln>
            <a:noFill/>
          </a:ln>
          <a:scene3d>
            <a:camera prst="orthographicFront"/>
            <a:lightRig rig="threePt" dir="t"/>
          </a:scene3d>
          <a:sp3d>
            <a:bevelT/>
          </a:sp3d>
        </p:spPr>
        <p:txBody>
          <a:bodyPr spcFirstLastPara="1" wrap="square" lIns="91425" tIns="45700" rIns="91425" bIns="45700" anchor="ctr" anchorCtr="0">
            <a:noAutofit/>
          </a:bodyPr>
          <a:lstStyle/>
          <a:p>
            <a:pPr algn="ctr"/>
            <a:endParaRPr sz="2000" dirty="0">
              <a:latin typeface="+mn-lt"/>
              <a:ea typeface="Calibri"/>
              <a:cs typeface="Calibri" panose="020F0502020204030204" pitchFamily="34" charset="0"/>
              <a:sym typeface="Calibri"/>
            </a:endParaRPr>
          </a:p>
          <a:p>
            <a:pPr algn="ctr"/>
            <a:r>
              <a:rPr lang="en-US" sz="2000" dirty="0">
                <a:latin typeface="+mn-lt"/>
                <a:ea typeface="Calibri"/>
                <a:cs typeface="Calibri" panose="020F0502020204030204" pitchFamily="34" charset="0"/>
                <a:sym typeface="Calibri"/>
              </a:rPr>
              <a:t>Timing, Dosage, Type of Antiretroviral Drug Use,</a:t>
            </a:r>
            <a:endParaRPr sz="2000" dirty="0">
              <a:latin typeface="+mn-lt"/>
              <a:cs typeface="Calibri" panose="020F0502020204030204" pitchFamily="34" charset="0"/>
            </a:endParaRPr>
          </a:p>
          <a:p>
            <a:pPr algn="ctr"/>
            <a:r>
              <a:rPr lang="en-US" sz="2000" dirty="0">
                <a:latin typeface="+mn-lt"/>
                <a:ea typeface="Calibri"/>
                <a:cs typeface="Calibri" panose="020F0502020204030204" pitchFamily="34" charset="0"/>
                <a:sym typeface="Calibri"/>
              </a:rPr>
              <a:t>Concomitant Exposures, and</a:t>
            </a:r>
            <a:endParaRPr sz="2000" dirty="0">
              <a:latin typeface="+mn-lt"/>
              <a:cs typeface="Calibri" panose="020F0502020204030204" pitchFamily="34" charset="0"/>
            </a:endParaRPr>
          </a:p>
          <a:p>
            <a:pPr algn="ctr"/>
            <a:r>
              <a:rPr lang="en-US" sz="2000" dirty="0">
                <a:latin typeface="+mn-lt"/>
                <a:ea typeface="Calibri"/>
                <a:cs typeface="Calibri" panose="020F0502020204030204" pitchFamily="34" charset="0"/>
                <a:sym typeface="Calibri"/>
              </a:rPr>
              <a:t>Pregnancy Outcome/Birth Defect at Time of Delivery</a:t>
            </a:r>
            <a:endParaRPr sz="2000" dirty="0">
              <a:latin typeface="+mn-lt"/>
              <a:cs typeface="Calibri" panose="020F0502020204030204" pitchFamily="34" charset="0"/>
            </a:endParaRPr>
          </a:p>
          <a:p>
            <a:pPr algn="ctr"/>
            <a:endParaRPr sz="2000" dirty="0">
              <a:latin typeface="+mn-lt"/>
              <a:ea typeface="Calibri"/>
              <a:cs typeface="Calibri" panose="020F0502020204030204" pitchFamily="34" charset="0"/>
              <a:sym typeface="Calibri"/>
            </a:endParaRPr>
          </a:p>
        </p:txBody>
      </p:sp>
      <p:sp>
        <p:nvSpPr>
          <p:cNvPr id="31" name="Rectangle 30">
            <a:extLst>
              <a:ext uri="{FF2B5EF4-FFF2-40B4-BE49-F238E27FC236}">
                <a16:creationId xmlns:a16="http://schemas.microsoft.com/office/drawing/2014/main" id="{4A834525-A315-4D5F-B128-43237668F96D}"/>
              </a:ext>
            </a:extLst>
          </p:cNvPr>
          <p:cNvSpPr/>
          <p:nvPr/>
        </p:nvSpPr>
        <p:spPr>
          <a:xfrm>
            <a:off x="5951524" y="3223207"/>
            <a:ext cx="2808709" cy="584775"/>
          </a:xfrm>
          <a:prstGeom prst="rect">
            <a:avLst/>
          </a:prstGeom>
        </p:spPr>
        <p:txBody>
          <a:bodyPr wrap="square">
            <a:spAutoFit/>
          </a:bodyPr>
          <a:lstStyle/>
          <a:p>
            <a:pPr algn="ctr"/>
            <a:r>
              <a:rPr lang="en-US" sz="1600" b="1" dirty="0">
                <a:solidFill>
                  <a:schemeClr val="dk1"/>
                </a:solidFill>
                <a:cs typeface="Calibri"/>
                <a:sym typeface="Calibri"/>
              </a:rPr>
              <a:t>Reported after birth, </a:t>
            </a:r>
          </a:p>
          <a:p>
            <a:pPr algn="ctr"/>
            <a:r>
              <a:rPr lang="en-US" sz="1600" b="1" dirty="0">
                <a:solidFill>
                  <a:schemeClr val="dk1"/>
                </a:solidFill>
                <a:cs typeface="Calibri"/>
                <a:sym typeface="Calibri"/>
              </a:rPr>
              <a:t>no denominator</a:t>
            </a:r>
            <a:endParaRPr lang="en-US" sz="1600" b="1" dirty="0"/>
          </a:p>
        </p:txBody>
      </p:sp>
      <p:cxnSp>
        <p:nvCxnSpPr>
          <p:cNvPr id="23" name="Google Shape;116;p16">
            <a:extLst>
              <a:ext uri="{FF2B5EF4-FFF2-40B4-BE49-F238E27FC236}">
                <a16:creationId xmlns:a16="http://schemas.microsoft.com/office/drawing/2014/main" id="{EA4E9985-DCDB-46AB-974F-3CF9E85A54D6}"/>
              </a:ext>
            </a:extLst>
          </p:cNvPr>
          <p:cNvCxnSpPr>
            <a:cxnSpLocks/>
          </p:cNvCxnSpPr>
          <p:nvPr/>
        </p:nvCxnSpPr>
        <p:spPr>
          <a:xfrm flipH="1">
            <a:off x="2183462" y="1611050"/>
            <a:ext cx="163272" cy="311730"/>
          </a:xfrm>
          <a:prstGeom prst="straightConnector1">
            <a:avLst/>
          </a:prstGeom>
          <a:noFill/>
          <a:ln w="57150" cap="flat" cmpd="sng">
            <a:solidFill>
              <a:srgbClr val="C00000"/>
            </a:solidFill>
            <a:prstDash val="solid"/>
            <a:round/>
            <a:headEnd type="none" w="med" len="med"/>
            <a:tailEnd type="triangle" w="med" len="med"/>
          </a:ln>
          <a:effectLst>
            <a:outerShdw dist="35921" dir="2700000" algn="ctr" rotWithShape="0">
              <a:schemeClr val="lt2"/>
            </a:outerShdw>
          </a:effectLst>
          <a:scene3d>
            <a:camera prst="orthographicFront"/>
            <a:lightRig rig="threePt" dir="t"/>
          </a:scene3d>
          <a:sp3d>
            <a:bevelT/>
          </a:sp3d>
        </p:spPr>
      </p:cxnSp>
    </p:spTree>
    <p:extLst>
      <p:ext uri="{BB962C8B-B14F-4D97-AF65-F5344CB8AC3E}">
        <p14:creationId xmlns:p14="http://schemas.microsoft.com/office/powerpoint/2010/main" val="4201888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40162" y="1860"/>
            <a:ext cx="11776734" cy="1143000"/>
          </a:xfrm>
        </p:spPr>
        <p:txBody>
          <a:bodyPr>
            <a:noAutofit/>
          </a:bodyPr>
          <a:lstStyle/>
          <a:p>
            <a:r>
              <a:rPr lang="en-US" altLang="en-US" sz="2933" dirty="0">
                <a:solidFill>
                  <a:srgbClr val="C00000"/>
                </a:solidFill>
                <a:cs typeface="Arial" charset="0"/>
              </a:rPr>
              <a:t>Ability to Rule-Out An Increase in Birth Defects With Drug Exposure is Related to Defect Prevalence and Number of Observed Exposures</a:t>
            </a:r>
          </a:p>
        </p:txBody>
      </p:sp>
      <p:sp>
        <p:nvSpPr>
          <p:cNvPr id="384003" name="Rectangle 3"/>
          <p:cNvSpPr>
            <a:spLocks noGrp="1" noChangeArrowheads="1"/>
          </p:cNvSpPr>
          <p:nvPr>
            <p:ph type="body" idx="1"/>
          </p:nvPr>
        </p:nvSpPr>
        <p:spPr>
          <a:xfrm>
            <a:off x="633672" y="1196775"/>
            <a:ext cx="10966038" cy="707694"/>
          </a:xfrm>
        </p:spPr>
        <p:txBody>
          <a:bodyPr>
            <a:noAutofit/>
          </a:bodyPr>
          <a:lstStyle/>
          <a:p>
            <a:pPr algn="ctr">
              <a:spcBef>
                <a:spcPct val="0"/>
              </a:spcBef>
              <a:buSzPct val="100000"/>
            </a:pPr>
            <a:r>
              <a:rPr lang="en-US" altLang="en-US" sz="2130" dirty="0">
                <a:solidFill>
                  <a:schemeClr val="tx1"/>
                </a:solidFill>
              </a:rPr>
              <a:t>200 first trimester exposures are needed to rule out a </a:t>
            </a:r>
            <a:r>
              <a:rPr lang="en-US" altLang="en-US" sz="2130" u="sng" dirty="0">
                <a:solidFill>
                  <a:schemeClr val="tx1"/>
                </a:solidFill>
              </a:rPr>
              <a:t>2-fold</a:t>
            </a:r>
            <a:r>
              <a:rPr lang="en-US" altLang="en-US" sz="2130" dirty="0">
                <a:solidFill>
                  <a:schemeClr val="tx1"/>
                </a:solidFill>
              </a:rPr>
              <a:t> ↑ in </a:t>
            </a:r>
            <a:r>
              <a:rPr lang="en-US" altLang="en-US" sz="2130" u="sng" dirty="0">
                <a:solidFill>
                  <a:schemeClr val="tx1"/>
                </a:solidFill>
              </a:rPr>
              <a:t>overall</a:t>
            </a:r>
            <a:r>
              <a:rPr lang="en-US" altLang="en-US" sz="2130" dirty="0">
                <a:solidFill>
                  <a:schemeClr val="tx1"/>
                </a:solidFill>
              </a:rPr>
              <a:t> birth defects (prevalence 3%)</a:t>
            </a:r>
          </a:p>
        </p:txBody>
      </p:sp>
      <p:pic>
        <p:nvPicPr>
          <p:cNvPr id="21509" name="Picture 2"/>
          <p:cNvPicPr>
            <a:picLocks noChangeAspect="1" noChangeArrowheads="1"/>
          </p:cNvPicPr>
          <p:nvPr/>
        </p:nvPicPr>
        <p:blipFill>
          <a:blip r:embed="rId2" cstate="print"/>
          <a:srcRect/>
          <a:stretch>
            <a:fillRect/>
          </a:stretch>
        </p:blipFill>
        <p:spPr bwMode="auto">
          <a:xfrm>
            <a:off x="1877066" y="1845420"/>
            <a:ext cx="8499696" cy="4492099"/>
          </a:xfrm>
          <a:prstGeom prst="rect">
            <a:avLst/>
          </a:prstGeom>
          <a:noFill/>
          <a:ln w="9525">
            <a:noFill/>
            <a:miter lim="800000"/>
            <a:headEnd/>
            <a:tailEnd/>
          </a:ln>
        </p:spPr>
      </p:pic>
      <p:sp>
        <p:nvSpPr>
          <p:cNvPr id="21" name="TextBox 5"/>
          <p:cNvSpPr txBox="1">
            <a:spLocks noChangeArrowheads="1"/>
          </p:cNvSpPr>
          <p:nvPr/>
        </p:nvSpPr>
        <p:spPr bwMode="auto">
          <a:xfrm>
            <a:off x="47729" y="3296304"/>
            <a:ext cx="1707519" cy="707694"/>
          </a:xfrm>
          <a:prstGeom prst="rect">
            <a:avLst/>
          </a:prstGeom>
          <a:noFill/>
          <a:ln w="9525">
            <a:noFill/>
            <a:miter lim="800000"/>
            <a:headEnd/>
            <a:tailEnd/>
          </a:ln>
        </p:spPr>
        <p:txBody>
          <a:bodyPr wrap="none">
            <a:spAutoFit/>
          </a:bodyPr>
          <a:lstStyle/>
          <a:p>
            <a:pPr algn="ctr"/>
            <a:r>
              <a:rPr lang="en-US" altLang="en-US" sz="1333" i="1" dirty="0">
                <a:solidFill>
                  <a:srgbClr val="008080"/>
                </a:solidFill>
              </a:rPr>
              <a:t>Watts DH.  </a:t>
            </a:r>
          </a:p>
          <a:p>
            <a:pPr algn="ctr"/>
            <a:r>
              <a:rPr lang="en-US" altLang="en-US" sz="1333" i="1" dirty="0">
                <a:solidFill>
                  <a:srgbClr val="008080"/>
                </a:solidFill>
              </a:rPr>
              <a:t>Curr HIV/AIDS Rep </a:t>
            </a:r>
          </a:p>
          <a:p>
            <a:pPr algn="ctr"/>
            <a:r>
              <a:rPr lang="en-US" altLang="en-US" sz="1333" i="1" dirty="0">
                <a:solidFill>
                  <a:srgbClr val="008080"/>
                </a:solidFill>
              </a:rPr>
              <a:t>2007;4:135-140</a:t>
            </a:r>
          </a:p>
        </p:txBody>
      </p:sp>
      <p:cxnSp>
        <p:nvCxnSpPr>
          <p:cNvPr id="18" name="Straight Arrow Connector 17"/>
          <p:cNvCxnSpPr/>
          <p:nvPr/>
        </p:nvCxnSpPr>
        <p:spPr>
          <a:xfrm flipV="1">
            <a:off x="4729113" y="4731378"/>
            <a:ext cx="631384" cy="165256"/>
          </a:xfrm>
          <a:prstGeom prst="straightConnector1">
            <a:avLst/>
          </a:prstGeom>
          <a:ln w="38100">
            <a:solidFill>
              <a:srgbClr val="0070C4"/>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a:spLocks noChangeArrowheads="1"/>
          </p:cNvSpPr>
          <p:nvPr/>
        </p:nvSpPr>
        <p:spPr bwMode="auto">
          <a:xfrm>
            <a:off x="3061562" y="4610320"/>
            <a:ext cx="1609736" cy="584775"/>
          </a:xfrm>
          <a:prstGeom prst="rect">
            <a:avLst/>
          </a:prstGeom>
          <a:solidFill>
            <a:schemeClr val="bg1"/>
          </a:solidFill>
          <a:ln w="9525">
            <a:solidFill>
              <a:srgbClr val="0070C4"/>
            </a:solidFill>
            <a:miter lim="800000"/>
            <a:headEnd/>
            <a:tailEnd/>
          </a:ln>
        </p:spPr>
        <p:txBody>
          <a:bodyPr wrap="none">
            <a:spAutoFit/>
          </a:bodyPr>
          <a:lstStyle/>
          <a:p>
            <a:r>
              <a:rPr lang="en-US" altLang="en-US" sz="1600" b="1" dirty="0">
                <a:solidFill>
                  <a:srgbClr val="0070C4"/>
                </a:solidFill>
              </a:rPr>
              <a:t>Overall defect</a:t>
            </a:r>
          </a:p>
          <a:p>
            <a:r>
              <a:rPr lang="en-US" altLang="en-US" sz="1600" b="1" dirty="0">
                <a:solidFill>
                  <a:srgbClr val="0070C4"/>
                </a:solidFill>
              </a:rPr>
              <a:t>prevalence 3%</a:t>
            </a:r>
          </a:p>
        </p:txBody>
      </p:sp>
      <p:cxnSp>
        <p:nvCxnSpPr>
          <p:cNvPr id="13" name="Straight Arrow Connector 12"/>
          <p:cNvCxnSpPr/>
          <p:nvPr/>
        </p:nvCxnSpPr>
        <p:spPr>
          <a:xfrm>
            <a:off x="5703162" y="4859191"/>
            <a:ext cx="1" cy="479729"/>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a:spLocks noChangeArrowheads="1"/>
          </p:cNvSpPr>
          <p:nvPr/>
        </p:nvSpPr>
        <p:spPr bwMode="auto">
          <a:xfrm>
            <a:off x="9047134" y="4505675"/>
            <a:ext cx="1034257" cy="420564"/>
          </a:xfrm>
          <a:prstGeom prst="rect">
            <a:avLst/>
          </a:prstGeom>
          <a:solidFill>
            <a:schemeClr val="bg1"/>
          </a:solidFill>
          <a:ln w="9525">
            <a:noFill/>
            <a:miter lim="800000"/>
            <a:headEnd/>
            <a:tailEnd/>
          </a:ln>
        </p:spPr>
        <p:txBody>
          <a:bodyPr wrap="none">
            <a:spAutoFit/>
          </a:bodyPr>
          <a:lstStyle/>
          <a:p>
            <a:r>
              <a:rPr lang="en-US" altLang="en-US" sz="2133" b="1" dirty="0">
                <a:solidFill>
                  <a:srgbClr val="0070C0"/>
                </a:solidFill>
              </a:rPr>
              <a:t>RR 2.0</a:t>
            </a:r>
          </a:p>
        </p:txBody>
      </p:sp>
      <p:sp>
        <p:nvSpPr>
          <p:cNvPr id="15" name="Oval 14">
            <a:extLst>
              <a:ext uri="{FF2B5EF4-FFF2-40B4-BE49-F238E27FC236}">
                <a16:creationId xmlns:a16="http://schemas.microsoft.com/office/drawing/2014/main" id="{569B7782-99AB-49AD-8AF3-32486C2558A6}"/>
              </a:ext>
            </a:extLst>
          </p:cNvPr>
          <p:cNvSpPr/>
          <p:nvPr/>
        </p:nvSpPr>
        <p:spPr>
          <a:xfrm>
            <a:off x="5316142" y="5419891"/>
            <a:ext cx="838200" cy="418384"/>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cxnSp>
        <p:nvCxnSpPr>
          <p:cNvPr id="4" name="Straight Connector 3"/>
          <p:cNvCxnSpPr/>
          <p:nvPr/>
        </p:nvCxnSpPr>
        <p:spPr>
          <a:xfrm flipH="1">
            <a:off x="5703161" y="4838959"/>
            <a:ext cx="3343971"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294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ppt_x"/>
                                          </p:val>
                                        </p:tav>
                                        <p:tav tm="100000">
                                          <p:val>
                                            <p:strVal val="#ppt_x"/>
                                          </p:val>
                                        </p:tav>
                                      </p:tavLst>
                                    </p:anim>
                                    <p:anim calcmode="lin" valueType="num">
                                      <p:cBhvr additive="base">
                                        <p:cTn id="20" dur="500" fill="hold"/>
                                        <p:tgtEl>
                                          <p:spTgt spid="2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500" fill="hold"/>
                                        <p:tgtEl>
                                          <p:spTgt spid="15"/>
                                        </p:tgtEl>
                                        <p:attrNameLst>
                                          <p:attrName>ppt_x</p:attrName>
                                        </p:attrNameLst>
                                      </p:cBhvr>
                                      <p:tavLst>
                                        <p:tav tm="0">
                                          <p:val>
                                            <p:strVal val="#ppt_x"/>
                                          </p:val>
                                        </p:tav>
                                        <p:tav tm="100000">
                                          <p:val>
                                            <p:strVal val="#ppt_x"/>
                                          </p:val>
                                        </p:tav>
                                      </p:tavLst>
                                    </p:anim>
                                    <p:anim calcmode="lin" valueType="num">
                                      <p:cBhvr additive="base">
                                        <p:cTn id="2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3" name="Rectangle 3"/>
          <p:cNvSpPr>
            <a:spLocks noGrp="1" noChangeArrowheads="1"/>
          </p:cNvSpPr>
          <p:nvPr>
            <p:ph type="body" idx="1"/>
          </p:nvPr>
        </p:nvSpPr>
        <p:spPr>
          <a:xfrm>
            <a:off x="533400" y="1224408"/>
            <a:ext cx="11501759" cy="839146"/>
          </a:xfrm>
        </p:spPr>
        <p:txBody>
          <a:bodyPr>
            <a:noAutofit/>
          </a:bodyPr>
          <a:lstStyle/>
          <a:p>
            <a:pPr algn="ctr">
              <a:lnSpc>
                <a:spcPct val="105000"/>
              </a:lnSpc>
              <a:spcBef>
                <a:spcPct val="0"/>
              </a:spcBef>
              <a:buSzPct val="100000"/>
            </a:pPr>
            <a:r>
              <a:rPr lang="en-US" altLang="en-US" sz="2130" dirty="0">
                <a:solidFill>
                  <a:schemeClr val="tx1"/>
                </a:solidFill>
              </a:rPr>
              <a:t>2,000 periconception exposures are needed to rule-out a </a:t>
            </a:r>
            <a:r>
              <a:rPr lang="en-US" altLang="en-US" sz="2130" u="sng" dirty="0">
                <a:solidFill>
                  <a:schemeClr val="tx1"/>
                </a:solidFill>
              </a:rPr>
              <a:t>3-fold</a:t>
            </a:r>
            <a:r>
              <a:rPr lang="en-US" altLang="en-US" sz="2130" dirty="0">
                <a:solidFill>
                  <a:schemeClr val="tx1"/>
                </a:solidFill>
              </a:rPr>
              <a:t> increase in a </a:t>
            </a:r>
            <a:r>
              <a:rPr lang="en-US" altLang="en-US" sz="2130" u="sng" dirty="0">
                <a:solidFill>
                  <a:schemeClr val="tx1"/>
                </a:solidFill>
              </a:rPr>
              <a:t>rare</a:t>
            </a:r>
            <a:r>
              <a:rPr lang="en-US" altLang="en-US" sz="2130" dirty="0">
                <a:solidFill>
                  <a:schemeClr val="tx1"/>
                </a:solidFill>
              </a:rPr>
              <a:t> event like NTD (prevalence 0.1%)</a:t>
            </a:r>
          </a:p>
          <a:p>
            <a:pPr lvl="1" algn="ctr">
              <a:lnSpc>
                <a:spcPct val="105000"/>
              </a:lnSpc>
              <a:spcBef>
                <a:spcPct val="0"/>
              </a:spcBef>
              <a:buFont typeface="Wingdings" pitchFamily="2" charset="2"/>
              <a:buNone/>
            </a:pPr>
            <a:endParaRPr lang="en-US" altLang="en-US" sz="3200" dirty="0"/>
          </a:p>
        </p:txBody>
      </p:sp>
      <p:pic>
        <p:nvPicPr>
          <p:cNvPr id="21509" name="Picture 2"/>
          <p:cNvPicPr>
            <a:picLocks noChangeAspect="1" noChangeArrowheads="1"/>
          </p:cNvPicPr>
          <p:nvPr/>
        </p:nvPicPr>
        <p:blipFill>
          <a:blip r:embed="rId2" cstate="print"/>
          <a:srcRect/>
          <a:stretch>
            <a:fillRect/>
          </a:stretch>
        </p:blipFill>
        <p:spPr bwMode="auto">
          <a:xfrm>
            <a:off x="2235200" y="2130819"/>
            <a:ext cx="8432800" cy="4468331"/>
          </a:xfrm>
          <a:prstGeom prst="rect">
            <a:avLst/>
          </a:prstGeom>
          <a:noFill/>
          <a:ln w="9525">
            <a:noFill/>
            <a:miter lim="800000"/>
            <a:headEnd/>
            <a:tailEnd/>
          </a:ln>
        </p:spPr>
      </p:pic>
      <p:cxnSp>
        <p:nvCxnSpPr>
          <p:cNvPr id="9" name="Straight Arrow Connector 8"/>
          <p:cNvCxnSpPr/>
          <p:nvPr/>
        </p:nvCxnSpPr>
        <p:spPr>
          <a:xfrm>
            <a:off x="5181600" y="3129874"/>
            <a:ext cx="0" cy="44133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cxnSpLocks/>
          </p:cNvCxnSpPr>
          <p:nvPr/>
        </p:nvCxnSpPr>
        <p:spPr>
          <a:xfrm flipH="1">
            <a:off x="9263057" y="4834853"/>
            <a:ext cx="1" cy="79419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9" idx="3"/>
          </p:cNvCxnSpPr>
          <p:nvPr/>
        </p:nvCxnSpPr>
        <p:spPr>
          <a:xfrm flipV="1">
            <a:off x="4790723" y="4982606"/>
            <a:ext cx="851102" cy="129409"/>
          </a:xfrm>
          <a:prstGeom prst="straightConnector1">
            <a:avLst/>
          </a:prstGeom>
          <a:ln w="19050">
            <a:solidFill>
              <a:srgbClr val="0070C4"/>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a:spLocks noChangeArrowheads="1"/>
          </p:cNvSpPr>
          <p:nvPr/>
        </p:nvSpPr>
        <p:spPr bwMode="auto">
          <a:xfrm>
            <a:off x="3695551" y="4901637"/>
            <a:ext cx="1095172" cy="420756"/>
          </a:xfrm>
          <a:prstGeom prst="rect">
            <a:avLst/>
          </a:prstGeom>
          <a:solidFill>
            <a:schemeClr val="bg1"/>
          </a:solidFill>
          <a:ln w="9525">
            <a:solidFill>
              <a:srgbClr val="0070C4"/>
            </a:solidFill>
            <a:miter lim="800000"/>
            <a:headEnd/>
            <a:tailEnd/>
          </a:ln>
        </p:spPr>
        <p:txBody>
          <a:bodyPr wrap="none">
            <a:spAutoFit/>
          </a:bodyPr>
          <a:lstStyle/>
          <a:p>
            <a:r>
              <a:rPr lang="en-US" altLang="en-US" sz="1067" dirty="0">
                <a:solidFill>
                  <a:srgbClr val="0070C4"/>
                </a:solidFill>
              </a:rPr>
              <a:t>Overall defects</a:t>
            </a:r>
          </a:p>
          <a:p>
            <a:r>
              <a:rPr lang="en-US" altLang="en-US" sz="1067" dirty="0">
                <a:solidFill>
                  <a:srgbClr val="0070C4"/>
                </a:solidFill>
              </a:rPr>
              <a:t>prevalence 3%</a:t>
            </a:r>
          </a:p>
        </p:txBody>
      </p:sp>
      <p:cxnSp>
        <p:nvCxnSpPr>
          <p:cNvPr id="13" name="Straight Arrow Connector 12"/>
          <p:cNvCxnSpPr/>
          <p:nvPr/>
        </p:nvCxnSpPr>
        <p:spPr>
          <a:xfrm rot="5400000">
            <a:off x="5773046" y="5345224"/>
            <a:ext cx="458788" cy="1587"/>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a:spLocks noChangeArrowheads="1"/>
          </p:cNvSpPr>
          <p:nvPr/>
        </p:nvSpPr>
        <p:spPr bwMode="auto">
          <a:xfrm>
            <a:off x="9518152" y="4561728"/>
            <a:ext cx="1034257" cy="420564"/>
          </a:xfrm>
          <a:prstGeom prst="rect">
            <a:avLst/>
          </a:prstGeom>
          <a:solidFill>
            <a:schemeClr val="bg1"/>
          </a:solidFill>
          <a:ln w="9525">
            <a:noFill/>
            <a:miter lim="800000"/>
            <a:headEnd/>
            <a:tailEnd/>
          </a:ln>
        </p:spPr>
        <p:txBody>
          <a:bodyPr wrap="none">
            <a:spAutoFit/>
          </a:bodyPr>
          <a:lstStyle/>
          <a:p>
            <a:r>
              <a:rPr lang="en-US" altLang="en-US" sz="2133" b="1" dirty="0">
                <a:solidFill>
                  <a:srgbClr val="FF0000"/>
                </a:solidFill>
              </a:rPr>
              <a:t>RR 3.0</a:t>
            </a:r>
          </a:p>
        </p:txBody>
      </p:sp>
      <p:sp>
        <p:nvSpPr>
          <p:cNvPr id="20" name="TextBox 19"/>
          <p:cNvSpPr txBox="1">
            <a:spLocks noChangeArrowheads="1"/>
          </p:cNvSpPr>
          <p:nvPr/>
        </p:nvSpPr>
        <p:spPr bwMode="auto">
          <a:xfrm>
            <a:off x="9518152" y="5029679"/>
            <a:ext cx="611065" cy="256545"/>
          </a:xfrm>
          <a:prstGeom prst="rect">
            <a:avLst/>
          </a:prstGeom>
          <a:solidFill>
            <a:schemeClr val="bg1"/>
          </a:solidFill>
          <a:ln w="9525">
            <a:noFill/>
            <a:miter lim="800000"/>
            <a:headEnd/>
            <a:tailEnd/>
          </a:ln>
        </p:spPr>
        <p:txBody>
          <a:bodyPr wrap="none">
            <a:spAutoFit/>
          </a:bodyPr>
          <a:lstStyle/>
          <a:p>
            <a:r>
              <a:rPr lang="en-US" altLang="en-US" sz="1067" dirty="0">
                <a:solidFill>
                  <a:srgbClr val="0070C0"/>
                </a:solidFill>
              </a:rPr>
              <a:t>RR 2.0</a:t>
            </a:r>
          </a:p>
        </p:txBody>
      </p:sp>
      <p:sp>
        <p:nvSpPr>
          <p:cNvPr id="2" name="Oval 1">
            <a:extLst>
              <a:ext uri="{FF2B5EF4-FFF2-40B4-BE49-F238E27FC236}">
                <a16:creationId xmlns:a16="http://schemas.microsoft.com/office/drawing/2014/main" id="{3A629ED0-EFF9-4620-8982-FB813FD15BF3}"/>
              </a:ext>
            </a:extLst>
          </p:cNvPr>
          <p:cNvSpPr/>
          <p:nvPr/>
        </p:nvSpPr>
        <p:spPr>
          <a:xfrm>
            <a:off x="8948469" y="5730605"/>
            <a:ext cx="838200" cy="36988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2" name="Rectangle 2">
            <a:extLst>
              <a:ext uri="{FF2B5EF4-FFF2-40B4-BE49-F238E27FC236}">
                <a16:creationId xmlns:a16="http://schemas.microsoft.com/office/drawing/2014/main" id="{B4390949-AB6A-40BF-B700-3FE97AACCDF3}"/>
              </a:ext>
            </a:extLst>
          </p:cNvPr>
          <p:cNvSpPr>
            <a:spLocks noGrp="1" noChangeArrowheads="1"/>
          </p:cNvSpPr>
          <p:nvPr>
            <p:ph type="title"/>
          </p:nvPr>
        </p:nvSpPr>
        <p:spPr>
          <a:xfrm>
            <a:off x="762000" y="-20152"/>
            <a:ext cx="11383695" cy="1143000"/>
          </a:xfrm>
        </p:spPr>
        <p:txBody>
          <a:bodyPr>
            <a:noAutofit/>
          </a:bodyPr>
          <a:lstStyle/>
          <a:p>
            <a:r>
              <a:rPr lang="en-US" altLang="en-US" sz="2933" dirty="0">
                <a:solidFill>
                  <a:srgbClr val="C00000"/>
                </a:solidFill>
                <a:cs typeface="Arial" charset="0"/>
              </a:rPr>
              <a:t>Ability to Rule-Out An Increase in Birth Defects With Drug Exposure                    is Related to Defect Prevalence and Number of Observed Exposures</a:t>
            </a:r>
          </a:p>
        </p:txBody>
      </p:sp>
      <p:sp>
        <p:nvSpPr>
          <p:cNvPr id="24" name="TextBox 5"/>
          <p:cNvSpPr txBox="1">
            <a:spLocks noChangeArrowheads="1"/>
          </p:cNvSpPr>
          <p:nvPr/>
        </p:nvSpPr>
        <p:spPr bwMode="auto">
          <a:xfrm>
            <a:off x="47729" y="3296304"/>
            <a:ext cx="1707519" cy="707694"/>
          </a:xfrm>
          <a:prstGeom prst="rect">
            <a:avLst/>
          </a:prstGeom>
          <a:noFill/>
          <a:ln w="9525">
            <a:noFill/>
            <a:miter lim="800000"/>
            <a:headEnd/>
            <a:tailEnd/>
          </a:ln>
        </p:spPr>
        <p:txBody>
          <a:bodyPr wrap="none">
            <a:spAutoFit/>
          </a:bodyPr>
          <a:lstStyle/>
          <a:p>
            <a:pPr algn="ctr"/>
            <a:r>
              <a:rPr lang="en-US" altLang="en-US" sz="1333" i="1" dirty="0">
                <a:solidFill>
                  <a:srgbClr val="008080"/>
                </a:solidFill>
              </a:rPr>
              <a:t>Watts DH.  </a:t>
            </a:r>
          </a:p>
          <a:p>
            <a:pPr algn="ctr"/>
            <a:r>
              <a:rPr lang="en-US" altLang="en-US" sz="1333" i="1" dirty="0">
                <a:solidFill>
                  <a:srgbClr val="008080"/>
                </a:solidFill>
              </a:rPr>
              <a:t>Curr HIV/AIDS Rep </a:t>
            </a:r>
          </a:p>
          <a:p>
            <a:pPr algn="ctr"/>
            <a:r>
              <a:rPr lang="en-US" altLang="en-US" sz="1333" i="1" dirty="0">
                <a:solidFill>
                  <a:srgbClr val="008080"/>
                </a:solidFill>
              </a:rPr>
              <a:t>2007;4:135-140</a:t>
            </a:r>
          </a:p>
        </p:txBody>
      </p:sp>
      <p:sp>
        <p:nvSpPr>
          <p:cNvPr id="25" name="TextBox 24"/>
          <p:cNvSpPr txBox="1">
            <a:spLocks noChangeArrowheads="1"/>
          </p:cNvSpPr>
          <p:nvPr/>
        </p:nvSpPr>
        <p:spPr bwMode="auto">
          <a:xfrm>
            <a:off x="4164014" y="2575875"/>
            <a:ext cx="1975221" cy="584775"/>
          </a:xfrm>
          <a:prstGeom prst="rect">
            <a:avLst/>
          </a:prstGeom>
          <a:solidFill>
            <a:schemeClr val="bg1"/>
          </a:solidFill>
          <a:ln w="9525">
            <a:solidFill>
              <a:srgbClr val="FF0000"/>
            </a:solidFill>
            <a:miter lim="800000"/>
            <a:headEnd/>
            <a:tailEnd/>
          </a:ln>
        </p:spPr>
        <p:txBody>
          <a:bodyPr wrap="none">
            <a:spAutoFit/>
          </a:bodyPr>
          <a:lstStyle/>
          <a:p>
            <a:r>
              <a:rPr lang="en-US" altLang="en-US" sz="1600" b="1" dirty="0">
                <a:solidFill>
                  <a:srgbClr val="FF0000"/>
                </a:solidFill>
              </a:rPr>
              <a:t>Neural tube defect</a:t>
            </a:r>
          </a:p>
          <a:p>
            <a:r>
              <a:rPr lang="en-US" altLang="en-US" sz="1600" b="1" dirty="0">
                <a:solidFill>
                  <a:srgbClr val="FF0000"/>
                </a:solidFill>
              </a:rPr>
              <a:t>prevalence 0.1%</a:t>
            </a:r>
          </a:p>
        </p:txBody>
      </p:sp>
      <p:cxnSp>
        <p:nvCxnSpPr>
          <p:cNvPr id="15" name="Straight Connector 14"/>
          <p:cNvCxnSpPr/>
          <p:nvPr/>
        </p:nvCxnSpPr>
        <p:spPr>
          <a:xfrm>
            <a:off x="9263057" y="4834853"/>
            <a:ext cx="1045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9263057" y="4851400"/>
            <a:ext cx="255095" cy="0"/>
          </a:xfrm>
          <a:prstGeom prst="line">
            <a:avLst/>
          </a:prstGeom>
          <a:ln w="38100">
            <a:solidFill>
              <a:srgbClr val="FF0000"/>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159277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ppt_x"/>
                                          </p:val>
                                        </p:tav>
                                        <p:tav tm="100000">
                                          <p:val>
                                            <p:strVal val="#ppt_x"/>
                                          </p:val>
                                        </p:tav>
                                      </p:tavLst>
                                    </p:anim>
                                    <p:anim calcmode="lin" valueType="num">
                                      <p:cBhvr additive="base">
                                        <p:cTn id="16" dur="500" fill="hold"/>
                                        <p:tgtEl>
                                          <p:spTgt spid="1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500" fill="hold"/>
                                        <p:tgtEl>
                                          <p:spTgt spid="26"/>
                                        </p:tgtEl>
                                        <p:attrNameLst>
                                          <p:attrName>ppt_x</p:attrName>
                                        </p:attrNameLst>
                                      </p:cBhvr>
                                      <p:tavLst>
                                        <p:tav tm="0">
                                          <p:val>
                                            <p:strVal val="#ppt_x"/>
                                          </p:val>
                                        </p:tav>
                                        <p:tav tm="100000">
                                          <p:val>
                                            <p:strVal val="#ppt_x"/>
                                          </p:val>
                                        </p:tav>
                                      </p:tavLst>
                                    </p:anim>
                                    <p:anim calcmode="lin" valueType="num">
                                      <p:cBhvr additive="base">
                                        <p:cTn id="20" dur="500" fill="hold"/>
                                        <p:tgtEl>
                                          <p:spTgt spid="2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ppt_x"/>
                                          </p:val>
                                        </p:tav>
                                        <p:tav tm="100000">
                                          <p:val>
                                            <p:strVal val="#ppt_x"/>
                                          </p:val>
                                        </p:tav>
                                      </p:tavLst>
                                    </p:anim>
                                    <p:anim calcmode="lin" valueType="num">
                                      <p:cBhvr additive="base">
                                        <p:cTn id="2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 grpId="0" animBg="1"/>
      <p:bldP spid="25" grpId="0" animBg="1"/>
    </p:bldLst>
  </p:timing>
</p:sld>
</file>

<file path=ppt/theme/theme1.xml><?xml version="1.0" encoding="utf-8"?>
<a:theme xmlns:a="http://schemas.openxmlformats.org/drawingml/2006/main" name="ViiV Global Template 2015 With Logo">
  <a:themeElements>
    <a:clrScheme name="ViiV Corporate 201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2019 NEW Corporate">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spcBef>
            <a:spcPts val="800"/>
          </a:spcBef>
          <a:defRPr sz="2000" dirty="0">
            <a:solidFill>
              <a:schemeClr val="accent2"/>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9C8A1D5FEB3204AB22DED1686C323F9" ma:contentTypeVersion="10" ma:contentTypeDescription="Create a new document." ma:contentTypeScope="" ma:versionID="9ad74cebce9ac4d6e7a269bf0382f170">
  <xsd:schema xmlns:xsd="http://www.w3.org/2001/XMLSchema" xmlns:xs="http://www.w3.org/2001/XMLSchema" xmlns:p="http://schemas.microsoft.com/office/2006/metadata/properties" xmlns:ns3="5c85ade5-5d52-4440-8518-8cd3753510c2" targetNamespace="http://schemas.microsoft.com/office/2006/metadata/properties" ma:root="true" ma:fieldsID="12bbcb8a18a872b09b07e2390f9a3478" ns3:_="">
    <xsd:import namespace="5c85ade5-5d52-4440-8518-8cd3753510c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85ade5-5d52-4440-8518-8cd3753510c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CDE1A2-FFE9-47AA-AD43-BCA0A8F25C01}">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5c85ade5-5d52-4440-8518-8cd3753510c2"/>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427E0BA3-07F2-4D8D-8361-89311EE2D919}">
  <ds:schemaRefs>
    <ds:schemaRef ds:uri="http://schemas.microsoft.com/sharepoint/v3/contenttype/forms"/>
  </ds:schemaRefs>
</ds:datastoreItem>
</file>

<file path=customXml/itemProps3.xml><?xml version="1.0" encoding="utf-8"?>
<ds:datastoreItem xmlns:ds="http://schemas.openxmlformats.org/officeDocument/2006/customXml" ds:itemID="{196C2121-93D7-473C-89CA-10FC6913BC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85ade5-5d52-4440-8518-8cd3753510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2665</Words>
  <Application>Microsoft Office PowerPoint</Application>
  <PresentationFormat>Breitbild</PresentationFormat>
  <Paragraphs>377</Paragraphs>
  <Slides>21</Slides>
  <Notes>18</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21</vt:i4>
      </vt:variant>
    </vt:vector>
  </HeadingPairs>
  <TitlesOfParts>
    <vt:vector size="30" baseType="lpstr">
      <vt:lpstr>Arial</vt:lpstr>
      <vt:lpstr>Arial Narrow</vt:lpstr>
      <vt:lpstr>Calibri</vt:lpstr>
      <vt:lpstr>Century Gothic</vt:lpstr>
      <vt:lpstr>Noto Sans Symbols</vt:lpstr>
      <vt:lpstr>Palatino</vt:lpstr>
      <vt:lpstr>Times New Roman</vt:lpstr>
      <vt:lpstr>Wingdings</vt:lpstr>
      <vt:lpstr>ViiV Global Template 2015 With Logo</vt:lpstr>
      <vt:lpstr>Dolutegravir (DTG) Use During Pregnancy and Birth Outcomes: Data from the Antiretroviral Pregnancy Registry (APR) </vt:lpstr>
      <vt:lpstr>Disclosures</vt:lpstr>
      <vt:lpstr>Introduction</vt:lpstr>
      <vt:lpstr>Introduction</vt:lpstr>
      <vt:lpstr>The Antiretroviral Pregnancy Registry</vt:lpstr>
      <vt:lpstr>PowerPoint-Präsentation</vt:lpstr>
      <vt:lpstr>PowerPoint-Präsentation</vt:lpstr>
      <vt:lpstr>Ability to Rule-Out An Increase in Birth Defects With Drug Exposure is Related to Defect Prevalence and Number of Observed Exposures</vt:lpstr>
      <vt:lpstr>Ability to Rule-Out An Increase in Birth Defects With Drug Exposure                    is Related to Defect Prevalence and Number of Observed Exposures</vt:lpstr>
      <vt:lpstr>PowerPoint-Präsentation</vt:lpstr>
      <vt:lpstr>Results: Demographic and Clinical Characteristics of Pregnant Women Exposed to DTG </vt:lpstr>
      <vt:lpstr>Demographic and Clinical Characteristics of Pregnant Women Exposed to DTG </vt:lpstr>
      <vt:lpstr>Pregnancy Outcomes by Timing of Exposure to DTG</vt:lpstr>
      <vt:lpstr>Neonatal Outcomes by Timing of Exposure to DTG: Among Singleton, Live Births Without Defect</vt:lpstr>
      <vt:lpstr>PowerPoint-Präsentation</vt:lpstr>
      <vt:lpstr>PowerPoint-Präsentation</vt:lpstr>
      <vt:lpstr>Conclusions</vt:lpstr>
      <vt:lpstr>PowerPoint-Präsentation</vt:lpstr>
      <vt:lpstr>PowerPoint-Präsentation</vt:lpstr>
      <vt:lpstr>Acknowledgements</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ViiV Slide Template</dc:title>
  <dc:creator>ViiV Healthcare and MedThink SciCom</dc:creator>
  <cp:lastModifiedBy>Alexandra Wigger</cp:lastModifiedBy>
  <cp:revision>578</cp:revision>
  <cp:lastPrinted>2013-05-07T17:42:22Z</cp:lastPrinted>
  <dcterms:created xsi:type="dcterms:W3CDTF">2013-03-06T21:22:39Z</dcterms:created>
  <dcterms:modified xsi:type="dcterms:W3CDTF">2019-11-11T16:19:35Z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0x01010039C8A1D5FEB3204AB22DED1686C323F9</vt:lpwstr>
  </property>
</Properties>
</file>