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4"/>
  </p:sldMasterIdLst>
  <p:notesMasterIdLst>
    <p:notesMasterId r:id="rId24"/>
  </p:notesMasterIdLst>
  <p:handoutMasterIdLst>
    <p:handoutMasterId r:id="rId25"/>
  </p:handoutMasterIdLst>
  <p:sldIdLst>
    <p:sldId id="400" r:id="rId5"/>
    <p:sldId id="401" r:id="rId6"/>
    <p:sldId id="420" r:id="rId7"/>
    <p:sldId id="421" r:id="rId8"/>
    <p:sldId id="402" r:id="rId9"/>
    <p:sldId id="422" r:id="rId10"/>
    <p:sldId id="424" r:id="rId11"/>
    <p:sldId id="436" r:id="rId12"/>
    <p:sldId id="431" r:id="rId13"/>
    <p:sldId id="426" r:id="rId14"/>
    <p:sldId id="425" r:id="rId15"/>
    <p:sldId id="445" r:id="rId16"/>
    <p:sldId id="435" r:id="rId17"/>
    <p:sldId id="439" r:id="rId18"/>
    <p:sldId id="443" r:id="rId19"/>
    <p:sldId id="442" r:id="rId20"/>
    <p:sldId id="446" r:id="rId21"/>
    <p:sldId id="433" r:id="rId22"/>
    <p:sldId id="434" r:id="rId23"/>
  </p:sldIdLst>
  <p:sldSz cx="12192000" cy="6858000"/>
  <p:notesSz cx="7010400" cy="92233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48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897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46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95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7448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656937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4266427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875915" algn="l" defTabSz="1218979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0CE359CB-B399-490E-B4C2-9BE3FB9E95D1}">
          <p14:sldIdLst>
            <p14:sldId id="400"/>
            <p14:sldId id="401"/>
            <p14:sldId id="420"/>
            <p14:sldId id="421"/>
            <p14:sldId id="402"/>
            <p14:sldId id="422"/>
            <p14:sldId id="424"/>
            <p14:sldId id="436"/>
            <p14:sldId id="431"/>
            <p14:sldId id="426"/>
            <p14:sldId id="425"/>
            <p14:sldId id="445"/>
            <p14:sldId id="435"/>
            <p14:sldId id="439"/>
            <p14:sldId id="443"/>
            <p14:sldId id="442"/>
            <p14:sldId id="446"/>
            <p14:sldId id="433"/>
            <p14:sldId id="4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69" userDrawn="1">
          <p15:clr>
            <a:srgbClr val="A4A3A4"/>
          </p15:clr>
        </p15:guide>
        <p15:guide id="2" orient="horz" pos="864" userDrawn="1">
          <p15:clr>
            <a:srgbClr val="A4A3A4"/>
          </p15:clr>
        </p15:guide>
        <p15:guide id="3" orient="horz" pos="4146" userDrawn="1">
          <p15:clr>
            <a:srgbClr val="A4A3A4"/>
          </p15:clr>
        </p15:guide>
        <p15:guide id="4" orient="horz" pos="3744" userDrawn="1">
          <p15:clr>
            <a:srgbClr val="A4A3A4"/>
          </p15:clr>
        </p15:guide>
        <p15:guide id="5" pos="720" userDrawn="1">
          <p15:clr>
            <a:srgbClr val="A4A3A4"/>
          </p15:clr>
        </p15:guide>
        <p15:guide id="6" pos="448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pos="7397" userDrawn="1">
          <p15:clr>
            <a:srgbClr val="A4A3A4"/>
          </p15:clr>
        </p15:guide>
        <p15:guide id="10" pos="72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hivya Ramalingam" initials="DR" lastIdx="133" clrIdx="0">
    <p:extLst>
      <p:ext uri="{19B8F6BF-5375-455C-9EA6-DF929625EA0E}">
        <p15:presenceInfo xmlns:p15="http://schemas.microsoft.com/office/powerpoint/2012/main" userId="S::dramalingam@medthinkscicom.com::c5495d41-842d-4dfc-ab88-6383fb298024" providerId="AD"/>
      </p:ext>
    </p:extLst>
  </p:cmAuthor>
  <p:cmAuthor id="2" name="Jonathan Morgan" initials="JM" lastIdx="62" clrIdx="1">
    <p:extLst>
      <p:ext uri="{19B8F6BF-5375-455C-9EA6-DF929625EA0E}">
        <p15:presenceInfo xmlns:p15="http://schemas.microsoft.com/office/powerpoint/2012/main" userId="S::jmorgan@medthinkscicom.com::9382a932-df2d-4608-881c-60c7453f9a7e" providerId="AD"/>
      </p:ext>
    </p:extLst>
  </p:cmAuthor>
  <p:cmAuthor id="3" name="Jennifer Rossi" initials="JR" lastIdx="6" clrIdx="2">
    <p:extLst>
      <p:ext uri="{19B8F6BF-5375-455C-9EA6-DF929625EA0E}">
        <p15:presenceInfo xmlns:p15="http://schemas.microsoft.com/office/powerpoint/2012/main" userId="S::jrossi@medthinkscicom.com::986ed99f-6de7-401d-9fde-6a0e458d5024" providerId="AD"/>
      </p:ext>
    </p:extLst>
  </p:cmAuthor>
  <p:cmAuthor id="4" name="MedThink SciCom" initials="MTSC" lastIdx="19" clrIdx="3">
    <p:extLst>
      <p:ext uri="{19B8F6BF-5375-455C-9EA6-DF929625EA0E}">
        <p15:presenceInfo xmlns:p15="http://schemas.microsoft.com/office/powerpoint/2012/main" userId="MedThink SciCom" providerId="None"/>
      </p:ext>
    </p:extLst>
  </p:cmAuthor>
  <p:cmAuthor id="5" name="Jeff Stumpf" initials="JS" lastIdx="3" clrIdx="4">
    <p:extLst>
      <p:ext uri="{19B8F6BF-5375-455C-9EA6-DF929625EA0E}">
        <p15:presenceInfo xmlns:p15="http://schemas.microsoft.com/office/powerpoint/2012/main" userId="S-1-5-21-847797224-2514617524-765411984-3940" providerId="AD"/>
      </p:ext>
    </p:extLst>
  </p:cmAuthor>
  <p:cmAuthor id="6" name="Justin Koteff" initials="JK" lastIdx="3" clrIdx="5">
    <p:extLst>
      <p:ext uri="{19B8F6BF-5375-455C-9EA6-DF929625EA0E}">
        <p15:presenceInfo xmlns:p15="http://schemas.microsoft.com/office/powerpoint/2012/main" userId="Justin Kotef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D49"/>
    <a:srgbClr val="002F5F"/>
    <a:srgbClr val="E7E6E6"/>
    <a:srgbClr val="FF6600"/>
    <a:srgbClr val="808080"/>
    <a:srgbClr val="FFFFFF"/>
    <a:srgbClr val="44546A"/>
    <a:srgbClr val="FFCC00"/>
    <a:srgbClr val="00B050"/>
    <a:srgbClr val="008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6357" autoAdjust="0"/>
  </p:normalViewPr>
  <p:slideViewPr>
    <p:cSldViewPr showGuides="1">
      <p:cViewPr varScale="1">
        <p:scale>
          <a:sx n="110" d="100"/>
          <a:sy n="110" d="100"/>
        </p:scale>
        <p:origin x="666" y="108"/>
      </p:cViewPr>
      <p:guideLst>
        <p:guide orient="horz" pos="569"/>
        <p:guide orient="horz" pos="864"/>
        <p:guide orient="horz" pos="4146"/>
        <p:guide orient="horz" pos="3744"/>
        <p:guide pos="720"/>
        <p:guide pos="448"/>
        <p:guide pos="3840"/>
        <p:guide pos="7397"/>
        <p:guide pos="7261"/>
      </p:guideLst>
    </p:cSldViewPr>
  </p:slideViewPr>
  <p:outlineViewPr>
    <p:cViewPr>
      <p:scale>
        <a:sx n="33" d="100"/>
        <a:sy n="33" d="100"/>
      </p:scale>
      <p:origin x="0" y="-84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4304"/>
    </p:cViewPr>
  </p:sorterViewPr>
  <p:notesViewPr>
    <p:cSldViewPr showGuides="1">
      <p:cViewPr varScale="1">
        <p:scale>
          <a:sx n="83" d="100"/>
          <a:sy n="83" d="100"/>
        </p:scale>
        <p:origin x="3810" y="102"/>
      </p:cViewPr>
      <p:guideLst>
        <p:guide orient="horz" pos="290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547930997019335"/>
          <c:y val="2.617061689266735E-2"/>
          <c:w val="0.80855936046776145"/>
          <c:h val="0.843877026401121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DTG/3TC 
(N=369)</c:v>
                </c:pt>
              </c:strCache>
            </c:strRef>
          </c:tx>
          <c:spPr>
            <a:solidFill>
              <a:srgbClr val="002F5F"/>
            </a:solidFill>
            <a:ln w="6350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E6E1030-70ED-4E82-95C3-5D83CA72F418}" type="VALUE">
                      <a:rPr lang="en-US" sz="160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[WERT]</a:t>
                    </a:fld>
                    <a:endParaRPr lang="de-D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AB7-4527-8793-3D8DE0ACF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sz="1600">
                    <a:solidFill>
                      <a:srgbClr val="071D49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HIV-1 RNA 
≥50 c/mL</c:v>
                </c:pt>
                <c:pt idx="1">
                  <c:v>HIV-1 RNA 
&lt;50 c/mL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0.27</c:v>
                </c:pt>
                <c:pt idx="1">
                  <c:v>93.2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7-4527-8793-3D8DE0ACF5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TAF-based regimen (N=372)</c:v>
                </c:pt>
              </c:strCache>
            </c:strRef>
          </c:tx>
          <c:spPr>
            <a:solidFill>
              <a:srgbClr val="FF6600"/>
            </a:solidFill>
            <a:ln w="6350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F4A0E92-41AB-458A-9F29-B6CDD140A58C}" type="VALUE">
                      <a:rPr lang="en-US" smtClean="0"/>
                      <a:pPr/>
                      <a:t>[WERT]</a:t>
                    </a:fld>
                    <a:endParaRPr lang="de-D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AB7-4527-8793-3D8DE0ACF5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sz="1600">
                    <a:solidFill>
                      <a:srgbClr val="071D49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HIV-1 RNA 
≥50 c/mL</c:v>
                </c:pt>
                <c:pt idx="1">
                  <c:v>HIV-1 RNA 
&lt;50 c/mL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0.5</c:v>
                </c:pt>
                <c:pt idx="1">
                  <c:v>93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B7-4527-8793-3D8DE0ACF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246976"/>
        <c:axId val="139270784"/>
      </c:barChart>
      <c:catAx>
        <c:axId val="13924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 sz="1600">
                <a:solidFill>
                  <a:srgbClr val="071D49"/>
                </a:solidFill>
              </a:defRPr>
            </a:pPr>
            <a:endParaRPr lang="de-DE"/>
          </a:p>
        </c:txPr>
        <c:crossAx val="139270784"/>
        <c:crosses val="autoZero"/>
        <c:auto val="1"/>
        <c:lblAlgn val="ctr"/>
        <c:lblOffset val="100"/>
        <c:noMultiLvlLbl val="0"/>
      </c:catAx>
      <c:valAx>
        <c:axId val="139270784"/>
        <c:scaling>
          <c:orientation val="minMax"/>
          <c:max val="100"/>
        </c:scaling>
        <c:delete val="0"/>
        <c:axPos val="l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 dirty="0">
                    <a:solidFill>
                      <a:srgbClr val="071D49"/>
                    </a:solidFill>
                  </a:rPr>
                  <a:t>Proportion of </a:t>
                </a:r>
                <a:br>
                  <a:rPr lang="en-US" sz="1600" b="0" dirty="0">
                    <a:solidFill>
                      <a:srgbClr val="071D49"/>
                    </a:solidFill>
                  </a:rPr>
                </a:br>
                <a:r>
                  <a:rPr lang="en-US" sz="1600" b="0" dirty="0">
                    <a:solidFill>
                      <a:srgbClr val="071D49"/>
                    </a:solidFill>
                  </a:rPr>
                  <a:t>participants, %</a:t>
                </a:r>
              </a:p>
            </c:rich>
          </c:tx>
          <c:layout>
            <c:manualLayout>
              <c:xMode val="edge"/>
              <c:yMode val="edge"/>
              <c:x val="2.4748309583058289E-2"/>
              <c:y val="0.2066889770046276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 sz="1600">
                <a:solidFill>
                  <a:srgbClr val="071D49"/>
                </a:solidFill>
              </a:defRPr>
            </a:pPr>
            <a:endParaRPr lang="de-DE"/>
          </a:p>
        </c:txPr>
        <c:crossAx val="139246976"/>
        <c:crosses val="autoZero"/>
        <c:crossBetween val="between"/>
        <c:majorUnit val="20"/>
      </c:valAx>
      <c:spPr>
        <a:noFill/>
        <a:ln w="25384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rgbClr val="071D49"/>
                </a:solidFill>
              </a:defRPr>
            </a:pPr>
            <a:endParaRPr lang="de-DE"/>
          </a:p>
        </c:txPr>
      </c:legendEntry>
      <c:layout>
        <c:manualLayout>
          <c:xMode val="edge"/>
          <c:yMode val="edge"/>
          <c:x val="0.7233216415627951"/>
          <c:y val="4.9363717152344421E-4"/>
          <c:w val="0.27667835843720484"/>
          <c:h val="0.46403279658346369"/>
        </c:manualLayout>
      </c:layout>
      <c:overlay val="0"/>
      <c:txPr>
        <a:bodyPr/>
        <a:lstStyle/>
        <a:p>
          <a:pPr>
            <a:defRPr sz="1600">
              <a:solidFill>
                <a:srgbClr val="071D49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400">
          <a:solidFill>
            <a:srgbClr val="44546A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96675756756072"/>
          <c:y val="7.5768005926910589E-2"/>
          <c:w val="0.81465969641770941"/>
          <c:h val="0.7708287407543390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8"/>
            <c:spPr>
              <a:solidFill>
                <a:srgbClr val="071D49"/>
              </a:solidFill>
              <a:ln>
                <a:noFill/>
              </a:ln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5AD3-48AF-8B29-48FEE388849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5AD3-48AF-8B29-48FEE388849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2-5AD3-48AF-8B29-48FEE388849C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3-5AD3-48AF-8B29-48FEE388849C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4-5AD3-48AF-8B29-48FEE388849C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5-5AD3-48AF-8B29-48FEE388849C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6-5AD3-48AF-8B29-48FEE388849C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7-5AD3-48AF-8B29-48FEE388849C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08-5AD3-48AF-8B29-48FEE388849C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09-5AD3-48AF-8B29-48FEE388849C}"/>
              </c:ext>
            </c:extLst>
          </c:dPt>
          <c:dPt>
            <c:idx val="21"/>
            <c:bubble3D val="0"/>
            <c:extLst>
              <c:ext xmlns:c16="http://schemas.microsoft.com/office/drawing/2014/chart" uri="{C3380CC4-5D6E-409C-BE32-E72D297353CC}">
                <c16:uniqueId val="{0000000A-5AD3-48AF-8B29-48FEE388849C}"/>
              </c:ext>
            </c:extLst>
          </c:dPt>
          <c:dPt>
            <c:idx val="23"/>
            <c:bubble3D val="0"/>
            <c:extLst>
              <c:ext xmlns:c16="http://schemas.microsoft.com/office/drawing/2014/chart" uri="{C3380CC4-5D6E-409C-BE32-E72D297353CC}">
                <c16:uniqueId val="{0000000B-5AD3-48AF-8B29-48FEE388849C}"/>
              </c:ext>
            </c:extLst>
          </c:dPt>
          <c:dPt>
            <c:idx val="25"/>
            <c:bubble3D val="0"/>
            <c:extLst>
              <c:ext xmlns:c16="http://schemas.microsoft.com/office/drawing/2014/chart" uri="{C3380CC4-5D6E-409C-BE32-E72D297353CC}">
                <c16:uniqueId val="{0000000C-5AD3-48AF-8B29-48FEE388849C}"/>
              </c:ext>
            </c:extLst>
          </c:dPt>
          <c:dPt>
            <c:idx val="27"/>
            <c:bubble3D val="0"/>
            <c:extLst>
              <c:ext xmlns:c16="http://schemas.microsoft.com/office/drawing/2014/chart" uri="{C3380CC4-5D6E-409C-BE32-E72D297353CC}">
                <c16:uniqueId val="{0000000D-5AD3-48AF-8B29-48FEE388849C}"/>
              </c:ext>
            </c:extLst>
          </c:dPt>
          <c:dPt>
            <c:idx val="29"/>
            <c:bubble3D val="0"/>
            <c:extLst>
              <c:ext xmlns:c16="http://schemas.microsoft.com/office/drawing/2014/chart" uri="{C3380CC4-5D6E-409C-BE32-E72D297353CC}">
                <c16:uniqueId val="{0000000E-5AD3-48AF-8B29-48FEE388849C}"/>
              </c:ext>
            </c:extLst>
          </c:dPt>
          <c:dPt>
            <c:idx val="31"/>
            <c:bubble3D val="0"/>
            <c:extLst>
              <c:ext xmlns:c16="http://schemas.microsoft.com/office/drawing/2014/chart" uri="{C3380CC4-5D6E-409C-BE32-E72D297353CC}">
                <c16:uniqueId val="{0000000F-5AD3-48AF-8B29-48FEE388849C}"/>
              </c:ext>
            </c:extLst>
          </c:dPt>
          <c:dPt>
            <c:idx val="33"/>
            <c:bubble3D val="0"/>
            <c:extLst>
              <c:ext xmlns:c16="http://schemas.microsoft.com/office/drawing/2014/chart" uri="{C3380CC4-5D6E-409C-BE32-E72D297353CC}">
                <c16:uniqueId val="{00000010-5AD3-48AF-8B29-48FEE388849C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11-5AD3-48AF-8B29-48FEE388849C}"/>
              </c:ext>
            </c:extLst>
          </c:dPt>
          <c:dPt>
            <c:idx val="37"/>
            <c:bubble3D val="0"/>
            <c:extLst>
              <c:ext xmlns:c16="http://schemas.microsoft.com/office/drawing/2014/chart" uri="{C3380CC4-5D6E-409C-BE32-E72D297353CC}">
                <c16:uniqueId val="{00000012-5AD3-48AF-8B29-48FEE388849C}"/>
              </c:ext>
            </c:extLst>
          </c:dPt>
          <c:dPt>
            <c:idx val="39"/>
            <c:bubble3D val="0"/>
            <c:extLst>
              <c:ext xmlns:c16="http://schemas.microsoft.com/office/drawing/2014/chart" uri="{C3380CC4-5D6E-409C-BE32-E72D297353CC}">
                <c16:uniqueId val="{00000013-5AD3-48AF-8B29-48FEE388849C}"/>
              </c:ext>
            </c:extLst>
          </c:dPt>
          <c:dPt>
            <c:idx val="41"/>
            <c:bubble3D val="0"/>
            <c:extLst>
              <c:ext xmlns:c16="http://schemas.microsoft.com/office/drawing/2014/chart" uri="{C3380CC4-5D6E-409C-BE32-E72D297353CC}">
                <c16:uniqueId val="{00000014-5AD3-48AF-8B29-48FEE388849C}"/>
              </c:ext>
            </c:extLst>
          </c:dPt>
          <c:dPt>
            <c:idx val="43"/>
            <c:bubble3D val="0"/>
            <c:extLst>
              <c:ext xmlns:c16="http://schemas.microsoft.com/office/drawing/2014/chart" uri="{C3380CC4-5D6E-409C-BE32-E72D297353CC}">
                <c16:uniqueId val="{00000015-5AD3-48AF-8B29-48FEE388849C}"/>
              </c:ext>
            </c:extLst>
          </c:dPt>
          <c:dPt>
            <c:idx val="45"/>
            <c:bubble3D val="0"/>
            <c:extLst>
              <c:ext xmlns:c16="http://schemas.microsoft.com/office/drawing/2014/chart" uri="{C3380CC4-5D6E-409C-BE32-E72D297353CC}">
                <c16:uniqueId val="{00000016-5AD3-48AF-8B29-48FEE388849C}"/>
              </c:ext>
            </c:extLst>
          </c:dPt>
          <c:dPt>
            <c:idx val="47"/>
            <c:bubble3D val="0"/>
            <c:extLst>
              <c:ext xmlns:c16="http://schemas.microsoft.com/office/drawing/2014/chart" uri="{C3380CC4-5D6E-409C-BE32-E72D297353CC}">
                <c16:uniqueId val="{00000017-5AD3-48AF-8B29-48FEE388849C}"/>
              </c:ext>
            </c:extLst>
          </c:dPt>
          <c:dPt>
            <c:idx val="49"/>
            <c:bubble3D val="0"/>
            <c:extLst>
              <c:ext xmlns:c16="http://schemas.microsoft.com/office/drawing/2014/chart" uri="{C3380CC4-5D6E-409C-BE32-E72D297353CC}">
                <c16:uniqueId val="{00000018-5AD3-48AF-8B29-48FEE388849C}"/>
              </c:ext>
            </c:extLst>
          </c:dPt>
          <c:dPt>
            <c:idx val="51"/>
            <c:bubble3D val="0"/>
            <c:extLst>
              <c:ext xmlns:c16="http://schemas.microsoft.com/office/drawing/2014/chart" uri="{C3380CC4-5D6E-409C-BE32-E72D297353CC}">
                <c16:uniqueId val="{00000019-5AD3-48AF-8B29-48FEE388849C}"/>
              </c:ext>
            </c:extLst>
          </c:dPt>
          <c:dPt>
            <c:idx val="53"/>
            <c:bubble3D val="0"/>
            <c:extLst>
              <c:ext xmlns:c16="http://schemas.microsoft.com/office/drawing/2014/chart" uri="{C3380CC4-5D6E-409C-BE32-E72D297353CC}">
                <c16:uniqueId val="{0000001A-5AD3-48AF-8B29-48FEE388849C}"/>
              </c:ext>
            </c:extLst>
          </c:dPt>
          <c:dPt>
            <c:idx val="55"/>
            <c:bubble3D val="0"/>
            <c:extLst>
              <c:ext xmlns:c16="http://schemas.microsoft.com/office/drawing/2014/chart" uri="{C3380CC4-5D6E-409C-BE32-E72D297353CC}">
                <c16:uniqueId val="{0000001B-5AD3-48AF-8B29-48FEE388849C}"/>
              </c:ext>
            </c:extLst>
          </c:dPt>
          <c:dPt>
            <c:idx val="57"/>
            <c:bubble3D val="0"/>
            <c:extLst>
              <c:ext xmlns:c16="http://schemas.microsoft.com/office/drawing/2014/chart" uri="{C3380CC4-5D6E-409C-BE32-E72D297353CC}">
                <c16:uniqueId val="{0000001C-5AD3-48AF-8B29-48FEE388849C}"/>
              </c:ext>
            </c:extLst>
          </c:dPt>
          <c:dPt>
            <c:idx val="59"/>
            <c:bubble3D val="0"/>
            <c:extLst>
              <c:ext xmlns:c16="http://schemas.microsoft.com/office/drawing/2014/chart" uri="{C3380CC4-5D6E-409C-BE32-E72D297353CC}">
                <c16:uniqueId val="{0000001D-5AD3-48AF-8B29-48FEE388849C}"/>
              </c:ext>
            </c:extLst>
          </c:dPt>
          <c:dPt>
            <c:idx val="61"/>
            <c:bubble3D val="0"/>
            <c:extLst>
              <c:ext xmlns:c16="http://schemas.microsoft.com/office/drawing/2014/chart" uri="{C3380CC4-5D6E-409C-BE32-E72D297353CC}">
                <c16:uniqueId val="{0000001E-5AD3-48AF-8B29-48FEE388849C}"/>
              </c:ext>
            </c:extLst>
          </c:dPt>
          <c:dPt>
            <c:idx val="63"/>
            <c:bubble3D val="0"/>
            <c:extLst>
              <c:ext xmlns:c16="http://schemas.microsoft.com/office/drawing/2014/chart" uri="{C3380CC4-5D6E-409C-BE32-E72D297353CC}">
                <c16:uniqueId val="{0000001F-5AD3-48AF-8B29-48FEE388849C}"/>
              </c:ext>
            </c:extLst>
          </c:dPt>
          <c:dPt>
            <c:idx val="65"/>
            <c:bubble3D val="0"/>
            <c:extLst>
              <c:ext xmlns:c16="http://schemas.microsoft.com/office/drawing/2014/chart" uri="{C3380CC4-5D6E-409C-BE32-E72D297353CC}">
                <c16:uniqueId val="{00000020-5AD3-48AF-8B29-48FEE388849C}"/>
              </c:ext>
            </c:extLst>
          </c:dPt>
          <c:dLbls>
            <c:dLbl>
              <c:idx val="0"/>
              <c:layout>
                <c:manualLayout>
                  <c:x val="-7.9662247977410755E-2"/>
                  <c:y val="0.10037253845849131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AD3-48AF-8B29-48FEE388849C}"/>
                </c:ext>
              </c:extLst>
            </c:dLbl>
            <c:dLbl>
              <c:idx val="1"/>
              <c:layout>
                <c:manualLayout>
                  <c:x val="-9.7036205230795702E-2"/>
                  <c:y val="8.8599723880029138E-2"/>
                </c:manualLayout>
              </c:layout>
              <c:tx>
                <c:rich>
                  <a:bodyPr/>
                  <a:lstStyle/>
                  <a:p>
                    <a:fld id="{5E179446-AC7D-477B-ACF1-8FEBE80F5152}" type="XVALUE">
                      <a:rPr lang="en-US" sz="1400"/>
                      <a:pPr/>
                      <a:t>[X-WERT]</a:t>
                    </a:fld>
                    <a:endParaRPr lang="de-DE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643969060487377E-2"/>
                      <c:h val="0.1425335637956712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AD3-48AF-8B29-48FEE388849C}"/>
                </c:ext>
              </c:extLst>
            </c:dLbl>
            <c:dLbl>
              <c:idx val="2"/>
              <c:layout>
                <c:manualLayout>
                  <c:x val="-0.11536432135822335"/>
                  <c:y val="-9.187031778480606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AD3-48AF-8B29-48FEE388849C}"/>
                </c:ext>
              </c:extLst>
            </c:dLbl>
            <c:dLbl>
              <c:idx val="3"/>
              <c:layout>
                <c:manualLayout>
                  <c:x val="-2.3183084257324977E-2"/>
                  <c:y val="-5.0139393349863545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D3-48AF-8B29-48FEE388849C}"/>
                </c:ext>
              </c:extLst>
            </c:dLbl>
            <c:dLbl>
              <c:idx val="4"/>
              <c:layout>
                <c:manualLayout>
                  <c:x val="-9.5366499642090194E-2"/>
                  <c:y val="3.8842466120306389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AD3-48AF-8B29-48FEE388849C}"/>
                </c:ext>
              </c:extLst>
            </c:dLbl>
            <c:dLbl>
              <c:idx val="5"/>
              <c:layout>
                <c:manualLayout>
                  <c:x val="-9.917683929202576E-3"/>
                  <c:y val="1.2403449564413381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D3-48AF-8B29-48FEE388849C}"/>
                </c:ext>
              </c:extLst>
            </c:dLbl>
            <c:dLbl>
              <c:idx val="6"/>
              <c:layout>
                <c:manualLayout>
                  <c:x val="-5.5779236863102648E-2"/>
                  <c:y val="1.4262334985497034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5AD3-48AF-8B29-48FEE388849C}"/>
                </c:ext>
              </c:extLst>
            </c:dLbl>
            <c:dLbl>
              <c:idx val="7"/>
              <c:layout>
                <c:manualLayout>
                  <c:x val="-5.7863852905552654E-2"/>
                  <c:y val="1.6121220406580622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D3-48AF-8B29-48FEE388849C}"/>
                </c:ext>
              </c:extLst>
            </c:dLbl>
            <c:dLbl>
              <c:idx val="8"/>
              <c:layout>
                <c:manualLayout>
                  <c:x val="-4.3271540608402576E-2"/>
                  <c:y val="1.7980105827664343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AD3-48AF-8B29-48FEE388849C}"/>
                </c:ext>
              </c:extLst>
            </c:dLbl>
            <c:dLbl>
              <c:idx val="9"/>
              <c:layout>
                <c:manualLayout>
                  <c:x val="-4.9525388735752671E-2"/>
                  <c:y val="1.4262334985497034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D3-48AF-8B29-48FEE388849C}"/>
                </c:ext>
              </c:extLst>
            </c:dLbl>
            <c:dLbl>
              <c:idx val="10"/>
              <c:layout>
                <c:manualLayout>
                  <c:x val="-3.4933076438602599E-2"/>
                  <c:y val="1.9838991248747998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5AD3-48AF-8B29-48FEE388849C}"/>
                </c:ext>
              </c:extLst>
            </c:dLbl>
            <c:dLbl>
              <c:idx val="11"/>
              <c:layout>
                <c:manualLayout>
                  <c:x val="-4.9525388735752671E-2"/>
                  <c:y val="1.7980105827664343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D3-48AF-8B29-48FEE388849C}"/>
                </c:ext>
              </c:extLst>
            </c:dLbl>
            <c:dLbl>
              <c:idx val="12"/>
              <c:layout>
                <c:manualLayout>
                  <c:x val="-4.9525388735752629E-2"/>
                  <c:y val="1.4262334985497034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5AD3-48AF-8B29-48FEE388849C}"/>
                </c:ext>
              </c:extLst>
            </c:dLbl>
            <c:dLbl>
              <c:idx val="13"/>
              <c:layout>
                <c:manualLayout>
                  <c:x val="-4.9525388735752594E-2"/>
                  <c:y val="-1.5479904936306863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829585921389623E-2"/>
                      <c:h val="2.48068991288267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AD3-48AF-8B29-48FEE388849C}"/>
                </c:ext>
              </c:extLst>
            </c:dLbl>
            <c:dLbl>
              <c:idx val="14"/>
              <c:layout>
                <c:manualLayout>
                  <c:x val="-1.2002299971652504E-2"/>
                  <c:y val="1.4262334985497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5AD3-48AF-8B29-48FEE388849C}"/>
                </c:ext>
              </c:extLst>
            </c:dLbl>
            <c:dLbl>
              <c:idx val="15"/>
              <c:layout>
                <c:manualLayout>
                  <c:x val="-5.1610004778202601E-2"/>
                  <c:y val="1.7980105827664308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D3-48AF-8B29-48FEE388849C}"/>
                </c:ext>
              </c:extLst>
            </c:dLbl>
            <c:dLbl>
              <c:idx val="16"/>
              <c:layout>
                <c:manualLayout>
                  <c:x val="-3.4933076438602557E-2"/>
                  <c:y val="2.169787666983165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AD3-48AF-8B29-48FEE388849C}"/>
                </c:ext>
              </c:extLst>
            </c:dLbl>
            <c:dLbl>
              <c:idx val="17"/>
              <c:layout>
                <c:manualLayout>
                  <c:x val="-3.4922571286892572E-2"/>
                  <c:y val="1.6121220406580671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D3-48AF-8B29-48FEE388849C}"/>
                </c:ext>
              </c:extLst>
            </c:dLbl>
            <c:dLbl>
              <c:idx val="18"/>
              <c:layout>
                <c:manualLayout>
                  <c:x val="-3.910230852350257E-2"/>
                  <c:y val="1.798010582766434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AD3-48AF-8B29-48FEE388849C}"/>
                </c:ext>
              </c:extLst>
            </c:dLbl>
            <c:dLbl>
              <c:idx val="19"/>
              <c:layout>
                <c:manualLayout>
                  <c:x val="-5.9937963796292675E-2"/>
                  <c:y val="1.798010582766434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D3-48AF-8B29-48FEE388849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071D49"/>
                    </a:solidFill>
                  </a:defRPr>
                </a:pPr>
                <a:endParaRPr lang="de-DE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x"/>
            <c:errBarType val="both"/>
            <c:errValType val="cust"/>
            <c:noEndCap val="0"/>
            <c:plus>
              <c:numRef>
                <c:f>Sheet1!$F$2:$F$3</c:f>
                <c:numCache>
                  <c:formatCode>General</c:formatCode>
                  <c:ptCount val="2"/>
                  <c:pt idx="1">
                    <c:v>1</c:v>
                  </c:pt>
                </c:numCache>
              </c:numRef>
            </c:plus>
            <c:minus>
              <c:numRef>
                <c:f>Sheet1!$E$2:$E$3</c:f>
                <c:numCache>
                  <c:formatCode>General</c:formatCode>
                  <c:ptCount val="2"/>
                  <c:pt idx="1">
                    <c:v>0.89999999999999991</c:v>
                  </c:pt>
                </c:numCache>
              </c:numRef>
            </c:minus>
            <c:spPr>
              <a:ln w="15875">
                <a:solidFill>
                  <a:srgbClr val="071D49"/>
                </a:solidFill>
              </a:ln>
            </c:spPr>
          </c:errBars>
          <c:xVal>
            <c:numRef>
              <c:f>Sheet1!$A$2:$A$3</c:f>
              <c:numCache>
                <c:formatCode>General</c:formatCode>
                <c:ptCount val="2"/>
                <c:pt idx="1">
                  <c:v>-0.3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1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B-5AD3-48AF-8B29-48FEE388849C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axId val="34426880"/>
        <c:axId val="34428416"/>
      </c:scatterChart>
      <c:valAx>
        <c:axId val="34426880"/>
        <c:scaling>
          <c:orientation val="minMax"/>
          <c:max val="8"/>
          <c:min val="-8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 sz="1600">
                <a:solidFill>
                  <a:srgbClr val="071D49"/>
                </a:solidFill>
              </a:defRPr>
            </a:pPr>
            <a:endParaRPr lang="de-DE"/>
          </a:p>
        </c:txPr>
        <c:crossAx val="34428416"/>
        <c:crosses val="autoZero"/>
        <c:crossBetween val="midCat"/>
        <c:majorUnit val="2"/>
      </c:valAx>
      <c:valAx>
        <c:axId val="34428416"/>
        <c:scaling>
          <c:orientation val="minMax"/>
          <c:max val="4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5875">
            <a:solidFill>
              <a:srgbClr val="071D49"/>
            </a:solidFill>
          </a:ln>
        </c:spPr>
        <c:crossAx val="34426880"/>
        <c:crosses val="autoZero"/>
        <c:crossBetween val="midCat"/>
        <c:majorUnit val="1"/>
      </c:valAx>
      <c:spPr>
        <a:noFill/>
        <a:ln w="127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n-US" sz="1000">
          <a:solidFill>
            <a:srgbClr val="44546A"/>
          </a:solidFill>
        </a:defRPr>
      </a:pPr>
      <a:endParaRPr lang="de-DE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DTG/3TC</c:v>
                </c:pt>
              </c:strCache>
            </c:strRef>
          </c:tx>
          <c:spPr>
            <a:solidFill>
              <a:srgbClr val="002F5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71D49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&lt;35</c:v>
                </c:pt>
                <c:pt idx="1">
                  <c:v>35 to &lt;50</c:v>
                </c:pt>
                <c:pt idx="2">
                  <c:v>≥50</c:v>
                </c:pt>
                <c:pt idx="3">
                  <c:v>White</c:v>
                </c:pt>
                <c:pt idx="4">
                  <c:v>Black or African American</c:v>
                </c:pt>
                <c:pt idx="5">
                  <c:v>Asian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91</c:v>
                </c:pt>
                <c:pt idx="1">
                  <c:v>96</c:v>
                </c:pt>
                <c:pt idx="2">
                  <c:v>92</c:v>
                </c:pt>
                <c:pt idx="3">
                  <c:v>94</c:v>
                </c:pt>
                <c:pt idx="4">
                  <c:v>88</c:v>
                </c:pt>
                <c:pt idx="5">
                  <c:v>92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CF-4369-AD0B-4626B44607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TAF-based regimen 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71D49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&lt;35</c:v>
                </c:pt>
                <c:pt idx="1">
                  <c:v>35 to &lt;50</c:v>
                </c:pt>
                <c:pt idx="2">
                  <c:v>≥50</c:v>
                </c:pt>
                <c:pt idx="3">
                  <c:v>White</c:v>
                </c:pt>
                <c:pt idx="4">
                  <c:v>Black or African American</c:v>
                </c:pt>
                <c:pt idx="5">
                  <c:v>Asian</c:v>
                </c:pt>
                <c:pt idx="6">
                  <c:v>Other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92</c:v>
                </c:pt>
                <c:pt idx="1">
                  <c:v>94</c:v>
                </c:pt>
                <c:pt idx="2">
                  <c:v>93</c:v>
                </c:pt>
                <c:pt idx="3">
                  <c:v>94</c:v>
                </c:pt>
                <c:pt idx="4">
                  <c:v>88</c:v>
                </c:pt>
                <c:pt idx="5">
                  <c:v>92</c:v>
                </c:pt>
                <c:pt idx="6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CF-4369-AD0B-4626B44607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39160768"/>
        <c:axId val="1759062960"/>
      </c:barChart>
      <c:catAx>
        <c:axId val="193916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59062960"/>
        <c:crosses val="autoZero"/>
        <c:auto val="1"/>
        <c:lblAlgn val="ctr"/>
        <c:lblOffset val="100"/>
        <c:noMultiLvlLbl val="0"/>
      </c:catAx>
      <c:valAx>
        <c:axId val="1759062960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accent2"/>
                    </a:solidFill>
                  </a:rPr>
                  <a:t>HIV-1 RNA &lt;50 c/mL,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3916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071D49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DTG/3TC</c:v>
                </c:pt>
              </c:strCache>
            </c:strRef>
          </c:tx>
          <c:spPr>
            <a:solidFill>
              <a:srgbClr val="002F5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Female</c:v>
                </c:pt>
                <c:pt idx="1">
                  <c:v>Male</c:v>
                </c:pt>
                <c:pt idx="2">
                  <c:v>NNRTI</c:v>
                </c:pt>
                <c:pt idx="3">
                  <c:v>INSTI</c:v>
                </c:pt>
                <c:pt idx="4">
                  <c:v>PI</c:v>
                </c:pt>
                <c:pt idx="5">
                  <c:v>&lt;350</c:v>
                </c:pt>
                <c:pt idx="6">
                  <c:v>≥350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84</c:v>
                </c:pt>
                <c:pt idx="1">
                  <c:v>94</c:v>
                </c:pt>
                <c:pt idx="2">
                  <c:v>96</c:v>
                </c:pt>
                <c:pt idx="3">
                  <c:v>93</c:v>
                </c:pt>
                <c:pt idx="4">
                  <c:v>93</c:v>
                </c:pt>
                <c:pt idx="5">
                  <c:v>89</c:v>
                </c:pt>
                <c:pt idx="6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CF-4369-AD0B-4626B44607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TAF-based regimen 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Female</c:v>
                </c:pt>
                <c:pt idx="1">
                  <c:v>Male</c:v>
                </c:pt>
                <c:pt idx="2">
                  <c:v>NNRTI</c:v>
                </c:pt>
                <c:pt idx="3">
                  <c:v>INSTI</c:v>
                </c:pt>
                <c:pt idx="4">
                  <c:v>PI</c:v>
                </c:pt>
                <c:pt idx="5">
                  <c:v>&lt;350</c:v>
                </c:pt>
                <c:pt idx="6">
                  <c:v>≥350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82</c:v>
                </c:pt>
                <c:pt idx="1">
                  <c:v>94</c:v>
                </c:pt>
                <c:pt idx="2">
                  <c:v>88</c:v>
                </c:pt>
                <c:pt idx="3">
                  <c:v>93</c:v>
                </c:pt>
                <c:pt idx="4">
                  <c:v>100</c:v>
                </c:pt>
                <c:pt idx="5">
                  <c:v>97</c:v>
                </c:pt>
                <c:pt idx="6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CF-4369-AD0B-4626B44607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39160768"/>
        <c:axId val="1759062960"/>
      </c:barChart>
      <c:catAx>
        <c:axId val="193916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59062960"/>
        <c:crosses val="autoZero"/>
        <c:auto val="1"/>
        <c:lblAlgn val="ctr"/>
        <c:lblOffset val="100"/>
        <c:noMultiLvlLbl val="0"/>
      </c:catAx>
      <c:valAx>
        <c:axId val="175906296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accent2"/>
                    </a:solidFill>
                  </a:rPr>
                  <a:t>HIV-1 RNA &lt;50 c/mL,</a:t>
                </a:r>
                <a:r>
                  <a:rPr lang="en-US" sz="1200" baseline="0" dirty="0">
                    <a:solidFill>
                      <a:schemeClr val="accent2"/>
                    </a:solidFill>
                  </a:rPr>
                  <a:t> %</a:t>
                </a:r>
                <a:endParaRPr lang="en-US" sz="1200" dirty="0">
                  <a:solidFill>
                    <a:schemeClr val="accent2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accent2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3916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371846467909453"/>
          <c:y val="0"/>
          <c:w val="0.25711016892119254"/>
          <c:h val="5.67654155296636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57212755812932"/>
          <c:y val="9.5008493538898481E-2"/>
          <c:w val="0.73405896775770363"/>
          <c:h val="0.56439489185274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 + 3TC</c:v>
                </c:pt>
              </c:strCache>
            </c:strRef>
          </c:tx>
          <c:spPr>
            <a:solidFill>
              <a:srgbClr val="002F5F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1.020408163265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9D-4478-9C59-868E64BCD30E}"/>
                </c:ext>
              </c:extLst>
            </c:dLbl>
            <c:dLbl>
              <c:idx val="1"/>
              <c:layout>
                <c:manualLayout>
                  <c:x val="-8.6222793874421115E-17"/>
                  <c:y val="-2.3809255985858785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002F5F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9D-4478-9C59-868E64BCD30E}"/>
                </c:ext>
              </c:extLst>
            </c:dLbl>
            <c:dLbl>
              <c:idx val="2"/>
              <c:layout>
                <c:manualLayout>
                  <c:x val="2.3515579071134627E-3"/>
                  <c:y val="-2.3809523809523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9D-4478-9C59-868E64BCD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2F5F"/>
                    </a:solidFill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Sheet1!$D$2:$D$4</c:f>
                <c:numCache>
                  <c:formatCode>General</c:formatCode>
                  <c:ptCount val="3"/>
                  <c:pt idx="0">
                    <c:v>0.96750000000000025</c:v>
                  </c:pt>
                  <c:pt idx="1">
                    <c:v>0.9045999999999994</c:v>
                  </c:pt>
                  <c:pt idx="2">
                    <c:v>1.1614</c:v>
                  </c:pt>
                </c:numCache>
              </c:numRef>
            </c:plus>
            <c:minus>
              <c:numRef>
                <c:f>Sheet1!$E$2:$E$4</c:f>
                <c:numCache>
                  <c:formatCode>General</c:formatCode>
                  <c:ptCount val="3"/>
                  <c:pt idx="0">
                    <c:v>0.96919999999999984</c:v>
                  </c:pt>
                  <c:pt idx="1">
                    <c:v>0.96970000000000045</c:v>
                  </c:pt>
                  <c:pt idx="2">
                    <c:v>1.2546000000000002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Sheet1!$A$3:$A$4</c:f>
              <c:strCache>
                <c:ptCount val="2"/>
                <c:pt idx="0">
                  <c:v>GFR from creatinine,  CKD-EPI </c:v>
                </c:pt>
                <c:pt idx="1">
                  <c:v>GFR from cystatin C,  CKD-EPI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6.67</c:v>
                </c:pt>
                <c:pt idx="1">
                  <c:v>-7.7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9D-4478-9C59-868E64BCD3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TBR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4.3111396937210558E-17"/>
                  <c:y val="-1.70068027210884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9D-4478-9C59-868E64BCD30E}"/>
                </c:ext>
              </c:extLst>
            </c:dLbl>
            <c:dLbl>
              <c:idx val="1"/>
              <c:layout>
                <c:manualLayout>
                  <c:x val="0"/>
                  <c:y val="-1.7006802721088437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6600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9D-4478-9C59-868E64BCD30E}"/>
                </c:ext>
              </c:extLst>
            </c:dLbl>
            <c:dLbl>
              <c:idx val="2"/>
              <c:layout>
                <c:manualLayout>
                  <c:x val="-1.7244558774884223E-16"/>
                  <c:y val="-2.3809523809523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9D-4478-9C59-868E64BCD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6600"/>
                    </a:solidFill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Sheet1!$F$2:$F$4</c:f>
                <c:numCache>
                  <c:formatCode>General</c:formatCode>
                  <c:ptCount val="3"/>
                  <c:pt idx="0">
                    <c:v>0.88189999999999991</c:v>
                  </c:pt>
                  <c:pt idx="1">
                    <c:v>0.93179999999999996</c:v>
                  </c:pt>
                  <c:pt idx="2">
                    <c:v>1.2046000000000001</c:v>
                  </c:pt>
                </c:numCache>
              </c:numRef>
            </c:plus>
            <c:minus>
              <c:numRef>
                <c:f>Sheet1!$G$2:$G$4</c:f>
                <c:numCache>
                  <c:formatCode>General</c:formatCode>
                  <c:ptCount val="3"/>
                  <c:pt idx="0">
                    <c:v>0.88939999999999997</c:v>
                  </c:pt>
                  <c:pt idx="1">
                    <c:v>0.98430000000000017</c:v>
                  </c:pt>
                  <c:pt idx="2">
                    <c:v>1.1334999999999997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Sheet1!$A$3:$A$4</c:f>
              <c:strCache>
                <c:ptCount val="2"/>
                <c:pt idx="0">
                  <c:v>GFR from creatinine,  CKD-EPI </c:v>
                </c:pt>
                <c:pt idx="1">
                  <c:v>GFR from cystatin C,  CKD-EPI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2.19</c:v>
                </c:pt>
                <c:pt idx="1">
                  <c:v>-3</c:v>
                </c:pt>
                <c:pt idx="2">
                  <c:v>-1.6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9D-4478-9C59-868E64BCD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44409600"/>
        <c:axId val="44411136"/>
      </c:barChart>
      <c:catAx>
        <c:axId val="4440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5875">
            <a:solidFill>
              <a:srgbClr val="071D49"/>
            </a:solidFill>
          </a:ln>
        </c:spPr>
        <c:crossAx val="44411136"/>
        <c:crosses val="autoZero"/>
        <c:auto val="1"/>
        <c:lblAlgn val="ctr"/>
        <c:lblOffset val="100"/>
        <c:noMultiLvlLbl val="0"/>
      </c:catAx>
      <c:valAx>
        <c:axId val="444111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>
                    <a:solidFill>
                      <a:srgbClr val="071D49"/>
                    </a:solidFill>
                  </a:defRPr>
                </a:pPr>
                <a:r>
                  <a:rPr lang="en-US" sz="1200" b="0" dirty="0">
                    <a:solidFill>
                      <a:srgbClr val="071D49"/>
                    </a:solidFill>
                  </a:rPr>
                  <a:t>Adjusted mean change from baseline</a:t>
                </a:r>
                <a:r>
                  <a:rPr lang="en-US" sz="1200" b="0" baseline="30000" dirty="0">
                    <a:solidFill>
                      <a:srgbClr val="071D49"/>
                    </a:solidFill>
                  </a:rPr>
                  <a:t>a</a:t>
                </a:r>
              </a:p>
            </c:rich>
          </c:tx>
          <c:layout>
            <c:manualLayout>
              <c:xMode val="edge"/>
              <c:yMode val="edge"/>
              <c:x val="1.1965212010143274E-2"/>
              <c:y val="0.1428984687487374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 sz="1200">
                <a:solidFill>
                  <a:srgbClr val="071D49"/>
                </a:solidFill>
              </a:defRPr>
            </a:pPr>
            <a:endParaRPr lang="de-DE"/>
          </a:p>
        </c:txPr>
        <c:crossAx val="44409600"/>
        <c:crosses val="autoZero"/>
        <c:crossBetween val="between"/>
        <c:majorUnit val="5"/>
      </c:valAx>
      <c:spPr>
        <a:noFill/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9">
          <a:solidFill>
            <a:srgbClr val="44546A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402344662173127"/>
          <c:y val="6.4356274884357537E-2"/>
          <c:w val="0.79625898938886008"/>
          <c:h val="0.321917273107900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 + 3TC % change</c:v>
                </c:pt>
              </c:strCache>
            </c:strRef>
          </c:tx>
          <c:spPr>
            <a:solidFill>
              <a:srgbClr val="002F5F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5.240510549519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75-4327-B906-3441D10BACDB}"/>
                </c:ext>
              </c:extLst>
            </c:dLbl>
            <c:dLbl>
              <c:idx val="1"/>
              <c:layout>
                <c:manualLayout>
                  <c:x val="-2.988612914149388E-3"/>
                  <c:y val="-0.108303884690061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75-4327-B906-3441D10BACDB}"/>
                </c:ext>
              </c:extLst>
            </c:dLbl>
            <c:dLbl>
              <c:idx val="2"/>
              <c:layout>
                <c:manualLayout>
                  <c:x val="-5.8768114762859308E-3"/>
                  <c:y val="-7.7854366755456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75-4327-B906-3441D10BA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2F5F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Sheet1!$G$2:$G$4</c:f>
                <c:numCache>
                  <c:formatCode>General</c:formatCode>
                  <c:ptCount val="3"/>
                  <c:pt idx="0">
                    <c:v>4.7300000000000004</c:v>
                  </c:pt>
                  <c:pt idx="1">
                    <c:v>7.6400000000000032</c:v>
                  </c:pt>
                  <c:pt idx="2">
                    <c:v>11.469999999999992</c:v>
                  </c:pt>
                </c:numCache>
              </c:numRef>
            </c:plus>
            <c:minus>
              <c:numRef>
                <c:f>Sheet1!$F$2:$F$4</c:f>
                <c:numCache>
                  <c:formatCode>General</c:formatCode>
                  <c:ptCount val="3"/>
                  <c:pt idx="0">
                    <c:v>4.4999999999999929</c:v>
                  </c:pt>
                  <c:pt idx="1">
                    <c:v>7.0799999999999974</c:v>
                  </c:pt>
                  <c:pt idx="2">
                    <c:v>10.260000000000002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Urine protein/Creatinine (g/mol)</c:v>
                </c:pt>
                <c:pt idx="1">
                  <c:v>Urine retinol-binding protein/Creatinine (µg/mmol)</c:v>
                </c:pt>
                <c:pt idx="2">
                  <c:v>Urine beta-2 microglobulin/Creatinine (mg/mmol)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-2.9000000000000026</c:v>
                </c:pt>
                <c:pt idx="1">
                  <c:v>6.2999999999999945</c:v>
                </c:pt>
                <c:pt idx="2">
                  <c:v>-2.7000000000000024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75-4327-B906-3441D10BAC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TBR %change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6.6379800293908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75-4327-B906-3441D10BACDB}"/>
                </c:ext>
              </c:extLst>
            </c:dLbl>
            <c:dLbl>
              <c:idx val="1"/>
              <c:layout>
                <c:manualLayout>
                  <c:x val="-1.0958120762734944E-16"/>
                  <c:y val="-9.0835516191664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75-4327-B906-3441D10BACDB}"/>
                </c:ext>
              </c:extLst>
            </c:dLbl>
            <c:dLbl>
              <c:idx val="2"/>
              <c:layout>
                <c:manualLayout>
                  <c:x val="0"/>
                  <c:y val="0.21660776938012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75-4327-B906-3441D10BAC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6600"/>
                    </a:solidFill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Sheet1!$I$2:$I$4</c:f>
                <c:numCache>
                  <c:formatCode>General</c:formatCode>
                  <c:ptCount val="3"/>
                  <c:pt idx="0">
                    <c:v>5.4300000000000015</c:v>
                  </c:pt>
                  <c:pt idx="1">
                    <c:v>7.6799999999999971</c:v>
                  </c:pt>
                  <c:pt idx="2">
                    <c:v>10.039999999999992</c:v>
                  </c:pt>
                </c:numCache>
              </c:numRef>
            </c:plus>
            <c:minus>
              <c:numRef>
                <c:f>Sheet1!$H$2:$H$4</c:f>
                <c:numCache>
                  <c:formatCode>General</c:formatCode>
                  <c:ptCount val="3"/>
                  <c:pt idx="0">
                    <c:v>5.24</c:v>
                  </c:pt>
                  <c:pt idx="1">
                    <c:v>7.0799999999999974</c:v>
                  </c:pt>
                  <c:pt idx="2">
                    <c:v>9.0100000000000069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Urine protein/Creatinine (g/mol)</c:v>
                </c:pt>
                <c:pt idx="1">
                  <c:v>Urine retinol-binding protein/Creatinine (µg/mmol)</c:v>
                </c:pt>
                <c:pt idx="2">
                  <c:v>Urine beta-2 microglobulin/Creatinine (mg/mmol)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1.6000000000000014</c:v>
                </c:pt>
                <c:pt idx="1">
                  <c:v>6.6999999999999948</c:v>
                </c:pt>
                <c:pt idx="2">
                  <c:v>-7.7999999999999954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C75-4327-B906-3441D10BA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44409600"/>
        <c:axId val="44411136"/>
      </c:barChart>
      <c:catAx>
        <c:axId val="4440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5875">
            <a:solidFill>
              <a:srgbClr val="071D49"/>
            </a:solidFill>
          </a:ln>
        </c:spPr>
        <c:crossAx val="44411136"/>
        <c:crosses val="autoZero"/>
        <c:auto val="1"/>
        <c:lblAlgn val="ctr"/>
        <c:lblOffset val="100"/>
        <c:noMultiLvlLbl val="0"/>
      </c:catAx>
      <c:valAx>
        <c:axId val="444111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 b="0">
                    <a:solidFill>
                      <a:srgbClr val="071D49"/>
                    </a:solidFill>
                  </a:defRPr>
                </a:pPr>
                <a:r>
                  <a:rPr lang="en-US" sz="1200" b="0" dirty="0">
                    <a:solidFill>
                      <a:srgbClr val="071D49"/>
                    </a:solidFill>
                  </a:rPr>
                  <a:t>Change from</a:t>
                </a:r>
                <a:br>
                  <a:rPr lang="en-US" sz="1200" b="0" dirty="0">
                    <a:solidFill>
                      <a:srgbClr val="071D49"/>
                    </a:solidFill>
                  </a:rPr>
                </a:br>
                <a:r>
                  <a:rPr lang="en-US" sz="1200" b="0" dirty="0">
                    <a:solidFill>
                      <a:srgbClr val="071D49"/>
                    </a:solidFill>
                  </a:rPr>
                  <a:t> baseline, %</a:t>
                </a:r>
                <a:r>
                  <a:rPr lang="en-US" sz="1200" b="0" baseline="30000" dirty="0">
                    <a:solidFill>
                      <a:srgbClr val="071D49"/>
                    </a:solidFill>
                  </a:rPr>
                  <a:t>b</a:t>
                </a:r>
              </a:p>
            </c:rich>
          </c:tx>
          <c:layout>
            <c:manualLayout>
              <c:xMode val="edge"/>
              <c:yMode val="edge"/>
              <c:x val="8.4772879592082268E-3"/>
              <c:y val="8.7363827425908341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 sz="1200">
                <a:solidFill>
                  <a:srgbClr val="071D49"/>
                </a:solidFill>
              </a:defRPr>
            </a:pPr>
            <a:endParaRPr lang="de-DE"/>
          </a:p>
        </c:txPr>
        <c:crossAx val="44409600"/>
        <c:crosses val="autoZero"/>
        <c:crossBetween val="between"/>
        <c:majorUnit val="10"/>
      </c:valAx>
      <c:spPr>
        <a:noFill/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799">
          <a:solidFill>
            <a:srgbClr val="44546A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5460088525671"/>
          <c:y val="0.15709096544580056"/>
          <c:w val="0.68220209235387863"/>
          <c:h val="0.623407893985573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DTG + 3TC</c:v>
                </c:pt>
              </c:strCache>
            </c:strRef>
          </c:tx>
          <c:spPr>
            <a:solidFill>
              <a:srgbClr val="002F5F">
                <a:alpha val="94000"/>
              </a:srgb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rgbClr val="071D49"/>
                        </a:solidFill>
                      </a:defRPr>
                    </a:pPr>
                    <a:fld id="{994F836C-FDF8-48F3-B573-F14A45780D5F}" type="VALUE">
                      <a:rPr lang="en-US" sz="1200" b="1">
                        <a:solidFill>
                          <a:srgbClr val="071D49"/>
                        </a:solidFill>
                      </a:rPr>
                      <a:pPr>
                        <a:defRPr sz="1200" b="1">
                          <a:solidFill>
                            <a:srgbClr val="071D49"/>
                          </a:solidFill>
                        </a:defRPr>
                      </a:pPr>
                      <a:t>[WERT]</a:t>
                    </a:fld>
                    <a:endParaRPr lang="de-DE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50800" dir="5400000" algn="ctr" rotWithShape="0">
                    <a:srgbClr val="FFFFFF"/>
                  </a:outerShdw>
                </a:effectLst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BD0-4686-9801-1E9EF51A1E29}"/>
                </c:ext>
              </c:extLst>
            </c:dLbl>
            <c:dLbl>
              <c:idx val="1"/>
              <c:layout>
                <c:manualLayout>
                  <c:x val="0"/>
                  <c:y val="-6.4963249558985846E-3"/>
                </c:manualLayout>
              </c:layout>
              <c:tx>
                <c:rich>
                  <a:bodyPr/>
                  <a:lstStyle/>
                  <a:p>
                    <a:fld id="{6B4B1BDE-5BEB-43DC-A916-FACC3B7F56E3}" type="VALUE">
                      <a:rPr lang="en-US" sz="1200" b="1"/>
                      <a:pPr/>
                      <a:t>[WERT]</a:t>
                    </a:fld>
                    <a:endParaRPr lang="de-D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BD0-4686-9801-1E9EF51A1E29}"/>
                </c:ext>
              </c:extLst>
            </c:dLbl>
            <c:dLbl>
              <c:idx val="2"/>
              <c:layout>
                <c:manualLayout>
                  <c:x val="-2.7524305952220411E-3"/>
                  <c:y val="-4.8760043974766312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rgbClr val="071D49"/>
                        </a:solidFill>
                      </a:defRPr>
                    </a:pPr>
                    <a:fld id="{5801D840-E226-4C61-9D5C-F27B4E513AE1}" type="VALUE">
                      <a:rPr lang="en-US" sz="1200" b="1">
                        <a:solidFill>
                          <a:srgbClr val="071D49"/>
                        </a:solidFill>
                      </a:rPr>
                      <a:pPr>
                        <a:defRPr sz="1200" b="1">
                          <a:solidFill>
                            <a:srgbClr val="071D49"/>
                          </a:solidFill>
                        </a:defRPr>
                      </a:pPr>
                      <a:t>[WERT]</a:t>
                    </a:fld>
                    <a:endParaRPr lang="de-DE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65338688247887E-2"/>
                      <c:h val="0.126345037132682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BD0-4686-9801-1E9EF51A1E29}"/>
                </c:ext>
              </c:extLst>
            </c:dLbl>
            <c:dLbl>
              <c:idx val="3"/>
              <c:layout>
                <c:manualLayout>
                  <c:x val="0"/>
                  <c:y val="-4.7514619883040933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rgbClr val="071D49"/>
                        </a:solidFill>
                      </a:defRPr>
                    </a:pPr>
                    <a:fld id="{97BCA22A-30A1-41A4-B735-96B251B6CA20}" type="VALUE">
                      <a:rPr lang="en-US" sz="1200" b="1">
                        <a:solidFill>
                          <a:srgbClr val="071D49"/>
                        </a:solidFill>
                      </a:rPr>
                      <a:pPr>
                        <a:defRPr sz="1200" b="1">
                          <a:solidFill>
                            <a:srgbClr val="071D49"/>
                          </a:solidFill>
                        </a:defRPr>
                      </a:pPr>
                      <a:t>[WERT]</a:t>
                    </a:fld>
                    <a:endParaRPr lang="de-DE"/>
                  </a:p>
                </c:rich>
              </c:tx>
              <c:numFmt formatCode="#,##0.0000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BD0-4686-9801-1E9EF51A1E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71D49"/>
                    </a:solidFill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Sheet1!$D$2:$D$5</c:f>
                <c:numCache>
                  <c:formatCode>General</c:formatCode>
                  <c:ptCount val="4"/>
                  <c:pt idx="0">
                    <c:v>0.28790000000000004</c:v>
                  </c:pt>
                  <c:pt idx="1">
                    <c:v>0.5129999999999999</c:v>
                  </c:pt>
                  <c:pt idx="2">
                    <c:v>2.104099999999999</c:v>
                  </c:pt>
                  <c:pt idx="3">
                    <c:v>2.0160000000000004E-2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0.28420000000000001</c:v>
                  </c:pt>
                  <c:pt idx="1">
                    <c:v>0.50930000000000009</c:v>
                  </c:pt>
                  <c:pt idx="2">
                    <c:v>2.0488000000000008</c:v>
                  </c:pt>
                  <c:pt idx="3">
                    <c:v>2.0119999999999999E-2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Serum bone-specific alkaline phosphatase</c:v>
                </c:pt>
                <c:pt idx="1">
                  <c:v>Serum 
osteocalcin</c:v>
                </c:pt>
                <c:pt idx="2">
                  <c:v>Serum procollagen 1 
N-terminal propeptide</c:v>
                </c:pt>
                <c:pt idx="3">
                  <c:v>Serum type 1 collagen 
C-telopeptide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-0.03</c:v>
                </c:pt>
                <c:pt idx="1">
                  <c:v>-1.1499999999999999</c:v>
                </c:pt>
                <c:pt idx="2">
                  <c:v>9.3000000000000007</c:v>
                </c:pt>
                <c:pt idx="3">
                  <c:v>6.0199999999999997E-2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D0-4686-9801-1E9EF51A1E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TBR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EE1940A-DA6D-4754-8CC7-7C56A6B1DE20}" type="VALUE">
                      <a:rPr lang="en-US">
                        <a:solidFill>
                          <a:srgbClr val="FF6600"/>
                        </a:solidFill>
                      </a:rPr>
                      <a:pPr/>
                      <a:t>[WERT]</a:t>
                    </a:fld>
                    <a:endParaRPr lang="de-DE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BD0-4686-9801-1E9EF51A1E29}"/>
                </c:ext>
              </c:extLst>
            </c:dLbl>
            <c:dLbl>
              <c:idx val="1"/>
              <c:layout>
                <c:manualLayout>
                  <c:x val="0"/>
                  <c:y val="-1.29931614535869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6600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FBD0-4686-9801-1E9EF51A1E29}"/>
                </c:ext>
              </c:extLst>
            </c:dLbl>
            <c:dLbl>
              <c:idx val="2"/>
              <c:layout>
                <c:manualLayout>
                  <c:x val="1.3888890407796413E-3"/>
                  <c:y val="-7.501551994320085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6600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D0-4686-9801-1E9EF51A1E29}"/>
                </c:ext>
              </c:extLst>
            </c:dLbl>
            <c:dLbl>
              <c:idx val="3"/>
              <c:numFmt formatCode="#,##0.000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rgbClr val="FF6600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BD0-4686-9801-1E9EF51A1E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6600"/>
                    </a:solidFill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  <c:pt idx="0">
                    <c:v>0.22870000000000001</c:v>
                  </c:pt>
                  <c:pt idx="1">
                    <c:v>0.54940000000000011</c:v>
                  </c:pt>
                  <c:pt idx="2">
                    <c:v>1.9897999999999989</c:v>
                  </c:pt>
                  <c:pt idx="3">
                    <c:v>1.7489999999999999E-2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0.23249999999999998</c:v>
                  </c:pt>
                  <c:pt idx="1">
                    <c:v>0.54799999999999993</c:v>
                  </c:pt>
                  <c:pt idx="2">
                    <c:v>1.9403000000000006</c:v>
                  </c:pt>
                  <c:pt idx="3">
                    <c:v>1.7489999999999999E-2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Serum bone-specific alkaline phosphatase</c:v>
                </c:pt>
                <c:pt idx="1">
                  <c:v>Serum 
osteocalcin</c:v>
                </c:pt>
                <c:pt idx="2">
                  <c:v>Serum procollagen 1 
N-terminal propeptide</c:v>
                </c:pt>
                <c:pt idx="3">
                  <c:v>Serum type 1 collagen 
C-telopeptide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-0.34</c:v>
                </c:pt>
                <c:pt idx="1">
                  <c:v>0.69</c:v>
                </c:pt>
                <c:pt idx="2">
                  <c:v>6.4</c:v>
                </c:pt>
                <c:pt idx="3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BD0-4686-9801-1E9EF51A1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44409600"/>
        <c:axId val="44411136"/>
      </c:barChart>
      <c:catAx>
        <c:axId val="4440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>
                <a:solidFill>
                  <a:srgbClr val="071D49"/>
                </a:solidFill>
              </a:defRPr>
            </a:pPr>
            <a:endParaRPr lang="de-DE"/>
          </a:p>
        </c:txPr>
        <c:crossAx val="44411136"/>
        <c:crosses val="autoZero"/>
        <c:auto val="1"/>
        <c:lblAlgn val="ctr"/>
        <c:lblOffset val="100"/>
        <c:noMultiLvlLbl val="0"/>
      </c:catAx>
      <c:valAx>
        <c:axId val="44411136"/>
        <c:scaling>
          <c:orientation val="minMax"/>
          <c:max val="20"/>
        </c:scaling>
        <c:delete val="0"/>
        <c:axPos val="l"/>
        <c:title>
          <c:tx>
            <c:rich>
              <a:bodyPr/>
              <a:lstStyle/>
              <a:p>
                <a:pPr>
                  <a:defRPr b="0">
                    <a:solidFill>
                      <a:srgbClr val="071D49"/>
                    </a:solidFill>
                  </a:defRPr>
                </a:pPr>
                <a:r>
                  <a:rPr lang="en-US" b="0" dirty="0">
                    <a:solidFill>
                      <a:srgbClr val="071D49"/>
                    </a:solidFill>
                  </a:rPr>
                  <a:t>Adjusted mean change </a:t>
                </a:r>
                <a:br>
                  <a:rPr lang="en-US" b="0" dirty="0">
                    <a:solidFill>
                      <a:srgbClr val="071D49"/>
                    </a:solidFill>
                  </a:rPr>
                </a:br>
                <a:r>
                  <a:rPr lang="en-US" b="0" dirty="0">
                    <a:solidFill>
                      <a:srgbClr val="071D49"/>
                    </a:solidFill>
                  </a:rPr>
                  <a:t>from baseline, µg/L</a:t>
                </a:r>
                <a:r>
                  <a:rPr lang="en-US" b="0" baseline="30000" dirty="0">
                    <a:solidFill>
                      <a:srgbClr val="071D49"/>
                    </a:solidFill>
                  </a:rPr>
                  <a:t>c</a:t>
                </a:r>
              </a:p>
            </c:rich>
          </c:tx>
          <c:layout>
            <c:manualLayout>
              <c:xMode val="edge"/>
              <c:yMode val="edge"/>
              <c:x val="0.14604878944988733"/>
              <c:y val="0.2361667649993610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15875">
            <a:solidFill>
              <a:srgbClr val="071D49"/>
            </a:solidFill>
          </a:ln>
        </c:spPr>
        <c:txPr>
          <a:bodyPr/>
          <a:lstStyle/>
          <a:p>
            <a:pPr>
              <a:defRPr>
                <a:solidFill>
                  <a:srgbClr val="071D49"/>
                </a:solidFill>
              </a:defRPr>
            </a:pPr>
            <a:endParaRPr lang="de-DE"/>
          </a:p>
        </c:txPr>
        <c:crossAx val="444096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13382539082407"/>
          <c:y val="8.3408021970281673E-2"/>
          <c:w val="0.87420402303574263"/>
          <c:h val="0.63068512025637968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DTG+3TC</c:v>
                </c:pt>
              </c:strCache>
            </c:strRef>
          </c:tx>
          <c:spPr>
            <a:solidFill>
              <a:srgbClr val="002F5F"/>
            </a:solidFill>
            <a:ln>
              <a:solidFill>
                <a:srgbClr val="002F5F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4.12585359687603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D5-4694-90DE-084283797B10}"/>
                </c:ext>
              </c:extLst>
            </c:dLbl>
            <c:dLbl>
              <c:idx val="1"/>
              <c:layout>
                <c:manualLayout>
                  <c:x val="0"/>
                  <c:y val="-4.50090166292278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D5-4694-90DE-084283797B10}"/>
                </c:ext>
              </c:extLst>
            </c:dLbl>
            <c:dLbl>
              <c:idx val="2"/>
              <c:layout>
                <c:manualLayout>
                  <c:x val="1.3917884481558804E-3"/>
                  <c:y val="-5.6261049284015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D5-4694-90DE-084283797B10}"/>
                </c:ext>
              </c:extLst>
            </c:dLbl>
            <c:dLbl>
              <c:idx val="3"/>
              <c:layout>
                <c:manualLayout>
                  <c:x val="8.3507306889352827E-3"/>
                  <c:y val="-6.1887065611408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="1">
                      <a:solidFill>
                        <a:srgbClr val="002F5F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669395448742187E-2"/>
                      <c:h val="9.67889222750612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5-4694-90DE-084283797B10}"/>
                </c:ext>
              </c:extLst>
            </c:dLbl>
            <c:dLbl>
              <c:idx val="4"/>
              <c:layout>
                <c:manualLayout>
                  <c:x val="-2.7835768963117608E-3"/>
                  <c:y val="-3.0006207977280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D5-4694-90DE-084283797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rgbClr val="002F5F"/>
                    </a:solidFill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Sheet1!$F$2:$F$6</c:f>
                <c:numCache>
                  <c:formatCode>General</c:formatCode>
                  <c:ptCount val="5"/>
                  <c:pt idx="0">
                    <c:v>-1.5999999999999996</c:v>
                  </c:pt>
                  <c:pt idx="1">
                    <c:v>-2.2000000000000002</c:v>
                  </c:pt>
                  <c:pt idx="2">
                    <c:v>2.6</c:v>
                  </c:pt>
                  <c:pt idx="3">
                    <c:v>4.3000000000000043</c:v>
                  </c:pt>
                  <c:pt idx="4">
                    <c:v>2.4000000000000021</c:v>
                  </c:pt>
                </c:numCache>
              </c:numRef>
            </c:plus>
            <c:minus>
              <c:numRef>
                <c:f>Sheet1!$G$2:$G$6</c:f>
                <c:numCache>
                  <c:formatCode>General</c:formatCode>
                  <c:ptCount val="5"/>
                  <c:pt idx="0">
                    <c:v>-1.7000000000000002</c:v>
                  </c:pt>
                  <c:pt idx="1">
                    <c:v>-2.2999999999999998</c:v>
                  </c:pt>
                  <c:pt idx="2">
                    <c:v>2.5</c:v>
                  </c:pt>
                  <c:pt idx="3">
                    <c:v>4.1000000000000032</c:v>
                  </c:pt>
                  <c:pt idx="4">
                    <c:v>2.300000000000002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Sheet1!$A$2:$A$6</c:f>
              <c:strCache>
                <c:ptCount val="5"/>
                <c:pt idx="0">
                  <c:v>Total cholesterol
(mmol/L)</c:v>
                </c:pt>
                <c:pt idx="1">
                  <c:v>HDL cholesterol (mmol/L)</c:v>
                </c:pt>
                <c:pt idx="2">
                  <c:v>LDL cholesterol (mmol/L)</c:v>
                </c:pt>
                <c:pt idx="3">
                  <c:v>Triglycerides 
(mmol/L)</c:v>
                </c:pt>
                <c:pt idx="4">
                  <c:v>Total cholesterol/
HDL cholesterol ratio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-4.5</c:v>
                </c:pt>
                <c:pt idx="1">
                  <c:v>-1.2</c:v>
                </c:pt>
                <c:pt idx="2">
                  <c:v>-5.5</c:v>
                </c:pt>
                <c:pt idx="3">
                  <c:v>-11.2</c:v>
                </c:pt>
                <c:pt idx="4">
                  <c:v>-3.3000000000000029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D5-4694-90DE-084283797B10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TAF-based regimen</c:v>
                </c:pt>
              </c:strCache>
            </c:strRef>
          </c:tx>
          <c:spPr>
            <a:solidFill>
              <a:srgbClr val="FF6600"/>
            </a:solidFill>
            <a:ln w="6350">
              <a:solidFill>
                <a:srgbClr val="FF6600"/>
              </a:solidFill>
            </a:ln>
          </c:spPr>
          <c:invertIfNegative val="0"/>
          <c:dLbls>
            <c:dLbl>
              <c:idx val="0"/>
              <c:layout>
                <c:manualLayout>
                  <c:x val="-1.3917884481558804E-3"/>
                  <c:y val="-2.62554319801202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D5-4694-90DE-084283797B10}"/>
                </c:ext>
              </c:extLst>
            </c:dLbl>
            <c:dLbl>
              <c:idx val="1"/>
              <c:layout>
                <c:manualLayout>
                  <c:x val="1.3917884481558804E-3"/>
                  <c:y val="-5.81371756243269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600" b="1">
                      <a:solidFill>
                        <a:srgbClr val="FF6600"/>
                      </a:solidFill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274127529465923E-2"/>
                      <c:h val="5.92811623034608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7D5-4694-90DE-084283797B10}"/>
                </c:ext>
              </c:extLst>
            </c:dLbl>
            <c:dLbl>
              <c:idx val="2"/>
              <c:layout>
                <c:manualLayout>
                  <c:x val="-1.0206330715406424E-16"/>
                  <c:y val="-3.7507759971600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D5-4694-90DE-084283797B10}"/>
                </c:ext>
              </c:extLst>
            </c:dLbl>
            <c:dLbl>
              <c:idx val="3"/>
              <c:layout>
                <c:manualLayout>
                  <c:x val="-1.0206330715406424E-16"/>
                  <c:y val="-9.75201759261611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6.0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5-4694-90DE-084283797B10}"/>
                </c:ext>
              </c:extLst>
            </c:dLbl>
            <c:dLbl>
              <c:idx val="4"/>
              <c:layout>
                <c:manualLayout>
                  <c:x val="1.3917884481558804E-3"/>
                  <c:y val="-3.37569839744404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7D5-4694-90DE-084283797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sz="1600" b="1">
                    <a:solidFill>
                      <a:srgbClr val="FF6600"/>
                    </a:solidFill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Sheet1!$I$2:$I$6</c:f>
                <c:numCache>
                  <c:formatCode>General</c:formatCode>
                  <c:ptCount val="5"/>
                  <c:pt idx="0">
                    <c:v>1.5</c:v>
                  </c:pt>
                  <c:pt idx="1">
                    <c:v>-1.72</c:v>
                  </c:pt>
                  <c:pt idx="2">
                    <c:v>-2.2200000000000002</c:v>
                  </c:pt>
                  <c:pt idx="3">
                    <c:v>5.4000000000000039</c:v>
                  </c:pt>
                  <c:pt idx="4">
                    <c:v>2.0000000000000018</c:v>
                  </c:pt>
                </c:numCache>
              </c:numRef>
            </c:plus>
            <c:minus>
              <c:numRef>
                <c:f>Sheet1!$J$2:$J$6</c:f>
                <c:numCache>
                  <c:formatCode>General</c:formatCode>
                  <c:ptCount val="5"/>
                  <c:pt idx="0">
                    <c:v>1.4999999999999998</c:v>
                  </c:pt>
                  <c:pt idx="1">
                    <c:v>-2</c:v>
                  </c:pt>
                  <c:pt idx="2">
                    <c:v>-2.5</c:v>
                  </c:pt>
                  <c:pt idx="3">
                    <c:v>5.1000000000000156</c:v>
                  </c:pt>
                  <c:pt idx="4">
                    <c:v>1.9999999999999907</c:v>
                  </c:pt>
                </c:numCache>
              </c:numRef>
            </c:minus>
            <c:spPr>
              <a:ln w="15875">
                <a:solidFill>
                  <a:srgbClr val="808080"/>
                </a:solidFill>
              </a:ln>
            </c:spPr>
          </c:errBars>
          <c:cat>
            <c:strRef>
              <c:f>Sheet1!$A$2:$A$6</c:f>
              <c:strCache>
                <c:ptCount val="5"/>
                <c:pt idx="0">
                  <c:v>Total cholesterol
(mmol/L)</c:v>
                </c:pt>
                <c:pt idx="1">
                  <c:v>HDL cholesterol (mmol/L)</c:v>
                </c:pt>
                <c:pt idx="2">
                  <c:v>LDL cholesterol (mmol/L)</c:v>
                </c:pt>
                <c:pt idx="3">
                  <c:v>Triglycerides 
(mmol/L)</c:v>
                </c:pt>
                <c:pt idx="4">
                  <c:v>Total cholesterol/
HDL cholesterol ratio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2.2999999999999998</c:v>
                </c:pt>
                <c:pt idx="1">
                  <c:v>1.7</c:v>
                </c:pt>
                <c:pt idx="2">
                  <c:v>2.2000000000000002</c:v>
                </c:pt>
                <c:pt idx="3">
                  <c:v>6.0000000000000053</c:v>
                </c:pt>
                <c:pt idx="4">
                  <c:v>0.49999999999998934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7D5-4694-90DE-084283797B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44409600"/>
        <c:axId val="44411136"/>
        <c:extLst/>
      </c:barChart>
      <c:catAx>
        <c:axId val="4440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19038">
            <a:solidFill>
              <a:srgbClr val="071D49"/>
            </a:solidFill>
          </a:ln>
        </c:spPr>
        <c:txPr>
          <a:bodyPr/>
          <a:lstStyle/>
          <a:p>
            <a:pPr>
              <a:defRPr sz="1600" b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4411136"/>
        <c:crosses val="autoZero"/>
        <c:auto val="1"/>
        <c:lblAlgn val="ctr"/>
        <c:lblOffset val="100"/>
        <c:noMultiLvlLbl val="0"/>
      </c:catAx>
      <c:valAx>
        <c:axId val="444111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600" b="0">
                    <a:solidFill>
                      <a:srgbClr val="071D49"/>
                    </a:solidFill>
                  </a:defRPr>
                </a:pPr>
                <a:r>
                  <a:rPr lang="en-US" sz="1600" b="0" i="0" baseline="0" dirty="0">
                    <a:solidFill>
                      <a:srgbClr val="071D49"/>
                    </a:solidFill>
                    <a:effectLst/>
                  </a:rPr>
                  <a:t>Change from baseline, %</a:t>
                </a:r>
                <a:r>
                  <a:rPr lang="en-US" sz="1600" b="0" i="0" baseline="30000" dirty="0">
                    <a:solidFill>
                      <a:srgbClr val="071D49"/>
                    </a:solidFill>
                    <a:effectLst/>
                  </a:rPr>
                  <a:t>b</a:t>
                </a:r>
                <a:endParaRPr lang="en-US" sz="1600" b="0" dirty="0">
                  <a:solidFill>
                    <a:srgbClr val="071D49"/>
                  </a:solidFill>
                  <a:effectLst/>
                </a:endParaRPr>
              </a:p>
            </c:rich>
          </c:tx>
          <c:layout>
            <c:manualLayout>
              <c:xMode val="edge"/>
              <c:yMode val="edge"/>
              <c:x val="1.3647965194329831E-2"/>
              <c:y val="5.3401894762085622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9038">
            <a:solidFill>
              <a:srgbClr val="071D49"/>
            </a:solidFill>
          </a:ln>
        </c:spPr>
        <c:txPr>
          <a:bodyPr/>
          <a:lstStyle/>
          <a:p>
            <a:pPr>
              <a:defRPr sz="1600" b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44096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de-DE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6808770115857"/>
          <c:y val="7.9952900297387247E-2"/>
          <c:w val="0.85273186668128664"/>
          <c:h val="0.67752192891210972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TAF-based regimen (N=371)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square"/>
            <c:size val="8"/>
            <c:spPr>
              <a:solidFill>
                <a:srgbClr val="FF6600"/>
              </a:solidFill>
              <a:ln>
                <a:solidFill>
                  <a:srgbClr val="FF6600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Sheet1!$K$2:$K$4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7.0000000000000007E-2</c:v>
                  </c:pt>
                  <c:pt idx="2">
                    <c:v>6.7000000000000004E-2</c:v>
                  </c:pt>
                </c:numCache>
              </c:numRef>
            </c:plus>
            <c:minus>
              <c:numRef>
                <c:f>Sheet1!$L$2:$L$4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6.5000000000000002E-2</c:v>
                  </c:pt>
                  <c:pt idx="2">
                    <c:v>6.3E-2</c:v>
                  </c:pt>
                </c:numCache>
              </c:numRef>
            </c:minus>
            <c:spPr>
              <a:ln w="19050">
                <a:solidFill>
                  <a:srgbClr val="FF6600"/>
                </a:solidFill>
              </a:ln>
            </c:spPr>
          </c:errBars>
          <c:xVal>
            <c:numRef>
              <c:f>Sheet1!$D$2:$D$4</c:f>
              <c:numCache>
                <c:formatCode>General</c:formatCode>
                <c:ptCount val="3"/>
                <c:pt idx="0">
                  <c:v>0.5</c:v>
                </c:pt>
                <c:pt idx="1">
                  <c:v>24</c:v>
                </c:pt>
                <c:pt idx="2">
                  <c:v>48</c:v>
                </c:pt>
              </c:numCache>
            </c:numRef>
          </c:xVal>
          <c:yVal>
            <c:numRef>
              <c:f>Sheet1!$C$2:$C$4</c:f>
              <c:numCache>
                <c:formatCode>0.0</c:formatCode>
                <c:ptCount val="3"/>
                <c:pt idx="0" formatCode="General">
                  <c:v>1</c:v>
                </c:pt>
                <c:pt idx="1">
                  <c:v>1.0940000000000001</c:v>
                </c:pt>
                <c:pt idx="2">
                  <c:v>1.0449999999999999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90-4803-ABC2-A4B8E2DA107A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DTG/3TC (N=369)</c:v>
                </c:pt>
              </c:strCache>
            </c:strRef>
          </c:tx>
          <c:spPr>
            <a:ln>
              <a:solidFill>
                <a:srgbClr val="002F5F"/>
              </a:solidFill>
            </a:ln>
          </c:spPr>
          <c:marker>
            <c:symbol val="diamond"/>
            <c:size val="8"/>
            <c:spPr>
              <a:solidFill>
                <a:srgbClr val="002F5F"/>
              </a:solidFill>
              <a:ln>
                <a:solidFill>
                  <a:srgbClr val="002F5F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Sheet1!$N$2:$N$4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7.3999999999999996E-2</c:v>
                  </c:pt>
                  <c:pt idx="2">
                    <c:v>7.5999999999999998E-2</c:v>
                  </c:pt>
                </c:numCache>
              </c:numRef>
            </c:plus>
            <c:minus>
              <c:numRef>
                <c:f>Sheet1!$O$2:$O$4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7.0000000000000007E-2</c:v>
                  </c:pt>
                  <c:pt idx="2">
                    <c:v>7.0999999999999994E-2</c:v>
                  </c:pt>
                </c:numCache>
              </c:numRef>
            </c:minus>
            <c:spPr>
              <a:ln w="19050">
                <a:solidFill>
                  <a:srgbClr val="002F5F"/>
                </a:solidFill>
              </a:ln>
            </c:spPr>
          </c:errBars>
          <c:errBars>
            <c:errDir val="x"/>
            <c:errBarType val="both"/>
            <c:errValType val="fixedVal"/>
            <c:noEndCap val="1"/>
            <c:val val="0"/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0.5</c:v>
                </c:pt>
                <c:pt idx="1">
                  <c:v>24</c:v>
                </c:pt>
                <c:pt idx="2">
                  <c:v>48</c:v>
                </c:pt>
              </c:numCache>
            </c:numRef>
          </c:xVal>
          <c:yVal>
            <c:numRef>
              <c:f>Sheet1!$B$2:$B$4</c:f>
              <c:numCache>
                <c:formatCode>0.0</c:formatCode>
                <c:ptCount val="3"/>
                <c:pt idx="0" formatCode="General">
                  <c:v>1</c:v>
                </c:pt>
                <c:pt idx="1">
                  <c:v>1.0209999999999999</c:v>
                </c:pt>
                <c:pt idx="2">
                  <c:v>0.90100000000000002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D90-4803-ABC2-A4B8E2DA1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805632"/>
        <c:axId val="36811520"/>
      </c:scatterChart>
      <c:valAx>
        <c:axId val="36805632"/>
        <c:scaling>
          <c:orientation val="minMax"/>
          <c:max val="50"/>
        </c:scaling>
        <c:delete val="1"/>
        <c:axPos val="b"/>
        <c:title>
          <c:tx>
            <c:rich>
              <a:bodyPr/>
              <a:lstStyle/>
              <a:p>
                <a:pPr>
                  <a:defRPr sz="1600">
                    <a:solidFill>
                      <a:srgbClr val="071D49"/>
                    </a:solidFill>
                  </a:defRPr>
                </a:pPr>
                <a:r>
                  <a:rPr lang="en-US" sz="1600" b="0" dirty="0">
                    <a:solidFill>
                      <a:srgbClr val="071D49"/>
                    </a:solidFill>
                  </a:rPr>
                  <a:t>Study visit</a:t>
                </a:r>
              </a:p>
            </c:rich>
          </c:tx>
          <c:layout>
            <c:manualLayout>
              <c:xMode val="edge"/>
              <c:yMode val="edge"/>
              <c:x val="0.50636945806492895"/>
              <c:y val="0.9016385152543805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811520"/>
        <c:crossesAt val="-20"/>
        <c:crossBetween val="midCat"/>
      </c:valAx>
      <c:valAx>
        <c:axId val="36811520"/>
        <c:scaling>
          <c:orientation val="minMax"/>
          <c:max val="1.2"/>
          <c:min val="0.8"/>
        </c:scaling>
        <c:delete val="0"/>
        <c:axPos val="l"/>
        <c:title>
          <c:tx>
            <c:rich>
              <a:bodyPr/>
              <a:lstStyle/>
              <a:p>
                <a:pPr>
                  <a:defRPr sz="1600">
                    <a:solidFill>
                      <a:srgbClr val="071D49"/>
                    </a:solidFill>
                  </a:defRPr>
                </a:pPr>
                <a:r>
                  <a:rPr lang="en-US" sz="1600" b="0" dirty="0">
                    <a:solidFill>
                      <a:srgbClr val="071D49"/>
                    </a:solidFill>
                  </a:rPr>
                  <a:t>Estimated geometric mean ratio over baseline (95% CI)</a:t>
                </a:r>
              </a:p>
            </c:rich>
          </c:tx>
          <c:layout>
            <c:manualLayout>
              <c:xMode val="edge"/>
              <c:yMode val="edge"/>
              <c:x val="2.1978650249114211E-2"/>
              <c:y val="5.7184370253238068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 w="19050">
            <a:solidFill>
              <a:srgbClr val="071D49"/>
            </a:solidFill>
          </a:ln>
        </c:spPr>
        <c:txPr>
          <a:bodyPr/>
          <a:lstStyle/>
          <a:p>
            <a:pPr>
              <a:defRPr sz="1600">
                <a:solidFill>
                  <a:srgbClr val="071D49"/>
                </a:solidFill>
              </a:defRPr>
            </a:pPr>
            <a:endParaRPr lang="de-DE"/>
          </a:p>
        </c:txPr>
        <c:crossAx val="36805632"/>
        <c:crossesAt val="-4"/>
        <c:crossBetween val="midCat"/>
        <c:majorUnit val="0.1"/>
      </c:valAx>
    </c:plotArea>
    <c:legend>
      <c:legendPos val="t"/>
      <c:overlay val="0"/>
      <c:txPr>
        <a:bodyPr/>
        <a:lstStyle/>
        <a:p>
          <a:pPr>
            <a:defRPr>
              <a:solidFill>
                <a:srgbClr val="071D49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+mn-lt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0.31936</cdr:x>
      <cdr:y>0.36544</cdr:y>
    </cdr:from>
    <cdr:to>
      <cdr:x>0.49044</cdr:x>
      <cdr:y>0.45912</cdr:y>
    </cdr:to>
    <cdr:sp macro="" textlink="">
      <cdr:nvSpPr>
        <cdr:cNvPr id="2" name="TextBox 50">
          <a:extLst xmlns:a="http://schemas.openxmlformats.org/drawingml/2006/main">
            <a:ext uri="{FF2B5EF4-FFF2-40B4-BE49-F238E27FC236}">
              <a16:creationId xmlns:a16="http://schemas.microsoft.com/office/drawing/2014/main" id="{B38E768C-2B8E-4BBF-810E-DEB263B81771}"/>
            </a:ext>
          </a:extLst>
        </cdr:cNvPr>
        <cdr:cNvSpPr txBox="1"/>
      </cdr:nvSpPr>
      <cdr:spPr>
        <a:xfrm xmlns:a="http://schemas.openxmlformats.org/drawingml/2006/main">
          <a:off x="1272958" y="840414"/>
          <a:ext cx="68192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n-US" sz="1400" dirty="0">
              <a:solidFill>
                <a:srgbClr val="44546A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rPr>
            <a:t>1.2</a:t>
          </a:r>
        </a:p>
      </cdr:txBody>
    </cdr:sp>
  </cdr:relSizeAnchor>
  <cdr:relSizeAnchor xmlns:cdr="http://schemas.openxmlformats.org/drawingml/2006/chartDrawing">
    <cdr:from>
      <cdr:x>0.55503</cdr:x>
      <cdr:y>0.36362</cdr:y>
    </cdr:from>
    <cdr:to>
      <cdr:x>0.72612</cdr:x>
      <cdr:y>0.4573</cdr:y>
    </cdr:to>
    <cdr:sp macro="" textlink="">
      <cdr:nvSpPr>
        <cdr:cNvPr id="3" name="TextBox 50">
          <a:extLst xmlns:a="http://schemas.openxmlformats.org/drawingml/2006/main">
            <a:ext uri="{FF2B5EF4-FFF2-40B4-BE49-F238E27FC236}">
              <a16:creationId xmlns:a16="http://schemas.microsoft.com/office/drawing/2014/main" id="{871A5A32-7D6D-4477-A3F9-EEE8A450DC74}"/>
            </a:ext>
          </a:extLst>
        </cdr:cNvPr>
        <cdr:cNvSpPr txBox="1"/>
      </cdr:nvSpPr>
      <cdr:spPr>
        <a:xfrm xmlns:a="http://schemas.openxmlformats.org/drawingml/2006/main">
          <a:off x="2212324" y="836226"/>
          <a:ext cx="68196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n-US" sz="14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rPr>
            <a:t>0.7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0.35345</cdr:x>
      <cdr:y>0.3804</cdr:y>
    </cdr:from>
    <cdr:to>
      <cdr:x>0.38793</cdr:x>
      <cdr:y>0.41772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28" y="1725694"/>
          <a:ext cx="288032" cy="169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0.35345</cdr:x>
      <cdr:y>0.3804</cdr:y>
    </cdr:from>
    <cdr:to>
      <cdr:x>0.38793</cdr:x>
      <cdr:y>0.41772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28" y="1725694"/>
          <a:ext cx="288032" cy="169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31A79A-A19B-4497-A1AB-45435BE30F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29F7F-D297-4559-9851-400D21AD0D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D0F9B0-F04C-4D5C-950C-995DD2BA0776}" type="datetimeFigureOut">
              <a:rPr lang="en-US"/>
              <a:pPr>
                <a:defRPr/>
              </a:pPr>
              <a:t>11/11/2019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F66F7-6445-4994-A978-280AA2F5DC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4E08A-A95E-4B9B-BA0B-A4099E824A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8E1CDC-42C3-4508-9AA6-95C211B64EB1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4C4F1-14A5-4BAA-BC5E-CA30B8BFDD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079F7-1904-42E8-B75F-B71E6E30CF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F36F6-6F2E-482F-9FD3-CDE709AF1C49}" type="datetimeFigureOut">
              <a:rPr lang="en-GB"/>
              <a:pPr>
                <a:defRPr/>
              </a:pPr>
              <a:t>11/11/2019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1B771D-C361-457D-843E-212FB9972A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680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BDF5E70-B768-41BD-9A1C-CD165C55B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43E5A-91B4-4C16-8A27-60EC9F304C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8025D-6E27-41ED-B373-A7A42A879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D9CD696-6686-42F5-9E42-8DCDB034590C}" type="slidenum">
              <a:rPr lang="en-GB" altLang="en-US"/>
              <a:pPr>
                <a:defRPr/>
              </a:pPr>
              <a:t>‹Nr.›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48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897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46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95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7448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37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27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15" algn="l" defTabSz="121897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5A02D532-D35C-482A-A0AC-A48748B900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1800" y="692150"/>
            <a:ext cx="6146800" cy="3459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B03D928-A757-4F97-B052-1F69964997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7BF20AA-4825-45C6-AAFE-E494B47916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41B554-812B-406C-8340-C637DED7FF0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09049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1465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4867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6496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36476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231733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2517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89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98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6975990F-AA55-4A9E-AAEE-08548034C6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1800" y="692150"/>
            <a:ext cx="6146800" cy="3459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88BB46D-35C7-4178-83A9-61A6DB2BA1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AF03868-4668-4DC8-A7BC-9C430F36A8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78610C-E94C-481B-83EC-8F434D19AEB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42054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6621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94D97C25-7B31-4E6C-B649-13B85DFEEF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1800" y="692150"/>
            <a:ext cx="6146800" cy="3459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2CBF60-60FC-43E6-B4E4-84C50C050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7143DE6-06B2-4A8D-8464-01EDA3609B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1514C6-EBF2-47D0-8321-86DC6BBC84A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94D97C25-7B31-4E6C-B649-13B85DFEEF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1800" y="692150"/>
            <a:ext cx="6146800" cy="34591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22CBF60-60FC-43E6-B4E4-84C50C050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7143DE6-06B2-4A8D-8464-01EDA3609B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1514C6-EBF2-47D0-8321-86DC6BBC84A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4334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18423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9496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9CD696-6686-42F5-9E42-8DCDB034590C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74590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 - Gre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1136756" y="4551964"/>
            <a:ext cx="8631936" cy="859536"/>
          </a:xfrm>
        </p:spPr>
        <p:txBody>
          <a:bodyPr/>
          <a:lstStyle>
            <a:lvl1pPr marL="0" indent="0">
              <a:buNone/>
              <a:defRPr sz="1150" i="1">
                <a:solidFill>
                  <a:schemeClr val="accent2"/>
                </a:solidFill>
              </a:defRPr>
            </a:lvl1pPr>
            <a:lvl2pPr marL="247644" indent="0">
              <a:buNone/>
              <a:defRPr/>
            </a:lvl2pPr>
            <a:lvl3pPr marL="507987" indent="0">
              <a:buNone/>
              <a:defRPr/>
            </a:lvl3pPr>
            <a:lvl4pPr marL="736582" indent="0">
              <a:buNone/>
              <a:defRPr/>
            </a:lvl4pPr>
            <a:lvl5pPr marL="95459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101430" y="1378448"/>
            <a:ext cx="8636000" cy="195421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lnSpc>
                <a:spcPct val="95000"/>
              </a:lnSpc>
              <a:defRPr sz="4800">
                <a:solidFill>
                  <a:schemeClr val="accent2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36756" y="3625372"/>
            <a:ext cx="8631936" cy="9083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500" b="1" i="0">
                <a:solidFill>
                  <a:schemeClr val="accent1"/>
                </a:solidFill>
                <a:effectLst/>
                <a:latin typeface="Arial"/>
                <a:cs typeface="Arial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F476F6-3F0B-4FBC-A5F1-9D051272FD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485899" cy="4346471"/>
          </a:xfrm>
          <a:prstGeom prst="rect">
            <a:avLst/>
          </a:prstGeom>
        </p:spPr>
      </p:pic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6F645C7C-F0D4-4F5C-8D68-FB851D5670AC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/>
              <a:t>17th European AIDS Conference; November 6-9, 2019; Basel, Switzerland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5A9598-132B-4791-AA81-8424EC568A8B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842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93" userDrawn="1">
          <p15:clr>
            <a:srgbClr val="FBAE40"/>
          </p15:clr>
        </p15:guide>
        <p15:guide id="4" pos="561" userDrawn="1">
          <p15:clr>
            <a:srgbClr val="FBAE40"/>
          </p15:clr>
        </p15:guide>
        <p15:guide id="5" orient="horz" pos="4032" userDrawn="1">
          <p15:clr>
            <a:srgbClr val="FBAE40"/>
          </p15:clr>
        </p15:guide>
        <p15:guide id="6" orient="horz" pos="4159" userDrawn="1">
          <p15:clr>
            <a:srgbClr val="FBAE40"/>
          </p15:clr>
        </p15:guide>
        <p15:guide id="7" orient="horz" pos="93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219200" y="3093106"/>
            <a:ext cx="8214102" cy="195421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accent2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9C5AC0-3532-42A2-8085-13163A67E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5200" cy="202555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5EF343-BC1C-4481-AB08-1FEA749ADFA1}"/>
              </a:ext>
            </a:extLst>
          </p:cNvPr>
          <p:cNvCxnSpPr/>
          <p:nvPr userDrawn="1"/>
        </p:nvCxnSpPr>
        <p:spPr>
          <a:xfrm rot="1200000">
            <a:off x="1109664" y="-409575"/>
            <a:ext cx="0" cy="6850380"/>
          </a:xfrm>
          <a:prstGeom prst="line">
            <a:avLst/>
          </a:prstGeom>
          <a:ln w="25400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548C306-055E-4E11-A507-A1F28C273740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/>
              <a:t>17th European AIDS Conference; November 6-9, 2019; Basel, Switzerland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A343B2-0BB0-4C07-85D9-BE40CD7987FA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44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1200" y="1350964"/>
            <a:ext cx="11144251" cy="430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  <a:p>
            <a:pPr lvl="4"/>
            <a:endParaRPr lang="en-US" altLang="en-US" noProof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3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CAB574-D00F-404B-99A4-2638A1E732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7" name="Slide Number Placeholder 1">
            <a:extLst>
              <a:ext uri="{FF2B5EF4-FFF2-40B4-BE49-F238E27FC236}">
                <a16:creationId xmlns:a16="http://schemas.microsoft.com/office/drawing/2014/main" id="{5E20FFAB-DF01-48B8-AAF8-D9E998196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9131C29-6C0E-4A47-B9A7-C55071F93D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45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403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3" y="152401"/>
            <a:ext cx="1083944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683A308-5D3A-4CA6-AC20-9C72DA27D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D1BDFE1-7D83-4C75-AB1F-B7E84E75F7E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07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3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1201" y="1350963"/>
            <a:ext cx="5364480" cy="4375430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 marL="457200" indent="-173038">
              <a:tabLst/>
              <a:defRPr sz="1300"/>
            </a:lvl3pPr>
            <a:lvl4pPr marL="746125" indent="-188913">
              <a:defRPr sz="1300"/>
            </a:lvl4pPr>
            <a:lvl5pPr marL="1035050" indent="-150813" defTabSz="1371600"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6490208" y="1350963"/>
            <a:ext cx="5364480" cy="437543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687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74725" indent="-150813" algn="l" defTabSz="1371600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tabLst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67F04596-4EA4-4A01-87F9-55B707453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0348748-CE1A-4DC5-9CE6-66BC507871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9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3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11201" y="1786128"/>
            <a:ext cx="5364480" cy="39402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 marL="396875" indent="-173038">
              <a:defRPr sz="1300"/>
            </a:lvl3pPr>
            <a:lvl4pPr marL="685800" indent="-188913">
              <a:defRPr sz="1300"/>
            </a:lvl4pPr>
            <a:lvl5pPr marL="974725" indent="-150813"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11201" y="1371600"/>
            <a:ext cx="5364480" cy="381000"/>
          </a:xfrm>
        </p:spPr>
        <p:txBody>
          <a:bodyPr/>
          <a:lstStyle>
            <a:lvl1pPr marL="0" indent="0">
              <a:buNone/>
              <a:defRPr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6490208" y="1786128"/>
            <a:ext cx="5364480" cy="3940265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 marL="457200" indent="-173038">
              <a:defRPr sz="1300"/>
            </a:lvl3pPr>
            <a:lvl4pPr marL="806450" indent="-188913">
              <a:defRPr sz="1300"/>
            </a:lvl4pPr>
            <a:lvl5pPr marL="1082675" indent="-150813"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6490208" y="1371600"/>
            <a:ext cx="5364480" cy="381000"/>
          </a:xfrm>
        </p:spPr>
        <p:txBody>
          <a:bodyPr/>
          <a:lstStyle>
            <a:lvl1pPr marL="0" indent="0">
              <a:buNone/>
              <a:defRPr lang="en-US" sz="2000" b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Slide Number Placeholder 1">
            <a:extLst>
              <a:ext uri="{FF2B5EF4-FFF2-40B4-BE49-F238E27FC236}">
                <a16:creationId xmlns:a16="http://schemas.microsoft.com/office/drawing/2014/main" id="{3A23EC69-5C99-4D2D-A933-E4BB02EBC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F77A3D58-8F5D-4365-A148-F011A51DFC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500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3" y="152401"/>
            <a:ext cx="100583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1201" y="1371600"/>
            <a:ext cx="11143488" cy="457200"/>
          </a:xfrm>
        </p:spPr>
        <p:txBody>
          <a:bodyPr/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50ADCB9E-7FA9-4DBA-8312-C7CE8353E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107521C9-D0D0-4A73-A359-08DC3CE12F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59112"/>
            <a:ext cx="11143488" cy="304769"/>
          </a:xfr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8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lang="en-US" sz="900" kern="0" baseline="0" dirty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088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BED7756-A1E0-481E-80F6-AD6128434B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3" t="79880"/>
          <a:stretch/>
        </p:blipFill>
        <p:spPr>
          <a:xfrm>
            <a:off x="11663264" y="5477068"/>
            <a:ext cx="528735" cy="1379057"/>
          </a:xfrm>
          <a:prstGeom prst="rect">
            <a:avLst/>
          </a:prstGeom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F53C982F-E673-4A9B-8473-37E918252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199" y="152400"/>
            <a:ext cx="1114425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521839-B413-4698-B7AB-42AC3F4B2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350435"/>
            <a:ext cx="11144251" cy="421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2846FC-A939-46BE-B244-8B0CBA6E0D1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5200" cy="2025551"/>
          </a:xfrm>
          <a:prstGeom prst="rect">
            <a:avLst/>
          </a:prstGeom>
        </p:spPr>
      </p:pic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9D49944-0172-41BB-A851-8D03A481D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6387" y="6519599"/>
            <a:ext cx="455611" cy="3365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24AC3FD-09E3-4FF5-A0F9-A72F20D7F3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789C359-43D2-40CF-B169-BB07634D6AC8}"/>
              </a:ext>
            </a:extLst>
          </p:cNvPr>
          <p:cNvSpPr txBox="1">
            <a:spLocks/>
          </p:cNvSpPr>
          <p:nvPr userDrawn="1"/>
        </p:nvSpPr>
        <p:spPr>
          <a:xfrm>
            <a:off x="699168" y="6417367"/>
            <a:ext cx="10833100" cy="149375"/>
          </a:xfrm>
          <a:prstGeom prst="rect">
            <a:avLst/>
          </a:prstGeom>
        </p:spPr>
        <p:txBody>
          <a:bodyPr lIns="0" tIns="0" rIns="0" bIns="0"/>
          <a:lstStyle>
            <a:lvl1pPr marL="0" indent="0" algn="r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9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en-US" sz="800" b="1" kern="0" dirty="0"/>
              <a:t>17th European AIDS Conference; November 6-9, 2019; Basel, Switzerland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958EBF-8926-4F05-877B-D19506E5DEDC}"/>
              </a:ext>
            </a:extLst>
          </p:cNvPr>
          <p:cNvCxnSpPr/>
          <p:nvPr userDrawn="1"/>
        </p:nvCxnSpPr>
        <p:spPr>
          <a:xfrm>
            <a:off x="697164" y="6249600"/>
            <a:ext cx="522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4" r:id="rId1"/>
    <p:sldLayoutId id="2147484815" r:id="rId2"/>
    <p:sldLayoutId id="2147484817" r:id="rId3"/>
    <p:sldLayoutId id="2147484818" r:id="rId4"/>
    <p:sldLayoutId id="2147484820" r:id="rId5"/>
    <p:sldLayoutId id="2147484821" r:id="rId6"/>
    <p:sldLayoutId id="2147484822" r:id="rId7"/>
  </p:sldLayoutIdLst>
  <p:hf hdr="0" ftr="0" dt="0"/>
  <p:txStyles>
    <p:title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4667"/>
        </a:lnSpc>
        <a:spcBef>
          <a:spcPct val="0"/>
        </a:spcBef>
        <a:spcAft>
          <a:spcPct val="0"/>
        </a:spcAft>
        <a:defRPr sz="3200" b="1">
          <a:solidFill>
            <a:srgbClr val="E31836"/>
          </a:solidFill>
          <a:latin typeface="Arial" pitchFamily="34" charset="0"/>
          <a:cs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0" indent="0" algn="l" rtl="0" eaLnBrk="0" fontAlgn="base" hangingPunct="0">
        <a:spcBef>
          <a:spcPts val="800"/>
        </a:spcBef>
        <a:spcAft>
          <a:spcPts val="0"/>
        </a:spcAft>
        <a:buClr>
          <a:srgbClr val="E31836"/>
        </a:buClr>
        <a:buSzPct val="115000"/>
        <a:buFont typeface="Arial" panose="020B0604020202020204" pitchFamily="34" charset="0"/>
        <a:buNone/>
        <a:defRPr sz="20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76213" indent="-176213" algn="l" rtl="0" eaLnBrk="0" fontAlgn="base" hangingPunct="0">
        <a:spcBef>
          <a:spcPts val="400"/>
        </a:spcBef>
        <a:spcAft>
          <a:spcPts val="0"/>
        </a:spcAft>
        <a:buClr>
          <a:srgbClr val="E31836"/>
        </a:buClr>
        <a:buSzPct val="115000"/>
        <a:buFont typeface="Arial" panose="020B0604020202020204" pitchFamily="34" charset="0"/>
        <a:buChar char="•"/>
        <a:defRPr sz="170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568325" indent="-173038" algn="l" rtl="0" eaLnBrk="0" fontAlgn="base" hangingPunct="0">
        <a:spcBef>
          <a:spcPts val="400"/>
        </a:spcBef>
        <a:spcAft>
          <a:spcPts val="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sz="1500" dirty="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976313" indent="-188913" algn="l" rtl="0" eaLnBrk="0" fontAlgn="base" hangingPunct="0">
        <a:spcBef>
          <a:spcPts val="400"/>
        </a:spcBef>
        <a:spcAft>
          <a:spcPts val="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sz="1300" dirty="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229753" indent="-152396" algn="l" defTabSz="1231869" rtl="0" eaLnBrk="0" fontAlgn="base" hangingPunct="0">
        <a:spcBef>
          <a:spcPct val="0"/>
        </a:spcBef>
        <a:spcAft>
          <a:spcPts val="4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GB" sz="1467" dirty="0">
          <a:solidFill>
            <a:schemeClr val="accent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891095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333">
          <a:solidFill>
            <a:schemeClr val="bg2"/>
          </a:solidFill>
          <a:latin typeface="+mn-lt"/>
          <a:cs typeface="+mn-cs"/>
        </a:defRPr>
      </a:lvl6pPr>
      <a:lvl7pPr marL="1930352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7pPr>
      <a:lvl8pPr marL="2539937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8pPr>
      <a:lvl9pPr marL="3149521" indent="-251878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333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76" userDrawn="1">
          <p15:clr>
            <a:srgbClr val="F26B43"/>
          </p15:clr>
        </p15:guide>
        <p15:guide id="4" pos="4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>
            <a:extLst>
              <a:ext uri="{FF2B5EF4-FFF2-40B4-BE49-F238E27FC236}">
                <a16:creationId xmlns:a16="http://schemas.microsoft.com/office/drawing/2014/main" id="{76523A10-0D00-4C14-BBEB-A3C9A27DB1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7603" y="5575303"/>
            <a:ext cx="8631767" cy="859367"/>
          </a:xfrm>
        </p:spPr>
        <p:txBody>
          <a:bodyPr/>
          <a:lstStyle/>
          <a:p>
            <a:pPr>
              <a:defRPr/>
            </a:pPr>
            <a:r>
              <a:rPr lang="en-US" baseline="30000" dirty="0"/>
              <a:t>1</a:t>
            </a:r>
            <a:r>
              <a:rPr lang="en-US" dirty="0"/>
              <a:t>ViiV Healthcare, Brentford, UK; </a:t>
            </a:r>
            <a:r>
              <a:rPr lang="en-US" baseline="30000" dirty="0"/>
              <a:t>2</a:t>
            </a:r>
            <a:r>
              <a:rPr lang="en-US" dirty="0"/>
              <a:t>ViiV Healthcare, Research Triangle Park, NC, USA; </a:t>
            </a:r>
            <a:r>
              <a:rPr lang="en-US" baseline="30000" dirty="0"/>
              <a:t>3</a:t>
            </a:r>
            <a:r>
              <a:rPr lang="en-US" dirty="0"/>
              <a:t>GlaxoSmithKline, Stockley Park, UK</a:t>
            </a:r>
            <a:endParaRPr lang="en-GB" altLang="en-US" dirty="0"/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C1EAEDFB-1C3A-4CC2-89F8-3609C7247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0" y="2209803"/>
            <a:ext cx="9779000" cy="19536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cap="all" dirty="0"/>
              <a:t>Switching to DTG/3TC Fixed-Dose Combination (FDC) Is Non-inferior to Continuing a TAF-Based Regimen Through 48 Weeks: Subgroup Analyses From the TANGO Study</a:t>
            </a:r>
            <a:endParaRPr lang="en-GB" altLang="en-US" sz="3600" cap="all" dirty="0"/>
          </a:p>
        </p:txBody>
      </p:sp>
      <p:sp>
        <p:nvSpPr>
          <p:cNvPr id="13316" name="Text Placeholder 8">
            <a:extLst>
              <a:ext uri="{FF2B5EF4-FFF2-40B4-BE49-F238E27FC236}">
                <a16:creationId xmlns:a16="http://schemas.microsoft.com/office/drawing/2014/main" id="{FC72B7DD-FD6E-46DE-89CA-30D6A4A15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3" y="4648200"/>
            <a:ext cx="8631767" cy="908051"/>
          </a:xfrm>
        </p:spPr>
        <p:txBody>
          <a:bodyPr>
            <a:normAutofit/>
          </a:bodyPr>
          <a:lstStyle/>
          <a:p>
            <a:r>
              <a:rPr lang="en-US" dirty="0"/>
              <a:t>M Ait-Khaled,</a:t>
            </a:r>
            <a:r>
              <a:rPr lang="en-US" baseline="30000" dirty="0"/>
              <a:t>1</a:t>
            </a:r>
            <a:r>
              <a:rPr lang="en-US" dirty="0"/>
              <a:t> M-C Nascimento,</a:t>
            </a:r>
            <a:r>
              <a:rPr lang="en-US" baseline="30000" dirty="0"/>
              <a:t>1</a:t>
            </a:r>
            <a:r>
              <a:rPr lang="en-US" dirty="0"/>
              <a:t> KA Pappa,</a:t>
            </a:r>
            <a:r>
              <a:rPr lang="en-US" baseline="30000" dirty="0"/>
              <a:t>2</a:t>
            </a:r>
            <a:r>
              <a:rPr lang="en-US" dirty="0"/>
              <a:t> R Wang,</a:t>
            </a:r>
            <a:r>
              <a:rPr lang="en-US" baseline="30000" dirty="0"/>
              <a:t>2</a:t>
            </a:r>
            <a:r>
              <a:rPr lang="en-US" dirty="0"/>
              <a:t> J Wright,</a:t>
            </a:r>
            <a:r>
              <a:rPr lang="en-US" baseline="30000" dirty="0"/>
              <a:t>3</a:t>
            </a:r>
            <a:r>
              <a:rPr lang="en-US" dirty="0"/>
              <a:t> AR Tenorio,</a:t>
            </a:r>
            <a:r>
              <a:rPr lang="en-US" baseline="30000" dirty="0"/>
              <a:t>2</a:t>
            </a:r>
            <a:r>
              <a:rPr lang="en-US" dirty="0"/>
              <a:t> B Wynne,</a:t>
            </a:r>
            <a:r>
              <a:rPr lang="en-US" baseline="30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 Aboud,</a:t>
            </a:r>
            <a:r>
              <a:rPr lang="en-US" baseline="30000" dirty="0"/>
              <a:t>1</a:t>
            </a:r>
            <a:r>
              <a:rPr lang="en-US" dirty="0"/>
              <a:t> MJ Gartland,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u="sng" dirty="0"/>
              <a:t>J van Wyk</a:t>
            </a:r>
            <a:r>
              <a:rPr lang="en-US" baseline="30000" dirty="0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D6EBCA5-6A5C-4E09-AECA-A57B00B28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007275"/>
              </p:ext>
            </p:extLst>
          </p:nvPr>
        </p:nvGraphicFramePr>
        <p:xfrm>
          <a:off x="711200" y="1324836"/>
          <a:ext cx="11144250" cy="430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B401169-FBE5-4A2E-BDBC-5A96F6B6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3" y="152401"/>
            <a:ext cx="10715622" cy="838200"/>
          </a:xfrm>
        </p:spPr>
        <p:txBody>
          <a:bodyPr/>
          <a:lstStyle/>
          <a:p>
            <a:r>
              <a:rPr lang="en-US" dirty="0"/>
              <a:t>HIV-1 RNA &lt;50 c/mL Was Comparable Across Sex, Third Agent Class, and CD4+ Cell Count Subgroups at Week 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A77F1-B651-460D-93CA-37CE8ACBF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F76095-3510-47E7-A46E-CD8E35DD0CF5}"/>
              </a:ext>
            </a:extLst>
          </p:cNvPr>
          <p:cNvSpPr txBox="1"/>
          <p:nvPr/>
        </p:nvSpPr>
        <p:spPr>
          <a:xfrm>
            <a:off x="5556218" y="5637030"/>
            <a:ext cx="2093976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solidFill>
                  <a:schemeClr val="accent2"/>
                </a:solidFill>
                <a:latin typeface="+mn-lt"/>
                <a:cs typeface="Arial" panose="020B0604020202020204" pitchFamily="34" charset="0"/>
              </a:rPr>
              <a:t>Baseline third agent class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6B00F7-A004-4E3C-950B-C5A9EC817531}"/>
              </a:ext>
            </a:extLst>
          </p:cNvPr>
          <p:cNvCxnSpPr>
            <a:cxnSpLocks/>
          </p:cNvCxnSpPr>
          <p:nvPr/>
        </p:nvCxnSpPr>
        <p:spPr>
          <a:xfrm>
            <a:off x="4672013" y="5595637"/>
            <a:ext cx="386238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6A6B00C-052B-4453-8C44-E4583C35F6D1}"/>
              </a:ext>
            </a:extLst>
          </p:cNvPr>
          <p:cNvSpPr txBox="1"/>
          <p:nvPr/>
        </p:nvSpPr>
        <p:spPr>
          <a:xfrm>
            <a:off x="9236837" y="5637030"/>
            <a:ext cx="2093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2"/>
                </a:solidFill>
                <a:latin typeface="+mn-lt"/>
              </a:rPr>
              <a:t>Baseline CD4+ cell count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2038AE-E68E-4AE9-BD11-C8D47C46F76B}"/>
              </a:ext>
            </a:extLst>
          </p:cNvPr>
          <p:cNvCxnSpPr>
            <a:cxnSpLocks/>
          </p:cNvCxnSpPr>
          <p:nvPr/>
        </p:nvCxnSpPr>
        <p:spPr>
          <a:xfrm>
            <a:off x="9140825" y="5595637"/>
            <a:ext cx="2286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F8B47BC0-697E-4AC8-8EA7-EA13AC53724E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70FA12-F1D8-4FD5-9957-3563AA2CC657}"/>
              </a:ext>
            </a:extLst>
          </p:cNvPr>
          <p:cNvSpPr txBox="1"/>
          <p:nvPr/>
        </p:nvSpPr>
        <p:spPr>
          <a:xfrm>
            <a:off x="1874739" y="5637030"/>
            <a:ext cx="2093976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solidFill>
                  <a:schemeClr val="accent2"/>
                </a:solidFill>
                <a:latin typeface="+mn-lt"/>
                <a:cs typeface="Arial" panose="020B0604020202020204" pitchFamily="34" charset="0"/>
              </a:rPr>
              <a:t>Sex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48C271-3ED6-4727-9FA0-C6443825CE46}"/>
              </a:ext>
            </a:extLst>
          </p:cNvPr>
          <p:cNvCxnSpPr>
            <a:cxnSpLocks/>
          </p:cNvCxnSpPr>
          <p:nvPr/>
        </p:nvCxnSpPr>
        <p:spPr>
          <a:xfrm>
            <a:off x="1702527" y="5595637"/>
            <a:ext cx="2438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9EEEFF7-601E-47BA-BDC2-B9396201C7CD}"/>
              </a:ext>
            </a:extLst>
          </p:cNvPr>
          <p:cNvSpPr txBox="1"/>
          <p:nvPr/>
        </p:nvSpPr>
        <p:spPr>
          <a:xfrm>
            <a:off x="1894665" y="4898917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21/25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37DFF6-6227-47E7-9045-B1677FC31FE8}"/>
              </a:ext>
            </a:extLst>
          </p:cNvPr>
          <p:cNvSpPr txBox="1"/>
          <p:nvPr/>
        </p:nvSpPr>
        <p:spPr>
          <a:xfrm>
            <a:off x="2317899" y="4898917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27/33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9C7E16-A772-44F5-808B-65D189ABD3E3}"/>
              </a:ext>
            </a:extLst>
          </p:cNvPr>
          <p:cNvSpPr txBox="1"/>
          <p:nvPr/>
        </p:nvSpPr>
        <p:spPr>
          <a:xfrm>
            <a:off x="3317529" y="4898917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323/344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EC7675-C78E-4885-8389-D18129AFD959}"/>
              </a:ext>
            </a:extLst>
          </p:cNvPr>
          <p:cNvSpPr txBox="1"/>
          <p:nvPr/>
        </p:nvSpPr>
        <p:spPr>
          <a:xfrm>
            <a:off x="3725091" y="4898917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319/339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CEF694F-DAC2-4395-AC86-F450E7176D02}"/>
              </a:ext>
            </a:extLst>
          </p:cNvPr>
          <p:cNvSpPr txBox="1"/>
          <p:nvPr/>
        </p:nvSpPr>
        <p:spPr>
          <a:xfrm>
            <a:off x="4819758" y="4898917"/>
            <a:ext cx="219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49/51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CD2124-B0C3-4D66-879A-282F6CB9CD2E}"/>
              </a:ext>
            </a:extLst>
          </p:cNvPr>
          <p:cNvSpPr txBox="1"/>
          <p:nvPr/>
        </p:nvSpPr>
        <p:spPr>
          <a:xfrm>
            <a:off x="5239947" y="4898917"/>
            <a:ext cx="219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42/48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A5B2B6-C109-45D8-8832-AD0AC595CB8A}"/>
              </a:ext>
            </a:extLst>
          </p:cNvPr>
          <p:cNvSpPr txBox="1"/>
          <p:nvPr/>
        </p:nvSpPr>
        <p:spPr>
          <a:xfrm>
            <a:off x="6239691" y="4898917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268/289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0FE45E-A8AE-4042-89E9-7C213FD38478}"/>
              </a:ext>
            </a:extLst>
          </p:cNvPr>
          <p:cNvSpPr txBox="1"/>
          <p:nvPr/>
        </p:nvSpPr>
        <p:spPr>
          <a:xfrm>
            <a:off x="6657267" y="4898917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276/296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4A71ED-62AE-4448-8AA5-38B484581F38}"/>
              </a:ext>
            </a:extLst>
          </p:cNvPr>
          <p:cNvSpPr txBox="1"/>
          <p:nvPr/>
        </p:nvSpPr>
        <p:spPr>
          <a:xfrm>
            <a:off x="7751064" y="4898917"/>
            <a:ext cx="219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27/29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8E58FB-681D-4AC7-8E1D-1F4020754E55}"/>
              </a:ext>
            </a:extLst>
          </p:cNvPr>
          <p:cNvSpPr txBox="1"/>
          <p:nvPr/>
        </p:nvSpPr>
        <p:spPr>
          <a:xfrm>
            <a:off x="8162544" y="4898917"/>
            <a:ext cx="219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28/28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6A4F48-DC01-4A5E-864D-47C30A48E5A4}"/>
              </a:ext>
            </a:extLst>
          </p:cNvPr>
          <p:cNvSpPr txBox="1"/>
          <p:nvPr/>
        </p:nvSpPr>
        <p:spPr>
          <a:xfrm>
            <a:off x="9211926" y="4898917"/>
            <a:ext cx="219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31/35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F9D5D9-9B27-45A4-A1AB-65EDD868C63D}"/>
              </a:ext>
            </a:extLst>
          </p:cNvPr>
          <p:cNvSpPr txBox="1"/>
          <p:nvPr/>
        </p:nvSpPr>
        <p:spPr>
          <a:xfrm>
            <a:off x="9622536" y="4898917"/>
            <a:ext cx="2194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29/30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2124B51-45AA-41C5-BABA-8EE71EFFD5F5}"/>
              </a:ext>
            </a:extLst>
          </p:cNvPr>
          <p:cNvSpPr txBox="1"/>
          <p:nvPr/>
        </p:nvSpPr>
        <p:spPr>
          <a:xfrm>
            <a:off x="10623585" y="4898917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313/334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E4C10B-5BD3-4605-8D19-85ED197DC2CB}"/>
              </a:ext>
            </a:extLst>
          </p:cNvPr>
          <p:cNvSpPr txBox="1"/>
          <p:nvPr/>
        </p:nvSpPr>
        <p:spPr>
          <a:xfrm>
            <a:off x="11032017" y="4898917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317/342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609D88-30B5-437B-8822-32C8DBE52C23}"/>
              </a:ext>
            </a:extLst>
          </p:cNvPr>
          <p:cNvSpPr txBox="1"/>
          <p:nvPr/>
        </p:nvSpPr>
        <p:spPr>
          <a:xfrm>
            <a:off x="1514055" y="4905348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rgbClr val="071D49"/>
                </a:solidFill>
              </a:rPr>
              <a:t>n/</a:t>
            </a:r>
            <a:br>
              <a:rPr lang="en-US" sz="1200" b="1" dirty="0">
                <a:solidFill>
                  <a:srgbClr val="071D49"/>
                </a:solidFill>
              </a:rPr>
            </a:br>
            <a:r>
              <a:rPr lang="en-US" sz="1200" b="1" dirty="0">
                <a:solidFill>
                  <a:srgbClr val="071D49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97977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D6C1C4-C03C-43C3-BAB2-2417E5D4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Confirmed Virologic Withdrawals or Resistance With DTG/3TC Through Week 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E4E38-5841-4044-9F62-0CF08B823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BFBD6-144A-4DE0-B6AC-22360A1679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en-US" baseline="30000" dirty="0"/>
              <a:t>a</a:t>
            </a:r>
            <a:r>
              <a:rPr lang="en-US" altLang="en-US" dirty="0"/>
              <a:t>O</a:t>
            </a:r>
            <a:r>
              <a:rPr lang="en-US" dirty="0"/>
              <a:t>ne assessment with HIV-1 RNA ≥200 c/mL after Day 1 with an immediately </a:t>
            </a:r>
            <a:r>
              <a:rPr lang="nb-NO" dirty="0"/>
              <a:t>prior HIV-1 RNA ≥50 c/mL. </a:t>
            </a:r>
            <a:br>
              <a:rPr lang="nb-NO" dirty="0"/>
            </a:br>
            <a:r>
              <a:rPr lang="nb-NO" baseline="30000" dirty="0"/>
              <a:t>b</a:t>
            </a:r>
            <a:r>
              <a:rPr lang="en-GB" altLang="en-US" dirty="0"/>
              <a:t>Treatment interrupted before suspected virologic withdrawal (VL, 38,042 c/mL) and resumed 3 weeks before VL retest (297 c/mL)</a:t>
            </a:r>
            <a:r>
              <a:rPr lang="en-US" altLang="en-US" dirty="0"/>
              <a:t>. </a:t>
            </a:r>
            <a:br>
              <a:rPr lang="en-US" altLang="en-US" dirty="0"/>
            </a:br>
            <a:r>
              <a:rPr lang="nb-NO" altLang="en-US" baseline="30000" dirty="0"/>
              <a:t>c</a:t>
            </a:r>
            <a:r>
              <a:rPr lang="en-GB" altLang="en-US" dirty="0"/>
              <a:t>Plasma HIV-1 RNA resistance genotype at failure is compared with baseline PBMC proviral resistance genotype.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279844-12B0-4527-A6CA-27C96E92D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358997"/>
              </p:ext>
            </p:extLst>
          </p:nvPr>
        </p:nvGraphicFramePr>
        <p:xfrm>
          <a:off x="711200" y="1828800"/>
          <a:ext cx="10815639" cy="15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6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n (%)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DTG/3TC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(N=369)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TAF-based regimen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(N=372)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Confirmed virologic withdrawal (CVW)</a:t>
                      </a:r>
                      <a:r>
                        <a:rPr lang="en-US" sz="1600" b="1" kern="1200" baseline="300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1 (&lt;1)</a:t>
                      </a:r>
                      <a:r>
                        <a:rPr lang="en-US" sz="1600" b="1" baseline="300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Observed resistance mutation at failure</a:t>
                      </a:r>
                      <a:r>
                        <a:rPr lang="en-US" sz="1600" b="1" kern="1200" baseline="300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748905"/>
                  </a:ext>
                </a:extLst>
              </a:tr>
            </a:tbl>
          </a:graphicData>
        </a:graphic>
      </p:graphicFrame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5B13D465-6F65-43B8-AE2F-B8CFB16985F4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3236910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E98-1F94-4B7D-A8F1-995CDD4AA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Events: Week 48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8A4EEE-B8CB-4FB4-A175-27C9D0DEF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A6670-099D-41AA-909E-D6BC7F4064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en-US" baseline="30000" dirty="0">
                <a:solidFill>
                  <a:srgbClr val="071D49"/>
                </a:solidFill>
              </a:rPr>
              <a:t>a</a:t>
            </a:r>
            <a:r>
              <a:rPr lang="en-US" altLang="en-US" dirty="0">
                <a:solidFill>
                  <a:srgbClr val="071D49"/>
                </a:solidFill>
              </a:rPr>
              <a:t>All drug-related AEs were of grade 2. </a:t>
            </a:r>
            <a:r>
              <a:rPr lang="en-US" altLang="en-US" baseline="30000" dirty="0">
                <a:solidFill>
                  <a:srgbClr val="071D49"/>
                </a:solidFill>
              </a:rPr>
              <a:t>b</a:t>
            </a:r>
            <a:r>
              <a:rPr lang="en-US" altLang="en-US" dirty="0">
                <a:solidFill>
                  <a:srgbClr val="071D49"/>
                </a:solidFill>
              </a:rPr>
              <a:t>One fatal AE occurred (homicide). </a:t>
            </a:r>
            <a:r>
              <a:rPr lang="en-US" altLang="en-US" baseline="30000" dirty="0">
                <a:solidFill>
                  <a:srgbClr val="071D49"/>
                </a:solidFill>
              </a:rPr>
              <a:t>c</a:t>
            </a:r>
            <a:r>
              <a:rPr lang="en-US" altLang="en-US" dirty="0">
                <a:solidFill>
                  <a:srgbClr val="071D49"/>
                </a:solidFill>
              </a:rPr>
              <a:t>No SAEs were drug related. </a:t>
            </a:r>
            <a:r>
              <a:rPr lang="en-US" altLang="en-US" baseline="30000" dirty="0">
                <a:solidFill>
                  <a:srgbClr val="071D49"/>
                </a:solidFill>
              </a:rPr>
              <a:t>d</a:t>
            </a:r>
            <a:r>
              <a:rPr lang="en-US" altLang="en-US" dirty="0">
                <a:solidFill>
                  <a:srgbClr val="071D49"/>
                </a:solidFill>
              </a:rPr>
              <a:t>Adjusted estimates based on a repeated measures model.</a:t>
            </a:r>
            <a:endParaRPr lang="en-GB" altLang="en-US" dirty="0">
              <a:solidFill>
                <a:srgbClr val="071D49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87DD1-1392-4C7E-9329-704F99DFA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461293"/>
              </p:ext>
            </p:extLst>
          </p:nvPr>
        </p:nvGraphicFramePr>
        <p:xfrm>
          <a:off x="711203" y="1209744"/>
          <a:ext cx="10815634" cy="4000500"/>
        </p:xfrm>
        <a:graphic>
          <a:graphicData uri="http://schemas.openxmlformats.org/drawingml/2006/table">
            <a:tbl>
              <a:tblPr firstRow="1" bandRow="1"/>
              <a:tblGrid>
                <a:gridCol w="612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3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n (%)</a:t>
                      </a: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DTG/3TC </a:t>
                      </a:r>
                      <a:br>
                        <a:rPr lang="en-GB" sz="13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300" b="1" kern="12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(N=369)</a:t>
                      </a:r>
                    </a:p>
                  </a:txBody>
                  <a:tcPr marL="45720" marR="4572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TAF-based regimen</a:t>
                      </a:r>
                      <a:br>
                        <a:rPr lang="en-GB" sz="13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3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(N=371)</a:t>
                      </a:r>
                    </a:p>
                  </a:txBody>
                  <a:tcPr marL="45720" marR="4572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 AE  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295 (80)</a:t>
                      </a:r>
                      <a:endParaRPr lang="en-GB" sz="13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292 (79)</a:t>
                      </a:r>
                      <a:endParaRPr lang="en-GB" sz="13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6669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 AE occurring in ≥5% of participants in either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Nasopharyngitis</a:t>
                      </a:r>
                      <a:b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Upper respiratory tract infection</a:t>
                      </a:r>
                      <a:b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Diarrhea</a:t>
                      </a:r>
                    </a:p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Headache</a:t>
                      </a:r>
                    </a:p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Syphilis</a:t>
                      </a:r>
                    </a:p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Back pain</a:t>
                      </a:r>
                    </a:p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Fatigue</a:t>
                      </a:r>
                    </a:p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Bronchitis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0" dirty="0">
                        <a:solidFill>
                          <a:srgbClr val="071D49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43 (12)</a:t>
                      </a:r>
                      <a:b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31 (8)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30 (8)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24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24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21 (6)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20 (5)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8 (2)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0" dirty="0">
                        <a:solidFill>
                          <a:srgbClr val="071D49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41 (11)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32 (9)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26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17 (5)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13 (4)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28 (8)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 (1)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 (5)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 drug-related grade 2-5 AE</a:t>
                      </a:r>
                      <a:r>
                        <a:rPr lang="en-US" sz="1300" b="1" i="0" baseline="3000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</a:t>
                      </a:r>
                      <a:endParaRPr lang="en-US" sz="1300" b="1" i="0" dirty="0">
                        <a:solidFill>
                          <a:srgbClr val="071D49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1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17 (5)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 (1)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32405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Drug-related grade 2-5 AEs</a:t>
                      </a:r>
                      <a:r>
                        <a:rPr lang="en-US" sz="1300" b="1" i="0" baseline="3000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occurring in ≥0.5% of participants in either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Insomnia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Constipation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Flatulence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Headache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br>
                        <a:rPr lang="en-GB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300" b="0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4 (1)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 (1)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 (1)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 (1)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br>
                        <a:rPr lang="en-GB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</a:br>
                      <a:r>
                        <a:rPr lang="en-GB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49601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AEs leading to withdrawal from the study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1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13 (4)</a:t>
                      </a:r>
                      <a:r>
                        <a:rPr lang="en-GB" sz="1300" b="1" i="0" baseline="3000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 (1)</a:t>
                      </a:r>
                      <a:endParaRPr lang="en-GB" sz="1300" b="1" i="0" baseline="0" dirty="0">
                        <a:solidFill>
                          <a:srgbClr val="071D49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0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Drug-related AEs leading to withdrawal from the study</a:t>
                      </a:r>
                    </a:p>
                  </a:txBody>
                  <a:tcPr marL="45720" marR="457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9 (2)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0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3756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 serious AE</a:t>
                      </a:r>
                      <a:r>
                        <a:rPr lang="en-US" sz="1300" b="1" i="0" baseline="3000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c</a:t>
                      </a:r>
                      <a:endParaRPr lang="en-US" sz="1300" b="1" i="0" dirty="0">
                        <a:solidFill>
                          <a:srgbClr val="071D49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1" i="0" baseline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21 (6)</a:t>
                      </a:r>
                      <a:r>
                        <a:rPr lang="en-GB" sz="1300" b="1" i="0" baseline="3000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300" b="1" i="0" dirty="0">
                          <a:solidFill>
                            <a:srgbClr val="071D49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16 (4)</a:t>
                      </a:r>
                    </a:p>
                  </a:txBody>
                  <a:tcPr marL="45720" marR="4572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03982"/>
                  </a:ext>
                </a:extLst>
              </a:tr>
            </a:tbl>
          </a:graphicData>
        </a:graphic>
      </p:graphicFrame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C792D42F-DCF9-4E5F-BFA0-F387BFAA2AB7}"/>
              </a:ext>
            </a:extLst>
          </p:cNvPr>
          <p:cNvSpPr txBox="1">
            <a:spLocks/>
          </p:cNvSpPr>
          <p:nvPr/>
        </p:nvSpPr>
        <p:spPr>
          <a:xfrm>
            <a:off x="714308" y="5318309"/>
            <a:ext cx="11048207" cy="5104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800" kern="1200" spc="-50" baseline="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140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110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EB1852"/>
              </a:buClr>
              <a:buFont typeface="Arial" panose="020B0604020202020204" pitchFamily="34" charset="0"/>
              <a:buChar char="•"/>
              <a:defRPr sz="85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100" b="1" kern="1200">
                <a:solidFill>
                  <a:srgbClr val="E40046"/>
                </a:solidFill>
                <a:latin typeface="Raleway" panose="020B0503030101060003" pitchFamily="34" charset="0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rgbClr val="071D49"/>
                </a:solidFill>
                <a:latin typeface="Raleway" panose="020B0503030101060003" pitchFamily="34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eaLnBrk="0" hangingPunct="0">
              <a:spcBef>
                <a:spcPts val="1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Week 48, a similar adjusted mean increase</a:t>
            </a:r>
            <a:r>
              <a:rPr lang="en-GB" sz="1400" kern="0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400" kern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baseline in weight of 0.8 kg was observed in both treatment groups</a:t>
            </a:r>
          </a:p>
          <a:p>
            <a:pPr marL="285750" indent="-285750" eaLnBrk="0" hangingPunct="0">
              <a:spcBef>
                <a:spcPts val="1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weight was reported as an AE in 3 (1%) participants treated with DTG/3TC and in 6 (2%) treated with a TAF-based regimen</a:t>
            </a:r>
            <a:endParaRPr lang="en-US" sz="1600" kern="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B3BB50B2-08CE-4B7F-B663-C211F8B84128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3614820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A261-B602-4ED2-B487-6A5A7B3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All Adverse Events by Subgroup: Week 48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8FD3F3-D464-49BF-92F1-FE3423303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13</a:t>
            </a:fld>
            <a:endParaRPr lang="en-GB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04DDAE0B-D81E-40B7-B1A5-DC4F3A5B6C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206262"/>
              </p:ext>
            </p:extLst>
          </p:nvPr>
        </p:nvGraphicFramePr>
        <p:xfrm>
          <a:off x="990601" y="1378128"/>
          <a:ext cx="10210799" cy="40233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25494008"/>
                    </a:ext>
                  </a:extLst>
                </a:gridCol>
                <a:gridCol w="1754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193">
                  <a:extLst>
                    <a:ext uri="{9D8B030D-6E8A-4147-A177-3AD203B41FA5}">
                      <a16:colId xmlns:a16="http://schemas.microsoft.com/office/drawing/2014/main" val="4081804324"/>
                    </a:ext>
                  </a:extLst>
                </a:gridCol>
                <a:gridCol w="177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962">
                  <a:extLst>
                    <a:ext uri="{9D8B030D-6E8A-4147-A177-3AD203B41FA5}">
                      <a16:colId xmlns:a16="http://schemas.microsoft.com/office/drawing/2014/main" val="27706355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DTG/3TC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u="none" strike="noStrike" cap="none" normalizeH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TAF-based regimen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469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Subgroup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3038" indent="-173038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295/369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292/371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463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</a:t>
                      </a: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&lt;35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100/130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94/119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3736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u="none" strike="noStrike" baseline="0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to &lt;50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129/160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131/161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888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3736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u="none" strike="noStrike" baseline="0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66/79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67/91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9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baseline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21/25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23/33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504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274/344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269/338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952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u="none" strike="noStrike" kern="120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</a:t>
                      </a: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242/297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234/288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or African American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35/50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39/58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647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818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15016"/>
                  </a:ext>
                </a:extLst>
              </a:tr>
            </a:tbl>
          </a:graphicData>
        </a:graphic>
      </p:graphicFrame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F634BB7E-BA21-4050-A0B7-10DE1038FEA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1707930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8A261-B602-4ED2-B487-6A5A7B3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All Adverse Events by Subgroup: Week 48 Analysis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8FD3F3-D464-49BF-92F1-FE3423303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04DDAE0B-D81E-40B7-B1A5-DC4F3A5B6C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381688"/>
              </p:ext>
            </p:extLst>
          </p:nvPr>
        </p:nvGraphicFramePr>
        <p:xfrm>
          <a:off x="990601" y="1378128"/>
          <a:ext cx="10210799" cy="23469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4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560">
                  <a:extLst>
                    <a:ext uri="{9D8B030D-6E8A-4147-A177-3AD203B41FA5}">
                      <a16:colId xmlns:a16="http://schemas.microsoft.com/office/drawing/2014/main" val="3625494008"/>
                    </a:ext>
                  </a:extLst>
                </a:gridCol>
                <a:gridCol w="1754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193">
                  <a:extLst>
                    <a:ext uri="{9D8B030D-6E8A-4147-A177-3AD203B41FA5}">
                      <a16:colId xmlns:a16="http://schemas.microsoft.com/office/drawing/2014/main" val="4081804324"/>
                    </a:ext>
                  </a:extLst>
                </a:gridCol>
                <a:gridCol w="177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962">
                  <a:extLst>
                    <a:ext uri="{9D8B030D-6E8A-4147-A177-3AD203B41FA5}">
                      <a16:colId xmlns:a16="http://schemas.microsoft.com/office/drawing/2014/main" val="27706355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DTG/3TC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u="none" strike="noStrike" cap="none" normalizeH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TAF-based regimen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469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Subgroup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third agent class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224/289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227/296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6478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NNRTI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44/51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40/47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8181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27/29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25/28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15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CD4+ cell count, cells/mm</a:t>
                      </a:r>
                      <a:r>
                        <a:rPr lang="en-US" sz="1600" b="0" i="0" u="none" strike="noStrike" baseline="3000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&lt;350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26/35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23/30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29234"/>
                  </a:ext>
                </a:extLst>
              </a:tr>
              <a:tr h="221372">
                <a:tc vMerge="1">
                  <a:txBody>
                    <a:bodyPr/>
                    <a:lstStyle/>
                    <a:p>
                      <a:pPr marL="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i="0" u="none" strike="noStrike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≥350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269/334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269/341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60328"/>
                  </a:ext>
                </a:extLst>
              </a:tr>
            </a:tbl>
          </a:graphicData>
        </a:graphic>
      </p:graphicFrame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F634BB7E-BA21-4050-A0B7-10DE1038FEA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1550394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2464DCC-FACA-46BB-9593-B628A7F839C2}"/>
              </a:ext>
            </a:extLst>
          </p:cNvPr>
          <p:cNvGrpSpPr/>
          <p:nvPr/>
        </p:nvGrpSpPr>
        <p:grpSpPr>
          <a:xfrm>
            <a:off x="1573900" y="1229175"/>
            <a:ext cx="4860758" cy="2133496"/>
            <a:chOff x="964156" y="1594164"/>
            <a:chExt cx="4860758" cy="2347216"/>
          </a:xfrm>
        </p:grpSpPr>
        <p:graphicFrame>
          <p:nvGraphicFramePr>
            <p:cNvPr id="10" name="Chart 10">
              <a:extLst>
                <a:ext uri="{FF2B5EF4-FFF2-40B4-BE49-F238E27FC236}">
                  <a16:creationId xmlns:a16="http://schemas.microsoft.com/office/drawing/2014/main" id="{2EEADA86-2659-445C-9F40-4B3574F1392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40466014"/>
                </p:ext>
              </p:extLst>
            </p:nvPr>
          </p:nvGraphicFramePr>
          <p:xfrm>
            <a:off x="964156" y="1594164"/>
            <a:ext cx="4860758" cy="20422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F71C1E-331C-48A9-9AF1-51BF306F0CC2}"/>
                </a:ext>
              </a:extLst>
            </p:cNvPr>
            <p:cNvSpPr txBox="1"/>
            <p:nvPr/>
          </p:nvSpPr>
          <p:spPr>
            <a:xfrm>
              <a:off x="2748658" y="3094861"/>
              <a:ext cx="1498433" cy="846519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eGFR from creatinine, 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CKD-EPI 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(mL/min/1.73 m</a:t>
              </a:r>
              <a:r>
                <a:rPr lang="en-US" sz="1100" baseline="300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E92FEB3-EACD-4A89-93C1-093B516A9F7C}"/>
                </a:ext>
              </a:extLst>
            </p:cNvPr>
            <p:cNvSpPr txBox="1"/>
            <p:nvPr/>
          </p:nvSpPr>
          <p:spPr>
            <a:xfrm>
              <a:off x="1850289" y="3094861"/>
              <a:ext cx="899551" cy="43088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(µmol/L)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7E9AFF9-254E-442A-B578-F1CA8B178634}"/>
                </a:ext>
              </a:extLst>
            </p:cNvPr>
            <p:cNvSpPr txBox="1"/>
            <p:nvPr/>
          </p:nvSpPr>
          <p:spPr>
            <a:xfrm>
              <a:off x="4029639" y="3094861"/>
              <a:ext cx="1560915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eGFR from cystatin C, 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CKD-EPI (mL/min/1.73 m</a:t>
              </a:r>
              <a:r>
                <a:rPr lang="en-US" sz="1100" baseline="300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863482A-2CB7-4D73-8170-172E4775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Changes From Baseline in Renal and Bone Biomarkers </a:t>
            </a:r>
            <a:br>
              <a:rPr lang="en-US" dirty="0"/>
            </a:br>
            <a:r>
              <a:rPr lang="en-US" dirty="0"/>
              <a:t>at Week 48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2C4140-C2DA-43D0-B72D-1B78D7DFF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ED475-F940-4B04-BAA5-1BEC9973F2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47412"/>
            <a:ext cx="11143488" cy="425654"/>
          </a:xfrm>
        </p:spPr>
        <p:txBody>
          <a:bodyPr/>
          <a:lstStyle/>
          <a:p>
            <a:r>
              <a:rPr lang="en-US" baseline="30000" dirty="0"/>
              <a:t>a</a:t>
            </a:r>
            <a:r>
              <a:rPr lang="en-US" dirty="0"/>
              <a:t>Estimated mean change from baseline at Week 48 in each group calculated from a repeated measures model adjusting for treatment, visit, baseline third agent class, CD4+ cell count (continuous), age (continuous), sex, race, body mass index (continuous), presence of diabetes mellitus, presence of hypertension, baseline biomarker (continuous), treatment-by-visit interaction, and baseline value-by-visit interaction, with visit as the repeated factor. </a:t>
            </a:r>
            <a:r>
              <a:rPr lang="en-US" baseline="30000" dirty="0"/>
              <a:t>b</a:t>
            </a:r>
            <a:r>
              <a:rPr lang="en-US" dirty="0"/>
              <a:t>Based on estimated geometric means ratio of Week 48 vs baseline. Based on the same model as plasma/serum markers except adjusting for log</a:t>
            </a:r>
            <a:r>
              <a:rPr lang="en-US" baseline="-25000" dirty="0"/>
              <a:t>e</a:t>
            </a:r>
            <a:r>
              <a:rPr lang="en-US" dirty="0"/>
              <a:t>-transformed baseline biomarker (continuous). </a:t>
            </a:r>
            <a:r>
              <a:rPr lang="en-US" baseline="30000" dirty="0"/>
              <a:t>c</a:t>
            </a:r>
            <a:r>
              <a:rPr lang="en-US" dirty="0"/>
              <a:t>Estimated mean change from baseline at Week 48 in each group calculated from a repeated measures model adjusting for treatment, visit, baseline third agent class, CD4+ cell count (continuous), age (continuous), sex, race, body mass index (continuous), smoking status, vitamin D use, baseline biomarker (continuous), treatment-by-visit interaction, and baseline value-by-visit interaction, with visit as the repeated factor. </a:t>
            </a:r>
            <a:br>
              <a:rPr lang="en-US" dirty="0"/>
            </a:br>
            <a:r>
              <a:rPr lang="en-US" dirty="0"/>
              <a:t>*</a:t>
            </a:r>
            <a:r>
              <a:rPr lang="en-US" i="1" dirty="0"/>
              <a:t>P</a:t>
            </a:r>
            <a:r>
              <a:rPr lang="en-US" dirty="0"/>
              <a:t>&lt;0.05. **</a:t>
            </a:r>
            <a:r>
              <a:rPr lang="en-US" i="1" dirty="0"/>
              <a:t>P</a:t>
            </a:r>
            <a:r>
              <a:rPr lang="en-US" dirty="0"/>
              <a:t>&lt;0.001.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EC8DEE-6218-4690-9FA5-02827BB9F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312463"/>
              </p:ext>
            </p:extLst>
          </p:nvPr>
        </p:nvGraphicFramePr>
        <p:xfrm>
          <a:off x="7246512" y="1230733"/>
          <a:ext cx="2673476" cy="203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69">
                  <a:extLst>
                    <a:ext uri="{9D8B030D-6E8A-4147-A177-3AD203B41FA5}">
                      <a16:colId xmlns:a16="http://schemas.microsoft.com/office/drawing/2014/main" val="103938125"/>
                    </a:ext>
                  </a:extLst>
                </a:gridCol>
                <a:gridCol w="2437607">
                  <a:extLst>
                    <a:ext uri="{9D8B030D-6E8A-4147-A177-3AD203B41FA5}">
                      <a16:colId xmlns:a16="http://schemas.microsoft.com/office/drawing/2014/main" val="2626985705"/>
                    </a:ext>
                  </a:extLst>
                </a:gridCol>
              </a:tblGrid>
              <a:tr h="197092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44546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21117"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DTG/3TC (N=369)</a:t>
                      </a:r>
                    </a:p>
                  </a:txBody>
                  <a:tcPr marL="0" marR="0" marT="0" marB="2111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524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98B9E1-9129-4E7A-B34F-1550E637D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233046"/>
              </p:ext>
            </p:extLst>
          </p:nvPr>
        </p:nvGraphicFramePr>
        <p:xfrm>
          <a:off x="9290716" y="1230733"/>
          <a:ext cx="2673476" cy="203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69">
                  <a:extLst>
                    <a:ext uri="{9D8B030D-6E8A-4147-A177-3AD203B41FA5}">
                      <a16:colId xmlns:a16="http://schemas.microsoft.com/office/drawing/2014/main" val="103938125"/>
                    </a:ext>
                  </a:extLst>
                </a:gridCol>
                <a:gridCol w="2437607">
                  <a:extLst>
                    <a:ext uri="{9D8B030D-6E8A-4147-A177-3AD203B41FA5}">
                      <a16:colId xmlns:a16="http://schemas.microsoft.com/office/drawing/2014/main" val="2626985705"/>
                    </a:ext>
                  </a:extLst>
                </a:gridCol>
              </a:tblGrid>
              <a:tr h="128128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71D4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117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71D4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TAF-based regimen (N=371)</a:t>
                      </a:r>
                    </a:p>
                  </a:txBody>
                  <a:tcPr marL="0" marR="0" marT="21117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921501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6FACDB35-C00D-49EB-90E5-CEF2D8862196}"/>
              </a:ext>
            </a:extLst>
          </p:cNvPr>
          <p:cNvGrpSpPr/>
          <p:nvPr/>
        </p:nvGrpSpPr>
        <p:grpSpPr>
          <a:xfrm>
            <a:off x="1669437" y="3407781"/>
            <a:ext cx="4547534" cy="3238354"/>
            <a:chOff x="5488428" y="1692822"/>
            <a:chExt cx="4547534" cy="3635142"/>
          </a:xfrm>
        </p:grpSpPr>
        <p:graphicFrame>
          <p:nvGraphicFramePr>
            <p:cNvPr id="9" name="Chart 10">
              <a:extLst>
                <a:ext uri="{FF2B5EF4-FFF2-40B4-BE49-F238E27FC236}">
                  <a16:creationId xmlns:a16="http://schemas.microsoft.com/office/drawing/2014/main" id="{733C5880-720B-43D2-BC8A-D852BE8530F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92188914"/>
                </p:ext>
              </p:extLst>
            </p:nvPr>
          </p:nvGraphicFramePr>
          <p:xfrm>
            <a:off x="5488428" y="1692822"/>
            <a:ext cx="4547534" cy="363514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D4E4A2E-0C1B-4AF0-8A5E-2DC9C75CFF3D}"/>
                </a:ext>
              </a:extLst>
            </p:cNvPr>
            <p:cNvSpPr txBox="1"/>
            <p:nvPr/>
          </p:nvSpPr>
          <p:spPr>
            <a:xfrm>
              <a:off x="6297271" y="3096972"/>
              <a:ext cx="968871" cy="60016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Protein/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(g/mol)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97D022C-A296-46E1-81FA-90E9D4123CD5}"/>
                </a:ext>
              </a:extLst>
            </p:cNvPr>
            <p:cNvSpPr txBox="1"/>
            <p:nvPr/>
          </p:nvSpPr>
          <p:spPr>
            <a:xfrm>
              <a:off x="7425312" y="3096972"/>
              <a:ext cx="1243316" cy="76944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Retinol-binding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protein/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(µg/mmol)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AF88009-6519-43DF-A5A9-9F6ED2D0F3B7}"/>
                </a:ext>
              </a:extLst>
            </p:cNvPr>
            <p:cNvSpPr txBox="1"/>
            <p:nvPr/>
          </p:nvSpPr>
          <p:spPr>
            <a:xfrm>
              <a:off x="8699649" y="3096972"/>
              <a:ext cx="1151190" cy="76944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Beta-2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microglobulin/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  <a:b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(mg/mmol)</a:t>
              </a:r>
            </a:p>
          </p:txBody>
        </p:sp>
      </p:grpSp>
      <p:sp>
        <p:nvSpPr>
          <p:cNvPr id="16" name="Left Bracket 15">
            <a:extLst>
              <a:ext uri="{FF2B5EF4-FFF2-40B4-BE49-F238E27FC236}">
                <a16:creationId xmlns:a16="http://schemas.microsoft.com/office/drawing/2014/main" id="{8DF1A8FD-EBD2-4763-9C2C-17FE91BCED03}"/>
              </a:ext>
            </a:extLst>
          </p:cNvPr>
          <p:cNvSpPr/>
          <p:nvPr/>
        </p:nvSpPr>
        <p:spPr>
          <a:xfrm rot="5400000">
            <a:off x="4136139" y="1547767"/>
            <a:ext cx="109520" cy="517523"/>
          </a:xfrm>
          <a:prstGeom prst="leftBracket">
            <a:avLst>
              <a:gd name="adj" fmla="val 0"/>
            </a:avLst>
          </a:prstGeom>
          <a:ln w="1270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142D36-D18C-4503-9DCA-F47C4522CD74}"/>
              </a:ext>
            </a:extLst>
          </p:cNvPr>
          <p:cNvSpPr txBox="1"/>
          <p:nvPr/>
        </p:nvSpPr>
        <p:spPr>
          <a:xfrm>
            <a:off x="4113684" y="1605404"/>
            <a:ext cx="15443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F2078201-99EA-4E8F-BB9C-A2F03E5C7462}"/>
              </a:ext>
            </a:extLst>
          </p:cNvPr>
          <p:cNvSpPr/>
          <p:nvPr/>
        </p:nvSpPr>
        <p:spPr>
          <a:xfrm rot="5400000">
            <a:off x="2968032" y="992116"/>
            <a:ext cx="109520" cy="520484"/>
          </a:xfrm>
          <a:prstGeom prst="leftBracket">
            <a:avLst>
              <a:gd name="adj" fmla="val 0"/>
            </a:avLst>
          </a:prstGeom>
          <a:ln w="1270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EBBF3D-485A-4293-987F-70D389EF30A0}"/>
              </a:ext>
            </a:extLst>
          </p:cNvPr>
          <p:cNvSpPr txBox="1"/>
          <p:nvPr/>
        </p:nvSpPr>
        <p:spPr>
          <a:xfrm>
            <a:off x="2945135" y="1045486"/>
            <a:ext cx="15531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6B6030-3877-4840-9109-9A0A4BEF0C2B}"/>
              </a:ext>
            </a:extLst>
          </p:cNvPr>
          <p:cNvSpPr txBox="1"/>
          <p:nvPr/>
        </p:nvSpPr>
        <p:spPr>
          <a:xfrm>
            <a:off x="119761" y="1674194"/>
            <a:ext cx="1471557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>
                <a:solidFill>
                  <a:srgbClr val="071D49"/>
                </a:solidFill>
              </a:rPr>
              <a:t>Plasma/Serum </a:t>
            </a:r>
            <a:br>
              <a:rPr lang="en-US" sz="1600" b="1" dirty="0">
                <a:solidFill>
                  <a:srgbClr val="071D49"/>
                </a:solidFill>
              </a:rPr>
            </a:br>
            <a:r>
              <a:rPr lang="en-US" sz="1600" b="1" dirty="0">
                <a:solidFill>
                  <a:srgbClr val="071D49"/>
                </a:solidFill>
              </a:rPr>
              <a:t>markers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161B81-1428-4A44-A2BB-DC79E4B03589}"/>
              </a:ext>
            </a:extLst>
          </p:cNvPr>
          <p:cNvSpPr txBox="1"/>
          <p:nvPr/>
        </p:nvSpPr>
        <p:spPr>
          <a:xfrm>
            <a:off x="211132" y="3999847"/>
            <a:ext cx="138018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>
                <a:solidFill>
                  <a:srgbClr val="071D49"/>
                </a:solidFill>
              </a:rPr>
              <a:t>Urine markers</a:t>
            </a:r>
          </a:p>
        </p:txBody>
      </p:sp>
      <p:graphicFrame>
        <p:nvGraphicFramePr>
          <p:cNvPr id="23" name="Chart 10">
            <a:extLst>
              <a:ext uri="{FF2B5EF4-FFF2-40B4-BE49-F238E27FC236}">
                <a16:creationId xmlns:a16="http://schemas.microsoft.com/office/drawing/2014/main" id="{779F9169-2588-4860-9E7C-C75DA43453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526344"/>
              </p:ext>
            </p:extLst>
          </p:nvPr>
        </p:nvGraphicFramePr>
        <p:xfrm>
          <a:off x="5585429" y="1432622"/>
          <a:ext cx="6302378" cy="377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DCF54E21-FAFA-4171-88CB-0006C1BC2121}"/>
              </a:ext>
            </a:extLst>
          </p:cNvPr>
          <p:cNvSpPr txBox="1"/>
          <p:nvPr/>
        </p:nvSpPr>
        <p:spPr>
          <a:xfrm>
            <a:off x="8856503" y="1667488"/>
            <a:ext cx="136736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b="1" dirty="0">
                <a:solidFill>
                  <a:srgbClr val="071D49"/>
                </a:solidFill>
              </a:rPr>
              <a:t>Bone markers</a:t>
            </a:r>
          </a:p>
        </p:txBody>
      </p:sp>
      <p:sp>
        <p:nvSpPr>
          <p:cNvPr id="25" name="Left Bracket 24">
            <a:extLst>
              <a:ext uri="{FF2B5EF4-FFF2-40B4-BE49-F238E27FC236}">
                <a16:creationId xmlns:a16="http://schemas.microsoft.com/office/drawing/2014/main" id="{9808C7C3-C213-4D6F-9C3C-8231BED69A53}"/>
              </a:ext>
            </a:extLst>
          </p:cNvPr>
          <p:cNvSpPr/>
          <p:nvPr/>
        </p:nvSpPr>
        <p:spPr>
          <a:xfrm rot="5400000">
            <a:off x="11027017" y="3148056"/>
            <a:ext cx="129813" cy="506904"/>
          </a:xfrm>
          <a:prstGeom prst="leftBracket">
            <a:avLst>
              <a:gd name="adj" fmla="val 0"/>
            </a:avLst>
          </a:prstGeom>
          <a:ln w="1270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CAD11C-C65E-456D-A66B-03AB7EE28218}"/>
              </a:ext>
            </a:extLst>
          </p:cNvPr>
          <p:cNvSpPr txBox="1"/>
          <p:nvPr/>
        </p:nvSpPr>
        <p:spPr>
          <a:xfrm>
            <a:off x="10974806" y="3161016"/>
            <a:ext cx="2342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EC2E23C7-F036-47A3-98F8-10D39A7FF528}"/>
              </a:ext>
            </a:extLst>
          </p:cNvPr>
          <p:cNvSpPr/>
          <p:nvPr/>
        </p:nvSpPr>
        <p:spPr>
          <a:xfrm rot="5400000">
            <a:off x="9870600" y="2125225"/>
            <a:ext cx="143940" cy="443240"/>
          </a:xfrm>
          <a:prstGeom prst="leftBracket">
            <a:avLst>
              <a:gd name="adj" fmla="val 0"/>
            </a:avLst>
          </a:prstGeom>
          <a:ln w="1270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546A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8E8816-9A3E-4516-9ABD-0214037E7E24}"/>
              </a:ext>
            </a:extLst>
          </p:cNvPr>
          <p:cNvSpPr txBox="1"/>
          <p:nvPr/>
        </p:nvSpPr>
        <p:spPr>
          <a:xfrm>
            <a:off x="9836100" y="2085234"/>
            <a:ext cx="21294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29" name="Left Bracket 28">
            <a:extLst>
              <a:ext uri="{FF2B5EF4-FFF2-40B4-BE49-F238E27FC236}">
                <a16:creationId xmlns:a16="http://schemas.microsoft.com/office/drawing/2014/main" id="{09A72721-DBC7-4707-861C-239CD2462FFA}"/>
              </a:ext>
            </a:extLst>
          </p:cNvPr>
          <p:cNvSpPr/>
          <p:nvPr/>
        </p:nvSpPr>
        <p:spPr>
          <a:xfrm rot="5400000">
            <a:off x="8730893" y="3156739"/>
            <a:ext cx="148472" cy="458772"/>
          </a:xfrm>
          <a:prstGeom prst="leftBracket">
            <a:avLst>
              <a:gd name="adj" fmla="val 0"/>
            </a:avLst>
          </a:prstGeom>
          <a:ln w="1270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E92327-6829-4965-A44B-EF11FA25356B}"/>
              </a:ext>
            </a:extLst>
          </p:cNvPr>
          <p:cNvSpPr txBox="1"/>
          <p:nvPr/>
        </p:nvSpPr>
        <p:spPr>
          <a:xfrm>
            <a:off x="8688012" y="3126778"/>
            <a:ext cx="2342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DA45A841-14F5-4034-93BD-1213E101CF9D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3097221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FC34-F193-49DC-B66A-D8F7235B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From Baseline in Serum Lipids at Week 48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C27A21-5C6B-4542-A906-8E85230D1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839C7-860B-41DC-B59E-4696BF2AC4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433556"/>
            <a:ext cx="11143488" cy="630325"/>
          </a:xfrm>
        </p:spPr>
        <p:txBody>
          <a:bodyPr/>
          <a:lstStyle/>
          <a:p>
            <a:r>
              <a:rPr lang="en-US" baseline="30000" dirty="0"/>
              <a:t>a</a:t>
            </a:r>
            <a:r>
              <a:rPr lang="en-US" dirty="0"/>
              <a:t>n = number of participants with non-missing fasting lipid data at baseline and Week 48, removing those with lipid-modifying agent administered at baseline (lipid data collected after initiation of a lipid-modifying agent were censored and an LOCF method was applied so that last available fasted, on-treatment lipid value before initiation of a lipid-modifying agent was used). </a:t>
            </a:r>
            <a:r>
              <a:rPr lang="en-US" baseline="30000" dirty="0"/>
              <a:t>b</a:t>
            </a:r>
            <a:r>
              <a:rPr lang="en-US" dirty="0"/>
              <a:t>Percent change from baseline based on adjusted ratio (Week 48 to baseline) in each group calculated from a repeated measures model applied to change from baseline in log</a:t>
            </a:r>
            <a:r>
              <a:rPr lang="en-US" baseline="-25000" dirty="0"/>
              <a:t>e</a:t>
            </a:r>
            <a:r>
              <a:rPr lang="en-US" dirty="0"/>
              <a:t>-transformed data adjusting for the following: treatment, visit, baseline third agent class, CD4+ cell count (continuous), log</a:t>
            </a:r>
            <a:r>
              <a:rPr lang="en-US" baseline="-25000" dirty="0"/>
              <a:t>e</a:t>
            </a:r>
            <a:r>
              <a:rPr lang="en-US" dirty="0"/>
              <a:t>-transformed baseline value (continuous), treatment-by-visit interaction, and baseline value-by-visit interaction, with visit as the repeated factor. *</a:t>
            </a:r>
            <a:r>
              <a:rPr lang="en-US" i="1" dirty="0"/>
              <a:t>P</a:t>
            </a:r>
            <a:r>
              <a:rPr lang="en-US" dirty="0"/>
              <a:t>=0.017. **</a:t>
            </a:r>
            <a:r>
              <a:rPr lang="en-US" i="1" dirty="0"/>
              <a:t>P</a:t>
            </a:r>
            <a:r>
              <a:rPr lang="en-US" dirty="0"/>
              <a:t>&lt;0.001. </a:t>
            </a:r>
            <a:endParaRPr lang="en-GB" altLang="en-US" dirty="0"/>
          </a:p>
        </p:txBody>
      </p:sp>
      <p:graphicFrame>
        <p:nvGraphicFramePr>
          <p:cNvPr id="44" name="Chart 10">
            <a:extLst>
              <a:ext uri="{FF2B5EF4-FFF2-40B4-BE49-F238E27FC236}">
                <a16:creationId xmlns:a16="http://schemas.microsoft.com/office/drawing/2014/main" id="{6B955F67-B5E4-4BE6-86DA-EB37D55AE7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089728"/>
              </p:ext>
            </p:extLst>
          </p:nvPr>
        </p:nvGraphicFramePr>
        <p:xfrm>
          <a:off x="1533615" y="1963506"/>
          <a:ext cx="9124950" cy="3385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0FF9C2B2-B370-4D6D-8F4A-AF6BC1BF5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37847"/>
              </p:ext>
            </p:extLst>
          </p:nvPr>
        </p:nvGraphicFramePr>
        <p:xfrm>
          <a:off x="3525697" y="1380306"/>
          <a:ext cx="6075503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03">
                  <a:extLst>
                    <a:ext uri="{9D8B030D-6E8A-4147-A177-3AD203B41FA5}">
                      <a16:colId xmlns:a16="http://schemas.microsoft.com/office/drawing/2014/main" val="103938125"/>
                    </a:ext>
                  </a:extLst>
                </a:gridCol>
                <a:gridCol w="2748119">
                  <a:extLst>
                    <a:ext uri="{9D8B030D-6E8A-4147-A177-3AD203B41FA5}">
                      <a16:colId xmlns:a16="http://schemas.microsoft.com/office/drawing/2014/main" val="2626985705"/>
                    </a:ext>
                  </a:extLst>
                </a:gridCol>
                <a:gridCol w="234445">
                  <a:extLst>
                    <a:ext uri="{9D8B030D-6E8A-4147-A177-3AD203B41FA5}">
                      <a16:colId xmlns:a16="http://schemas.microsoft.com/office/drawing/2014/main" val="4176404198"/>
                    </a:ext>
                  </a:extLst>
                </a:gridCol>
                <a:gridCol w="2884836">
                  <a:extLst>
                    <a:ext uri="{9D8B030D-6E8A-4147-A177-3AD203B41FA5}">
                      <a16:colId xmlns:a16="http://schemas.microsoft.com/office/drawing/2014/main" val="1376743270"/>
                    </a:ext>
                  </a:extLst>
                </a:gridCol>
              </a:tblGrid>
              <a:tr h="144380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="0" dirty="0">
                          <a:solidFill>
                            <a:srgbClr val="071D49"/>
                          </a:solidFill>
                        </a:rPr>
                        <a:t>DTG/3TC (N=275)</a:t>
                      </a:r>
                      <a:r>
                        <a:rPr lang="en-US" sz="1600" b="0" baseline="30000" dirty="0">
                          <a:solidFill>
                            <a:srgbClr val="071D49"/>
                          </a:solidFill>
                        </a:rPr>
                        <a:t>a</a:t>
                      </a:r>
                      <a:r>
                        <a:rPr lang="en-US" sz="1600" b="0" dirty="0">
                          <a:solidFill>
                            <a:srgbClr val="071D49"/>
                          </a:solidFill>
                        </a:rPr>
                        <a:t>   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="0" dirty="0">
                          <a:solidFill>
                            <a:srgbClr val="071D49"/>
                          </a:solidFill>
                        </a:rPr>
                        <a:t>TAF-based regimen (N=263)</a:t>
                      </a:r>
                      <a:r>
                        <a:rPr lang="en-US" sz="1600" b="0" baseline="30000" dirty="0">
                          <a:solidFill>
                            <a:srgbClr val="071D49"/>
                          </a:solidFill>
                        </a:rPr>
                        <a:t>a</a:t>
                      </a:r>
                      <a:endParaRPr lang="en-US" sz="1600" b="0" dirty="0">
                        <a:solidFill>
                          <a:srgbClr val="071D49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524387"/>
                  </a:ext>
                </a:extLst>
              </a:tr>
            </a:tbl>
          </a:graphicData>
        </a:graphic>
      </p:graphicFrame>
      <p:sp>
        <p:nvSpPr>
          <p:cNvPr id="46" name="Left Bracket 45">
            <a:extLst>
              <a:ext uri="{FF2B5EF4-FFF2-40B4-BE49-F238E27FC236}">
                <a16:creationId xmlns:a16="http://schemas.microsoft.com/office/drawing/2014/main" id="{BFD74614-9DD6-4D54-B3DA-1CC8C28D2DBF}"/>
              </a:ext>
            </a:extLst>
          </p:cNvPr>
          <p:cNvSpPr/>
          <p:nvPr/>
        </p:nvSpPr>
        <p:spPr>
          <a:xfrm rot="5400000">
            <a:off x="7962120" y="1715766"/>
            <a:ext cx="126462" cy="784964"/>
          </a:xfrm>
          <a:prstGeom prst="leftBracket">
            <a:avLst>
              <a:gd name="adj" fmla="val 0"/>
            </a:avLst>
          </a:prstGeom>
          <a:ln w="1905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546A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1C1CBA-7A42-4E25-B07F-99EC030CFF45}"/>
              </a:ext>
            </a:extLst>
          </p:cNvPr>
          <p:cNvSpPr txBox="1"/>
          <p:nvPr/>
        </p:nvSpPr>
        <p:spPr>
          <a:xfrm>
            <a:off x="7908234" y="1859906"/>
            <a:ext cx="2342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48" name="Left Bracket 47">
            <a:extLst>
              <a:ext uri="{FF2B5EF4-FFF2-40B4-BE49-F238E27FC236}">
                <a16:creationId xmlns:a16="http://schemas.microsoft.com/office/drawing/2014/main" id="{15234315-AECE-4C22-9E0E-C0B5CD55654F}"/>
              </a:ext>
            </a:extLst>
          </p:cNvPr>
          <p:cNvSpPr/>
          <p:nvPr/>
        </p:nvSpPr>
        <p:spPr>
          <a:xfrm rot="5400000">
            <a:off x="9557376" y="2189685"/>
            <a:ext cx="126462" cy="784964"/>
          </a:xfrm>
          <a:prstGeom prst="leftBracket">
            <a:avLst>
              <a:gd name="adj" fmla="val 0"/>
            </a:avLst>
          </a:prstGeom>
          <a:ln w="1905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546A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93F2F1-BF8C-4A4A-B134-A879D02421ED}"/>
              </a:ext>
            </a:extLst>
          </p:cNvPr>
          <p:cNvSpPr txBox="1"/>
          <p:nvPr/>
        </p:nvSpPr>
        <p:spPr>
          <a:xfrm>
            <a:off x="9503490" y="2333825"/>
            <a:ext cx="2342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50" name="Left Bracket 49">
            <a:extLst>
              <a:ext uri="{FF2B5EF4-FFF2-40B4-BE49-F238E27FC236}">
                <a16:creationId xmlns:a16="http://schemas.microsoft.com/office/drawing/2014/main" id="{7F388F60-2FC8-4EC8-8535-CF5CF0A1376C}"/>
              </a:ext>
            </a:extLst>
          </p:cNvPr>
          <p:cNvSpPr/>
          <p:nvPr/>
        </p:nvSpPr>
        <p:spPr>
          <a:xfrm rot="5400000">
            <a:off x="3187514" y="2155991"/>
            <a:ext cx="126462" cy="784964"/>
          </a:xfrm>
          <a:prstGeom prst="leftBracket">
            <a:avLst>
              <a:gd name="adj" fmla="val 0"/>
            </a:avLst>
          </a:prstGeom>
          <a:ln w="1905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546A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F928896-A969-49C1-B8C5-31CCBD3B3B07}"/>
              </a:ext>
            </a:extLst>
          </p:cNvPr>
          <p:cNvSpPr txBox="1"/>
          <p:nvPr/>
        </p:nvSpPr>
        <p:spPr>
          <a:xfrm>
            <a:off x="3133628" y="2300131"/>
            <a:ext cx="2342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E38F9CD2-6965-4C7D-8AC0-A9D8DEB09F75}"/>
              </a:ext>
            </a:extLst>
          </p:cNvPr>
          <p:cNvSpPr/>
          <p:nvPr/>
        </p:nvSpPr>
        <p:spPr>
          <a:xfrm rot="5400000">
            <a:off x="6396088" y="2102850"/>
            <a:ext cx="126462" cy="784964"/>
          </a:xfrm>
          <a:prstGeom prst="leftBracket">
            <a:avLst>
              <a:gd name="adj" fmla="val 0"/>
            </a:avLst>
          </a:prstGeom>
          <a:ln w="19050">
            <a:solidFill>
              <a:srgbClr val="071D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546A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A2F20D4-C063-4EDF-B465-4040EC8B61D0}"/>
              </a:ext>
            </a:extLst>
          </p:cNvPr>
          <p:cNvSpPr txBox="1"/>
          <p:nvPr/>
        </p:nvSpPr>
        <p:spPr>
          <a:xfrm>
            <a:off x="6342202" y="2246990"/>
            <a:ext cx="23423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  <p:sp>
        <p:nvSpPr>
          <p:cNvPr id="15" name="Text Placeholder 22">
            <a:extLst>
              <a:ext uri="{FF2B5EF4-FFF2-40B4-BE49-F238E27FC236}">
                <a16:creationId xmlns:a16="http://schemas.microsoft.com/office/drawing/2014/main" id="{5578243D-5881-483F-A025-66BAFFCB21BA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747411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FC34-F193-49DC-B66A-D8F7235B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3" y="152401"/>
            <a:ext cx="10871197" cy="838200"/>
          </a:xfrm>
        </p:spPr>
        <p:txBody>
          <a:bodyPr/>
          <a:lstStyle/>
          <a:p>
            <a:r>
              <a:rPr lang="en-US" dirty="0"/>
              <a:t>Improvements in Insulin Resistance by HOMA-IR in the DTG/3TC Group at Week 48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C27A21-5C6B-4542-A906-8E85230D1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839C7-860B-41DC-B59E-4696BF2AC4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1200" y="5727356"/>
            <a:ext cx="11143488" cy="336525"/>
          </a:xfrm>
        </p:spPr>
        <p:txBody>
          <a:bodyPr/>
          <a:lstStyle/>
          <a:p>
            <a:r>
              <a:rPr lang="en-US" dirty="0"/>
              <a:t>HOMA-IR, homeostasis model assessment–insulin resistance. Geometric mean ratio and 95% CI for post-baseline values based on a log</a:t>
            </a:r>
            <a:r>
              <a:rPr lang="en-US" baseline="-25000" dirty="0"/>
              <a:t>e</a:t>
            </a:r>
            <a:r>
              <a:rPr lang="en-US" dirty="0"/>
              <a:t> transformation. Change from baseline was calculated using a repeated measures model adjusting for treatment, visit, baseline third agent class, CD4+ cell count (continuous), age (continuous), sex, race, body mass index (continuous), presence of hypertension, log</a:t>
            </a:r>
            <a:r>
              <a:rPr lang="en-US" baseline="-25000" dirty="0"/>
              <a:t>e</a:t>
            </a:r>
            <a:r>
              <a:rPr lang="en-US" dirty="0"/>
              <a:t>-transformed baseline HOMA-IR, treatment-by-visit interaction, and baseline value-by-visit interaction, with visit as the repeated factor.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CA8A447F-F2B0-4186-93AC-5CD644748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710386"/>
              </p:ext>
            </p:extLst>
          </p:nvPr>
        </p:nvGraphicFramePr>
        <p:xfrm>
          <a:off x="1557118" y="1219200"/>
          <a:ext cx="9077764" cy="353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8DF8F7D1-6ED9-4CAC-B18F-1AEBD40DFB3E}"/>
              </a:ext>
            </a:extLst>
          </p:cNvPr>
          <p:cNvGrpSpPr/>
          <p:nvPr/>
        </p:nvGrpSpPr>
        <p:grpSpPr>
          <a:xfrm>
            <a:off x="2893831" y="3891575"/>
            <a:ext cx="7519551" cy="420064"/>
            <a:chOff x="2098635" y="4417653"/>
            <a:chExt cx="8921977" cy="371796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C244C65-D1CC-4C7D-BE91-28A71A689C85}"/>
                </a:ext>
              </a:extLst>
            </p:cNvPr>
            <p:cNvCxnSpPr/>
            <p:nvPr/>
          </p:nvCxnSpPr>
          <p:spPr>
            <a:xfrm>
              <a:off x="2098635" y="4417653"/>
              <a:ext cx="8921977" cy="0"/>
            </a:xfrm>
            <a:prstGeom prst="line">
              <a:avLst/>
            </a:prstGeom>
            <a:ln w="19050">
              <a:solidFill>
                <a:srgbClr val="071D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00AE9AE-CB07-428C-ABBA-293F3A9A6B25}"/>
                </a:ext>
              </a:extLst>
            </p:cNvPr>
            <p:cNvSpPr/>
            <p:nvPr/>
          </p:nvSpPr>
          <p:spPr>
            <a:xfrm>
              <a:off x="2197713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71D49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0D51BC-6F17-4223-9C5C-1A401494F1B4}"/>
                </a:ext>
              </a:extLst>
            </p:cNvPr>
            <p:cNvSpPr txBox="1"/>
            <p:nvPr/>
          </p:nvSpPr>
          <p:spPr>
            <a:xfrm>
              <a:off x="2130563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Baseline</a:t>
              </a: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E4DA41A-A919-4184-B3E0-5605F85B705D}"/>
                </a:ext>
              </a:extLst>
            </p:cNvPr>
            <p:cNvSpPr/>
            <p:nvPr/>
          </p:nvSpPr>
          <p:spPr>
            <a:xfrm>
              <a:off x="6523053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71D49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A68902F-3508-42B3-A5E9-246A7DD396A6}"/>
                </a:ext>
              </a:extLst>
            </p:cNvPr>
            <p:cNvSpPr txBox="1"/>
            <p:nvPr/>
          </p:nvSpPr>
          <p:spPr>
            <a:xfrm>
              <a:off x="6455901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40FE28-4BD5-4FF8-80EF-40135B8C3254}"/>
                </a:ext>
              </a:extLst>
            </p:cNvPr>
            <p:cNvSpPr/>
            <p:nvPr/>
          </p:nvSpPr>
          <p:spPr>
            <a:xfrm>
              <a:off x="10901463" y="4419614"/>
              <a:ext cx="0" cy="54864"/>
            </a:xfrm>
            <a:custGeom>
              <a:avLst/>
              <a:gdLst>
                <a:gd name="connsiteX0" fmla="*/ 0 w 0"/>
                <a:gd name="connsiteY0" fmla="*/ 0 h 106586"/>
                <a:gd name="connsiteX1" fmla="*/ 0 w 0"/>
                <a:gd name="connsiteY1" fmla="*/ 106586 h 10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06586">
                  <a:moveTo>
                    <a:pt x="0" y="0"/>
                  </a:moveTo>
                  <a:lnTo>
                    <a:pt x="0" y="106586"/>
                  </a:lnTo>
                </a:path>
              </a:pathLst>
            </a:custGeom>
            <a:noFill/>
            <a:ln w="19050">
              <a:solidFill>
                <a:srgbClr val="071D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071D49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845FE5D-6C96-42D7-BCF5-5FE5C878C3BD}"/>
                </a:ext>
              </a:extLst>
            </p:cNvPr>
            <p:cNvSpPr txBox="1"/>
            <p:nvPr/>
          </p:nvSpPr>
          <p:spPr>
            <a:xfrm>
              <a:off x="10834312" y="4506296"/>
              <a:ext cx="134302" cy="2831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48</a:t>
              </a:r>
            </a:p>
          </p:txBody>
        </p:sp>
      </p:grp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190250C9-DB1E-4D49-B20A-AABC9C1350C9}"/>
              </a:ext>
            </a:extLst>
          </p:cNvPr>
          <p:cNvSpPr txBox="1">
            <a:spLocks/>
          </p:cNvSpPr>
          <p:nvPr/>
        </p:nvSpPr>
        <p:spPr>
          <a:xfrm>
            <a:off x="623528" y="4724399"/>
            <a:ext cx="11144251" cy="914395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71D49"/>
                </a:solidFill>
              </a:rPr>
              <a:t>65% of participants in the DTG/3TC group and 74% in the TAF-based regimen group had insulin resistance defined as HOMA-IR ≥2 at Week 48 (odds ratio, 0.59; 95% CI, 0.40-0.87; </a:t>
            </a:r>
            <a:r>
              <a:rPr lang="en-US" sz="1800" i="1" dirty="0">
                <a:solidFill>
                  <a:srgbClr val="071D49"/>
                </a:solidFill>
              </a:rPr>
              <a:t>P</a:t>
            </a:r>
            <a:r>
              <a:rPr lang="en-US" sz="1800" dirty="0">
                <a:solidFill>
                  <a:srgbClr val="071D49"/>
                </a:solidFill>
              </a:rPr>
              <a:t>=0.008)</a:t>
            </a:r>
            <a:endParaRPr lang="en-GB" sz="1600" kern="0" baseline="30000" dirty="0">
              <a:solidFill>
                <a:srgbClr val="071D49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EBCC46-F185-4E1F-9B42-8F80808A719D}"/>
              </a:ext>
            </a:extLst>
          </p:cNvPr>
          <p:cNvSpPr txBox="1"/>
          <p:nvPr/>
        </p:nvSpPr>
        <p:spPr>
          <a:xfrm>
            <a:off x="10577854" y="2737998"/>
            <a:ext cx="113726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800"/>
              </a:spcBef>
            </a:pPr>
            <a:r>
              <a:rPr lang="en-US" sz="1600" b="1" i="1" dirty="0">
                <a:solidFill>
                  <a:schemeClr val="accent2"/>
                </a:solidFill>
              </a:rPr>
              <a:t>P</a:t>
            </a:r>
            <a:r>
              <a:rPr lang="en-US" sz="1600" b="1" dirty="0">
                <a:solidFill>
                  <a:schemeClr val="accent2"/>
                </a:solidFill>
              </a:rPr>
              <a:t>=0.001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0FD17E6E-028A-4800-AD68-969891E9B301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3298895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FF0F69-93C6-4682-8BB5-649045DB0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350964"/>
            <a:ext cx="11252200" cy="4303460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/>
              <a:t>Switching to DTG/3TC FDC was non-inferior to remaining on a TAF-based regimen through </a:t>
            </a:r>
            <a:br>
              <a:rPr lang="en-GB" altLang="en-US" dirty="0"/>
            </a:br>
            <a:r>
              <a:rPr lang="en-GB" altLang="en-US" dirty="0"/>
              <a:t>Week 48 in ART-experienced, virologically suppressed adults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/>
              <a:t>Efficacy by subgroup was consistent with overall Week 48 study results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No confirmed virologic withdrawals in the DTG/3TC group</a:t>
            </a:r>
          </a:p>
          <a:p>
            <a:pPr marL="461963" lvl="1" indent="-285750">
              <a:spcAft>
                <a:spcPts val="600"/>
              </a:spcAft>
            </a:pPr>
            <a:r>
              <a:rPr lang="en-US" sz="1800" dirty="0"/>
              <a:t>Zero resistance development in the DTG/3TC group</a:t>
            </a:r>
            <a:endParaRPr lang="en-GB" altLang="en-US" sz="18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dirty="0"/>
              <a:t>The safety profile of </a:t>
            </a:r>
            <a:r>
              <a:rPr lang="en-US" dirty="0"/>
              <a:t>DTG/3TC FDC wa</a:t>
            </a:r>
            <a:r>
              <a:rPr lang="en-US" altLang="en-US" dirty="0"/>
              <a:t>s consistent with the DTG and 3TC labels</a:t>
            </a:r>
          </a:p>
          <a:p>
            <a:pPr marL="457200" lvl="1" indent="-280988">
              <a:spcAft>
                <a:spcPts val="600"/>
              </a:spcAft>
            </a:pPr>
            <a:r>
              <a:rPr lang="en-US" altLang="en-US" sz="1800" dirty="0"/>
              <a:t>Improvements in lipids (TC, LDL, and TC/HDL) and insulin resistance were observed in the </a:t>
            </a:r>
            <a:br>
              <a:rPr lang="en-US" altLang="en-US" sz="1800" dirty="0"/>
            </a:br>
            <a:r>
              <a:rPr lang="en-US" altLang="en-US" sz="1800" dirty="0"/>
              <a:t>DTG/3TC group</a:t>
            </a:r>
          </a:p>
          <a:p>
            <a:pPr>
              <a:spcBef>
                <a:spcPts val="2200"/>
              </a:spcBef>
              <a:spcAft>
                <a:spcPts val="600"/>
              </a:spcAft>
            </a:pPr>
            <a:r>
              <a:rPr lang="en-GB" altLang="en-US" dirty="0"/>
              <a:t>Switching to DTG/3TC from a TAF-based regimen is effective in maintaining virologic suppression regardless of baseline regimen, patient, or disease characteristics</a:t>
            </a:r>
          </a:p>
          <a:p>
            <a:pPr>
              <a:spcAft>
                <a:spcPts val="600"/>
              </a:spcAft>
            </a:pPr>
            <a:endParaRPr lang="en-US" altLang="en-US" dirty="0"/>
          </a:p>
          <a:p>
            <a:pPr lvl="1" indent="0">
              <a:buNone/>
            </a:pPr>
            <a:endParaRPr lang="en-GB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6E7D6B-428B-4102-A218-0AE692B3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3A319-9A80-41C2-9AF3-B850E356D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BD9B6C40-CD34-40B1-83B7-0051344C0FF6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189004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0A1A-BCE1-4477-9DBB-D17C90CB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9A7E4A-1246-418F-B2A3-FD67F2380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74C8F4D-EBDF-48D6-8CEC-AACA78F8BCFE}"/>
              </a:ext>
            </a:extLst>
          </p:cNvPr>
          <p:cNvSpPr txBox="1">
            <a:spLocks/>
          </p:cNvSpPr>
          <p:nvPr/>
        </p:nvSpPr>
        <p:spPr>
          <a:xfrm>
            <a:off x="624111" y="1281292"/>
            <a:ext cx="11144251" cy="10874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dirty="0"/>
              <a:t>We thank the study participants; their families and caregivers; investigators and site staff who participated in the study; and the ViiV Healthcare, GlaxoSmithKline, Pharmaceutical Product Development, and Phastar study team members</a:t>
            </a:r>
            <a:endParaRPr lang="en-GB" altLang="en-US" dirty="0"/>
          </a:p>
          <a:p>
            <a:endParaRPr lang="en-US" altLang="en-US" kern="0" dirty="0"/>
          </a:p>
          <a:p>
            <a:pPr lvl="1" indent="0">
              <a:buFont typeface="Arial" panose="020B0604020202020204" pitchFamily="34" charset="0"/>
              <a:buNone/>
            </a:pPr>
            <a:endParaRPr lang="en-GB" altLang="en-US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AC9D9E81-4275-4F19-8AD7-E3CBBB252E45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BE9B5AB-5D88-4D3C-8869-788D0DFBA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19514"/>
              </p:ext>
            </p:extLst>
          </p:nvPr>
        </p:nvGraphicFramePr>
        <p:xfrm>
          <a:off x="635219" y="2454442"/>
          <a:ext cx="11140000" cy="3407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500">
                  <a:extLst>
                    <a:ext uri="{9D8B030D-6E8A-4147-A177-3AD203B41FA5}">
                      <a16:colId xmlns:a16="http://schemas.microsoft.com/office/drawing/2014/main" val="4217558173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3562012724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4227644430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2432317603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3777318913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3153790095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2464506496"/>
                    </a:ext>
                  </a:extLst>
                </a:gridCol>
                <a:gridCol w="1392500">
                  <a:extLst>
                    <a:ext uri="{9D8B030D-6E8A-4147-A177-3AD203B41FA5}">
                      <a16:colId xmlns:a16="http://schemas.microsoft.com/office/drawing/2014/main" val="1025659150"/>
                    </a:ext>
                  </a:extLst>
                </a:gridCol>
              </a:tblGrid>
              <a:tr h="340751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00" b="0" u="sng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Australia</a:t>
                      </a: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Baker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Bisshop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Bloch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McMahon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Moore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Pell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Roth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Schmidt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Smith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sv-SE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Woolley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endParaRPr lang="sv-SE" sz="1000" b="0" kern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sz="1000" b="0" u="sng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Belgium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De Wit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Florence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Lacor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Vandekerckhove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nl-NL" sz="1000" b="0" kern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Vandercam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</a:rPr>
                        <a:t>Canada</a:t>
                      </a:r>
                      <a:b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</a:b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Kasper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LeBlanc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Routy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Sasseville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Walmsley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u="sng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</a:rPr>
                        <a:t>France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Ajana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Bonnet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Girard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Katlama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Philibert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Pugliese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</a:rPr>
                        <a:t>Yazdanpanah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sng" kern="0" dirty="0">
                          <a:solidFill>
                            <a:schemeClr val="accent2"/>
                          </a:solidFill>
                          <a:latin typeface="+mn-lt"/>
                        </a:rPr>
                        <a:t>Germany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Arasteh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Bogner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Degen</a:t>
                      </a:r>
                      <a:endParaRPr lang="it-IT" sz="1000" b="0" kern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sng" kern="0" dirty="0">
                          <a:solidFill>
                            <a:schemeClr val="accent2"/>
                          </a:solidFill>
                          <a:latin typeface="+mn-lt"/>
                        </a:rPr>
                        <a:t>Germany (cont)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Jäger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Krznaric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Lutz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Postel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Scholten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Spinner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Stellbrink 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Stoll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Wyen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000" b="0" u="sng" kern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u="sng" kern="0" dirty="0">
                          <a:solidFill>
                            <a:schemeClr val="accent2"/>
                          </a:solidFill>
                          <a:latin typeface="+mn-lt"/>
                        </a:rPr>
                        <a:t>Japan</a:t>
                      </a: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Adachi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Igari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Kitazawa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Yokomaku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1000" b="0" kern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de-DE" sz="1000" b="0" u="sng" kern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u="sng" kern="0" dirty="0">
                          <a:solidFill>
                            <a:schemeClr val="accent2"/>
                          </a:solidFill>
                          <a:latin typeface="+mn-lt"/>
                        </a:rPr>
                        <a:t>Netherlands</a:t>
                      </a: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Rijnders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Spain </a:t>
                      </a:r>
                      <a:b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Angel-Moreno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Antela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Arribas Lopez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Bernal Morell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Bravo Urbieta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Crusells Canales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Deig Comerma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Domingo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Force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Galinda Puerto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Gil Anguita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Górgolas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Martinez Chamorro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Masia Canuto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Merino Munoz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Montero-Alonso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Ocampo Hermida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Pasquau Liano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Pérez Elias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Perez Stachowski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Spain (cont)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Pineda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Podzamczer Palter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Portilla Sogorb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Rubio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Santos Fernandez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Santos Gonzalez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Sanz Moreno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Vera Mendez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Vergas Garcia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Viciana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u="sng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United Kingdom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Arumainayagam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Chaponda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Clarke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Gompels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Pett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Ross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Ustianowski</a:t>
                      </a:r>
                      <a:endParaRPr lang="de-DE" sz="1000" b="0" kern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USA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Alozie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Batra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Benson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Berhe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Bolivar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Brennan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Brinson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err="1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Creticos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Crofoot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Cruickshank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Cunningham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Daar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DeJesus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Edelstein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Farabi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Felizarta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Flamm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Goldstein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Gupta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USA (cont)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Hagins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Henry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Johnson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Katner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Kinder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Lamarca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Martorell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Mayer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McDonald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McKellar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Melton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Mills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Mounzer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Ortiz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Osiyemi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Park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Patel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Prelutsky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Ramgopal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sng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USA (cont)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Ravi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Reddy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Rhame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Rodriguez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Ruane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Scarsella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Schneider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Schrader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Schreibman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Simon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Sims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Sinclair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Slim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Stein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Thedinger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Towner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Vanig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Wohlfeiler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Wurapa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000" b="0" kern="0" dirty="0">
                          <a:solidFill>
                            <a:schemeClr val="accent2"/>
                          </a:solidFill>
                          <a:latin typeface="+mn-lt"/>
                        </a:rPr>
                        <a:t>Zane</a:t>
                      </a:r>
                      <a:endParaRPr lang="en-US" sz="1000" b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649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55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6D3D52D0-0A72-4FF5-BD74-719B8C408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Jean van Wyk is an employee of ViiV Healthcare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9EB133E3-9DFE-4F2E-8086-AC3B3FA6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Disclosures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E05D0D7-B0BD-493F-8BA4-BB04DB289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D733F478-C552-452F-9C05-E232ABF01B7C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47EAAB-4ECF-4BAE-80D3-E4DBD9EBB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Two-drug regimens (2DRs) reduce the number of drugs for PLWHIV who need lifelong ART</a:t>
            </a:r>
            <a:r>
              <a:rPr lang="en-US" baseline="30000" dirty="0"/>
              <a:t>1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71D49"/>
                </a:solidFill>
              </a:rPr>
              <a:t>In the GEMINI-1 and GEMINI-2 studies, DTG + 3TC was non-inferior to DTG + TDF/FTC in </a:t>
            </a:r>
            <a:br>
              <a:rPr lang="en-GB" altLang="en-US" sz="2000" dirty="0">
                <a:solidFill>
                  <a:srgbClr val="071D49"/>
                </a:solidFill>
              </a:rPr>
            </a:br>
            <a:r>
              <a:rPr lang="en-GB" altLang="en-US" sz="2000" dirty="0">
                <a:solidFill>
                  <a:srgbClr val="071D49"/>
                </a:solidFill>
              </a:rPr>
              <a:t>HIV-1–infected treatment-naive adults at Week 48</a:t>
            </a:r>
            <a:r>
              <a:rPr lang="en-US" sz="2000" baseline="30000" dirty="0">
                <a:solidFill>
                  <a:srgbClr val="071D49"/>
                </a:solidFill>
              </a:rPr>
              <a:t>2</a:t>
            </a:r>
            <a:r>
              <a:rPr lang="en-GB" altLang="en-US" sz="2000" dirty="0">
                <a:solidFill>
                  <a:srgbClr val="071D49"/>
                </a:solidFill>
              </a:rPr>
              <a:t> and Week 96</a:t>
            </a:r>
            <a:r>
              <a:rPr lang="en-US" altLang="en-US" sz="2000" baseline="30000" dirty="0">
                <a:solidFill>
                  <a:srgbClr val="071D49"/>
                </a:solidFill>
              </a:rPr>
              <a:t>3</a:t>
            </a:r>
          </a:p>
          <a:p>
            <a:pPr lvl="2">
              <a:spcBef>
                <a:spcPts val="800"/>
              </a:spcBef>
              <a:spcAft>
                <a:spcPts val="300"/>
              </a:spcAft>
            </a:pPr>
            <a:r>
              <a:rPr lang="en-GB" altLang="en-US" sz="1800" dirty="0"/>
              <a:t>The results led to the marketing authorization of DTG/3TC </a:t>
            </a:r>
            <a:r>
              <a:rPr lang="en-GB" altLang="en-US" sz="1800" dirty="0">
                <a:solidFill>
                  <a:srgbClr val="071D49"/>
                </a:solidFill>
              </a:rPr>
              <a:t>fixed-dose combination (FDC; </a:t>
            </a:r>
            <a:r>
              <a:rPr lang="en-GB" altLang="en-US" sz="1800" dirty="0"/>
              <a:t>DOVATO) </a:t>
            </a:r>
            <a:br>
              <a:rPr lang="en-GB" altLang="en-US" sz="1800" dirty="0"/>
            </a:br>
            <a:r>
              <a:rPr lang="en-GB" altLang="en-US" sz="1800" dirty="0"/>
              <a:t>as a once-daily, single-tablet 2DR by the US Food and Drug Administration and the European </a:t>
            </a:r>
            <a:br>
              <a:rPr lang="en-GB" altLang="en-US" sz="1800" dirty="0"/>
            </a:br>
            <a:r>
              <a:rPr lang="en-GB" altLang="en-US" sz="1800" dirty="0"/>
              <a:t>Medicines Agency</a:t>
            </a:r>
            <a:endParaRPr lang="en-US" sz="1800" dirty="0"/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TANGO is an ongoing phase III, non-inferiority trial evaluating efficacy and safety of a switch </a:t>
            </a:r>
            <a:br>
              <a:rPr lang="en-US" altLang="en-US" dirty="0"/>
            </a:br>
            <a:r>
              <a:rPr lang="en-US" altLang="en-US" dirty="0"/>
              <a:t>to DTG/3TC FDC in HIV-1–infected adults with virologic suppression on a 3- or 4-drug </a:t>
            </a:r>
            <a:br>
              <a:rPr lang="en-US" altLang="en-US" dirty="0"/>
            </a:br>
            <a:r>
              <a:rPr lang="en-US" altLang="en-US" dirty="0"/>
              <a:t>TAF-based regimen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Here we present a key secondary endpoint from the TANGO study: Snapshot virologic success </a:t>
            </a:r>
            <a:br>
              <a:rPr lang="en-US" altLang="en-US" dirty="0"/>
            </a:br>
            <a:r>
              <a:rPr lang="en-US" altLang="en-US" dirty="0"/>
              <a:t>by baseline third agent class, demographics, and disease characteristics </a:t>
            </a:r>
            <a:r>
              <a:rPr lang="en-US" altLang="en-US" dirty="0">
                <a:solidFill>
                  <a:srgbClr val="071D49"/>
                </a:solidFill>
              </a:rPr>
              <a:t>at Week 48</a:t>
            </a:r>
            <a:endParaRPr lang="en-GB" altLang="en-US" dirty="0">
              <a:solidFill>
                <a:srgbClr val="071D49"/>
              </a:solidFill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D0FF27-2C3C-4641-AC23-5E017791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DBC60-5C34-40E5-B4BE-507064DA6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0887DE-9D43-4230-965F-7D65EF4BB9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en-US" b="1" dirty="0"/>
              <a:t>1. </a:t>
            </a:r>
            <a:r>
              <a:rPr lang="en-US" dirty="0"/>
              <a:t>Kelly et al. </a:t>
            </a:r>
            <a:r>
              <a:rPr lang="en-US" i="1" dirty="0"/>
              <a:t>Drugs</a:t>
            </a:r>
            <a:r>
              <a:rPr lang="en-US" dirty="0"/>
              <a:t>. 2016;76:523-531. </a:t>
            </a:r>
            <a:r>
              <a:rPr lang="en-US" altLang="en-US" b="1" dirty="0"/>
              <a:t>2.</a:t>
            </a:r>
            <a:r>
              <a:rPr lang="en-US" altLang="en-US" dirty="0"/>
              <a:t> Cahn et al. </a:t>
            </a:r>
            <a:r>
              <a:rPr lang="en-US" altLang="en-US" i="1" dirty="0"/>
              <a:t>Lancet</a:t>
            </a:r>
            <a:r>
              <a:rPr lang="en-US" altLang="en-US" dirty="0"/>
              <a:t>. 2019;393:143-155. </a:t>
            </a:r>
            <a:r>
              <a:rPr lang="da-DK" altLang="en-US" b="1" dirty="0"/>
              <a:t>3. </a:t>
            </a:r>
            <a:r>
              <a:rPr lang="da-DK" altLang="en-US" dirty="0"/>
              <a:t>Cahn et al. IAS 2019; Mexico City, Mexico. Slides WEAB0404LB.</a:t>
            </a:r>
            <a:r>
              <a:rPr lang="en-US" altLang="en-US" dirty="0"/>
              <a:t> </a:t>
            </a:r>
          </a:p>
        </p:txBody>
      </p:sp>
      <p:sp>
        <p:nvSpPr>
          <p:cNvPr id="6" name="Text Placeholder 22">
            <a:extLst>
              <a:ext uri="{FF2B5EF4-FFF2-40B4-BE49-F238E27FC236}">
                <a16:creationId xmlns:a16="http://schemas.microsoft.com/office/drawing/2014/main" id="{7583E9EB-2FBB-4DA7-8CFC-EEA4CC0D8B11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237928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13A64-1EFF-44F8-9513-FF796DA1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TANGO Phase III Study Design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9B7969-9E5B-4BE9-8AE1-38DE7D762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7FFA9-3B68-4C8A-9248-06F414F7F89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en-US" baseline="30000" dirty="0"/>
              <a:t>a</a:t>
            </a:r>
            <a:r>
              <a:rPr lang="en-US" altLang="en-US" dirty="0"/>
              <a:t>Stratified by baseline third agent class (PI, INSTI, or NNRTI). </a:t>
            </a:r>
            <a:r>
              <a:rPr lang="en-US" altLang="en-US" baseline="30000" dirty="0"/>
              <a:t>b</a:t>
            </a:r>
            <a:r>
              <a:rPr lang="en-US" altLang="en-US" dirty="0"/>
              <a:t>Two patients excluded who were randomized but not exposed to study drug. </a:t>
            </a:r>
            <a:r>
              <a:rPr lang="en-US" altLang="en-US" baseline="30000" dirty="0"/>
              <a:t>c</a:t>
            </a:r>
            <a:r>
              <a:rPr lang="en-US" altLang="en-US" dirty="0"/>
              <a:t>Participants with initial TDF treatment who switched to TAF ≥3 months before screening, with no </a:t>
            </a:r>
            <a:br>
              <a:rPr lang="en-US" altLang="en-US" dirty="0"/>
            </a:br>
            <a:r>
              <a:rPr lang="en-US" altLang="en-US" dirty="0"/>
              <a:t>changes to other drugs in their regimen, were also eligible. </a:t>
            </a:r>
            <a:r>
              <a:rPr lang="en-US" altLang="en-US" baseline="30000" dirty="0"/>
              <a:t>d</a:t>
            </a:r>
            <a:r>
              <a:rPr lang="en-US" altLang="en-US" dirty="0"/>
              <a:t>4% non-inferiority margin. </a:t>
            </a:r>
            <a:r>
              <a:rPr lang="en-US" altLang="en-US" baseline="30000" dirty="0"/>
              <a:t>e</a:t>
            </a:r>
            <a:r>
              <a:rPr lang="en-US" altLang="en-US" dirty="0"/>
              <a:t>Includes participants who changed a background therapy component or discontinued study treatment for lack of efficacy before Week 48, or who had </a:t>
            </a:r>
            <a:br>
              <a:rPr lang="en-US" altLang="en-US" dirty="0"/>
            </a:br>
            <a:r>
              <a:rPr lang="en-US" altLang="en-US" dirty="0"/>
              <a:t>HIV-1 RNA ≥50 c/mL in the 48-week window.</a:t>
            </a:r>
            <a:endParaRPr lang="en-US" altLang="en-US" baseline="30000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051AB89-B868-4B16-9472-22B90FD577CA}"/>
              </a:ext>
            </a:extLst>
          </p:cNvPr>
          <p:cNvGrpSpPr/>
          <p:nvPr/>
        </p:nvGrpSpPr>
        <p:grpSpPr>
          <a:xfrm>
            <a:off x="875183" y="1276586"/>
            <a:ext cx="10441635" cy="4272696"/>
            <a:chOff x="810837" y="1276586"/>
            <a:chExt cx="10441635" cy="4272696"/>
          </a:xfrm>
        </p:grpSpPr>
        <p:sp>
          <p:nvSpPr>
            <p:cNvPr id="5" name="Text Box 26">
              <a:extLst>
                <a:ext uri="{FF2B5EF4-FFF2-40B4-BE49-F238E27FC236}">
                  <a16:creationId xmlns:a16="http://schemas.microsoft.com/office/drawing/2014/main" id="{BC605D71-D757-45EA-921E-C36FD9F2DB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3505" y="1276586"/>
              <a:ext cx="95449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1" algn="ctr">
                <a:spcAft>
                  <a:spcPts val="0"/>
                </a:spcAft>
                <a:buClr>
                  <a:schemeClr val="tx1"/>
                </a:buClr>
                <a:buNone/>
              </a:pPr>
              <a:r>
                <a:rPr lang="en-GB" b="1" dirty="0">
                  <a:solidFill>
                    <a:srgbClr val="071D49"/>
                  </a:solidFill>
                  <a:cs typeface="Arial" panose="020B0604020202020204" pitchFamily="34" charset="0"/>
                </a:rPr>
                <a:t>Randomized, open-label, multicenter, parallel-group, non-inferiority study</a:t>
              </a: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F03E8C79-CE65-4213-929E-5ED23E87B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869" y="2344317"/>
              <a:ext cx="5782581" cy="535233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DTG/3TC (N=369)</a:t>
              </a:r>
              <a:r>
                <a:rPr lang="en-US" sz="1600" b="1" baseline="30000" dirty="0">
                  <a:solidFill>
                    <a:schemeClr val="bg1"/>
                  </a:solidFill>
                </a:rPr>
                <a:t>b</a:t>
              </a:r>
              <a:endParaRPr lang="en-US" sz="16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FC10A911-7611-45B9-954B-FCB8772AA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438" y="3885279"/>
              <a:ext cx="10169424" cy="960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6497FEF9-B428-4B71-A708-B1EC2A16F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7172" y="4056256"/>
              <a:ext cx="50526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Day 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" name="Line 11">
              <a:extLst>
                <a:ext uri="{FF2B5EF4-FFF2-40B4-BE49-F238E27FC236}">
                  <a16:creationId xmlns:a16="http://schemas.microsoft.com/office/drawing/2014/main" id="{409ADA38-78C9-4760-A24A-AB183F6936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9808" y="3885279"/>
              <a:ext cx="0" cy="170977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Line 12">
              <a:extLst>
                <a:ext uri="{FF2B5EF4-FFF2-40B4-BE49-F238E27FC236}">
                  <a16:creationId xmlns:a16="http://schemas.microsoft.com/office/drawing/2014/main" id="{810F73D5-42FC-43C9-8236-2B83DB077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16462" y="3885279"/>
              <a:ext cx="0" cy="170977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Text Box 17">
              <a:extLst>
                <a:ext uri="{FF2B5EF4-FFF2-40B4-BE49-F238E27FC236}">
                  <a16:creationId xmlns:a16="http://schemas.microsoft.com/office/drawing/2014/main" id="{0758F467-84B4-4AA0-9707-86CAACE80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1952" y="1813595"/>
              <a:ext cx="1101585" cy="270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Screening </a:t>
              </a:r>
            </a:p>
          </p:txBody>
        </p:sp>
        <p:sp>
          <p:nvSpPr>
            <p:cNvPr id="12" name="AutoShape 4">
              <a:extLst>
                <a:ext uri="{FF2B5EF4-FFF2-40B4-BE49-F238E27FC236}">
                  <a16:creationId xmlns:a16="http://schemas.microsoft.com/office/drawing/2014/main" id="{BDF6D512-6381-4BC2-9C38-978D47307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869" y="3072939"/>
              <a:ext cx="4267694" cy="535233"/>
            </a:xfrm>
            <a:prstGeom prst="homePlate">
              <a:avLst>
                <a:gd name="adj" fmla="val 37877"/>
              </a:avLst>
            </a:prstGeom>
            <a:solidFill>
              <a:srgbClr val="FF6600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18288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TAF-based regimen (N=372)</a:t>
              </a:r>
              <a:r>
                <a:rPr lang="en-US" sz="1600" b="1" dirty="0">
                  <a:solidFill>
                    <a:srgbClr val="FFFFFF"/>
                  </a:solidFill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3" name="AutoShape 4">
              <a:extLst>
                <a:ext uri="{FF2B5EF4-FFF2-40B4-BE49-F238E27FC236}">
                  <a16:creationId xmlns:a16="http://schemas.microsoft.com/office/drawing/2014/main" id="{8E679BB3-628A-4866-A077-9F7540020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1577" y="2332325"/>
              <a:ext cx="1391605" cy="547225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9144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DTG/3TC </a:t>
              </a:r>
              <a:endParaRPr lang="en-US" sz="16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Text Box 18">
              <a:extLst>
                <a:ext uri="{FF2B5EF4-FFF2-40B4-BE49-F238E27FC236}">
                  <a16:creationId xmlns:a16="http://schemas.microsoft.com/office/drawing/2014/main" id="{93AB2678-7EDB-44F1-B4E6-98DA958A6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8044" y="4056256"/>
              <a:ext cx="619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Week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15" name="Text Box 18">
              <a:extLst>
                <a:ext uri="{FF2B5EF4-FFF2-40B4-BE49-F238E27FC236}">
                  <a16:creationId xmlns:a16="http://schemas.microsoft.com/office/drawing/2014/main" id="{DCE1C277-D27B-4813-9D63-7392E2D9F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5478" y="1813595"/>
              <a:ext cx="3056059" cy="270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9144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Early-switch phase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F6F5DF08-3E69-4DA7-B321-86A4C820FF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9207" y="1813595"/>
              <a:ext cx="1667920" cy="486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9144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Late-switch </a:t>
              </a:r>
              <a:b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phase</a:t>
              </a: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E90D5504-507C-47F4-AF65-BA3BFEFCB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8705" y="1813595"/>
              <a:ext cx="1943767" cy="486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tIns="9144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Continuation </a:t>
              </a:r>
              <a:endParaRPr lang="en-US" altLang="ja-JP" sz="1400" b="1" dirty="0">
                <a:solidFill>
                  <a:srgbClr val="071D49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4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phase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EB37DB2B-FED3-4D79-B7AE-0D5AC2F1B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8237" y="4056256"/>
              <a:ext cx="619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Week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144</a:t>
              </a:r>
            </a:p>
          </p:txBody>
        </p:sp>
        <p:sp>
          <p:nvSpPr>
            <p:cNvPr id="19" name="Line 12">
              <a:extLst>
                <a:ext uri="{FF2B5EF4-FFF2-40B4-BE49-F238E27FC236}">
                  <a16:creationId xmlns:a16="http://schemas.microsoft.com/office/drawing/2014/main" id="{0F4A86C8-42D2-4F0A-BC1E-73BA3F08E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8866" y="3885279"/>
              <a:ext cx="0" cy="170977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Line 12">
              <a:extLst>
                <a:ext uri="{FF2B5EF4-FFF2-40B4-BE49-F238E27FC236}">
                  <a16:creationId xmlns:a16="http://schemas.microsoft.com/office/drawing/2014/main" id="{D3DB00FA-904B-46BF-9E1C-5E61195D62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9487" y="3885279"/>
              <a:ext cx="0" cy="170977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" name="Line 12">
              <a:extLst>
                <a:ext uri="{FF2B5EF4-FFF2-40B4-BE49-F238E27FC236}">
                  <a16:creationId xmlns:a16="http://schemas.microsoft.com/office/drawing/2014/main" id="{024892FC-FD2C-45C6-95FE-60E2ED0E8B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67586" y="3885279"/>
              <a:ext cx="0" cy="170977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Text Box 18">
              <a:extLst>
                <a:ext uri="{FF2B5EF4-FFF2-40B4-BE49-F238E27FC236}">
                  <a16:creationId xmlns:a16="http://schemas.microsoft.com/office/drawing/2014/main" id="{25DB7FFF-F612-42B1-92BA-8BB133CD3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9280" y="4056256"/>
              <a:ext cx="6559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Week 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390CECC9-20C8-4FBA-B262-FA20CF087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922" y="4056256"/>
              <a:ext cx="619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Week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96</a:t>
              </a:r>
            </a:p>
          </p:txBody>
        </p:sp>
        <p:sp>
          <p:nvSpPr>
            <p:cNvPr id="24" name="AutoShape 2">
              <a:extLst>
                <a:ext uri="{FF2B5EF4-FFF2-40B4-BE49-F238E27FC236}">
                  <a16:creationId xmlns:a16="http://schemas.microsoft.com/office/drawing/2014/main" id="{DA03B806-839D-4169-9E25-F0DA63153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438" y="2084438"/>
              <a:ext cx="2720760" cy="1631393"/>
            </a:xfrm>
            <a:prstGeom prst="rightArrow">
              <a:avLst>
                <a:gd name="adj1" fmla="val 57009"/>
                <a:gd name="adj2" fmla="val 65033"/>
              </a:avLst>
            </a:prstGeom>
            <a:solidFill>
              <a:schemeClr val="bg1">
                <a:lumMod val="50000"/>
              </a:schemeClr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45720" rIns="0" anchor="ctr"/>
            <a:lstStyle/>
            <a:p>
              <a:pPr marL="58738" indent="-58738" fontAlgn="auto">
                <a:spcBef>
                  <a:spcPts val="0"/>
                </a:spcBef>
                <a:spcAft>
                  <a:spcPts val="0"/>
                </a:spcAft>
                <a:buClrTx/>
                <a:buFont typeface="Arial" panose="020B0604020202020204" pitchFamily="34" charset="0"/>
                <a:buChar char="•"/>
                <a:defRPr/>
              </a:pPr>
              <a:r>
                <a:rPr lang="en-US" sz="1200" b="1" dirty="0">
                  <a:solidFill>
                    <a:srgbClr val="FFFFFF"/>
                  </a:solidFill>
                  <a:cs typeface="Arial" panose="020B0604020202020204" pitchFamily="34" charset="0"/>
                </a:rPr>
                <a:t>Adults, virologically suppressed (HIV-1 RNA</a:t>
              </a:r>
              <a:br>
                <a:rPr lang="en-US" sz="1200" b="1" dirty="0">
                  <a:solidFill>
                    <a:srgbClr val="FFFFFF"/>
                  </a:solidFill>
                  <a:cs typeface="Arial" panose="020B0604020202020204" pitchFamily="34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Arial" panose="020B0604020202020204" pitchFamily="34" charset="0"/>
                </a:rPr>
                <a:t>&lt;50 c/mL) for &gt;6 months</a:t>
              </a:r>
            </a:p>
            <a:p>
              <a:pPr marL="58738" indent="-58738" fontAlgn="auto">
                <a:spcBef>
                  <a:spcPts val="0"/>
                </a:spcBef>
                <a:spcAft>
                  <a:spcPts val="0"/>
                </a:spcAft>
                <a:buClrTx/>
                <a:buFont typeface="Arial" panose="020B0604020202020204" pitchFamily="34" charset="0"/>
                <a:buChar char="•"/>
                <a:defRPr/>
              </a:pPr>
              <a:r>
                <a:rPr lang="en-US" sz="1200" b="1" dirty="0">
                  <a:solidFill>
                    <a:srgbClr val="FFFFFF"/>
                  </a:solidFill>
                  <a:cs typeface="Arial" panose="020B0604020202020204" pitchFamily="34" charset="0"/>
                </a:rPr>
                <a:t>Stable </a:t>
              </a:r>
              <a:r>
                <a:rPr lang="en-US" sz="1200" b="1" dirty="0">
                  <a:solidFill>
                    <a:srgbClr val="FFFFFF"/>
                  </a:solidFill>
                </a:rPr>
                <a:t>TAF-based regimen </a:t>
              </a:r>
              <a:endParaRPr lang="en-US" sz="1200" b="1" dirty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D363A26-805E-4BFE-B5A2-FF3D5B885031}"/>
                </a:ext>
              </a:extLst>
            </p:cNvPr>
            <p:cNvSpPr txBox="1"/>
            <p:nvPr/>
          </p:nvSpPr>
          <p:spPr>
            <a:xfrm>
              <a:off x="2711827" y="1813595"/>
              <a:ext cx="1529285" cy="440120"/>
            </a:xfrm>
            <a:prstGeom prst="rect">
              <a:avLst/>
            </a:prstGeom>
            <a:noFill/>
          </p:spPr>
          <p:txBody>
            <a:bodyPr wrap="square" lIns="0" tIns="9144" rIns="0" bIns="0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71D49"/>
                  </a:solidFill>
                </a:rPr>
                <a:t>Randomization</a:t>
              </a:r>
              <a:r>
                <a:rPr lang="en-US" sz="1400" b="1" baseline="30000" dirty="0">
                  <a:solidFill>
                    <a:srgbClr val="071D49"/>
                  </a:solidFill>
                </a:rPr>
                <a:t>a</a:t>
              </a:r>
              <a:br>
                <a:rPr lang="en-US" sz="1400" b="1" dirty="0">
                  <a:solidFill>
                    <a:srgbClr val="071D49"/>
                  </a:solidFill>
                </a:rPr>
              </a:br>
              <a:r>
                <a:rPr lang="en-US" sz="1400" b="1" dirty="0">
                  <a:solidFill>
                    <a:srgbClr val="071D49"/>
                  </a:solidFill>
                </a:rPr>
                <a:t>1:1</a:t>
              </a:r>
            </a:p>
          </p:txBody>
        </p:sp>
        <p:sp>
          <p:nvSpPr>
            <p:cNvPr id="26" name="Line 12">
              <a:extLst>
                <a:ext uri="{FF2B5EF4-FFF2-40B4-BE49-F238E27FC236}">
                  <a16:creationId xmlns:a16="http://schemas.microsoft.com/office/drawing/2014/main" id="{B1F95173-FE29-4730-A07B-679D4D7CB3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7449" y="3885279"/>
              <a:ext cx="0" cy="170977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Text Box 18">
              <a:extLst>
                <a:ext uri="{FF2B5EF4-FFF2-40B4-BE49-F238E27FC236}">
                  <a16:creationId xmlns:a16="http://schemas.microsoft.com/office/drawing/2014/main" id="{D898165F-DACA-44F8-91F4-42006D5A0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0334" y="4056256"/>
              <a:ext cx="6601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Week 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148</a:t>
              </a:r>
            </a:p>
          </p:txBody>
        </p:sp>
        <p:sp>
          <p:nvSpPr>
            <p:cNvPr id="28" name="Line 12">
              <a:extLst>
                <a:ext uri="{FF2B5EF4-FFF2-40B4-BE49-F238E27FC236}">
                  <a16:creationId xmlns:a16="http://schemas.microsoft.com/office/drawing/2014/main" id="{EBA2860E-A833-4C73-BC8E-5DB9314F0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1366" y="3885279"/>
              <a:ext cx="0" cy="171275"/>
            </a:xfrm>
            <a:prstGeom prst="line">
              <a:avLst/>
            </a:prstGeom>
            <a:noFill/>
            <a:ln w="28575">
              <a:solidFill>
                <a:srgbClr val="071D49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endParaRPr lang="ja-JP" altLang="en-US" sz="1400" b="1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" name="Text Box 18">
              <a:extLst>
                <a:ext uri="{FF2B5EF4-FFF2-40B4-BE49-F238E27FC236}">
                  <a16:creationId xmlns:a16="http://schemas.microsoft.com/office/drawing/2014/main" id="{00E9890C-A1B2-4202-9062-E6EE762B90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87909" y="4056256"/>
              <a:ext cx="6190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Week</a:t>
              </a:r>
              <a:b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</a:br>
              <a:r>
                <a:rPr lang="en-US" altLang="ja-JP" sz="1200" b="1" dirty="0">
                  <a:solidFill>
                    <a:srgbClr val="071D49"/>
                  </a:solidFill>
                  <a:cs typeface="Arial" panose="020B0604020202020204" pitchFamily="34" charset="0"/>
                </a:rPr>
                <a:t>196</a:t>
              </a:r>
            </a:p>
          </p:txBody>
        </p:sp>
        <p:sp>
          <p:nvSpPr>
            <p:cNvPr id="30" name="AutoShape 4">
              <a:extLst>
                <a:ext uri="{FF2B5EF4-FFF2-40B4-BE49-F238E27FC236}">
                  <a16:creationId xmlns:a16="http://schemas.microsoft.com/office/drawing/2014/main" id="{55F45263-D8B0-48AF-AC46-4E6255F62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1575" y="3072939"/>
              <a:ext cx="1391605" cy="529473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9144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DTG/3TC </a:t>
              </a:r>
              <a:endParaRPr lang="en-US" sz="16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1" name="AutoShape 4">
              <a:extLst>
                <a:ext uri="{FF2B5EF4-FFF2-40B4-BE49-F238E27FC236}">
                  <a16:creationId xmlns:a16="http://schemas.microsoft.com/office/drawing/2014/main" id="{025D5C8E-18E2-49B2-8FFD-7C2BA0C11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1769" y="3072939"/>
              <a:ext cx="1410601" cy="531393"/>
            </a:xfrm>
            <a:prstGeom prst="homePlate">
              <a:avLst>
                <a:gd name="adj" fmla="val 37877"/>
              </a:avLst>
            </a:prstGeom>
            <a:solidFill>
              <a:srgbClr val="002F5F"/>
            </a:solidFill>
            <a:ln w="1905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lIns="9144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sz="1600" b="1" dirty="0">
                  <a:solidFill>
                    <a:schemeClr val="bg1"/>
                  </a:solidFill>
                </a:rPr>
                <a:t>DTG/3TC </a:t>
              </a:r>
              <a:endParaRPr lang="en-US" sz="16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2FB46B5-3D79-43A6-8030-BAC86AF425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1443" y="4478974"/>
              <a:ext cx="0" cy="541467"/>
            </a:xfrm>
            <a:prstGeom prst="straightConnector1">
              <a:avLst/>
            </a:prstGeom>
            <a:ln w="28575">
              <a:solidFill>
                <a:srgbClr val="E3183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41">
              <a:extLst>
                <a:ext uri="{FF2B5EF4-FFF2-40B4-BE49-F238E27FC236}">
                  <a16:creationId xmlns:a16="http://schemas.microsoft.com/office/drawing/2014/main" id="{5E445B21-17A8-4B01-943A-BEDAAF78F1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0981" y="4714438"/>
              <a:ext cx="2140923" cy="5770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E31836"/>
              </a:solidFill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lIns="0" rIns="0" anchor="ctr" anchorCtr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</a:pPr>
              <a:r>
                <a:rPr lang="en-GB" altLang="ja-JP" sz="1050" b="1" dirty="0">
                  <a:solidFill>
                    <a:srgbClr val="E31836"/>
                  </a:solidFill>
                  <a:cs typeface="Arial" panose="020B0604020202020204" pitchFamily="34" charset="0"/>
                </a:rPr>
                <a:t>Primary endpoint</a:t>
              </a:r>
              <a:r>
                <a:rPr lang="en-GB" altLang="ja-JP" sz="1050" b="1" baseline="30000" dirty="0">
                  <a:solidFill>
                    <a:srgbClr val="E31836"/>
                  </a:solidFill>
                  <a:cs typeface="Arial" panose="020B0604020202020204" pitchFamily="34" charset="0"/>
                </a:rPr>
                <a:t>d</a:t>
              </a:r>
              <a:r>
                <a:rPr lang="en-GB" altLang="ja-JP" sz="1050" b="1" dirty="0">
                  <a:solidFill>
                    <a:srgbClr val="E31836"/>
                  </a:solidFill>
                  <a:cs typeface="Arial" panose="020B0604020202020204" pitchFamily="34" charset="0"/>
                </a:rPr>
                <a:t>: participants</a:t>
              </a:r>
              <a:br>
                <a:rPr lang="en-GB" altLang="ja-JP" sz="1050" b="1" dirty="0">
                  <a:solidFill>
                    <a:srgbClr val="E31836"/>
                  </a:solidFill>
                  <a:cs typeface="Arial" panose="020B0604020202020204" pitchFamily="34" charset="0"/>
                </a:rPr>
              </a:br>
              <a:r>
                <a:rPr lang="en-GB" altLang="ja-JP" sz="1050" b="1" dirty="0">
                  <a:solidFill>
                    <a:srgbClr val="E31836"/>
                  </a:solidFill>
                  <a:cs typeface="Arial" panose="020B0604020202020204" pitchFamily="34" charset="0"/>
                </a:rPr>
                <a:t>with virologic failure per </a:t>
              </a:r>
              <a:br>
                <a:rPr lang="en-GB" altLang="ja-JP" sz="1050" b="1" dirty="0">
                  <a:solidFill>
                    <a:srgbClr val="E31836"/>
                  </a:solidFill>
                  <a:cs typeface="Arial" panose="020B0604020202020204" pitchFamily="34" charset="0"/>
                </a:rPr>
              </a:br>
              <a:r>
                <a:rPr lang="en-GB" altLang="ja-JP" sz="1050" b="1" dirty="0">
                  <a:solidFill>
                    <a:srgbClr val="E31836"/>
                  </a:solidFill>
                  <a:cs typeface="Arial" panose="020B0604020202020204" pitchFamily="34" charset="0"/>
                </a:rPr>
                <a:t>FDA Snapshot (ITT-E)</a:t>
              </a:r>
              <a:r>
                <a:rPr lang="en-GB" altLang="ja-JP" sz="1050" b="1" baseline="30000" dirty="0">
                  <a:solidFill>
                    <a:srgbClr val="E31836"/>
                  </a:solidFill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34" name="TextBox 41">
              <a:extLst>
                <a:ext uri="{FF2B5EF4-FFF2-40B4-BE49-F238E27FC236}">
                  <a16:creationId xmlns:a16="http://schemas.microsoft.com/office/drawing/2014/main" id="{7E2FAB9B-0478-4272-BA6B-BFC2EF31A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837" y="4064260"/>
              <a:ext cx="2651423" cy="14850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rgbClr val="071D49"/>
              </a:solidFill>
              <a:miter lim="800000"/>
              <a:headEnd/>
              <a:tailEnd/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lIns="91440" tIns="45720" rIns="91440" bIns="45720" anchor="t" anchorCtr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GB" altLang="ja-JP" sz="1050" b="1" dirty="0">
                  <a:solidFill>
                    <a:srgbClr val="002F5F"/>
                  </a:solidFill>
                  <a:cs typeface="Arial" panose="020B0604020202020204" pitchFamily="34" charset="0"/>
                </a:rPr>
                <a:t>Eligibility criteria</a:t>
              </a:r>
              <a:endParaRPr lang="en-GB" altLang="ja-JP" sz="1050" b="1" dirty="0">
                <a:solidFill>
                  <a:srgbClr val="002F5F"/>
                </a:solidFill>
              </a:endParaRPr>
            </a:p>
            <a:p>
              <a:pPr marL="58738" indent="-58738" fontAlgn="auto">
                <a:spcBef>
                  <a:spcPts val="0"/>
                </a:spcBef>
                <a:spcAft>
                  <a:spcPts val="0"/>
                </a:spcAft>
                <a:buClrTx/>
                <a:buFont typeface="Arial" panose="020B0604020202020204" pitchFamily="34" charset="0"/>
                <a:buChar char="•"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  <a:cs typeface="Arial" panose="020B0604020202020204" pitchFamily="34" charset="0"/>
                </a:rPr>
                <a:t>≥2 documented HIV-1 RNA measurements &lt;50 c/mL</a:t>
              </a:r>
            </a:p>
            <a:p>
              <a:pPr marL="58738" indent="-58738" fontAlgn="auto">
                <a:spcBef>
                  <a:spcPts val="0"/>
                </a:spcBef>
                <a:spcAft>
                  <a:spcPts val="0"/>
                </a:spcAft>
                <a:buClrTx/>
                <a:buFont typeface="Arial" panose="020B0604020202020204" pitchFamily="34" charset="0"/>
                <a:buChar char="•"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GB" altLang="ja-JP" sz="1000" b="1" dirty="0">
                  <a:solidFill>
                    <a:srgbClr val="002F5F"/>
                  </a:solidFill>
                  <a:cs typeface="Arial" panose="020B0604020202020204" pitchFamily="34" charset="0"/>
                </a:rPr>
                <a:t>No HBV infection or </a:t>
              </a:r>
              <a:r>
                <a:rPr lang="en-GB" altLang="ja-JP" sz="1000" b="1" dirty="0">
                  <a:solidFill>
                    <a:srgbClr val="002F5F"/>
                  </a:solidFill>
                </a:rPr>
                <a:t>need for HCV therapy</a:t>
              </a:r>
            </a:p>
            <a:p>
              <a:pPr marL="58738" indent="-58738" fontAlgn="auto">
                <a:spcBef>
                  <a:spcPts val="0"/>
                </a:spcBef>
                <a:spcAft>
                  <a:spcPts val="0"/>
                </a:spcAft>
                <a:buClrTx/>
                <a:buFont typeface="Arial" panose="020B0604020202020204" pitchFamily="34" charset="0"/>
                <a:buChar char="•"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GB" altLang="ja-JP" sz="1000" b="1" dirty="0">
                  <a:solidFill>
                    <a:srgbClr val="002F5F"/>
                  </a:solidFill>
                </a:rPr>
                <a:t>No prior VF and no documented NRTI or INSTI resistance</a:t>
              </a:r>
            </a:p>
            <a:p>
              <a:pPr marL="58738" indent="-58738" fontAlgn="auto">
                <a:spcBef>
                  <a:spcPts val="0"/>
                </a:spcBef>
                <a:spcAft>
                  <a:spcPts val="0"/>
                </a:spcAft>
                <a:buClrTx/>
                <a:buFont typeface="Arial" panose="020B0604020202020204" pitchFamily="34" charset="0"/>
                <a:buChar char="•"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GB" altLang="ja-JP" sz="1000" b="1" dirty="0">
                  <a:solidFill>
                    <a:srgbClr val="002F5F"/>
                  </a:solidFill>
                  <a:cs typeface="Arial" panose="020B0604020202020204" pitchFamily="34" charset="0"/>
                </a:rPr>
                <a:t>TAF/FTC + PI or INSTI or NNRTI as initial regimen</a:t>
              </a:r>
              <a:r>
                <a:rPr lang="en-GB" altLang="ja-JP" sz="1000" b="1" baseline="30000" dirty="0">
                  <a:solidFill>
                    <a:srgbClr val="002F5F"/>
                  </a:solidFill>
                  <a:cs typeface="Arial" panose="020B0604020202020204" pitchFamily="34" charset="0"/>
                </a:rPr>
                <a:t>c</a:t>
              </a:r>
              <a:endParaRPr lang="en-GB" altLang="ja-JP" sz="1000" b="1" dirty="0">
                <a:solidFill>
                  <a:srgbClr val="002F5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5" name="TextBox 41">
              <a:extLst>
                <a:ext uri="{FF2B5EF4-FFF2-40B4-BE49-F238E27FC236}">
                  <a16:creationId xmlns:a16="http://schemas.microsoft.com/office/drawing/2014/main" id="{7245FB0D-CB44-489F-9AF8-BACD6486FC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9054" y="4612102"/>
              <a:ext cx="3159432" cy="7909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rgbClr val="071D49"/>
              </a:solidFill>
              <a:miter lim="800000"/>
              <a:headEnd/>
              <a:tailEnd/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lIns="91440" tIns="164592" rIns="91440" bIns="9144" numCol="3" anchor="t" anchorCtr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Australia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Belgium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Canada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France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Germany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Japan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Netherlands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Spain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United Kingdom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FontTx/>
                <a:buNone/>
                <a:tabLst>
                  <a:tab pos="914400" algn="l"/>
                  <a:tab pos="2060575" algn="l"/>
                  <a:tab pos="2797175" algn="l"/>
                </a:tabLst>
              </a:pPr>
              <a:r>
                <a:rPr lang="en-US" altLang="ja-JP" sz="1000" b="1" dirty="0">
                  <a:solidFill>
                    <a:srgbClr val="002F5F"/>
                  </a:solidFill>
                </a:rPr>
                <a:t>United States</a:t>
              </a:r>
              <a:endParaRPr lang="en-GB" altLang="ja-JP" sz="1000" b="1" dirty="0">
                <a:solidFill>
                  <a:srgbClr val="002F5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9610520-C750-4BEC-9931-D79E515825F4}"/>
                </a:ext>
              </a:extLst>
            </p:cNvPr>
            <p:cNvSpPr txBox="1"/>
            <p:nvPr/>
          </p:nvSpPr>
          <p:spPr>
            <a:xfrm>
              <a:off x="7783983" y="4629248"/>
              <a:ext cx="1694887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altLang="ja-JP" sz="1050" b="1" dirty="0">
                  <a:solidFill>
                    <a:srgbClr val="002F5F"/>
                  </a:solidFill>
                </a:rPr>
                <a:t>Countries</a:t>
              </a:r>
              <a:endParaRPr lang="en-US" sz="1050" b="1" dirty="0"/>
            </a:p>
          </p:txBody>
        </p:sp>
      </p:grp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8350BFC3-0FBD-43CC-82A6-3B5ED5964AC1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283382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06A2816-B286-4E8D-B6E2-11ED4873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Demographics: ITT-E Population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507FF4-C844-4EF3-B273-B2F09D1DC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418842"/>
              </p:ext>
            </p:extLst>
          </p:nvPr>
        </p:nvGraphicFramePr>
        <p:xfrm>
          <a:off x="676277" y="1373911"/>
          <a:ext cx="10839446" cy="42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4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2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63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Characteristic, n (%)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DTG/3TC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(N=369)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TAF-based regimen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(N=372)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Age, median (range), y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40 (20-74)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39 (18-73)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≥50 y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79 (21)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92 (25)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Female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25 (7)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33 (9)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Race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Black or African American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50 (14)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58 (16)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13 (4)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13 (3)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10970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297 (80)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289 (78)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692883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9 (2)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12 (3)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860552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71D49"/>
                          </a:solidFill>
                        </a:rPr>
                        <a:t>Ethnicity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825716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indent="112713"/>
                      <a:r>
                        <a:rPr lang="en-US" sz="1600" dirty="0">
                          <a:solidFill>
                            <a:srgbClr val="071D49"/>
                          </a:solidFill>
                        </a:rPr>
                        <a:t>Hispanic or Latino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69 (19)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66 (18)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705665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indent="112713"/>
                      <a:r>
                        <a:rPr lang="en-US" sz="1600" dirty="0">
                          <a:solidFill>
                            <a:srgbClr val="071D49"/>
                          </a:solidFill>
                        </a:rPr>
                        <a:t>Not Hispanic or Latino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300 (81)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306 (82)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75892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141CE8-4FA0-46ED-8C8B-397AAA30A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DD49E07B-ABD3-47C9-A68B-B7E4FA8AF0F1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06A2816-B286-4E8D-B6E2-11ED4873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Baseline Characteristics: ITT-E Population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507FF4-C844-4EF3-B273-B2F09D1DC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81894"/>
              </p:ext>
            </p:extLst>
          </p:nvPr>
        </p:nvGraphicFramePr>
        <p:xfrm>
          <a:off x="681831" y="1373910"/>
          <a:ext cx="10828339" cy="453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63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Characteristic, n (%)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DTG/3TC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(N=369)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TAF-based regimen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(N=372)</a:t>
                      </a:r>
                    </a:p>
                  </a:txBody>
                  <a:tcPr marL="72000" marR="36000" marT="43200" marB="432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indent="0"/>
                      <a:r>
                        <a:rPr lang="en-US" sz="1600" b="1" dirty="0">
                          <a:solidFill>
                            <a:srgbClr val="071D49"/>
                          </a:solidFill>
                        </a:rPr>
                        <a:t>Median CD4+ cell count (range), cells/mm</a:t>
                      </a:r>
                      <a:r>
                        <a:rPr lang="en-US" sz="1600" b="1" baseline="30000" dirty="0">
                          <a:solidFill>
                            <a:srgbClr val="071D49"/>
                          </a:solidFill>
                        </a:rPr>
                        <a:t>3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682 (133-1904)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720 (119-1810)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860552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indent="0"/>
                      <a:r>
                        <a:rPr lang="en-US" sz="1600" b="1" baseline="0" dirty="0">
                          <a:solidFill>
                            <a:srgbClr val="071D49"/>
                          </a:solidFill>
                        </a:rPr>
                        <a:t>CD4+ cell count, </a:t>
                      </a:r>
                      <a:r>
                        <a:rPr lang="en-US" sz="1600" b="1" dirty="0">
                          <a:solidFill>
                            <a:srgbClr val="071D49"/>
                          </a:solidFill>
                        </a:rPr>
                        <a:t>cells/mm</a:t>
                      </a:r>
                      <a:r>
                        <a:rPr lang="en-US" sz="1600" b="1" baseline="30000" dirty="0">
                          <a:solidFill>
                            <a:srgbClr val="071D49"/>
                          </a:solidFill>
                        </a:rPr>
                        <a:t>3</a:t>
                      </a:r>
                      <a:endParaRPr lang="en-US" sz="1600" b="1" baseline="0" dirty="0">
                        <a:solidFill>
                          <a:srgbClr val="071D49"/>
                        </a:solidFill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825716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indent="112713"/>
                      <a:r>
                        <a:rPr lang="en-US" sz="1600" b="0" baseline="0" dirty="0">
                          <a:solidFill>
                            <a:srgbClr val="071D49"/>
                          </a:solidFill>
                        </a:rPr>
                        <a:t>&lt;350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35 (9)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30 (8)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705665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indent="112713"/>
                      <a:r>
                        <a:rPr lang="en-US" sz="1600" kern="1200" baseline="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≥350</a:t>
                      </a:r>
                      <a:endParaRPr lang="en-US" sz="1600" b="1" baseline="0" dirty="0">
                        <a:solidFill>
                          <a:srgbClr val="071D49"/>
                        </a:solidFill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334 (91)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342 (92)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75892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Baseline third agent class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71D49"/>
                        </a:solidFill>
                        <a:latin typeface="+mn-lt"/>
                        <a:ea typeface="Raleway" charset="0"/>
                        <a:cs typeface="Arial" panose="020B0604020202020204" pitchFamily="34" charset="0"/>
                      </a:endParaRP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0298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INSTI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289 (78)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296 (80)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8205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2825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EVG/c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243 (66)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249 (67)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41898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NNRTI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51 (14)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48(13)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46304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indent="2825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RPV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43 (12)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45 (12)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3689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PI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29 (8)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28 (8)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883110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2825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bDRV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25 (7)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27 (7)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226818"/>
                  </a:ext>
                </a:extLst>
              </a:tr>
              <a:tr h="2874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Duration of ART before Day 1, median (range), mo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33.8 (7.1-201.2)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Raleway" charset="0"/>
                          <a:cs typeface="Arial" panose="020B0604020202020204" pitchFamily="34" charset="0"/>
                        </a:rPr>
                        <a:t>35.1 (7.0-160.8)</a:t>
                      </a:r>
                    </a:p>
                  </a:txBody>
                  <a:tcPr marL="72000" marR="36000" marT="43200" marB="432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169947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141CE8-4FA0-46ED-8C8B-397AAA30A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DD49E07B-ABD3-47C9-A68B-B7E4FA8AF0F1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</p:spTree>
    <p:extLst>
      <p:ext uri="{BB962C8B-B14F-4D97-AF65-F5344CB8AC3E}">
        <p14:creationId xmlns:p14="http://schemas.microsoft.com/office/powerpoint/2010/main" val="392897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5235-9844-4D44-88A5-E8FD4EBD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DTG/3TC Is Non-inferior to TAF-Based Regimen at Week 48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85FD76-78F5-44B1-8852-CE0D98A0B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0DAB2D-3EA0-4F6A-B38E-3B9D252576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ja-JP" baseline="30000" dirty="0"/>
              <a:t>a</a:t>
            </a:r>
            <a:r>
              <a:rPr lang="en-US" altLang="ja-JP" dirty="0"/>
              <a:t>Primary endpoint (Snapshot virologic non-response, ITT-E). </a:t>
            </a:r>
            <a:r>
              <a:rPr lang="en-US" altLang="ja-JP" baseline="30000" dirty="0"/>
              <a:t>b</a:t>
            </a:r>
            <a:r>
              <a:rPr lang="en-US" altLang="ja-JP" dirty="0"/>
              <a:t>Based on Cochran-Mantel-Haenszel stratified analysis adjusting for </a:t>
            </a:r>
            <a:r>
              <a:rPr lang="en-US" altLang="en-US" dirty="0"/>
              <a:t>baseline third agent class</a:t>
            </a:r>
            <a:r>
              <a:rPr lang="en-US" altLang="ja-JP" dirty="0"/>
              <a:t>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A46F1B-1F8D-48E0-92E8-EC50CC577634}"/>
              </a:ext>
            </a:extLst>
          </p:cNvPr>
          <p:cNvGrpSpPr/>
          <p:nvPr/>
        </p:nvGrpSpPr>
        <p:grpSpPr>
          <a:xfrm>
            <a:off x="711200" y="1497980"/>
            <a:ext cx="6176139" cy="3103494"/>
            <a:chOff x="561208" y="1874754"/>
            <a:chExt cx="6176139" cy="3103494"/>
          </a:xfrm>
        </p:grpSpPr>
        <p:graphicFrame>
          <p:nvGraphicFramePr>
            <p:cNvPr id="5" name="Chart 10">
              <a:extLst>
                <a:ext uri="{FF2B5EF4-FFF2-40B4-BE49-F238E27FC236}">
                  <a16:creationId xmlns:a16="http://schemas.microsoft.com/office/drawing/2014/main" id="{D7EA8619-A7BF-4109-A171-5B97716DCAB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23498662"/>
                </p:ext>
              </p:extLst>
            </p:nvPr>
          </p:nvGraphicFramePr>
          <p:xfrm>
            <a:off x="561208" y="1874754"/>
            <a:ext cx="6176139" cy="31034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EB7C479-2EE5-4FC9-AD48-E3B671384429}"/>
                </a:ext>
              </a:extLst>
            </p:cNvPr>
            <p:cNvSpPr txBox="1"/>
            <p:nvPr/>
          </p:nvSpPr>
          <p:spPr>
            <a:xfrm>
              <a:off x="2887686" y="4737887"/>
              <a:ext cx="191174" cy="1641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aseline="30000" dirty="0">
                  <a:solidFill>
                    <a:srgbClr val="071D4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</p:grp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781195CE-E720-4B6B-8045-CF80DEA5CEA7}"/>
              </a:ext>
            </a:extLst>
          </p:cNvPr>
          <p:cNvSpPr txBox="1">
            <a:spLocks/>
          </p:cNvSpPr>
          <p:nvPr/>
        </p:nvSpPr>
        <p:spPr>
          <a:xfrm>
            <a:off x="623528" y="4953000"/>
            <a:ext cx="11144251" cy="9144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ts val="8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ts val="400"/>
              </a:spcBef>
              <a:spcAft>
                <a:spcPts val="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0" dirty="0"/>
              <a:t>In the per-protocol population, 0/352 participants in the DTG/3TC group and 2/358 participants in the TAF-based regimen group had HIV-1 RNA ≥50 c/mL at Week 48 (adjusted difference, −0.6; 95% CI, −1.3 to 0.2)</a:t>
            </a:r>
            <a:r>
              <a:rPr lang="en-GB" sz="1600" kern="0" baseline="30000" dirty="0"/>
              <a:t>b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9ACF89B4-141F-4B0F-A1A0-A696DBBEABA0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9A7023-5925-440A-9A56-A5A19984D0CE}"/>
              </a:ext>
            </a:extLst>
          </p:cNvPr>
          <p:cNvSpPr/>
          <p:nvPr/>
        </p:nvSpPr>
        <p:spPr>
          <a:xfrm>
            <a:off x="6957050" y="1378140"/>
            <a:ext cx="4683756" cy="311214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Adjusted treatment difference (95% CI)</a:t>
            </a:r>
            <a:r>
              <a:rPr lang="en-GB" sz="1400" b="1" kern="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F8DC134-FEB2-4226-B304-9F06FBEC7D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552145"/>
              </p:ext>
            </p:extLst>
          </p:nvPr>
        </p:nvGraphicFramePr>
        <p:xfrm>
          <a:off x="6760769" y="2017384"/>
          <a:ext cx="3985971" cy="229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725803-7F6E-41C4-83CF-C7638375EE54}"/>
              </a:ext>
            </a:extLst>
          </p:cNvPr>
          <p:cNvCxnSpPr>
            <a:cxnSpLocks/>
          </p:cNvCxnSpPr>
          <p:nvPr/>
        </p:nvCxnSpPr>
        <p:spPr bwMode="auto">
          <a:xfrm>
            <a:off x="9744256" y="2176699"/>
            <a:ext cx="0" cy="1778978"/>
          </a:xfrm>
          <a:prstGeom prst="line">
            <a:avLst/>
          </a:prstGeom>
          <a:noFill/>
          <a:ln w="15875" cap="flat" cmpd="sng" algn="ctr">
            <a:solidFill>
              <a:schemeClr val="accent2"/>
            </a:solidFill>
            <a:prstDash val="sysDash"/>
          </a:ln>
          <a:effectLst/>
        </p:spPr>
      </p:cxnSp>
      <p:sp>
        <p:nvSpPr>
          <p:cNvPr id="13" name="Down Arrow 11">
            <a:extLst>
              <a:ext uri="{FF2B5EF4-FFF2-40B4-BE49-F238E27FC236}">
                <a16:creationId xmlns:a16="http://schemas.microsoft.com/office/drawing/2014/main" id="{B5EA4DDA-4B7B-4838-93BD-433D853EB95D}"/>
              </a:ext>
            </a:extLst>
          </p:cNvPr>
          <p:cNvSpPr/>
          <p:nvPr/>
        </p:nvSpPr>
        <p:spPr>
          <a:xfrm rot="5400000">
            <a:off x="7927149" y="1173202"/>
            <a:ext cx="414952" cy="1606691"/>
          </a:xfrm>
          <a:prstGeom prst="downArrow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</a:endParaRPr>
          </a:p>
        </p:txBody>
      </p:sp>
      <p:sp>
        <p:nvSpPr>
          <p:cNvPr id="14" name="Down Arrow 10">
            <a:extLst>
              <a:ext uri="{FF2B5EF4-FFF2-40B4-BE49-F238E27FC236}">
                <a16:creationId xmlns:a16="http://schemas.microsoft.com/office/drawing/2014/main" id="{D0B5A82A-B964-4B70-93E6-EFD6F490EEF4}"/>
              </a:ext>
            </a:extLst>
          </p:cNvPr>
          <p:cNvSpPr/>
          <p:nvPr/>
        </p:nvSpPr>
        <p:spPr>
          <a:xfrm rot="16200000">
            <a:off x="9552642" y="1152809"/>
            <a:ext cx="414952" cy="1644293"/>
          </a:xfrm>
          <a:prstGeom prst="downArrow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 panose="020B0604020202020204" pitchFamily="34" charset="0"/>
            </a:endParaRPr>
          </a:p>
        </p:txBody>
      </p:sp>
      <p:sp>
        <p:nvSpPr>
          <p:cNvPr id="15" name="TextBox 24">
            <a:extLst>
              <a:ext uri="{FF2B5EF4-FFF2-40B4-BE49-F238E27FC236}">
                <a16:creationId xmlns:a16="http://schemas.microsoft.com/office/drawing/2014/main" id="{6A5AA1BE-6F87-43A4-A327-D2B1AB135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873" y="1832544"/>
            <a:ext cx="20757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</a:pPr>
            <a:r>
              <a:rPr lang="en-GB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TAF-based regimen</a:t>
            </a:r>
          </a:p>
        </p:txBody>
      </p:sp>
      <p:sp>
        <p:nvSpPr>
          <p:cNvPr id="17" name="TextBox 26">
            <a:extLst>
              <a:ext uri="{FF2B5EF4-FFF2-40B4-BE49-F238E27FC236}">
                <a16:creationId xmlns:a16="http://schemas.microsoft.com/office/drawing/2014/main" id="{E11488FB-0AD1-4CE2-899C-6E882A8DC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8301" y="1839510"/>
            <a:ext cx="13504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DTG/3TC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7D5CF6-8602-4762-9505-72A0AC634FFA}"/>
              </a:ext>
            </a:extLst>
          </p:cNvPr>
          <p:cNvSpPr txBox="1"/>
          <p:nvPr/>
        </p:nvSpPr>
        <p:spPr>
          <a:xfrm>
            <a:off x="9848008" y="2754431"/>
            <a:ext cx="8611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 non-inferiority margin</a:t>
            </a:r>
          </a:p>
        </p:txBody>
      </p:sp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B5DCAE7A-5462-4E8B-AE37-D3A13FDC09A5}"/>
              </a:ext>
            </a:extLst>
          </p:cNvPr>
          <p:cNvSpPr txBox="1">
            <a:spLocks/>
          </p:cNvSpPr>
          <p:nvPr/>
        </p:nvSpPr>
        <p:spPr>
          <a:xfrm>
            <a:off x="7314980" y="4318702"/>
            <a:ext cx="3394179" cy="288299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  <a:buSzPct val="115000"/>
              <a:buFont typeface="Arial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Difference, %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4ECC-54A4-498C-9128-B0CC95FF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DTG/3TC Is Non-inferior to TAF-Based Regimen at Week 48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5AEA54-540E-40DE-BBF4-3440BD4C1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89279-96E8-4EB9-9DE4-B9A7977D02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baseline="30000" dirty="0"/>
              <a:t>a</a:t>
            </a:r>
            <a:r>
              <a:rPr lang="en-US" dirty="0"/>
              <a:t>One fatal AE occurred in the DTG/3TC group (homicide unrelated to study drug).</a:t>
            </a:r>
            <a:endParaRPr lang="en-US" baseline="30000" dirty="0"/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6B3A535F-C5C1-4846-8D18-C1F596A69842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09075A7-5500-4D2F-88EF-1175E17F3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978082"/>
              </p:ext>
            </p:extLst>
          </p:nvPr>
        </p:nvGraphicFramePr>
        <p:xfrm>
          <a:off x="688181" y="1388943"/>
          <a:ext cx="10815639" cy="3596640"/>
        </p:xfrm>
        <a:graphic>
          <a:graphicData uri="http://schemas.openxmlformats.org/drawingml/2006/table">
            <a:tbl>
              <a:tblPr/>
              <a:tblGrid>
                <a:gridCol w="6466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latin typeface="+mn-lt"/>
                      </a:endParaRPr>
                    </a:p>
                  </a:txBody>
                  <a:tcPr marL="45720" marR="4572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</a:rPr>
                        <a:t>DTG/3TC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(N=369)</a:t>
                      </a:r>
                    </a:p>
                  </a:txBody>
                  <a:tcPr marL="45720" marR="45720" anchor="b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Times New Roman"/>
                        </a:rPr>
                        <a:t>TAF-based regimen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(N=372)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MS Mincho"/>
                          <a:cs typeface="Arial Narrow"/>
                        </a:rPr>
                        <a:t>HIV-1 RNA &lt;50 c/mL, n (%)</a:t>
                      </a:r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344 (93.2)</a:t>
                      </a:r>
                      <a:endParaRPr lang="en-GB" sz="16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346 (93.0)</a:t>
                      </a:r>
                      <a:endParaRPr lang="en-GB" sz="16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HIV-1 RNA ≥50 c/mL, n (%)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1 (0.3)</a:t>
                      </a:r>
                      <a:endParaRPr lang="en-GB" sz="16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 (0.5) </a:t>
                      </a:r>
                      <a:endParaRPr lang="en-GB" sz="16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Data in window and HIV-1 RNA ≥50 c/mL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Discontinued for lack of efficacy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 (0.5) 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Discontinued for other reason and HIV-1 RNA ≥50 c/mL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1 (0.3)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83905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71D49"/>
                          </a:solidFill>
                          <a:latin typeface="+mn-lt"/>
                          <a:ea typeface="MS Mincho"/>
                          <a:cs typeface="Arial Narrow"/>
                        </a:rPr>
                        <a:t>No virologic data, n (%)</a:t>
                      </a:r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24 (6.5)</a:t>
                      </a:r>
                      <a:endParaRPr lang="en-GB" sz="16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24 (6.5)</a:t>
                      </a:r>
                      <a:endParaRPr lang="en-GB" sz="1600" b="1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MS Mincho"/>
                          <a:cs typeface="Arial Narrow"/>
                        </a:rPr>
                        <a:t>   Discontinued because of AE or death</a:t>
                      </a:r>
                      <a:r>
                        <a:rPr lang="en-US" sz="1600" baseline="30000" dirty="0">
                          <a:solidFill>
                            <a:srgbClr val="071D49"/>
                          </a:solidFill>
                          <a:latin typeface="+mn-lt"/>
                          <a:ea typeface="MS Mincho"/>
                          <a:cs typeface="Arial Narrow"/>
                        </a:rPr>
                        <a:t>a</a:t>
                      </a:r>
                      <a:endParaRPr lang="en-US" sz="1600" b="1" kern="1200" baseline="30000" dirty="0">
                        <a:solidFill>
                          <a:srgbClr val="071D49"/>
                        </a:solidFill>
                        <a:latin typeface="+mn-lt"/>
                        <a:ea typeface="MS Mincho"/>
                        <a:cs typeface="Arial Narrow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12 (3.3)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1 (0.3)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MS Mincho"/>
                          <a:cs typeface="Arial Narrow"/>
                        </a:rPr>
                        <a:t>   Discontinued for other reasons</a:t>
                      </a:r>
                      <a:endParaRPr lang="en-US" sz="1600" dirty="0">
                        <a:solidFill>
                          <a:srgbClr val="071D49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12 (3.3)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22 (5.9)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71D49"/>
                          </a:solidFill>
                          <a:latin typeface="+mn-lt"/>
                          <a:ea typeface="MS Mincho"/>
                          <a:cs typeface="Times New Roman"/>
                        </a:rPr>
                        <a:t>   Missing data during window but on study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71D49"/>
                          </a:solidFill>
                          <a:latin typeface="+mn-lt"/>
                          <a:cs typeface="Arial" panose="020B0604020202020204" pitchFamily="34" charset="0"/>
                        </a:rPr>
                        <a:t>1 (0.3)</a:t>
                      </a:r>
                      <a:endParaRPr lang="en-GB" sz="1600" dirty="0">
                        <a:solidFill>
                          <a:srgbClr val="071D49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39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081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D6EBCA5-6A5C-4E09-AECA-A57B00B28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201978"/>
              </p:ext>
            </p:extLst>
          </p:nvPr>
        </p:nvGraphicFramePr>
        <p:xfrm>
          <a:off x="685800" y="1249678"/>
          <a:ext cx="11144250" cy="430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B401169-FBE5-4A2E-BDBC-5A96F6B6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HIV-1 RNA &lt;50 c/mL Was Comparable Across Age and Race Subgroups at Week 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A77F1-B651-460D-93CA-37CE8ACBF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4AC3FD-09E3-4FF5-A0F9-A72F20D7F30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9FB7C-5D16-4CD3-83A0-00003B126DC9}"/>
              </a:ext>
            </a:extLst>
          </p:cNvPr>
          <p:cNvSpPr txBox="1"/>
          <p:nvPr/>
        </p:nvSpPr>
        <p:spPr>
          <a:xfrm>
            <a:off x="2606709" y="5567905"/>
            <a:ext cx="2093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2"/>
                </a:solidFill>
                <a:latin typeface="+mn-lt"/>
                <a:cs typeface="Arial" panose="020B0604020202020204" pitchFamily="34" charset="0"/>
              </a:rPr>
              <a:t>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6A5CD7-F984-4873-8509-7142147284A3}"/>
              </a:ext>
            </a:extLst>
          </p:cNvPr>
          <p:cNvSpPr txBox="1"/>
          <p:nvPr/>
        </p:nvSpPr>
        <p:spPr>
          <a:xfrm>
            <a:off x="7775232" y="5567905"/>
            <a:ext cx="2093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2"/>
                </a:solidFill>
                <a:latin typeface="+mn-lt"/>
                <a:cs typeface="Arial" panose="020B0604020202020204" pitchFamily="34" charset="0"/>
              </a:rPr>
              <a:t>Race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7BFA81-63B3-49E1-AC38-1B8A6917AFAF}"/>
              </a:ext>
            </a:extLst>
          </p:cNvPr>
          <p:cNvCxnSpPr>
            <a:cxnSpLocks/>
          </p:cNvCxnSpPr>
          <p:nvPr/>
        </p:nvCxnSpPr>
        <p:spPr>
          <a:xfrm flipV="1">
            <a:off x="6122127" y="5530261"/>
            <a:ext cx="5392337" cy="22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BF8ACD-78FC-4A5F-801B-02F69B2E1CC7}"/>
              </a:ext>
            </a:extLst>
          </p:cNvPr>
          <p:cNvCxnSpPr>
            <a:cxnSpLocks/>
          </p:cNvCxnSpPr>
          <p:nvPr/>
        </p:nvCxnSpPr>
        <p:spPr>
          <a:xfrm>
            <a:off x="1701249" y="5531389"/>
            <a:ext cx="390489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1D08F952-0AAA-48AE-A61D-A66E61E0E20A}"/>
              </a:ext>
            </a:extLst>
          </p:cNvPr>
          <p:cNvSpPr txBox="1">
            <a:spLocks/>
          </p:cNvSpPr>
          <p:nvPr/>
        </p:nvSpPr>
        <p:spPr bwMode="auto">
          <a:xfrm>
            <a:off x="6538913" y="6419850"/>
            <a:ext cx="520382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6213" indent="-1762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sz="17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68325" indent="-173038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76313" indent="-188913" algn="l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29753" indent="-152396" algn="l" defTabSz="1231869" rtl="0" eaLnBrk="0" fontAlgn="base" hangingPunct="0">
              <a:spcBef>
                <a:spcPct val="0"/>
              </a:spcBef>
              <a:spcAft>
                <a:spcPts val="4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467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91095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333">
                <a:solidFill>
                  <a:schemeClr val="bg2"/>
                </a:solidFill>
                <a:latin typeface="+mn-lt"/>
                <a:cs typeface="+mn-cs"/>
              </a:defRPr>
            </a:lvl6pPr>
            <a:lvl7pPr marL="1930352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7pPr>
            <a:lvl8pPr marL="2539937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8pPr>
            <a:lvl9pPr marL="3149521" indent="-25187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333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algn="r"/>
            <a:r>
              <a:rPr lang="en-US" sz="800" kern="0" dirty="0"/>
              <a:t>Ait-Khaled et al. EACS 2019; Basel, Switzerland. Slides PS7/2.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5508D69-24DC-46A2-97D7-228BEC350A05}"/>
              </a:ext>
            </a:extLst>
          </p:cNvPr>
          <p:cNvSpPr txBox="1"/>
          <p:nvPr/>
        </p:nvSpPr>
        <p:spPr>
          <a:xfrm>
            <a:off x="1822169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118/130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A85C7A8-3921-4E7F-9747-E3FBF1F06459}"/>
              </a:ext>
            </a:extLst>
          </p:cNvPr>
          <p:cNvSpPr txBox="1"/>
          <p:nvPr/>
        </p:nvSpPr>
        <p:spPr>
          <a:xfrm>
            <a:off x="2237739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109/119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A78E15-FE6A-4789-9C21-EE08D99077B1}"/>
              </a:ext>
            </a:extLst>
          </p:cNvPr>
          <p:cNvSpPr txBox="1"/>
          <p:nvPr/>
        </p:nvSpPr>
        <p:spPr>
          <a:xfrm>
            <a:off x="3279225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153/160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40074E-8792-41F1-8C8F-A5BD5487631C}"/>
              </a:ext>
            </a:extLst>
          </p:cNvPr>
          <p:cNvSpPr txBox="1"/>
          <p:nvPr/>
        </p:nvSpPr>
        <p:spPr>
          <a:xfrm>
            <a:off x="3699415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151/161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E739A82-BD96-4066-9710-A6C4B495A7D5}"/>
              </a:ext>
            </a:extLst>
          </p:cNvPr>
          <p:cNvSpPr txBox="1"/>
          <p:nvPr/>
        </p:nvSpPr>
        <p:spPr>
          <a:xfrm>
            <a:off x="4777984" y="4656241"/>
            <a:ext cx="24424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73/79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D51D1E-1F6E-408D-A331-2DB652C1DB51}"/>
              </a:ext>
            </a:extLst>
          </p:cNvPr>
          <p:cNvSpPr txBox="1"/>
          <p:nvPr/>
        </p:nvSpPr>
        <p:spPr>
          <a:xfrm>
            <a:off x="5194143" y="4656241"/>
            <a:ext cx="24424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86/92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8302CC5-3F53-474C-A76E-B1C634B6EC86}"/>
              </a:ext>
            </a:extLst>
          </p:cNvPr>
          <p:cNvSpPr txBox="1"/>
          <p:nvPr/>
        </p:nvSpPr>
        <p:spPr>
          <a:xfrm>
            <a:off x="6204420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279/297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BD05D4-02A9-432C-94BF-35C2F8669686}"/>
              </a:ext>
            </a:extLst>
          </p:cNvPr>
          <p:cNvSpPr txBox="1"/>
          <p:nvPr/>
        </p:nvSpPr>
        <p:spPr>
          <a:xfrm>
            <a:off x="6630270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272/289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5E4793-3E69-4DC8-A0B9-EFB8986F695B}"/>
              </a:ext>
            </a:extLst>
          </p:cNvPr>
          <p:cNvSpPr txBox="1"/>
          <p:nvPr/>
        </p:nvSpPr>
        <p:spPr>
          <a:xfrm>
            <a:off x="7710132" y="4656241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44/50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896C7D2-85C3-4EF8-A56A-26D9BD9161BB}"/>
              </a:ext>
            </a:extLst>
          </p:cNvPr>
          <p:cNvSpPr txBox="1"/>
          <p:nvPr/>
        </p:nvSpPr>
        <p:spPr>
          <a:xfrm>
            <a:off x="8126838" y="4656241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51/58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F22058C-FCB3-469E-ACE9-9F745BA832CE}"/>
              </a:ext>
            </a:extLst>
          </p:cNvPr>
          <p:cNvSpPr txBox="1"/>
          <p:nvPr/>
        </p:nvSpPr>
        <p:spPr>
          <a:xfrm>
            <a:off x="9166641" y="4656241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12/13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2A4F4F-5553-4BD0-9D94-B14E969917A5}"/>
              </a:ext>
            </a:extLst>
          </p:cNvPr>
          <p:cNvSpPr txBox="1"/>
          <p:nvPr/>
        </p:nvSpPr>
        <p:spPr>
          <a:xfrm>
            <a:off x="9583782" y="4656241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12/13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72F00AD-95A0-427E-A1BB-1AFDE2FE348C}"/>
              </a:ext>
            </a:extLst>
          </p:cNvPr>
          <p:cNvSpPr txBox="1"/>
          <p:nvPr/>
        </p:nvSpPr>
        <p:spPr>
          <a:xfrm>
            <a:off x="10638390" y="4656241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9/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CEE3E74-D209-4F9D-BB2D-9A835D00E974}"/>
              </a:ext>
            </a:extLst>
          </p:cNvPr>
          <p:cNvSpPr txBox="1"/>
          <p:nvPr/>
        </p:nvSpPr>
        <p:spPr>
          <a:xfrm>
            <a:off x="11040291" y="4656241"/>
            <a:ext cx="228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620FF-3BCD-4626-ACAD-7D3943F5CAAA}"/>
              </a:ext>
            </a:extLst>
          </p:cNvPr>
          <p:cNvSpPr txBox="1"/>
          <p:nvPr/>
        </p:nvSpPr>
        <p:spPr>
          <a:xfrm>
            <a:off x="1472012" y="4656241"/>
            <a:ext cx="304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800"/>
              </a:spcBef>
            </a:pPr>
            <a:r>
              <a:rPr lang="en-US" sz="1200" b="1" dirty="0">
                <a:solidFill>
                  <a:srgbClr val="071D49"/>
                </a:solidFill>
              </a:rPr>
              <a:t>n/</a:t>
            </a:r>
            <a:br>
              <a:rPr lang="en-US" sz="1200" b="1" dirty="0">
                <a:solidFill>
                  <a:srgbClr val="071D49"/>
                </a:solidFill>
              </a:rPr>
            </a:br>
            <a:r>
              <a:rPr lang="en-US" sz="1200" b="1" dirty="0">
                <a:solidFill>
                  <a:srgbClr val="071D49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94566493"/>
      </p:ext>
    </p:extLst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Corporate 201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0046"/>
      </a:accent1>
      <a:accent2>
        <a:srgbClr val="071D49"/>
      </a:accent2>
      <a:accent3>
        <a:srgbClr val="702082"/>
      </a:accent3>
      <a:accent4>
        <a:srgbClr val="5BC2E7"/>
      </a:accent4>
      <a:accent5>
        <a:srgbClr val="D0D3D3"/>
      </a:accent5>
      <a:accent6>
        <a:srgbClr val="FFFFFF"/>
      </a:accent6>
      <a:hlink>
        <a:srgbClr val="0563C1"/>
      </a:hlink>
      <a:folHlink>
        <a:srgbClr val="954F72"/>
      </a:folHlink>
    </a:clrScheme>
    <a:fontScheme name="ViiV 2019 NEW Corporat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800"/>
          </a:spcBef>
          <a:defRPr sz="2000" dirty="0">
            <a:solidFill>
              <a:schemeClr val="accent2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iV Color Theme">
    <a:dk1>
      <a:srgbClr val="000000"/>
    </a:dk1>
    <a:lt1>
      <a:srgbClr val="FFFFFF"/>
    </a:lt1>
    <a:dk2>
      <a:srgbClr val="A30234"/>
    </a:dk2>
    <a:lt2>
      <a:srgbClr val="808080"/>
    </a:lt2>
    <a:accent1>
      <a:srgbClr val="002F5F"/>
    </a:accent1>
    <a:accent2>
      <a:srgbClr val="FF6600"/>
    </a:accent2>
    <a:accent3>
      <a:srgbClr val="00B050"/>
    </a:accent3>
    <a:accent4>
      <a:srgbClr val="FFCC00"/>
    </a:accent4>
    <a:accent5>
      <a:srgbClr val="0098DB"/>
    </a:accent5>
    <a:accent6>
      <a:srgbClr val="A50021"/>
    </a:accent6>
    <a:hlink>
      <a:srgbClr val="0000FF"/>
    </a:hlink>
    <a:folHlink>
      <a:srgbClr val="7030A0"/>
    </a:folHlink>
  </a:clrScheme>
  <a:fontScheme name="ViiV Corporate Font 2015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iiV Color Theme">
    <a:dk1>
      <a:srgbClr val="000000"/>
    </a:dk1>
    <a:lt1>
      <a:srgbClr val="FFFFFF"/>
    </a:lt1>
    <a:dk2>
      <a:srgbClr val="A30234"/>
    </a:dk2>
    <a:lt2>
      <a:srgbClr val="808080"/>
    </a:lt2>
    <a:accent1>
      <a:srgbClr val="002F5F"/>
    </a:accent1>
    <a:accent2>
      <a:srgbClr val="FF6600"/>
    </a:accent2>
    <a:accent3>
      <a:srgbClr val="00B050"/>
    </a:accent3>
    <a:accent4>
      <a:srgbClr val="FFCC00"/>
    </a:accent4>
    <a:accent5>
      <a:srgbClr val="0098DB"/>
    </a:accent5>
    <a:accent6>
      <a:srgbClr val="A50021"/>
    </a:accent6>
    <a:hlink>
      <a:srgbClr val="0000FF"/>
    </a:hlink>
    <a:folHlink>
      <a:srgbClr val="7030A0"/>
    </a:folHlink>
  </a:clrScheme>
  <a:fontScheme name="ViiV Corporate Font 2015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C8A1D5FEB3204AB22DED1686C323F9" ma:contentTypeVersion="10" ma:contentTypeDescription="Create a new document." ma:contentTypeScope="" ma:versionID="9ad74cebce9ac4d6e7a269bf0382f170">
  <xsd:schema xmlns:xsd="http://www.w3.org/2001/XMLSchema" xmlns:xs="http://www.w3.org/2001/XMLSchema" xmlns:p="http://schemas.microsoft.com/office/2006/metadata/properties" xmlns:ns3="5c85ade5-5d52-4440-8518-8cd3753510c2" targetNamespace="http://schemas.microsoft.com/office/2006/metadata/properties" ma:root="true" ma:fieldsID="12bbcb8a18a872b09b07e2390f9a3478" ns3:_="">
    <xsd:import namespace="5c85ade5-5d52-4440-8518-8cd375351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85ade5-5d52-4440-8518-8cd375351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7332A9-C5F6-4936-8093-7A8E12B9CC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628C77-B10F-4A0C-ADCF-CD258D661A7D}">
  <ds:schemaRefs>
    <ds:schemaRef ds:uri="http://purl.org/dc/elements/1.1/"/>
    <ds:schemaRef ds:uri="http://schemas.microsoft.com/office/2006/metadata/properties"/>
    <ds:schemaRef ds:uri="5c85ade5-5d52-4440-8518-8cd3753510c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78F7FF-7447-4EB9-9AF9-B5B4EC3E6C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85ade5-5d52-4440-8518-8cd375351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2522</Words>
  <Application>Microsoft Office PowerPoint</Application>
  <PresentationFormat>Breitbild</PresentationFormat>
  <Paragraphs>653</Paragraphs>
  <Slides>19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Arial Narrow</vt:lpstr>
      <vt:lpstr>Calibri</vt:lpstr>
      <vt:lpstr>Century Gothic</vt:lpstr>
      <vt:lpstr>ViiV Global Template 2015 With Logo</vt:lpstr>
      <vt:lpstr>Switching to DTG/3TC Fixed-Dose Combination (FDC) Is Non-inferior to Continuing a TAF-Based Regimen Through 48 Weeks: Subgroup Analyses From the TANGO Study</vt:lpstr>
      <vt:lpstr>Disclosures</vt:lpstr>
      <vt:lpstr>Background</vt:lpstr>
      <vt:lpstr>TANGO Phase III Study Design</vt:lpstr>
      <vt:lpstr>Demographics: ITT-E Population</vt:lpstr>
      <vt:lpstr>Baseline Characteristics: ITT-E Population</vt:lpstr>
      <vt:lpstr>DTG/3TC Is Non-inferior to TAF-Based Regimen at Week 48</vt:lpstr>
      <vt:lpstr>DTG/3TC Is Non-inferior to TAF-Based Regimen at Week 48</vt:lpstr>
      <vt:lpstr>HIV-1 RNA &lt;50 c/mL Was Comparable Across Age and Race Subgroups at Week 48</vt:lpstr>
      <vt:lpstr>HIV-1 RNA &lt;50 c/mL Was Comparable Across Sex, Third Agent Class, and CD4+ Cell Count Subgroups at Week 48</vt:lpstr>
      <vt:lpstr>No Confirmed Virologic Withdrawals or Resistance With DTG/3TC Through Week 48</vt:lpstr>
      <vt:lpstr>Adverse Events: Week 48 Analysis</vt:lpstr>
      <vt:lpstr>Frequency of All Adverse Events by Subgroup: Week 48 Analysis</vt:lpstr>
      <vt:lpstr>Frequency of All Adverse Events by Subgroup: Week 48 Analysis</vt:lpstr>
      <vt:lpstr>Small Changes From Baseline in Renal and Bone Biomarkers  at Week 48</vt:lpstr>
      <vt:lpstr>Change From Baseline in Serum Lipids at Week 48</vt:lpstr>
      <vt:lpstr>Improvements in Insulin Resistance by HOMA-IR in the DTG/3TC Group at Week 48</vt:lpstr>
      <vt:lpstr>Conclusions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Alexandra Wigger</cp:lastModifiedBy>
  <cp:revision>778</cp:revision>
  <cp:lastPrinted>2013-05-07T17:42:22Z</cp:lastPrinted>
  <dcterms:created xsi:type="dcterms:W3CDTF">2013-03-06T21:22:39Z</dcterms:created>
  <dcterms:modified xsi:type="dcterms:W3CDTF">2019-11-11T16:15:15Z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0x01010039C8A1D5FEB3204AB22DED1686C323F9</vt:lpwstr>
  </property>
</Properties>
</file>