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4"/>
  </p:sldMasterIdLst>
  <p:notesMasterIdLst>
    <p:notesMasterId r:id="rId17"/>
  </p:notesMasterIdLst>
  <p:handoutMasterIdLst>
    <p:handoutMasterId r:id="rId18"/>
  </p:handoutMasterIdLst>
  <p:sldIdLst>
    <p:sldId id="420" r:id="rId5"/>
    <p:sldId id="401" r:id="rId6"/>
    <p:sldId id="438" r:id="rId7"/>
    <p:sldId id="421" r:id="rId8"/>
    <p:sldId id="436" r:id="rId9"/>
    <p:sldId id="422" r:id="rId10"/>
    <p:sldId id="425" r:id="rId11"/>
    <p:sldId id="423" r:id="rId12"/>
    <p:sldId id="437" r:id="rId13"/>
    <p:sldId id="445" r:id="rId14"/>
    <p:sldId id="427" r:id="rId15"/>
    <p:sldId id="428" r:id="rId16"/>
  </p:sldIdLst>
  <p:sldSz cx="12192000" cy="6858000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365693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4266427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4875915" algn="l" defTabSz="1218979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69" userDrawn="1">
          <p15:clr>
            <a:srgbClr val="A4A3A4"/>
          </p15:clr>
        </p15:guide>
        <p15:guide id="2" orient="horz" pos="864" userDrawn="1">
          <p15:clr>
            <a:srgbClr val="A4A3A4"/>
          </p15:clr>
        </p15:guide>
        <p15:guide id="3" orient="horz" pos="3840" userDrawn="1">
          <p15:clr>
            <a:srgbClr val="A4A3A4"/>
          </p15:clr>
        </p15:guide>
        <p15:guide id="4" orient="horz" pos="2064" userDrawn="1">
          <p15:clr>
            <a:srgbClr val="A4A3A4"/>
          </p15:clr>
        </p15:guide>
        <p15:guide id="5" pos="960" userDrawn="1">
          <p15:clr>
            <a:srgbClr val="A4A3A4"/>
          </p15:clr>
        </p15:guide>
        <p15:guide id="6" pos="448" userDrawn="1">
          <p15:clr>
            <a:srgbClr val="A4A3A4"/>
          </p15:clr>
        </p15:guide>
        <p15:guide id="8" pos="4752" userDrawn="1">
          <p15:clr>
            <a:srgbClr val="A4A3A4"/>
          </p15:clr>
        </p15:guide>
        <p15:guide id="9" pos="7397" userDrawn="1">
          <p15:clr>
            <a:srgbClr val="A4A3A4"/>
          </p15:clr>
        </p15:guide>
        <p15:guide id="10" pos="7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arthi Gobinath" initials="AG" lastIdx="36" clrIdx="0">
    <p:extLst>
      <p:ext uri="{19B8F6BF-5375-455C-9EA6-DF929625EA0E}">
        <p15:presenceInfo xmlns:p15="http://schemas.microsoft.com/office/powerpoint/2012/main" userId="S::agobinath@medthinkscicom.com::98f85422-3ff6-4bd4-97a3-cf23b0dfe305" providerId="AD"/>
      </p:ext>
    </p:extLst>
  </p:cmAuthor>
  <p:cmAuthor id="2" name="Jeff Stumpf" initials="JS" lastIdx="10" clrIdx="1">
    <p:extLst>
      <p:ext uri="{19B8F6BF-5375-455C-9EA6-DF929625EA0E}">
        <p15:presenceInfo xmlns:p15="http://schemas.microsoft.com/office/powerpoint/2012/main" userId="S-1-5-21-847797224-2514617524-765411984-3940" providerId="AD"/>
      </p:ext>
    </p:extLst>
  </p:cmAuthor>
  <p:cmAuthor id="3" name="Mark Underwood" initials="MU" lastIdx="3" clrIdx="2">
    <p:extLst>
      <p:ext uri="{19B8F6BF-5375-455C-9EA6-DF929625EA0E}">
        <p15:presenceInfo xmlns:p15="http://schemas.microsoft.com/office/powerpoint/2012/main" userId="Mark Underwood" providerId="None"/>
      </p:ext>
    </p:extLst>
  </p:cmAuthor>
  <p:cmAuthor id="4" name="Jennifer Rossi" initials="JR" lastIdx="1" clrIdx="3">
    <p:extLst>
      <p:ext uri="{19B8F6BF-5375-455C-9EA6-DF929625EA0E}">
        <p15:presenceInfo xmlns:p15="http://schemas.microsoft.com/office/powerpoint/2012/main" userId="S::jrossi@medthinkscicom.com::986ed99f-6de7-401d-9fde-6a0e458d50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F"/>
    <a:srgbClr val="FF6600"/>
    <a:srgbClr val="071D49"/>
    <a:srgbClr val="97CBFF"/>
    <a:srgbClr val="0062C7"/>
    <a:srgbClr val="E7E6E6"/>
    <a:srgbClr val="D0D3D3"/>
    <a:srgbClr val="E40046"/>
    <a:srgbClr val="0098DB"/>
    <a:srgbClr val="F05A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5226" autoAdjust="0"/>
  </p:normalViewPr>
  <p:slideViewPr>
    <p:cSldViewPr showGuides="1">
      <p:cViewPr varScale="1">
        <p:scale>
          <a:sx n="110" d="100"/>
          <a:sy n="110" d="100"/>
        </p:scale>
        <p:origin x="1194" y="108"/>
      </p:cViewPr>
      <p:guideLst>
        <p:guide orient="horz" pos="569"/>
        <p:guide orient="horz" pos="864"/>
        <p:guide orient="horz" pos="3840"/>
        <p:guide orient="horz" pos="2064"/>
        <p:guide pos="960"/>
        <p:guide pos="448"/>
        <p:guide pos="4752"/>
        <p:guide pos="7397"/>
        <p:guide pos="7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2606" y="-67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26808770115857"/>
          <c:y val="7.9952900297387247E-2"/>
          <c:w val="0.81954755655543055"/>
          <c:h val="0.51493136016093599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DTG + TDF/FTC (N=717)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marker>
            <c:symbol val="squar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F9-4235-9FA3-40F63FC89E91}"/>
                </c:ext>
              </c:extLst>
            </c:dLbl>
            <c:dLbl>
              <c:idx val="1"/>
              <c:layout>
                <c:manualLayout>
                  <c:x val="-5.0505050505050509E-3"/>
                  <c:y val="1.82084509196223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F9-4235-9FA3-40F63FC89E91}"/>
                </c:ext>
              </c:extLst>
            </c:dLbl>
            <c:dLbl>
              <c:idx val="2"/>
              <c:layout>
                <c:manualLayout>
                  <c:x val="-1.6738778864763118E-2"/>
                  <c:y val="4.2807542408724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F9-4235-9FA3-40F63FC89E9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F9-4235-9FA3-40F63FC89E9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F9-4235-9FA3-40F63FC89E91}"/>
                </c:ext>
              </c:extLst>
            </c:dLbl>
            <c:dLbl>
              <c:idx val="5"/>
              <c:layout>
                <c:manualLayout>
                  <c:x val="-2.9629629629629631E-2"/>
                  <c:y val="-3.3707857113841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F9-4235-9FA3-40F63FC89E9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F9-4235-9FA3-40F63FC89E91}"/>
                </c:ext>
              </c:extLst>
            </c:dLbl>
            <c:dLbl>
              <c:idx val="7"/>
              <c:layout>
                <c:manualLayout>
                  <c:x val="-3.3670166229221407E-2"/>
                  <c:y val="-3.5492261408359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535353535353533E-2"/>
                      <c:h val="5.84257097592039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7F9-4235-9FA3-40F63FC89E9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F9-4235-9FA3-40F63FC89E91}"/>
                </c:ext>
              </c:extLst>
            </c:dLbl>
            <c:dLbl>
              <c:idx val="9"/>
              <c:layout>
                <c:manualLayout>
                  <c:x val="-3.1986531986531987E-2"/>
                  <c:y val="-3.64169018392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F9-4235-9FA3-40F63FC89E9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F9-4235-9FA3-40F63FC89E91}"/>
                </c:ext>
              </c:extLst>
            </c:dLbl>
            <c:dLbl>
              <c:idx val="11"/>
              <c:layout>
                <c:manualLayout>
                  <c:x val="-1.5151515151515275E-2"/>
                  <c:y val="-3.3382160019307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F9-4235-9FA3-40F63FC89E9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Sheet1!$P$2:$P$13</c:f>
                <c:numCache>
                  <c:formatCode>General</c:formatCode>
                  <c:ptCount val="12"/>
                  <c:pt idx="0">
                    <c:v>0</c:v>
                  </c:pt>
                  <c:pt idx="1">
                    <c:v>3.2863847469999996</c:v>
                  </c:pt>
                  <c:pt idx="2">
                    <c:v>2.4624309160000024</c:v>
                  </c:pt>
                  <c:pt idx="3">
                    <c:v>2.3325454390000004</c:v>
                  </c:pt>
                  <c:pt idx="4">
                    <c:v>2.3448737170000129</c:v>
                  </c:pt>
                  <c:pt idx="5">
                    <c:v>1.8494368829999956</c:v>
                  </c:pt>
                  <c:pt idx="6">
                    <c:v>2.1615000169999945</c:v>
                  </c:pt>
                  <c:pt idx="7">
                    <c:v>2.0448625679999992</c:v>
                  </c:pt>
                  <c:pt idx="8">
                    <c:v>2.2821080249999994</c:v>
                  </c:pt>
                  <c:pt idx="9">
                    <c:v>2.4511210860000006</c:v>
                  </c:pt>
                  <c:pt idx="10">
                    <c:v>2.5067426439999991</c:v>
                  </c:pt>
                  <c:pt idx="11">
                    <c:v>2.5390363220000012</c:v>
                  </c:pt>
                </c:numCache>
              </c:numRef>
            </c:plus>
            <c:minus>
              <c:numRef>
                <c:f>Sheet1!$Q$2:$Q$13</c:f>
                <c:numCache>
                  <c:formatCode>General</c:formatCode>
                  <c:ptCount val="12"/>
                  <c:pt idx="0">
                    <c:v>0</c:v>
                  </c:pt>
                  <c:pt idx="1">
                    <c:v>3.2863847469999996</c:v>
                  </c:pt>
                  <c:pt idx="2">
                    <c:v>2.462430917000006</c:v>
                  </c:pt>
                  <c:pt idx="3">
                    <c:v>2.3325454379999968</c:v>
                  </c:pt>
                  <c:pt idx="4">
                    <c:v>2.3448737169999987</c:v>
                  </c:pt>
                  <c:pt idx="5">
                    <c:v>1.8494368830000099</c:v>
                  </c:pt>
                  <c:pt idx="6">
                    <c:v>2.1615000169999945</c:v>
                  </c:pt>
                  <c:pt idx="7">
                    <c:v>2.0448625679999992</c:v>
                  </c:pt>
                  <c:pt idx="8">
                    <c:v>2.2821080260000031</c:v>
                  </c:pt>
                  <c:pt idx="9">
                    <c:v>2.4511210860000006</c:v>
                  </c:pt>
                  <c:pt idx="10">
                    <c:v>2.5067426450000028</c:v>
                  </c:pt>
                  <c:pt idx="11">
                    <c:v>2.5390363220000012</c:v>
                  </c:pt>
                </c:numCache>
              </c:numRef>
            </c:minus>
            <c:spPr>
              <a:ln w="12700">
                <a:solidFill>
                  <a:srgbClr val="FF6600"/>
                </a:solidFill>
              </a:ln>
            </c:spPr>
          </c:errBars>
          <c:xVal>
            <c:numRef>
              <c:f>Sheet1!$D$2:$D$13</c:f>
              <c:numCache>
                <c:formatCode>General</c:formatCode>
                <c:ptCount val="12"/>
                <c:pt idx="0">
                  <c:v>0.5</c:v>
                </c:pt>
                <c:pt idx="1">
                  <c:v>4.5</c:v>
                </c:pt>
                <c:pt idx="2">
                  <c:v>8.5</c:v>
                </c:pt>
                <c:pt idx="3">
                  <c:v>12.5</c:v>
                </c:pt>
                <c:pt idx="4">
                  <c:v>16.5</c:v>
                </c:pt>
                <c:pt idx="5">
                  <c:v>24.5</c:v>
                </c:pt>
                <c:pt idx="6">
                  <c:v>36.5</c:v>
                </c:pt>
                <c:pt idx="7">
                  <c:v>48.5</c:v>
                </c:pt>
                <c:pt idx="8">
                  <c:v>60.5</c:v>
                </c:pt>
                <c:pt idx="9">
                  <c:v>72.5</c:v>
                </c:pt>
                <c:pt idx="10">
                  <c:v>84.5</c:v>
                </c:pt>
                <c:pt idx="11">
                  <c:v>96</c:v>
                </c:pt>
              </c:numCache>
            </c:numRef>
          </c:xVal>
          <c:yVal>
            <c:numRef>
              <c:f>Sheet1!$C$2:$C$13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70.2</c:v>
                </c:pt>
                <c:pt idx="2">
                  <c:v>84.4</c:v>
                </c:pt>
                <c:pt idx="3">
                  <c:v>89</c:v>
                </c:pt>
                <c:pt idx="4">
                  <c:v>90</c:v>
                </c:pt>
                <c:pt idx="5">
                  <c:v>93.4</c:v>
                </c:pt>
                <c:pt idx="6">
                  <c:v>91</c:v>
                </c:pt>
                <c:pt idx="7">
                  <c:v>93.3</c:v>
                </c:pt>
                <c:pt idx="8">
                  <c:v>91</c:v>
                </c:pt>
                <c:pt idx="9">
                  <c:v>89.4</c:v>
                </c:pt>
                <c:pt idx="10">
                  <c:v>88</c:v>
                </c:pt>
                <c:pt idx="11">
                  <c:v>89.5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57F9-4235-9FA3-40F63FC89E91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DTG + 3TC (N=716)</c:v>
                </c:pt>
              </c:strCache>
            </c:strRef>
          </c:tx>
          <c:spPr>
            <a:ln>
              <a:solidFill>
                <a:srgbClr val="002F5F"/>
              </a:solidFill>
            </a:ln>
          </c:spPr>
          <c:marker>
            <c:symbol val="diamond"/>
            <c:size val="4"/>
            <c:spPr>
              <a:solidFill>
                <a:srgbClr val="002F5F"/>
              </a:solidFill>
              <a:ln>
                <a:solidFill>
                  <a:srgbClr val="002F5F"/>
                </a:solidFill>
              </a:ln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F9-4235-9FA3-40F63FC89E91}"/>
                </c:ext>
              </c:extLst>
            </c:dLbl>
            <c:dLbl>
              <c:idx val="1"/>
              <c:layout>
                <c:manualLayout>
                  <c:x val="-3.3532360732945785E-2"/>
                  <c:y val="-4.9363000707325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F9-4235-9FA3-40F63FC89E91}"/>
                </c:ext>
              </c:extLst>
            </c:dLbl>
            <c:dLbl>
              <c:idx val="2"/>
              <c:layout>
                <c:manualLayout>
                  <c:x val="-2.8763885574909196E-2"/>
                  <c:y val="-3.919118156597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F9-4235-9FA3-40F63FC89E9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F9-4235-9FA3-40F63FC89E9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F9-4235-9FA3-40F63FC89E91}"/>
                </c:ext>
              </c:extLst>
            </c:dLbl>
            <c:dLbl>
              <c:idx val="5"/>
              <c:layout>
                <c:manualLayout>
                  <c:x val="-2.4338662212677959E-2"/>
                  <c:y val="3.9029886233025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7F9-4235-9FA3-40F63FC89E9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F9-4235-9FA3-40F63FC89E91}"/>
                </c:ext>
              </c:extLst>
            </c:dLbl>
            <c:dLbl>
              <c:idx val="7"/>
              <c:layout>
                <c:manualLayout>
                  <c:x val="-2.0202020202020204E-2"/>
                  <c:y val="3.64059098609992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7F9-4235-9FA3-40F63FC89E9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7F9-4235-9FA3-40F63FC89E91}"/>
                </c:ext>
              </c:extLst>
            </c:dLbl>
            <c:dLbl>
              <c:idx val="9"/>
              <c:layout>
                <c:manualLayout>
                  <c:x val="-2.1885521885522008E-2"/>
                  <c:y val="3.641690183924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7F9-4235-9FA3-40F63FC89E9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7F9-4235-9FA3-40F63FC89E91}"/>
                </c:ext>
              </c:extLst>
            </c:dLbl>
            <c:dLbl>
              <c:idx val="11"/>
              <c:layout>
                <c:manualLayout>
                  <c:x val="-2.0202020202020325E-2"/>
                  <c:y val="4.2486385479118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7F9-4235-9FA3-40F63FC89E9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>
                      <a:noFill/>
                    </a:ln>
                  </c:spPr>
                </c15:leaderLines>
              </c:ext>
            </c:extLst>
          </c:dLbls>
          <c:errBars>
            <c:errDir val="y"/>
            <c:errBarType val="both"/>
            <c:errValType val="cust"/>
            <c:noEndCap val="0"/>
            <c:plus>
              <c:numRef>
                <c:f>Sheet1!$S$2:$S$13</c:f>
                <c:numCache>
                  <c:formatCode>General</c:formatCode>
                  <c:ptCount val="12"/>
                  <c:pt idx="0">
                    <c:v>0</c:v>
                  </c:pt>
                  <c:pt idx="1">
                    <c:v>3.3493477170000006</c:v>
                  </c:pt>
                  <c:pt idx="2">
                    <c:v>2.6573946489999969</c:v>
                  </c:pt>
                  <c:pt idx="3">
                    <c:v>2.3045390270000041</c:v>
                  </c:pt>
                  <c:pt idx="4">
                    <c:v>2.2401005010000006</c:v>
                  </c:pt>
                  <c:pt idx="5">
                    <c:v>1.8115723680000002</c:v>
                  </c:pt>
                  <c:pt idx="6">
                    <c:v>2.0421432100000061</c:v>
                  </c:pt>
                  <c:pt idx="7">
                    <c:v>1.8293762440000023</c:v>
                  </c:pt>
                  <c:pt idx="8">
                    <c:v>2.1445993119999969</c:v>
                  </c:pt>
                  <c:pt idx="9">
                    <c:v>2.2532281500000124</c:v>
                  </c:pt>
                  <c:pt idx="10">
                    <c:v>2.4017954420000081</c:v>
                  </c:pt>
                  <c:pt idx="11">
                    <c:v>2.2401005010000006</c:v>
                  </c:pt>
                </c:numCache>
              </c:numRef>
            </c:plus>
            <c:minus>
              <c:numRef>
                <c:f>Sheet1!$T$2:$T$13</c:f>
                <c:numCache>
                  <c:formatCode>General</c:formatCode>
                  <c:ptCount val="12"/>
                  <c:pt idx="0">
                    <c:v>0</c:v>
                  </c:pt>
                  <c:pt idx="1">
                    <c:v>3.3493477170000006</c:v>
                  </c:pt>
                  <c:pt idx="2">
                    <c:v>2.6573946489999969</c:v>
                  </c:pt>
                  <c:pt idx="3">
                    <c:v>2.3045390269999899</c:v>
                  </c:pt>
                  <c:pt idx="4">
                    <c:v>2.2401005010000006</c:v>
                  </c:pt>
                  <c:pt idx="5">
                    <c:v>1.8115723690000038</c:v>
                  </c:pt>
                  <c:pt idx="6">
                    <c:v>2.0421432100000061</c:v>
                  </c:pt>
                  <c:pt idx="7">
                    <c:v>1.8293762429999987</c:v>
                  </c:pt>
                  <c:pt idx="8">
                    <c:v>2.1445993110000074</c:v>
                  </c:pt>
                  <c:pt idx="9">
                    <c:v>2.2532281509999876</c:v>
                  </c:pt>
                  <c:pt idx="10">
                    <c:v>2.4017954419999938</c:v>
                  </c:pt>
                  <c:pt idx="11">
                    <c:v>2.2401005010000006</c:v>
                  </c:pt>
                </c:numCache>
              </c:numRef>
            </c:minus>
            <c:spPr>
              <a:ln w="12700">
                <a:solidFill>
                  <a:srgbClr val="002F5F"/>
                </a:solidFill>
              </a:ln>
            </c:spPr>
          </c:errBars>
          <c:errBars>
            <c:errDir val="x"/>
            <c:errBarType val="both"/>
            <c:errValType val="fixedVal"/>
            <c:noEndCap val="1"/>
            <c:val val="0"/>
          </c:errBars>
          <c:xVal>
            <c:numRef>
              <c:f>Sheet1!$A$2:$A$13</c:f>
              <c:numCache>
                <c:formatCode>General</c:formatCode>
                <c:ptCount val="12"/>
                <c:pt idx="0">
                  <c:v>0.1</c:v>
                </c:pt>
                <c:pt idx="1">
                  <c:v>3.5</c:v>
                </c:pt>
                <c:pt idx="2">
                  <c:v>7.5</c:v>
                </c:pt>
                <c:pt idx="3">
                  <c:v>11.5</c:v>
                </c:pt>
                <c:pt idx="4">
                  <c:v>15.5</c:v>
                </c:pt>
                <c:pt idx="5">
                  <c:v>23.5</c:v>
                </c:pt>
                <c:pt idx="6">
                  <c:v>35.5</c:v>
                </c:pt>
                <c:pt idx="7">
                  <c:v>47.5</c:v>
                </c:pt>
                <c:pt idx="8">
                  <c:v>59.5</c:v>
                </c:pt>
                <c:pt idx="9">
                  <c:v>71.5</c:v>
                </c:pt>
                <c:pt idx="10">
                  <c:v>83.5</c:v>
                </c:pt>
                <c:pt idx="11">
                  <c:v>95</c:v>
                </c:pt>
              </c:numCache>
            </c:numRef>
          </c:xVal>
          <c:yVal>
            <c:numRef>
              <c:f>Sheet1!$B$2:$B$13</c:f>
              <c:numCache>
                <c:formatCode>0.0</c:formatCode>
                <c:ptCount val="12"/>
                <c:pt idx="0" formatCode="General">
                  <c:v>1E-3</c:v>
                </c:pt>
                <c:pt idx="1">
                  <c:v>72</c:v>
                </c:pt>
                <c:pt idx="2">
                  <c:v>87</c:v>
                </c:pt>
                <c:pt idx="3">
                  <c:v>89</c:v>
                </c:pt>
                <c:pt idx="4">
                  <c:v>88</c:v>
                </c:pt>
                <c:pt idx="5">
                  <c:v>93.2</c:v>
                </c:pt>
                <c:pt idx="6">
                  <c:v>90</c:v>
                </c:pt>
                <c:pt idx="7">
                  <c:v>91.5</c:v>
                </c:pt>
                <c:pt idx="8">
                  <c:v>89</c:v>
                </c:pt>
                <c:pt idx="9">
                  <c:v>87.2</c:v>
                </c:pt>
                <c:pt idx="10">
                  <c:v>86</c:v>
                </c:pt>
                <c:pt idx="11">
                  <c:v>86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9-57F9-4235-9FA3-40F63FC89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805632"/>
        <c:axId val="36811520"/>
      </c:scatterChart>
      <c:valAx>
        <c:axId val="36805632"/>
        <c:scaling>
          <c:orientation val="minMax"/>
          <c:max val="100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Study visit</a:t>
                </a:r>
              </a:p>
            </c:rich>
          </c:tx>
          <c:layout>
            <c:manualLayout>
              <c:xMode val="edge"/>
              <c:yMode val="edge"/>
              <c:x val="0.49922198101405546"/>
              <c:y val="0.65598031399922074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6811520"/>
        <c:crossesAt val="-20"/>
        <c:crossBetween val="midCat"/>
        <c:majorUnit val="4"/>
      </c:valAx>
      <c:valAx>
        <c:axId val="36811520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r>
                  <a:rPr lang="en-US" b="0" dirty="0">
                    <a:solidFill>
                      <a:schemeClr val="tx1"/>
                    </a:solidFill>
                  </a:rPr>
                  <a:t>HIV-1 RNA &lt;50 c/mL, % (95% CI)</a:t>
                </a:r>
              </a:p>
            </c:rich>
          </c:tx>
          <c:layout>
            <c:manualLayout>
              <c:xMode val="edge"/>
              <c:yMode val="edge"/>
              <c:x val="7.5239256015895206E-2"/>
              <c:y val="9.976650488477123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9050">
            <a:solidFill>
              <a:srgbClr val="071D49"/>
            </a:solidFill>
          </a:ln>
        </c:spPr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de-DE"/>
          </a:p>
        </c:txPr>
        <c:crossAx val="36805632"/>
        <c:crossesAt val="-4"/>
        <c:crossBetween val="midCat"/>
        <c:majorUnit val="20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646176321076208E-2"/>
          <c:y val="7.6207584830339306E-2"/>
          <c:w val="0.86523302089791476"/>
          <c:h val="0.730839326486506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Sheet1!$M$2</c:f>
              <c:strCache>
                <c:ptCount val="1"/>
                <c:pt idx="0">
                  <c:v>DTG + 3TC; N=716</c:v>
                </c:pt>
              </c:strCache>
            </c:strRef>
          </c:tx>
          <c:spPr>
            <a:solidFill>
              <a:srgbClr val="002F5F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F2FF8C7-07F6-475E-BE0A-79DAD62C2739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FC2D-46EE-8567-2AFECE118A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A345D4C-FC99-4D6F-9311-F271ED517CB1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C2D-46EE-8567-2AFECE118A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735B093-AEED-460D-8D36-EEA440841993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FC2D-46EE-8567-2AFECE118A1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B200B108-AE1C-4ACB-89A1-61C191FD489B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FC2D-46EE-8567-2AFECE118A1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44F23406-3CD3-4D9F-9762-097F991E4BE0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FC2D-46EE-8567-2AFECE118A1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AB2D3011-1EA1-4EB8-B969-6179FF931105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FC2D-46EE-8567-2AFECE118A1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F2B13D89-AB71-488B-8612-42284A07808A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FC2D-46EE-8567-2AFECE118A1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03E3571A-20C8-4B0E-A794-1E5EAB9DDF34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FC2D-46EE-8567-2AFECE118A1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C123137F-E489-46D0-AB3D-F1EF4BC84B7F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FC2D-46EE-8567-2AFECE118A1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F55469ED-BD01-44D7-A325-5025FCBA4045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FC2D-46EE-8567-2AFECE118A1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A49496A2-594A-4286-AB86-87328C30021B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FC2D-46EE-8567-2AFECE118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horzOverflow="clip" vert="horz" wrap="square" lIns="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Sheet1!$K$3:$K$13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</c:numCache>
            </c:numRef>
          </c:cat>
          <c:val>
            <c:numRef>
              <c:f>Sheet1!$M$3:$M$13</c:f>
              <c:numCache>
                <c:formatCode>0%</c:formatCode>
                <c:ptCount val="11"/>
                <c:pt idx="0">
                  <c:v>0.34357541899441341</c:v>
                </c:pt>
                <c:pt idx="1">
                  <c:v>0.52374301675977653</c:v>
                </c:pt>
                <c:pt idx="2">
                  <c:v>0.5977653631284916</c:v>
                </c:pt>
                <c:pt idx="3">
                  <c:v>0.59357541899441346</c:v>
                </c:pt>
                <c:pt idx="4">
                  <c:v>0.65083798882681565</c:v>
                </c:pt>
                <c:pt idx="5">
                  <c:v>0.6494413407821229</c:v>
                </c:pt>
                <c:pt idx="6">
                  <c:v>0.77234636871508378</c:v>
                </c:pt>
                <c:pt idx="7">
                  <c:v>0.73324022346368711</c:v>
                </c:pt>
                <c:pt idx="8">
                  <c:v>0.68715083798882681</c:v>
                </c:pt>
                <c:pt idx="9">
                  <c:v>0.68994413407821231</c:v>
                </c:pt>
                <c:pt idx="10">
                  <c:v>0.66201117318435754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6-441F-9D34-421A064EA825}"/>
            </c:ext>
          </c:extLst>
        </c:ser>
        <c:ser>
          <c:idx val="1"/>
          <c:order val="1"/>
          <c:tx>
            <c:strRef>
              <c:f>Sheet1!$O$2</c:f>
              <c:strCache>
                <c:ptCount val="1"/>
                <c:pt idx="0">
                  <c:v>DTG + TDF/FTC; N=717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0EC94A9-0B59-48CF-9372-968BBF208016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C2D-46EE-8567-2AFECE118A1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C2E7C8-2BC6-4327-8BD3-94003C9704A4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C2D-46EE-8567-2AFECE118A1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5B421AE-052D-4106-B4B5-FFF532EF013A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C2D-46EE-8567-2AFECE118A1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FF66F1C-DCBF-4EBE-A876-15578EAC039C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C2D-46EE-8567-2AFECE118A1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BE2647A0-D3F6-49C7-8602-074893E020DA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C2D-46EE-8567-2AFECE118A1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87BDD63-77E5-49E8-82E9-F7E936C90400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C2D-46EE-8567-2AFECE118A15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CC1C43E-8144-4537-BF30-02A8C3CEE9D9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C2D-46EE-8567-2AFECE118A15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250E38D-F4B2-4457-970F-5BEE0FF0B62A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C2D-46EE-8567-2AFECE118A15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D0B740DD-9855-4127-BB24-1874E4C9BA4B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C2D-46EE-8567-2AFECE118A15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B3A7BE48-6A3C-47F1-ADD8-E7404D6866F1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FC2D-46EE-8567-2AFECE118A1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F7856E69-1982-4A8F-9388-15A5D71C796A}" type="VALUE">
                      <a:rPr lang="en-US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[WERT]</a:t>
                    </a:fld>
                    <a:endParaRPr lang="de-DE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FC2D-46EE-8567-2AFECE118A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5400000" spcFirstLastPara="1" vertOverflow="ellipsis" horzOverflow="clip" vert="horz" wrap="square" lIns="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Sheet1!$K$3:$K$13</c:f>
              <c:numCache>
                <c:formatCode>General</c:formatCode>
                <c:ptCount val="11"/>
                <c:pt idx="0">
                  <c:v>4</c:v>
                </c:pt>
                <c:pt idx="1">
                  <c:v>8</c:v>
                </c:pt>
                <c:pt idx="2">
                  <c:v>12</c:v>
                </c:pt>
                <c:pt idx="3">
                  <c:v>16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</c:numCache>
            </c:numRef>
          </c:cat>
          <c:val>
            <c:numRef>
              <c:f>Sheet1!$O$3:$O$13</c:f>
              <c:numCache>
                <c:formatCode>0%</c:formatCode>
                <c:ptCount val="11"/>
                <c:pt idx="0">
                  <c:v>0.31799163179916318</c:v>
                </c:pt>
                <c:pt idx="1">
                  <c:v>0.4895397489539749</c:v>
                </c:pt>
                <c:pt idx="2">
                  <c:v>0.57182705718270577</c:v>
                </c:pt>
                <c:pt idx="3">
                  <c:v>0.56066945606694563</c:v>
                </c:pt>
                <c:pt idx="4">
                  <c:v>0.63179916317991636</c:v>
                </c:pt>
                <c:pt idx="5">
                  <c:v>0.67503486750348674</c:v>
                </c:pt>
                <c:pt idx="6">
                  <c:v>0.73221757322175729</c:v>
                </c:pt>
                <c:pt idx="7">
                  <c:v>0.70432357043235705</c:v>
                </c:pt>
                <c:pt idx="8">
                  <c:v>0.67921896792189684</c:v>
                </c:pt>
                <c:pt idx="9">
                  <c:v>0.65829846582984664</c:v>
                </c:pt>
                <c:pt idx="10">
                  <c:v>0.67503486750348674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6-441F-9D34-421A064EA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39"/>
        <c:axId val="570608240"/>
        <c:axId val="570613488"/>
      </c:barChart>
      <c:catAx>
        <c:axId val="570608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71D49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dirty="0">
                    <a:solidFill>
                      <a:srgbClr val="071D4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Week</a:t>
                </a:r>
              </a:p>
            </c:rich>
          </c:tx>
          <c:layout>
            <c:manualLayout>
              <c:xMode val="edge"/>
              <c:yMode val="edge"/>
              <c:x val="0.50181081195495725"/>
              <c:y val="0.888098240548811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71D49"/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71D49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570613488"/>
        <c:crosses val="autoZero"/>
        <c:auto val="1"/>
        <c:lblAlgn val="ctr"/>
        <c:lblOffset val="100"/>
        <c:noMultiLvlLbl val="0"/>
      </c:catAx>
      <c:valAx>
        <c:axId val="5706134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71D49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pPr>
                <a:r>
                  <a:rPr lang="en-US" sz="1400" b="0" baseline="0" dirty="0">
                    <a:solidFill>
                      <a:srgbClr val="071D49"/>
                    </a:solidFill>
                    <a:latin typeface="Arial" panose="020B0604020202020204" pitchFamily="34" charset="0"/>
                  </a:rPr>
                  <a:t>Proportion of participants</a:t>
                </a:r>
              </a:p>
            </c:rich>
          </c:tx>
          <c:layout>
            <c:manualLayout>
              <c:xMode val="edge"/>
              <c:yMode val="edge"/>
              <c:x val="1.1328450314320317E-2"/>
              <c:y val="0.166635575089931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071D49"/>
                  </a:solidFill>
                  <a:latin typeface="Arial" panose="020B0604020202020204" pitchFamily="34" charset="0"/>
                  <a:ea typeface="+mn-ea"/>
                  <a:cs typeface="+mn-cs"/>
                </a:defRPr>
              </a:pPr>
              <a:endParaRPr lang="de-DE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 w="12700">
            <a:solidFill>
              <a:srgbClr val="071D49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71D49"/>
                </a:solidFill>
                <a:latin typeface="Arial" panose="020B0604020202020204" pitchFamily="34" charset="0"/>
                <a:ea typeface="+mn-ea"/>
                <a:cs typeface="+mn-cs"/>
              </a:defRPr>
            </a:pPr>
            <a:endParaRPr lang="de-DE"/>
          </a:p>
        </c:txPr>
        <c:crossAx val="57060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807928946306016"/>
          <c:y val="2.4258978097152373E-2"/>
          <c:w val="0.33051280927389121"/>
          <c:h val="0.12724598047998489"/>
        </c:manualLayout>
      </c:layout>
      <c:overlay val="0"/>
      <c:spPr>
        <a:solidFill>
          <a:srgbClr val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71D49"/>
              </a:solidFill>
              <a:latin typeface="Arial" panose="020B0604020202020204" pitchFamily="34" charset="0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231A79A-A19B-4497-A1AB-45435BE30F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229F7F-D297-4559-9851-400D21AD0D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D0F9B0-F04C-4D5C-950C-995DD2BA0776}" type="datetimeFigureOut">
              <a:rPr lang="en-US"/>
              <a:pPr>
                <a:defRPr/>
              </a:pPr>
              <a:t>11/11/2019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F66F7-6445-4994-A978-280AA2F5DC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4E08A-A95E-4B9B-BA0B-A4099E824A0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E8E1CDC-42C3-4508-9AA6-95C211B64EB1}" type="slidenum">
              <a:rPr lang="en-US" altLang="en-US"/>
              <a:pPr>
                <a:defRPr/>
              </a:pPr>
              <a:t>‹Nr.›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4C4F1-14A5-4BAA-BC5E-CA30B8BFD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79F7-1904-42E8-B75F-B71E6E30CFC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F36F6-6F2E-482F-9FD3-CDE709AF1C49}" type="datetimeFigureOut">
              <a:rPr lang="en-GB"/>
              <a:pPr>
                <a:defRPr/>
              </a:pPr>
              <a:t>11/11/2019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1B771D-C361-457D-843E-212FB9972A9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31800" y="692150"/>
            <a:ext cx="6146800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BDF5E70-B768-41BD-9A1C-CD165C55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381500"/>
            <a:ext cx="5607050" cy="4149725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43E5A-91B4-4C16-8A27-60EC9F304C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8025D-6E27-41ED-B373-A7A42A879A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2757" tIns="46378" rIns="92757" bIns="463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9CD696-6686-42F5-9E42-8DCDB034590C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948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897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846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79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3047448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3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27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15" algn="l" defTabSz="121897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6975990F-AA55-4A9E-AAEE-08548034C6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31800" y="692150"/>
            <a:ext cx="6146800" cy="34591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88BB46D-35C7-4178-83A9-61A6DB2BA1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AF03868-4668-4DC8-A7BC-9C430F36A8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78610C-E94C-481B-83EC-8F434D19AEB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9CD696-6686-42F5-9E42-8DCDB034590C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6563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 - Grey">
    <p:bg>
      <p:bgPr>
        <a:solidFill>
          <a:srgbClr val="D0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6F476F6-3F0B-4FBC-A5F1-9D051272FD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485899" cy="4346471"/>
          </a:xfrm>
          <a:prstGeom prst="rect">
            <a:avLst/>
          </a:prstGeom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F645C7C-F0D4-4F5C-8D68-FB851D5670AC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17th European AIDS Conference; November 6-9, 2019; Basel, Switzerland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5A9598-132B-4791-AA81-8424EC568A8B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rgbClr val="071D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3951345F-605B-4B05-8202-DE3B46F9CDE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01430" y="1378448"/>
            <a:ext cx="8631936" cy="19542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79680979-CC01-4E77-8530-905039B45F0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1430" y="3625372"/>
            <a:ext cx="8631936" cy="9083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500" b="1" i="0">
                <a:solidFill>
                  <a:schemeClr val="tx2"/>
                </a:solidFill>
                <a:effectLst/>
                <a:latin typeface="Arial"/>
                <a:cs typeface="Arial"/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0F6C3D1-ED36-45A1-94EC-A543584321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430" y="4551964"/>
            <a:ext cx="8631936" cy="859536"/>
          </a:xfrm>
        </p:spPr>
        <p:txBody>
          <a:bodyPr/>
          <a:lstStyle>
            <a:lvl1pPr marL="0" indent="0">
              <a:buNone/>
              <a:defRPr sz="1150" i="1">
                <a:solidFill>
                  <a:schemeClr val="tx1"/>
                </a:solidFill>
              </a:defRPr>
            </a:lvl1pPr>
            <a:lvl2pPr marL="247644" indent="0">
              <a:buNone/>
              <a:defRPr/>
            </a:lvl2pPr>
            <a:lvl3pPr marL="507987" indent="0">
              <a:buNone/>
              <a:defRPr/>
            </a:lvl3pPr>
            <a:lvl4pPr marL="736582" indent="0">
              <a:buNone/>
              <a:defRPr/>
            </a:lvl4pPr>
            <a:lvl5pPr marL="954592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842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693" userDrawn="1">
          <p15:clr>
            <a:srgbClr val="FBAE40"/>
          </p15:clr>
        </p15:guide>
        <p15:guide id="4" pos="561" userDrawn="1">
          <p15:clr>
            <a:srgbClr val="FBAE40"/>
          </p15:clr>
        </p15:guide>
        <p15:guide id="5" orient="horz" pos="4032" userDrawn="1">
          <p15:clr>
            <a:srgbClr val="FBAE40"/>
          </p15:clr>
        </p15:guide>
        <p15:guide id="6" orient="horz" pos="4159" userDrawn="1">
          <p15:clr>
            <a:srgbClr val="FBAE40"/>
          </p15:clr>
        </p15:guide>
        <p15:guide id="7" orient="horz" pos="93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- Grey">
    <p:bg>
      <p:bgPr>
        <a:solidFill>
          <a:srgbClr val="D0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9C5AC0-3532-42A2-8085-13163A67E0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200" cy="2025551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5EF343-BC1C-4481-AB08-1FEA749ADFA1}"/>
              </a:ext>
            </a:extLst>
          </p:cNvPr>
          <p:cNvCxnSpPr/>
          <p:nvPr userDrawn="1"/>
        </p:nvCxnSpPr>
        <p:spPr>
          <a:xfrm rot="1200000">
            <a:off x="1109664" y="-409575"/>
            <a:ext cx="0" cy="6850380"/>
          </a:xfrm>
          <a:prstGeom prst="line">
            <a:avLst/>
          </a:prstGeom>
          <a:ln w="25400" cap="sq">
            <a:solidFill>
              <a:srgbClr val="E400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548C306-055E-4E11-A507-A1F28C273740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17th European AIDS Conference; November 6-9, 2019; Basel, Switzerland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A343B2-0BB0-4C07-85D9-BE40CD7987FA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BB7A876-30A6-4294-849D-215C944656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9200" y="3093106"/>
            <a:ext cx="9448800" cy="2469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>
                <a:solidFill>
                  <a:schemeClr val="tx1"/>
                </a:solidFill>
                <a:effectLst/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244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0" y="1350964"/>
            <a:ext cx="11144251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269CE4D-2347-44B5-ABE1-5082EFF06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6A834DD-6116-4B73-BBE9-851C2D5E28B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4456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0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">
            <a:extLst>
              <a:ext uri="{FF2B5EF4-FFF2-40B4-BE49-F238E27FC236}">
                <a16:creationId xmlns:a16="http://schemas.microsoft.com/office/drawing/2014/main" id="{C683A308-5D3A-4CA6-AC20-9C72DA27D8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D1BDFE1-7D83-4C75-AB1F-B7E84E75F7E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9A2E9C-1C03-427F-9B0F-714F67A73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7507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_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672622E9-B50D-4DD4-BEBE-8BF8C87BBD65}"/>
              </a:ext>
            </a:extLst>
          </p:cNvPr>
          <p:cNvSpPr>
            <a:spLocks noGrp="1" noChangeArrowheads="1"/>
          </p:cNvSpPr>
          <p:nvPr>
            <p:ph idx="21"/>
          </p:nvPr>
        </p:nvSpPr>
        <p:spPr bwMode="auto">
          <a:xfrm>
            <a:off x="6469887" y="1341820"/>
            <a:ext cx="5384800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US" altLang="en-US" noProof="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1" y="1350964"/>
            <a:ext cx="5384800" cy="437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9131C29-6C0E-4A47-B9A7-C55071F93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858B5B0-AA36-4F59-94DC-3FDB41691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7183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_Content 2 Column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672622E9-B50D-4DD4-BEBE-8BF8C87BBD65}"/>
              </a:ext>
            </a:extLst>
          </p:cNvPr>
          <p:cNvSpPr>
            <a:spLocks noGrp="1" noChangeArrowheads="1"/>
          </p:cNvSpPr>
          <p:nvPr>
            <p:ph idx="21"/>
          </p:nvPr>
        </p:nvSpPr>
        <p:spPr bwMode="auto">
          <a:xfrm>
            <a:off x="6469887" y="1783080"/>
            <a:ext cx="5384800" cy="39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US" altLang="en-US" noProof="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11201" y="1783080"/>
            <a:ext cx="5384798" cy="394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US" altLang="en-US" noProof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AB574-D00F-404B-99A4-2638A1E732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7" name="Slide Number Placeholder 1">
            <a:extLst>
              <a:ext uri="{FF2B5EF4-FFF2-40B4-BE49-F238E27FC236}">
                <a16:creationId xmlns:a16="http://schemas.microsoft.com/office/drawing/2014/main" id="{5E20FFAB-DF01-48B8-AAF8-D9E998196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49131C29-6C0E-4A47-B9A7-C55071F93D1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1200" y="5759112"/>
            <a:ext cx="11143488" cy="304769"/>
          </a:xfrm>
        </p:spPr>
        <p:txBody>
          <a:bodyPr anchor="b"/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7245587-433B-4369-BF10-2F4987B1F1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11200" y="1371600"/>
            <a:ext cx="5384799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33319C2-39F1-4EB2-A346-E3025727F8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469888" y="1371600"/>
            <a:ext cx="5384799" cy="381000"/>
          </a:xfrm>
        </p:spPr>
        <p:txBody>
          <a:bodyPr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6DBF9288-11FB-4CAD-85DF-1DB1DD1DF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31021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40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with copy no running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3F54C1-1A57-44C8-86D9-A61E13D045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23011C-889E-40FB-9049-ADF73277EB1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100" y="1324657"/>
            <a:ext cx="11075988" cy="441146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800" spc="-50" baseline="0">
                <a:solidFill>
                  <a:srgbClr val="071D49"/>
                </a:solidFill>
                <a:latin typeface="Raleway" panose="020B0503030101060003" pitchFamily="34" charset="0"/>
              </a:defRPr>
            </a:lvl1pPr>
            <a:lvl2pPr marL="180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400">
                <a:solidFill>
                  <a:srgbClr val="071D49"/>
                </a:solidFill>
                <a:latin typeface="Raleway" panose="020B0503030101060003" pitchFamily="34" charset="0"/>
              </a:defRPr>
            </a:lvl2pPr>
            <a:lvl3pPr marL="180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100">
                <a:solidFill>
                  <a:srgbClr val="071D49"/>
                </a:solidFill>
                <a:latin typeface="Raleway" panose="020B0503030101060003" pitchFamily="34" charset="0"/>
              </a:defRPr>
            </a:lvl3pPr>
            <a:lvl4pPr marL="180000" indent="-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850">
                <a:solidFill>
                  <a:srgbClr val="071D49"/>
                </a:solidFill>
                <a:latin typeface="Raleway" panose="020B0503030101060003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  <a:defRPr sz="1100" b="1">
                <a:solidFill>
                  <a:srgbClr val="E40046"/>
                </a:solidFill>
                <a:latin typeface="Raleway" panose="020B0503030101060003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rgbClr val="071D49"/>
                </a:solidFill>
                <a:latin typeface="Raleway" panose="020B0503030101060003" pitchFamily="34" charset="0"/>
              </a:defRPr>
            </a:lvl6pPr>
          </a:lstStyle>
          <a:p>
            <a:pPr lvl="0"/>
            <a:r>
              <a:rPr lang="en-GB" dirty="0"/>
              <a:t>Top level, </a:t>
            </a:r>
            <a:r>
              <a:rPr lang="en-GB" dirty="0" err="1"/>
              <a:t>Raleway</a:t>
            </a:r>
            <a:r>
              <a:rPr lang="en-GB" dirty="0"/>
              <a:t> no bullet</a:t>
            </a:r>
          </a:p>
          <a:p>
            <a:pPr lvl="1">
              <a:buFont typeface="Helvetica" pitchFamily="2" charset="0"/>
              <a:buChar char="⁄"/>
            </a:pPr>
            <a:r>
              <a:rPr lang="en-GB" dirty="0"/>
              <a:t>Second level, </a:t>
            </a:r>
            <a:r>
              <a:rPr lang="en-GB" dirty="0" err="1"/>
              <a:t>Raleway</a:t>
            </a:r>
            <a:r>
              <a:rPr lang="en-GB" dirty="0"/>
              <a:t> bullet point</a:t>
            </a:r>
          </a:p>
          <a:p>
            <a:pPr marL="360000" lvl="2">
              <a:buSzPct val="100000"/>
              <a:buFont typeface="Helvetica" pitchFamily="2" charset="0"/>
              <a:buChar char="●"/>
            </a:pPr>
            <a:r>
              <a:rPr lang="en-GB" dirty="0"/>
              <a:t>Third level, </a:t>
            </a:r>
            <a:r>
              <a:rPr lang="en-GB" dirty="0" err="1"/>
              <a:t>Raleway</a:t>
            </a:r>
            <a:r>
              <a:rPr lang="en-GB" dirty="0"/>
              <a:t> bullet point</a:t>
            </a:r>
          </a:p>
          <a:p>
            <a:pPr marL="540000" lvl="3">
              <a:buFont typeface="Helvetica" pitchFamily="2" charset="0"/>
              <a:buChar char="●"/>
            </a:pPr>
            <a:r>
              <a:rPr lang="en-GB" sz="1000" dirty="0"/>
              <a:t>Fourth level, </a:t>
            </a:r>
            <a:r>
              <a:rPr lang="en-GB" sz="1000" dirty="0" err="1"/>
              <a:t>Raleway</a:t>
            </a:r>
            <a:r>
              <a:rPr lang="en-GB" sz="1000" dirty="0"/>
              <a:t> bullet point</a:t>
            </a:r>
          </a:p>
          <a:p>
            <a:pPr lvl="3"/>
            <a:endParaRPr lang="en-GB" dirty="0"/>
          </a:p>
          <a:p>
            <a:pPr lvl="4"/>
            <a:r>
              <a:rPr lang="en-GB" dirty="0"/>
              <a:t>Sub heading, </a:t>
            </a:r>
            <a:r>
              <a:rPr lang="en-GB" dirty="0" err="1"/>
              <a:t>Raleway</a:t>
            </a:r>
            <a:r>
              <a:rPr lang="en-GB" dirty="0"/>
              <a:t> Bold</a:t>
            </a:r>
          </a:p>
          <a:p>
            <a:pPr lvl="5"/>
            <a:r>
              <a:rPr lang="en-GB" dirty="0"/>
              <a:t>Body copy </a:t>
            </a:r>
            <a:r>
              <a:rPr lang="en-GB" dirty="0" err="1"/>
              <a:t>Raleway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4DDC7D-2914-4CFD-8ABB-6752F6A9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68000" y="6518366"/>
            <a:ext cx="2628000" cy="2031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  <a:latin typeface="Raleway" charset="0"/>
                <a:ea typeface="Raleway" charset="0"/>
                <a:cs typeface="Raleway" charset="0"/>
              </a:defRPr>
            </a:lvl1pPr>
          </a:lstStyle>
          <a:p>
            <a:fld id="{2A4924F2-D2C6-4E44-94BF-16121116D9F5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380802E-8C74-4F53-844D-46053432F0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200" cy="2025551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5A31CE7D-A7FA-4D32-AF27-26BE819035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3100" y="411288"/>
            <a:ext cx="11063288" cy="7207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5000"/>
              </a:lnSpc>
              <a:buFontTx/>
              <a:buNone/>
              <a:defRPr sz="2300" b="1">
                <a:solidFill>
                  <a:srgbClr val="EB185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SLIDE HEADING</a:t>
            </a:r>
            <a:br>
              <a:rPr lang="en-US" dirty="0"/>
            </a:br>
            <a:r>
              <a:rPr lang="en-US" dirty="0"/>
              <a:t>ARIAL NARROW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531AFCCF-B590-4166-A970-EAC17D61590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3100" y="6294120"/>
            <a:ext cx="10871200" cy="18288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F5F219CF-16FB-44B7-8AFE-00CAEBE610D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3100" y="5862320"/>
            <a:ext cx="11143488" cy="3657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00" baseline="0">
                <a:solidFill>
                  <a:srgbClr val="071D49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9920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 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DBCE319-7C4F-4572-95FE-BF9A95BABB48}"/>
              </a:ext>
            </a:extLst>
          </p:cNvPr>
          <p:cNvCxnSpPr/>
          <p:nvPr userDrawn="1"/>
        </p:nvCxnSpPr>
        <p:spPr>
          <a:xfrm>
            <a:off x="624418" y="1062567"/>
            <a:ext cx="11567583" cy="0"/>
          </a:xfrm>
          <a:prstGeom prst="line">
            <a:avLst/>
          </a:prstGeom>
          <a:ln w="25400">
            <a:solidFill>
              <a:srgbClr val="E318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1202" y="152401"/>
            <a:ext cx="1005839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711200" y="1371600"/>
            <a:ext cx="11143488" cy="381000"/>
          </a:xfrm>
        </p:spPr>
        <p:txBody>
          <a:bodyPr/>
          <a:lstStyle>
            <a:lvl1pPr marL="0" indent="0">
              <a:buNone/>
              <a:defRPr b="1">
                <a:solidFill>
                  <a:srgbClr val="00879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quarter" idx="14"/>
          </p:nvPr>
        </p:nvSpPr>
        <p:spPr>
          <a:xfrm>
            <a:off x="711200" y="1786128"/>
            <a:ext cx="11143488" cy="405993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1200" y="6294120"/>
            <a:ext cx="11143488" cy="182880"/>
          </a:xfrm>
        </p:spPr>
        <p:txBody>
          <a:bodyPr/>
          <a:lstStyle>
            <a:lvl1pPr marL="0" indent="0" algn="r">
              <a:buNone/>
              <a:defRPr sz="933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11200" y="5862320"/>
            <a:ext cx="11143488" cy="365760"/>
          </a:xfrm>
        </p:spPr>
        <p:txBody>
          <a:bodyPr anchor="b"/>
          <a:lstStyle>
            <a:lvl1pPr marL="0" indent="0">
              <a:buNone/>
              <a:defRPr sz="1333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64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ED7756-A1E0-481E-80F6-AD6128434B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3" t="79880"/>
          <a:stretch/>
        </p:blipFill>
        <p:spPr>
          <a:xfrm>
            <a:off x="11663264" y="5477068"/>
            <a:ext cx="528735" cy="1379057"/>
          </a:xfrm>
          <a:prstGeom prst="rect">
            <a:avLst/>
          </a:prstGeom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F53C982F-E673-4A9B-8473-37E918252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199" y="152400"/>
            <a:ext cx="11144251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521839-B413-4698-B7AB-42AC3F4B2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350435"/>
            <a:ext cx="11144251" cy="4218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kumimoji="0" lang="en-US" altLang="en-US" sz="11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2846FC-A939-46BE-B244-8B0CBA6E0D1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5200" cy="2025551"/>
          </a:xfrm>
          <a:prstGeom prst="rect">
            <a:avLst/>
          </a:prstGeom>
        </p:spPr>
      </p:pic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id="{49D49944-0172-41BB-A851-8D03A481D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24AC3FD-09E3-4FF5-A0F9-A72F20D7F301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789C359-43D2-40CF-B169-BB07634D6AC8}"/>
              </a:ext>
            </a:extLst>
          </p:cNvPr>
          <p:cNvSpPr txBox="1">
            <a:spLocks/>
          </p:cNvSpPr>
          <p:nvPr userDrawn="1"/>
        </p:nvSpPr>
        <p:spPr>
          <a:xfrm>
            <a:off x="699168" y="6417367"/>
            <a:ext cx="10833100" cy="149375"/>
          </a:xfrm>
          <a:prstGeom prst="rect">
            <a:avLst/>
          </a:prstGeom>
        </p:spPr>
        <p:txBody>
          <a:bodyPr lIns="0" tIns="0" rIns="0" bIns="0"/>
          <a:lstStyle>
            <a:lvl1pPr marL="0" indent="0" algn="r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9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l"/>
            <a:r>
              <a:rPr lang="en-US" sz="800" b="1" kern="0" dirty="0">
                <a:solidFill>
                  <a:schemeClr val="tx1"/>
                </a:solidFill>
              </a:rPr>
              <a:t>17th European AIDS Conference; November 6-9, 2019; Basel, Switzerland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8958EBF-8926-4F05-877B-D19506E5DEDC}"/>
              </a:ext>
            </a:extLst>
          </p:cNvPr>
          <p:cNvCxnSpPr/>
          <p:nvPr userDrawn="1"/>
        </p:nvCxnSpPr>
        <p:spPr>
          <a:xfrm>
            <a:off x="697164" y="6249600"/>
            <a:ext cx="5220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815" r:id="rId2"/>
    <p:sldLayoutId id="2147484817" r:id="rId3"/>
    <p:sldLayoutId id="2147484818" r:id="rId4"/>
    <p:sldLayoutId id="2147484827" r:id="rId5"/>
    <p:sldLayoutId id="2147484828" r:id="rId6"/>
    <p:sldLayoutId id="2147484846" r:id="rId7"/>
    <p:sldLayoutId id="2147484847" r:id="rId8"/>
  </p:sldLayoutIdLst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1" fontAlgn="base" hangingPunct="1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2pPr>
      <a:lvl3pPr algn="l" rtl="0" eaLnBrk="1" fontAlgn="base" hangingPunct="1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3pPr>
      <a:lvl4pPr algn="l" rtl="0" eaLnBrk="1" fontAlgn="base" hangingPunct="1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4pPr>
      <a:lvl5pPr algn="l" rtl="0" eaLnBrk="1" fontAlgn="base" hangingPunct="1">
        <a:lnSpc>
          <a:spcPts val="4667"/>
        </a:lnSpc>
        <a:spcBef>
          <a:spcPct val="0"/>
        </a:spcBef>
        <a:spcAft>
          <a:spcPct val="0"/>
        </a:spcAft>
        <a:defRPr sz="3200" b="1">
          <a:solidFill>
            <a:srgbClr val="E31836"/>
          </a:solidFill>
          <a:latin typeface="Arial" pitchFamily="34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B61229"/>
          </a:solidFill>
          <a:latin typeface="Century Gothic" pitchFamily="34" charset="0"/>
          <a:cs typeface="Arial" charset="0"/>
        </a:defRPr>
      </a:lvl9pPr>
    </p:titleStyle>
    <p:bodyStyle>
      <a:lvl1pPr marL="192024" indent="-192024" algn="l" rtl="0" eaLnBrk="1" fontAlgn="base" hangingPunct="1">
        <a:spcBef>
          <a:spcPts val="800"/>
        </a:spcBef>
        <a:spcAft>
          <a:spcPts val="0"/>
        </a:spcAft>
        <a:buClr>
          <a:schemeClr val="tx2"/>
        </a:buClr>
        <a:buSzPct val="115000"/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7472" indent="-155448" algn="l" rtl="0" eaLnBrk="1" fontAlgn="base" hangingPunct="1">
        <a:spcBef>
          <a:spcPts val="400"/>
        </a:spcBef>
        <a:spcAft>
          <a:spcPts val="0"/>
        </a:spcAft>
        <a:buClr>
          <a:srgbClr val="E31836"/>
        </a:buClr>
        <a:buSzPct val="115000"/>
        <a:buFont typeface="Arial" panose="020B0604020202020204" pitchFamily="34" charset="0"/>
        <a:buChar char="•"/>
        <a:defRPr sz="17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493776" indent="-146304" algn="l" rtl="0" eaLnBrk="1" fontAlgn="base" hangingPunct="1"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defRPr lang="en-US" sz="15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621792" indent="-128016" algn="l" rtl="0" eaLnBrk="1" fontAlgn="base" hangingPunct="1"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defRPr lang="en-US" sz="13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731838" marR="0" indent="-119063" algn="l" defTabSz="1231869" rtl="0" eaLnBrk="1" fontAlgn="base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E40046"/>
        </a:buClr>
        <a:buSzPct val="115000"/>
        <a:buFont typeface="Arial" panose="020B0604020202020204" pitchFamily="34" charset="0"/>
        <a:buChar char="•"/>
        <a:tabLst/>
        <a:defRPr lang="en-GB" sz="1100" dirty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891095" indent="0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None/>
        <a:defRPr sz="1333">
          <a:solidFill>
            <a:schemeClr val="bg2"/>
          </a:solidFill>
          <a:latin typeface="+mn-lt"/>
          <a:cs typeface="+mn-cs"/>
        </a:defRPr>
      </a:lvl6pPr>
      <a:lvl7pPr marL="1930352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7pPr>
      <a:lvl8pPr marL="2539937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8pPr>
      <a:lvl9pPr marL="3149521" indent="-251878" algn="l" rtl="0" eaLnBrk="1" fontAlgn="base" hangingPunct="1">
        <a:spcBef>
          <a:spcPct val="20000"/>
        </a:spcBef>
        <a:spcAft>
          <a:spcPct val="0"/>
        </a:spcAft>
        <a:buClr>
          <a:srgbClr val="B61229"/>
        </a:buClr>
        <a:buSzPct val="115000"/>
        <a:buFont typeface="Arial" charset="0"/>
        <a:buChar char="•"/>
        <a:defRPr sz="1333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276" userDrawn="1">
          <p15:clr>
            <a:srgbClr val="F26B43"/>
          </p15:clr>
        </p15:guide>
        <p15:guide id="4" pos="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FFB22B-9D1E-43CC-90DD-04EF4A00A3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1430" y="2057400"/>
            <a:ext cx="8631936" cy="1954213"/>
          </a:xfrm>
        </p:spPr>
        <p:txBody>
          <a:bodyPr>
            <a:noAutofit/>
          </a:bodyPr>
          <a:lstStyle/>
          <a:p>
            <a:r>
              <a:rPr lang="en-GB" sz="3200" dirty="0"/>
              <a:t>ASSESSMENTS OF VERY-LOW-LEVEL HIV REPLICATION FOR DOLUTEGRAVIR + LAMIVUDINE (DTG + 3TC) VS DOLUTEGRAVIR + TENOFOVIR DISOPROXIL/EMTRICITABINE (DTG + TDF/FTC) IN THE GEMINI-1&amp;-2 STUDIES THROUGH WEEK 96 </a:t>
            </a:r>
            <a:endParaRPr lang="en-US" sz="32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DA9801D-44DF-4EFB-AE24-DBD518219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30" y="4647947"/>
            <a:ext cx="8631936" cy="908304"/>
          </a:xfrm>
        </p:spPr>
        <p:txBody>
          <a:bodyPr/>
          <a:lstStyle/>
          <a:p>
            <a:r>
              <a:rPr lang="en-US" altLang="en-US" u="sng" dirty="0">
                <a:latin typeface="Arial" panose="020B0604020202020204" pitchFamily="34" charset="0"/>
                <a:cs typeface="Arial" panose="020B0604020202020204" pitchFamily="34" charset="0"/>
              </a:rPr>
              <a:t>Mark Underwood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Rimgaile Urbaityte,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Ruolan Wang,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Allan Tenorio,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Brian Wynne,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Keith Pappa,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Justin Koteff,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Martin Gartland,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Jean van Wyk,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Choy Man,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 Jörg Sievers</a:t>
            </a:r>
            <a:r>
              <a:rPr lang="en-US" altLang="en-US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554A0-70D3-4CD4-9BD8-5DDE3362E6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01430" y="5334000"/>
            <a:ext cx="8631936" cy="859536"/>
          </a:xfrm>
        </p:spPr>
        <p:txBody>
          <a:bodyPr/>
          <a:lstStyle/>
          <a:p>
            <a:pPr>
              <a:defRPr/>
            </a:pPr>
            <a:r>
              <a:rPr lang="en-GB" altLang="en-US" baseline="30000" dirty="0"/>
              <a:t>1</a:t>
            </a:r>
            <a:r>
              <a:rPr lang="en-GB" altLang="en-US" dirty="0"/>
              <a:t>ViiV Healthcare, Research Triangle Park, NC, USA; </a:t>
            </a:r>
            <a:r>
              <a:rPr lang="en-GB" altLang="en-US" baseline="30000" dirty="0"/>
              <a:t>2</a:t>
            </a:r>
            <a:r>
              <a:rPr lang="en-GB" altLang="en-US" dirty="0"/>
              <a:t>GlaxoSmithKline, Stockley Park, UK; </a:t>
            </a:r>
            <a:r>
              <a:rPr lang="en-GB" altLang="en-US" baseline="30000" dirty="0"/>
              <a:t>3</a:t>
            </a:r>
            <a:r>
              <a:rPr lang="en-GB" altLang="en-US" dirty="0"/>
              <a:t>ViiV Healthcare, Brentford, UK</a:t>
            </a:r>
          </a:p>
        </p:txBody>
      </p:sp>
    </p:spTree>
    <p:extLst>
      <p:ext uri="{BB962C8B-B14F-4D97-AF65-F5344CB8AC3E}">
        <p14:creationId xmlns:p14="http://schemas.microsoft.com/office/powerpoint/2010/main" val="264490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B2E50A8-CCBA-4F1F-967E-4FC0EC012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49" y="1091078"/>
            <a:ext cx="9875540" cy="3931928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30A7B-A415-4576-8C99-2745AEA43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spcBef>
                <a:spcPts val="1800"/>
              </a:spcBef>
            </a:pPr>
            <a:r>
              <a:rPr lang="en-US" sz="1800" dirty="0"/>
              <a:t>At Week 96, similar proportions</a:t>
            </a:r>
            <a:r>
              <a:rPr lang="en-US" sz="1800" baseline="30000" dirty="0"/>
              <a:t>a</a:t>
            </a:r>
            <a:r>
              <a:rPr lang="en-US" sz="1800" dirty="0"/>
              <a:t> had TND in each group regardless of BL VL, and regardless of </a:t>
            </a:r>
            <a:br>
              <a:rPr lang="en-US" sz="1800" dirty="0"/>
            </a:br>
            <a:r>
              <a:rPr lang="en-US" sz="1800" dirty="0"/>
              <a:t>CD4+ cell count in the observed analysis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1C81A-55FE-4977-BEE0-A9E82DF3F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Proportions With TND by Snapshot and Observed Analyses at </a:t>
            </a:r>
            <a:br>
              <a:rPr lang="en-US" dirty="0"/>
            </a:br>
            <a:r>
              <a:rPr lang="en-US" dirty="0"/>
              <a:t>Week 96 by BL VL and CD4+ Cell Count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CD99A-79D9-45CB-B9F7-C4AF7AB6996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The proportion of participants with VL&lt;40 c/mL and TND status at Week 96 was analyzed using a Cochran-Mantel-Haenszel test stratified by VL (≤100,000 vs &gt;100,000 c/mL) and CD4+ cell count (≤200 vs &gt;200 cells/mm</a:t>
            </a:r>
            <a:r>
              <a:rPr lang="en-US" baseline="30000" dirty="0"/>
              <a:t>3</a:t>
            </a:r>
            <a:r>
              <a:rPr lang="en-US" dirty="0"/>
              <a:t>) at BL. 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E4B14B9-EF44-42B3-8EFD-6E4801907A0C}"/>
              </a:ext>
            </a:extLst>
          </p:cNvPr>
          <p:cNvGrpSpPr/>
          <p:nvPr/>
        </p:nvGrpSpPr>
        <p:grpSpPr>
          <a:xfrm>
            <a:off x="10299137" y="2973858"/>
            <a:ext cx="1071879" cy="938206"/>
            <a:chOff x="10299137" y="3048000"/>
            <a:chExt cx="1071879" cy="93820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A340E33-A667-4035-94DC-3932F8861370}"/>
                </a:ext>
              </a:extLst>
            </p:cNvPr>
            <p:cNvSpPr/>
            <p:nvPr/>
          </p:nvSpPr>
          <p:spPr>
            <a:xfrm>
              <a:off x="10299137" y="3271832"/>
              <a:ext cx="200025" cy="20478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B6E2D1E-A843-454E-AA17-D7C165C97341}"/>
                </a:ext>
              </a:extLst>
            </p:cNvPr>
            <p:cNvSpPr/>
            <p:nvPr/>
          </p:nvSpPr>
          <p:spPr>
            <a:xfrm>
              <a:off x="10299137" y="3048000"/>
              <a:ext cx="200025" cy="20478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4A6EF8C-EDC6-4022-BA89-8127E45786A4}"/>
                </a:ext>
              </a:extLst>
            </p:cNvPr>
            <p:cNvSpPr/>
            <p:nvPr/>
          </p:nvSpPr>
          <p:spPr>
            <a:xfrm>
              <a:off x="10299137" y="3557326"/>
              <a:ext cx="200025" cy="204787"/>
            </a:xfrm>
            <a:prstGeom prst="rect">
              <a:avLst/>
            </a:prstGeom>
            <a:pattFill prst="trellis">
              <a:fgClr>
                <a:srgbClr val="002F5F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CD8BB56-CD9B-49B8-A83D-531CF1B64713}"/>
                </a:ext>
              </a:extLst>
            </p:cNvPr>
            <p:cNvSpPr/>
            <p:nvPr/>
          </p:nvSpPr>
          <p:spPr>
            <a:xfrm>
              <a:off x="10299137" y="3781419"/>
              <a:ext cx="200025" cy="204787"/>
            </a:xfrm>
            <a:prstGeom prst="rect">
              <a:avLst/>
            </a:prstGeom>
            <a:pattFill prst="trellis">
              <a:fgClr>
                <a:srgbClr val="FF6600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919AC4B-D1CA-4A6C-A928-C823FEF9E4FD}"/>
                </a:ext>
              </a:extLst>
            </p:cNvPr>
            <p:cNvSpPr txBox="1"/>
            <p:nvPr/>
          </p:nvSpPr>
          <p:spPr>
            <a:xfrm>
              <a:off x="10564245" y="3145065"/>
              <a:ext cx="7956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Bef>
                  <a:spcPts val="800"/>
                </a:spcBef>
              </a:pPr>
              <a:r>
                <a:rPr lang="en-US" sz="1400" dirty="0"/>
                <a:t>Snapshot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317D4E4-9DDE-417A-9F51-F6E12AFCECAD}"/>
                </a:ext>
              </a:extLst>
            </p:cNvPr>
            <p:cNvSpPr txBox="1"/>
            <p:nvPr/>
          </p:nvSpPr>
          <p:spPr>
            <a:xfrm>
              <a:off x="10575361" y="3659719"/>
              <a:ext cx="7956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spcBef>
                  <a:spcPts val="800"/>
                </a:spcBef>
              </a:pPr>
              <a:r>
                <a:rPr lang="en-US" sz="1400" dirty="0"/>
                <a:t>Observed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A366B5-6243-42BF-BBE7-6618D7DEAD3E}"/>
              </a:ext>
            </a:extLst>
          </p:cNvPr>
          <p:cNvGrpSpPr/>
          <p:nvPr/>
        </p:nvGrpSpPr>
        <p:grpSpPr>
          <a:xfrm>
            <a:off x="10303755" y="1678458"/>
            <a:ext cx="1686874" cy="445350"/>
            <a:chOff x="10303755" y="2167648"/>
            <a:chExt cx="1686874" cy="44535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25A6CF78-4E11-4417-A227-50C140BD9836}"/>
                </a:ext>
              </a:extLst>
            </p:cNvPr>
            <p:cNvSpPr/>
            <p:nvPr/>
          </p:nvSpPr>
          <p:spPr>
            <a:xfrm>
              <a:off x="10303755" y="2173857"/>
              <a:ext cx="200025" cy="20478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2AAC9B9-69B8-4FE5-BB8E-D14438EF17EF}"/>
                </a:ext>
              </a:extLst>
            </p:cNvPr>
            <p:cNvSpPr/>
            <p:nvPr/>
          </p:nvSpPr>
          <p:spPr>
            <a:xfrm>
              <a:off x="10303755" y="2408211"/>
              <a:ext cx="200025" cy="20478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3C41CC4-EB82-4B47-836D-66EEC6C5AB30}"/>
                </a:ext>
              </a:extLst>
            </p:cNvPr>
            <p:cNvSpPr txBox="1"/>
            <p:nvPr/>
          </p:nvSpPr>
          <p:spPr>
            <a:xfrm>
              <a:off x="10575361" y="2167648"/>
              <a:ext cx="141526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800"/>
                </a:spcBef>
              </a:pPr>
              <a:r>
                <a:rPr lang="en-US" sz="1400" dirty="0">
                  <a:solidFill>
                    <a:srgbClr val="002F5F"/>
                  </a:solidFill>
                </a:rPr>
                <a:t>DTG + 3TC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8245199-833C-45A6-82A0-DD9971C87EBD}"/>
                </a:ext>
              </a:extLst>
            </p:cNvPr>
            <p:cNvSpPr txBox="1"/>
            <p:nvPr/>
          </p:nvSpPr>
          <p:spPr>
            <a:xfrm>
              <a:off x="10579596" y="2395579"/>
              <a:ext cx="138064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spcBef>
                  <a:spcPts val="800"/>
                </a:spcBef>
              </a:pPr>
              <a:r>
                <a:rPr lang="en-US" sz="1400" dirty="0">
                  <a:solidFill>
                    <a:schemeClr val="accent2"/>
                  </a:solidFill>
                </a:rPr>
                <a:t>DTG + TDF/FTC</a:t>
              </a:r>
            </a:p>
          </p:txBody>
        </p:sp>
      </p:grpSp>
      <p:sp>
        <p:nvSpPr>
          <p:cNvPr id="49" name="Flowchart: Process 48">
            <a:extLst>
              <a:ext uri="{FF2B5EF4-FFF2-40B4-BE49-F238E27FC236}">
                <a16:creationId xmlns:a16="http://schemas.microsoft.com/office/drawing/2014/main" id="{403CF1E6-B222-4DB9-8771-1FE81CDE79C6}"/>
              </a:ext>
            </a:extLst>
          </p:cNvPr>
          <p:cNvSpPr/>
          <p:nvPr/>
        </p:nvSpPr>
        <p:spPr>
          <a:xfrm>
            <a:off x="1943099" y="2355551"/>
            <a:ext cx="283265" cy="2002607"/>
          </a:xfrm>
          <a:prstGeom prst="flowChartProcess">
            <a:avLst/>
          </a:prstGeom>
          <a:pattFill prst="trellis">
            <a:fgClr>
              <a:srgbClr val="002F5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lowchart: Process 49">
            <a:extLst>
              <a:ext uri="{FF2B5EF4-FFF2-40B4-BE49-F238E27FC236}">
                <a16:creationId xmlns:a16="http://schemas.microsoft.com/office/drawing/2014/main" id="{00655652-21B6-46D2-9119-8F6F9C73AB2F}"/>
              </a:ext>
            </a:extLst>
          </p:cNvPr>
          <p:cNvSpPr/>
          <p:nvPr/>
        </p:nvSpPr>
        <p:spPr>
          <a:xfrm>
            <a:off x="3793102" y="2235712"/>
            <a:ext cx="283265" cy="2122446"/>
          </a:xfrm>
          <a:prstGeom prst="flowChartProcess">
            <a:avLst/>
          </a:prstGeom>
          <a:pattFill prst="trellis">
            <a:fgClr>
              <a:srgbClr val="002F5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lowchart: Process 50">
            <a:extLst>
              <a:ext uri="{FF2B5EF4-FFF2-40B4-BE49-F238E27FC236}">
                <a16:creationId xmlns:a16="http://schemas.microsoft.com/office/drawing/2014/main" id="{F63D702A-EE06-49CB-AB63-1240B20CC4BC}"/>
              </a:ext>
            </a:extLst>
          </p:cNvPr>
          <p:cNvSpPr/>
          <p:nvPr/>
        </p:nvSpPr>
        <p:spPr>
          <a:xfrm>
            <a:off x="5645426" y="2820133"/>
            <a:ext cx="278296" cy="1536028"/>
          </a:xfrm>
          <a:prstGeom prst="flowChartProcess">
            <a:avLst/>
          </a:prstGeom>
          <a:pattFill prst="trellis">
            <a:fgClr>
              <a:srgbClr val="002F5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Flowchart: Process 51">
            <a:extLst>
              <a:ext uri="{FF2B5EF4-FFF2-40B4-BE49-F238E27FC236}">
                <a16:creationId xmlns:a16="http://schemas.microsoft.com/office/drawing/2014/main" id="{72F9D7A6-4B7D-446E-98B5-558DA3919A26}"/>
              </a:ext>
            </a:extLst>
          </p:cNvPr>
          <p:cNvSpPr/>
          <p:nvPr/>
        </p:nvSpPr>
        <p:spPr>
          <a:xfrm>
            <a:off x="7492781" y="2817563"/>
            <a:ext cx="278296" cy="1536028"/>
          </a:xfrm>
          <a:prstGeom prst="flowChartProcess">
            <a:avLst/>
          </a:prstGeom>
          <a:pattFill prst="trellis">
            <a:fgClr>
              <a:srgbClr val="002F5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Flowchart: Process 52">
            <a:extLst>
              <a:ext uri="{FF2B5EF4-FFF2-40B4-BE49-F238E27FC236}">
                <a16:creationId xmlns:a16="http://schemas.microsoft.com/office/drawing/2014/main" id="{DB51120B-5903-4CBE-ACE7-3710E90117AE}"/>
              </a:ext>
            </a:extLst>
          </p:cNvPr>
          <p:cNvSpPr/>
          <p:nvPr/>
        </p:nvSpPr>
        <p:spPr>
          <a:xfrm>
            <a:off x="9342783" y="2311249"/>
            <a:ext cx="282270" cy="2042342"/>
          </a:xfrm>
          <a:prstGeom prst="flowChartProcess">
            <a:avLst/>
          </a:prstGeom>
          <a:pattFill prst="trellis">
            <a:fgClr>
              <a:srgbClr val="002F5F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Flowchart: Process 53">
            <a:extLst>
              <a:ext uri="{FF2B5EF4-FFF2-40B4-BE49-F238E27FC236}">
                <a16:creationId xmlns:a16="http://schemas.microsoft.com/office/drawing/2014/main" id="{B49F6857-4161-4C3B-8AB8-8CAACBE8DA6F}"/>
              </a:ext>
            </a:extLst>
          </p:cNvPr>
          <p:cNvSpPr/>
          <p:nvPr/>
        </p:nvSpPr>
        <p:spPr>
          <a:xfrm>
            <a:off x="2306151" y="2410641"/>
            <a:ext cx="283265" cy="1949416"/>
          </a:xfrm>
          <a:prstGeom prst="flowChartProcess">
            <a:avLst/>
          </a:prstGeom>
          <a:pattFill prst="trellis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lowchart: Process 55">
            <a:extLst>
              <a:ext uri="{FF2B5EF4-FFF2-40B4-BE49-F238E27FC236}">
                <a16:creationId xmlns:a16="http://schemas.microsoft.com/office/drawing/2014/main" id="{58E805C5-A684-491C-9492-8674298CDD24}"/>
              </a:ext>
            </a:extLst>
          </p:cNvPr>
          <p:cNvSpPr/>
          <p:nvPr/>
        </p:nvSpPr>
        <p:spPr>
          <a:xfrm>
            <a:off x="4157918" y="2267517"/>
            <a:ext cx="283265" cy="2092540"/>
          </a:xfrm>
          <a:prstGeom prst="flowChartProcess">
            <a:avLst/>
          </a:prstGeom>
          <a:pattFill prst="trellis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lowchart: Process 56">
            <a:extLst>
              <a:ext uri="{FF2B5EF4-FFF2-40B4-BE49-F238E27FC236}">
                <a16:creationId xmlns:a16="http://schemas.microsoft.com/office/drawing/2014/main" id="{70249A3A-7A2B-4DC1-B3D5-CB29705EB0F2}"/>
              </a:ext>
            </a:extLst>
          </p:cNvPr>
          <p:cNvSpPr/>
          <p:nvPr/>
        </p:nvSpPr>
        <p:spPr>
          <a:xfrm>
            <a:off x="6008477" y="2927475"/>
            <a:ext cx="277029" cy="1432582"/>
          </a:xfrm>
          <a:prstGeom prst="flowChartProcess">
            <a:avLst/>
          </a:prstGeom>
          <a:pattFill prst="trellis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Flowchart: Process 57">
            <a:extLst>
              <a:ext uri="{FF2B5EF4-FFF2-40B4-BE49-F238E27FC236}">
                <a16:creationId xmlns:a16="http://schemas.microsoft.com/office/drawing/2014/main" id="{79F2A3EA-B7B5-43AF-9228-77965539C4F2}"/>
              </a:ext>
            </a:extLst>
          </p:cNvPr>
          <p:cNvSpPr/>
          <p:nvPr/>
        </p:nvSpPr>
        <p:spPr>
          <a:xfrm>
            <a:off x="7861779" y="2692872"/>
            <a:ext cx="277029" cy="1660719"/>
          </a:xfrm>
          <a:prstGeom prst="flowChartProcess">
            <a:avLst/>
          </a:prstGeom>
          <a:pattFill prst="trellis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Flowchart: Process 58">
            <a:extLst>
              <a:ext uri="{FF2B5EF4-FFF2-40B4-BE49-F238E27FC236}">
                <a16:creationId xmlns:a16="http://schemas.microsoft.com/office/drawing/2014/main" id="{BCA9D927-6FA6-471C-8417-E636AD7ADCAB}"/>
              </a:ext>
            </a:extLst>
          </p:cNvPr>
          <p:cNvSpPr/>
          <p:nvPr/>
        </p:nvSpPr>
        <p:spPr>
          <a:xfrm>
            <a:off x="9711353" y="2355551"/>
            <a:ext cx="277029" cy="1998039"/>
          </a:xfrm>
          <a:prstGeom prst="flowChartProcess">
            <a:avLst/>
          </a:prstGeom>
          <a:pattFill prst="trellis">
            <a:fgClr>
              <a:srgbClr val="FF66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797453FF-BB0A-4030-B18F-0FBCA260297F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BA821E9-34AC-4BF0-A24C-60A1CFBF911B}"/>
              </a:ext>
            </a:extLst>
          </p:cNvPr>
          <p:cNvGrpSpPr/>
          <p:nvPr/>
        </p:nvGrpSpPr>
        <p:grpSpPr>
          <a:xfrm>
            <a:off x="1135299" y="4339114"/>
            <a:ext cx="8852183" cy="307777"/>
            <a:chOff x="1135299" y="4339114"/>
            <a:chExt cx="8852183" cy="3077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982A4E0-E6B9-45D2-994B-8430B79D3D6D}"/>
                </a:ext>
              </a:extLst>
            </p:cNvPr>
            <p:cNvSpPr txBox="1"/>
            <p:nvPr/>
          </p:nvSpPr>
          <p:spPr bwMode="auto">
            <a:xfrm>
              <a:off x="1135299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474/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716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3712629-7AD9-451F-813D-50973C8BC420}"/>
                </a:ext>
              </a:extLst>
            </p:cNvPr>
            <p:cNvSpPr txBox="1"/>
            <p:nvPr/>
          </p:nvSpPr>
          <p:spPr bwMode="auto">
            <a:xfrm>
              <a:off x="3004932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400/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576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D34C55-185D-4CE4-8A29-C50FC58D8A81}"/>
                </a:ext>
              </a:extLst>
            </p:cNvPr>
            <p:cNvSpPr txBox="1"/>
            <p:nvPr/>
          </p:nvSpPr>
          <p:spPr bwMode="auto">
            <a:xfrm>
              <a:off x="4864308" y="4339114"/>
              <a:ext cx="211596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74/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140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2446A5-D0DB-45F8-BC06-0452B20C53A9}"/>
                </a:ext>
              </a:extLst>
            </p:cNvPr>
            <p:cNvSpPr txBox="1"/>
            <p:nvPr/>
          </p:nvSpPr>
          <p:spPr bwMode="auto">
            <a:xfrm>
              <a:off x="1527323" y="4339114"/>
              <a:ext cx="24686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484/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717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1B98410-FF6F-46FE-9BAC-50DF8E2202F5}"/>
                </a:ext>
              </a:extLst>
            </p:cNvPr>
            <p:cNvSpPr txBox="1"/>
            <p:nvPr/>
          </p:nvSpPr>
          <p:spPr bwMode="auto">
            <a:xfrm>
              <a:off x="3352800" y="4339114"/>
              <a:ext cx="25111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405/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564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6ED779E-D6AE-4153-9F2E-2176CA6E2972}"/>
                </a:ext>
              </a:extLst>
            </p:cNvPr>
            <p:cNvSpPr txBox="1"/>
            <p:nvPr/>
          </p:nvSpPr>
          <p:spPr bwMode="auto">
            <a:xfrm>
              <a:off x="5208878" y="4339114"/>
              <a:ext cx="211596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79/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153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A7D1EE8-FC17-47C6-AF0D-DA409AF563FE}"/>
                </a:ext>
              </a:extLst>
            </p:cNvPr>
            <p:cNvSpPr txBox="1"/>
            <p:nvPr/>
          </p:nvSpPr>
          <p:spPr bwMode="auto">
            <a:xfrm>
              <a:off x="1962938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474/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616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93386813-A3BA-4FDE-B679-024943ABD3AB}"/>
                </a:ext>
              </a:extLst>
            </p:cNvPr>
            <p:cNvSpPr txBox="1"/>
            <p:nvPr/>
          </p:nvSpPr>
          <p:spPr bwMode="auto">
            <a:xfrm>
              <a:off x="3797616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400/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499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A9BB8B-2B53-4C8C-8531-578A6C163B76}"/>
                </a:ext>
              </a:extLst>
            </p:cNvPr>
            <p:cNvSpPr txBox="1"/>
            <p:nvPr/>
          </p:nvSpPr>
          <p:spPr bwMode="auto">
            <a:xfrm>
              <a:off x="5678775" y="4339114"/>
              <a:ext cx="211596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74/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117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522CB032-8B05-404B-8002-76025C2E4F93}"/>
                </a:ext>
              </a:extLst>
            </p:cNvPr>
            <p:cNvSpPr txBox="1"/>
            <p:nvPr/>
          </p:nvSpPr>
          <p:spPr bwMode="auto">
            <a:xfrm>
              <a:off x="2334539" y="4339114"/>
              <a:ext cx="24686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484/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642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2E8376D-F8EA-4A35-A979-972215F9DEC1}"/>
                </a:ext>
              </a:extLst>
            </p:cNvPr>
            <p:cNvSpPr txBox="1"/>
            <p:nvPr/>
          </p:nvSpPr>
          <p:spPr bwMode="auto">
            <a:xfrm>
              <a:off x="4187295" y="4339114"/>
              <a:ext cx="24686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405/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510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DF5437B6-6EC2-4BAF-B668-3D27349E3AAC}"/>
                </a:ext>
              </a:extLst>
            </p:cNvPr>
            <p:cNvSpPr txBox="1"/>
            <p:nvPr/>
          </p:nvSpPr>
          <p:spPr bwMode="auto">
            <a:xfrm>
              <a:off x="6042770" y="4339114"/>
              <a:ext cx="211596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79/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132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DEB3903-5DA4-4EAF-AA93-73D06AA5E0C1}"/>
                </a:ext>
              </a:extLst>
            </p:cNvPr>
            <p:cNvSpPr txBox="1"/>
            <p:nvPr/>
          </p:nvSpPr>
          <p:spPr bwMode="auto">
            <a:xfrm>
              <a:off x="6750603" y="4339114"/>
              <a:ext cx="176330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27/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63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0DDD94A-8083-4A8D-BA70-CE28BC75D828}"/>
                </a:ext>
              </a:extLst>
            </p:cNvPr>
            <p:cNvSpPr txBox="1"/>
            <p:nvPr/>
          </p:nvSpPr>
          <p:spPr bwMode="auto">
            <a:xfrm>
              <a:off x="8570628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447/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653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16C5DD0-4275-484A-9129-4BB81CA03816}"/>
                </a:ext>
              </a:extLst>
            </p:cNvPr>
            <p:cNvSpPr txBox="1"/>
            <p:nvPr/>
          </p:nvSpPr>
          <p:spPr bwMode="auto">
            <a:xfrm>
              <a:off x="7111356" y="4339114"/>
              <a:ext cx="176330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32/</a:t>
              </a:r>
              <a:br>
                <a:rPr lang="en-US" sz="1000" kern="0" dirty="0">
                  <a:solidFill>
                    <a:schemeClr val="bg1"/>
                  </a:solidFill>
                </a:rPr>
              </a:br>
              <a:r>
                <a:rPr lang="en-US" sz="1000" kern="0" dirty="0">
                  <a:solidFill>
                    <a:schemeClr val="bg1"/>
                  </a:solidFill>
                </a:rPr>
                <a:t>55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F6675B6-F3D1-41F2-840C-D6F286497CDC}"/>
                </a:ext>
              </a:extLst>
            </p:cNvPr>
            <p:cNvSpPr txBox="1"/>
            <p:nvPr/>
          </p:nvSpPr>
          <p:spPr bwMode="auto">
            <a:xfrm>
              <a:off x="8936511" y="4339114"/>
              <a:ext cx="24686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452/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662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563CA0F-0EDB-4648-8C5B-E2B4703EA494}"/>
                </a:ext>
              </a:extLst>
            </p:cNvPr>
            <p:cNvSpPr txBox="1"/>
            <p:nvPr/>
          </p:nvSpPr>
          <p:spPr bwMode="auto">
            <a:xfrm>
              <a:off x="7559401" y="4339114"/>
              <a:ext cx="176330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27/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43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5F9D3B4-925D-4BD4-933E-C094E512BB6D}"/>
                </a:ext>
              </a:extLst>
            </p:cNvPr>
            <p:cNvSpPr txBox="1"/>
            <p:nvPr/>
          </p:nvSpPr>
          <p:spPr bwMode="auto">
            <a:xfrm>
              <a:off x="9363549" y="4339114"/>
              <a:ext cx="246862" cy="307777"/>
            </a:xfrm>
            <a:prstGeom prst="rect">
              <a:avLst/>
            </a:prstGeom>
            <a:solidFill>
              <a:srgbClr val="002F5F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447/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573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97C7CE04-C67A-470A-A9C7-CC300C8935D4}"/>
                </a:ext>
              </a:extLst>
            </p:cNvPr>
            <p:cNvSpPr txBox="1"/>
            <p:nvPr/>
          </p:nvSpPr>
          <p:spPr bwMode="auto">
            <a:xfrm>
              <a:off x="7917555" y="4339114"/>
              <a:ext cx="176330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32/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48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7C37D6-002C-44AD-8667-F76994E62856}"/>
                </a:ext>
              </a:extLst>
            </p:cNvPr>
            <p:cNvSpPr txBox="1"/>
            <p:nvPr/>
          </p:nvSpPr>
          <p:spPr bwMode="auto">
            <a:xfrm>
              <a:off x="9740620" y="4339114"/>
              <a:ext cx="246862" cy="307777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452/</a:t>
              </a:r>
            </a:p>
            <a:p>
              <a:pPr algn="ctr"/>
              <a:r>
                <a:rPr lang="en-US" sz="1000" kern="0" dirty="0">
                  <a:solidFill>
                    <a:schemeClr val="bg1"/>
                  </a:solidFill>
                </a:rPr>
                <a:t>594</a:t>
              </a:r>
            </a:p>
          </p:txBody>
        </p:sp>
      </p:grpSp>
      <p:sp>
        <p:nvSpPr>
          <p:cNvPr id="61" name="Text Placeholder 22">
            <a:extLst>
              <a:ext uri="{FF2B5EF4-FFF2-40B4-BE49-F238E27FC236}">
                <a16:creationId xmlns:a16="http://schemas.microsoft.com/office/drawing/2014/main" id="{4F2A2841-191A-456B-ABDD-C6623A484004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Slide Number Placeholder 2">
            <a:extLst>
              <a:ext uri="{FF2B5EF4-FFF2-40B4-BE49-F238E27FC236}">
                <a16:creationId xmlns:a16="http://schemas.microsoft.com/office/drawing/2014/main" id="{9A84F758-F09E-42E1-B150-13920B5AA101}"/>
              </a:ext>
            </a:extLst>
          </p:cNvPr>
          <p:cNvSpPr txBox="1">
            <a:spLocks/>
          </p:cNvSpPr>
          <p:nvPr/>
        </p:nvSpPr>
        <p:spPr>
          <a:xfrm>
            <a:off x="11736387" y="6519599"/>
            <a:ext cx="455611" cy="3365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>
              <a:defRPr sz="1200" b="1">
                <a:solidFill>
                  <a:schemeClr val="bg1"/>
                </a:solidFill>
              </a:defRPr>
            </a:lvl1pPr>
            <a:lvl2pPr marL="6094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7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6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5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448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5693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426642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875915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fld id="{724AC3FD-09E3-4FF5-A0F9-A72F20D7F3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7C8035-15C9-470D-9926-C36B22CEEE1A}"/>
              </a:ext>
            </a:extLst>
          </p:cNvPr>
          <p:cNvSpPr txBox="1"/>
          <p:nvPr/>
        </p:nvSpPr>
        <p:spPr bwMode="auto">
          <a:xfrm rot="16200000">
            <a:off x="-995991" y="2820486"/>
            <a:ext cx="2971800" cy="274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kern="0" dirty="0"/>
              <a:t>Proportion of participants</a:t>
            </a:r>
          </a:p>
        </p:txBody>
      </p:sp>
    </p:spTree>
    <p:extLst>
      <p:ext uri="{BB962C8B-B14F-4D97-AF65-F5344CB8AC3E}">
        <p14:creationId xmlns:p14="http://schemas.microsoft.com/office/powerpoint/2010/main" val="166140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EDFA72-3EA8-49EF-A365-67C3138A9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/>
              <a:t>Through Week 96, the proportions of participants with TND were similar at all visits in the DTG + 3TC and DTG + TDF/FTC groups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000" dirty="0"/>
              <a:t>This supports previous results based on Snapshot &lt;50 c/mL at Week 48 and Week 96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/>
              <a:t>At Week 96, proportions of participants with TND were comparable in the </a:t>
            </a:r>
            <a:br>
              <a:rPr lang="en-US" sz="2200" dirty="0"/>
            </a:br>
            <a:r>
              <a:rPr lang="en-US" sz="2200" dirty="0"/>
              <a:t>DTG + 3TC and DTG + TDF/FTC groups, regardless of BL VL or CD4+ cell count </a:t>
            </a:r>
            <a:br>
              <a:rPr lang="en-US" sz="2200" dirty="0"/>
            </a:br>
            <a:r>
              <a:rPr lang="en-US" sz="2200" dirty="0"/>
              <a:t>in the observed analysis</a:t>
            </a:r>
            <a:endParaRPr lang="en-US" sz="2200" baseline="30000" dirty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/>
              <a:t>These data, utilizing a more stringent VL measure, further reinforce the efficacy and potency of DTG + 3TC in treatment-naive individuals with HIV-1 infection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3AED-6A31-4280-9429-B275BA5CE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0F7345-CCA6-4610-81B0-676B94CD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AD405CCE-9F6D-4567-9895-86020198E590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3F00E88F-AA03-411A-9C3D-399950D3C89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2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725984-D6DE-4ABF-9024-AA5B21F16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This study was funded by ViiV Healthcare</a:t>
            </a:r>
          </a:p>
          <a:p>
            <a:pPr>
              <a:spcBef>
                <a:spcPts val="1200"/>
              </a:spcBef>
            </a:pPr>
            <a:r>
              <a:rPr lang="en-US" dirty="0"/>
              <a:t>We thank everyone who has contributed to the success of these studies, including 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All study participants and their families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The GEMINI-1 and GEMINI-2 clinical investigators and their staff</a:t>
            </a:r>
          </a:p>
          <a:p>
            <a:pPr lvl="1">
              <a:spcBef>
                <a:spcPts val="1200"/>
              </a:spcBef>
            </a:pPr>
            <a:r>
              <a:rPr lang="en-US" sz="1800" dirty="0"/>
              <a:t>ViiV Healthcare, PPD, Parexel, and GSK teams</a:t>
            </a:r>
          </a:p>
          <a:p>
            <a:pPr>
              <a:spcBef>
                <a:spcPts val="1200"/>
              </a:spcBef>
            </a:pPr>
            <a:r>
              <a:rPr lang="en-US" dirty="0"/>
              <a:t>Editorial assistance and graphic design support for this presentation were provided under the direction of the authors by MedThink SciCom and funded by ViiV Healthcare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050162-40B3-49FA-AA0A-05BB3D98F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8A819DA-E645-4F5D-87BC-BDA36DAD0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F567A44D-7276-41EE-87A3-810D57614223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68478EC3-6D33-4B9E-887B-55C9068B4FF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7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4">
            <a:extLst>
              <a:ext uri="{FF2B5EF4-FFF2-40B4-BE49-F238E27FC236}">
                <a16:creationId xmlns:a16="http://schemas.microsoft.com/office/drawing/2014/main" id="{6D3D52D0-0A72-4FF5-BD74-719B8C408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Mark Underwood is an employee of ViiV </a:t>
            </a:r>
            <a:r>
              <a:rPr lang="en-US" dirty="0">
                <a:solidFill>
                  <a:srgbClr val="002F5F"/>
                </a:solidFill>
              </a:rPr>
              <a:t>Healthcare and owns GSK stock</a:t>
            </a:r>
          </a:p>
          <a:p>
            <a:pPr lvl="0"/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E05D0D7-B0BD-493F-8BA4-BB04DB289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7411" name="Title 25">
            <a:extLst>
              <a:ext uri="{FF2B5EF4-FFF2-40B4-BE49-F238E27FC236}">
                <a16:creationId xmlns:a16="http://schemas.microsoft.com/office/drawing/2014/main" id="{9EB133E3-9DFE-4F2E-8086-AC3B3FA6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Presenter Disclosure Information</a:t>
            </a:r>
          </a:p>
        </p:txBody>
      </p:sp>
      <p:sp>
        <p:nvSpPr>
          <p:cNvPr id="17" name="Text Placeholder 22">
            <a:extLst>
              <a:ext uri="{FF2B5EF4-FFF2-40B4-BE49-F238E27FC236}">
                <a16:creationId xmlns:a16="http://schemas.microsoft.com/office/drawing/2014/main" id="{D733F478-C552-452F-9C05-E232ABF01B7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1D2510F-235C-4363-83E3-EB3256AD0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sz="2200" dirty="0"/>
              <a:t>Two-drug regimens (2DRs) reduce the number of drugs for PLWHIV who need </a:t>
            </a:r>
            <a:br>
              <a:rPr lang="en-US" sz="2200" dirty="0"/>
            </a:br>
            <a:r>
              <a:rPr lang="en-US" sz="2200" dirty="0"/>
              <a:t>lifelong ART</a:t>
            </a:r>
            <a:r>
              <a:rPr lang="en-US" sz="2200" baseline="30000" dirty="0"/>
              <a:t>1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In the primary analysis of the GEMINI-1 and GEMINI-2 studies at Week 48, </a:t>
            </a:r>
            <a:br>
              <a:rPr lang="en-US" sz="2200" dirty="0"/>
            </a:br>
            <a:r>
              <a:rPr lang="en-US" sz="2200" dirty="0"/>
              <a:t>DTG + 3TC was non-inferior to DTG + TDF/FTC in the treatment of HIV-1–infected treatment-naive adults,</a:t>
            </a:r>
            <a:r>
              <a:rPr lang="en-US" sz="2200" baseline="30000" dirty="0"/>
              <a:t>2</a:t>
            </a:r>
            <a:r>
              <a:rPr lang="en-US" sz="2200" dirty="0"/>
              <a:t> with non-inferiority of the 2DR maintained in a preplanned analysis at Week 96</a:t>
            </a:r>
            <a:r>
              <a:rPr lang="en-US" sz="2200" baseline="30000" dirty="0"/>
              <a:t>3</a:t>
            </a:r>
          </a:p>
          <a:p>
            <a:pPr lvl="1">
              <a:spcAft>
                <a:spcPts val="800"/>
              </a:spcAft>
            </a:pPr>
            <a:r>
              <a:rPr lang="en-US" sz="2000" dirty="0"/>
              <a:t>DTG/3TC</a:t>
            </a:r>
            <a:r>
              <a:rPr lang="en-US" sz="2000" baseline="30000" dirty="0"/>
              <a:t>a</a:t>
            </a:r>
            <a:r>
              <a:rPr lang="en-US" sz="2000" dirty="0"/>
              <a:t> is currently approved as a once-daily, single-tablet 2DR by the US Food and Drug Administration and the European Medicines Agency</a:t>
            </a:r>
          </a:p>
          <a:p>
            <a:pPr>
              <a:spcAft>
                <a:spcPts val="800"/>
              </a:spcAft>
            </a:pPr>
            <a:r>
              <a:rPr lang="en-US" sz="2200" dirty="0"/>
              <a:t>The goal of this analysis is to assess differences in very-low-level viremia for </a:t>
            </a:r>
            <a:br>
              <a:rPr lang="en-US" sz="2200" dirty="0"/>
            </a:br>
            <a:r>
              <a:rPr lang="en-US" sz="2200" dirty="0"/>
              <a:t>DTG + 3TC 2-drug regimen vs DTG + TDF/FTC 3-drug regimen</a:t>
            </a:r>
          </a:p>
          <a:p>
            <a:pPr>
              <a:spcAft>
                <a:spcPts val="800"/>
              </a:spcAft>
            </a:pPr>
            <a:endParaRPr lang="en-US" dirty="0"/>
          </a:p>
        </p:txBody>
      </p:sp>
      <p:sp>
        <p:nvSpPr>
          <p:cNvPr id="9" name="Slide Number Placeholder 2">
            <a:extLst>
              <a:ext uri="{FF2B5EF4-FFF2-40B4-BE49-F238E27FC236}">
                <a16:creationId xmlns:a16="http://schemas.microsoft.com/office/drawing/2014/main" id="{86DE1F0A-2227-463C-9A75-93A1D6DF8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CB23BB06-07F1-4217-9F45-5CBC51F8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CB2AE6D-0647-4305-98E1-3B5E44AA6A4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baseline="30000" dirty="0"/>
              <a:t>a</a:t>
            </a:r>
            <a:r>
              <a:rPr lang="en-US" dirty="0"/>
              <a:t>DOVATO.</a:t>
            </a:r>
            <a:br>
              <a:rPr lang="en-US" dirty="0"/>
            </a:br>
            <a:r>
              <a:rPr lang="en-US" b="1" dirty="0"/>
              <a:t>1. </a:t>
            </a:r>
            <a:r>
              <a:rPr lang="en-US" dirty="0"/>
              <a:t>Kelly et al. </a:t>
            </a:r>
            <a:r>
              <a:rPr lang="en-US" i="1" dirty="0"/>
              <a:t>Drugs</a:t>
            </a:r>
            <a:r>
              <a:rPr lang="en-US" dirty="0"/>
              <a:t>. 2016;76:523-531. </a:t>
            </a:r>
            <a:r>
              <a:rPr lang="en-US" b="1" dirty="0"/>
              <a:t>2. </a:t>
            </a:r>
            <a:r>
              <a:rPr lang="en-US" dirty="0"/>
              <a:t>Cahn et al. </a:t>
            </a:r>
            <a:r>
              <a:rPr lang="en-US" i="1" dirty="0"/>
              <a:t>Lancet</a:t>
            </a:r>
            <a:r>
              <a:rPr lang="en-US" dirty="0"/>
              <a:t>. 2019;393:143-155. </a:t>
            </a:r>
            <a:r>
              <a:rPr lang="en-US" b="1" dirty="0"/>
              <a:t>3. </a:t>
            </a:r>
            <a:r>
              <a:rPr lang="en-US" dirty="0"/>
              <a:t>Cahn et al. IAS 2019; Mexico City, Mexico. Slides WEAB0404LB.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DCE6DEAF-DFBA-46CD-B599-AEE37356A9AD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D112192C-E504-4935-9348-C56E495ED5F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60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0AF2F4-0698-4CAF-B4B5-3679104687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8E536D-40E8-4FE9-ADBB-85726C84543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99448" y="5759112"/>
            <a:ext cx="11143488" cy="304769"/>
          </a:xfrm>
        </p:spPr>
        <p:txBody>
          <a:bodyPr/>
          <a:lstStyle/>
          <a:p>
            <a:r>
              <a:rPr lang="en-US" altLang="ja-JP" baseline="30000" dirty="0">
                <a:solidFill>
                  <a:srgbClr val="071D49"/>
                </a:solidFill>
              </a:rPr>
              <a:t>a</a:t>
            </a:r>
            <a:r>
              <a:rPr lang="en-US" altLang="ja-JP" dirty="0">
                <a:solidFill>
                  <a:srgbClr val="071D49"/>
                </a:solidFill>
              </a:rPr>
              <a:t>−10% non-inferiority margin for individual studies.</a:t>
            </a:r>
            <a:br>
              <a:rPr lang="en-US" altLang="ja-JP" dirty="0">
                <a:solidFill>
                  <a:srgbClr val="071D49"/>
                </a:solidFill>
              </a:rPr>
            </a:br>
            <a:r>
              <a:rPr lang="en-GB" dirty="0"/>
              <a:t>GEMINI-1: https://clinicaltrials.gov/ct2/show/NCT02831673; GEMINI-2: </a:t>
            </a:r>
            <a:r>
              <a:rPr lang="en-US" dirty="0"/>
              <a:t>https://clinicaltrials.gov/ct2/show/NCT02831764. </a:t>
            </a:r>
            <a:br>
              <a:rPr lang="en-US" dirty="0"/>
            </a:br>
            <a:r>
              <a:rPr lang="en-US" b="1" dirty="0"/>
              <a:t>1. </a:t>
            </a:r>
            <a:r>
              <a:rPr lang="en-GB" dirty="0"/>
              <a:t>Cahn et al. </a:t>
            </a:r>
            <a:r>
              <a:rPr lang="en-GB" i="1" dirty="0"/>
              <a:t>Lancet</a:t>
            </a:r>
            <a:r>
              <a:rPr lang="en-GB" dirty="0"/>
              <a:t>. 2019;393:143-155. </a:t>
            </a:r>
            <a:r>
              <a:rPr lang="en-GB" b="1" dirty="0"/>
              <a:t>2. </a:t>
            </a:r>
            <a:r>
              <a:rPr lang="en-GB" dirty="0"/>
              <a:t>Cahn et al. IAS 2019; Mexico City, Mexico. Slides WEAB0404LB.</a:t>
            </a:r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97212BE-8E12-4F3F-8825-1A6AE460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GEMINI-1 and GEMINI-2 Phase III Study Design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B6AFFDB4-37D8-4268-AAE6-64B044F1E8E8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C2D04143-9D0B-47B0-84C0-902F4456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350" y="1274413"/>
            <a:ext cx="113223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spcAft>
                <a:spcPts val="0"/>
              </a:spcAft>
              <a:buClr>
                <a:schemeClr val="tx1"/>
              </a:buClr>
              <a:buNone/>
            </a:pPr>
            <a:r>
              <a:rPr lang="en-GB" b="1" dirty="0">
                <a:latin typeface="+mn-lt"/>
                <a:cs typeface="Arial" panose="020B0604020202020204" pitchFamily="34" charset="0"/>
              </a:rPr>
              <a:t>Identically designed, randomized, double-blind, parallel-group, </a:t>
            </a:r>
            <a:r>
              <a:rPr lang="en-US" b="1" dirty="0">
                <a:latin typeface="+mn-lt"/>
                <a:cs typeface="Arial" panose="020B0604020202020204" pitchFamily="34" charset="0"/>
              </a:rPr>
              <a:t>multicenter, non-inferiority studies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1289A0A-DB0B-4539-8DFC-A91E5CB2BFF8}"/>
              </a:ext>
            </a:extLst>
          </p:cNvPr>
          <p:cNvGrpSpPr/>
          <p:nvPr/>
        </p:nvGrpSpPr>
        <p:grpSpPr>
          <a:xfrm>
            <a:off x="764929" y="1669799"/>
            <a:ext cx="10371883" cy="2222485"/>
            <a:chOff x="428625" y="2162566"/>
            <a:chExt cx="8174450" cy="1751618"/>
          </a:xfrm>
        </p:grpSpPr>
        <p:sp>
          <p:nvSpPr>
            <p:cNvPr id="11" name="AutoShape 4">
              <a:extLst>
                <a:ext uri="{FF2B5EF4-FFF2-40B4-BE49-F238E27FC236}">
                  <a16:creationId xmlns:a16="http://schemas.microsoft.com/office/drawing/2014/main" id="{A9091C1A-1832-4E85-A14A-E3E07CA9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025" y="2541832"/>
              <a:ext cx="4023360" cy="298578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</a:rPr>
                <a:t>DTG + 3TC (N=716)</a:t>
              </a:r>
              <a:endParaRPr lang="en-US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2" name="Line 7">
              <a:extLst>
                <a:ext uri="{FF2B5EF4-FFF2-40B4-BE49-F238E27FC236}">
                  <a16:creationId xmlns:a16="http://schemas.microsoft.com/office/drawing/2014/main" id="{C5CFCF91-3A70-4CC1-9863-35A24F896B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8625" y="3460889"/>
              <a:ext cx="8131006" cy="12011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3" name="Text Box 8">
              <a:extLst>
                <a:ext uri="{FF2B5EF4-FFF2-40B4-BE49-F238E27FC236}">
                  <a16:creationId xmlns:a16="http://schemas.microsoft.com/office/drawing/2014/main" id="{F8E496FF-CC88-45C7-98F6-627C81218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1002" y="3577619"/>
              <a:ext cx="439910" cy="3365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Day 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4" name="Line 11">
              <a:extLst>
                <a:ext uri="{FF2B5EF4-FFF2-40B4-BE49-F238E27FC236}">
                  <a16:creationId xmlns:a16="http://schemas.microsoft.com/office/drawing/2014/main" id="{4ABF99F8-95E8-4FF1-A54E-4B7F332D0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60957" y="3460069"/>
              <a:ext cx="0" cy="14605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5" name="Line 12">
              <a:extLst>
                <a:ext uri="{FF2B5EF4-FFF2-40B4-BE49-F238E27FC236}">
                  <a16:creationId xmlns:a16="http://schemas.microsoft.com/office/drawing/2014/main" id="{06A4C17B-14AF-4E2B-A4A8-33C72245FC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480650" y="3460069"/>
              <a:ext cx="0" cy="14605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C57F390B-8BA9-4BBE-A4FB-B4560DE4FB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1150" y="2162566"/>
              <a:ext cx="827769" cy="355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Screening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(28 days)</a:t>
              </a:r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59076AF6-ABC7-4C1E-8835-64386CEC65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7025" y="3005254"/>
              <a:ext cx="4023360" cy="298578"/>
            </a:xfrm>
            <a:prstGeom prst="homePlate">
              <a:avLst>
                <a:gd name="adj" fmla="val 37877"/>
              </a:avLst>
            </a:prstGeom>
            <a:solidFill>
              <a:srgbClr val="FF6600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</a:rPr>
                <a:t>DTG + TDF/FTC</a:t>
              </a:r>
              <a:r>
                <a:rPr lang="en-US" dirty="0">
                  <a:solidFill>
                    <a:srgbClr val="FFFFFF"/>
                  </a:solidFill>
                  <a:latin typeface="+mn-lt"/>
                  <a:cs typeface="Arial" panose="020B0604020202020204" pitchFamily="34" charset="0"/>
                </a:rPr>
                <a:t> </a:t>
              </a:r>
              <a:r>
                <a:rPr lang="en-US" dirty="0">
                  <a:solidFill>
                    <a:schemeClr val="bg1"/>
                  </a:solidFill>
                  <a:latin typeface="+mn-lt"/>
                </a:rPr>
                <a:t>(N=717)</a:t>
              </a:r>
              <a:r>
                <a:rPr lang="en-US" dirty="0">
                  <a:solidFill>
                    <a:srgbClr val="FFFFFF"/>
                  </a:solidFill>
                  <a:latin typeface="+mn-lt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8" name="AutoShape 4">
              <a:extLst>
                <a:ext uri="{FF2B5EF4-FFF2-40B4-BE49-F238E27FC236}">
                  <a16:creationId xmlns:a16="http://schemas.microsoft.com/office/drawing/2014/main" id="{AB0AE43B-5DB0-4F18-A716-2431F61CD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2694" y="2563537"/>
              <a:ext cx="1660381" cy="273050"/>
            </a:xfrm>
            <a:prstGeom prst="homePlate">
              <a:avLst>
                <a:gd name="adj" fmla="val 37877"/>
              </a:avLst>
            </a:prstGeom>
            <a:solidFill>
              <a:srgbClr val="002F5F"/>
            </a:solidFill>
            <a:ln w="19050">
              <a:noFill/>
              <a:miter lim="800000"/>
              <a:headEnd/>
              <a:tailEnd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lIns="18288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  <a:defRPr/>
              </a:pPr>
              <a:r>
                <a:rPr lang="en-US" dirty="0">
                  <a:solidFill>
                    <a:schemeClr val="bg1"/>
                  </a:solidFill>
                  <a:latin typeface="+mn-lt"/>
                </a:rPr>
                <a:t>DTG + 3TC</a:t>
              </a:r>
              <a:endParaRPr lang="en-US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19" name="Text Box 18">
              <a:extLst>
                <a:ext uri="{FF2B5EF4-FFF2-40B4-BE49-F238E27FC236}">
                  <a16:creationId xmlns:a16="http://schemas.microsoft.com/office/drawing/2014/main" id="{B2A5D5F8-FA50-4631-94A5-A99EFBC03B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6063" y="3577619"/>
              <a:ext cx="511873" cy="335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Week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9BFADAF2-E47B-4B77-8127-95FEF51D8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0957" y="2162566"/>
              <a:ext cx="2610509" cy="355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Double-blind 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phase</a:t>
              </a:r>
              <a:r>
                <a:rPr lang="en-US" altLang="ja-JP" sz="1400" b="1" baseline="30000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 </a:t>
              </a:r>
              <a:endParaRPr lang="en-US" altLang="ja-JP" sz="1400" b="1" dirty="0">
                <a:solidFill>
                  <a:srgbClr val="071D49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4FC6249C-898C-4B8C-9A36-56C5B4E333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4180" y="2162566"/>
              <a:ext cx="1424750" cy="355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Open-label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C5BC9173-6720-45AF-A57F-3686050F1E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1644" y="2162566"/>
              <a:ext cx="1660381" cy="355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Continuation </a:t>
              </a:r>
              <a:endParaRPr lang="en-US" altLang="ja-JP" sz="1400" b="1" dirty="0">
                <a:solidFill>
                  <a:srgbClr val="071D49"/>
                </a:solidFill>
                <a:latin typeface="+mn-lt"/>
              </a:endParaRPr>
            </a:p>
            <a:p>
              <a:pPr algn="ctr" fontAlgn="auto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phase</a:t>
              </a:r>
            </a:p>
          </p:txBody>
        </p:sp>
        <p:sp>
          <p:nvSpPr>
            <p:cNvPr id="23" name="Text Box 18">
              <a:extLst>
                <a:ext uri="{FF2B5EF4-FFF2-40B4-BE49-F238E27FC236}">
                  <a16:creationId xmlns:a16="http://schemas.microsoft.com/office/drawing/2014/main" id="{9A9C3D0A-F2C3-4D85-8F7A-04CD8C946E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5708" y="3577619"/>
              <a:ext cx="511873" cy="335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Week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144</a:t>
              </a:r>
            </a:p>
          </p:txBody>
        </p:sp>
        <p:sp>
          <p:nvSpPr>
            <p:cNvPr id="24" name="Line 12">
              <a:extLst>
                <a:ext uri="{FF2B5EF4-FFF2-40B4-BE49-F238E27FC236}">
                  <a16:creationId xmlns:a16="http://schemas.microsoft.com/office/drawing/2014/main" id="{4225C745-6E5D-473A-921D-D64FD0590B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08930" y="3456232"/>
              <a:ext cx="0" cy="14605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5" name="Line 12">
              <a:extLst>
                <a:ext uri="{FF2B5EF4-FFF2-40B4-BE49-F238E27FC236}">
                  <a16:creationId xmlns:a16="http://schemas.microsoft.com/office/drawing/2014/main" id="{8DBAC185-EFE6-4CEE-B63D-DC644F909E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48702" y="3460069"/>
              <a:ext cx="0" cy="14605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4315C763-0D44-4C54-A835-4613F03637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2000" y="3460069"/>
              <a:ext cx="0" cy="146050"/>
            </a:xfrm>
            <a:prstGeom prst="line">
              <a:avLst/>
            </a:prstGeom>
            <a:noFill/>
            <a:ln w="28575">
              <a:solidFill>
                <a:srgbClr val="071D49"/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endParaRPr lang="ja-JP" altLang="en-US" sz="2000">
                <a:solidFill>
                  <a:srgbClr val="000000"/>
                </a:solidFill>
                <a:latin typeface="+mn-lt"/>
                <a:cs typeface="Arial" panose="020B0604020202020204" pitchFamily="34" charset="0"/>
              </a:endParaRPr>
            </a:p>
          </p:txBody>
        </p:sp>
        <p:sp>
          <p:nvSpPr>
            <p:cNvPr id="27" name="Text Box 18">
              <a:extLst>
                <a:ext uri="{FF2B5EF4-FFF2-40B4-BE49-F238E27FC236}">
                  <a16:creationId xmlns:a16="http://schemas.microsoft.com/office/drawing/2014/main" id="{06FCD2C9-55E7-4551-BF02-4C0533FDCB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1278" y="3577619"/>
              <a:ext cx="551038" cy="335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Week 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28" name="Text Box 18">
              <a:extLst>
                <a:ext uri="{FF2B5EF4-FFF2-40B4-BE49-F238E27FC236}">
                  <a16:creationId xmlns:a16="http://schemas.microsoft.com/office/drawing/2014/main" id="{B091EC98-CBDA-4710-96E0-53BEC6590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24714" y="3577619"/>
              <a:ext cx="511873" cy="335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ts val="1300"/>
                </a:lnSpc>
                <a:spcBef>
                  <a:spcPts val="0"/>
                </a:spcBef>
                <a:spcAft>
                  <a:spcPts val="0"/>
                </a:spcAft>
                <a:buClrTx/>
                <a:buFontTx/>
                <a:buNone/>
              </a:pP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Week</a:t>
              </a:r>
              <a:b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</a:br>
              <a:r>
                <a:rPr lang="en-US" altLang="ja-JP" sz="1400" b="1" dirty="0">
                  <a:solidFill>
                    <a:srgbClr val="071D49"/>
                  </a:solidFill>
                  <a:latin typeface="+mn-lt"/>
                  <a:cs typeface="Arial" panose="020B0604020202020204" pitchFamily="34" charset="0"/>
                </a:rPr>
                <a:t>96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85291D34-A572-45FA-B7D7-4B39D0EBCAF8}"/>
                </a:ext>
              </a:extLst>
            </p:cNvPr>
            <p:cNvGrpSpPr/>
            <p:nvPr/>
          </p:nvGrpSpPr>
          <p:grpSpPr>
            <a:xfrm>
              <a:off x="443865" y="2232234"/>
              <a:ext cx="2448186" cy="1147798"/>
              <a:chOff x="287348" y="1748088"/>
              <a:chExt cx="2448186" cy="1147798"/>
            </a:xfrm>
          </p:grpSpPr>
          <p:sp>
            <p:nvSpPr>
              <p:cNvPr id="30" name="AutoShape 2">
                <a:extLst>
                  <a:ext uri="{FF2B5EF4-FFF2-40B4-BE49-F238E27FC236}">
                    <a16:creationId xmlns:a16="http://schemas.microsoft.com/office/drawing/2014/main" id="{1C9878A4-9C06-4F02-B907-9ED1298045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348" y="2033424"/>
                <a:ext cx="2370851" cy="862462"/>
              </a:xfrm>
              <a:prstGeom prst="rightArrow">
                <a:avLst>
                  <a:gd name="adj1" fmla="val 57009"/>
                  <a:gd name="adj2" fmla="val 65033"/>
                </a:avLst>
              </a:prstGeom>
              <a:solidFill>
                <a:schemeClr val="bg2">
                  <a:lumMod val="50000"/>
                </a:schemeClr>
              </a:solidFill>
              <a:ln w="19050">
                <a:noFill/>
                <a:miter lim="800000"/>
                <a:headEnd/>
                <a:tailEnd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wrap="none" lIns="182880" anchor="ctr"/>
              <a:lstStyle/>
              <a:p>
                <a:pPr marL="171450" indent="-171450" fontAlgn="auto">
                  <a:spcBef>
                    <a:spcPts val="0"/>
                  </a:spcBef>
                  <a:spcAft>
                    <a:spcPts val="0"/>
                  </a:spcAft>
                  <a:buClrTx/>
                  <a:buFont typeface="Arial" panose="020B0604020202020204" pitchFamily="34" charset="0"/>
                  <a:buChar char="•"/>
                  <a:defRPr/>
                </a:pPr>
                <a:r>
                  <a:rPr lang="en-US" sz="1600" dirty="0">
                    <a:solidFill>
                      <a:srgbClr val="FFFFFF"/>
                    </a:solidFill>
                    <a:latin typeface="+mn-lt"/>
                    <a:cs typeface="Arial" panose="020B0604020202020204" pitchFamily="34" charset="0"/>
                  </a:rPr>
                  <a:t>ART-naive adults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EBD0D64-1067-453F-8C22-06D757D15676}"/>
                  </a:ext>
                </a:extLst>
              </p:cNvPr>
              <p:cNvSpPr txBox="1"/>
              <p:nvPr/>
            </p:nvSpPr>
            <p:spPr>
              <a:xfrm>
                <a:off x="2336467" y="1748088"/>
                <a:ext cx="399067" cy="1940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dirty="0">
                    <a:solidFill>
                      <a:srgbClr val="071D49"/>
                    </a:solidFill>
                    <a:latin typeface="+mn-lt"/>
                  </a:rPr>
                  <a:t>1:1</a:t>
                </a:r>
              </a:p>
            </p:txBody>
          </p:sp>
        </p:grpSp>
      </p:grpSp>
      <p:sp>
        <p:nvSpPr>
          <p:cNvPr id="32" name="TextBox 41">
            <a:extLst>
              <a:ext uri="{FF2B5EF4-FFF2-40B4-BE49-F238E27FC236}">
                <a16:creationId xmlns:a16="http://schemas.microsoft.com/office/drawing/2014/main" id="{3EE17FCE-60FA-4F67-9A15-0EE82CEFB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512" y="4038179"/>
            <a:ext cx="2020668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F5F"/>
            </a:solidFill>
            <a:miter lim="800000"/>
            <a:headEnd/>
            <a:tailEnd/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 wrap="square" lIns="91440" tIns="45720" rIns="91440" bIns="45720" anchor="t" anchorCtr="0">
            <a:spAutoFit/>
          </a:bodyPr>
          <a:lstStyle>
            <a:defPPr>
              <a:defRPr lang="en-US"/>
            </a:defPPr>
            <a:lvl1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914400" algn="l"/>
                <a:tab pos="2060575" algn="l"/>
                <a:tab pos="2797175" algn="l"/>
              </a:tabLst>
              <a:defRPr sz="1050" b="1">
                <a:solidFill>
                  <a:srgbClr val="002F5F"/>
                </a:solidFill>
              </a:defRPr>
            </a:lvl1pPr>
          </a:lstStyle>
          <a:p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Primary endpoint </a:t>
            </a:r>
            <a:br>
              <a:rPr lang="en-GB" altLang="ja-JP" sz="1200" dirty="0">
                <a:solidFill>
                  <a:schemeClr val="accent1"/>
                </a:solidFill>
                <a:latin typeface="+mn-lt"/>
              </a:rPr>
            </a:br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at Week 48: </a:t>
            </a:r>
            <a:br>
              <a:rPr lang="en-GB" altLang="ja-JP" sz="1200" dirty="0">
                <a:solidFill>
                  <a:schemeClr val="accent1"/>
                </a:solidFill>
                <a:latin typeface="+mn-lt"/>
              </a:rPr>
            </a:br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participants with</a:t>
            </a:r>
            <a:br>
              <a:rPr lang="en-GB" altLang="ja-JP" sz="1200" dirty="0">
                <a:solidFill>
                  <a:schemeClr val="accent1"/>
                </a:solidFill>
                <a:latin typeface="+mn-lt"/>
              </a:rPr>
            </a:br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HIV-1 RNA &lt;50 c/mL </a:t>
            </a:r>
          </a:p>
          <a:p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(ITT-E Snapshot)</a:t>
            </a:r>
            <a:r>
              <a:rPr lang="en-GB" altLang="ja-JP" sz="1200" baseline="30000" dirty="0">
                <a:solidFill>
                  <a:schemeClr val="accent1"/>
                </a:solidFill>
                <a:latin typeface="+mn-lt"/>
              </a:rPr>
              <a:t>a</a:t>
            </a:r>
          </a:p>
        </p:txBody>
      </p:sp>
      <p:sp>
        <p:nvSpPr>
          <p:cNvPr id="33" name="TextBox 41">
            <a:extLst>
              <a:ext uri="{FF2B5EF4-FFF2-40B4-BE49-F238E27FC236}">
                <a16:creationId xmlns:a16="http://schemas.microsoft.com/office/drawing/2014/main" id="{AACC786C-4533-45CE-B8BC-2E4A6F61C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8044" y="4006586"/>
            <a:ext cx="4117517" cy="133421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F5F"/>
            </a:solidFill>
            <a:miter lim="800000"/>
            <a:headEnd/>
            <a:tailEnd/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 wrap="square" lIns="91440" tIns="9144" rIns="91440" bIns="9144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1200150" algn="l"/>
                <a:tab pos="2628900" algn="l"/>
                <a:tab pos="2797175" algn="l"/>
              </a:tabLst>
            </a:pPr>
            <a:r>
              <a:rPr lang="en-GB" altLang="ja-JP" sz="1200" b="1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Countries</a:t>
            </a:r>
            <a:br>
              <a:rPr lang="en-GB" altLang="ja-JP" sz="12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Argentina	Australia	Belgium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1200150" algn="l"/>
                <a:tab pos="2628900" algn="l"/>
                <a:tab pos="2797175" algn="l"/>
              </a:tabLst>
            </a:pP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Canada    	France	Germany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1200150" algn="l"/>
                <a:tab pos="2628900" algn="l"/>
                <a:tab pos="2797175" algn="l"/>
              </a:tabLst>
            </a:pP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Italy             	Republic of Korea 	Mexico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1200150" algn="l"/>
                <a:tab pos="2628900" algn="l"/>
                <a:tab pos="2797175" algn="l"/>
              </a:tabLst>
            </a:pP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Netherlands    	Peru               	Poland</a:t>
            </a:r>
            <a:b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Portugal             	Romania                   	Russian Federation South Africa</a:t>
            </a:r>
            <a:r>
              <a:rPr lang="en-GB" altLang="ja-JP" sz="1050" dirty="0">
                <a:solidFill>
                  <a:schemeClr val="accent1"/>
                </a:solidFill>
                <a:latin typeface="+mn-lt"/>
              </a:rPr>
              <a:t>       	</a:t>
            </a: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Spain           	Switzerland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1200150" algn="l"/>
                <a:tab pos="2628900" algn="l"/>
                <a:tab pos="2797175" algn="l"/>
              </a:tabLst>
            </a:pP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Taiwan</a:t>
            </a:r>
            <a:r>
              <a:rPr lang="en-GB" altLang="ja-JP" sz="1050" dirty="0">
                <a:solidFill>
                  <a:schemeClr val="accent1"/>
                </a:solidFill>
                <a:latin typeface="+mn-lt"/>
              </a:rPr>
              <a:t>               	</a:t>
            </a:r>
            <a:r>
              <a:rPr lang="en-GB" altLang="ja-JP" sz="105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United Kingdom         	United States            </a:t>
            </a:r>
          </a:p>
        </p:txBody>
      </p:sp>
      <p:sp>
        <p:nvSpPr>
          <p:cNvPr id="34" name="TextBox 41">
            <a:extLst>
              <a:ext uri="{FF2B5EF4-FFF2-40B4-BE49-F238E27FC236}">
                <a16:creationId xmlns:a16="http://schemas.microsoft.com/office/drawing/2014/main" id="{3E847BCC-D383-4BC1-95F9-D5FFEF9E5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08" y="4006586"/>
            <a:ext cx="3713343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2F5F"/>
            </a:solidFill>
            <a:miter lim="800000"/>
            <a:headEnd/>
            <a:tailEnd/>
          </a:ln>
          <a:effectLst>
            <a:glow rad="63500">
              <a:schemeClr val="accent1">
                <a:alpha val="40000"/>
              </a:schemeClr>
            </a:glow>
          </a:effectLst>
        </p:spPr>
        <p:txBody>
          <a:bodyPr wrap="square" lIns="91440" tIns="45720" rIns="91440" bIns="45720" anchor="t" anchorCtr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tabLst>
                <a:tab pos="914400" algn="l"/>
                <a:tab pos="2060575" algn="l"/>
                <a:tab pos="2797175" algn="l"/>
              </a:tabLst>
            </a:pPr>
            <a:r>
              <a:rPr lang="en-GB" altLang="ja-JP" sz="1200" b="1" dirty="0">
                <a:solidFill>
                  <a:schemeClr val="accent1"/>
                </a:solidFill>
                <a:latin typeface="+mn-lt"/>
              </a:rPr>
              <a:t>Eligibility criteria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914400" algn="l"/>
                <a:tab pos="2060575" algn="l"/>
                <a:tab pos="2797175" algn="l"/>
              </a:tabLst>
            </a:pPr>
            <a:r>
              <a:rPr lang="en-GB" altLang="ja-JP" sz="1100" dirty="0">
                <a:solidFill>
                  <a:schemeClr val="accent1"/>
                </a:solidFill>
                <a:latin typeface="+mn-lt"/>
              </a:rPr>
              <a:t>VL </a:t>
            </a:r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1000-500,000 c/mL at screening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914400" algn="l"/>
                <a:tab pos="2060575" algn="l"/>
                <a:tab pos="2797175" algn="l"/>
              </a:tabLst>
            </a:pPr>
            <a:r>
              <a:rPr lang="en-GB" altLang="ja-JP" sz="12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≤10 days of prior ART</a:t>
            </a: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914400" algn="l"/>
                <a:tab pos="2060575" algn="l"/>
                <a:tab pos="2797175" algn="l"/>
              </a:tabLst>
            </a:pPr>
            <a:r>
              <a:rPr lang="en-US" altLang="ja-JP" sz="12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No </a:t>
            </a:r>
            <a:r>
              <a:rPr lang="en-US" altLang="ja-JP" sz="1200" dirty="0">
                <a:solidFill>
                  <a:schemeClr val="accent1"/>
                </a:solidFill>
                <a:latin typeface="+mn-lt"/>
              </a:rPr>
              <a:t>major RT or PI</a:t>
            </a:r>
            <a:r>
              <a:rPr lang="en-US" altLang="ja-JP" sz="12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 resistance mutation</a:t>
            </a:r>
            <a:endParaRPr lang="en-GB" altLang="ja-JP" sz="1200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  <a:p>
            <a:pPr marL="114300" indent="-114300" fontAlgn="auto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914400" algn="l"/>
                <a:tab pos="2060575" algn="l"/>
                <a:tab pos="2797175" algn="l"/>
              </a:tabLst>
            </a:pPr>
            <a:r>
              <a:rPr lang="en-GB" altLang="ja-JP" sz="1200" dirty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No HBV infection or </a:t>
            </a:r>
            <a:r>
              <a:rPr lang="en-GB" altLang="ja-JP" sz="1200" dirty="0">
                <a:solidFill>
                  <a:schemeClr val="accent1"/>
                </a:solidFill>
                <a:latin typeface="+mn-lt"/>
              </a:rPr>
              <a:t>need for HCV therapy</a:t>
            </a:r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CC2A07C4-C6A4-4B2D-AF9A-1B007457C27B}"/>
              </a:ext>
            </a:extLst>
          </p:cNvPr>
          <p:cNvSpPr txBox="1">
            <a:spLocks/>
          </p:cNvSpPr>
          <p:nvPr/>
        </p:nvSpPr>
        <p:spPr>
          <a:xfrm>
            <a:off x="654178" y="5134391"/>
            <a:ext cx="10953496" cy="7353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rgbClr val="071D49"/>
                </a:solidFill>
              </a:rPr>
              <a:t>Baseline stratification factors: </a:t>
            </a:r>
            <a:r>
              <a:rPr lang="en-US" sz="1200" dirty="0">
                <a:solidFill>
                  <a:srgbClr val="071D49"/>
                </a:solidFill>
              </a:rPr>
              <a:t>plasma HIV-1 RNA (≤100,000 vs &gt;100,000 c/mL) </a:t>
            </a:r>
            <a:br>
              <a:rPr lang="en-US" sz="1200" dirty="0">
                <a:solidFill>
                  <a:srgbClr val="071D49"/>
                </a:solidFill>
              </a:rPr>
            </a:br>
            <a:r>
              <a:rPr lang="en-US" sz="1200" dirty="0">
                <a:solidFill>
                  <a:srgbClr val="071D49"/>
                </a:solidFill>
              </a:rPr>
              <a:t>and CD4+ cell count (≤200 vs &gt;200 cells/mm</a:t>
            </a:r>
            <a:r>
              <a:rPr lang="en-US" sz="1200" baseline="30000" dirty="0">
                <a:solidFill>
                  <a:srgbClr val="071D49"/>
                </a:solidFill>
              </a:rPr>
              <a:t>3</a:t>
            </a:r>
            <a:r>
              <a:rPr lang="en-US" sz="1200" dirty="0">
                <a:solidFill>
                  <a:srgbClr val="071D49"/>
                </a:solidFill>
              </a:rPr>
              <a:t>)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023A30C-0BE2-4642-8FCA-3E577E6DC316}"/>
              </a:ext>
            </a:extLst>
          </p:cNvPr>
          <p:cNvSpPr/>
          <p:nvPr/>
        </p:nvSpPr>
        <p:spPr>
          <a:xfrm>
            <a:off x="6673048" y="3402589"/>
            <a:ext cx="1010329" cy="513699"/>
          </a:xfrm>
          <a:prstGeom prst="ellipse">
            <a:avLst/>
          </a:prstGeom>
          <a:noFill/>
          <a:ln w="28575">
            <a:solidFill>
              <a:srgbClr val="E31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8BF60D56-1FC9-449A-8B40-098CBCFE52BE}"/>
              </a:ext>
            </a:extLst>
          </p:cNvPr>
          <p:cNvSpPr txBox="1">
            <a:spLocks/>
          </p:cNvSpPr>
          <p:nvPr/>
        </p:nvSpPr>
        <p:spPr>
          <a:xfrm>
            <a:off x="6163726" y="5420711"/>
            <a:ext cx="5807140" cy="564688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ts val="8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ts val="400"/>
              </a:spcBef>
              <a:spcAft>
                <a:spcPts val="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ctr"/>
            <a:r>
              <a:rPr lang="en-US" sz="1200" b="1" kern="0" dirty="0">
                <a:solidFill>
                  <a:srgbClr val="071D49"/>
                </a:solidFill>
              </a:rPr>
              <a:t>DTG + 3TC is non-inferior to DTG + TDF/FTC with respect to proportion </a:t>
            </a:r>
            <a:br>
              <a:rPr lang="en-US" sz="1200" b="1" kern="0" dirty="0">
                <a:solidFill>
                  <a:srgbClr val="071D49"/>
                </a:solidFill>
              </a:rPr>
            </a:br>
            <a:r>
              <a:rPr lang="en-US" sz="1200" b="1" kern="0" dirty="0">
                <a:solidFill>
                  <a:srgbClr val="071D49"/>
                </a:solidFill>
              </a:rPr>
              <a:t>of participants with HIV-1 RNA &lt;50 c/mL at Week 48 and Week 96 </a:t>
            </a:r>
            <a:br>
              <a:rPr lang="en-US" sz="1200" b="1" kern="0" dirty="0">
                <a:solidFill>
                  <a:srgbClr val="071D49"/>
                </a:solidFill>
              </a:rPr>
            </a:br>
            <a:r>
              <a:rPr lang="en-US" sz="1200" b="1" kern="0" dirty="0">
                <a:solidFill>
                  <a:srgbClr val="071D49"/>
                </a:solidFill>
              </a:rPr>
              <a:t>(Snapshot, ITT-E population) in both studies</a:t>
            </a:r>
            <a:r>
              <a:rPr lang="en-US" sz="1200" b="1" kern="0" baseline="30000" dirty="0">
                <a:solidFill>
                  <a:srgbClr val="071D49"/>
                </a:solidFill>
              </a:rPr>
              <a:t>1,2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737020A4-196C-44C4-BAE0-2927DBF3011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908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72444034-A449-451E-9100-EE98F48054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0692105"/>
              </p:ext>
            </p:extLst>
          </p:nvPr>
        </p:nvGraphicFramePr>
        <p:xfrm>
          <a:off x="203625" y="1019228"/>
          <a:ext cx="10871200" cy="554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45011C-5B96-4C72-89CC-43A700A5E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DE528-6568-481D-B89E-98F6250A75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ja-JP" baseline="30000" dirty="0"/>
              <a:t>a</a:t>
            </a:r>
            <a:r>
              <a:rPr lang="en-US" altLang="ja-JP" dirty="0"/>
              <a:t>Based on Cochran-Mantel-Haenszel stratified analysis adjusting for the following baseline stratification factors: plasma HIV-1 RNA (≤100,000 vs &gt;100,000 c/mL), CD4+ cell count (≤200 vs &gt;200 cells/mm</a:t>
            </a:r>
            <a:r>
              <a:rPr lang="en-US" altLang="ja-JP" baseline="30000" dirty="0"/>
              <a:t>3</a:t>
            </a:r>
            <a:r>
              <a:rPr lang="en-US" altLang="ja-JP" dirty="0"/>
              <a:t>), and study (GEMINI-1 vs GEMINI-2). </a:t>
            </a:r>
            <a:br>
              <a:rPr lang="en-US" altLang="ja-JP" dirty="0"/>
            </a:br>
            <a:r>
              <a:rPr lang="en-US" altLang="en-US" dirty="0"/>
              <a:t>The upper limit of the 95% CI for the pooled analysis was </a:t>
            </a:r>
            <a:r>
              <a:rPr lang="en-US" dirty="0"/>
              <a:t>0.0007%. </a:t>
            </a:r>
            <a:r>
              <a:rPr lang="en-US" altLang="ja-JP" baseline="30000" dirty="0"/>
              <a:t>b</a:t>
            </a:r>
            <a:r>
              <a:rPr lang="en-US" altLang="ja-JP" dirty="0"/>
              <a:t>In GEMINI-1, HIV-1 RNA &lt;50 c/mL (95% CI) was achieved in 300/356 participants (84.3% [80.5-88.1]) in the DTG</a:t>
            </a:r>
            <a:r>
              <a:rPr lang="en-US" altLang="ja-JP" baseline="-25000" dirty="0"/>
              <a:t> </a:t>
            </a:r>
            <a:r>
              <a:rPr lang="en-US" altLang="ja-JP" dirty="0"/>
              <a:t>+ 3TC group and 320/358 (89.4% [86.2-92.6]) in the DTG + TDF/FTC group (adjusted treatment difference [95% CI], −4.9% [−9.8, </a:t>
            </a:r>
            <a:r>
              <a:rPr lang="en-US" dirty="0"/>
              <a:t>0.03]</a:t>
            </a:r>
            <a:r>
              <a:rPr lang="en-US" altLang="ja-JP" dirty="0"/>
              <a:t>). In GEMINI-2, the corresponding values were 316/360 (87.8% [84.4-91.2]) and 322/359 (89.7% [86.5-92.8]), respectively (adjusted treatment difference [95% CI], </a:t>
            </a:r>
            <a:br>
              <a:rPr lang="en-US" altLang="ja-JP" dirty="0"/>
            </a:br>
            <a:r>
              <a:rPr lang="en-US" altLang="ja-JP" dirty="0"/>
              <a:t>−1.8% [−6.4, 2.7]).</a:t>
            </a:r>
            <a:br>
              <a:rPr lang="en-US" altLang="ja-JP" dirty="0"/>
            </a:br>
            <a:r>
              <a:rPr lang="en-GB" dirty="0"/>
              <a:t>Cahn et al. IAS 2019; Mexico City, Mexico. Slides WEAB0404LB.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BFC1C92-A3D9-42CF-9112-648F5AE8B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DTG + 3TC Is Non-Inferior to DTG + TDF/FTC in Snapshot HIV-1 RNA &lt;50 c/mL at Week 96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FA4568-B5B5-4A65-A9CA-144BFD4F4663}"/>
              </a:ext>
            </a:extLst>
          </p:cNvPr>
          <p:cNvSpPr txBox="1"/>
          <p:nvPr/>
        </p:nvSpPr>
        <p:spPr>
          <a:xfrm>
            <a:off x="10667365" y="1754643"/>
            <a:ext cx="98829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Snapshot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76B9C51-40F0-4753-9AF8-AAFFDD965F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217464"/>
              </p:ext>
            </p:extLst>
          </p:nvPr>
        </p:nvGraphicFramePr>
        <p:xfrm>
          <a:off x="4646609" y="2696476"/>
          <a:ext cx="4564486" cy="911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518">
                  <a:extLst>
                    <a:ext uri="{9D8B030D-6E8A-4147-A177-3AD203B41FA5}">
                      <a16:colId xmlns:a16="http://schemas.microsoft.com/office/drawing/2014/main" val="3735737012"/>
                    </a:ext>
                  </a:extLst>
                </a:gridCol>
                <a:gridCol w="1456752">
                  <a:extLst>
                    <a:ext uri="{9D8B030D-6E8A-4147-A177-3AD203B41FA5}">
                      <a16:colId xmlns:a16="http://schemas.microsoft.com/office/drawing/2014/main" val="1813352299"/>
                    </a:ext>
                  </a:extLst>
                </a:gridCol>
                <a:gridCol w="1845216">
                  <a:extLst>
                    <a:ext uri="{9D8B030D-6E8A-4147-A177-3AD203B41FA5}">
                      <a16:colId xmlns:a16="http://schemas.microsoft.com/office/drawing/2014/main" val="3154424513"/>
                    </a:ext>
                  </a:extLst>
                </a:gridCol>
              </a:tblGrid>
              <a:tr h="466161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Treatment</a:t>
                      </a:r>
                    </a:p>
                  </a:txBody>
                  <a:tcPr marL="116539" marR="116539" marT="58270" marB="58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Responders, </a:t>
                      </a:r>
                      <a:br>
                        <a:rPr lang="en-US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n (%)</a:t>
                      </a:r>
                    </a:p>
                  </a:txBody>
                  <a:tcPr marL="116539" marR="116539" marT="58270" marB="58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Adjusted difference, % (95% CI)</a:t>
                      </a:r>
                      <a:r>
                        <a:rPr lang="en-US" sz="1100" b="1" baseline="3000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116539" marR="116539" marT="58270" marB="58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397920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DTG + 3TC</a:t>
                      </a:r>
                    </a:p>
                  </a:txBody>
                  <a:tcPr marL="0" marR="0"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616/716 (86.0)</a:t>
                      </a:r>
                    </a:p>
                  </a:txBody>
                  <a:tcPr marL="0" marR="0" marT="27432" marB="2743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−3.4 (−6.7, 0.0)</a:t>
                      </a:r>
                    </a:p>
                  </a:txBody>
                  <a:tcPr marL="0" marR="0" marT="27432" marB="2743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93519"/>
                  </a:ext>
                </a:extLst>
              </a:tr>
              <a:tr h="17481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DTG + TDF/FTC</a:t>
                      </a:r>
                    </a:p>
                  </a:txBody>
                  <a:tcPr marL="0" marR="0"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</a:rPr>
                        <a:t>642/717 (89.5)</a:t>
                      </a:r>
                    </a:p>
                  </a:txBody>
                  <a:tcPr marL="0" marR="0" marT="27432" marB="2743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27432" marB="27432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92516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920ED68-A071-4084-AD10-972A781F1B2F}"/>
              </a:ext>
            </a:extLst>
          </p:cNvPr>
          <p:cNvSpPr txBox="1"/>
          <p:nvPr/>
        </p:nvSpPr>
        <p:spPr>
          <a:xfrm>
            <a:off x="3657305" y="3265867"/>
            <a:ext cx="87405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Snapshot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7485B61-76C1-4BA5-8F4A-B987690EEA6B}"/>
              </a:ext>
            </a:extLst>
          </p:cNvPr>
          <p:cNvSpPr txBox="1">
            <a:spLocks/>
          </p:cNvSpPr>
          <p:nvPr/>
        </p:nvSpPr>
        <p:spPr>
          <a:xfrm>
            <a:off x="716645" y="4966922"/>
            <a:ext cx="11075988" cy="3657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kern="1200" spc="-50" baseline="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4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2pPr>
            <a:lvl3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11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3pPr>
            <a:lvl4pPr marL="180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EB1852"/>
              </a:buClr>
              <a:buFont typeface="Arial" panose="020B0604020202020204" pitchFamily="34" charset="0"/>
              <a:buChar char="•"/>
              <a:defRPr sz="85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None/>
              <a:defRPr sz="1100" b="1" kern="1200">
                <a:solidFill>
                  <a:srgbClr val="E40046"/>
                </a:solidFill>
                <a:latin typeface="Raleway" panose="020B0503030101060003" pitchFamily="34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kern="1200">
                <a:solidFill>
                  <a:srgbClr val="071D49"/>
                </a:solidFill>
                <a:latin typeface="Raleway" panose="020B0503030101060003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-5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Non-inferiority criteria were met for GEMINI-1, GEMINI-2, and the pooled analysis</a:t>
            </a:r>
            <a:r>
              <a:rPr kumimoji="0" lang="en-US" sz="2000" b="1" i="0" u="none" strike="noStrike" kern="1200" cap="none" spc="-5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0" lang="en-US" sz="2000" b="1" i="0" u="none" strike="noStrike" kern="1200" cap="none" spc="-5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B2C3E5F-7765-4F49-8894-C14343462199}"/>
              </a:ext>
            </a:extLst>
          </p:cNvPr>
          <p:cNvGrpSpPr/>
          <p:nvPr/>
        </p:nvGrpSpPr>
        <p:grpSpPr>
          <a:xfrm>
            <a:off x="1735381" y="4313145"/>
            <a:ext cx="8989127" cy="371796"/>
            <a:chOff x="2031485" y="4417653"/>
            <a:chExt cx="8989127" cy="3717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4FB0775-F21D-4D4A-8C2A-9B7DD9097AE8}"/>
                </a:ext>
              </a:extLst>
            </p:cNvPr>
            <p:cNvCxnSpPr/>
            <p:nvPr/>
          </p:nvCxnSpPr>
          <p:spPr>
            <a:xfrm>
              <a:off x="2098636" y="4417653"/>
              <a:ext cx="8921976" cy="0"/>
            </a:xfrm>
            <a:prstGeom prst="line">
              <a:avLst/>
            </a:prstGeom>
            <a:ln w="19050">
              <a:solidFill>
                <a:srgbClr val="071D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7C46EA-0C59-46C8-8580-E2EA7622FF2E}"/>
                </a:ext>
              </a:extLst>
            </p:cNvPr>
            <p:cNvSpPr/>
            <p:nvPr/>
          </p:nvSpPr>
          <p:spPr>
            <a:xfrm>
              <a:off x="2098636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CB0A9C-AF43-4B79-95D3-D36229C1DE0C}"/>
                </a:ext>
              </a:extLst>
            </p:cNvPr>
            <p:cNvSpPr txBox="1"/>
            <p:nvPr/>
          </p:nvSpPr>
          <p:spPr>
            <a:xfrm>
              <a:off x="2031485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B34F5DD-B95B-4160-BAAF-1216B2B1D9F5}"/>
                </a:ext>
              </a:extLst>
            </p:cNvPr>
            <p:cNvSpPr/>
            <p:nvPr/>
          </p:nvSpPr>
          <p:spPr>
            <a:xfrm>
              <a:off x="2455824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579DC36-595F-4B0B-BFFD-FBF849916846}"/>
                </a:ext>
              </a:extLst>
            </p:cNvPr>
            <p:cNvSpPr txBox="1"/>
            <p:nvPr/>
          </p:nvSpPr>
          <p:spPr>
            <a:xfrm>
              <a:off x="2388673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8AEEC8D-F807-48CC-B0E8-4AE9EF7F5AF7}"/>
                </a:ext>
              </a:extLst>
            </p:cNvPr>
            <p:cNvSpPr/>
            <p:nvPr/>
          </p:nvSpPr>
          <p:spPr>
            <a:xfrm>
              <a:off x="2813011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9C007F2-6950-40A1-A9D0-E10DB55415E9}"/>
                </a:ext>
              </a:extLst>
            </p:cNvPr>
            <p:cNvSpPr txBox="1"/>
            <p:nvPr/>
          </p:nvSpPr>
          <p:spPr>
            <a:xfrm>
              <a:off x="2745860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8</a:t>
              </a: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DFE7C0-BBF1-4CAF-B985-700508575CD7}"/>
                </a:ext>
              </a:extLst>
            </p:cNvPr>
            <p:cNvSpPr/>
            <p:nvPr/>
          </p:nvSpPr>
          <p:spPr>
            <a:xfrm>
              <a:off x="3170199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B836B5D-4D5E-4523-B82B-48A60BFD1994}"/>
                </a:ext>
              </a:extLst>
            </p:cNvPr>
            <p:cNvSpPr txBox="1"/>
            <p:nvPr/>
          </p:nvSpPr>
          <p:spPr>
            <a:xfrm>
              <a:off x="3103048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12</a:t>
              </a: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450B8B4-7502-46E6-9CFB-2FA004C88F09}"/>
                </a:ext>
              </a:extLst>
            </p:cNvPr>
            <p:cNvSpPr/>
            <p:nvPr/>
          </p:nvSpPr>
          <p:spPr>
            <a:xfrm>
              <a:off x="3524529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1076883-EB93-4D1E-ACE4-E6A8304C156B}"/>
                </a:ext>
              </a:extLst>
            </p:cNvPr>
            <p:cNvSpPr txBox="1"/>
            <p:nvPr/>
          </p:nvSpPr>
          <p:spPr>
            <a:xfrm>
              <a:off x="3457378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16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0DE2CA3-B8AC-482F-9728-D290589F12DD}"/>
                </a:ext>
              </a:extLst>
            </p:cNvPr>
            <p:cNvSpPr/>
            <p:nvPr/>
          </p:nvSpPr>
          <p:spPr>
            <a:xfrm>
              <a:off x="4241761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2987378-9E8C-49F8-A7A7-17459805CD86}"/>
                </a:ext>
              </a:extLst>
            </p:cNvPr>
            <p:cNvSpPr txBox="1"/>
            <p:nvPr/>
          </p:nvSpPr>
          <p:spPr>
            <a:xfrm>
              <a:off x="4174610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5B4CC4E-7921-4D84-99AD-F6E97355F009}"/>
                </a:ext>
              </a:extLst>
            </p:cNvPr>
            <p:cNvSpPr/>
            <p:nvPr/>
          </p:nvSpPr>
          <p:spPr>
            <a:xfrm>
              <a:off x="5310466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1B2D3CA-B9F8-4FDD-AE94-12D8F3A0B675}"/>
                </a:ext>
              </a:extLst>
            </p:cNvPr>
            <p:cNvSpPr txBox="1"/>
            <p:nvPr/>
          </p:nvSpPr>
          <p:spPr>
            <a:xfrm>
              <a:off x="5243315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36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4316AB91-F085-4199-9A9C-60F45094D6BE}"/>
                </a:ext>
              </a:extLst>
            </p:cNvPr>
            <p:cNvSpPr/>
            <p:nvPr/>
          </p:nvSpPr>
          <p:spPr>
            <a:xfrm>
              <a:off x="6376313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E64E1BF-64DF-4439-86E4-302614798882}"/>
                </a:ext>
              </a:extLst>
            </p:cNvPr>
            <p:cNvSpPr txBox="1"/>
            <p:nvPr/>
          </p:nvSpPr>
          <p:spPr>
            <a:xfrm>
              <a:off x="6309162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5830ABF-F9B6-4CF7-96ED-5BC710881A56}"/>
                </a:ext>
              </a:extLst>
            </p:cNvPr>
            <p:cNvSpPr/>
            <p:nvPr/>
          </p:nvSpPr>
          <p:spPr>
            <a:xfrm>
              <a:off x="7447875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C938D83-987D-4162-80D2-B637B3C84034}"/>
                </a:ext>
              </a:extLst>
            </p:cNvPr>
            <p:cNvSpPr txBox="1"/>
            <p:nvPr/>
          </p:nvSpPr>
          <p:spPr>
            <a:xfrm>
              <a:off x="7380724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4A76066-B0AF-4A87-9D6A-9CC92A8E2D56}"/>
                </a:ext>
              </a:extLst>
            </p:cNvPr>
            <p:cNvSpPr/>
            <p:nvPr/>
          </p:nvSpPr>
          <p:spPr>
            <a:xfrm>
              <a:off x="8513723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8BA3AF1-AA6B-4D8D-AE9E-5E13016E6F1F}"/>
                </a:ext>
              </a:extLst>
            </p:cNvPr>
            <p:cNvSpPr txBox="1"/>
            <p:nvPr/>
          </p:nvSpPr>
          <p:spPr>
            <a:xfrm>
              <a:off x="8446572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72</a:t>
              </a: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E9CF63C8-D7B7-43C5-B5A2-9AA2B394D3E8}"/>
                </a:ext>
              </a:extLst>
            </p:cNvPr>
            <p:cNvSpPr/>
            <p:nvPr/>
          </p:nvSpPr>
          <p:spPr>
            <a:xfrm>
              <a:off x="9585285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5E8169C-DE24-4082-858E-80D07F279B14}"/>
                </a:ext>
              </a:extLst>
            </p:cNvPr>
            <p:cNvSpPr txBox="1"/>
            <p:nvPr/>
          </p:nvSpPr>
          <p:spPr>
            <a:xfrm>
              <a:off x="9518134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84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3E19767-0992-4A26-A9E5-BE455F495CCB}"/>
                </a:ext>
              </a:extLst>
            </p:cNvPr>
            <p:cNvSpPr/>
            <p:nvPr/>
          </p:nvSpPr>
          <p:spPr>
            <a:xfrm>
              <a:off x="10651132" y="4419614"/>
              <a:ext cx="0" cy="54864"/>
            </a:xfrm>
            <a:custGeom>
              <a:avLst/>
              <a:gdLst>
                <a:gd name="connsiteX0" fmla="*/ 0 w 0"/>
                <a:gd name="connsiteY0" fmla="*/ 0 h 106586"/>
                <a:gd name="connsiteX1" fmla="*/ 0 w 0"/>
                <a:gd name="connsiteY1" fmla="*/ 106586 h 10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06586">
                  <a:moveTo>
                    <a:pt x="0" y="0"/>
                  </a:moveTo>
                  <a:lnTo>
                    <a:pt x="0" y="106586"/>
                  </a:lnTo>
                </a:path>
              </a:pathLst>
            </a:custGeom>
            <a:noFill/>
            <a:ln w="19050">
              <a:solidFill>
                <a:srgbClr val="071D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Raleway"/>
                <a:ea typeface="+mn-ea"/>
                <a:cs typeface="+mn-cs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72B4E78-54E3-4BC5-B04A-21625726CD9C}"/>
                </a:ext>
              </a:extLst>
            </p:cNvPr>
            <p:cNvSpPr txBox="1"/>
            <p:nvPr/>
          </p:nvSpPr>
          <p:spPr>
            <a:xfrm>
              <a:off x="10583981" y="4506296"/>
              <a:ext cx="134302" cy="283153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96</a:t>
              </a:r>
            </a:p>
          </p:txBody>
        </p:sp>
      </p:grp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E892C2D6-81B6-4201-A367-3AEB28D8F69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243161B-879F-4F0B-B6CB-9DF01056B491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80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42AE8-582D-405B-8DD9-4A9FED392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/>
              <a:t>Abbott HIV-1 RealTime Assay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Generates quantitative HIV-1 RNA viral load (VL) from 40 to 10,000,000 c/mL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Generates </a:t>
            </a:r>
            <a:r>
              <a:rPr lang="en-US" sz="1800" u="sng" dirty="0"/>
              <a:t>qualitative</a:t>
            </a:r>
            <a:r>
              <a:rPr lang="en-US" sz="1800" dirty="0"/>
              <a:t> data for VL &lt;40 c/mL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HIV-1 RNA present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b="1" dirty="0"/>
              <a:t>TD</a:t>
            </a:r>
            <a:r>
              <a:rPr lang="en-US" sz="1800" dirty="0"/>
              <a:t> (target detected)</a:t>
            </a:r>
          </a:p>
          <a:p>
            <a:pPr lvl="2">
              <a:spcBef>
                <a:spcPts val="600"/>
              </a:spcBef>
            </a:pPr>
            <a:r>
              <a:rPr lang="en-US" sz="1800" dirty="0"/>
              <a:t>HIV-1 RNA not present </a:t>
            </a:r>
            <a:r>
              <a:rPr lang="en-US" sz="1800" dirty="0">
                <a:sym typeface="Wingdings" panose="05000000000000000000" pitchFamily="2" charset="2"/>
              </a:rPr>
              <a:t></a:t>
            </a:r>
            <a:r>
              <a:rPr lang="en-US" sz="1800" dirty="0"/>
              <a:t> </a:t>
            </a:r>
            <a:r>
              <a:rPr lang="en-US" sz="1800" b="1" dirty="0"/>
              <a:t>TND</a:t>
            </a:r>
            <a:r>
              <a:rPr lang="en-US" sz="1800" dirty="0"/>
              <a:t> (target not detected)</a:t>
            </a:r>
          </a:p>
          <a:p>
            <a:pPr marL="347472" lvl="2" indent="0">
              <a:spcBef>
                <a:spcPts val="600"/>
              </a:spcBef>
              <a:buNone/>
            </a:pPr>
            <a:endParaRPr lang="en-US" sz="1800" dirty="0"/>
          </a:p>
          <a:p>
            <a:pPr>
              <a:spcBef>
                <a:spcPts val="600"/>
              </a:spcBef>
            </a:pPr>
            <a:r>
              <a:rPr lang="en-US" sz="2400" b="1" dirty="0"/>
              <a:t>Includes Additional Virological-Focused Analyses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LOCF (last observation carried forward) – Includes all last on-treatment VLs up to the Week 96 analysis window while on IP</a:t>
            </a:r>
            <a:r>
              <a:rPr lang="en-US" sz="1600" strike="dblStrike" dirty="0">
                <a:solidFill>
                  <a:srgbClr val="FF0000"/>
                </a:solidFill>
              </a:rPr>
              <a:t>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“Observed” – Defined as virologically suppressed at Week 96 and thereby censors earlier failures </a:t>
            </a:r>
            <a:br>
              <a:rPr lang="en-US" sz="1800" dirty="0"/>
            </a:br>
            <a:r>
              <a:rPr lang="en-US" sz="1800" dirty="0"/>
              <a:t>including those unrelated to efficacy</a:t>
            </a:r>
          </a:p>
          <a:p>
            <a:endParaRPr lang="en-US" sz="24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9ECF3-D0AA-4E3C-8C66-4832527FE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DB02983-C102-4A61-936A-5712A78B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HIV-1 RNA VL Data and Ad Hoc Analyses</a:t>
            </a:r>
          </a:p>
        </p:txBody>
      </p:sp>
      <p:sp>
        <p:nvSpPr>
          <p:cNvPr id="8" name="Text Placeholder 22">
            <a:extLst>
              <a:ext uri="{FF2B5EF4-FFF2-40B4-BE49-F238E27FC236}">
                <a16:creationId xmlns:a16="http://schemas.microsoft.com/office/drawing/2014/main" id="{414CA7B2-E73E-4CB1-A82F-EB6B80C85F53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5AB95140-C60E-47E6-A451-6A1F39032EE3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3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6587BF-158F-4E7F-8A99-D442AEAC6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>
              <a:spcBef>
                <a:spcPts val="1800"/>
              </a:spcBef>
            </a:pPr>
            <a:r>
              <a:rPr lang="en-US" sz="1600" dirty="0"/>
              <a:t>Median 8 weeks to TND across groups was also seen by Snapshot analysis at Week 96 and was previously </a:t>
            </a:r>
            <a:br>
              <a:rPr lang="en-US" sz="1600" dirty="0"/>
            </a:br>
            <a:r>
              <a:rPr lang="en-US" sz="1600" dirty="0"/>
              <a:t>demonstrated for Week 48</a:t>
            </a:r>
            <a:r>
              <a:rPr lang="en-US" sz="1600" baseline="30000" dirty="0"/>
              <a:t>1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A0D7DE-9334-4A9F-81DE-37C793F52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38F27D-7481-4068-AAF0-58F8425F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Median Weeks to TND Across Groups in Observed Analysis</a:t>
            </a:r>
          </a:p>
        </p:txBody>
      </p:sp>
      <p:sp>
        <p:nvSpPr>
          <p:cNvPr id="46" name="Text Placeholder 22">
            <a:extLst>
              <a:ext uri="{FF2B5EF4-FFF2-40B4-BE49-F238E27FC236}">
                <a16:creationId xmlns:a16="http://schemas.microsoft.com/office/drawing/2014/main" id="{987B0F8B-B6D9-4ACC-A9ED-1F64E36CD4D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41A6659-257C-49E7-81BE-037ACB14D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72828" y="1268144"/>
            <a:ext cx="8446345" cy="3931920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D404700-00AE-4A7B-B5E2-D983B3D1C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183813"/>
              </p:ext>
            </p:extLst>
          </p:nvPr>
        </p:nvGraphicFramePr>
        <p:xfrm>
          <a:off x="4885133" y="3423481"/>
          <a:ext cx="5434040" cy="862363"/>
        </p:xfrm>
        <a:graphic>
          <a:graphicData uri="http://schemas.openxmlformats.org/drawingml/2006/table">
            <a:tbl>
              <a:tblPr firstRow="1" bandRow="1"/>
              <a:tblGrid>
                <a:gridCol w="908359">
                  <a:extLst>
                    <a:ext uri="{9D8B030D-6E8A-4147-A177-3AD203B41FA5}">
                      <a16:colId xmlns:a16="http://schemas.microsoft.com/office/drawing/2014/main" val="2962426296"/>
                    </a:ext>
                  </a:extLst>
                </a:gridCol>
                <a:gridCol w="1682441">
                  <a:extLst>
                    <a:ext uri="{9D8B030D-6E8A-4147-A177-3AD203B41FA5}">
                      <a16:colId xmlns:a16="http://schemas.microsoft.com/office/drawing/2014/main" val="1088291206"/>
                    </a:ext>
                  </a:extLst>
                </a:gridCol>
                <a:gridCol w="1663089">
                  <a:extLst>
                    <a:ext uri="{9D8B030D-6E8A-4147-A177-3AD203B41FA5}">
                      <a16:colId xmlns:a16="http://schemas.microsoft.com/office/drawing/2014/main" val="244615420"/>
                    </a:ext>
                  </a:extLst>
                </a:gridCol>
                <a:gridCol w="1180151">
                  <a:extLst>
                    <a:ext uri="{9D8B030D-6E8A-4147-A177-3AD203B41FA5}">
                      <a16:colId xmlns:a16="http://schemas.microsoft.com/office/drawing/2014/main" val="2206984824"/>
                    </a:ext>
                  </a:extLst>
                </a:gridCol>
              </a:tblGrid>
              <a:tr h="338627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N</a:t>
                      </a:r>
                      <a:endParaRPr lang="en-US" sz="1100" baseline="30000" dirty="0"/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Group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Median weeks to TND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95% CI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38379"/>
                  </a:ext>
                </a:extLst>
              </a:tr>
              <a:tr h="261868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DTG + 3TC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NE, NE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02692"/>
                  </a:ext>
                </a:extLst>
              </a:tr>
              <a:tr h="261868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642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DTG + TDF/FTC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NE, NE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12852"/>
                  </a:ext>
                </a:extLst>
              </a:tr>
            </a:tbl>
          </a:graphicData>
        </a:graphic>
      </p:graphicFrame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36912A3-9349-4925-8FEC-D93B33E294AB}"/>
              </a:ext>
            </a:extLst>
          </p:cNvPr>
          <p:cNvSpPr txBox="1">
            <a:spLocks/>
          </p:cNvSpPr>
          <p:nvPr/>
        </p:nvSpPr>
        <p:spPr bwMode="auto">
          <a:xfrm>
            <a:off x="711200" y="5759112"/>
            <a:ext cx="11143488" cy="30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800" kern="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lang="en-US" sz="900" kern="0" baseline="0" dirty="0" smtClean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0" marR="0" indent="0" algn="l" defTabSz="123186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 lang="en-US" sz="900" kern="0" baseline="0" dirty="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r>
              <a:rPr lang="en-US" altLang="ja-JP" dirty="0"/>
              <a:t>NE, not evaluable.</a:t>
            </a:r>
            <a:br>
              <a:rPr lang="en-US" altLang="ja-JP" dirty="0"/>
            </a:br>
            <a:r>
              <a:rPr lang="en-US" b="1" dirty="0"/>
              <a:t>1.</a:t>
            </a:r>
            <a:r>
              <a:rPr lang="en-US" dirty="0"/>
              <a:t> Underwood et al. CROI 2019; Seattle, WA. </a:t>
            </a:r>
            <a:r>
              <a:rPr lang="fr-FR" dirty="0"/>
              <a:t>Poster 490</a:t>
            </a:r>
            <a:r>
              <a:rPr lang="en-US" dirty="0"/>
              <a:t>.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5D59491B-9B39-4D74-987F-0161EBC17180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08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4D3A7C-3B0C-416B-85A0-1824EDB7D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Proportion of Participants With TND by Visit (Snapshot Analysis, ITT-E Population)</a:t>
            </a:r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endParaRPr lang="en-US" sz="1600" b="1" dirty="0"/>
          </a:p>
          <a:p>
            <a:pPr marL="0" indent="0">
              <a:spcBef>
                <a:spcPts val="2400"/>
              </a:spcBef>
              <a:buNone/>
            </a:pPr>
            <a:r>
              <a:rPr lang="en-GB" sz="1600" dirty="0"/>
              <a:t>Number at base of bars is number of participants reaching TND at week visit</a:t>
            </a:r>
            <a:r>
              <a:rPr lang="en-US" sz="1800" b="1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2E572F-8FBE-4C71-BDCD-34DCD69AD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71F4925-E9B8-44C4-B62D-35A19ED7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Proportions With TND Were Similar Between Groups at All Visits</a:t>
            </a:r>
          </a:p>
        </p:txBody>
      </p:sp>
      <p:sp>
        <p:nvSpPr>
          <p:cNvPr id="6" name="Text Placeholder 22">
            <a:extLst>
              <a:ext uri="{FF2B5EF4-FFF2-40B4-BE49-F238E27FC236}">
                <a16:creationId xmlns:a16="http://schemas.microsoft.com/office/drawing/2014/main" id="{98D9B559-E8D1-4C93-852C-D0349CA00B41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BC32FED-AB82-4A34-859F-22BDBF9E2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930135"/>
              </p:ext>
            </p:extLst>
          </p:nvPr>
        </p:nvGraphicFramePr>
        <p:xfrm>
          <a:off x="677563" y="1737379"/>
          <a:ext cx="10836875" cy="3709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9F113CD9-5D58-4BFD-9BC7-B7766A02ADC1}"/>
              </a:ext>
            </a:extLst>
          </p:cNvPr>
          <p:cNvGrpSpPr/>
          <p:nvPr/>
        </p:nvGrpSpPr>
        <p:grpSpPr>
          <a:xfrm>
            <a:off x="1842231" y="4359083"/>
            <a:ext cx="9128549" cy="396263"/>
            <a:chOff x="26627" y="-18084"/>
            <a:chExt cx="5359512" cy="396263"/>
          </a:xfrm>
        </p:grpSpPr>
        <p:sp>
          <p:nvSpPr>
            <p:cNvPr id="9" name="TextBox 2">
              <a:extLst>
                <a:ext uri="{FF2B5EF4-FFF2-40B4-BE49-F238E27FC236}">
                  <a16:creationId xmlns:a16="http://schemas.microsoft.com/office/drawing/2014/main" id="{D27403E5-EB25-4002-BC73-745EF1A4C898}"/>
                </a:ext>
              </a:extLst>
            </p:cNvPr>
            <p:cNvSpPr txBox="1"/>
            <p:nvPr/>
          </p:nvSpPr>
          <p:spPr>
            <a:xfrm rot="5400000">
              <a:off x="-99224" y="107768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246</a:t>
              </a:r>
            </a:p>
          </p:txBody>
        </p:sp>
        <p:sp>
          <p:nvSpPr>
            <p:cNvPr id="10" name="TextBox 5">
              <a:extLst>
                <a:ext uri="{FF2B5EF4-FFF2-40B4-BE49-F238E27FC236}">
                  <a16:creationId xmlns:a16="http://schemas.microsoft.com/office/drawing/2014/main" id="{09CF76E3-C6AC-4AE5-A45C-61C401F1017B}"/>
                </a:ext>
              </a:extLst>
            </p:cNvPr>
            <p:cNvSpPr txBox="1"/>
            <p:nvPr/>
          </p:nvSpPr>
          <p:spPr>
            <a:xfrm rot="5400000">
              <a:off x="118499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228</a:t>
              </a:r>
            </a:p>
          </p:txBody>
        </p:sp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D156B2CF-4ED7-495F-9797-E18C36D49C68}"/>
                </a:ext>
              </a:extLst>
            </p:cNvPr>
            <p:cNvSpPr txBox="1"/>
            <p:nvPr/>
          </p:nvSpPr>
          <p:spPr>
            <a:xfrm rot="5400000">
              <a:off x="406657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375</a:t>
              </a:r>
            </a:p>
          </p:txBody>
        </p:sp>
        <p:sp>
          <p:nvSpPr>
            <p:cNvPr id="12" name="TextBox 7">
              <a:extLst>
                <a:ext uri="{FF2B5EF4-FFF2-40B4-BE49-F238E27FC236}">
                  <a16:creationId xmlns:a16="http://schemas.microsoft.com/office/drawing/2014/main" id="{FC137878-AFF4-453E-BE4E-6C50BCE39C16}"/>
                </a:ext>
              </a:extLst>
            </p:cNvPr>
            <p:cNvSpPr txBox="1"/>
            <p:nvPr/>
          </p:nvSpPr>
          <p:spPr>
            <a:xfrm rot="5400000">
              <a:off x="612109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351</a:t>
              </a:r>
            </a:p>
          </p:txBody>
        </p:sp>
        <p:sp>
          <p:nvSpPr>
            <p:cNvPr id="13" name="TextBox 8">
              <a:extLst>
                <a:ext uri="{FF2B5EF4-FFF2-40B4-BE49-F238E27FC236}">
                  <a16:creationId xmlns:a16="http://schemas.microsoft.com/office/drawing/2014/main" id="{79F39F5C-57EC-41E1-AC03-8C34F23E2C94}"/>
                </a:ext>
              </a:extLst>
            </p:cNvPr>
            <p:cNvSpPr txBox="1"/>
            <p:nvPr/>
          </p:nvSpPr>
          <p:spPr>
            <a:xfrm rot="5400000">
              <a:off x="905870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428</a:t>
              </a:r>
            </a:p>
          </p:txBody>
        </p:sp>
        <p:sp>
          <p:nvSpPr>
            <p:cNvPr id="14" name="TextBox 9">
              <a:extLst>
                <a:ext uri="{FF2B5EF4-FFF2-40B4-BE49-F238E27FC236}">
                  <a16:creationId xmlns:a16="http://schemas.microsoft.com/office/drawing/2014/main" id="{D34FC9C7-ACDA-493C-BA14-44A14226FD2A}"/>
                </a:ext>
              </a:extLst>
            </p:cNvPr>
            <p:cNvSpPr txBox="1"/>
            <p:nvPr/>
          </p:nvSpPr>
          <p:spPr>
            <a:xfrm rot="5400000">
              <a:off x="1110832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410</a:t>
              </a:r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2834DB20-CCE3-4FE1-B4F2-19AAB317225A}"/>
                </a:ext>
              </a:extLst>
            </p:cNvPr>
            <p:cNvSpPr txBox="1"/>
            <p:nvPr/>
          </p:nvSpPr>
          <p:spPr>
            <a:xfrm rot="5400000">
              <a:off x="1405782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425</a:t>
              </a:r>
            </a:p>
          </p:txBody>
        </p:sp>
        <p:sp>
          <p:nvSpPr>
            <p:cNvPr id="16" name="TextBox 11">
              <a:extLst>
                <a:ext uri="{FF2B5EF4-FFF2-40B4-BE49-F238E27FC236}">
                  <a16:creationId xmlns:a16="http://schemas.microsoft.com/office/drawing/2014/main" id="{F856E02C-316E-4190-8D8F-788883D1623D}"/>
                </a:ext>
              </a:extLst>
            </p:cNvPr>
            <p:cNvSpPr txBox="1"/>
            <p:nvPr/>
          </p:nvSpPr>
          <p:spPr>
            <a:xfrm rot="5400000">
              <a:off x="1612788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402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7293348D-7415-45EF-A138-7BC6896DFCA6}"/>
                </a:ext>
              </a:extLst>
            </p:cNvPr>
            <p:cNvSpPr txBox="1"/>
            <p:nvPr/>
          </p:nvSpPr>
          <p:spPr>
            <a:xfrm rot="5400000">
              <a:off x="1907555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466</a:t>
              </a:r>
            </a:p>
          </p:txBody>
        </p:sp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5A8C467D-59DF-45DB-B1E3-4377D71668E4}"/>
                </a:ext>
              </a:extLst>
            </p:cNvPr>
            <p:cNvSpPr txBox="1"/>
            <p:nvPr/>
          </p:nvSpPr>
          <p:spPr>
            <a:xfrm rot="5400000">
              <a:off x="2117630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453</a:t>
              </a:r>
            </a:p>
          </p:txBody>
        </p:sp>
        <p:sp>
          <p:nvSpPr>
            <p:cNvPr id="19" name="TextBox 20">
              <a:extLst>
                <a:ext uri="{FF2B5EF4-FFF2-40B4-BE49-F238E27FC236}">
                  <a16:creationId xmlns:a16="http://schemas.microsoft.com/office/drawing/2014/main" id="{46E7C6D6-4681-421A-BE3C-06A6C95D0B0B}"/>
                </a:ext>
              </a:extLst>
            </p:cNvPr>
            <p:cNvSpPr txBox="1"/>
            <p:nvPr/>
          </p:nvSpPr>
          <p:spPr>
            <a:xfrm rot="5400000">
              <a:off x="2410361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465</a:t>
              </a:r>
            </a:p>
          </p:txBody>
        </p:sp>
        <p:sp>
          <p:nvSpPr>
            <p:cNvPr id="20" name="TextBox 21">
              <a:extLst>
                <a:ext uri="{FF2B5EF4-FFF2-40B4-BE49-F238E27FC236}">
                  <a16:creationId xmlns:a16="http://schemas.microsoft.com/office/drawing/2014/main" id="{0407DA7E-BAA2-4E4A-9ECF-0E2E3B1481CB}"/>
                </a:ext>
              </a:extLst>
            </p:cNvPr>
            <p:cNvSpPr txBox="1"/>
            <p:nvPr/>
          </p:nvSpPr>
          <p:spPr>
            <a:xfrm rot="5400000">
              <a:off x="2615499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484</a:t>
              </a:r>
            </a:p>
          </p:txBody>
        </p:sp>
        <p:sp>
          <p:nvSpPr>
            <p:cNvPr id="21" name="TextBox 22">
              <a:extLst>
                <a:ext uri="{FF2B5EF4-FFF2-40B4-BE49-F238E27FC236}">
                  <a16:creationId xmlns:a16="http://schemas.microsoft.com/office/drawing/2014/main" id="{6258534E-BAD7-4796-B6E4-707BA8D8B4C1}"/>
                </a:ext>
              </a:extLst>
            </p:cNvPr>
            <p:cNvSpPr txBox="1"/>
            <p:nvPr/>
          </p:nvSpPr>
          <p:spPr>
            <a:xfrm rot="5400000">
              <a:off x="2911932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553</a:t>
              </a:r>
            </a:p>
          </p:txBody>
        </p:sp>
        <p:sp>
          <p:nvSpPr>
            <p:cNvPr id="22" name="TextBox 23">
              <a:extLst>
                <a:ext uri="{FF2B5EF4-FFF2-40B4-BE49-F238E27FC236}">
                  <a16:creationId xmlns:a16="http://schemas.microsoft.com/office/drawing/2014/main" id="{B66F1399-2221-44AA-B6C9-279514A63C11}"/>
                </a:ext>
              </a:extLst>
            </p:cNvPr>
            <p:cNvSpPr txBox="1"/>
            <p:nvPr/>
          </p:nvSpPr>
          <p:spPr>
            <a:xfrm rot="5400000">
              <a:off x="3116248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525</a:t>
              </a:r>
            </a:p>
          </p:txBody>
        </p:sp>
        <p:sp>
          <p:nvSpPr>
            <p:cNvPr id="23" name="TextBox 24">
              <a:extLst>
                <a:ext uri="{FF2B5EF4-FFF2-40B4-BE49-F238E27FC236}">
                  <a16:creationId xmlns:a16="http://schemas.microsoft.com/office/drawing/2014/main" id="{5588CDB0-82A9-4968-8B0B-EA5571302C81}"/>
                </a:ext>
              </a:extLst>
            </p:cNvPr>
            <p:cNvSpPr txBox="1"/>
            <p:nvPr/>
          </p:nvSpPr>
          <p:spPr>
            <a:xfrm rot="5400000">
              <a:off x="3408423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525</a:t>
              </a:r>
            </a:p>
          </p:txBody>
        </p:sp>
        <p:sp>
          <p:nvSpPr>
            <p:cNvPr id="24" name="TextBox 25">
              <a:extLst>
                <a:ext uri="{FF2B5EF4-FFF2-40B4-BE49-F238E27FC236}">
                  <a16:creationId xmlns:a16="http://schemas.microsoft.com/office/drawing/2014/main" id="{FFED892C-C8AB-406A-B999-01F2CD8C7030}"/>
                </a:ext>
              </a:extLst>
            </p:cNvPr>
            <p:cNvSpPr txBox="1"/>
            <p:nvPr/>
          </p:nvSpPr>
          <p:spPr>
            <a:xfrm rot="5400000">
              <a:off x="3621099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505</a:t>
              </a:r>
            </a:p>
          </p:txBody>
        </p:sp>
        <p:sp>
          <p:nvSpPr>
            <p:cNvPr id="25" name="TextBox 26">
              <a:extLst>
                <a:ext uri="{FF2B5EF4-FFF2-40B4-BE49-F238E27FC236}">
                  <a16:creationId xmlns:a16="http://schemas.microsoft.com/office/drawing/2014/main" id="{F323E949-86EE-47A1-9C28-BE935E0562AA}"/>
                </a:ext>
              </a:extLst>
            </p:cNvPr>
            <p:cNvSpPr txBox="1"/>
            <p:nvPr/>
          </p:nvSpPr>
          <p:spPr>
            <a:xfrm rot="5400000">
              <a:off x="3908994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492</a:t>
              </a:r>
            </a:p>
          </p:txBody>
        </p:sp>
        <p:sp>
          <p:nvSpPr>
            <p:cNvPr id="26" name="TextBox 27">
              <a:extLst>
                <a:ext uri="{FF2B5EF4-FFF2-40B4-BE49-F238E27FC236}">
                  <a16:creationId xmlns:a16="http://schemas.microsoft.com/office/drawing/2014/main" id="{B8DBED4F-0371-4BCE-98FD-C22FCA210AC3}"/>
                </a:ext>
              </a:extLst>
            </p:cNvPr>
            <p:cNvSpPr txBox="1"/>
            <p:nvPr/>
          </p:nvSpPr>
          <p:spPr>
            <a:xfrm rot="5400000">
              <a:off x="4120938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487</a:t>
              </a:r>
            </a:p>
          </p:txBody>
        </p:sp>
        <p:sp>
          <p:nvSpPr>
            <p:cNvPr id="27" name="TextBox 28">
              <a:extLst>
                <a:ext uri="{FF2B5EF4-FFF2-40B4-BE49-F238E27FC236}">
                  <a16:creationId xmlns:a16="http://schemas.microsoft.com/office/drawing/2014/main" id="{B8760566-7F7C-4BA3-9D0D-00602DB48633}"/>
                </a:ext>
              </a:extLst>
            </p:cNvPr>
            <p:cNvSpPr txBox="1"/>
            <p:nvPr/>
          </p:nvSpPr>
          <p:spPr>
            <a:xfrm rot="5400000">
              <a:off x="4406865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494</a:t>
              </a:r>
            </a:p>
          </p:txBody>
        </p:sp>
        <p:sp>
          <p:nvSpPr>
            <p:cNvPr id="28" name="TextBox 29">
              <a:extLst>
                <a:ext uri="{FF2B5EF4-FFF2-40B4-BE49-F238E27FC236}">
                  <a16:creationId xmlns:a16="http://schemas.microsoft.com/office/drawing/2014/main" id="{6067E464-8B48-4C6D-9041-860358F8AE76}"/>
                </a:ext>
              </a:extLst>
            </p:cNvPr>
            <p:cNvSpPr txBox="1"/>
            <p:nvPr/>
          </p:nvSpPr>
          <p:spPr>
            <a:xfrm rot="5400000">
              <a:off x="4617494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472</a:t>
              </a:r>
            </a:p>
          </p:txBody>
        </p:sp>
        <p:sp>
          <p:nvSpPr>
            <p:cNvPr id="29" name="TextBox 30">
              <a:extLst>
                <a:ext uri="{FF2B5EF4-FFF2-40B4-BE49-F238E27FC236}">
                  <a16:creationId xmlns:a16="http://schemas.microsoft.com/office/drawing/2014/main" id="{1E466D5F-97C6-4052-9048-01B772C89182}"/>
                </a:ext>
              </a:extLst>
            </p:cNvPr>
            <p:cNvSpPr txBox="1"/>
            <p:nvPr/>
          </p:nvSpPr>
          <p:spPr>
            <a:xfrm rot="5400000">
              <a:off x="4913203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474</a:t>
              </a:r>
            </a:p>
          </p:txBody>
        </p:sp>
        <p:sp>
          <p:nvSpPr>
            <p:cNvPr id="30" name="TextBox 31">
              <a:extLst>
                <a:ext uri="{FF2B5EF4-FFF2-40B4-BE49-F238E27FC236}">
                  <a16:creationId xmlns:a16="http://schemas.microsoft.com/office/drawing/2014/main" id="{68C93CCF-CB8F-483D-9ABA-E2E7BFEA4A9C}"/>
                </a:ext>
              </a:extLst>
            </p:cNvPr>
            <p:cNvSpPr txBox="1"/>
            <p:nvPr/>
          </p:nvSpPr>
          <p:spPr>
            <a:xfrm rot="5400000">
              <a:off x="5115728" y="107767"/>
              <a:ext cx="396262" cy="14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solidFill>
                    <a:schemeClr val="bg1"/>
                  </a:solidFill>
                </a:rPr>
                <a:t>484</a:t>
              </a:r>
            </a:p>
          </p:txBody>
        </p:sp>
      </p:grp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AE470AAA-F978-4C94-B6A8-400F11FF8F7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36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6587BF-158F-4E7F-8A99-D442AEAC6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472" y="1312071"/>
            <a:ext cx="11144251" cy="4343400"/>
          </a:xfrm>
        </p:spPr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spcBef>
                <a:spcPts val="300"/>
              </a:spcBef>
              <a:buNone/>
            </a:pPr>
            <a:endParaRPr lang="en-US" sz="1600" dirty="0"/>
          </a:p>
          <a:p>
            <a:pPr marL="0" indent="0">
              <a:spcBef>
                <a:spcPts val="300"/>
              </a:spcBef>
              <a:buNone/>
            </a:pPr>
            <a:endParaRPr lang="en-US" sz="1600" dirty="0"/>
          </a:p>
          <a:p>
            <a:pPr marL="0" indent="0">
              <a:spcBef>
                <a:spcPts val="300"/>
              </a:spcBef>
              <a:buNone/>
            </a:pPr>
            <a:endParaRPr lang="en-US" sz="1600" dirty="0"/>
          </a:p>
          <a:p>
            <a:pPr marL="0" indent="0">
              <a:spcBef>
                <a:spcPts val="300"/>
              </a:spcBef>
              <a:buNone/>
            </a:pPr>
            <a:endParaRPr lang="en-US" sz="1600" dirty="0"/>
          </a:p>
          <a:p>
            <a:pPr marL="0" indent="0">
              <a:spcBef>
                <a:spcPts val="300"/>
              </a:spcBef>
              <a:buNone/>
            </a:pPr>
            <a:endParaRPr lang="en-US" sz="1400" dirty="0"/>
          </a:p>
          <a:p>
            <a:pPr>
              <a:spcBef>
                <a:spcPts val="300"/>
              </a:spcBef>
            </a:pPr>
            <a:endParaRPr lang="en-US" sz="1400" dirty="0"/>
          </a:p>
          <a:p>
            <a:pPr>
              <a:spcBef>
                <a:spcPts val="300"/>
              </a:spcBef>
            </a:pPr>
            <a:endParaRPr lang="en-US" sz="1400" dirty="0"/>
          </a:p>
          <a:p>
            <a:pPr marL="0" indent="0">
              <a:spcBef>
                <a:spcPts val="300"/>
              </a:spcBef>
              <a:buNone/>
            </a:pPr>
            <a:endParaRPr lang="en-US" sz="1400" dirty="0"/>
          </a:p>
          <a:p>
            <a:pPr>
              <a:spcBef>
                <a:spcPts val="1200"/>
              </a:spcBef>
            </a:pPr>
            <a:r>
              <a:rPr lang="en-US" sz="1600" dirty="0"/>
              <a:t>At Week 96, median times to TND were comparable in the DTG + 3TC and DTG + TDF/FTC groups, regardless of BL VL or CD4+ cell count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A0D7DE-9334-4A9F-81DE-37C793F52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24AC3FD-09E3-4FF5-A0F9-A72F20D7F30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38F27D-7481-4068-AAF0-58F8425F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 Time to TND in Subgroups for Observed Analysis</a:t>
            </a:r>
          </a:p>
        </p:txBody>
      </p:sp>
      <p:sp>
        <p:nvSpPr>
          <p:cNvPr id="46" name="Text Placeholder 22">
            <a:extLst>
              <a:ext uri="{FF2B5EF4-FFF2-40B4-BE49-F238E27FC236}">
                <a16:creationId xmlns:a16="http://schemas.microsoft.com/office/drawing/2014/main" id="{987B0F8B-B6D9-4ACC-A9ED-1F64E36CD4DC}"/>
              </a:ext>
            </a:extLst>
          </p:cNvPr>
          <p:cNvSpPr txBox="1">
            <a:spLocks/>
          </p:cNvSpPr>
          <p:nvPr/>
        </p:nvSpPr>
        <p:spPr bwMode="auto">
          <a:xfrm>
            <a:off x="6538913" y="6419850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algn="r"/>
            <a:r>
              <a:rPr lang="en-US" sz="800" kern="0" dirty="0">
                <a:solidFill>
                  <a:schemeClr val="tx1"/>
                </a:solidFill>
              </a:rPr>
              <a:t>Underwood et al. EACS 2019; Basel, Switzerland. Slides PS8/2.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3242587-2CED-4CDA-9495-BC3AB4AA03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6472" y="1401843"/>
            <a:ext cx="4025293" cy="187686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3B562FA-9392-470B-9AEE-3296B655E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4530" y="3613480"/>
            <a:ext cx="4009177" cy="187686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E0E08AA-D1D6-4C42-88CA-7C2FF85313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2540" y="3613480"/>
            <a:ext cx="4003390" cy="188915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4B3F1FD-F6DB-453B-8BD0-BC63968FD0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9648" y="1401843"/>
            <a:ext cx="4009174" cy="1876859"/>
          </a:xfrm>
          <a:prstGeom prst="rect">
            <a:avLst/>
          </a:prstGeom>
        </p:spPr>
      </p:pic>
      <p:sp>
        <p:nvSpPr>
          <p:cNvPr id="50" name="TextBox 31">
            <a:extLst>
              <a:ext uri="{FF2B5EF4-FFF2-40B4-BE49-F238E27FC236}">
                <a16:creationId xmlns:a16="http://schemas.microsoft.com/office/drawing/2014/main" id="{CFE4323E-3179-4F13-A64F-87A9BCD70BD7}"/>
              </a:ext>
            </a:extLst>
          </p:cNvPr>
          <p:cNvSpPr txBox="1"/>
          <p:nvPr/>
        </p:nvSpPr>
        <p:spPr>
          <a:xfrm>
            <a:off x="2488456" y="1194679"/>
            <a:ext cx="132132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7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6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5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448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5693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426642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875915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VL ≤100,000 c/mL</a:t>
            </a:r>
          </a:p>
        </p:txBody>
      </p:sp>
      <p:sp>
        <p:nvSpPr>
          <p:cNvPr id="51" name="TextBox 32">
            <a:extLst>
              <a:ext uri="{FF2B5EF4-FFF2-40B4-BE49-F238E27FC236}">
                <a16:creationId xmlns:a16="http://schemas.microsoft.com/office/drawing/2014/main" id="{F9D36D59-2BFD-4E02-996A-FFFFCB00B081}"/>
              </a:ext>
            </a:extLst>
          </p:cNvPr>
          <p:cNvSpPr txBox="1"/>
          <p:nvPr/>
        </p:nvSpPr>
        <p:spPr>
          <a:xfrm>
            <a:off x="2486052" y="3401242"/>
            <a:ext cx="132613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7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6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5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448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5693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426642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875915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VL &gt;100,000 c/mL</a:t>
            </a:r>
          </a:p>
        </p:txBody>
      </p:sp>
      <p:sp>
        <p:nvSpPr>
          <p:cNvPr id="52" name="TextBox 33">
            <a:extLst>
              <a:ext uri="{FF2B5EF4-FFF2-40B4-BE49-F238E27FC236}">
                <a16:creationId xmlns:a16="http://schemas.microsoft.com/office/drawing/2014/main" id="{A0CE8F1B-03AE-40A4-B7AC-214945117664}"/>
              </a:ext>
            </a:extLst>
          </p:cNvPr>
          <p:cNvSpPr txBox="1"/>
          <p:nvPr/>
        </p:nvSpPr>
        <p:spPr>
          <a:xfrm>
            <a:off x="7995564" y="1194679"/>
            <a:ext cx="19973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7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6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5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448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5693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426642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875915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CD4+ cells &gt;200 cells/mm</a:t>
            </a:r>
            <a:r>
              <a:rPr kumimoji="0" lang="en-US" sz="12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</a:rPr>
              <a:t>3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3" name="TextBox 33">
            <a:extLst>
              <a:ext uri="{FF2B5EF4-FFF2-40B4-BE49-F238E27FC236}">
                <a16:creationId xmlns:a16="http://schemas.microsoft.com/office/drawing/2014/main" id="{3D852921-94FD-4964-AC8B-FDEDA3F0EB48}"/>
              </a:ext>
            </a:extLst>
          </p:cNvPr>
          <p:cNvSpPr txBox="1"/>
          <p:nvPr/>
        </p:nvSpPr>
        <p:spPr>
          <a:xfrm>
            <a:off x="7995564" y="3401242"/>
            <a:ext cx="199734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48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897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8469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795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7448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365693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4266427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4875915" algn="l" defTabSz="1218979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CD4+ cells </a:t>
            </a:r>
            <a:r>
              <a:rPr lang="en-US" sz="1200" b="1" kern="0" dirty="0"/>
              <a:t>≤200 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cells/mm</a:t>
            </a:r>
            <a:r>
              <a:rPr kumimoji="0" lang="en-US" sz="1200" b="1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</a:rPr>
              <a:t>3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B737597-80D2-48A7-A1EB-3C71C8D9D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161823"/>
              </p:ext>
            </p:extLst>
          </p:nvPr>
        </p:nvGraphicFramePr>
        <p:xfrm>
          <a:off x="2799565" y="2329609"/>
          <a:ext cx="2362200" cy="389163"/>
        </p:xfrm>
        <a:graphic>
          <a:graphicData uri="http://schemas.openxmlformats.org/drawingml/2006/table">
            <a:tbl>
              <a:tblPr firstRow="1" bandRow="1"/>
              <a:tblGrid>
                <a:gridCol w="374663">
                  <a:extLst>
                    <a:ext uri="{9D8B030D-6E8A-4147-A177-3AD203B41FA5}">
                      <a16:colId xmlns:a16="http://schemas.microsoft.com/office/drawing/2014/main" val="452641476"/>
                    </a:ext>
                  </a:extLst>
                </a:gridCol>
                <a:gridCol w="768337">
                  <a:extLst>
                    <a:ext uri="{9D8B030D-6E8A-4147-A177-3AD203B41FA5}">
                      <a16:colId xmlns:a16="http://schemas.microsoft.com/office/drawing/2014/main" val="10882912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461542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68789591"/>
                    </a:ext>
                  </a:extLst>
                </a:gridCol>
              </a:tblGrid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Group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Weeks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95% CI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38379"/>
                  </a:ext>
                </a:extLst>
              </a:tr>
              <a:tr h="145323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499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+ 3TC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(~8, ~8)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02692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510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TDF/FTC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(~8, ~8)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12852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39C002AD-60DC-44A0-9960-4EBF12710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690547"/>
              </p:ext>
            </p:extLst>
          </p:nvPr>
        </p:nvGraphicFramePr>
        <p:xfrm>
          <a:off x="8611924" y="2353012"/>
          <a:ext cx="2380360" cy="365760"/>
        </p:xfrm>
        <a:graphic>
          <a:graphicData uri="http://schemas.openxmlformats.org/drawingml/2006/table">
            <a:tbl>
              <a:tblPr firstRow="1" bandRow="1"/>
              <a:tblGrid>
                <a:gridCol w="367961">
                  <a:extLst>
                    <a:ext uri="{9D8B030D-6E8A-4147-A177-3AD203B41FA5}">
                      <a16:colId xmlns:a16="http://schemas.microsoft.com/office/drawing/2014/main" val="315637787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0882912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4615420"/>
                    </a:ext>
                  </a:extLst>
                </a:gridCol>
                <a:gridCol w="716999">
                  <a:extLst>
                    <a:ext uri="{9D8B030D-6E8A-4147-A177-3AD203B41FA5}">
                      <a16:colId xmlns:a16="http://schemas.microsoft.com/office/drawing/2014/main" val="1629170113"/>
                    </a:ext>
                  </a:extLst>
                </a:gridCol>
              </a:tblGrid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Group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Weeks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95% CI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38379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573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+ 3TC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(NE, NE)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02692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594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TDF/FTC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(NE, NE)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12852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74A7AAA-0306-4D47-B1BD-23D8C50F1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222614"/>
              </p:ext>
            </p:extLst>
          </p:nvPr>
        </p:nvGraphicFramePr>
        <p:xfrm>
          <a:off x="2689430" y="4520656"/>
          <a:ext cx="2472335" cy="365760"/>
        </p:xfrm>
        <a:graphic>
          <a:graphicData uri="http://schemas.openxmlformats.org/drawingml/2006/table">
            <a:tbl>
              <a:tblPr firstRow="1" bandRow="1"/>
              <a:tblGrid>
                <a:gridCol w="416289">
                  <a:extLst>
                    <a:ext uri="{9D8B030D-6E8A-4147-A177-3AD203B41FA5}">
                      <a16:colId xmlns:a16="http://schemas.microsoft.com/office/drawing/2014/main" val="2635746763"/>
                    </a:ext>
                  </a:extLst>
                </a:gridCol>
                <a:gridCol w="802911">
                  <a:extLst>
                    <a:ext uri="{9D8B030D-6E8A-4147-A177-3AD203B41FA5}">
                      <a16:colId xmlns:a16="http://schemas.microsoft.com/office/drawing/2014/main" val="10882912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44615420"/>
                    </a:ext>
                  </a:extLst>
                </a:gridCol>
                <a:gridCol w="795935">
                  <a:extLst>
                    <a:ext uri="{9D8B030D-6E8A-4147-A177-3AD203B41FA5}">
                      <a16:colId xmlns:a16="http://schemas.microsoft.com/office/drawing/2014/main" val="280344690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Group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Weeks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95% CI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38379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117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+ 3TC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(~16, ~24)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02692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132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TDF/FTC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24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(~24, ~36)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12852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2EA7F449-FEE0-4754-B19B-915C88F66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08663"/>
              </p:ext>
            </p:extLst>
          </p:nvPr>
        </p:nvGraphicFramePr>
        <p:xfrm>
          <a:off x="8630084" y="4520656"/>
          <a:ext cx="2362200" cy="365760"/>
        </p:xfrm>
        <a:graphic>
          <a:graphicData uri="http://schemas.openxmlformats.org/drawingml/2006/table">
            <a:tbl>
              <a:tblPr firstRow="1" bandRow="1"/>
              <a:tblGrid>
                <a:gridCol w="365952">
                  <a:extLst>
                    <a:ext uri="{9D8B030D-6E8A-4147-A177-3AD203B41FA5}">
                      <a16:colId xmlns:a16="http://schemas.microsoft.com/office/drawing/2014/main" val="1149323317"/>
                    </a:ext>
                  </a:extLst>
                </a:gridCol>
                <a:gridCol w="779443">
                  <a:extLst>
                    <a:ext uri="{9D8B030D-6E8A-4147-A177-3AD203B41FA5}">
                      <a16:colId xmlns:a16="http://schemas.microsoft.com/office/drawing/2014/main" val="1088291206"/>
                    </a:ext>
                  </a:extLst>
                </a:gridCol>
                <a:gridCol w="433501">
                  <a:extLst>
                    <a:ext uri="{9D8B030D-6E8A-4147-A177-3AD203B41FA5}">
                      <a16:colId xmlns:a16="http://schemas.microsoft.com/office/drawing/2014/main" val="244615420"/>
                    </a:ext>
                  </a:extLst>
                </a:gridCol>
                <a:gridCol w="783304">
                  <a:extLst>
                    <a:ext uri="{9D8B030D-6E8A-4147-A177-3AD203B41FA5}">
                      <a16:colId xmlns:a16="http://schemas.microsoft.com/office/drawing/2014/main" val="1919362668"/>
                    </a:ext>
                  </a:extLst>
                </a:gridCol>
              </a:tblGrid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Group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Weeks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</a:rPr>
                        <a:t>95% CI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2238379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43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+ 3TC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16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(~12, ~24)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302692"/>
                  </a:ext>
                </a:extLst>
              </a:tr>
              <a:tr h="102420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48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DTG + TDF/FTC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12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accent1"/>
                          </a:solidFill>
                        </a:rPr>
                        <a:t>(~8, ~24)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812852"/>
                  </a:ext>
                </a:extLst>
              </a:tr>
            </a:tbl>
          </a:graphicData>
        </a:graphic>
      </p:graphicFrame>
      <p:sp>
        <p:nvSpPr>
          <p:cNvPr id="22" name="Text Placeholder 22">
            <a:extLst>
              <a:ext uri="{FF2B5EF4-FFF2-40B4-BE49-F238E27FC236}">
                <a16:creationId xmlns:a16="http://schemas.microsoft.com/office/drawing/2014/main" id="{CE7DB93D-A2D1-435C-AA06-DED38A477196}"/>
              </a:ext>
            </a:extLst>
          </p:cNvPr>
          <p:cNvSpPr txBox="1">
            <a:spLocks/>
          </p:cNvSpPr>
          <p:nvPr/>
        </p:nvSpPr>
        <p:spPr bwMode="auto">
          <a:xfrm>
            <a:off x="7467600" y="6570663"/>
            <a:ext cx="5203825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6213" indent="-1762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sz="17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68325" indent="-173038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76313" indent="-188913" algn="l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US" sz="13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29753" indent="-152396" algn="l" defTabSz="1231869" rtl="0" eaLnBrk="0" fontAlgn="base" hangingPunct="0"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Char char="•"/>
              <a:defRPr lang="en-GB" sz="1467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891095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None/>
              <a:defRPr sz="1333">
                <a:solidFill>
                  <a:schemeClr val="bg2"/>
                </a:solidFill>
                <a:latin typeface="+mn-lt"/>
                <a:cs typeface="+mn-cs"/>
              </a:defRPr>
            </a:lvl6pPr>
            <a:lvl7pPr marL="1930352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7pPr>
            <a:lvl8pPr marL="2539937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8pPr>
            <a:lvl9pPr marL="3149521" indent="-25187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B61229"/>
              </a:buClr>
              <a:buSzPct val="115000"/>
              <a:buFont typeface="Arial" charset="0"/>
              <a:buChar char="•"/>
              <a:defRPr sz="1333">
                <a:solidFill>
                  <a:schemeClr val="bg2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>
                <a:srgbClr val="E31836"/>
              </a:buClr>
              <a:buSzPct val="115000"/>
              <a:buFont typeface="Arial" panose="020B0604020202020204" pitchFamily="34" charset="0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Download Slides: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71D4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Bit.ly/geminitnd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71D4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268769"/>
      </p:ext>
    </p:extLst>
  </p:cSld>
  <p:clrMapOvr>
    <a:masterClrMapping/>
  </p:clrMapOvr>
</p:sld>
</file>

<file path=ppt/theme/theme1.xml><?xml version="1.0" encoding="utf-8"?>
<a:theme xmlns:a="http://schemas.openxmlformats.org/drawingml/2006/main" name="ViiV Global Template 2015 With Logo">
  <a:themeElements>
    <a:clrScheme name="ViiV DTG Color Theme 2019">
      <a:dk1>
        <a:srgbClr val="071D49"/>
      </a:dk1>
      <a:lt1>
        <a:srgbClr val="FFFFFF"/>
      </a:lt1>
      <a:dk2>
        <a:srgbClr val="E40046"/>
      </a:dk2>
      <a:lt2>
        <a:srgbClr val="E7E6E6"/>
      </a:lt2>
      <a:accent1>
        <a:srgbClr val="002F5F"/>
      </a:accent1>
      <a:accent2>
        <a:srgbClr val="FF6600"/>
      </a:accent2>
      <a:accent3>
        <a:srgbClr val="00B050"/>
      </a:accent3>
      <a:accent4>
        <a:srgbClr val="FFCC00"/>
      </a:accent4>
      <a:accent5>
        <a:srgbClr val="D0D3D3"/>
      </a:accent5>
      <a:accent6>
        <a:srgbClr val="0098DB"/>
      </a:accent6>
      <a:hlink>
        <a:srgbClr val="0000FF"/>
      </a:hlink>
      <a:folHlink>
        <a:srgbClr val="7030A0"/>
      </a:folHlink>
    </a:clrScheme>
    <a:fontScheme name="ViiV 2019 NEW Corporat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algn="l">
          <a:defRPr kern="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ACS 2019_DTG slide template_rev.pptx" id="{D63B8CAB-7B89-4530-9F47-57EDA9A5E722}" vid="{145FBB72-C425-4B05-BE2D-1BEA0FA68A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C8A1D5FEB3204AB22DED1686C323F9" ma:contentTypeVersion="10" ma:contentTypeDescription="Create a new document." ma:contentTypeScope="" ma:versionID="9ad74cebce9ac4d6e7a269bf0382f170">
  <xsd:schema xmlns:xsd="http://www.w3.org/2001/XMLSchema" xmlns:xs="http://www.w3.org/2001/XMLSchema" xmlns:p="http://schemas.microsoft.com/office/2006/metadata/properties" xmlns:ns3="5c85ade5-5d52-4440-8518-8cd3753510c2" targetNamespace="http://schemas.microsoft.com/office/2006/metadata/properties" ma:root="true" ma:fieldsID="12bbcb8a18a872b09b07e2390f9a3478" ns3:_="">
    <xsd:import namespace="5c85ade5-5d52-4440-8518-8cd3753510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ade5-5d52-4440-8518-8cd3753510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115A16-B936-4D60-83A2-1EEAD67AC208}">
  <ds:schemaRefs>
    <ds:schemaRef ds:uri="5c85ade5-5d52-4440-8518-8cd3753510c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615EAB8-9E5C-480A-B3E2-028C71A4F8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23D20C-8FB4-4E8B-97E7-2CDBD7E1F5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5ade5-5d52-4440-8518-8cd3753510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10188_EACS_2019_GEMINI_Wk 96_TND_DV2-d_1-2</Template>
  <TotalTime>0</TotalTime>
  <Words>1352</Words>
  <Application>Microsoft Office PowerPoint</Application>
  <PresentationFormat>Breitbild</PresentationFormat>
  <Paragraphs>327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Arial Narrow</vt:lpstr>
      <vt:lpstr>Calibri</vt:lpstr>
      <vt:lpstr>Century Gothic</vt:lpstr>
      <vt:lpstr>Helvetica</vt:lpstr>
      <vt:lpstr>Raleway</vt:lpstr>
      <vt:lpstr>ViiV Global Template 2015 With Logo</vt:lpstr>
      <vt:lpstr>ASSESSMENTS OF VERY-LOW-LEVEL HIV REPLICATION FOR DOLUTEGRAVIR + LAMIVUDINE (DTG + 3TC) VS DOLUTEGRAVIR + TENOFOVIR DISOPROXIL/EMTRICITABINE (DTG + TDF/FTC) IN THE GEMINI-1&amp;-2 STUDIES THROUGH WEEK 96 </vt:lpstr>
      <vt:lpstr>Presenter Disclosure Information</vt:lpstr>
      <vt:lpstr>Introduction</vt:lpstr>
      <vt:lpstr>GEMINI-1 and GEMINI-2 Phase III Study Design</vt:lpstr>
      <vt:lpstr>DTG + 3TC Is Non-Inferior to DTG + TDF/FTC in Snapshot HIV-1 RNA &lt;50 c/mL at Week 96</vt:lpstr>
      <vt:lpstr>HIV-1 RNA VL Data and Ad Hoc Analyses</vt:lpstr>
      <vt:lpstr>Similar Median Weeks to TND Across Groups in Observed Analysis</vt:lpstr>
      <vt:lpstr>Proportions With TND Were Similar Between Groups at All Visits</vt:lpstr>
      <vt:lpstr>Median Time to TND in Subgroups for Observed Analysis</vt:lpstr>
      <vt:lpstr>Proportions With TND by Snapshot and Observed Analyses at  Week 96 by BL VL and CD4+ Cell Count</vt:lpstr>
      <vt:lpstr>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ASSESSMENTS OF VERY-LOW-LEVEL HIV REPLICATION FOR DOLUTEGRAVIR + LAMIVUDINE (DTG + 3TC) VS DOLUTEGRAVIR + TENOFOVIR DISOPROXIL/EMTRICITABINE (DTG + TDF/FTC) IN THE GEMINI-1&amp;-2 STUDIES THROUGH WEEK 96</dc:title>
  <dc:creator>Jennifer Rossi</dc:creator>
  <cp:lastModifiedBy>Alexandra Wigger</cp:lastModifiedBy>
  <cp:revision>173</cp:revision>
  <cp:lastPrinted>2013-05-07T17:42:22Z</cp:lastPrinted>
  <dcterms:created xsi:type="dcterms:W3CDTF">2019-10-31T21:34:41Z</dcterms:created>
  <dcterms:modified xsi:type="dcterms:W3CDTF">2019-11-11T16:35:50Z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0x01010039C8A1D5FEB3204AB22DED1686C323F9</vt:lpwstr>
  </property>
</Properties>
</file>