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34"/>
  </p:notesMasterIdLst>
  <p:handoutMasterIdLst>
    <p:handoutMasterId r:id="rId35"/>
  </p:handoutMasterIdLst>
  <p:sldIdLst>
    <p:sldId id="260" r:id="rId3"/>
    <p:sldId id="334" r:id="rId4"/>
    <p:sldId id="335" r:id="rId5"/>
    <p:sldId id="336" r:id="rId6"/>
    <p:sldId id="337" r:id="rId7"/>
    <p:sldId id="338" r:id="rId8"/>
    <p:sldId id="340" r:id="rId9"/>
    <p:sldId id="360" r:id="rId10"/>
    <p:sldId id="361" r:id="rId11"/>
    <p:sldId id="362" r:id="rId12"/>
    <p:sldId id="363" r:id="rId13"/>
    <p:sldId id="344" r:id="rId14"/>
    <p:sldId id="345" r:id="rId15"/>
    <p:sldId id="369" r:id="rId16"/>
    <p:sldId id="370" r:id="rId17"/>
    <p:sldId id="371" r:id="rId18"/>
    <p:sldId id="346" r:id="rId19"/>
    <p:sldId id="375" r:id="rId20"/>
    <p:sldId id="349" r:id="rId21"/>
    <p:sldId id="364" r:id="rId22"/>
    <p:sldId id="365" r:id="rId23"/>
    <p:sldId id="372" r:id="rId24"/>
    <p:sldId id="373" r:id="rId25"/>
    <p:sldId id="374" r:id="rId26"/>
    <p:sldId id="351" r:id="rId27"/>
    <p:sldId id="352" r:id="rId28"/>
    <p:sldId id="353" r:id="rId29"/>
    <p:sldId id="354" r:id="rId30"/>
    <p:sldId id="355" r:id="rId31"/>
    <p:sldId id="356" r:id="rId32"/>
    <p:sldId id="357" r:id="rId33"/>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berg, Lauren" initials="GL" lastIdx="1" clrIdx="0">
    <p:extLst>
      <p:ext uri="{19B8F6BF-5375-455C-9EA6-DF929625EA0E}">
        <p15:presenceInfo xmlns:p15="http://schemas.microsoft.com/office/powerpoint/2012/main" userId="S::rmjllgr@ucl.ac.uk::d0405074-8778-4c66-9d06-f28be9341b72" providerId="AD"/>
      </p:ext>
    </p:extLst>
  </p:cmAuthor>
  <p:cmAuthor id="2" name="Mocroft, Amanda" initials="MA" lastIdx="11" clrIdx="1">
    <p:extLst>
      <p:ext uri="{19B8F6BF-5375-455C-9EA6-DF929625EA0E}">
        <p15:presenceInfo xmlns:p15="http://schemas.microsoft.com/office/powerpoint/2012/main" userId="Mocroft, Amanda" providerId="None"/>
      </p:ext>
    </p:extLst>
  </p:cmAuthor>
  <p:cmAuthor id="3" name="Bansi- Matharu, Loveleen" initials="BML" lastIdx="9" clrIdx="2">
    <p:extLst>
      <p:ext uri="{19B8F6BF-5375-455C-9EA6-DF929625EA0E}">
        <p15:presenceInfo xmlns:p15="http://schemas.microsoft.com/office/powerpoint/2012/main" userId="Bansi- Matharu, Lovel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5B9BD5"/>
    <a:srgbClr val="A5A5A5"/>
    <a:srgbClr val="D0E6F9"/>
    <a:srgbClr val="E9F3FC"/>
    <a:srgbClr val="EFF8FD"/>
    <a:srgbClr val="F4910C"/>
    <a:srgbClr val="FDD16B"/>
    <a:srgbClr val="DEF0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217" autoAdjust="0"/>
  </p:normalViewPr>
  <p:slideViewPr>
    <p:cSldViewPr snapToGrid="0">
      <p:cViewPr varScale="1">
        <p:scale>
          <a:sx n="70" d="100"/>
          <a:sy n="70" d="100"/>
        </p:scale>
        <p:origin x="662" y="3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8C947-080D-4E3A-9E06-AC5AE5F71D3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0F3ED5C4-AEEB-4A25-BC70-6C1304A8B092}">
      <dgm:prSet custT="1"/>
      <dgm:spPr>
        <a:ln>
          <a:solidFill>
            <a:schemeClr val="tx1"/>
          </a:solidFill>
        </a:ln>
      </dgm:spPr>
      <dgm:t>
        <a:bodyPr/>
        <a:lstStyle/>
        <a:p>
          <a:r>
            <a:rPr lang="en-US" sz="3100" dirty="0">
              <a:solidFill>
                <a:schemeClr val="tx1"/>
              </a:solidFill>
              <a:latin typeface="Albany AMT" panose="020B0604020202020204" pitchFamily="34" charset="0"/>
              <a:cs typeface="Albany AMT" panose="020B0604020202020204" pitchFamily="34" charset="0"/>
            </a:rPr>
            <a:t>1. Uptake of DTG, EVG/c, or RAL</a:t>
          </a:r>
          <a:endParaRPr lang="en-GB" sz="3100" dirty="0">
            <a:solidFill>
              <a:schemeClr val="tx1"/>
            </a:solidFill>
            <a:latin typeface="Albany AMT" panose="020B0604020202020204" pitchFamily="34" charset="0"/>
            <a:cs typeface="Albany AMT" panose="020B0604020202020204" pitchFamily="34" charset="0"/>
          </a:endParaRPr>
        </a:p>
      </dgm:t>
    </dgm:pt>
    <dgm:pt modelId="{99FE2879-68E4-4ED8-A80B-EB62CAEC85D4}" type="parTrans" cxnId="{8348D3C4-44D6-444D-9BF4-87434F966514}">
      <dgm:prSet/>
      <dgm:spPr/>
      <dgm:t>
        <a:bodyPr/>
        <a:lstStyle/>
        <a:p>
          <a:endParaRPr lang="en-GB" sz="3100"/>
        </a:p>
      </dgm:t>
    </dgm:pt>
    <dgm:pt modelId="{A0D609AF-53C2-4DD2-BD6A-6CA0C2B7C714}" type="sibTrans" cxnId="{8348D3C4-44D6-444D-9BF4-87434F966514}">
      <dgm:prSet/>
      <dgm:spPr/>
      <dgm:t>
        <a:bodyPr/>
        <a:lstStyle/>
        <a:p>
          <a:endParaRPr lang="en-GB" sz="3100"/>
        </a:p>
      </dgm:t>
    </dgm:pt>
    <dgm:pt modelId="{284954F2-7930-434F-8A96-B37DC9CA23D8}" type="pres">
      <dgm:prSet presAssocID="{9F68C947-080D-4E3A-9E06-AC5AE5F71D38}" presName="diagram" presStyleCnt="0">
        <dgm:presLayoutVars>
          <dgm:chPref val="1"/>
          <dgm:dir/>
          <dgm:animOne val="branch"/>
          <dgm:animLvl val="lvl"/>
          <dgm:resizeHandles/>
        </dgm:presLayoutVars>
      </dgm:prSet>
      <dgm:spPr/>
    </dgm:pt>
    <dgm:pt modelId="{09034E64-A581-4864-8508-D91496CF2A47}" type="pres">
      <dgm:prSet presAssocID="{0F3ED5C4-AEEB-4A25-BC70-6C1304A8B092}" presName="root" presStyleCnt="0"/>
      <dgm:spPr/>
    </dgm:pt>
    <dgm:pt modelId="{69DF526F-B06E-4A1B-AB72-788C7A660DD1}" type="pres">
      <dgm:prSet presAssocID="{0F3ED5C4-AEEB-4A25-BC70-6C1304A8B092}" presName="rootComposite" presStyleCnt="0"/>
      <dgm:spPr/>
    </dgm:pt>
    <dgm:pt modelId="{DA9882AD-09AA-4701-832B-61D5CF9B20EF}" type="pres">
      <dgm:prSet presAssocID="{0F3ED5C4-AEEB-4A25-BC70-6C1304A8B092}" presName="rootText" presStyleLbl="node1" presStyleIdx="0" presStyleCnt="1" custScaleX="306425" custLinFactNeighborY="-38991"/>
      <dgm:spPr/>
    </dgm:pt>
    <dgm:pt modelId="{3B35D077-AC26-44B7-AD9A-8CB0CFA6C122}" type="pres">
      <dgm:prSet presAssocID="{0F3ED5C4-AEEB-4A25-BC70-6C1304A8B092}" presName="rootConnector" presStyleLbl="node1" presStyleIdx="0" presStyleCnt="1"/>
      <dgm:spPr/>
    </dgm:pt>
    <dgm:pt modelId="{72D0BC48-08E6-4D76-A19D-DAFBA0B646DD}" type="pres">
      <dgm:prSet presAssocID="{0F3ED5C4-AEEB-4A25-BC70-6C1304A8B092}" presName="childShape" presStyleCnt="0"/>
      <dgm:spPr/>
    </dgm:pt>
  </dgm:ptLst>
  <dgm:cxnLst>
    <dgm:cxn modelId="{D60C8D01-3E9F-4A2C-BBC4-A6DCE2CF9FAC}" type="presOf" srcId="{0F3ED5C4-AEEB-4A25-BC70-6C1304A8B092}" destId="{DA9882AD-09AA-4701-832B-61D5CF9B20EF}" srcOrd="0" destOrd="0" presId="urn:microsoft.com/office/officeart/2005/8/layout/hierarchy3"/>
    <dgm:cxn modelId="{18D73782-2E2C-461D-9A71-06D0943F3247}" type="presOf" srcId="{0F3ED5C4-AEEB-4A25-BC70-6C1304A8B092}" destId="{3B35D077-AC26-44B7-AD9A-8CB0CFA6C122}" srcOrd="1" destOrd="0" presId="urn:microsoft.com/office/officeart/2005/8/layout/hierarchy3"/>
    <dgm:cxn modelId="{8348D3C4-44D6-444D-9BF4-87434F966514}" srcId="{9F68C947-080D-4E3A-9E06-AC5AE5F71D38}" destId="{0F3ED5C4-AEEB-4A25-BC70-6C1304A8B092}" srcOrd="0" destOrd="0" parTransId="{99FE2879-68E4-4ED8-A80B-EB62CAEC85D4}" sibTransId="{A0D609AF-53C2-4DD2-BD6A-6CA0C2B7C714}"/>
    <dgm:cxn modelId="{CF2AD7D0-AD60-4E6A-B5F7-D29C42E633BC}" type="presOf" srcId="{9F68C947-080D-4E3A-9E06-AC5AE5F71D38}" destId="{284954F2-7930-434F-8A96-B37DC9CA23D8}" srcOrd="0" destOrd="0" presId="urn:microsoft.com/office/officeart/2005/8/layout/hierarchy3"/>
    <dgm:cxn modelId="{24AEFA41-8946-4797-86D7-226EBDC5D64E}" type="presParOf" srcId="{284954F2-7930-434F-8A96-B37DC9CA23D8}" destId="{09034E64-A581-4864-8508-D91496CF2A47}" srcOrd="0" destOrd="0" presId="urn:microsoft.com/office/officeart/2005/8/layout/hierarchy3"/>
    <dgm:cxn modelId="{CAD8F5DA-DEF1-41A8-B90E-F088F8CC9583}" type="presParOf" srcId="{09034E64-A581-4864-8508-D91496CF2A47}" destId="{69DF526F-B06E-4A1B-AB72-788C7A660DD1}" srcOrd="0" destOrd="0" presId="urn:microsoft.com/office/officeart/2005/8/layout/hierarchy3"/>
    <dgm:cxn modelId="{61098EC5-C351-4C91-A76C-7D4056703222}" type="presParOf" srcId="{69DF526F-B06E-4A1B-AB72-788C7A660DD1}" destId="{DA9882AD-09AA-4701-832B-61D5CF9B20EF}" srcOrd="0" destOrd="0" presId="urn:microsoft.com/office/officeart/2005/8/layout/hierarchy3"/>
    <dgm:cxn modelId="{1F0C4AFF-C2C9-450B-B3B4-C06011329240}" type="presParOf" srcId="{69DF526F-B06E-4A1B-AB72-788C7A660DD1}" destId="{3B35D077-AC26-44B7-AD9A-8CB0CFA6C122}" srcOrd="1" destOrd="0" presId="urn:microsoft.com/office/officeart/2005/8/layout/hierarchy3"/>
    <dgm:cxn modelId="{D875ACC2-C447-4D63-A1FA-0BC2D29B0AF6}" type="presParOf" srcId="{09034E64-A581-4864-8508-D91496CF2A47}" destId="{72D0BC48-08E6-4D76-A19D-DAFBA0B646D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68C947-080D-4E3A-9E06-AC5AE5F71D3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0F3ED5C4-AEEB-4A25-BC70-6C1304A8B092}">
      <dgm:prSet custT="1"/>
      <dgm:spPr>
        <a:ln>
          <a:solidFill>
            <a:schemeClr val="tx1"/>
          </a:solidFill>
        </a:ln>
      </dgm:spPr>
      <dgm:t>
        <a:bodyPr/>
        <a:lstStyle/>
        <a:p>
          <a:r>
            <a:rPr lang="en-US" sz="3100" dirty="0">
              <a:solidFill>
                <a:schemeClr val="tx1"/>
              </a:solidFill>
              <a:latin typeface="Albany AMT" panose="020B0604020202020204" pitchFamily="34" charset="0"/>
              <a:cs typeface="Albany AMT" panose="020B0604020202020204" pitchFamily="34" charset="0"/>
            </a:rPr>
            <a:t>1. Uptake of DTG, EVG/c, or RAL</a:t>
          </a:r>
          <a:endParaRPr lang="en-GB" sz="3100" dirty="0">
            <a:solidFill>
              <a:schemeClr val="tx1"/>
            </a:solidFill>
            <a:latin typeface="Albany AMT" panose="020B0604020202020204" pitchFamily="34" charset="0"/>
            <a:cs typeface="Albany AMT" panose="020B0604020202020204" pitchFamily="34" charset="0"/>
          </a:endParaRPr>
        </a:p>
      </dgm:t>
    </dgm:pt>
    <dgm:pt modelId="{99FE2879-68E4-4ED8-A80B-EB62CAEC85D4}" type="parTrans" cxnId="{8348D3C4-44D6-444D-9BF4-87434F966514}">
      <dgm:prSet/>
      <dgm:spPr/>
      <dgm:t>
        <a:bodyPr/>
        <a:lstStyle/>
        <a:p>
          <a:endParaRPr lang="en-GB" sz="3100"/>
        </a:p>
      </dgm:t>
    </dgm:pt>
    <dgm:pt modelId="{A0D609AF-53C2-4DD2-BD6A-6CA0C2B7C714}" type="sibTrans" cxnId="{8348D3C4-44D6-444D-9BF4-87434F966514}">
      <dgm:prSet/>
      <dgm:spPr/>
      <dgm:t>
        <a:bodyPr/>
        <a:lstStyle/>
        <a:p>
          <a:endParaRPr lang="en-GB" sz="3100"/>
        </a:p>
      </dgm:t>
    </dgm:pt>
    <dgm:pt modelId="{832A7DDE-E9D1-4522-8B38-D1A9A388B37D}">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tx1"/>
          </a:solidFill>
        </a:ln>
      </dgm:spPr>
      <dgm:t>
        <a:bodyPr/>
        <a:lstStyle/>
        <a:p>
          <a:pPr>
            <a:buNone/>
          </a:pPr>
          <a:r>
            <a:rPr lang="en-US" sz="2400" dirty="0">
              <a:solidFill>
                <a:schemeClr val="tx1"/>
              </a:solidFill>
              <a:latin typeface="Albany AMT" panose="020B0604020202020204" pitchFamily="34" charset="0"/>
              <a:cs typeface="Albany AMT" panose="020B0604020202020204" pitchFamily="34" charset="0"/>
            </a:rPr>
            <a:t>Multinomial logistic regression was used to assess associations between baseline* characteristics and the likelihood of starting:</a:t>
          </a:r>
        </a:p>
        <a:p>
          <a:pPr>
            <a:buFont typeface="Arial" panose="020B0604020202020204" pitchFamily="34" charset="0"/>
            <a:buChar char="•"/>
          </a:pPr>
          <a:r>
            <a:rPr lang="en-US" sz="2400" dirty="0">
              <a:solidFill>
                <a:schemeClr val="tx1"/>
              </a:solidFill>
              <a:latin typeface="Albany AMT" panose="020B0604020202020204" pitchFamily="34" charset="0"/>
              <a:cs typeface="Albany AMT" panose="020B0604020202020204" pitchFamily="34" charset="0"/>
            </a:rPr>
            <a:t>RAL vs DTG</a:t>
          </a:r>
        </a:p>
        <a:p>
          <a:pPr>
            <a:buFont typeface="Arial" panose="020B0604020202020204" pitchFamily="34" charset="0"/>
            <a:buChar char="•"/>
          </a:pPr>
          <a:r>
            <a:rPr lang="en-US" sz="2400" dirty="0">
              <a:solidFill>
                <a:schemeClr val="tx1"/>
              </a:solidFill>
              <a:latin typeface="Albany AMT" panose="020B0604020202020204" pitchFamily="34" charset="0"/>
              <a:cs typeface="Albany AMT" panose="020B0604020202020204" pitchFamily="34" charset="0"/>
            </a:rPr>
            <a:t>EVG/c vs DTG</a:t>
          </a:r>
          <a:endParaRPr lang="en-US" altLang="en-US" sz="2400" dirty="0">
            <a:solidFill>
              <a:schemeClr val="tx1"/>
            </a:solidFill>
            <a:latin typeface="Albany AMT" panose="020B0604020202020204" pitchFamily="34" charset="0"/>
            <a:ea typeface="Calibri" panose="020F0502020204030204" pitchFamily="34" charset="0"/>
            <a:cs typeface="Albany AMT" panose="020B0604020202020204" pitchFamily="34" charset="0"/>
          </a:endParaRPr>
        </a:p>
      </dgm:t>
    </dgm:pt>
    <dgm:pt modelId="{4F7006B4-FD35-4882-A11B-3D833B76C972}" type="sibTrans" cxnId="{D1B35A09-263E-40D0-9ADF-02CF9C3ACFD1}">
      <dgm:prSet/>
      <dgm:spPr/>
      <dgm:t>
        <a:bodyPr/>
        <a:lstStyle/>
        <a:p>
          <a:endParaRPr lang="en-GB"/>
        </a:p>
      </dgm:t>
    </dgm:pt>
    <dgm:pt modelId="{B34EC5C2-CCF7-4991-90B7-F23B7ACB851D}" type="parTrans" cxnId="{D1B35A09-263E-40D0-9ADF-02CF9C3ACFD1}">
      <dgm:prSet>
        <dgm:style>
          <a:lnRef idx="2">
            <a:schemeClr val="dk1"/>
          </a:lnRef>
          <a:fillRef idx="0">
            <a:schemeClr val="dk1"/>
          </a:fillRef>
          <a:effectRef idx="1">
            <a:schemeClr val="dk1"/>
          </a:effectRef>
          <a:fontRef idx="minor">
            <a:schemeClr val="tx1"/>
          </a:fontRef>
        </dgm:style>
      </dgm:prSet>
      <dgm:spPr/>
      <dgm:t>
        <a:bodyPr/>
        <a:lstStyle/>
        <a:p>
          <a:endParaRPr lang="en-GB"/>
        </a:p>
      </dgm:t>
    </dgm:pt>
    <dgm:pt modelId="{284954F2-7930-434F-8A96-B37DC9CA23D8}" type="pres">
      <dgm:prSet presAssocID="{9F68C947-080D-4E3A-9E06-AC5AE5F71D38}" presName="diagram" presStyleCnt="0">
        <dgm:presLayoutVars>
          <dgm:chPref val="1"/>
          <dgm:dir/>
          <dgm:animOne val="branch"/>
          <dgm:animLvl val="lvl"/>
          <dgm:resizeHandles/>
        </dgm:presLayoutVars>
      </dgm:prSet>
      <dgm:spPr/>
    </dgm:pt>
    <dgm:pt modelId="{09034E64-A581-4864-8508-D91496CF2A47}" type="pres">
      <dgm:prSet presAssocID="{0F3ED5C4-AEEB-4A25-BC70-6C1304A8B092}" presName="root" presStyleCnt="0"/>
      <dgm:spPr/>
    </dgm:pt>
    <dgm:pt modelId="{69DF526F-B06E-4A1B-AB72-788C7A660DD1}" type="pres">
      <dgm:prSet presAssocID="{0F3ED5C4-AEEB-4A25-BC70-6C1304A8B092}" presName="rootComposite" presStyleCnt="0"/>
      <dgm:spPr/>
    </dgm:pt>
    <dgm:pt modelId="{DA9882AD-09AA-4701-832B-61D5CF9B20EF}" type="pres">
      <dgm:prSet presAssocID="{0F3ED5C4-AEEB-4A25-BC70-6C1304A8B092}" presName="rootText" presStyleLbl="node1" presStyleIdx="0" presStyleCnt="1" custScaleX="306425" custLinFactNeighborY="-38991"/>
      <dgm:spPr/>
    </dgm:pt>
    <dgm:pt modelId="{3B35D077-AC26-44B7-AD9A-8CB0CFA6C122}" type="pres">
      <dgm:prSet presAssocID="{0F3ED5C4-AEEB-4A25-BC70-6C1304A8B092}" presName="rootConnector" presStyleLbl="node1" presStyleIdx="0" presStyleCnt="1"/>
      <dgm:spPr/>
    </dgm:pt>
    <dgm:pt modelId="{72D0BC48-08E6-4D76-A19D-DAFBA0B646DD}" type="pres">
      <dgm:prSet presAssocID="{0F3ED5C4-AEEB-4A25-BC70-6C1304A8B092}" presName="childShape" presStyleCnt="0"/>
      <dgm:spPr/>
    </dgm:pt>
    <dgm:pt modelId="{B0AC828B-8251-41F6-B1C3-0519FBC8DAC1}" type="pres">
      <dgm:prSet presAssocID="{B34EC5C2-CCF7-4991-90B7-F23B7ACB851D}" presName="Name13" presStyleLbl="parChTrans1D2" presStyleIdx="0" presStyleCnt="1"/>
      <dgm:spPr/>
    </dgm:pt>
    <dgm:pt modelId="{4C4F76CB-593C-4C0E-BD8C-8323A6F9C174}" type="pres">
      <dgm:prSet presAssocID="{832A7DDE-E9D1-4522-8B38-D1A9A388B37D}" presName="childText" presStyleLbl="bgAcc1" presStyleIdx="0" presStyleCnt="1" custScaleX="349546" custScaleY="136301">
        <dgm:presLayoutVars>
          <dgm:bulletEnabled val="1"/>
        </dgm:presLayoutVars>
      </dgm:prSet>
      <dgm:spPr/>
    </dgm:pt>
  </dgm:ptLst>
  <dgm:cxnLst>
    <dgm:cxn modelId="{D60C8D01-3E9F-4A2C-BBC4-A6DCE2CF9FAC}" type="presOf" srcId="{0F3ED5C4-AEEB-4A25-BC70-6C1304A8B092}" destId="{DA9882AD-09AA-4701-832B-61D5CF9B20EF}" srcOrd="0" destOrd="0" presId="urn:microsoft.com/office/officeart/2005/8/layout/hierarchy3"/>
    <dgm:cxn modelId="{D1B35A09-263E-40D0-9ADF-02CF9C3ACFD1}" srcId="{0F3ED5C4-AEEB-4A25-BC70-6C1304A8B092}" destId="{832A7DDE-E9D1-4522-8B38-D1A9A388B37D}" srcOrd="0" destOrd="0" parTransId="{B34EC5C2-CCF7-4991-90B7-F23B7ACB851D}" sibTransId="{4F7006B4-FD35-4882-A11B-3D833B76C972}"/>
    <dgm:cxn modelId="{56CE8E1C-DDFD-4A40-97B3-FFA2AF8BE2CA}" type="presOf" srcId="{832A7DDE-E9D1-4522-8B38-D1A9A388B37D}" destId="{4C4F76CB-593C-4C0E-BD8C-8323A6F9C174}" srcOrd="0" destOrd="0" presId="urn:microsoft.com/office/officeart/2005/8/layout/hierarchy3"/>
    <dgm:cxn modelId="{18D73782-2E2C-461D-9A71-06D0943F3247}" type="presOf" srcId="{0F3ED5C4-AEEB-4A25-BC70-6C1304A8B092}" destId="{3B35D077-AC26-44B7-AD9A-8CB0CFA6C122}" srcOrd="1" destOrd="0" presId="urn:microsoft.com/office/officeart/2005/8/layout/hierarchy3"/>
    <dgm:cxn modelId="{8348D3C4-44D6-444D-9BF4-87434F966514}" srcId="{9F68C947-080D-4E3A-9E06-AC5AE5F71D38}" destId="{0F3ED5C4-AEEB-4A25-BC70-6C1304A8B092}" srcOrd="0" destOrd="0" parTransId="{99FE2879-68E4-4ED8-A80B-EB62CAEC85D4}" sibTransId="{A0D609AF-53C2-4DD2-BD6A-6CA0C2B7C714}"/>
    <dgm:cxn modelId="{CF2AD7D0-AD60-4E6A-B5F7-D29C42E633BC}" type="presOf" srcId="{9F68C947-080D-4E3A-9E06-AC5AE5F71D38}" destId="{284954F2-7930-434F-8A96-B37DC9CA23D8}" srcOrd="0" destOrd="0" presId="urn:microsoft.com/office/officeart/2005/8/layout/hierarchy3"/>
    <dgm:cxn modelId="{4A7680E0-F04A-4034-968B-249AD80F75ED}" type="presOf" srcId="{B34EC5C2-CCF7-4991-90B7-F23B7ACB851D}" destId="{B0AC828B-8251-41F6-B1C3-0519FBC8DAC1}" srcOrd="0" destOrd="0" presId="urn:microsoft.com/office/officeart/2005/8/layout/hierarchy3"/>
    <dgm:cxn modelId="{24AEFA41-8946-4797-86D7-226EBDC5D64E}" type="presParOf" srcId="{284954F2-7930-434F-8A96-B37DC9CA23D8}" destId="{09034E64-A581-4864-8508-D91496CF2A47}" srcOrd="0" destOrd="0" presId="urn:microsoft.com/office/officeart/2005/8/layout/hierarchy3"/>
    <dgm:cxn modelId="{CAD8F5DA-DEF1-41A8-B90E-F088F8CC9583}" type="presParOf" srcId="{09034E64-A581-4864-8508-D91496CF2A47}" destId="{69DF526F-B06E-4A1B-AB72-788C7A660DD1}" srcOrd="0" destOrd="0" presId="urn:microsoft.com/office/officeart/2005/8/layout/hierarchy3"/>
    <dgm:cxn modelId="{61098EC5-C351-4C91-A76C-7D4056703222}" type="presParOf" srcId="{69DF526F-B06E-4A1B-AB72-788C7A660DD1}" destId="{DA9882AD-09AA-4701-832B-61D5CF9B20EF}" srcOrd="0" destOrd="0" presId="urn:microsoft.com/office/officeart/2005/8/layout/hierarchy3"/>
    <dgm:cxn modelId="{1F0C4AFF-C2C9-450B-B3B4-C06011329240}" type="presParOf" srcId="{69DF526F-B06E-4A1B-AB72-788C7A660DD1}" destId="{3B35D077-AC26-44B7-AD9A-8CB0CFA6C122}" srcOrd="1" destOrd="0" presId="urn:microsoft.com/office/officeart/2005/8/layout/hierarchy3"/>
    <dgm:cxn modelId="{D875ACC2-C447-4D63-A1FA-0BC2D29B0AF6}" type="presParOf" srcId="{09034E64-A581-4864-8508-D91496CF2A47}" destId="{72D0BC48-08E6-4D76-A19D-DAFBA0B646DD}" srcOrd="1" destOrd="0" presId="urn:microsoft.com/office/officeart/2005/8/layout/hierarchy3"/>
    <dgm:cxn modelId="{6D87FBED-9860-4AAF-A8F8-71D6ECBE56E3}" type="presParOf" srcId="{72D0BC48-08E6-4D76-A19D-DAFBA0B646DD}" destId="{B0AC828B-8251-41F6-B1C3-0519FBC8DAC1}" srcOrd="0" destOrd="0" presId="urn:microsoft.com/office/officeart/2005/8/layout/hierarchy3"/>
    <dgm:cxn modelId="{1D68D466-217D-43E3-B4BF-56792CE844A6}" type="presParOf" srcId="{72D0BC48-08E6-4D76-A19D-DAFBA0B646DD}" destId="{4C4F76CB-593C-4C0E-BD8C-8323A6F9C17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68C947-080D-4E3A-9E06-AC5AE5F71D3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0F3ED5C4-AEEB-4A25-BC70-6C1304A8B092}">
      <dgm:prSet custT="1"/>
      <dgm:spPr>
        <a:ln>
          <a:solidFill>
            <a:schemeClr val="tx1"/>
          </a:solidFill>
        </a:ln>
      </dgm:spPr>
      <dgm:t>
        <a:bodyPr/>
        <a:lstStyle/>
        <a:p>
          <a:r>
            <a:rPr lang="en-US" sz="3100" dirty="0">
              <a:solidFill>
                <a:schemeClr val="tx1"/>
              </a:solidFill>
              <a:latin typeface="Albany AMT" panose="020B0604020202020204" pitchFamily="34" charset="0"/>
              <a:cs typeface="Albany AMT" panose="020B0604020202020204" pitchFamily="34" charset="0"/>
            </a:rPr>
            <a:t>2. Discontinuation of first INSTI regimen during follow-up</a:t>
          </a:r>
          <a:endParaRPr lang="en-GB" sz="3100" dirty="0">
            <a:solidFill>
              <a:schemeClr val="tx1"/>
            </a:solidFill>
            <a:latin typeface="Albany AMT" panose="020B0604020202020204" pitchFamily="34" charset="0"/>
            <a:cs typeface="Albany AMT" panose="020B0604020202020204" pitchFamily="34" charset="0"/>
          </a:endParaRPr>
        </a:p>
      </dgm:t>
    </dgm:pt>
    <dgm:pt modelId="{99FE2879-68E4-4ED8-A80B-EB62CAEC85D4}" type="parTrans" cxnId="{8348D3C4-44D6-444D-9BF4-87434F966514}">
      <dgm:prSet/>
      <dgm:spPr/>
      <dgm:t>
        <a:bodyPr/>
        <a:lstStyle/>
        <a:p>
          <a:endParaRPr lang="en-GB" sz="3100"/>
        </a:p>
      </dgm:t>
    </dgm:pt>
    <dgm:pt modelId="{A0D609AF-53C2-4DD2-BD6A-6CA0C2B7C714}" type="sibTrans" cxnId="{8348D3C4-44D6-444D-9BF4-87434F966514}">
      <dgm:prSet/>
      <dgm:spPr/>
      <dgm:t>
        <a:bodyPr/>
        <a:lstStyle/>
        <a:p>
          <a:endParaRPr lang="en-GB" sz="3100"/>
        </a:p>
      </dgm:t>
    </dgm:pt>
    <dgm:pt modelId="{284954F2-7930-434F-8A96-B37DC9CA23D8}" type="pres">
      <dgm:prSet presAssocID="{9F68C947-080D-4E3A-9E06-AC5AE5F71D38}" presName="diagram" presStyleCnt="0">
        <dgm:presLayoutVars>
          <dgm:chPref val="1"/>
          <dgm:dir/>
          <dgm:animOne val="branch"/>
          <dgm:animLvl val="lvl"/>
          <dgm:resizeHandles/>
        </dgm:presLayoutVars>
      </dgm:prSet>
      <dgm:spPr/>
    </dgm:pt>
    <dgm:pt modelId="{09034E64-A581-4864-8508-D91496CF2A47}" type="pres">
      <dgm:prSet presAssocID="{0F3ED5C4-AEEB-4A25-BC70-6C1304A8B092}" presName="root" presStyleCnt="0"/>
      <dgm:spPr/>
    </dgm:pt>
    <dgm:pt modelId="{69DF526F-B06E-4A1B-AB72-788C7A660DD1}" type="pres">
      <dgm:prSet presAssocID="{0F3ED5C4-AEEB-4A25-BC70-6C1304A8B092}" presName="rootComposite" presStyleCnt="0"/>
      <dgm:spPr/>
    </dgm:pt>
    <dgm:pt modelId="{DA9882AD-09AA-4701-832B-61D5CF9B20EF}" type="pres">
      <dgm:prSet presAssocID="{0F3ED5C4-AEEB-4A25-BC70-6C1304A8B092}" presName="rootText" presStyleLbl="node1" presStyleIdx="0" presStyleCnt="1" custScaleX="306425" custLinFactNeighborY="-38991"/>
      <dgm:spPr/>
    </dgm:pt>
    <dgm:pt modelId="{3B35D077-AC26-44B7-AD9A-8CB0CFA6C122}" type="pres">
      <dgm:prSet presAssocID="{0F3ED5C4-AEEB-4A25-BC70-6C1304A8B092}" presName="rootConnector" presStyleLbl="node1" presStyleIdx="0" presStyleCnt="1"/>
      <dgm:spPr/>
    </dgm:pt>
    <dgm:pt modelId="{72D0BC48-08E6-4D76-A19D-DAFBA0B646DD}" type="pres">
      <dgm:prSet presAssocID="{0F3ED5C4-AEEB-4A25-BC70-6C1304A8B092}" presName="childShape" presStyleCnt="0"/>
      <dgm:spPr/>
    </dgm:pt>
  </dgm:ptLst>
  <dgm:cxnLst>
    <dgm:cxn modelId="{D60C8D01-3E9F-4A2C-BBC4-A6DCE2CF9FAC}" type="presOf" srcId="{0F3ED5C4-AEEB-4A25-BC70-6C1304A8B092}" destId="{DA9882AD-09AA-4701-832B-61D5CF9B20EF}" srcOrd="0" destOrd="0" presId="urn:microsoft.com/office/officeart/2005/8/layout/hierarchy3"/>
    <dgm:cxn modelId="{18D73782-2E2C-461D-9A71-06D0943F3247}" type="presOf" srcId="{0F3ED5C4-AEEB-4A25-BC70-6C1304A8B092}" destId="{3B35D077-AC26-44B7-AD9A-8CB0CFA6C122}" srcOrd="1" destOrd="0" presId="urn:microsoft.com/office/officeart/2005/8/layout/hierarchy3"/>
    <dgm:cxn modelId="{8348D3C4-44D6-444D-9BF4-87434F966514}" srcId="{9F68C947-080D-4E3A-9E06-AC5AE5F71D38}" destId="{0F3ED5C4-AEEB-4A25-BC70-6C1304A8B092}" srcOrd="0" destOrd="0" parTransId="{99FE2879-68E4-4ED8-A80B-EB62CAEC85D4}" sibTransId="{A0D609AF-53C2-4DD2-BD6A-6CA0C2B7C714}"/>
    <dgm:cxn modelId="{CF2AD7D0-AD60-4E6A-B5F7-D29C42E633BC}" type="presOf" srcId="{9F68C947-080D-4E3A-9E06-AC5AE5F71D38}" destId="{284954F2-7930-434F-8A96-B37DC9CA23D8}" srcOrd="0" destOrd="0" presId="urn:microsoft.com/office/officeart/2005/8/layout/hierarchy3"/>
    <dgm:cxn modelId="{24AEFA41-8946-4797-86D7-226EBDC5D64E}" type="presParOf" srcId="{284954F2-7930-434F-8A96-B37DC9CA23D8}" destId="{09034E64-A581-4864-8508-D91496CF2A47}" srcOrd="0" destOrd="0" presId="urn:microsoft.com/office/officeart/2005/8/layout/hierarchy3"/>
    <dgm:cxn modelId="{CAD8F5DA-DEF1-41A8-B90E-F088F8CC9583}" type="presParOf" srcId="{09034E64-A581-4864-8508-D91496CF2A47}" destId="{69DF526F-B06E-4A1B-AB72-788C7A660DD1}" srcOrd="0" destOrd="0" presId="urn:microsoft.com/office/officeart/2005/8/layout/hierarchy3"/>
    <dgm:cxn modelId="{61098EC5-C351-4C91-A76C-7D4056703222}" type="presParOf" srcId="{69DF526F-B06E-4A1B-AB72-788C7A660DD1}" destId="{DA9882AD-09AA-4701-832B-61D5CF9B20EF}" srcOrd="0" destOrd="0" presId="urn:microsoft.com/office/officeart/2005/8/layout/hierarchy3"/>
    <dgm:cxn modelId="{1F0C4AFF-C2C9-450B-B3B4-C06011329240}" type="presParOf" srcId="{69DF526F-B06E-4A1B-AB72-788C7A660DD1}" destId="{3B35D077-AC26-44B7-AD9A-8CB0CFA6C122}" srcOrd="1" destOrd="0" presId="urn:microsoft.com/office/officeart/2005/8/layout/hierarchy3"/>
    <dgm:cxn modelId="{D875ACC2-C447-4D63-A1FA-0BC2D29B0AF6}" type="presParOf" srcId="{09034E64-A581-4864-8508-D91496CF2A47}" destId="{72D0BC48-08E6-4D76-A19D-DAFBA0B646D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68C947-080D-4E3A-9E06-AC5AE5F71D3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0F3ED5C4-AEEB-4A25-BC70-6C1304A8B092}">
      <dgm:prSet custT="1"/>
      <dgm:spPr>
        <a:ln>
          <a:solidFill>
            <a:schemeClr val="tx1"/>
          </a:solidFill>
        </a:ln>
      </dgm:spPr>
      <dgm:t>
        <a:bodyPr/>
        <a:lstStyle/>
        <a:p>
          <a:r>
            <a:rPr lang="en-US" sz="3100" dirty="0">
              <a:solidFill>
                <a:schemeClr val="tx1"/>
              </a:solidFill>
              <a:latin typeface="Albany AMT" panose="020B0604020202020204" pitchFamily="34" charset="0"/>
              <a:cs typeface="Albany AMT" panose="020B0604020202020204" pitchFamily="34" charset="0"/>
            </a:rPr>
            <a:t>2. Discontinuation of first INSTI regimen during follow-up</a:t>
          </a:r>
          <a:endParaRPr lang="en-GB" sz="3100" dirty="0">
            <a:solidFill>
              <a:schemeClr val="tx1"/>
            </a:solidFill>
            <a:latin typeface="Albany AMT" panose="020B0604020202020204" pitchFamily="34" charset="0"/>
            <a:cs typeface="Albany AMT" panose="020B0604020202020204" pitchFamily="34" charset="0"/>
          </a:endParaRPr>
        </a:p>
      </dgm:t>
    </dgm:pt>
    <dgm:pt modelId="{99FE2879-68E4-4ED8-A80B-EB62CAEC85D4}" type="parTrans" cxnId="{8348D3C4-44D6-444D-9BF4-87434F966514}">
      <dgm:prSet/>
      <dgm:spPr/>
      <dgm:t>
        <a:bodyPr/>
        <a:lstStyle/>
        <a:p>
          <a:endParaRPr lang="en-GB" sz="3100"/>
        </a:p>
      </dgm:t>
    </dgm:pt>
    <dgm:pt modelId="{A0D609AF-53C2-4DD2-BD6A-6CA0C2B7C714}" type="sibTrans" cxnId="{8348D3C4-44D6-444D-9BF4-87434F966514}">
      <dgm:prSet/>
      <dgm:spPr/>
      <dgm:t>
        <a:bodyPr/>
        <a:lstStyle/>
        <a:p>
          <a:endParaRPr lang="en-GB" sz="3100"/>
        </a:p>
      </dgm:t>
    </dgm:pt>
    <dgm:pt modelId="{284954F2-7930-434F-8A96-B37DC9CA23D8}" type="pres">
      <dgm:prSet presAssocID="{9F68C947-080D-4E3A-9E06-AC5AE5F71D38}" presName="diagram" presStyleCnt="0">
        <dgm:presLayoutVars>
          <dgm:chPref val="1"/>
          <dgm:dir/>
          <dgm:animOne val="branch"/>
          <dgm:animLvl val="lvl"/>
          <dgm:resizeHandles/>
        </dgm:presLayoutVars>
      </dgm:prSet>
      <dgm:spPr/>
    </dgm:pt>
    <dgm:pt modelId="{09034E64-A581-4864-8508-D91496CF2A47}" type="pres">
      <dgm:prSet presAssocID="{0F3ED5C4-AEEB-4A25-BC70-6C1304A8B092}" presName="root" presStyleCnt="0"/>
      <dgm:spPr/>
    </dgm:pt>
    <dgm:pt modelId="{69DF526F-B06E-4A1B-AB72-788C7A660DD1}" type="pres">
      <dgm:prSet presAssocID="{0F3ED5C4-AEEB-4A25-BC70-6C1304A8B092}" presName="rootComposite" presStyleCnt="0"/>
      <dgm:spPr/>
    </dgm:pt>
    <dgm:pt modelId="{DA9882AD-09AA-4701-832B-61D5CF9B20EF}" type="pres">
      <dgm:prSet presAssocID="{0F3ED5C4-AEEB-4A25-BC70-6C1304A8B092}" presName="rootText" presStyleLbl="node1" presStyleIdx="0" presStyleCnt="1" custScaleX="306425" custLinFactNeighborY="-38991"/>
      <dgm:spPr/>
    </dgm:pt>
    <dgm:pt modelId="{3B35D077-AC26-44B7-AD9A-8CB0CFA6C122}" type="pres">
      <dgm:prSet presAssocID="{0F3ED5C4-AEEB-4A25-BC70-6C1304A8B092}" presName="rootConnector" presStyleLbl="node1" presStyleIdx="0" presStyleCnt="1"/>
      <dgm:spPr/>
    </dgm:pt>
    <dgm:pt modelId="{72D0BC48-08E6-4D76-A19D-DAFBA0B646DD}" type="pres">
      <dgm:prSet presAssocID="{0F3ED5C4-AEEB-4A25-BC70-6C1304A8B092}" presName="childShape" presStyleCnt="0"/>
      <dgm:spPr/>
    </dgm:pt>
  </dgm:ptLst>
  <dgm:cxnLst>
    <dgm:cxn modelId="{D60C8D01-3E9F-4A2C-BBC4-A6DCE2CF9FAC}" type="presOf" srcId="{0F3ED5C4-AEEB-4A25-BC70-6C1304A8B092}" destId="{DA9882AD-09AA-4701-832B-61D5CF9B20EF}" srcOrd="0" destOrd="0" presId="urn:microsoft.com/office/officeart/2005/8/layout/hierarchy3"/>
    <dgm:cxn modelId="{18D73782-2E2C-461D-9A71-06D0943F3247}" type="presOf" srcId="{0F3ED5C4-AEEB-4A25-BC70-6C1304A8B092}" destId="{3B35D077-AC26-44B7-AD9A-8CB0CFA6C122}" srcOrd="1" destOrd="0" presId="urn:microsoft.com/office/officeart/2005/8/layout/hierarchy3"/>
    <dgm:cxn modelId="{8348D3C4-44D6-444D-9BF4-87434F966514}" srcId="{9F68C947-080D-4E3A-9E06-AC5AE5F71D38}" destId="{0F3ED5C4-AEEB-4A25-BC70-6C1304A8B092}" srcOrd="0" destOrd="0" parTransId="{99FE2879-68E4-4ED8-A80B-EB62CAEC85D4}" sibTransId="{A0D609AF-53C2-4DD2-BD6A-6CA0C2B7C714}"/>
    <dgm:cxn modelId="{CF2AD7D0-AD60-4E6A-B5F7-D29C42E633BC}" type="presOf" srcId="{9F68C947-080D-4E3A-9E06-AC5AE5F71D38}" destId="{284954F2-7930-434F-8A96-B37DC9CA23D8}" srcOrd="0" destOrd="0" presId="urn:microsoft.com/office/officeart/2005/8/layout/hierarchy3"/>
    <dgm:cxn modelId="{24AEFA41-8946-4797-86D7-226EBDC5D64E}" type="presParOf" srcId="{284954F2-7930-434F-8A96-B37DC9CA23D8}" destId="{09034E64-A581-4864-8508-D91496CF2A47}" srcOrd="0" destOrd="0" presId="urn:microsoft.com/office/officeart/2005/8/layout/hierarchy3"/>
    <dgm:cxn modelId="{CAD8F5DA-DEF1-41A8-B90E-F088F8CC9583}" type="presParOf" srcId="{09034E64-A581-4864-8508-D91496CF2A47}" destId="{69DF526F-B06E-4A1B-AB72-788C7A660DD1}" srcOrd="0" destOrd="0" presId="urn:microsoft.com/office/officeart/2005/8/layout/hierarchy3"/>
    <dgm:cxn modelId="{61098EC5-C351-4C91-A76C-7D4056703222}" type="presParOf" srcId="{69DF526F-B06E-4A1B-AB72-788C7A660DD1}" destId="{DA9882AD-09AA-4701-832B-61D5CF9B20EF}" srcOrd="0" destOrd="0" presId="urn:microsoft.com/office/officeart/2005/8/layout/hierarchy3"/>
    <dgm:cxn modelId="{1F0C4AFF-C2C9-450B-B3B4-C06011329240}" type="presParOf" srcId="{69DF526F-B06E-4A1B-AB72-788C7A660DD1}" destId="{3B35D077-AC26-44B7-AD9A-8CB0CFA6C122}" srcOrd="1" destOrd="0" presId="urn:microsoft.com/office/officeart/2005/8/layout/hierarchy3"/>
    <dgm:cxn modelId="{D875ACC2-C447-4D63-A1FA-0BC2D29B0AF6}" type="presParOf" srcId="{09034E64-A581-4864-8508-D91496CF2A47}" destId="{72D0BC48-08E6-4D76-A19D-DAFBA0B646D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68C947-080D-4E3A-9E06-AC5AE5F71D3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0F3ED5C4-AEEB-4A25-BC70-6C1304A8B092}">
      <dgm:prSet custT="1"/>
      <dgm:spPr>
        <a:ln>
          <a:solidFill>
            <a:schemeClr val="tx1"/>
          </a:solidFill>
        </a:ln>
      </dgm:spPr>
      <dgm:t>
        <a:bodyPr/>
        <a:lstStyle/>
        <a:p>
          <a:r>
            <a:rPr lang="en-US" sz="3100" dirty="0">
              <a:solidFill>
                <a:schemeClr val="tx1"/>
              </a:solidFill>
              <a:latin typeface="Albany AMT" panose="020B0604020202020204" pitchFamily="34" charset="0"/>
              <a:cs typeface="Albany AMT" panose="020B0604020202020204" pitchFamily="34" charset="0"/>
            </a:rPr>
            <a:t>2. Discontinuation of first INSTI regimen during follow-up</a:t>
          </a:r>
          <a:endParaRPr lang="en-GB" sz="3100" dirty="0">
            <a:solidFill>
              <a:schemeClr val="tx1"/>
            </a:solidFill>
            <a:latin typeface="Albany AMT" panose="020B0604020202020204" pitchFamily="34" charset="0"/>
            <a:cs typeface="Albany AMT" panose="020B0604020202020204" pitchFamily="34" charset="0"/>
          </a:endParaRPr>
        </a:p>
      </dgm:t>
    </dgm:pt>
    <dgm:pt modelId="{99FE2879-68E4-4ED8-A80B-EB62CAEC85D4}" type="parTrans" cxnId="{8348D3C4-44D6-444D-9BF4-87434F966514}">
      <dgm:prSet/>
      <dgm:spPr/>
      <dgm:t>
        <a:bodyPr/>
        <a:lstStyle/>
        <a:p>
          <a:endParaRPr lang="en-GB" sz="3100"/>
        </a:p>
      </dgm:t>
    </dgm:pt>
    <dgm:pt modelId="{A0D609AF-53C2-4DD2-BD6A-6CA0C2B7C714}" type="sibTrans" cxnId="{8348D3C4-44D6-444D-9BF4-87434F966514}">
      <dgm:prSet/>
      <dgm:spPr/>
      <dgm:t>
        <a:bodyPr/>
        <a:lstStyle/>
        <a:p>
          <a:endParaRPr lang="en-GB" sz="3100"/>
        </a:p>
      </dgm:t>
    </dgm:pt>
    <dgm:pt modelId="{832A7DDE-E9D1-4522-8B38-D1A9A388B37D}">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tx1"/>
          </a:solidFill>
        </a:ln>
      </dgm:spPr>
      <dgm:t>
        <a:bodyPr/>
        <a:lstStyle/>
        <a:p>
          <a:pPr>
            <a:buNone/>
          </a:pPr>
          <a:r>
            <a:rPr lang="en-US" altLang="en-US" sz="2400" dirty="0">
              <a:solidFill>
                <a:schemeClr val="tx1"/>
              </a:solidFill>
              <a:latin typeface="Albany AMT" panose="020B0604020202020204" pitchFamily="34" charset="0"/>
              <a:ea typeface="Calibri" panose="020F0502020204030204" pitchFamily="34" charset="0"/>
              <a:cs typeface="Albany AMT" panose="020B0604020202020204" pitchFamily="34" charset="0"/>
            </a:rPr>
            <a:t>Cox proportional hazards models was used to assess factors associated with time to discontinuation</a:t>
          </a:r>
        </a:p>
      </dgm:t>
    </dgm:pt>
    <dgm:pt modelId="{4F7006B4-FD35-4882-A11B-3D833B76C972}" type="sibTrans" cxnId="{D1B35A09-263E-40D0-9ADF-02CF9C3ACFD1}">
      <dgm:prSet/>
      <dgm:spPr/>
      <dgm:t>
        <a:bodyPr/>
        <a:lstStyle/>
        <a:p>
          <a:endParaRPr lang="en-GB"/>
        </a:p>
      </dgm:t>
    </dgm:pt>
    <dgm:pt modelId="{B34EC5C2-CCF7-4991-90B7-F23B7ACB851D}" type="parTrans" cxnId="{D1B35A09-263E-40D0-9ADF-02CF9C3ACFD1}">
      <dgm:prSet>
        <dgm:style>
          <a:lnRef idx="2">
            <a:schemeClr val="dk1"/>
          </a:lnRef>
          <a:fillRef idx="0">
            <a:schemeClr val="dk1"/>
          </a:fillRef>
          <a:effectRef idx="1">
            <a:schemeClr val="dk1"/>
          </a:effectRef>
          <a:fontRef idx="minor">
            <a:schemeClr val="tx1"/>
          </a:fontRef>
        </dgm:style>
      </dgm:prSet>
      <dgm:spPr/>
      <dgm:t>
        <a:bodyPr/>
        <a:lstStyle/>
        <a:p>
          <a:endParaRPr lang="en-GB"/>
        </a:p>
      </dgm:t>
    </dgm:pt>
    <dgm:pt modelId="{284954F2-7930-434F-8A96-B37DC9CA23D8}" type="pres">
      <dgm:prSet presAssocID="{9F68C947-080D-4E3A-9E06-AC5AE5F71D38}" presName="diagram" presStyleCnt="0">
        <dgm:presLayoutVars>
          <dgm:chPref val="1"/>
          <dgm:dir/>
          <dgm:animOne val="branch"/>
          <dgm:animLvl val="lvl"/>
          <dgm:resizeHandles/>
        </dgm:presLayoutVars>
      </dgm:prSet>
      <dgm:spPr/>
    </dgm:pt>
    <dgm:pt modelId="{09034E64-A581-4864-8508-D91496CF2A47}" type="pres">
      <dgm:prSet presAssocID="{0F3ED5C4-AEEB-4A25-BC70-6C1304A8B092}" presName="root" presStyleCnt="0"/>
      <dgm:spPr/>
    </dgm:pt>
    <dgm:pt modelId="{69DF526F-B06E-4A1B-AB72-788C7A660DD1}" type="pres">
      <dgm:prSet presAssocID="{0F3ED5C4-AEEB-4A25-BC70-6C1304A8B092}" presName="rootComposite" presStyleCnt="0"/>
      <dgm:spPr/>
    </dgm:pt>
    <dgm:pt modelId="{DA9882AD-09AA-4701-832B-61D5CF9B20EF}" type="pres">
      <dgm:prSet presAssocID="{0F3ED5C4-AEEB-4A25-BC70-6C1304A8B092}" presName="rootText" presStyleLbl="node1" presStyleIdx="0" presStyleCnt="1" custScaleX="306425" custLinFactNeighborY="-38991"/>
      <dgm:spPr/>
    </dgm:pt>
    <dgm:pt modelId="{3B35D077-AC26-44B7-AD9A-8CB0CFA6C122}" type="pres">
      <dgm:prSet presAssocID="{0F3ED5C4-AEEB-4A25-BC70-6C1304A8B092}" presName="rootConnector" presStyleLbl="node1" presStyleIdx="0" presStyleCnt="1"/>
      <dgm:spPr/>
    </dgm:pt>
    <dgm:pt modelId="{72D0BC48-08E6-4D76-A19D-DAFBA0B646DD}" type="pres">
      <dgm:prSet presAssocID="{0F3ED5C4-AEEB-4A25-BC70-6C1304A8B092}" presName="childShape" presStyleCnt="0"/>
      <dgm:spPr/>
    </dgm:pt>
    <dgm:pt modelId="{B0AC828B-8251-41F6-B1C3-0519FBC8DAC1}" type="pres">
      <dgm:prSet presAssocID="{B34EC5C2-CCF7-4991-90B7-F23B7ACB851D}" presName="Name13" presStyleLbl="parChTrans1D2" presStyleIdx="0" presStyleCnt="1"/>
      <dgm:spPr/>
    </dgm:pt>
    <dgm:pt modelId="{4C4F76CB-593C-4C0E-BD8C-8323A6F9C174}" type="pres">
      <dgm:prSet presAssocID="{832A7DDE-E9D1-4522-8B38-D1A9A388B37D}" presName="childText" presStyleLbl="bgAcc1" presStyleIdx="0" presStyleCnt="1" custScaleX="349546" custScaleY="100799">
        <dgm:presLayoutVars>
          <dgm:bulletEnabled val="1"/>
        </dgm:presLayoutVars>
      </dgm:prSet>
      <dgm:spPr/>
    </dgm:pt>
  </dgm:ptLst>
  <dgm:cxnLst>
    <dgm:cxn modelId="{D60C8D01-3E9F-4A2C-BBC4-A6DCE2CF9FAC}" type="presOf" srcId="{0F3ED5C4-AEEB-4A25-BC70-6C1304A8B092}" destId="{DA9882AD-09AA-4701-832B-61D5CF9B20EF}" srcOrd="0" destOrd="0" presId="urn:microsoft.com/office/officeart/2005/8/layout/hierarchy3"/>
    <dgm:cxn modelId="{D1B35A09-263E-40D0-9ADF-02CF9C3ACFD1}" srcId="{0F3ED5C4-AEEB-4A25-BC70-6C1304A8B092}" destId="{832A7DDE-E9D1-4522-8B38-D1A9A388B37D}" srcOrd="0" destOrd="0" parTransId="{B34EC5C2-CCF7-4991-90B7-F23B7ACB851D}" sibTransId="{4F7006B4-FD35-4882-A11B-3D833B76C972}"/>
    <dgm:cxn modelId="{56CE8E1C-DDFD-4A40-97B3-FFA2AF8BE2CA}" type="presOf" srcId="{832A7DDE-E9D1-4522-8B38-D1A9A388B37D}" destId="{4C4F76CB-593C-4C0E-BD8C-8323A6F9C174}" srcOrd="0" destOrd="0" presId="urn:microsoft.com/office/officeart/2005/8/layout/hierarchy3"/>
    <dgm:cxn modelId="{18D73782-2E2C-461D-9A71-06D0943F3247}" type="presOf" srcId="{0F3ED5C4-AEEB-4A25-BC70-6C1304A8B092}" destId="{3B35D077-AC26-44B7-AD9A-8CB0CFA6C122}" srcOrd="1" destOrd="0" presId="urn:microsoft.com/office/officeart/2005/8/layout/hierarchy3"/>
    <dgm:cxn modelId="{8348D3C4-44D6-444D-9BF4-87434F966514}" srcId="{9F68C947-080D-4E3A-9E06-AC5AE5F71D38}" destId="{0F3ED5C4-AEEB-4A25-BC70-6C1304A8B092}" srcOrd="0" destOrd="0" parTransId="{99FE2879-68E4-4ED8-A80B-EB62CAEC85D4}" sibTransId="{A0D609AF-53C2-4DD2-BD6A-6CA0C2B7C714}"/>
    <dgm:cxn modelId="{CF2AD7D0-AD60-4E6A-B5F7-D29C42E633BC}" type="presOf" srcId="{9F68C947-080D-4E3A-9E06-AC5AE5F71D38}" destId="{284954F2-7930-434F-8A96-B37DC9CA23D8}" srcOrd="0" destOrd="0" presId="urn:microsoft.com/office/officeart/2005/8/layout/hierarchy3"/>
    <dgm:cxn modelId="{4A7680E0-F04A-4034-968B-249AD80F75ED}" type="presOf" srcId="{B34EC5C2-CCF7-4991-90B7-F23B7ACB851D}" destId="{B0AC828B-8251-41F6-B1C3-0519FBC8DAC1}" srcOrd="0" destOrd="0" presId="urn:microsoft.com/office/officeart/2005/8/layout/hierarchy3"/>
    <dgm:cxn modelId="{24AEFA41-8946-4797-86D7-226EBDC5D64E}" type="presParOf" srcId="{284954F2-7930-434F-8A96-B37DC9CA23D8}" destId="{09034E64-A581-4864-8508-D91496CF2A47}" srcOrd="0" destOrd="0" presId="urn:microsoft.com/office/officeart/2005/8/layout/hierarchy3"/>
    <dgm:cxn modelId="{CAD8F5DA-DEF1-41A8-B90E-F088F8CC9583}" type="presParOf" srcId="{09034E64-A581-4864-8508-D91496CF2A47}" destId="{69DF526F-B06E-4A1B-AB72-788C7A660DD1}" srcOrd="0" destOrd="0" presId="urn:microsoft.com/office/officeart/2005/8/layout/hierarchy3"/>
    <dgm:cxn modelId="{61098EC5-C351-4C91-A76C-7D4056703222}" type="presParOf" srcId="{69DF526F-B06E-4A1B-AB72-788C7A660DD1}" destId="{DA9882AD-09AA-4701-832B-61D5CF9B20EF}" srcOrd="0" destOrd="0" presId="urn:microsoft.com/office/officeart/2005/8/layout/hierarchy3"/>
    <dgm:cxn modelId="{1F0C4AFF-C2C9-450B-B3B4-C06011329240}" type="presParOf" srcId="{69DF526F-B06E-4A1B-AB72-788C7A660DD1}" destId="{3B35D077-AC26-44B7-AD9A-8CB0CFA6C122}" srcOrd="1" destOrd="0" presId="urn:microsoft.com/office/officeart/2005/8/layout/hierarchy3"/>
    <dgm:cxn modelId="{D875ACC2-C447-4D63-A1FA-0BC2D29B0AF6}" type="presParOf" srcId="{09034E64-A581-4864-8508-D91496CF2A47}" destId="{72D0BC48-08E6-4D76-A19D-DAFBA0B646DD}" srcOrd="1" destOrd="0" presId="urn:microsoft.com/office/officeart/2005/8/layout/hierarchy3"/>
    <dgm:cxn modelId="{6D87FBED-9860-4AAF-A8F8-71D6ECBE56E3}" type="presParOf" srcId="{72D0BC48-08E6-4D76-A19D-DAFBA0B646DD}" destId="{B0AC828B-8251-41F6-B1C3-0519FBC8DAC1}" srcOrd="0" destOrd="0" presId="urn:microsoft.com/office/officeart/2005/8/layout/hierarchy3"/>
    <dgm:cxn modelId="{1D68D466-217D-43E3-B4BF-56792CE844A6}" type="presParOf" srcId="{72D0BC48-08E6-4D76-A19D-DAFBA0B646DD}" destId="{4C4F76CB-593C-4C0E-BD8C-8323A6F9C17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882AD-09AA-4701-832B-61D5CF9B20EF}">
      <dsp:nvSpPr>
        <dsp:cNvPr id="0" name=""/>
        <dsp:cNvSpPr/>
      </dsp:nvSpPr>
      <dsp:spPr>
        <a:xfrm>
          <a:off x="2661" y="786289"/>
          <a:ext cx="10079595" cy="1644708"/>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Albany AMT" panose="020B0604020202020204" pitchFamily="34" charset="0"/>
              <a:cs typeface="Albany AMT" panose="020B0604020202020204" pitchFamily="34" charset="0"/>
            </a:rPr>
            <a:t>1. Uptake of DTG, EVG/c, or RAL</a:t>
          </a:r>
          <a:endParaRPr lang="en-GB" sz="3100" kern="1200" dirty="0">
            <a:solidFill>
              <a:schemeClr val="tx1"/>
            </a:solidFill>
            <a:latin typeface="Albany AMT" panose="020B0604020202020204" pitchFamily="34" charset="0"/>
            <a:cs typeface="Albany AMT" panose="020B0604020202020204" pitchFamily="34" charset="0"/>
          </a:endParaRPr>
        </a:p>
      </dsp:txBody>
      <dsp:txXfrm>
        <a:off x="50833" y="834461"/>
        <a:ext cx="9983251" cy="1548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882AD-09AA-4701-832B-61D5CF9B20EF}">
      <dsp:nvSpPr>
        <dsp:cNvPr id="0" name=""/>
        <dsp:cNvSpPr/>
      </dsp:nvSpPr>
      <dsp:spPr>
        <a:xfrm>
          <a:off x="6079" y="0"/>
          <a:ext cx="9053529" cy="1477283"/>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Albany AMT" panose="020B0604020202020204" pitchFamily="34" charset="0"/>
              <a:cs typeface="Albany AMT" panose="020B0604020202020204" pitchFamily="34" charset="0"/>
            </a:rPr>
            <a:t>1. Uptake of DTG, EVG/c, or RAL</a:t>
          </a:r>
          <a:endParaRPr lang="en-GB" sz="3100" kern="1200" dirty="0">
            <a:solidFill>
              <a:schemeClr val="tx1"/>
            </a:solidFill>
            <a:latin typeface="Albany AMT" panose="020B0604020202020204" pitchFamily="34" charset="0"/>
            <a:cs typeface="Albany AMT" panose="020B0604020202020204" pitchFamily="34" charset="0"/>
          </a:endParaRPr>
        </a:p>
      </dsp:txBody>
      <dsp:txXfrm>
        <a:off x="49347" y="43268"/>
        <a:ext cx="8966993" cy="1390747"/>
      </dsp:txXfrm>
    </dsp:sp>
    <dsp:sp modelId="{B0AC828B-8251-41F6-B1C3-0519FBC8DAC1}">
      <dsp:nvSpPr>
        <dsp:cNvPr id="0" name=""/>
        <dsp:cNvSpPr/>
      </dsp:nvSpPr>
      <dsp:spPr>
        <a:xfrm>
          <a:off x="911432" y="1477283"/>
          <a:ext cx="905352" cy="1695951"/>
        </a:xfrm>
        <a:custGeom>
          <a:avLst/>
          <a:gdLst/>
          <a:ahLst/>
          <a:cxnLst/>
          <a:rect l="0" t="0" r="0" b="0"/>
          <a:pathLst>
            <a:path>
              <a:moveTo>
                <a:pt x="0" y="0"/>
              </a:moveTo>
              <a:lnTo>
                <a:pt x="0" y="1695951"/>
              </a:lnTo>
              <a:lnTo>
                <a:pt x="905352" y="1695951"/>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sp>
    <dsp:sp modelId="{4C4F76CB-593C-4C0E-BD8C-8323A6F9C174}">
      <dsp:nvSpPr>
        <dsp:cNvPr id="0" name=""/>
        <dsp:cNvSpPr/>
      </dsp:nvSpPr>
      <dsp:spPr>
        <a:xfrm>
          <a:off x="1816785" y="2166458"/>
          <a:ext cx="8262054" cy="2013551"/>
        </a:xfrm>
        <a:prstGeom prst="roundRect">
          <a:avLst>
            <a:gd name="adj" fmla="val 10000"/>
          </a:avLst>
        </a:prstGeom>
        <a:solidFill>
          <a:schemeClr val="accent5"/>
        </a:solidFill>
        <a:ln w="12700" cap="flat" cmpd="sng" algn="ctr">
          <a:solidFill>
            <a:schemeClr val="tx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lbany AMT" panose="020B0604020202020204" pitchFamily="34" charset="0"/>
              <a:cs typeface="Albany AMT" panose="020B0604020202020204" pitchFamily="34" charset="0"/>
            </a:rPr>
            <a:t>Multinomial logistic regression was used to assess associations between baseline* characteristics and the likelihood of starting:</a:t>
          </a:r>
        </a:p>
        <a:p>
          <a:pPr marL="0" lvl="0" indent="0" algn="ctr" defTabSz="1066800">
            <a:lnSpc>
              <a:spcPct val="90000"/>
            </a:lnSpc>
            <a:spcBef>
              <a:spcPct val="0"/>
            </a:spcBef>
            <a:spcAft>
              <a:spcPct val="35000"/>
            </a:spcAft>
            <a:buFont typeface="Arial" panose="020B0604020202020204" pitchFamily="34" charset="0"/>
            <a:buNone/>
          </a:pPr>
          <a:r>
            <a:rPr lang="en-US" sz="2400" kern="1200" dirty="0">
              <a:solidFill>
                <a:schemeClr val="tx1"/>
              </a:solidFill>
              <a:latin typeface="Albany AMT" panose="020B0604020202020204" pitchFamily="34" charset="0"/>
              <a:cs typeface="Albany AMT" panose="020B0604020202020204" pitchFamily="34" charset="0"/>
            </a:rPr>
            <a:t>RAL vs DTG</a:t>
          </a:r>
        </a:p>
        <a:p>
          <a:pPr marL="0" lvl="0" indent="0" algn="ctr" defTabSz="1066800">
            <a:lnSpc>
              <a:spcPct val="90000"/>
            </a:lnSpc>
            <a:spcBef>
              <a:spcPct val="0"/>
            </a:spcBef>
            <a:spcAft>
              <a:spcPct val="35000"/>
            </a:spcAft>
            <a:buFont typeface="Arial" panose="020B0604020202020204" pitchFamily="34" charset="0"/>
            <a:buNone/>
          </a:pPr>
          <a:r>
            <a:rPr lang="en-US" sz="2400" kern="1200" dirty="0">
              <a:solidFill>
                <a:schemeClr val="tx1"/>
              </a:solidFill>
              <a:latin typeface="Albany AMT" panose="020B0604020202020204" pitchFamily="34" charset="0"/>
              <a:cs typeface="Albany AMT" panose="020B0604020202020204" pitchFamily="34" charset="0"/>
            </a:rPr>
            <a:t>EVG/c vs DTG</a:t>
          </a:r>
          <a:endParaRPr lang="en-US" altLang="en-US" sz="2400" kern="1200" dirty="0">
            <a:solidFill>
              <a:schemeClr val="tx1"/>
            </a:solidFill>
            <a:latin typeface="Albany AMT" panose="020B0604020202020204" pitchFamily="34" charset="0"/>
            <a:ea typeface="Calibri" panose="020F0502020204030204" pitchFamily="34" charset="0"/>
            <a:cs typeface="Albany AMT" panose="020B0604020202020204" pitchFamily="34" charset="0"/>
          </a:endParaRPr>
        </a:p>
      </dsp:txBody>
      <dsp:txXfrm>
        <a:off x="1875760" y="2225433"/>
        <a:ext cx="8144104" cy="1895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882AD-09AA-4701-832B-61D5CF9B20EF}">
      <dsp:nvSpPr>
        <dsp:cNvPr id="0" name=""/>
        <dsp:cNvSpPr/>
      </dsp:nvSpPr>
      <dsp:spPr>
        <a:xfrm>
          <a:off x="2661" y="786289"/>
          <a:ext cx="10079595" cy="1644708"/>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Albany AMT" panose="020B0604020202020204" pitchFamily="34" charset="0"/>
              <a:cs typeface="Albany AMT" panose="020B0604020202020204" pitchFamily="34" charset="0"/>
            </a:rPr>
            <a:t>2. Discontinuation of first INSTI regimen during follow-up</a:t>
          </a:r>
          <a:endParaRPr lang="en-GB" sz="3100" kern="1200" dirty="0">
            <a:solidFill>
              <a:schemeClr val="tx1"/>
            </a:solidFill>
            <a:latin typeface="Albany AMT" panose="020B0604020202020204" pitchFamily="34" charset="0"/>
            <a:cs typeface="Albany AMT" panose="020B0604020202020204" pitchFamily="34" charset="0"/>
          </a:endParaRPr>
        </a:p>
      </dsp:txBody>
      <dsp:txXfrm>
        <a:off x="50833" y="834461"/>
        <a:ext cx="9983251" cy="1548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882AD-09AA-4701-832B-61D5CF9B20EF}">
      <dsp:nvSpPr>
        <dsp:cNvPr id="0" name=""/>
        <dsp:cNvSpPr/>
      </dsp:nvSpPr>
      <dsp:spPr>
        <a:xfrm>
          <a:off x="2661" y="786289"/>
          <a:ext cx="10079595" cy="1644708"/>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Albany AMT" panose="020B0604020202020204" pitchFamily="34" charset="0"/>
              <a:cs typeface="Albany AMT" panose="020B0604020202020204" pitchFamily="34" charset="0"/>
            </a:rPr>
            <a:t>2. Discontinuation of first INSTI regimen during follow-up</a:t>
          </a:r>
          <a:endParaRPr lang="en-GB" sz="3100" kern="1200" dirty="0">
            <a:solidFill>
              <a:schemeClr val="tx1"/>
            </a:solidFill>
            <a:latin typeface="Albany AMT" panose="020B0604020202020204" pitchFamily="34" charset="0"/>
            <a:cs typeface="Albany AMT" panose="020B0604020202020204" pitchFamily="34" charset="0"/>
          </a:endParaRPr>
        </a:p>
      </dsp:txBody>
      <dsp:txXfrm>
        <a:off x="50833" y="834461"/>
        <a:ext cx="9983251" cy="1548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882AD-09AA-4701-832B-61D5CF9B20EF}">
      <dsp:nvSpPr>
        <dsp:cNvPr id="0" name=""/>
        <dsp:cNvSpPr/>
      </dsp:nvSpPr>
      <dsp:spPr>
        <a:xfrm>
          <a:off x="6079" y="6079"/>
          <a:ext cx="9053529" cy="1477283"/>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Albany AMT" panose="020B0604020202020204" pitchFamily="34" charset="0"/>
              <a:cs typeface="Albany AMT" panose="020B0604020202020204" pitchFamily="34" charset="0"/>
            </a:rPr>
            <a:t>2. Discontinuation of first INSTI regimen during follow-up</a:t>
          </a:r>
          <a:endParaRPr lang="en-GB" sz="3100" kern="1200" dirty="0">
            <a:solidFill>
              <a:schemeClr val="tx1"/>
            </a:solidFill>
            <a:latin typeface="Albany AMT" panose="020B0604020202020204" pitchFamily="34" charset="0"/>
            <a:cs typeface="Albany AMT" panose="020B0604020202020204" pitchFamily="34" charset="0"/>
          </a:endParaRPr>
        </a:p>
      </dsp:txBody>
      <dsp:txXfrm>
        <a:off x="49347" y="49347"/>
        <a:ext cx="8966993" cy="1390747"/>
      </dsp:txXfrm>
    </dsp:sp>
    <dsp:sp modelId="{B0AC828B-8251-41F6-B1C3-0519FBC8DAC1}">
      <dsp:nvSpPr>
        <dsp:cNvPr id="0" name=""/>
        <dsp:cNvSpPr/>
      </dsp:nvSpPr>
      <dsp:spPr>
        <a:xfrm>
          <a:off x="911432" y="1483362"/>
          <a:ext cx="905352" cy="1689871"/>
        </a:xfrm>
        <a:custGeom>
          <a:avLst/>
          <a:gdLst/>
          <a:ahLst/>
          <a:cxnLst/>
          <a:rect l="0" t="0" r="0" b="0"/>
          <a:pathLst>
            <a:path>
              <a:moveTo>
                <a:pt x="0" y="0"/>
              </a:moveTo>
              <a:lnTo>
                <a:pt x="0" y="1689871"/>
              </a:lnTo>
              <a:lnTo>
                <a:pt x="905352" y="1689871"/>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sp>
    <dsp:sp modelId="{4C4F76CB-593C-4C0E-BD8C-8323A6F9C174}">
      <dsp:nvSpPr>
        <dsp:cNvPr id="0" name=""/>
        <dsp:cNvSpPr/>
      </dsp:nvSpPr>
      <dsp:spPr>
        <a:xfrm>
          <a:off x="1816785" y="2428691"/>
          <a:ext cx="8262054" cy="1489086"/>
        </a:xfrm>
        <a:prstGeom prst="roundRect">
          <a:avLst>
            <a:gd name="adj" fmla="val 10000"/>
          </a:avLst>
        </a:prstGeom>
        <a:solidFill>
          <a:schemeClr val="accent5"/>
        </a:solidFill>
        <a:ln w="12700" cap="flat" cmpd="sng" algn="ctr">
          <a:solidFill>
            <a:schemeClr val="tx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solidFill>
                <a:schemeClr val="tx1"/>
              </a:solidFill>
              <a:latin typeface="Albany AMT" panose="020B0604020202020204" pitchFamily="34" charset="0"/>
              <a:ea typeface="Calibri" panose="020F0502020204030204" pitchFamily="34" charset="0"/>
              <a:cs typeface="Albany AMT" panose="020B0604020202020204" pitchFamily="34" charset="0"/>
            </a:rPr>
            <a:t>Cox proportional hazards models was used to assess factors associated with time to discontinuation</a:t>
          </a:r>
        </a:p>
      </dsp:txBody>
      <dsp:txXfrm>
        <a:off x="1860399" y="2472305"/>
        <a:ext cx="8174826" cy="14018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B85D60E-A7B7-4FAB-BD27-52232800B51F}"/>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E94E8817-FE52-43E8-A1E7-C6124FF330A1}"/>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F1002B5-515B-4DE3-A339-9A255ACB5058}" type="datetimeFigureOut">
              <a:rPr lang="da-DK" smtClean="0"/>
              <a:t>04-11-2019</a:t>
            </a:fld>
            <a:endParaRPr lang="da-DK"/>
          </a:p>
        </p:txBody>
      </p:sp>
      <p:sp>
        <p:nvSpPr>
          <p:cNvPr id="4" name="Pladsholder til sidefod 3">
            <a:extLst>
              <a:ext uri="{FF2B5EF4-FFF2-40B4-BE49-F238E27FC236}">
                <a16:creationId xmlns:a16="http://schemas.microsoft.com/office/drawing/2014/main" id="{58B5D3BD-AEF5-4C1D-A663-0389C6694D94}"/>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EEA66B81-86E5-4D2C-9E50-BCC553E13306}"/>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2D5A864F-2338-46B9-B2A9-D86FE2411E40}" type="slidenum">
              <a:rPr lang="da-DK" smtClean="0"/>
              <a:t>‹#›</a:t>
            </a:fld>
            <a:endParaRPr lang="da-DK"/>
          </a:p>
        </p:txBody>
      </p:sp>
    </p:spTree>
    <p:extLst>
      <p:ext uri="{BB962C8B-B14F-4D97-AF65-F5344CB8AC3E}">
        <p14:creationId xmlns:p14="http://schemas.microsoft.com/office/powerpoint/2010/main" val="248105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7C9F040-44CE-4324-B7EB-B7E6B81B3CBD}" type="datetimeFigureOut">
              <a:rPr lang="en-GB" smtClean="0"/>
              <a:t>04/11/2019</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AC87D129-5E1D-4ED2-9BDA-EB245F283DF6}" type="slidenum">
              <a:rPr lang="en-GB" smtClean="0"/>
              <a:t>‹#›</a:t>
            </a:fld>
            <a:endParaRPr lang="en-GB"/>
          </a:p>
        </p:txBody>
      </p:sp>
    </p:spTree>
    <p:extLst>
      <p:ext uri="{BB962C8B-B14F-4D97-AF65-F5344CB8AC3E}">
        <p14:creationId xmlns:p14="http://schemas.microsoft.com/office/powerpoint/2010/main" val="360518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1</a:t>
            </a:fld>
            <a:endParaRPr lang="en-GB"/>
          </a:p>
        </p:txBody>
      </p:sp>
    </p:spTree>
    <p:extLst>
      <p:ext uri="{BB962C8B-B14F-4D97-AF65-F5344CB8AC3E}">
        <p14:creationId xmlns:p14="http://schemas.microsoft.com/office/powerpoint/2010/main" val="2008209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11</a:t>
            </a:fld>
            <a:endParaRPr lang="en-GB"/>
          </a:p>
        </p:txBody>
      </p:sp>
    </p:spTree>
    <p:extLst>
      <p:ext uri="{BB962C8B-B14F-4D97-AF65-F5344CB8AC3E}">
        <p14:creationId xmlns:p14="http://schemas.microsoft.com/office/powerpoint/2010/main" val="3895064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87D129-5E1D-4ED2-9BDA-EB245F283DF6}" type="slidenum">
              <a:rPr lang="en-GB" smtClean="0"/>
              <a:t>12</a:t>
            </a:fld>
            <a:endParaRPr lang="en-GB"/>
          </a:p>
        </p:txBody>
      </p:sp>
    </p:spTree>
    <p:extLst>
      <p:ext uri="{BB962C8B-B14F-4D97-AF65-F5344CB8AC3E}">
        <p14:creationId xmlns:p14="http://schemas.microsoft.com/office/powerpoint/2010/main" val="180657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87D129-5E1D-4ED2-9BDA-EB245F283DF6}" type="slidenum">
              <a:rPr lang="en-GB" smtClean="0"/>
              <a:t>13</a:t>
            </a:fld>
            <a:endParaRPr lang="en-GB"/>
          </a:p>
        </p:txBody>
      </p:sp>
    </p:spTree>
    <p:extLst>
      <p:ext uri="{BB962C8B-B14F-4D97-AF65-F5344CB8AC3E}">
        <p14:creationId xmlns:p14="http://schemas.microsoft.com/office/powerpoint/2010/main" val="211836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87D129-5E1D-4ED2-9BDA-EB245F283DF6}" type="slidenum">
              <a:rPr lang="en-GB" smtClean="0"/>
              <a:t>14</a:t>
            </a:fld>
            <a:endParaRPr lang="en-GB"/>
          </a:p>
        </p:txBody>
      </p:sp>
    </p:spTree>
    <p:extLst>
      <p:ext uri="{BB962C8B-B14F-4D97-AF65-F5344CB8AC3E}">
        <p14:creationId xmlns:p14="http://schemas.microsoft.com/office/powerpoint/2010/main" val="321797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87D129-5E1D-4ED2-9BDA-EB245F283DF6}" type="slidenum">
              <a:rPr lang="en-GB" smtClean="0"/>
              <a:t>15</a:t>
            </a:fld>
            <a:endParaRPr lang="en-GB"/>
          </a:p>
        </p:txBody>
      </p:sp>
    </p:spTree>
    <p:extLst>
      <p:ext uri="{BB962C8B-B14F-4D97-AF65-F5344CB8AC3E}">
        <p14:creationId xmlns:p14="http://schemas.microsoft.com/office/powerpoint/2010/main" val="224790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87D129-5E1D-4ED2-9BDA-EB245F283DF6}" type="slidenum">
              <a:rPr lang="en-GB" smtClean="0"/>
              <a:t>16</a:t>
            </a:fld>
            <a:endParaRPr lang="en-GB"/>
          </a:p>
        </p:txBody>
      </p:sp>
    </p:spTree>
    <p:extLst>
      <p:ext uri="{BB962C8B-B14F-4D97-AF65-F5344CB8AC3E}">
        <p14:creationId xmlns:p14="http://schemas.microsoft.com/office/powerpoint/2010/main" val="410526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20</a:t>
            </a:fld>
            <a:endParaRPr lang="en-GB"/>
          </a:p>
        </p:txBody>
      </p:sp>
    </p:spTree>
    <p:extLst>
      <p:ext uri="{BB962C8B-B14F-4D97-AF65-F5344CB8AC3E}">
        <p14:creationId xmlns:p14="http://schemas.microsoft.com/office/powerpoint/2010/main" val="299696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21</a:t>
            </a:fld>
            <a:endParaRPr lang="en-GB"/>
          </a:p>
        </p:txBody>
      </p:sp>
    </p:spTree>
    <p:extLst>
      <p:ext uri="{BB962C8B-B14F-4D97-AF65-F5344CB8AC3E}">
        <p14:creationId xmlns:p14="http://schemas.microsoft.com/office/powerpoint/2010/main" val="2069815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25</a:t>
            </a:fld>
            <a:endParaRPr lang="en-GB"/>
          </a:p>
        </p:txBody>
      </p:sp>
    </p:spTree>
    <p:extLst>
      <p:ext uri="{BB962C8B-B14F-4D97-AF65-F5344CB8AC3E}">
        <p14:creationId xmlns:p14="http://schemas.microsoft.com/office/powerpoint/2010/main" val="3806556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26</a:t>
            </a:fld>
            <a:endParaRPr lang="en-GB"/>
          </a:p>
        </p:txBody>
      </p:sp>
    </p:spTree>
    <p:extLst>
      <p:ext uri="{BB962C8B-B14F-4D97-AF65-F5344CB8AC3E}">
        <p14:creationId xmlns:p14="http://schemas.microsoft.com/office/powerpoint/2010/main" val="393405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3</a:t>
            </a:fld>
            <a:endParaRPr lang="en-GB"/>
          </a:p>
        </p:txBody>
      </p:sp>
    </p:spTree>
    <p:extLst>
      <p:ext uri="{BB962C8B-B14F-4D97-AF65-F5344CB8AC3E}">
        <p14:creationId xmlns:p14="http://schemas.microsoft.com/office/powerpoint/2010/main" val="3188508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27</a:t>
            </a:fld>
            <a:endParaRPr lang="en-GB"/>
          </a:p>
        </p:txBody>
      </p:sp>
    </p:spTree>
    <p:extLst>
      <p:ext uri="{BB962C8B-B14F-4D97-AF65-F5344CB8AC3E}">
        <p14:creationId xmlns:p14="http://schemas.microsoft.com/office/powerpoint/2010/main" val="3973903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30</a:t>
            </a:fld>
            <a:endParaRPr lang="en-GB"/>
          </a:p>
        </p:txBody>
      </p:sp>
    </p:spTree>
    <p:extLst>
      <p:ext uri="{BB962C8B-B14F-4D97-AF65-F5344CB8AC3E}">
        <p14:creationId xmlns:p14="http://schemas.microsoft.com/office/powerpoint/2010/main" val="412853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4</a:t>
            </a:fld>
            <a:endParaRPr lang="en-GB"/>
          </a:p>
        </p:txBody>
      </p:sp>
    </p:spTree>
    <p:extLst>
      <p:ext uri="{BB962C8B-B14F-4D97-AF65-F5344CB8AC3E}">
        <p14:creationId xmlns:p14="http://schemas.microsoft.com/office/powerpoint/2010/main" val="96467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5</a:t>
            </a:fld>
            <a:endParaRPr lang="en-GB"/>
          </a:p>
        </p:txBody>
      </p:sp>
    </p:spTree>
    <p:extLst>
      <p:ext uri="{BB962C8B-B14F-4D97-AF65-F5344CB8AC3E}">
        <p14:creationId xmlns:p14="http://schemas.microsoft.com/office/powerpoint/2010/main" val="225658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6</a:t>
            </a:fld>
            <a:endParaRPr lang="en-GB"/>
          </a:p>
        </p:txBody>
      </p:sp>
    </p:spTree>
    <p:extLst>
      <p:ext uri="{BB962C8B-B14F-4D97-AF65-F5344CB8AC3E}">
        <p14:creationId xmlns:p14="http://schemas.microsoft.com/office/powerpoint/2010/main" val="256972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7</a:t>
            </a:fld>
            <a:endParaRPr lang="en-GB"/>
          </a:p>
        </p:txBody>
      </p:sp>
    </p:spTree>
    <p:extLst>
      <p:ext uri="{BB962C8B-B14F-4D97-AF65-F5344CB8AC3E}">
        <p14:creationId xmlns:p14="http://schemas.microsoft.com/office/powerpoint/2010/main" val="2350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8</a:t>
            </a:fld>
            <a:endParaRPr lang="en-GB"/>
          </a:p>
        </p:txBody>
      </p:sp>
    </p:spTree>
    <p:extLst>
      <p:ext uri="{BB962C8B-B14F-4D97-AF65-F5344CB8AC3E}">
        <p14:creationId xmlns:p14="http://schemas.microsoft.com/office/powerpoint/2010/main" val="332928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87D129-5E1D-4ED2-9BDA-EB245F283DF6}" type="slidenum">
              <a:rPr lang="en-GB" smtClean="0"/>
              <a:t>9</a:t>
            </a:fld>
            <a:endParaRPr lang="en-GB"/>
          </a:p>
        </p:txBody>
      </p:sp>
    </p:spTree>
    <p:extLst>
      <p:ext uri="{BB962C8B-B14F-4D97-AF65-F5344CB8AC3E}">
        <p14:creationId xmlns:p14="http://schemas.microsoft.com/office/powerpoint/2010/main" val="21459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87D129-5E1D-4ED2-9BDA-EB245F283DF6}" type="slidenum">
              <a:rPr lang="en-GB" smtClean="0"/>
              <a:t>10</a:t>
            </a:fld>
            <a:endParaRPr lang="en-GB"/>
          </a:p>
        </p:txBody>
      </p:sp>
    </p:spTree>
    <p:extLst>
      <p:ext uri="{BB962C8B-B14F-4D97-AF65-F5344CB8AC3E}">
        <p14:creationId xmlns:p14="http://schemas.microsoft.com/office/powerpoint/2010/main" val="88647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557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092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268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slide">
    <p:bg>
      <p:bgPr>
        <a:gradFill>
          <a:gsLst>
            <a:gs pos="44000">
              <a:schemeClr val="tx1"/>
            </a:gs>
            <a:gs pos="100000">
              <a:srgbClr val="005F86"/>
            </a:gs>
            <a:gs pos="77000">
              <a:srgbClr val="005F86"/>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3311553"/>
            <a:ext cx="9144000" cy="859932"/>
          </a:xfrm>
        </p:spPr>
        <p:txBody>
          <a:bodyPr>
            <a:normAutofit/>
          </a:bodyPr>
          <a:lstStyle>
            <a:lvl1pPr marL="0" indent="0" algn="ctr">
              <a:buNone/>
              <a:defRPr sz="6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Title</a:t>
            </a:r>
          </a:p>
          <a:p>
            <a:endParaRPr lang="da-DK" dirty="0"/>
          </a:p>
          <a:p>
            <a:endParaRPr lang="en-US" dirty="0"/>
          </a:p>
        </p:txBody>
      </p:sp>
      <p:sp>
        <p:nvSpPr>
          <p:cNvPr id="8" name="Pladsholder til sidefod 15">
            <a:extLst>
              <a:ext uri="{FF2B5EF4-FFF2-40B4-BE49-F238E27FC236}">
                <a16:creationId xmlns:a16="http://schemas.microsoft.com/office/drawing/2014/main" id="{22939CAF-39EA-4422-ABF8-E3FE6A16B921}"/>
              </a:ext>
            </a:extLst>
          </p:cNvPr>
          <p:cNvSpPr>
            <a:spLocks noGrp="1"/>
          </p:cNvSpPr>
          <p:nvPr>
            <p:ph type="ftr" sz="quarter" idx="3"/>
          </p:nvPr>
        </p:nvSpPr>
        <p:spPr>
          <a:xfrm>
            <a:off x="8006751" y="6369637"/>
            <a:ext cx="4114800" cy="365125"/>
          </a:xfrm>
          <a:prstGeom prst="rect">
            <a:avLst/>
          </a:prstGeom>
        </p:spPr>
        <p:txBody>
          <a:bodyPr vert="horz" lIns="91440" tIns="45720" rIns="91440" bIns="45720" rtlCol="0" anchor="ctr"/>
          <a:lstStyle>
            <a:lvl1pPr algn="ctr">
              <a:defRPr sz="1600">
                <a:solidFill>
                  <a:schemeClr val="accent3">
                    <a:lumMod val="60000"/>
                    <a:lumOff val="40000"/>
                  </a:schemeClr>
                </a:solidFill>
              </a:defRPr>
            </a:lvl1pPr>
          </a:lstStyle>
          <a:p>
            <a:r>
              <a:rPr lang="da-DK" dirty="0"/>
              <a:t>Conference/meeting, city, Date</a:t>
            </a:r>
          </a:p>
        </p:txBody>
      </p:sp>
      <p:pic>
        <p:nvPicPr>
          <p:cNvPr id="10" name="Billede 9">
            <a:extLst>
              <a:ext uri="{FF2B5EF4-FFF2-40B4-BE49-F238E27FC236}">
                <a16:creationId xmlns:a16="http://schemas.microsoft.com/office/drawing/2014/main" id="{A1DB097A-B775-44FE-8F43-E80DF88147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2089" y="438505"/>
            <a:ext cx="9407823" cy="2394765"/>
          </a:xfrm>
          <a:prstGeom prst="rect">
            <a:avLst/>
          </a:prstGeom>
        </p:spPr>
      </p:pic>
      <p:sp>
        <p:nvSpPr>
          <p:cNvPr id="18" name="Subtitle 2">
            <a:extLst>
              <a:ext uri="{FF2B5EF4-FFF2-40B4-BE49-F238E27FC236}">
                <a16:creationId xmlns:a16="http://schemas.microsoft.com/office/drawing/2014/main" id="{92EA1001-836A-4BB6-8FED-BBF26C378776}"/>
              </a:ext>
            </a:extLst>
          </p:cNvPr>
          <p:cNvSpPr txBox="1">
            <a:spLocks/>
          </p:cNvSpPr>
          <p:nvPr userDrawn="1"/>
        </p:nvSpPr>
        <p:spPr>
          <a:xfrm>
            <a:off x="1523999" y="4171485"/>
            <a:ext cx="9144000" cy="8599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a-DK" sz="6000" dirty="0"/>
          </a:p>
          <a:p>
            <a:endParaRPr lang="en-US" sz="6000" dirty="0"/>
          </a:p>
        </p:txBody>
      </p:sp>
      <p:sp>
        <p:nvSpPr>
          <p:cNvPr id="19" name="Subtitle 2">
            <a:extLst>
              <a:ext uri="{FF2B5EF4-FFF2-40B4-BE49-F238E27FC236}">
                <a16:creationId xmlns:a16="http://schemas.microsoft.com/office/drawing/2014/main" id="{6CBC1408-2572-482D-BD1F-7B013883467F}"/>
              </a:ext>
            </a:extLst>
          </p:cNvPr>
          <p:cNvSpPr txBox="1">
            <a:spLocks/>
          </p:cNvSpPr>
          <p:nvPr userDrawn="1"/>
        </p:nvSpPr>
        <p:spPr>
          <a:xfrm>
            <a:off x="1523999" y="4840593"/>
            <a:ext cx="9144000" cy="8599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a-DK" sz="6000" dirty="0"/>
          </a:p>
          <a:p>
            <a:endParaRPr lang="en-US" sz="6000" dirty="0"/>
          </a:p>
        </p:txBody>
      </p:sp>
    </p:spTree>
    <p:extLst>
      <p:ext uri="{BB962C8B-B14F-4D97-AF65-F5344CB8AC3E}">
        <p14:creationId xmlns:p14="http://schemas.microsoft.com/office/powerpoint/2010/main" val="18177260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2A791-F693-44F5-8379-296F88473648}"/>
              </a:ext>
            </a:extLst>
          </p:cNvPr>
          <p:cNvSpPr>
            <a:spLocks noGrp="1"/>
          </p:cNvSpPr>
          <p:nvPr>
            <p:ph type="title"/>
          </p:nvPr>
        </p:nvSpPr>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9C6E268F-1A50-4AC0-8AB0-31ACEE01B6D2}"/>
              </a:ext>
            </a:extLst>
          </p:cNvPr>
          <p:cNvSpPr>
            <a:spLocks noGrp="1"/>
          </p:cNvSpPr>
          <p:nvPr>
            <p:ph type="ftr" sz="quarter" idx="10"/>
          </p:nvPr>
        </p:nvSpPr>
        <p:spPr/>
        <p:txBody>
          <a:bodyPr/>
          <a:lstStyle/>
          <a:p>
            <a:r>
              <a:rPr lang="da-DK"/>
              <a:t>Conference/meeting, city, year</a:t>
            </a:r>
            <a:endParaRPr lang="da-DK" dirty="0"/>
          </a:p>
        </p:txBody>
      </p:sp>
    </p:spTree>
    <p:extLst>
      <p:ext uri="{BB962C8B-B14F-4D97-AF65-F5344CB8AC3E}">
        <p14:creationId xmlns:p14="http://schemas.microsoft.com/office/powerpoint/2010/main" val="37516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74B30905-1816-43D1-B7F8-7AAE40FD3DBF}" type="datetimeFigureOut">
              <a:rPr lang="da-DK" smtClean="0"/>
              <a:t>04-11-2019</a:t>
            </a:fld>
            <a:endParaRPr lang="da-DK" dirty="0"/>
          </a:p>
        </p:txBody>
      </p:sp>
      <p:sp>
        <p:nvSpPr>
          <p:cNvPr id="8" name="Text Placeholder 2">
            <a:extLst>
              <a:ext uri="{FF2B5EF4-FFF2-40B4-BE49-F238E27FC236}">
                <a16:creationId xmlns:a16="http://schemas.microsoft.com/office/drawing/2014/main" id="{6E1C304F-8A10-4DBE-8A3E-BAA0BAEE6656}"/>
              </a:ext>
            </a:extLst>
          </p:cNvPr>
          <p:cNvSpPr>
            <a:spLocks noGrp="1"/>
          </p:cNvSpPr>
          <p:nvPr>
            <p:ph type="body" idx="11"/>
          </p:nvPr>
        </p:nvSpPr>
        <p:spPr>
          <a:xfrm>
            <a:off x="1035051" y="47418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4229768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2716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550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977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11/4/2019</a:t>
            </a:fld>
            <a:endParaRPr lang="en-US" dirty="0"/>
          </a:p>
        </p:txBody>
      </p:sp>
      <p:sp>
        <p:nvSpPr>
          <p:cNvPr id="6" name="Footer Placeholder 5"/>
          <p:cNvSpPr>
            <a:spLocks noGrp="1"/>
          </p:cNvSpPr>
          <p:nvPr>
            <p:ph type="ftr" sz="quarter" idx="11"/>
          </p:nvPr>
        </p:nvSpPr>
        <p:spPr/>
        <p:txBody>
          <a:bodyPr/>
          <a:lstStyle/>
          <a:p>
            <a:r>
              <a:rPr lang="da-DK"/>
              <a:t>Conference/meeting, city, year</a:t>
            </a:r>
            <a:endParaRPr lang="da-DK"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5249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11/4/2019</a:t>
            </a:fld>
            <a:endParaRPr lang="en-US" dirty="0"/>
          </a:p>
        </p:txBody>
      </p:sp>
      <p:sp>
        <p:nvSpPr>
          <p:cNvPr id="8" name="Footer Placeholder 7"/>
          <p:cNvSpPr>
            <a:spLocks noGrp="1"/>
          </p:cNvSpPr>
          <p:nvPr>
            <p:ph type="ftr" sz="quarter" idx="11"/>
          </p:nvPr>
        </p:nvSpPr>
        <p:spPr/>
        <p:txBody>
          <a:bodyPr/>
          <a:lstStyle/>
          <a:p>
            <a:r>
              <a:rPr lang="da-DK"/>
              <a:t>Conference/meeting, city, year</a:t>
            </a:r>
            <a:endParaRPr lang="da-DK"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613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669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11/4/2019</a:t>
            </a:fld>
            <a:endParaRPr lang="en-US" dirty="0"/>
          </a:p>
        </p:txBody>
      </p:sp>
      <p:sp>
        <p:nvSpPr>
          <p:cNvPr id="4" name="Footer Placeholder 3"/>
          <p:cNvSpPr>
            <a:spLocks noGrp="1"/>
          </p:cNvSpPr>
          <p:nvPr>
            <p:ph type="ftr" sz="quarter" idx="11"/>
          </p:nvPr>
        </p:nvSpPr>
        <p:spPr/>
        <p:txBody>
          <a:bodyPr/>
          <a:lstStyle/>
          <a:p>
            <a:r>
              <a:rPr lang="da-DK"/>
              <a:t>Conference/meeting, city, year</a:t>
            </a:r>
            <a:endParaRPr lang="da-DK"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915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11/4/2019</a:t>
            </a:fld>
            <a:endParaRPr lang="en-US" dirty="0"/>
          </a:p>
        </p:txBody>
      </p:sp>
      <p:sp>
        <p:nvSpPr>
          <p:cNvPr id="3" name="Footer Placeholder 2"/>
          <p:cNvSpPr>
            <a:spLocks noGrp="1"/>
          </p:cNvSpPr>
          <p:nvPr>
            <p:ph type="ftr" sz="quarter" idx="11"/>
          </p:nvPr>
        </p:nvSpPr>
        <p:spPr/>
        <p:txBody>
          <a:bodyPr/>
          <a:lstStyle/>
          <a:p>
            <a:r>
              <a:rPr lang="da-DK"/>
              <a:t>Conference/meeting, city, year</a:t>
            </a:r>
            <a:endParaRPr lang="da-DK"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2062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11/4/2019</a:t>
            </a:fld>
            <a:endParaRPr lang="en-US" dirty="0"/>
          </a:p>
        </p:txBody>
      </p:sp>
      <p:sp>
        <p:nvSpPr>
          <p:cNvPr id="6" name="Footer Placeholder 5"/>
          <p:cNvSpPr>
            <a:spLocks noGrp="1"/>
          </p:cNvSpPr>
          <p:nvPr>
            <p:ph type="ftr" sz="quarter" idx="11"/>
          </p:nvPr>
        </p:nvSpPr>
        <p:spPr/>
        <p:txBody>
          <a:bodyPr/>
          <a:lstStyle/>
          <a:p>
            <a:r>
              <a:rPr lang="da-DK"/>
              <a:t>Conference/meeting, city, year</a:t>
            </a:r>
            <a:endParaRPr lang="da-DK"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32573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11/4/2019</a:t>
            </a:fld>
            <a:endParaRPr lang="en-US" dirty="0"/>
          </a:p>
        </p:txBody>
      </p:sp>
      <p:sp>
        <p:nvSpPr>
          <p:cNvPr id="6" name="Footer Placeholder 5"/>
          <p:cNvSpPr>
            <a:spLocks noGrp="1"/>
          </p:cNvSpPr>
          <p:nvPr>
            <p:ph type="ftr" sz="quarter" idx="11"/>
          </p:nvPr>
        </p:nvSpPr>
        <p:spPr/>
        <p:txBody>
          <a:bodyPr/>
          <a:lstStyle/>
          <a:p>
            <a:r>
              <a:rPr lang="da-DK"/>
              <a:t>Conference/meeting, city, year</a:t>
            </a:r>
            <a:endParaRPr lang="da-DK"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5618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8829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7011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3311553"/>
            <a:ext cx="9144000" cy="859932"/>
          </a:xfrm>
        </p:spPr>
        <p:txBody>
          <a:bodyPr>
            <a:normAutofit/>
          </a:bodyPr>
          <a:lstStyle>
            <a:lvl1pPr marL="0" indent="0" algn="ctr">
              <a:buNone/>
              <a:defRPr sz="6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Title</a:t>
            </a:r>
          </a:p>
          <a:p>
            <a:endParaRPr lang="da-DK" dirty="0"/>
          </a:p>
          <a:p>
            <a:endParaRPr lang="en-US" dirty="0"/>
          </a:p>
        </p:txBody>
      </p:sp>
      <p:sp>
        <p:nvSpPr>
          <p:cNvPr id="8" name="Pladsholder til sidefod 15">
            <a:extLst>
              <a:ext uri="{FF2B5EF4-FFF2-40B4-BE49-F238E27FC236}">
                <a16:creationId xmlns:a16="http://schemas.microsoft.com/office/drawing/2014/main" id="{22939CAF-39EA-4422-ABF8-E3FE6A16B921}"/>
              </a:ext>
            </a:extLst>
          </p:cNvPr>
          <p:cNvSpPr>
            <a:spLocks noGrp="1"/>
          </p:cNvSpPr>
          <p:nvPr>
            <p:ph type="ftr" sz="quarter" idx="3"/>
          </p:nvPr>
        </p:nvSpPr>
        <p:spPr>
          <a:xfrm>
            <a:off x="8006751" y="6369635"/>
            <a:ext cx="4114800" cy="365125"/>
          </a:xfrm>
          <a:prstGeom prst="rect">
            <a:avLst/>
          </a:prstGeom>
        </p:spPr>
        <p:txBody>
          <a:bodyPr vert="horz" lIns="91440" tIns="45720" rIns="91440" bIns="45720" rtlCol="0" anchor="ctr"/>
          <a:lstStyle>
            <a:lvl1pPr algn="ctr">
              <a:defRPr sz="1600">
                <a:solidFill>
                  <a:schemeClr val="accent3">
                    <a:lumMod val="60000"/>
                    <a:lumOff val="40000"/>
                  </a:schemeClr>
                </a:solidFill>
              </a:defRPr>
            </a:lvl1pPr>
          </a:lstStyle>
          <a:p>
            <a:r>
              <a:rPr lang="da-DK" dirty="0"/>
              <a:t>Conference/meeting, city, Date</a:t>
            </a:r>
          </a:p>
        </p:txBody>
      </p:sp>
      <p:pic>
        <p:nvPicPr>
          <p:cNvPr id="10" name="Billede 9">
            <a:extLst>
              <a:ext uri="{FF2B5EF4-FFF2-40B4-BE49-F238E27FC236}">
                <a16:creationId xmlns:a16="http://schemas.microsoft.com/office/drawing/2014/main" id="{A1DB097A-B775-44FE-8F43-E80DF88147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2087" y="438503"/>
            <a:ext cx="9407823" cy="2394765"/>
          </a:xfrm>
          <a:prstGeom prst="rect">
            <a:avLst/>
          </a:prstGeom>
        </p:spPr>
      </p:pic>
      <p:sp>
        <p:nvSpPr>
          <p:cNvPr id="18" name="Subtitle 2">
            <a:extLst>
              <a:ext uri="{FF2B5EF4-FFF2-40B4-BE49-F238E27FC236}">
                <a16:creationId xmlns:a16="http://schemas.microsoft.com/office/drawing/2014/main" id="{92EA1001-836A-4BB6-8FED-BBF26C378776}"/>
              </a:ext>
            </a:extLst>
          </p:cNvPr>
          <p:cNvSpPr txBox="1">
            <a:spLocks/>
          </p:cNvSpPr>
          <p:nvPr userDrawn="1"/>
        </p:nvSpPr>
        <p:spPr>
          <a:xfrm>
            <a:off x="1523999" y="4171485"/>
            <a:ext cx="9144000" cy="8599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a-DK" sz="6000" dirty="0"/>
          </a:p>
          <a:p>
            <a:endParaRPr lang="en-US" sz="6000" dirty="0"/>
          </a:p>
        </p:txBody>
      </p:sp>
      <p:sp>
        <p:nvSpPr>
          <p:cNvPr id="19" name="Subtitle 2">
            <a:extLst>
              <a:ext uri="{FF2B5EF4-FFF2-40B4-BE49-F238E27FC236}">
                <a16:creationId xmlns:a16="http://schemas.microsoft.com/office/drawing/2014/main" id="{6CBC1408-2572-482D-BD1F-7B013883467F}"/>
              </a:ext>
            </a:extLst>
          </p:cNvPr>
          <p:cNvSpPr txBox="1">
            <a:spLocks/>
          </p:cNvSpPr>
          <p:nvPr userDrawn="1"/>
        </p:nvSpPr>
        <p:spPr>
          <a:xfrm>
            <a:off x="1523999" y="4840593"/>
            <a:ext cx="9144000" cy="8599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a-DK" sz="6000" dirty="0"/>
          </a:p>
          <a:p>
            <a:endParaRPr lang="en-US" sz="6000" dirty="0"/>
          </a:p>
        </p:txBody>
      </p:sp>
    </p:spTree>
    <p:extLst>
      <p:ext uri="{BB962C8B-B14F-4D97-AF65-F5344CB8AC3E}">
        <p14:creationId xmlns:p14="http://schemas.microsoft.com/office/powerpoint/2010/main" val="2209623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2A791-F693-44F5-8379-296F88473648}"/>
              </a:ext>
            </a:extLst>
          </p:cNvPr>
          <p:cNvSpPr>
            <a:spLocks noGrp="1"/>
          </p:cNvSpPr>
          <p:nvPr>
            <p:ph type="title"/>
          </p:nvPr>
        </p:nvSpPr>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9C6E268F-1A50-4AC0-8AB0-31ACEE01B6D2}"/>
              </a:ext>
            </a:extLst>
          </p:cNvPr>
          <p:cNvSpPr>
            <a:spLocks noGrp="1"/>
          </p:cNvSpPr>
          <p:nvPr>
            <p:ph type="ftr" sz="quarter" idx="10"/>
          </p:nvPr>
        </p:nvSpPr>
        <p:spPr/>
        <p:txBody>
          <a:bodyPr/>
          <a:lstStyle/>
          <a:p>
            <a:r>
              <a:rPr lang="da-DK"/>
              <a:t>Conference/meeting, city, year</a:t>
            </a:r>
            <a:endParaRPr lang="da-DK" dirty="0"/>
          </a:p>
        </p:txBody>
      </p:sp>
    </p:spTree>
    <p:extLst>
      <p:ext uri="{BB962C8B-B14F-4D97-AF65-F5344CB8AC3E}">
        <p14:creationId xmlns:p14="http://schemas.microsoft.com/office/powerpoint/2010/main" val="2064053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4B30905-1816-43D1-B7F8-7AAE40FD3DBF}" type="datetimeFigureOut">
              <a:rPr lang="da-DK" smtClean="0"/>
              <a:t>04-11-2019</a:t>
            </a:fld>
            <a:endParaRPr lang="da-DK" dirty="0"/>
          </a:p>
        </p:txBody>
      </p:sp>
      <p:sp>
        <p:nvSpPr>
          <p:cNvPr id="8" name="Text Placeholder 2">
            <a:extLst>
              <a:ext uri="{FF2B5EF4-FFF2-40B4-BE49-F238E27FC236}">
                <a16:creationId xmlns:a16="http://schemas.microsoft.com/office/drawing/2014/main" id="{6E1C304F-8A10-4DBE-8A3E-BAA0BAEE6656}"/>
              </a:ext>
            </a:extLst>
          </p:cNvPr>
          <p:cNvSpPr>
            <a:spLocks noGrp="1"/>
          </p:cNvSpPr>
          <p:nvPr>
            <p:ph type="body" idx="11"/>
          </p:nvPr>
        </p:nvSpPr>
        <p:spPr>
          <a:xfrm>
            <a:off x="1035051" y="47418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187952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11/4/2019</a:t>
            </a:fld>
            <a:endParaRPr lang="en-US" dirty="0"/>
          </a:p>
        </p:txBody>
      </p:sp>
      <p:sp>
        <p:nvSpPr>
          <p:cNvPr id="5" name="Footer Placeholder 4"/>
          <p:cNvSpPr>
            <a:spLocks noGrp="1"/>
          </p:cNvSpPr>
          <p:nvPr>
            <p:ph type="ftr" sz="quarter" idx="11"/>
          </p:nvPr>
        </p:nvSpPr>
        <p:spPr/>
        <p:txBody>
          <a:bodyPr/>
          <a:lstStyle/>
          <a:p>
            <a:r>
              <a:rPr lang="da-DK"/>
              <a:t>Conference/meeting, city, year</a:t>
            </a:r>
            <a:endParaRPr lang="da-DK"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113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11/4/2019</a:t>
            </a:fld>
            <a:endParaRPr lang="en-US" dirty="0"/>
          </a:p>
        </p:txBody>
      </p:sp>
      <p:sp>
        <p:nvSpPr>
          <p:cNvPr id="6" name="Footer Placeholder 5"/>
          <p:cNvSpPr>
            <a:spLocks noGrp="1"/>
          </p:cNvSpPr>
          <p:nvPr>
            <p:ph type="ftr" sz="quarter" idx="11"/>
          </p:nvPr>
        </p:nvSpPr>
        <p:spPr/>
        <p:txBody>
          <a:bodyPr/>
          <a:lstStyle/>
          <a:p>
            <a:r>
              <a:rPr lang="da-DK"/>
              <a:t>Conference/meeting, city, year</a:t>
            </a:r>
            <a:endParaRPr lang="da-DK"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597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11/4/2019</a:t>
            </a:fld>
            <a:endParaRPr lang="en-US" dirty="0"/>
          </a:p>
        </p:txBody>
      </p:sp>
      <p:sp>
        <p:nvSpPr>
          <p:cNvPr id="8" name="Footer Placeholder 7"/>
          <p:cNvSpPr>
            <a:spLocks noGrp="1"/>
          </p:cNvSpPr>
          <p:nvPr>
            <p:ph type="ftr" sz="quarter" idx="11"/>
          </p:nvPr>
        </p:nvSpPr>
        <p:spPr/>
        <p:txBody>
          <a:bodyPr/>
          <a:lstStyle/>
          <a:p>
            <a:r>
              <a:rPr lang="da-DK"/>
              <a:t>Conference/meeting, city, year</a:t>
            </a:r>
            <a:endParaRPr lang="da-DK"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671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11/4/2019</a:t>
            </a:fld>
            <a:endParaRPr lang="en-US" dirty="0"/>
          </a:p>
        </p:txBody>
      </p:sp>
      <p:sp>
        <p:nvSpPr>
          <p:cNvPr id="4" name="Footer Placeholder 3"/>
          <p:cNvSpPr>
            <a:spLocks noGrp="1"/>
          </p:cNvSpPr>
          <p:nvPr>
            <p:ph type="ftr" sz="quarter" idx="11"/>
          </p:nvPr>
        </p:nvSpPr>
        <p:spPr/>
        <p:txBody>
          <a:bodyPr/>
          <a:lstStyle/>
          <a:p>
            <a:r>
              <a:rPr lang="da-DK"/>
              <a:t>Conference/meeting, city, year</a:t>
            </a:r>
            <a:endParaRPr lang="da-DK"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967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11/4/2019</a:t>
            </a:fld>
            <a:endParaRPr lang="en-US" dirty="0"/>
          </a:p>
        </p:txBody>
      </p:sp>
      <p:sp>
        <p:nvSpPr>
          <p:cNvPr id="3" name="Footer Placeholder 2"/>
          <p:cNvSpPr>
            <a:spLocks noGrp="1"/>
          </p:cNvSpPr>
          <p:nvPr>
            <p:ph type="ftr" sz="quarter" idx="11"/>
          </p:nvPr>
        </p:nvSpPr>
        <p:spPr/>
        <p:txBody>
          <a:bodyPr/>
          <a:lstStyle/>
          <a:p>
            <a:r>
              <a:rPr lang="da-DK"/>
              <a:t>Conference/meeting, city, year</a:t>
            </a:r>
            <a:endParaRPr lang="da-DK"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76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11/4/2019</a:t>
            </a:fld>
            <a:endParaRPr lang="en-US" dirty="0"/>
          </a:p>
        </p:txBody>
      </p:sp>
      <p:sp>
        <p:nvSpPr>
          <p:cNvPr id="6" name="Footer Placeholder 5"/>
          <p:cNvSpPr>
            <a:spLocks noGrp="1"/>
          </p:cNvSpPr>
          <p:nvPr>
            <p:ph type="ftr" sz="quarter" idx="11"/>
          </p:nvPr>
        </p:nvSpPr>
        <p:spPr/>
        <p:txBody>
          <a:bodyPr/>
          <a:lstStyle/>
          <a:p>
            <a:r>
              <a:rPr lang="da-DK"/>
              <a:t>Conference/meeting, city, year</a:t>
            </a:r>
            <a:endParaRPr lang="da-DK"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731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11/4/2019</a:t>
            </a:fld>
            <a:endParaRPr lang="en-US" dirty="0"/>
          </a:p>
        </p:txBody>
      </p:sp>
      <p:sp>
        <p:nvSpPr>
          <p:cNvPr id="6" name="Footer Placeholder 5"/>
          <p:cNvSpPr>
            <a:spLocks noGrp="1"/>
          </p:cNvSpPr>
          <p:nvPr>
            <p:ph type="ftr" sz="quarter" idx="11"/>
          </p:nvPr>
        </p:nvSpPr>
        <p:spPr/>
        <p:txBody>
          <a:bodyPr/>
          <a:lstStyle/>
          <a:p>
            <a:r>
              <a:rPr lang="da-DK"/>
              <a:t>Conference/meeting, city, year</a:t>
            </a:r>
            <a:endParaRPr lang="da-DK"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55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Conference/meeting, city, year</a:t>
            </a:r>
            <a:endParaRPr lang="da-DK"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Billede 6">
            <a:extLst>
              <a:ext uri="{FF2B5EF4-FFF2-40B4-BE49-F238E27FC236}">
                <a16:creationId xmlns:a16="http://schemas.microsoft.com/office/drawing/2014/main" id="{372E4235-58D9-4254-B149-C7CC0F98413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610601" y="52710"/>
            <a:ext cx="3354592" cy="833982"/>
          </a:xfrm>
          <a:prstGeom prst="rect">
            <a:avLst/>
          </a:prstGeom>
        </p:spPr>
      </p:pic>
      <p:cxnSp>
        <p:nvCxnSpPr>
          <p:cNvPr id="8" name="Lige forbindelse 8">
            <a:extLst>
              <a:ext uri="{FF2B5EF4-FFF2-40B4-BE49-F238E27FC236}">
                <a16:creationId xmlns:a16="http://schemas.microsoft.com/office/drawing/2014/main" id="{C2D19263-7CFC-4F43-91FC-93395E8428FA}"/>
              </a:ext>
            </a:extLst>
          </p:cNvPr>
          <p:cNvCxnSpPr>
            <a:cxnSpLocks/>
          </p:cNvCxnSpPr>
          <p:nvPr userDrawn="1"/>
        </p:nvCxnSpPr>
        <p:spPr>
          <a:xfrm>
            <a:off x="0" y="951809"/>
            <a:ext cx="12192000" cy="0"/>
          </a:xfrm>
          <a:prstGeom prst="line">
            <a:avLst/>
          </a:prstGeom>
          <a:ln w="12700">
            <a:solidFill>
              <a:srgbClr val="005F86">
                <a:alpha val="30000"/>
              </a:srgbClr>
            </a:solidFill>
          </a:ln>
        </p:spPr>
        <p:style>
          <a:lnRef idx="1">
            <a:schemeClr val="accent1"/>
          </a:lnRef>
          <a:fillRef idx="0">
            <a:schemeClr val="accent1"/>
          </a:fillRef>
          <a:effectRef idx="0">
            <a:schemeClr val="accent1"/>
          </a:effectRef>
          <a:fontRef idx="minor">
            <a:schemeClr val="tx1"/>
          </a:fontRef>
        </p:style>
      </p:cxnSp>
      <p:sp>
        <p:nvSpPr>
          <p:cNvPr id="9" name="Rektangel 10">
            <a:extLst>
              <a:ext uri="{FF2B5EF4-FFF2-40B4-BE49-F238E27FC236}">
                <a16:creationId xmlns:a16="http://schemas.microsoft.com/office/drawing/2014/main" id="{30AB0CC3-C421-4EDC-A59A-D6F10FAB9C4E}"/>
              </a:ext>
            </a:extLst>
          </p:cNvPr>
          <p:cNvSpPr/>
          <p:nvPr userDrawn="1"/>
        </p:nvSpPr>
        <p:spPr>
          <a:xfrm>
            <a:off x="11811000" y="960436"/>
            <a:ext cx="381000" cy="5198824"/>
          </a:xfrm>
          <a:prstGeom prst="rect">
            <a:avLst/>
          </a:prstGeom>
          <a:gradFill flip="none" rotWithShape="1">
            <a:gsLst>
              <a:gs pos="0">
                <a:schemeClr val="bg1">
                  <a:lumMod val="85000"/>
                  <a:alpha val="40000"/>
                </a:schemeClr>
              </a:gs>
              <a:gs pos="21000">
                <a:schemeClr val="bg1">
                  <a:lumMod val="85000"/>
                </a:schemeClr>
              </a:gs>
              <a:gs pos="100000">
                <a:schemeClr val="bg1">
                  <a:lumMod val="75000"/>
                  <a:alpha val="13000"/>
                </a:schemeClr>
              </a:gs>
              <a:gs pos="70000">
                <a:srgbClr val="D5D5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490270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7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5F86"/>
            </a:gs>
            <a:gs pos="95000">
              <a:srgbClr val="80AFC3"/>
            </a:gs>
            <a:gs pos="89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Conference/meeting, city, year</a:t>
            </a:r>
            <a:endParaRPr lang="da-DK"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Billede 6">
            <a:extLst>
              <a:ext uri="{FF2B5EF4-FFF2-40B4-BE49-F238E27FC236}">
                <a16:creationId xmlns:a16="http://schemas.microsoft.com/office/drawing/2014/main" id="{BB9696E9-B643-488A-ADE5-4318EB26528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610601" y="52710"/>
            <a:ext cx="3354592" cy="833982"/>
          </a:xfrm>
          <a:prstGeom prst="rect">
            <a:avLst/>
          </a:prstGeom>
        </p:spPr>
      </p:pic>
      <p:cxnSp>
        <p:nvCxnSpPr>
          <p:cNvPr id="8" name="Lige forbindelse 8">
            <a:extLst>
              <a:ext uri="{FF2B5EF4-FFF2-40B4-BE49-F238E27FC236}">
                <a16:creationId xmlns:a16="http://schemas.microsoft.com/office/drawing/2014/main" id="{AECE165A-D587-46E1-99F7-9867A3586D4D}"/>
              </a:ext>
            </a:extLst>
          </p:cNvPr>
          <p:cNvCxnSpPr>
            <a:cxnSpLocks/>
          </p:cNvCxnSpPr>
          <p:nvPr userDrawn="1"/>
        </p:nvCxnSpPr>
        <p:spPr>
          <a:xfrm>
            <a:off x="0" y="951809"/>
            <a:ext cx="12192000" cy="0"/>
          </a:xfrm>
          <a:prstGeom prst="line">
            <a:avLst/>
          </a:prstGeom>
          <a:ln w="12700">
            <a:solidFill>
              <a:srgbClr val="005F86">
                <a:alpha val="30000"/>
              </a:srgbClr>
            </a:solidFill>
          </a:ln>
        </p:spPr>
        <p:style>
          <a:lnRef idx="1">
            <a:schemeClr val="accent1"/>
          </a:lnRef>
          <a:fillRef idx="0">
            <a:schemeClr val="accent1"/>
          </a:fillRef>
          <a:effectRef idx="0">
            <a:schemeClr val="accent1"/>
          </a:effectRef>
          <a:fontRef idx="minor">
            <a:schemeClr val="tx1"/>
          </a:fontRef>
        </p:style>
      </p:cxnSp>
      <p:sp>
        <p:nvSpPr>
          <p:cNvPr id="9" name="Rektangel 10">
            <a:extLst>
              <a:ext uri="{FF2B5EF4-FFF2-40B4-BE49-F238E27FC236}">
                <a16:creationId xmlns:a16="http://schemas.microsoft.com/office/drawing/2014/main" id="{F3C4CC03-A092-4F56-8DBD-5098977D3073}"/>
              </a:ext>
            </a:extLst>
          </p:cNvPr>
          <p:cNvSpPr/>
          <p:nvPr userDrawn="1"/>
        </p:nvSpPr>
        <p:spPr>
          <a:xfrm>
            <a:off x="11811000" y="960436"/>
            <a:ext cx="381000" cy="5198824"/>
          </a:xfrm>
          <a:prstGeom prst="rect">
            <a:avLst/>
          </a:prstGeom>
          <a:gradFill flip="none" rotWithShape="1">
            <a:gsLst>
              <a:gs pos="0">
                <a:schemeClr val="bg1">
                  <a:lumMod val="85000"/>
                  <a:alpha val="40000"/>
                </a:schemeClr>
              </a:gs>
              <a:gs pos="21000">
                <a:schemeClr val="bg1">
                  <a:lumMod val="85000"/>
                </a:schemeClr>
              </a:gs>
              <a:gs pos="100000">
                <a:schemeClr val="bg1">
                  <a:lumMod val="75000"/>
                  <a:alpha val="13000"/>
                </a:schemeClr>
              </a:gs>
              <a:gs pos="70000">
                <a:srgbClr val="D5D5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14129063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4000">
              <a:schemeClr val="tx1"/>
            </a:gs>
            <a:gs pos="100000">
              <a:srgbClr val="005F86"/>
            </a:gs>
            <a:gs pos="77000">
              <a:srgbClr val="005F86"/>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38C47BE5-D1FE-4650-8FD5-163666A1291E}"/>
              </a:ext>
            </a:extLst>
          </p:cNvPr>
          <p:cNvSpPr>
            <a:spLocks noGrp="1"/>
          </p:cNvSpPr>
          <p:nvPr>
            <p:ph type="subTitle" idx="1"/>
          </p:nvPr>
        </p:nvSpPr>
        <p:spPr>
          <a:xfrm>
            <a:off x="1064872" y="3928944"/>
            <a:ext cx="10336192" cy="972486"/>
          </a:xfrm>
        </p:spPr>
        <p:txBody>
          <a:bodyPr>
            <a:normAutofit/>
          </a:bodyPr>
          <a:lstStyle/>
          <a:p>
            <a:pPr eaLnBrk="0" hangingPunct="0"/>
            <a:r>
              <a:rPr lang="en-US" sz="2800" b="1" dirty="0">
                <a:latin typeface="Albany AMT" panose="020B0604020202020204" pitchFamily="34" charset="0"/>
                <a:cs typeface="Albany AMT" panose="020B0604020202020204" pitchFamily="34" charset="0"/>
              </a:rPr>
              <a:t>Uptake and discontinuation of integrase inhibitors (INSTIs) in a large cohort setting</a:t>
            </a:r>
            <a:endParaRPr lang="en-GB" sz="2800" dirty="0">
              <a:latin typeface="Albany AMT" panose="020B0604020202020204" pitchFamily="34" charset="0"/>
              <a:cs typeface="Albany AMT" panose="020B0604020202020204" pitchFamily="34" charset="0"/>
            </a:endParaRPr>
          </a:p>
        </p:txBody>
      </p:sp>
      <p:sp>
        <p:nvSpPr>
          <p:cNvPr id="8" name="Undertitel 1">
            <a:extLst>
              <a:ext uri="{FF2B5EF4-FFF2-40B4-BE49-F238E27FC236}">
                <a16:creationId xmlns:a16="http://schemas.microsoft.com/office/drawing/2014/main" id="{1C609C20-B426-4789-9A5B-73F02195F623}"/>
              </a:ext>
            </a:extLst>
          </p:cNvPr>
          <p:cNvSpPr txBox="1">
            <a:spLocks/>
          </p:cNvSpPr>
          <p:nvPr/>
        </p:nvSpPr>
        <p:spPr>
          <a:xfrm>
            <a:off x="879676" y="5077111"/>
            <a:ext cx="10174145" cy="972486"/>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u="sng" dirty="0">
                <a:latin typeface="Albany AMT" panose="020B0604020202020204" pitchFamily="34" charset="0"/>
                <a:cs typeface="Albany AMT" panose="020B0604020202020204" pitchFamily="34" charset="0"/>
              </a:rPr>
              <a:t>Lauren Greenberg</a:t>
            </a:r>
            <a:r>
              <a:rPr lang="en-GB" dirty="0">
                <a:latin typeface="Albany AMT" panose="020B0604020202020204" pitchFamily="34" charset="0"/>
                <a:cs typeface="Albany AMT" panose="020B0604020202020204" pitchFamily="34" charset="0"/>
              </a:rPr>
              <a:t>, L Ryom, G </a:t>
            </a:r>
            <a:r>
              <a:rPr lang="en-GB" dirty="0" err="1">
                <a:latin typeface="Albany AMT" panose="020B0604020202020204" pitchFamily="34" charset="0"/>
                <a:cs typeface="Albany AMT" panose="020B0604020202020204" pitchFamily="34" charset="0"/>
              </a:rPr>
              <a:t>Wandeler</a:t>
            </a:r>
            <a:r>
              <a:rPr lang="en-GB" dirty="0">
                <a:latin typeface="Albany AMT" panose="020B0604020202020204" pitchFamily="34" charset="0"/>
                <a:cs typeface="Albany AMT" panose="020B0604020202020204" pitchFamily="34" charset="0"/>
              </a:rPr>
              <a:t>, K </a:t>
            </a:r>
            <a:r>
              <a:rPr lang="en-GB" dirty="0" err="1">
                <a:latin typeface="Albany AMT" panose="020B0604020202020204" pitchFamily="34" charset="0"/>
                <a:cs typeface="Albany AMT" panose="020B0604020202020204" pitchFamily="34" charset="0"/>
              </a:rPr>
              <a:t>Grabmeier-Pfistershammer</a:t>
            </a:r>
            <a:r>
              <a:rPr lang="en-GB" dirty="0">
                <a:latin typeface="Albany AMT" panose="020B0604020202020204" pitchFamily="34" charset="0"/>
                <a:cs typeface="Albany AMT" panose="020B0604020202020204" pitchFamily="34" charset="0"/>
              </a:rPr>
              <a:t>, A </a:t>
            </a:r>
            <a:r>
              <a:rPr lang="en-GB" dirty="0" err="1">
                <a:latin typeface="Albany AMT" panose="020B0604020202020204" pitchFamily="34" charset="0"/>
                <a:cs typeface="Albany AMT" panose="020B0604020202020204" pitchFamily="34" charset="0"/>
              </a:rPr>
              <a:t>Öllinger</a:t>
            </a:r>
            <a:r>
              <a:rPr lang="en-GB" dirty="0">
                <a:latin typeface="Albany AMT" panose="020B0604020202020204" pitchFamily="34" charset="0"/>
                <a:cs typeface="Albany AMT" panose="020B0604020202020204" pitchFamily="34" charset="0"/>
              </a:rPr>
              <a:t>, B Neesgaard, C Stephan, A </a:t>
            </a:r>
            <a:r>
              <a:rPr lang="en-GB" dirty="0" err="1">
                <a:latin typeface="Albany AMT" panose="020B0604020202020204" pitchFamily="34" charset="0"/>
                <a:cs typeface="Albany AMT" panose="020B0604020202020204" pitchFamily="34" charset="0"/>
              </a:rPr>
              <a:t>Calmy</a:t>
            </a:r>
            <a:r>
              <a:rPr lang="en-GB" dirty="0">
                <a:latin typeface="Albany AMT" panose="020B0604020202020204" pitchFamily="34" charset="0"/>
                <a:cs typeface="Albany AMT" panose="020B0604020202020204" pitchFamily="34" charset="0"/>
              </a:rPr>
              <a:t>, A Rauch, A Castagna, V Spagnuolo, M Johnson, C Stingone, C </a:t>
            </a:r>
            <a:r>
              <a:rPr lang="en-GB" dirty="0" err="1">
                <a:latin typeface="Albany AMT" panose="020B0604020202020204" pitchFamily="34" charset="0"/>
                <a:cs typeface="Albany AMT" panose="020B0604020202020204" pitchFamily="34" charset="0"/>
              </a:rPr>
              <a:t>Mussini</a:t>
            </a:r>
            <a:r>
              <a:rPr lang="en-GB" dirty="0">
                <a:latin typeface="Albany AMT" panose="020B0604020202020204" pitchFamily="34" charset="0"/>
                <a:cs typeface="Albany AMT" panose="020B0604020202020204" pitchFamily="34" charset="0"/>
              </a:rPr>
              <a:t>, S De Wit, C </a:t>
            </a:r>
            <a:r>
              <a:rPr lang="en-GB" dirty="0" err="1">
                <a:latin typeface="Albany AMT" panose="020B0604020202020204" pitchFamily="34" charset="0"/>
                <a:cs typeface="Albany AMT" panose="020B0604020202020204" pitchFamily="34" charset="0"/>
              </a:rPr>
              <a:t>Necsoi</a:t>
            </a:r>
            <a:r>
              <a:rPr lang="en-GB" dirty="0">
                <a:latin typeface="Albany AMT" panose="020B0604020202020204" pitchFamily="34" charset="0"/>
                <a:cs typeface="Albany AMT" panose="020B0604020202020204" pitchFamily="34" charset="0"/>
              </a:rPr>
              <a:t>, AA Campins, C </a:t>
            </a:r>
            <a:r>
              <a:rPr lang="en-GB" dirty="0" err="1">
                <a:latin typeface="Albany AMT" panose="020B0604020202020204" pitchFamily="34" charset="0"/>
                <a:cs typeface="Albany AMT" panose="020B0604020202020204" pitchFamily="34" charset="0"/>
              </a:rPr>
              <a:t>Pradier</a:t>
            </a:r>
            <a:r>
              <a:rPr lang="en-GB" dirty="0">
                <a:latin typeface="Albany AMT" panose="020B0604020202020204" pitchFamily="34" charset="0"/>
                <a:cs typeface="Albany AMT" panose="020B0604020202020204" pitchFamily="34" charset="0"/>
              </a:rPr>
              <a:t>, M Stecher, J-C </a:t>
            </a:r>
            <a:r>
              <a:rPr lang="en-GB" dirty="0" err="1">
                <a:latin typeface="Albany AMT" panose="020B0604020202020204" pitchFamily="34" charset="0"/>
                <a:cs typeface="Albany AMT" panose="020B0604020202020204" pitchFamily="34" charset="0"/>
              </a:rPr>
              <a:t>Wasmuth</a:t>
            </a:r>
            <a:r>
              <a:rPr lang="en-GB" dirty="0">
                <a:latin typeface="Albany AMT" panose="020B0604020202020204" pitchFamily="34" charset="0"/>
                <a:cs typeface="Albany AMT" panose="020B0604020202020204" pitchFamily="34" charset="0"/>
              </a:rPr>
              <a:t>, A </a:t>
            </a:r>
            <a:r>
              <a:rPr lang="en-GB" dirty="0" err="1">
                <a:latin typeface="Albany AMT" panose="020B0604020202020204" pitchFamily="34" charset="0"/>
                <a:cs typeface="Albany AMT" panose="020B0604020202020204" pitchFamily="34" charset="0"/>
              </a:rPr>
              <a:t>d’Arminio</a:t>
            </a:r>
            <a:r>
              <a:rPr lang="en-GB" dirty="0">
                <a:latin typeface="Albany AMT" panose="020B0604020202020204" pitchFamily="34" charset="0"/>
                <a:cs typeface="Albany AMT" panose="020B0604020202020204" pitchFamily="34" charset="0"/>
              </a:rPr>
              <a:t> Monforte, M Law, R </a:t>
            </a:r>
            <a:r>
              <a:rPr lang="en-GB" dirty="0" err="1">
                <a:latin typeface="Albany AMT" panose="020B0604020202020204" pitchFamily="34" charset="0"/>
                <a:cs typeface="Albany AMT" panose="020B0604020202020204" pitchFamily="34" charset="0"/>
              </a:rPr>
              <a:t>Puhr</a:t>
            </a:r>
            <a:r>
              <a:rPr lang="en-GB" dirty="0">
                <a:latin typeface="Albany AMT" panose="020B0604020202020204" pitchFamily="34" charset="0"/>
                <a:cs typeface="Albany AMT" panose="020B0604020202020204" pitchFamily="34" charset="0"/>
              </a:rPr>
              <a:t>, N </a:t>
            </a:r>
            <a:r>
              <a:rPr lang="en-GB" dirty="0" err="1">
                <a:latin typeface="Albany AMT" panose="020B0604020202020204" pitchFamily="34" charset="0"/>
                <a:cs typeface="Albany AMT" panose="020B0604020202020204" pitchFamily="34" charset="0"/>
              </a:rPr>
              <a:t>Chkhartishvilli</a:t>
            </a:r>
            <a:r>
              <a:rPr lang="en-GB" dirty="0">
                <a:latin typeface="Albany AMT" panose="020B0604020202020204" pitchFamily="34" charset="0"/>
                <a:cs typeface="Albany AMT" panose="020B0604020202020204" pitchFamily="34" charset="0"/>
              </a:rPr>
              <a:t>, T </a:t>
            </a:r>
            <a:r>
              <a:rPr lang="en-GB" dirty="0" err="1">
                <a:latin typeface="Albany AMT" panose="020B0604020202020204" pitchFamily="34" charset="0"/>
                <a:cs typeface="Albany AMT" panose="020B0604020202020204" pitchFamily="34" charset="0"/>
              </a:rPr>
              <a:t>Tsertsvadze</a:t>
            </a:r>
            <a:r>
              <a:rPr lang="en-GB" dirty="0">
                <a:latin typeface="Albany AMT" panose="020B0604020202020204" pitchFamily="34" charset="0"/>
                <a:cs typeface="Albany AMT" panose="020B0604020202020204" pitchFamily="34" charset="0"/>
              </a:rPr>
              <a:t>, H Garges, D Thorpe, JD Lundgren, L Peters, L Bansi-Matharu</a:t>
            </a:r>
            <a:r>
              <a:rPr lang="en-GB" baseline="30000" dirty="0">
                <a:latin typeface="Albany AMT" panose="020B0604020202020204" pitchFamily="34" charset="0"/>
                <a:cs typeface="Albany AMT" panose="020B0604020202020204" pitchFamily="34" charset="0"/>
              </a:rPr>
              <a:t> </a:t>
            </a:r>
            <a:r>
              <a:rPr lang="en-GB" dirty="0">
                <a:latin typeface="Albany AMT" panose="020B0604020202020204" pitchFamily="34" charset="0"/>
                <a:cs typeface="Albany AMT" panose="020B0604020202020204" pitchFamily="34" charset="0"/>
              </a:rPr>
              <a:t>and A Mocroft</a:t>
            </a:r>
            <a:r>
              <a:rPr lang="en-GB" b="1" dirty="0">
                <a:latin typeface="Albany AMT" panose="020B0604020202020204" pitchFamily="34" charset="0"/>
                <a:cs typeface="Albany AMT" panose="020B0604020202020204" pitchFamily="34" charset="0"/>
              </a:rPr>
              <a:t> </a:t>
            </a:r>
            <a:br>
              <a:rPr lang="en-GB" b="1" dirty="0">
                <a:latin typeface="Albany AMT" panose="020B0604020202020204" pitchFamily="34" charset="0"/>
                <a:cs typeface="Albany AMT" panose="020B0604020202020204" pitchFamily="34" charset="0"/>
              </a:rPr>
            </a:br>
            <a:r>
              <a:rPr lang="en-GB" b="1" dirty="0">
                <a:latin typeface="Albany AMT" panose="020B0604020202020204" pitchFamily="34" charset="0"/>
                <a:cs typeface="Albany AMT" panose="020B0604020202020204" pitchFamily="34" charset="0"/>
              </a:rPr>
              <a:t>on behalf of the RESPOND study group</a:t>
            </a:r>
            <a:endParaRPr lang="da-DK" sz="2800" b="1" dirty="0">
              <a:latin typeface="Albany AMT" panose="020B0604020202020204" pitchFamily="34" charset="0"/>
              <a:cs typeface="Albany AMT" panose="020B0604020202020204" pitchFamily="34" charset="0"/>
            </a:endParaRPr>
          </a:p>
        </p:txBody>
      </p:sp>
      <p:sp>
        <p:nvSpPr>
          <p:cNvPr id="9" name="Undertitel 1">
            <a:extLst>
              <a:ext uri="{FF2B5EF4-FFF2-40B4-BE49-F238E27FC236}">
                <a16:creationId xmlns:a16="http://schemas.microsoft.com/office/drawing/2014/main" id="{40D27F59-AD31-4F1F-9DD3-9F48FA979F8C}"/>
              </a:ext>
            </a:extLst>
          </p:cNvPr>
          <p:cNvSpPr txBox="1">
            <a:spLocks/>
          </p:cNvSpPr>
          <p:nvPr/>
        </p:nvSpPr>
        <p:spPr>
          <a:xfrm>
            <a:off x="9145596" y="6361966"/>
            <a:ext cx="3046404" cy="4383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Albany AMT" panose="020B0604020202020204" pitchFamily="34" charset="0"/>
                <a:cs typeface="Albany AMT" panose="020B0604020202020204" pitchFamily="34" charset="0"/>
              </a:rPr>
              <a:t>EACS, Basel, 08/11/19</a:t>
            </a:r>
            <a:endParaRPr lang="da-DK" sz="2000" dirty="0">
              <a:latin typeface="Albany AMT" panose="020B0604020202020204" pitchFamily="34" charset="0"/>
              <a:cs typeface="Albany AMT" panose="020B0604020202020204" pitchFamily="34" charset="0"/>
            </a:endParaRPr>
          </a:p>
        </p:txBody>
      </p:sp>
      <p:pic>
        <p:nvPicPr>
          <p:cNvPr id="5" name="Picture 4">
            <a:extLst>
              <a:ext uri="{FF2B5EF4-FFF2-40B4-BE49-F238E27FC236}">
                <a16:creationId xmlns:a16="http://schemas.microsoft.com/office/drawing/2014/main" id="{804C875D-87BC-4973-9494-E2DB075ADD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05956"/>
            <a:ext cx="1500460" cy="55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0553F33A-0231-43EF-A8BF-FCCBA2F1E22C}"/>
              </a:ext>
            </a:extLst>
          </p:cNvPr>
          <p:cNvSpPr txBox="1"/>
          <p:nvPr/>
        </p:nvSpPr>
        <p:spPr>
          <a:xfrm>
            <a:off x="1584957" y="6524497"/>
            <a:ext cx="2704587" cy="323165"/>
          </a:xfrm>
          <a:prstGeom prst="rect">
            <a:avLst/>
          </a:prstGeom>
          <a:noFill/>
        </p:spPr>
        <p:txBody>
          <a:bodyPr wrap="none" rtlCol="0">
            <a:spAutoFit/>
          </a:bodyPr>
          <a:lstStyle/>
          <a:p>
            <a:r>
              <a:rPr lang="en-GB" sz="1500" dirty="0">
                <a:latin typeface="Albany AMT" panose="020B0604020202020204" pitchFamily="34" charset="0"/>
                <a:cs typeface="Albany AMT" panose="020B0604020202020204" pitchFamily="34" charset="0"/>
              </a:rPr>
              <a:t>Email: l.greenberg@ucl.ac.uk</a:t>
            </a:r>
          </a:p>
        </p:txBody>
      </p:sp>
    </p:spTree>
    <p:extLst>
      <p:ext uri="{BB962C8B-B14F-4D97-AF65-F5344CB8AC3E}">
        <p14:creationId xmlns:p14="http://schemas.microsoft.com/office/powerpoint/2010/main" val="1333408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053A1ED5-7E3F-4936-8878-95C99339CFAA}"/>
              </a:ext>
            </a:extLst>
          </p:cNvPr>
          <p:cNvGraphicFramePr>
            <a:graphicFrameLocks/>
          </p:cNvGraphicFramePr>
          <p:nvPr>
            <p:extLst>
              <p:ext uri="{D42A27DB-BD31-4B8C-83A1-F6EECF244321}">
                <p14:modId xmlns:p14="http://schemas.microsoft.com/office/powerpoint/2010/main" val="3676447686"/>
              </p:ext>
            </p:extLst>
          </p:nvPr>
        </p:nvGraphicFramePr>
        <p:xfrm>
          <a:off x="853156" y="1179067"/>
          <a:ext cx="10084919" cy="449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89010AA3-AB1E-430F-A7BF-DF7C35C68DB3}"/>
              </a:ext>
            </a:extLst>
          </p:cNvPr>
          <p:cNvSpPr>
            <a:spLocks noGrp="1"/>
          </p:cNvSpPr>
          <p:nvPr>
            <p:ph type="title"/>
          </p:nvPr>
        </p:nvSpPr>
        <p:spPr>
          <a:xfrm>
            <a:off x="0" y="0"/>
            <a:ext cx="10515600" cy="972273"/>
          </a:xfrm>
        </p:spPr>
        <p:txBody>
          <a:bodyPr>
            <a:normAutofit/>
          </a:bodyPr>
          <a:lstStyle/>
          <a:p>
            <a:r>
              <a:rPr lang="en-GB" sz="3600" dirty="0">
                <a:latin typeface="Albany AMT" panose="020B0604020202020204" pitchFamily="34" charset="0"/>
                <a:cs typeface="Albany AMT" panose="020B0604020202020204" pitchFamily="34" charset="0"/>
              </a:rPr>
              <a:t>Outcomes/statistical methods</a:t>
            </a:r>
          </a:p>
        </p:txBody>
      </p:sp>
      <p:sp>
        <p:nvSpPr>
          <p:cNvPr id="4" name="TextBox 3">
            <a:extLst>
              <a:ext uri="{FF2B5EF4-FFF2-40B4-BE49-F238E27FC236}">
                <a16:creationId xmlns:a16="http://schemas.microsoft.com/office/drawing/2014/main" id="{C00F8319-B083-438A-B4BD-97E1E3E307CE}"/>
              </a:ext>
            </a:extLst>
          </p:cNvPr>
          <p:cNvSpPr txBox="1"/>
          <p:nvPr/>
        </p:nvSpPr>
        <p:spPr>
          <a:xfrm>
            <a:off x="2054054" y="4238653"/>
            <a:ext cx="3240000" cy="1262530"/>
          </a:xfrm>
          <a:prstGeom prst="rect">
            <a:avLst/>
          </a:prstGeom>
          <a:solidFill>
            <a:schemeClr val="bg2"/>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78740" tIns="78740" rIns="78740" bIns="78740" numCol="1" spcCol="1270" anchor="ctr" anchorCtr="0">
            <a:noAutofit/>
          </a:bodyPr>
          <a:lstStyle/>
          <a:p>
            <a:pPr algn="ctr" defTabSz="1377950">
              <a:lnSpc>
                <a:spcPct val="90000"/>
              </a:lnSpc>
              <a:spcBef>
                <a:spcPct val="0"/>
              </a:spcBef>
              <a:spcAft>
                <a:spcPct val="35000"/>
              </a:spcAft>
            </a:pPr>
            <a:r>
              <a:rPr lang="en-US" sz="2400" dirty="0">
                <a:solidFill>
                  <a:schemeClr val="tx1"/>
                </a:solidFill>
                <a:latin typeface="Albany AMT" panose="020B0604020202020204" pitchFamily="34" charset="0"/>
                <a:cs typeface="Albany AMT" panose="020B0604020202020204" pitchFamily="34" charset="0"/>
              </a:rPr>
              <a:t>≤ 6 months of INSTI initiation</a:t>
            </a:r>
            <a:endParaRPr lang="en-GB" sz="2400" dirty="0">
              <a:solidFill>
                <a:schemeClr val="tx1"/>
              </a:solidFill>
              <a:latin typeface="Albany AMT" panose="020B0604020202020204" pitchFamily="34" charset="0"/>
              <a:cs typeface="Albany AMT" panose="020B0604020202020204" pitchFamily="34" charset="0"/>
            </a:endParaRPr>
          </a:p>
        </p:txBody>
      </p:sp>
      <p:sp>
        <p:nvSpPr>
          <p:cNvPr id="5" name="TextBox 4">
            <a:extLst>
              <a:ext uri="{FF2B5EF4-FFF2-40B4-BE49-F238E27FC236}">
                <a16:creationId xmlns:a16="http://schemas.microsoft.com/office/drawing/2014/main" id="{75417F5E-E7A9-4792-BF64-BA9AF6877524}"/>
              </a:ext>
            </a:extLst>
          </p:cNvPr>
          <p:cNvSpPr txBox="1"/>
          <p:nvPr/>
        </p:nvSpPr>
        <p:spPr>
          <a:xfrm>
            <a:off x="6306505" y="4238652"/>
            <a:ext cx="3240000" cy="1262530"/>
          </a:xfrm>
          <a:prstGeom prst="rect">
            <a:avLst/>
          </a:prstGeom>
          <a:solidFill>
            <a:schemeClr val="bg2"/>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78740" tIns="78740" rIns="78740" bIns="78740" numCol="1" spcCol="1270" anchor="ctr" anchorCtr="0">
            <a:noAutofit/>
          </a:bodyPr>
          <a:lstStyle/>
          <a:p>
            <a:pPr algn="ctr" defTabSz="1377950">
              <a:lnSpc>
                <a:spcPct val="90000"/>
              </a:lnSpc>
              <a:spcBef>
                <a:spcPct val="0"/>
              </a:spcBef>
              <a:spcAft>
                <a:spcPct val="35000"/>
              </a:spcAft>
            </a:pPr>
            <a:r>
              <a:rPr lang="en-US" sz="2400" dirty="0">
                <a:solidFill>
                  <a:schemeClr val="tx1"/>
                </a:solidFill>
                <a:latin typeface="Albany AMT" panose="020B0604020202020204" pitchFamily="34" charset="0"/>
                <a:cs typeface="Albany AMT" panose="020B0604020202020204" pitchFamily="34" charset="0"/>
              </a:rPr>
              <a:t>&gt; 6 months of INSTI initiation</a:t>
            </a:r>
            <a:endParaRPr lang="en-GB" sz="2400" dirty="0">
              <a:solidFill>
                <a:schemeClr val="tx1"/>
              </a:solidFill>
              <a:latin typeface="Albany AMT" panose="020B0604020202020204" pitchFamily="34" charset="0"/>
              <a:cs typeface="Albany AMT" panose="020B0604020202020204" pitchFamily="34" charset="0"/>
            </a:endParaRPr>
          </a:p>
        </p:txBody>
      </p:sp>
      <p:cxnSp>
        <p:nvCxnSpPr>
          <p:cNvPr id="6" name="Straight Arrow Connector 5">
            <a:extLst>
              <a:ext uri="{FF2B5EF4-FFF2-40B4-BE49-F238E27FC236}">
                <a16:creationId xmlns:a16="http://schemas.microsoft.com/office/drawing/2014/main" id="{01F9E371-8113-46F2-9067-96DEA8A6D64E}"/>
              </a:ext>
            </a:extLst>
          </p:cNvPr>
          <p:cNvCxnSpPr>
            <a:cxnSpLocks/>
            <a:endCxn id="4" idx="0"/>
          </p:cNvCxnSpPr>
          <p:nvPr/>
        </p:nvCxnSpPr>
        <p:spPr>
          <a:xfrm flipH="1">
            <a:off x="3674054" y="3611931"/>
            <a:ext cx="2113776" cy="626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A855886-D1EF-4B90-8797-FBF0DB5AA11F}"/>
              </a:ext>
            </a:extLst>
          </p:cNvPr>
          <p:cNvCxnSpPr>
            <a:cxnSpLocks/>
            <a:endCxn id="5" idx="0"/>
          </p:cNvCxnSpPr>
          <p:nvPr/>
        </p:nvCxnSpPr>
        <p:spPr>
          <a:xfrm>
            <a:off x="5787829" y="3611934"/>
            <a:ext cx="2138676" cy="6267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20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053A1ED5-7E3F-4936-8878-95C99339CFAA}"/>
              </a:ext>
            </a:extLst>
          </p:cNvPr>
          <p:cNvGraphicFramePr>
            <a:graphicFrameLocks/>
          </p:cNvGraphicFramePr>
          <p:nvPr>
            <p:extLst>
              <p:ext uri="{D42A27DB-BD31-4B8C-83A1-F6EECF244321}">
                <p14:modId xmlns:p14="http://schemas.microsoft.com/office/powerpoint/2010/main" val="614203778"/>
              </p:ext>
            </p:extLst>
          </p:nvPr>
        </p:nvGraphicFramePr>
        <p:xfrm>
          <a:off x="853156" y="1179067"/>
          <a:ext cx="10084919" cy="449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89010AA3-AB1E-430F-A7BF-DF7C35C68DB3}"/>
              </a:ext>
            </a:extLst>
          </p:cNvPr>
          <p:cNvSpPr>
            <a:spLocks noGrp="1"/>
          </p:cNvSpPr>
          <p:nvPr>
            <p:ph type="title"/>
          </p:nvPr>
        </p:nvSpPr>
        <p:spPr>
          <a:xfrm>
            <a:off x="0" y="0"/>
            <a:ext cx="10515600" cy="972273"/>
          </a:xfrm>
        </p:spPr>
        <p:txBody>
          <a:bodyPr>
            <a:normAutofit/>
          </a:bodyPr>
          <a:lstStyle/>
          <a:p>
            <a:r>
              <a:rPr lang="en-GB" sz="3600" dirty="0">
                <a:latin typeface="Albany AMT" panose="020B0604020202020204" pitchFamily="34" charset="0"/>
                <a:cs typeface="Albany AMT" panose="020B0604020202020204" pitchFamily="34" charset="0"/>
              </a:rPr>
              <a:t>Outcomes/statistical methods</a:t>
            </a:r>
          </a:p>
        </p:txBody>
      </p:sp>
    </p:spTree>
    <p:extLst>
      <p:ext uri="{BB962C8B-B14F-4D97-AF65-F5344CB8AC3E}">
        <p14:creationId xmlns:p14="http://schemas.microsoft.com/office/powerpoint/2010/main" val="145289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6F27A5-17C8-4D98-AF96-3208752071CD}"/>
              </a:ext>
            </a:extLst>
          </p:cNvPr>
          <p:cNvSpPr txBox="1">
            <a:spLocks/>
          </p:cNvSpPr>
          <p:nvPr/>
        </p:nvSpPr>
        <p:spPr>
          <a:xfrm>
            <a:off x="0" y="2373"/>
            <a:ext cx="10515600" cy="852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Baseline characteristics</a:t>
            </a:r>
          </a:p>
        </p:txBody>
      </p:sp>
      <p:sp>
        <p:nvSpPr>
          <p:cNvPr id="5" name="Content Placeholder 2">
            <a:extLst>
              <a:ext uri="{FF2B5EF4-FFF2-40B4-BE49-F238E27FC236}">
                <a16:creationId xmlns:a16="http://schemas.microsoft.com/office/drawing/2014/main" id="{E37CFABF-42B4-4F68-9B4A-09CACFC753BF}"/>
              </a:ext>
            </a:extLst>
          </p:cNvPr>
          <p:cNvSpPr txBox="1">
            <a:spLocks/>
          </p:cNvSpPr>
          <p:nvPr/>
        </p:nvSpPr>
        <p:spPr>
          <a:xfrm>
            <a:off x="814084" y="1125113"/>
            <a:ext cx="2520000" cy="4928441"/>
          </a:xfrm>
          <a:prstGeom prst="rect">
            <a:avLst/>
          </a:prstGeom>
          <a:solidFill>
            <a:schemeClr val="bg2"/>
          </a:solidFill>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dirty="0">
                <a:latin typeface="Albany AMT" panose="020B0604020202020204" pitchFamily="34" charset="0"/>
                <a:cs typeface="Albany AMT" panose="020B0604020202020204" pitchFamily="34" charset="0"/>
              </a:rPr>
              <a:t>Demographics</a:t>
            </a:r>
            <a:r>
              <a:rPr lang="en-GB" sz="2200" dirty="0">
                <a:latin typeface="Albany AMT" panose="020B0604020202020204" pitchFamily="34" charset="0"/>
                <a:cs typeface="Albany AMT" panose="020B0604020202020204" pitchFamily="34" charset="0"/>
              </a:rPr>
              <a:t> </a:t>
            </a:r>
          </a:p>
          <a:p>
            <a:pPr marL="0" indent="0">
              <a:buFont typeface="Arial" panose="020B0604020202020204" pitchFamily="34" charset="0"/>
              <a:buNone/>
            </a:pPr>
            <a:r>
              <a:rPr lang="en-GB" sz="2200" dirty="0">
                <a:latin typeface="Albany AMT" panose="020B0604020202020204" pitchFamily="34" charset="0"/>
                <a:cs typeface="Albany AMT" panose="020B0604020202020204" pitchFamily="34" charset="0"/>
              </a:rPr>
              <a:t>Age</a:t>
            </a:r>
          </a:p>
          <a:p>
            <a:pPr marL="0" indent="0">
              <a:buFont typeface="Arial" panose="020B0604020202020204" pitchFamily="34" charset="0"/>
              <a:buNone/>
            </a:pPr>
            <a:r>
              <a:rPr lang="en-GB" sz="2200" dirty="0">
                <a:latin typeface="Albany AMT" panose="020B0604020202020204" pitchFamily="34" charset="0"/>
                <a:cs typeface="Albany AMT" panose="020B0604020202020204" pitchFamily="34" charset="0"/>
              </a:rPr>
              <a:t>Gender</a:t>
            </a:r>
          </a:p>
          <a:p>
            <a:pPr marL="0" indent="0">
              <a:buFont typeface="Arial" panose="020B0604020202020204" pitchFamily="34" charset="0"/>
              <a:buNone/>
            </a:pPr>
            <a:r>
              <a:rPr lang="en-GB" sz="2200" dirty="0">
                <a:latin typeface="Albany AMT" panose="020B0604020202020204" pitchFamily="34" charset="0"/>
                <a:cs typeface="Albany AMT" panose="020B0604020202020204" pitchFamily="34" charset="0"/>
              </a:rPr>
              <a:t>Ethnicity</a:t>
            </a:r>
          </a:p>
          <a:p>
            <a:pPr marL="0" indent="0">
              <a:buFont typeface="Arial" panose="020B0604020202020204" pitchFamily="34" charset="0"/>
              <a:buNone/>
            </a:pPr>
            <a:r>
              <a:rPr lang="en-GB" sz="2200" dirty="0">
                <a:latin typeface="Albany AMT" panose="020B0604020202020204" pitchFamily="34" charset="0"/>
                <a:cs typeface="Albany AMT" panose="020B0604020202020204" pitchFamily="34" charset="0"/>
              </a:rPr>
              <a:t>Smoking status</a:t>
            </a:r>
          </a:p>
          <a:p>
            <a:pPr marL="0" indent="0">
              <a:buFont typeface="Arial" panose="020B0604020202020204" pitchFamily="34" charset="0"/>
              <a:buNone/>
            </a:pPr>
            <a:r>
              <a:rPr lang="en-GB" sz="2200" dirty="0">
                <a:latin typeface="Albany AMT" panose="020B0604020202020204" pitchFamily="34" charset="0"/>
                <a:cs typeface="Albany AMT" panose="020B0604020202020204" pitchFamily="34" charset="0"/>
              </a:rPr>
              <a:t>Geographical region</a:t>
            </a:r>
          </a:p>
        </p:txBody>
      </p:sp>
      <p:sp>
        <p:nvSpPr>
          <p:cNvPr id="6" name="Content Placeholder 2">
            <a:extLst>
              <a:ext uri="{FF2B5EF4-FFF2-40B4-BE49-F238E27FC236}">
                <a16:creationId xmlns:a16="http://schemas.microsoft.com/office/drawing/2014/main" id="{BE5A5EDC-D2B7-4AB4-B928-5A3BFB60625D}"/>
              </a:ext>
            </a:extLst>
          </p:cNvPr>
          <p:cNvSpPr txBox="1">
            <a:spLocks/>
          </p:cNvSpPr>
          <p:nvPr/>
        </p:nvSpPr>
        <p:spPr>
          <a:xfrm>
            <a:off x="3700494" y="1125114"/>
            <a:ext cx="3174865" cy="4928442"/>
          </a:xfrm>
          <a:prstGeom prst="rect">
            <a:avLst/>
          </a:prstGeom>
          <a:solidFill>
            <a:schemeClr val="accent1"/>
          </a:solidFill>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latin typeface="Albany AMT" panose="020B0604020202020204" pitchFamily="34" charset="0"/>
                <a:cs typeface="Albany AMT" panose="020B0604020202020204" pitchFamily="34" charset="0"/>
              </a:rPr>
              <a:t>HIV related</a:t>
            </a:r>
          </a:p>
          <a:p>
            <a:pPr marL="0" indent="0">
              <a:buNone/>
            </a:pPr>
            <a:r>
              <a:rPr lang="en-GB" sz="2200" dirty="0">
                <a:latin typeface="Albany AMT" panose="020B0604020202020204" pitchFamily="34" charset="0"/>
                <a:cs typeface="Albany AMT" panose="020B0604020202020204" pitchFamily="34" charset="0"/>
              </a:rPr>
              <a:t>Year of starting INSTI</a:t>
            </a:r>
          </a:p>
          <a:p>
            <a:pPr marL="0" indent="0">
              <a:buNone/>
            </a:pPr>
            <a:r>
              <a:rPr lang="en-GB" sz="2200" dirty="0">
                <a:latin typeface="Albany AMT" panose="020B0604020202020204" pitchFamily="34" charset="0"/>
                <a:cs typeface="Albany AMT" panose="020B0604020202020204" pitchFamily="34" charset="0"/>
              </a:rPr>
              <a:t>HIV risk category</a:t>
            </a:r>
          </a:p>
          <a:p>
            <a:pPr marL="0" indent="0">
              <a:buNone/>
            </a:pPr>
            <a:r>
              <a:rPr lang="en-GB" sz="2200" dirty="0">
                <a:latin typeface="Albany AMT" panose="020B0604020202020204" pitchFamily="34" charset="0"/>
                <a:cs typeface="Albany AMT" panose="020B0604020202020204" pitchFamily="34" charset="0"/>
              </a:rPr>
              <a:t>CD4 cell count nadir</a:t>
            </a:r>
          </a:p>
          <a:p>
            <a:pPr marL="0" indent="0">
              <a:buNone/>
            </a:pPr>
            <a:r>
              <a:rPr lang="en-GB" sz="2200" dirty="0">
                <a:latin typeface="Albany AMT" panose="020B0604020202020204" pitchFamily="34" charset="0"/>
                <a:cs typeface="Albany AMT" panose="020B0604020202020204" pitchFamily="34" charset="0"/>
              </a:rPr>
              <a:t>CD4 cell count at INSTI initiation</a:t>
            </a:r>
          </a:p>
          <a:p>
            <a:pPr marL="0" indent="0">
              <a:buNone/>
            </a:pPr>
            <a:r>
              <a:rPr lang="en-GB" sz="2200" dirty="0">
                <a:latin typeface="Albany AMT" panose="020B0604020202020204" pitchFamily="34" charset="0"/>
                <a:cs typeface="Albany AMT" panose="020B0604020202020204" pitchFamily="34" charset="0"/>
              </a:rPr>
              <a:t>ART experience and viral suppression status</a:t>
            </a:r>
          </a:p>
          <a:p>
            <a:pPr marL="0" indent="0">
              <a:buNone/>
            </a:pPr>
            <a:r>
              <a:rPr lang="en-GB" sz="2200" dirty="0">
                <a:latin typeface="Albany AMT" panose="020B0604020202020204" pitchFamily="34" charset="0"/>
                <a:cs typeface="Albany AMT" panose="020B0604020202020204" pitchFamily="34" charset="0"/>
              </a:rPr>
              <a:t>Cohort</a:t>
            </a:r>
          </a:p>
          <a:p>
            <a:pPr marL="0" indent="0">
              <a:buNone/>
            </a:pPr>
            <a:r>
              <a:rPr lang="en-GB" sz="2200" dirty="0">
                <a:latin typeface="Albany AMT" panose="020B0604020202020204" pitchFamily="34" charset="0"/>
                <a:cs typeface="Albany AMT" panose="020B0604020202020204" pitchFamily="34" charset="0"/>
              </a:rPr>
              <a:t>For discontinuation models, INSTI type was also included</a:t>
            </a:r>
          </a:p>
        </p:txBody>
      </p:sp>
      <p:sp>
        <p:nvSpPr>
          <p:cNvPr id="7" name="Content Placeholder 2">
            <a:extLst>
              <a:ext uri="{FF2B5EF4-FFF2-40B4-BE49-F238E27FC236}">
                <a16:creationId xmlns:a16="http://schemas.microsoft.com/office/drawing/2014/main" id="{F29D6A98-C6F1-4256-A4E3-62065A008633}"/>
              </a:ext>
            </a:extLst>
          </p:cNvPr>
          <p:cNvSpPr txBox="1">
            <a:spLocks/>
          </p:cNvSpPr>
          <p:nvPr/>
        </p:nvSpPr>
        <p:spPr>
          <a:xfrm>
            <a:off x="7241769" y="1125113"/>
            <a:ext cx="4031973" cy="4928443"/>
          </a:xfrm>
          <a:prstGeom prst="rect">
            <a:avLst/>
          </a:prstGeom>
          <a:solidFill>
            <a:schemeClr val="accent3"/>
          </a:solidFill>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latin typeface="Albany AMT" panose="020B0604020202020204" pitchFamily="34" charset="0"/>
                <a:cs typeface="Albany AMT" panose="020B0604020202020204" pitchFamily="34" charset="0"/>
              </a:rPr>
              <a:t>Comorbidities</a:t>
            </a:r>
          </a:p>
          <a:p>
            <a:pPr marL="0" indent="0">
              <a:buNone/>
            </a:pPr>
            <a:r>
              <a:rPr lang="en-GB" sz="2200" dirty="0">
                <a:latin typeface="Albany AMT" panose="020B0604020202020204" pitchFamily="34" charset="0"/>
                <a:cs typeface="Albany AMT" panose="020B0604020202020204" pitchFamily="34" charset="0"/>
              </a:rPr>
              <a:t>Viral hepatitis B and C status (HBV/HCV)</a:t>
            </a:r>
          </a:p>
          <a:p>
            <a:pPr marL="0" indent="0">
              <a:buNone/>
            </a:pPr>
            <a:r>
              <a:rPr lang="en-GB" sz="2200" dirty="0">
                <a:latin typeface="Albany AMT" panose="020B0604020202020204" pitchFamily="34" charset="0"/>
                <a:cs typeface="Albany AMT" panose="020B0604020202020204" pitchFamily="34" charset="0"/>
              </a:rPr>
              <a:t>Hypertension</a:t>
            </a:r>
          </a:p>
          <a:p>
            <a:pPr marL="0" indent="0">
              <a:buNone/>
            </a:pPr>
            <a:r>
              <a:rPr lang="en-GB" sz="2200" dirty="0">
                <a:latin typeface="Albany AMT" panose="020B0604020202020204" pitchFamily="34" charset="0"/>
                <a:cs typeface="Albany AMT" panose="020B0604020202020204" pitchFamily="34" charset="0"/>
              </a:rPr>
              <a:t>Diabetes</a:t>
            </a:r>
          </a:p>
          <a:p>
            <a:pPr marL="0" indent="0">
              <a:buNone/>
            </a:pPr>
            <a:r>
              <a:rPr lang="en-GB" sz="2200" dirty="0">
                <a:latin typeface="Albany AMT" panose="020B0604020202020204" pitchFamily="34" charset="0"/>
                <a:cs typeface="Albany AMT" panose="020B0604020202020204" pitchFamily="34" charset="0"/>
              </a:rPr>
              <a:t>AIDS defining event (ADE) </a:t>
            </a:r>
          </a:p>
          <a:p>
            <a:pPr marL="0" indent="0">
              <a:buNone/>
            </a:pPr>
            <a:r>
              <a:rPr lang="en-GB" sz="2200" dirty="0">
                <a:latin typeface="Albany AMT" panose="020B0604020202020204" pitchFamily="34" charset="0"/>
                <a:cs typeface="Albany AMT" panose="020B0604020202020204" pitchFamily="34" charset="0"/>
              </a:rPr>
              <a:t>Non-AIDS defining malignancy (NADM)</a:t>
            </a:r>
          </a:p>
          <a:p>
            <a:pPr marL="0" indent="0">
              <a:buNone/>
            </a:pPr>
            <a:r>
              <a:rPr lang="en-GB" sz="2200" dirty="0">
                <a:latin typeface="Albany AMT" panose="020B0604020202020204" pitchFamily="34" charset="0"/>
                <a:cs typeface="Albany AMT" panose="020B0604020202020204" pitchFamily="34" charset="0"/>
              </a:rPr>
              <a:t>End stage liver disease</a:t>
            </a:r>
          </a:p>
          <a:p>
            <a:pPr marL="0" indent="0">
              <a:buNone/>
            </a:pPr>
            <a:r>
              <a:rPr lang="en-GB" sz="2200" dirty="0">
                <a:latin typeface="Albany AMT" panose="020B0604020202020204" pitchFamily="34" charset="0"/>
                <a:cs typeface="Albany AMT" panose="020B0604020202020204" pitchFamily="34" charset="0"/>
              </a:rPr>
              <a:t>Cardiovascular disease (CVD)</a:t>
            </a:r>
          </a:p>
          <a:p>
            <a:pPr marL="0" indent="0">
              <a:buNone/>
            </a:pPr>
            <a:r>
              <a:rPr lang="en-GB" sz="2200" dirty="0">
                <a:latin typeface="Albany AMT" panose="020B0604020202020204" pitchFamily="34" charset="0"/>
                <a:cs typeface="Albany AMT" panose="020B0604020202020204" pitchFamily="34" charset="0"/>
              </a:rPr>
              <a:t>Fracture</a:t>
            </a:r>
          </a:p>
          <a:p>
            <a:pPr marL="0" indent="0">
              <a:buNone/>
            </a:pPr>
            <a:r>
              <a:rPr lang="en-GB" sz="2200" dirty="0">
                <a:latin typeface="Albany AMT" panose="020B0604020202020204" pitchFamily="34" charset="0"/>
                <a:cs typeface="Albany AMT" panose="020B0604020202020204" pitchFamily="34" charset="0"/>
              </a:rPr>
              <a:t>Chronic kidney disease</a:t>
            </a:r>
          </a:p>
        </p:txBody>
      </p:sp>
    </p:spTree>
    <p:extLst>
      <p:ext uri="{BB962C8B-B14F-4D97-AF65-F5344CB8AC3E}">
        <p14:creationId xmlns:p14="http://schemas.microsoft.com/office/powerpoint/2010/main" val="132434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001E68-BB07-4FEB-8F8C-71A341C0CBBC}"/>
              </a:ext>
            </a:extLst>
          </p:cNvPr>
          <p:cNvSpPr txBox="1">
            <a:spLocks/>
          </p:cNvSpPr>
          <p:nvPr/>
        </p:nvSpPr>
        <p:spPr>
          <a:xfrm>
            <a:off x="0" y="11268"/>
            <a:ext cx="10515600" cy="108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Characteristics at INSTI start</a:t>
            </a:r>
          </a:p>
        </p:txBody>
      </p:sp>
      <p:graphicFrame>
        <p:nvGraphicFramePr>
          <p:cNvPr id="5" name="Table 4">
            <a:extLst>
              <a:ext uri="{FF2B5EF4-FFF2-40B4-BE49-F238E27FC236}">
                <a16:creationId xmlns:a16="http://schemas.microsoft.com/office/drawing/2014/main" id="{D75D548B-4C1F-4B9C-8092-7A2D808B5B92}"/>
              </a:ext>
            </a:extLst>
          </p:cNvPr>
          <p:cNvGraphicFramePr>
            <a:graphicFrameLocks noGrp="1"/>
          </p:cNvGraphicFramePr>
          <p:nvPr>
            <p:extLst>
              <p:ext uri="{D42A27DB-BD31-4B8C-83A1-F6EECF244321}">
                <p14:modId xmlns:p14="http://schemas.microsoft.com/office/powerpoint/2010/main" val="152740917"/>
              </p:ext>
            </p:extLst>
          </p:nvPr>
        </p:nvGraphicFramePr>
        <p:xfrm>
          <a:off x="223520" y="1041415"/>
          <a:ext cx="11358880" cy="4953037"/>
        </p:xfrm>
        <a:graphic>
          <a:graphicData uri="http://schemas.openxmlformats.org/drawingml/2006/table">
            <a:tbl>
              <a:tblPr firstRow="1" firstCol="1" bandRow="1">
                <a:tableStyleId>{7DF18680-E054-41AD-8BC1-D1AEF772440D}</a:tableStyleId>
              </a:tblPr>
              <a:tblGrid>
                <a:gridCol w="1599397">
                  <a:extLst>
                    <a:ext uri="{9D8B030D-6E8A-4147-A177-3AD203B41FA5}">
                      <a16:colId xmlns:a16="http://schemas.microsoft.com/office/drawing/2014/main" val="2347338849"/>
                    </a:ext>
                  </a:extLst>
                </a:gridCol>
                <a:gridCol w="2962443">
                  <a:extLst>
                    <a:ext uri="{9D8B030D-6E8A-4147-A177-3AD203B41FA5}">
                      <a16:colId xmlns:a16="http://schemas.microsoft.com/office/drawing/2014/main" val="506412336"/>
                    </a:ext>
                  </a:extLst>
                </a:gridCol>
                <a:gridCol w="2204720">
                  <a:extLst>
                    <a:ext uri="{9D8B030D-6E8A-4147-A177-3AD203B41FA5}">
                      <a16:colId xmlns:a16="http://schemas.microsoft.com/office/drawing/2014/main" val="267965241"/>
                    </a:ext>
                  </a:extLst>
                </a:gridCol>
                <a:gridCol w="2306320">
                  <a:extLst>
                    <a:ext uri="{9D8B030D-6E8A-4147-A177-3AD203B41FA5}">
                      <a16:colId xmlns:a16="http://schemas.microsoft.com/office/drawing/2014/main" val="2377804246"/>
                    </a:ext>
                  </a:extLst>
                </a:gridCol>
                <a:gridCol w="2286000">
                  <a:extLst>
                    <a:ext uri="{9D8B030D-6E8A-4147-A177-3AD203B41FA5}">
                      <a16:colId xmlns:a16="http://schemas.microsoft.com/office/drawing/2014/main" val="3371785285"/>
                    </a:ext>
                  </a:extLst>
                </a:gridCol>
              </a:tblGrid>
              <a:tr h="504000">
                <a:tc gridSpan="2">
                  <a:txBody>
                    <a:bodyPr/>
                    <a:lstStyle/>
                    <a:p>
                      <a:pPr algn="ctr">
                        <a:lnSpc>
                          <a:spcPct val="110000"/>
                        </a:lnSpc>
                      </a:pPr>
                      <a:r>
                        <a:rPr lang="en-GB" sz="1500" dirty="0">
                          <a:effectLst/>
                          <a:latin typeface="Albany AMT" panose="020B0604020202020204" pitchFamily="34" charset="0"/>
                          <a:cs typeface="Albany AMT" panose="020B0604020202020204" pitchFamily="34" charset="0"/>
                        </a:rPr>
                        <a:t>INSTI (N=9702), n (%)</a:t>
                      </a:r>
                    </a:p>
                  </a:txBody>
                  <a:tcPr marL="4546" marR="4546" marT="0" marB="0" anchor="ctr"/>
                </a:tc>
                <a:tc hMerge="1">
                  <a:txBody>
                    <a:bodyPr/>
                    <a:lstStyle/>
                    <a:p>
                      <a:pPr algn="ctr">
                        <a:lnSpc>
                          <a:spcPct val="107000"/>
                        </a:lnSpc>
                      </a:pPr>
                      <a:endParaRPr lang="en-GB" sz="1100" dirty="0">
                        <a:effectLst/>
                        <a:latin typeface="Calibri" panose="020F0502020204030204" pitchFamily="34" charset="0"/>
                        <a:cs typeface="Times New Roman" panose="02020603050405020304" pitchFamily="18"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DTG</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5051 (52.1)</a:t>
                      </a:r>
                      <a:endParaRPr lang="en-GB" sz="1500" dirty="0">
                        <a:effectLst/>
                        <a:latin typeface="Albany AMT" panose="020B0604020202020204" pitchFamily="34" charset="0"/>
                        <a:cs typeface="Albany AMT" panose="020B0604020202020204" pitchFamily="34"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RAL</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2718 (28.0)</a:t>
                      </a:r>
                      <a:endParaRPr lang="en-GB" sz="1500" dirty="0">
                        <a:effectLst/>
                        <a:latin typeface="Albany AMT" panose="020B0604020202020204" pitchFamily="34" charset="0"/>
                        <a:cs typeface="Albany AMT" panose="020B0604020202020204" pitchFamily="34"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EVG/c</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1933 (19.9)</a:t>
                      </a:r>
                      <a:endParaRPr lang="en-GB" sz="1500" dirty="0">
                        <a:effectLst/>
                        <a:latin typeface="Albany AMT" panose="020B060402020202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2441833257"/>
                  </a:ext>
                </a:extLst>
              </a:tr>
              <a:tr h="0">
                <a:tc gridSpan="5">
                  <a:txBody>
                    <a:bodyPr/>
                    <a:lstStyle/>
                    <a:p>
                      <a:pPr algn="ctr" eaLnBrk="0" hangingPunct="0">
                        <a:lnSpc>
                          <a:spcPct val="100000"/>
                        </a:lnSpc>
                        <a:spcAft>
                          <a:spcPts val="0"/>
                        </a:spcAft>
                      </a:pPr>
                      <a:r>
                        <a:rPr lang="en-GB" sz="1500" dirty="0">
                          <a:effectLst/>
                          <a:latin typeface="Albany AMT" panose="020B0604020202020204" pitchFamily="34" charset="0"/>
                          <a:cs typeface="Albany AMT" panose="020B0604020202020204" pitchFamily="34" charset="0"/>
                        </a:rPr>
                        <a:t>                                                                                %</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hMerge="1">
                  <a:txBody>
                    <a:bodyPr/>
                    <a:lstStyle/>
                    <a:p>
                      <a:pPr algn="ctr" eaLnBrk="0" hangingPunct="0">
                        <a:lnSpc>
                          <a:spcPct val="200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4546" marR="4546"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9340000"/>
                  </a:ext>
                </a:extLst>
              </a:tr>
              <a:tr h="0">
                <a:tc>
                  <a:txBody>
                    <a:bodyPr/>
                    <a:lstStyle/>
                    <a:p>
                      <a:pPr algn="ctr" eaLnBrk="0" hangingPunct="0">
                        <a:lnSpc>
                          <a:spcPct val="160000"/>
                        </a:lnSpc>
                        <a:spcAft>
                          <a:spcPts val="0"/>
                        </a:spcAft>
                      </a:pPr>
                      <a:r>
                        <a:rPr lang="en-US" sz="1500" dirty="0">
                          <a:effectLst/>
                          <a:latin typeface="Albany AMT" panose="020B0604020202020204" pitchFamily="34" charset="0"/>
                          <a:cs typeface="Albany AMT" panose="020B0604020202020204" pitchFamily="34" charset="0"/>
                        </a:rPr>
                        <a:t>Gender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dirty="0">
                          <a:solidFill>
                            <a:schemeClr val="bg1"/>
                          </a:solidFill>
                          <a:effectLst/>
                          <a:latin typeface="Albany AMT" panose="020B0604020202020204" pitchFamily="34" charset="0"/>
                          <a:cs typeface="Albany AMT" panose="020B0604020202020204" pitchFamily="34" charset="0"/>
                        </a:rPr>
                        <a:t>Male</a:t>
                      </a:r>
                      <a:endParaRPr lang="en-GB" sz="1500"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dirty="0">
                          <a:effectLst/>
                          <a:latin typeface="Albany AMT" panose="020B0604020202020204" pitchFamily="34" charset="0"/>
                          <a:cs typeface="Albany AMT" panose="020B0604020202020204" pitchFamily="34" charset="0"/>
                        </a:rPr>
                        <a:t>74.5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a:effectLst/>
                          <a:latin typeface="Albany AMT" panose="020B0604020202020204" pitchFamily="34" charset="0"/>
                          <a:cs typeface="Albany AMT" panose="020B0604020202020204" pitchFamily="34" charset="0"/>
                        </a:rPr>
                        <a:t>73.5</a:t>
                      </a:r>
                      <a:endParaRPr lang="en-GB"/>
                    </a:p>
                  </a:txBody>
                  <a:tcPr marL="4546" marR="4546" marT="0" marB="0" anchor="ctr"/>
                </a:tc>
                <a:tc>
                  <a:txBody>
                    <a:bodyPr/>
                    <a:lstStyle/>
                    <a:p>
                      <a:pPr algn="ctr" eaLnBrk="0" hangingPunct="0">
                        <a:lnSpc>
                          <a:spcPct val="160000"/>
                        </a:lnSpc>
                        <a:spcAft>
                          <a:spcPts val="0"/>
                        </a:spcAft>
                      </a:pPr>
                      <a:r>
                        <a:rPr lang="en-US" sz="1500">
                          <a:effectLst/>
                          <a:latin typeface="Albany AMT" panose="020B0604020202020204" pitchFamily="34" charset="0"/>
                          <a:cs typeface="Albany AMT" panose="020B0604020202020204" pitchFamily="34" charset="0"/>
                        </a:rPr>
                        <a:t>80.7</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1871998471"/>
                  </a:ext>
                </a:extLst>
              </a:tr>
              <a:tr h="0">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Ethnicity*</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White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84.1</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US" sz="1500" strike="noStrike">
                          <a:effectLst/>
                          <a:latin typeface="Albany AMT" panose="020B0604020202020204" pitchFamily="34" charset="0"/>
                          <a:cs typeface="Albany AMT" panose="020B0604020202020204" pitchFamily="34" charset="0"/>
                        </a:rPr>
                        <a:t>81.2</a:t>
                      </a:r>
                      <a:endParaRPr lang="en-GB"/>
                    </a:p>
                  </a:txBody>
                  <a:tcPr marL="4546" marR="4546" marT="0" marB="0" anchor="ct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80.6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1516416230"/>
                  </a:ext>
                </a:extLst>
              </a:tr>
              <a:tr h="0">
                <a:tc rowSpan="2">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ART experience</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Naïve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23.5</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20.5</a:t>
                      </a:r>
                      <a:endParaRPr lang="en-GB"/>
                    </a:p>
                  </a:txBody>
                  <a:tcPr marL="4546" marR="4546" marT="0" marB="0" anchor="ct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30.4</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2505744242"/>
                  </a:ext>
                </a:extLst>
              </a:tr>
              <a:tr h="0">
                <a:tc vMerge="1">
                  <a:txBody>
                    <a:bodyPr/>
                    <a:lstStyle/>
                    <a:p>
                      <a:endParaRPr lang="en-GB"/>
                    </a:p>
                  </a:txBody>
                  <a:tcPr/>
                </a:tc>
                <a:tc>
                  <a:txBody>
                    <a:bodyPr/>
                    <a:lstStyle/>
                    <a:p>
                      <a:pPr algn="ctr" eaLnBrk="0" hangingPunct="0">
                        <a:lnSpc>
                          <a:spcPct val="12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Experienced, VL &lt; 400 cps/mL</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69.9</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66.2</a:t>
                      </a:r>
                      <a:endParaRPr lang="en-GB"/>
                    </a:p>
                  </a:txBody>
                  <a:tcPr marL="4546" marR="4546" marT="0" marB="0" anchor="ctr">
                    <a:solidFill>
                      <a:srgbClr val="EAEFF7"/>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62.8</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826726224"/>
                  </a:ext>
                </a:extLst>
              </a:tr>
              <a:tr h="0">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HIV risk*</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MSM</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47.0</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US" sz="1500" strike="noStrike">
                          <a:effectLst/>
                          <a:latin typeface="Albany AMT" panose="020B0604020202020204" pitchFamily="34" charset="0"/>
                          <a:cs typeface="Albany AMT" panose="020B0604020202020204" pitchFamily="34" charset="0"/>
                        </a:rPr>
                        <a:t>43.3</a:t>
                      </a:r>
                      <a:endParaRPr lang="en-GB"/>
                    </a:p>
                  </a:txBody>
                  <a:tcPr marL="4546" marR="4546" marT="0" marB="0" anchor="ctr">
                    <a:solidFill>
                      <a:srgbClr val="D2DEEF"/>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54.7</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extLst>
                  <a:ext uri="{0D108BD9-81ED-4DB2-BD59-A6C34878D82A}">
                    <a16:rowId xmlns:a16="http://schemas.microsoft.com/office/drawing/2014/main" val="3296358266"/>
                  </a:ext>
                </a:extLst>
              </a:tr>
              <a:tr h="0">
                <a:tc rowSpan="4">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Geographical region</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Western Europe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59.9</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38.5</a:t>
                      </a:r>
                      <a:endParaRPr lang="en-GB"/>
                    </a:p>
                  </a:txBody>
                  <a:tcPr marL="4546" marR="4546" marT="0" marB="0" anchor="ctr">
                    <a:solidFill>
                      <a:srgbClr val="EAEFF7"/>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55.6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082900614"/>
                  </a:ext>
                </a:extLst>
              </a:tr>
              <a:tr h="284400">
                <a:tc v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46" marR="4546" marT="0" marB="0" anchor="ctr"/>
                </a:tc>
                <a:tc>
                  <a:txBody>
                    <a:bodyPr/>
                    <a:lstStyle/>
                    <a:p>
                      <a:pPr algn="ctr">
                        <a:lnSpc>
                          <a:spcPct val="120000"/>
                        </a:lnSpc>
                      </a:pPr>
                      <a:r>
                        <a:rPr lang="en-US" sz="1500" strike="noStrike" dirty="0">
                          <a:solidFill>
                            <a:schemeClr val="bg1"/>
                          </a:solidFill>
                          <a:effectLst/>
                          <a:latin typeface="Albany AMT" panose="020B0604020202020204" pitchFamily="34" charset="0"/>
                          <a:cs typeface="Albany AMT" panose="020B0604020202020204" pitchFamily="34" charset="0"/>
                        </a:rPr>
                        <a:t>Southern Europe</a:t>
                      </a:r>
                      <a:endParaRPr lang="en-GB" sz="1500" strike="noStrike" dirty="0">
                        <a:solidFill>
                          <a:schemeClr val="bg1"/>
                        </a:solidFill>
                        <a:latin typeface="Albany AMT" panose="020B0604020202020204" pitchFamily="34" charset="0"/>
                        <a:cs typeface="Albany AMT" panose="020B0604020202020204" pitchFamily="34" charset="0"/>
                      </a:endParaRPr>
                    </a:p>
                  </a:txBody>
                  <a:tcPr marL="4546" marR="4546" marT="0" marB="0" anchor="ctr">
                    <a:solidFill>
                      <a:srgbClr val="5B9BD5"/>
                    </a:solidFill>
                  </a:tcPr>
                </a:tc>
                <a:tc>
                  <a:txBody>
                    <a:bodyPr/>
                    <a:lstStyle/>
                    <a:p>
                      <a:pPr algn="ctr">
                        <a:lnSpc>
                          <a:spcPct val="120000"/>
                        </a:lnSpc>
                      </a:pPr>
                      <a:r>
                        <a:rPr lang="en-US" sz="1500" strike="noStrike">
                          <a:effectLst/>
                          <a:latin typeface="Albany AMT" panose="020B0604020202020204" pitchFamily="34" charset="0"/>
                          <a:cs typeface="Albany AMT" panose="020B0604020202020204" pitchFamily="34" charset="0"/>
                        </a:rPr>
                        <a:t>26.1</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26.8</a:t>
                      </a:r>
                      <a:endParaRPr lang="en-GB"/>
                    </a:p>
                  </a:txBody>
                  <a:tcPr marL="4546" marR="4546" marT="0" marB="0" anchor="ctr">
                    <a:solidFill>
                      <a:srgbClr val="EAEFF7"/>
                    </a:solidFill>
                  </a:tcPr>
                </a:tc>
                <a:tc>
                  <a:txBody>
                    <a:bodyPr/>
                    <a:lstStyle/>
                    <a:p>
                      <a:pPr algn="ctr">
                        <a:lnSpc>
                          <a:spcPct val="120000"/>
                        </a:lnSpc>
                      </a:pPr>
                      <a:r>
                        <a:rPr lang="en-US" sz="1500" strike="noStrike">
                          <a:effectLst/>
                          <a:latin typeface="Albany AMT" panose="020B0604020202020204" pitchFamily="34" charset="0"/>
                          <a:cs typeface="Albany AMT" panose="020B0604020202020204" pitchFamily="34" charset="0"/>
                        </a:rPr>
                        <a:t>32.7</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606015386"/>
                  </a:ext>
                </a:extLst>
              </a:tr>
              <a:tr h="284400">
                <a:tc v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46" marR="4546" marT="0" marB="0" anchor="ctr"/>
                </a:tc>
                <a:tc>
                  <a:txBody>
                    <a:bodyPr/>
                    <a:lstStyle/>
                    <a:p>
                      <a:pPr algn="ctr">
                        <a:lnSpc>
                          <a:spcPct val="120000"/>
                        </a:lnSpc>
                      </a:pPr>
                      <a:r>
                        <a:rPr lang="en-US" sz="1500" strike="noStrike" dirty="0">
                          <a:solidFill>
                            <a:schemeClr val="bg1"/>
                          </a:solidFill>
                          <a:effectLst/>
                          <a:latin typeface="Albany AMT" panose="020B0604020202020204" pitchFamily="34" charset="0"/>
                          <a:cs typeface="Albany AMT" panose="020B0604020202020204" pitchFamily="34" charset="0"/>
                        </a:rPr>
                        <a:t>Northern Europe/Australia</a:t>
                      </a:r>
                      <a:endParaRPr lang="en-GB" sz="1500" strike="noStrike" dirty="0">
                        <a:solidFill>
                          <a:schemeClr val="bg1"/>
                        </a:solidFill>
                        <a:latin typeface="Albany AMT" panose="020B0604020202020204" pitchFamily="34" charset="0"/>
                        <a:cs typeface="Albany AMT" panose="020B0604020202020204" pitchFamily="34" charset="0"/>
                      </a:endParaRPr>
                    </a:p>
                  </a:txBody>
                  <a:tcPr marL="4546" marR="4546" marT="0" marB="0" anchor="ctr">
                    <a:solidFill>
                      <a:srgbClr val="5B9BD5"/>
                    </a:solidFill>
                  </a:tcPr>
                </a:tc>
                <a:tc>
                  <a:txBody>
                    <a:bodyPr/>
                    <a:lstStyle/>
                    <a:p>
                      <a:pPr algn="ctr">
                        <a:lnSpc>
                          <a:spcPct val="120000"/>
                        </a:lnSpc>
                      </a:pPr>
                      <a:r>
                        <a:rPr lang="en-US" sz="1500" strike="noStrike" dirty="0">
                          <a:effectLst/>
                          <a:latin typeface="Albany AMT" panose="020B0604020202020204" pitchFamily="34" charset="0"/>
                          <a:cs typeface="Albany AMT" panose="020B0604020202020204" pitchFamily="34" charset="0"/>
                        </a:rPr>
                        <a:t>10.0</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dirty="0">
                          <a:effectLst/>
                          <a:latin typeface="Albany AMT" panose="020B0604020202020204" pitchFamily="34" charset="0"/>
                          <a:cs typeface="Albany AMT" panose="020B0604020202020204" pitchFamily="34" charset="0"/>
                        </a:rPr>
                        <a:t>27.0</a:t>
                      </a:r>
                      <a:endParaRPr lang="en-GB" dirty="0"/>
                    </a:p>
                  </a:txBody>
                  <a:tcPr marL="4546" marR="4546" marT="0" marB="0" anchor="ctr">
                    <a:solidFill>
                      <a:srgbClr val="EAEFF7"/>
                    </a:solidFill>
                  </a:tcPr>
                </a:tc>
                <a:tc>
                  <a:txBody>
                    <a:bodyPr/>
                    <a:lstStyle/>
                    <a:p>
                      <a:pPr algn="ctr">
                        <a:lnSpc>
                          <a:spcPct val="120000"/>
                        </a:lnSpc>
                      </a:pPr>
                      <a:r>
                        <a:rPr lang="en-US" sz="1500" strike="noStrike" dirty="0">
                          <a:effectLst/>
                          <a:latin typeface="Albany AMT" panose="020B0604020202020204" pitchFamily="34" charset="0"/>
                          <a:cs typeface="Albany AMT" panose="020B0604020202020204" pitchFamily="34" charset="0"/>
                        </a:rPr>
                        <a:t>7.9</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862855058"/>
                  </a:ext>
                </a:extLst>
              </a:tr>
              <a:tr h="0">
                <a:tc vMerge="1">
                  <a:txBody>
                    <a:bodyPr/>
                    <a:lstStyle/>
                    <a:p>
                      <a:endParaRPr lang="en-GB" dirty="0"/>
                    </a:p>
                  </a:txBody>
                  <a:tcPr marL="4546" marR="4546" marT="0" marB="0" anchor="ctr"/>
                </a:tc>
                <a:tc>
                  <a:txBody>
                    <a:bodyPr/>
                    <a:lstStyle/>
                    <a:p>
                      <a:pPr algn="ctr" eaLnBrk="0" hangingPunct="0">
                        <a:lnSpc>
                          <a:spcPct val="12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Eastern/Eastern Central Europe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5.1</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9.1</a:t>
                      </a:r>
                      <a:endParaRPr lang="en-GB"/>
                    </a:p>
                  </a:txBody>
                  <a:tcPr marL="4546" marR="4546" marT="0" marB="0" anchor="ctr">
                    <a:solidFill>
                      <a:srgbClr val="EAEFF7"/>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5.2</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3428432737"/>
                  </a:ext>
                </a:extLst>
              </a:tr>
              <a:tr h="0">
                <a:tc gridSpan="2">
                  <a:txBody>
                    <a:bodyPr/>
                    <a:lstStyle/>
                    <a:p>
                      <a:pPr algn="l"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  Prior AIDS*</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hMerge="1">
                  <a:txBody>
                    <a:bodyPr/>
                    <a:lstStyle/>
                    <a:p>
                      <a:endParaRPr lang="en-GB"/>
                    </a:p>
                  </a:txBody>
                  <a:tcP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21.0</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GB" sz="1500" strike="noStrike">
                          <a:effectLst/>
                          <a:latin typeface="Albany AMT" panose="020B0604020202020204" pitchFamily="34" charset="0"/>
                          <a:cs typeface="Albany AMT" panose="020B0604020202020204" pitchFamily="34" charset="0"/>
                        </a:rPr>
                        <a:t>28.3</a:t>
                      </a:r>
                      <a:endParaRPr lang="en-GB"/>
                    </a:p>
                  </a:txBody>
                  <a:tcPr marL="4546" marR="4546" marT="0" marB="0" anchor="ctr"/>
                </a:tc>
                <a:tc>
                  <a:txBody>
                    <a:bodyPr/>
                    <a:lstStyle/>
                    <a:p>
                      <a:pPr algn="ctr" eaLnBrk="0" hangingPunct="0">
                        <a:lnSpc>
                          <a:spcPct val="160000"/>
                        </a:lnSpc>
                        <a:spcAft>
                          <a:spcPts val="0"/>
                        </a:spcAft>
                      </a:pPr>
                      <a:r>
                        <a:rPr lang="en-GB" sz="1500" strike="noStrike">
                          <a:effectLst/>
                          <a:latin typeface="Albany AMT" panose="020B0604020202020204" pitchFamily="34" charset="0"/>
                          <a:cs typeface="Albany AMT" panose="020B0604020202020204" pitchFamily="34" charset="0"/>
                        </a:rPr>
                        <a:t>13.2</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4279091135"/>
                  </a:ext>
                </a:extLst>
              </a:tr>
              <a:tr h="0">
                <a:tc gridSpan="2">
                  <a:txBody>
                    <a:bodyPr/>
                    <a:lstStyle/>
                    <a:p>
                      <a:pPr algn="l"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  Any prior/current comorbidity</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hMerge="1">
                  <a:txBody>
                    <a:bodyPr/>
                    <a:lstStyle/>
                    <a:p>
                      <a:pPr algn="ctr" eaLnBrk="0" hangingPunct="0">
                        <a:lnSpc>
                          <a:spcPct val="200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4546" marR="4546" marT="0" marB="0" anchor="ct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37.6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a:r>
                        <a:rPr lang="en-GB" sz="1500" strike="noStrike" dirty="0">
                          <a:effectLst/>
                          <a:latin typeface="Albany AMT" panose="020B0604020202020204" pitchFamily="34" charset="0"/>
                          <a:cs typeface="Albany AMT" panose="020B0604020202020204" pitchFamily="34" charset="0"/>
                        </a:rPr>
                        <a:t>33.1</a:t>
                      </a:r>
                      <a:endParaRPr lang="en-GB" dirty="0"/>
                    </a:p>
                  </a:txBody>
                  <a:tcPr marL="4546" marR="4546" marT="0" marB="0" anchor="ct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27.7</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926284687"/>
                  </a:ext>
                </a:extLst>
              </a:tr>
              <a:tr h="0">
                <a:tc gridSpan="5">
                  <a:txBody>
                    <a:bodyPr/>
                    <a:lstStyle/>
                    <a:p>
                      <a:pPr marL="0" marR="0" lvl="0" indent="0" algn="l" defTabSz="914400" rtl="0" eaLnBrk="0" fontAlgn="auto" latinLnBrk="0" hangingPunct="0">
                        <a:lnSpc>
                          <a:spcPct val="0"/>
                        </a:lnSpc>
                        <a:spcBef>
                          <a:spcPts val="0"/>
                        </a:spcBef>
                        <a:spcAft>
                          <a:spcPts val="0"/>
                        </a:spcAft>
                        <a:buClrTx/>
                        <a:buSzTx/>
                        <a:buFontTx/>
                        <a:buNone/>
                        <a:tabLst/>
                        <a:defRPr/>
                      </a:pP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31748537"/>
                  </a:ext>
                </a:extLst>
              </a:tr>
              <a:tr h="0">
                <a:tc gridSpan="2">
                  <a:txBody>
                    <a:bodyPr/>
                    <a:lstStyle/>
                    <a:p>
                      <a:pPr marL="0" marR="0" lvl="0" indent="0" algn="l" defTabSz="914400" rtl="0" eaLnBrk="0" fontAlgn="auto" latinLnBrk="0" hangingPunct="0">
                        <a:lnSpc>
                          <a:spcPct val="12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INSTI start date (</a:t>
                      </a:r>
                      <a:r>
                        <a:rPr lang="en-GB" sz="1500" dirty="0">
                          <a:effectLst/>
                          <a:latin typeface="Albany AMT" panose="020B0604020202020204" pitchFamily="34" charset="0"/>
                          <a:cs typeface="Albany AMT" panose="020B0604020202020204" pitchFamily="34" charset="0"/>
                        </a:rPr>
                        <a:t>median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2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Jan 16 (May 15, Oct 16)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algn="ctr" eaLnBrk="0" hangingPunct="0">
                        <a:lnSpc>
                          <a:spcPct val="120000"/>
                        </a:lnSpc>
                        <a:spcAft>
                          <a:spcPts val="0"/>
                        </a:spcAft>
                      </a:pPr>
                      <a:r>
                        <a:rPr lang="en-US" sz="1500" dirty="0">
                          <a:effectLst/>
                          <a:latin typeface="Albany AMT" panose="020B0604020202020204" pitchFamily="34" charset="0"/>
                          <a:cs typeface="Albany AMT" panose="020B0604020202020204" pitchFamily="34" charset="0"/>
                        </a:rPr>
                        <a:t>Feb 14 (Jan 13, Apr 15)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algn="ctr" eaLnBrk="0" hangingPunct="0">
                        <a:lnSpc>
                          <a:spcPct val="120000"/>
                        </a:lnSpc>
                        <a:spcAft>
                          <a:spcPts val="0"/>
                        </a:spcAft>
                      </a:pPr>
                      <a:r>
                        <a:rPr lang="en-US" sz="1500" dirty="0">
                          <a:effectLst/>
                          <a:latin typeface="Albany AMT" panose="020B0604020202020204" pitchFamily="34" charset="0"/>
                          <a:cs typeface="Albany AMT" panose="020B0604020202020204" pitchFamily="34" charset="0"/>
                        </a:rPr>
                        <a:t>Dec 15 (Oct 14, Nov 16)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extLst>
                  <a:ext uri="{0D108BD9-81ED-4DB2-BD59-A6C34878D82A}">
                    <a16:rowId xmlns:a16="http://schemas.microsoft.com/office/drawing/2014/main" val="3574047641"/>
                  </a:ext>
                </a:extLst>
              </a:tr>
              <a:tr h="0">
                <a:tc gridSpan="2">
                  <a:txBody>
                    <a:bodyPr/>
                    <a:lstStyle/>
                    <a:p>
                      <a:pPr marL="0" marR="0" lvl="0" indent="0" algn="l"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Age, years (</a:t>
                      </a:r>
                      <a:r>
                        <a:rPr lang="en-GB" sz="1500" dirty="0">
                          <a:effectLst/>
                          <a:latin typeface="Albany AMT" panose="020B0604020202020204" pitchFamily="34" charset="0"/>
                          <a:cs typeface="Albany AMT" panose="020B0604020202020204" pitchFamily="34" charset="0"/>
                        </a:rPr>
                        <a:t>median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48 (39, 55)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EAEFF7"/>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48 (41, 54)</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EAEFF7"/>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45 (36, 53)</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EAEFF7"/>
                    </a:solidFill>
                  </a:tcPr>
                </a:tc>
                <a:extLst>
                  <a:ext uri="{0D108BD9-81ED-4DB2-BD59-A6C34878D82A}">
                    <a16:rowId xmlns:a16="http://schemas.microsoft.com/office/drawing/2014/main" val="2245494724"/>
                  </a:ext>
                </a:extLst>
              </a:tr>
              <a:tr h="0">
                <a:tc gridSpan="2">
                  <a:txBody>
                    <a:bodyPr/>
                    <a:lstStyle/>
                    <a:p>
                      <a:pPr marL="0" marR="0" lvl="0" indent="0" algn="l"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CD4 at INSTI start, cells/mm³ (m</a:t>
                      </a:r>
                      <a:r>
                        <a:rPr lang="en-GB" sz="1500" dirty="0" err="1">
                          <a:effectLst/>
                          <a:latin typeface="Albany AMT" panose="020B0604020202020204" pitchFamily="34" charset="0"/>
                          <a:cs typeface="Albany AMT" panose="020B0604020202020204" pitchFamily="34" charset="0"/>
                        </a:rPr>
                        <a:t>edian</a:t>
                      </a:r>
                      <a:r>
                        <a:rPr lang="en-GB" sz="1500" dirty="0">
                          <a:effectLst/>
                          <a:latin typeface="Albany AMT" panose="020B0604020202020204" pitchFamily="34" charset="0"/>
                          <a:cs typeface="Albany AMT" panose="020B0604020202020204" pitchFamily="34" charset="0"/>
                        </a:rPr>
                        <a:t>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578 (369, 788)</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507 (297, 714)</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560 (386, 756)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extLst>
                  <a:ext uri="{0D108BD9-81ED-4DB2-BD59-A6C34878D82A}">
                    <a16:rowId xmlns:a16="http://schemas.microsoft.com/office/drawing/2014/main" val="3000940270"/>
                  </a:ext>
                </a:extLst>
              </a:tr>
            </a:tbl>
          </a:graphicData>
        </a:graphic>
      </p:graphicFrame>
      <p:sp>
        <p:nvSpPr>
          <p:cNvPr id="6" name="Rectangle 2">
            <a:extLst>
              <a:ext uri="{FF2B5EF4-FFF2-40B4-BE49-F238E27FC236}">
                <a16:creationId xmlns:a16="http://schemas.microsoft.com/office/drawing/2014/main" id="{CD263392-72AF-46B4-AC3D-A929956CCF9C}"/>
              </a:ext>
            </a:extLst>
          </p:cNvPr>
          <p:cNvSpPr>
            <a:spLocks noChangeArrowheads="1"/>
          </p:cNvSpPr>
          <p:nvPr/>
        </p:nvSpPr>
        <p:spPr bwMode="auto">
          <a:xfrm>
            <a:off x="0" y="6315387"/>
            <a:ext cx="11852476" cy="53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76176" numCol="1" anchor="ctr" anchorCtr="0" compatLnSpc="1">
            <a:prstTxWarp prst="textNoShape">
              <a:avLst/>
            </a:prstTxWarp>
            <a:spAutoFit/>
          </a:bodyPr>
          <a:lstStyle/>
          <a:p>
            <a:pPr defTabSz="914400" eaLnBrk="0" fontAlgn="base" hangingPunct="0">
              <a:spcBef>
                <a:spcPct val="0"/>
              </a:spcBef>
              <a:spcAft>
                <a:spcPct val="0"/>
              </a:spcAft>
            </a:pPr>
            <a:r>
              <a:rPr lang="en-GB" altLang="en-US" sz="1400" dirty="0">
                <a:latin typeface="Albany AMT" panose="020B0604020202020204" pitchFamily="34" charset="0"/>
                <a:ea typeface="Calibri" panose="020F0502020204030204" pitchFamily="34" charset="0"/>
                <a:cs typeface="Albany AMT" panose="020B0604020202020204" pitchFamily="34" charset="0"/>
              </a:rPr>
              <a:t>*Denominator for percentages is all participants with non-missing data. Total unknown n (%): Ethnicity 1454 (14.8) HIV risk 535 (5.4), prior AIDS 1143 (11.78)</a:t>
            </a:r>
            <a:endParaRPr lang="en-GB" altLang="en-US" sz="1400"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38834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001E68-BB07-4FEB-8F8C-71A341C0CBBC}"/>
              </a:ext>
            </a:extLst>
          </p:cNvPr>
          <p:cNvSpPr txBox="1">
            <a:spLocks/>
          </p:cNvSpPr>
          <p:nvPr/>
        </p:nvSpPr>
        <p:spPr>
          <a:xfrm>
            <a:off x="0" y="11268"/>
            <a:ext cx="10515600" cy="108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Characteristics at INSTI start</a:t>
            </a:r>
          </a:p>
        </p:txBody>
      </p:sp>
      <p:graphicFrame>
        <p:nvGraphicFramePr>
          <p:cNvPr id="5" name="Table 4">
            <a:extLst>
              <a:ext uri="{FF2B5EF4-FFF2-40B4-BE49-F238E27FC236}">
                <a16:creationId xmlns:a16="http://schemas.microsoft.com/office/drawing/2014/main" id="{D75D548B-4C1F-4B9C-8092-7A2D808B5B92}"/>
              </a:ext>
            </a:extLst>
          </p:cNvPr>
          <p:cNvGraphicFramePr>
            <a:graphicFrameLocks noGrp="1"/>
          </p:cNvGraphicFramePr>
          <p:nvPr>
            <p:extLst>
              <p:ext uri="{D42A27DB-BD31-4B8C-83A1-F6EECF244321}">
                <p14:modId xmlns:p14="http://schemas.microsoft.com/office/powerpoint/2010/main" val="852037982"/>
              </p:ext>
            </p:extLst>
          </p:nvPr>
        </p:nvGraphicFramePr>
        <p:xfrm>
          <a:off x="223520" y="1041415"/>
          <a:ext cx="11358880" cy="4953037"/>
        </p:xfrm>
        <a:graphic>
          <a:graphicData uri="http://schemas.openxmlformats.org/drawingml/2006/table">
            <a:tbl>
              <a:tblPr firstRow="1" firstCol="1" bandRow="1">
                <a:tableStyleId>{7DF18680-E054-41AD-8BC1-D1AEF772440D}</a:tableStyleId>
              </a:tblPr>
              <a:tblGrid>
                <a:gridCol w="1599397">
                  <a:extLst>
                    <a:ext uri="{9D8B030D-6E8A-4147-A177-3AD203B41FA5}">
                      <a16:colId xmlns:a16="http://schemas.microsoft.com/office/drawing/2014/main" val="2347338849"/>
                    </a:ext>
                  </a:extLst>
                </a:gridCol>
                <a:gridCol w="2962443">
                  <a:extLst>
                    <a:ext uri="{9D8B030D-6E8A-4147-A177-3AD203B41FA5}">
                      <a16:colId xmlns:a16="http://schemas.microsoft.com/office/drawing/2014/main" val="506412336"/>
                    </a:ext>
                  </a:extLst>
                </a:gridCol>
                <a:gridCol w="2204720">
                  <a:extLst>
                    <a:ext uri="{9D8B030D-6E8A-4147-A177-3AD203B41FA5}">
                      <a16:colId xmlns:a16="http://schemas.microsoft.com/office/drawing/2014/main" val="267965241"/>
                    </a:ext>
                  </a:extLst>
                </a:gridCol>
                <a:gridCol w="2306320">
                  <a:extLst>
                    <a:ext uri="{9D8B030D-6E8A-4147-A177-3AD203B41FA5}">
                      <a16:colId xmlns:a16="http://schemas.microsoft.com/office/drawing/2014/main" val="2377804246"/>
                    </a:ext>
                  </a:extLst>
                </a:gridCol>
                <a:gridCol w="2286000">
                  <a:extLst>
                    <a:ext uri="{9D8B030D-6E8A-4147-A177-3AD203B41FA5}">
                      <a16:colId xmlns:a16="http://schemas.microsoft.com/office/drawing/2014/main" val="3371785285"/>
                    </a:ext>
                  </a:extLst>
                </a:gridCol>
              </a:tblGrid>
              <a:tr h="504000">
                <a:tc gridSpan="2">
                  <a:txBody>
                    <a:bodyPr/>
                    <a:lstStyle/>
                    <a:p>
                      <a:pPr algn="ctr">
                        <a:lnSpc>
                          <a:spcPct val="110000"/>
                        </a:lnSpc>
                      </a:pPr>
                      <a:r>
                        <a:rPr lang="en-GB" sz="1500" dirty="0">
                          <a:effectLst/>
                          <a:latin typeface="Albany AMT" panose="020B0604020202020204" pitchFamily="34" charset="0"/>
                          <a:cs typeface="Albany AMT" panose="020B0604020202020204" pitchFamily="34" charset="0"/>
                        </a:rPr>
                        <a:t>INSTI (N=9702), n (%)</a:t>
                      </a:r>
                    </a:p>
                  </a:txBody>
                  <a:tcPr marL="4546" marR="4546" marT="0" marB="0" anchor="ctr"/>
                </a:tc>
                <a:tc hMerge="1">
                  <a:txBody>
                    <a:bodyPr/>
                    <a:lstStyle/>
                    <a:p>
                      <a:pPr algn="ctr">
                        <a:lnSpc>
                          <a:spcPct val="107000"/>
                        </a:lnSpc>
                      </a:pPr>
                      <a:endParaRPr lang="en-GB" sz="1100" dirty="0">
                        <a:effectLst/>
                        <a:latin typeface="Calibri" panose="020F0502020204030204" pitchFamily="34" charset="0"/>
                        <a:cs typeface="Times New Roman" panose="02020603050405020304" pitchFamily="18"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DTG</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5051 (52.1)</a:t>
                      </a:r>
                      <a:endParaRPr lang="en-GB" sz="1500" dirty="0">
                        <a:effectLst/>
                        <a:latin typeface="Albany AMT" panose="020B0604020202020204" pitchFamily="34" charset="0"/>
                        <a:cs typeface="Albany AMT" panose="020B0604020202020204" pitchFamily="34"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RAL</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2718 (28.0)</a:t>
                      </a:r>
                      <a:endParaRPr lang="en-GB" sz="1500" dirty="0">
                        <a:effectLst/>
                        <a:latin typeface="Albany AMT" panose="020B0604020202020204" pitchFamily="34" charset="0"/>
                        <a:cs typeface="Albany AMT" panose="020B0604020202020204" pitchFamily="34"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EVG/c</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1933 (19.9)</a:t>
                      </a:r>
                      <a:endParaRPr lang="en-GB" sz="1500" dirty="0">
                        <a:effectLst/>
                        <a:latin typeface="Albany AMT" panose="020B060402020202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2441833257"/>
                  </a:ext>
                </a:extLst>
              </a:tr>
              <a:tr h="0">
                <a:tc gridSpan="5">
                  <a:txBody>
                    <a:bodyPr/>
                    <a:lstStyle/>
                    <a:p>
                      <a:pPr algn="ctr" eaLnBrk="0" hangingPunct="0">
                        <a:lnSpc>
                          <a:spcPct val="100000"/>
                        </a:lnSpc>
                        <a:spcAft>
                          <a:spcPts val="0"/>
                        </a:spcAft>
                      </a:pPr>
                      <a:r>
                        <a:rPr lang="en-GB" sz="1500" dirty="0">
                          <a:effectLst/>
                          <a:latin typeface="Albany AMT" panose="020B0604020202020204" pitchFamily="34" charset="0"/>
                          <a:cs typeface="Albany AMT" panose="020B0604020202020204" pitchFamily="34" charset="0"/>
                        </a:rPr>
                        <a:t>                                                                                %</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hMerge="1">
                  <a:txBody>
                    <a:bodyPr/>
                    <a:lstStyle/>
                    <a:p>
                      <a:pPr algn="ctr" eaLnBrk="0" hangingPunct="0">
                        <a:lnSpc>
                          <a:spcPct val="200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4546" marR="4546"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9340000"/>
                  </a:ext>
                </a:extLst>
              </a:tr>
              <a:tr h="0">
                <a:tc>
                  <a:txBody>
                    <a:bodyPr/>
                    <a:lstStyle/>
                    <a:p>
                      <a:pPr algn="ctr" eaLnBrk="0" hangingPunct="0">
                        <a:lnSpc>
                          <a:spcPct val="160000"/>
                        </a:lnSpc>
                        <a:spcAft>
                          <a:spcPts val="0"/>
                        </a:spcAft>
                      </a:pPr>
                      <a:r>
                        <a:rPr lang="en-US" sz="1500" dirty="0">
                          <a:effectLst/>
                          <a:latin typeface="Albany AMT" panose="020B0604020202020204" pitchFamily="34" charset="0"/>
                          <a:cs typeface="Albany AMT" panose="020B0604020202020204" pitchFamily="34" charset="0"/>
                        </a:rPr>
                        <a:t>Gender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dirty="0">
                          <a:solidFill>
                            <a:schemeClr val="bg1"/>
                          </a:solidFill>
                          <a:effectLst/>
                          <a:latin typeface="Albany AMT" panose="020B0604020202020204" pitchFamily="34" charset="0"/>
                          <a:cs typeface="Albany AMT" panose="020B0604020202020204" pitchFamily="34" charset="0"/>
                        </a:rPr>
                        <a:t>Male</a:t>
                      </a:r>
                      <a:endParaRPr lang="en-GB" sz="1500"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dirty="0">
                          <a:effectLst/>
                          <a:latin typeface="Albany AMT" panose="020B0604020202020204" pitchFamily="34" charset="0"/>
                          <a:cs typeface="Albany AMT" panose="020B0604020202020204" pitchFamily="34" charset="0"/>
                        </a:rPr>
                        <a:t>74.5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a:effectLst/>
                          <a:latin typeface="Albany AMT" panose="020B0604020202020204" pitchFamily="34" charset="0"/>
                          <a:cs typeface="Albany AMT" panose="020B0604020202020204" pitchFamily="34" charset="0"/>
                        </a:rPr>
                        <a:t>73.5</a:t>
                      </a:r>
                      <a:endParaRPr lang="en-GB"/>
                    </a:p>
                  </a:txBody>
                  <a:tcPr marL="4546" marR="4546" marT="0" marB="0" anchor="ctr"/>
                </a:tc>
                <a:tc>
                  <a:txBody>
                    <a:bodyPr/>
                    <a:lstStyle/>
                    <a:p>
                      <a:pPr algn="ctr" eaLnBrk="0" hangingPunct="0">
                        <a:lnSpc>
                          <a:spcPct val="160000"/>
                        </a:lnSpc>
                        <a:spcAft>
                          <a:spcPts val="0"/>
                        </a:spcAft>
                      </a:pPr>
                      <a:r>
                        <a:rPr lang="en-US" sz="1500">
                          <a:effectLst/>
                          <a:latin typeface="Albany AMT" panose="020B0604020202020204" pitchFamily="34" charset="0"/>
                          <a:cs typeface="Albany AMT" panose="020B0604020202020204" pitchFamily="34" charset="0"/>
                        </a:rPr>
                        <a:t>80.7</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1871998471"/>
                  </a:ext>
                </a:extLst>
              </a:tr>
              <a:tr h="0">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Ethnicity*</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White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B w="38100" cap="flat" cmpd="sng" algn="ctr">
                      <a:solidFill>
                        <a:srgbClr val="FF0000"/>
                      </a:solidFill>
                      <a:prstDash val="solid"/>
                      <a:round/>
                      <a:headEnd type="none" w="med" len="med"/>
                      <a:tailEnd type="none" w="med" len="med"/>
                    </a:lnB>
                    <a:solidFill>
                      <a:srgbClr val="5B9BD5"/>
                    </a:solidFill>
                  </a:tcPr>
                </a:tc>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84.1</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B w="38100" cap="flat" cmpd="sng" algn="ctr">
                      <a:solidFill>
                        <a:srgbClr val="FF0000"/>
                      </a:solidFill>
                      <a:prstDash val="solid"/>
                      <a:round/>
                      <a:headEnd type="none" w="med" len="med"/>
                      <a:tailEnd type="none" w="med" len="med"/>
                    </a:lnB>
                    <a:solidFill>
                      <a:srgbClr val="D2DEEF"/>
                    </a:solidFill>
                  </a:tcPr>
                </a:tc>
                <a:tc>
                  <a:txBody>
                    <a:bodyPr/>
                    <a:lstStyle/>
                    <a:p>
                      <a:pPr algn="ctr"/>
                      <a:r>
                        <a:rPr lang="en-US" sz="1500" strike="noStrike">
                          <a:effectLst/>
                          <a:latin typeface="Albany AMT" panose="020B0604020202020204" pitchFamily="34" charset="0"/>
                          <a:cs typeface="Albany AMT" panose="020B0604020202020204" pitchFamily="34" charset="0"/>
                        </a:rPr>
                        <a:t>81.2</a:t>
                      </a:r>
                      <a:endParaRPr lang="en-GB"/>
                    </a:p>
                  </a:txBody>
                  <a:tcPr marL="4546" marR="4546" marT="0" marB="0" anchor="ctr">
                    <a:lnB w="38100" cap="flat" cmpd="sng" algn="ctr">
                      <a:solidFill>
                        <a:srgbClr val="FF0000"/>
                      </a:solidFill>
                      <a:prstDash val="solid"/>
                      <a:round/>
                      <a:headEnd type="none" w="med" len="med"/>
                      <a:tailEnd type="none" w="med" len="med"/>
                    </a:lnB>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80.6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516416230"/>
                  </a:ext>
                </a:extLst>
              </a:tr>
              <a:tr h="0">
                <a:tc rowSpan="2">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ART experience</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R w="38100" cap="flat" cmpd="sng" algn="ctr">
                      <a:solidFill>
                        <a:srgbClr val="FF0000"/>
                      </a:solidFill>
                      <a:prstDash val="solid"/>
                      <a:round/>
                      <a:headEnd type="none" w="med" len="med"/>
                      <a:tailEnd type="none" w="med" len="med"/>
                    </a:lnR>
                  </a:tcP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Naïve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5B9BD5"/>
                    </a:solidFill>
                  </a:tcPr>
                </a:tc>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23.5</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AEFF7"/>
                    </a:solidFill>
                  </a:tcPr>
                </a:tc>
                <a:tc>
                  <a:txBody>
                    <a:bodyPr/>
                    <a:lstStyle/>
                    <a:p>
                      <a:pPr algn="ctr"/>
                      <a:r>
                        <a:rPr lang="en-US" sz="1500" strike="noStrike" dirty="0">
                          <a:effectLst/>
                          <a:latin typeface="Albany AMT" panose="020B0604020202020204" pitchFamily="34" charset="0"/>
                          <a:cs typeface="Albany AMT" panose="020B0604020202020204" pitchFamily="34" charset="0"/>
                        </a:rPr>
                        <a:t>20.5</a:t>
                      </a:r>
                      <a:endParaRPr lang="en-GB" dirty="0"/>
                    </a:p>
                  </a:txBody>
                  <a:tcPr marL="4546" marR="4546"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30.4</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505744242"/>
                  </a:ext>
                </a:extLst>
              </a:tr>
              <a:tr h="0">
                <a:tc vMerge="1">
                  <a:txBody>
                    <a:bodyPr/>
                    <a:lstStyle/>
                    <a:p>
                      <a:endParaRPr lang="en-GB"/>
                    </a:p>
                  </a:txBody>
                  <a:tcPr/>
                </a:tc>
                <a:tc>
                  <a:txBody>
                    <a:bodyPr/>
                    <a:lstStyle/>
                    <a:p>
                      <a:pPr algn="ctr" eaLnBrk="0" hangingPunct="0">
                        <a:lnSpc>
                          <a:spcPct val="12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Experienced, VL &lt; 400 cps/mL</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T w="38100" cap="flat" cmpd="sng" algn="ctr">
                      <a:solidFill>
                        <a:srgbClr val="FF0000"/>
                      </a:solidFill>
                      <a:prstDash val="solid"/>
                      <a:round/>
                      <a:headEnd type="none" w="med" len="med"/>
                      <a:tailEnd type="none" w="med" len="med"/>
                    </a:lnT>
                    <a:solidFill>
                      <a:srgbClr val="5B9BD5"/>
                    </a:solidFill>
                  </a:tcPr>
                </a:tc>
                <a:tc>
                  <a:txBody>
                    <a:bodyPr/>
                    <a:lstStyle/>
                    <a:p>
                      <a:pPr algn="ctr" eaLnBrk="0" hangingPunct="0">
                        <a:lnSpc>
                          <a:spcPct val="120000"/>
                        </a:lnSpc>
                        <a:spcAft>
                          <a:spcPts val="0"/>
                        </a:spcAft>
                      </a:pPr>
                      <a:r>
                        <a:rPr lang="en-US" sz="1500" strike="noStrike" dirty="0">
                          <a:effectLst/>
                          <a:latin typeface="Albany AMT" panose="020B0604020202020204" pitchFamily="34" charset="0"/>
                          <a:cs typeface="Albany AMT" panose="020B0604020202020204" pitchFamily="34" charset="0"/>
                        </a:rPr>
                        <a:t>69.9</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T w="38100" cap="flat" cmpd="sng" algn="ctr">
                      <a:solidFill>
                        <a:srgbClr val="FF0000"/>
                      </a:solidFill>
                      <a:prstDash val="solid"/>
                      <a:round/>
                      <a:headEnd type="none" w="med" len="med"/>
                      <a:tailEnd type="none" w="med" len="med"/>
                    </a:lnT>
                    <a:solidFill>
                      <a:srgbClr val="EAEFF7"/>
                    </a:solidFill>
                  </a:tcPr>
                </a:tc>
                <a:tc>
                  <a:txBody>
                    <a:bodyPr/>
                    <a:lstStyle/>
                    <a:p>
                      <a:pPr algn="ctr"/>
                      <a:r>
                        <a:rPr lang="en-US" sz="1500" strike="noStrike" dirty="0">
                          <a:effectLst/>
                          <a:latin typeface="Albany AMT" panose="020B0604020202020204" pitchFamily="34" charset="0"/>
                          <a:cs typeface="Albany AMT" panose="020B0604020202020204" pitchFamily="34" charset="0"/>
                        </a:rPr>
                        <a:t>66.2</a:t>
                      </a:r>
                      <a:endParaRPr lang="en-GB" dirty="0"/>
                    </a:p>
                  </a:txBody>
                  <a:tcPr marL="4546" marR="4546" marT="0" marB="0" anchor="ctr">
                    <a:lnT w="38100" cap="flat" cmpd="sng" algn="ctr">
                      <a:solidFill>
                        <a:srgbClr val="FF0000"/>
                      </a:solidFill>
                      <a:prstDash val="solid"/>
                      <a:round/>
                      <a:headEnd type="none" w="med" len="med"/>
                      <a:tailEnd type="none" w="med" len="med"/>
                    </a:lnT>
                    <a:solidFill>
                      <a:srgbClr val="EAEFF7"/>
                    </a:solidFill>
                  </a:tcPr>
                </a:tc>
                <a:tc>
                  <a:txBody>
                    <a:bodyPr/>
                    <a:lstStyle/>
                    <a:p>
                      <a:pPr algn="ctr" eaLnBrk="0" hangingPunct="0">
                        <a:lnSpc>
                          <a:spcPct val="120000"/>
                        </a:lnSpc>
                        <a:spcAft>
                          <a:spcPts val="0"/>
                        </a:spcAft>
                      </a:pPr>
                      <a:r>
                        <a:rPr lang="en-US" sz="1500" strike="noStrike" dirty="0">
                          <a:effectLst/>
                          <a:latin typeface="Albany AMT" panose="020B0604020202020204" pitchFamily="34" charset="0"/>
                          <a:cs typeface="Albany AMT" panose="020B0604020202020204" pitchFamily="34" charset="0"/>
                        </a:rPr>
                        <a:t>62.8</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T w="38100" cap="flat" cmpd="sng" algn="ctr">
                      <a:solidFill>
                        <a:srgbClr val="FF0000"/>
                      </a:solidFill>
                      <a:prstDash val="solid"/>
                      <a:round/>
                      <a:headEnd type="none" w="med" len="med"/>
                      <a:tailEnd type="none" w="med" len="med"/>
                    </a:lnT>
                    <a:solidFill>
                      <a:srgbClr val="EAEFF7"/>
                    </a:solidFill>
                  </a:tcPr>
                </a:tc>
                <a:extLst>
                  <a:ext uri="{0D108BD9-81ED-4DB2-BD59-A6C34878D82A}">
                    <a16:rowId xmlns:a16="http://schemas.microsoft.com/office/drawing/2014/main" val="826726224"/>
                  </a:ext>
                </a:extLst>
              </a:tr>
              <a:tr h="0">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HIV risk*</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MSM</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47.0</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US" sz="1500" strike="noStrike">
                          <a:effectLst/>
                          <a:latin typeface="Albany AMT" panose="020B0604020202020204" pitchFamily="34" charset="0"/>
                          <a:cs typeface="Albany AMT" panose="020B0604020202020204" pitchFamily="34" charset="0"/>
                        </a:rPr>
                        <a:t>43.3</a:t>
                      </a:r>
                      <a:endParaRPr lang="en-GB"/>
                    </a:p>
                  </a:txBody>
                  <a:tcPr marL="4546" marR="4546" marT="0" marB="0" anchor="ctr">
                    <a:solidFill>
                      <a:srgbClr val="D2DEEF"/>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54.7</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extLst>
                  <a:ext uri="{0D108BD9-81ED-4DB2-BD59-A6C34878D82A}">
                    <a16:rowId xmlns:a16="http://schemas.microsoft.com/office/drawing/2014/main" val="3296358266"/>
                  </a:ext>
                </a:extLst>
              </a:tr>
              <a:tr h="0">
                <a:tc rowSpan="4">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Geographical region</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Western Europe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59.9</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38.5</a:t>
                      </a:r>
                      <a:endParaRPr lang="en-GB"/>
                    </a:p>
                  </a:txBody>
                  <a:tcPr marL="4546" marR="4546" marT="0" marB="0" anchor="ctr">
                    <a:solidFill>
                      <a:srgbClr val="EAEFF7"/>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55.6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082900614"/>
                  </a:ext>
                </a:extLst>
              </a:tr>
              <a:tr h="284400">
                <a:tc v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46" marR="4546" marT="0" marB="0" anchor="ctr"/>
                </a:tc>
                <a:tc>
                  <a:txBody>
                    <a:bodyPr/>
                    <a:lstStyle/>
                    <a:p>
                      <a:pPr algn="ctr">
                        <a:lnSpc>
                          <a:spcPct val="120000"/>
                        </a:lnSpc>
                      </a:pPr>
                      <a:r>
                        <a:rPr lang="en-US" sz="1500" strike="noStrike" dirty="0">
                          <a:solidFill>
                            <a:schemeClr val="bg1"/>
                          </a:solidFill>
                          <a:effectLst/>
                          <a:latin typeface="Albany AMT" panose="020B0604020202020204" pitchFamily="34" charset="0"/>
                          <a:cs typeface="Albany AMT" panose="020B0604020202020204" pitchFamily="34" charset="0"/>
                        </a:rPr>
                        <a:t>Southern Europe</a:t>
                      </a:r>
                      <a:endParaRPr lang="en-GB" sz="1500" strike="noStrike" dirty="0">
                        <a:solidFill>
                          <a:schemeClr val="bg1"/>
                        </a:solidFill>
                        <a:latin typeface="Albany AMT" panose="020B0604020202020204" pitchFamily="34" charset="0"/>
                        <a:cs typeface="Albany AMT" panose="020B0604020202020204" pitchFamily="34" charset="0"/>
                      </a:endParaRPr>
                    </a:p>
                  </a:txBody>
                  <a:tcPr marL="4546" marR="4546" marT="0" marB="0" anchor="ctr">
                    <a:solidFill>
                      <a:srgbClr val="5B9BD5"/>
                    </a:solidFill>
                  </a:tcPr>
                </a:tc>
                <a:tc>
                  <a:txBody>
                    <a:bodyPr/>
                    <a:lstStyle/>
                    <a:p>
                      <a:pPr algn="ctr">
                        <a:lnSpc>
                          <a:spcPct val="120000"/>
                        </a:lnSpc>
                      </a:pPr>
                      <a:r>
                        <a:rPr lang="en-US" sz="1500" strike="noStrike">
                          <a:effectLst/>
                          <a:latin typeface="Albany AMT" panose="020B0604020202020204" pitchFamily="34" charset="0"/>
                          <a:cs typeface="Albany AMT" panose="020B0604020202020204" pitchFamily="34" charset="0"/>
                        </a:rPr>
                        <a:t>26.1</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26.8</a:t>
                      </a:r>
                      <a:endParaRPr lang="en-GB"/>
                    </a:p>
                  </a:txBody>
                  <a:tcPr marL="4546" marR="4546" marT="0" marB="0" anchor="ctr">
                    <a:solidFill>
                      <a:srgbClr val="EAEFF7"/>
                    </a:solidFill>
                  </a:tcPr>
                </a:tc>
                <a:tc>
                  <a:txBody>
                    <a:bodyPr/>
                    <a:lstStyle/>
                    <a:p>
                      <a:pPr algn="ctr">
                        <a:lnSpc>
                          <a:spcPct val="120000"/>
                        </a:lnSpc>
                      </a:pPr>
                      <a:r>
                        <a:rPr lang="en-US" sz="1500" strike="noStrike">
                          <a:effectLst/>
                          <a:latin typeface="Albany AMT" panose="020B0604020202020204" pitchFamily="34" charset="0"/>
                          <a:cs typeface="Albany AMT" panose="020B0604020202020204" pitchFamily="34" charset="0"/>
                        </a:rPr>
                        <a:t>32.7</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606015386"/>
                  </a:ext>
                </a:extLst>
              </a:tr>
              <a:tr h="284400">
                <a:tc v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46" marR="4546" marT="0" marB="0" anchor="ctr"/>
                </a:tc>
                <a:tc>
                  <a:txBody>
                    <a:bodyPr/>
                    <a:lstStyle/>
                    <a:p>
                      <a:pPr algn="ctr">
                        <a:lnSpc>
                          <a:spcPct val="120000"/>
                        </a:lnSpc>
                      </a:pPr>
                      <a:r>
                        <a:rPr lang="en-US" sz="1500" strike="noStrike" dirty="0">
                          <a:solidFill>
                            <a:schemeClr val="bg1"/>
                          </a:solidFill>
                          <a:effectLst/>
                          <a:latin typeface="Albany AMT" panose="020B0604020202020204" pitchFamily="34" charset="0"/>
                          <a:cs typeface="Albany AMT" panose="020B0604020202020204" pitchFamily="34" charset="0"/>
                        </a:rPr>
                        <a:t>Northern Europe/Australia</a:t>
                      </a:r>
                      <a:endParaRPr lang="en-GB" sz="1500" strike="noStrike" dirty="0">
                        <a:solidFill>
                          <a:schemeClr val="bg1"/>
                        </a:solidFill>
                        <a:latin typeface="Albany AMT" panose="020B0604020202020204" pitchFamily="34" charset="0"/>
                        <a:cs typeface="Albany AMT" panose="020B0604020202020204" pitchFamily="34" charset="0"/>
                      </a:endParaRPr>
                    </a:p>
                  </a:txBody>
                  <a:tcPr marL="4546" marR="4546" marT="0" marB="0" anchor="ctr">
                    <a:solidFill>
                      <a:srgbClr val="5B9BD5"/>
                    </a:solidFill>
                  </a:tcPr>
                </a:tc>
                <a:tc>
                  <a:txBody>
                    <a:bodyPr/>
                    <a:lstStyle/>
                    <a:p>
                      <a:pPr algn="ctr">
                        <a:lnSpc>
                          <a:spcPct val="120000"/>
                        </a:lnSpc>
                      </a:pPr>
                      <a:r>
                        <a:rPr lang="en-US" sz="1500" strike="noStrike" dirty="0">
                          <a:effectLst/>
                          <a:latin typeface="Albany AMT" panose="020B0604020202020204" pitchFamily="34" charset="0"/>
                          <a:cs typeface="Albany AMT" panose="020B0604020202020204" pitchFamily="34" charset="0"/>
                        </a:rPr>
                        <a:t>10.0</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dirty="0">
                          <a:effectLst/>
                          <a:latin typeface="Albany AMT" panose="020B0604020202020204" pitchFamily="34" charset="0"/>
                          <a:cs typeface="Albany AMT" panose="020B0604020202020204" pitchFamily="34" charset="0"/>
                        </a:rPr>
                        <a:t>27.0</a:t>
                      </a:r>
                      <a:endParaRPr lang="en-GB" dirty="0"/>
                    </a:p>
                  </a:txBody>
                  <a:tcPr marL="4546" marR="4546" marT="0" marB="0" anchor="ctr">
                    <a:solidFill>
                      <a:srgbClr val="EAEFF7"/>
                    </a:solidFill>
                  </a:tcPr>
                </a:tc>
                <a:tc>
                  <a:txBody>
                    <a:bodyPr/>
                    <a:lstStyle/>
                    <a:p>
                      <a:pPr algn="ctr">
                        <a:lnSpc>
                          <a:spcPct val="120000"/>
                        </a:lnSpc>
                      </a:pPr>
                      <a:r>
                        <a:rPr lang="en-US" sz="1500" strike="noStrike" dirty="0">
                          <a:effectLst/>
                          <a:latin typeface="Albany AMT" panose="020B0604020202020204" pitchFamily="34" charset="0"/>
                          <a:cs typeface="Albany AMT" panose="020B0604020202020204" pitchFamily="34" charset="0"/>
                        </a:rPr>
                        <a:t>7.9</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862855058"/>
                  </a:ext>
                </a:extLst>
              </a:tr>
              <a:tr h="0">
                <a:tc vMerge="1">
                  <a:txBody>
                    <a:bodyPr/>
                    <a:lstStyle/>
                    <a:p>
                      <a:endParaRPr lang="en-GB" dirty="0"/>
                    </a:p>
                  </a:txBody>
                  <a:tcPr marL="4546" marR="4546" marT="0" marB="0" anchor="ctr"/>
                </a:tc>
                <a:tc>
                  <a:txBody>
                    <a:bodyPr/>
                    <a:lstStyle/>
                    <a:p>
                      <a:pPr algn="ctr" eaLnBrk="0" hangingPunct="0">
                        <a:lnSpc>
                          <a:spcPct val="12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Eastern/Eastern Central Europe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5.1</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9.1</a:t>
                      </a:r>
                      <a:endParaRPr lang="en-GB"/>
                    </a:p>
                  </a:txBody>
                  <a:tcPr marL="4546" marR="4546" marT="0" marB="0" anchor="ctr">
                    <a:solidFill>
                      <a:srgbClr val="EAEFF7"/>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5.2</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3428432737"/>
                  </a:ext>
                </a:extLst>
              </a:tr>
              <a:tr h="0">
                <a:tc gridSpan="2">
                  <a:txBody>
                    <a:bodyPr/>
                    <a:lstStyle/>
                    <a:p>
                      <a:pPr algn="l"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  Prior AIDS*</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hMerge="1">
                  <a:txBody>
                    <a:bodyPr/>
                    <a:lstStyle/>
                    <a:p>
                      <a:endParaRPr lang="en-GB"/>
                    </a:p>
                  </a:txBody>
                  <a:tcP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21.0</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GB" sz="1500" strike="noStrike">
                          <a:effectLst/>
                          <a:latin typeface="Albany AMT" panose="020B0604020202020204" pitchFamily="34" charset="0"/>
                          <a:cs typeface="Albany AMT" panose="020B0604020202020204" pitchFamily="34" charset="0"/>
                        </a:rPr>
                        <a:t>28.3</a:t>
                      </a:r>
                      <a:endParaRPr lang="en-GB"/>
                    </a:p>
                  </a:txBody>
                  <a:tcPr marL="4546" marR="4546" marT="0" marB="0" anchor="ctr"/>
                </a:tc>
                <a:tc>
                  <a:txBody>
                    <a:bodyPr/>
                    <a:lstStyle/>
                    <a:p>
                      <a:pPr algn="ctr" eaLnBrk="0" hangingPunct="0">
                        <a:lnSpc>
                          <a:spcPct val="160000"/>
                        </a:lnSpc>
                        <a:spcAft>
                          <a:spcPts val="0"/>
                        </a:spcAft>
                      </a:pPr>
                      <a:r>
                        <a:rPr lang="en-GB" sz="1500" strike="noStrike">
                          <a:effectLst/>
                          <a:latin typeface="Albany AMT" panose="020B0604020202020204" pitchFamily="34" charset="0"/>
                          <a:cs typeface="Albany AMT" panose="020B0604020202020204" pitchFamily="34" charset="0"/>
                        </a:rPr>
                        <a:t>13.2</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4279091135"/>
                  </a:ext>
                </a:extLst>
              </a:tr>
              <a:tr h="0">
                <a:tc gridSpan="2">
                  <a:txBody>
                    <a:bodyPr/>
                    <a:lstStyle/>
                    <a:p>
                      <a:pPr algn="l"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  Any prior/current comorbidity</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hMerge="1">
                  <a:txBody>
                    <a:bodyPr/>
                    <a:lstStyle/>
                    <a:p>
                      <a:pPr algn="ctr" eaLnBrk="0" hangingPunct="0">
                        <a:lnSpc>
                          <a:spcPct val="200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4546" marR="4546" marT="0" marB="0" anchor="ct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37.6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a:r>
                        <a:rPr lang="en-GB" sz="1500" strike="noStrike" dirty="0">
                          <a:effectLst/>
                          <a:latin typeface="Albany AMT" panose="020B0604020202020204" pitchFamily="34" charset="0"/>
                          <a:cs typeface="Albany AMT" panose="020B0604020202020204" pitchFamily="34" charset="0"/>
                        </a:rPr>
                        <a:t>33.1</a:t>
                      </a:r>
                      <a:endParaRPr lang="en-GB" dirty="0"/>
                    </a:p>
                  </a:txBody>
                  <a:tcPr marL="4546" marR="4546" marT="0" marB="0" anchor="ct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27.7</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926284687"/>
                  </a:ext>
                </a:extLst>
              </a:tr>
              <a:tr h="0">
                <a:tc gridSpan="5">
                  <a:txBody>
                    <a:bodyPr/>
                    <a:lstStyle/>
                    <a:p>
                      <a:pPr marL="0" marR="0" lvl="0" indent="0" algn="l" defTabSz="914400" rtl="0" eaLnBrk="0" fontAlgn="auto" latinLnBrk="0" hangingPunct="0">
                        <a:lnSpc>
                          <a:spcPct val="0"/>
                        </a:lnSpc>
                        <a:spcBef>
                          <a:spcPts val="0"/>
                        </a:spcBef>
                        <a:spcAft>
                          <a:spcPts val="0"/>
                        </a:spcAft>
                        <a:buClrTx/>
                        <a:buSzTx/>
                        <a:buFontTx/>
                        <a:buNone/>
                        <a:tabLst/>
                        <a:defRPr/>
                      </a:pP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31748537"/>
                  </a:ext>
                </a:extLst>
              </a:tr>
              <a:tr h="0">
                <a:tc gridSpan="2">
                  <a:txBody>
                    <a:bodyPr/>
                    <a:lstStyle/>
                    <a:p>
                      <a:pPr marL="0" marR="0" lvl="0" indent="0" algn="l" defTabSz="914400" rtl="0" eaLnBrk="0" fontAlgn="auto" latinLnBrk="0" hangingPunct="0">
                        <a:lnSpc>
                          <a:spcPct val="12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INSTI start date (</a:t>
                      </a:r>
                      <a:r>
                        <a:rPr lang="en-GB" sz="1500" dirty="0">
                          <a:effectLst/>
                          <a:latin typeface="Albany AMT" panose="020B0604020202020204" pitchFamily="34" charset="0"/>
                          <a:cs typeface="Albany AMT" panose="020B0604020202020204" pitchFamily="34" charset="0"/>
                        </a:rPr>
                        <a:t>median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2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Jan 16 (May 15, Oct 16)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algn="ctr" eaLnBrk="0" hangingPunct="0">
                        <a:lnSpc>
                          <a:spcPct val="120000"/>
                        </a:lnSpc>
                        <a:spcAft>
                          <a:spcPts val="0"/>
                        </a:spcAft>
                      </a:pPr>
                      <a:r>
                        <a:rPr lang="en-US" sz="1500" dirty="0">
                          <a:effectLst/>
                          <a:latin typeface="Albany AMT" panose="020B0604020202020204" pitchFamily="34" charset="0"/>
                          <a:cs typeface="Albany AMT" panose="020B0604020202020204" pitchFamily="34" charset="0"/>
                        </a:rPr>
                        <a:t>Feb 14 (Jan 13, Apr 15)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algn="ctr" eaLnBrk="0" hangingPunct="0">
                        <a:lnSpc>
                          <a:spcPct val="120000"/>
                        </a:lnSpc>
                        <a:spcAft>
                          <a:spcPts val="0"/>
                        </a:spcAft>
                      </a:pPr>
                      <a:r>
                        <a:rPr lang="en-US" sz="1500" dirty="0">
                          <a:effectLst/>
                          <a:latin typeface="Albany AMT" panose="020B0604020202020204" pitchFamily="34" charset="0"/>
                          <a:cs typeface="Albany AMT" panose="020B0604020202020204" pitchFamily="34" charset="0"/>
                        </a:rPr>
                        <a:t>Dec 15 (Oct 14, Nov 16)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extLst>
                  <a:ext uri="{0D108BD9-81ED-4DB2-BD59-A6C34878D82A}">
                    <a16:rowId xmlns:a16="http://schemas.microsoft.com/office/drawing/2014/main" val="3574047641"/>
                  </a:ext>
                </a:extLst>
              </a:tr>
              <a:tr h="0">
                <a:tc gridSpan="2">
                  <a:txBody>
                    <a:bodyPr/>
                    <a:lstStyle/>
                    <a:p>
                      <a:pPr marL="0" marR="0" lvl="0" indent="0" algn="l"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Age, years (</a:t>
                      </a:r>
                      <a:r>
                        <a:rPr lang="en-GB" sz="1500" dirty="0">
                          <a:effectLst/>
                          <a:latin typeface="Albany AMT" panose="020B0604020202020204" pitchFamily="34" charset="0"/>
                          <a:cs typeface="Albany AMT" panose="020B0604020202020204" pitchFamily="34" charset="0"/>
                        </a:rPr>
                        <a:t>median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48 (39, 55)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EAEFF7"/>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48 (41, 54)</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EAEFF7"/>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45 (36, 53)</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EAEFF7"/>
                    </a:solidFill>
                  </a:tcPr>
                </a:tc>
                <a:extLst>
                  <a:ext uri="{0D108BD9-81ED-4DB2-BD59-A6C34878D82A}">
                    <a16:rowId xmlns:a16="http://schemas.microsoft.com/office/drawing/2014/main" val="2245494724"/>
                  </a:ext>
                </a:extLst>
              </a:tr>
              <a:tr h="0">
                <a:tc gridSpan="2">
                  <a:txBody>
                    <a:bodyPr/>
                    <a:lstStyle/>
                    <a:p>
                      <a:pPr marL="0" marR="0" lvl="0" indent="0" algn="l"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CD4 at INSTI start, cells/mm³ (m</a:t>
                      </a:r>
                      <a:r>
                        <a:rPr lang="en-GB" sz="1500" dirty="0" err="1">
                          <a:effectLst/>
                          <a:latin typeface="Albany AMT" panose="020B0604020202020204" pitchFamily="34" charset="0"/>
                          <a:cs typeface="Albany AMT" panose="020B0604020202020204" pitchFamily="34" charset="0"/>
                        </a:rPr>
                        <a:t>edian</a:t>
                      </a:r>
                      <a:r>
                        <a:rPr lang="en-GB" sz="1500" dirty="0">
                          <a:effectLst/>
                          <a:latin typeface="Albany AMT" panose="020B0604020202020204" pitchFamily="34" charset="0"/>
                          <a:cs typeface="Albany AMT" panose="020B0604020202020204" pitchFamily="34" charset="0"/>
                        </a:rPr>
                        <a:t>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578 (369, 788)</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507 (297, 714)</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560 (386, 756)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extLst>
                  <a:ext uri="{0D108BD9-81ED-4DB2-BD59-A6C34878D82A}">
                    <a16:rowId xmlns:a16="http://schemas.microsoft.com/office/drawing/2014/main" val="3000940270"/>
                  </a:ext>
                </a:extLst>
              </a:tr>
            </a:tbl>
          </a:graphicData>
        </a:graphic>
      </p:graphicFrame>
      <p:sp>
        <p:nvSpPr>
          <p:cNvPr id="6" name="Rectangle 2">
            <a:extLst>
              <a:ext uri="{FF2B5EF4-FFF2-40B4-BE49-F238E27FC236}">
                <a16:creationId xmlns:a16="http://schemas.microsoft.com/office/drawing/2014/main" id="{CD263392-72AF-46B4-AC3D-A929956CCF9C}"/>
              </a:ext>
            </a:extLst>
          </p:cNvPr>
          <p:cNvSpPr>
            <a:spLocks noChangeArrowheads="1"/>
          </p:cNvSpPr>
          <p:nvPr/>
        </p:nvSpPr>
        <p:spPr bwMode="auto">
          <a:xfrm>
            <a:off x="0" y="6315387"/>
            <a:ext cx="11852476" cy="53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76176" numCol="1" anchor="ctr" anchorCtr="0" compatLnSpc="1">
            <a:prstTxWarp prst="textNoShape">
              <a:avLst/>
            </a:prstTxWarp>
            <a:spAutoFit/>
          </a:bodyPr>
          <a:lstStyle/>
          <a:p>
            <a:pPr defTabSz="914400" eaLnBrk="0" fontAlgn="base" hangingPunct="0">
              <a:spcBef>
                <a:spcPct val="0"/>
              </a:spcBef>
              <a:spcAft>
                <a:spcPct val="0"/>
              </a:spcAft>
            </a:pPr>
            <a:r>
              <a:rPr lang="en-GB" altLang="en-US" sz="1400" dirty="0">
                <a:latin typeface="Albany AMT" panose="020B0604020202020204" pitchFamily="34" charset="0"/>
                <a:ea typeface="Calibri" panose="020F0502020204030204" pitchFamily="34" charset="0"/>
                <a:cs typeface="Albany AMT" panose="020B0604020202020204" pitchFamily="34" charset="0"/>
              </a:rPr>
              <a:t>*Denominator for percentages is all participants with non-missing data. Total unknown n (%): Ethnicity 1454 (14.8) HIV risk 535 (5.4), prior AIDS 1143 (11.78)</a:t>
            </a:r>
            <a:endParaRPr lang="en-GB" altLang="en-US" sz="1400"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164977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001E68-BB07-4FEB-8F8C-71A341C0CBBC}"/>
              </a:ext>
            </a:extLst>
          </p:cNvPr>
          <p:cNvSpPr txBox="1">
            <a:spLocks/>
          </p:cNvSpPr>
          <p:nvPr/>
        </p:nvSpPr>
        <p:spPr>
          <a:xfrm>
            <a:off x="0" y="11268"/>
            <a:ext cx="10515600" cy="108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Characteristics at INSTI start</a:t>
            </a:r>
          </a:p>
        </p:txBody>
      </p:sp>
      <p:graphicFrame>
        <p:nvGraphicFramePr>
          <p:cNvPr id="5" name="Table 4">
            <a:extLst>
              <a:ext uri="{FF2B5EF4-FFF2-40B4-BE49-F238E27FC236}">
                <a16:creationId xmlns:a16="http://schemas.microsoft.com/office/drawing/2014/main" id="{D75D548B-4C1F-4B9C-8092-7A2D808B5B92}"/>
              </a:ext>
            </a:extLst>
          </p:cNvPr>
          <p:cNvGraphicFramePr>
            <a:graphicFrameLocks noGrp="1"/>
          </p:cNvGraphicFramePr>
          <p:nvPr>
            <p:extLst>
              <p:ext uri="{D42A27DB-BD31-4B8C-83A1-F6EECF244321}">
                <p14:modId xmlns:p14="http://schemas.microsoft.com/office/powerpoint/2010/main" val="2383081869"/>
              </p:ext>
            </p:extLst>
          </p:nvPr>
        </p:nvGraphicFramePr>
        <p:xfrm>
          <a:off x="223520" y="1041415"/>
          <a:ext cx="11358880" cy="4953037"/>
        </p:xfrm>
        <a:graphic>
          <a:graphicData uri="http://schemas.openxmlformats.org/drawingml/2006/table">
            <a:tbl>
              <a:tblPr firstRow="1" firstCol="1" bandRow="1">
                <a:tableStyleId>{7DF18680-E054-41AD-8BC1-D1AEF772440D}</a:tableStyleId>
              </a:tblPr>
              <a:tblGrid>
                <a:gridCol w="1599397">
                  <a:extLst>
                    <a:ext uri="{9D8B030D-6E8A-4147-A177-3AD203B41FA5}">
                      <a16:colId xmlns:a16="http://schemas.microsoft.com/office/drawing/2014/main" val="2347338849"/>
                    </a:ext>
                  </a:extLst>
                </a:gridCol>
                <a:gridCol w="2962443">
                  <a:extLst>
                    <a:ext uri="{9D8B030D-6E8A-4147-A177-3AD203B41FA5}">
                      <a16:colId xmlns:a16="http://schemas.microsoft.com/office/drawing/2014/main" val="506412336"/>
                    </a:ext>
                  </a:extLst>
                </a:gridCol>
                <a:gridCol w="2204720">
                  <a:extLst>
                    <a:ext uri="{9D8B030D-6E8A-4147-A177-3AD203B41FA5}">
                      <a16:colId xmlns:a16="http://schemas.microsoft.com/office/drawing/2014/main" val="267965241"/>
                    </a:ext>
                  </a:extLst>
                </a:gridCol>
                <a:gridCol w="2306320">
                  <a:extLst>
                    <a:ext uri="{9D8B030D-6E8A-4147-A177-3AD203B41FA5}">
                      <a16:colId xmlns:a16="http://schemas.microsoft.com/office/drawing/2014/main" val="2377804246"/>
                    </a:ext>
                  </a:extLst>
                </a:gridCol>
                <a:gridCol w="2286000">
                  <a:extLst>
                    <a:ext uri="{9D8B030D-6E8A-4147-A177-3AD203B41FA5}">
                      <a16:colId xmlns:a16="http://schemas.microsoft.com/office/drawing/2014/main" val="3371785285"/>
                    </a:ext>
                  </a:extLst>
                </a:gridCol>
              </a:tblGrid>
              <a:tr h="504000">
                <a:tc gridSpan="2">
                  <a:txBody>
                    <a:bodyPr/>
                    <a:lstStyle/>
                    <a:p>
                      <a:pPr algn="ctr">
                        <a:lnSpc>
                          <a:spcPct val="110000"/>
                        </a:lnSpc>
                      </a:pPr>
                      <a:r>
                        <a:rPr lang="en-GB" sz="1500" dirty="0">
                          <a:effectLst/>
                          <a:latin typeface="Albany AMT" panose="020B0604020202020204" pitchFamily="34" charset="0"/>
                          <a:cs typeface="Albany AMT" panose="020B0604020202020204" pitchFamily="34" charset="0"/>
                        </a:rPr>
                        <a:t>INSTI (N=9702), n (%)</a:t>
                      </a:r>
                    </a:p>
                  </a:txBody>
                  <a:tcPr marL="4546" marR="4546" marT="0" marB="0" anchor="ctr"/>
                </a:tc>
                <a:tc hMerge="1">
                  <a:txBody>
                    <a:bodyPr/>
                    <a:lstStyle/>
                    <a:p>
                      <a:pPr algn="ctr">
                        <a:lnSpc>
                          <a:spcPct val="107000"/>
                        </a:lnSpc>
                      </a:pPr>
                      <a:endParaRPr lang="en-GB" sz="1100" dirty="0">
                        <a:effectLst/>
                        <a:latin typeface="Calibri" panose="020F0502020204030204" pitchFamily="34" charset="0"/>
                        <a:cs typeface="Times New Roman" panose="02020603050405020304" pitchFamily="18"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DTG</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5051 (52.1)</a:t>
                      </a:r>
                      <a:endParaRPr lang="en-GB" sz="1500" dirty="0">
                        <a:effectLst/>
                        <a:latin typeface="Albany AMT" panose="020B0604020202020204" pitchFamily="34" charset="0"/>
                        <a:cs typeface="Albany AMT" panose="020B0604020202020204" pitchFamily="34"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RAL</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2718 (28.0)</a:t>
                      </a:r>
                      <a:endParaRPr lang="en-GB" sz="1500" dirty="0">
                        <a:effectLst/>
                        <a:latin typeface="Albany AMT" panose="020B0604020202020204" pitchFamily="34" charset="0"/>
                        <a:cs typeface="Albany AMT" panose="020B0604020202020204" pitchFamily="34"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EVG/c</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1933 (19.9)</a:t>
                      </a:r>
                      <a:endParaRPr lang="en-GB" sz="1500" dirty="0">
                        <a:effectLst/>
                        <a:latin typeface="Albany AMT" panose="020B060402020202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2441833257"/>
                  </a:ext>
                </a:extLst>
              </a:tr>
              <a:tr h="0">
                <a:tc gridSpan="5">
                  <a:txBody>
                    <a:bodyPr/>
                    <a:lstStyle/>
                    <a:p>
                      <a:pPr algn="ctr" eaLnBrk="0" hangingPunct="0">
                        <a:lnSpc>
                          <a:spcPct val="100000"/>
                        </a:lnSpc>
                        <a:spcAft>
                          <a:spcPts val="0"/>
                        </a:spcAft>
                      </a:pPr>
                      <a:r>
                        <a:rPr lang="en-GB" sz="1500" dirty="0">
                          <a:effectLst/>
                          <a:latin typeface="Albany AMT" panose="020B0604020202020204" pitchFamily="34" charset="0"/>
                          <a:cs typeface="Albany AMT" panose="020B0604020202020204" pitchFamily="34" charset="0"/>
                        </a:rPr>
                        <a:t>                                                                                %</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hMerge="1">
                  <a:txBody>
                    <a:bodyPr/>
                    <a:lstStyle/>
                    <a:p>
                      <a:pPr algn="ctr" eaLnBrk="0" hangingPunct="0">
                        <a:lnSpc>
                          <a:spcPct val="200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4546" marR="4546"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9340000"/>
                  </a:ext>
                </a:extLst>
              </a:tr>
              <a:tr h="0">
                <a:tc>
                  <a:txBody>
                    <a:bodyPr/>
                    <a:lstStyle/>
                    <a:p>
                      <a:pPr algn="ctr" eaLnBrk="0" hangingPunct="0">
                        <a:lnSpc>
                          <a:spcPct val="160000"/>
                        </a:lnSpc>
                        <a:spcAft>
                          <a:spcPts val="0"/>
                        </a:spcAft>
                      </a:pPr>
                      <a:r>
                        <a:rPr lang="en-US" sz="1500" dirty="0">
                          <a:effectLst/>
                          <a:latin typeface="Albany AMT" panose="020B0604020202020204" pitchFamily="34" charset="0"/>
                          <a:cs typeface="Albany AMT" panose="020B0604020202020204" pitchFamily="34" charset="0"/>
                        </a:rPr>
                        <a:t>Gender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dirty="0">
                          <a:solidFill>
                            <a:schemeClr val="bg1"/>
                          </a:solidFill>
                          <a:effectLst/>
                          <a:latin typeface="Albany AMT" panose="020B0604020202020204" pitchFamily="34" charset="0"/>
                          <a:cs typeface="Albany AMT" panose="020B0604020202020204" pitchFamily="34" charset="0"/>
                        </a:rPr>
                        <a:t>Male</a:t>
                      </a:r>
                      <a:endParaRPr lang="en-GB" sz="1500"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dirty="0">
                          <a:effectLst/>
                          <a:latin typeface="Albany AMT" panose="020B0604020202020204" pitchFamily="34" charset="0"/>
                          <a:cs typeface="Albany AMT" panose="020B0604020202020204" pitchFamily="34" charset="0"/>
                        </a:rPr>
                        <a:t>74.5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a:effectLst/>
                          <a:latin typeface="Albany AMT" panose="020B0604020202020204" pitchFamily="34" charset="0"/>
                          <a:cs typeface="Albany AMT" panose="020B0604020202020204" pitchFamily="34" charset="0"/>
                        </a:rPr>
                        <a:t>73.5</a:t>
                      </a:r>
                      <a:endParaRPr lang="en-GB"/>
                    </a:p>
                  </a:txBody>
                  <a:tcPr marL="4546" marR="4546" marT="0" marB="0" anchor="ctr"/>
                </a:tc>
                <a:tc>
                  <a:txBody>
                    <a:bodyPr/>
                    <a:lstStyle/>
                    <a:p>
                      <a:pPr algn="ctr" eaLnBrk="0" hangingPunct="0">
                        <a:lnSpc>
                          <a:spcPct val="160000"/>
                        </a:lnSpc>
                        <a:spcAft>
                          <a:spcPts val="0"/>
                        </a:spcAft>
                      </a:pPr>
                      <a:r>
                        <a:rPr lang="en-US" sz="1500">
                          <a:effectLst/>
                          <a:latin typeface="Albany AMT" panose="020B0604020202020204" pitchFamily="34" charset="0"/>
                          <a:cs typeface="Albany AMT" panose="020B0604020202020204" pitchFamily="34" charset="0"/>
                        </a:rPr>
                        <a:t>80.7</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1871998471"/>
                  </a:ext>
                </a:extLst>
              </a:tr>
              <a:tr h="0">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Ethnicity*</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White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84.1</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US" sz="1500" strike="noStrike">
                          <a:effectLst/>
                          <a:latin typeface="Albany AMT" panose="020B0604020202020204" pitchFamily="34" charset="0"/>
                          <a:cs typeface="Albany AMT" panose="020B0604020202020204" pitchFamily="34" charset="0"/>
                        </a:rPr>
                        <a:t>81.2</a:t>
                      </a:r>
                      <a:endParaRPr lang="en-GB"/>
                    </a:p>
                  </a:txBody>
                  <a:tcPr marL="4546" marR="4546" marT="0" marB="0" anchor="ct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80.6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1516416230"/>
                  </a:ext>
                </a:extLst>
              </a:tr>
              <a:tr h="0">
                <a:tc rowSpan="2">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ART experience</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Naïve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23.5</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20.5</a:t>
                      </a:r>
                      <a:endParaRPr lang="en-GB"/>
                    </a:p>
                  </a:txBody>
                  <a:tcPr marL="4546" marR="4546" marT="0" marB="0" anchor="ct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30.4</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2505744242"/>
                  </a:ext>
                </a:extLst>
              </a:tr>
              <a:tr h="0">
                <a:tc vMerge="1">
                  <a:txBody>
                    <a:bodyPr/>
                    <a:lstStyle/>
                    <a:p>
                      <a:endParaRPr lang="en-GB"/>
                    </a:p>
                  </a:txBody>
                  <a:tcPr/>
                </a:tc>
                <a:tc>
                  <a:txBody>
                    <a:bodyPr/>
                    <a:lstStyle/>
                    <a:p>
                      <a:pPr algn="ctr" eaLnBrk="0" hangingPunct="0">
                        <a:lnSpc>
                          <a:spcPct val="12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Experienced, VL &lt; 400 cps/mL</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69.9</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66.2</a:t>
                      </a:r>
                      <a:endParaRPr lang="en-GB"/>
                    </a:p>
                  </a:txBody>
                  <a:tcPr marL="4546" marR="4546" marT="0" marB="0" anchor="ctr">
                    <a:solidFill>
                      <a:srgbClr val="EAEFF7"/>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62.8</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826726224"/>
                  </a:ext>
                </a:extLst>
              </a:tr>
              <a:tr h="0">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HIV risk*</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MSM</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47.0</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US" sz="1500" strike="noStrike">
                          <a:effectLst/>
                          <a:latin typeface="Albany AMT" panose="020B0604020202020204" pitchFamily="34" charset="0"/>
                          <a:cs typeface="Albany AMT" panose="020B0604020202020204" pitchFamily="34" charset="0"/>
                        </a:rPr>
                        <a:t>43.3</a:t>
                      </a:r>
                      <a:endParaRPr lang="en-GB"/>
                    </a:p>
                  </a:txBody>
                  <a:tcPr marL="4546" marR="4546" marT="0" marB="0" anchor="ctr">
                    <a:solidFill>
                      <a:srgbClr val="D2DEEF"/>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54.7</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extLst>
                  <a:ext uri="{0D108BD9-81ED-4DB2-BD59-A6C34878D82A}">
                    <a16:rowId xmlns:a16="http://schemas.microsoft.com/office/drawing/2014/main" val="3296358266"/>
                  </a:ext>
                </a:extLst>
              </a:tr>
              <a:tr h="0">
                <a:tc rowSpan="4">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Geographical region</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Western Europe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59.9</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38.5</a:t>
                      </a:r>
                      <a:endParaRPr lang="en-GB"/>
                    </a:p>
                  </a:txBody>
                  <a:tcPr marL="4546" marR="4546" marT="0" marB="0" anchor="ctr">
                    <a:solidFill>
                      <a:srgbClr val="EAEFF7"/>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55.6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082900614"/>
                  </a:ext>
                </a:extLst>
              </a:tr>
              <a:tr h="284400">
                <a:tc v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46" marR="4546" marT="0" marB="0" anchor="ctr"/>
                </a:tc>
                <a:tc>
                  <a:txBody>
                    <a:bodyPr/>
                    <a:lstStyle/>
                    <a:p>
                      <a:pPr algn="ctr">
                        <a:lnSpc>
                          <a:spcPct val="120000"/>
                        </a:lnSpc>
                      </a:pPr>
                      <a:r>
                        <a:rPr lang="en-US" sz="1500" strike="noStrike" dirty="0">
                          <a:solidFill>
                            <a:schemeClr val="bg1"/>
                          </a:solidFill>
                          <a:effectLst/>
                          <a:latin typeface="Albany AMT" panose="020B0604020202020204" pitchFamily="34" charset="0"/>
                          <a:cs typeface="Albany AMT" panose="020B0604020202020204" pitchFamily="34" charset="0"/>
                        </a:rPr>
                        <a:t>Southern Europe</a:t>
                      </a:r>
                      <a:endParaRPr lang="en-GB" sz="1500" strike="noStrike" dirty="0">
                        <a:solidFill>
                          <a:schemeClr val="bg1"/>
                        </a:solidFill>
                        <a:latin typeface="Albany AMT" panose="020B0604020202020204" pitchFamily="34" charset="0"/>
                        <a:cs typeface="Albany AMT" panose="020B0604020202020204" pitchFamily="34" charset="0"/>
                      </a:endParaRPr>
                    </a:p>
                  </a:txBody>
                  <a:tcPr marL="4546" marR="4546" marT="0" marB="0" anchor="ctr">
                    <a:solidFill>
                      <a:srgbClr val="5B9BD5"/>
                    </a:solidFill>
                  </a:tcPr>
                </a:tc>
                <a:tc>
                  <a:txBody>
                    <a:bodyPr/>
                    <a:lstStyle/>
                    <a:p>
                      <a:pPr algn="ctr">
                        <a:lnSpc>
                          <a:spcPct val="120000"/>
                        </a:lnSpc>
                      </a:pPr>
                      <a:r>
                        <a:rPr lang="en-US" sz="1500" strike="noStrike">
                          <a:effectLst/>
                          <a:latin typeface="Albany AMT" panose="020B0604020202020204" pitchFamily="34" charset="0"/>
                          <a:cs typeface="Albany AMT" panose="020B0604020202020204" pitchFamily="34" charset="0"/>
                        </a:rPr>
                        <a:t>26.1</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26.8</a:t>
                      </a:r>
                      <a:endParaRPr lang="en-GB"/>
                    </a:p>
                  </a:txBody>
                  <a:tcPr marL="4546" marR="4546" marT="0" marB="0" anchor="ctr">
                    <a:solidFill>
                      <a:srgbClr val="EAEFF7"/>
                    </a:solidFill>
                  </a:tcPr>
                </a:tc>
                <a:tc>
                  <a:txBody>
                    <a:bodyPr/>
                    <a:lstStyle/>
                    <a:p>
                      <a:pPr algn="ctr">
                        <a:lnSpc>
                          <a:spcPct val="120000"/>
                        </a:lnSpc>
                      </a:pPr>
                      <a:r>
                        <a:rPr lang="en-US" sz="1500" strike="noStrike">
                          <a:effectLst/>
                          <a:latin typeface="Albany AMT" panose="020B0604020202020204" pitchFamily="34" charset="0"/>
                          <a:cs typeface="Albany AMT" panose="020B0604020202020204" pitchFamily="34" charset="0"/>
                        </a:rPr>
                        <a:t>32.7</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606015386"/>
                  </a:ext>
                </a:extLst>
              </a:tr>
              <a:tr h="284400">
                <a:tc v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46" marR="4546" marT="0" marB="0" anchor="ctr"/>
                </a:tc>
                <a:tc>
                  <a:txBody>
                    <a:bodyPr/>
                    <a:lstStyle/>
                    <a:p>
                      <a:pPr algn="ctr">
                        <a:lnSpc>
                          <a:spcPct val="120000"/>
                        </a:lnSpc>
                      </a:pPr>
                      <a:r>
                        <a:rPr lang="en-US" sz="1500" strike="noStrike" dirty="0">
                          <a:solidFill>
                            <a:schemeClr val="bg1"/>
                          </a:solidFill>
                          <a:effectLst/>
                          <a:latin typeface="Albany AMT" panose="020B0604020202020204" pitchFamily="34" charset="0"/>
                          <a:cs typeface="Albany AMT" panose="020B0604020202020204" pitchFamily="34" charset="0"/>
                        </a:rPr>
                        <a:t>Northern Europe/Australia</a:t>
                      </a:r>
                      <a:endParaRPr lang="en-GB" sz="1500" strike="noStrike" dirty="0">
                        <a:solidFill>
                          <a:schemeClr val="bg1"/>
                        </a:solidFill>
                        <a:latin typeface="Albany AMT" panose="020B0604020202020204" pitchFamily="34" charset="0"/>
                        <a:cs typeface="Albany AMT" panose="020B0604020202020204" pitchFamily="34" charset="0"/>
                      </a:endParaRPr>
                    </a:p>
                  </a:txBody>
                  <a:tcPr marL="4546" marR="4546" marT="0" marB="0" anchor="ctr">
                    <a:solidFill>
                      <a:srgbClr val="5B9BD5"/>
                    </a:solidFill>
                  </a:tcPr>
                </a:tc>
                <a:tc>
                  <a:txBody>
                    <a:bodyPr/>
                    <a:lstStyle/>
                    <a:p>
                      <a:pPr algn="ctr">
                        <a:lnSpc>
                          <a:spcPct val="120000"/>
                        </a:lnSpc>
                      </a:pPr>
                      <a:r>
                        <a:rPr lang="en-US" sz="1500" strike="noStrike" dirty="0">
                          <a:effectLst/>
                          <a:latin typeface="Albany AMT" panose="020B0604020202020204" pitchFamily="34" charset="0"/>
                          <a:cs typeface="Albany AMT" panose="020B0604020202020204" pitchFamily="34" charset="0"/>
                        </a:rPr>
                        <a:t>10.0</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dirty="0">
                          <a:effectLst/>
                          <a:latin typeface="Albany AMT" panose="020B0604020202020204" pitchFamily="34" charset="0"/>
                          <a:cs typeface="Albany AMT" panose="020B0604020202020204" pitchFamily="34" charset="0"/>
                        </a:rPr>
                        <a:t>27.0</a:t>
                      </a:r>
                      <a:endParaRPr lang="en-GB" dirty="0"/>
                    </a:p>
                  </a:txBody>
                  <a:tcPr marL="4546" marR="4546" marT="0" marB="0" anchor="ctr">
                    <a:solidFill>
                      <a:srgbClr val="EAEFF7"/>
                    </a:solidFill>
                  </a:tcPr>
                </a:tc>
                <a:tc>
                  <a:txBody>
                    <a:bodyPr/>
                    <a:lstStyle/>
                    <a:p>
                      <a:pPr algn="ctr">
                        <a:lnSpc>
                          <a:spcPct val="120000"/>
                        </a:lnSpc>
                      </a:pPr>
                      <a:r>
                        <a:rPr lang="en-US" sz="1500" strike="noStrike" dirty="0">
                          <a:effectLst/>
                          <a:latin typeface="Albany AMT" panose="020B0604020202020204" pitchFamily="34" charset="0"/>
                          <a:cs typeface="Albany AMT" panose="020B0604020202020204" pitchFamily="34" charset="0"/>
                        </a:rPr>
                        <a:t>7.9</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862855058"/>
                  </a:ext>
                </a:extLst>
              </a:tr>
              <a:tr h="0">
                <a:tc vMerge="1">
                  <a:txBody>
                    <a:bodyPr/>
                    <a:lstStyle/>
                    <a:p>
                      <a:endParaRPr lang="en-GB" dirty="0"/>
                    </a:p>
                  </a:txBody>
                  <a:tcPr marL="4546" marR="4546" marT="0" marB="0" anchor="ctr"/>
                </a:tc>
                <a:tc>
                  <a:txBody>
                    <a:bodyPr/>
                    <a:lstStyle/>
                    <a:p>
                      <a:pPr algn="ctr" eaLnBrk="0" hangingPunct="0">
                        <a:lnSpc>
                          <a:spcPct val="12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Eastern/Eastern Central Europe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5.1</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9.1</a:t>
                      </a:r>
                      <a:endParaRPr lang="en-GB"/>
                    </a:p>
                  </a:txBody>
                  <a:tcPr marL="4546" marR="4546" marT="0" marB="0" anchor="ctr">
                    <a:solidFill>
                      <a:srgbClr val="EAEFF7"/>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5.2</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3428432737"/>
                  </a:ext>
                </a:extLst>
              </a:tr>
              <a:tr h="0">
                <a:tc gridSpan="2">
                  <a:txBody>
                    <a:bodyPr/>
                    <a:lstStyle/>
                    <a:p>
                      <a:pPr algn="l"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  Prior AIDS*</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B w="38100" cap="flat" cmpd="sng" algn="ctr">
                      <a:solidFill>
                        <a:srgbClr val="FF0000"/>
                      </a:solidFill>
                      <a:prstDash val="solid"/>
                      <a:round/>
                      <a:headEnd type="none" w="med" len="med"/>
                      <a:tailEnd type="none" w="med" len="med"/>
                    </a:lnB>
                    <a:solidFill>
                      <a:srgbClr val="5B9BD5"/>
                    </a:solidFill>
                  </a:tcPr>
                </a:tc>
                <a:tc hMerge="1">
                  <a:txBody>
                    <a:bodyPr/>
                    <a:lstStyle/>
                    <a:p>
                      <a:endParaRPr lang="en-GB"/>
                    </a:p>
                  </a:txBody>
                  <a:tcP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21.0</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B w="38100" cap="flat" cmpd="sng" algn="ctr">
                      <a:solidFill>
                        <a:srgbClr val="FF0000"/>
                      </a:solidFill>
                      <a:prstDash val="solid"/>
                      <a:round/>
                      <a:headEnd type="none" w="med" len="med"/>
                      <a:tailEnd type="none" w="med" len="med"/>
                    </a:lnB>
                    <a:solidFill>
                      <a:srgbClr val="D2DEEF"/>
                    </a:solidFill>
                  </a:tcPr>
                </a:tc>
                <a:tc>
                  <a:txBody>
                    <a:bodyPr/>
                    <a:lstStyle/>
                    <a:p>
                      <a:pPr algn="ctr"/>
                      <a:r>
                        <a:rPr lang="en-GB" sz="1500" strike="noStrike">
                          <a:effectLst/>
                          <a:latin typeface="Albany AMT" panose="020B0604020202020204" pitchFamily="34" charset="0"/>
                          <a:cs typeface="Albany AMT" panose="020B0604020202020204" pitchFamily="34" charset="0"/>
                        </a:rPr>
                        <a:t>28.3</a:t>
                      </a:r>
                      <a:endParaRPr lang="en-GB"/>
                    </a:p>
                  </a:txBody>
                  <a:tcPr marL="4546" marR="4546" marT="0" marB="0" anchor="ctr">
                    <a:lnB w="38100" cap="flat" cmpd="sng" algn="ctr">
                      <a:solidFill>
                        <a:srgbClr val="FF0000"/>
                      </a:solidFill>
                      <a:prstDash val="solid"/>
                      <a:round/>
                      <a:headEnd type="none" w="med" len="med"/>
                      <a:tailEnd type="none" w="med" len="med"/>
                    </a:lnB>
                  </a:tcPr>
                </a:tc>
                <a:tc>
                  <a:txBody>
                    <a:bodyPr/>
                    <a:lstStyle/>
                    <a:p>
                      <a:pPr algn="ctr" eaLnBrk="0" hangingPunct="0">
                        <a:lnSpc>
                          <a:spcPct val="160000"/>
                        </a:lnSpc>
                        <a:spcAft>
                          <a:spcPts val="0"/>
                        </a:spcAft>
                      </a:pPr>
                      <a:r>
                        <a:rPr lang="en-GB" sz="1500" strike="noStrike">
                          <a:effectLst/>
                          <a:latin typeface="Albany AMT" panose="020B0604020202020204" pitchFamily="34" charset="0"/>
                          <a:cs typeface="Albany AMT" panose="020B0604020202020204" pitchFamily="34" charset="0"/>
                        </a:rPr>
                        <a:t>13.2</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279091135"/>
                  </a:ext>
                </a:extLst>
              </a:tr>
              <a:tr h="0">
                <a:tc gridSpan="2">
                  <a:txBody>
                    <a:bodyPr/>
                    <a:lstStyle/>
                    <a:p>
                      <a:pPr algn="l"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  Any prior/current comorbidity</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eaLnBrk="0" hangingPunct="0">
                        <a:lnSpc>
                          <a:spcPct val="200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4546" marR="4546" marT="0" marB="0" anchor="ct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37.6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lang="en-GB" sz="1500" strike="noStrike" dirty="0">
                          <a:effectLst/>
                          <a:latin typeface="Albany AMT" panose="020B0604020202020204" pitchFamily="34" charset="0"/>
                          <a:cs typeface="Albany AMT" panose="020B0604020202020204" pitchFamily="34" charset="0"/>
                        </a:rPr>
                        <a:t>33.1</a:t>
                      </a:r>
                      <a:endParaRPr lang="en-GB" dirty="0"/>
                    </a:p>
                  </a:txBody>
                  <a:tcPr marL="4546" marR="4546"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27.7</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926284687"/>
                  </a:ext>
                </a:extLst>
              </a:tr>
              <a:tr h="0">
                <a:tc gridSpan="5">
                  <a:txBody>
                    <a:bodyPr/>
                    <a:lstStyle/>
                    <a:p>
                      <a:pPr marL="0" marR="0" lvl="0" indent="0" algn="l" defTabSz="914400" rtl="0" eaLnBrk="0" fontAlgn="auto" latinLnBrk="0" hangingPunct="0">
                        <a:lnSpc>
                          <a:spcPct val="0"/>
                        </a:lnSpc>
                        <a:spcBef>
                          <a:spcPts val="0"/>
                        </a:spcBef>
                        <a:spcAft>
                          <a:spcPts val="0"/>
                        </a:spcAft>
                        <a:buClrTx/>
                        <a:buSzTx/>
                        <a:buFontTx/>
                        <a:buNone/>
                        <a:tabLst/>
                        <a:defRPr/>
                      </a:pP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T w="38100" cap="flat" cmpd="sng" algn="ctr">
                      <a:solidFill>
                        <a:srgbClr val="FF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31748537"/>
                  </a:ext>
                </a:extLst>
              </a:tr>
              <a:tr h="0">
                <a:tc gridSpan="2">
                  <a:txBody>
                    <a:bodyPr/>
                    <a:lstStyle/>
                    <a:p>
                      <a:pPr marL="0" marR="0" lvl="0" indent="0" algn="l" defTabSz="914400" rtl="0" eaLnBrk="0" fontAlgn="auto" latinLnBrk="0" hangingPunct="0">
                        <a:lnSpc>
                          <a:spcPct val="12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INSTI start date (</a:t>
                      </a:r>
                      <a:r>
                        <a:rPr lang="en-GB" sz="1500" dirty="0">
                          <a:effectLst/>
                          <a:latin typeface="Albany AMT" panose="020B0604020202020204" pitchFamily="34" charset="0"/>
                          <a:cs typeface="Albany AMT" panose="020B0604020202020204" pitchFamily="34" charset="0"/>
                        </a:rPr>
                        <a:t>median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2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Jan 16 (May 15, Oct 16)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algn="ctr" eaLnBrk="0" hangingPunct="0">
                        <a:lnSpc>
                          <a:spcPct val="120000"/>
                        </a:lnSpc>
                        <a:spcAft>
                          <a:spcPts val="0"/>
                        </a:spcAft>
                      </a:pPr>
                      <a:r>
                        <a:rPr lang="en-US" sz="1500" dirty="0">
                          <a:effectLst/>
                          <a:latin typeface="Albany AMT" panose="020B0604020202020204" pitchFamily="34" charset="0"/>
                          <a:cs typeface="Albany AMT" panose="020B0604020202020204" pitchFamily="34" charset="0"/>
                        </a:rPr>
                        <a:t>Feb 14 (Jan 13, Apr 15)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algn="ctr" eaLnBrk="0" hangingPunct="0">
                        <a:lnSpc>
                          <a:spcPct val="120000"/>
                        </a:lnSpc>
                        <a:spcAft>
                          <a:spcPts val="0"/>
                        </a:spcAft>
                      </a:pPr>
                      <a:r>
                        <a:rPr lang="en-US" sz="1500" dirty="0">
                          <a:effectLst/>
                          <a:latin typeface="Albany AMT" panose="020B0604020202020204" pitchFamily="34" charset="0"/>
                          <a:cs typeface="Albany AMT" panose="020B0604020202020204" pitchFamily="34" charset="0"/>
                        </a:rPr>
                        <a:t>Dec 15 (Oct 14, Nov 16)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extLst>
                  <a:ext uri="{0D108BD9-81ED-4DB2-BD59-A6C34878D82A}">
                    <a16:rowId xmlns:a16="http://schemas.microsoft.com/office/drawing/2014/main" val="3574047641"/>
                  </a:ext>
                </a:extLst>
              </a:tr>
              <a:tr h="0">
                <a:tc gridSpan="2">
                  <a:txBody>
                    <a:bodyPr/>
                    <a:lstStyle/>
                    <a:p>
                      <a:pPr marL="0" marR="0" lvl="0" indent="0" algn="l"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Age, years (</a:t>
                      </a:r>
                      <a:r>
                        <a:rPr lang="en-GB" sz="1500" dirty="0">
                          <a:effectLst/>
                          <a:latin typeface="Albany AMT" panose="020B0604020202020204" pitchFamily="34" charset="0"/>
                          <a:cs typeface="Albany AMT" panose="020B0604020202020204" pitchFamily="34" charset="0"/>
                        </a:rPr>
                        <a:t>median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48 (39, 55)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EAEFF7"/>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48 (41, 54)</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EAEFF7"/>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45 (36, 53)</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EAEFF7"/>
                    </a:solidFill>
                  </a:tcPr>
                </a:tc>
                <a:extLst>
                  <a:ext uri="{0D108BD9-81ED-4DB2-BD59-A6C34878D82A}">
                    <a16:rowId xmlns:a16="http://schemas.microsoft.com/office/drawing/2014/main" val="2245494724"/>
                  </a:ext>
                </a:extLst>
              </a:tr>
              <a:tr h="0">
                <a:tc gridSpan="2">
                  <a:txBody>
                    <a:bodyPr/>
                    <a:lstStyle/>
                    <a:p>
                      <a:pPr marL="0" marR="0" lvl="0" indent="0" algn="l"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CD4 at INSTI start, cells/mm³ (m</a:t>
                      </a:r>
                      <a:r>
                        <a:rPr lang="en-GB" sz="1500" dirty="0" err="1">
                          <a:effectLst/>
                          <a:latin typeface="Albany AMT" panose="020B0604020202020204" pitchFamily="34" charset="0"/>
                          <a:cs typeface="Albany AMT" panose="020B0604020202020204" pitchFamily="34" charset="0"/>
                        </a:rPr>
                        <a:t>edian</a:t>
                      </a:r>
                      <a:r>
                        <a:rPr lang="en-GB" sz="1500" dirty="0">
                          <a:effectLst/>
                          <a:latin typeface="Albany AMT" panose="020B0604020202020204" pitchFamily="34" charset="0"/>
                          <a:cs typeface="Albany AMT" panose="020B0604020202020204" pitchFamily="34" charset="0"/>
                        </a:rPr>
                        <a:t>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578 (369, 788)</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507 (297, 714)</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560 (386, 756)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extLst>
                  <a:ext uri="{0D108BD9-81ED-4DB2-BD59-A6C34878D82A}">
                    <a16:rowId xmlns:a16="http://schemas.microsoft.com/office/drawing/2014/main" val="3000940270"/>
                  </a:ext>
                </a:extLst>
              </a:tr>
            </a:tbl>
          </a:graphicData>
        </a:graphic>
      </p:graphicFrame>
      <p:sp>
        <p:nvSpPr>
          <p:cNvPr id="6" name="Rectangle 2">
            <a:extLst>
              <a:ext uri="{FF2B5EF4-FFF2-40B4-BE49-F238E27FC236}">
                <a16:creationId xmlns:a16="http://schemas.microsoft.com/office/drawing/2014/main" id="{CD263392-72AF-46B4-AC3D-A929956CCF9C}"/>
              </a:ext>
            </a:extLst>
          </p:cNvPr>
          <p:cNvSpPr>
            <a:spLocks noChangeArrowheads="1"/>
          </p:cNvSpPr>
          <p:nvPr/>
        </p:nvSpPr>
        <p:spPr bwMode="auto">
          <a:xfrm>
            <a:off x="0" y="6315387"/>
            <a:ext cx="11852476" cy="53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76176" numCol="1" anchor="ctr" anchorCtr="0" compatLnSpc="1">
            <a:prstTxWarp prst="textNoShape">
              <a:avLst/>
            </a:prstTxWarp>
            <a:spAutoFit/>
          </a:bodyPr>
          <a:lstStyle/>
          <a:p>
            <a:pPr defTabSz="914400" eaLnBrk="0" fontAlgn="base" hangingPunct="0">
              <a:spcBef>
                <a:spcPct val="0"/>
              </a:spcBef>
              <a:spcAft>
                <a:spcPct val="0"/>
              </a:spcAft>
            </a:pPr>
            <a:r>
              <a:rPr lang="en-GB" altLang="en-US" sz="1400" dirty="0">
                <a:latin typeface="Albany AMT" panose="020B0604020202020204" pitchFamily="34" charset="0"/>
                <a:ea typeface="Calibri" panose="020F0502020204030204" pitchFamily="34" charset="0"/>
                <a:cs typeface="Albany AMT" panose="020B0604020202020204" pitchFamily="34" charset="0"/>
              </a:rPr>
              <a:t>*Denominator for percentages is all participants with non-missing data. Total unknown n (%): Ethnicity 1454 (14.8) HIV risk 535 (5.4), prior AIDS 1143 (11.78)</a:t>
            </a:r>
            <a:endParaRPr lang="en-GB" altLang="en-US" sz="1400"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176314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001E68-BB07-4FEB-8F8C-71A341C0CBBC}"/>
              </a:ext>
            </a:extLst>
          </p:cNvPr>
          <p:cNvSpPr txBox="1">
            <a:spLocks/>
          </p:cNvSpPr>
          <p:nvPr/>
        </p:nvSpPr>
        <p:spPr>
          <a:xfrm>
            <a:off x="0" y="11268"/>
            <a:ext cx="10515600" cy="108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Characteristics at INSTI start</a:t>
            </a:r>
          </a:p>
        </p:txBody>
      </p:sp>
      <p:graphicFrame>
        <p:nvGraphicFramePr>
          <p:cNvPr id="5" name="Table 4">
            <a:extLst>
              <a:ext uri="{FF2B5EF4-FFF2-40B4-BE49-F238E27FC236}">
                <a16:creationId xmlns:a16="http://schemas.microsoft.com/office/drawing/2014/main" id="{D75D548B-4C1F-4B9C-8092-7A2D808B5B92}"/>
              </a:ext>
            </a:extLst>
          </p:cNvPr>
          <p:cNvGraphicFramePr>
            <a:graphicFrameLocks noGrp="1"/>
          </p:cNvGraphicFramePr>
          <p:nvPr>
            <p:extLst>
              <p:ext uri="{D42A27DB-BD31-4B8C-83A1-F6EECF244321}">
                <p14:modId xmlns:p14="http://schemas.microsoft.com/office/powerpoint/2010/main" val="2621476643"/>
              </p:ext>
            </p:extLst>
          </p:nvPr>
        </p:nvGraphicFramePr>
        <p:xfrm>
          <a:off x="223520" y="1041415"/>
          <a:ext cx="11358880" cy="4953037"/>
        </p:xfrm>
        <a:graphic>
          <a:graphicData uri="http://schemas.openxmlformats.org/drawingml/2006/table">
            <a:tbl>
              <a:tblPr firstRow="1" firstCol="1" bandRow="1">
                <a:tableStyleId>{7DF18680-E054-41AD-8BC1-D1AEF772440D}</a:tableStyleId>
              </a:tblPr>
              <a:tblGrid>
                <a:gridCol w="1599397">
                  <a:extLst>
                    <a:ext uri="{9D8B030D-6E8A-4147-A177-3AD203B41FA5}">
                      <a16:colId xmlns:a16="http://schemas.microsoft.com/office/drawing/2014/main" val="2347338849"/>
                    </a:ext>
                  </a:extLst>
                </a:gridCol>
                <a:gridCol w="2962443">
                  <a:extLst>
                    <a:ext uri="{9D8B030D-6E8A-4147-A177-3AD203B41FA5}">
                      <a16:colId xmlns:a16="http://schemas.microsoft.com/office/drawing/2014/main" val="506412336"/>
                    </a:ext>
                  </a:extLst>
                </a:gridCol>
                <a:gridCol w="2204720">
                  <a:extLst>
                    <a:ext uri="{9D8B030D-6E8A-4147-A177-3AD203B41FA5}">
                      <a16:colId xmlns:a16="http://schemas.microsoft.com/office/drawing/2014/main" val="267965241"/>
                    </a:ext>
                  </a:extLst>
                </a:gridCol>
                <a:gridCol w="2306320">
                  <a:extLst>
                    <a:ext uri="{9D8B030D-6E8A-4147-A177-3AD203B41FA5}">
                      <a16:colId xmlns:a16="http://schemas.microsoft.com/office/drawing/2014/main" val="2377804246"/>
                    </a:ext>
                  </a:extLst>
                </a:gridCol>
                <a:gridCol w="2286000">
                  <a:extLst>
                    <a:ext uri="{9D8B030D-6E8A-4147-A177-3AD203B41FA5}">
                      <a16:colId xmlns:a16="http://schemas.microsoft.com/office/drawing/2014/main" val="3371785285"/>
                    </a:ext>
                  </a:extLst>
                </a:gridCol>
              </a:tblGrid>
              <a:tr h="504000">
                <a:tc gridSpan="2">
                  <a:txBody>
                    <a:bodyPr/>
                    <a:lstStyle/>
                    <a:p>
                      <a:pPr algn="ctr">
                        <a:lnSpc>
                          <a:spcPct val="110000"/>
                        </a:lnSpc>
                      </a:pPr>
                      <a:r>
                        <a:rPr lang="en-GB" sz="1500" dirty="0">
                          <a:effectLst/>
                          <a:latin typeface="Albany AMT" panose="020B0604020202020204" pitchFamily="34" charset="0"/>
                          <a:cs typeface="Albany AMT" panose="020B0604020202020204" pitchFamily="34" charset="0"/>
                        </a:rPr>
                        <a:t>INSTI (N=9702), n (%)</a:t>
                      </a:r>
                    </a:p>
                  </a:txBody>
                  <a:tcPr marL="4546" marR="4546" marT="0" marB="0" anchor="ctr"/>
                </a:tc>
                <a:tc hMerge="1">
                  <a:txBody>
                    <a:bodyPr/>
                    <a:lstStyle/>
                    <a:p>
                      <a:pPr algn="ctr">
                        <a:lnSpc>
                          <a:spcPct val="107000"/>
                        </a:lnSpc>
                      </a:pPr>
                      <a:endParaRPr lang="en-GB" sz="1100" dirty="0">
                        <a:effectLst/>
                        <a:latin typeface="Calibri" panose="020F0502020204030204" pitchFamily="34" charset="0"/>
                        <a:cs typeface="Times New Roman" panose="02020603050405020304" pitchFamily="18"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DTG</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5051 (52.1)</a:t>
                      </a:r>
                      <a:endParaRPr lang="en-GB" sz="1500" dirty="0">
                        <a:effectLst/>
                        <a:latin typeface="Albany AMT" panose="020B0604020202020204" pitchFamily="34" charset="0"/>
                        <a:cs typeface="Albany AMT" panose="020B0604020202020204" pitchFamily="34"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RAL</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2718 (28.0)</a:t>
                      </a:r>
                      <a:endParaRPr lang="en-GB" sz="1500" dirty="0">
                        <a:effectLst/>
                        <a:latin typeface="Albany AMT" panose="020B0604020202020204" pitchFamily="34" charset="0"/>
                        <a:cs typeface="Albany AMT" panose="020B0604020202020204" pitchFamily="34" charset="0"/>
                      </a:endParaRPr>
                    </a:p>
                  </a:txBody>
                  <a:tcPr marL="4546" marR="4546" marT="0" marB="0" anchor="ctr"/>
                </a:tc>
                <a:tc>
                  <a:txBody>
                    <a:bodyPr/>
                    <a:lstStyle/>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EVG/c</a:t>
                      </a:r>
                    </a:p>
                    <a:p>
                      <a:pPr algn="ctr" eaLnBrk="0" hangingPunct="0">
                        <a:lnSpc>
                          <a:spcPct val="110000"/>
                        </a:lnSpc>
                        <a:spcAft>
                          <a:spcPts val="0"/>
                        </a:spcAft>
                      </a:pPr>
                      <a:r>
                        <a:rPr lang="en-US" sz="1500" dirty="0">
                          <a:effectLst/>
                          <a:latin typeface="Albany AMT" panose="020B0604020202020204" pitchFamily="34" charset="0"/>
                          <a:cs typeface="Albany AMT" panose="020B0604020202020204" pitchFamily="34" charset="0"/>
                        </a:rPr>
                        <a:t>1933 (19.9)</a:t>
                      </a:r>
                      <a:endParaRPr lang="en-GB" sz="1500" dirty="0">
                        <a:effectLst/>
                        <a:latin typeface="Albany AMT" panose="020B060402020202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2441833257"/>
                  </a:ext>
                </a:extLst>
              </a:tr>
              <a:tr h="0">
                <a:tc gridSpan="5">
                  <a:txBody>
                    <a:bodyPr/>
                    <a:lstStyle/>
                    <a:p>
                      <a:pPr algn="ctr" eaLnBrk="0" hangingPunct="0">
                        <a:lnSpc>
                          <a:spcPct val="100000"/>
                        </a:lnSpc>
                        <a:spcAft>
                          <a:spcPts val="0"/>
                        </a:spcAft>
                      </a:pPr>
                      <a:r>
                        <a:rPr lang="en-GB" sz="1500" dirty="0">
                          <a:effectLst/>
                          <a:latin typeface="Albany AMT" panose="020B0604020202020204" pitchFamily="34" charset="0"/>
                          <a:cs typeface="Albany AMT" panose="020B0604020202020204" pitchFamily="34" charset="0"/>
                        </a:rPr>
                        <a:t>                                                                                %</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hMerge="1">
                  <a:txBody>
                    <a:bodyPr/>
                    <a:lstStyle/>
                    <a:p>
                      <a:pPr algn="ctr" eaLnBrk="0" hangingPunct="0">
                        <a:lnSpc>
                          <a:spcPct val="200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4546" marR="4546"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9340000"/>
                  </a:ext>
                </a:extLst>
              </a:tr>
              <a:tr h="0">
                <a:tc>
                  <a:txBody>
                    <a:bodyPr/>
                    <a:lstStyle/>
                    <a:p>
                      <a:pPr algn="ctr" eaLnBrk="0" hangingPunct="0">
                        <a:lnSpc>
                          <a:spcPct val="160000"/>
                        </a:lnSpc>
                        <a:spcAft>
                          <a:spcPts val="0"/>
                        </a:spcAft>
                      </a:pPr>
                      <a:r>
                        <a:rPr lang="en-US" sz="1500" dirty="0">
                          <a:effectLst/>
                          <a:latin typeface="Albany AMT" panose="020B0604020202020204" pitchFamily="34" charset="0"/>
                          <a:cs typeface="Albany AMT" panose="020B0604020202020204" pitchFamily="34" charset="0"/>
                        </a:rPr>
                        <a:t>Gender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dirty="0">
                          <a:solidFill>
                            <a:schemeClr val="bg1"/>
                          </a:solidFill>
                          <a:effectLst/>
                          <a:latin typeface="Albany AMT" panose="020B0604020202020204" pitchFamily="34" charset="0"/>
                          <a:cs typeface="Albany AMT" panose="020B0604020202020204" pitchFamily="34" charset="0"/>
                        </a:rPr>
                        <a:t>Male</a:t>
                      </a:r>
                      <a:endParaRPr lang="en-GB" sz="1500"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dirty="0">
                          <a:effectLst/>
                          <a:latin typeface="Albany AMT" panose="020B0604020202020204" pitchFamily="34" charset="0"/>
                          <a:cs typeface="Albany AMT" panose="020B0604020202020204" pitchFamily="34" charset="0"/>
                        </a:rPr>
                        <a:t>74.5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a:effectLst/>
                          <a:latin typeface="Albany AMT" panose="020B0604020202020204" pitchFamily="34" charset="0"/>
                          <a:cs typeface="Albany AMT" panose="020B0604020202020204" pitchFamily="34" charset="0"/>
                        </a:rPr>
                        <a:t>73.5</a:t>
                      </a:r>
                      <a:endParaRPr lang="en-GB"/>
                    </a:p>
                  </a:txBody>
                  <a:tcPr marL="4546" marR="4546" marT="0" marB="0" anchor="ctr"/>
                </a:tc>
                <a:tc>
                  <a:txBody>
                    <a:bodyPr/>
                    <a:lstStyle/>
                    <a:p>
                      <a:pPr algn="ctr" eaLnBrk="0" hangingPunct="0">
                        <a:lnSpc>
                          <a:spcPct val="160000"/>
                        </a:lnSpc>
                        <a:spcAft>
                          <a:spcPts val="0"/>
                        </a:spcAft>
                      </a:pPr>
                      <a:r>
                        <a:rPr lang="en-US" sz="1500">
                          <a:effectLst/>
                          <a:latin typeface="Albany AMT" panose="020B0604020202020204" pitchFamily="34" charset="0"/>
                          <a:cs typeface="Albany AMT" panose="020B0604020202020204" pitchFamily="34" charset="0"/>
                        </a:rPr>
                        <a:t>80.7</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1871998471"/>
                  </a:ext>
                </a:extLst>
              </a:tr>
              <a:tr h="0">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Ethnicity*</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White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84.1</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US" sz="1500" strike="noStrike">
                          <a:effectLst/>
                          <a:latin typeface="Albany AMT" panose="020B0604020202020204" pitchFamily="34" charset="0"/>
                          <a:cs typeface="Albany AMT" panose="020B0604020202020204" pitchFamily="34" charset="0"/>
                        </a:rPr>
                        <a:t>81.2</a:t>
                      </a:r>
                      <a:endParaRPr lang="en-GB"/>
                    </a:p>
                  </a:txBody>
                  <a:tcPr marL="4546" marR="4546" marT="0" marB="0" anchor="ct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80.6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1516416230"/>
                  </a:ext>
                </a:extLst>
              </a:tr>
              <a:tr h="0">
                <a:tc rowSpan="2">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ART experience</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Naïve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23.5</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20.5</a:t>
                      </a:r>
                      <a:endParaRPr lang="en-GB"/>
                    </a:p>
                  </a:txBody>
                  <a:tcPr marL="4546" marR="4546" marT="0" marB="0" anchor="ct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30.4</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2505744242"/>
                  </a:ext>
                </a:extLst>
              </a:tr>
              <a:tr h="0">
                <a:tc vMerge="1">
                  <a:txBody>
                    <a:bodyPr/>
                    <a:lstStyle/>
                    <a:p>
                      <a:endParaRPr lang="en-GB"/>
                    </a:p>
                  </a:txBody>
                  <a:tcPr/>
                </a:tc>
                <a:tc>
                  <a:txBody>
                    <a:bodyPr/>
                    <a:lstStyle/>
                    <a:p>
                      <a:pPr algn="ctr" eaLnBrk="0" hangingPunct="0">
                        <a:lnSpc>
                          <a:spcPct val="12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Experienced, VL &lt; 400 cps/mL</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69.9</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66.2</a:t>
                      </a:r>
                      <a:endParaRPr lang="en-GB"/>
                    </a:p>
                  </a:txBody>
                  <a:tcPr marL="4546" marR="4546" marT="0" marB="0" anchor="ctr">
                    <a:solidFill>
                      <a:srgbClr val="EAEFF7"/>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62.8</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826726224"/>
                  </a:ext>
                </a:extLst>
              </a:tr>
              <a:tr h="0">
                <a:tc>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HIV risk*</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MSM</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47.0</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US" sz="1500" strike="noStrike">
                          <a:effectLst/>
                          <a:latin typeface="Albany AMT" panose="020B0604020202020204" pitchFamily="34" charset="0"/>
                          <a:cs typeface="Albany AMT" panose="020B0604020202020204" pitchFamily="34" charset="0"/>
                        </a:rPr>
                        <a:t>43.3</a:t>
                      </a:r>
                      <a:endParaRPr lang="en-GB"/>
                    </a:p>
                  </a:txBody>
                  <a:tcPr marL="4546" marR="4546" marT="0" marB="0" anchor="ctr">
                    <a:solidFill>
                      <a:srgbClr val="D2DEEF"/>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54.7</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extLst>
                  <a:ext uri="{0D108BD9-81ED-4DB2-BD59-A6C34878D82A}">
                    <a16:rowId xmlns:a16="http://schemas.microsoft.com/office/drawing/2014/main" val="3296358266"/>
                  </a:ext>
                </a:extLst>
              </a:tr>
              <a:tr h="0">
                <a:tc rowSpan="4">
                  <a:txBody>
                    <a:bodyPr/>
                    <a:lstStyle/>
                    <a:p>
                      <a:pPr algn="ctr" eaLnBrk="0" hangingPunct="0">
                        <a:lnSpc>
                          <a:spcPct val="160000"/>
                        </a:lnSpc>
                        <a:spcAft>
                          <a:spcPts val="0"/>
                        </a:spcAft>
                      </a:pPr>
                      <a:r>
                        <a:rPr lang="en-US" sz="1500" strike="noStrike" dirty="0">
                          <a:effectLst/>
                          <a:latin typeface="Albany AMT" panose="020B0604020202020204" pitchFamily="34" charset="0"/>
                          <a:cs typeface="Albany AMT" panose="020B0604020202020204" pitchFamily="34" charset="0"/>
                        </a:rPr>
                        <a:t>Geographical region</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eaLnBrk="0" hangingPunct="0">
                        <a:lnSpc>
                          <a:spcPct val="16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Western Europe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59.9</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38.5</a:t>
                      </a:r>
                      <a:endParaRPr lang="en-GB"/>
                    </a:p>
                  </a:txBody>
                  <a:tcPr marL="4546" marR="4546" marT="0" marB="0" anchor="ctr">
                    <a:solidFill>
                      <a:srgbClr val="EAEFF7"/>
                    </a:solidFill>
                  </a:tcPr>
                </a:tc>
                <a:tc>
                  <a:txBody>
                    <a:bodyPr/>
                    <a:lstStyle/>
                    <a:p>
                      <a:pPr algn="ctr" eaLnBrk="0" hangingPunct="0">
                        <a:lnSpc>
                          <a:spcPct val="160000"/>
                        </a:lnSpc>
                        <a:spcAft>
                          <a:spcPts val="0"/>
                        </a:spcAft>
                      </a:pPr>
                      <a:r>
                        <a:rPr lang="en-US" sz="1500" strike="noStrike">
                          <a:effectLst/>
                          <a:latin typeface="Albany AMT" panose="020B0604020202020204" pitchFamily="34" charset="0"/>
                          <a:cs typeface="Albany AMT" panose="020B0604020202020204" pitchFamily="34" charset="0"/>
                        </a:rPr>
                        <a:t>55.6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082900614"/>
                  </a:ext>
                </a:extLst>
              </a:tr>
              <a:tr h="284400">
                <a:tc v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46" marR="4546" marT="0" marB="0" anchor="ctr"/>
                </a:tc>
                <a:tc>
                  <a:txBody>
                    <a:bodyPr/>
                    <a:lstStyle/>
                    <a:p>
                      <a:pPr algn="ctr">
                        <a:lnSpc>
                          <a:spcPct val="120000"/>
                        </a:lnSpc>
                      </a:pPr>
                      <a:r>
                        <a:rPr lang="en-US" sz="1500" strike="noStrike" dirty="0">
                          <a:solidFill>
                            <a:schemeClr val="bg1"/>
                          </a:solidFill>
                          <a:effectLst/>
                          <a:latin typeface="Albany AMT" panose="020B0604020202020204" pitchFamily="34" charset="0"/>
                          <a:cs typeface="Albany AMT" panose="020B0604020202020204" pitchFamily="34" charset="0"/>
                        </a:rPr>
                        <a:t>Southern Europe</a:t>
                      </a:r>
                      <a:endParaRPr lang="en-GB" sz="1500" strike="noStrike" dirty="0">
                        <a:solidFill>
                          <a:schemeClr val="bg1"/>
                        </a:solidFill>
                        <a:latin typeface="Albany AMT" panose="020B0604020202020204" pitchFamily="34" charset="0"/>
                        <a:cs typeface="Albany AMT" panose="020B0604020202020204" pitchFamily="34" charset="0"/>
                      </a:endParaRPr>
                    </a:p>
                  </a:txBody>
                  <a:tcPr marL="4546" marR="4546" marT="0" marB="0" anchor="ctr">
                    <a:solidFill>
                      <a:srgbClr val="5B9BD5"/>
                    </a:solidFill>
                  </a:tcPr>
                </a:tc>
                <a:tc>
                  <a:txBody>
                    <a:bodyPr/>
                    <a:lstStyle/>
                    <a:p>
                      <a:pPr algn="ctr">
                        <a:lnSpc>
                          <a:spcPct val="120000"/>
                        </a:lnSpc>
                      </a:pPr>
                      <a:r>
                        <a:rPr lang="en-US" sz="1500" strike="noStrike">
                          <a:effectLst/>
                          <a:latin typeface="Albany AMT" panose="020B0604020202020204" pitchFamily="34" charset="0"/>
                          <a:cs typeface="Albany AMT" panose="020B0604020202020204" pitchFamily="34" charset="0"/>
                        </a:rPr>
                        <a:t>26.1</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26.8</a:t>
                      </a:r>
                      <a:endParaRPr lang="en-GB"/>
                    </a:p>
                  </a:txBody>
                  <a:tcPr marL="4546" marR="4546" marT="0" marB="0" anchor="ctr">
                    <a:solidFill>
                      <a:srgbClr val="EAEFF7"/>
                    </a:solidFill>
                  </a:tcPr>
                </a:tc>
                <a:tc>
                  <a:txBody>
                    <a:bodyPr/>
                    <a:lstStyle/>
                    <a:p>
                      <a:pPr algn="ctr">
                        <a:lnSpc>
                          <a:spcPct val="120000"/>
                        </a:lnSpc>
                      </a:pPr>
                      <a:r>
                        <a:rPr lang="en-US" sz="1500" strike="noStrike">
                          <a:effectLst/>
                          <a:latin typeface="Albany AMT" panose="020B0604020202020204" pitchFamily="34" charset="0"/>
                          <a:cs typeface="Albany AMT" panose="020B0604020202020204" pitchFamily="34" charset="0"/>
                        </a:rPr>
                        <a:t>32.7</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606015386"/>
                  </a:ext>
                </a:extLst>
              </a:tr>
              <a:tr h="284400">
                <a:tc v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46" marR="4546" marT="0" marB="0" anchor="ctr"/>
                </a:tc>
                <a:tc>
                  <a:txBody>
                    <a:bodyPr/>
                    <a:lstStyle/>
                    <a:p>
                      <a:pPr algn="ctr">
                        <a:lnSpc>
                          <a:spcPct val="120000"/>
                        </a:lnSpc>
                      </a:pPr>
                      <a:r>
                        <a:rPr lang="en-US" sz="1500" strike="noStrike" dirty="0">
                          <a:solidFill>
                            <a:schemeClr val="bg1"/>
                          </a:solidFill>
                          <a:effectLst/>
                          <a:latin typeface="Albany AMT" panose="020B0604020202020204" pitchFamily="34" charset="0"/>
                          <a:cs typeface="Albany AMT" panose="020B0604020202020204" pitchFamily="34" charset="0"/>
                        </a:rPr>
                        <a:t>Northern Europe/Australia</a:t>
                      </a:r>
                      <a:endParaRPr lang="en-GB" sz="1500" strike="noStrike" dirty="0">
                        <a:solidFill>
                          <a:schemeClr val="bg1"/>
                        </a:solidFill>
                        <a:latin typeface="Albany AMT" panose="020B0604020202020204" pitchFamily="34" charset="0"/>
                        <a:cs typeface="Albany AMT" panose="020B0604020202020204" pitchFamily="34" charset="0"/>
                      </a:endParaRPr>
                    </a:p>
                  </a:txBody>
                  <a:tcPr marL="4546" marR="4546" marT="0" marB="0" anchor="ctr">
                    <a:solidFill>
                      <a:srgbClr val="5B9BD5"/>
                    </a:solidFill>
                  </a:tcPr>
                </a:tc>
                <a:tc>
                  <a:txBody>
                    <a:bodyPr/>
                    <a:lstStyle/>
                    <a:p>
                      <a:pPr algn="ctr">
                        <a:lnSpc>
                          <a:spcPct val="120000"/>
                        </a:lnSpc>
                      </a:pPr>
                      <a:r>
                        <a:rPr lang="en-US" sz="1500" strike="noStrike" dirty="0">
                          <a:effectLst/>
                          <a:latin typeface="Albany AMT" panose="020B0604020202020204" pitchFamily="34" charset="0"/>
                          <a:cs typeface="Albany AMT" panose="020B0604020202020204" pitchFamily="34" charset="0"/>
                        </a:rPr>
                        <a:t>10.0</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dirty="0">
                          <a:effectLst/>
                          <a:latin typeface="Albany AMT" panose="020B0604020202020204" pitchFamily="34" charset="0"/>
                          <a:cs typeface="Albany AMT" panose="020B0604020202020204" pitchFamily="34" charset="0"/>
                        </a:rPr>
                        <a:t>27.0</a:t>
                      </a:r>
                      <a:endParaRPr lang="en-GB" dirty="0"/>
                    </a:p>
                  </a:txBody>
                  <a:tcPr marL="4546" marR="4546" marT="0" marB="0" anchor="ctr">
                    <a:solidFill>
                      <a:srgbClr val="EAEFF7"/>
                    </a:solidFill>
                  </a:tcPr>
                </a:tc>
                <a:tc>
                  <a:txBody>
                    <a:bodyPr/>
                    <a:lstStyle/>
                    <a:p>
                      <a:pPr algn="ctr">
                        <a:lnSpc>
                          <a:spcPct val="120000"/>
                        </a:lnSpc>
                      </a:pPr>
                      <a:r>
                        <a:rPr lang="en-US" sz="1500" strike="noStrike" dirty="0">
                          <a:effectLst/>
                          <a:latin typeface="Albany AMT" panose="020B0604020202020204" pitchFamily="34" charset="0"/>
                          <a:cs typeface="Albany AMT" panose="020B0604020202020204" pitchFamily="34" charset="0"/>
                        </a:rPr>
                        <a:t>7.9</a:t>
                      </a:r>
                      <a:endParaRPr lang="en-GB" sz="1500" strike="noStrike" dirty="0">
                        <a:latin typeface="Albany AMT" panose="020B060402020202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1862855058"/>
                  </a:ext>
                </a:extLst>
              </a:tr>
              <a:tr h="0">
                <a:tc vMerge="1">
                  <a:txBody>
                    <a:bodyPr/>
                    <a:lstStyle/>
                    <a:p>
                      <a:endParaRPr lang="en-GB" dirty="0"/>
                    </a:p>
                  </a:txBody>
                  <a:tcPr marL="4546" marR="4546" marT="0" marB="0" anchor="ctr"/>
                </a:tc>
                <a:tc>
                  <a:txBody>
                    <a:bodyPr/>
                    <a:lstStyle/>
                    <a:p>
                      <a:pPr algn="ctr" eaLnBrk="0" hangingPunct="0">
                        <a:lnSpc>
                          <a:spcPct val="120000"/>
                        </a:lnSpc>
                        <a:spcAft>
                          <a:spcPts val="0"/>
                        </a:spcAft>
                      </a:pPr>
                      <a:r>
                        <a:rPr lang="en-US" sz="1500" strike="noStrike" dirty="0">
                          <a:solidFill>
                            <a:schemeClr val="bg1"/>
                          </a:solidFill>
                          <a:effectLst/>
                          <a:latin typeface="Albany AMT" panose="020B0604020202020204" pitchFamily="34" charset="0"/>
                          <a:cs typeface="Albany AMT" panose="020B0604020202020204" pitchFamily="34" charset="0"/>
                        </a:rPr>
                        <a:t>Eastern/Eastern Central Europe</a:t>
                      </a:r>
                      <a:endParaRPr lang="en-GB" sz="1500" strike="noStrike" dirty="0">
                        <a:solidFill>
                          <a:schemeClr val="bg1"/>
                        </a:solidFill>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5.1</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tc>
                  <a:txBody>
                    <a:bodyPr/>
                    <a:lstStyle/>
                    <a:p>
                      <a:pPr algn="ctr"/>
                      <a:r>
                        <a:rPr lang="en-US" sz="1500" strike="noStrike">
                          <a:effectLst/>
                          <a:latin typeface="Albany AMT" panose="020B0604020202020204" pitchFamily="34" charset="0"/>
                          <a:cs typeface="Albany AMT" panose="020B0604020202020204" pitchFamily="34" charset="0"/>
                        </a:rPr>
                        <a:t>9.1</a:t>
                      </a:r>
                      <a:endParaRPr lang="en-GB"/>
                    </a:p>
                  </a:txBody>
                  <a:tcPr marL="4546" marR="4546" marT="0" marB="0" anchor="ctr">
                    <a:solidFill>
                      <a:srgbClr val="EAEFF7"/>
                    </a:solidFill>
                  </a:tcPr>
                </a:tc>
                <a:tc>
                  <a:txBody>
                    <a:bodyPr/>
                    <a:lstStyle/>
                    <a:p>
                      <a:pPr algn="ctr" eaLnBrk="0" hangingPunct="0">
                        <a:lnSpc>
                          <a:spcPct val="120000"/>
                        </a:lnSpc>
                        <a:spcAft>
                          <a:spcPts val="0"/>
                        </a:spcAft>
                      </a:pPr>
                      <a:r>
                        <a:rPr lang="en-US" sz="1500" strike="noStrike">
                          <a:effectLst/>
                          <a:latin typeface="Albany AMT" panose="020B0604020202020204" pitchFamily="34" charset="0"/>
                          <a:cs typeface="Albany AMT" panose="020B0604020202020204" pitchFamily="34" charset="0"/>
                        </a:rPr>
                        <a:t>5.2</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EAEFF7"/>
                    </a:solidFill>
                  </a:tcPr>
                </a:tc>
                <a:extLst>
                  <a:ext uri="{0D108BD9-81ED-4DB2-BD59-A6C34878D82A}">
                    <a16:rowId xmlns:a16="http://schemas.microsoft.com/office/drawing/2014/main" val="3428432737"/>
                  </a:ext>
                </a:extLst>
              </a:tr>
              <a:tr h="0">
                <a:tc gridSpan="2">
                  <a:txBody>
                    <a:bodyPr/>
                    <a:lstStyle/>
                    <a:p>
                      <a:pPr algn="l"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  Prior AIDS*</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5B9BD5"/>
                    </a:solidFill>
                  </a:tcPr>
                </a:tc>
                <a:tc hMerge="1">
                  <a:txBody>
                    <a:bodyPr/>
                    <a:lstStyle/>
                    <a:p>
                      <a:endParaRPr lang="en-GB"/>
                    </a:p>
                  </a:txBody>
                  <a:tcP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21.0</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solidFill>
                      <a:srgbClr val="D2DEEF"/>
                    </a:solidFill>
                  </a:tcPr>
                </a:tc>
                <a:tc>
                  <a:txBody>
                    <a:bodyPr/>
                    <a:lstStyle/>
                    <a:p>
                      <a:pPr algn="ctr"/>
                      <a:r>
                        <a:rPr lang="en-GB" sz="1500" strike="noStrike">
                          <a:effectLst/>
                          <a:latin typeface="Albany AMT" panose="020B0604020202020204" pitchFamily="34" charset="0"/>
                          <a:cs typeface="Albany AMT" panose="020B0604020202020204" pitchFamily="34" charset="0"/>
                        </a:rPr>
                        <a:t>28.3</a:t>
                      </a:r>
                      <a:endParaRPr lang="en-GB"/>
                    </a:p>
                  </a:txBody>
                  <a:tcPr marL="4546" marR="4546" marT="0" marB="0" anchor="ctr"/>
                </a:tc>
                <a:tc>
                  <a:txBody>
                    <a:bodyPr/>
                    <a:lstStyle/>
                    <a:p>
                      <a:pPr algn="ctr" eaLnBrk="0" hangingPunct="0">
                        <a:lnSpc>
                          <a:spcPct val="160000"/>
                        </a:lnSpc>
                        <a:spcAft>
                          <a:spcPts val="0"/>
                        </a:spcAft>
                      </a:pPr>
                      <a:r>
                        <a:rPr lang="en-GB" sz="1500" strike="noStrike">
                          <a:effectLst/>
                          <a:latin typeface="Albany AMT" panose="020B0604020202020204" pitchFamily="34" charset="0"/>
                          <a:cs typeface="Albany AMT" panose="020B0604020202020204" pitchFamily="34" charset="0"/>
                        </a:rPr>
                        <a:t>13.2</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4279091135"/>
                  </a:ext>
                </a:extLst>
              </a:tr>
              <a:tr h="0">
                <a:tc gridSpan="2">
                  <a:txBody>
                    <a:bodyPr/>
                    <a:lstStyle/>
                    <a:p>
                      <a:pPr algn="l"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  Any prior/current comorbidity</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hMerge="1">
                  <a:txBody>
                    <a:bodyPr/>
                    <a:lstStyle/>
                    <a:p>
                      <a:pPr algn="ctr" eaLnBrk="0" hangingPunct="0">
                        <a:lnSpc>
                          <a:spcPct val="200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4546" marR="4546" marT="0" marB="0" anchor="ct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37.6</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tc>
                  <a:txBody>
                    <a:bodyPr/>
                    <a:lstStyle/>
                    <a:p>
                      <a:pPr algn="ctr"/>
                      <a:r>
                        <a:rPr lang="en-GB" sz="1500" strike="noStrike" dirty="0">
                          <a:effectLst/>
                          <a:latin typeface="Albany AMT" panose="020B0604020202020204" pitchFamily="34" charset="0"/>
                          <a:cs typeface="Albany AMT" panose="020B0604020202020204" pitchFamily="34" charset="0"/>
                        </a:rPr>
                        <a:t>33.1</a:t>
                      </a:r>
                      <a:endParaRPr lang="en-GB" dirty="0"/>
                    </a:p>
                  </a:txBody>
                  <a:tcPr marL="4546" marR="4546" marT="0" marB="0" anchor="ctr"/>
                </a:tc>
                <a:tc>
                  <a:txBody>
                    <a:bodyPr/>
                    <a:lstStyle/>
                    <a:p>
                      <a:pPr algn="ctr" eaLnBrk="0" hangingPunct="0">
                        <a:lnSpc>
                          <a:spcPct val="160000"/>
                        </a:lnSpc>
                        <a:spcAft>
                          <a:spcPts val="0"/>
                        </a:spcAft>
                      </a:pPr>
                      <a:r>
                        <a:rPr lang="en-GB" sz="1500" strike="noStrike" dirty="0">
                          <a:effectLst/>
                          <a:latin typeface="Albany AMT" panose="020B0604020202020204" pitchFamily="34" charset="0"/>
                          <a:cs typeface="Albany AMT" panose="020B0604020202020204" pitchFamily="34" charset="0"/>
                        </a:rPr>
                        <a:t>27.7</a:t>
                      </a:r>
                      <a:endParaRPr lang="en-GB" sz="1500" strike="noStrike" dirty="0">
                        <a:effectLst/>
                        <a:latin typeface="Albany AMT" panose="020B0604020202020204" pitchFamily="34" charset="0"/>
                        <a:ea typeface="Calibri" panose="020F0502020204030204" pitchFamily="34" charset="0"/>
                        <a:cs typeface="Albany AMT" panose="020B0604020202020204" pitchFamily="34" charset="0"/>
                      </a:endParaRPr>
                    </a:p>
                  </a:txBody>
                  <a:tcPr marL="4546" marR="4546" marT="0" marB="0" anchor="ctr"/>
                </a:tc>
                <a:extLst>
                  <a:ext uri="{0D108BD9-81ED-4DB2-BD59-A6C34878D82A}">
                    <a16:rowId xmlns:a16="http://schemas.microsoft.com/office/drawing/2014/main" val="926284687"/>
                  </a:ext>
                </a:extLst>
              </a:tr>
              <a:tr h="0">
                <a:tc gridSpan="5">
                  <a:txBody>
                    <a:bodyPr/>
                    <a:lstStyle/>
                    <a:p>
                      <a:pPr marL="0" marR="0" lvl="0" indent="0" algn="l" defTabSz="914400" rtl="0" eaLnBrk="0" fontAlgn="auto" latinLnBrk="0" hangingPunct="0">
                        <a:lnSpc>
                          <a:spcPct val="0"/>
                        </a:lnSpc>
                        <a:spcBef>
                          <a:spcPts val="0"/>
                        </a:spcBef>
                        <a:spcAft>
                          <a:spcPts val="0"/>
                        </a:spcAft>
                        <a:buClrTx/>
                        <a:buSzTx/>
                        <a:buFontTx/>
                        <a:buNone/>
                        <a:tabLst/>
                        <a:defRPr/>
                      </a:pP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B w="38100" cap="flat" cmpd="sng" algn="ctr">
                      <a:solidFill>
                        <a:srgbClr val="FF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31748537"/>
                  </a:ext>
                </a:extLst>
              </a:tr>
              <a:tr h="0">
                <a:tc gridSpan="2">
                  <a:txBody>
                    <a:bodyPr/>
                    <a:lstStyle/>
                    <a:p>
                      <a:pPr marL="0" marR="0" lvl="0" indent="0" algn="l" defTabSz="914400" rtl="0" eaLnBrk="0" fontAlgn="auto" latinLnBrk="0" hangingPunct="0">
                        <a:lnSpc>
                          <a:spcPct val="12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INSTI start date (</a:t>
                      </a:r>
                      <a:r>
                        <a:rPr lang="en-GB" sz="1500" dirty="0">
                          <a:effectLst/>
                          <a:latin typeface="Albany AMT" panose="020B0604020202020204" pitchFamily="34" charset="0"/>
                          <a:cs typeface="Albany AMT" panose="020B0604020202020204" pitchFamily="34" charset="0"/>
                        </a:rPr>
                        <a:t>median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2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Jan 16 (May 15, Oct 16)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D2DEEF"/>
                    </a:solidFill>
                  </a:tcPr>
                </a:tc>
                <a:tc>
                  <a:txBody>
                    <a:bodyPr/>
                    <a:lstStyle/>
                    <a:p>
                      <a:pPr algn="ctr" eaLnBrk="0" hangingPunct="0">
                        <a:lnSpc>
                          <a:spcPct val="120000"/>
                        </a:lnSpc>
                        <a:spcAft>
                          <a:spcPts val="0"/>
                        </a:spcAft>
                      </a:pPr>
                      <a:r>
                        <a:rPr lang="en-US" sz="1500" dirty="0">
                          <a:effectLst/>
                          <a:latin typeface="Albany AMT" panose="020B0604020202020204" pitchFamily="34" charset="0"/>
                          <a:cs typeface="Albany AMT" panose="020B0604020202020204" pitchFamily="34" charset="0"/>
                        </a:rPr>
                        <a:t>Feb 14 (Jan 13, Apr 15)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D2DEEF"/>
                    </a:solidFill>
                  </a:tcPr>
                </a:tc>
                <a:tc>
                  <a:txBody>
                    <a:bodyPr/>
                    <a:lstStyle/>
                    <a:p>
                      <a:pPr algn="ctr" eaLnBrk="0" hangingPunct="0">
                        <a:lnSpc>
                          <a:spcPct val="120000"/>
                        </a:lnSpc>
                        <a:spcAft>
                          <a:spcPts val="0"/>
                        </a:spcAft>
                      </a:pPr>
                      <a:r>
                        <a:rPr lang="en-US" sz="1500" dirty="0">
                          <a:effectLst/>
                          <a:latin typeface="Albany AMT" panose="020B0604020202020204" pitchFamily="34" charset="0"/>
                          <a:cs typeface="Albany AMT" panose="020B0604020202020204" pitchFamily="34" charset="0"/>
                        </a:rPr>
                        <a:t>Dec 15 (Oct 14, Nov 16)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D2DEEF"/>
                    </a:solidFill>
                  </a:tcPr>
                </a:tc>
                <a:extLst>
                  <a:ext uri="{0D108BD9-81ED-4DB2-BD59-A6C34878D82A}">
                    <a16:rowId xmlns:a16="http://schemas.microsoft.com/office/drawing/2014/main" val="3574047641"/>
                  </a:ext>
                </a:extLst>
              </a:tr>
              <a:tr h="0">
                <a:tc gridSpan="2">
                  <a:txBody>
                    <a:bodyPr/>
                    <a:lstStyle/>
                    <a:p>
                      <a:pPr marL="0" marR="0" lvl="0" indent="0" algn="l"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Age, years (</a:t>
                      </a:r>
                      <a:r>
                        <a:rPr lang="en-GB" sz="1500" dirty="0">
                          <a:effectLst/>
                          <a:latin typeface="Albany AMT" panose="020B0604020202020204" pitchFamily="34" charset="0"/>
                          <a:cs typeface="Albany AMT" panose="020B0604020202020204" pitchFamily="34" charset="0"/>
                        </a:rPr>
                        <a:t>median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T w="38100" cap="flat" cmpd="sng" algn="ctr">
                      <a:solidFill>
                        <a:srgbClr val="FF0000"/>
                      </a:solidFill>
                      <a:prstDash val="solid"/>
                      <a:round/>
                      <a:headEnd type="none" w="med" len="med"/>
                      <a:tailEnd type="none" w="med" len="med"/>
                    </a:lnT>
                  </a:tcP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48 (39, 55)</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T w="38100" cap="flat" cmpd="sng" algn="ctr">
                      <a:solidFill>
                        <a:srgbClr val="FF0000"/>
                      </a:solidFill>
                      <a:prstDash val="solid"/>
                      <a:round/>
                      <a:headEnd type="none" w="med" len="med"/>
                      <a:tailEnd type="none" w="med" len="med"/>
                    </a:lnT>
                    <a:solidFill>
                      <a:srgbClr val="EAEFF7"/>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48 (41, 54)</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T w="38100" cap="flat" cmpd="sng" algn="ctr">
                      <a:solidFill>
                        <a:srgbClr val="FF0000"/>
                      </a:solidFill>
                      <a:prstDash val="solid"/>
                      <a:round/>
                      <a:headEnd type="none" w="med" len="med"/>
                      <a:tailEnd type="none" w="med" len="med"/>
                    </a:lnT>
                    <a:solidFill>
                      <a:srgbClr val="EAEFF7"/>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a:effectLst/>
                          <a:latin typeface="Albany AMT" panose="020B0604020202020204" pitchFamily="34" charset="0"/>
                          <a:cs typeface="Albany AMT" panose="020B0604020202020204" pitchFamily="34" charset="0"/>
                        </a:rPr>
                        <a:t>45 (36, 53)</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lnT w="38100" cap="flat" cmpd="sng" algn="ctr">
                      <a:solidFill>
                        <a:srgbClr val="FF0000"/>
                      </a:solidFill>
                      <a:prstDash val="solid"/>
                      <a:round/>
                      <a:headEnd type="none" w="med" len="med"/>
                      <a:tailEnd type="none" w="med" len="med"/>
                    </a:lnT>
                    <a:solidFill>
                      <a:srgbClr val="EAEFF7"/>
                    </a:solidFill>
                  </a:tcPr>
                </a:tc>
                <a:extLst>
                  <a:ext uri="{0D108BD9-81ED-4DB2-BD59-A6C34878D82A}">
                    <a16:rowId xmlns:a16="http://schemas.microsoft.com/office/drawing/2014/main" val="2245494724"/>
                  </a:ext>
                </a:extLst>
              </a:tr>
              <a:tr h="0">
                <a:tc gridSpan="2">
                  <a:txBody>
                    <a:bodyPr/>
                    <a:lstStyle/>
                    <a:p>
                      <a:pPr marL="0" marR="0" lvl="0" indent="0" algn="l"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CD4 at INSTI start, cells/mm³ (m</a:t>
                      </a:r>
                      <a:r>
                        <a:rPr lang="en-GB" sz="1500" dirty="0" err="1">
                          <a:effectLst/>
                          <a:latin typeface="Albany AMT" panose="020B0604020202020204" pitchFamily="34" charset="0"/>
                          <a:cs typeface="Albany AMT" panose="020B0604020202020204" pitchFamily="34" charset="0"/>
                        </a:rPr>
                        <a:t>edian</a:t>
                      </a:r>
                      <a:r>
                        <a:rPr lang="en-GB" sz="1500" dirty="0">
                          <a:effectLst/>
                          <a:latin typeface="Albany AMT" panose="020B0604020202020204" pitchFamily="34" charset="0"/>
                          <a:cs typeface="Albany AMT" panose="020B0604020202020204" pitchFamily="34" charset="0"/>
                        </a:rPr>
                        <a:t> (IQR))</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tc>
                <a:tc hMerge="1">
                  <a:txBody>
                    <a:bodyPr/>
                    <a:lstStyle/>
                    <a:p>
                      <a:pPr eaLnBrk="0" hangingPunct="0">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578 (369, 788)</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507 (297, 714)</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tc>
                  <a:txBody>
                    <a:bodyPr/>
                    <a:lstStyle/>
                    <a:p>
                      <a:pPr marL="0" marR="0" lvl="0" indent="0" algn="ctr" defTabSz="914400" rtl="0" eaLnBrk="0" fontAlgn="auto" latinLnBrk="0" hangingPunct="0">
                        <a:lnSpc>
                          <a:spcPct val="160000"/>
                        </a:lnSpc>
                        <a:spcBef>
                          <a:spcPts val="0"/>
                        </a:spcBef>
                        <a:spcAft>
                          <a:spcPts val="0"/>
                        </a:spcAft>
                        <a:buClrTx/>
                        <a:buSzTx/>
                        <a:buFontTx/>
                        <a:buNone/>
                        <a:tabLst/>
                        <a:defRPr/>
                      </a:pPr>
                      <a:r>
                        <a:rPr lang="en-US" sz="1500" dirty="0">
                          <a:effectLst/>
                          <a:latin typeface="Albany AMT" panose="020B0604020202020204" pitchFamily="34" charset="0"/>
                          <a:cs typeface="Albany AMT" panose="020B0604020202020204" pitchFamily="34" charset="0"/>
                        </a:rPr>
                        <a:t>560 (386, 756)</a:t>
                      </a:r>
                      <a:endParaRPr lang="en-GB" sz="1500" dirty="0">
                        <a:effectLst/>
                        <a:latin typeface="Albany AMT" panose="020B0604020202020204" pitchFamily="34" charset="0"/>
                        <a:ea typeface="Calibri" panose="020F0502020204030204" pitchFamily="34" charset="0"/>
                        <a:cs typeface="Albany AMT" panose="020B0604020202020204" pitchFamily="34" charset="0"/>
                      </a:endParaRPr>
                    </a:p>
                  </a:txBody>
                  <a:tcPr marL="68580" marR="68580" marT="0" marB="0" anchor="ctr">
                    <a:solidFill>
                      <a:srgbClr val="D2DEEF"/>
                    </a:solidFill>
                  </a:tcPr>
                </a:tc>
                <a:extLst>
                  <a:ext uri="{0D108BD9-81ED-4DB2-BD59-A6C34878D82A}">
                    <a16:rowId xmlns:a16="http://schemas.microsoft.com/office/drawing/2014/main" val="3000940270"/>
                  </a:ext>
                </a:extLst>
              </a:tr>
            </a:tbl>
          </a:graphicData>
        </a:graphic>
      </p:graphicFrame>
      <p:sp>
        <p:nvSpPr>
          <p:cNvPr id="6" name="Rectangle 2">
            <a:extLst>
              <a:ext uri="{FF2B5EF4-FFF2-40B4-BE49-F238E27FC236}">
                <a16:creationId xmlns:a16="http://schemas.microsoft.com/office/drawing/2014/main" id="{CD263392-72AF-46B4-AC3D-A929956CCF9C}"/>
              </a:ext>
            </a:extLst>
          </p:cNvPr>
          <p:cNvSpPr>
            <a:spLocks noChangeArrowheads="1"/>
          </p:cNvSpPr>
          <p:nvPr/>
        </p:nvSpPr>
        <p:spPr bwMode="auto">
          <a:xfrm>
            <a:off x="0" y="6315387"/>
            <a:ext cx="11852476" cy="53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76176" numCol="1" anchor="ctr" anchorCtr="0" compatLnSpc="1">
            <a:prstTxWarp prst="textNoShape">
              <a:avLst/>
            </a:prstTxWarp>
            <a:spAutoFit/>
          </a:bodyPr>
          <a:lstStyle/>
          <a:p>
            <a:pPr defTabSz="914400" eaLnBrk="0" fontAlgn="base" hangingPunct="0">
              <a:spcBef>
                <a:spcPct val="0"/>
              </a:spcBef>
              <a:spcAft>
                <a:spcPct val="0"/>
              </a:spcAft>
            </a:pPr>
            <a:r>
              <a:rPr lang="en-GB" altLang="en-US" sz="1400" dirty="0">
                <a:latin typeface="Albany AMT" panose="020B0604020202020204" pitchFamily="34" charset="0"/>
                <a:ea typeface="Calibri" panose="020F0502020204030204" pitchFamily="34" charset="0"/>
                <a:cs typeface="Albany AMT" panose="020B0604020202020204" pitchFamily="34" charset="0"/>
              </a:rPr>
              <a:t>*Denominator for percentages is all participants with non-missing data. Total unknown n (%): Ethnicity 1454 (14.8) HIV risk 535 (5.4), prior AIDS 1143 (11.78)</a:t>
            </a:r>
            <a:endParaRPr lang="en-GB" altLang="en-US" sz="1400"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72808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F80B10-1033-4E4C-A8A2-0485BF24F41B}"/>
              </a:ext>
            </a:extLst>
          </p:cNvPr>
          <p:cNvSpPr>
            <a:spLocks noGrp="1"/>
          </p:cNvSpPr>
          <p:nvPr>
            <p:ph type="title"/>
          </p:nvPr>
        </p:nvSpPr>
        <p:spPr>
          <a:xfrm>
            <a:off x="5027548" y="2904197"/>
            <a:ext cx="2136904" cy="1049606"/>
          </a:xfrm>
        </p:spPr>
        <p:txBody>
          <a:bodyPr>
            <a:normAutofit fontScale="90000"/>
          </a:bodyPr>
          <a:lstStyle/>
          <a:p>
            <a:pPr algn="ctr"/>
            <a:r>
              <a:rPr lang="en-GB" dirty="0">
                <a:latin typeface="Albany AMT" panose="020B0604020202020204" pitchFamily="34" charset="0"/>
                <a:cs typeface="Albany AMT" panose="020B0604020202020204" pitchFamily="34" charset="0"/>
              </a:rPr>
              <a:t>INSTI Uptake</a:t>
            </a:r>
          </a:p>
        </p:txBody>
      </p:sp>
    </p:spTree>
    <p:extLst>
      <p:ext uri="{BB962C8B-B14F-4D97-AF65-F5344CB8AC3E}">
        <p14:creationId xmlns:p14="http://schemas.microsoft.com/office/powerpoint/2010/main" val="240933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00373D-AEEF-4943-92FB-2B51FA9B0EA1}"/>
              </a:ext>
            </a:extLst>
          </p:cNvPr>
          <p:cNvSpPr txBox="1">
            <a:spLocks/>
          </p:cNvSpPr>
          <p:nvPr/>
        </p:nvSpPr>
        <p:spPr>
          <a:xfrm>
            <a:off x="0" y="98907"/>
            <a:ext cx="10515600" cy="7228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Choice of INSTI</a:t>
            </a:r>
          </a:p>
        </p:txBody>
      </p:sp>
      <p:sp>
        <p:nvSpPr>
          <p:cNvPr id="7" name="Rectangle 6">
            <a:extLst>
              <a:ext uri="{FF2B5EF4-FFF2-40B4-BE49-F238E27FC236}">
                <a16:creationId xmlns:a16="http://schemas.microsoft.com/office/drawing/2014/main" id="{98398D83-4E13-4BB0-88DB-2E8FFEC86A42}"/>
              </a:ext>
            </a:extLst>
          </p:cNvPr>
          <p:cNvSpPr/>
          <p:nvPr/>
        </p:nvSpPr>
        <p:spPr>
          <a:xfrm>
            <a:off x="50850" y="6380004"/>
            <a:ext cx="12110670" cy="461665"/>
          </a:xfrm>
          <a:prstGeom prst="rect">
            <a:avLst/>
          </a:prstGeom>
        </p:spPr>
        <p:txBody>
          <a:bodyPr wrap="square">
            <a:spAutoFit/>
          </a:bodyPr>
          <a:lstStyle/>
          <a:p>
            <a:r>
              <a:rPr lang="en-GB" sz="1200" dirty="0">
                <a:latin typeface="Albany AMT" panose="020B0604020202020204" pitchFamily="34" charset="0"/>
                <a:ea typeface="Calibri" panose="020F0502020204030204" pitchFamily="34" charset="0"/>
                <a:cs typeface="Albany AMT" panose="020B0604020202020204" pitchFamily="34" charset="0"/>
              </a:rPr>
              <a:t>Results from a multinomial logistic regression model, additionally adjusted for ethnicity, HIV risk group, CD4 nadir, smoking status, hepatitis B, hypertension, diabetes, end stage liver disease, cardiovascular disease, fracture, chronic kidney disease and all other factors in the figure. Missing data was fitted using unknown categories (data not shown)</a:t>
            </a:r>
          </a:p>
        </p:txBody>
      </p:sp>
      <p:pic>
        <p:nvPicPr>
          <p:cNvPr id="3" name="Picture 2">
            <a:extLst>
              <a:ext uri="{FF2B5EF4-FFF2-40B4-BE49-F238E27FC236}">
                <a16:creationId xmlns:a16="http://schemas.microsoft.com/office/drawing/2014/main" id="{622406B7-0B43-4F3E-9DDB-EDE0BB10E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85" y="992454"/>
            <a:ext cx="9652000" cy="5506622"/>
          </a:xfrm>
          <a:prstGeom prst="rect">
            <a:avLst/>
          </a:prstGeom>
        </p:spPr>
      </p:pic>
    </p:spTree>
    <p:extLst>
      <p:ext uri="{BB962C8B-B14F-4D97-AF65-F5344CB8AC3E}">
        <p14:creationId xmlns:p14="http://schemas.microsoft.com/office/powerpoint/2010/main" val="183964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D1F71A-80BD-4294-83D3-03D8C154158D}"/>
              </a:ext>
            </a:extLst>
          </p:cNvPr>
          <p:cNvSpPr txBox="1">
            <a:spLocks/>
          </p:cNvSpPr>
          <p:nvPr/>
        </p:nvSpPr>
        <p:spPr>
          <a:xfrm>
            <a:off x="4367974" y="2904197"/>
            <a:ext cx="3728276" cy="104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latin typeface="Albany AMT" panose="020B0604020202020204" pitchFamily="34" charset="0"/>
                <a:cs typeface="Albany AMT" panose="020B0604020202020204" pitchFamily="34" charset="0"/>
              </a:rPr>
              <a:t>Discontinuation of INSTIs</a:t>
            </a:r>
          </a:p>
        </p:txBody>
      </p:sp>
    </p:spTree>
    <p:extLst>
      <p:ext uri="{BB962C8B-B14F-4D97-AF65-F5344CB8AC3E}">
        <p14:creationId xmlns:p14="http://schemas.microsoft.com/office/powerpoint/2010/main" val="44557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84F21DE-8DEF-4417-841B-E51729539ACC}"/>
              </a:ext>
            </a:extLst>
          </p:cNvPr>
          <p:cNvSpPr txBox="1">
            <a:spLocks/>
          </p:cNvSpPr>
          <p:nvPr/>
        </p:nvSpPr>
        <p:spPr>
          <a:xfrm>
            <a:off x="144108" y="0"/>
            <a:ext cx="7462927" cy="104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Presenter Disclosure Information</a:t>
            </a:r>
            <a:endParaRPr lang="da-DK" sz="3600" dirty="0">
              <a:latin typeface="Albany AMT" panose="020B0604020202020204" pitchFamily="34" charset="0"/>
              <a:cs typeface="Albany AMT" panose="020B0604020202020204" pitchFamily="34" charset="0"/>
            </a:endParaRPr>
          </a:p>
        </p:txBody>
      </p:sp>
      <p:sp>
        <p:nvSpPr>
          <p:cNvPr id="5" name="Pladsholder til indhold 2">
            <a:extLst>
              <a:ext uri="{FF2B5EF4-FFF2-40B4-BE49-F238E27FC236}">
                <a16:creationId xmlns:a16="http://schemas.microsoft.com/office/drawing/2014/main" id="{C8F60A91-93C3-4AC8-99C5-B362F3382A97}"/>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altLang="de-DE" b="1" dirty="0">
                <a:latin typeface="Albany AMT" panose="020B0604020202020204" pitchFamily="34" charset="0"/>
                <a:cs typeface="Albany AMT" panose="020B0604020202020204" pitchFamily="34" charset="0"/>
              </a:rPr>
              <a:t>Lauren Greenberg</a:t>
            </a:r>
            <a:endParaRPr lang="en-US" altLang="de-DE" dirty="0">
              <a:latin typeface="Albany AMT" panose="020B0604020202020204" pitchFamily="34" charset="0"/>
              <a:cs typeface="Albany AMT" panose="020B0604020202020204" pitchFamily="34" charset="0"/>
            </a:endParaRPr>
          </a:p>
          <a:p>
            <a:pPr>
              <a:buFont typeface="Arial" panose="020B0604020202020204" pitchFamily="34" charset="0"/>
              <a:buNone/>
            </a:pPr>
            <a:endParaRPr lang="en-US" altLang="de-DE" dirty="0">
              <a:latin typeface="Albany AMT" panose="020B0604020202020204" pitchFamily="34" charset="0"/>
              <a:cs typeface="Albany AMT" panose="020B0604020202020204" pitchFamily="34" charset="0"/>
            </a:endParaRPr>
          </a:p>
          <a:p>
            <a:pPr algn="ctr">
              <a:buFont typeface="Arial" panose="020B0604020202020204" pitchFamily="34" charset="0"/>
              <a:buNone/>
            </a:pPr>
            <a:r>
              <a:rPr lang="en-US" altLang="de-DE" b="1" dirty="0">
                <a:latin typeface="Albany AMT" panose="020B0604020202020204" pitchFamily="34" charset="0"/>
                <a:cs typeface="Albany AMT" panose="020B0604020202020204" pitchFamily="34" charset="0"/>
              </a:rPr>
              <a:t>disclosed no conflict of interest. </a:t>
            </a:r>
          </a:p>
        </p:txBody>
      </p:sp>
    </p:spTree>
    <p:extLst>
      <p:ext uri="{BB962C8B-B14F-4D97-AF65-F5344CB8AC3E}">
        <p14:creationId xmlns:p14="http://schemas.microsoft.com/office/powerpoint/2010/main" val="403351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B3B215-0662-455D-AF17-2F88CA2EE0DA}"/>
              </a:ext>
            </a:extLst>
          </p:cNvPr>
          <p:cNvSpPr txBox="1">
            <a:spLocks/>
          </p:cNvSpPr>
          <p:nvPr/>
        </p:nvSpPr>
        <p:spPr>
          <a:xfrm>
            <a:off x="0" y="53668"/>
            <a:ext cx="10515600" cy="81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Discontinuation</a:t>
            </a:r>
          </a:p>
        </p:txBody>
      </p:sp>
      <p:graphicFrame>
        <p:nvGraphicFramePr>
          <p:cNvPr id="6" name="Table 5">
            <a:extLst>
              <a:ext uri="{FF2B5EF4-FFF2-40B4-BE49-F238E27FC236}">
                <a16:creationId xmlns:a16="http://schemas.microsoft.com/office/drawing/2014/main" id="{BEEB7EBC-C60F-41C0-B577-635124FFB574}"/>
              </a:ext>
            </a:extLst>
          </p:cNvPr>
          <p:cNvGraphicFramePr>
            <a:graphicFrameLocks noGrp="1"/>
          </p:cNvGraphicFramePr>
          <p:nvPr>
            <p:extLst>
              <p:ext uri="{D42A27DB-BD31-4B8C-83A1-F6EECF244321}">
                <p14:modId xmlns:p14="http://schemas.microsoft.com/office/powerpoint/2010/main" val="986428889"/>
              </p:ext>
            </p:extLst>
          </p:nvPr>
        </p:nvGraphicFramePr>
        <p:xfrm>
          <a:off x="725346" y="1311094"/>
          <a:ext cx="10305326" cy="3705696"/>
        </p:xfrm>
        <a:graphic>
          <a:graphicData uri="http://schemas.openxmlformats.org/drawingml/2006/table">
            <a:tbl>
              <a:tblPr firstRow="1" bandRow="1">
                <a:tableStyleId>{5C22544A-7EE6-4342-B048-85BDC9FD1C3A}</a:tableStyleId>
              </a:tblPr>
              <a:tblGrid>
                <a:gridCol w="2401534">
                  <a:extLst>
                    <a:ext uri="{9D8B030D-6E8A-4147-A177-3AD203B41FA5}">
                      <a16:colId xmlns:a16="http://schemas.microsoft.com/office/drawing/2014/main" val="1263918110"/>
                    </a:ext>
                  </a:extLst>
                </a:gridCol>
                <a:gridCol w="1909867">
                  <a:extLst>
                    <a:ext uri="{9D8B030D-6E8A-4147-A177-3AD203B41FA5}">
                      <a16:colId xmlns:a16="http://schemas.microsoft.com/office/drawing/2014/main" val="1670086895"/>
                    </a:ext>
                  </a:extLst>
                </a:gridCol>
                <a:gridCol w="1997975">
                  <a:extLst>
                    <a:ext uri="{9D8B030D-6E8A-4147-A177-3AD203B41FA5}">
                      <a16:colId xmlns:a16="http://schemas.microsoft.com/office/drawing/2014/main" val="4178879973"/>
                    </a:ext>
                  </a:extLst>
                </a:gridCol>
                <a:gridCol w="1997975">
                  <a:extLst>
                    <a:ext uri="{9D8B030D-6E8A-4147-A177-3AD203B41FA5}">
                      <a16:colId xmlns:a16="http://schemas.microsoft.com/office/drawing/2014/main" val="1721393639"/>
                    </a:ext>
                  </a:extLst>
                </a:gridCol>
                <a:gridCol w="1997975">
                  <a:extLst>
                    <a:ext uri="{9D8B030D-6E8A-4147-A177-3AD203B41FA5}">
                      <a16:colId xmlns:a16="http://schemas.microsoft.com/office/drawing/2014/main" val="18623892"/>
                    </a:ext>
                  </a:extLst>
                </a:gridCol>
              </a:tblGrid>
              <a:tr h="562378">
                <a:tc>
                  <a:txBody>
                    <a:bodyPr/>
                    <a:lstStyle/>
                    <a:p>
                      <a:endParaRPr lang="en-GB" sz="2200" dirty="0">
                        <a:latin typeface="Albany AMT" panose="020B0604020202020204" pitchFamily="34" charset="0"/>
                        <a:cs typeface="Albany AMT" panose="020B0604020202020204" pitchFamily="34" charset="0"/>
                      </a:endParaRPr>
                    </a:p>
                  </a:txBody>
                  <a:tcPr/>
                </a:tc>
                <a:tc>
                  <a:txBody>
                    <a:bodyPr/>
                    <a:lstStyle/>
                    <a:p>
                      <a:pPr algn="ctr"/>
                      <a:r>
                        <a:rPr lang="en-GB" sz="2200" dirty="0">
                          <a:latin typeface="Albany AMT" panose="020B0604020202020204" pitchFamily="34" charset="0"/>
                          <a:cs typeface="Albany AMT" panose="020B0604020202020204" pitchFamily="34" charset="0"/>
                        </a:rPr>
                        <a:t>Overall (n=9702)</a:t>
                      </a:r>
                    </a:p>
                  </a:txBody>
                  <a:tcPr/>
                </a:tc>
                <a:tc>
                  <a:txBody>
                    <a:bodyPr/>
                    <a:lstStyle/>
                    <a:p>
                      <a:pPr algn="ctr"/>
                      <a:r>
                        <a:rPr lang="en-GB" sz="2200" dirty="0">
                          <a:latin typeface="Albany AMT" panose="020B0604020202020204" pitchFamily="34" charset="0"/>
                          <a:cs typeface="Albany AMT" panose="020B0604020202020204" pitchFamily="34" charset="0"/>
                        </a:rPr>
                        <a:t>DTG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(n=5051)</a:t>
                      </a:r>
                    </a:p>
                  </a:txBody>
                  <a:tcPr/>
                </a:tc>
                <a:tc>
                  <a:txBody>
                    <a:bodyPr/>
                    <a:lstStyle/>
                    <a:p>
                      <a:pPr algn="ctr"/>
                      <a:r>
                        <a:rPr lang="en-GB" sz="2200" dirty="0">
                          <a:latin typeface="Albany AMT" panose="020B0604020202020204" pitchFamily="34" charset="0"/>
                          <a:cs typeface="Albany AMT" panose="020B0604020202020204" pitchFamily="34" charset="0"/>
                        </a:rPr>
                        <a:t>RAL</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 (n=2718)</a:t>
                      </a:r>
                    </a:p>
                  </a:txBody>
                  <a:tcPr/>
                </a:tc>
                <a:tc>
                  <a:txBody>
                    <a:bodyPr/>
                    <a:lstStyle/>
                    <a:p>
                      <a:pPr algn="ctr"/>
                      <a:r>
                        <a:rPr lang="en-GB" sz="2200" dirty="0">
                          <a:latin typeface="Albany AMT" panose="020B0604020202020204" pitchFamily="34" charset="0"/>
                          <a:cs typeface="Albany AMT" panose="020B0604020202020204" pitchFamily="34" charset="0"/>
                        </a:rPr>
                        <a:t>EVG/c (n=1933)</a:t>
                      </a:r>
                    </a:p>
                  </a:txBody>
                  <a:tcPr/>
                </a:tc>
                <a:extLst>
                  <a:ext uri="{0D108BD9-81ED-4DB2-BD59-A6C34878D82A}">
                    <a16:rowId xmlns:a16="http://schemas.microsoft.com/office/drawing/2014/main" val="951073887"/>
                  </a:ext>
                </a:extLst>
              </a:tr>
              <a:tr h="669691">
                <a:tc>
                  <a:txBody>
                    <a:bodyPr/>
                    <a:lstStyle/>
                    <a:p>
                      <a:r>
                        <a:rPr lang="en-GB" sz="2200" dirty="0">
                          <a:latin typeface="Albany AMT" panose="020B0604020202020204" pitchFamily="34" charset="0"/>
                          <a:cs typeface="Albany AMT" panose="020B0604020202020204" pitchFamily="34" charset="0"/>
                        </a:rPr>
                        <a:t>Median (IQR) follow-up, months</a:t>
                      </a:r>
                    </a:p>
                  </a:txBody>
                  <a:tcPr/>
                </a:tc>
                <a:tc>
                  <a:txBody>
                    <a:bodyPr/>
                    <a:lstStyle/>
                    <a:p>
                      <a:pPr algn="ctr"/>
                      <a:r>
                        <a:rPr lang="en-GB" sz="2200" dirty="0">
                          <a:latin typeface="Albany AMT" panose="020B0604020202020204" pitchFamily="34" charset="0"/>
                          <a:cs typeface="Albany AMT" panose="020B0604020202020204" pitchFamily="34" charset="0"/>
                        </a:rPr>
                        <a:t>20.0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(9.9-32.4)</a:t>
                      </a:r>
                    </a:p>
                  </a:txBody>
                  <a:tcPr/>
                </a:tc>
                <a:tc>
                  <a:txBody>
                    <a:bodyPr/>
                    <a:lstStyle/>
                    <a:p>
                      <a:pPr algn="ctr"/>
                      <a:r>
                        <a:rPr lang="en-GB" sz="2200" dirty="0">
                          <a:latin typeface="Albany AMT" panose="020B0604020202020204" pitchFamily="34" charset="0"/>
                          <a:cs typeface="Albany AMT" panose="020B0604020202020204" pitchFamily="34" charset="0"/>
                        </a:rPr>
                        <a:t>17.1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(8.5-26.2)</a:t>
                      </a:r>
                    </a:p>
                  </a:txBody>
                  <a:tcPr/>
                </a:tc>
                <a:tc>
                  <a:txBody>
                    <a:bodyPr/>
                    <a:lstStyle/>
                    <a:p>
                      <a:pPr algn="ctr"/>
                      <a:r>
                        <a:rPr lang="en-GB" sz="2200" dirty="0">
                          <a:latin typeface="Albany AMT" panose="020B0604020202020204" pitchFamily="34" charset="0"/>
                          <a:cs typeface="Albany AMT" panose="020B0604020202020204" pitchFamily="34" charset="0"/>
                        </a:rPr>
                        <a:t>33.4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(16.7-48.3)</a:t>
                      </a:r>
                    </a:p>
                  </a:txBody>
                  <a:tcPr/>
                </a:tc>
                <a:tc>
                  <a:txBody>
                    <a:bodyPr/>
                    <a:lstStyle/>
                    <a:p>
                      <a:pPr algn="ctr"/>
                      <a:r>
                        <a:rPr lang="en-GB" sz="2200" dirty="0">
                          <a:latin typeface="Albany AMT" panose="020B0604020202020204" pitchFamily="34" charset="0"/>
                          <a:cs typeface="Albany AMT" panose="020B0604020202020204" pitchFamily="34" charset="0"/>
                        </a:rPr>
                        <a:t>17.7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(7.6-31.7)</a:t>
                      </a:r>
                    </a:p>
                  </a:txBody>
                  <a:tcPr/>
                </a:tc>
                <a:extLst>
                  <a:ext uri="{0D108BD9-81ED-4DB2-BD59-A6C34878D82A}">
                    <a16:rowId xmlns:a16="http://schemas.microsoft.com/office/drawing/2014/main" val="2046467402"/>
                  </a:ext>
                </a:extLst>
              </a:tr>
              <a:tr h="894647">
                <a:tc>
                  <a:txBody>
                    <a:bodyPr/>
                    <a:lstStyle/>
                    <a:p>
                      <a:endParaRPr lang="en-GB" sz="2200" dirty="0">
                        <a:latin typeface="Albany AMT" panose="020B0604020202020204" pitchFamily="34" charset="0"/>
                        <a:cs typeface="Albany AMT" panose="020B0604020202020204" pitchFamily="34" charset="0"/>
                      </a:endParaRPr>
                    </a:p>
                  </a:txBody>
                  <a:tcPr/>
                </a:tc>
                <a:tc>
                  <a:txBody>
                    <a:bodyPr/>
                    <a:lstStyle/>
                    <a:p>
                      <a:pPr algn="ctr"/>
                      <a:endParaRPr lang="en-GB" sz="2200" b="0" dirty="0">
                        <a:latin typeface="Albany AMT" panose="020B0604020202020204" pitchFamily="34" charset="0"/>
                        <a:cs typeface="Albany AMT" panose="020B0604020202020204" pitchFamily="34" charset="0"/>
                      </a:endParaRPr>
                    </a:p>
                  </a:txBody>
                  <a:tcPr/>
                </a:tc>
                <a:tc>
                  <a:txBody>
                    <a:bodyPr/>
                    <a:lstStyle/>
                    <a:p>
                      <a:pPr algn="ctr"/>
                      <a:endParaRPr lang="en-GB" sz="2200" dirty="0">
                        <a:latin typeface="Albany AMT" panose="020B0604020202020204" pitchFamily="34" charset="0"/>
                        <a:cs typeface="Albany AMT" panose="020B0604020202020204" pitchFamily="34" charset="0"/>
                      </a:endParaRPr>
                    </a:p>
                  </a:txBody>
                  <a:tcPr/>
                </a:tc>
                <a:tc>
                  <a:txBody>
                    <a:bodyPr/>
                    <a:lstStyle/>
                    <a:p>
                      <a:pPr algn="ctr"/>
                      <a:endParaRPr lang="en-GB" sz="2200" b="0" dirty="0">
                        <a:latin typeface="Albany AMT" panose="020B0604020202020204" pitchFamily="34" charset="0"/>
                        <a:cs typeface="Albany AMT" panose="020B0604020202020204" pitchFamily="34" charset="0"/>
                      </a:endParaRPr>
                    </a:p>
                  </a:txBody>
                  <a:tcPr/>
                </a:tc>
                <a:tc>
                  <a:txBody>
                    <a:bodyPr/>
                    <a:lstStyle/>
                    <a:p>
                      <a:pPr algn="ctr"/>
                      <a:endParaRPr lang="en-GB" sz="2200" dirty="0">
                        <a:latin typeface="Albany AMT" panose="020B0604020202020204" pitchFamily="34" charset="0"/>
                        <a:cs typeface="Albany AMT" panose="020B0604020202020204" pitchFamily="34" charset="0"/>
                      </a:endParaRPr>
                    </a:p>
                  </a:txBody>
                  <a:tcPr/>
                </a:tc>
                <a:extLst>
                  <a:ext uri="{0D108BD9-81ED-4DB2-BD59-A6C34878D82A}">
                    <a16:rowId xmlns:a16="http://schemas.microsoft.com/office/drawing/2014/main" val="978039144"/>
                  </a:ext>
                </a:extLst>
              </a:tr>
              <a:tr h="1287049">
                <a:tc>
                  <a:txBody>
                    <a:bodyPr/>
                    <a:lstStyle/>
                    <a:p>
                      <a:endParaRPr lang="en-GB" sz="2200" dirty="0">
                        <a:latin typeface="Albany AMT" panose="020B0604020202020204" pitchFamily="34" charset="0"/>
                        <a:cs typeface="Albany AMT" panose="020B0604020202020204" pitchFamily="34" charset="0"/>
                      </a:endParaRPr>
                    </a:p>
                  </a:txBody>
                  <a:tcPr/>
                </a:tc>
                <a:tc>
                  <a:txBody>
                    <a:bodyPr/>
                    <a:lstStyle/>
                    <a:p>
                      <a:pPr algn="ctr"/>
                      <a:endParaRPr lang="en-GB" sz="2200" b="1" dirty="0">
                        <a:latin typeface="Albany AMT" panose="020B0604020202020204" pitchFamily="34" charset="0"/>
                        <a:cs typeface="Albany AMT" panose="020B0604020202020204" pitchFamily="34" charset="0"/>
                      </a:endParaRPr>
                    </a:p>
                  </a:txBody>
                  <a:tcPr/>
                </a:tc>
                <a:tc>
                  <a:txBody>
                    <a:bodyPr/>
                    <a:lstStyle/>
                    <a:p>
                      <a:pPr algn="ctr"/>
                      <a:endParaRPr lang="en-GB" sz="2200" dirty="0">
                        <a:latin typeface="Albany AMT" panose="020B0604020202020204" pitchFamily="34" charset="0"/>
                        <a:cs typeface="Albany AMT" panose="020B0604020202020204" pitchFamily="34" charset="0"/>
                      </a:endParaRPr>
                    </a:p>
                  </a:txBody>
                  <a:tcPr/>
                </a:tc>
                <a:tc>
                  <a:txBody>
                    <a:bodyPr/>
                    <a:lstStyle/>
                    <a:p>
                      <a:pPr algn="ctr"/>
                      <a:endParaRPr lang="en-GB" sz="2200" b="0" dirty="0">
                        <a:latin typeface="Albany AMT" panose="020B0604020202020204" pitchFamily="34" charset="0"/>
                        <a:cs typeface="Albany AMT" panose="020B0604020202020204" pitchFamily="34" charset="0"/>
                      </a:endParaRPr>
                    </a:p>
                  </a:txBody>
                  <a:tcPr/>
                </a:tc>
                <a:tc>
                  <a:txBody>
                    <a:bodyPr/>
                    <a:lstStyle/>
                    <a:p>
                      <a:pPr algn="ctr"/>
                      <a:endParaRPr lang="en-GB" sz="2200" dirty="0">
                        <a:latin typeface="Albany AMT" panose="020B0604020202020204" pitchFamily="34" charset="0"/>
                        <a:cs typeface="Albany AMT" panose="020B0604020202020204" pitchFamily="34" charset="0"/>
                      </a:endParaRPr>
                    </a:p>
                  </a:txBody>
                  <a:tcPr/>
                </a:tc>
                <a:extLst>
                  <a:ext uri="{0D108BD9-81ED-4DB2-BD59-A6C34878D82A}">
                    <a16:rowId xmlns:a16="http://schemas.microsoft.com/office/drawing/2014/main" val="1283741073"/>
                  </a:ext>
                </a:extLst>
              </a:tr>
            </a:tbl>
          </a:graphicData>
        </a:graphic>
      </p:graphicFrame>
    </p:spTree>
    <p:extLst>
      <p:ext uri="{BB962C8B-B14F-4D97-AF65-F5344CB8AC3E}">
        <p14:creationId xmlns:p14="http://schemas.microsoft.com/office/powerpoint/2010/main" val="59096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B3B215-0662-455D-AF17-2F88CA2EE0DA}"/>
              </a:ext>
            </a:extLst>
          </p:cNvPr>
          <p:cNvSpPr txBox="1">
            <a:spLocks/>
          </p:cNvSpPr>
          <p:nvPr/>
        </p:nvSpPr>
        <p:spPr>
          <a:xfrm>
            <a:off x="0" y="53668"/>
            <a:ext cx="10515600" cy="81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Discontinuation</a:t>
            </a:r>
          </a:p>
        </p:txBody>
      </p:sp>
      <p:graphicFrame>
        <p:nvGraphicFramePr>
          <p:cNvPr id="6" name="Table 5">
            <a:extLst>
              <a:ext uri="{FF2B5EF4-FFF2-40B4-BE49-F238E27FC236}">
                <a16:creationId xmlns:a16="http://schemas.microsoft.com/office/drawing/2014/main" id="{BEEB7EBC-C60F-41C0-B577-635124FFB574}"/>
              </a:ext>
            </a:extLst>
          </p:cNvPr>
          <p:cNvGraphicFramePr>
            <a:graphicFrameLocks noGrp="1"/>
          </p:cNvGraphicFramePr>
          <p:nvPr>
            <p:extLst/>
          </p:nvPr>
        </p:nvGraphicFramePr>
        <p:xfrm>
          <a:off x="725346" y="1311094"/>
          <a:ext cx="10305326" cy="3908329"/>
        </p:xfrm>
        <a:graphic>
          <a:graphicData uri="http://schemas.openxmlformats.org/drawingml/2006/table">
            <a:tbl>
              <a:tblPr firstRow="1" bandRow="1">
                <a:tableStyleId>{5C22544A-7EE6-4342-B048-85BDC9FD1C3A}</a:tableStyleId>
              </a:tblPr>
              <a:tblGrid>
                <a:gridCol w="2401534">
                  <a:extLst>
                    <a:ext uri="{9D8B030D-6E8A-4147-A177-3AD203B41FA5}">
                      <a16:colId xmlns:a16="http://schemas.microsoft.com/office/drawing/2014/main" val="1263918110"/>
                    </a:ext>
                  </a:extLst>
                </a:gridCol>
                <a:gridCol w="1909867">
                  <a:extLst>
                    <a:ext uri="{9D8B030D-6E8A-4147-A177-3AD203B41FA5}">
                      <a16:colId xmlns:a16="http://schemas.microsoft.com/office/drawing/2014/main" val="1670086895"/>
                    </a:ext>
                  </a:extLst>
                </a:gridCol>
                <a:gridCol w="1997975">
                  <a:extLst>
                    <a:ext uri="{9D8B030D-6E8A-4147-A177-3AD203B41FA5}">
                      <a16:colId xmlns:a16="http://schemas.microsoft.com/office/drawing/2014/main" val="4178879973"/>
                    </a:ext>
                  </a:extLst>
                </a:gridCol>
                <a:gridCol w="1997975">
                  <a:extLst>
                    <a:ext uri="{9D8B030D-6E8A-4147-A177-3AD203B41FA5}">
                      <a16:colId xmlns:a16="http://schemas.microsoft.com/office/drawing/2014/main" val="1721393639"/>
                    </a:ext>
                  </a:extLst>
                </a:gridCol>
                <a:gridCol w="1997975">
                  <a:extLst>
                    <a:ext uri="{9D8B030D-6E8A-4147-A177-3AD203B41FA5}">
                      <a16:colId xmlns:a16="http://schemas.microsoft.com/office/drawing/2014/main" val="18623892"/>
                    </a:ext>
                  </a:extLst>
                </a:gridCol>
              </a:tblGrid>
              <a:tr h="562378">
                <a:tc>
                  <a:txBody>
                    <a:bodyPr/>
                    <a:lstStyle/>
                    <a:p>
                      <a:endParaRPr lang="en-GB" sz="2200" dirty="0">
                        <a:latin typeface="Albany AMT" panose="020B0604020202020204" pitchFamily="34" charset="0"/>
                        <a:cs typeface="Albany AMT" panose="020B0604020202020204" pitchFamily="34" charset="0"/>
                      </a:endParaRPr>
                    </a:p>
                  </a:txBody>
                  <a:tcPr/>
                </a:tc>
                <a:tc>
                  <a:txBody>
                    <a:bodyPr/>
                    <a:lstStyle/>
                    <a:p>
                      <a:pPr algn="ctr"/>
                      <a:r>
                        <a:rPr lang="en-GB" sz="2200" dirty="0">
                          <a:latin typeface="Albany AMT" panose="020B0604020202020204" pitchFamily="34" charset="0"/>
                          <a:cs typeface="Albany AMT" panose="020B0604020202020204" pitchFamily="34" charset="0"/>
                        </a:rPr>
                        <a:t>Overall (n=9702)</a:t>
                      </a:r>
                    </a:p>
                  </a:txBody>
                  <a:tcPr/>
                </a:tc>
                <a:tc>
                  <a:txBody>
                    <a:bodyPr/>
                    <a:lstStyle/>
                    <a:p>
                      <a:pPr algn="ctr"/>
                      <a:r>
                        <a:rPr lang="en-GB" sz="2200" dirty="0">
                          <a:latin typeface="Albany AMT" panose="020B0604020202020204" pitchFamily="34" charset="0"/>
                          <a:cs typeface="Albany AMT" panose="020B0604020202020204" pitchFamily="34" charset="0"/>
                        </a:rPr>
                        <a:t>DTG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(n=5051)</a:t>
                      </a:r>
                    </a:p>
                  </a:txBody>
                  <a:tcPr/>
                </a:tc>
                <a:tc>
                  <a:txBody>
                    <a:bodyPr/>
                    <a:lstStyle/>
                    <a:p>
                      <a:pPr algn="ctr"/>
                      <a:r>
                        <a:rPr lang="en-GB" sz="2200" dirty="0">
                          <a:latin typeface="Albany AMT" panose="020B0604020202020204" pitchFamily="34" charset="0"/>
                          <a:cs typeface="Albany AMT" panose="020B0604020202020204" pitchFamily="34" charset="0"/>
                        </a:rPr>
                        <a:t>RAL</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 (n=2718)</a:t>
                      </a:r>
                    </a:p>
                  </a:txBody>
                  <a:tcPr/>
                </a:tc>
                <a:tc>
                  <a:txBody>
                    <a:bodyPr/>
                    <a:lstStyle/>
                    <a:p>
                      <a:pPr algn="ctr"/>
                      <a:r>
                        <a:rPr lang="en-GB" sz="2200" dirty="0">
                          <a:latin typeface="Albany AMT" panose="020B0604020202020204" pitchFamily="34" charset="0"/>
                          <a:cs typeface="Albany AMT" panose="020B0604020202020204" pitchFamily="34" charset="0"/>
                        </a:rPr>
                        <a:t>EVG/c (n=1933)</a:t>
                      </a:r>
                    </a:p>
                  </a:txBody>
                  <a:tcPr/>
                </a:tc>
                <a:extLst>
                  <a:ext uri="{0D108BD9-81ED-4DB2-BD59-A6C34878D82A}">
                    <a16:rowId xmlns:a16="http://schemas.microsoft.com/office/drawing/2014/main" val="951073887"/>
                  </a:ext>
                </a:extLst>
              </a:tr>
              <a:tr h="669691">
                <a:tc>
                  <a:txBody>
                    <a:bodyPr/>
                    <a:lstStyle/>
                    <a:p>
                      <a:r>
                        <a:rPr lang="en-GB" sz="2200" dirty="0">
                          <a:latin typeface="Albany AMT" panose="020B0604020202020204" pitchFamily="34" charset="0"/>
                          <a:cs typeface="Albany AMT" panose="020B0604020202020204" pitchFamily="34" charset="0"/>
                        </a:rPr>
                        <a:t>Median (IQR) follow-up, months</a:t>
                      </a:r>
                    </a:p>
                  </a:txBody>
                  <a:tcPr/>
                </a:tc>
                <a:tc>
                  <a:txBody>
                    <a:bodyPr/>
                    <a:lstStyle/>
                    <a:p>
                      <a:pPr algn="ctr"/>
                      <a:r>
                        <a:rPr lang="en-GB" sz="2200" dirty="0">
                          <a:latin typeface="Albany AMT" panose="020B0604020202020204" pitchFamily="34" charset="0"/>
                          <a:cs typeface="Albany AMT" panose="020B0604020202020204" pitchFamily="34" charset="0"/>
                        </a:rPr>
                        <a:t>20.0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(9.9-32.4)</a:t>
                      </a:r>
                    </a:p>
                  </a:txBody>
                  <a:tcPr/>
                </a:tc>
                <a:tc>
                  <a:txBody>
                    <a:bodyPr/>
                    <a:lstStyle/>
                    <a:p>
                      <a:pPr algn="ctr"/>
                      <a:r>
                        <a:rPr lang="en-GB" sz="2200" dirty="0">
                          <a:latin typeface="Albany AMT" panose="020B0604020202020204" pitchFamily="34" charset="0"/>
                          <a:cs typeface="Albany AMT" panose="020B0604020202020204" pitchFamily="34" charset="0"/>
                        </a:rPr>
                        <a:t>17.1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(8.5-26.2)</a:t>
                      </a:r>
                    </a:p>
                  </a:txBody>
                  <a:tcPr/>
                </a:tc>
                <a:tc>
                  <a:txBody>
                    <a:bodyPr/>
                    <a:lstStyle/>
                    <a:p>
                      <a:pPr algn="ctr"/>
                      <a:r>
                        <a:rPr lang="en-GB" sz="2200" dirty="0">
                          <a:latin typeface="Albany AMT" panose="020B0604020202020204" pitchFamily="34" charset="0"/>
                          <a:cs typeface="Albany AMT" panose="020B0604020202020204" pitchFamily="34" charset="0"/>
                        </a:rPr>
                        <a:t>33.4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(16.7-48.3)</a:t>
                      </a:r>
                    </a:p>
                  </a:txBody>
                  <a:tcPr/>
                </a:tc>
                <a:tc>
                  <a:txBody>
                    <a:bodyPr/>
                    <a:lstStyle/>
                    <a:p>
                      <a:pPr algn="ctr"/>
                      <a:r>
                        <a:rPr lang="en-GB" sz="2200" dirty="0">
                          <a:latin typeface="Albany AMT" panose="020B0604020202020204" pitchFamily="34" charset="0"/>
                          <a:cs typeface="Albany AMT" panose="020B0604020202020204" pitchFamily="34" charset="0"/>
                        </a:rPr>
                        <a:t>17.7 </a:t>
                      </a:r>
                      <a:br>
                        <a:rPr lang="en-GB" sz="2200" dirty="0">
                          <a:latin typeface="Albany AMT" panose="020B0604020202020204" pitchFamily="34" charset="0"/>
                          <a:cs typeface="Albany AMT" panose="020B0604020202020204" pitchFamily="34" charset="0"/>
                        </a:rPr>
                      </a:br>
                      <a:r>
                        <a:rPr lang="en-GB" sz="2200" dirty="0">
                          <a:latin typeface="Albany AMT" panose="020B0604020202020204" pitchFamily="34" charset="0"/>
                          <a:cs typeface="Albany AMT" panose="020B0604020202020204" pitchFamily="34" charset="0"/>
                        </a:rPr>
                        <a:t>(7.6-31.7)</a:t>
                      </a:r>
                    </a:p>
                  </a:txBody>
                  <a:tcPr/>
                </a:tc>
                <a:extLst>
                  <a:ext uri="{0D108BD9-81ED-4DB2-BD59-A6C34878D82A}">
                    <a16:rowId xmlns:a16="http://schemas.microsoft.com/office/drawing/2014/main" val="2046467402"/>
                  </a:ext>
                </a:extLst>
              </a:tr>
              <a:tr h="894647">
                <a:tc>
                  <a:txBody>
                    <a:bodyPr/>
                    <a:lstStyle/>
                    <a:p>
                      <a:r>
                        <a:rPr lang="en-GB" sz="2200" dirty="0">
                          <a:latin typeface="Albany AMT" panose="020B0604020202020204" pitchFamily="34" charset="0"/>
                          <a:cs typeface="Albany AMT" panose="020B0604020202020204" pitchFamily="34" charset="0"/>
                        </a:rPr>
                        <a:t>Number (%) who discontinued during follow-up</a:t>
                      </a:r>
                    </a:p>
                  </a:txBody>
                  <a:tcPr/>
                </a:tc>
                <a:tc>
                  <a:txBody>
                    <a:bodyPr/>
                    <a:lstStyle/>
                    <a:p>
                      <a:pPr algn="ctr"/>
                      <a:r>
                        <a:rPr lang="en-GB" sz="2200" b="0" dirty="0">
                          <a:latin typeface="Albany AMT" panose="020B0604020202020204" pitchFamily="34" charset="0"/>
                          <a:cs typeface="Albany AMT" panose="020B0604020202020204" pitchFamily="34" charset="0"/>
                        </a:rPr>
                        <a:t>2105 (21.7%)</a:t>
                      </a:r>
                    </a:p>
                  </a:txBody>
                  <a:tcPr/>
                </a:tc>
                <a:tc>
                  <a:txBody>
                    <a:bodyPr/>
                    <a:lstStyle/>
                    <a:p>
                      <a:pPr algn="ctr"/>
                      <a:r>
                        <a:rPr lang="en-GB" sz="2200" dirty="0">
                          <a:latin typeface="Albany AMT" panose="020B0604020202020204" pitchFamily="34" charset="0"/>
                          <a:cs typeface="Albany AMT" panose="020B0604020202020204" pitchFamily="34" charset="0"/>
                        </a:rPr>
                        <a:t>619 (12.3%)</a:t>
                      </a:r>
                    </a:p>
                  </a:txBody>
                  <a:tcPr/>
                </a:tc>
                <a:tc>
                  <a:txBody>
                    <a:bodyPr/>
                    <a:lstStyle/>
                    <a:p>
                      <a:pPr algn="ctr"/>
                      <a:r>
                        <a:rPr lang="en-GB" sz="2200" b="0" dirty="0">
                          <a:latin typeface="Albany AMT" panose="020B0604020202020204" pitchFamily="34" charset="0"/>
                          <a:cs typeface="Albany AMT" panose="020B0604020202020204" pitchFamily="34" charset="0"/>
                        </a:rPr>
                        <a:t>1145 (42.1%)</a:t>
                      </a:r>
                    </a:p>
                  </a:txBody>
                  <a:tcPr/>
                </a:tc>
                <a:tc>
                  <a:txBody>
                    <a:bodyPr/>
                    <a:lstStyle/>
                    <a:p>
                      <a:pPr algn="ctr"/>
                      <a:r>
                        <a:rPr lang="en-GB" sz="2200" dirty="0">
                          <a:latin typeface="Albany AMT" panose="020B0604020202020204" pitchFamily="34" charset="0"/>
                          <a:cs typeface="Albany AMT" panose="020B0604020202020204" pitchFamily="34" charset="0"/>
                        </a:rPr>
                        <a:t>341 (17.6%)</a:t>
                      </a:r>
                    </a:p>
                  </a:txBody>
                  <a:tcPr/>
                </a:tc>
                <a:extLst>
                  <a:ext uri="{0D108BD9-81ED-4DB2-BD59-A6C34878D82A}">
                    <a16:rowId xmlns:a16="http://schemas.microsoft.com/office/drawing/2014/main" val="978039144"/>
                  </a:ext>
                </a:extLst>
              </a:tr>
              <a:tr h="1287049">
                <a:tc>
                  <a:txBody>
                    <a:bodyPr/>
                    <a:lstStyle/>
                    <a:p>
                      <a:endParaRPr lang="en-GB" sz="2200" dirty="0">
                        <a:latin typeface="Albany AMT" panose="020B0604020202020204" pitchFamily="34" charset="0"/>
                        <a:cs typeface="Albany AMT" panose="020B0604020202020204" pitchFamily="34" charset="0"/>
                      </a:endParaRPr>
                    </a:p>
                  </a:txBody>
                  <a:tcPr/>
                </a:tc>
                <a:tc>
                  <a:txBody>
                    <a:bodyPr/>
                    <a:lstStyle/>
                    <a:p>
                      <a:pPr algn="ctr"/>
                      <a:endParaRPr lang="en-GB" sz="2200" b="1" dirty="0">
                        <a:latin typeface="Albany AMT" panose="020B0604020202020204" pitchFamily="34" charset="0"/>
                        <a:cs typeface="Albany AMT" panose="020B0604020202020204" pitchFamily="34" charset="0"/>
                      </a:endParaRPr>
                    </a:p>
                  </a:txBody>
                  <a:tcPr/>
                </a:tc>
                <a:tc>
                  <a:txBody>
                    <a:bodyPr/>
                    <a:lstStyle/>
                    <a:p>
                      <a:pPr algn="ctr"/>
                      <a:endParaRPr lang="en-GB" sz="2200" dirty="0">
                        <a:latin typeface="Albany AMT" panose="020B0604020202020204" pitchFamily="34" charset="0"/>
                        <a:cs typeface="Albany AMT" panose="020B0604020202020204" pitchFamily="34" charset="0"/>
                      </a:endParaRPr>
                    </a:p>
                  </a:txBody>
                  <a:tcPr/>
                </a:tc>
                <a:tc>
                  <a:txBody>
                    <a:bodyPr/>
                    <a:lstStyle/>
                    <a:p>
                      <a:pPr algn="ctr"/>
                      <a:endParaRPr lang="en-GB" sz="2200" b="0" dirty="0">
                        <a:latin typeface="Albany AMT" panose="020B0604020202020204" pitchFamily="34" charset="0"/>
                        <a:cs typeface="Albany AMT" panose="020B0604020202020204" pitchFamily="34" charset="0"/>
                      </a:endParaRPr>
                    </a:p>
                  </a:txBody>
                  <a:tcPr/>
                </a:tc>
                <a:tc>
                  <a:txBody>
                    <a:bodyPr/>
                    <a:lstStyle/>
                    <a:p>
                      <a:pPr algn="ctr"/>
                      <a:endParaRPr lang="en-GB" sz="2200" dirty="0">
                        <a:latin typeface="Albany AMT" panose="020B0604020202020204" pitchFamily="34" charset="0"/>
                        <a:cs typeface="Albany AMT" panose="020B0604020202020204" pitchFamily="34" charset="0"/>
                      </a:endParaRPr>
                    </a:p>
                  </a:txBody>
                  <a:tcPr/>
                </a:tc>
                <a:extLst>
                  <a:ext uri="{0D108BD9-81ED-4DB2-BD59-A6C34878D82A}">
                    <a16:rowId xmlns:a16="http://schemas.microsoft.com/office/drawing/2014/main" val="1283741073"/>
                  </a:ext>
                </a:extLst>
              </a:tr>
            </a:tbl>
          </a:graphicData>
        </a:graphic>
      </p:graphicFrame>
    </p:spTree>
    <p:extLst>
      <p:ext uri="{BB962C8B-B14F-4D97-AF65-F5344CB8AC3E}">
        <p14:creationId xmlns:p14="http://schemas.microsoft.com/office/powerpoint/2010/main" val="246372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DAA31A1-D934-4275-BEA0-38DF367D7D9A}"/>
              </a:ext>
            </a:extLst>
          </p:cNvPr>
          <p:cNvSpPr txBox="1">
            <a:spLocks/>
          </p:cNvSpPr>
          <p:nvPr/>
        </p:nvSpPr>
        <p:spPr>
          <a:xfrm>
            <a:off x="0" y="53668"/>
            <a:ext cx="10515600" cy="81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Discontinuation</a:t>
            </a:r>
          </a:p>
        </p:txBody>
      </p:sp>
      <p:pic>
        <p:nvPicPr>
          <p:cNvPr id="3" name="Picture 2">
            <a:extLst>
              <a:ext uri="{FF2B5EF4-FFF2-40B4-BE49-F238E27FC236}">
                <a16:creationId xmlns:a16="http://schemas.microsoft.com/office/drawing/2014/main" id="{7A0BA4FE-DA7B-4704-B1C0-91E93A148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15" y="1000047"/>
            <a:ext cx="10304770" cy="5119568"/>
          </a:xfrm>
          <a:prstGeom prst="rect">
            <a:avLst/>
          </a:prstGeom>
        </p:spPr>
      </p:pic>
    </p:spTree>
    <p:extLst>
      <p:ext uri="{BB962C8B-B14F-4D97-AF65-F5344CB8AC3E}">
        <p14:creationId xmlns:p14="http://schemas.microsoft.com/office/powerpoint/2010/main" val="423700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806759-9B1F-465C-88E6-4BAA36B555C4}"/>
              </a:ext>
            </a:extLst>
          </p:cNvPr>
          <p:cNvSpPr txBox="1">
            <a:spLocks/>
          </p:cNvSpPr>
          <p:nvPr/>
        </p:nvSpPr>
        <p:spPr>
          <a:xfrm>
            <a:off x="0" y="53668"/>
            <a:ext cx="10515600" cy="81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Discontinuation</a:t>
            </a:r>
          </a:p>
        </p:txBody>
      </p:sp>
      <p:pic>
        <p:nvPicPr>
          <p:cNvPr id="4" name="Picture 3">
            <a:extLst>
              <a:ext uri="{FF2B5EF4-FFF2-40B4-BE49-F238E27FC236}">
                <a16:creationId xmlns:a16="http://schemas.microsoft.com/office/drawing/2014/main" id="{98FD965D-87E6-424F-99A3-1F134B5CB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15" y="1004175"/>
            <a:ext cx="10304769" cy="5125036"/>
          </a:xfrm>
          <a:prstGeom prst="rect">
            <a:avLst/>
          </a:prstGeom>
        </p:spPr>
      </p:pic>
    </p:spTree>
    <p:extLst>
      <p:ext uri="{BB962C8B-B14F-4D97-AF65-F5344CB8AC3E}">
        <p14:creationId xmlns:p14="http://schemas.microsoft.com/office/powerpoint/2010/main" val="1470190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30D4E18-CFE7-4DCF-87C8-BECDC36E6CD6}"/>
              </a:ext>
            </a:extLst>
          </p:cNvPr>
          <p:cNvSpPr txBox="1">
            <a:spLocks/>
          </p:cNvSpPr>
          <p:nvPr/>
        </p:nvSpPr>
        <p:spPr>
          <a:xfrm>
            <a:off x="0" y="53668"/>
            <a:ext cx="10515600" cy="81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Discontinuation</a:t>
            </a:r>
          </a:p>
        </p:txBody>
      </p:sp>
      <p:pic>
        <p:nvPicPr>
          <p:cNvPr id="3" name="Picture 2">
            <a:extLst>
              <a:ext uri="{FF2B5EF4-FFF2-40B4-BE49-F238E27FC236}">
                <a16:creationId xmlns:a16="http://schemas.microsoft.com/office/drawing/2014/main" id="{1412EDD5-A85D-4B8C-A64A-7BE4633B9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15" y="1010519"/>
            <a:ext cx="10304770" cy="5119568"/>
          </a:xfrm>
          <a:prstGeom prst="rect">
            <a:avLst/>
          </a:prstGeom>
        </p:spPr>
      </p:pic>
    </p:spTree>
    <p:extLst>
      <p:ext uri="{BB962C8B-B14F-4D97-AF65-F5344CB8AC3E}">
        <p14:creationId xmlns:p14="http://schemas.microsoft.com/office/powerpoint/2010/main" val="388560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433C7E-3EC0-41E7-A234-E467F756B446}"/>
              </a:ext>
            </a:extLst>
          </p:cNvPr>
          <p:cNvSpPr txBox="1">
            <a:spLocks/>
          </p:cNvSpPr>
          <p:nvPr/>
        </p:nvSpPr>
        <p:spPr>
          <a:xfrm>
            <a:off x="0" y="118151"/>
            <a:ext cx="10515600" cy="885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Reasons for discontinuation</a:t>
            </a:r>
          </a:p>
        </p:txBody>
      </p:sp>
      <p:sp>
        <p:nvSpPr>
          <p:cNvPr id="5" name="Content Placeholder 2">
            <a:extLst>
              <a:ext uri="{FF2B5EF4-FFF2-40B4-BE49-F238E27FC236}">
                <a16:creationId xmlns:a16="http://schemas.microsoft.com/office/drawing/2014/main" id="{23DD7EB0-12B6-4711-896E-927058C8C405}"/>
              </a:ext>
            </a:extLst>
          </p:cNvPr>
          <p:cNvSpPr txBox="1">
            <a:spLocks/>
          </p:cNvSpPr>
          <p:nvPr/>
        </p:nvSpPr>
        <p:spPr>
          <a:xfrm>
            <a:off x="162349" y="6359118"/>
            <a:ext cx="11817447" cy="498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r>
              <a:rPr lang="en-GB" altLang="en-US" sz="1200" dirty="0">
                <a:latin typeface="Albany AMT" panose="020B0604020202020204" pitchFamily="34" charset="0"/>
                <a:cs typeface="Albany AMT" panose="020B0604020202020204" pitchFamily="34" charset="0"/>
              </a:rPr>
              <a:t>Toxicity  includes abnormal fat redistribution, concern of cardiovascular disease, hypersensitivity reaction, abdomen/gastrointestinal tract, nervous system, kidney, or endocrine system toxicities, unspecified side effects</a:t>
            </a:r>
          </a:p>
        </p:txBody>
      </p:sp>
      <p:pic>
        <p:nvPicPr>
          <p:cNvPr id="8" name="Picture 7">
            <a:extLst>
              <a:ext uri="{FF2B5EF4-FFF2-40B4-BE49-F238E27FC236}">
                <a16:creationId xmlns:a16="http://schemas.microsoft.com/office/drawing/2014/main" id="{46425F74-6448-4D1B-8E0D-113A4EFA1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29" y="1164978"/>
            <a:ext cx="10114141" cy="4749196"/>
          </a:xfrm>
          <a:prstGeom prst="rect">
            <a:avLst/>
          </a:prstGeom>
        </p:spPr>
      </p:pic>
    </p:spTree>
    <p:extLst>
      <p:ext uri="{BB962C8B-B14F-4D97-AF65-F5344CB8AC3E}">
        <p14:creationId xmlns:p14="http://schemas.microsoft.com/office/powerpoint/2010/main" val="355273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28CB93-D63E-445F-B747-7864D9293FB7}"/>
              </a:ext>
            </a:extLst>
          </p:cNvPr>
          <p:cNvSpPr txBox="1">
            <a:spLocks/>
          </p:cNvSpPr>
          <p:nvPr/>
        </p:nvSpPr>
        <p:spPr>
          <a:xfrm>
            <a:off x="0" y="0"/>
            <a:ext cx="10515600" cy="10463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Reasons for discontinuation due to toxicity</a:t>
            </a:r>
          </a:p>
        </p:txBody>
      </p:sp>
      <p:pic>
        <p:nvPicPr>
          <p:cNvPr id="9" name="Picture 8">
            <a:extLst>
              <a:ext uri="{FF2B5EF4-FFF2-40B4-BE49-F238E27FC236}">
                <a16:creationId xmlns:a16="http://schemas.microsoft.com/office/drawing/2014/main" id="{F8551B3C-C68E-4140-B8B4-8A1363235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29" y="1164978"/>
            <a:ext cx="10283330" cy="4749196"/>
          </a:xfrm>
          <a:prstGeom prst="rect">
            <a:avLst/>
          </a:prstGeom>
        </p:spPr>
      </p:pic>
    </p:spTree>
    <p:extLst>
      <p:ext uri="{BB962C8B-B14F-4D97-AF65-F5344CB8AC3E}">
        <p14:creationId xmlns:p14="http://schemas.microsoft.com/office/powerpoint/2010/main" val="1623099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8FC42DE-A54E-4848-94D1-4996D1439431}"/>
              </a:ext>
            </a:extLst>
          </p:cNvPr>
          <p:cNvSpPr txBox="1">
            <a:spLocks/>
          </p:cNvSpPr>
          <p:nvPr/>
        </p:nvSpPr>
        <p:spPr>
          <a:xfrm>
            <a:off x="0" y="11572"/>
            <a:ext cx="10515600" cy="981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Albany AMT" panose="020B0604020202020204" pitchFamily="34" charset="0"/>
                <a:cs typeface="Albany AMT" panose="020B0604020202020204" pitchFamily="34" charset="0"/>
              </a:rPr>
              <a:t>Factors associated with INSTI discontinuation</a:t>
            </a:r>
            <a:br>
              <a:rPr lang="en-GB" sz="3200" dirty="0">
                <a:latin typeface="Albany AMT" panose="020B0604020202020204" pitchFamily="34" charset="0"/>
                <a:cs typeface="Albany AMT" panose="020B0604020202020204" pitchFamily="34" charset="0"/>
              </a:rPr>
            </a:br>
            <a:r>
              <a:rPr lang="en-GB" sz="3200" dirty="0">
                <a:latin typeface="Albany AMT" panose="020B0604020202020204" pitchFamily="34" charset="0"/>
                <a:cs typeface="Albany AMT" panose="020B0604020202020204" pitchFamily="34" charset="0"/>
              </a:rPr>
              <a:t>within 6 months</a:t>
            </a:r>
          </a:p>
        </p:txBody>
      </p:sp>
      <p:sp>
        <p:nvSpPr>
          <p:cNvPr id="10" name="Rectangle 9">
            <a:extLst>
              <a:ext uri="{FF2B5EF4-FFF2-40B4-BE49-F238E27FC236}">
                <a16:creationId xmlns:a16="http://schemas.microsoft.com/office/drawing/2014/main" id="{87C742E9-0B61-4F68-B103-0A58A1C3FF2D}"/>
              </a:ext>
            </a:extLst>
          </p:cNvPr>
          <p:cNvSpPr/>
          <p:nvPr/>
        </p:nvSpPr>
        <p:spPr>
          <a:xfrm>
            <a:off x="81330" y="6197124"/>
            <a:ext cx="12110670" cy="646331"/>
          </a:xfrm>
          <a:prstGeom prst="rect">
            <a:avLst/>
          </a:prstGeom>
        </p:spPr>
        <p:txBody>
          <a:bodyPr wrap="square">
            <a:spAutoFit/>
          </a:bodyPr>
          <a:lstStyle/>
          <a:p>
            <a:r>
              <a:rPr lang="en-GB" sz="1200" dirty="0">
                <a:latin typeface="Albany AMT" panose="020B0604020202020204" pitchFamily="34" charset="0"/>
                <a:ea typeface="Calibri" panose="020F0502020204030204" pitchFamily="34" charset="0"/>
                <a:cs typeface="Albany AMT" panose="020B0604020202020204" pitchFamily="34" charset="0"/>
              </a:rPr>
              <a:t>Significant results (p&lt;0.05) from a Cox proportional hazards model, additionally adjusted for age, ethnicity, HIV risk group, CD4 nadir, CD4 at INSTI start, smoking status, hepatitis B, hypertension, diabetes, prior AIDS, end stage liver disease, cardiovascular disease, fracture, chronic kidney disease and all other factors in the figure. Missing data for hepatitis C and prior NADM were fitted using unknown categories (data not shown)</a:t>
            </a:r>
          </a:p>
        </p:txBody>
      </p:sp>
      <p:pic>
        <p:nvPicPr>
          <p:cNvPr id="7" name="Picture 6">
            <a:extLst>
              <a:ext uri="{FF2B5EF4-FFF2-40B4-BE49-F238E27FC236}">
                <a16:creationId xmlns:a16="http://schemas.microsoft.com/office/drawing/2014/main" id="{91595312-49BD-41E6-BFCB-DBC027A96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007" y="992724"/>
            <a:ext cx="8646593" cy="5151049"/>
          </a:xfrm>
          <a:prstGeom prst="rect">
            <a:avLst/>
          </a:prstGeom>
        </p:spPr>
      </p:pic>
    </p:spTree>
    <p:extLst>
      <p:ext uri="{BB962C8B-B14F-4D97-AF65-F5344CB8AC3E}">
        <p14:creationId xmlns:p14="http://schemas.microsoft.com/office/powerpoint/2010/main" val="4273250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09A9BF-3CB2-4B4B-8669-DBF5FC26C80B}"/>
              </a:ext>
            </a:extLst>
          </p:cNvPr>
          <p:cNvSpPr txBox="1">
            <a:spLocks/>
          </p:cNvSpPr>
          <p:nvPr/>
        </p:nvSpPr>
        <p:spPr>
          <a:xfrm>
            <a:off x="0" y="0"/>
            <a:ext cx="10515600" cy="1104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Limitations</a:t>
            </a:r>
          </a:p>
        </p:txBody>
      </p:sp>
      <p:sp>
        <p:nvSpPr>
          <p:cNvPr id="5" name="Content Placeholder 4">
            <a:extLst>
              <a:ext uri="{FF2B5EF4-FFF2-40B4-BE49-F238E27FC236}">
                <a16:creationId xmlns:a16="http://schemas.microsoft.com/office/drawing/2014/main" id="{CFA94655-B965-4B3A-BB27-A66BE95CABD8}"/>
              </a:ext>
            </a:extLst>
          </p:cNvPr>
          <p:cNvSpPr txBox="1">
            <a:spLocks/>
          </p:cNvSpPr>
          <p:nvPr/>
        </p:nvSpPr>
        <p:spPr>
          <a:xfrm>
            <a:off x="370497" y="1208564"/>
            <a:ext cx="11053716" cy="44408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n-US" altLang="en-US" sz="2400" dirty="0">
                <a:latin typeface="Albany AMT" panose="020B0604020202020204" pitchFamily="34" charset="0"/>
                <a:cs typeface="Albany AMT" panose="020B0604020202020204" pitchFamily="34" charset="0"/>
              </a:rPr>
              <a:t>Individuals in RESPOND were not randomly selected as we pre-specified the minimum number on INSTIs to be included</a:t>
            </a:r>
          </a:p>
          <a:p>
            <a:pPr eaLnBrk="0" fontAlgn="base" hangingPunct="0">
              <a:lnSpc>
                <a:spcPct val="100000"/>
              </a:lnSpc>
              <a:spcBef>
                <a:spcPct val="0"/>
              </a:spcBef>
              <a:spcAft>
                <a:spcPct val="0"/>
              </a:spcAft>
            </a:pPr>
            <a:endParaRPr lang="en-US" altLang="en-US" sz="2400" dirty="0">
              <a:latin typeface="Albany AMT" panose="020B0604020202020204" pitchFamily="34" charset="0"/>
              <a:cs typeface="Albany AMT" panose="020B0604020202020204" pitchFamily="34" charset="0"/>
            </a:endParaRPr>
          </a:p>
          <a:p>
            <a:pPr eaLnBrk="0" fontAlgn="base" hangingPunct="0">
              <a:lnSpc>
                <a:spcPct val="100000"/>
              </a:lnSpc>
              <a:spcBef>
                <a:spcPct val="0"/>
              </a:spcBef>
              <a:spcAft>
                <a:spcPct val="0"/>
              </a:spcAft>
            </a:pPr>
            <a:r>
              <a:rPr lang="en-US" altLang="en-US" sz="2400" dirty="0">
                <a:latin typeface="Albany AMT" panose="020B0604020202020204" pitchFamily="34" charset="0"/>
                <a:cs typeface="Albany AMT" panose="020B0604020202020204" pitchFamily="34" charset="0"/>
              </a:rPr>
              <a:t>Not possible to rule out residual confounding</a:t>
            </a:r>
          </a:p>
          <a:p>
            <a:pPr eaLnBrk="0" fontAlgn="base" hangingPunct="0">
              <a:lnSpc>
                <a:spcPct val="100000"/>
              </a:lnSpc>
              <a:spcBef>
                <a:spcPct val="0"/>
              </a:spcBef>
              <a:spcAft>
                <a:spcPct val="0"/>
              </a:spcAft>
            </a:pPr>
            <a:endParaRPr lang="en-US" altLang="en-US" sz="2400" dirty="0">
              <a:latin typeface="Albany AMT" panose="020B0604020202020204" pitchFamily="34" charset="0"/>
              <a:cs typeface="Albany AMT" panose="020B0604020202020204" pitchFamily="34" charset="0"/>
            </a:endParaRPr>
          </a:p>
          <a:p>
            <a:pPr eaLnBrk="0" fontAlgn="base" hangingPunct="0">
              <a:lnSpc>
                <a:spcPct val="100000"/>
              </a:lnSpc>
              <a:spcBef>
                <a:spcPct val="0"/>
              </a:spcBef>
              <a:spcAft>
                <a:spcPct val="0"/>
              </a:spcAft>
            </a:pPr>
            <a:r>
              <a:rPr lang="en-US" altLang="en-US" sz="2400" dirty="0">
                <a:latin typeface="Albany AMT" panose="020B0604020202020204" pitchFamily="34" charset="0"/>
                <a:cs typeface="Albany AMT" panose="020B0604020202020204" pitchFamily="34" charset="0"/>
              </a:rPr>
              <a:t>Completeness of data varies between cohorts</a:t>
            </a:r>
          </a:p>
          <a:p>
            <a:pPr marL="0" indent="0" eaLnBrk="0" fontAlgn="base" hangingPunct="0">
              <a:lnSpc>
                <a:spcPct val="100000"/>
              </a:lnSpc>
              <a:spcBef>
                <a:spcPct val="0"/>
              </a:spcBef>
              <a:spcAft>
                <a:spcPct val="0"/>
              </a:spcAft>
              <a:buFont typeface="Arial" panose="020B0604020202020204" pitchFamily="34" charset="0"/>
              <a:buNone/>
            </a:pPr>
            <a:endParaRPr lang="en-US" altLang="en-US" sz="2400" dirty="0">
              <a:latin typeface="Albany AMT" panose="020B0604020202020204" pitchFamily="34" charset="0"/>
              <a:cs typeface="Albany AMT" panose="020B0604020202020204" pitchFamily="34" charset="0"/>
            </a:endParaRPr>
          </a:p>
          <a:p>
            <a:pPr eaLnBrk="0" fontAlgn="base" hangingPunct="0">
              <a:lnSpc>
                <a:spcPct val="100000"/>
              </a:lnSpc>
              <a:spcBef>
                <a:spcPct val="0"/>
              </a:spcBef>
              <a:spcAft>
                <a:spcPct val="0"/>
              </a:spcAft>
            </a:pPr>
            <a:r>
              <a:rPr lang="en-US" altLang="en-US" sz="2400" dirty="0">
                <a:latin typeface="Albany AMT" panose="020B0604020202020204" pitchFamily="34" charset="0"/>
                <a:cs typeface="Albany AMT" panose="020B0604020202020204" pitchFamily="34" charset="0"/>
              </a:rPr>
              <a:t>Only one reason for discontinuation per antiretroviral was collected, without further detail. </a:t>
            </a:r>
          </a:p>
        </p:txBody>
      </p:sp>
    </p:spTree>
    <p:extLst>
      <p:ext uri="{BB962C8B-B14F-4D97-AF65-F5344CB8AC3E}">
        <p14:creationId xmlns:p14="http://schemas.microsoft.com/office/powerpoint/2010/main" val="2592504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45C6C47-5BC1-4780-9055-F1317FB9D1D3}"/>
              </a:ext>
            </a:extLst>
          </p:cNvPr>
          <p:cNvSpPr txBox="1">
            <a:spLocks/>
          </p:cNvSpPr>
          <p:nvPr/>
        </p:nvSpPr>
        <p:spPr>
          <a:xfrm>
            <a:off x="342417"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en-US" sz="2400" dirty="0">
                <a:latin typeface="Albany AMT" panose="020B0604020202020204" pitchFamily="34" charset="0"/>
                <a:ea typeface="Calibri" panose="020F0502020204030204" pitchFamily="34" charset="0"/>
                <a:cs typeface="Albany AMT" panose="020B0604020202020204" pitchFamily="34" charset="0"/>
              </a:rPr>
              <a:t>Uptake of DTG vs EVG/c or RAL has increased:</a:t>
            </a:r>
          </a:p>
          <a:p>
            <a:pPr lvl="1">
              <a:lnSpc>
                <a:spcPct val="120000"/>
              </a:lnSpc>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over calendar time</a:t>
            </a:r>
          </a:p>
          <a:p>
            <a:pPr lvl="1">
              <a:lnSpc>
                <a:spcPct val="120000"/>
              </a:lnSpc>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more in Western Europe compared to other European regions</a:t>
            </a:r>
          </a:p>
        </p:txBody>
      </p:sp>
      <p:sp>
        <p:nvSpPr>
          <p:cNvPr id="6" name="Title 1">
            <a:extLst>
              <a:ext uri="{FF2B5EF4-FFF2-40B4-BE49-F238E27FC236}">
                <a16:creationId xmlns:a16="http://schemas.microsoft.com/office/drawing/2014/main" id="{5688AAD5-38D6-41D3-8AEB-4A3BE2ED7D53}"/>
              </a:ext>
            </a:extLst>
          </p:cNvPr>
          <p:cNvSpPr txBox="1">
            <a:spLocks/>
          </p:cNvSpPr>
          <p:nvPr/>
        </p:nvSpPr>
        <p:spPr>
          <a:xfrm>
            <a:off x="0" y="0"/>
            <a:ext cx="10515600" cy="954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Conclusion (I)</a:t>
            </a:r>
          </a:p>
        </p:txBody>
      </p:sp>
    </p:spTree>
    <p:extLst>
      <p:ext uri="{BB962C8B-B14F-4D97-AF65-F5344CB8AC3E}">
        <p14:creationId xmlns:p14="http://schemas.microsoft.com/office/powerpoint/2010/main" val="13852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ADE8F1-8B12-410A-8AA0-78DFE57587FE}"/>
              </a:ext>
            </a:extLst>
          </p:cNvPr>
          <p:cNvSpPr txBox="1">
            <a:spLocks/>
          </p:cNvSpPr>
          <p:nvPr/>
        </p:nvSpPr>
        <p:spPr>
          <a:xfrm>
            <a:off x="0" y="60250"/>
            <a:ext cx="10515600" cy="978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Background</a:t>
            </a:r>
          </a:p>
        </p:txBody>
      </p:sp>
      <p:sp>
        <p:nvSpPr>
          <p:cNvPr id="5" name="Content Placeholder 2">
            <a:extLst>
              <a:ext uri="{FF2B5EF4-FFF2-40B4-BE49-F238E27FC236}">
                <a16:creationId xmlns:a16="http://schemas.microsoft.com/office/drawing/2014/main" id="{BF4FD867-A368-428B-9271-496E69B5B6D7}"/>
              </a:ext>
            </a:extLst>
          </p:cNvPr>
          <p:cNvSpPr>
            <a:spLocks noGrp="1"/>
          </p:cNvSpPr>
          <p:nvPr>
            <p:ph idx="1"/>
          </p:nvPr>
        </p:nvSpPr>
        <p:spPr>
          <a:xfrm>
            <a:off x="312516" y="1467851"/>
            <a:ext cx="11107324" cy="4351338"/>
          </a:xfrm>
        </p:spPr>
        <p:txBody>
          <a:bodyPr>
            <a:noAutofit/>
          </a:bodyPr>
          <a:lstStyle/>
          <a:p>
            <a:pPr eaLnBrk="0" fontAlgn="base" hangingPunct="0">
              <a:lnSpc>
                <a:spcPct val="100000"/>
              </a:lnSpc>
              <a:spcBef>
                <a:spcPct val="0"/>
              </a:spcBef>
              <a:spcAft>
                <a:spcPct val="0"/>
              </a:spcAft>
            </a:pPr>
            <a:r>
              <a:rPr lang="en-US" altLang="en-US" sz="2400" dirty="0">
                <a:latin typeface="Albany AMT" panose="020B0604020202020204" pitchFamily="34" charset="0"/>
                <a:ea typeface="Calibri" panose="020F0502020204030204" pitchFamily="34" charset="0"/>
                <a:cs typeface="Albany AMT" panose="020B0604020202020204" pitchFamily="34" charset="0"/>
              </a:rPr>
              <a:t>INSTIs are recommended as part of initial antiretroviral therapy (ART) regimens for adults living with HIV</a:t>
            </a:r>
          </a:p>
          <a:p>
            <a:pPr eaLnBrk="0" fontAlgn="base" hangingPunct="0">
              <a:lnSpc>
                <a:spcPct val="100000"/>
              </a:lnSpc>
              <a:spcBef>
                <a:spcPct val="0"/>
              </a:spcBef>
              <a:spcAft>
                <a:spcPct val="0"/>
              </a:spcAft>
            </a:pPr>
            <a:endParaRPr lang="en-GB" altLang="en-US" sz="2400" dirty="0">
              <a:latin typeface="Albany AMT" panose="020B0604020202020204" pitchFamily="34" charset="0"/>
              <a:cs typeface="Albany AMT" panose="020B0604020202020204" pitchFamily="34" charset="0"/>
            </a:endParaRPr>
          </a:p>
          <a:p>
            <a:pPr eaLnBrk="0" fontAlgn="base" hangingPunct="0">
              <a:lnSpc>
                <a:spcPct val="100000"/>
              </a:lnSpc>
              <a:spcBef>
                <a:spcPct val="0"/>
              </a:spcBef>
              <a:spcAft>
                <a:spcPct val="0"/>
              </a:spcAft>
            </a:pPr>
            <a:r>
              <a:rPr lang="en-US" altLang="en-US" sz="2400" dirty="0">
                <a:latin typeface="Albany AMT" panose="020B0604020202020204" pitchFamily="34" charset="0"/>
                <a:ea typeface="Calibri" panose="020F0502020204030204" pitchFamily="34" charset="0"/>
                <a:cs typeface="Albany AMT" panose="020B0604020202020204" pitchFamily="34" charset="0"/>
              </a:rPr>
              <a:t>Clinical trials and small observational studies have shown:</a:t>
            </a:r>
          </a:p>
          <a:p>
            <a:pPr lvl="1" eaLnBrk="0" fontAlgn="base" hangingPunct="0">
              <a:lnSpc>
                <a:spcPct val="100000"/>
              </a:lnSpc>
              <a:spcBef>
                <a:spcPct val="0"/>
              </a:spcBef>
              <a:spcAft>
                <a:spcPct val="0"/>
              </a:spcAft>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good virological efficacy</a:t>
            </a:r>
          </a:p>
          <a:p>
            <a:pPr lvl="1" eaLnBrk="0" fontAlgn="base" hangingPunct="0">
              <a:lnSpc>
                <a:spcPct val="100000"/>
              </a:lnSpc>
              <a:spcBef>
                <a:spcPct val="0"/>
              </a:spcBef>
              <a:spcAft>
                <a:spcPct val="0"/>
              </a:spcAft>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fewer adverse events</a:t>
            </a:r>
          </a:p>
          <a:p>
            <a:pPr lvl="1" eaLnBrk="0" fontAlgn="base" hangingPunct="0">
              <a:lnSpc>
                <a:spcPct val="100000"/>
              </a:lnSpc>
              <a:spcBef>
                <a:spcPct val="0"/>
              </a:spcBef>
              <a:spcAft>
                <a:spcPct val="0"/>
              </a:spcAft>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lower rates of discontinuation</a:t>
            </a:r>
          </a:p>
          <a:p>
            <a:pPr marL="263525" indent="0" eaLnBrk="0" fontAlgn="base" hangingPunct="0">
              <a:lnSpc>
                <a:spcPct val="100000"/>
              </a:lnSpc>
              <a:spcBef>
                <a:spcPct val="0"/>
              </a:spcBef>
              <a:spcAft>
                <a:spcPct val="0"/>
              </a:spcAft>
              <a:buNone/>
            </a:pPr>
            <a:r>
              <a:rPr lang="en-US" altLang="en-US" sz="2400" dirty="0">
                <a:latin typeface="Albany AMT" panose="020B0604020202020204" pitchFamily="34" charset="0"/>
                <a:ea typeface="Calibri" panose="020F0502020204030204" pitchFamily="34" charset="0"/>
                <a:cs typeface="Albany AMT" panose="020B0604020202020204" pitchFamily="34" charset="0"/>
              </a:rPr>
              <a:t>with INSTIs vs non-nucleoside reverse transcriptase inhibitors and boosted protease inhibitors [1-4]</a:t>
            </a:r>
          </a:p>
          <a:p>
            <a:pPr eaLnBrk="0" fontAlgn="base" hangingPunct="0">
              <a:lnSpc>
                <a:spcPct val="100000"/>
              </a:lnSpc>
              <a:spcBef>
                <a:spcPct val="0"/>
              </a:spcBef>
              <a:spcAft>
                <a:spcPct val="0"/>
              </a:spcAft>
            </a:pPr>
            <a:endParaRPr lang="en-US" altLang="en-US" sz="2400" dirty="0">
              <a:latin typeface="Albany AMT" panose="020B0604020202020204" pitchFamily="34" charset="0"/>
              <a:ea typeface="Calibri" panose="020F0502020204030204" pitchFamily="34" charset="0"/>
              <a:cs typeface="Albany AMT" panose="020B0604020202020204" pitchFamily="34" charset="0"/>
            </a:endParaRPr>
          </a:p>
          <a:p>
            <a:pPr eaLnBrk="0" fontAlgn="base" hangingPunct="0">
              <a:lnSpc>
                <a:spcPct val="100000"/>
              </a:lnSpc>
              <a:spcBef>
                <a:spcPct val="0"/>
              </a:spcBef>
              <a:spcAft>
                <a:spcPct val="0"/>
              </a:spcAft>
            </a:pPr>
            <a:r>
              <a:rPr lang="en-US" altLang="en-US" sz="2400" dirty="0">
                <a:latin typeface="Albany AMT" panose="020B0604020202020204" pitchFamily="34" charset="0"/>
                <a:ea typeface="Calibri" panose="020F0502020204030204" pitchFamily="34" charset="0"/>
                <a:cs typeface="Albany AMT" panose="020B0604020202020204" pitchFamily="34" charset="0"/>
              </a:rPr>
              <a:t>However, limited data exists on the choice of INSTIs and discontinuation of INSTIs in large, heterogeneous real-world settings</a:t>
            </a:r>
          </a:p>
        </p:txBody>
      </p:sp>
      <p:sp>
        <p:nvSpPr>
          <p:cNvPr id="6" name="Rectangle 5">
            <a:extLst>
              <a:ext uri="{FF2B5EF4-FFF2-40B4-BE49-F238E27FC236}">
                <a16:creationId xmlns:a16="http://schemas.microsoft.com/office/drawing/2014/main" id="{7721B02C-A70F-47A4-AF0F-3CB536DA607A}"/>
              </a:ext>
            </a:extLst>
          </p:cNvPr>
          <p:cNvSpPr/>
          <p:nvPr/>
        </p:nvSpPr>
        <p:spPr>
          <a:xfrm>
            <a:off x="0" y="6334780"/>
            <a:ext cx="11840901" cy="523220"/>
          </a:xfrm>
          <a:prstGeom prst="rect">
            <a:avLst/>
          </a:prstGeom>
        </p:spPr>
        <p:txBody>
          <a:bodyPr wrap="square">
            <a:spAutoFit/>
          </a:bodyPr>
          <a:lstStyle/>
          <a:p>
            <a:r>
              <a:rPr lang="da-DK" sz="1400" dirty="0">
                <a:latin typeface="Albany AMT" panose="020B0604020202020204" pitchFamily="34" charset="0"/>
                <a:cs typeface="Albany AMT" panose="020B0604020202020204" pitchFamily="34" charset="0"/>
              </a:rPr>
              <a:t>[1] Steigbigel RT, et al. N Engl J Med 2008; </a:t>
            </a:r>
            <a:r>
              <a:rPr lang="fr-FR" sz="1400" dirty="0">
                <a:latin typeface="Albany AMT" panose="020B0604020202020204" pitchFamily="34" charset="0"/>
                <a:cs typeface="Albany AMT" panose="020B0604020202020204" pitchFamily="34" charset="0"/>
              </a:rPr>
              <a:t>[2] Sax PE, et al. Lancet 2012; </a:t>
            </a:r>
            <a:br>
              <a:rPr lang="fr-FR" sz="1400" dirty="0">
                <a:latin typeface="Albany AMT" panose="020B0604020202020204" pitchFamily="34" charset="0"/>
                <a:cs typeface="Albany AMT" panose="020B0604020202020204" pitchFamily="34" charset="0"/>
              </a:rPr>
            </a:br>
            <a:r>
              <a:rPr lang="fr-FR" sz="1400" dirty="0">
                <a:latin typeface="Albany AMT" panose="020B0604020202020204" pitchFamily="34" charset="0"/>
                <a:cs typeface="Albany AMT" panose="020B0604020202020204" pitchFamily="34" charset="0"/>
              </a:rPr>
              <a:t>[3] </a:t>
            </a:r>
            <a:r>
              <a:rPr lang="fr-FR" sz="1400" dirty="0" err="1">
                <a:latin typeface="Albany AMT" panose="020B0604020202020204" pitchFamily="34" charset="0"/>
                <a:cs typeface="Albany AMT" panose="020B0604020202020204" pitchFamily="34" charset="0"/>
              </a:rPr>
              <a:t>Raffi</a:t>
            </a:r>
            <a:r>
              <a:rPr lang="fr-FR" sz="1400" dirty="0">
                <a:latin typeface="Albany AMT" panose="020B0604020202020204" pitchFamily="34" charset="0"/>
                <a:cs typeface="Albany AMT" panose="020B0604020202020204" pitchFamily="34" charset="0"/>
              </a:rPr>
              <a:t> F, et al. Lancet 2013; </a:t>
            </a:r>
            <a:r>
              <a:rPr lang="nl-NL" sz="1400" dirty="0">
                <a:latin typeface="Albany AMT" panose="020B0604020202020204" pitchFamily="34" charset="0"/>
                <a:cs typeface="Albany AMT" panose="020B0604020202020204" pitchFamily="34" charset="0"/>
              </a:rPr>
              <a:t>[4] Peñafiel J, et al. J Antimicrob Chemother 2017</a:t>
            </a:r>
            <a:endParaRPr lang="en-GB" sz="4000"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2810279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EEB3C9-0594-4169-BAEE-ADF20F6B5995}"/>
              </a:ext>
            </a:extLst>
          </p:cNvPr>
          <p:cNvSpPr txBox="1">
            <a:spLocks/>
          </p:cNvSpPr>
          <p:nvPr/>
        </p:nvSpPr>
        <p:spPr>
          <a:xfrm>
            <a:off x="0" y="0"/>
            <a:ext cx="10515600" cy="954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lbany AMT" panose="020B0604020202020204" pitchFamily="34" charset="0"/>
                <a:cs typeface="Albany AMT" panose="020B0604020202020204" pitchFamily="34" charset="0"/>
              </a:rPr>
              <a:t>Conclusion (II)</a:t>
            </a:r>
          </a:p>
        </p:txBody>
      </p:sp>
      <p:sp>
        <p:nvSpPr>
          <p:cNvPr id="5" name="Content Placeholder 2">
            <a:extLst>
              <a:ext uri="{FF2B5EF4-FFF2-40B4-BE49-F238E27FC236}">
                <a16:creationId xmlns:a16="http://schemas.microsoft.com/office/drawing/2014/main" id="{A51BA3B6-4F9D-4B4A-9507-51A275F8B23A}"/>
              </a:ext>
            </a:extLst>
          </p:cNvPr>
          <p:cNvSpPr txBox="1">
            <a:spLocks/>
          </p:cNvSpPr>
          <p:nvPr/>
        </p:nvSpPr>
        <p:spPr>
          <a:xfrm>
            <a:off x="185301" y="1177908"/>
            <a:ext cx="1148197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n-GB" altLang="en-US" sz="2400" dirty="0">
                <a:latin typeface="Albany AMT" panose="020B0604020202020204" pitchFamily="34" charset="0"/>
                <a:cs typeface="Albany AMT" panose="020B0604020202020204" pitchFamily="34" charset="0"/>
              </a:rPr>
              <a:t>INSTI discontinuation was mainly due to toxicity in the first 6 months and patient/physician choice thereafter, but was low overall</a:t>
            </a:r>
          </a:p>
          <a:p>
            <a:pPr eaLnBrk="0" fontAlgn="base" hangingPunct="0">
              <a:lnSpc>
                <a:spcPct val="100000"/>
              </a:lnSpc>
              <a:spcBef>
                <a:spcPct val="0"/>
              </a:spcBef>
              <a:spcAft>
                <a:spcPct val="0"/>
              </a:spcAft>
            </a:pPr>
            <a:endParaRPr lang="en-US" altLang="en-US" sz="2400" dirty="0">
              <a:latin typeface="Albany AMT" panose="020B0604020202020204" pitchFamily="34" charset="0"/>
              <a:cs typeface="Albany AMT" panose="020B0604020202020204" pitchFamily="34" charset="0"/>
            </a:endParaRPr>
          </a:p>
          <a:p>
            <a:pPr eaLnBrk="0" fontAlgn="base" hangingPunct="0">
              <a:lnSpc>
                <a:spcPct val="100000"/>
              </a:lnSpc>
              <a:spcBef>
                <a:spcPct val="0"/>
              </a:spcBef>
              <a:spcAft>
                <a:spcPct val="0"/>
              </a:spcAft>
            </a:pPr>
            <a:r>
              <a:rPr lang="en-GB" altLang="en-US" sz="2400" dirty="0">
                <a:latin typeface="Albany AMT" panose="020B0604020202020204" pitchFamily="34" charset="0"/>
                <a:cs typeface="Albany AMT" panose="020B0604020202020204" pitchFamily="34" charset="0"/>
              </a:rPr>
              <a:t>Discontinuation was significantly higher for RAL, mainly due to treatment simplification</a:t>
            </a:r>
          </a:p>
          <a:p>
            <a:pPr eaLnBrk="0" fontAlgn="base" hangingPunct="0">
              <a:lnSpc>
                <a:spcPct val="100000"/>
              </a:lnSpc>
              <a:spcBef>
                <a:spcPct val="0"/>
              </a:spcBef>
              <a:spcAft>
                <a:spcPct val="0"/>
              </a:spcAft>
            </a:pPr>
            <a:endParaRPr lang="en-US" altLang="en-US" sz="2400" dirty="0">
              <a:latin typeface="Albany AMT" panose="020B0604020202020204" pitchFamily="34" charset="0"/>
              <a:cs typeface="Albany AMT" panose="020B0604020202020204" pitchFamily="34" charset="0"/>
            </a:endParaRPr>
          </a:p>
          <a:p>
            <a:pPr eaLnBrk="0" fontAlgn="base" hangingPunct="0">
              <a:lnSpc>
                <a:spcPct val="100000"/>
              </a:lnSpc>
              <a:spcBef>
                <a:spcPct val="0"/>
              </a:spcBef>
              <a:spcAft>
                <a:spcPct val="0"/>
              </a:spcAft>
            </a:pPr>
            <a:r>
              <a:rPr lang="en-GB" altLang="en-US" sz="2400" dirty="0">
                <a:latin typeface="Albany AMT" panose="020B0604020202020204" pitchFamily="34" charset="0"/>
                <a:cs typeface="Albany AMT" panose="020B0604020202020204" pitchFamily="34" charset="0"/>
              </a:rPr>
              <a:t>Discontinuation due to nervous system toxicities was highest on DTG</a:t>
            </a:r>
            <a:endParaRPr lang="en-US" altLang="en-US" sz="2400" dirty="0">
              <a:latin typeface="Albany AMT" panose="020B0604020202020204" pitchFamily="34" charset="0"/>
              <a:cs typeface="Albany AMT" panose="020B0604020202020204" pitchFamily="34" charset="0"/>
            </a:endParaRPr>
          </a:p>
          <a:p>
            <a:pPr marL="0" indent="0" eaLnBrk="0" fontAlgn="base" hangingPunct="0">
              <a:lnSpc>
                <a:spcPct val="100000"/>
              </a:lnSpc>
              <a:spcBef>
                <a:spcPct val="0"/>
              </a:spcBef>
              <a:spcAft>
                <a:spcPct val="0"/>
              </a:spcAft>
              <a:buNone/>
            </a:pPr>
            <a:endParaRPr lang="en-US" altLang="en-US" sz="2400" dirty="0">
              <a:latin typeface="Albany AMT" panose="020B0604020202020204" pitchFamily="34" charset="0"/>
              <a:cs typeface="Albany AMT" panose="020B0604020202020204" pitchFamily="34" charset="0"/>
            </a:endParaRPr>
          </a:p>
          <a:p>
            <a:pPr eaLnBrk="0" fontAlgn="base" hangingPunct="0">
              <a:lnSpc>
                <a:spcPct val="100000"/>
              </a:lnSpc>
              <a:spcBef>
                <a:spcPct val="0"/>
              </a:spcBef>
              <a:spcAft>
                <a:spcPct val="0"/>
              </a:spcAft>
            </a:pPr>
            <a:r>
              <a:rPr lang="en-GB" altLang="en-US" sz="2400" dirty="0">
                <a:latin typeface="Albany AMT" panose="020B0604020202020204" pitchFamily="34" charset="0"/>
                <a:cs typeface="Albany AMT" panose="020B0604020202020204" pitchFamily="34" charset="0"/>
              </a:rPr>
              <a:t>Our findings highlight the need for further research to better understand adverse effects on INSTIs</a:t>
            </a:r>
          </a:p>
          <a:p>
            <a:pPr eaLnBrk="0" fontAlgn="base" hangingPunct="0">
              <a:lnSpc>
                <a:spcPct val="100000"/>
              </a:lnSpc>
              <a:spcBef>
                <a:spcPct val="0"/>
              </a:spcBef>
              <a:spcAft>
                <a:spcPct val="0"/>
              </a:spcAft>
            </a:pPr>
            <a:endParaRPr lang="en-US" altLang="en-US" sz="2400"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1508800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F70059E-D2FD-4CBE-9A5D-87D60070DA59}"/>
              </a:ext>
            </a:extLst>
          </p:cNvPr>
          <p:cNvSpPr txBox="1">
            <a:spLocks/>
          </p:cNvSpPr>
          <p:nvPr/>
        </p:nvSpPr>
        <p:spPr>
          <a:xfrm>
            <a:off x="0" y="0"/>
            <a:ext cx="6820711" cy="10496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cap="all" dirty="0">
                <a:latin typeface="Albany AMT" panose="020B0604020202020204" pitchFamily="34" charset="0"/>
                <a:cs typeface="Albany AMT" panose="020B0604020202020204" pitchFamily="34" charset="0"/>
              </a:rPr>
              <a:t>Acknowledgements</a:t>
            </a:r>
            <a:endParaRPr lang="da-DK" sz="3600" dirty="0">
              <a:latin typeface="Albany AMT" panose="020B0604020202020204" pitchFamily="34" charset="0"/>
              <a:cs typeface="Albany AMT" panose="020B0604020202020204" pitchFamily="34" charset="0"/>
            </a:endParaRPr>
          </a:p>
        </p:txBody>
      </p:sp>
      <p:sp>
        <p:nvSpPr>
          <p:cNvPr id="5" name="Pladsholder til indhold 3">
            <a:extLst>
              <a:ext uri="{FF2B5EF4-FFF2-40B4-BE49-F238E27FC236}">
                <a16:creationId xmlns:a16="http://schemas.microsoft.com/office/drawing/2014/main" id="{2C3FE1B0-D793-4BEE-9BE5-AC2AE59E451D}"/>
              </a:ext>
            </a:extLst>
          </p:cNvPr>
          <p:cNvSpPr txBox="1">
            <a:spLocks/>
          </p:cNvSpPr>
          <p:nvPr/>
        </p:nvSpPr>
        <p:spPr>
          <a:xfrm>
            <a:off x="220340" y="1049605"/>
            <a:ext cx="5400000" cy="563400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US" sz="1100" b="1" dirty="0">
                <a:latin typeface="Albany AMT" panose="020B0604020202020204" pitchFamily="34" charset="0"/>
                <a:cs typeface="Albany AMT" panose="020B0604020202020204" pitchFamily="34" charset="0"/>
              </a:rPr>
              <a:t>Cohort principal investigators:</a:t>
            </a:r>
            <a:r>
              <a:rPr lang="en-US" sz="1100" dirty="0">
                <a:latin typeface="Albany AMT" panose="020B0604020202020204" pitchFamily="34" charset="0"/>
                <a:cs typeface="Albany AMT" panose="020B0604020202020204" pitchFamily="34" charset="0"/>
              </a:rPr>
              <a:t>. </a:t>
            </a:r>
          </a:p>
          <a:p>
            <a:pPr marL="0" indent="0" algn="just">
              <a:lnSpc>
                <a:spcPct val="100000"/>
              </a:lnSpc>
              <a:buFont typeface="Arial" panose="020B0604020202020204" pitchFamily="34" charset="0"/>
              <a:buNone/>
            </a:pPr>
            <a:r>
              <a:rPr lang="en-US" sz="1100" dirty="0">
                <a:latin typeface="Albany AMT" panose="020B0604020202020204" pitchFamily="34" charset="0"/>
                <a:cs typeface="Albany AMT" panose="020B0604020202020204" pitchFamily="34" charset="0"/>
              </a:rPr>
              <a:t>De Wit (St. Pierre, Brussels), R. </a:t>
            </a:r>
            <a:r>
              <a:rPr lang="en-US" sz="1100" dirty="0" err="1">
                <a:latin typeface="Albany AMT" panose="020B0604020202020204" pitchFamily="34" charset="0"/>
                <a:cs typeface="Albany AMT" panose="020B0604020202020204" pitchFamily="34" charset="0"/>
              </a:rPr>
              <a:t>Zangerle</a:t>
            </a:r>
            <a:r>
              <a:rPr lang="en-US" sz="1100" dirty="0">
                <a:latin typeface="Albany AMT" panose="020B0604020202020204" pitchFamily="34" charset="0"/>
                <a:cs typeface="Albany AMT" panose="020B0604020202020204" pitchFamily="34" charset="0"/>
              </a:rPr>
              <a:t> (AHICOS), M. Law (AHOD), F. Wit (ATHENA) G. </a:t>
            </a:r>
            <a:r>
              <a:rPr lang="en-US" sz="1100" dirty="0" err="1">
                <a:latin typeface="Albany AMT" panose="020B0604020202020204" pitchFamily="34" charset="0"/>
                <a:cs typeface="Albany AMT" panose="020B0604020202020204" pitchFamily="34" charset="0"/>
              </a:rPr>
              <a:t>Wandeler</a:t>
            </a:r>
            <a:r>
              <a:rPr lang="en-US" sz="1100" dirty="0">
                <a:latin typeface="Albany AMT" panose="020B0604020202020204" pitchFamily="34" charset="0"/>
                <a:cs typeface="Albany AMT" panose="020B0604020202020204" pitchFamily="34" charset="0"/>
              </a:rPr>
              <a:t> (EuroSIDA), </a:t>
            </a:r>
            <a:r>
              <a:rPr lang="da-DK" sz="1100" dirty="0">
                <a:latin typeface="Albany AMT" panose="020B0604020202020204" pitchFamily="34" charset="0"/>
                <a:cs typeface="Albany AMT" panose="020B0604020202020204" pitchFamily="34" charset="0"/>
              </a:rPr>
              <a:t>C. Stephan</a:t>
            </a:r>
            <a:r>
              <a:rPr lang="en-US" sz="1100" dirty="0">
                <a:latin typeface="Albany AMT" panose="020B0604020202020204" pitchFamily="34" charset="0"/>
                <a:cs typeface="Albany AMT" panose="020B0604020202020204" pitchFamily="34" charset="0"/>
              </a:rPr>
              <a:t> (Frankfurt), </a:t>
            </a:r>
            <a:r>
              <a:rPr lang="da-DK" sz="1100" dirty="0">
                <a:latin typeface="Albany AMT" panose="020B0604020202020204" pitchFamily="34" charset="0"/>
                <a:cs typeface="Albany AMT" panose="020B0604020202020204" pitchFamily="34" charset="0"/>
              </a:rPr>
              <a:t>N. Chkhartishvili (IDACIRC), C. Pradier (Nice HIV cohort), A. d’Arminio Monforte (ICoNA), C. Mussini (Modena), J. Casabona &amp; J.M. Miro (PISCIS ), H. Günthard (SHCS), A. Sönnerborg (</a:t>
            </a:r>
            <a:r>
              <a:rPr lang="en-US" sz="1100" dirty="0">
                <a:latin typeface="Albany AMT" panose="020B0604020202020204" pitchFamily="34" charset="0"/>
                <a:cs typeface="Albany AMT" panose="020B0604020202020204" pitchFamily="34" charset="0"/>
              </a:rPr>
              <a:t>Swedish </a:t>
            </a:r>
            <a:r>
              <a:rPr lang="en-US" sz="1100" dirty="0" err="1">
                <a:latin typeface="Albany AMT" panose="020B0604020202020204" pitchFamily="34" charset="0"/>
                <a:cs typeface="Albany AMT" panose="020B0604020202020204" pitchFamily="34" charset="0"/>
              </a:rPr>
              <a:t>InfCare</a:t>
            </a:r>
            <a:r>
              <a:rPr lang="da-DK" sz="1100" dirty="0">
                <a:latin typeface="Albany AMT" panose="020B0604020202020204" pitchFamily="34" charset="0"/>
                <a:cs typeface="Albany AMT" panose="020B0604020202020204" pitchFamily="34" charset="0"/>
              </a:rPr>
              <a:t>), C. Smith (Royal Free HIV cohort), A. Castagna (St. Rafael, Milano), J.C. Wasmuth (Bonn, HIV Cohort) and J.J. Vehreschild (Cologne, HIV cohort). </a:t>
            </a:r>
          </a:p>
          <a:p>
            <a:pPr marL="0" indent="0" algn="just">
              <a:lnSpc>
                <a:spcPct val="100000"/>
              </a:lnSpc>
              <a:buFont typeface="Arial" panose="020B0604020202020204" pitchFamily="34" charset="0"/>
              <a:buNone/>
            </a:pPr>
            <a:r>
              <a:rPr lang="en-US" sz="1100" b="1" dirty="0">
                <a:latin typeface="Albany AMT" panose="020B0604020202020204" pitchFamily="34" charset="0"/>
                <a:cs typeface="Albany AMT" panose="020B0604020202020204" pitchFamily="34" charset="0"/>
              </a:rPr>
              <a:t>Cohort Coordinator, operational team members and </a:t>
            </a:r>
            <a:r>
              <a:rPr lang="en-GB" sz="1100" b="1" dirty="0">
                <a:latin typeface="Albany AMT" panose="020B0604020202020204" pitchFamily="34" charset="0"/>
                <a:cs typeface="Albany AMT" panose="020B0604020202020204" pitchFamily="34" charset="0"/>
              </a:rPr>
              <a:t>data management</a:t>
            </a:r>
            <a:r>
              <a:rPr lang="en-US" sz="1100" b="1" dirty="0">
                <a:latin typeface="Albany AMT" panose="020B0604020202020204" pitchFamily="34" charset="0"/>
                <a:cs typeface="Albany AMT" panose="020B0604020202020204" pitchFamily="34" charset="0"/>
              </a:rPr>
              <a:t>: </a:t>
            </a:r>
            <a:endParaRPr lang="da-DK" sz="1100" dirty="0">
              <a:latin typeface="Albany AMT" panose="020B0604020202020204" pitchFamily="34" charset="0"/>
              <a:cs typeface="Albany AMT" panose="020B0604020202020204" pitchFamily="34" charset="0"/>
            </a:endParaRPr>
          </a:p>
          <a:p>
            <a:pPr marL="0" indent="0" algn="just">
              <a:lnSpc>
                <a:spcPct val="100000"/>
              </a:lnSpc>
              <a:buFont typeface="Arial" panose="020B0604020202020204" pitchFamily="34" charset="0"/>
              <a:buNone/>
            </a:pPr>
            <a:r>
              <a:rPr lang="da-DK" sz="1100" dirty="0">
                <a:latin typeface="Albany AMT" panose="020B0604020202020204" pitchFamily="34" charset="0"/>
                <a:cs typeface="Albany AMT" panose="020B0604020202020204" pitchFamily="34" charset="0"/>
              </a:rPr>
              <a:t>C. Necsoi, M. Delforge (st. Pierre, </a:t>
            </a:r>
            <a:r>
              <a:rPr lang="en-US" sz="1100" dirty="0">
                <a:latin typeface="Albany AMT" panose="020B0604020202020204" pitchFamily="34" charset="0"/>
                <a:cs typeface="Albany AMT" panose="020B0604020202020204" pitchFamily="34" charset="0"/>
              </a:rPr>
              <a:t>Brussels</a:t>
            </a:r>
            <a:r>
              <a:rPr lang="da-DK" sz="1100" dirty="0">
                <a:latin typeface="Albany AMT" panose="020B0604020202020204" pitchFamily="34" charset="0"/>
                <a:cs typeface="Albany AMT" panose="020B0604020202020204" pitchFamily="34" charset="0"/>
              </a:rPr>
              <a:t>), H. Appoyer, U. Dadogan,   G. Leierer (AHIVCOS), J. Hutchinson, R. Puhr (AHOD), P. Reiss, M. Hillebregt, T. Rutkens, D. Bergsma (ATHENA), F. Ebeling, M. Bucht, (Frankfurt), O. Chokoshvili, E. Karkashadze (IDACIRC), E. Fontas, K. Dollet, C. Caissotti (NICE, HIV cohort), J. Fanti, A.  Tavelli, A. Rodanò  (ICoNA), V. Borghi (Modena), A.Bruguera, J. Reyes-Urueña, A. Montoliu (PISCIS), H. Bucher, A. Scherrer, </a:t>
            </a:r>
            <a:r>
              <a:rPr lang="de-DE" sz="1100" dirty="0">
                <a:latin typeface="Albany AMT" panose="020B0604020202020204" pitchFamily="34" charset="0"/>
                <a:cs typeface="Albany AMT" panose="020B0604020202020204" pitchFamily="34" charset="0"/>
              </a:rPr>
              <a:t>J. Schuhmacher, </a:t>
            </a:r>
            <a:r>
              <a:rPr lang="da-DK" sz="1100" dirty="0">
                <a:latin typeface="Albany AMT" panose="020B0604020202020204" pitchFamily="34" charset="0"/>
                <a:cs typeface="Albany AMT" panose="020B0604020202020204" pitchFamily="34" charset="0"/>
              </a:rPr>
              <a:t>A. Traytel (SHCS), V. Svedhem-Johansson, L. Mattsson, K. Alenadaf, (Swedish InfCare), F. Lampe, C. Chaloner (Royal Free, HIV cohort), A. Lazzarin, A. Poli, S. Nozza (St. Rafael, Milano), K. Mohrmann, J. Rockstroh (Bonn, HIV cohort), G. Fätkenheuer, </a:t>
            </a:r>
            <a:r>
              <a:rPr lang="de-DE" sz="1100" dirty="0">
                <a:latin typeface="Albany AMT" panose="020B0604020202020204" pitchFamily="34" charset="0"/>
                <a:cs typeface="Albany AMT" panose="020B0604020202020204" pitchFamily="34" charset="0"/>
              </a:rPr>
              <a:t>N. Schulze, B. Frank, M. Stecher and H. Weiler (Cologne HIV cohort). </a:t>
            </a:r>
          </a:p>
          <a:p>
            <a:pPr marL="0" indent="0" algn="just">
              <a:lnSpc>
                <a:spcPct val="100000"/>
              </a:lnSpc>
              <a:buFont typeface="Arial" panose="020B0604020202020204" pitchFamily="34" charset="0"/>
              <a:buNone/>
            </a:pPr>
            <a:r>
              <a:rPr lang="de-DE" sz="1100" dirty="0">
                <a:latin typeface="Albany AMT" panose="020B0604020202020204" pitchFamily="34" charset="0"/>
                <a:cs typeface="Albany AMT" panose="020B0604020202020204" pitchFamily="34" charset="0"/>
              </a:rPr>
              <a:t>RESPOND Scientific Steering committee: J. Lundgren (co-chair), H. Günthard (Co-Chair), C. Mussini, R. Zangerle, A. Sönnerborg, V. Vannappagari, J.C. Wasmuth, M. Law, F. Wit, R. Haubrich, H. Bucher, C. Pradier, H. Garges, C. Necsoi, G. Wandeler, C. Smith, J.J. Vehreschild, F. Rogatto, C. Stephan, N. Chkhartishvili, A. d’Arminio Monforte, A. Bruguera and A. Castagna. </a:t>
            </a:r>
            <a:endParaRPr lang="da-DK" sz="1200" dirty="0">
              <a:latin typeface="Albany AMT" panose="020B0604020202020204" pitchFamily="34" charset="0"/>
              <a:cs typeface="Albany AMT" panose="020B0604020202020204" pitchFamily="34" charset="0"/>
            </a:endParaRPr>
          </a:p>
        </p:txBody>
      </p:sp>
      <p:sp>
        <p:nvSpPr>
          <p:cNvPr id="6" name="Rektangel 4">
            <a:extLst>
              <a:ext uri="{FF2B5EF4-FFF2-40B4-BE49-F238E27FC236}">
                <a16:creationId xmlns:a16="http://schemas.microsoft.com/office/drawing/2014/main" id="{AD289BF2-80F9-4BB8-91A7-7C01D49445F8}"/>
              </a:ext>
            </a:extLst>
          </p:cNvPr>
          <p:cNvSpPr/>
          <p:nvPr/>
        </p:nvSpPr>
        <p:spPr>
          <a:xfrm>
            <a:off x="5806635" y="1049606"/>
            <a:ext cx="5860646" cy="5632311"/>
          </a:xfrm>
          <a:prstGeom prst="rect">
            <a:avLst/>
          </a:prstGeom>
        </p:spPr>
        <p:txBody>
          <a:bodyPr wrap="square">
            <a:spAutoFit/>
          </a:bodyPr>
          <a:lstStyle/>
          <a:p>
            <a:pPr algn="just"/>
            <a:r>
              <a:rPr lang="en-US" sz="1100" b="1" dirty="0">
                <a:latin typeface="Albany AMT" panose="020B0604020202020204" pitchFamily="34" charset="0"/>
                <a:cs typeface="Albany AMT" panose="020B0604020202020204" pitchFamily="34" charset="0"/>
              </a:rPr>
              <a:t>RESPOND Executive committee: </a:t>
            </a:r>
          </a:p>
          <a:p>
            <a:pPr algn="just"/>
            <a:endParaRPr lang="en-US" sz="700" dirty="0">
              <a:latin typeface="Albany AMT" panose="020B0604020202020204" pitchFamily="34" charset="0"/>
              <a:cs typeface="Albany AMT" panose="020B0604020202020204" pitchFamily="34" charset="0"/>
            </a:endParaRPr>
          </a:p>
          <a:p>
            <a:pPr algn="just"/>
            <a:r>
              <a:rPr lang="en-US" sz="1100" dirty="0">
                <a:latin typeface="Albany AMT" panose="020B0604020202020204" pitchFamily="34" charset="0"/>
                <a:cs typeface="Albany AMT" panose="020B0604020202020204" pitchFamily="34" charset="0"/>
              </a:rPr>
              <a:t>A. Mocroft (Chair), J. Lundgren, R. Zangerle,  H. Günthard, G. Wandeler, M. Law, F. Rogatto, C. Smith,  V. Vannappagari and S. De Wit. </a:t>
            </a:r>
          </a:p>
          <a:p>
            <a:pPr algn="just"/>
            <a:endParaRPr lang="en-US" sz="1100" b="1" u="sng" dirty="0">
              <a:latin typeface="Albany AMT" panose="020B0604020202020204" pitchFamily="34" charset="0"/>
              <a:cs typeface="Albany AMT" panose="020B0604020202020204" pitchFamily="34" charset="0"/>
            </a:endParaRPr>
          </a:p>
          <a:p>
            <a:pPr algn="just"/>
            <a:r>
              <a:rPr lang="en-US" sz="1100" b="1" dirty="0">
                <a:latin typeface="Albany AMT" panose="020B0604020202020204" pitchFamily="34" charset="0"/>
                <a:cs typeface="Albany AMT" panose="020B0604020202020204" pitchFamily="34" charset="0"/>
              </a:rPr>
              <a:t>RESPOND coordination office, date management and quality assurance: </a:t>
            </a:r>
          </a:p>
          <a:p>
            <a:pPr algn="just"/>
            <a:endParaRPr lang="en-US" sz="700" dirty="0">
              <a:latin typeface="Albany AMT" panose="020B0604020202020204" pitchFamily="34" charset="0"/>
              <a:cs typeface="Albany AMT" panose="020B0604020202020204" pitchFamily="34" charset="0"/>
            </a:endParaRPr>
          </a:p>
          <a:p>
            <a:pPr algn="just"/>
            <a:r>
              <a:rPr lang="en-US" sz="1100" dirty="0">
                <a:latin typeface="Albany AMT" panose="020B0604020202020204" pitchFamily="34" charset="0"/>
                <a:cs typeface="Albany AMT" panose="020B0604020202020204" pitchFamily="34" charset="0"/>
              </a:rPr>
              <a:t>B. Neesgaard, J.F. Larsen, A. Bojesen, M.L. Jacobsen, T. Bruun, E. Hansen. D. Kristensen, T. Elsing, S. Thomsen T. </a:t>
            </a:r>
            <a:r>
              <a:rPr lang="en-US" sz="1100" dirty="0" err="1">
                <a:latin typeface="Albany AMT" panose="020B0604020202020204" pitchFamily="34" charset="0"/>
                <a:cs typeface="Albany AMT" panose="020B0604020202020204" pitchFamily="34" charset="0"/>
              </a:rPr>
              <a:t>Weide</a:t>
            </a:r>
            <a:r>
              <a:rPr lang="en-US" sz="1100" dirty="0">
                <a:latin typeface="Albany AMT" panose="020B0604020202020204" pitchFamily="34" charset="0"/>
                <a:cs typeface="Albany AMT" panose="020B0604020202020204" pitchFamily="34" charset="0"/>
              </a:rPr>
              <a:t>, P. Iversen, L. Peters and </a:t>
            </a:r>
            <a:r>
              <a:rPr lang="en-US" sz="1100" dirty="0" err="1">
                <a:latin typeface="Albany AMT" panose="020B0604020202020204" pitchFamily="34" charset="0"/>
                <a:cs typeface="Albany AMT" panose="020B0604020202020204" pitchFamily="34" charset="0"/>
              </a:rPr>
              <a:t>L.Ryom</a:t>
            </a:r>
            <a:r>
              <a:rPr lang="en-US" sz="1100" dirty="0">
                <a:latin typeface="Albany AMT" panose="020B0604020202020204" pitchFamily="34" charset="0"/>
                <a:cs typeface="Albany AMT" panose="020B0604020202020204" pitchFamily="34" charset="0"/>
              </a:rPr>
              <a:t>.</a:t>
            </a:r>
          </a:p>
          <a:p>
            <a:pPr algn="just"/>
            <a:endParaRPr lang="en-US" sz="1100" b="1" u="sng" dirty="0">
              <a:latin typeface="Albany AMT" panose="020B0604020202020204" pitchFamily="34" charset="0"/>
              <a:cs typeface="Albany AMT" panose="020B0604020202020204" pitchFamily="34" charset="0"/>
            </a:endParaRPr>
          </a:p>
          <a:p>
            <a:pPr algn="just"/>
            <a:r>
              <a:rPr lang="en-US" sz="1100" b="1" dirty="0">
                <a:latin typeface="Albany AMT" panose="020B0604020202020204" pitchFamily="34" charset="0"/>
                <a:cs typeface="Albany AMT" panose="020B0604020202020204" pitchFamily="34" charset="0"/>
              </a:rPr>
              <a:t>Scientific interest group moderators: </a:t>
            </a:r>
          </a:p>
          <a:p>
            <a:pPr algn="just"/>
            <a:endParaRPr lang="en-US" sz="700" dirty="0">
              <a:latin typeface="Albany AMT" panose="020B0604020202020204" pitchFamily="34" charset="0"/>
              <a:cs typeface="Albany AMT" panose="020B0604020202020204" pitchFamily="34" charset="0"/>
            </a:endParaRPr>
          </a:p>
          <a:p>
            <a:pPr algn="just"/>
            <a:r>
              <a:rPr lang="en-US" sz="1100" dirty="0">
                <a:latin typeface="Albany AMT" panose="020B0604020202020204" pitchFamily="34" charset="0"/>
                <a:cs typeface="Albany AMT" panose="020B0604020202020204" pitchFamily="34" charset="0"/>
              </a:rPr>
              <a:t>L. Ryom, A. Mocroft (Outcomes with antiretroviral treatment), L. Peters, J. </a:t>
            </a:r>
            <a:r>
              <a:rPr lang="da-DK" sz="1100" dirty="0">
                <a:latin typeface="Albany AMT" panose="020B0604020202020204" pitchFamily="34" charset="0"/>
                <a:cs typeface="Albany AMT" panose="020B0604020202020204" pitchFamily="34" charset="0"/>
              </a:rPr>
              <a:t>Rockstroh (</a:t>
            </a:r>
            <a:r>
              <a:rPr lang="en-US" sz="1100" dirty="0">
                <a:latin typeface="Albany AMT" panose="020B0604020202020204" pitchFamily="34" charset="0"/>
                <a:cs typeface="Albany AMT" panose="020B0604020202020204" pitchFamily="34" charset="0"/>
              </a:rPr>
              <a:t>Hepatitis), D. Raben and J. Kowalska (Public Health), O. Kirk, A. Philips, V. Cambiano and Jens Lundgren (PrEP)</a:t>
            </a:r>
          </a:p>
          <a:p>
            <a:pPr algn="just"/>
            <a:endParaRPr lang="en-US" sz="1100" dirty="0">
              <a:latin typeface="Albany AMT" panose="020B0604020202020204" pitchFamily="34" charset="0"/>
              <a:cs typeface="Albany AMT" panose="020B0604020202020204" pitchFamily="34" charset="0"/>
            </a:endParaRPr>
          </a:p>
          <a:p>
            <a:pPr algn="just"/>
            <a:r>
              <a:rPr lang="en-US" sz="1100" b="1" dirty="0">
                <a:latin typeface="Albany AMT" panose="020B0604020202020204" pitchFamily="34" charset="0"/>
                <a:cs typeface="Albany AMT" panose="020B0604020202020204" pitchFamily="34" charset="0"/>
              </a:rPr>
              <a:t>Members of the scientific interest group: </a:t>
            </a:r>
          </a:p>
          <a:p>
            <a:pPr algn="just"/>
            <a:endParaRPr lang="en-US" sz="700" dirty="0">
              <a:latin typeface="Albany AMT" panose="020B0604020202020204" pitchFamily="34" charset="0"/>
              <a:cs typeface="Albany AMT" panose="020B0604020202020204" pitchFamily="34" charset="0"/>
            </a:endParaRPr>
          </a:p>
          <a:p>
            <a:pPr algn="just"/>
            <a:r>
              <a:rPr lang="en-US" sz="1100" dirty="0">
                <a:latin typeface="Albany AMT" panose="020B0604020202020204" pitchFamily="34" charset="0"/>
                <a:cs typeface="Albany AMT" panose="020B0604020202020204" pitchFamily="34" charset="0"/>
              </a:rPr>
              <a:t>Hepatis, Public Health, Outcomes with antiretroviral treatment, </a:t>
            </a:r>
            <a:r>
              <a:rPr lang="en-US" sz="1100" dirty="0" err="1">
                <a:latin typeface="Albany AMT" panose="020B0604020202020204" pitchFamily="34" charset="0"/>
                <a:cs typeface="Albany AMT" panose="020B0604020202020204" pitchFamily="34" charset="0"/>
              </a:rPr>
              <a:t>PrEP</a:t>
            </a:r>
            <a:r>
              <a:rPr lang="en-US" sz="1100" dirty="0">
                <a:latin typeface="Albany AMT" panose="020B0604020202020204" pitchFamily="34" charset="0"/>
                <a:cs typeface="Albany AMT" panose="020B0604020202020204" pitchFamily="34" charset="0"/>
              </a:rPr>
              <a:t>, Resistance. Details at: https://www.chip.dk/Studies/RESPOND/Scientific-Interest-Groups</a:t>
            </a:r>
          </a:p>
          <a:p>
            <a:pPr algn="just"/>
            <a:endParaRPr lang="en-US" sz="1100" dirty="0">
              <a:latin typeface="Albany AMT" panose="020B0604020202020204" pitchFamily="34" charset="0"/>
              <a:cs typeface="Albany AMT" panose="020B0604020202020204" pitchFamily="34" charset="0"/>
            </a:endParaRPr>
          </a:p>
          <a:p>
            <a:pPr algn="just"/>
            <a:r>
              <a:rPr lang="en-US" sz="1100" b="1" dirty="0">
                <a:latin typeface="Albany AMT" panose="020B0604020202020204" pitchFamily="34" charset="0"/>
                <a:cs typeface="Albany AMT" panose="020B0604020202020204" pitchFamily="34" charset="0"/>
              </a:rPr>
              <a:t>Statisticians</a:t>
            </a:r>
            <a:r>
              <a:rPr lang="en-US" sz="1100" dirty="0">
                <a:latin typeface="Albany AMT" panose="020B0604020202020204" pitchFamily="34" charset="0"/>
                <a:cs typeface="Albany AMT" panose="020B0604020202020204" pitchFamily="34" charset="0"/>
              </a:rPr>
              <a:t>: </a:t>
            </a:r>
            <a:endParaRPr lang="en-US" sz="700" dirty="0">
              <a:latin typeface="Albany AMT" panose="020B0604020202020204" pitchFamily="34" charset="0"/>
              <a:cs typeface="Albany AMT" panose="020B0604020202020204" pitchFamily="34" charset="0"/>
            </a:endParaRPr>
          </a:p>
          <a:p>
            <a:pPr algn="just"/>
            <a:endParaRPr lang="en-US" sz="700" dirty="0">
              <a:latin typeface="Albany AMT" panose="020B0604020202020204" pitchFamily="34" charset="0"/>
              <a:cs typeface="Albany AMT" panose="020B0604020202020204" pitchFamily="34" charset="0"/>
            </a:endParaRPr>
          </a:p>
          <a:p>
            <a:pPr algn="just"/>
            <a:r>
              <a:rPr lang="en-US" sz="1100" dirty="0">
                <a:latin typeface="Albany AMT" panose="020B0604020202020204" pitchFamily="34" charset="0"/>
                <a:cs typeface="Albany AMT" panose="020B0604020202020204" pitchFamily="34" charset="0"/>
              </a:rPr>
              <a:t>A. Mocroft and L. Greenberg </a:t>
            </a:r>
          </a:p>
          <a:p>
            <a:pPr algn="just"/>
            <a:endParaRPr lang="de-DE" sz="1100" dirty="0">
              <a:latin typeface="Albany AMT" panose="020B0604020202020204" pitchFamily="34" charset="0"/>
              <a:cs typeface="Albany AMT" panose="020B0604020202020204" pitchFamily="34" charset="0"/>
            </a:endParaRPr>
          </a:p>
          <a:p>
            <a:pPr algn="just"/>
            <a:r>
              <a:rPr lang="de-DE" sz="1100" b="1" dirty="0">
                <a:latin typeface="Albany AMT" panose="020B0604020202020204" pitchFamily="34" charset="0"/>
                <a:cs typeface="Albany AMT" panose="020B0604020202020204" pitchFamily="34" charset="0"/>
              </a:rPr>
              <a:t>Funding:</a:t>
            </a:r>
          </a:p>
          <a:p>
            <a:pPr algn="just"/>
            <a:endParaRPr lang="de-DE" sz="700" dirty="0">
              <a:latin typeface="Albany AMT" panose="020B0604020202020204" pitchFamily="34" charset="0"/>
              <a:cs typeface="Albany AMT" panose="020B0604020202020204" pitchFamily="34" charset="0"/>
            </a:endParaRPr>
          </a:p>
          <a:p>
            <a:pPr algn="just"/>
            <a:r>
              <a:rPr lang="de-DE" sz="1100" dirty="0">
                <a:latin typeface="Albany AMT" panose="020B0604020202020204" pitchFamily="34" charset="0"/>
                <a:cs typeface="Albany AMT" panose="020B0604020202020204" pitchFamily="34" charset="0"/>
              </a:rPr>
              <a:t>The International Cohort Consortium of Infectious Disease (RESPOND) </a:t>
            </a:r>
            <a:r>
              <a:rPr lang="de-DE" sz="1100" dirty="0" err="1">
                <a:latin typeface="Albany AMT" panose="020B0604020202020204" pitchFamily="34" charset="0"/>
                <a:cs typeface="Albany AMT" panose="020B0604020202020204" pitchFamily="34" charset="0"/>
              </a:rPr>
              <a:t>has</a:t>
            </a:r>
            <a:r>
              <a:rPr lang="de-DE" sz="1100" dirty="0">
                <a:latin typeface="Albany AMT" panose="020B0604020202020204" pitchFamily="34" charset="0"/>
                <a:cs typeface="Albany AMT" panose="020B0604020202020204" pitchFamily="34" charset="0"/>
              </a:rPr>
              <a:t> </a:t>
            </a:r>
            <a:r>
              <a:rPr lang="de-DE" sz="1100" dirty="0" err="1">
                <a:latin typeface="Albany AMT" panose="020B0604020202020204" pitchFamily="34" charset="0"/>
                <a:cs typeface="Albany AMT" panose="020B0604020202020204" pitchFamily="34" charset="0"/>
              </a:rPr>
              <a:t>received</a:t>
            </a:r>
            <a:r>
              <a:rPr lang="de-DE" sz="1100" dirty="0">
                <a:latin typeface="Albany AMT" panose="020B0604020202020204" pitchFamily="34" charset="0"/>
                <a:cs typeface="Albany AMT" panose="020B0604020202020204" pitchFamily="34" charset="0"/>
              </a:rPr>
              <a:t> funding from ViiV Healthcare LLC and Gilead Sciences. Additional support </a:t>
            </a:r>
            <a:r>
              <a:rPr lang="de-DE" sz="1100" dirty="0" err="1">
                <a:latin typeface="Albany AMT" panose="020B0604020202020204" pitchFamily="34" charset="0"/>
                <a:cs typeface="Albany AMT" panose="020B0604020202020204" pitchFamily="34" charset="0"/>
              </a:rPr>
              <a:t>has</a:t>
            </a:r>
            <a:r>
              <a:rPr lang="de-DE" sz="1100" dirty="0">
                <a:latin typeface="Albany AMT" panose="020B0604020202020204" pitchFamily="34" charset="0"/>
                <a:cs typeface="Albany AMT" panose="020B0604020202020204" pitchFamily="34" charset="0"/>
              </a:rPr>
              <a:t> been </a:t>
            </a:r>
            <a:r>
              <a:rPr lang="de-DE" sz="1100" dirty="0" err="1">
                <a:latin typeface="Albany AMT" panose="020B0604020202020204" pitchFamily="34" charset="0"/>
                <a:cs typeface="Albany AMT" panose="020B0604020202020204" pitchFamily="34" charset="0"/>
              </a:rPr>
              <a:t>provided</a:t>
            </a:r>
            <a:r>
              <a:rPr lang="de-DE" sz="1100" dirty="0">
                <a:latin typeface="Albany AMT" panose="020B0604020202020204" pitchFamily="34" charset="0"/>
                <a:cs typeface="Albany AMT" panose="020B0604020202020204" pitchFamily="34" charset="0"/>
              </a:rPr>
              <a:t> </a:t>
            </a:r>
            <a:r>
              <a:rPr lang="de-DE" sz="1100" dirty="0" err="1">
                <a:latin typeface="Albany AMT" panose="020B0604020202020204" pitchFamily="34" charset="0"/>
                <a:cs typeface="Albany AMT" panose="020B0604020202020204" pitchFamily="34" charset="0"/>
              </a:rPr>
              <a:t>by</a:t>
            </a:r>
            <a:r>
              <a:rPr lang="de-DE" sz="1100" dirty="0">
                <a:latin typeface="Albany AMT" panose="020B0604020202020204" pitchFamily="34" charset="0"/>
                <a:cs typeface="Albany AMT" panose="020B0604020202020204" pitchFamily="34" charset="0"/>
              </a:rPr>
              <a:t> </a:t>
            </a:r>
            <a:r>
              <a:rPr lang="de-DE" sz="1100" dirty="0" err="1">
                <a:latin typeface="Albany AMT" panose="020B0604020202020204" pitchFamily="34" charset="0"/>
                <a:cs typeface="Albany AMT" panose="020B0604020202020204" pitchFamily="34" charset="0"/>
              </a:rPr>
              <a:t>participating</a:t>
            </a:r>
            <a:r>
              <a:rPr lang="de-DE" sz="1100" dirty="0">
                <a:latin typeface="Albany AMT" panose="020B0604020202020204" pitchFamily="34" charset="0"/>
                <a:cs typeface="Albany AMT" panose="020B0604020202020204" pitchFamily="34" charset="0"/>
              </a:rPr>
              <a:t> </a:t>
            </a:r>
            <a:r>
              <a:rPr lang="de-DE" sz="1100" dirty="0" err="1">
                <a:latin typeface="Albany AMT" panose="020B0604020202020204" pitchFamily="34" charset="0"/>
                <a:cs typeface="Albany AMT" panose="020B0604020202020204" pitchFamily="34" charset="0"/>
              </a:rPr>
              <a:t>cohorts</a:t>
            </a:r>
            <a:r>
              <a:rPr lang="de-DE" sz="1100" dirty="0">
                <a:latin typeface="Albany AMT" panose="020B0604020202020204" pitchFamily="34" charset="0"/>
                <a:cs typeface="Albany AMT" panose="020B0604020202020204" pitchFamily="34" charset="0"/>
              </a:rPr>
              <a:t> contributing data in-kind: Austrian HIV Cohort Study (AHIVCOS), The </a:t>
            </a:r>
            <a:r>
              <a:rPr lang="de-DE" sz="1100" dirty="0" err="1">
                <a:latin typeface="Albany AMT" panose="020B0604020202020204" pitchFamily="34" charset="0"/>
                <a:cs typeface="Albany AMT" panose="020B0604020202020204" pitchFamily="34" charset="0"/>
              </a:rPr>
              <a:t>Australian</a:t>
            </a:r>
            <a:r>
              <a:rPr lang="de-DE" sz="1100" dirty="0">
                <a:latin typeface="Albany AMT" panose="020B0604020202020204" pitchFamily="34" charset="0"/>
                <a:cs typeface="Albany AMT" panose="020B0604020202020204" pitchFamily="34" charset="0"/>
              </a:rPr>
              <a:t> HIV Observational Database (AHOD), CHU Saint-Pierre, University Hospital Cologne, The EuroSIDA cohort, Frankfurt HIV Cohort Study, </a:t>
            </a:r>
            <a:r>
              <a:rPr lang="de-DE" sz="1100" dirty="0" err="1">
                <a:latin typeface="Albany AMT" panose="020B0604020202020204" pitchFamily="34" charset="0"/>
                <a:cs typeface="Albany AMT" panose="020B0604020202020204" pitchFamily="34" charset="0"/>
              </a:rPr>
              <a:t>Georgian</a:t>
            </a:r>
            <a:r>
              <a:rPr lang="de-DE" sz="1100" dirty="0">
                <a:latin typeface="Albany AMT" panose="020B0604020202020204" pitchFamily="34" charset="0"/>
                <a:cs typeface="Albany AMT" panose="020B0604020202020204" pitchFamily="34" charset="0"/>
              </a:rPr>
              <a:t> National AIDS Health Information System (AIDS HIS), Modena HIV Cohort, San Raffaele Scientific Institute, Swiss HIV Cohort Study (SHCS), Royal Free HIV Cohort Study. </a:t>
            </a:r>
          </a:p>
          <a:p>
            <a:pPr algn="just"/>
            <a:endParaRPr lang="en-US" sz="900" dirty="0">
              <a:latin typeface="Albany AMT" panose="020B0604020202020204" pitchFamily="34" charset="0"/>
              <a:cs typeface="Albany AMT" panose="020B0604020202020204" pitchFamily="34" charset="0"/>
            </a:endParaRPr>
          </a:p>
        </p:txBody>
      </p:sp>
      <p:sp>
        <p:nvSpPr>
          <p:cNvPr id="7" name="Rectangle 6">
            <a:extLst>
              <a:ext uri="{FF2B5EF4-FFF2-40B4-BE49-F238E27FC236}">
                <a16:creationId xmlns:a16="http://schemas.microsoft.com/office/drawing/2014/main" id="{93278457-B6FA-467C-BA74-2D7F612B3E34}"/>
              </a:ext>
            </a:extLst>
          </p:cNvPr>
          <p:cNvSpPr/>
          <p:nvPr/>
        </p:nvSpPr>
        <p:spPr>
          <a:xfrm>
            <a:off x="220340" y="5738945"/>
            <a:ext cx="5400000" cy="523220"/>
          </a:xfrm>
          <a:prstGeom prst="rect">
            <a:avLst/>
          </a:prstGeom>
        </p:spPr>
        <p:txBody>
          <a:bodyPr wrap="square">
            <a:spAutoFit/>
          </a:bodyPr>
          <a:lstStyle/>
          <a:p>
            <a:r>
              <a:rPr lang="en-GB" sz="1400" dirty="0">
                <a:latin typeface="Albany AMT" panose="020B0604020202020204" pitchFamily="34" charset="0"/>
                <a:cs typeface="Albany AMT" panose="020B0604020202020204" pitchFamily="34" charset="0"/>
              </a:rPr>
              <a:t>We thank the participants of this study and the staff involved at the participating sites</a:t>
            </a:r>
          </a:p>
        </p:txBody>
      </p:sp>
    </p:spTree>
    <p:extLst>
      <p:ext uri="{BB962C8B-B14F-4D97-AF65-F5344CB8AC3E}">
        <p14:creationId xmlns:p14="http://schemas.microsoft.com/office/powerpoint/2010/main" val="210965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5C0F-7F26-403A-8DD2-1E2C4D542934}"/>
              </a:ext>
            </a:extLst>
          </p:cNvPr>
          <p:cNvSpPr>
            <a:spLocks noGrp="1"/>
          </p:cNvSpPr>
          <p:nvPr>
            <p:ph type="title"/>
          </p:nvPr>
        </p:nvSpPr>
        <p:spPr>
          <a:xfrm>
            <a:off x="0" y="0"/>
            <a:ext cx="10515600" cy="928628"/>
          </a:xfrm>
        </p:spPr>
        <p:txBody>
          <a:bodyPr>
            <a:normAutofit/>
          </a:bodyPr>
          <a:lstStyle/>
          <a:p>
            <a:r>
              <a:rPr lang="en-GB" sz="3600" dirty="0">
                <a:latin typeface="Albany AMT" panose="020B0604020202020204" pitchFamily="34" charset="0"/>
                <a:cs typeface="Albany AMT" panose="020B0604020202020204" pitchFamily="34" charset="0"/>
              </a:rPr>
              <a:t>Aims</a:t>
            </a:r>
          </a:p>
        </p:txBody>
      </p:sp>
      <p:sp>
        <p:nvSpPr>
          <p:cNvPr id="4" name="Content Placeholder 2">
            <a:extLst>
              <a:ext uri="{FF2B5EF4-FFF2-40B4-BE49-F238E27FC236}">
                <a16:creationId xmlns:a16="http://schemas.microsoft.com/office/drawing/2014/main" id="{8584C917-60EE-44D2-911F-84DA3C415976}"/>
              </a:ext>
            </a:extLst>
          </p:cNvPr>
          <p:cNvSpPr>
            <a:spLocks noGrp="1"/>
          </p:cNvSpPr>
          <p:nvPr>
            <p:ph idx="1"/>
          </p:nvPr>
        </p:nvSpPr>
        <p:spPr>
          <a:xfrm>
            <a:off x="282616" y="1253331"/>
            <a:ext cx="10515600" cy="4351338"/>
          </a:xfrm>
        </p:spPr>
        <p:txBody>
          <a:bodyPr>
            <a:normAutofit/>
          </a:bodyPr>
          <a:lstStyle/>
          <a:p>
            <a:pPr marL="514350" indent="-514350">
              <a:buFont typeface="+mj-lt"/>
              <a:buAutoNum type="arabicPeriod"/>
            </a:pPr>
            <a:r>
              <a:rPr lang="en-US" sz="2400" dirty="0">
                <a:latin typeface="Albany AMT" panose="020B0604020202020204" pitchFamily="34" charset="0"/>
                <a:cs typeface="Albany AMT" panose="020B0604020202020204" pitchFamily="34" charset="0"/>
              </a:rPr>
              <a:t>Identify characteristics associated with initiating:</a:t>
            </a:r>
          </a:p>
          <a:p>
            <a:pPr lvl="1">
              <a:buFont typeface="Wingdings" panose="05000000000000000000" pitchFamily="2" charset="2"/>
              <a:buChar char="§"/>
            </a:pPr>
            <a:r>
              <a:rPr lang="en-US" dirty="0">
                <a:latin typeface="Albany AMT" panose="020B0604020202020204" pitchFamily="34" charset="0"/>
                <a:cs typeface="Albany AMT" panose="020B0604020202020204" pitchFamily="34" charset="0"/>
              </a:rPr>
              <a:t>dolutegravir (DTG)</a:t>
            </a:r>
          </a:p>
          <a:p>
            <a:pPr lvl="1">
              <a:buFont typeface="Wingdings" panose="05000000000000000000" pitchFamily="2" charset="2"/>
              <a:buChar char="§"/>
            </a:pPr>
            <a:r>
              <a:rPr lang="en-US" dirty="0">
                <a:latin typeface="Albany AMT" panose="020B0604020202020204" pitchFamily="34" charset="0"/>
                <a:cs typeface="Albany AMT" panose="020B0604020202020204" pitchFamily="34" charset="0"/>
              </a:rPr>
              <a:t>cobicistat boosted elvitegravir (EVG/c)</a:t>
            </a:r>
          </a:p>
          <a:p>
            <a:pPr lvl="1">
              <a:buFont typeface="Wingdings" panose="05000000000000000000" pitchFamily="2" charset="2"/>
              <a:buChar char="§"/>
            </a:pPr>
            <a:r>
              <a:rPr lang="en-US" dirty="0">
                <a:latin typeface="Albany AMT" panose="020B0604020202020204" pitchFamily="34" charset="0"/>
                <a:cs typeface="Albany AMT" panose="020B0604020202020204" pitchFamily="34" charset="0"/>
              </a:rPr>
              <a:t>raltegravir (RAL) </a:t>
            </a:r>
          </a:p>
          <a:p>
            <a:pPr marL="514350" indent="-514350">
              <a:buFont typeface="+mj-lt"/>
              <a:buAutoNum type="arabicPeriod"/>
            </a:pPr>
            <a:endParaRPr lang="en-US" sz="2400" dirty="0">
              <a:latin typeface="Albany AMT" panose="020B0604020202020204" pitchFamily="34" charset="0"/>
              <a:cs typeface="Albany AMT" panose="020B0604020202020204" pitchFamily="34" charset="0"/>
            </a:endParaRPr>
          </a:p>
          <a:p>
            <a:pPr marL="514350" indent="-514350">
              <a:buFont typeface="+mj-lt"/>
              <a:buAutoNum type="arabicPeriod"/>
            </a:pPr>
            <a:r>
              <a:rPr lang="en-US" sz="2400" dirty="0">
                <a:latin typeface="Albany AMT" panose="020B0604020202020204" pitchFamily="34" charset="0"/>
                <a:cs typeface="Albany AMT" panose="020B0604020202020204" pitchFamily="34" charset="0"/>
              </a:rPr>
              <a:t>Describe time to and reasons for discontinuation of initial INSTI regimens</a:t>
            </a:r>
          </a:p>
          <a:p>
            <a:pPr marL="514350" indent="-514350">
              <a:buFont typeface="+mj-lt"/>
              <a:buAutoNum type="arabicPeriod"/>
            </a:pPr>
            <a:endParaRPr lang="en-US" sz="2400" dirty="0">
              <a:latin typeface="Albany AMT" panose="020B0604020202020204" pitchFamily="34" charset="0"/>
              <a:cs typeface="Albany AMT" panose="020B0604020202020204" pitchFamily="34" charset="0"/>
            </a:endParaRPr>
          </a:p>
          <a:p>
            <a:pPr marL="514350" indent="-514350">
              <a:buFont typeface="+mj-lt"/>
              <a:buAutoNum type="arabicPeriod"/>
            </a:pPr>
            <a:r>
              <a:rPr lang="en-US" sz="2400" dirty="0">
                <a:latin typeface="Albany AMT" panose="020B0604020202020204" pitchFamily="34" charset="0"/>
                <a:cs typeface="Albany AMT" panose="020B0604020202020204" pitchFamily="34" charset="0"/>
              </a:rPr>
              <a:t>Identify characteristics associated with discontinuing INSTIs</a:t>
            </a:r>
            <a:endParaRPr lang="en-GB" sz="2400"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110817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93A0-D245-4647-B60F-16FA9C311720}"/>
              </a:ext>
            </a:extLst>
          </p:cNvPr>
          <p:cNvSpPr>
            <a:spLocks noGrp="1"/>
          </p:cNvSpPr>
          <p:nvPr>
            <p:ph type="title"/>
          </p:nvPr>
        </p:nvSpPr>
        <p:spPr>
          <a:xfrm>
            <a:off x="0" y="0"/>
            <a:ext cx="10515600" cy="977538"/>
          </a:xfrm>
        </p:spPr>
        <p:txBody>
          <a:bodyPr>
            <a:normAutofit/>
          </a:bodyPr>
          <a:lstStyle/>
          <a:p>
            <a:r>
              <a:rPr lang="en-GB" sz="3600" dirty="0">
                <a:latin typeface="Albany AMT" panose="020B0604020202020204" pitchFamily="34" charset="0"/>
                <a:cs typeface="Albany AMT" panose="020B0604020202020204" pitchFamily="34" charset="0"/>
              </a:rPr>
              <a:t>RESPOND</a:t>
            </a:r>
          </a:p>
        </p:txBody>
      </p:sp>
      <p:sp>
        <p:nvSpPr>
          <p:cNvPr id="4" name="Content Placeholder 2">
            <a:extLst>
              <a:ext uri="{FF2B5EF4-FFF2-40B4-BE49-F238E27FC236}">
                <a16:creationId xmlns:a16="http://schemas.microsoft.com/office/drawing/2014/main" id="{E46E562A-89A5-4CDC-8499-195974D97A2D}"/>
              </a:ext>
            </a:extLst>
          </p:cNvPr>
          <p:cNvSpPr>
            <a:spLocks noGrp="1"/>
          </p:cNvSpPr>
          <p:nvPr>
            <p:ph idx="1"/>
          </p:nvPr>
        </p:nvSpPr>
        <p:spPr>
          <a:xfrm>
            <a:off x="444661" y="1253331"/>
            <a:ext cx="10515600" cy="4351338"/>
          </a:xfrm>
        </p:spPr>
        <p:txBody>
          <a:bodyPr>
            <a:normAutofit/>
          </a:bodyPr>
          <a:lstStyle/>
          <a:p>
            <a:r>
              <a:rPr lang="en-US" altLang="en-US" sz="2400" dirty="0">
                <a:latin typeface="Albany AMT" panose="020B0604020202020204" pitchFamily="34" charset="0"/>
                <a:ea typeface="Calibri" panose="020F0502020204030204" pitchFamily="34" charset="0"/>
                <a:cs typeface="Albany AMT" panose="020B0604020202020204" pitchFamily="34" charset="0"/>
              </a:rPr>
              <a:t>The International Cohort Consortium of Infectious Diseases (RESPOND):</a:t>
            </a:r>
          </a:p>
          <a:p>
            <a:pPr lvl="1">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collaboration of 17 observational cohort studies </a:t>
            </a:r>
          </a:p>
          <a:p>
            <a:pPr lvl="1">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across Europe and Australia</a:t>
            </a:r>
          </a:p>
          <a:p>
            <a:pPr lvl="1">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including &gt;28,000 individuals living with HIV-1</a:t>
            </a:r>
          </a:p>
          <a:p>
            <a:pPr lvl="1">
              <a:buFont typeface="Wingdings" panose="05000000000000000000" pitchFamily="2" charset="2"/>
              <a:buChar char="§"/>
            </a:pPr>
            <a:endParaRPr lang="en-US" altLang="en-US" dirty="0">
              <a:latin typeface="Albany AMT" panose="020B0604020202020204" pitchFamily="34" charset="0"/>
              <a:cs typeface="Albany AMT" panose="020B0604020202020204" pitchFamily="34" charset="0"/>
            </a:endParaRPr>
          </a:p>
          <a:p>
            <a:pPr lvl="1">
              <a:buFont typeface="Wingdings" panose="05000000000000000000" pitchFamily="2" charset="2"/>
              <a:buChar char="§"/>
            </a:pPr>
            <a:endParaRPr lang="en-US" altLang="en-US" dirty="0">
              <a:latin typeface="Albany AMT" panose="020B0604020202020204" pitchFamily="34" charset="0"/>
              <a:cs typeface="Albany AMT" panose="020B0604020202020204" pitchFamily="34" charset="0"/>
            </a:endParaRPr>
          </a:p>
          <a:p>
            <a:pPr eaLnBrk="0" fontAlgn="base" hangingPunct="0">
              <a:spcBef>
                <a:spcPct val="0"/>
              </a:spcBef>
              <a:spcAft>
                <a:spcPct val="0"/>
              </a:spcAft>
            </a:pPr>
            <a:r>
              <a:rPr lang="en-GB" sz="2400" dirty="0">
                <a:latin typeface="Albany AMT" panose="020B0604020202020204" pitchFamily="34" charset="0"/>
                <a:cs typeface="Albany AMT" panose="020B0604020202020204" pitchFamily="34" charset="0"/>
              </a:rPr>
              <a:t>Enrolment into RESPOND began in 2017:</a:t>
            </a:r>
          </a:p>
          <a:p>
            <a:pPr lvl="1">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data was retrospectively collected back to 2012</a:t>
            </a:r>
          </a:p>
          <a:p>
            <a:pPr lvl="1">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data is prospectively collected from enrolment</a:t>
            </a:r>
          </a:p>
          <a:p>
            <a:pPr>
              <a:buFont typeface="Wingdings" panose="05000000000000000000" pitchFamily="2" charset="2"/>
              <a:buChar char="§"/>
            </a:pPr>
            <a:endParaRPr lang="en-US" altLang="en-US" sz="2400"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82205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41FBF-8503-43A1-B342-49A8F866D2AB}"/>
              </a:ext>
            </a:extLst>
          </p:cNvPr>
          <p:cNvSpPr>
            <a:spLocks noGrp="1"/>
          </p:cNvSpPr>
          <p:nvPr>
            <p:ph type="title"/>
          </p:nvPr>
        </p:nvSpPr>
        <p:spPr>
          <a:xfrm>
            <a:off x="0" y="0"/>
            <a:ext cx="10515600" cy="1035412"/>
          </a:xfrm>
        </p:spPr>
        <p:txBody>
          <a:bodyPr>
            <a:normAutofit/>
          </a:bodyPr>
          <a:lstStyle/>
          <a:p>
            <a:r>
              <a:rPr lang="en-GB" sz="3600" dirty="0">
                <a:latin typeface="Albany AMT" panose="020B0604020202020204" pitchFamily="34" charset="0"/>
                <a:cs typeface="Albany AMT" panose="020B0604020202020204" pitchFamily="34" charset="0"/>
              </a:rPr>
              <a:t>Inclusion criteria</a:t>
            </a:r>
          </a:p>
        </p:txBody>
      </p:sp>
      <p:sp>
        <p:nvSpPr>
          <p:cNvPr id="3" name="Content Placeholder 2">
            <a:extLst>
              <a:ext uri="{FF2B5EF4-FFF2-40B4-BE49-F238E27FC236}">
                <a16:creationId xmlns:a16="http://schemas.microsoft.com/office/drawing/2014/main" id="{EB579F04-DED4-47A4-BC4D-908EEA4F82CE}"/>
              </a:ext>
            </a:extLst>
          </p:cNvPr>
          <p:cNvSpPr>
            <a:spLocks noGrp="1"/>
          </p:cNvSpPr>
          <p:nvPr>
            <p:ph idx="1"/>
          </p:nvPr>
        </p:nvSpPr>
        <p:spPr>
          <a:xfrm>
            <a:off x="409936" y="1253331"/>
            <a:ext cx="10515600" cy="4351338"/>
          </a:xfrm>
        </p:spPr>
        <p:txBody>
          <a:bodyPr>
            <a:normAutofit/>
          </a:bodyPr>
          <a:lstStyle/>
          <a:p>
            <a:pPr algn="just" eaLnBrk="0" fontAlgn="base" hangingPunct="0">
              <a:lnSpc>
                <a:spcPct val="100000"/>
              </a:lnSpc>
              <a:spcBef>
                <a:spcPts val="600"/>
              </a:spcBef>
              <a:spcAft>
                <a:spcPts val="1200"/>
              </a:spcAft>
            </a:pPr>
            <a:r>
              <a:rPr lang="en-US" altLang="en-US" sz="2400" dirty="0">
                <a:latin typeface="Albany AMT" panose="020B0604020202020204" pitchFamily="34" charset="0"/>
                <a:ea typeface="Calibri" panose="020F0502020204030204" pitchFamily="34" charset="0"/>
                <a:cs typeface="Albany AMT" panose="020B0604020202020204" pitchFamily="34" charset="0"/>
              </a:rPr>
              <a:t>Started DTG, EVG/c or RAL after the latest of:</a:t>
            </a:r>
          </a:p>
          <a:p>
            <a:pPr lvl="1" algn="just" eaLnBrk="0" fontAlgn="base" hangingPunct="0">
              <a:lnSpc>
                <a:spcPct val="100000"/>
              </a:lnSpc>
              <a:spcBef>
                <a:spcPts val="600"/>
              </a:spcBef>
              <a:spcAft>
                <a:spcPts val="1200"/>
              </a:spcAft>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date enrolled into local cohort, or</a:t>
            </a:r>
          </a:p>
          <a:p>
            <a:pPr lvl="1" algn="just" eaLnBrk="0" fontAlgn="base" hangingPunct="0">
              <a:lnSpc>
                <a:spcPct val="100000"/>
              </a:lnSpc>
              <a:spcBef>
                <a:spcPts val="600"/>
              </a:spcBef>
              <a:spcAft>
                <a:spcPts val="1200"/>
              </a:spcAft>
              <a:buFont typeface="Wingdings" panose="05000000000000000000" pitchFamily="2" charset="2"/>
              <a:buChar char="§"/>
            </a:pPr>
            <a:r>
              <a:rPr lang="en-US" altLang="en-US" dirty="0">
                <a:latin typeface="Albany AMT" panose="020B0604020202020204" pitchFamily="34" charset="0"/>
                <a:ea typeface="Calibri" panose="020F0502020204030204" pitchFamily="34" charset="0"/>
                <a:cs typeface="Albany AMT" panose="020B0604020202020204" pitchFamily="34" charset="0"/>
              </a:rPr>
              <a:t>1/1/2012</a:t>
            </a:r>
          </a:p>
          <a:p>
            <a:pPr algn="just" eaLnBrk="0" fontAlgn="base" hangingPunct="0">
              <a:lnSpc>
                <a:spcPct val="100000"/>
              </a:lnSpc>
              <a:spcBef>
                <a:spcPts val="600"/>
              </a:spcBef>
              <a:spcAft>
                <a:spcPts val="1200"/>
              </a:spcAft>
            </a:pPr>
            <a:r>
              <a:rPr lang="en-US" altLang="en-US" sz="2400" dirty="0">
                <a:latin typeface="Albany AMT" panose="020B0604020202020204" pitchFamily="34" charset="0"/>
                <a:ea typeface="Calibri" panose="020F0502020204030204" pitchFamily="34" charset="0"/>
                <a:cs typeface="Albany AMT" panose="020B0604020202020204" pitchFamily="34" charset="0"/>
              </a:rPr>
              <a:t>Age ≥ 16</a:t>
            </a:r>
          </a:p>
          <a:p>
            <a:pPr algn="just" eaLnBrk="0" fontAlgn="base" hangingPunct="0">
              <a:lnSpc>
                <a:spcPct val="100000"/>
              </a:lnSpc>
              <a:spcBef>
                <a:spcPts val="600"/>
              </a:spcBef>
              <a:spcAft>
                <a:spcPts val="1200"/>
              </a:spcAft>
            </a:pPr>
            <a:r>
              <a:rPr lang="en-US" altLang="en-US" sz="2400" dirty="0">
                <a:latin typeface="Albany AMT" panose="020B0604020202020204" pitchFamily="34" charset="0"/>
                <a:ea typeface="Calibri" panose="020F0502020204030204" pitchFamily="34" charset="0"/>
                <a:cs typeface="Albany AMT" panose="020B0604020202020204" pitchFamily="34" charset="0"/>
              </a:rPr>
              <a:t>CD4 cell count and viral load (VL) measurement prior to or within 6 months after starting an INSTI</a:t>
            </a:r>
          </a:p>
        </p:txBody>
      </p:sp>
    </p:spTree>
    <p:extLst>
      <p:ext uri="{BB962C8B-B14F-4D97-AF65-F5344CB8AC3E}">
        <p14:creationId xmlns:p14="http://schemas.microsoft.com/office/powerpoint/2010/main" val="128394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053A1ED5-7E3F-4936-8878-95C99339CFAA}"/>
              </a:ext>
            </a:extLst>
          </p:cNvPr>
          <p:cNvGraphicFramePr>
            <a:graphicFrameLocks/>
          </p:cNvGraphicFramePr>
          <p:nvPr>
            <p:extLst>
              <p:ext uri="{D42A27DB-BD31-4B8C-83A1-F6EECF244321}">
                <p14:modId xmlns:p14="http://schemas.microsoft.com/office/powerpoint/2010/main" val="3770317534"/>
              </p:ext>
            </p:extLst>
          </p:nvPr>
        </p:nvGraphicFramePr>
        <p:xfrm>
          <a:off x="853156" y="1179067"/>
          <a:ext cx="10084919" cy="449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89010AA3-AB1E-430F-A7BF-DF7C35C68DB3}"/>
              </a:ext>
            </a:extLst>
          </p:cNvPr>
          <p:cNvSpPr>
            <a:spLocks noGrp="1"/>
          </p:cNvSpPr>
          <p:nvPr>
            <p:ph type="title"/>
          </p:nvPr>
        </p:nvSpPr>
        <p:spPr>
          <a:xfrm>
            <a:off x="0" y="0"/>
            <a:ext cx="10515600" cy="972273"/>
          </a:xfrm>
        </p:spPr>
        <p:txBody>
          <a:bodyPr>
            <a:normAutofit/>
          </a:bodyPr>
          <a:lstStyle/>
          <a:p>
            <a:r>
              <a:rPr lang="en-GB" sz="3600" dirty="0">
                <a:latin typeface="Albany AMT" panose="020B0604020202020204" pitchFamily="34" charset="0"/>
                <a:cs typeface="Albany AMT" panose="020B0604020202020204" pitchFamily="34" charset="0"/>
              </a:rPr>
              <a:t>Outcomes/statistical methods</a:t>
            </a:r>
          </a:p>
        </p:txBody>
      </p:sp>
    </p:spTree>
    <p:extLst>
      <p:ext uri="{BB962C8B-B14F-4D97-AF65-F5344CB8AC3E}">
        <p14:creationId xmlns:p14="http://schemas.microsoft.com/office/powerpoint/2010/main" val="268578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053A1ED5-7E3F-4936-8878-95C99339CFAA}"/>
              </a:ext>
            </a:extLst>
          </p:cNvPr>
          <p:cNvGraphicFramePr>
            <a:graphicFrameLocks/>
          </p:cNvGraphicFramePr>
          <p:nvPr>
            <p:extLst>
              <p:ext uri="{D42A27DB-BD31-4B8C-83A1-F6EECF244321}">
                <p14:modId xmlns:p14="http://schemas.microsoft.com/office/powerpoint/2010/main" val="1551347265"/>
              </p:ext>
            </p:extLst>
          </p:nvPr>
        </p:nvGraphicFramePr>
        <p:xfrm>
          <a:off x="853156" y="1179067"/>
          <a:ext cx="10084919" cy="449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5E3EF4A-3431-46FB-A6B0-406FF7BAA3BB}"/>
              </a:ext>
            </a:extLst>
          </p:cNvPr>
          <p:cNvSpPr txBox="1"/>
          <p:nvPr/>
        </p:nvSpPr>
        <p:spPr>
          <a:xfrm>
            <a:off x="0" y="5678932"/>
            <a:ext cx="3795386" cy="369332"/>
          </a:xfrm>
          <a:prstGeom prst="rect">
            <a:avLst/>
          </a:prstGeom>
          <a:noFill/>
        </p:spPr>
        <p:txBody>
          <a:bodyPr wrap="square" rtlCol="0">
            <a:spAutoFit/>
          </a:bodyPr>
          <a:lstStyle/>
          <a:p>
            <a:r>
              <a:rPr lang="en-GB" dirty="0">
                <a:latin typeface="Albany AMT" panose="020B0604020202020204" pitchFamily="34" charset="0"/>
                <a:cs typeface="Albany AMT" panose="020B0604020202020204" pitchFamily="34" charset="0"/>
              </a:rPr>
              <a:t>*baseline - date of INSTI start</a:t>
            </a:r>
          </a:p>
        </p:txBody>
      </p:sp>
      <p:sp>
        <p:nvSpPr>
          <p:cNvPr id="10" name="Title 1">
            <a:extLst>
              <a:ext uri="{FF2B5EF4-FFF2-40B4-BE49-F238E27FC236}">
                <a16:creationId xmlns:a16="http://schemas.microsoft.com/office/drawing/2014/main" id="{89010AA3-AB1E-430F-A7BF-DF7C35C68DB3}"/>
              </a:ext>
            </a:extLst>
          </p:cNvPr>
          <p:cNvSpPr>
            <a:spLocks noGrp="1"/>
          </p:cNvSpPr>
          <p:nvPr>
            <p:ph type="title"/>
          </p:nvPr>
        </p:nvSpPr>
        <p:spPr>
          <a:xfrm>
            <a:off x="0" y="0"/>
            <a:ext cx="10515600" cy="972273"/>
          </a:xfrm>
        </p:spPr>
        <p:txBody>
          <a:bodyPr>
            <a:normAutofit/>
          </a:bodyPr>
          <a:lstStyle/>
          <a:p>
            <a:r>
              <a:rPr lang="en-GB" sz="3600" dirty="0">
                <a:latin typeface="Albany AMT" panose="020B0604020202020204" pitchFamily="34" charset="0"/>
                <a:cs typeface="Albany AMT" panose="020B0604020202020204" pitchFamily="34" charset="0"/>
              </a:rPr>
              <a:t>Outcomes/statistical methods</a:t>
            </a:r>
          </a:p>
        </p:txBody>
      </p:sp>
    </p:spTree>
    <p:extLst>
      <p:ext uri="{BB962C8B-B14F-4D97-AF65-F5344CB8AC3E}">
        <p14:creationId xmlns:p14="http://schemas.microsoft.com/office/powerpoint/2010/main" val="84292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053A1ED5-7E3F-4936-8878-95C99339CFAA}"/>
              </a:ext>
            </a:extLst>
          </p:cNvPr>
          <p:cNvGraphicFramePr>
            <a:graphicFrameLocks/>
          </p:cNvGraphicFramePr>
          <p:nvPr>
            <p:extLst>
              <p:ext uri="{D42A27DB-BD31-4B8C-83A1-F6EECF244321}">
                <p14:modId xmlns:p14="http://schemas.microsoft.com/office/powerpoint/2010/main" val="1631971900"/>
              </p:ext>
            </p:extLst>
          </p:nvPr>
        </p:nvGraphicFramePr>
        <p:xfrm>
          <a:off x="853156" y="1179067"/>
          <a:ext cx="10084919" cy="449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89010AA3-AB1E-430F-A7BF-DF7C35C68DB3}"/>
              </a:ext>
            </a:extLst>
          </p:cNvPr>
          <p:cNvSpPr>
            <a:spLocks noGrp="1"/>
          </p:cNvSpPr>
          <p:nvPr>
            <p:ph type="title"/>
          </p:nvPr>
        </p:nvSpPr>
        <p:spPr>
          <a:xfrm>
            <a:off x="0" y="0"/>
            <a:ext cx="10515600" cy="972273"/>
          </a:xfrm>
        </p:spPr>
        <p:txBody>
          <a:bodyPr>
            <a:normAutofit/>
          </a:bodyPr>
          <a:lstStyle/>
          <a:p>
            <a:r>
              <a:rPr lang="en-GB" sz="3600" dirty="0">
                <a:latin typeface="Albany AMT" panose="020B0604020202020204" pitchFamily="34" charset="0"/>
                <a:cs typeface="Albany AMT" panose="020B0604020202020204" pitchFamily="34" charset="0"/>
              </a:rPr>
              <a:t>Outcomes/statistical methods</a:t>
            </a:r>
          </a:p>
        </p:txBody>
      </p:sp>
    </p:spTree>
    <p:extLst>
      <p:ext uri="{BB962C8B-B14F-4D97-AF65-F5344CB8AC3E}">
        <p14:creationId xmlns:p14="http://schemas.microsoft.com/office/powerpoint/2010/main" val="3783226360"/>
      </p:ext>
    </p:extLst>
  </p:cSld>
  <p:clrMapOvr>
    <a:masterClrMapping/>
  </p:clrMapOvr>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3274</TotalTime>
  <Words>2772</Words>
  <Application>Microsoft Office PowerPoint</Application>
  <PresentationFormat>Widescreen</PresentationFormat>
  <Paragraphs>478</Paragraphs>
  <Slides>31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Albany AMT</vt:lpstr>
      <vt:lpstr>Arial</vt:lpstr>
      <vt:lpstr>Calibri</vt:lpstr>
      <vt:lpstr>Calibri Light</vt:lpstr>
      <vt:lpstr>Wingdings</vt:lpstr>
      <vt:lpstr>Office-tema</vt:lpstr>
      <vt:lpstr>1_Office-tema</vt:lpstr>
      <vt:lpstr>PowerPoint Presentation</vt:lpstr>
      <vt:lpstr>PowerPoint Presentation</vt:lpstr>
      <vt:lpstr>PowerPoint Presentation</vt:lpstr>
      <vt:lpstr>Aims</vt:lpstr>
      <vt:lpstr>RESPOND</vt:lpstr>
      <vt:lpstr>Inclusion criteria</vt:lpstr>
      <vt:lpstr>Outcomes/statistical methods</vt:lpstr>
      <vt:lpstr>Outcomes/statistical methods</vt:lpstr>
      <vt:lpstr>Outcomes/statistical methods</vt:lpstr>
      <vt:lpstr>Outcomes/statistical methods</vt:lpstr>
      <vt:lpstr>Outcomes/statistical methods</vt:lpstr>
      <vt:lpstr>PowerPoint Presentation</vt:lpstr>
      <vt:lpstr>PowerPoint Presentation</vt:lpstr>
      <vt:lpstr>PowerPoint Presentation</vt:lpstr>
      <vt:lpstr>PowerPoint Presentation</vt:lpstr>
      <vt:lpstr>PowerPoint Presentation</vt:lpstr>
      <vt:lpstr>INSTI Uptake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Bastian Neesgaard</dc:creator>
  <cp:lastModifiedBy>David Thorpe</cp:lastModifiedBy>
  <cp:revision>173</cp:revision>
  <cp:lastPrinted>2019-10-17T10:33:18Z</cp:lastPrinted>
  <dcterms:created xsi:type="dcterms:W3CDTF">2019-09-26T08:03:11Z</dcterms:created>
  <dcterms:modified xsi:type="dcterms:W3CDTF">2019-11-04T22:24:09Z</dcterms:modified>
</cp:coreProperties>
</file>