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45726350" cy="25725438"/>
  <p:notesSz cx="6858000" cy="9144000"/>
  <p:defaultTextStyle>
    <a:defPPr>
      <a:defRPr lang="de-DE"/>
    </a:defPPr>
    <a:lvl1pPr marL="0" algn="l" defTabSz="3657966" rtl="0" eaLnBrk="1" latinLnBrk="0" hangingPunct="1">
      <a:defRPr sz="7200" kern="1200">
        <a:solidFill>
          <a:schemeClr val="tx1"/>
        </a:solidFill>
        <a:latin typeface="+mn-lt"/>
        <a:ea typeface="+mn-ea"/>
        <a:cs typeface="+mn-cs"/>
      </a:defRPr>
    </a:lvl1pPr>
    <a:lvl2pPr marL="1828983" algn="l" defTabSz="3657966" rtl="0" eaLnBrk="1" latinLnBrk="0" hangingPunct="1">
      <a:defRPr sz="7200" kern="1200">
        <a:solidFill>
          <a:schemeClr val="tx1"/>
        </a:solidFill>
        <a:latin typeface="+mn-lt"/>
        <a:ea typeface="+mn-ea"/>
        <a:cs typeface="+mn-cs"/>
      </a:defRPr>
    </a:lvl2pPr>
    <a:lvl3pPr marL="3657966" algn="l" defTabSz="3657966" rtl="0" eaLnBrk="1" latinLnBrk="0" hangingPunct="1">
      <a:defRPr sz="7200" kern="1200">
        <a:solidFill>
          <a:schemeClr val="tx1"/>
        </a:solidFill>
        <a:latin typeface="+mn-lt"/>
        <a:ea typeface="+mn-ea"/>
        <a:cs typeface="+mn-cs"/>
      </a:defRPr>
    </a:lvl3pPr>
    <a:lvl4pPr marL="5486949" algn="l" defTabSz="3657966" rtl="0" eaLnBrk="1" latinLnBrk="0" hangingPunct="1">
      <a:defRPr sz="7200" kern="1200">
        <a:solidFill>
          <a:schemeClr val="tx1"/>
        </a:solidFill>
        <a:latin typeface="+mn-lt"/>
        <a:ea typeface="+mn-ea"/>
        <a:cs typeface="+mn-cs"/>
      </a:defRPr>
    </a:lvl4pPr>
    <a:lvl5pPr marL="7315932" algn="l" defTabSz="3657966" rtl="0" eaLnBrk="1" latinLnBrk="0" hangingPunct="1">
      <a:defRPr sz="7200" kern="1200">
        <a:solidFill>
          <a:schemeClr val="tx1"/>
        </a:solidFill>
        <a:latin typeface="+mn-lt"/>
        <a:ea typeface="+mn-ea"/>
        <a:cs typeface="+mn-cs"/>
      </a:defRPr>
    </a:lvl5pPr>
    <a:lvl6pPr marL="9144914" algn="l" defTabSz="3657966" rtl="0" eaLnBrk="1" latinLnBrk="0" hangingPunct="1">
      <a:defRPr sz="7200" kern="1200">
        <a:solidFill>
          <a:schemeClr val="tx1"/>
        </a:solidFill>
        <a:latin typeface="+mn-lt"/>
        <a:ea typeface="+mn-ea"/>
        <a:cs typeface="+mn-cs"/>
      </a:defRPr>
    </a:lvl6pPr>
    <a:lvl7pPr marL="10973897" algn="l" defTabSz="3657966" rtl="0" eaLnBrk="1" latinLnBrk="0" hangingPunct="1">
      <a:defRPr sz="7200" kern="1200">
        <a:solidFill>
          <a:schemeClr val="tx1"/>
        </a:solidFill>
        <a:latin typeface="+mn-lt"/>
        <a:ea typeface="+mn-ea"/>
        <a:cs typeface="+mn-cs"/>
      </a:defRPr>
    </a:lvl7pPr>
    <a:lvl8pPr marL="12802880" algn="l" defTabSz="3657966" rtl="0" eaLnBrk="1" latinLnBrk="0" hangingPunct="1">
      <a:defRPr sz="7200" kern="1200">
        <a:solidFill>
          <a:schemeClr val="tx1"/>
        </a:solidFill>
        <a:latin typeface="+mn-lt"/>
        <a:ea typeface="+mn-ea"/>
        <a:cs typeface="+mn-cs"/>
      </a:defRPr>
    </a:lvl8pPr>
    <a:lvl9pPr marL="14631863" algn="l" defTabSz="3657966" rtl="0" eaLnBrk="1" latinLnBrk="0" hangingPunct="1">
      <a:defRPr sz="7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102">
          <p15:clr>
            <a:srgbClr val="A4A3A4"/>
          </p15:clr>
        </p15:guide>
        <p15:guide id="2" pos="14403">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W" initials="ewo" lastIdx="16" clrIdx="0"/>
  <p:cmAuthor id="1" name="Paul Lauscher" initials="pal"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318A"/>
    <a:srgbClr val="FF00FF"/>
    <a:srgbClr val="F4ECDF"/>
    <a:srgbClr val="A21C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7374" autoAdjust="0"/>
  </p:normalViewPr>
  <p:slideViewPr>
    <p:cSldViewPr>
      <p:cViewPr>
        <p:scale>
          <a:sx n="40" d="100"/>
          <a:sy n="40" d="100"/>
        </p:scale>
        <p:origin x="30" y="42"/>
      </p:cViewPr>
      <p:guideLst>
        <p:guide orient="horz" pos="8102"/>
        <p:guide pos="1440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https://studiencenter.int.mvzkp.de/gilead/TARANIS/Taranis_Graphiken_EACS_2019.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https://studiencenter.int.mvzkp.de/gilead/TARANIS/Taranis_Graphiken_EACS_201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217672842552377"/>
          <c:y val="0.25404376039594972"/>
          <c:w val="0.70836848231333471"/>
          <c:h val="0.65606560147464055"/>
        </c:manualLayout>
      </c:layout>
      <c:barChart>
        <c:barDir val="col"/>
        <c:grouping val="clustered"/>
        <c:varyColors val="0"/>
        <c:ser>
          <c:idx val="0"/>
          <c:order val="0"/>
          <c:tx>
            <c:strRef>
              <c:f>mITT_neu!$B$23</c:f>
              <c:strCache>
                <c:ptCount val="1"/>
                <c:pt idx="0">
                  <c:v>Approach (2): discontinuation= failure, loss-to-follow-up/missing = excluded</c:v>
                </c:pt>
              </c:strCache>
            </c:strRef>
          </c:tx>
          <c:spPr>
            <a:solidFill>
              <a:srgbClr val="A21C49"/>
            </a:solidFill>
            <a:ln>
              <a:solidFill>
                <a:schemeClr val="bg1"/>
              </a:solidFill>
            </a:ln>
          </c:spPr>
          <c:invertIfNegative val="0"/>
          <c:dPt>
            <c:idx val="0"/>
            <c:invertIfNegative val="0"/>
            <c:bubble3D val="0"/>
            <c:extLst>
              <c:ext xmlns:c16="http://schemas.microsoft.com/office/drawing/2014/chart" uri="{C3380CC4-5D6E-409C-BE32-E72D297353CC}">
                <c16:uniqueId val="{00000000-3A68-4543-964E-6FCE1D8B6550}"/>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mITT_neu!$A$24:$A$25</c:f>
              <c:strCache>
                <c:ptCount val="2"/>
                <c:pt idx="0">
                  <c:v>Month 6</c:v>
                </c:pt>
                <c:pt idx="1">
                  <c:v>Month 12</c:v>
                </c:pt>
              </c:strCache>
            </c:strRef>
          </c:cat>
          <c:val>
            <c:numRef>
              <c:f>mITT_neu!$B$24:$B$25</c:f>
              <c:numCache>
                <c:formatCode>0</c:formatCode>
                <c:ptCount val="2"/>
                <c:pt idx="0">
                  <c:v>83</c:v>
                </c:pt>
                <c:pt idx="1">
                  <c:v>84</c:v>
                </c:pt>
              </c:numCache>
            </c:numRef>
          </c:val>
          <c:extLst>
            <c:ext xmlns:c16="http://schemas.microsoft.com/office/drawing/2014/chart" uri="{C3380CC4-5D6E-409C-BE32-E72D297353CC}">
              <c16:uniqueId val="{00000001-3A68-4543-964E-6FCE1D8B6550}"/>
            </c:ext>
          </c:extLst>
        </c:ser>
        <c:ser>
          <c:idx val="1"/>
          <c:order val="1"/>
          <c:tx>
            <c:strRef>
              <c:f>mITT_neu!$C$23</c:f>
              <c:strCache>
                <c:ptCount val="1"/>
                <c:pt idx="0">
                  <c:v>Approach (1): discontinuation/loss-to-follow-up/missing = excluded [on-treatment]</c:v>
                </c:pt>
              </c:strCache>
            </c:strRef>
          </c:tx>
          <c:spPr>
            <a:gradFill>
              <a:gsLst>
                <a:gs pos="0">
                  <a:srgbClr val="A21C49"/>
                </a:gs>
                <a:gs pos="100000">
                  <a:schemeClr val="bg1"/>
                </a:gs>
                <a:gs pos="100000">
                  <a:schemeClr val="accent1">
                    <a:tint val="23500"/>
                    <a:satMod val="160000"/>
                  </a:schemeClr>
                </a:gs>
              </a:gsLst>
              <a:lin ang="5400000" scaled="0"/>
            </a:gradFill>
            <a:ln>
              <a:solidFill>
                <a:schemeClr val="bg1"/>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mITT_neu!$A$24:$A$25</c:f>
              <c:strCache>
                <c:ptCount val="2"/>
                <c:pt idx="0">
                  <c:v>Month 6</c:v>
                </c:pt>
                <c:pt idx="1">
                  <c:v>Month 12</c:v>
                </c:pt>
              </c:strCache>
            </c:strRef>
          </c:cat>
          <c:val>
            <c:numRef>
              <c:f>mITT_neu!$C$24:$C$25</c:f>
              <c:numCache>
                <c:formatCode>General</c:formatCode>
                <c:ptCount val="2"/>
                <c:pt idx="0">
                  <c:v>92</c:v>
                </c:pt>
                <c:pt idx="1">
                  <c:v>98</c:v>
                </c:pt>
              </c:numCache>
            </c:numRef>
          </c:val>
          <c:extLst>
            <c:ext xmlns:c16="http://schemas.microsoft.com/office/drawing/2014/chart" uri="{C3380CC4-5D6E-409C-BE32-E72D297353CC}">
              <c16:uniqueId val="{00000002-3A68-4543-964E-6FCE1D8B6550}"/>
            </c:ext>
          </c:extLst>
        </c:ser>
        <c:dLbls>
          <c:showLegendKey val="0"/>
          <c:showVal val="0"/>
          <c:showCatName val="0"/>
          <c:showSerName val="0"/>
          <c:showPercent val="0"/>
          <c:showBubbleSize val="0"/>
        </c:dLbls>
        <c:gapWidth val="150"/>
        <c:axId val="107838080"/>
        <c:axId val="107848832"/>
      </c:barChart>
      <c:catAx>
        <c:axId val="107838080"/>
        <c:scaling>
          <c:orientation val="minMax"/>
        </c:scaling>
        <c:delete val="0"/>
        <c:axPos val="b"/>
        <c:numFmt formatCode="General" sourceLinked="0"/>
        <c:majorTickMark val="out"/>
        <c:minorTickMark val="none"/>
        <c:tickLblPos val="nextTo"/>
        <c:crossAx val="107848832"/>
        <c:crossesAt val="0"/>
        <c:auto val="1"/>
        <c:lblAlgn val="ctr"/>
        <c:lblOffset val="100"/>
        <c:noMultiLvlLbl val="0"/>
      </c:catAx>
      <c:valAx>
        <c:axId val="107848832"/>
        <c:scaling>
          <c:orientation val="minMax"/>
          <c:max val="100"/>
          <c:min val="0"/>
        </c:scaling>
        <c:delete val="0"/>
        <c:axPos val="l"/>
        <c:majorGridlines/>
        <c:title>
          <c:tx>
            <c:rich>
              <a:bodyPr rot="-5400000" vert="horz"/>
              <a:lstStyle/>
              <a:p>
                <a:pPr>
                  <a:defRPr/>
                </a:pPr>
                <a:r>
                  <a:rPr lang="de-DE" dirty="0"/>
                  <a:t>HIV-RNA &lt;50 cp/</a:t>
                </a:r>
                <a:r>
                  <a:rPr lang="de-DE" dirty="0" err="1"/>
                  <a:t>mL</a:t>
                </a:r>
                <a:r>
                  <a:rPr lang="de-DE" dirty="0"/>
                  <a:t> [%]</a:t>
                </a:r>
              </a:p>
            </c:rich>
          </c:tx>
          <c:overlay val="0"/>
        </c:title>
        <c:numFmt formatCode="0" sourceLinked="0"/>
        <c:majorTickMark val="out"/>
        <c:minorTickMark val="none"/>
        <c:tickLblPos val="nextTo"/>
        <c:crossAx val="107838080"/>
        <c:crosses val="autoZero"/>
        <c:crossBetween val="between"/>
        <c:majorUnit val="10"/>
        <c:minorUnit val="2"/>
      </c:valAx>
    </c:plotArea>
    <c:legend>
      <c:legendPos val="t"/>
      <c:overlay val="0"/>
      <c:txPr>
        <a:bodyPr/>
        <a:lstStyle/>
        <a:p>
          <a:pPr>
            <a:defRPr sz="1400"/>
          </a:pPr>
          <a:endParaRPr lang="en-US"/>
        </a:p>
      </c:txPr>
    </c:legend>
    <c:plotVisOnly val="1"/>
    <c:dispBlanksAs val="gap"/>
    <c:showDLblsOverMax val="0"/>
  </c:chart>
  <c:txPr>
    <a:bodyPr/>
    <a:lstStyle/>
    <a:p>
      <a:pPr>
        <a:defRPr sz="16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1108384910637171"/>
          <c:y val="0.24888554049550049"/>
          <c:w val="0.71773175996317873"/>
          <c:h val="0.6407280850072975"/>
        </c:manualLayout>
      </c:layout>
      <c:barChart>
        <c:barDir val="col"/>
        <c:grouping val="clustered"/>
        <c:varyColors val="0"/>
        <c:ser>
          <c:idx val="0"/>
          <c:order val="0"/>
          <c:tx>
            <c:strRef>
              <c:f>mITT_neu!$F$23</c:f>
              <c:strCache>
                <c:ptCount val="1"/>
                <c:pt idx="0">
                  <c:v>Approach (2): discontinuation= failure, loss-to-follow-up/missing = excluded</c:v>
                </c:pt>
              </c:strCache>
            </c:strRef>
          </c:tx>
          <c:spPr>
            <a:solidFill>
              <a:srgbClr val="2E318A"/>
            </a:solidFill>
            <a:ln>
              <a:solidFill>
                <a:schemeClr val="bg1"/>
              </a:solidFill>
            </a:ln>
          </c:spPr>
          <c:invertIfNegative val="0"/>
          <c:dPt>
            <c:idx val="0"/>
            <c:invertIfNegative val="0"/>
            <c:bubble3D val="0"/>
            <c:extLst>
              <c:ext xmlns:c16="http://schemas.microsoft.com/office/drawing/2014/chart" uri="{C3380CC4-5D6E-409C-BE32-E72D297353CC}">
                <c16:uniqueId val="{00000000-FC04-49A7-8A53-6CA0CFC658D9}"/>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mITT_neu!$E$24:$E$25</c:f>
              <c:strCache>
                <c:ptCount val="2"/>
                <c:pt idx="0">
                  <c:v>Month 6</c:v>
                </c:pt>
                <c:pt idx="1">
                  <c:v>Month 12</c:v>
                </c:pt>
              </c:strCache>
            </c:strRef>
          </c:cat>
          <c:val>
            <c:numRef>
              <c:f>mITT_neu!$F$24:$F$25</c:f>
              <c:numCache>
                <c:formatCode>0</c:formatCode>
                <c:ptCount val="2"/>
                <c:pt idx="0">
                  <c:v>86</c:v>
                </c:pt>
                <c:pt idx="1">
                  <c:v>79</c:v>
                </c:pt>
              </c:numCache>
            </c:numRef>
          </c:val>
          <c:extLst>
            <c:ext xmlns:c16="http://schemas.microsoft.com/office/drawing/2014/chart" uri="{C3380CC4-5D6E-409C-BE32-E72D297353CC}">
              <c16:uniqueId val="{00000001-FC04-49A7-8A53-6CA0CFC658D9}"/>
            </c:ext>
          </c:extLst>
        </c:ser>
        <c:ser>
          <c:idx val="1"/>
          <c:order val="1"/>
          <c:tx>
            <c:strRef>
              <c:f>mITT_neu!$G$23</c:f>
              <c:strCache>
                <c:ptCount val="1"/>
                <c:pt idx="0">
                  <c:v>Approach (1): discontinuation/loss-to-follow-up/missing = excluded [on-treatment]</c:v>
                </c:pt>
              </c:strCache>
            </c:strRef>
          </c:tx>
          <c:spPr>
            <a:gradFill>
              <a:gsLst>
                <a:gs pos="0">
                  <a:srgbClr val="2E318A"/>
                </a:gs>
                <a:gs pos="100000">
                  <a:schemeClr val="bg1"/>
                </a:gs>
                <a:gs pos="100000">
                  <a:schemeClr val="bg1"/>
                </a:gs>
              </a:gsLst>
              <a:lin ang="5400000" scaled="0"/>
            </a:gradFill>
            <a:ln>
              <a:solidFill>
                <a:schemeClr val="bg1"/>
              </a:solidFill>
            </a:ln>
          </c:spPr>
          <c:invertIfNegative val="0"/>
          <c:dLbls>
            <c:dLbl>
              <c:idx val="0"/>
              <c:layout>
                <c:manualLayout>
                  <c:x val="0"/>
                  <c:y val="1.93281416220115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C04-49A7-8A53-6CA0CFC658D9}"/>
                </c:ext>
              </c:extLst>
            </c:dLbl>
            <c:dLbl>
              <c:idx val="1"/>
              <c:layout>
                <c:manualLayout>
                  <c:x val="-2.0996344321530412E-3"/>
                  <c:y val="1.691212391926011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C04-49A7-8A53-6CA0CFC658D9}"/>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mITT_neu!$E$24:$E$25</c:f>
              <c:strCache>
                <c:ptCount val="2"/>
                <c:pt idx="0">
                  <c:v>Month 6</c:v>
                </c:pt>
                <c:pt idx="1">
                  <c:v>Month 12</c:v>
                </c:pt>
              </c:strCache>
            </c:strRef>
          </c:cat>
          <c:val>
            <c:numRef>
              <c:f>mITT_neu!$G$24:$G$25</c:f>
              <c:numCache>
                <c:formatCode>0</c:formatCode>
                <c:ptCount val="2"/>
                <c:pt idx="0">
                  <c:v>96</c:v>
                </c:pt>
                <c:pt idx="1">
                  <c:v>93</c:v>
                </c:pt>
              </c:numCache>
            </c:numRef>
          </c:val>
          <c:extLst>
            <c:ext xmlns:c16="http://schemas.microsoft.com/office/drawing/2014/chart" uri="{C3380CC4-5D6E-409C-BE32-E72D297353CC}">
              <c16:uniqueId val="{00000004-FC04-49A7-8A53-6CA0CFC658D9}"/>
            </c:ext>
          </c:extLst>
        </c:ser>
        <c:dLbls>
          <c:showLegendKey val="0"/>
          <c:showVal val="0"/>
          <c:showCatName val="0"/>
          <c:showSerName val="0"/>
          <c:showPercent val="0"/>
          <c:showBubbleSize val="0"/>
        </c:dLbls>
        <c:gapWidth val="150"/>
        <c:axId val="114034944"/>
        <c:axId val="114053888"/>
      </c:barChart>
      <c:catAx>
        <c:axId val="114034944"/>
        <c:scaling>
          <c:orientation val="minMax"/>
        </c:scaling>
        <c:delete val="0"/>
        <c:axPos val="b"/>
        <c:numFmt formatCode="General" sourceLinked="0"/>
        <c:majorTickMark val="out"/>
        <c:minorTickMark val="none"/>
        <c:tickLblPos val="nextTo"/>
        <c:crossAx val="114053888"/>
        <c:crossesAt val="0"/>
        <c:auto val="1"/>
        <c:lblAlgn val="ctr"/>
        <c:lblOffset val="100"/>
        <c:noMultiLvlLbl val="0"/>
      </c:catAx>
      <c:valAx>
        <c:axId val="114053888"/>
        <c:scaling>
          <c:orientation val="minMax"/>
          <c:max val="100"/>
          <c:min val="0"/>
        </c:scaling>
        <c:delete val="0"/>
        <c:axPos val="l"/>
        <c:majorGridlines/>
        <c:title>
          <c:tx>
            <c:rich>
              <a:bodyPr rot="-5400000" vert="horz"/>
              <a:lstStyle/>
              <a:p>
                <a:pPr>
                  <a:defRPr/>
                </a:pPr>
                <a:r>
                  <a:rPr lang="de-DE"/>
                  <a:t>HIV-RNA &lt;50 cp/mL [%]</a:t>
                </a:r>
              </a:p>
            </c:rich>
          </c:tx>
          <c:layout>
            <c:manualLayout>
              <c:xMode val="edge"/>
              <c:yMode val="edge"/>
              <c:x val="6.3471618232894753E-2"/>
              <c:y val="0.39111940378009746"/>
            </c:manualLayout>
          </c:layout>
          <c:overlay val="0"/>
        </c:title>
        <c:numFmt formatCode="0" sourceLinked="0"/>
        <c:majorTickMark val="out"/>
        <c:minorTickMark val="none"/>
        <c:tickLblPos val="nextTo"/>
        <c:crossAx val="114034944"/>
        <c:crosses val="autoZero"/>
        <c:crossBetween val="between"/>
        <c:majorUnit val="10"/>
        <c:minorUnit val="2"/>
      </c:valAx>
    </c:plotArea>
    <c:legend>
      <c:legendPos val="t"/>
      <c:overlay val="0"/>
      <c:txPr>
        <a:bodyPr/>
        <a:lstStyle/>
        <a:p>
          <a:pPr>
            <a:defRPr sz="1400"/>
          </a:pPr>
          <a:endParaRPr lang="en-US"/>
        </a:p>
      </c:txPr>
    </c:legend>
    <c:plotVisOnly val="1"/>
    <c:dispBlanksAs val="gap"/>
    <c:showDLblsOverMax val="0"/>
  </c:chart>
  <c:txPr>
    <a:bodyPr/>
    <a:lstStyle/>
    <a:p>
      <a:pPr>
        <a:defRPr sz="16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5546C7-66D3-4039-9008-A3BAD1CF5D84}" type="datetimeFigureOut">
              <a:rPr lang="de-DE" smtClean="0"/>
              <a:t>01.11.2019</a:t>
            </a:fld>
            <a:endParaRPr lang="de-DE"/>
          </a:p>
        </p:txBody>
      </p:sp>
      <p:sp>
        <p:nvSpPr>
          <p:cNvPr id="4" name="Folienbildplatzhalt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03DF99-B301-4F73-BD1E-443DBC858349}" type="slidenum">
              <a:rPr lang="de-DE" smtClean="0"/>
              <a:t>‹#›</a:t>
            </a:fld>
            <a:endParaRPr lang="de-DE"/>
          </a:p>
        </p:txBody>
      </p:sp>
    </p:spTree>
    <p:extLst>
      <p:ext uri="{BB962C8B-B14F-4D97-AF65-F5344CB8AC3E}">
        <p14:creationId xmlns:p14="http://schemas.microsoft.com/office/powerpoint/2010/main" val="3760559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0603DF99-B301-4F73-BD1E-443DBC858349}" type="slidenum">
              <a:rPr lang="de-DE" smtClean="0"/>
              <a:t>1</a:t>
            </a:fld>
            <a:endParaRPr lang="de-DE"/>
          </a:p>
        </p:txBody>
      </p:sp>
    </p:spTree>
    <p:extLst>
      <p:ext uri="{BB962C8B-B14F-4D97-AF65-F5344CB8AC3E}">
        <p14:creationId xmlns:p14="http://schemas.microsoft.com/office/powerpoint/2010/main" val="4171801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3429477" y="7991562"/>
            <a:ext cx="38867398" cy="5514296"/>
          </a:xfrm>
        </p:spPr>
        <p:txBody>
          <a:bodyPr/>
          <a:lstStyle/>
          <a:p>
            <a:r>
              <a:rPr lang="de-DE"/>
              <a:t>Titelmasterformat durch Klicken bearbeiten</a:t>
            </a:r>
          </a:p>
        </p:txBody>
      </p:sp>
      <p:sp>
        <p:nvSpPr>
          <p:cNvPr id="3" name="Untertitel 2"/>
          <p:cNvSpPr>
            <a:spLocks noGrp="1"/>
          </p:cNvSpPr>
          <p:nvPr>
            <p:ph type="subTitle" idx="1"/>
          </p:nvPr>
        </p:nvSpPr>
        <p:spPr>
          <a:xfrm>
            <a:off x="6858953" y="14577749"/>
            <a:ext cx="32008445" cy="6574278"/>
          </a:xfrm>
        </p:spPr>
        <p:txBody>
          <a:bodyPr/>
          <a:lstStyle>
            <a:lvl1pPr marL="0" indent="0" algn="ctr">
              <a:buNone/>
              <a:defRPr>
                <a:solidFill>
                  <a:schemeClr val="tx1">
                    <a:tint val="75000"/>
                  </a:schemeClr>
                </a:solidFill>
              </a:defRPr>
            </a:lvl1pPr>
            <a:lvl2pPr marL="1828983" indent="0" algn="ctr">
              <a:buNone/>
              <a:defRPr>
                <a:solidFill>
                  <a:schemeClr val="tx1">
                    <a:tint val="75000"/>
                  </a:schemeClr>
                </a:solidFill>
              </a:defRPr>
            </a:lvl2pPr>
            <a:lvl3pPr marL="3657966" indent="0" algn="ctr">
              <a:buNone/>
              <a:defRPr>
                <a:solidFill>
                  <a:schemeClr val="tx1">
                    <a:tint val="75000"/>
                  </a:schemeClr>
                </a:solidFill>
              </a:defRPr>
            </a:lvl3pPr>
            <a:lvl4pPr marL="5486949" indent="0" algn="ctr">
              <a:buNone/>
              <a:defRPr>
                <a:solidFill>
                  <a:schemeClr val="tx1">
                    <a:tint val="75000"/>
                  </a:schemeClr>
                </a:solidFill>
              </a:defRPr>
            </a:lvl4pPr>
            <a:lvl5pPr marL="7315932" indent="0" algn="ctr">
              <a:buNone/>
              <a:defRPr>
                <a:solidFill>
                  <a:schemeClr val="tx1">
                    <a:tint val="75000"/>
                  </a:schemeClr>
                </a:solidFill>
              </a:defRPr>
            </a:lvl5pPr>
            <a:lvl6pPr marL="9144914" indent="0" algn="ctr">
              <a:buNone/>
              <a:defRPr>
                <a:solidFill>
                  <a:schemeClr val="tx1">
                    <a:tint val="75000"/>
                  </a:schemeClr>
                </a:solidFill>
              </a:defRPr>
            </a:lvl6pPr>
            <a:lvl7pPr marL="10973897" indent="0" algn="ctr">
              <a:buNone/>
              <a:defRPr>
                <a:solidFill>
                  <a:schemeClr val="tx1">
                    <a:tint val="75000"/>
                  </a:schemeClr>
                </a:solidFill>
              </a:defRPr>
            </a:lvl7pPr>
            <a:lvl8pPr marL="12802880" indent="0" algn="ctr">
              <a:buNone/>
              <a:defRPr>
                <a:solidFill>
                  <a:schemeClr val="tx1">
                    <a:tint val="75000"/>
                  </a:schemeClr>
                </a:solidFill>
              </a:defRPr>
            </a:lvl8pPr>
            <a:lvl9pPr marL="14631863"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7A18124C-9CD7-4D28-9126-33789E03CF99}" type="datetimeFigureOut">
              <a:rPr lang="de-DE" smtClean="0"/>
              <a:t>01.11.2019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3CC45DA-0D8A-445A-8EF8-F871A73D2CF7}" type="slidenum">
              <a:rPr lang="de-DE" smtClean="0"/>
              <a:t>‹#›</a:t>
            </a:fld>
            <a:endParaRPr lang="de-DE"/>
          </a:p>
        </p:txBody>
      </p:sp>
    </p:spTree>
    <p:extLst>
      <p:ext uri="{BB962C8B-B14F-4D97-AF65-F5344CB8AC3E}">
        <p14:creationId xmlns:p14="http://schemas.microsoft.com/office/powerpoint/2010/main" val="1504626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7A18124C-9CD7-4D28-9126-33789E03CF99}" type="datetimeFigureOut">
              <a:rPr lang="de-DE" smtClean="0"/>
              <a:t>01.11.2019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3CC45DA-0D8A-445A-8EF8-F871A73D2CF7}" type="slidenum">
              <a:rPr lang="de-DE" smtClean="0"/>
              <a:t>‹#›</a:t>
            </a:fld>
            <a:endParaRPr lang="de-DE"/>
          </a:p>
        </p:txBody>
      </p:sp>
    </p:spTree>
    <p:extLst>
      <p:ext uri="{BB962C8B-B14F-4D97-AF65-F5344CB8AC3E}">
        <p14:creationId xmlns:p14="http://schemas.microsoft.com/office/powerpoint/2010/main" val="6470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132630234" y="4120836"/>
            <a:ext cx="41153715" cy="87811877"/>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9145274" y="4120836"/>
            <a:ext cx="122722857" cy="87811877"/>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7A18124C-9CD7-4D28-9126-33789E03CF99}" type="datetimeFigureOut">
              <a:rPr lang="de-DE" smtClean="0"/>
              <a:t>01.11.2019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3CC45DA-0D8A-445A-8EF8-F871A73D2CF7}" type="slidenum">
              <a:rPr lang="de-DE" smtClean="0"/>
              <a:t>‹#›</a:t>
            </a:fld>
            <a:endParaRPr lang="de-DE"/>
          </a:p>
        </p:txBody>
      </p:sp>
    </p:spTree>
    <p:extLst>
      <p:ext uri="{BB962C8B-B14F-4D97-AF65-F5344CB8AC3E}">
        <p14:creationId xmlns:p14="http://schemas.microsoft.com/office/powerpoint/2010/main" val="3726273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7A18124C-9CD7-4D28-9126-33789E03CF99}" type="datetimeFigureOut">
              <a:rPr lang="de-DE" smtClean="0"/>
              <a:t>01.11.2019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3CC45DA-0D8A-445A-8EF8-F871A73D2CF7}" type="slidenum">
              <a:rPr lang="de-DE" smtClean="0"/>
              <a:t>‹#›</a:t>
            </a:fld>
            <a:endParaRPr lang="de-DE"/>
          </a:p>
        </p:txBody>
      </p:sp>
    </p:spTree>
    <p:extLst>
      <p:ext uri="{BB962C8B-B14F-4D97-AF65-F5344CB8AC3E}">
        <p14:creationId xmlns:p14="http://schemas.microsoft.com/office/powerpoint/2010/main" val="2927598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3612067" y="16530978"/>
            <a:ext cx="38867398" cy="5109358"/>
          </a:xfrm>
        </p:spPr>
        <p:txBody>
          <a:bodyPr anchor="t"/>
          <a:lstStyle>
            <a:lvl1pPr algn="l">
              <a:defRPr sz="16000" b="1" cap="all"/>
            </a:lvl1pPr>
          </a:lstStyle>
          <a:p>
            <a:r>
              <a:rPr lang="de-DE"/>
              <a:t>Titelmasterformat durch Klicken bearbeiten</a:t>
            </a:r>
          </a:p>
        </p:txBody>
      </p:sp>
      <p:sp>
        <p:nvSpPr>
          <p:cNvPr id="3" name="Textplatzhalter 2"/>
          <p:cNvSpPr>
            <a:spLocks noGrp="1"/>
          </p:cNvSpPr>
          <p:nvPr>
            <p:ph type="body" idx="1"/>
          </p:nvPr>
        </p:nvSpPr>
        <p:spPr>
          <a:xfrm>
            <a:off x="3612067" y="10903540"/>
            <a:ext cx="38867398" cy="5627438"/>
          </a:xfrm>
        </p:spPr>
        <p:txBody>
          <a:bodyPr anchor="b"/>
          <a:lstStyle>
            <a:lvl1pPr marL="0" indent="0">
              <a:buNone/>
              <a:defRPr sz="8000">
                <a:solidFill>
                  <a:schemeClr val="tx1">
                    <a:tint val="75000"/>
                  </a:schemeClr>
                </a:solidFill>
              </a:defRPr>
            </a:lvl1pPr>
            <a:lvl2pPr marL="1828983" indent="0">
              <a:buNone/>
              <a:defRPr sz="7200">
                <a:solidFill>
                  <a:schemeClr val="tx1">
                    <a:tint val="75000"/>
                  </a:schemeClr>
                </a:solidFill>
              </a:defRPr>
            </a:lvl2pPr>
            <a:lvl3pPr marL="3657966" indent="0">
              <a:buNone/>
              <a:defRPr sz="6400">
                <a:solidFill>
                  <a:schemeClr val="tx1">
                    <a:tint val="75000"/>
                  </a:schemeClr>
                </a:solidFill>
              </a:defRPr>
            </a:lvl3pPr>
            <a:lvl4pPr marL="5486949" indent="0">
              <a:buNone/>
              <a:defRPr sz="5600">
                <a:solidFill>
                  <a:schemeClr val="tx1">
                    <a:tint val="75000"/>
                  </a:schemeClr>
                </a:solidFill>
              </a:defRPr>
            </a:lvl4pPr>
            <a:lvl5pPr marL="7315932" indent="0">
              <a:buNone/>
              <a:defRPr sz="5600">
                <a:solidFill>
                  <a:schemeClr val="tx1">
                    <a:tint val="75000"/>
                  </a:schemeClr>
                </a:solidFill>
              </a:defRPr>
            </a:lvl5pPr>
            <a:lvl6pPr marL="9144914" indent="0">
              <a:buNone/>
              <a:defRPr sz="5600">
                <a:solidFill>
                  <a:schemeClr val="tx1">
                    <a:tint val="75000"/>
                  </a:schemeClr>
                </a:solidFill>
              </a:defRPr>
            </a:lvl6pPr>
            <a:lvl7pPr marL="10973897" indent="0">
              <a:buNone/>
              <a:defRPr sz="5600">
                <a:solidFill>
                  <a:schemeClr val="tx1">
                    <a:tint val="75000"/>
                  </a:schemeClr>
                </a:solidFill>
              </a:defRPr>
            </a:lvl7pPr>
            <a:lvl8pPr marL="12802880" indent="0">
              <a:buNone/>
              <a:defRPr sz="5600">
                <a:solidFill>
                  <a:schemeClr val="tx1">
                    <a:tint val="75000"/>
                  </a:schemeClr>
                </a:solidFill>
              </a:defRPr>
            </a:lvl8pPr>
            <a:lvl9pPr marL="14631863" indent="0">
              <a:buNone/>
              <a:defRPr sz="5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7A18124C-9CD7-4D28-9126-33789E03CF99}" type="datetimeFigureOut">
              <a:rPr lang="de-DE" smtClean="0"/>
              <a:t>01.11.2019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3CC45DA-0D8A-445A-8EF8-F871A73D2CF7}" type="slidenum">
              <a:rPr lang="de-DE" smtClean="0"/>
              <a:t>‹#›</a:t>
            </a:fld>
            <a:endParaRPr lang="de-DE"/>
          </a:p>
        </p:txBody>
      </p:sp>
    </p:spTree>
    <p:extLst>
      <p:ext uri="{BB962C8B-B14F-4D97-AF65-F5344CB8AC3E}">
        <p14:creationId xmlns:p14="http://schemas.microsoft.com/office/powerpoint/2010/main" val="1209465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9145270" y="24010411"/>
            <a:ext cx="81934319" cy="67922302"/>
          </a:xfrm>
        </p:spPr>
        <p:txBody>
          <a:bodyPr/>
          <a:lstStyle>
            <a:lvl1pPr>
              <a:defRPr sz="11200"/>
            </a:lvl1pPr>
            <a:lvl2pPr>
              <a:defRPr sz="9600"/>
            </a:lvl2pPr>
            <a:lvl3pPr>
              <a:defRPr sz="8000"/>
            </a:lvl3pPr>
            <a:lvl4pPr>
              <a:defRPr sz="7200"/>
            </a:lvl4pPr>
            <a:lvl5pPr>
              <a:defRPr sz="7200"/>
            </a:lvl5pPr>
            <a:lvl6pPr>
              <a:defRPr sz="7200"/>
            </a:lvl6pPr>
            <a:lvl7pPr>
              <a:defRPr sz="7200"/>
            </a:lvl7pPr>
            <a:lvl8pPr>
              <a:defRPr sz="7200"/>
            </a:lvl8pPr>
            <a:lvl9pPr>
              <a:defRPr sz="72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91841698" y="24010411"/>
            <a:ext cx="81942254" cy="67922302"/>
          </a:xfrm>
        </p:spPr>
        <p:txBody>
          <a:bodyPr/>
          <a:lstStyle>
            <a:lvl1pPr>
              <a:defRPr sz="11200"/>
            </a:lvl1pPr>
            <a:lvl2pPr>
              <a:defRPr sz="9600"/>
            </a:lvl2pPr>
            <a:lvl3pPr>
              <a:defRPr sz="8000"/>
            </a:lvl3pPr>
            <a:lvl4pPr>
              <a:defRPr sz="7200"/>
            </a:lvl4pPr>
            <a:lvl5pPr>
              <a:defRPr sz="7200"/>
            </a:lvl5pPr>
            <a:lvl6pPr>
              <a:defRPr sz="7200"/>
            </a:lvl6pPr>
            <a:lvl7pPr>
              <a:defRPr sz="7200"/>
            </a:lvl7pPr>
            <a:lvl8pPr>
              <a:defRPr sz="7200"/>
            </a:lvl8pPr>
            <a:lvl9pPr>
              <a:defRPr sz="72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7A18124C-9CD7-4D28-9126-33789E03CF99}" type="datetimeFigureOut">
              <a:rPr lang="de-DE" smtClean="0"/>
              <a:t>01.11.2019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3CC45DA-0D8A-445A-8EF8-F871A73D2CF7}" type="slidenum">
              <a:rPr lang="de-DE" smtClean="0"/>
              <a:t>‹#›</a:t>
            </a:fld>
            <a:endParaRPr lang="de-DE"/>
          </a:p>
        </p:txBody>
      </p:sp>
    </p:spTree>
    <p:extLst>
      <p:ext uri="{BB962C8B-B14F-4D97-AF65-F5344CB8AC3E}">
        <p14:creationId xmlns:p14="http://schemas.microsoft.com/office/powerpoint/2010/main" val="1853317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2286318" y="1030211"/>
            <a:ext cx="41153715" cy="4287573"/>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2286317" y="5758451"/>
            <a:ext cx="20203745" cy="2399848"/>
          </a:xfrm>
        </p:spPr>
        <p:txBody>
          <a:bodyPr anchor="b"/>
          <a:lstStyle>
            <a:lvl1pPr marL="0" indent="0">
              <a:buNone/>
              <a:defRPr sz="9600" b="1"/>
            </a:lvl1pPr>
            <a:lvl2pPr marL="1828983" indent="0">
              <a:buNone/>
              <a:defRPr sz="8000" b="1"/>
            </a:lvl2pPr>
            <a:lvl3pPr marL="3657966" indent="0">
              <a:buNone/>
              <a:defRPr sz="7200" b="1"/>
            </a:lvl3pPr>
            <a:lvl4pPr marL="5486949" indent="0">
              <a:buNone/>
              <a:defRPr sz="6400" b="1"/>
            </a:lvl4pPr>
            <a:lvl5pPr marL="7315932" indent="0">
              <a:buNone/>
              <a:defRPr sz="6400" b="1"/>
            </a:lvl5pPr>
            <a:lvl6pPr marL="9144914" indent="0">
              <a:buNone/>
              <a:defRPr sz="6400" b="1"/>
            </a:lvl6pPr>
            <a:lvl7pPr marL="10973897" indent="0">
              <a:buNone/>
              <a:defRPr sz="6400" b="1"/>
            </a:lvl7pPr>
            <a:lvl8pPr marL="12802880" indent="0">
              <a:buNone/>
              <a:defRPr sz="6400" b="1"/>
            </a:lvl8pPr>
            <a:lvl9pPr marL="14631863" indent="0">
              <a:buNone/>
              <a:defRPr sz="6400" b="1"/>
            </a:lvl9pPr>
          </a:lstStyle>
          <a:p>
            <a:pPr lvl="0"/>
            <a:r>
              <a:rPr lang="de-DE"/>
              <a:t>Textmasterformat bearbeiten</a:t>
            </a:r>
          </a:p>
        </p:txBody>
      </p:sp>
      <p:sp>
        <p:nvSpPr>
          <p:cNvPr id="4" name="Inhaltsplatzhalter 3"/>
          <p:cNvSpPr>
            <a:spLocks noGrp="1"/>
          </p:cNvSpPr>
          <p:nvPr>
            <p:ph sz="half" idx="2"/>
          </p:nvPr>
        </p:nvSpPr>
        <p:spPr>
          <a:xfrm>
            <a:off x="2286317" y="8158299"/>
            <a:ext cx="20203745" cy="14821903"/>
          </a:xfrm>
        </p:spPr>
        <p:txBody>
          <a:bodyPr/>
          <a:lstStyle>
            <a:lvl1pPr>
              <a:defRPr sz="9600"/>
            </a:lvl1pPr>
            <a:lvl2pPr>
              <a:defRPr sz="8000"/>
            </a:lvl2pPr>
            <a:lvl3pPr>
              <a:defRPr sz="7200"/>
            </a:lvl3pPr>
            <a:lvl4pPr>
              <a:defRPr sz="6400"/>
            </a:lvl4pPr>
            <a:lvl5pPr>
              <a:defRPr sz="6400"/>
            </a:lvl5pPr>
            <a:lvl6pPr>
              <a:defRPr sz="6400"/>
            </a:lvl6pPr>
            <a:lvl7pPr>
              <a:defRPr sz="6400"/>
            </a:lvl7pPr>
            <a:lvl8pPr>
              <a:defRPr sz="6400"/>
            </a:lvl8pPr>
            <a:lvl9pPr>
              <a:defRPr sz="64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23228355" y="5758451"/>
            <a:ext cx="20211681" cy="2399848"/>
          </a:xfrm>
        </p:spPr>
        <p:txBody>
          <a:bodyPr anchor="b"/>
          <a:lstStyle>
            <a:lvl1pPr marL="0" indent="0">
              <a:buNone/>
              <a:defRPr sz="9600" b="1"/>
            </a:lvl1pPr>
            <a:lvl2pPr marL="1828983" indent="0">
              <a:buNone/>
              <a:defRPr sz="8000" b="1"/>
            </a:lvl2pPr>
            <a:lvl3pPr marL="3657966" indent="0">
              <a:buNone/>
              <a:defRPr sz="7200" b="1"/>
            </a:lvl3pPr>
            <a:lvl4pPr marL="5486949" indent="0">
              <a:buNone/>
              <a:defRPr sz="6400" b="1"/>
            </a:lvl4pPr>
            <a:lvl5pPr marL="7315932" indent="0">
              <a:buNone/>
              <a:defRPr sz="6400" b="1"/>
            </a:lvl5pPr>
            <a:lvl6pPr marL="9144914" indent="0">
              <a:buNone/>
              <a:defRPr sz="6400" b="1"/>
            </a:lvl6pPr>
            <a:lvl7pPr marL="10973897" indent="0">
              <a:buNone/>
              <a:defRPr sz="6400" b="1"/>
            </a:lvl7pPr>
            <a:lvl8pPr marL="12802880" indent="0">
              <a:buNone/>
              <a:defRPr sz="6400" b="1"/>
            </a:lvl8pPr>
            <a:lvl9pPr marL="14631863" indent="0">
              <a:buNone/>
              <a:defRPr sz="6400" b="1"/>
            </a:lvl9pPr>
          </a:lstStyle>
          <a:p>
            <a:pPr lvl="0"/>
            <a:r>
              <a:rPr lang="de-DE"/>
              <a:t>Textmasterformat bearbeiten</a:t>
            </a:r>
          </a:p>
        </p:txBody>
      </p:sp>
      <p:sp>
        <p:nvSpPr>
          <p:cNvPr id="6" name="Inhaltsplatzhalter 5"/>
          <p:cNvSpPr>
            <a:spLocks noGrp="1"/>
          </p:cNvSpPr>
          <p:nvPr>
            <p:ph sz="quarter" idx="4"/>
          </p:nvPr>
        </p:nvSpPr>
        <p:spPr>
          <a:xfrm>
            <a:off x="23228355" y="8158299"/>
            <a:ext cx="20211681" cy="14821903"/>
          </a:xfrm>
        </p:spPr>
        <p:txBody>
          <a:bodyPr/>
          <a:lstStyle>
            <a:lvl1pPr>
              <a:defRPr sz="9600"/>
            </a:lvl1pPr>
            <a:lvl2pPr>
              <a:defRPr sz="8000"/>
            </a:lvl2pPr>
            <a:lvl3pPr>
              <a:defRPr sz="7200"/>
            </a:lvl3pPr>
            <a:lvl4pPr>
              <a:defRPr sz="6400"/>
            </a:lvl4pPr>
            <a:lvl5pPr>
              <a:defRPr sz="6400"/>
            </a:lvl5pPr>
            <a:lvl6pPr>
              <a:defRPr sz="6400"/>
            </a:lvl6pPr>
            <a:lvl7pPr>
              <a:defRPr sz="6400"/>
            </a:lvl7pPr>
            <a:lvl8pPr>
              <a:defRPr sz="6400"/>
            </a:lvl8pPr>
            <a:lvl9pPr>
              <a:defRPr sz="64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7A18124C-9CD7-4D28-9126-33789E03CF99}" type="datetimeFigureOut">
              <a:rPr lang="de-DE" smtClean="0"/>
              <a:t>01.11.2019</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53CC45DA-0D8A-445A-8EF8-F871A73D2CF7}" type="slidenum">
              <a:rPr lang="de-DE" smtClean="0"/>
              <a:t>‹#›</a:t>
            </a:fld>
            <a:endParaRPr lang="de-DE"/>
          </a:p>
        </p:txBody>
      </p:sp>
    </p:spTree>
    <p:extLst>
      <p:ext uri="{BB962C8B-B14F-4D97-AF65-F5344CB8AC3E}">
        <p14:creationId xmlns:p14="http://schemas.microsoft.com/office/powerpoint/2010/main" val="2254077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7A18124C-9CD7-4D28-9126-33789E03CF99}" type="datetimeFigureOut">
              <a:rPr lang="de-DE" smtClean="0"/>
              <a:t>01.11.2019</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53CC45DA-0D8A-445A-8EF8-F871A73D2CF7}" type="slidenum">
              <a:rPr lang="de-DE" smtClean="0"/>
              <a:t>‹#›</a:t>
            </a:fld>
            <a:endParaRPr lang="de-DE"/>
          </a:p>
        </p:txBody>
      </p:sp>
    </p:spTree>
    <p:extLst>
      <p:ext uri="{BB962C8B-B14F-4D97-AF65-F5344CB8AC3E}">
        <p14:creationId xmlns:p14="http://schemas.microsoft.com/office/powerpoint/2010/main" val="3101562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A18124C-9CD7-4D28-9126-33789E03CF99}" type="datetimeFigureOut">
              <a:rPr lang="de-DE" smtClean="0"/>
              <a:t>01.11.2019</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53CC45DA-0D8A-445A-8EF8-F871A73D2CF7}" type="slidenum">
              <a:rPr lang="de-DE" smtClean="0"/>
              <a:t>‹#›</a:t>
            </a:fld>
            <a:endParaRPr lang="de-DE"/>
          </a:p>
        </p:txBody>
      </p:sp>
    </p:spTree>
    <p:extLst>
      <p:ext uri="{BB962C8B-B14F-4D97-AF65-F5344CB8AC3E}">
        <p14:creationId xmlns:p14="http://schemas.microsoft.com/office/powerpoint/2010/main" val="2289167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286320" y="1024253"/>
            <a:ext cx="15043654" cy="4359033"/>
          </a:xfrm>
        </p:spPr>
        <p:txBody>
          <a:bodyPr anchor="b"/>
          <a:lstStyle>
            <a:lvl1pPr algn="l">
              <a:defRPr sz="8000" b="1"/>
            </a:lvl1pPr>
          </a:lstStyle>
          <a:p>
            <a:r>
              <a:rPr lang="de-DE"/>
              <a:t>Titelmasterformat durch Klicken bearbeiten</a:t>
            </a:r>
          </a:p>
        </p:txBody>
      </p:sp>
      <p:sp>
        <p:nvSpPr>
          <p:cNvPr id="3" name="Inhaltsplatzhalter 2"/>
          <p:cNvSpPr>
            <a:spLocks noGrp="1"/>
          </p:cNvSpPr>
          <p:nvPr>
            <p:ph idx="1"/>
          </p:nvPr>
        </p:nvSpPr>
        <p:spPr>
          <a:xfrm>
            <a:off x="17877733" y="1024255"/>
            <a:ext cx="25562300" cy="21955949"/>
          </a:xfrm>
        </p:spPr>
        <p:txBody>
          <a:bodyPr/>
          <a:lstStyle>
            <a:lvl1pPr>
              <a:defRPr sz="12800"/>
            </a:lvl1pPr>
            <a:lvl2pPr>
              <a:defRPr sz="11200"/>
            </a:lvl2pPr>
            <a:lvl3pPr>
              <a:defRPr sz="9600"/>
            </a:lvl3pPr>
            <a:lvl4pPr>
              <a:defRPr sz="8000"/>
            </a:lvl4pPr>
            <a:lvl5pPr>
              <a:defRPr sz="8000"/>
            </a:lvl5pPr>
            <a:lvl6pPr>
              <a:defRPr sz="8000"/>
            </a:lvl6pPr>
            <a:lvl7pPr>
              <a:defRPr sz="8000"/>
            </a:lvl7pPr>
            <a:lvl8pPr>
              <a:defRPr sz="8000"/>
            </a:lvl8pPr>
            <a:lvl9pPr>
              <a:defRPr sz="8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2286320" y="5383288"/>
            <a:ext cx="15043654" cy="17596916"/>
          </a:xfrm>
        </p:spPr>
        <p:txBody>
          <a:bodyPr/>
          <a:lstStyle>
            <a:lvl1pPr marL="0" indent="0">
              <a:buNone/>
              <a:defRPr sz="5600"/>
            </a:lvl1pPr>
            <a:lvl2pPr marL="1828983" indent="0">
              <a:buNone/>
              <a:defRPr sz="4800"/>
            </a:lvl2pPr>
            <a:lvl3pPr marL="3657966" indent="0">
              <a:buNone/>
              <a:defRPr sz="4000"/>
            </a:lvl3pPr>
            <a:lvl4pPr marL="5486949" indent="0">
              <a:buNone/>
              <a:defRPr sz="3600"/>
            </a:lvl4pPr>
            <a:lvl5pPr marL="7315932" indent="0">
              <a:buNone/>
              <a:defRPr sz="3600"/>
            </a:lvl5pPr>
            <a:lvl6pPr marL="9144914" indent="0">
              <a:buNone/>
              <a:defRPr sz="3600"/>
            </a:lvl6pPr>
            <a:lvl7pPr marL="10973897" indent="0">
              <a:buNone/>
              <a:defRPr sz="3600"/>
            </a:lvl7pPr>
            <a:lvl8pPr marL="12802880" indent="0">
              <a:buNone/>
              <a:defRPr sz="3600"/>
            </a:lvl8pPr>
            <a:lvl9pPr marL="14631863" indent="0">
              <a:buNone/>
              <a:defRPr sz="3600"/>
            </a:lvl9pPr>
          </a:lstStyle>
          <a:p>
            <a:pPr lvl="0"/>
            <a:r>
              <a:rPr lang="de-DE"/>
              <a:t>Textmasterformat bearbeiten</a:t>
            </a:r>
          </a:p>
        </p:txBody>
      </p:sp>
      <p:sp>
        <p:nvSpPr>
          <p:cNvPr id="5" name="Datumsplatzhalter 4"/>
          <p:cNvSpPr>
            <a:spLocks noGrp="1"/>
          </p:cNvSpPr>
          <p:nvPr>
            <p:ph type="dt" sz="half" idx="10"/>
          </p:nvPr>
        </p:nvSpPr>
        <p:spPr/>
        <p:txBody>
          <a:bodyPr/>
          <a:lstStyle/>
          <a:p>
            <a:fld id="{7A18124C-9CD7-4D28-9126-33789E03CF99}" type="datetimeFigureOut">
              <a:rPr lang="de-DE" smtClean="0"/>
              <a:t>01.11.2019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3CC45DA-0D8A-445A-8EF8-F871A73D2CF7}" type="slidenum">
              <a:rPr lang="de-DE" smtClean="0"/>
              <a:t>‹#›</a:t>
            </a:fld>
            <a:endParaRPr lang="de-DE"/>
          </a:p>
        </p:txBody>
      </p:sp>
    </p:spTree>
    <p:extLst>
      <p:ext uri="{BB962C8B-B14F-4D97-AF65-F5344CB8AC3E}">
        <p14:creationId xmlns:p14="http://schemas.microsoft.com/office/powerpoint/2010/main" val="189217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962684" y="18007807"/>
            <a:ext cx="27435810" cy="2125923"/>
          </a:xfrm>
        </p:spPr>
        <p:txBody>
          <a:bodyPr anchor="b"/>
          <a:lstStyle>
            <a:lvl1pPr algn="l">
              <a:defRPr sz="8000" b="1"/>
            </a:lvl1pPr>
          </a:lstStyle>
          <a:p>
            <a:r>
              <a:rPr lang="de-DE"/>
              <a:t>Titelmasterformat durch Klicken bearbeiten</a:t>
            </a:r>
          </a:p>
        </p:txBody>
      </p:sp>
      <p:sp>
        <p:nvSpPr>
          <p:cNvPr id="3" name="Bildplatzhalter 2"/>
          <p:cNvSpPr>
            <a:spLocks noGrp="1"/>
          </p:cNvSpPr>
          <p:nvPr>
            <p:ph type="pic" idx="1"/>
          </p:nvPr>
        </p:nvSpPr>
        <p:spPr>
          <a:xfrm>
            <a:off x="8962684" y="2298616"/>
            <a:ext cx="27435810" cy="15435263"/>
          </a:xfrm>
        </p:spPr>
        <p:txBody>
          <a:bodyPr/>
          <a:lstStyle>
            <a:lvl1pPr marL="0" indent="0">
              <a:buNone/>
              <a:defRPr sz="12800"/>
            </a:lvl1pPr>
            <a:lvl2pPr marL="1828983" indent="0">
              <a:buNone/>
              <a:defRPr sz="11200"/>
            </a:lvl2pPr>
            <a:lvl3pPr marL="3657966" indent="0">
              <a:buNone/>
              <a:defRPr sz="9600"/>
            </a:lvl3pPr>
            <a:lvl4pPr marL="5486949" indent="0">
              <a:buNone/>
              <a:defRPr sz="8000"/>
            </a:lvl4pPr>
            <a:lvl5pPr marL="7315932" indent="0">
              <a:buNone/>
              <a:defRPr sz="8000"/>
            </a:lvl5pPr>
            <a:lvl6pPr marL="9144914" indent="0">
              <a:buNone/>
              <a:defRPr sz="8000"/>
            </a:lvl6pPr>
            <a:lvl7pPr marL="10973897" indent="0">
              <a:buNone/>
              <a:defRPr sz="8000"/>
            </a:lvl7pPr>
            <a:lvl8pPr marL="12802880" indent="0">
              <a:buNone/>
              <a:defRPr sz="8000"/>
            </a:lvl8pPr>
            <a:lvl9pPr marL="14631863" indent="0">
              <a:buNone/>
              <a:defRPr sz="8000"/>
            </a:lvl9pPr>
          </a:lstStyle>
          <a:p>
            <a:endParaRPr lang="de-DE"/>
          </a:p>
        </p:txBody>
      </p:sp>
      <p:sp>
        <p:nvSpPr>
          <p:cNvPr id="4" name="Textplatzhalter 3"/>
          <p:cNvSpPr>
            <a:spLocks noGrp="1"/>
          </p:cNvSpPr>
          <p:nvPr>
            <p:ph type="body" sz="half" idx="2"/>
          </p:nvPr>
        </p:nvSpPr>
        <p:spPr>
          <a:xfrm>
            <a:off x="8962684" y="20133731"/>
            <a:ext cx="27435810" cy="3019164"/>
          </a:xfrm>
        </p:spPr>
        <p:txBody>
          <a:bodyPr/>
          <a:lstStyle>
            <a:lvl1pPr marL="0" indent="0">
              <a:buNone/>
              <a:defRPr sz="5600"/>
            </a:lvl1pPr>
            <a:lvl2pPr marL="1828983" indent="0">
              <a:buNone/>
              <a:defRPr sz="4800"/>
            </a:lvl2pPr>
            <a:lvl3pPr marL="3657966" indent="0">
              <a:buNone/>
              <a:defRPr sz="4000"/>
            </a:lvl3pPr>
            <a:lvl4pPr marL="5486949" indent="0">
              <a:buNone/>
              <a:defRPr sz="3600"/>
            </a:lvl4pPr>
            <a:lvl5pPr marL="7315932" indent="0">
              <a:buNone/>
              <a:defRPr sz="3600"/>
            </a:lvl5pPr>
            <a:lvl6pPr marL="9144914" indent="0">
              <a:buNone/>
              <a:defRPr sz="3600"/>
            </a:lvl6pPr>
            <a:lvl7pPr marL="10973897" indent="0">
              <a:buNone/>
              <a:defRPr sz="3600"/>
            </a:lvl7pPr>
            <a:lvl8pPr marL="12802880" indent="0">
              <a:buNone/>
              <a:defRPr sz="3600"/>
            </a:lvl8pPr>
            <a:lvl9pPr marL="14631863" indent="0">
              <a:buNone/>
              <a:defRPr sz="3600"/>
            </a:lvl9pPr>
          </a:lstStyle>
          <a:p>
            <a:pPr lvl="0"/>
            <a:r>
              <a:rPr lang="de-DE"/>
              <a:t>Textmasterformat bearbeiten</a:t>
            </a:r>
          </a:p>
        </p:txBody>
      </p:sp>
      <p:sp>
        <p:nvSpPr>
          <p:cNvPr id="5" name="Datumsplatzhalter 4"/>
          <p:cNvSpPr>
            <a:spLocks noGrp="1"/>
          </p:cNvSpPr>
          <p:nvPr>
            <p:ph type="dt" sz="half" idx="10"/>
          </p:nvPr>
        </p:nvSpPr>
        <p:spPr/>
        <p:txBody>
          <a:bodyPr/>
          <a:lstStyle/>
          <a:p>
            <a:fld id="{7A18124C-9CD7-4D28-9126-33789E03CF99}" type="datetimeFigureOut">
              <a:rPr lang="de-DE" smtClean="0"/>
              <a:t>01.11.2019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3CC45DA-0D8A-445A-8EF8-F871A73D2CF7}" type="slidenum">
              <a:rPr lang="de-DE" smtClean="0"/>
              <a:t>‹#›</a:t>
            </a:fld>
            <a:endParaRPr lang="de-DE"/>
          </a:p>
        </p:txBody>
      </p:sp>
    </p:spTree>
    <p:extLst>
      <p:ext uri="{BB962C8B-B14F-4D97-AF65-F5344CB8AC3E}">
        <p14:creationId xmlns:p14="http://schemas.microsoft.com/office/powerpoint/2010/main" val="102318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2286318" y="1030211"/>
            <a:ext cx="41153715" cy="4287573"/>
          </a:xfrm>
          <a:prstGeom prst="rect">
            <a:avLst/>
          </a:prstGeom>
        </p:spPr>
        <p:txBody>
          <a:bodyPr vert="horz" lIns="365797" tIns="182898" rIns="365797" bIns="182898" rtlCol="0" anchor="ctr">
            <a:normAutofit/>
          </a:bodyPr>
          <a:lstStyle/>
          <a:p>
            <a:r>
              <a:rPr lang="de-DE"/>
              <a:t>Titelmasterformat durch Klicken bearbeiten</a:t>
            </a:r>
          </a:p>
        </p:txBody>
      </p:sp>
      <p:sp>
        <p:nvSpPr>
          <p:cNvPr id="3" name="Textplatzhalter 2"/>
          <p:cNvSpPr>
            <a:spLocks noGrp="1"/>
          </p:cNvSpPr>
          <p:nvPr>
            <p:ph type="body" idx="1"/>
          </p:nvPr>
        </p:nvSpPr>
        <p:spPr>
          <a:xfrm>
            <a:off x="2286318" y="6002605"/>
            <a:ext cx="41153715" cy="16977600"/>
          </a:xfrm>
          <a:prstGeom prst="rect">
            <a:avLst/>
          </a:prstGeom>
        </p:spPr>
        <p:txBody>
          <a:bodyPr vert="horz" lIns="365797" tIns="182898" rIns="365797" bIns="182898"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2286318" y="23843673"/>
            <a:ext cx="10669481" cy="1369641"/>
          </a:xfrm>
          <a:prstGeom prst="rect">
            <a:avLst/>
          </a:prstGeom>
        </p:spPr>
        <p:txBody>
          <a:bodyPr vert="horz" lIns="365797" tIns="182898" rIns="365797" bIns="182898" rtlCol="0" anchor="ctr"/>
          <a:lstStyle>
            <a:lvl1pPr algn="l">
              <a:defRPr sz="4800">
                <a:solidFill>
                  <a:schemeClr val="tx1">
                    <a:tint val="75000"/>
                  </a:schemeClr>
                </a:solidFill>
              </a:defRPr>
            </a:lvl1pPr>
          </a:lstStyle>
          <a:p>
            <a:fld id="{7A18124C-9CD7-4D28-9126-33789E03CF99}" type="datetimeFigureOut">
              <a:rPr lang="de-DE" smtClean="0"/>
              <a:t>01.11.2019</a:t>
            </a:fld>
            <a:endParaRPr lang="de-DE"/>
          </a:p>
        </p:txBody>
      </p:sp>
      <p:sp>
        <p:nvSpPr>
          <p:cNvPr id="5" name="Fußzeilenplatzhalter 4"/>
          <p:cNvSpPr>
            <a:spLocks noGrp="1"/>
          </p:cNvSpPr>
          <p:nvPr>
            <p:ph type="ftr" sz="quarter" idx="3"/>
          </p:nvPr>
        </p:nvSpPr>
        <p:spPr>
          <a:xfrm>
            <a:off x="15623171" y="23843673"/>
            <a:ext cx="14480010" cy="1369641"/>
          </a:xfrm>
          <a:prstGeom prst="rect">
            <a:avLst/>
          </a:prstGeom>
        </p:spPr>
        <p:txBody>
          <a:bodyPr vert="horz" lIns="365797" tIns="182898" rIns="365797" bIns="182898" rtlCol="0" anchor="ctr"/>
          <a:lstStyle>
            <a:lvl1pPr algn="ctr">
              <a:defRPr sz="48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32770552" y="23843673"/>
            <a:ext cx="10669481" cy="1369641"/>
          </a:xfrm>
          <a:prstGeom prst="rect">
            <a:avLst/>
          </a:prstGeom>
        </p:spPr>
        <p:txBody>
          <a:bodyPr vert="horz" lIns="365797" tIns="182898" rIns="365797" bIns="182898" rtlCol="0" anchor="ctr"/>
          <a:lstStyle>
            <a:lvl1pPr algn="r">
              <a:defRPr sz="4800">
                <a:solidFill>
                  <a:schemeClr val="tx1">
                    <a:tint val="75000"/>
                  </a:schemeClr>
                </a:solidFill>
              </a:defRPr>
            </a:lvl1pPr>
          </a:lstStyle>
          <a:p>
            <a:fld id="{53CC45DA-0D8A-445A-8EF8-F871A73D2CF7}" type="slidenum">
              <a:rPr lang="de-DE" smtClean="0"/>
              <a:t>‹#›</a:t>
            </a:fld>
            <a:endParaRPr lang="de-DE"/>
          </a:p>
        </p:txBody>
      </p:sp>
    </p:spTree>
    <p:extLst>
      <p:ext uri="{BB962C8B-B14F-4D97-AF65-F5344CB8AC3E}">
        <p14:creationId xmlns:p14="http://schemas.microsoft.com/office/powerpoint/2010/main" val="1074130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657966" rtl="0" eaLnBrk="1" latinLnBrk="0" hangingPunct="1">
        <a:spcBef>
          <a:spcPct val="0"/>
        </a:spcBef>
        <a:buNone/>
        <a:defRPr sz="17600" kern="1200">
          <a:solidFill>
            <a:schemeClr val="tx1"/>
          </a:solidFill>
          <a:latin typeface="+mj-lt"/>
          <a:ea typeface="+mj-ea"/>
          <a:cs typeface="+mj-cs"/>
        </a:defRPr>
      </a:lvl1pPr>
    </p:titleStyle>
    <p:bodyStyle>
      <a:lvl1pPr marL="1371737" indent="-1371737" algn="l" defTabSz="3657966" rtl="0" eaLnBrk="1" latinLnBrk="0" hangingPunct="1">
        <a:spcBef>
          <a:spcPct val="20000"/>
        </a:spcBef>
        <a:buFont typeface="Arial" panose="020B0604020202020204" pitchFamily="34" charset="0"/>
        <a:buChar char="•"/>
        <a:defRPr sz="12800" kern="1200">
          <a:solidFill>
            <a:schemeClr val="tx1"/>
          </a:solidFill>
          <a:latin typeface="+mn-lt"/>
          <a:ea typeface="+mn-ea"/>
          <a:cs typeface="+mn-cs"/>
        </a:defRPr>
      </a:lvl1pPr>
      <a:lvl2pPr marL="2972097" indent="-1143114" algn="l" defTabSz="3657966" rtl="0" eaLnBrk="1" latinLnBrk="0" hangingPunct="1">
        <a:spcBef>
          <a:spcPct val="20000"/>
        </a:spcBef>
        <a:buFont typeface="Arial" panose="020B0604020202020204" pitchFamily="34" charset="0"/>
        <a:buChar char="–"/>
        <a:defRPr sz="11200" kern="1200">
          <a:solidFill>
            <a:schemeClr val="tx1"/>
          </a:solidFill>
          <a:latin typeface="+mn-lt"/>
          <a:ea typeface="+mn-ea"/>
          <a:cs typeface="+mn-cs"/>
        </a:defRPr>
      </a:lvl2pPr>
      <a:lvl3pPr marL="4572457" indent="-914491" algn="l" defTabSz="3657966"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3pPr>
      <a:lvl4pPr marL="6401440" indent="-914491" algn="l" defTabSz="3657966" rtl="0" eaLnBrk="1" latinLnBrk="0" hangingPunct="1">
        <a:spcBef>
          <a:spcPct val="20000"/>
        </a:spcBef>
        <a:buFont typeface="Arial" panose="020B0604020202020204" pitchFamily="34" charset="0"/>
        <a:buChar char="–"/>
        <a:defRPr sz="8000" kern="1200">
          <a:solidFill>
            <a:schemeClr val="tx1"/>
          </a:solidFill>
          <a:latin typeface="+mn-lt"/>
          <a:ea typeface="+mn-ea"/>
          <a:cs typeface="+mn-cs"/>
        </a:defRPr>
      </a:lvl4pPr>
      <a:lvl5pPr marL="8230423" indent="-914491" algn="l" defTabSz="3657966" rtl="0" eaLnBrk="1" latinLnBrk="0" hangingPunct="1">
        <a:spcBef>
          <a:spcPct val="20000"/>
        </a:spcBef>
        <a:buFont typeface="Arial" panose="020B0604020202020204" pitchFamily="34" charset="0"/>
        <a:buChar char="»"/>
        <a:defRPr sz="8000" kern="1200">
          <a:solidFill>
            <a:schemeClr val="tx1"/>
          </a:solidFill>
          <a:latin typeface="+mn-lt"/>
          <a:ea typeface="+mn-ea"/>
          <a:cs typeface="+mn-cs"/>
        </a:defRPr>
      </a:lvl5pPr>
      <a:lvl6pPr marL="10059406" indent="-914491" algn="l" defTabSz="3657966" rtl="0" eaLnBrk="1" latinLnBrk="0" hangingPunct="1">
        <a:spcBef>
          <a:spcPct val="20000"/>
        </a:spcBef>
        <a:buFont typeface="Arial" panose="020B0604020202020204" pitchFamily="34" charset="0"/>
        <a:buChar char="•"/>
        <a:defRPr sz="8000" kern="1200">
          <a:solidFill>
            <a:schemeClr val="tx1"/>
          </a:solidFill>
          <a:latin typeface="+mn-lt"/>
          <a:ea typeface="+mn-ea"/>
          <a:cs typeface="+mn-cs"/>
        </a:defRPr>
      </a:lvl6pPr>
      <a:lvl7pPr marL="11888389" indent="-914491" algn="l" defTabSz="3657966" rtl="0" eaLnBrk="1" latinLnBrk="0" hangingPunct="1">
        <a:spcBef>
          <a:spcPct val="20000"/>
        </a:spcBef>
        <a:buFont typeface="Arial" panose="020B0604020202020204" pitchFamily="34" charset="0"/>
        <a:buChar char="•"/>
        <a:defRPr sz="8000" kern="1200">
          <a:solidFill>
            <a:schemeClr val="tx1"/>
          </a:solidFill>
          <a:latin typeface="+mn-lt"/>
          <a:ea typeface="+mn-ea"/>
          <a:cs typeface="+mn-cs"/>
        </a:defRPr>
      </a:lvl7pPr>
      <a:lvl8pPr marL="13717372" indent="-914491" algn="l" defTabSz="3657966" rtl="0" eaLnBrk="1" latinLnBrk="0" hangingPunct="1">
        <a:spcBef>
          <a:spcPct val="20000"/>
        </a:spcBef>
        <a:buFont typeface="Arial" panose="020B0604020202020204" pitchFamily="34" charset="0"/>
        <a:buChar char="•"/>
        <a:defRPr sz="8000" kern="1200">
          <a:solidFill>
            <a:schemeClr val="tx1"/>
          </a:solidFill>
          <a:latin typeface="+mn-lt"/>
          <a:ea typeface="+mn-ea"/>
          <a:cs typeface="+mn-cs"/>
        </a:defRPr>
      </a:lvl8pPr>
      <a:lvl9pPr marL="15546354" indent="-914491" algn="l" defTabSz="3657966" rtl="0" eaLnBrk="1" latinLnBrk="0" hangingPunct="1">
        <a:spcBef>
          <a:spcPct val="20000"/>
        </a:spcBef>
        <a:buFont typeface="Arial" panose="020B0604020202020204" pitchFamily="34" charset="0"/>
        <a:buChar char="•"/>
        <a:defRPr sz="8000" kern="1200">
          <a:solidFill>
            <a:schemeClr val="tx1"/>
          </a:solidFill>
          <a:latin typeface="+mn-lt"/>
          <a:ea typeface="+mn-ea"/>
          <a:cs typeface="+mn-cs"/>
        </a:defRPr>
      </a:lvl9pPr>
    </p:bodyStyle>
    <p:otherStyle>
      <a:defPPr>
        <a:defRPr lang="de-DE"/>
      </a:defPPr>
      <a:lvl1pPr marL="0" algn="l" defTabSz="3657966" rtl="0" eaLnBrk="1" latinLnBrk="0" hangingPunct="1">
        <a:defRPr sz="7200" kern="1200">
          <a:solidFill>
            <a:schemeClr val="tx1"/>
          </a:solidFill>
          <a:latin typeface="+mn-lt"/>
          <a:ea typeface="+mn-ea"/>
          <a:cs typeface="+mn-cs"/>
        </a:defRPr>
      </a:lvl1pPr>
      <a:lvl2pPr marL="1828983" algn="l" defTabSz="3657966" rtl="0" eaLnBrk="1" latinLnBrk="0" hangingPunct="1">
        <a:defRPr sz="7200" kern="1200">
          <a:solidFill>
            <a:schemeClr val="tx1"/>
          </a:solidFill>
          <a:latin typeface="+mn-lt"/>
          <a:ea typeface="+mn-ea"/>
          <a:cs typeface="+mn-cs"/>
        </a:defRPr>
      </a:lvl2pPr>
      <a:lvl3pPr marL="3657966" algn="l" defTabSz="3657966" rtl="0" eaLnBrk="1" latinLnBrk="0" hangingPunct="1">
        <a:defRPr sz="7200" kern="1200">
          <a:solidFill>
            <a:schemeClr val="tx1"/>
          </a:solidFill>
          <a:latin typeface="+mn-lt"/>
          <a:ea typeface="+mn-ea"/>
          <a:cs typeface="+mn-cs"/>
        </a:defRPr>
      </a:lvl3pPr>
      <a:lvl4pPr marL="5486949" algn="l" defTabSz="3657966" rtl="0" eaLnBrk="1" latinLnBrk="0" hangingPunct="1">
        <a:defRPr sz="7200" kern="1200">
          <a:solidFill>
            <a:schemeClr val="tx1"/>
          </a:solidFill>
          <a:latin typeface="+mn-lt"/>
          <a:ea typeface="+mn-ea"/>
          <a:cs typeface="+mn-cs"/>
        </a:defRPr>
      </a:lvl4pPr>
      <a:lvl5pPr marL="7315932" algn="l" defTabSz="3657966" rtl="0" eaLnBrk="1" latinLnBrk="0" hangingPunct="1">
        <a:defRPr sz="7200" kern="1200">
          <a:solidFill>
            <a:schemeClr val="tx1"/>
          </a:solidFill>
          <a:latin typeface="+mn-lt"/>
          <a:ea typeface="+mn-ea"/>
          <a:cs typeface="+mn-cs"/>
        </a:defRPr>
      </a:lvl5pPr>
      <a:lvl6pPr marL="9144914" algn="l" defTabSz="3657966" rtl="0" eaLnBrk="1" latinLnBrk="0" hangingPunct="1">
        <a:defRPr sz="7200" kern="1200">
          <a:solidFill>
            <a:schemeClr val="tx1"/>
          </a:solidFill>
          <a:latin typeface="+mn-lt"/>
          <a:ea typeface="+mn-ea"/>
          <a:cs typeface="+mn-cs"/>
        </a:defRPr>
      </a:lvl6pPr>
      <a:lvl7pPr marL="10973897" algn="l" defTabSz="3657966" rtl="0" eaLnBrk="1" latinLnBrk="0" hangingPunct="1">
        <a:defRPr sz="7200" kern="1200">
          <a:solidFill>
            <a:schemeClr val="tx1"/>
          </a:solidFill>
          <a:latin typeface="+mn-lt"/>
          <a:ea typeface="+mn-ea"/>
          <a:cs typeface="+mn-cs"/>
        </a:defRPr>
      </a:lvl7pPr>
      <a:lvl8pPr marL="12802880" algn="l" defTabSz="3657966" rtl="0" eaLnBrk="1" latinLnBrk="0" hangingPunct="1">
        <a:defRPr sz="7200" kern="1200">
          <a:solidFill>
            <a:schemeClr val="tx1"/>
          </a:solidFill>
          <a:latin typeface="+mn-lt"/>
          <a:ea typeface="+mn-ea"/>
          <a:cs typeface="+mn-cs"/>
        </a:defRPr>
      </a:lvl8pPr>
      <a:lvl9pPr marL="14631863" algn="l" defTabSz="3657966" rtl="0" eaLnBrk="1" latinLnBrk="0" hangingPunct="1">
        <a:defRPr sz="7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 name="Rectangle 34"/>
          <p:cNvSpPr/>
          <p:nvPr/>
        </p:nvSpPr>
        <p:spPr>
          <a:xfrm>
            <a:off x="30857671" y="8326215"/>
            <a:ext cx="14472000" cy="4608511"/>
          </a:xfrm>
          <a:prstGeom prst="rect">
            <a:avLst/>
          </a:prstGeom>
          <a:solidFill>
            <a:srgbClr val="F4ECDF"/>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sz="7200" dirty="0"/>
          </a:p>
        </p:txBody>
      </p:sp>
      <p:graphicFrame>
        <p:nvGraphicFramePr>
          <p:cNvPr id="420" name="Tabelle 419"/>
          <p:cNvGraphicFramePr>
            <a:graphicFrameLocks noGrp="1"/>
          </p:cNvGraphicFramePr>
          <p:nvPr>
            <p:extLst>
              <p:ext uri="{D42A27DB-BD31-4B8C-83A1-F6EECF244321}">
                <p14:modId xmlns:p14="http://schemas.microsoft.com/office/powerpoint/2010/main" val="3307714030"/>
              </p:ext>
            </p:extLst>
          </p:nvPr>
        </p:nvGraphicFramePr>
        <p:xfrm>
          <a:off x="30856063" y="8370151"/>
          <a:ext cx="14473608" cy="4451418"/>
        </p:xfrm>
        <a:graphic>
          <a:graphicData uri="http://schemas.openxmlformats.org/drawingml/2006/table">
            <a:tbl>
              <a:tblPr firstRow="1" bandRow="1">
                <a:tableStyleId>{8EC20E35-A176-4012-BC5E-935CFFF8708E}</a:tableStyleId>
              </a:tblPr>
              <a:tblGrid>
                <a:gridCol w="3276364">
                  <a:extLst>
                    <a:ext uri="{9D8B030D-6E8A-4147-A177-3AD203B41FA5}">
                      <a16:colId xmlns:a16="http://schemas.microsoft.com/office/drawing/2014/main" val="20000"/>
                    </a:ext>
                  </a:extLst>
                </a:gridCol>
                <a:gridCol w="3276364">
                  <a:extLst>
                    <a:ext uri="{9D8B030D-6E8A-4147-A177-3AD203B41FA5}">
                      <a16:colId xmlns:a16="http://schemas.microsoft.com/office/drawing/2014/main" val="20001"/>
                    </a:ext>
                  </a:extLst>
                </a:gridCol>
                <a:gridCol w="2592288">
                  <a:extLst>
                    <a:ext uri="{9D8B030D-6E8A-4147-A177-3AD203B41FA5}">
                      <a16:colId xmlns:a16="http://schemas.microsoft.com/office/drawing/2014/main" val="20002"/>
                    </a:ext>
                  </a:extLst>
                </a:gridCol>
                <a:gridCol w="2592288">
                  <a:extLst>
                    <a:ext uri="{9D8B030D-6E8A-4147-A177-3AD203B41FA5}">
                      <a16:colId xmlns:a16="http://schemas.microsoft.com/office/drawing/2014/main" val="20003"/>
                    </a:ext>
                  </a:extLst>
                </a:gridCol>
                <a:gridCol w="2736304">
                  <a:extLst>
                    <a:ext uri="{9D8B030D-6E8A-4147-A177-3AD203B41FA5}">
                      <a16:colId xmlns:a16="http://schemas.microsoft.com/office/drawing/2014/main" val="20004"/>
                    </a:ext>
                  </a:extLst>
                </a:gridCol>
              </a:tblGrid>
              <a:tr h="501380">
                <a:tc gridSpan="2">
                  <a:txBody>
                    <a:bodyPr/>
                    <a:lstStyle/>
                    <a:p>
                      <a:pPr marL="0" marR="0" indent="0" algn="l" defTabSz="4320371" rtl="0" eaLnBrk="1" fontAlgn="auto" latinLnBrk="0" hangingPunct="1">
                        <a:lnSpc>
                          <a:spcPct val="100000"/>
                        </a:lnSpc>
                        <a:spcBef>
                          <a:spcPts val="0"/>
                        </a:spcBef>
                        <a:spcAft>
                          <a:spcPts val="0"/>
                        </a:spcAft>
                        <a:buClrTx/>
                        <a:buSzTx/>
                        <a:buFontTx/>
                        <a:buNone/>
                        <a:tabLst/>
                        <a:defRPr/>
                      </a:pPr>
                      <a:r>
                        <a:rPr lang="en-US" sz="2000" b="1" dirty="0">
                          <a:solidFill>
                            <a:srgbClr val="2E318A"/>
                          </a:solidFill>
                        </a:rPr>
                        <a:t>Table 3. Weight changes at month 12 </a:t>
                      </a:r>
                      <a:r>
                        <a:rPr lang="en-US" sz="1800" b="0" dirty="0">
                          <a:solidFill>
                            <a:srgbClr val="2E318A"/>
                          </a:solidFill>
                        </a:rPr>
                        <a:t>(observed</a:t>
                      </a:r>
                      <a:r>
                        <a:rPr lang="en-US" sz="1800" b="0" baseline="0" dirty="0">
                          <a:solidFill>
                            <a:srgbClr val="2E318A"/>
                          </a:solidFill>
                        </a:rPr>
                        <a:t> data)</a:t>
                      </a:r>
                      <a:endParaRPr lang="en-US" sz="1800" b="0" dirty="0">
                        <a:solidFill>
                          <a:srgbClr val="2E318A"/>
                        </a:solidFill>
                      </a:endParaRPr>
                    </a:p>
                  </a:txBody>
                  <a:tcPr marL="54187" marR="54187" marT="68580" marB="68580" anchor="ctr">
                    <a:lnL w="12700" cap="flat" cmpd="sng" algn="ctr">
                      <a:noFill/>
                      <a:prstDash val="solid"/>
                      <a:round/>
                      <a:headEnd type="none" w="med" len="med"/>
                      <a:tailEnd type="none" w="med" len="med"/>
                    </a:lnL>
                    <a:lnR>
                      <a:noFill/>
                    </a:lnR>
                    <a:lnT w="25400" cmpd="sng">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de-DE"/>
                    </a:p>
                  </a:txBody>
                  <a:tcPr/>
                </a:tc>
                <a:tc>
                  <a:txBody>
                    <a:bodyPr/>
                    <a:lstStyle/>
                    <a:p>
                      <a:pPr marL="0" algn="ctr" defTabSz="3135020" rtl="0" eaLnBrk="1" latinLnBrk="0" hangingPunct="1"/>
                      <a:r>
                        <a:rPr lang="en-US" sz="2000" b="1" kern="1200" dirty="0">
                          <a:solidFill>
                            <a:schemeClr val="lt1"/>
                          </a:solidFill>
                          <a:latin typeface="+mn-lt"/>
                          <a:ea typeface="+mn-ea"/>
                          <a:cs typeface="+mn-cs"/>
                        </a:rPr>
                        <a:t>Overall</a:t>
                      </a:r>
                    </a:p>
                  </a:txBody>
                  <a:tcPr marL="54187" marR="54187" marT="68580" marB="6858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solidFill>
                      <a:srgbClr val="2E318A"/>
                    </a:solidFill>
                  </a:tcPr>
                </a:tc>
                <a:tc>
                  <a:txBody>
                    <a:bodyPr/>
                    <a:lstStyle/>
                    <a:p>
                      <a:pPr marL="0" algn="ctr" defTabSz="3135020" rtl="0" eaLnBrk="1" latinLnBrk="0" hangingPunct="1"/>
                      <a:r>
                        <a:rPr lang="en-US" sz="2000" b="1" kern="1200" dirty="0">
                          <a:solidFill>
                            <a:schemeClr val="lt1"/>
                          </a:solidFill>
                          <a:latin typeface="+mn-lt"/>
                          <a:ea typeface="+mn-ea"/>
                          <a:cs typeface="+mn-cs"/>
                        </a:rPr>
                        <a:t>TN</a:t>
                      </a:r>
                    </a:p>
                  </a:txBody>
                  <a:tcPr marL="54187" marR="54187"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solidFill>
                      <a:srgbClr val="2E318A"/>
                    </a:solidFill>
                  </a:tcPr>
                </a:tc>
                <a:tc>
                  <a:txBody>
                    <a:bodyPr/>
                    <a:lstStyle/>
                    <a:p>
                      <a:pPr marL="0" algn="ctr" defTabSz="3135020" rtl="0" eaLnBrk="1" latinLnBrk="0" hangingPunct="1"/>
                      <a:r>
                        <a:rPr lang="en-US" sz="2000" b="1" kern="1200" dirty="0">
                          <a:solidFill>
                            <a:schemeClr val="lt1"/>
                          </a:solidFill>
                          <a:latin typeface="+mn-lt"/>
                          <a:ea typeface="+mn-ea"/>
                          <a:cs typeface="+mn-cs"/>
                        </a:rPr>
                        <a:t>TE</a:t>
                      </a:r>
                    </a:p>
                  </a:txBody>
                  <a:tcPr marL="54187" marR="54187"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solidFill>
                      <a:srgbClr val="2E318A"/>
                    </a:solidFill>
                  </a:tcPr>
                </a:tc>
                <a:extLst>
                  <a:ext uri="{0D108BD9-81ED-4DB2-BD59-A6C34878D82A}">
                    <a16:rowId xmlns:a16="http://schemas.microsoft.com/office/drawing/2014/main" val="10000"/>
                  </a:ext>
                </a:extLst>
              </a:tr>
              <a:tr h="283708">
                <a:tc gridSpan="2">
                  <a:txBody>
                    <a:bodyPr/>
                    <a:lstStyle/>
                    <a:p>
                      <a:r>
                        <a:rPr lang="en-US" sz="2000" b="0" kern="1200" baseline="0" dirty="0">
                          <a:solidFill>
                            <a:schemeClr val="tx1"/>
                          </a:solidFill>
                          <a:latin typeface="+mn-lt"/>
                          <a:ea typeface="+mn-ea"/>
                          <a:cs typeface="+mn-cs"/>
                        </a:rPr>
                        <a:t>Weight change, kg, mean/median (IQR) [n]</a:t>
                      </a:r>
                    </a:p>
                  </a:txBody>
                  <a:tcPr marL="68580" marR="68580" marT="0" marB="0" anchor="ctr">
                    <a:lnL w="12700" cap="flat" cmpd="sng" algn="ctr">
                      <a:noFill/>
                      <a:prstDash val="solid"/>
                      <a:round/>
                      <a:headEnd type="none" w="med" len="med"/>
                      <a:tailEnd type="none" w="med" len="med"/>
                    </a:lnL>
                    <a:lnR>
                      <a:noFill/>
                    </a:lnR>
                    <a:lnT w="12700" cap="flat" cmpd="sng" algn="ctr">
                      <a:solidFill>
                        <a:srgbClr val="2E318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de-DE"/>
                    </a:p>
                  </a:txBody>
                  <a:tcPr/>
                </a:tc>
                <a:tc>
                  <a:txBody>
                    <a:bodyPr/>
                    <a:lstStyle/>
                    <a:p>
                      <a:pPr algn="ctr">
                        <a:lnSpc>
                          <a:spcPct val="115000"/>
                        </a:lnSpc>
                        <a:spcAft>
                          <a:spcPts val="0"/>
                        </a:spcAft>
                      </a:pPr>
                      <a:r>
                        <a:rPr lang="en-US" sz="2000" dirty="0">
                          <a:solidFill>
                            <a:schemeClr val="tx1"/>
                          </a:solidFill>
                          <a:effectLst/>
                          <a:latin typeface="+mn-lt"/>
                          <a:ea typeface="Calibri"/>
                          <a:cs typeface="Times New Roman"/>
                        </a:rPr>
                        <a:t>1.6/1.0 (0.0 – 4.0) [174]</a:t>
                      </a:r>
                      <a:endParaRPr lang="de-DE" sz="2000" dirty="0">
                        <a:solidFill>
                          <a:schemeClr val="tx1"/>
                        </a:solidFill>
                        <a:effectLst/>
                        <a:latin typeface="+mn-lt"/>
                        <a:ea typeface="Calibri"/>
                        <a:cs typeface="Times New Roman"/>
                      </a:endParaRPr>
                    </a:p>
                  </a:txBody>
                  <a:tcPr marL="68580" marR="68580" marT="0" marB="0" anchor="ctr">
                    <a:lnL>
                      <a:noFill/>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kern="1200" dirty="0">
                          <a:solidFill>
                            <a:schemeClr val="tx1"/>
                          </a:solidFill>
                          <a:effectLst/>
                          <a:latin typeface="+mn-lt"/>
                          <a:ea typeface="Calibri"/>
                          <a:cs typeface="Times New Roman"/>
                        </a:rPr>
                        <a:t>1.1/1.0 (-0.5 – 3.0) [36]</a:t>
                      </a:r>
                      <a:endParaRPr lang="de-DE" sz="2000" kern="1200" dirty="0">
                        <a:solidFill>
                          <a:schemeClr val="tx1"/>
                        </a:solidFill>
                        <a:effectLst/>
                        <a:latin typeface="+mn-lt"/>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kern="1200" dirty="0">
                          <a:solidFill>
                            <a:schemeClr val="tx1"/>
                          </a:solidFill>
                          <a:effectLst/>
                          <a:latin typeface="+mn-lt"/>
                          <a:ea typeface="Calibri"/>
                          <a:cs typeface="Times New Roman"/>
                        </a:rPr>
                        <a:t>1.7/1.0 (0.0 – 4.0) [138]</a:t>
                      </a:r>
                      <a:endParaRPr lang="de-DE" sz="2000" kern="1200" dirty="0">
                        <a:solidFill>
                          <a:schemeClr val="tx1"/>
                        </a:solidFill>
                        <a:effectLst/>
                        <a:latin typeface="+mn-lt"/>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83708">
                <a:tc gridSpan="2">
                  <a:txBody>
                    <a:bodyPr/>
                    <a:lstStyle/>
                    <a:p>
                      <a:r>
                        <a:rPr lang="en-US" sz="2000" b="0" kern="1200" baseline="0" dirty="0">
                          <a:solidFill>
                            <a:schemeClr val="tx1"/>
                          </a:solidFill>
                          <a:latin typeface="+mn-lt"/>
                          <a:ea typeface="+mn-ea"/>
                          <a:cs typeface="+mn-cs"/>
                        </a:rPr>
                        <a:t>Weight change ≥5%, n(%)</a:t>
                      </a:r>
                    </a:p>
                  </a:txBody>
                  <a:tcPr marL="68580" marR="68580" marT="0" marB="0"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de-DE"/>
                    </a:p>
                  </a:txBody>
                  <a:tcPr/>
                </a:tc>
                <a:tc>
                  <a:txBody>
                    <a:bodyPr/>
                    <a:lstStyle/>
                    <a:p>
                      <a:pPr algn="ctr">
                        <a:lnSpc>
                          <a:spcPct val="115000"/>
                        </a:lnSpc>
                        <a:spcAft>
                          <a:spcPts val="0"/>
                        </a:spcAft>
                      </a:pPr>
                      <a:r>
                        <a:rPr lang="de-DE" sz="2000" dirty="0">
                          <a:solidFill>
                            <a:schemeClr val="tx1"/>
                          </a:solidFill>
                          <a:effectLst/>
                          <a:latin typeface="+mn-lt"/>
                          <a:ea typeface="Calibri"/>
                          <a:cs typeface="Times New Roman"/>
                        </a:rPr>
                        <a:t>44 (25.3)</a:t>
                      </a: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de-DE" sz="2000" kern="1200" dirty="0">
                          <a:solidFill>
                            <a:schemeClr val="tx1"/>
                          </a:solidFill>
                          <a:effectLst/>
                          <a:latin typeface="+mn-lt"/>
                          <a:ea typeface="Calibri"/>
                          <a:cs typeface="Times New Roman"/>
                        </a:rPr>
                        <a:t>8 (22.2)</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de-DE" sz="2000" kern="1200" dirty="0">
                          <a:solidFill>
                            <a:schemeClr val="tx1"/>
                          </a:solidFill>
                          <a:effectLst/>
                          <a:latin typeface="+mn-lt"/>
                          <a:ea typeface="Calibri"/>
                          <a:cs typeface="Times New Roman"/>
                        </a:rPr>
                        <a:t>36 (26.1)</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83708">
                <a:tc gridSpan="2">
                  <a:txBody>
                    <a:bodyPr/>
                    <a:lstStyle/>
                    <a:p>
                      <a:pPr marL="0" marR="0" indent="0" algn="l" defTabSz="3657966" rtl="0" eaLnBrk="1" fontAlgn="auto" latinLnBrk="0" hangingPunct="1">
                        <a:lnSpc>
                          <a:spcPct val="100000"/>
                        </a:lnSpc>
                        <a:spcBef>
                          <a:spcPts val="0"/>
                        </a:spcBef>
                        <a:spcAft>
                          <a:spcPts val="0"/>
                        </a:spcAft>
                        <a:buClrTx/>
                        <a:buSzTx/>
                        <a:buFontTx/>
                        <a:buNone/>
                        <a:tabLst/>
                        <a:defRPr/>
                      </a:pPr>
                      <a:r>
                        <a:rPr lang="en-US" sz="2000" b="0" kern="1200" baseline="0" dirty="0">
                          <a:solidFill>
                            <a:schemeClr val="tx1"/>
                          </a:solidFill>
                          <a:latin typeface="+mn-lt"/>
                          <a:ea typeface="+mn-ea"/>
                          <a:cs typeface="+mn-cs"/>
                        </a:rPr>
                        <a:t>Change in BMI, kg/m</a:t>
                      </a:r>
                      <a:r>
                        <a:rPr lang="en-US" sz="2000" b="0" strike="noStrike" kern="1200" baseline="30000" dirty="0">
                          <a:solidFill>
                            <a:schemeClr val="tx1"/>
                          </a:solidFill>
                          <a:latin typeface="+mn-lt"/>
                          <a:ea typeface="+mn-ea"/>
                          <a:cs typeface="+mn-cs"/>
                        </a:rPr>
                        <a:t>2</a:t>
                      </a:r>
                      <a:r>
                        <a:rPr lang="en-US" sz="2000" b="0" kern="1200" baseline="0" dirty="0">
                          <a:solidFill>
                            <a:schemeClr val="tx1"/>
                          </a:solidFill>
                          <a:latin typeface="+mn-lt"/>
                          <a:ea typeface="+mn-ea"/>
                          <a:cs typeface="+mn-cs"/>
                        </a:rPr>
                        <a:t>; mean/median (IQR) [n]</a:t>
                      </a:r>
                    </a:p>
                  </a:txBody>
                  <a:tcPr marL="68580" marR="68580" marT="0" marB="0"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de-DE"/>
                    </a:p>
                  </a:txBody>
                  <a:tcPr/>
                </a:tc>
                <a:tc>
                  <a:txBody>
                    <a:bodyPr/>
                    <a:lstStyle/>
                    <a:p>
                      <a:pPr algn="ctr">
                        <a:lnSpc>
                          <a:spcPct val="115000"/>
                        </a:lnSpc>
                        <a:spcAft>
                          <a:spcPts val="0"/>
                        </a:spcAft>
                      </a:pPr>
                      <a:r>
                        <a:rPr lang="de-DE" sz="2000" dirty="0">
                          <a:solidFill>
                            <a:schemeClr val="tx1"/>
                          </a:solidFill>
                          <a:effectLst/>
                          <a:latin typeface="+mn-lt"/>
                          <a:ea typeface="Calibri"/>
                          <a:cs typeface="Times New Roman"/>
                        </a:rPr>
                        <a:t>0.5/0.4 (-0.1-1.3) [167]</a:t>
                      </a: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de-DE" sz="2000" kern="1200" dirty="0">
                          <a:solidFill>
                            <a:schemeClr val="tx1"/>
                          </a:solidFill>
                          <a:effectLst/>
                          <a:latin typeface="+mn-lt"/>
                          <a:ea typeface="Calibri"/>
                          <a:cs typeface="Times New Roman"/>
                        </a:rPr>
                        <a:t>0.4/0.3 (-0.3-1.1) [35]</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de-DE" sz="2000" kern="1200" dirty="0">
                          <a:solidFill>
                            <a:schemeClr val="tx1"/>
                          </a:solidFill>
                          <a:effectLst/>
                          <a:latin typeface="+mn-lt"/>
                          <a:ea typeface="Calibri"/>
                          <a:cs typeface="Times New Roman"/>
                        </a:rPr>
                        <a:t>0.5/0.4 (0.0-1.3) [132]</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07350">
                <a:tc gridSpan="2">
                  <a:txBody>
                    <a:bodyPr/>
                    <a:lstStyle/>
                    <a:p>
                      <a:pPr marL="0" marR="0" indent="0" algn="l" defTabSz="4320371" rtl="0" eaLnBrk="1" fontAlgn="auto" latinLnBrk="0" hangingPunct="1">
                        <a:lnSpc>
                          <a:spcPct val="115000"/>
                        </a:lnSpc>
                        <a:spcBef>
                          <a:spcPts val="0"/>
                        </a:spcBef>
                        <a:spcAft>
                          <a:spcPts val="0"/>
                        </a:spcAft>
                        <a:buClrTx/>
                        <a:buSzTx/>
                        <a:buFontTx/>
                        <a:buNone/>
                        <a:tabLst/>
                        <a:defRPr/>
                      </a:pPr>
                      <a:r>
                        <a:rPr lang="en-US" sz="2000" b="1" kern="1200" baseline="0" noProof="0" dirty="0">
                          <a:solidFill>
                            <a:srgbClr val="2E318A"/>
                          </a:solidFill>
                          <a:effectLst/>
                          <a:latin typeface="+mn-lt"/>
                          <a:ea typeface="Calibri"/>
                          <a:cs typeface="Arial" panose="020B0604020202020204" pitchFamily="34" charset="0"/>
                        </a:rPr>
                        <a:t>Weight</a:t>
                      </a:r>
                      <a:r>
                        <a:rPr lang="de-DE" sz="2000" b="1" kern="1200" baseline="0" dirty="0">
                          <a:solidFill>
                            <a:srgbClr val="2E318A"/>
                          </a:solidFill>
                          <a:effectLst/>
                          <a:latin typeface="+mn-lt"/>
                          <a:ea typeface="Calibri"/>
                          <a:cs typeface="Arial" panose="020B0604020202020204" pitchFamily="34" charset="0"/>
                        </a:rPr>
                        <a:t> </a:t>
                      </a:r>
                      <a:r>
                        <a:rPr lang="en-US" sz="2000" b="1" kern="1200" baseline="0" noProof="0" dirty="0">
                          <a:solidFill>
                            <a:srgbClr val="2E318A"/>
                          </a:solidFill>
                          <a:effectLst/>
                          <a:latin typeface="+mn-lt"/>
                          <a:ea typeface="Calibri"/>
                          <a:cs typeface="Arial" panose="020B0604020202020204" pitchFamily="34" charset="0"/>
                        </a:rPr>
                        <a:t>change</a:t>
                      </a:r>
                      <a:r>
                        <a:rPr lang="de-DE" sz="2000" b="1" kern="1200" baseline="0" dirty="0">
                          <a:solidFill>
                            <a:srgbClr val="2E318A"/>
                          </a:solidFill>
                          <a:effectLst/>
                          <a:latin typeface="+mn-lt"/>
                          <a:ea typeface="Calibri"/>
                          <a:cs typeface="Arial" panose="020B0604020202020204" pitchFamily="34" charset="0"/>
                        </a:rPr>
                        <a:t> - </a:t>
                      </a:r>
                      <a:r>
                        <a:rPr lang="en-US" sz="2000" b="1" kern="1200" baseline="0" noProof="0" dirty="0">
                          <a:solidFill>
                            <a:srgbClr val="2E318A"/>
                          </a:solidFill>
                          <a:effectLst/>
                          <a:latin typeface="+mn-lt"/>
                          <a:ea typeface="Calibri"/>
                          <a:cs typeface="Arial" panose="020B0604020202020204" pitchFamily="34" charset="0"/>
                        </a:rPr>
                        <a:t>stratified</a:t>
                      </a:r>
                      <a:r>
                        <a:rPr lang="de-DE" sz="2000" b="1" kern="1200" baseline="0" dirty="0">
                          <a:solidFill>
                            <a:srgbClr val="2E318A"/>
                          </a:solidFill>
                          <a:effectLst/>
                          <a:latin typeface="+mn-lt"/>
                          <a:ea typeface="Calibri"/>
                          <a:cs typeface="Arial" panose="020B0604020202020204" pitchFamily="34" charset="0"/>
                        </a:rPr>
                        <a:t> </a:t>
                      </a:r>
                      <a:r>
                        <a:rPr lang="en-US" sz="2000" b="1" kern="1200" baseline="0" noProof="0" dirty="0">
                          <a:solidFill>
                            <a:srgbClr val="2E318A"/>
                          </a:solidFill>
                          <a:effectLst/>
                          <a:latin typeface="+mn-lt"/>
                          <a:ea typeface="Calibri"/>
                          <a:cs typeface="Arial" panose="020B0604020202020204" pitchFamily="34" charset="0"/>
                        </a:rPr>
                        <a:t>analyses</a:t>
                      </a:r>
                      <a:r>
                        <a:rPr lang="de-DE" sz="2000" b="1" kern="1200" baseline="0" dirty="0">
                          <a:solidFill>
                            <a:srgbClr val="2E318A"/>
                          </a:solidFill>
                          <a:effectLst/>
                          <a:latin typeface="+mn-lt"/>
                          <a:ea typeface="Calibri"/>
                          <a:cs typeface="Arial" panose="020B0604020202020204" pitchFamily="34" charset="0"/>
                        </a:rPr>
                        <a:t>, kg,  median (IQR)</a:t>
                      </a: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de-DE"/>
                    </a:p>
                  </a:txBody>
                  <a:tcPr/>
                </a:tc>
                <a:tc gridSpan="3">
                  <a:txBody>
                    <a:bodyPr/>
                    <a:lstStyle/>
                    <a:p>
                      <a:pPr marL="0" marR="0" indent="0" algn="ctr" defTabSz="4320371" rtl="0" eaLnBrk="1" fontAlgn="auto" latinLnBrk="0" hangingPunct="1">
                        <a:lnSpc>
                          <a:spcPct val="115000"/>
                        </a:lnSpc>
                        <a:spcBef>
                          <a:spcPts val="0"/>
                        </a:spcBef>
                        <a:spcAft>
                          <a:spcPts val="0"/>
                        </a:spcAft>
                        <a:buClrTx/>
                        <a:buSzTx/>
                        <a:buFontTx/>
                        <a:buNone/>
                        <a:tabLst/>
                        <a:defRPr/>
                      </a:pPr>
                      <a:r>
                        <a:rPr lang="de-DE" sz="2000" b="1" kern="1200" baseline="0" dirty="0">
                          <a:solidFill>
                            <a:schemeClr val="bg1"/>
                          </a:solidFill>
                          <a:effectLst/>
                          <a:latin typeface="+mn-lt"/>
                          <a:ea typeface="Calibri"/>
                          <a:cs typeface="Arial" panose="020B0604020202020204" pitchFamily="34" charset="0"/>
                        </a:rPr>
                        <a:t>TE patients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E318A"/>
                    </a:solidFill>
                  </a:tcPr>
                </a:tc>
                <a:tc hMerge="1">
                  <a:txBody>
                    <a:bodyPr/>
                    <a:lstStyle/>
                    <a:p>
                      <a:pPr marL="0" marR="0" indent="0" algn="ctr" defTabSz="4320371" rtl="0" eaLnBrk="1" fontAlgn="auto" latinLnBrk="0" hangingPunct="1">
                        <a:lnSpc>
                          <a:spcPct val="115000"/>
                        </a:lnSpc>
                        <a:spcBef>
                          <a:spcPts val="0"/>
                        </a:spcBef>
                        <a:spcAft>
                          <a:spcPts val="0"/>
                        </a:spcAft>
                        <a:buClrTx/>
                        <a:buSzTx/>
                        <a:buFontTx/>
                        <a:buNone/>
                        <a:tabLst/>
                        <a:defRPr/>
                      </a:pPr>
                      <a:endParaRPr lang="de-DE" sz="2000" kern="1200" dirty="0">
                        <a:solidFill>
                          <a:schemeClr val="dk1"/>
                        </a:solidFill>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hMerge="1">
                  <a:txBody>
                    <a:bodyPr/>
                    <a:lstStyle/>
                    <a:p>
                      <a:pPr marL="0" marR="0" indent="0" algn="ctr" defTabSz="4320371" rtl="0" eaLnBrk="1" fontAlgn="auto" latinLnBrk="0" hangingPunct="1">
                        <a:lnSpc>
                          <a:spcPct val="115000"/>
                        </a:lnSpc>
                        <a:spcBef>
                          <a:spcPts val="0"/>
                        </a:spcBef>
                        <a:spcAft>
                          <a:spcPts val="0"/>
                        </a:spcAft>
                        <a:buClrTx/>
                        <a:buSzTx/>
                        <a:buFontTx/>
                        <a:buNone/>
                        <a:tabLst/>
                        <a:defRPr/>
                      </a:pPr>
                      <a:endParaRPr lang="de-DE" sz="2000" kern="1200" dirty="0">
                        <a:solidFill>
                          <a:schemeClr val="dk1"/>
                        </a:solidFill>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4"/>
                  </a:ext>
                </a:extLst>
              </a:tr>
              <a:tr h="368130">
                <a:tc gridSpan="2">
                  <a:txBody>
                    <a:bodyPr/>
                    <a:lstStyle/>
                    <a:p>
                      <a:pPr marL="0" marR="0" indent="0" algn="l" defTabSz="4320371" rtl="0" eaLnBrk="1" fontAlgn="auto" latinLnBrk="0" hangingPunct="1">
                        <a:lnSpc>
                          <a:spcPct val="115000"/>
                        </a:lnSpc>
                        <a:spcBef>
                          <a:spcPts val="0"/>
                        </a:spcBef>
                        <a:spcAft>
                          <a:spcPts val="0"/>
                        </a:spcAft>
                        <a:buClrTx/>
                        <a:buSzTx/>
                        <a:buFontTx/>
                        <a:buNone/>
                        <a:tabLst/>
                        <a:defRPr/>
                      </a:pPr>
                      <a:r>
                        <a:rPr lang="de-DE" sz="2000" kern="1200" baseline="0" dirty="0" err="1">
                          <a:solidFill>
                            <a:schemeClr val="tx1"/>
                          </a:solidFill>
                          <a:effectLst/>
                          <a:latin typeface="+mn-lt"/>
                          <a:ea typeface="Calibri"/>
                          <a:cs typeface="Arial" panose="020B0604020202020204" pitchFamily="34" charset="0"/>
                        </a:rPr>
                        <a:t>Female</a:t>
                      </a:r>
                      <a:r>
                        <a:rPr lang="de-DE" sz="2000" kern="1200" baseline="0" dirty="0">
                          <a:solidFill>
                            <a:schemeClr val="tx1"/>
                          </a:solidFill>
                          <a:effectLst/>
                          <a:latin typeface="+mn-lt"/>
                          <a:ea typeface="Calibri"/>
                          <a:cs typeface="Arial" panose="020B0604020202020204" pitchFamily="34" charset="0"/>
                        </a:rPr>
                        <a:t> versus (vs) male </a:t>
                      </a:r>
                      <a:r>
                        <a:rPr lang="de-DE" sz="2000" kern="1200" baseline="0" dirty="0" err="1">
                          <a:solidFill>
                            <a:schemeClr val="tx1"/>
                          </a:solidFill>
                          <a:effectLst/>
                          <a:latin typeface="+mn-lt"/>
                          <a:ea typeface="Calibri"/>
                          <a:cs typeface="Arial" panose="020B0604020202020204" pitchFamily="34" charset="0"/>
                        </a:rPr>
                        <a:t>gender</a:t>
                      </a:r>
                      <a:endParaRPr lang="de-DE" sz="2000" kern="1200" baseline="0" dirty="0">
                        <a:solidFill>
                          <a:schemeClr val="tx1"/>
                        </a:solidFill>
                        <a:effectLst/>
                        <a:latin typeface="+mn-lt"/>
                        <a:ea typeface="Calibri"/>
                        <a:cs typeface="Arial" panose="020B060402020202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de-DE"/>
                    </a:p>
                  </a:txBody>
                  <a:tcPr/>
                </a:tc>
                <a:tc gridSpan="3">
                  <a:txBody>
                    <a:bodyPr/>
                    <a:lstStyle/>
                    <a:p>
                      <a:pPr marL="0" marR="0" indent="0" algn="ctr" defTabSz="4320371" rtl="0" eaLnBrk="1" fontAlgn="auto" latinLnBrk="0" hangingPunct="1">
                        <a:lnSpc>
                          <a:spcPct val="115000"/>
                        </a:lnSpc>
                        <a:spcBef>
                          <a:spcPts val="0"/>
                        </a:spcBef>
                        <a:spcAft>
                          <a:spcPts val="0"/>
                        </a:spcAft>
                        <a:buClrTx/>
                        <a:buSzTx/>
                        <a:buFontTx/>
                        <a:buNone/>
                        <a:tabLst/>
                        <a:defRPr/>
                      </a:pPr>
                      <a:r>
                        <a:rPr lang="de-DE" sz="2000" kern="1200">
                          <a:solidFill>
                            <a:schemeClr val="tx1"/>
                          </a:solidFill>
                          <a:effectLst/>
                          <a:latin typeface="+mn-lt"/>
                          <a:ea typeface="Calibri"/>
                          <a:cs typeface="Times New Roman"/>
                        </a:rPr>
                        <a:t>1.0 (-2.0-4.0) vs. 1.2 (0.0-4.0)</a:t>
                      </a:r>
                      <a:endParaRPr lang="de-DE" sz="2000" kern="1200" dirty="0">
                        <a:solidFill>
                          <a:schemeClr val="tx1"/>
                        </a:solidFill>
                        <a:effectLst/>
                        <a:latin typeface="+mn-lt"/>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ctr" defTabSz="4320371" rtl="0" eaLnBrk="1" fontAlgn="auto" latinLnBrk="0" hangingPunct="1">
                        <a:lnSpc>
                          <a:spcPct val="115000"/>
                        </a:lnSpc>
                        <a:spcBef>
                          <a:spcPts val="0"/>
                        </a:spcBef>
                        <a:spcAft>
                          <a:spcPts val="0"/>
                        </a:spcAft>
                        <a:buClrTx/>
                        <a:buSzTx/>
                        <a:buFontTx/>
                        <a:buNone/>
                        <a:tabLst/>
                        <a:defRPr/>
                      </a:pPr>
                      <a:endParaRPr lang="de-DE" sz="2000" kern="1200" dirty="0">
                        <a:solidFill>
                          <a:schemeClr val="dk1"/>
                        </a:solidFill>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hMerge="1">
                  <a:txBody>
                    <a:bodyPr/>
                    <a:lstStyle/>
                    <a:p>
                      <a:pPr marL="0" marR="0" indent="0" algn="ctr" defTabSz="4320371" rtl="0" eaLnBrk="1" fontAlgn="auto" latinLnBrk="0" hangingPunct="1">
                        <a:lnSpc>
                          <a:spcPct val="115000"/>
                        </a:lnSpc>
                        <a:spcBef>
                          <a:spcPts val="0"/>
                        </a:spcBef>
                        <a:spcAft>
                          <a:spcPts val="0"/>
                        </a:spcAft>
                        <a:buClrTx/>
                        <a:buSzTx/>
                        <a:buFontTx/>
                        <a:buNone/>
                        <a:tabLst/>
                        <a:defRPr/>
                      </a:pPr>
                      <a:endParaRPr lang="de-DE" sz="2000" kern="1200" dirty="0">
                        <a:solidFill>
                          <a:schemeClr val="dk1"/>
                        </a:solidFill>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5"/>
                  </a:ext>
                </a:extLst>
              </a:tr>
              <a:tr h="307350">
                <a:tc gridSpan="2">
                  <a:txBody>
                    <a:bodyPr/>
                    <a:lstStyle/>
                    <a:p>
                      <a:pPr marL="0" marR="0" indent="0" algn="l" defTabSz="4320371" rtl="0" eaLnBrk="1" fontAlgn="auto" latinLnBrk="0" hangingPunct="1">
                        <a:lnSpc>
                          <a:spcPct val="115000"/>
                        </a:lnSpc>
                        <a:spcBef>
                          <a:spcPts val="0"/>
                        </a:spcBef>
                        <a:spcAft>
                          <a:spcPts val="0"/>
                        </a:spcAft>
                        <a:buClrTx/>
                        <a:buSzTx/>
                        <a:buFontTx/>
                        <a:buNone/>
                        <a:tabLst/>
                        <a:defRPr/>
                      </a:pPr>
                      <a:r>
                        <a:rPr lang="de-DE" sz="2000" kern="1200" baseline="0" dirty="0">
                          <a:solidFill>
                            <a:schemeClr val="tx1"/>
                          </a:solidFill>
                          <a:effectLst/>
                          <a:latin typeface="+mn-lt"/>
                          <a:ea typeface="Calibri"/>
                          <a:cs typeface="Arial" panose="020B0604020202020204" pitchFamily="34" charset="0"/>
                        </a:rPr>
                        <a:t>Baseline </a:t>
                      </a:r>
                      <a:r>
                        <a:rPr lang="de-DE" sz="2000" kern="1200" baseline="0" dirty="0" err="1">
                          <a:solidFill>
                            <a:schemeClr val="tx1"/>
                          </a:solidFill>
                          <a:effectLst/>
                          <a:latin typeface="+mn-lt"/>
                          <a:ea typeface="Calibri"/>
                          <a:cs typeface="Arial" panose="020B0604020202020204" pitchFamily="34" charset="0"/>
                        </a:rPr>
                        <a:t>weight</a:t>
                      </a:r>
                      <a:r>
                        <a:rPr lang="de-DE" sz="2000" kern="1200" baseline="0" dirty="0">
                          <a:solidFill>
                            <a:schemeClr val="tx1"/>
                          </a:solidFill>
                          <a:effectLst/>
                          <a:latin typeface="+mn-lt"/>
                          <a:ea typeface="Calibri"/>
                          <a:cs typeface="Arial" panose="020B0604020202020204" pitchFamily="34" charset="0"/>
                        </a:rPr>
                        <a:t> </a:t>
                      </a:r>
                      <a:r>
                        <a:rPr lang="de-DE" sz="2000" kern="1200" baseline="0" dirty="0" err="1">
                          <a:solidFill>
                            <a:schemeClr val="tx1"/>
                          </a:solidFill>
                          <a:effectLst/>
                          <a:latin typeface="+mn-lt"/>
                          <a:ea typeface="Calibri"/>
                          <a:cs typeface="Arial" panose="020B0604020202020204" pitchFamily="34" charset="0"/>
                        </a:rPr>
                        <a:t>by</a:t>
                      </a:r>
                      <a:r>
                        <a:rPr lang="de-DE" sz="2000" kern="1200" baseline="0" dirty="0">
                          <a:solidFill>
                            <a:schemeClr val="tx1"/>
                          </a:solidFill>
                          <a:effectLst/>
                          <a:latin typeface="+mn-lt"/>
                          <a:ea typeface="Calibri"/>
                          <a:cs typeface="Arial" panose="020B0604020202020204" pitchFamily="34" charset="0"/>
                        </a:rPr>
                        <a:t> </a:t>
                      </a:r>
                      <a:r>
                        <a:rPr lang="de-DE" sz="2000" kern="1200" baseline="0" dirty="0" err="1">
                          <a:solidFill>
                            <a:schemeClr val="tx1"/>
                          </a:solidFill>
                          <a:effectLst/>
                          <a:latin typeface="+mn-lt"/>
                          <a:ea typeface="Calibri"/>
                          <a:cs typeface="Arial" panose="020B0604020202020204" pitchFamily="34" charset="0"/>
                        </a:rPr>
                        <a:t>quartiles</a:t>
                      </a:r>
                      <a:r>
                        <a:rPr lang="de-DE" sz="2000" kern="1200" baseline="0" dirty="0">
                          <a:solidFill>
                            <a:schemeClr val="tx1"/>
                          </a:solidFill>
                          <a:effectLst/>
                          <a:latin typeface="+mn-lt"/>
                          <a:ea typeface="Calibri"/>
                          <a:cs typeface="Arial" panose="020B0604020202020204" pitchFamily="34" charset="0"/>
                        </a:rPr>
                        <a:t>, kg; ≤64 vs 65-73 vs 74-82 vs ≥83 </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de-DE"/>
                    </a:p>
                  </a:txBody>
                  <a:tcPr/>
                </a:tc>
                <a:tc gridSpan="3">
                  <a:txBody>
                    <a:bodyPr/>
                    <a:lstStyle/>
                    <a:p>
                      <a:pPr marL="0" marR="0" indent="0" algn="ctr" defTabSz="4320371" rtl="0" eaLnBrk="1" fontAlgn="auto" latinLnBrk="0" hangingPunct="1">
                        <a:lnSpc>
                          <a:spcPct val="115000"/>
                        </a:lnSpc>
                        <a:spcBef>
                          <a:spcPts val="0"/>
                        </a:spcBef>
                        <a:spcAft>
                          <a:spcPts val="0"/>
                        </a:spcAft>
                        <a:buClrTx/>
                        <a:buSzTx/>
                        <a:buFontTx/>
                        <a:buNone/>
                        <a:tabLst/>
                        <a:defRPr/>
                      </a:pPr>
                      <a:r>
                        <a:rPr lang="de-DE" sz="2000" kern="1200" baseline="0">
                          <a:solidFill>
                            <a:schemeClr val="tx1"/>
                          </a:solidFill>
                          <a:effectLst/>
                          <a:latin typeface="+mn-lt"/>
                          <a:ea typeface="Calibri"/>
                          <a:cs typeface="Times New Roman"/>
                        </a:rPr>
                        <a:t>1.0 (0.0-5.0) vs. 1.0 (0.0-2.5) vs. 2.0 (0.0-3.6) vs. 0.5 (-3.0-5.5)</a:t>
                      </a:r>
                      <a:endParaRPr lang="de-DE" sz="2000" kern="1200" baseline="0" dirty="0">
                        <a:solidFill>
                          <a:schemeClr val="tx1"/>
                        </a:solidFill>
                        <a:effectLst/>
                        <a:latin typeface="+mn-lt"/>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ctr" defTabSz="4320371" rtl="0" eaLnBrk="1" fontAlgn="auto" latinLnBrk="0" hangingPunct="1">
                        <a:lnSpc>
                          <a:spcPct val="115000"/>
                        </a:lnSpc>
                        <a:spcBef>
                          <a:spcPts val="0"/>
                        </a:spcBef>
                        <a:spcAft>
                          <a:spcPts val="0"/>
                        </a:spcAft>
                        <a:buClrTx/>
                        <a:buSzTx/>
                        <a:buFontTx/>
                        <a:buNone/>
                        <a:tabLst/>
                        <a:defRPr/>
                      </a:pPr>
                      <a:endParaRPr lang="de-DE" sz="2000" kern="1200" dirty="0">
                        <a:solidFill>
                          <a:schemeClr val="dk1"/>
                        </a:solidFill>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hMerge="1">
                  <a:txBody>
                    <a:bodyPr/>
                    <a:lstStyle/>
                    <a:p>
                      <a:pPr marL="0" marR="0" indent="0" algn="ctr" defTabSz="4320371" rtl="0" eaLnBrk="1" fontAlgn="auto" latinLnBrk="0" hangingPunct="1">
                        <a:lnSpc>
                          <a:spcPct val="115000"/>
                        </a:lnSpc>
                        <a:spcBef>
                          <a:spcPts val="0"/>
                        </a:spcBef>
                        <a:spcAft>
                          <a:spcPts val="0"/>
                        </a:spcAft>
                        <a:buClrTx/>
                        <a:buSzTx/>
                        <a:buFontTx/>
                        <a:buNone/>
                        <a:tabLst/>
                        <a:defRPr/>
                      </a:pPr>
                      <a:endParaRPr lang="de-DE" sz="2000" kern="1200" dirty="0">
                        <a:solidFill>
                          <a:schemeClr val="dk1"/>
                        </a:solidFill>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6"/>
                  </a:ext>
                </a:extLst>
              </a:tr>
              <a:tr h="307350">
                <a:tc gridSpan="2">
                  <a:txBody>
                    <a:bodyPr/>
                    <a:lstStyle/>
                    <a:p>
                      <a:pPr marL="0" marR="0" indent="0" algn="l" defTabSz="4320371" rtl="0" eaLnBrk="1" fontAlgn="auto" latinLnBrk="0" hangingPunct="1">
                        <a:lnSpc>
                          <a:spcPct val="115000"/>
                        </a:lnSpc>
                        <a:spcBef>
                          <a:spcPts val="0"/>
                        </a:spcBef>
                        <a:spcAft>
                          <a:spcPts val="0"/>
                        </a:spcAft>
                        <a:buClrTx/>
                        <a:buSzTx/>
                        <a:buFontTx/>
                        <a:buNone/>
                        <a:tabLst/>
                        <a:defRPr/>
                      </a:pPr>
                      <a:r>
                        <a:rPr lang="de-DE" sz="2000" kern="1200" baseline="0" dirty="0">
                          <a:solidFill>
                            <a:schemeClr val="tx1"/>
                          </a:solidFill>
                          <a:effectLst/>
                          <a:latin typeface="+mn-lt"/>
                          <a:ea typeface="Calibri"/>
                          <a:cs typeface="Arial" panose="020B0604020202020204" pitchFamily="34" charset="0"/>
                        </a:rPr>
                        <a:t>Baseline </a:t>
                      </a:r>
                      <a:r>
                        <a:rPr lang="de-DE" sz="2000" kern="1200" baseline="0" dirty="0" err="1">
                          <a:solidFill>
                            <a:schemeClr val="tx1"/>
                          </a:solidFill>
                          <a:effectLst/>
                          <a:latin typeface="+mn-lt"/>
                          <a:ea typeface="Calibri"/>
                          <a:cs typeface="Arial" panose="020B0604020202020204" pitchFamily="34" charset="0"/>
                        </a:rPr>
                        <a:t>age</a:t>
                      </a:r>
                      <a:r>
                        <a:rPr lang="de-DE" sz="2000" kern="1200" baseline="0" dirty="0">
                          <a:solidFill>
                            <a:schemeClr val="tx1"/>
                          </a:solidFill>
                          <a:effectLst/>
                          <a:latin typeface="+mn-lt"/>
                          <a:ea typeface="Calibri"/>
                          <a:cs typeface="Arial" panose="020B0604020202020204" pitchFamily="34" charset="0"/>
                        </a:rPr>
                        <a:t>, </a:t>
                      </a:r>
                      <a:r>
                        <a:rPr lang="de-DE" sz="2000" kern="1200" baseline="0" dirty="0" err="1">
                          <a:solidFill>
                            <a:schemeClr val="tx1"/>
                          </a:solidFill>
                          <a:effectLst/>
                          <a:latin typeface="+mn-lt"/>
                          <a:ea typeface="Calibri"/>
                          <a:cs typeface="Arial" panose="020B0604020202020204" pitchFamily="34" charset="0"/>
                        </a:rPr>
                        <a:t>years</a:t>
                      </a:r>
                      <a:r>
                        <a:rPr lang="de-DE" sz="2000" kern="1200" baseline="0" dirty="0">
                          <a:solidFill>
                            <a:schemeClr val="tx1"/>
                          </a:solidFill>
                          <a:effectLst/>
                          <a:latin typeface="+mn-lt"/>
                          <a:ea typeface="Calibri"/>
                          <a:cs typeface="Arial" panose="020B0604020202020204" pitchFamily="34" charset="0"/>
                        </a:rPr>
                        <a:t>; ≤</a:t>
                      </a:r>
                      <a:r>
                        <a:rPr lang="es-ES" sz="2000" kern="1200" baseline="0" dirty="0">
                          <a:solidFill>
                            <a:schemeClr val="tx1"/>
                          </a:solidFill>
                          <a:effectLst/>
                          <a:latin typeface="+mn-lt"/>
                          <a:ea typeface="Calibri"/>
                          <a:cs typeface="Arial" panose="020B0604020202020204" pitchFamily="34" charset="0"/>
                        </a:rPr>
                        <a:t>35 vs 36 -50 vs </a:t>
                      </a:r>
                      <a:r>
                        <a:rPr lang="de-DE" sz="2000" kern="1200" baseline="0" dirty="0">
                          <a:solidFill>
                            <a:schemeClr val="tx1"/>
                          </a:solidFill>
                          <a:effectLst/>
                          <a:latin typeface="+mn-lt"/>
                          <a:ea typeface="Calibri"/>
                          <a:cs typeface="Arial" panose="020B0604020202020204" pitchFamily="34" charset="0"/>
                        </a:rPr>
                        <a:t>≥</a:t>
                      </a:r>
                      <a:r>
                        <a:rPr lang="es-ES" sz="2000" kern="1200" baseline="0" dirty="0">
                          <a:solidFill>
                            <a:schemeClr val="tx1"/>
                          </a:solidFill>
                          <a:effectLst/>
                          <a:latin typeface="+mn-lt"/>
                          <a:ea typeface="Calibri"/>
                          <a:cs typeface="Arial" panose="020B0604020202020204" pitchFamily="34" charset="0"/>
                        </a:rPr>
                        <a:t>51 </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de-DE"/>
                    </a:p>
                  </a:txBody>
                  <a:tcPr/>
                </a:tc>
                <a:tc gridSpan="3">
                  <a:txBody>
                    <a:bodyPr/>
                    <a:lstStyle/>
                    <a:p>
                      <a:pPr marL="0" marR="0" indent="0" algn="ctr" defTabSz="4320371" rtl="0" eaLnBrk="1" fontAlgn="auto" latinLnBrk="0" hangingPunct="1">
                        <a:lnSpc>
                          <a:spcPct val="115000"/>
                        </a:lnSpc>
                        <a:spcBef>
                          <a:spcPts val="0"/>
                        </a:spcBef>
                        <a:spcAft>
                          <a:spcPts val="0"/>
                        </a:spcAft>
                        <a:buClrTx/>
                        <a:buSzTx/>
                        <a:buFontTx/>
                        <a:buNone/>
                        <a:tabLst/>
                        <a:defRPr/>
                      </a:pPr>
                      <a:r>
                        <a:rPr lang="de-DE" sz="2000" kern="1200" baseline="0">
                          <a:solidFill>
                            <a:schemeClr val="tx1"/>
                          </a:solidFill>
                          <a:effectLst/>
                          <a:latin typeface="+mn-lt"/>
                          <a:ea typeface="Calibri"/>
                          <a:cs typeface="Times New Roman"/>
                        </a:rPr>
                        <a:t>4.0 (0.5-8.5) vs. 1.3 (0.0-3.2) vs. 1.0 (-1.0-3.0)</a:t>
                      </a:r>
                      <a:endParaRPr lang="de-DE" sz="2000" kern="1200" baseline="0" dirty="0">
                        <a:solidFill>
                          <a:schemeClr val="tx1"/>
                        </a:solidFill>
                        <a:effectLst/>
                        <a:latin typeface="+mn-lt"/>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ctr" defTabSz="4320371" rtl="0" eaLnBrk="1" fontAlgn="auto" latinLnBrk="0" hangingPunct="1">
                        <a:lnSpc>
                          <a:spcPct val="115000"/>
                        </a:lnSpc>
                        <a:spcBef>
                          <a:spcPts val="0"/>
                        </a:spcBef>
                        <a:spcAft>
                          <a:spcPts val="0"/>
                        </a:spcAft>
                        <a:buClrTx/>
                        <a:buSzTx/>
                        <a:buFontTx/>
                        <a:buNone/>
                        <a:tabLst/>
                        <a:defRPr/>
                      </a:pPr>
                      <a:endParaRPr lang="de-DE" sz="2000" kern="1200" dirty="0">
                        <a:solidFill>
                          <a:schemeClr val="dk1"/>
                        </a:solidFill>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hMerge="1">
                  <a:txBody>
                    <a:bodyPr/>
                    <a:lstStyle/>
                    <a:p>
                      <a:pPr marL="0" marR="0" indent="0" algn="ctr" defTabSz="4320371" rtl="0" eaLnBrk="1" fontAlgn="auto" latinLnBrk="0" hangingPunct="1">
                        <a:lnSpc>
                          <a:spcPct val="115000"/>
                        </a:lnSpc>
                        <a:spcBef>
                          <a:spcPts val="0"/>
                        </a:spcBef>
                        <a:spcAft>
                          <a:spcPts val="0"/>
                        </a:spcAft>
                        <a:buClrTx/>
                        <a:buSzTx/>
                        <a:buFontTx/>
                        <a:buNone/>
                        <a:tabLst/>
                        <a:defRPr/>
                      </a:pPr>
                      <a:endParaRPr lang="de-DE" sz="2000" kern="1200" dirty="0">
                        <a:solidFill>
                          <a:schemeClr val="dk1"/>
                        </a:solidFill>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7"/>
                  </a:ext>
                </a:extLst>
              </a:tr>
              <a:tr h="307350">
                <a:tc>
                  <a:txBody>
                    <a:bodyPr/>
                    <a:lstStyle/>
                    <a:p>
                      <a:pPr marL="0" marR="0" indent="0" algn="l" defTabSz="4320371" rtl="0" eaLnBrk="1" fontAlgn="auto" latinLnBrk="0" hangingPunct="1">
                        <a:lnSpc>
                          <a:spcPct val="115000"/>
                        </a:lnSpc>
                        <a:spcBef>
                          <a:spcPts val="0"/>
                        </a:spcBef>
                        <a:spcAft>
                          <a:spcPts val="0"/>
                        </a:spcAft>
                        <a:buClrTx/>
                        <a:buSzTx/>
                        <a:buFontTx/>
                        <a:buNone/>
                        <a:tabLst/>
                        <a:defRPr/>
                      </a:pPr>
                      <a:r>
                        <a:rPr lang="de-DE" sz="2000" kern="1200" baseline="0" dirty="0">
                          <a:solidFill>
                            <a:schemeClr val="tx1"/>
                          </a:solidFill>
                          <a:effectLst/>
                          <a:latin typeface="+mn-lt"/>
                          <a:ea typeface="Calibri"/>
                          <a:cs typeface="Arial" panose="020B0604020202020204" pitchFamily="34" charset="0"/>
                        </a:rPr>
                        <a:t>Last </a:t>
                      </a:r>
                      <a:r>
                        <a:rPr lang="de-DE" sz="2000" kern="1200" baseline="0" dirty="0" err="1">
                          <a:solidFill>
                            <a:schemeClr val="tx1"/>
                          </a:solidFill>
                          <a:effectLst/>
                          <a:latin typeface="+mn-lt"/>
                          <a:ea typeface="Calibri"/>
                          <a:cs typeface="Arial" panose="020B0604020202020204" pitchFamily="34" charset="0"/>
                        </a:rPr>
                        <a:t>regimen</a:t>
                      </a:r>
                      <a:r>
                        <a:rPr lang="de-DE" sz="2000" kern="1200" baseline="0" dirty="0">
                          <a:solidFill>
                            <a:schemeClr val="tx1"/>
                          </a:solidFill>
                          <a:effectLst/>
                          <a:latin typeface="+mn-lt"/>
                          <a:ea typeface="Calibri"/>
                          <a:cs typeface="Arial" panose="020B0604020202020204" pitchFamily="34" charset="0"/>
                        </a:rPr>
                        <a:t> </a:t>
                      </a:r>
                      <a:r>
                        <a:rPr lang="de-DE" sz="2000" kern="1200" baseline="0" dirty="0" err="1">
                          <a:solidFill>
                            <a:schemeClr val="tx1"/>
                          </a:solidFill>
                          <a:effectLst/>
                          <a:latin typeface="+mn-lt"/>
                          <a:ea typeface="Calibri"/>
                          <a:cs typeface="Arial" panose="020B0604020202020204" pitchFamily="34" charset="0"/>
                        </a:rPr>
                        <a:t>before</a:t>
                      </a:r>
                      <a:r>
                        <a:rPr lang="de-DE" sz="2000" kern="1200" baseline="0" dirty="0">
                          <a:solidFill>
                            <a:schemeClr val="tx1"/>
                          </a:solidFill>
                          <a:effectLst/>
                          <a:latin typeface="+mn-lt"/>
                          <a:ea typeface="Calibri"/>
                          <a:cs typeface="Arial" panose="020B0604020202020204" pitchFamily="34" charset="0"/>
                        </a:rPr>
                        <a:t> </a:t>
                      </a:r>
                      <a:r>
                        <a:rPr lang="de-DE" sz="2000" kern="1200" baseline="0" dirty="0" err="1">
                          <a:solidFill>
                            <a:schemeClr val="tx1"/>
                          </a:solidFill>
                          <a:effectLst/>
                          <a:latin typeface="+mn-lt"/>
                          <a:ea typeface="Calibri"/>
                          <a:cs typeface="Arial" panose="020B0604020202020204" pitchFamily="34" charset="0"/>
                        </a:rPr>
                        <a:t>switch</a:t>
                      </a:r>
                      <a:r>
                        <a:rPr lang="de-DE" sz="2000" kern="1200" baseline="0" dirty="0">
                          <a:solidFill>
                            <a:schemeClr val="tx1"/>
                          </a:solidFill>
                          <a:effectLst/>
                          <a:latin typeface="+mn-lt"/>
                          <a:ea typeface="Calibri"/>
                          <a:cs typeface="Arial" panose="020B0604020202020204" pitchFamily="34" charset="0"/>
                        </a:rPr>
                        <a: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4320371" rtl="0" eaLnBrk="1" fontAlgn="auto" latinLnBrk="0" hangingPunct="1">
                        <a:lnSpc>
                          <a:spcPct val="115000"/>
                        </a:lnSpc>
                        <a:spcBef>
                          <a:spcPts val="0"/>
                        </a:spcBef>
                        <a:spcAft>
                          <a:spcPts val="0"/>
                        </a:spcAft>
                        <a:buClrTx/>
                        <a:buSzTx/>
                        <a:buFontTx/>
                        <a:buNone/>
                        <a:tabLst/>
                        <a:defRPr/>
                      </a:pPr>
                      <a:r>
                        <a:rPr lang="de-DE" sz="2000" kern="1200" baseline="0" dirty="0">
                          <a:solidFill>
                            <a:schemeClr val="tx1"/>
                          </a:solidFill>
                          <a:effectLst/>
                          <a:latin typeface="+mn-lt"/>
                          <a:ea typeface="Calibri"/>
                          <a:cs typeface="Arial" panose="020B0604020202020204" pitchFamily="34" charset="0"/>
                        </a:rPr>
                        <a:t>TDF-</a:t>
                      </a:r>
                      <a:r>
                        <a:rPr lang="de-DE" sz="2000" kern="1200" baseline="0" dirty="0" err="1">
                          <a:solidFill>
                            <a:schemeClr val="tx1"/>
                          </a:solidFill>
                          <a:effectLst/>
                          <a:latin typeface="+mn-lt"/>
                          <a:ea typeface="Calibri"/>
                          <a:cs typeface="Arial" panose="020B0604020202020204" pitchFamily="34" charset="0"/>
                        </a:rPr>
                        <a:t>based</a:t>
                      </a:r>
                      <a:r>
                        <a:rPr lang="de-DE" sz="2000" kern="1200" baseline="0" dirty="0">
                          <a:solidFill>
                            <a:schemeClr val="tx1"/>
                          </a:solidFill>
                          <a:effectLst/>
                          <a:latin typeface="+mn-lt"/>
                          <a:ea typeface="Calibri"/>
                          <a:cs typeface="Arial" panose="020B0604020202020204" pitchFamily="34" charset="0"/>
                        </a:rPr>
                        <a:t>  (</a:t>
                      </a:r>
                      <a:r>
                        <a:rPr lang="de-DE" sz="2000" kern="1200" baseline="0" dirty="0" err="1">
                          <a:solidFill>
                            <a:schemeClr val="tx1"/>
                          </a:solidFill>
                          <a:effectLst/>
                          <a:latin typeface="+mn-lt"/>
                          <a:ea typeface="Calibri"/>
                          <a:cs typeface="Arial" panose="020B0604020202020204" pitchFamily="34" charset="0"/>
                        </a:rPr>
                        <a:t>yes</a:t>
                      </a:r>
                      <a:r>
                        <a:rPr lang="de-DE" sz="2000" kern="1200" baseline="0" dirty="0">
                          <a:solidFill>
                            <a:schemeClr val="tx1"/>
                          </a:solidFill>
                          <a:effectLst/>
                          <a:latin typeface="+mn-lt"/>
                          <a:ea typeface="Calibri"/>
                          <a:cs typeface="Arial" panose="020B0604020202020204" pitchFamily="34" charset="0"/>
                        </a:rPr>
                        <a:t> vs </a:t>
                      </a:r>
                      <a:r>
                        <a:rPr lang="de-DE" sz="2000" kern="1200" baseline="0" dirty="0" err="1">
                          <a:solidFill>
                            <a:schemeClr val="tx1"/>
                          </a:solidFill>
                          <a:effectLst/>
                          <a:latin typeface="+mn-lt"/>
                          <a:ea typeface="Calibri"/>
                          <a:cs typeface="Arial" panose="020B0604020202020204" pitchFamily="34" charset="0"/>
                        </a:rPr>
                        <a:t>no</a:t>
                      </a:r>
                      <a:r>
                        <a:rPr lang="de-DE" sz="2000" kern="1200" baseline="0" dirty="0">
                          <a:solidFill>
                            <a:schemeClr val="tx1"/>
                          </a:solidFill>
                          <a:effectLst/>
                          <a:latin typeface="+mn-lt"/>
                          <a:ea typeface="Calibri"/>
                          <a:cs typeface="Arial" panose="020B0604020202020204" pitchFamily="34" charset="0"/>
                        </a:rPr>
                        <a: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marL="0" marR="0" indent="0" algn="ctr" defTabSz="4320371" rtl="0" eaLnBrk="1" fontAlgn="auto" latinLnBrk="0" hangingPunct="1">
                        <a:lnSpc>
                          <a:spcPct val="115000"/>
                        </a:lnSpc>
                        <a:spcBef>
                          <a:spcPts val="0"/>
                        </a:spcBef>
                        <a:spcAft>
                          <a:spcPts val="0"/>
                        </a:spcAft>
                        <a:buClrTx/>
                        <a:buSzTx/>
                        <a:buFontTx/>
                        <a:buNone/>
                        <a:tabLst/>
                        <a:defRPr/>
                      </a:pPr>
                      <a:r>
                        <a:rPr lang="de-DE" sz="2000" kern="1200" baseline="0" dirty="0">
                          <a:solidFill>
                            <a:schemeClr val="tx1"/>
                          </a:solidFill>
                          <a:effectLst/>
                          <a:latin typeface="+mn-lt"/>
                          <a:ea typeface="Calibri"/>
                          <a:cs typeface="Times New Roman"/>
                        </a:rPr>
                        <a:t>1.4 (0.0-4.0) vs. 0.8 (-2.8-3.3)</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ctr" defTabSz="4320371" rtl="0" eaLnBrk="1" fontAlgn="auto" latinLnBrk="0" hangingPunct="1">
                        <a:lnSpc>
                          <a:spcPct val="115000"/>
                        </a:lnSpc>
                        <a:spcBef>
                          <a:spcPts val="0"/>
                        </a:spcBef>
                        <a:spcAft>
                          <a:spcPts val="0"/>
                        </a:spcAft>
                        <a:buClrTx/>
                        <a:buSzTx/>
                        <a:buFontTx/>
                        <a:buNone/>
                        <a:tabLst/>
                        <a:defRPr/>
                      </a:pPr>
                      <a:endParaRPr lang="de-DE" sz="2000" kern="1200" dirty="0">
                        <a:solidFill>
                          <a:schemeClr val="dk1"/>
                        </a:solidFill>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hMerge="1">
                  <a:txBody>
                    <a:bodyPr/>
                    <a:lstStyle/>
                    <a:p>
                      <a:pPr marL="0" marR="0" indent="0" algn="ctr" defTabSz="4320371" rtl="0" eaLnBrk="1" fontAlgn="auto" latinLnBrk="0" hangingPunct="1">
                        <a:lnSpc>
                          <a:spcPct val="115000"/>
                        </a:lnSpc>
                        <a:spcBef>
                          <a:spcPts val="0"/>
                        </a:spcBef>
                        <a:spcAft>
                          <a:spcPts val="0"/>
                        </a:spcAft>
                        <a:buClrTx/>
                        <a:buSzTx/>
                        <a:buFontTx/>
                        <a:buNone/>
                        <a:tabLst/>
                        <a:defRPr/>
                      </a:pPr>
                      <a:endParaRPr lang="de-DE" sz="2000" kern="1200" dirty="0">
                        <a:solidFill>
                          <a:schemeClr val="dk1"/>
                        </a:solidFill>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8"/>
                  </a:ext>
                </a:extLst>
              </a:tr>
              <a:tr h="307350">
                <a:tc>
                  <a:txBody>
                    <a:bodyPr/>
                    <a:lstStyle/>
                    <a:p>
                      <a:pPr marL="0" marR="0" indent="0" algn="l" defTabSz="4320371" rtl="0" eaLnBrk="1" fontAlgn="auto" latinLnBrk="0" hangingPunct="1">
                        <a:lnSpc>
                          <a:spcPct val="115000"/>
                        </a:lnSpc>
                        <a:spcBef>
                          <a:spcPts val="0"/>
                        </a:spcBef>
                        <a:spcAft>
                          <a:spcPts val="0"/>
                        </a:spcAft>
                        <a:buClrTx/>
                        <a:buSzTx/>
                        <a:buFontTx/>
                        <a:buNone/>
                        <a:tabLst/>
                        <a:defRPr/>
                      </a:pPr>
                      <a:endParaRPr lang="de-DE" sz="2000" kern="1200" baseline="0" dirty="0">
                        <a:solidFill>
                          <a:schemeClr val="tx1"/>
                        </a:solidFill>
                        <a:effectLst/>
                        <a:latin typeface="+mn-lt"/>
                        <a:ea typeface="Calibri"/>
                        <a:cs typeface="Arial" panose="020B060402020202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4320371" rtl="0" eaLnBrk="1" fontAlgn="auto" latinLnBrk="0" hangingPunct="1">
                        <a:lnSpc>
                          <a:spcPct val="115000"/>
                        </a:lnSpc>
                        <a:spcBef>
                          <a:spcPts val="0"/>
                        </a:spcBef>
                        <a:spcAft>
                          <a:spcPts val="0"/>
                        </a:spcAft>
                        <a:buClrTx/>
                        <a:buSzTx/>
                        <a:buFontTx/>
                        <a:buNone/>
                        <a:tabLst/>
                        <a:defRPr/>
                      </a:pPr>
                      <a:r>
                        <a:rPr lang="de-DE" sz="2000" kern="1200" baseline="0" dirty="0">
                          <a:solidFill>
                            <a:schemeClr val="tx1"/>
                          </a:solidFill>
                          <a:effectLst/>
                          <a:latin typeface="+mn-lt"/>
                          <a:ea typeface="Calibri"/>
                          <a:cs typeface="Arial" panose="020B0604020202020204" pitchFamily="34" charset="0"/>
                        </a:rPr>
                        <a:t>INSTI-</a:t>
                      </a:r>
                      <a:r>
                        <a:rPr lang="de-DE" sz="2000" kern="1200" baseline="0" dirty="0" err="1">
                          <a:solidFill>
                            <a:schemeClr val="tx1"/>
                          </a:solidFill>
                          <a:effectLst/>
                          <a:latin typeface="+mn-lt"/>
                          <a:ea typeface="Calibri"/>
                          <a:cs typeface="Arial" panose="020B0604020202020204" pitchFamily="34" charset="0"/>
                        </a:rPr>
                        <a:t>based</a:t>
                      </a:r>
                      <a:r>
                        <a:rPr lang="de-DE" sz="2000" kern="1200" baseline="0" dirty="0">
                          <a:solidFill>
                            <a:schemeClr val="tx1"/>
                          </a:solidFill>
                          <a:effectLst/>
                          <a:latin typeface="+mn-lt"/>
                          <a:ea typeface="Calibri"/>
                          <a:cs typeface="Arial" panose="020B0604020202020204" pitchFamily="34" charset="0"/>
                        </a:rPr>
                        <a:t> (</a:t>
                      </a:r>
                      <a:r>
                        <a:rPr lang="de-DE" sz="2000" kern="1200" baseline="0" dirty="0" err="1">
                          <a:solidFill>
                            <a:schemeClr val="tx1"/>
                          </a:solidFill>
                          <a:effectLst/>
                          <a:latin typeface="+mn-lt"/>
                          <a:ea typeface="Calibri"/>
                          <a:cs typeface="Arial" panose="020B0604020202020204" pitchFamily="34" charset="0"/>
                        </a:rPr>
                        <a:t>yes</a:t>
                      </a:r>
                      <a:r>
                        <a:rPr lang="de-DE" sz="2000" kern="1200" baseline="0" dirty="0">
                          <a:solidFill>
                            <a:schemeClr val="tx1"/>
                          </a:solidFill>
                          <a:effectLst/>
                          <a:latin typeface="+mn-lt"/>
                          <a:ea typeface="Calibri"/>
                          <a:cs typeface="Arial" panose="020B0604020202020204" pitchFamily="34" charset="0"/>
                        </a:rPr>
                        <a:t> vs </a:t>
                      </a:r>
                      <a:r>
                        <a:rPr lang="de-DE" sz="2000" kern="1200" baseline="0" dirty="0" err="1">
                          <a:solidFill>
                            <a:schemeClr val="tx1"/>
                          </a:solidFill>
                          <a:effectLst/>
                          <a:latin typeface="+mn-lt"/>
                          <a:ea typeface="Calibri"/>
                          <a:cs typeface="Arial" panose="020B0604020202020204" pitchFamily="34" charset="0"/>
                        </a:rPr>
                        <a:t>no</a:t>
                      </a:r>
                      <a:r>
                        <a:rPr lang="de-DE" sz="2000" kern="1200" baseline="0" dirty="0">
                          <a:solidFill>
                            <a:schemeClr val="tx1"/>
                          </a:solidFill>
                          <a:effectLst/>
                          <a:latin typeface="+mn-lt"/>
                          <a:ea typeface="Calibri"/>
                          <a:cs typeface="Arial" panose="020B0604020202020204" pitchFamily="34" charset="0"/>
                        </a:rPr>
                        <a: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marL="0" marR="0" indent="0" algn="ctr" defTabSz="4320371" rtl="0" eaLnBrk="1" fontAlgn="auto" latinLnBrk="0" hangingPunct="1">
                        <a:lnSpc>
                          <a:spcPct val="115000"/>
                        </a:lnSpc>
                        <a:spcBef>
                          <a:spcPts val="0"/>
                        </a:spcBef>
                        <a:spcAft>
                          <a:spcPts val="0"/>
                        </a:spcAft>
                        <a:buClrTx/>
                        <a:buSzTx/>
                        <a:buFontTx/>
                        <a:buNone/>
                        <a:tabLst/>
                        <a:defRPr/>
                      </a:pPr>
                      <a:r>
                        <a:rPr lang="de-DE" sz="2000" kern="1200" baseline="0" dirty="0">
                          <a:solidFill>
                            <a:schemeClr val="tx1"/>
                          </a:solidFill>
                          <a:effectLst/>
                          <a:latin typeface="+mn-lt"/>
                          <a:ea typeface="Calibri"/>
                          <a:cs typeface="Times New Roman"/>
                        </a:rPr>
                        <a:t>1.0 (0.0-3.6) vs. 2.0 (-0.2-5.0)</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ctr" defTabSz="4320371" rtl="0" eaLnBrk="1" fontAlgn="auto" latinLnBrk="0" hangingPunct="1">
                        <a:lnSpc>
                          <a:spcPct val="115000"/>
                        </a:lnSpc>
                        <a:spcBef>
                          <a:spcPts val="0"/>
                        </a:spcBef>
                        <a:spcAft>
                          <a:spcPts val="0"/>
                        </a:spcAft>
                        <a:buClrTx/>
                        <a:buSzTx/>
                        <a:buFontTx/>
                        <a:buNone/>
                        <a:tabLst/>
                        <a:defRPr/>
                      </a:pPr>
                      <a:endParaRPr lang="de-DE" sz="2000" kern="1200" dirty="0">
                        <a:solidFill>
                          <a:schemeClr val="dk1"/>
                        </a:solidFill>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hMerge="1">
                  <a:txBody>
                    <a:bodyPr/>
                    <a:lstStyle/>
                    <a:p>
                      <a:pPr marL="0" marR="0" indent="0" algn="ctr" defTabSz="4320371" rtl="0" eaLnBrk="1" fontAlgn="auto" latinLnBrk="0" hangingPunct="1">
                        <a:lnSpc>
                          <a:spcPct val="115000"/>
                        </a:lnSpc>
                        <a:spcBef>
                          <a:spcPts val="0"/>
                        </a:spcBef>
                        <a:spcAft>
                          <a:spcPts val="0"/>
                        </a:spcAft>
                        <a:buClrTx/>
                        <a:buSzTx/>
                        <a:buFontTx/>
                        <a:buNone/>
                        <a:tabLst/>
                        <a:defRPr/>
                      </a:pPr>
                      <a:endParaRPr lang="de-DE" sz="2000" kern="1200" dirty="0">
                        <a:solidFill>
                          <a:schemeClr val="dk1"/>
                        </a:solidFill>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9"/>
                  </a:ext>
                </a:extLst>
              </a:tr>
              <a:tr h="307350">
                <a:tc>
                  <a:txBody>
                    <a:bodyPr/>
                    <a:lstStyle/>
                    <a:p>
                      <a:pPr marL="0" marR="0" indent="0" algn="l" defTabSz="4320371" rtl="0" eaLnBrk="1" fontAlgn="auto" latinLnBrk="0" hangingPunct="1">
                        <a:lnSpc>
                          <a:spcPct val="115000"/>
                        </a:lnSpc>
                        <a:spcBef>
                          <a:spcPts val="0"/>
                        </a:spcBef>
                        <a:spcAft>
                          <a:spcPts val="0"/>
                        </a:spcAft>
                        <a:buClrTx/>
                        <a:buSzTx/>
                        <a:buFontTx/>
                        <a:buNone/>
                        <a:tabLst/>
                        <a:defRPr/>
                      </a:pPr>
                      <a:endParaRPr lang="de-DE" sz="2000" strike="noStrike" kern="1200" baseline="0" dirty="0">
                        <a:solidFill>
                          <a:schemeClr val="tx1"/>
                        </a:solidFill>
                        <a:effectLst/>
                        <a:latin typeface="+mn-lt"/>
                        <a:ea typeface="Calibri"/>
                        <a:cs typeface="Arial" panose="020B060402020202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4320371" rtl="0" eaLnBrk="1" fontAlgn="auto" latinLnBrk="0" hangingPunct="1">
                        <a:lnSpc>
                          <a:spcPct val="115000"/>
                        </a:lnSpc>
                        <a:spcBef>
                          <a:spcPts val="0"/>
                        </a:spcBef>
                        <a:spcAft>
                          <a:spcPts val="0"/>
                        </a:spcAft>
                        <a:buClrTx/>
                        <a:buSzTx/>
                        <a:buFontTx/>
                        <a:buNone/>
                        <a:tabLst/>
                        <a:defRPr/>
                      </a:pPr>
                      <a:r>
                        <a:rPr lang="de-DE" sz="2000" kern="1200" baseline="0" dirty="0">
                          <a:solidFill>
                            <a:schemeClr val="tx1"/>
                          </a:solidFill>
                          <a:effectLst/>
                          <a:latin typeface="+mn-lt"/>
                          <a:ea typeface="Calibri"/>
                          <a:cs typeface="Arial" panose="020B0604020202020204" pitchFamily="34" charset="0"/>
                        </a:rPr>
                        <a:t>PI-</a:t>
                      </a:r>
                      <a:r>
                        <a:rPr lang="de-DE" sz="2000" kern="1200" baseline="0" dirty="0" err="1">
                          <a:solidFill>
                            <a:schemeClr val="tx1"/>
                          </a:solidFill>
                          <a:effectLst/>
                          <a:latin typeface="+mn-lt"/>
                          <a:ea typeface="Calibri"/>
                          <a:cs typeface="Arial" panose="020B0604020202020204" pitchFamily="34" charset="0"/>
                        </a:rPr>
                        <a:t>based</a:t>
                      </a:r>
                      <a:r>
                        <a:rPr lang="de-DE" sz="2000" kern="1200" baseline="0" dirty="0">
                          <a:solidFill>
                            <a:schemeClr val="tx1"/>
                          </a:solidFill>
                          <a:effectLst/>
                          <a:latin typeface="+mn-lt"/>
                          <a:ea typeface="Calibri"/>
                          <a:cs typeface="Arial" panose="020B0604020202020204" pitchFamily="34" charset="0"/>
                        </a:rPr>
                        <a:t> (</a:t>
                      </a:r>
                      <a:r>
                        <a:rPr lang="de-DE" sz="2000" kern="1200" baseline="0" dirty="0" err="1">
                          <a:solidFill>
                            <a:schemeClr val="tx1"/>
                          </a:solidFill>
                          <a:effectLst/>
                          <a:latin typeface="+mn-lt"/>
                          <a:ea typeface="Calibri"/>
                          <a:cs typeface="Arial" panose="020B0604020202020204" pitchFamily="34" charset="0"/>
                        </a:rPr>
                        <a:t>yes</a:t>
                      </a:r>
                      <a:r>
                        <a:rPr lang="de-DE" sz="2000" kern="1200" baseline="0" dirty="0">
                          <a:solidFill>
                            <a:schemeClr val="tx1"/>
                          </a:solidFill>
                          <a:effectLst/>
                          <a:latin typeface="+mn-lt"/>
                          <a:ea typeface="Calibri"/>
                          <a:cs typeface="Arial" panose="020B0604020202020204" pitchFamily="34" charset="0"/>
                        </a:rPr>
                        <a:t> vs </a:t>
                      </a:r>
                      <a:r>
                        <a:rPr lang="de-DE" sz="2000" kern="1200" baseline="0" dirty="0" err="1">
                          <a:solidFill>
                            <a:schemeClr val="tx1"/>
                          </a:solidFill>
                          <a:effectLst/>
                          <a:latin typeface="+mn-lt"/>
                          <a:ea typeface="Calibri"/>
                          <a:cs typeface="Arial" panose="020B0604020202020204" pitchFamily="34" charset="0"/>
                        </a:rPr>
                        <a:t>no</a:t>
                      </a:r>
                      <a:r>
                        <a:rPr lang="de-DE" sz="2000" kern="1200" baseline="0" dirty="0">
                          <a:solidFill>
                            <a:schemeClr val="tx1"/>
                          </a:solidFill>
                          <a:effectLst/>
                          <a:latin typeface="+mn-lt"/>
                          <a:ea typeface="Calibri"/>
                          <a:cs typeface="Arial" panose="020B0604020202020204" pitchFamily="34" charset="0"/>
                        </a:rPr>
                        <a:t>)</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marL="0" marR="0" indent="0" algn="ctr" defTabSz="4320371" rtl="0" eaLnBrk="1" fontAlgn="auto" latinLnBrk="0" hangingPunct="1">
                        <a:lnSpc>
                          <a:spcPct val="115000"/>
                        </a:lnSpc>
                        <a:spcBef>
                          <a:spcPts val="0"/>
                        </a:spcBef>
                        <a:spcAft>
                          <a:spcPts val="0"/>
                        </a:spcAft>
                        <a:buClrTx/>
                        <a:buSzTx/>
                        <a:buFontTx/>
                        <a:buNone/>
                        <a:tabLst/>
                        <a:defRPr/>
                      </a:pPr>
                      <a:r>
                        <a:rPr lang="de-DE" sz="2000" kern="1200" baseline="0" dirty="0">
                          <a:solidFill>
                            <a:schemeClr val="tx1"/>
                          </a:solidFill>
                          <a:effectLst/>
                          <a:latin typeface="+mn-lt"/>
                          <a:ea typeface="Calibri"/>
                          <a:cs typeface="Times New Roman"/>
                        </a:rPr>
                        <a:t>2.0 (-3.0-5.0) vs. 1.0 (0.0-3.6)</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ctr" defTabSz="4320371" rtl="0" eaLnBrk="1" fontAlgn="auto" latinLnBrk="0" hangingPunct="1">
                        <a:lnSpc>
                          <a:spcPct val="115000"/>
                        </a:lnSpc>
                        <a:spcBef>
                          <a:spcPts val="0"/>
                        </a:spcBef>
                        <a:spcAft>
                          <a:spcPts val="0"/>
                        </a:spcAft>
                        <a:buClrTx/>
                        <a:buSzTx/>
                        <a:buFontTx/>
                        <a:buNone/>
                        <a:tabLst/>
                        <a:defRPr/>
                      </a:pPr>
                      <a:endParaRPr lang="de-DE" sz="2000" kern="1200" dirty="0">
                        <a:solidFill>
                          <a:schemeClr val="dk1"/>
                        </a:solidFill>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hMerge="1">
                  <a:txBody>
                    <a:bodyPr/>
                    <a:lstStyle/>
                    <a:p>
                      <a:pPr marL="0" marR="0" indent="0" algn="ctr" defTabSz="4320371" rtl="0" eaLnBrk="1" fontAlgn="auto" latinLnBrk="0" hangingPunct="1">
                        <a:lnSpc>
                          <a:spcPct val="115000"/>
                        </a:lnSpc>
                        <a:spcBef>
                          <a:spcPts val="0"/>
                        </a:spcBef>
                        <a:spcAft>
                          <a:spcPts val="0"/>
                        </a:spcAft>
                        <a:buClrTx/>
                        <a:buSzTx/>
                        <a:buFontTx/>
                        <a:buNone/>
                        <a:tabLst/>
                        <a:defRPr/>
                      </a:pPr>
                      <a:endParaRPr lang="de-DE" sz="2000" kern="1200" dirty="0">
                        <a:solidFill>
                          <a:schemeClr val="dk1"/>
                        </a:solidFill>
                        <a:effectLst/>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10"/>
                  </a:ext>
                </a:extLst>
              </a:tr>
              <a:tr h="307350">
                <a:tc gridSpan="5">
                  <a:txBody>
                    <a:bodyPr/>
                    <a:lstStyle/>
                    <a:p>
                      <a:pPr marL="0" marR="0" indent="0" algn="l" defTabSz="4320371" rtl="0" eaLnBrk="1" fontAlgn="auto" latinLnBrk="0" hangingPunct="1">
                        <a:lnSpc>
                          <a:spcPct val="115000"/>
                        </a:lnSpc>
                        <a:spcBef>
                          <a:spcPts val="0"/>
                        </a:spcBef>
                        <a:spcAft>
                          <a:spcPts val="0"/>
                        </a:spcAft>
                        <a:buClrTx/>
                        <a:buSzTx/>
                        <a:buFontTx/>
                        <a:buNone/>
                        <a:tabLst/>
                        <a:defRPr/>
                      </a:pPr>
                      <a:r>
                        <a:rPr lang="en-US" sz="1800" i="0" dirty="0">
                          <a:solidFill>
                            <a:schemeClr val="tx1"/>
                          </a:solidFill>
                        </a:rPr>
                        <a:t>In multivariable analyses,</a:t>
                      </a:r>
                      <a:r>
                        <a:rPr lang="en-US" sz="1800" i="0" baseline="0" dirty="0">
                          <a:solidFill>
                            <a:schemeClr val="tx1"/>
                          </a:solidFill>
                        </a:rPr>
                        <a:t> only younger age (≤ vs &gt;35 y.) was significantly associated with weight gain (OR 4.8, 95% CI 1.8-13.3, for </a:t>
                      </a:r>
                      <a:r>
                        <a:rPr lang="en-US" sz="1800" i="0" dirty="0">
                          <a:solidFill>
                            <a:schemeClr val="tx1"/>
                          </a:solidFill>
                        </a:rPr>
                        <a:t>≥ 5% weight gain</a:t>
                      </a:r>
                      <a:r>
                        <a:rPr lang="en-US" sz="1800" i="0" baseline="0" dirty="0">
                          <a:solidFill>
                            <a:schemeClr val="tx1"/>
                          </a:solidFill>
                        </a:rPr>
                        <a:t>); however, the study was neither designed nor powered to identify risk factors for weight increase.</a:t>
                      </a:r>
                      <a:endParaRPr lang="de-DE" sz="1800" i="0" kern="1200" baseline="0" dirty="0">
                        <a:solidFill>
                          <a:schemeClr val="tx1"/>
                        </a:solidFill>
                        <a:effectLst/>
                        <a:latin typeface="+mn-lt"/>
                        <a:ea typeface="Calibri"/>
                        <a:cs typeface="Arial" panose="020B060402020202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2E318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de-DE"/>
                    </a:p>
                  </a:txBody>
                  <a:tcPr/>
                </a:tc>
                <a:tc hMerge="1">
                  <a:txBody>
                    <a:bodyPr/>
                    <a:lstStyle/>
                    <a:p>
                      <a:pPr marL="0" marR="0" indent="0" algn="ctr" defTabSz="4320371" rtl="0" eaLnBrk="1" fontAlgn="auto" latinLnBrk="0" hangingPunct="1">
                        <a:lnSpc>
                          <a:spcPct val="115000"/>
                        </a:lnSpc>
                        <a:spcBef>
                          <a:spcPts val="0"/>
                        </a:spcBef>
                        <a:spcAft>
                          <a:spcPts val="0"/>
                        </a:spcAft>
                        <a:buClrTx/>
                        <a:buSzTx/>
                        <a:buFontTx/>
                        <a:buNone/>
                        <a:tabLst/>
                        <a:defRPr/>
                      </a:pPr>
                      <a:endParaRPr lang="de-DE" sz="2000" kern="1200" baseline="0" dirty="0">
                        <a:solidFill>
                          <a:schemeClr val="dk1"/>
                        </a:solidFill>
                        <a:effectLst/>
                        <a:latin typeface="+mn-lt"/>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2E318A"/>
                      </a:solid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10011"/>
                  </a:ext>
                </a:extLst>
              </a:tr>
            </a:tbl>
          </a:graphicData>
        </a:graphic>
      </p:graphicFrame>
      <p:sp>
        <p:nvSpPr>
          <p:cNvPr id="969" name="TextBox 31"/>
          <p:cNvSpPr txBox="1"/>
          <p:nvPr/>
        </p:nvSpPr>
        <p:spPr>
          <a:xfrm>
            <a:off x="432000" y="6528038"/>
            <a:ext cx="14472000" cy="7278916"/>
          </a:xfrm>
          <a:prstGeom prst="rect">
            <a:avLst/>
          </a:prstGeom>
          <a:noFill/>
        </p:spPr>
        <p:txBody>
          <a:bodyPr wrap="square" lIns="0" tIns="0" rIns="0" bIns="0" rtlCol="0">
            <a:spAutoFit/>
          </a:bodyPr>
          <a:lstStyle/>
          <a:p>
            <a:pPr algn="just"/>
            <a:r>
              <a:rPr lang="en-US" sz="2600" b="1" dirty="0"/>
              <a:t>Inclusion criteria for month 12 (M12) evaluation of E/C/F/TAF use</a:t>
            </a:r>
          </a:p>
          <a:p>
            <a:pPr marL="908050" lvl="1" indent="-457200" algn="just">
              <a:buFont typeface="Wingdings" panose="05000000000000000000" pitchFamily="2" charset="2"/>
              <a:buChar char="§"/>
            </a:pPr>
            <a:r>
              <a:rPr lang="en-US" sz="2600" dirty="0"/>
              <a:t>Treatment-naïve (TN) or treatment-experienced (TE) adult HIV-1 infected patients initiated on E/C/F/TAF </a:t>
            </a:r>
          </a:p>
          <a:p>
            <a:pPr marL="908050" lvl="1" indent="-457200" algn="just">
              <a:buFont typeface="Wingdings" panose="05000000000000000000" pitchFamily="2" charset="2"/>
              <a:buChar char="§"/>
            </a:pPr>
            <a:r>
              <a:rPr lang="en-US" sz="2600" dirty="0"/>
              <a:t>Treatment start at least 9 months prior to data-cut (04/09/2019) and either a documented visit within the predefined M12 visit window (9-15 months) or a documented premature study/treatment discontinuation</a:t>
            </a:r>
          </a:p>
          <a:p>
            <a:pPr algn="just">
              <a:spcBef>
                <a:spcPts val="600"/>
              </a:spcBef>
            </a:pPr>
            <a:r>
              <a:rPr lang="en-US" sz="2600" b="1" dirty="0"/>
              <a:t>Outcomes of interest</a:t>
            </a:r>
          </a:p>
          <a:p>
            <a:pPr marL="914400" lvl="1" indent="-457200" algn="just">
              <a:buFont typeface="Wingdings" panose="05000000000000000000" pitchFamily="2" charset="2"/>
              <a:buChar char="§"/>
              <a:tabLst>
                <a:tab pos="800100" algn="l"/>
              </a:tabLst>
            </a:pPr>
            <a:r>
              <a:rPr lang="en-US" sz="2600" dirty="0"/>
              <a:t>E/C/F/TAF persistence (Kaplan-Meier estimates; withdrawal of consent/loss to follow-up censored) </a:t>
            </a:r>
          </a:p>
          <a:p>
            <a:pPr marL="914400" lvl="1" indent="-457200" algn="just">
              <a:buFont typeface="Wingdings" panose="05000000000000000000" pitchFamily="2" charset="2"/>
              <a:buChar char="§"/>
              <a:tabLst>
                <a:tab pos="800100" algn="l"/>
              </a:tabLst>
            </a:pPr>
            <a:r>
              <a:rPr lang="en-US" sz="2600" dirty="0"/>
              <a:t>Virologic effectiveness using two approaches: </a:t>
            </a:r>
          </a:p>
          <a:p>
            <a:pPr marL="900113" lvl="2" algn="just">
              <a:tabLst>
                <a:tab pos="800100" algn="l"/>
              </a:tabLst>
            </a:pPr>
            <a:r>
              <a:rPr lang="en-US" sz="2600" dirty="0"/>
              <a:t>(1) HIV-1 RNA &lt;50 cp/mL; loss-to-follow-up/missing values/discontinuation=excluded [on-treatment] </a:t>
            </a:r>
          </a:p>
          <a:p>
            <a:pPr marL="900113" lvl="2" algn="just">
              <a:tabLst>
                <a:tab pos="800100" algn="l"/>
              </a:tabLst>
            </a:pPr>
            <a:r>
              <a:rPr lang="en-US" sz="2600" dirty="0"/>
              <a:t>(2) HIV-1 RNA &lt;50 cp/mL; discontinuation=failure (D=F), loss-to-follow-up/missing values=excluded </a:t>
            </a:r>
          </a:p>
          <a:p>
            <a:pPr marL="914400" lvl="1" indent="-457200" algn="just">
              <a:buFont typeface="Wingdings" panose="05000000000000000000" pitchFamily="2" charset="2"/>
              <a:buChar char="§"/>
              <a:tabLst>
                <a:tab pos="800100" algn="l"/>
              </a:tabLst>
            </a:pPr>
            <a:r>
              <a:rPr lang="en-US" sz="2600" dirty="0"/>
              <a:t>Drug-related adverse events (DRAEs) and drug-related serious AEs (DRSAEs)</a:t>
            </a:r>
          </a:p>
          <a:p>
            <a:pPr marL="914400" lvl="1" indent="-457200" algn="just">
              <a:buFont typeface="Wingdings" panose="05000000000000000000" pitchFamily="2" charset="2"/>
              <a:buChar char="§"/>
              <a:tabLst>
                <a:tab pos="800100" algn="l"/>
              </a:tabLst>
            </a:pPr>
            <a:r>
              <a:rPr lang="en-US" sz="2600" dirty="0"/>
              <a:t>Change from baseline in weight and BMI </a:t>
            </a:r>
            <a:r>
              <a:rPr lang="en-US" sz="2600" dirty="0" err="1"/>
              <a:t>i</a:t>
            </a:r>
            <a:r>
              <a:rPr lang="en-US" sz="2600" dirty="0"/>
              <a:t>) in TN patients and ii) in TE patients with respect to age, gender, baseline weight, previous TDF, INSTI or PI use. Association of weight change with covariables was evaluated using linear regression (outcome: absolute weight change) and logistic regression analyses (outcome: ≥5% weight gain).</a:t>
            </a:r>
          </a:p>
          <a:p>
            <a:pPr marL="914400" lvl="1" indent="-457200" algn="just">
              <a:buFont typeface="Wingdings" panose="05000000000000000000" pitchFamily="2" charset="2"/>
              <a:buChar char="§"/>
              <a:tabLst>
                <a:tab pos="800100" algn="l"/>
              </a:tabLst>
            </a:pPr>
            <a:r>
              <a:rPr lang="en-US" sz="2600" dirty="0"/>
              <a:t>Health-related  quality  of  life (</a:t>
            </a:r>
            <a:r>
              <a:rPr lang="en-US" sz="2600" dirty="0" err="1"/>
              <a:t>HRQoL</a:t>
            </a:r>
            <a:r>
              <a:rPr lang="en-US" sz="2600" dirty="0"/>
              <a:t>) using  the validated questionnaires (SF-36, HIV Symptom Index [HIV-SI], HIV treatment satisfaction [TS] status and change questionnaires)</a:t>
            </a:r>
          </a:p>
        </p:txBody>
      </p:sp>
      <p:sp>
        <p:nvSpPr>
          <p:cNvPr id="8" name="Rectangle 4"/>
          <p:cNvSpPr/>
          <p:nvPr/>
        </p:nvSpPr>
        <p:spPr>
          <a:xfrm>
            <a:off x="432000" y="3236704"/>
            <a:ext cx="14472000" cy="663961"/>
          </a:xfrm>
          <a:prstGeom prst="rect">
            <a:avLst/>
          </a:prstGeom>
          <a:solidFill>
            <a:srgbClr val="2E318A"/>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lIns="126013" tIns="63007" rIns="126013" bIns="63007" rtlCol="0" anchor="ctr"/>
          <a:lstStyle/>
          <a:p>
            <a:pPr>
              <a:lnSpc>
                <a:spcPct val="90000"/>
              </a:lnSpc>
            </a:pPr>
            <a:r>
              <a:rPr lang="en-US" sz="3900" b="1" dirty="0">
                <a:latin typeface="+mj-lt"/>
              </a:rPr>
              <a:t>Background</a:t>
            </a:r>
          </a:p>
        </p:txBody>
      </p:sp>
      <p:sp>
        <p:nvSpPr>
          <p:cNvPr id="9" name="Rectangle 6"/>
          <p:cNvSpPr/>
          <p:nvPr/>
        </p:nvSpPr>
        <p:spPr>
          <a:xfrm>
            <a:off x="414000" y="2857214"/>
            <a:ext cx="45000000" cy="153458"/>
          </a:xfrm>
          <a:prstGeom prst="rect">
            <a:avLst/>
          </a:prstGeom>
          <a:solidFill>
            <a:srgbClr val="A21C49"/>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lIns="126013" tIns="63007" rIns="126013" bIns="63007" rtlCol="0" anchor="ctr"/>
          <a:lstStyle/>
          <a:p>
            <a:pPr algn="ctr">
              <a:lnSpc>
                <a:spcPct val="90000"/>
              </a:lnSpc>
            </a:pPr>
            <a:endParaRPr lang="en-US" sz="9900" dirty="0"/>
          </a:p>
        </p:txBody>
      </p:sp>
      <p:sp>
        <p:nvSpPr>
          <p:cNvPr id="13" name="TextBox 11"/>
          <p:cNvSpPr txBox="1"/>
          <p:nvPr/>
        </p:nvSpPr>
        <p:spPr>
          <a:xfrm>
            <a:off x="660220" y="821690"/>
            <a:ext cx="2125867" cy="609398"/>
          </a:xfrm>
          <a:prstGeom prst="rect">
            <a:avLst/>
          </a:prstGeom>
          <a:noFill/>
        </p:spPr>
        <p:txBody>
          <a:bodyPr wrap="square" lIns="0" tIns="0" rIns="0" bIns="0" rtlCol="0">
            <a:spAutoFit/>
          </a:bodyPr>
          <a:lstStyle/>
          <a:p>
            <a:pPr algn="ctr">
              <a:lnSpc>
                <a:spcPct val="90000"/>
              </a:lnSpc>
            </a:pPr>
            <a:r>
              <a:rPr lang="en-US" sz="4400" b="1" dirty="0">
                <a:solidFill>
                  <a:srgbClr val="2E318A"/>
                </a:solidFill>
              </a:rPr>
              <a:t>P2/14</a:t>
            </a:r>
          </a:p>
        </p:txBody>
      </p:sp>
      <p:pic>
        <p:nvPicPr>
          <p:cNvPr id="3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9201" y="1818313"/>
            <a:ext cx="2683556" cy="5256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74" name="TextBox 17"/>
          <p:cNvSpPr txBox="1"/>
          <p:nvPr/>
        </p:nvSpPr>
        <p:spPr>
          <a:xfrm>
            <a:off x="42377343" y="1125415"/>
            <a:ext cx="2873222" cy="1692771"/>
          </a:xfrm>
          <a:prstGeom prst="rect">
            <a:avLst/>
          </a:prstGeom>
          <a:noFill/>
        </p:spPr>
        <p:txBody>
          <a:bodyPr wrap="none" lIns="0" tIns="0" rIns="0" bIns="0" rtlCol="0">
            <a:spAutoFit/>
          </a:bodyPr>
          <a:lstStyle/>
          <a:p>
            <a:pPr algn="r"/>
            <a:r>
              <a:rPr lang="en-US" sz="2200" b="1" dirty="0">
                <a:solidFill>
                  <a:srgbClr val="2E318A"/>
                </a:solidFill>
              </a:rPr>
              <a:t>Gilead Sciences, Inc.</a:t>
            </a:r>
          </a:p>
          <a:p>
            <a:pPr algn="r"/>
            <a:r>
              <a:rPr lang="en-US" sz="2200" b="1" dirty="0">
                <a:solidFill>
                  <a:srgbClr val="2E318A"/>
                </a:solidFill>
              </a:rPr>
              <a:t>333 Lakeside Drive</a:t>
            </a:r>
          </a:p>
          <a:p>
            <a:pPr algn="r"/>
            <a:r>
              <a:rPr lang="en-US" sz="2200" b="1" dirty="0">
                <a:solidFill>
                  <a:srgbClr val="2E318A"/>
                </a:solidFill>
              </a:rPr>
              <a:t>Foster City, CA 94404</a:t>
            </a:r>
          </a:p>
          <a:p>
            <a:pPr algn="r"/>
            <a:r>
              <a:rPr lang="en-US" sz="2200" b="1" dirty="0">
                <a:solidFill>
                  <a:srgbClr val="2E318A"/>
                </a:solidFill>
              </a:rPr>
              <a:t>Tel: (650) 522-6009</a:t>
            </a:r>
          </a:p>
          <a:p>
            <a:pPr algn="r"/>
            <a:r>
              <a:rPr lang="en-US" sz="2200" b="1" dirty="0">
                <a:solidFill>
                  <a:srgbClr val="2E318A"/>
                </a:solidFill>
              </a:rPr>
              <a:t>Fax: (650) 522-5260</a:t>
            </a:r>
          </a:p>
        </p:txBody>
      </p:sp>
      <p:pic>
        <p:nvPicPr>
          <p:cNvPr id="475" name="Picture 16"/>
          <p:cNvPicPr preferRelativeResize="0">
            <a:picLocks/>
          </p:cNvPicPr>
          <p:nvPr/>
        </p:nvPicPr>
        <p:blipFill>
          <a:blip r:embed="rId4" cstate="print">
            <a:extLst>
              <a:ext uri="{28A0092B-C50C-407E-A947-70E740481C1C}">
                <a14:useLocalDpi xmlns:a14="http://schemas.microsoft.com/office/drawing/2010/main" val="0"/>
              </a:ext>
            </a:extLst>
          </a:blip>
          <a:stretch>
            <a:fillRect/>
          </a:stretch>
        </p:blipFill>
        <p:spPr>
          <a:xfrm>
            <a:off x="42161319" y="333327"/>
            <a:ext cx="3062460" cy="839588"/>
          </a:xfrm>
          <a:prstGeom prst="rect">
            <a:avLst/>
          </a:prstGeom>
        </p:spPr>
      </p:pic>
      <p:sp>
        <p:nvSpPr>
          <p:cNvPr id="479" name="Rectangle 34"/>
          <p:cNvSpPr/>
          <p:nvPr/>
        </p:nvSpPr>
        <p:spPr>
          <a:xfrm>
            <a:off x="432000" y="16031071"/>
            <a:ext cx="14472000" cy="8784976"/>
          </a:xfrm>
          <a:prstGeom prst="rect">
            <a:avLst/>
          </a:prstGeom>
          <a:solidFill>
            <a:srgbClr val="F4ECDF"/>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sz="7200" dirty="0"/>
          </a:p>
        </p:txBody>
      </p:sp>
      <p:sp>
        <p:nvSpPr>
          <p:cNvPr id="480" name="Rectangle 7"/>
          <p:cNvSpPr/>
          <p:nvPr/>
        </p:nvSpPr>
        <p:spPr>
          <a:xfrm>
            <a:off x="403200" y="25032087"/>
            <a:ext cx="45000000" cy="144000"/>
          </a:xfrm>
          <a:prstGeom prst="rect">
            <a:avLst/>
          </a:prstGeom>
          <a:solidFill>
            <a:srgbClr val="A21C49"/>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lIns="126013" tIns="63007" rIns="126013" bIns="63007" rtlCol="0" anchor="ctr"/>
          <a:lstStyle/>
          <a:p>
            <a:pPr algn="ctr">
              <a:lnSpc>
                <a:spcPct val="90000"/>
              </a:lnSpc>
            </a:pPr>
            <a:endParaRPr lang="en-US" dirty="0"/>
          </a:p>
        </p:txBody>
      </p:sp>
      <p:sp>
        <p:nvSpPr>
          <p:cNvPr id="481" name="TextBox 8"/>
          <p:cNvSpPr txBox="1"/>
          <p:nvPr/>
        </p:nvSpPr>
        <p:spPr>
          <a:xfrm>
            <a:off x="15624000" y="25275736"/>
            <a:ext cx="14472000" cy="332399"/>
          </a:xfrm>
          <a:prstGeom prst="rect">
            <a:avLst/>
          </a:prstGeom>
          <a:noFill/>
        </p:spPr>
        <p:txBody>
          <a:bodyPr wrap="none" lIns="0" tIns="0" rIns="0" bIns="0" rtlCol="0">
            <a:spAutoFit/>
          </a:bodyPr>
          <a:lstStyle/>
          <a:p>
            <a:pPr algn="ctr">
              <a:lnSpc>
                <a:spcPct val="90000"/>
              </a:lnSpc>
            </a:pPr>
            <a:r>
              <a:rPr lang="en-US" sz="2400" b="1" dirty="0"/>
              <a:t>EACS (European AIDS Conference), 06-09 November 2019, Basel, Switzerland</a:t>
            </a:r>
          </a:p>
        </p:txBody>
      </p:sp>
      <p:sp>
        <p:nvSpPr>
          <p:cNvPr id="482" name="TextBox 9"/>
          <p:cNvSpPr txBox="1"/>
          <p:nvPr/>
        </p:nvSpPr>
        <p:spPr>
          <a:xfrm>
            <a:off x="41225215" y="25320103"/>
            <a:ext cx="4131708" cy="235449"/>
          </a:xfrm>
          <a:prstGeom prst="rect">
            <a:avLst/>
          </a:prstGeom>
          <a:noFill/>
        </p:spPr>
        <p:txBody>
          <a:bodyPr wrap="none" lIns="0" tIns="0" rIns="0" bIns="0" rtlCol="0">
            <a:spAutoFit/>
          </a:bodyPr>
          <a:lstStyle/>
          <a:p>
            <a:pPr algn="r">
              <a:lnSpc>
                <a:spcPct val="90000"/>
              </a:lnSpc>
            </a:pPr>
            <a:r>
              <a:rPr lang="en-US" sz="1700" dirty="0"/>
              <a:t>© Gilead Sciences, Inc. All rights reserved.</a:t>
            </a:r>
            <a:endParaRPr lang="en-US" sz="1700" baseline="30000" dirty="0"/>
          </a:p>
        </p:txBody>
      </p:sp>
      <p:sp>
        <p:nvSpPr>
          <p:cNvPr id="483" name="Rectangle 19"/>
          <p:cNvSpPr/>
          <p:nvPr/>
        </p:nvSpPr>
        <p:spPr>
          <a:xfrm>
            <a:off x="432000" y="5745918"/>
            <a:ext cx="14472000" cy="708089"/>
          </a:xfrm>
          <a:prstGeom prst="rect">
            <a:avLst/>
          </a:prstGeom>
          <a:solidFill>
            <a:srgbClr val="2E318A"/>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lIns="126013" tIns="63007" rIns="126013" bIns="63007" rtlCol="0" anchor="ctr"/>
          <a:lstStyle/>
          <a:p>
            <a:pPr>
              <a:lnSpc>
                <a:spcPct val="90000"/>
              </a:lnSpc>
            </a:pPr>
            <a:r>
              <a:rPr lang="en-US" sz="3900" b="1" dirty="0">
                <a:latin typeface="+mj-lt"/>
              </a:rPr>
              <a:t>Methods</a:t>
            </a:r>
          </a:p>
        </p:txBody>
      </p:sp>
      <p:sp>
        <p:nvSpPr>
          <p:cNvPr id="484" name="Rectangle 20"/>
          <p:cNvSpPr/>
          <p:nvPr/>
        </p:nvSpPr>
        <p:spPr>
          <a:xfrm>
            <a:off x="432000" y="14170854"/>
            <a:ext cx="14472000" cy="708089"/>
          </a:xfrm>
          <a:prstGeom prst="rect">
            <a:avLst/>
          </a:prstGeom>
          <a:solidFill>
            <a:srgbClr val="2E318A"/>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lIns="126013" tIns="63007" rIns="126013" bIns="63007" rtlCol="0" anchor="ctr"/>
          <a:lstStyle/>
          <a:p>
            <a:pPr>
              <a:lnSpc>
                <a:spcPct val="90000"/>
              </a:lnSpc>
            </a:pPr>
            <a:r>
              <a:rPr lang="en-US" sz="3900" b="1" dirty="0">
                <a:latin typeface="+mj-lt"/>
              </a:rPr>
              <a:t>Results</a:t>
            </a:r>
          </a:p>
        </p:txBody>
      </p:sp>
      <p:sp>
        <p:nvSpPr>
          <p:cNvPr id="485" name="Rectangle 22"/>
          <p:cNvSpPr/>
          <p:nvPr/>
        </p:nvSpPr>
        <p:spPr>
          <a:xfrm>
            <a:off x="30816000" y="19720897"/>
            <a:ext cx="14472000" cy="709200"/>
          </a:xfrm>
          <a:prstGeom prst="rect">
            <a:avLst/>
          </a:prstGeom>
          <a:solidFill>
            <a:srgbClr val="2E318A"/>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lIns="126013" tIns="63007" rIns="126013" bIns="63007" rtlCol="0" anchor="ctr"/>
          <a:lstStyle/>
          <a:p>
            <a:pPr>
              <a:lnSpc>
                <a:spcPct val="90000"/>
              </a:lnSpc>
            </a:pPr>
            <a:r>
              <a:rPr lang="en-US" sz="3900" b="1" dirty="0">
                <a:latin typeface="+mj-lt"/>
              </a:rPr>
              <a:t>Conclusions</a:t>
            </a:r>
          </a:p>
        </p:txBody>
      </p:sp>
      <p:sp>
        <p:nvSpPr>
          <p:cNvPr id="486" name="Rectangle 30"/>
          <p:cNvSpPr/>
          <p:nvPr/>
        </p:nvSpPr>
        <p:spPr>
          <a:xfrm>
            <a:off x="30816000" y="20423559"/>
            <a:ext cx="14472000" cy="2646878"/>
          </a:xfrm>
          <a:prstGeom prst="rect">
            <a:avLst/>
          </a:prstGeom>
          <a:solidFill>
            <a:srgbClr val="E5E5EC"/>
          </a:solidFill>
          <a:ln w="12700">
            <a:solidFill>
              <a:srgbClr val="D5EBD9"/>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sz="7200" dirty="0"/>
          </a:p>
        </p:txBody>
      </p:sp>
      <p:sp>
        <p:nvSpPr>
          <p:cNvPr id="488" name="TextBox 28"/>
          <p:cNvSpPr txBox="1"/>
          <p:nvPr/>
        </p:nvSpPr>
        <p:spPr>
          <a:xfrm>
            <a:off x="30815999" y="23235614"/>
            <a:ext cx="14472000" cy="1580433"/>
          </a:xfrm>
          <a:prstGeom prst="rect">
            <a:avLst/>
          </a:prstGeom>
          <a:noFill/>
          <a:ln>
            <a:solidFill>
              <a:srgbClr val="2E318A"/>
            </a:solidFill>
          </a:ln>
        </p:spPr>
        <p:txBody>
          <a:bodyPr wrap="square" lIns="0" tIns="0" rIns="144000" bIns="0" rtlCol="0">
            <a:spAutoFit/>
          </a:bodyPr>
          <a:lstStyle/>
          <a:p>
            <a:pPr indent="173038">
              <a:lnSpc>
                <a:spcPct val="90000"/>
              </a:lnSpc>
              <a:spcBef>
                <a:spcPts val="1200"/>
              </a:spcBef>
              <a:spcAft>
                <a:spcPts val="300"/>
              </a:spcAft>
            </a:pPr>
            <a:endParaRPr lang="en-US" sz="900" b="1" dirty="0">
              <a:solidFill>
                <a:srgbClr val="2E318A"/>
              </a:solidFill>
            </a:endParaRPr>
          </a:p>
          <a:p>
            <a:pPr indent="173038">
              <a:lnSpc>
                <a:spcPct val="90000"/>
              </a:lnSpc>
              <a:spcAft>
                <a:spcPts val="300"/>
              </a:spcAft>
            </a:pPr>
            <a:r>
              <a:rPr lang="en-US" sz="2800" b="1" dirty="0">
                <a:solidFill>
                  <a:srgbClr val="2E318A"/>
                </a:solidFill>
              </a:rPr>
              <a:t>Acknowledgments</a:t>
            </a:r>
          </a:p>
          <a:p>
            <a:pPr marL="361950" indent="-188913">
              <a:lnSpc>
                <a:spcPct val="90000"/>
              </a:lnSpc>
              <a:spcAft>
                <a:spcPts val="300"/>
              </a:spcAft>
              <a:buFont typeface="Wingdings" panose="05000000000000000000" pitchFamily="2" charset="2"/>
              <a:buChar char="§"/>
            </a:pPr>
            <a:r>
              <a:rPr lang="en-US" sz="2200" dirty="0"/>
              <a:t>Design, study conduct and financial support were provided by Gilead Sciences</a:t>
            </a:r>
            <a:r>
              <a:rPr lang="de-DE" sz="2200" dirty="0"/>
              <a:t>. </a:t>
            </a:r>
            <a:r>
              <a:rPr lang="en-US" sz="2200" dirty="0"/>
              <a:t>Statistical analysis and support in medical writing were provided by MUC Research, Munich, Germany.</a:t>
            </a:r>
          </a:p>
          <a:p>
            <a:pPr marL="361950" indent="-188913">
              <a:lnSpc>
                <a:spcPct val="90000"/>
              </a:lnSpc>
              <a:spcBef>
                <a:spcPts val="300"/>
              </a:spcBef>
              <a:spcAft>
                <a:spcPts val="300"/>
              </a:spcAft>
              <a:buFont typeface="Wingdings" panose="05000000000000000000" pitchFamily="2" charset="2"/>
              <a:buChar char="§"/>
            </a:pPr>
            <a:r>
              <a:rPr lang="en-US" sz="2200" dirty="0"/>
              <a:t>We extend our thanks to all participating patients and investigators of the TARANIS cohort.</a:t>
            </a:r>
          </a:p>
        </p:txBody>
      </p:sp>
      <p:sp>
        <p:nvSpPr>
          <p:cNvPr id="490" name="Rechteck 489"/>
          <p:cNvSpPr/>
          <p:nvPr/>
        </p:nvSpPr>
        <p:spPr>
          <a:xfrm>
            <a:off x="30816000" y="20584993"/>
            <a:ext cx="14472000" cy="2646878"/>
          </a:xfrm>
          <a:prstGeom prst="rect">
            <a:avLst/>
          </a:prstGeom>
        </p:spPr>
        <p:txBody>
          <a:bodyPr wrap="square">
            <a:spAutoFit/>
          </a:bodyPr>
          <a:lstStyle/>
          <a:p>
            <a:pPr marL="457200" indent="-457200">
              <a:spcAft>
                <a:spcPts val="300"/>
              </a:spcAft>
              <a:buFont typeface="Wingdings" panose="05000000000000000000" pitchFamily="2" charset="2"/>
              <a:buChar char="§"/>
            </a:pPr>
            <a:r>
              <a:rPr lang="en-US" sz="2600" dirty="0"/>
              <a:t>In the prospective French TARANIS cohort, persistence to E/C/F/TAF was &gt;85% in TN and TE patients during the first year. </a:t>
            </a:r>
          </a:p>
          <a:p>
            <a:pPr marL="457200" indent="-457200">
              <a:spcAft>
                <a:spcPts val="300"/>
              </a:spcAft>
              <a:buFont typeface="Wingdings" panose="05000000000000000000" pitchFamily="2" charset="2"/>
              <a:buChar char="§"/>
            </a:pPr>
            <a:r>
              <a:rPr lang="en-US" sz="2600" dirty="0"/>
              <a:t>Median weight change was +1.0 kg; in treatment-experienced patients, younger age was associated with weight gain. However, the study was not designed to evaluate causal relationships.  </a:t>
            </a:r>
          </a:p>
          <a:p>
            <a:pPr marL="457200" indent="-457200">
              <a:spcAft>
                <a:spcPts val="300"/>
              </a:spcAft>
              <a:buFont typeface="Wingdings" panose="05000000000000000000" pitchFamily="2" charset="2"/>
              <a:buChar char="§"/>
            </a:pPr>
            <a:r>
              <a:rPr lang="en-US" sz="2600" dirty="0"/>
              <a:t>Virologic effectiveness and safety of using E/C/F/TAF were confirmed in a real world setting with 7.4% discontinuations due to ADRs (not related to kidney or bone) and &lt;1% due to virologic failure. </a:t>
            </a:r>
            <a:endParaRPr lang="de-DE" sz="2600" dirty="0"/>
          </a:p>
        </p:txBody>
      </p:sp>
      <p:sp>
        <p:nvSpPr>
          <p:cNvPr id="492" name="TextBox 31"/>
          <p:cNvSpPr txBox="1"/>
          <p:nvPr/>
        </p:nvSpPr>
        <p:spPr>
          <a:xfrm>
            <a:off x="432000" y="4005735"/>
            <a:ext cx="14472000" cy="1600438"/>
          </a:xfrm>
          <a:prstGeom prst="rect">
            <a:avLst/>
          </a:prstGeom>
          <a:noFill/>
        </p:spPr>
        <p:txBody>
          <a:bodyPr wrap="square" lIns="0" tIns="0" rIns="0" bIns="0" rtlCol="0">
            <a:spAutoFit/>
          </a:bodyPr>
          <a:lstStyle/>
          <a:p>
            <a:pPr algn="just"/>
            <a:r>
              <a:rPr lang="en-US" sz="2600" dirty="0"/>
              <a:t>Long-term tolerability of ART coupled with sustained virologic efficacy are essential for healthy ageing in HIV-infected patients. The prospective, non-interventional, multicenter,  TARANIS cohort study was initiated to provide evidence concerning the effectiveness and safety of using F/TAF-based regimens in routine clinical care in France.</a:t>
            </a:r>
          </a:p>
        </p:txBody>
      </p:sp>
      <p:sp>
        <p:nvSpPr>
          <p:cNvPr id="494" name="TextBox 31"/>
          <p:cNvSpPr txBox="1"/>
          <p:nvPr/>
        </p:nvSpPr>
        <p:spPr>
          <a:xfrm>
            <a:off x="432000" y="15094967"/>
            <a:ext cx="14472000" cy="864852"/>
          </a:xfrm>
          <a:prstGeom prst="rect">
            <a:avLst/>
          </a:prstGeom>
          <a:noFill/>
        </p:spPr>
        <p:txBody>
          <a:bodyPr wrap="square" lIns="0" tIns="0" rIns="0" bIns="0" rtlCol="0">
            <a:spAutoFit/>
          </a:bodyPr>
          <a:lstStyle/>
          <a:p>
            <a:pPr lvl="0">
              <a:lnSpc>
                <a:spcPct val="90000"/>
              </a:lnSpc>
              <a:buClr>
                <a:srgbClr val="A21C49"/>
              </a:buClr>
            </a:pPr>
            <a:r>
              <a:rPr lang="en-US" sz="2800" b="1" dirty="0">
                <a:solidFill>
                  <a:srgbClr val="2E318A"/>
                </a:solidFill>
              </a:rPr>
              <a:t>Study population</a:t>
            </a:r>
            <a:endParaRPr lang="en-US" sz="2600" dirty="0"/>
          </a:p>
          <a:p>
            <a:pPr algn="just">
              <a:spcBef>
                <a:spcPts val="600"/>
              </a:spcBef>
            </a:pPr>
            <a:r>
              <a:rPr lang="en-US" sz="2600" dirty="0"/>
              <a:t>The analysis population consisted of 270 patients (57 TN, 213 TE). </a:t>
            </a:r>
          </a:p>
        </p:txBody>
      </p:sp>
      <p:sp>
        <p:nvSpPr>
          <p:cNvPr id="937" name="TextBox 31"/>
          <p:cNvSpPr txBox="1"/>
          <p:nvPr/>
        </p:nvSpPr>
        <p:spPr>
          <a:xfrm>
            <a:off x="15624000" y="3214800"/>
            <a:ext cx="14472000" cy="1188018"/>
          </a:xfrm>
          <a:prstGeom prst="rect">
            <a:avLst/>
          </a:prstGeom>
          <a:noFill/>
        </p:spPr>
        <p:txBody>
          <a:bodyPr wrap="square" lIns="0" tIns="0" rIns="0" bIns="0" rtlCol="0">
            <a:spAutoFit/>
          </a:bodyPr>
          <a:lstStyle/>
          <a:p>
            <a:pPr lvl="0">
              <a:lnSpc>
                <a:spcPct val="90000"/>
              </a:lnSpc>
              <a:buClr>
                <a:srgbClr val="A21C49"/>
              </a:buClr>
            </a:pPr>
            <a:r>
              <a:rPr lang="en-US" sz="2800" b="1" dirty="0">
                <a:solidFill>
                  <a:srgbClr val="2E318A"/>
                </a:solidFill>
              </a:rPr>
              <a:t>Previous ART in TE patients switching to E/C/F/TAF</a:t>
            </a:r>
            <a:endParaRPr lang="en-US" sz="2800" b="1" strike="sngStrike" dirty="0">
              <a:solidFill>
                <a:srgbClr val="2E318A"/>
              </a:solidFill>
            </a:endParaRPr>
          </a:p>
          <a:p>
            <a:pPr algn="just"/>
            <a:r>
              <a:rPr lang="en-US" sz="2600" dirty="0"/>
              <a:t>Pre-treatment in TE patients was INI-based in 57.4% (n=120), PI-based in 21.1% (n=44) and NNRTI-based in 16.7% (n=35); 87% of patients switched from TDF-based ART (42% from E/C/F/TDF). </a:t>
            </a:r>
          </a:p>
        </p:txBody>
      </p:sp>
      <p:sp>
        <p:nvSpPr>
          <p:cNvPr id="938" name="TextBox 37"/>
          <p:cNvSpPr txBox="1"/>
          <p:nvPr/>
        </p:nvSpPr>
        <p:spPr>
          <a:xfrm>
            <a:off x="488199" y="24383999"/>
            <a:ext cx="13590000" cy="307777"/>
          </a:xfrm>
          <a:prstGeom prst="rect">
            <a:avLst/>
          </a:prstGeom>
          <a:noFill/>
        </p:spPr>
        <p:txBody>
          <a:bodyPr wrap="square" lIns="0" tIns="0" rIns="0" bIns="0" rtlCol="0">
            <a:spAutoFit/>
          </a:bodyPr>
          <a:lstStyle/>
          <a:p>
            <a:r>
              <a:rPr lang="en-US" sz="2000" dirty="0"/>
              <a:t>cp/mL: copies per mL; Q: quartile; N/A not applicable; CDC: Centers for Disease Control and Prevention; SD: standard deviation; </a:t>
            </a:r>
          </a:p>
        </p:txBody>
      </p:sp>
      <p:graphicFrame>
        <p:nvGraphicFramePr>
          <p:cNvPr id="940" name="Table 36"/>
          <p:cNvGraphicFramePr>
            <a:graphicFrameLocks noGrp="1"/>
          </p:cNvGraphicFramePr>
          <p:nvPr>
            <p:extLst>
              <p:ext uri="{D42A27DB-BD31-4B8C-83A1-F6EECF244321}">
                <p14:modId xmlns:p14="http://schemas.microsoft.com/office/powerpoint/2010/main" val="1915880509"/>
              </p:ext>
            </p:extLst>
          </p:nvPr>
        </p:nvGraphicFramePr>
        <p:xfrm>
          <a:off x="540695" y="15959063"/>
          <a:ext cx="14329592" cy="8242394"/>
        </p:xfrm>
        <a:graphic>
          <a:graphicData uri="http://schemas.openxmlformats.org/drawingml/2006/table">
            <a:tbl>
              <a:tblPr firstRow="1" bandRow="1">
                <a:tableStyleId>{8EC20E35-A176-4012-BC5E-935CFFF8708E}</a:tableStyleId>
              </a:tblPr>
              <a:tblGrid>
                <a:gridCol w="5544616">
                  <a:extLst>
                    <a:ext uri="{9D8B030D-6E8A-4147-A177-3AD203B41FA5}">
                      <a16:colId xmlns:a16="http://schemas.microsoft.com/office/drawing/2014/main" val="20000"/>
                    </a:ext>
                  </a:extLst>
                </a:gridCol>
                <a:gridCol w="2376264">
                  <a:extLst>
                    <a:ext uri="{9D8B030D-6E8A-4147-A177-3AD203B41FA5}">
                      <a16:colId xmlns:a16="http://schemas.microsoft.com/office/drawing/2014/main" val="20001"/>
                    </a:ext>
                  </a:extLst>
                </a:gridCol>
                <a:gridCol w="3204356">
                  <a:extLst>
                    <a:ext uri="{9D8B030D-6E8A-4147-A177-3AD203B41FA5}">
                      <a16:colId xmlns:a16="http://schemas.microsoft.com/office/drawing/2014/main" val="20002"/>
                    </a:ext>
                  </a:extLst>
                </a:gridCol>
                <a:gridCol w="3204356">
                  <a:extLst>
                    <a:ext uri="{9D8B030D-6E8A-4147-A177-3AD203B41FA5}">
                      <a16:colId xmlns:a16="http://schemas.microsoft.com/office/drawing/2014/main" val="20003"/>
                    </a:ext>
                  </a:extLst>
                </a:gridCol>
              </a:tblGrid>
              <a:tr h="828026">
                <a:tc>
                  <a:txBody>
                    <a:bodyPr/>
                    <a:lstStyle/>
                    <a:p>
                      <a:pPr marL="0" marR="0" indent="0" algn="l" defTabSz="4320371" rtl="0" eaLnBrk="1" fontAlgn="auto" latinLnBrk="0" hangingPunct="1">
                        <a:lnSpc>
                          <a:spcPct val="100000"/>
                        </a:lnSpc>
                        <a:spcBef>
                          <a:spcPts val="0"/>
                        </a:spcBef>
                        <a:spcAft>
                          <a:spcPts val="0"/>
                        </a:spcAft>
                        <a:buClrTx/>
                        <a:buSzTx/>
                        <a:buFontTx/>
                        <a:buNone/>
                        <a:tabLst/>
                        <a:defRPr/>
                      </a:pPr>
                      <a:r>
                        <a:rPr lang="en-US" sz="2600" b="1" dirty="0">
                          <a:solidFill>
                            <a:srgbClr val="2E318A"/>
                          </a:solidFill>
                        </a:rPr>
                        <a:t>Table 1. </a:t>
                      </a:r>
                    </a:p>
                    <a:p>
                      <a:pPr marL="0" marR="0" indent="0" algn="l" defTabSz="4320371" rtl="0" eaLnBrk="1" fontAlgn="auto" latinLnBrk="0" hangingPunct="1">
                        <a:lnSpc>
                          <a:spcPct val="100000"/>
                        </a:lnSpc>
                        <a:spcBef>
                          <a:spcPts val="0"/>
                        </a:spcBef>
                        <a:spcAft>
                          <a:spcPts val="0"/>
                        </a:spcAft>
                        <a:buClrTx/>
                        <a:buSzTx/>
                        <a:buFontTx/>
                        <a:buNone/>
                        <a:tabLst/>
                        <a:defRPr/>
                      </a:pPr>
                      <a:r>
                        <a:rPr lang="en-US" sz="2600" b="1" dirty="0">
                          <a:solidFill>
                            <a:srgbClr val="2E318A"/>
                          </a:solidFill>
                        </a:rPr>
                        <a:t>Baseline characteristics</a:t>
                      </a:r>
                    </a:p>
                  </a:txBody>
                  <a:tcPr marL="54187" marR="54187" marT="68580" marB="68580" anchor="ctr">
                    <a:lnL>
                      <a:noFill/>
                    </a:lnL>
                    <a:lnR>
                      <a:noFill/>
                    </a:lnR>
                    <a:lnT w="25400" cmpd="sng">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3135020" rtl="0" eaLnBrk="1" latinLnBrk="0" hangingPunct="1"/>
                      <a:r>
                        <a:rPr lang="en-US" sz="2400" b="1" kern="1200" dirty="0">
                          <a:solidFill>
                            <a:schemeClr val="lt1"/>
                          </a:solidFill>
                          <a:latin typeface="+mn-lt"/>
                          <a:ea typeface="+mn-ea"/>
                          <a:cs typeface="+mn-cs"/>
                        </a:rPr>
                        <a:t>Overall</a:t>
                      </a:r>
                    </a:p>
                  </a:txBody>
                  <a:tcPr marL="54187" marR="54187" marT="68580" marB="6858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solidFill>
                      <a:srgbClr val="2E318A"/>
                    </a:solidFill>
                  </a:tcPr>
                </a:tc>
                <a:tc>
                  <a:txBody>
                    <a:bodyPr/>
                    <a:lstStyle/>
                    <a:p>
                      <a:pPr marL="0" algn="ctr" defTabSz="3135020" rtl="0" eaLnBrk="1" latinLnBrk="0" hangingPunct="1"/>
                      <a:r>
                        <a:rPr lang="en-US" sz="2400" b="1" kern="1200" dirty="0">
                          <a:solidFill>
                            <a:schemeClr val="lt1"/>
                          </a:solidFill>
                          <a:latin typeface="+mn-lt"/>
                          <a:ea typeface="+mn-ea"/>
                          <a:cs typeface="+mn-cs"/>
                        </a:rPr>
                        <a:t>Treatment-naïve (TN)</a:t>
                      </a:r>
                    </a:p>
                  </a:txBody>
                  <a:tcPr marL="54187" marR="54187"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solidFill>
                      <a:srgbClr val="2E318A"/>
                    </a:solidFill>
                  </a:tcPr>
                </a:tc>
                <a:tc>
                  <a:txBody>
                    <a:bodyPr/>
                    <a:lstStyle/>
                    <a:p>
                      <a:pPr marL="0" algn="ctr" defTabSz="3135020" rtl="0" eaLnBrk="1" latinLnBrk="0" hangingPunct="1"/>
                      <a:r>
                        <a:rPr lang="en-US" sz="2400" b="1" kern="1200" dirty="0">
                          <a:solidFill>
                            <a:schemeClr val="lt1"/>
                          </a:solidFill>
                          <a:latin typeface="+mn-lt"/>
                          <a:ea typeface="+mn-ea"/>
                          <a:cs typeface="+mn-cs"/>
                        </a:rPr>
                        <a:t>Treatment-experienced (TE)</a:t>
                      </a:r>
                    </a:p>
                  </a:txBody>
                  <a:tcPr marL="54187" marR="54187"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solidFill>
                      <a:srgbClr val="2E318A"/>
                    </a:solidFill>
                  </a:tcPr>
                </a:tc>
                <a:extLst>
                  <a:ext uri="{0D108BD9-81ED-4DB2-BD59-A6C34878D82A}">
                    <a16:rowId xmlns:a16="http://schemas.microsoft.com/office/drawing/2014/main" val="10000"/>
                  </a:ext>
                </a:extLst>
              </a:tr>
              <a:tr h="402434">
                <a:tc>
                  <a:txBody>
                    <a:bodyPr/>
                    <a:lstStyle/>
                    <a:p>
                      <a:r>
                        <a:rPr lang="en-US" sz="2000" b="0" dirty="0">
                          <a:solidFill>
                            <a:schemeClr val="tx1"/>
                          </a:solidFill>
                          <a:latin typeface="+mj-lt"/>
                        </a:rPr>
                        <a:t>N (%)</a:t>
                      </a:r>
                    </a:p>
                  </a:txBody>
                  <a:tcPr marL="54187" marR="54187" marT="0" marB="0" anchor="ctr">
                    <a:lnL>
                      <a:noFill/>
                    </a:lnL>
                    <a:lnR>
                      <a:noFill/>
                    </a:lnR>
                    <a:lnT w="12700" cap="flat" cmpd="sng" algn="ctr">
                      <a:solidFill>
                        <a:srgbClr val="2E318A"/>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j-lt"/>
                          <a:ea typeface="Calibri"/>
                          <a:cs typeface="Arial" panose="020B0604020202020204" pitchFamily="34" charset="0"/>
                        </a:rPr>
                        <a:t>270 (100.0)</a:t>
                      </a:r>
                      <a:endParaRPr lang="de-DE" sz="2000" dirty="0">
                        <a:solidFill>
                          <a:schemeClr val="tx1"/>
                        </a:solidFill>
                        <a:effectLst/>
                        <a:latin typeface="+mj-lt"/>
                        <a:ea typeface="Calibri"/>
                        <a:cs typeface="Arial" panose="020B0604020202020204" pitchFamily="34" charset="0"/>
                      </a:endParaRPr>
                    </a:p>
                  </a:txBody>
                  <a:tcPr marL="68580" marR="68580" marT="0" marB="0" anchor="ctr">
                    <a:lnL>
                      <a:noFill/>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j-lt"/>
                          <a:ea typeface="Calibri"/>
                          <a:cs typeface="Arial" panose="020B0604020202020204" pitchFamily="34" charset="0"/>
                        </a:rPr>
                        <a:t>57 (21.1)</a:t>
                      </a:r>
                      <a:endParaRPr lang="de-DE" sz="2000" dirty="0">
                        <a:solidFill>
                          <a:schemeClr val="tx1"/>
                        </a:solidFill>
                        <a:effectLst/>
                        <a:latin typeface="+mj-lt"/>
                        <a:ea typeface="Calibri"/>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j-lt"/>
                          <a:ea typeface="Calibri"/>
                          <a:cs typeface="Arial" panose="020B0604020202020204" pitchFamily="34" charset="0"/>
                        </a:rPr>
                        <a:t>213 (78.9)</a:t>
                      </a:r>
                      <a:endParaRPr lang="de-DE" sz="2000" dirty="0">
                        <a:solidFill>
                          <a:schemeClr val="tx1"/>
                        </a:solidFill>
                        <a:effectLst/>
                        <a:latin typeface="+mj-lt"/>
                        <a:ea typeface="Calibri"/>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02434">
                <a:tc>
                  <a:txBody>
                    <a:bodyPr/>
                    <a:lstStyle/>
                    <a:p>
                      <a:pPr>
                        <a:lnSpc>
                          <a:spcPct val="115000"/>
                        </a:lnSpc>
                        <a:spcAft>
                          <a:spcPts val="0"/>
                        </a:spcAft>
                      </a:pPr>
                      <a:r>
                        <a:rPr lang="en-US" sz="2000" dirty="0">
                          <a:effectLst/>
                          <a:latin typeface="+mj-lt"/>
                          <a:ea typeface="Calibri"/>
                          <a:cs typeface="Arial" panose="020B0604020202020204" pitchFamily="34" charset="0"/>
                        </a:rPr>
                        <a:t>Male gender, n (%)</a:t>
                      </a:r>
                      <a:endParaRPr lang="de-DE" sz="2000" dirty="0">
                        <a:effectLst/>
                        <a:latin typeface="+mj-lt"/>
                        <a:ea typeface="Calibri"/>
                        <a:cs typeface="Arial" panose="020B0604020202020204" pitchFamily="34" charset="0"/>
                      </a:endParaRPr>
                    </a:p>
                  </a:txBody>
                  <a:tcPr marL="68580" marR="68580"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j-lt"/>
                          <a:ea typeface="Calibri"/>
                          <a:cs typeface="Times New Roman"/>
                        </a:rPr>
                        <a:t>212 (78.5)</a:t>
                      </a:r>
                      <a:endParaRPr lang="de-DE" sz="2000" dirty="0">
                        <a:solidFill>
                          <a:schemeClr val="tx1"/>
                        </a:solidFill>
                        <a:effectLst/>
                        <a:latin typeface="+mj-lt"/>
                        <a:ea typeface="Calibri"/>
                        <a:cs typeface="Times New Roman"/>
                      </a:endParaRPr>
                    </a:p>
                  </a:txBody>
                  <a:tcPr marL="68580" marR="68580" marT="0" marB="0" anchor="ctr">
                    <a:lnL>
                      <a:noFill/>
                    </a:lnL>
                    <a:lnR w="12700" cap="flat" cmpd="sng" algn="ctr">
                      <a:solidFill>
                        <a:schemeClr val="bg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j-lt"/>
                          <a:ea typeface="Calibri"/>
                          <a:cs typeface="Times New Roman"/>
                        </a:rPr>
                        <a:t>53 (93.0)</a:t>
                      </a:r>
                      <a:endParaRPr lang="de-DE" sz="2000" dirty="0">
                        <a:solidFill>
                          <a:schemeClr val="tx1"/>
                        </a:solidFill>
                        <a:effectLst/>
                        <a:latin typeface="+mj-lt"/>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j-lt"/>
                          <a:ea typeface="Calibri"/>
                          <a:cs typeface="Times New Roman"/>
                        </a:rPr>
                        <a:t>159 (74.7)</a:t>
                      </a:r>
                      <a:endParaRPr lang="de-DE" sz="2000" dirty="0">
                        <a:solidFill>
                          <a:schemeClr val="tx1"/>
                        </a:solidFill>
                        <a:effectLst/>
                        <a:latin typeface="+mj-lt"/>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02434">
                <a:tc>
                  <a:txBody>
                    <a:bodyPr/>
                    <a:lstStyle/>
                    <a:p>
                      <a:pPr>
                        <a:lnSpc>
                          <a:spcPct val="115000"/>
                        </a:lnSpc>
                        <a:spcAft>
                          <a:spcPts val="0"/>
                        </a:spcAft>
                      </a:pPr>
                      <a:r>
                        <a:rPr lang="en-US" sz="2000" dirty="0">
                          <a:effectLst/>
                          <a:latin typeface="+mj-lt"/>
                          <a:ea typeface="Calibri"/>
                          <a:cs typeface="Arial" panose="020B0604020202020204" pitchFamily="34" charset="0"/>
                        </a:rPr>
                        <a:t>Age, years, median (IQR)</a:t>
                      </a:r>
                      <a:endParaRPr lang="de-DE" sz="2000" dirty="0">
                        <a:effectLst/>
                        <a:latin typeface="+mj-lt"/>
                        <a:ea typeface="Calibri"/>
                        <a:cs typeface="Arial" panose="020B0604020202020204" pitchFamily="34" charset="0"/>
                      </a:endParaRPr>
                    </a:p>
                  </a:txBody>
                  <a:tcPr marL="68580" marR="68580"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15000"/>
                        </a:lnSpc>
                        <a:spcAft>
                          <a:spcPts val="0"/>
                        </a:spcAft>
                        <a:tabLst>
                          <a:tab pos="567690" algn="ctr"/>
                          <a:tab pos="1135380" algn="r"/>
                        </a:tabLst>
                      </a:pPr>
                      <a:r>
                        <a:rPr lang="en-US" sz="2000" dirty="0">
                          <a:solidFill>
                            <a:schemeClr val="tx1"/>
                          </a:solidFill>
                          <a:effectLst/>
                          <a:latin typeface="+mj-lt"/>
                          <a:ea typeface="Calibri"/>
                          <a:cs typeface="Times New Roman"/>
                        </a:rPr>
                        <a:t>46 (36-54)</a:t>
                      </a:r>
                      <a:endParaRPr lang="de-DE" sz="2000" dirty="0">
                        <a:solidFill>
                          <a:schemeClr val="tx1"/>
                        </a:solidFill>
                        <a:effectLst/>
                        <a:latin typeface="+mj-lt"/>
                        <a:ea typeface="Calibri"/>
                        <a:cs typeface="Times New Roman"/>
                      </a:endParaRPr>
                    </a:p>
                  </a:txBody>
                  <a:tcPr marL="68580" marR="68580" marT="0" marB="0" anchor="ctr">
                    <a:lnL>
                      <a:noFill/>
                    </a:lnL>
                    <a:lnR w="12700" cap="flat" cmpd="sng" algn="ctr">
                      <a:solidFill>
                        <a:schemeClr val="bg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j-lt"/>
                          <a:ea typeface="Calibri"/>
                          <a:cs typeface="Times New Roman"/>
                        </a:rPr>
                        <a:t>35 (27-47)</a:t>
                      </a:r>
                      <a:endParaRPr lang="de-DE" sz="2000" dirty="0">
                        <a:solidFill>
                          <a:schemeClr val="tx1"/>
                        </a:solidFill>
                        <a:effectLst/>
                        <a:latin typeface="+mj-lt"/>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j-lt"/>
                          <a:ea typeface="Calibri"/>
                          <a:cs typeface="Times New Roman"/>
                        </a:rPr>
                        <a:t>48 (40-55)</a:t>
                      </a:r>
                      <a:endParaRPr lang="de-DE" sz="2000" dirty="0">
                        <a:solidFill>
                          <a:schemeClr val="tx1"/>
                        </a:solidFill>
                        <a:effectLst/>
                        <a:latin typeface="+mj-lt"/>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45551">
                <a:tc>
                  <a:txBody>
                    <a:bodyPr/>
                    <a:lstStyle/>
                    <a:p>
                      <a:pPr algn="r">
                        <a:lnSpc>
                          <a:spcPct val="115000"/>
                        </a:lnSpc>
                        <a:spcAft>
                          <a:spcPts val="0"/>
                        </a:spcAft>
                      </a:pPr>
                      <a:r>
                        <a:rPr lang="en-US" sz="2000" dirty="0">
                          <a:effectLst/>
                          <a:latin typeface="+mj-lt"/>
                          <a:ea typeface="Calibri"/>
                          <a:cs typeface="Arial" panose="020B0604020202020204" pitchFamily="34" charset="0"/>
                        </a:rPr>
                        <a:t>Age ≥50 years, n (%)</a:t>
                      </a:r>
                      <a:endParaRPr lang="de-DE" sz="2000" dirty="0">
                        <a:effectLst/>
                        <a:latin typeface="+mj-lt"/>
                        <a:ea typeface="Calibri"/>
                        <a:cs typeface="Arial" panose="020B0604020202020204" pitchFamily="34" charset="0"/>
                      </a:endParaRPr>
                    </a:p>
                  </a:txBody>
                  <a:tcPr marL="68580" marR="68580" marT="0" marB="0" anchor="ctr">
                    <a:lnL>
                      <a:noFill/>
                    </a:lnL>
                    <a:lnR>
                      <a:noFill/>
                    </a:lnR>
                    <a:lnT>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j-lt"/>
                          <a:ea typeface="Calibri"/>
                          <a:cs typeface="Arial" panose="020B0604020202020204" pitchFamily="34" charset="0"/>
                        </a:rPr>
                        <a:t>108 (40.0)</a:t>
                      </a:r>
                      <a:endParaRPr lang="de-DE" sz="2000" dirty="0">
                        <a:solidFill>
                          <a:schemeClr val="tx1"/>
                        </a:solidFill>
                        <a:effectLst/>
                        <a:latin typeface="+mj-lt"/>
                        <a:ea typeface="Calibri"/>
                        <a:cs typeface="Arial" panose="020B0604020202020204" pitchFamily="34" charset="0"/>
                      </a:endParaRPr>
                    </a:p>
                  </a:txBody>
                  <a:tcPr marL="68580" marR="68580" marT="0" marB="0" anchor="ctr">
                    <a:lnL>
                      <a:noFill/>
                    </a:lnL>
                    <a:lnR w="12700" cap="flat" cmpd="sng" algn="ctr">
                      <a:solidFill>
                        <a:schemeClr val="bg1"/>
                      </a:solidFill>
                      <a:prstDash val="solid"/>
                      <a:round/>
                      <a:headEnd type="none" w="med" len="med"/>
                      <a:tailEnd type="none" w="med" len="med"/>
                    </a:lnR>
                    <a:lnT>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j-lt"/>
                          <a:ea typeface="Calibri"/>
                          <a:cs typeface="Arial" panose="020B0604020202020204" pitchFamily="34" charset="0"/>
                        </a:rPr>
                        <a:t>12 (21.1)</a:t>
                      </a:r>
                      <a:endParaRPr lang="de-DE" sz="2000" dirty="0">
                        <a:solidFill>
                          <a:schemeClr val="tx1"/>
                        </a:solidFill>
                        <a:effectLst/>
                        <a:latin typeface="+mj-lt"/>
                        <a:ea typeface="Calibri"/>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j-lt"/>
                          <a:ea typeface="Calibri"/>
                          <a:cs typeface="Arial" panose="020B0604020202020204" pitchFamily="34" charset="0"/>
                        </a:rPr>
                        <a:t>96 (45.1)</a:t>
                      </a:r>
                      <a:endParaRPr lang="de-DE" sz="2000" dirty="0">
                        <a:solidFill>
                          <a:schemeClr val="tx1"/>
                        </a:solidFill>
                        <a:effectLst/>
                        <a:latin typeface="+mj-lt"/>
                        <a:ea typeface="Calibri"/>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04783">
                <a:tc>
                  <a:txBody>
                    <a:bodyPr/>
                    <a:lstStyle/>
                    <a:p>
                      <a:pPr>
                        <a:lnSpc>
                          <a:spcPct val="115000"/>
                        </a:lnSpc>
                        <a:spcAft>
                          <a:spcPts val="0"/>
                        </a:spcAft>
                      </a:pPr>
                      <a:r>
                        <a:rPr lang="en-US" sz="2000" dirty="0">
                          <a:solidFill>
                            <a:schemeClr val="tx1"/>
                          </a:solidFill>
                          <a:effectLst/>
                          <a:latin typeface="+mj-lt"/>
                          <a:ea typeface="Calibri"/>
                          <a:cs typeface="Arial" panose="020B0604020202020204" pitchFamily="34" charset="0"/>
                        </a:rPr>
                        <a:t>HIV-1 RNA, </a:t>
                      </a:r>
                      <a:r>
                        <a:rPr lang="en-US" sz="2000" dirty="0" err="1">
                          <a:solidFill>
                            <a:schemeClr val="tx1"/>
                          </a:solidFill>
                          <a:effectLst/>
                          <a:latin typeface="+mj-lt"/>
                          <a:ea typeface="Calibri"/>
                          <a:cs typeface="Arial" panose="020B0604020202020204" pitchFamily="34" charset="0"/>
                        </a:rPr>
                        <a:t>cp</a:t>
                      </a:r>
                      <a:r>
                        <a:rPr lang="en-US" sz="2000" dirty="0">
                          <a:solidFill>
                            <a:schemeClr val="tx1"/>
                          </a:solidFill>
                          <a:effectLst/>
                          <a:latin typeface="+mj-lt"/>
                          <a:ea typeface="Calibri"/>
                          <a:cs typeface="Arial" panose="020B0604020202020204" pitchFamily="34" charset="0"/>
                        </a:rPr>
                        <a:t>/mL, median (IQR) [n]</a:t>
                      </a:r>
                      <a:endParaRPr lang="de-DE" sz="2000" dirty="0">
                        <a:solidFill>
                          <a:schemeClr val="tx1"/>
                        </a:solidFill>
                        <a:effectLst/>
                        <a:latin typeface="+mj-lt"/>
                        <a:ea typeface="Calibri"/>
                        <a:cs typeface="Arial" panose="020B0604020202020204" pitchFamily="34" charset="0"/>
                      </a:endParaRPr>
                    </a:p>
                  </a:txBody>
                  <a:tcPr marL="68580" marR="68580" marT="0" marB="0">
                    <a:lnL>
                      <a:noFill/>
                    </a:lnL>
                    <a:lnR>
                      <a:noFill/>
                    </a:lnR>
                    <a:lnT w="12700" cap="flat" cmpd="sng" algn="ctr">
                      <a:solidFill>
                        <a:srgbClr val="2E318A"/>
                      </a:solidFill>
                      <a:prstDash val="solid"/>
                      <a:round/>
                      <a:headEnd type="none" w="med" len="med"/>
                      <a:tailEnd type="none" w="med" len="med"/>
                    </a:lnT>
                    <a:lnB w="25400" cmpd="sng">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n-lt"/>
                          <a:ea typeface="Calibri"/>
                          <a:cs typeface="Arial" panose="020B0604020202020204" pitchFamily="34" charset="0"/>
                        </a:rPr>
                        <a:t>34 </a:t>
                      </a:r>
                      <a:r>
                        <a:rPr lang="en-US" sz="2000" kern="1200" dirty="0">
                          <a:solidFill>
                            <a:schemeClr val="tx1"/>
                          </a:solidFill>
                          <a:effectLst/>
                          <a:latin typeface="+mn-lt"/>
                          <a:ea typeface="Calibri"/>
                          <a:cs typeface="Arial" panose="020B0604020202020204" pitchFamily="34" charset="0"/>
                        </a:rPr>
                        <a:t>[265]</a:t>
                      </a:r>
                      <a:endParaRPr lang="en-US" sz="2000" dirty="0">
                        <a:solidFill>
                          <a:schemeClr val="tx1"/>
                        </a:solidFill>
                        <a:effectLst/>
                        <a:latin typeface="+mn-lt"/>
                        <a:ea typeface="Calibri"/>
                        <a:cs typeface="Arial" panose="020B0604020202020204" pitchFamily="34" charset="0"/>
                      </a:endParaRPr>
                    </a:p>
                    <a:p>
                      <a:pPr algn="ctr">
                        <a:lnSpc>
                          <a:spcPct val="115000"/>
                        </a:lnSpc>
                        <a:spcAft>
                          <a:spcPts val="0"/>
                        </a:spcAft>
                      </a:pPr>
                      <a:r>
                        <a:rPr lang="en-US" sz="2000" dirty="0">
                          <a:solidFill>
                            <a:schemeClr val="tx1"/>
                          </a:solidFill>
                          <a:effectLst/>
                          <a:latin typeface="+mn-lt"/>
                          <a:ea typeface="Calibri"/>
                          <a:cs typeface="Arial" panose="020B0604020202020204" pitchFamily="34" charset="0"/>
                        </a:rPr>
                        <a:t>(&lt;20-159)</a:t>
                      </a:r>
                      <a:endParaRPr lang="de-DE" sz="2000" dirty="0">
                        <a:solidFill>
                          <a:schemeClr val="tx1"/>
                        </a:solidFill>
                        <a:effectLst/>
                        <a:latin typeface="+mn-lt"/>
                        <a:ea typeface="Calibri"/>
                        <a:cs typeface="Arial" panose="020B0604020202020204" pitchFamily="34" charset="0"/>
                      </a:endParaRPr>
                    </a:p>
                  </a:txBody>
                  <a:tcPr marL="68580" marR="68580" marT="0" marB="0" anchor="ctr">
                    <a:lnL>
                      <a:noFill/>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w="25400" cmpd="sng">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n-lt"/>
                          <a:ea typeface="Calibri"/>
                          <a:cs typeface="Arial" panose="020B0604020202020204" pitchFamily="34" charset="0"/>
                        </a:rPr>
                        <a:t>40,148 </a:t>
                      </a:r>
                      <a:r>
                        <a:rPr lang="en-US" sz="2000" kern="1200" dirty="0">
                          <a:solidFill>
                            <a:schemeClr val="tx1"/>
                          </a:solidFill>
                          <a:effectLst/>
                          <a:latin typeface="+mn-lt"/>
                          <a:ea typeface="Calibri"/>
                          <a:cs typeface="Arial" panose="020B0604020202020204" pitchFamily="34" charset="0"/>
                        </a:rPr>
                        <a:t>[56]</a:t>
                      </a:r>
                      <a:endParaRPr lang="en-US" sz="2000" dirty="0">
                        <a:solidFill>
                          <a:schemeClr val="tx1"/>
                        </a:solidFill>
                        <a:effectLst/>
                        <a:latin typeface="+mn-lt"/>
                        <a:ea typeface="Calibri"/>
                        <a:cs typeface="Arial" panose="020B0604020202020204" pitchFamily="34" charset="0"/>
                      </a:endParaRPr>
                    </a:p>
                    <a:p>
                      <a:pPr algn="ctr">
                        <a:lnSpc>
                          <a:spcPct val="115000"/>
                        </a:lnSpc>
                        <a:spcAft>
                          <a:spcPts val="0"/>
                        </a:spcAft>
                      </a:pPr>
                      <a:r>
                        <a:rPr lang="en-US" sz="2000" dirty="0">
                          <a:solidFill>
                            <a:schemeClr val="tx1"/>
                          </a:solidFill>
                          <a:effectLst/>
                          <a:latin typeface="+mn-lt"/>
                          <a:ea typeface="Calibri"/>
                          <a:cs typeface="Arial" panose="020B0604020202020204" pitchFamily="34" charset="0"/>
                        </a:rPr>
                        <a:t>(8,960-137,850)</a:t>
                      </a:r>
                      <a:endParaRPr lang="de-DE" sz="2000" dirty="0">
                        <a:solidFill>
                          <a:schemeClr val="tx1"/>
                        </a:solidFill>
                        <a:effectLst/>
                        <a:latin typeface="+mn-lt"/>
                        <a:ea typeface="Calibri"/>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w="25400" cmpd="sng">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n-lt"/>
                          <a:ea typeface="Calibri"/>
                          <a:cs typeface="Arial" panose="020B0604020202020204" pitchFamily="34" charset="0"/>
                        </a:rPr>
                        <a:t>20 </a:t>
                      </a:r>
                      <a:r>
                        <a:rPr lang="en-US" sz="2000" kern="1200" dirty="0">
                          <a:solidFill>
                            <a:schemeClr val="tx1"/>
                          </a:solidFill>
                          <a:effectLst/>
                          <a:latin typeface="+mn-lt"/>
                          <a:ea typeface="Calibri"/>
                          <a:cs typeface="Arial" panose="020B0604020202020204" pitchFamily="34" charset="0"/>
                        </a:rPr>
                        <a:t>[209]</a:t>
                      </a:r>
                      <a:endParaRPr lang="en-US" sz="2000" dirty="0">
                        <a:solidFill>
                          <a:schemeClr val="tx1"/>
                        </a:solidFill>
                        <a:effectLst/>
                        <a:latin typeface="+mn-lt"/>
                        <a:ea typeface="Calibri"/>
                        <a:cs typeface="Arial" panose="020B0604020202020204" pitchFamily="34" charset="0"/>
                      </a:endParaRPr>
                    </a:p>
                    <a:p>
                      <a:pPr algn="ctr">
                        <a:lnSpc>
                          <a:spcPct val="115000"/>
                        </a:lnSpc>
                        <a:spcAft>
                          <a:spcPts val="0"/>
                        </a:spcAft>
                      </a:pPr>
                      <a:r>
                        <a:rPr lang="en-US" sz="2000" dirty="0">
                          <a:solidFill>
                            <a:schemeClr val="tx1"/>
                          </a:solidFill>
                          <a:effectLst/>
                          <a:latin typeface="+mn-lt"/>
                          <a:ea typeface="Calibri"/>
                          <a:cs typeface="Arial" panose="020B0604020202020204" pitchFamily="34" charset="0"/>
                        </a:rPr>
                        <a:t>(&lt;20-39)</a:t>
                      </a:r>
                      <a:endParaRPr lang="de-DE" sz="2000" dirty="0">
                        <a:solidFill>
                          <a:schemeClr val="tx1"/>
                        </a:solidFill>
                        <a:effectLst/>
                        <a:latin typeface="+mn-lt"/>
                        <a:ea typeface="Calibri"/>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w="254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402434">
                <a:tc>
                  <a:txBody>
                    <a:bodyPr/>
                    <a:lstStyle/>
                    <a:p>
                      <a:pPr algn="r">
                        <a:lnSpc>
                          <a:spcPct val="115000"/>
                        </a:lnSpc>
                        <a:spcAft>
                          <a:spcPts val="0"/>
                        </a:spcAft>
                      </a:pPr>
                      <a:r>
                        <a:rPr lang="pt-BR" sz="2000" dirty="0">
                          <a:solidFill>
                            <a:schemeClr val="tx1"/>
                          </a:solidFill>
                          <a:effectLst/>
                          <a:latin typeface="+mj-lt"/>
                          <a:ea typeface="Calibri"/>
                          <a:cs typeface="Arial" panose="020B0604020202020204" pitchFamily="34" charset="0"/>
                        </a:rPr>
                        <a:t>HIV-1 RNA &lt;50 cp/mL, n (%)</a:t>
                      </a:r>
                      <a:endParaRPr lang="de-DE" sz="2000" dirty="0">
                        <a:solidFill>
                          <a:schemeClr val="tx1"/>
                        </a:solidFill>
                        <a:effectLst/>
                        <a:latin typeface="+mj-lt"/>
                        <a:ea typeface="Calibri"/>
                        <a:cs typeface="Arial" panose="020B0604020202020204" pitchFamily="34" charset="0"/>
                      </a:endParaRPr>
                    </a:p>
                  </a:txBody>
                  <a:tcPr marL="68580" marR="68580" marT="0" marB="0" anchor="ctr">
                    <a:lnL>
                      <a:noFill/>
                    </a:lnL>
                    <a:lnR>
                      <a:noFill/>
                    </a:lnR>
                    <a:lnT>
                      <a:noFill/>
                    </a:lnT>
                    <a:lnB w="25400" cmpd="sng">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de-DE" sz="2000" dirty="0">
                          <a:solidFill>
                            <a:schemeClr val="tx1"/>
                          </a:solidFill>
                          <a:effectLst/>
                          <a:latin typeface="+mn-lt"/>
                          <a:ea typeface="Calibri"/>
                          <a:cs typeface="Arial" panose="020B0604020202020204" pitchFamily="34" charset="0"/>
                        </a:rPr>
                        <a:t>188/265</a:t>
                      </a:r>
                      <a:r>
                        <a:rPr lang="de-DE" sz="2000" baseline="0" dirty="0">
                          <a:solidFill>
                            <a:schemeClr val="tx1"/>
                          </a:solidFill>
                          <a:effectLst/>
                          <a:latin typeface="+mn-lt"/>
                          <a:ea typeface="Calibri"/>
                          <a:cs typeface="Arial" panose="020B0604020202020204" pitchFamily="34" charset="0"/>
                        </a:rPr>
                        <a:t> (70.9)</a:t>
                      </a:r>
                      <a:endParaRPr lang="de-DE" sz="2000" dirty="0">
                        <a:solidFill>
                          <a:schemeClr val="tx1"/>
                        </a:solidFill>
                        <a:effectLst/>
                        <a:latin typeface="+mn-lt"/>
                        <a:ea typeface="Calibri"/>
                        <a:cs typeface="Arial" panose="020B0604020202020204" pitchFamily="34" charset="0"/>
                      </a:endParaRPr>
                    </a:p>
                  </a:txBody>
                  <a:tcPr marL="68580" marR="68580" marT="0" marB="0" anchor="ctr">
                    <a:lnL>
                      <a:noFill/>
                    </a:lnL>
                    <a:lnR w="12700" cap="flat" cmpd="sng" algn="ctr">
                      <a:solidFill>
                        <a:schemeClr val="bg1"/>
                      </a:solidFill>
                      <a:prstDash val="solid"/>
                      <a:round/>
                      <a:headEnd type="none" w="med" len="med"/>
                      <a:tailEnd type="none" w="med" len="med"/>
                    </a:lnR>
                    <a:lnT>
                      <a:noFill/>
                    </a:lnT>
                    <a:lnB w="25400" cmpd="sng">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n-lt"/>
                          <a:ea typeface="Calibri"/>
                          <a:cs typeface="Arial" panose="020B0604020202020204" pitchFamily="34" charset="0"/>
                        </a:rPr>
                        <a:t>0/56 (0.0)</a:t>
                      </a:r>
                      <a:endParaRPr lang="de-DE" sz="2000" dirty="0">
                        <a:solidFill>
                          <a:schemeClr val="tx1"/>
                        </a:solidFill>
                        <a:effectLst/>
                        <a:latin typeface="+mn-lt"/>
                        <a:ea typeface="Calibri"/>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25400" cmpd="sng">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n-lt"/>
                          <a:ea typeface="Calibri"/>
                          <a:cs typeface="Arial" panose="020B0604020202020204" pitchFamily="34" charset="0"/>
                        </a:rPr>
                        <a:t>188/209 (90.0)</a:t>
                      </a:r>
                      <a:endParaRPr lang="de-DE" sz="2000" dirty="0">
                        <a:solidFill>
                          <a:schemeClr val="tx1"/>
                        </a:solidFill>
                        <a:effectLst/>
                        <a:latin typeface="+mn-lt"/>
                        <a:ea typeface="Calibri"/>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254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454068">
                <a:tc>
                  <a:txBody>
                    <a:bodyPr/>
                    <a:lstStyle/>
                    <a:p>
                      <a:pPr algn="r">
                        <a:lnSpc>
                          <a:spcPct val="115000"/>
                        </a:lnSpc>
                        <a:spcAft>
                          <a:spcPts val="0"/>
                        </a:spcAft>
                      </a:pPr>
                      <a:r>
                        <a:rPr lang="pt-BR" sz="2000" dirty="0">
                          <a:solidFill>
                            <a:schemeClr val="tx1"/>
                          </a:solidFill>
                          <a:effectLst/>
                          <a:latin typeface="+mj-lt"/>
                          <a:ea typeface="Calibri"/>
                          <a:cs typeface="Arial" panose="020B0604020202020204" pitchFamily="34" charset="0"/>
                        </a:rPr>
                        <a:t>HIV-1 RNA &gt;100,000 cp/mL, n (%)</a:t>
                      </a:r>
                      <a:endParaRPr lang="de-DE" sz="2000" dirty="0">
                        <a:solidFill>
                          <a:schemeClr val="tx1"/>
                        </a:solidFill>
                        <a:effectLst/>
                        <a:latin typeface="+mj-lt"/>
                        <a:ea typeface="Calibri"/>
                        <a:cs typeface="Arial" panose="020B0604020202020204" pitchFamily="34" charset="0"/>
                      </a:endParaRPr>
                    </a:p>
                  </a:txBody>
                  <a:tcPr marL="68580" marR="68580" marT="0" marB="0" anchor="ctr">
                    <a:lnL>
                      <a:noFill/>
                    </a:lnL>
                    <a:lnR>
                      <a:noFill/>
                    </a:lnR>
                    <a:lnT>
                      <a:noFill/>
                    </a:lnT>
                    <a:lnB w="25400" cmpd="sng">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n-lt"/>
                          <a:ea typeface="Calibri"/>
                          <a:cs typeface="Arial" panose="020B0604020202020204" pitchFamily="34" charset="0"/>
                        </a:rPr>
                        <a:t>18 (6.8)</a:t>
                      </a:r>
                      <a:endParaRPr lang="de-DE" sz="2000" dirty="0">
                        <a:solidFill>
                          <a:schemeClr val="tx1"/>
                        </a:solidFill>
                        <a:effectLst/>
                        <a:latin typeface="+mn-lt"/>
                        <a:ea typeface="Calibri"/>
                        <a:cs typeface="Arial" panose="020B0604020202020204" pitchFamily="34" charset="0"/>
                      </a:endParaRPr>
                    </a:p>
                  </a:txBody>
                  <a:tcPr marL="68580" marR="68580" marT="0" marB="0" anchor="ctr">
                    <a:lnL>
                      <a:noFill/>
                    </a:lnL>
                    <a:lnR w="12700" cap="flat" cmpd="sng" algn="ctr">
                      <a:solidFill>
                        <a:schemeClr val="bg1"/>
                      </a:solidFill>
                      <a:prstDash val="solid"/>
                      <a:round/>
                      <a:headEnd type="none" w="med" len="med"/>
                      <a:tailEnd type="none" w="med" len="med"/>
                    </a:lnR>
                    <a:lnT>
                      <a:noFill/>
                    </a:lnT>
                    <a:lnB w="25400" cmpd="sng">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n-lt"/>
                          <a:ea typeface="Calibri"/>
                          <a:cs typeface="Arial" panose="020B0604020202020204" pitchFamily="34" charset="0"/>
                        </a:rPr>
                        <a:t>16 (28.6)</a:t>
                      </a:r>
                      <a:endParaRPr lang="de-DE" sz="2000" dirty="0">
                        <a:solidFill>
                          <a:schemeClr val="tx1"/>
                        </a:solidFill>
                        <a:effectLst/>
                        <a:latin typeface="+mn-lt"/>
                        <a:ea typeface="Calibri"/>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25400" cmpd="sng">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n-lt"/>
                          <a:ea typeface="Calibri"/>
                          <a:cs typeface="Arial" panose="020B0604020202020204" pitchFamily="34" charset="0"/>
                        </a:rPr>
                        <a:t>2 (1.0)</a:t>
                      </a:r>
                      <a:endParaRPr lang="de-DE" sz="2000" dirty="0">
                        <a:solidFill>
                          <a:schemeClr val="tx1"/>
                        </a:solidFill>
                        <a:effectLst/>
                        <a:latin typeface="+mn-lt"/>
                        <a:ea typeface="Calibri"/>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254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402434">
                <a:tc>
                  <a:txBody>
                    <a:bodyPr/>
                    <a:lstStyle/>
                    <a:p>
                      <a:pPr>
                        <a:lnSpc>
                          <a:spcPct val="115000"/>
                        </a:lnSpc>
                        <a:spcAft>
                          <a:spcPts val="0"/>
                        </a:spcAft>
                      </a:pPr>
                      <a:r>
                        <a:rPr lang="en-US" sz="2000" dirty="0">
                          <a:solidFill>
                            <a:schemeClr val="tx1"/>
                          </a:solidFill>
                          <a:effectLst/>
                          <a:latin typeface="+mj-lt"/>
                          <a:ea typeface="Calibri"/>
                          <a:cs typeface="Arial" panose="020B0604020202020204" pitchFamily="34" charset="0"/>
                        </a:rPr>
                        <a:t>CD4 count, cells/</a:t>
                      </a:r>
                      <a:r>
                        <a:rPr lang="en-US" sz="2000" dirty="0" err="1">
                          <a:solidFill>
                            <a:schemeClr val="tx1"/>
                          </a:solidFill>
                          <a:effectLst/>
                          <a:latin typeface="+mj-lt"/>
                          <a:ea typeface="Calibri"/>
                          <a:cs typeface="Arial" panose="020B0604020202020204" pitchFamily="34" charset="0"/>
                        </a:rPr>
                        <a:t>μL</a:t>
                      </a:r>
                      <a:r>
                        <a:rPr lang="en-US" sz="2000" dirty="0">
                          <a:solidFill>
                            <a:schemeClr val="tx1"/>
                          </a:solidFill>
                          <a:effectLst/>
                          <a:latin typeface="+mj-lt"/>
                          <a:ea typeface="Calibri"/>
                          <a:cs typeface="Arial" panose="020B0604020202020204" pitchFamily="34" charset="0"/>
                        </a:rPr>
                        <a:t>, median (IQR) [n]</a:t>
                      </a:r>
                      <a:endParaRPr lang="de-DE" sz="2000" dirty="0">
                        <a:solidFill>
                          <a:schemeClr val="tx1"/>
                        </a:solidFill>
                        <a:effectLst/>
                        <a:latin typeface="+mj-lt"/>
                        <a:ea typeface="Calibri"/>
                        <a:cs typeface="Arial" panose="020B0604020202020204" pitchFamily="34" charset="0"/>
                      </a:endParaRPr>
                    </a:p>
                  </a:txBody>
                  <a:tcPr marL="68580" marR="68580" marT="0" marB="0" anchor="ctr">
                    <a:lnL>
                      <a:noFill/>
                    </a:lnL>
                    <a:lnR>
                      <a:noFill/>
                    </a:lnR>
                    <a:lnT>
                      <a:noFill/>
                    </a:lnT>
                    <a:lnB w="25400" cmpd="sng">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n-lt"/>
                          <a:ea typeface="Calibri"/>
                          <a:cs typeface="Arial" panose="020B0604020202020204" pitchFamily="34" charset="0"/>
                        </a:rPr>
                        <a:t>642 (414-840) </a:t>
                      </a:r>
                      <a:r>
                        <a:rPr lang="en-US" sz="2000" kern="1200" dirty="0">
                          <a:solidFill>
                            <a:schemeClr val="tx1"/>
                          </a:solidFill>
                          <a:effectLst/>
                          <a:latin typeface="+mn-lt"/>
                          <a:ea typeface="Calibri"/>
                          <a:cs typeface="Arial" panose="020B0604020202020204" pitchFamily="34" charset="0"/>
                        </a:rPr>
                        <a:t>[239]</a:t>
                      </a:r>
                      <a:endParaRPr lang="de-DE" sz="2000" dirty="0">
                        <a:solidFill>
                          <a:schemeClr val="tx1"/>
                        </a:solidFill>
                        <a:effectLst/>
                        <a:latin typeface="+mn-lt"/>
                        <a:ea typeface="Calibri"/>
                        <a:cs typeface="Arial" panose="020B0604020202020204" pitchFamily="34" charset="0"/>
                      </a:endParaRPr>
                    </a:p>
                  </a:txBody>
                  <a:tcPr marL="68580" marR="68580" marT="0" marB="0" anchor="ctr">
                    <a:lnL>
                      <a:noFill/>
                    </a:lnL>
                    <a:lnR w="12700" cap="flat" cmpd="sng" algn="ctr">
                      <a:solidFill>
                        <a:schemeClr val="bg1"/>
                      </a:solidFill>
                      <a:prstDash val="solid"/>
                      <a:round/>
                      <a:headEnd type="none" w="med" len="med"/>
                      <a:tailEnd type="none" w="med" len="med"/>
                    </a:lnR>
                    <a:lnT>
                      <a:noFill/>
                    </a:lnT>
                    <a:lnB w="25400" cmpd="sng">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n-lt"/>
                          <a:ea typeface="Calibri"/>
                          <a:cs typeface="Arial" panose="020B0604020202020204" pitchFamily="34" charset="0"/>
                        </a:rPr>
                        <a:t>428 (287-606) </a:t>
                      </a:r>
                      <a:r>
                        <a:rPr lang="en-US" sz="2000" kern="1200" dirty="0">
                          <a:solidFill>
                            <a:schemeClr val="tx1"/>
                          </a:solidFill>
                          <a:effectLst/>
                          <a:latin typeface="+mn-lt"/>
                          <a:ea typeface="Calibri"/>
                          <a:cs typeface="Arial" panose="020B0604020202020204" pitchFamily="34" charset="0"/>
                        </a:rPr>
                        <a:t>[49]</a:t>
                      </a:r>
                      <a:endParaRPr lang="de-DE" sz="2000" dirty="0">
                        <a:solidFill>
                          <a:schemeClr val="tx1"/>
                        </a:solidFill>
                        <a:effectLst/>
                        <a:latin typeface="+mn-lt"/>
                        <a:ea typeface="Calibri"/>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25400" cmpd="sng">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n-lt"/>
                          <a:ea typeface="Calibri"/>
                          <a:cs typeface="Arial" panose="020B0604020202020204" pitchFamily="34" charset="0"/>
                        </a:rPr>
                        <a:t>697 (459-872) </a:t>
                      </a:r>
                      <a:r>
                        <a:rPr lang="en-US" sz="2000" kern="1200" dirty="0">
                          <a:solidFill>
                            <a:schemeClr val="tx1"/>
                          </a:solidFill>
                          <a:effectLst/>
                          <a:latin typeface="+mn-lt"/>
                          <a:ea typeface="Calibri"/>
                          <a:cs typeface="Arial" panose="020B0604020202020204" pitchFamily="34" charset="0"/>
                        </a:rPr>
                        <a:t>[190]</a:t>
                      </a:r>
                      <a:endParaRPr lang="de-DE" sz="2000" dirty="0">
                        <a:solidFill>
                          <a:schemeClr val="tx1"/>
                        </a:solidFill>
                        <a:effectLst/>
                        <a:latin typeface="+mn-lt"/>
                        <a:ea typeface="Calibri"/>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254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402434">
                <a:tc>
                  <a:txBody>
                    <a:bodyPr/>
                    <a:lstStyle/>
                    <a:p>
                      <a:pPr algn="r">
                        <a:lnSpc>
                          <a:spcPct val="115000"/>
                        </a:lnSpc>
                        <a:spcAft>
                          <a:spcPts val="0"/>
                        </a:spcAft>
                      </a:pPr>
                      <a:r>
                        <a:rPr lang="de-DE" sz="2000" dirty="0">
                          <a:solidFill>
                            <a:schemeClr val="tx1"/>
                          </a:solidFill>
                          <a:effectLst/>
                          <a:latin typeface="+mj-lt"/>
                          <a:ea typeface="Calibri"/>
                          <a:cs typeface="Arial" panose="020B0604020202020204" pitchFamily="34" charset="0"/>
                        </a:rPr>
                        <a:t>CD4 &lt;200 </a:t>
                      </a:r>
                      <a:r>
                        <a:rPr lang="de-DE" sz="2000" dirty="0" err="1">
                          <a:solidFill>
                            <a:schemeClr val="tx1"/>
                          </a:solidFill>
                          <a:effectLst/>
                          <a:latin typeface="+mj-lt"/>
                          <a:ea typeface="Calibri"/>
                          <a:cs typeface="Arial" panose="020B0604020202020204" pitchFamily="34" charset="0"/>
                        </a:rPr>
                        <a:t>cells</a:t>
                      </a:r>
                      <a:r>
                        <a:rPr lang="de-DE" sz="2000" dirty="0">
                          <a:solidFill>
                            <a:schemeClr val="tx1"/>
                          </a:solidFill>
                          <a:effectLst/>
                          <a:latin typeface="+mj-lt"/>
                          <a:ea typeface="Calibri"/>
                          <a:cs typeface="Arial" panose="020B0604020202020204" pitchFamily="34" charset="0"/>
                        </a:rPr>
                        <a:t>/</a:t>
                      </a:r>
                      <a:r>
                        <a:rPr lang="el-GR" sz="2000" dirty="0">
                          <a:solidFill>
                            <a:schemeClr val="tx1"/>
                          </a:solidFill>
                          <a:effectLst/>
                          <a:latin typeface="+mj-lt"/>
                          <a:ea typeface="Calibri"/>
                          <a:cs typeface="Arial" panose="020B0604020202020204" pitchFamily="34" charset="0"/>
                        </a:rPr>
                        <a:t>μ</a:t>
                      </a:r>
                      <a:r>
                        <a:rPr lang="de-DE" sz="2000" dirty="0">
                          <a:solidFill>
                            <a:schemeClr val="tx1"/>
                          </a:solidFill>
                          <a:effectLst/>
                          <a:latin typeface="+mj-lt"/>
                          <a:ea typeface="Calibri"/>
                          <a:cs typeface="Arial" panose="020B0604020202020204" pitchFamily="34" charset="0"/>
                        </a:rPr>
                        <a:t>L, n (%)</a:t>
                      </a:r>
                    </a:p>
                  </a:txBody>
                  <a:tcPr marL="68580" marR="68580" marT="0" marB="0" anchor="ctr">
                    <a:lnL>
                      <a:noFill/>
                    </a:lnL>
                    <a:lnR>
                      <a:noFill/>
                    </a:lnR>
                    <a:lnT>
                      <a:noFill/>
                    </a:lnT>
                    <a:lnB w="25400" cmpd="sng">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de-DE" sz="2000" dirty="0">
                          <a:solidFill>
                            <a:schemeClr val="tx1"/>
                          </a:solidFill>
                          <a:effectLst/>
                          <a:latin typeface="+mn-lt"/>
                          <a:ea typeface="Calibri"/>
                          <a:cs typeface="Arial" panose="020B0604020202020204" pitchFamily="34" charset="0"/>
                        </a:rPr>
                        <a:t>18 (7.5)</a:t>
                      </a:r>
                    </a:p>
                  </a:txBody>
                  <a:tcPr marL="68580" marR="68580" marT="0" marB="0" anchor="ctr">
                    <a:lnL>
                      <a:noFill/>
                    </a:lnL>
                    <a:lnR w="12700" cap="flat" cmpd="sng" algn="ctr">
                      <a:solidFill>
                        <a:schemeClr val="bg1"/>
                      </a:solidFill>
                      <a:prstDash val="solid"/>
                      <a:round/>
                      <a:headEnd type="none" w="med" len="med"/>
                      <a:tailEnd type="none" w="med" len="med"/>
                    </a:lnR>
                    <a:lnT>
                      <a:noFill/>
                    </a:lnT>
                    <a:lnB w="25400" cmpd="sng">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de-DE" sz="2000" dirty="0">
                          <a:solidFill>
                            <a:schemeClr val="tx1"/>
                          </a:solidFill>
                          <a:effectLst/>
                          <a:latin typeface="+mn-lt"/>
                          <a:ea typeface="Calibri"/>
                          <a:cs typeface="Arial" panose="020B0604020202020204" pitchFamily="34" charset="0"/>
                        </a:rPr>
                        <a:t>8 (16.3)</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25400" cmpd="sng">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de-DE" sz="2000" dirty="0">
                          <a:solidFill>
                            <a:schemeClr val="tx1"/>
                          </a:solidFill>
                          <a:effectLst/>
                          <a:latin typeface="+mn-lt"/>
                          <a:ea typeface="Calibri"/>
                          <a:cs typeface="Arial" panose="020B0604020202020204" pitchFamily="34" charset="0"/>
                        </a:rPr>
                        <a:t>10 (5.3)</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254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402434">
                <a:tc>
                  <a:txBody>
                    <a:bodyPr/>
                    <a:lstStyle/>
                    <a:p>
                      <a:pPr>
                        <a:lnSpc>
                          <a:spcPct val="115000"/>
                        </a:lnSpc>
                        <a:spcAft>
                          <a:spcPts val="0"/>
                        </a:spcAft>
                      </a:pPr>
                      <a:r>
                        <a:rPr lang="en-US" sz="2000" dirty="0">
                          <a:solidFill>
                            <a:schemeClr val="tx1"/>
                          </a:solidFill>
                          <a:effectLst/>
                          <a:latin typeface="+mj-lt"/>
                          <a:ea typeface="Calibri"/>
                          <a:cs typeface="Arial" panose="020B0604020202020204" pitchFamily="34" charset="0"/>
                        </a:rPr>
                        <a:t>CDC Stage C, n (%) [n]</a:t>
                      </a:r>
                      <a:endParaRPr lang="de-DE" sz="2000" dirty="0">
                        <a:solidFill>
                          <a:schemeClr val="tx1"/>
                        </a:solidFill>
                        <a:effectLst/>
                        <a:latin typeface="+mj-lt"/>
                        <a:ea typeface="Calibri"/>
                        <a:cs typeface="Arial" panose="020B0604020202020204" pitchFamily="34" charset="0"/>
                      </a:endParaRPr>
                    </a:p>
                  </a:txBody>
                  <a:tcPr marL="68580" marR="68580" marT="0" marB="0" anchor="ctr">
                    <a:lnL>
                      <a:noFill/>
                    </a:lnL>
                    <a:lnR>
                      <a:noFill/>
                    </a:lnR>
                    <a:lnT>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n-lt"/>
                          <a:ea typeface="Calibri"/>
                          <a:cs typeface="Arial" panose="020B0604020202020204" pitchFamily="34" charset="0"/>
                        </a:rPr>
                        <a:t>47 (17.7) [266]</a:t>
                      </a:r>
                      <a:endParaRPr lang="de-DE" sz="2000" dirty="0">
                        <a:solidFill>
                          <a:schemeClr val="tx1"/>
                        </a:solidFill>
                        <a:effectLst/>
                        <a:latin typeface="+mn-lt"/>
                        <a:ea typeface="Calibri"/>
                        <a:cs typeface="Arial" panose="020B0604020202020204" pitchFamily="34" charset="0"/>
                      </a:endParaRPr>
                    </a:p>
                  </a:txBody>
                  <a:tcPr marL="68580" marR="68580" marT="0" marB="0" anchor="ctr">
                    <a:lnL>
                      <a:noFill/>
                    </a:lnL>
                    <a:lnR w="12700" cap="flat" cmpd="sng" algn="ctr">
                      <a:solidFill>
                        <a:schemeClr val="bg1"/>
                      </a:solidFill>
                      <a:prstDash val="solid"/>
                      <a:round/>
                      <a:headEnd type="none" w="med" len="med"/>
                      <a:tailEnd type="none" w="med" len="med"/>
                    </a:lnR>
                    <a:lnT>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n-lt"/>
                          <a:ea typeface="Calibri"/>
                          <a:cs typeface="Arial" panose="020B0604020202020204" pitchFamily="34" charset="0"/>
                        </a:rPr>
                        <a:t>3 (5.6) </a:t>
                      </a:r>
                      <a:r>
                        <a:rPr lang="en-US" sz="2000" kern="1200" dirty="0">
                          <a:solidFill>
                            <a:schemeClr val="tx1"/>
                          </a:solidFill>
                          <a:effectLst/>
                          <a:latin typeface="+mn-lt"/>
                          <a:ea typeface="Calibri"/>
                          <a:cs typeface="Arial" panose="020B0604020202020204" pitchFamily="34" charset="0"/>
                        </a:rPr>
                        <a:t>[54]</a:t>
                      </a:r>
                      <a:endParaRPr lang="de-DE" sz="2000" dirty="0">
                        <a:solidFill>
                          <a:schemeClr val="tx1"/>
                        </a:solidFill>
                        <a:effectLst/>
                        <a:latin typeface="+mn-lt"/>
                        <a:ea typeface="Calibri"/>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n-lt"/>
                          <a:ea typeface="Calibri"/>
                          <a:cs typeface="Arial" panose="020B0604020202020204" pitchFamily="34" charset="0"/>
                        </a:rPr>
                        <a:t>44 (20.8) </a:t>
                      </a:r>
                      <a:r>
                        <a:rPr lang="en-US" sz="2000" kern="1200" dirty="0">
                          <a:solidFill>
                            <a:schemeClr val="tx1"/>
                          </a:solidFill>
                          <a:effectLst/>
                          <a:latin typeface="+mn-lt"/>
                          <a:ea typeface="Calibri"/>
                          <a:cs typeface="Arial" panose="020B0604020202020204" pitchFamily="34" charset="0"/>
                        </a:rPr>
                        <a:t>[212]</a:t>
                      </a:r>
                      <a:endParaRPr lang="de-DE" sz="2000" dirty="0">
                        <a:solidFill>
                          <a:schemeClr val="tx1"/>
                        </a:solidFill>
                        <a:effectLst/>
                        <a:latin typeface="+mn-lt"/>
                        <a:ea typeface="Calibri"/>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04783">
                <a:tc>
                  <a:txBody>
                    <a:bodyPr/>
                    <a:lstStyle/>
                    <a:p>
                      <a:pPr marL="0" marR="0" indent="0" algn="l" defTabSz="4320371" rtl="0" eaLnBrk="1" fontAlgn="auto" latinLnBrk="0" hangingPunct="1">
                        <a:lnSpc>
                          <a:spcPct val="115000"/>
                        </a:lnSpc>
                        <a:spcBef>
                          <a:spcPts val="0"/>
                        </a:spcBef>
                        <a:spcAft>
                          <a:spcPts val="1000"/>
                        </a:spcAft>
                        <a:buClrTx/>
                        <a:buSzTx/>
                        <a:buFontTx/>
                        <a:buNone/>
                        <a:tabLst/>
                        <a:defRPr/>
                      </a:pPr>
                      <a:r>
                        <a:rPr lang="en-US" sz="2000" b="0" kern="1200" baseline="0" dirty="0">
                          <a:ln>
                            <a:noFill/>
                          </a:ln>
                          <a:solidFill>
                            <a:schemeClr val="tx1"/>
                          </a:solidFill>
                          <a:latin typeface="+mj-lt"/>
                          <a:ea typeface="+mn-ea"/>
                          <a:cs typeface="+mn-cs"/>
                        </a:rPr>
                        <a:t>Comorbidities                                                    any, </a:t>
                      </a:r>
                      <a:r>
                        <a:rPr lang="en-US" sz="2000" dirty="0">
                          <a:solidFill>
                            <a:schemeClr val="tx1"/>
                          </a:solidFill>
                          <a:effectLst/>
                          <a:latin typeface="+mj-lt"/>
                          <a:ea typeface="Calibri"/>
                          <a:cs typeface="Arial" panose="020B0604020202020204" pitchFamily="34" charset="0"/>
                        </a:rPr>
                        <a:t>n (%)</a:t>
                      </a:r>
                      <a:endParaRPr lang="de-DE" sz="2000" dirty="0">
                        <a:solidFill>
                          <a:schemeClr val="tx1"/>
                        </a:solidFill>
                        <a:effectLst/>
                        <a:latin typeface="+mj-lt"/>
                        <a:ea typeface="Calibri"/>
                        <a:cs typeface="Arial" panose="020B0604020202020204" pitchFamily="34" charset="0"/>
                      </a:endParaRPr>
                    </a:p>
                  </a:txBody>
                  <a:tcPr marL="60960" marR="60960" marT="0" marB="0" anchor="ctr">
                    <a:lnL>
                      <a:noFill/>
                    </a:lnL>
                    <a:lnR>
                      <a:noFill/>
                    </a:lnR>
                    <a:lnT w="12700" cap="flat" cmpd="sng" algn="ctr">
                      <a:solidFill>
                        <a:srgbClr val="2E318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de-DE" sz="2000" b="0" dirty="0">
                          <a:ln>
                            <a:noFill/>
                          </a:ln>
                          <a:solidFill>
                            <a:schemeClr val="tx1"/>
                          </a:solidFill>
                          <a:latin typeface="+mn-lt"/>
                        </a:rPr>
                        <a:t>107 (39.6)</a:t>
                      </a:r>
                    </a:p>
                  </a:txBody>
                  <a:tcPr marL="60960" marR="60960" marT="0" marB="0" anchor="ctr">
                    <a:lnL>
                      <a:noFill/>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de-DE" sz="2000" b="0" dirty="0">
                          <a:ln>
                            <a:noFill/>
                          </a:ln>
                          <a:solidFill>
                            <a:schemeClr val="tx1"/>
                          </a:solidFill>
                          <a:latin typeface="+mn-lt"/>
                        </a:rPr>
                        <a:t>16 (28.1)</a:t>
                      </a:r>
                    </a:p>
                  </a:txBody>
                  <a:tcPr marL="60960" marR="6096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de-DE" sz="2000" b="0" dirty="0">
                          <a:ln>
                            <a:noFill/>
                          </a:ln>
                          <a:solidFill>
                            <a:schemeClr val="tx1"/>
                          </a:solidFill>
                          <a:latin typeface="+mn-lt"/>
                        </a:rPr>
                        <a:t>91 (42.7)</a:t>
                      </a:r>
                    </a:p>
                  </a:txBody>
                  <a:tcPr marL="60960" marR="6096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04783">
                <a:tc>
                  <a:txBody>
                    <a:bodyPr/>
                    <a:lstStyle/>
                    <a:p>
                      <a:pPr marL="0" marR="0" indent="0" algn="r" defTabSz="4320371" rtl="0" eaLnBrk="1" fontAlgn="auto" latinLnBrk="0" hangingPunct="1">
                        <a:lnSpc>
                          <a:spcPct val="115000"/>
                        </a:lnSpc>
                        <a:spcBef>
                          <a:spcPts val="0"/>
                        </a:spcBef>
                        <a:spcAft>
                          <a:spcPts val="0"/>
                        </a:spcAft>
                        <a:buClrTx/>
                        <a:buSzTx/>
                        <a:buFontTx/>
                        <a:buNone/>
                        <a:tabLst/>
                        <a:defRPr/>
                      </a:pPr>
                      <a:r>
                        <a:rPr lang="en-US" sz="2000" b="0" kern="1200" baseline="0" dirty="0">
                          <a:ln>
                            <a:noFill/>
                          </a:ln>
                          <a:solidFill>
                            <a:schemeClr val="tx1"/>
                          </a:solidFill>
                          <a:latin typeface="+mn-lt"/>
                          <a:ea typeface="+mn-ea"/>
                          <a:cs typeface="+mn-cs"/>
                        </a:rPr>
                        <a:t>(&gt;5%)                                 </a:t>
                      </a:r>
                      <a:r>
                        <a:rPr lang="en-US" sz="2000" dirty="0">
                          <a:solidFill>
                            <a:schemeClr val="tx1"/>
                          </a:solidFill>
                          <a:latin typeface="+mj-lt"/>
                        </a:rPr>
                        <a:t>Hypertension, </a:t>
                      </a:r>
                      <a:r>
                        <a:rPr lang="en-US" sz="2000" dirty="0">
                          <a:solidFill>
                            <a:schemeClr val="tx1"/>
                          </a:solidFill>
                          <a:effectLst/>
                          <a:latin typeface="+mj-lt"/>
                          <a:ea typeface="Calibri"/>
                          <a:cs typeface="Arial" panose="020B0604020202020204" pitchFamily="34" charset="0"/>
                        </a:rPr>
                        <a:t>n (%)</a:t>
                      </a:r>
                      <a:endParaRPr lang="de-DE" sz="2000" dirty="0">
                        <a:solidFill>
                          <a:schemeClr val="tx1"/>
                        </a:solidFill>
                        <a:effectLst/>
                        <a:latin typeface="+mj-lt"/>
                        <a:ea typeface="Calibri"/>
                        <a:cs typeface="Arial" panose="020B0604020202020204" pitchFamily="34" charset="0"/>
                      </a:endParaRPr>
                    </a:p>
                  </a:txBody>
                  <a:tcPr marL="60960" marR="6096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de-DE" sz="2000" b="0" dirty="0">
                          <a:ln>
                            <a:noFill/>
                          </a:ln>
                          <a:solidFill>
                            <a:schemeClr val="tx1"/>
                          </a:solidFill>
                          <a:latin typeface="+mn-lt"/>
                        </a:rPr>
                        <a:t>23 (8.5)</a:t>
                      </a:r>
                    </a:p>
                  </a:txBody>
                  <a:tcPr marL="60960" marR="60960" marT="0" marB="0" anchor="ctr">
                    <a:lnL>
                      <a:noFill/>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de-DE" sz="2000" b="0" dirty="0">
                          <a:ln>
                            <a:noFill/>
                          </a:ln>
                          <a:solidFill>
                            <a:schemeClr val="tx1"/>
                          </a:solidFill>
                          <a:latin typeface="+mn-lt"/>
                        </a:rPr>
                        <a:t>4 (7.0)</a:t>
                      </a:r>
                    </a:p>
                  </a:txBody>
                  <a:tcPr marL="60960" marR="6096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de-DE" sz="2000" b="0" dirty="0">
                          <a:ln>
                            <a:noFill/>
                          </a:ln>
                          <a:solidFill>
                            <a:schemeClr val="tx1"/>
                          </a:solidFill>
                          <a:latin typeface="+mn-lt"/>
                        </a:rPr>
                        <a:t>19 (8.9)</a:t>
                      </a:r>
                    </a:p>
                  </a:txBody>
                  <a:tcPr marL="60960" marR="6096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04783">
                <a:tc>
                  <a:txBody>
                    <a:bodyPr/>
                    <a:lstStyle/>
                    <a:p>
                      <a:pPr marL="0" marR="0" indent="0" algn="r" defTabSz="4320371" rtl="0" eaLnBrk="1" fontAlgn="auto" latinLnBrk="0" hangingPunct="1">
                        <a:lnSpc>
                          <a:spcPct val="115000"/>
                        </a:lnSpc>
                        <a:spcBef>
                          <a:spcPts val="0"/>
                        </a:spcBef>
                        <a:spcAft>
                          <a:spcPts val="0"/>
                        </a:spcAft>
                        <a:buClrTx/>
                        <a:buSzTx/>
                        <a:buFontTx/>
                        <a:buNone/>
                        <a:tabLst/>
                        <a:defRPr/>
                      </a:pPr>
                      <a:r>
                        <a:rPr lang="en-US" sz="2000" dirty="0">
                          <a:solidFill>
                            <a:schemeClr val="tx1"/>
                          </a:solidFill>
                          <a:latin typeface="+mj-lt"/>
                        </a:rPr>
                        <a:t>Hyperlipidemia, </a:t>
                      </a:r>
                      <a:r>
                        <a:rPr lang="en-US" sz="2000" dirty="0">
                          <a:solidFill>
                            <a:schemeClr val="tx1"/>
                          </a:solidFill>
                          <a:effectLst/>
                          <a:latin typeface="+mj-lt"/>
                          <a:ea typeface="Calibri"/>
                          <a:cs typeface="Arial" panose="020B0604020202020204" pitchFamily="34" charset="0"/>
                        </a:rPr>
                        <a:t>n (%)</a:t>
                      </a:r>
                      <a:endParaRPr lang="de-DE" sz="2000" dirty="0">
                        <a:solidFill>
                          <a:schemeClr val="tx1"/>
                        </a:solidFill>
                        <a:effectLst/>
                        <a:latin typeface="+mj-lt"/>
                        <a:ea typeface="Calibri"/>
                        <a:cs typeface="Arial" panose="020B0604020202020204" pitchFamily="34" charset="0"/>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tabLst>
                          <a:tab pos="567690" algn="ctr"/>
                          <a:tab pos="1135380" algn="r"/>
                        </a:tabLst>
                      </a:pPr>
                      <a:r>
                        <a:rPr lang="de-DE" sz="2000" dirty="0">
                          <a:solidFill>
                            <a:schemeClr val="tx1"/>
                          </a:solidFill>
                          <a:effectLst/>
                          <a:latin typeface="+mn-lt"/>
                          <a:ea typeface="Calibri"/>
                          <a:cs typeface="Arial" panose="020B0604020202020204" pitchFamily="34" charset="0"/>
                        </a:rPr>
                        <a:t>19 (7.0)</a:t>
                      </a:r>
                    </a:p>
                  </a:txBody>
                  <a:tcPr marL="68580" marR="68580" marT="0" marB="0" anchor="ctr">
                    <a:lnL>
                      <a:noFill/>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de-DE" sz="2000" dirty="0">
                          <a:solidFill>
                            <a:schemeClr val="tx1"/>
                          </a:solidFill>
                          <a:effectLst/>
                          <a:latin typeface="+mn-lt"/>
                          <a:ea typeface="Calibri"/>
                          <a:cs typeface="Arial" panose="020B0604020202020204" pitchFamily="34" charset="0"/>
                        </a:rPr>
                        <a:t>1</a:t>
                      </a:r>
                      <a:r>
                        <a:rPr lang="de-DE" sz="2000" baseline="0" dirty="0">
                          <a:solidFill>
                            <a:schemeClr val="tx1"/>
                          </a:solidFill>
                          <a:effectLst/>
                          <a:latin typeface="+mn-lt"/>
                          <a:ea typeface="Calibri"/>
                          <a:cs typeface="Arial" panose="020B0604020202020204" pitchFamily="34" charset="0"/>
                        </a:rPr>
                        <a:t> (1.8)</a:t>
                      </a:r>
                      <a:endParaRPr lang="de-DE" sz="2000" dirty="0">
                        <a:solidFill>
                          <a:schemeClr val="tx1"/>
                        </a:solidFill>
                        <a:effectLst/>
                        <a:latin typeface="+mn-lt"/>
                        <a:ea typeface="Calibri"/>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de-DE" sz="2000" dirty="0">
                          <a:solidFill>
                            <a:schemeClr val="tx1"/>
                          </a:solidFill>
                          <a:effectLst/>
                          <a:latin typeface="+mn-lt"/>
                          <a:ea typeface="Calibri"/>
                          <a:cs typeface="Arial" panose="020B0604020202020204" pitchFamily="34" charset="0"/>
                        </a:rPr>
                        <a:t>18</a:t>
                      </a:r>
                      <a:r>
                        <a:rPr lang="de-DE" sz="2000" baseline="0" dirty="0">
                          <a:solidFill>
                            <a:schemeClr val="tx1"/>
                          </a:solidFill>
                          <a:effectLst/>
                          <a:latin typeface="+mn-lt"/>
                          <a:ea typeface="Calibri"/>
                          <a:cs typeface="Arial" panose="020B0604020202020204" pitchFamily="34" charset="0"/>
                        </a:rPr>
                        <a:t> (8.5)</a:t>
                      </a:r>
                      <a:endParaRPr lang="de-DE" sz="2000" dirty="0">
                        <a:solidFill>
                          <a:schemeClr val="tx1"/>
                        </a:solidFill>
                        <a:effectLst/>
                        <a:latin typeface="+mn-lt"/>
                        <a:ea typeface="Calibri"/>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04783">
                <a:tc>
                  <a:txBody>
                    <a:bodyPr/>
                    <a:lstStyle/>
                    <a:p>
                      <a:pPr marL="0" marR="0" indent="0" algn="l" defTabSz="4320371" rtl="0" eaLnBrk="1" fontAlgn="auto" latinLnBrk="0" hangingPunct="1">
                        <a:lnSpc>
                          <a:spcPct val="115000"/>
                        </a:lnSpc>
                        <a:spcBef>
                          <a:spcPts val="0"/>
                        </a:spcBef>
                        <a:spcAft>
                          <a:spcPts val="0"/>
                        </a:spcAft>
                        <a:buClrTx/>
                        <a:buSzTx/>
                        <a:buFontTx/>
                        <a:buNone/>
                        <a:tabLst/>
                        <a:defRPr/>
                      </a:pPr>
                      <a:r>
                        <a:rPr lang="en-US" sz="2000" noProof="0" dirty="0">
                          <a:solidFill>
                            <a:schemeClr val="tx1"/>
                          </a:solidFill>
                          <a:effectLst/>
                          <a:latin typeface="+mj-lt"/>
                          <a:ea typeface="Calibri"/>
                          <a:cs typeface="Arial" panose="020B0604020202020204" pitchFamily="34" charset="0"/>
                        </a:rPr>
                        <a:t>Weight,</a:t>
                      </a:r>
                      <a:r>
                        <a:rPr lang="de-DE" sz="2000" dirty="0">
                          <a:solidFill>
                            <a:schemeClr val="tx1"/>
                          </a:solidFill>
                          <a:effectLst/>
                          <a:latin typeface="+mj-lt"/>
                          <a:ea typeface="Calibri"/>
                          <a:cs typeface="Arial" panose="020B0604020202020204" pitchFamily="34" charset="0"/>
                        </a:rPr>
                        <a:t> kg, </a:t>
                      </a:r>
                      <a:r>
                        <a:rPr lang="de-DE" sz="2000" dirty="0" err="1">
                          <a:solidFill>
                            <a:schemeClr val="tx1"/>
                          </a:solidFill>
                          <a:effectLst/>
                          <a:latin typeface="+mj-lt"/>
                          <a:ea typeface="Calibri"/>
                          <a:cs typeface="Arial" panose="020B0604020202020204" pitchFamily="34" charset="0"/>
                        </a:rPr>
                        <a:t>mean</a:t>
                      </a:r>
                      <a:r>
                        <a:rPr lang="de-DE" sz="2000" dirty="0">
                          <a:solidFill>
                            <a:schemeClr val="tx1"/>
                          </a:solidFill>
                          <a:effectLst/>
                          <a:latin typeface="+mj-lt"/>
                          <a:ea typeface="Calibri"/>
                          <a:cs typeface="Arial" panose="020B0604020202020204" pitchFamily="34" charset="0"/>
                        </a:rPr>
                        <a:t>/median (IQR) [n]</a:t>
                      </a:r>
                    </a:p>
                  </a:txBody>
                  <a:tcPr marL="68580" marR="68580" marT="0" marB="0" anchor="ctr">
                    <a:lnL>
                      <a:noFill/>
                    </a:lnL>
                    <a:lnR>
                      <a:noFill/>
                    </a:lnR>
                    <a:lnT w="12700" cap="flat" cmpd="sng" algn="ctr">
                      <a:solidFill>
                        <a:srgbClr val="2E318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tabLst>
                          <a:tab pos="567690" algn="ctr"/>
                          <a:tab pos="1135380" algn="r"/>
                        </a:tabLst>
                      </a:pPr>
                      <a:r>
                        <a:rPr lang="de-DE" sz="2000" dirty="0">
                          <a:solidFill>
                            <a:schemeClr val="tx1"/>
                          </a:solidFill>
                          <a:effectLst/>
                          <a:latin typeface="+mn-lt"/>
                          <a:ea typeface="Calibri"/>
                          <a:cs typeface="Arial" panose="020B0604020202020204" pitchFamily="34" charset="0"/>
                        </a:rPr>
                        <a:t>75/73 (64 -82) [245]</a:t>
                      </a:r>
                    </a:p>
                  </a:txBody>
                  <a:tcPr marL="68580" marR="68580" marT="0" marB="0" anchor="ctr">
                    <a:lnL>
                      <a:noFill/>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3657966" rtl="0" eaLnBrk="1" fontAlgn="auto" latinLnBrk="0" hangingPunct="1">
                        <a:lnSpc>
                          <a:spcPct val="115000"/>
                        </a:lnSpc>
                        <a:spcBef>
                          <a:spcPts val="0"/>
                        </a:spcBef>
                        <a:spcAft>
                          <a:spcPts val="0"/>
                        </a:spcAft>
                        <a:buClrTx/>
                        <a:buSzTx/>
                        <a:buFontTx/>
                        <a:buNone/>
                        <a:tabLst/>
                        <a:defRPr/>
                      </a:pPr>
                      <a:r>
                        <a:rPr lang="de-DE" sz="2000" dirty="0">
                          <a:solidFill>
                            <a:schemeClr val="tx1"/>
                          </a:solidFill>
                          <a:effectLst/>
                          <a:latin typeface="+mn-lt"/>
                          <a:ea typeface="Calibri"/>
                          <a:cs typeface="Arial" panose="020B0604020202020204" pitchFamily="34" charset="0"/>
                        </a:rPr>
                        <a:t>73/70 (66 – 79) </a:t>
                      </a:r>
                      <a:r>
                        <a:rPr lang="de-DE" sz="2000" kern="1200" dirty="0">
                          <a:solidFill>
                            <a:schemeClr val="tx1"/>
                          </a:solidFill>
                          <a:effectLst/>
                          <a:latin typeface="+mn-lt"/>
                          <a:ea typeface="Calibri"/>
                          <a:cs typeface="Arial" panose="020B0604020202020204" pitchFamily="34" charset="0"/>
                        </a:rPr>
                        <a:t>[52]</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3657966" rtl="0" eaLnBrk="1" fontAlgn="auto" latinLnBrk="0" hangingPunct="1">
                        <a:lnSpc>
                          <a:spcPct val="115000"/>
                        </a:lnSpc>
                        <a:spcBef>
                          <a:spcPts val="0"/>
                        </a:spcBef>
                        <a:spcAft>
                          <a:spcPts val="0"/>
                        </a:spcAft>
                        <a:buClrTx/>
                        <a:buSzTx/>
                        <a:buFontTx/>
                        <a:buNone/>
                        <a:tabLst/>
                        <a:defRPr/>
                      </a:pPr>
                      <a:r>
                        <a:rPr lang="de-DE" sz="2000" dirty="0">
                          <a:solidFill>
                            <a:schemeClr val="tx1"/>
                          </a:solidFill>
                          <a:effectLst/>
                          <a:latin typeface="+mn-lt"/>
                          <a:ea typeface="Calibri"/>
                          <a:cs typeface="Arial" panose="020B0604020202020204" pitchFamily="34" charset="0"/>
                        </a:rPr>
                        <a:t>75/74 (64 – 83) </a:t>
                      </a:r>
                      <a:r>
                        <a:rPr lang="de-DE" sz="2000" kern="1200" dirty="0">
                          <a:solidFill>
                            <a:schemeClr val="tx1"/>
                          </a:solidFill>
                          <a:effectLst/>
                          <a:latin typeface="+mn-lt"/>
                          <a:ea typeface="Calibri"/>
                          <a:cs typeface="Arial" panose="020B0604020202020204" pitchFamily="34" charset="0"/>
                        </a:rPr>
                        <a:t>[193]</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04783">
                <a:tc>
                  <a:txBody>
                    <a:bodyPr/>
                    <a:lstStyle/>
                    <a:p>
                      <a:pPr marL="0" marR="0" indent="0" algn="l" defTabSz="4320371" rtl="0" eaLnBrk="1" fontAlgn="auto" latinLnBrk="0" hangingPunct="1">
                        <a:lnSpc>
                          <a:spcPct val="115000"/>
                        </a:lnSpc>
                        <a:spcBef>
                          <a:spcPts val="0"/>
                        </a:spcBef>
                        <a:spcAft>
                          <a:spcPts val="0"/>
                        </a:spcAft>
                        <a:buClrTx/>
                        <a:buSzTx/>
                        <a:buFontTx/>
                        <a:buNone/>
                        <a:tabLst/>
                        <a:defRPr/>
                      </a:pPr>
                      <a:r>
                        <a:rPr lang="de-DE" sz="2000" strike="noStrike" dirty="0">
                          <a:solidFill>
                            <a:schemeClr val="tx1"/>
                          </a:solidFill>
                          <a:effectLst/>
                          <a:latin typeface="+mj-lt"/>
                          <a:ea typeface="Calibri"/>
                          <a:cs typeface="Arial" panose="020B0604020202020204" pitchFamily="34" charset="0"/>
                        </a:rPr>
                        <a:t>BMI, kg/m</a:t>
                      </a:r>
                      <a:r>
                        <a:rPr lang="de-DE" sz="2000" strike="noStrike" baseline="30000" dirty="0">
                          <a:solidFill>
                            <a:schemeClr val="tx1"/>
                          </a:solidFill>
                          <a:effectLst/>
                          <a:latin typeface="+mj-lt"/>
                          <a:ea typeface="Calibri"/>
                          <a:cs typeface="Arial" panose="020B0604020202020204" pitchFamily="34" charset="0"/>
                        </a:rPr>
                        <a:t>2</a:t>
                      </a:r>
                      <a:r>
                        <a:rPr lang="de-DE" sz="2000" strike="noStrike" dirty="0">
                          <a:solidFill>
                            <a:schemeClr val="tx1"/>
                          </a:solidFill>
                          <a:effectLst/>
                          <a:latin typeface="+mj-lt"/>
                          <a:ea typeface="Calibri"/>
                          <a:cs typeface="Arial" panose="020B0604020202020204" pitchFamily="34" charset="0"/>
                        </a:rPr>
                        <a:t>, </a:t>
                      </a:r>
                      <a:r>
                        <a:rPr lang="de-DE" sz="2000" strike="noStrike" dirty="0" err="1">
                          <a:solidFill>
                            <a:schemeClr val="tx1"/>
                          </a:solidFill>
                          <a:effectLst/>
                          <a:latin typeface="+mj-lt"/>
                          <a:ea typeface="Calibri"/>
                          <a:cs typeface="Arial" panose="020B0604020202020204" pitchFamily="34" charset="0"/>
                        </a:rPr>
                        <a:t>mean</a:t>
                      </a:r>
                      <a:r>
                        <a:rPr lang="de-DE" sz="2000" strike="noStrike" dirty="0">
                          <a:solidFill>
                            <a:schemeClr val="tx1"/>
                          </a:solidFill>
                          <a:effectLst/>
                          <a:latin typeface="+mj-lt"/>
                          <a:ea typeface="Calibri"/>
                          <a:cs typeface="Arial" panose="020B0604020202020204" pitchFamily="34" charset="0"/>
                        </a:rPr>
                        <a:t>/median (IQR) [n]</a:t>
                      </a:r>
                    </a:p>
                  </a:txBody>
                  <a:tcPr marL="68580" marR="68580" marT="0" marB="0" anchor="ctr">
                    <a:lnL>
                      <a:noFill/>
                    </a:lnL>
                    <a:lnR>
                      <a:noFill/>
                    </a:lnR>
                    <a:lnT w="12700" cap="flat" cmpd="sng" algn="ctr">
                      <a:no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3657966" rtl="0" eaLnBrk="1" fontAlgn="auto" latinLnBrk="0" hangingPunct="1">
                        <a:lnSpc>
                          <a:spcPct val="115000"/>
                        </a:lnSpc>
                        <a:spcBef>
                          <a:spcPts val="0"/>
                        </a:spcBef>
                        <a:spcAft>
                          <a:spcPts val="0"/>
                        </a:spcAft>
                        <a:buClrTx/>
                        <a:buSzTx/>
                        <a:buFontTx/>
                        <a:buNone/>
                        <a:tabLst>
                          <a:tab pos="567690" algn="ctr"/>
                          <a:tab pos="1135380" algn="r"/>
                        </a:tabLst>
                        <a:defRPr/>
                      </a:pPr>
                      <a:r>
                        <a:rPr lang="de-DE" sz="2000" strike="noStrike" dirty="0">
                          <a:solidFill>
                            <a:schemeClr val="tx1"/>
                          </a:solidFill>
                          <a:effectLst/>
                          <a:latin typeface="+mn-lt"/>
                          <a:ea typeface="Calibri"/>
                          <a:cs typeface="Arial" panose="020B0604020202020204" pitchFamily="34" charset="0"/>
                        </a:rPr>
                        <a:t>25/24 (21 – 27) </a:t>
                      </a:r>
                      <a:r>
                        <a:rPr lang="de-DE" sz="2000" kern="1200" dirty="0">
                          <a:solidFill>
                            <a:schemeClr val="tx1"/>
                          </a:solidFill>
                          <a:effectLst/>
                          <a:latin typeface="+mn-lt"/>
                          <a:ea typeface="Calibri"/>
                          <a:cs typeface="Arial" panose="020B0604020202020204" pitchFamily="34" charset="0"/>
                        </a:rPr>
                        <a:t>[231]</a:t>
                      </a: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3657966" rtl="0" eaLnBrk="1" fontAlgn="auto" latinLnBrk="0" hangingPunct="1">
                        <a:lnSpc>
                          <a:spcPct val="115000"/>
                        </a:lnSpc>
                        <a:spcBef>
                          <a:spcPts val="0"/>
                        </a:spcBef>
                        <a:spcAft>
                          <a:spcPts val="0"/>
                        </a:spcAft>
                        <a:buClrTx/>
                        <a:buSzTx/>
                        <a:buFontTx/>
                        <a:buNone/>
                        <a:tabLst/>
                        <a:defRPr/>
                      </a:pPr>
                      <a:r>
                        <a:rPr lang="de-DE" sz="2000" strike="noStrike" dirty="0">
                          <a:solidFill>
                            <a:schemeClr val="tx1"/>
                          </a:solidFill>
                          <a:effectLst/>
                          <a:latin typeface="+mn-lt"/>
                          <a:ea typeface="Calibri"/>
                          <a:cs typeface="Arial" panose="020B0604020202020204" pitchFamily="34" charset="0"/>
                        </a:rPr>
                        <a:t>23/23 (21 – 25) </a:t>
                      </a:r>
                      <a:r>
                        <a:rPr lang="de-DE" sz="2000" kern="1200" dirty="0">
                          <a:solidFill>
                            <a:schemeClr val="tx1"/>
                          </a:solidFill>
                          <a:effectLst/>
                          <a:latin typeface="+mn-lt"/>
                          <a:ea typeface="Calibri"/>
                          <a:cs typeface="Arial" panose="020B0604020202020204" pitchFamily="34" charset="0"/>
                        </a:rPr>
                        <a:t>[47]</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3657966" rtl="0" eaLnBrk="1" fontAlgn="auto" latinLnBrk="0" hangingPunct="1">
                        <a:lnSpc>
                          <a:spcPct val="115000"/>
                        </a:lnSpc>
                        <a:spcBef>
                          <a:spcPts val="0"/>
                        </a:spcBef>
                        <a:spcAft>
                          <a:spcPts val="0"/>
                        </a:spcAft>
                        <a:buClrTx/>
                        <a:buSzTx/>
                        <a:buFontTx/>
                        <a:buNone/>
                        <a:tabLst/>
                        <a:defRPr/>
                      </a:pPr>
                      <a:r>
                        <a:rPr lang="de-DE" sz="2000" strike="noStrike" dirty="0">
                          <a:solidFill>
                            <a:schemeClr val="tx1"/>
                          </a:solidFill>
                          <a:effectLst/>
                          <a:latin typeface="+mn-lt"/>
                          <a:ea typeface="Calibri"/>
                          <a:cs typeface="Arial" panose="020B0604020202020204" pitchFamily="34" charset="0"/>
                        </a:rPr>
                        <a:t>25/24 (22 – 27)</a:t>
                      </a:r>
                      <a:r>
                        <a:rPr lang="de-DE" sz="2000" strike="noStrike" baseline="0" dirty="0">
                          <a:solidFill>
                            <a:schemeClr val="tx1"/>
                          </a:solidFill>
                          <a:effectLst/>
                          <a:latin typeface="+mn-lt"/>
                          <a:ea typeface="Calibri"/>
                          <a:cs typeface="Arial" panose="020B0604020202020204" pitchFamily="34" charset="0"/>
                        </a:rPr>
                        <a:t> </a:t>
                      </a:r>
                      <a:r>
                        <a:rPr lang="de-DE" sz="2000" kern="1200" dirty="0">
                          <a:solidFill>
                            <a:schemeClr val="tx1"/>
                          </a:solidFill>
                          <a:effectLst/>
                          <a:latin typeface="+mn-lt"/>
                          <a:ea typeface="Calibri"/>
                          <a:cs typeface="Arial" panose="020B0604020202020204" pitchFamily="34" charset="0"/>
                        </a:rPr>
                        <a:t>[184]</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r h="304783">
                <a:tc>
                  <a:txBody>
                    <a:bodyPr/>
                    <a:lstStyle/>
                    <a:p>
                      <a:pPr marL="0" marR="0" indent="0" algn="l" defTabSz="4320371" rtl="0" eaLnBrk="1" fontAlgn="auto" latinLnBrk="0" hangingPunct="1">
                        <a:lnSpc>
                          <a:spcPct val="115000"/>
                        </a:lnSpc>
                        <a:spcBef>
                          <a:spcPts val="0"/>
                        </a:spcBef>
                        <a:spcAft>
                          <a:spcPts val="0"/>
                        </a:spcAft>
                        <a:buClrTx/>
                        <a:buSzTx/>
                        <a:buFontTx/>
                        <a:buNone/>
                        <a:tabLst/>
                        <a:defRPr/>
                      </a:pPr>
                      <a:r>
                        <a:rPr lang="en-US" sz="2000" b="0" dirty="0">
                          <a:solidFill>
                            <a:schemeClr val="tx1"/>
                          </a:solidFill>
                          <a:latin typeface="+mn-lt"/>
                        </a:rPr>
                        <a:t>Main reasons (&gt;5%) for initiation with or switch to E/C/F/TAF (multiple responses permitted), </a:t>
                      </a:r>
                      <a:r>
                        <a:rPr lang="en-US" sz="2000" kern="1200" dirty="0">
                          <a:solidFill>
                            <a:schemeClr val="tx1"/>
                          </a:solidFill>
                          <a:effectLst/>
                          <a:latin typeface="+mn-lt"/>
                          <a:ea typeface="Calibri"/>
                          <a:cs typeface="Arial" panose="020B0604020202020204" pitchFamily="34" charset="0"/>
                        </a:rPr>
                        <a:t>n (%)</a:t>
                      </a:r>
                      <a:endParaRPr lang="de-DE" sz="2000" kern="1200" dirty="0">
                        <a:solidFill>
                          <a:schemeClr val="tx1"/>
                        </a:solidFill>
                        <a:effectLst/>
                        <a:latin typeface="+mn-lt"/>
                        <a:ea typeface="Calibri"/>
                        <a:cs typeface="Arial" panose="020B0604020202020204" pitchFamily="34" charset="0"/>
                      </a:endParaRPr>
                    </a:p>
                  </a:txBody>
                  <a:tcPr marL="68580" marR="68580" marT="0" marB="0">
                    <a:lnL>
                      <a:noFill/>
                    </a:lnL>
                    <a:lnR>
                      <a:noFill/>
                    </a:lnR>
                    <a:lnT w="12700" cap="flat" cmpd="sng" algn="ctr">
                      <a:solidFill>
                        <a:srgbClr val="2E318A"/>
                      </a:solid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a:lnSpc>
                          <a:spcPct val="115000"/>
                        </a:lnSpc>
                        <a:spcAft>
                          <a:spcPts val="0"/>
                        </a:spcAft>
                        <a:buFont typeface="Symbol" panose="05050102010706020507" pitchFamily="18" charset="2"/>
                        <a:buNone/>
                        <a:tabLst>
                          <a:tab pos="567690" algn="ctr"/>
                          <a:tab pos="1135380" algn="r"/>
                        </a:tabLst>
                      </a:pPr>
                      <a:r>
                        <a:rPr lang="de-DE" sz="2000" dirty="0">
                          <a:solidFill>
                            <a:schemeClr val="tx1"/>
                          </a:solidFill>
                          <a:effectLst/>
                          <a:latin typeface="+mn-lt"/>
                          <a:ea typeface="Calibri"/>
                          <a:cs typeface="Arial" panose="020B0604020202020204" pitchFamily="34" charset="0"/>
                        </a:rPr>
                        <a:t>N/A</a:t>
                      </a:r>
                    </a:p>
                  </a:txBody>
                  <a:tcPr marL="68580" marR="68580" marT="0" marB="0">
                    <a:lnL>
                      <a:noFill/>
                    </a:lnL>
                    <a:lnR w="12700" cap="flat" cmpd="sng" algn="ctr">
                      <a:noFill/>
                      <a:prstDash val="solid"/>
                      <a:round/>
                      <a:headEnd type="none" w="med" len="med"/>
                      <a:tailEnd type="none" w="med" len="med"/>
                    </a:lnR>
                    <a:lnT w="12700" cap="flat" cmpd="sng" algn="ctr">
                      <a:solidFill>
                        <a:srgbClr val="2E318A"/>
                      </a:solid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7800" indent="-177800" algn="l">
                        <a:lnSpc>
                          <a:spcPct val="115000"/>
                        </a:lnSpc>
                        <a:spcAft>
                          <a:spcPts val="0"/>
                        </a:spcAft>
                        <a:buFont typeface="Arial" panose="020B0604020202020204" pitchFamily="34" charset="0"/>
                        <a:buChar char="•"/>
                      </a:pPr>
                      <a:r>
                        <a:rPr lang="en-US" sz="2000" dirty="0">
                          <a:solidFill>
                            <a:schemeClr val="tx1"/>
                          </a:solidFill>
                          <a:latin typeface="+mn-lt"/>
                        </a:rPr>
                        <a:t>early ART acc. to guidelines: </a:t>
                      </a:r>
                    </a:p>
                    <a:p>
                      <a:pPr marL="0" indent="0" algn="l">
                        <a:lnSpc>
                          <a:spcPct val="115000"/>
                        </a:lnSpc>
                        <a:spcAft>
                          <a:spcPts val="0"/>
                        </a:spcAft>
                        <a:buFont typeface="Arial" panose="020B0604020202020204" pitchFamily="34" charset="0"/>
                        <a:buNone/>
                      </a:pPr>
                      <a:r>
                        <a:rPr lang="en-US" sz="2000" dirty="0">
                          <a:solidFill>
                            <a:schemeClr val="tx1"/>
                          </a:solidFill>
                          <a:latin typeface="+mn-lt"/>
                        </a:rPr>
                        <a:t>   50</a:t>
                      </a:r>
                      <a:r>
                        <a:rPr lang="en-US" sz="2000" baseline="0" dirty="0">
                          <a:solidFill>
                            <a:schemeClr val="tx1"/>
                          </a:solidFill>
                          <a:latin typeface="+mn-lt"/>
                        </a:rPr>
                        <a:t> (</a:t>
                      </a:r>
                      <a:r>
                        <a:rPr lang="en-US" sz="2000" dirty="0">
                          <a:solidFill>
                            <a:schemeClr val="tx1"/>
                          </a:solidFill>
                          <a:latin typeface="+mn-lt"/>
                        </a:rPr>
                        <a:t>87.7)</a:t>
                      </a:r>
                    </a:p>
                    <a:p>
                      <a:pPr marL="177800" indent="-177800" algn="l">
                        <a:lnSpc>
                          <a:spcPct val="115000"/>
                        </a:lnSpc>
                        <a:spcAft>
                          <a:spcPts val="0"/>
                        </a:spcAft>
                        <a:buFont typeface="Arial" panose="020B0604020202020204" pitchFamily="34" charset="0"/>
                        <a:buChar char="•"/>
                      </a:pPr>
                      <a:r>
                        <a:rPr lang="en-US" sz="2000" dirty="0">
                          <a:solidFill>
                            <a:schemeClr val="tx1"/>
                          </a:solidFill>
                          <a:latin typeface="+mn-lt"/>
                        </a:rPr>
                        <a:t>patient's wish: </a:t>
                      </a:r>
                    </a:p>
                    <a:p>
                      <a:pPr marL="0" indent="0" algn="l">
                        <a:lnSpc>
                          <a:spcPct val="115000"/>
                        </a:lnSpc>
                        <a:spcAft>
                          <a:spcPts val="0"/>
                        </a:spcAft>
                        <a:buFont typeface="Arial" panose="020B0604020202020204" pitchFamily="34" charset="0"/>
                        <a:buNone/>
                      </a:pPr>
                      <a:r>
                        <a:rPr lang="en-US" sz="2000" dirty="0">
                          <a:solidFill>
                            <a:schemeClr val="tx1"/>
                          </a:solidFill>
                          <a:latin typeface="+mn-lt"/>
                        </a:rPr>
                        <a:t>    9 (15.8)</a:t>
                      </a:r>
                      <a:endParaRPr lang="de-DE" sz="2000" dirty="0">
                        <a:solidFill>
                          <a:schemeClr val="tx1"/>
                        </a:solidFill>
                        <a:effectLst/>
                        <a:latin typeface="+mn-lt"/>
                        <a:ea typeface="Calibri"/>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2E318A"/>
                      </a:solid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7800" indent="-177800" algn="l">
                        <a:lnSpc>
                          <a:spcPct val="115000"/>
                        </a:lnSpc>
                        <a:spcAft>
                          <a:spcPts val="0"/>
                        </a:spcAft>
                        <a:buFont typeface="Arial" panose="020B0604020202020204" pitchFamily="34" charset="0"/>
                        <a:buChar char="•"/>
                      </a:pPr>
                      <a:r>
                        <a:rPr lang="en-US" sz="2000" dirty="0">
                          <a:solidFill>
                            <a:schemeClr val="tx1"/>
                          </a:solidFill>
                          <a:latin typeface="+mn-lt"/>
                        </a:rPr>
                        <a:t>ART simplification</a:t>
                      </a:r>
                    </a:p>
                    <a:p>
                      <a:pPr marL="0" indent="0" algn="l">
                        <a:lnSpc>
                          <a:spcPct val="115000"/>
                        </a:lnSpc>
                        <a:spcAft>
                          <a:spcPts val="0"/>
                        </a:spcAft>
                        <a:buFont typeface="Arial" panose="020B0604020202020204" pitchFamily="34" charset="0"/>
                        <a:buNone/>
                      </a:pPr>
                      <a:r>
                        <a:rPr lang="en-US" sz="2000" dirty="0">
                          <a:solidFill>
                            <a:schemeClr val="tx1"/>
                          </a:solidFill>
                          <a:latin typeface="+mn-lt"/>
                        </a:rPr>
                        <a:t>   90 (42.3) </a:t>
                      </a:r>
                    </a:p>
                    <a:p>
                      <a:pPr marL="177800" indent="-177800" algn="l">
                        <a:lnSpc>
                          <a:spcPct val="115000"/>
                        </a:lnSpc>
                        <a:spcAft>
                          <a:spcPts val="0"/>
                        </a:spcAft>
                        <a:buFont typeface="Arial" panose="020B0604020202020204" pitchFamily="34" charset="0"/>
                        <a:buChar char="•"/>
                      </a:pPr>
                      <a:r>
                        <a:rPr lang="en-US" sz="2000" dirty="0">
                          <a:solidFill>
                            <a:schemeClr val="tx1"/>
                          </a:solidFill>
                          <a:latin typeface="+mn-lt"/>
                        </a:rPr>
                        <a:t>side effects of previous ART </a:t>
                      </a:r>
                    </a:p>
                    <a:p>
                      <a:pPr marL="0" indent="0" algn="l">
                        <a:lnSpc>
                          <a:spcPct val="115000"/>
                        </a:lnSpc>
                        <a:spcAft>
                          <a:spcPts val="0"/>
                        </a:spcAft>
                        <a:buFont typeface="Symbol" panose="05050102010706020507" pitchFamily="18" charset="2"/>
                        <a:buNone/>
                      </a:pPr>
                      <a:r>
                        <a:rPr lang="en-US" sz="2000" dirty="0">
                          <a:solidFill>
                            <a:schemeClr val="tx1"/>
                          </a:solidFill>
                          <a:latin typeface="+mn-lt"/>
                        </a:rPr>
                        <a:t>    77 (36.2)</a:t>
                      </a:r>
                      <a:endParaRPr lang="de-DE" sz="2000" dirty="0">
                        <a:solidFill>
                          <a:schemeClr val="tx1"/>
                        </a:solidFill>
                        <a:effectLst/>
                        <a:latin typeface="+mn-lt"/>
                        <a:ea typeface="Calibri"/>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2E318A"/>
                      </a:solid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8"/>
                  </a:ext>
                </a:extLst>
              </a:tr>
            </a:tbl>
          </a:graphicData>
        </a:graphic>
      </p:graphicFrame>
      <p:sp>
        <p:nvSpPr>
          <p:cNvPr id="959" name="TextBox 31"/>
          <p:cNvSpPr txBox="1"/>
          <p:nvPr/>
        </p:nvSpPr>
        <p:spPr>
          <a:xfrm>
            <a:off x="15663983" y="4725815"/>
            <a:ext cx="14472000" cy="1588127"/>
          </a:xfrm>
          <a:prstGeom prst="rect">
            <a:avLst/>
          </a:prstGeom>
          <a:noFill/>
        </p:spPr>
        <p:txBody>
          <a:bodyPr wrap="square" lIns="0" tIns="0" rIns="0" bIns="0" rtlCol="0">
            <a:spAutoFit/>
          </a:bodyPr>
          <a:lstStyle/>
          <a:p>
            <a:pPr lvl="0">
              <a:lnSpc>
                <a:spcPct val="90000"/>
              </a:lnSpc>
              <a:buClr>
                <a:srgbClr val="A21C49"/>
              </a:buClr>
            </a:pPr>
            <a:r>
              <a:rPr lang="en-US" sz="2800" b="1" dirty="0">
                <a:solidFill>
                  <a:srgbClr val="2E318A"/>
                </a:solidFill>
              </a:rPr>
              <a:t>Persistence on E/C/F/TAF and reasons for discontinuation until month 12 </a:t>
            </a:r>
            <a:endParaRPr lang="en-US" sz="2800" b="1" strike="sngStrike" dirty="0">
              <a:solidFill>
                <a:srgbClr val="2E318A"/>
              </a:solidFill>
            </a:endParaRPr>
          </a:p>
          <a:p>
            <a:pPr marL="457200" indent="-457200" algn="just">
              <a:buFont typeface="Wingdings" panose="05000000000000000000" pitchFamily="2" charset="2"/>
              <a:buChar char="§"/>
            </a:pPr>
            <a:r>
              <a:rPr lang="en-US" sz="2600" dirty="0"/>
              <a:t>By M12, overall estimated persistence on E/C/F/TAF was 86% (TN: 87%, TE: 86% [Figure 1]). </a:t>
            </a:r>
          </a:p>
          <a:p>
            <a:pPr marL="457200" indent="-457200" algn="just">
              <a:buFont typeface="Wingdings" panose="05000000000000000000" pitchFamily="2" charset="2"/>
              <a:buChar char="§"/>
            </a:pPr>
            <a:r>
              <a:rPr lang="en-US" sz="2600" dirty="0"/>
              <a:t>In total, 17% of patients (n=46/270) discontinued before M12 (including discontinuations due to ADRs [7.4%] [not kidney/bone related] or virologic failure [0.4%] [Table 2]).</a:t>
            </a:r>
          </a:p>
        </p:txBody>
      </p:sp>
      <p:sp>
        <p:nvSpPr>
          <p:cNvPr id="966" name="TextBox 12"/>
          <p:cNvSpPr txBox="1"/>
          <p:nvPr/>
        </p:nvSpPr>
        <p:spPr>
          <a:xfrm>
            <a:off x="3815999" y="189311"/>
            <a:ext cx="37409216" cy="1163395"/>
          </a:xfrm>
          <a:prstGeom prst="rect">
            <a:avLst/>
          </a:prstGeom>
          <a:noFill/>
        </p:spPr>
        <p:txBody>
          <a:bodyPr wrap="square" lIns="0" tIns="0" rIns="0" bIns="0" rtlCol="0">
            <a:spAutoFit/>
          </a:bodyPr>
          <a:lstStyle/>
          <a:p>
            <a:pPr>
              <a:lnSpc>
                <a:spcPct val="90000"/>
              </a:lnSpc>
            </a:pPr>
            <a:r>
              <a:rPr lang="en-US" sz="4200" b="1" dirty="0">
                <a:solidFill>
                  <a:srgbClr val="2E318A"/>
                </a:solidFill>
              </a:rPr>
              <a:t>Effectiveness, persistence and safety in treatment-naïve and treatment-experienced HIV-1 infected patients receiving </a:t>
            </a:r>
            <a:r>
              <a:rPr lang="en-US" sz="4200" b="1" dirty="0" err="1">
                <a:solidFill>
                  <a:srgbClr val="2E318A"/>
                </a:solidFill>
              </a:rPr>
              <a:t>elvitegravir</a:t>
            </a:r>
            <a:r>
              <a:rPr lang="en-US" sz="4200" b="1" dirty="0">
                <a:solidFill>
                  <a:srgbClr val="2E318A"/>
                </a:solidFill>
              </a:rPr>
              <a:t>/</a:t>
            </a:r>
            <a:r>
              <a:rPr lang="en-US" sz="4200" b="1" dirty="0" err="1">
                <a:solidFill>
                  <a:srgbClr val="2E318A"/>
                </a:solidFill>
              </a:rPr>
              <a:t>cobicistat</a:t>
            </a:r>
            <a:r>
              <a:rPr lang="en-US" sz="4200" b="1" dirty="0">
                <a:solidFill>
                  <a:srgbClr val="2E318A"/>
                </a:solidFill>
              </a:rPr>
              <a:t>/ </a:t>
            </a:r>
            <a:r>
              <a:rPr lang="en-US" sz="4200" b="1" dirty="0" err="1">
                <a:solidFill>
                  <a:srgbClr val="2E318A"/>
                </a:solidFill>
              </a:rPr>
              <a:t>emtricitabine</a:t>
            </a:r>
            <a:r>
              <a:rPr lang="en-US" sz="4200" b="1" dirty="0">
                <a:solidFill>
                  <a:srgbClr val="2E318A"/>
                </a:solidFill>
              </a:rPr>
              <a:t>/</a:t>
            </a:r>
            <a:r>
              <a:rPr lang="en-US" sz="4200" b="1" dirty="0" err="1">
                <a:solidFill>
                  <a:srgbClr val="2E318A"/>
                </a:solidFill>
              </a:rPr>
              <a:t>tenofovir</a:t>
            </a:r>
            <a:r>
              <a:rPr lang="en-US" sz="4200" b="1" dirty="0">
                <a:solidFill>
                  <a:srgbClr val="2E318A"/>
                </a:solidFill>
              </a:rPr>
              <a:t> </a:t>
            </a:r>
            <a:r>
              <a:rPr lang="en-US" sz="4200" b="1" dirty="0" err="1">
                <a:solidFill>
                  <a:srgbClr val="2E318A"/>
                </a:solidFill>
              </a:rPr>
              <a:t>alafenamide</a:t>
            </a:r>
            <a:r>
              <a:rPr lang="en-US" sz="4200" b="1" dirty="0">
                <a:solidFill>
                  <a:srgbClr val="2E318A"/>
                </a:solidFill>
              </a:rPr>
              <a:t> (E/C/F/TAF) – 12-month evaluation of the French TARANIS cohort </a:t>
            </a:r>
            <a:endParaRPr lang="de-DE" sz="4200" dirty="0">
              <a:solidFill>
                <a:srgbClr val="2E318A"/>
              </a:solidFill>
            </a:endParaRPr>
          </a:p>
        </p:txBody>
      </p:sp>
      <p:sp>
        <p:nvSpPr>
          <p:cNvPr id="967" name="TextBox 13"/>
          <p:cNvSpPr txBox="1"/>
          <p:nvPr/>
        </p:nvSpPr>
        <p:spPr>
          <a:xfrm>
            <a:off x="3816000" y="1466871"/>
            <a:ext cx="36415498" cy="738664"/>
          </a:xfrm>
          <a:prstGeom prst="rect">
            <a:avLst/>
          </a:prstGeom>
          <a:noFill/>
        </p:spPr>
        <p:txBody>
          <a:bodyPr wrap="square" lIns="0" tIns="0" rIns="0" bIns="0" rtlCol="0">
            <a:spAutoFit/>
          </a:bodyPr>
          <a:lstStyle/>
          <a:p>
            <a:pPr algn="just"/>
            <a:r>
              <a:rPr lang="de-DE" sz="2400" b="1" u="sng" dirty="0" err="1"/>
              <a:t>Meynard</a:t>
            </a:r>
            <a:r>
              <a:rPr lang="de-DE" sz="2400" b="1" u="sng" dirty="0"/>
              <a:t>, Jean-Luc</a:t>
            </a:r>
            <a:r>
              <a:rPr lang="de-DE" sz="2400" b="1" u="sng" baseline="30000" dirty="0"/>
              <a:t>1</a:t>
            </a:r>
            <a:r>
              <a:rPr lang="de-DE" sz="2400" b="1" dirty="0"/>
              <a:t>; </a:t>
            </a:r>
            <a:r>
              <a:rPr lang="de-DE" sz="2400" b="1" dirty="0" err="1"/>
              <a:t>Duvivier</a:t>
            </a:r>
            <a:r>
              <a:rPr lang="de-DE" sz="2400" b="1" dirty="0"/>
              <a:t>, Claudine</a:t>
            </a:r>
            <a:r>
              <a:rPr lang="de-DE" sz="2400" b="1" baseline="30000" dirty="0"/>
              <a:t>2</a:t>
            </a:r>
            <a:r>
              <a:rPr lang="de-DE" sz="2400" b="1" dirty="0"/>
              <a:t>; Molina, Jean-Michel</a:t>
            </a:r>
            <a:r>
              <a:rPr lang="de-DE" sz="2400" b="1" baseline="30000" dirty="0"/>
              <a:t>3</a:t>
            </a:r>
            <a:r>
              <a:rPr lang="de-DE" sz="2400" b="1" dirty="0"/>
              <a:t>; </a:t>
            </a:r>
            <a:r>
              <a:rPr lang="de-DE" sz="2400" b="1" dirty="0" err="1"/>
              <a:t>Ajana</a:t>
            </a:r>
            <a:r>
              <a:rPr lang="de-DE" sz="2400" b="1" dirty="0"/>
              <a:t>, Faïza</a:t>
            </a:r>
            <a:r>
              <a:rPr lang="de-DE" sz="2400" b="1" baseline="30000" dirty="0"/>
              <a:t>4</a:t>
            </a:r>
            <a:r>
              <a:rPr lang="de-DE" sz="2400" b="1" dirty="0"/>
              <a:t>; </a:t>
            </a:r>
            <a:r>
              <a:rPr lang="de-DE" sz="2400" b="1" dirty="0" err="1"/>
              <a:t>Pichancourt</a:t>
            </a:r>
            <a:r>
              <a:rPr lang="de-DE" sz="2400" b="1" dirty="0"/>
              <a:t>, Gilles</a:t>
            </a:r>
            <a:r>
              <a:rPr lang="de-DE" sz="2400" b="1" baseline="30000" dirty="0"/>
              <a:t>5</a:t>
            </a:r>
            <a:r>
              <a:rPr lang="de-DE" sz="2400" b="1" dirty="0"/>
              <a:t>; </a:t>
            </a:r>
            <a:r>
              <a:rPr lang="de-DE" sz="2400" b="1" dirty="0" err="1"/>
              <a:t>Morlat</a:t>
            </a:r>
            <a:r>
              <a:rPr lang="de-DE" sz="2400" b="1" dirty="0"/>
              <a:t>, Philippe</a:t>
            </a:r>
            <a:r>
              <a:rPr lang="de-DE" sz="2400" b="1" baseline="30000" dirty="0"/>
              <a:t>6</a:t>
            </a:r>
            <a:r>
              <a:rPr lang="de-DE" sz="2400" b="1" dirty="0"/>
              <a:t>; </a:t>
            </a:r>
            <a:r>
              <a:rPr lang="de-DE" sz="2400" b="1" dirty="0" err="1"/>
              <a:t>Revest</a:t>
            </a:r>
            <a:r>
              <a:rPr lang="de-DE" sz="2400" b="1" dirty="0"/>
              <a:t>, Mathieu</a:t>
            </a:r>
            <a:r>
              <a:rPr lang="de-DE" sz="2400" b="1" baseline="30000" dirty="0"/>
              <a:t>7</a:t>
            </a:r>
            <a:r>
              <a:rPr lang="de-DE" sz="2400" b="1" dirty="0"/>
              <a:t>; </a:t>
            </a:r>
            <a:r>
              <a:rPr lang="de-DE" sz="2400" b="1" dirty="0" err="1"/>
              <a:t>Poizot</a:t>
            </a:r>
            <a:r>
              <a:rPr lang="de-DE" sz="2400" b="1" dirty="0"/>
              <a:t>-Martin, Isabelle</a:t>
            </a:r>
            <a:r>
              <a:rPr lang="de-DE" sz="2400" b="1" baseline="30000" dirty="0"/>
              <a:t>8</a:t>
            </a:r>
            <a:r>
              <a:rPr lang="de-DE" sz="2400" b="1" dirty="0"/>
              <a:t>; </a:t>
            </a:r>
            <a:r>
              <a:rPr lang="de-DE" sz="2400" b="1" dirty="0" err="1"/>
              <a:t>Hocqueloux</a:t>
            </a:r>
            <a:r>
              <a:rPr lang="de-DE" sz="2400" b="1" dirty="0"/>
              <a:t>, Laurent</a:t>
            </a:r>
            <a:r>
              <a:rPr lang="de-DE" sz="2400" b="1" baseline="30000" dirty="0"/>
              <a:t>9</a:t>
            </a:r>
            <a:r>
              <a:rPr lang="de-DE" sz="2400" b="1" dirty="0"/>
              <a:t>; Janssen, Cécile</a:t>
            </a:r>
            <a:r>
              <a:rPr lang="de-DE" sz="2400" b="1" baseline="30000" dirty="0"/>
              <a:t>10</a:t>
            </a:r>
            <a:r>
              <a:rPr lang="de-DE" sz="2400" b="1" dirty="0"/>
              <a:t>; Genet, Philippe</a:t>
            </a:r>
            <a:r>
              <a:rPr lang="de-DE" sz="2400" b="1" baseline="30000" dirty="0"/>
              <a:t>11</a:t>
            </a:r>
            <a:r>
              <a:rPr lang="de-DE" sz="2400" b="1" dirty="0"/>
              <a:t>; </a:t>
            </a:r>
            <a:r>
              <a:rPr lang="de-DE" sz="2400" b="1" dirty="0" err="1"/>
              <a:t>Katlama</a:t>
            </a:r>
            <a:r>
              <a:rPr lang="de-DE" sz="2400" b="1" dirty="0"/>
              <a:t>, Christine</a:t>
            </a:r>
            <a:r>
              <a:rPr lang="de-DE" sz="2400" b="1" baseline="30000" dirty="0"/>
              <a:t>12</a:t>
            </a:r>
            <a:r>
              <a:rPr lang="de-DE" sz="2400" b="1" dirty="0"/>
              <a:t>; </a:t>
            </a:r>
            <a:r>
              <a:rPr lang="de-DE" sz="2400" b="1" dirty="0" err="1"/>
              <a:t>Leclercq</a:t>
            </a:r>
            <a:r>
              <a:rPr lang="de-DE" sz="2400" b="1" dirty="0"/>
              <a:t>, Pascale</a:t>
            </a:r>
            <a:r>
              <a:rPr lang="de-DE" sz="2400" b="1" baseline="30000" dirty="0"/>
              <a:t>13</a:t>
            </a:r>
            <a:r>
              <a:rPr lang="de-DE" sz="2400" b="1" dirty="0"/>
              <a:t>; Haubrich, Richard</a:t>
            </a:r>
            <a:r>
              <a:rPr lang="de-DE" sz="2400" b="1" baseline="30000" dirty="0"/>
              <a:t>14</a:t>
            </a:r>
            <a:r>
              <a:rPr lang="de-DE" sz="2400" b="1" dirty="0"/>
              <a:t>; Ramroth, Heribert</a:t>
            </a:r>
            <a:r>
              <a:rPr lang="de-DE" sz="2400" b="1" baseline="30000" dirty="0"/>
              <a:t>15</a:t>
            </a:r>
            <a:r>
              <a:rPr lang="de-DE" sz="2400" b="1" dirty="0"/>
              <a:t>; Durand, François</a:t>
            </a:r>
            <a:r>
              <a:rPr lang="de-DE" sz="2400" b="1" baseline="30000" dirty="0"/>
              <a:t>16</a:t>
            </a:r>
            <a:r>
              <a:rPr lang="de-DE" sz="2400" b="1" dirty="0"/>
              <a:t>; Sahali, Sabrinel</a:t>
            </a:r>
            <a:r>
              <a:rPr lang="de-DE" sz="2400" b="1" baseline="30000" dirty="0"/>
              <a:t>16</a:t>
            </a:r>
            <a:endParaRPr lang="en-US" sz="2400" b="1" baseline="30000" dirty="0"/>
          </a:p>
        </p:txBody>
      </p:sp>
      <p:sp>
        <p:nvSpPr>
          <p:cNvPr id="968" name="TextBox 14"/>
          <p:cNvSpPr txBox="1"/>
          <p:nvPr/>
        </p:nvSpPr>
        <p:spPr>
          <a:xfrm>
            <a:off x="3815999" y="2227601"/>
            <a:ext cx="36811677" cy="553998"/>
          </a:xfrm>
          <a:prstGeom prst="rect">
            <a:avLst/>
          </a:prstGeom>
          <a:noFill/>
        </p:spPr>
        <p:txBody>
          <a:bodyPr wrap="square" lIns="0" tIns="0" rIns="0" bIns="0" rtlCol="0">
            <a:spAutoFit/>
          </a:bodyPr>
          <a:lstStyle/>
          <a:p>
            <a:r>
              <a:rPr lang="en-US" sz="1800" baseline="30000" dirty="0"/>
              <a:t>1</a:t>
            </a:r>
            <a:r>
              <a:rPr lang="en-US" sz="1800" dirty="0"/>
              <a:t>Hôpital Saint Antoine, Paris, France; </a:t>
            </a:r>
            <a:r>
              <a:rPr lang="en-US" sz="1800" baseline="30000" dirty="0"/>
              <a:t>2</a:t>
            </a:r>
            <a:r>
              <a:rPr lang="en-US" sz="1800" dirty="0"/>
              <a:t>Hôpital Necker, Paris, France; </a:t>
            </a:r>
            <a:r>
              <a:rPr lang="en-US" sz="1800" baseline="30000" dirty="0"/>
              <a:t>3</a:t>
            </a:r>
            <a:r>
              <a:rPr lang="en-US" sz="1800" dirty="0"/>
              <a:t>Hôpital Saint Louis, Paris, France; </a:t>
            </a:r>
            <a:r>
              <a:rPr lang="en-US" sz="1800" baseline="30000" dirty="0"/>
              <a:t>4</a:t>
            </a:r>
            <a:r>
              <a:rPr lang="en-US" sz="1800" dirty="0"/>
              <a:t>CH Tourcoing, Tourcoing, France; </a:t>
            </a:r>
            <a:r>
              <a:rPr lang="en-US" sz="1800" baseline="30000" dirty="0"/>
              <a:t>5</a:t>
            </a:r>
            <a:r>
              <a:rPr lang="en-US" sz="1800" dirty="0"/>
              <a:t>CH Avignon, Avignon, France; </a:t>
            </a:r>
            <a:r>
              <a:rPr lang="en-US" sz="1800" baseline="30000" dirty="0"/>
              <a:t>6</a:t>
            </a:r>
            <a:r>
              <a:rPr lang="en-US" sz="1800" dirty="0"/>
              <a:t>Hôpital Saint André, Bordeaux, France; </a:t>
            </a:r>
            <a:r>
              <a:rPr lang="en-US" sz="1800" baseline="30000" dirty="0"/>
              <a:t>7</a:t>
            </a:r>
            <a:r>
              <a:rPr lang="en-US" sz="1800" dirty="0"/>
              <a:t>Hôpital </a:t>
            </a:r>
            <a:r>
              <a:rPr lang="en-US" sz="1800" dirty="0" err="1"/>
              <a:t>Pontchaillou</a:t>
            </a:r>
            <a:r>
              <a:rPr lang="en-US" sz="1800" dirty="0"/>
              <a:t>, Rennes , France; </a:t>
            </a:r>
            <a:r>
              <a:rPr lang="en-US" sz="1800" baseline="30000" dirty="0"/>
              <a:t>8</a:t>
            </a:r>
            <a:r>
              <a:rPr lang="en-US" sz="1800" dirty="0"/>
              <a:t>Hôpital Sainte Marguerite, Marseille, France; </a:t>
            </a:r>
            <a:r>
              <a:rPr lang="en-US" sz="1800" baseline="30000" dirty="0"/>
              <a:t>9</a:t>
            </a:r>
            <a:r>
              <a:rPr lang="en-US" sz="1800" dirty="0"/>
              <a:t>CHR </a:t>
            </a:r>
            <a:r>
              <a:rPr lang="en-US" sz="1800" dirty="0" err="1"/>
              <a:t>Orléans</a:t>
            </a:r>
            <a:r>
              <a:rPr lang="en-US" sz="1800" dirty="0"/>
              <a:t>, </a:t>
            </a:r>
            <a:r>
              <a:rPr lang="en-US" sz="1800" dirty="0" err="1"/>
              <a:t>Orléans</a:t>
            </a:r>
            <a:r>
              <a:rPr lang="en-US" sz="1800" dirty="0"/>
              <a:t>, France; </a:t>
            </a:r>
            <a:r>
              <a:rPr lang="en-US" sz="1800" baseline="30000" dirty="0"/>
              <a:t>10 </a:t>
            </a:r>
            <a:r>
              <a:rPr lang="en-US" sz="1800" dirty="0"/>
              <a:t>CH Annecy </a:t>
            </a:r>
            <a:r>
              <a:rPr lang="en-US" sz="1800" dirty="0" err="1"/>
              <a:t>Gennevois</a:t>
            </a:r>
            <a:r>
              <a:rPr lang="en-US" sz="1800" dirty="0"/>
              <a:t>, Metz </a:t>
            </a:r>
            <a:r>
              <a:rPr lang="en-US" sz="1800" dirty="0" err="1"/>
              <a:t>Tessy</a:t>
            </a:r>
            <a:r>
              <a:rPr lang="en-US" sz="1800" dirty="0"/>
              <a:t>, France; </a:t>
            </a:r>
            <a:r>
              <a:rPr lang="en-US" sz="1800" baseline="30000" dirty="0"/>
              <a:t>11</a:t>
            </a:r>
            <a:r>
              <a:rPr lang="en-US" sz="1800" dirty="0"/>
              <a:t>Hôpital </a:t>
            </a:r>
            <a:r>
              <a:rPr lang="en-US" sz="1800" dirty="0" err="1"/>
              <a:t>d'Argenteuil</a:t>
            </a:r>
            <a:r>
              <a:rPr lang="en-US" sz="1800" dirty="0"/>
              <a:t>, Argenteuil, France; </a:t>
            </a:r>
            <a:r>
              <a:rPr lang="en-US" sz="1800" baseline="30000" dirty="0"/>
              <a:t>12</a:t>
            </a:r>
            <a:r>
              <a:rPr lang="en-US" sz="1800" dirty="0"/>
              <a:t>Hôpital de la </a:t>
            </a:r>
            <a:r>
              <a:rPr lang="en-US" sz="1800" dirty="0" err="1"/>
              <a:t>Pitié</a:t>
            </a:r>
            <a:r>
              <a:rPr lang="en-US" sz="1800" dirty="0"/>
              <a:t> </a:t>
            </a:r>
            <a:r>
              <a:rPr lang="en-US" sz="1800" dirty="0" err="1"/>
              <a:t>Salpétrière</a:t>
            </a:r>
            <a:r>
              <a:rPr lang="en-US" sz="1800" dirty="0"/>
              <a:t>, Paris, France; </a:t>
            </a:r>
            <a:r>
              <a:rPr lang="en-US" sz="1800" baseline="30000" dirty="0"/>
              <a:t>13</a:t>
            </a:r>
            <a:r>
              <a:rPr lang="en-US" sz="1800" dirty="0"/>
              <a:t>Hôpital Albert </a:t>
            </a:r>
            <a:r>
              <a:rPr lang="en-US" sz="1800" dirty="0" err="1"/>
              <a:t>Michallon</a:t>
            </a:r>
            <a:r>
              <a:rPr lang="en-US" sz="1800" dirty="0"/>
              <a:t>, La </a:t>
            </a:r>
            <a:r>
              <a:rPr lang="en-US" sz="1800" dirty="0" err="1"/>
              <a:t>Tronche</a:t>
            </a:r>
            <a:r>
              <a:rPr lang="en-US" sz="1800" dirty="0"/>
              <a:t>, France; </a:t>
            </a:r>
            <a:r>
              <a:rPr lang="en-US" sz="1800" baseline="30000" dirty="0"/>
              <a:t>14</a:t>
            </a:r>
            <a:r>
              <a:rPr lang="en-US" sz="1800" dirty="0"/>
              <a:t>Gilead Sciences,  Foster City, USA; </a:t>
            </a:r>
            <a:r>
              <a:rPr lang="en-US" sz="1800" baseline="30000" dirty="0"/>
              <a:t>15</a:t>
            </a:r>
            <a:r>
              <a:rPr lang="en-US" sz="1800" dirty="0"/>
              <a:t>Gilead Sciences LTD, UK;  </a:t>
            </a:r>
            <a:r>
              <a:rPr lang="en-US" sz="1800" baseline="30000" dirty="0"/>
              <a:t>16</a:t>
            </a:r>
            <a:r>
              <a:rPr lang="en-US" sz="1800" dirty="0"/>
              <a:t>Gilead Sciences, Boulogne </a:t>
            </a:r>
            <a:r>
              <a:rPr lang="en-US" sz="1800" dirty="0" err="1"/>
              <a:t>Billancourt</a:t>
            </a:r>
            <a:r>
              <a:rPr lang="en-US" sz="1800" dirty="0"/>
              <a:t>, France.</a:t>
            </a:r>
            <a:endParaRPr lang="de-DE" sz="1800" dirty="0"/>
          </a:p>
        </p:txBody>
      </p:sp>
      <p:sp>
        <p:nvSpPr>
          <p:cNvPr id="970" name="Rectangle 34"/>
          <p:cNvSpPr/>
          <p:nvPr/>
        </p:nvSpPr>
        <p:spPr>
          <a:xfrm>
            <a:off x="30816000" y="14605863"/>
            <a:ext cx="14472000" cy="4950554"/>
          </a:xfrm>
          <a:prstGeom prst="rect">
            <a:avLst/>
          </a:prstGeom>
          <a:solidFill>
            <a:srgbClr val="F4ECDF"/>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sz="7200" dirty="0"/>
          </a:p>
        </p:txBody>
      </p:sp>
      <p:sp>
        <p:nvSpPr>
          <p:cNvPr id="971" name="TextBox 37"/>
          <p:cNvSpPr txBox="1"/>
          <p:nvPr/>
        </p:nvSpPr>
        <p:spPr>
          <a:xfrm>
            <a:off x="30856063" y="18817753"/>
            <a:ext cx="14257584" cy="738664"/>
          </a:xfrm>
          <a:prstGeom prst="rect">
            <a:avLst/>
          </a:prstGeom>
          <a:noFill/>
        </p:spPr>
        <p:txBody>
          <a:bodyPr wrap="square" lIns="0" tIns="0" rIns="0" bIns="0" rtlCol="0">
            <a:spAutoFit/>
          </a:bodyPr>
          <a:lstStyle/>
          <a:p>
            <a:r>
              <a:rPr lang="en-US" sz="1600" i="1" dirty="0"/>
              <a:t>MC, mental component; PC, physical component; BL, baseline; SD, standard deviation; </a:t>
            </a:r>
            <a:r>
              <a:rPr lang="en-US" sz="1600" i="1" baseline="30000" dirty="0"/>
              <a:t>1</a:t>
            </a:r>
            <a:r>
              <a:rPr lang="en-US" sz="1600" i="1" dirty="0"/>
              <a:t>norm based scoring, higher scores indicate higher HRQL, </a:t>
            </a:r>
            <a:r>
              <a:rPr lang="en-US" sz="1600" i="1" baseline="30000" dirty="0"/>
              <a:t>2</a:t>
            </a:r>
            <a:r>
              <a:rPr lang="en-US" sz="1600" i="1" dirty="0"/>
              <a:t>range 0-80, higher scores indicate more bothering symptoms, </a:t>
            </a:r>
            <a:r>
              <a:rPr lang="en-US" sz="1600" i="1" baseline="30000" dirty="0"/>
              <a:t>3</a:t>
            </a:r>
            <a:r>
              <a:rPr lang="en-US" sz="1600" i="1" dirty="0"/>
              <a:t>range 0-60, higher scores indicate greater satisfaction, </a:t>
            </a:r>
            <a:r>
              <a:rPr lang="en-US" sz="1600" i="1" baseline="30000" dirty="0"/>
              <a:t>4</a:t>
            </a:r>
            <a:r>
              <a:rPr lang="en-US" sz="1600" i="1" dirty="0"/>
              <a:t>range -30-+30, positive scores indicate increased satisfaction. *p&lt;0.05 Annotations: potential for possible positive selection bias due to high rate of non-completers at BL and/or M12 </a:t>
            </a:r>
            <a:endParaRPr lang="en-US" sz="1600" i="1" strike="sngStrike" dirty="0"/>
          </a:p>
        </p:txBody>
      </p:sp>
      <p:graphicFrame>
        <p:nvGraphicFramePr>
          <p:cNvPr id="972" name="Table 36"/>
          <p:cNvGraphicFramePr>
            <a:graphicFrameLocks noGrp="1"/>
          </p:cNvGraphicFramePr>
          <p:nvPr>
            <p:extLst>
              <p:ext uri="{D42A27DB-BD31-4B8C-83A1-F6EECF244321}">
                <p14:modId xmlns:p14="http://schemas.microsoft.com/office/powerpoint/2010/main" val="3751747333"/>
              </p:ext>
            </p:extLst>
          </p:nvPr>
        </p:nvGraphicFramePr>
        <p:xfrm>
          <a:off x="30943972" y="14593238"/>
          <a:ext cx="14313690" cy="4191416"/>
        </p:xfrm>
        <a:graphic>
          <a:graphicData uri="http://schemas.openxmlformats.org/drawingml/2006/table">
            <a:tbl>
              <a:tblPr firstRow="1" bandRow="1">
                <a:tableStyleId>{8EC20E35-A176-4012-BC5E-935CFFF8708E}</a:tableStyleId>
              </a:tblPr>
              <a:tblGrid>
                <a:gridCol w="8004669">
                  <a:extLst>
                    <a:ext uri="{9D8B030D-6E8A-4147-A177-3AD203B41FA5}">
                      <a16:colId xmlns:a16="http://schemas.microsoft.com/office/drawing/2014/main" val="20000"/>
                    </a:ext>
                  </a:extLst>
                </a:gridCol>
                <a:gridCol w="2103007">
                  <a:extLst>
                    <a:ext uri="{9D8B030D-6E8A-4147-A177-3AD203B41FA5}">
                      <a16:colId xmlns:a16="http://schemas.microsoft.com/office/drawing/2014/main" val="20001"/>
                    </a:ext>
                  </a:extLst>
                </a:gridCol>
                <a:gridCol w="2103007">
                  <a:extLst>
                    <a:ext uri="{9D8B030D-6E8A-4147-A177-3AD203B41FA5}">
                      <a16:colId xmlns:a16="http://schemas.microsoft.com/office/drawing/2014/main" val="20002"/>
                    </a:ext>
                  </a:extLst>
                </a:gridCol>
                <a:gridCol w="2103007">
                  <a:extLst>
                    <a:ext uri="{9D8B030D-6E8A-4147-A177-3AD203B41FA5}">
                      <a16:colId xmlns:a16="http://schemas.microsoft.com/office/drawing/2014/main" val="20004"/>
                    </a:ext>
                  </a:extLst>
                </a:gridCol>
              </a:tblGrid>
              <a:tr h="687024">
                <a:tc>
                  <a:txBody>
                    <a:bodyPr/>
                    <a:lstStyle/>
                    <a:p>
                      <a:pPr>
                        <a:lnSpc>
                          <a:spcPct val="90000"/>
                        </a:lnSpc>
                      </a:pPr>
                      <a:r>
                        <a:rPr lang="en-US" sz="2000" b="1" dirty="0">
                          <a:solidFill>
                            <a:srgbClr val="2E318A"/>
                          </a:solidFill>
                        </a:rPr>
                        <a:t>Table 4. SF-36, HIV-SI and Treatment Satisfaction (TS) in patients with completed questionnaires at baseline (BL) and month 12 (M12)</a:t>
                      </a:r>
                    </a:p>
                  </a:txBody>
                  <a:tcPr marL="54187" marR="54187" marT="68580" marB="68580" anchor="ctr">
                    <a:lnL>
                      <a:noFill/>
                    </a:lnL>
                    <a:lnR>
                      <a:noFill/>
                    </a:lnR>
                    <a:lnT w="25400" cmpd="sng">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b="1" dirty="0">
                          <a:effectLst/>
                          <a:latin typeface="+mn-lt"/>
                          <a:ea typeface="Calibri"/>
                          <a:cs typeface="Times New Roman"/>
                        </a:rPr>
                        <a:t>Overall</a:t>
                      </a:r>
                      <a:endParaRPr lang="de-DE" sz="2000" b="1" dirty="0">
                        <a:effectLst/>
                        <a:latin typeface="+mn-lt"/>
                        <a:ea typeface="Calibri"/>
                        <a:cs typeface="Times New Roman"/>
                      </a:endParaRPr>
                    </a:p>
                  </a:txBody>
                  <a:tcPr marL="68580" marR="68580"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solidFill>
                      <a:srgbClr val="2E318A"/>
                    </a:solidFill>
                  </a:tcPr>
                </a:tc>
                <a:tc>
                  <a:txBody>
                    <a:bodyPr/>
                    <a:lstStyle/>
                    <a:p>
                      <a:pPr algn="ctr">
                        <a:lnSpc>
                          <a:spcPct val="115000"/>
                        </a:lnSpc>
                        <a:spcAft>
                          <a:spcPts val="0"/>
                        </a:spcAft>
                      </a:pPr>
                      <a:r>
                        <a:rPr lang="en-US" sz="2000" b="1" dirty="0">
                          <a:effectLst/>
                          <a:latin typeface="+mn-lt"/>
                          <a:ea typeface="Calibri"/>
                          <a:cs typeface="Times New Roman"/>
                        </a:rPr>
                        <a:t>TN</a:t>
                      </a:r>
                      <a:endParaRPr lang="de-DE" sz="2000" b="1" dirty="0">
                        <a:effectLst/>
                        <a:latin typeface="+mn-lt"/>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solidFill>
                      <a:srgbClr val="2E318A"/>
                    </a:solidFill>
                  </a:tcPr>
                </a:tc>
                <a:tc>
                  <a:txBody>
                    <a:bodyPr/>
                    <a:lstStyle/>
                    <a:p>
                      <a:pPr algn="ctr">
                        <a:lnSpc>
                          <a:spcPct val="115000"/>
                        </a:lnSpc>
                        <a:spcAft>
                          <a:spcPts val="0"/>
                        </a:spcAft>
                      </a:pPr>
                      <a:r>
                        <a:rPr lang="en-US" sz="2000" b="1" dirty="0">
                          <a:effectLst/>
                          <a:latin typeface="+mn-lt"/>
                          <a:ea typeface="Calibri"/>
                          <a:cs typeface="Times New Roman"/>
                        </a:rPr>
                        <a:t>TE</a:t>
                      </a:r>
                      <a:endParaRPr lang="de-DE" sz="2000" b="1" dirty="0">
                        <a:effectLst/>
                        <a:latin typeface="+mn-lt"/>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solidFill>
                      <a:srgbClr val="2E318A"/>
                    </a:solidFill>
                  </a:tcPr>
                </a:tc>
                <a:extLst>
                  <a:ext uri="{0D108BD9-81ED-4DB2-BD59-A6C34878D82A}">
                    <a16:rowId xmlns:a16="http://schemas.microsoft.com/office/drawing/2014/main" val="10000"/>
                  </a:ext>
                </a:extLst>
              </a:tr>
              <a:tr h="438049">
                <a:tc>
                  <a:txBody>
                    <a:bodyPr/>
                    <a:lstStyle/>
                    <a:p>
                      <a:pPr>
                        <a:lnSpc>
                          <a:spcPct val="115000"/>
                        </a:lnSpc>
                        <a:spcAft>
                          <a:spcPts val="0"/>
                        </a:spcAft>
                      </a:pPr>
                      <a:r>
                        <a:rPr lang="en-US" sz="2000" b="0" dirty="0">
                          <a:solidFill>
                            <a:schemeClr val="tx1"/>
                          </a:solidFill>
                          <a:effectLst/>
                          <a:latin typeface="+mn-lt"/>
                          <a:ea typeface="Calibri"/>
                          <a:cs typeface="Times New Roman"/>
                        </a:rPr>
                        <a:t>BL SF-36 score, MC</a:t>
                      </a:r>
                      <a:r>
                        <a:rPr lang="en-US" sz="2000" b="0" baseline="30000" dirty="0">
                          <a:solidFill>
                            <a:schemeClr val="tx1"/>
                          </a:solidFill>
                          <a:effectLst/>
                          <a:latin typeface="+mn-lt"/>
                          <a:ea typeface="Calibri"/>
                          <a:cs typeface="Times New Roman"/>
                        </a:rPr>
                        <a:t>1</a:t>
                      </a:r>
                      <a:r>
                        <a:rPr lang="en-US" sz="2000" b="0" dirty="0">
                          <a:solidFill>
                            <a:schemeClr val="tx1"/>
                          </a:solidFill>
                          <a:effectLst/>
                          <a:latin typeface="+mn-lt"/>
                          <a:ea typeface="Calibri"/>
                          <a:cs typeface="Times New Roman"/>
                        </a:rPr>
                        <a:t>, mean (+/-SD) [n]</a:t>
                      </a:r>
                      <a:endParaRPr lang="de-DE" sz="2000" b="0" dirty="0">
                        <a:solidFill>
                          <a:schemeClr val="accent6"/>
                        </a:solidFill>
                        <a:effectLst/>
                        <a:latin typeface="+mn-lt"/>
                        <a:ea typeface="Calibri"/>
                        <a:cs typeface="Times New Roman"/>
                      </a:endParaRPr>
                    </a:p>
                  </a:txBody>
                  <a:tcPr marL="68580" marR="68580" marT="0" marB="0" anchor="ctr">
                    <a:lnL>
                      <a:noFill/>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rPr>
                        <a:t>43.8 (13.7) [172]</a:t>
                      </a:r>
                      <a:endParaRPr lang="de-DE" sz="2000" dirty="0">
                        <a:solidFill>
                          <a:schemeClr val="tx1"/>
                        </a:solidFill>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rPr>
                        <a:t>38.1 (16.5) [37]</a:t>
                      </a:r>
                      <a:endParaRPr lang="de-DE" sz="2000" dirty="0">
                        <a:solidFill>
                          <a:schemeClr val="tx1"/>
                        </a:solidFill>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rPr>
                        <a:t>45.3 (12.4) [135]</a:t>
                      </a:r>
                      <a:endParaRPr lang="de-DE" sz="2000" dirty="0">
                        <a:solidFill>
                          <a:schemeClr val="tx1"/>
                        </a:solidFill>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38049">
                <a:tc>
                  <a:txBody>
                    <a:bodyPr/>
                    <a:lstStyle/>
                    <a:p>
                      <a:pPr algn="r">
                        <a:lnSpc>
                          <a:spcPct val="115000"/>
                        </a:lnSpc>
                        <a:spcAft>
                          <a:spcPts val="0"/>
                        </a:spcAft>
                      </a:pPr>
                      <a:r>
                        <a:rPr lang="en-US" sz="2000" b="0" dirty="0">
                          <a:solidFill>
                            <a:schemeClr val="tx1"/>
                          </a:solidFill>
                          <a:effectLst/>
                          <a:latin typeface="+mn-lt"/>
                          <a:ea typeface="Calibri"/>
                          <a:cs typeface="Times New Roman"/>
                        </a:rPr>
                        <a:t>Change from BL in SF-36, MC</a:t>
                      </a:r>
                      <a:r>
                        <a:rPr lang="en-US" sz="2000" b="0" baseline="30000" dirty="0">
                          <a:solidFill>
                            <a:schemeClr val="tx1"/>
                          </a:solidFill>
                          <a:effectLst/>
                          <a:latin typeface="+mn-lt"/>
                          <a:ea typeface="Calibri"/>
                          <a:cs typeface="Times New Roman"/>
                        </a:rPr>
                        <a:t>1</a:t>
                      </a:r>
                      <a:r>
                        <a:rPr lang="en-US" sz="2000" b="0" dirty="0">
                          <a:solidFill>
                            <a:schemeClr val="tx1"/>
                          </a:solidFill>
                          <a:effectLst/>
                          <a:latin typeface="+mn-lt"/>
                          <a:ea typeface="Calibri"/>
                          <a:cs typeface="Times New Roman"/>
                        </a:rPr>
                        <a:t>, mean (+/-SD)</a:t>
                      </a:r>
                      <a:endParaRPr lang="de-DE" sz="2000" b="0" dirty="0">
                        <a:solidFill>
                          <a:schemeClr val="tx1"/>
                        </a:solidFill>
                        <a:effectLst/>
                        <a:latin typeface="+mn-lt"/>
                        <a:ea typeface="Calibri"/>
                        <a:cs typeface="Times New Roman"/>
                      </a:endParaRPr>
                    </a:p>
                  </a:txBody>
                  <a:tcPr marL="68580" marR="68580" marT="0" marB="0" anchor="ctr">
                    <a:lnL>
                      <a:noFill/>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rPr>
                        <a:t>+1.5 (11.1)</a:t>
                      </a:r>
                      <a:endParaRPr lang="de-DE" sz="2000" dirty="0">
                        <a:solidFill>
                          <a:schemeClr val="tx1"/>
                        </a:solidFill>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rPr>
                        <a:t>+5.9 (12.4)*</a:t>
                      </a:r>
                      <a:endParaRPr lang="de-DE" sz="2000" dirty="0">
                        <a:solidFill>
                          <a:schemeClr val="tx1"/>
                        </a:solidFill>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rPr>
                        <a:t>+0.3 (10.4)</a:t>
                      </a:r>
                      <a:endParaRPr lang="de-DE" sz="2000" dirty="0">
                        <a:solidFill>
                          <a:schemeClr val="tx1"/>
                        </a:solidFill>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438049">
                <a:tc>
                  <a:txBody>
                    <a:bodyPr/>
                    <a:lstStyle/>
                    <a:p>
                      <a:pPr>
                        <a:lnSpc>
                          <a:spcPct val="115000"/>
                        </a:lnSpc>
                        <a:spcAft>
                          <a:spcPts val="0"/>
                        </a:spcAft>
                      </a:pPr>
                      <a:r>
                        <a:rPr lang="en-US" sz="2000" b="0" dirty="0">
                          <a:solidFill>
                            <a:schemeClr val="tx1"/>
                          </a:solidFill>
                          <a:effectLst/>
                          <a:latin typeface="+mn-lt"/>
                          <a:ea typeface="Calibri"/>
                          <a:cs typeface="Times New Roman"/>
                        </a:rPr>
                        <a:t>BL SF-36 score, PC</a:t>
                      </a:r>
                      <a:r>
                        <a:rPr lang="en-US" sz="2000" b="0" baseline="30000" dirty="0">
                          <a:solidFill>
                            <a:schemeClr val="tx1"/>
                          </a:solidFill>
                          <a:effectLst/>
                          <a:latin typeface="+mn-lt"/>
                          <a:ea typeface="Calibri"/>
                          <a:cs typeface="Times New Roman"/>
                        </a:rPr>
                        <a:t>1</a:t>
                      </a:r>
                      <a:r>
                        <a:rPr lang="en-US" sz="2000" b="0" dirty="0">
                          <a:solidFill>
                            <a:schemeClr val="tx1"/>
                          </a:solidFill>
                          <a:effectLst/>
                          <a:latin typeface="+mn-lt"/>
                          <a:ea typeface="Calibri"/>
                          <a:cs typeface="Times New Roman"/>
                        </a:rPr>
                        <a:t>, mean (+/-SD) [n]</a:t>
                      </a:r>
                      <a:endParaRPr lang="de-DE" sz="2000" b="0" dirty="0">
                        <a:solidFill>
                          <a:schemeClr val="tx1"/>
                        </a:solidFill>
                        <a:effectLst/>
                        <a:latin typeface="+mn-lt"/>
                        <a:ea typeface="Calibri"/>
                        <a:cs typeface="Times New Roman"/>
                      </a:endParaRPr>
                    </a:p>
                  </a:txBody>
                  <a:tcPr marL="68580" marR="68580" marT="0" marB="0" anchor="ctr">
                    <a:lnL>
                      <a:noFill/>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rPr>
                        <a:t>53.3 (9.6) [172]</a:t>
                      </a:r>
                      <a:endParaRPr lang="de-DE" sz="2000" dirty="0">
                        <a:solidFill>
                          <a:schemeClr val="tx1"/>
                        </a:solidFill>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rPr>
                        <a:t>55.4 (9.5) [37]</a:t>
                      </a:r>
                      <a:endParaRPr lang="de-DE" sz="2000" dirty="0">
                        <a:solidFill>
                          <a:schemeClr val="tx1"/>
                        </a:solidFill>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rPr>
                        <a:t>52.7 (9.6) [135]</a:t>
                      </a:r>
                      <a:endParaRPr lang="de-DE" sz="2000" dirty="0">
                        <a:solidFill>
                          <a:schemeClr val="tx1"/>
                        </a:solidFill>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38049">
                <a:tc>
                  <a:txBody>
                    <a:bodyPr/>
                    <a:lstStyle/>
                    <a:p>
                      <a:pPr algn="r">
                        <a:lnSpc>
                          <a:spcPct val="115000"/>
                        </a:lnSpc>
                        <a:spcAft>
                          <a:spcPts val="0"/>
                        </a:spcAft>
                      </a:pPr>
                      <a:r>
                        <a:rPr lang="en-US" sz="2000" b="0" dirty="0">
                          <a:solidFill>
                            <a:schemeClr val="tx1"/>
                          </a:solidFill>
                          <a:effectLst/>
                          <a:latin typeface="+mn-lt"/>
                          <a:ea typeface="Calibri"/>
                          <a:cs typeface="Times New Roman"/>
                        </a:rPr>
                        <a:t>Change from BL in SF-36, PC</a:t>
                      </a:r>
                      <a:r>
                        <a:rPr lang="en-US" sz="2000" b="0" baseline="30000" dirty="0">
                          <a:solidFill>
                            <a:schemeClr val="tx1"/>
                          </a:solidFill>
                          <a:effectLst/>
                          <a:latin typeface="+mn-lt"/>
                          <a:ea typeface="Calibri"/>
                          <a:cs typeface="Times New Roman"/>
                        </a:rPr>
                        <a:t>1</a:t>
                      </a:r>
                      <a:r>
                        <a:rPr lang="en-US" sz="2000" b="0" dirty="0">
                          <a:solidFill>
                            <a:schemeClr val="tx1"/>
                          </a:solidFill>
                          <a:effectLst/>
                          <a:latin typeface="+mn-lt"/>
                          <a:ea typeface="Calibri"/>
                          <a:cs typeface="Times New Roman"/>
                        </a:rPr>
                        <a:t>, mean</a:t>
                      </a:r>
                      <a:r>
                        <a:rPr lang="en-US" sz="2000" b="0" baseline="0" dirty="0">
                          <a:solidFill>
                            <a:schemeClr val="tx1"/>
                          </a:solidFill>
                          <a:effectLst/>
                          <a:latin typeface="+mn-lt"/>
                          <a:ea typeface="Calibri"/>
                          <a:cs typeface="Times New Roman"/>
                        </a:rPr>
                        <a:t> </a:t>
                      </a:r>
                      <a:r>
                        <a:rPr lang="en-US" sz="2000" b="0" dirty="0">
                          <a:solidFill>
                            <a:schemeClr val="tx1"/>
                          </a:solidFill>
                          <a:effectLst/>
                          <a:latin typeface="+mn-lt"/>
                          <a:ea typeface="Calibri"/>
                          <a:cs typeface="Times New Roman"/>
                        </a:rPr>
                        <a:t>(+/-SD)</a:t>
                      </a:r>
                      <a:endParaRPr lang="de-DE" sz="2000" b="0" dirty="0">
                        <a:solidFill>
                          <a:schemeClr val="tx1"/>
                        </a:solidFill>
                        <a:effectLst/>
                        <a:latin typeface="+mn-lt"/>
                        <a:ea typeface="Calibri"/>
                        <a:cs typeface="Times New Roman"/>
                      </a:endParaRPr>
                    </a:p>
                  </a:txBody>
                  <a:tcPr marL="68580" marR="68580" marT="0" marB="0" anchor="ctr">
                    <a:lnL>
                      <a:noFill/>
                    </a:lnL>
                    <a:lnR w="12700" cap="flat" cmpd="sng" algn="ctr">
                      <a:solidFill>
                        <a:schemeClr val="bg1"/>
                      </a:solidFill>
                      <a:prstDash val="solid"/>
                      <a:round/>
                      <a:headEnd type="none" w="med" len="med"/>
                      <a:tailEnd type="none" w="med" len="med"/>
                    </a:lnR>
                    <a:lnT>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rPr>
                        <a:t>+1.0 (7.4)</a:t>
                      </a:r>
                      <a:endParaRPr lang="de-DE" sz="2000" dirty="0">
                        <a:solidFill>
                          <a:schemeClr val="tx1"/>
                        </a:solidFill>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rPr>
                        <a:t>+1.0 (8.8)</a:t>
                      </a:r>
                      <a:endParaRPr lang="de-DE" sz="2000" dirty="0">
                        <a:solidFill>
                          <a:schemeClr val="tx1"/>
                        </a:solidFill>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rPr>
                        <a:t>+1.0 (7.1)</a:t>
                      </a:r>
                      <a:endParaRPr lang="de-DE" sz="2000" dirty="0">
                        <a:solidFill>
                          <a:schemeClr val="tx1"/>
                        </a:solidFill>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438049">
                <a:tc>
                  <a:txBody>
                    <a:bodyPr/>
                    <a:lstStyle/>
                    <a:p>
                      <a:pPr>
                        <a:spcAft>
                          <a:spcPts val="0"/>
                        </a:spcAft>
                      </a:pPr>
                      <a:r>
                        <a:rPr lang="en-US" sz="2000" b="0" dirty="0">
                          <a:solidFill>
                            <a:schemeClr val="tx1"/>
                          </a:solidFill>
                          <a:effectLst/>
                          <a:latin typeface="+mn-lt"/>
                          <a:ea typeface="Calibri"/>
                          <a:cs typeface="Calibri"/>
                        </a:rPr>
                        <a:t>BL HIV-SI</a:t>
                      </a:r>
                      <a:r>
                        <a:rPr lang="en-US" sz="2000" b="0" baseline="30000" dirty="0">
                          <a:solidFill>
                            <a:schemeClr val="tx1"/>
                          </a:solidFill>
                          <a:effectLst/>
                          <a:latin typeface="+mn-lt"/>
                          <a:ea typeface="Calibri"/>
                          <a:cs typeface="Calibri"/>
                        </a:rPr>
                        <a:t>2</a:t>
                      </a:r>
                      <a:r>
                        <a:rPr lang="en-US" sz="2000" b="0" dirty="0">
                          <a:solidFill>
                            <a:schemeClr val="tx1"/>
                          </a:solidFill>
                          <a:effectLst/>
                          <a:latin typeface="+mn-lt"/>
                          <a:ea typeface="Calibri"/>
                          <a:cs typeface="Calibri"/>
                        </a:rPr>
                        <a:t>, mean (+/-SD) </a:t>
                      </a:r>
                      <a:r>
                        <a:rPr lang="en-US" sz="2000" b="0" dirty="0">
                          <a:solidFill>
                            <a:schemeClr val="tx1"/>
                          </a:solidFill>
                          <a:effectLst/>
                          <a:latin typeface="+mn-lt"/>
                          <a:ea typeface="Calibri"/>
                          <a:cs typeface="Times New Roman"/>
                        </a:rPr>
                        <a:t>[n]</a:t>
                      </a:r>
                      <a:endParaRPr lang="de-DE" sz="2000" b="0" dirty="0">
                        <a:solidFill>
                          <a:schemeClr val="tx1"/>
                        </a:solidFill>
                        <a:effectLst/>
                        <a:latin typeface="+mn-lt"/>
                        <a:ea typeface="Calibri"/>
                        <a:cs typeface="Calibri"/>
                      </a:endParaRPr>
                    </a:p>
                  </a:txBody>
                  <a:tcPr marL="68580" marR="68580" marT="0" marB="0" anchor="ctr">
                    <a:lnL>
                      <a:noFill/>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w="25400" cmpd="sng">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rPr>
                        <a:t>14.5 (12.0) [173]</a:t>
                      </a:r>
                      <a:endParaRPr lang="de-DE" sz="2000" dirty="0">
                        <a:solidFill>
                          <a:schemeClr val="tx1"/>
                        </a:solidFill>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w="25400" cmpd="sng">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rPr>
                        <a:t>14.5 (13.8) [38]</a:t>
                      </a:r>
                      <a:endParaRPr lang="de-DE" sz="2000" dirty="0">
                        <a:solidFill>
                          <a:schemeClr val="tx1"/>
                        </a:solidFill>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w="25400" cmpd="sng">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rPr>
                        <a:t>14.5 (11.5) [135]</a:t>
                      </a:r>
                      <a:endParaRPr lang="de-DE" sz="2000" dirty="0">
                        <a:solidFill>
                          <a:schemeClr val="tx1"/>
                        </a:solidFill>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w="254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438049">
                <a:tc>
                  <a:txBody>
                    <a:bodyPr/>
                    <a:lstStyle/>
                    <a:p>
                      <a:pPr algn="r">
                        <a:lnSpc>
                          <a:spcPct val="115000"/>
                        </a:lnSpc>
                        <a:spcAft>
                          <a:spcPts val="0"/>
                        </a:spcAft>
                      </a:pPr>
                      <a:r>
                        <a:rPr lang="en-US" sz="2000" b="0" dirty="0">
                          <a:solidFill>
                            <a:schemeClr val="tx1"/>
                          </a:solidFill>
                          <a:effectLst/>
                          <a:latin typeface="+mn-lt"/>
                          <a:ea typeface="Calibri"/>
                          <a:cs typeface="Times New Roman"/>
                        </a:rPr>
                        <a:t>Change from BL in HIV-SI</a:t>
                      </a:r>
                      <a:r>
                        <a:rPr lang="en-US" sz="2000" b="0" baseline="30000" dirty="0">
                          <a:solidFill>
                            <a:schemeClr val="tx1"/>
                          </a:solidFill>
                          <a:effectLst/>
                          <a:latin typeface="+mn-lt"/>
                          <a:ea typeface="Calibri"/>
                          <a:cs typeface="Times New Roman"/>
                        </a:rPr>
                        <a:t>2</a:t>
                      </a:r>
                      <a:r>
                        <a:rPr lang="en-US" sz="2000" b="0" dirty="0">
                          <a:solidFill>
                            <a:schemeClr val="tx1"/>
                          </a:solidFill>
                          <a:effectLst/>
                          <a:latin typeface="+mn-lt"/>
                          <a:ea typeface="Calibri"/>
                          <a:cs typeface="Times New Roman"/>
                        </a:rPr>
                        <a:t>, mean (+/-SD)</a:t>
                      </a:r>
                      <a:endParaRPr lang="de-DE" sz="2000" b="0" dirty="0">
                        <a:solidFill>
                          <a:schemeClr val="tx1"/>
                        </a:solidFill>
                        <a:effectLst/>
                        <a:latin typeface="+mn-lt"/>
                        <a:ea typeface="Calibri"/>
                        <a:cs typeface="Times New Roman"/>
                      </a:endParaRPr>
                    </a:p>
                  </a:txBody>
                  <a:tcPr marL="68580" marR="68580" marT="0" marB="0" anchor="ctr">
                    <a:lnL>
                      <a:noFill/>
                    </a:lnL>
                    <a:lnR w="12700" cap="flat" cmpd="sng" algn="ctr">
                      <a:solidFill>
                        <a:schemeClr val="bg1"/>
                      </a:solidFill>
                      <a:prstDash val="solid"/>
                      <a:round/>
                      <a:headEnd type="none" w="med" len="med"/>
                      <a:tailEnd type="none" w="med" len="med"/>
                    </a:lnR>
                    <a:lnT>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rPr>
                        <a:t>-1.0 (10.2)</a:t>
                      </a:r>
                      <a:endParaRPr lang="de-DE" sz="2000" dirty="0">
                        <a:solidFill>
                          <a:schemeClr val="tx1"/>
                        </a:solidFill>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rPr>
                        <a:t>-3.3 (12.7)</a:t>
                      </a:r>
                      <a:endParaRPr lang="de-DE" sz="2000" dirty="0">
                        <a:solidFill>
                          <a:schemeClr val="tx1"/>
                        </a:solidFill>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rPr>
                        <a:t>-0.3 (9.3)</a:t>
                      </a:r>
                      <a:endParaRPr lang="de-DE" sz="2000" dirty="0">
                        <a:solidFill>
                          <a:schemeClr val="tx1"/>
                        </a:solidFill>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438049">
                <a:tc>
                  <a:txBody>
                    <a:bodyPr/>
                    <a:lstStyle/>
                    <a:p>
                      <a:pPr>
                        <a:lnSpc>
                          <a:spcPct val="115000"/>
                        </a:lnSpc>
                        <a:spcAft>
                          <a:spcPts val="0"/>
                        </a:spcAft>
                      </a:pPr>
                      <a:r>
                        <a:rPr lang="en-US" sz="2000" dirty="0">
                          <a:solidFill>
                            <a:schemeClr val="tx1"/>
                          </a:solidFill>
                          <a:effectLst/>
                        </a:rPr>
                        <a:t>BL TS (treatment satisfaction)</a:t>
                      </a:r>
                      <a:r>
                        <a:rPr lang="en-US" sz="2000" baseline="30000" dirty="0">
                          <a:solidFill>
                            <a:schemeClr val="tx1"/>
                          </a:solidFill>
                          <a:effectLst/>
                        </a:rPr>
                        <a:t>3</a:t>
                      </a:r>
                      <a:r>
                        <a:rPr lang="en-US" sz="2000" dirty="0">
                          <a:solidFill>
                            <a:schemeClr val="tx1"/>
                          </a:solidFill>
                          <a:effectLst/>
                        </a:rPr>
                        <a:t>, mean (+/-SD) [n]</a:t>
                      </a:r>
                      <a:endParaRPr lang="de-DE" sz="2000" dirty="0">
                        <a:solidFill>
                          <a:schemeClr val="tx1"/>
                        </a:solidFill>
                        <a:effectLst/>
                        <a:latin typeface="Calibri"/>
                        <a:ea typeface="Calibri"/>
                        <a:cs typeface="Times New Roman"/>
                      </a:endParaRPr>
                    </a:p>
                  </a:txBody>
                  <a:tcPr marL="68580" marR="68580" marT="0" marB="0" anchor="ctr">
                    <a:lnL>
                      <a:noFill/>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rPr>
                        <a:t>-</a:t>
                      </a:r>
                      <a:endParaRPr lang="de-DE" sz="2000" dirty="0">
                        <a:solidFill>
                          <a:schemeClr val="tx1"/>
                        </a:solidFill>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rPr>
                        <a:t>-</a:t>
                      </a:r>
                      <a:endParaRPr lang="de-DE" sz="2000" dirty="0">
                        <a:solidFill>
                          <a:schemeClr val="tx1"/>
                        </a:solidFill>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rPr>
                        <a:t>51.0 (8.9) [131]</a:t>
                      </a:r>
                      <a:endParaRPr lang="de-DE" sz="2000" dirty="0">
                        <a:solidFill>
                          <a:schemeClr val="tx1"/>
                        </a:solidFill>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438049">
                <a:tc>
                  <a:txBody>
                    <a:bodyPr/>
                    <a:lstStyle/>
                    <a:p>
                      <a:pPr algn="r">
                        <a:lnSpc>
                          <a:spcPct val="115000"/>
                        </a:lnSpc>
                        <a:spcAft>
                          <a:spcPts val="0"/>
                        </a:spcAft>
                      </a:pPr>
                      <a:r>
                        <a:rPr lang="en-US" sz="2000" dirty="0">
                          <a:solidFill>
                            <a:schemeClr val="tx1"/>
                          </a:solidFill>
                          <a:effectLst/>
                        </a:rPr>
                        <a:t>TS change</a:t>
                      </a:r>
                      <a:r>
                        <a:rPr lang="en-US" sz="2000" baseline="30000" dirty="0">
                          <a:solidFill>
                            <a:schemeClr val="tx1"/>
                          </a:solidFill>
                          <a:effectLst/>
                        </a:rPr>
                        <a:t>4</a:t>
                      </a:r>
                      <a:r>
                        <a:rPr lang="en-US" sz="2000" dirty="0">
                          <a:solidFill>
                            <a:schemeClr val="tx1"/>
                          </a:solidFill>
                          <a:effectLst/>
                        </a:rPr>
                        <a:t>, mean (+/-SD)</a:t>
                      </a:r>
                      <a:endParaRPr lang="de-DE" sz="2000" dirty="0">
                        <a:solidFill>
                          <a:schemeClr val="tx1"/>
                        </a:solidFill>
                        <a:effectLst/>
                        <a:latin typeface="Calibri"/>
                        <a:ea typeface="Calibri"/>
                        <a:cs typeface="Times New Roman"/>
                      </a:endParaRPr>
                    </a:p>
                  </a:txBody>
                  <a:tcPr marL="68580" marR="68580" marT="0" marB="0" anchor="ctr">
                    <a:lnL>
                      <a:noFill/>
                    </a:lnL>
                    <a:lnR w="12700" cap="flat" cmpd="sng" algn="ctr">
                      <a:solidFill>
                        <a:schemeClr val="bg1"/>
                      </a:solidFill>
                      <a:prstDash val="solid"/>
                      <a:round/>
                      <a:headEnd type="none" w="med" len="med"/>
                      <a:tailEnd type="none" w="med" len="med"/>
                    </a:lnR>
                    <a:lnT>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rPr>
                        <a:t>-</a:t>
                      </a:r>
                      <a:endParaRPr lang="de-DE" sz="2000" dirty="0">
                        <a:solidFill>
                          <a:schemeClr val="tx1"/>
                        </a:solidFill>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rPr>
                        <a:t>-</a:t>
                      </a:r>
                      <a:endParaRPr lang="de-DE" sz="2000" dirty="0">
                        <a:solidFill>
                          <a:schemeClr val="tx1"/>
                        </a:solidFill>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rPr>
                        <a:t>+21.2 (11.0)*</a:t>
                      </a:r>
                      <a:endParaRPr lang="de-DE" sz="2000" dirty="0">
                        <a:solidFill>
                          <a:schemeClr val="tx1"/>
                        </a:solidFill>
                        <a:effectLst/>
                        <a:latin typeface="Calibri"/>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bl>
          </a:graphicData>
        </a:graphic>
      </p:graphicFrame>
      <p:sp>
        <p:nvSpPr>
          <p:cNvPr id="974" name="Rectangle 34"/>
          <p:cNvSpPr/>
          <p:nvPr/>
        </p:nvSpPr>
        <p:spPr>
          <a:xfrm>
            <a:off x="30816000" y="4077743"/>
            <a:ext cx="14472000" cy="3592093"/>
          </a:xfrm>
          <a:prstGeom prst="rect">
            <a:avLst/>
          </a:prstGeom>
          <a:solidFill>
            <a:srgbClr val="F4ECDF"/>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sz="7200" dirty="0"/>
          </a:p>
        </p:txBody>
      </p:sp>
      <p:sp>
        <p:nvSpPr>
          <p:cNvPr id="975" name="TextBox 31"/>
          <p:cNvSpPr txBox="1"/>
          <p:nvPr/>
        </p:nvSpPr>
        <p:spPr>
          <a:xfrm>
            <a:off x="30816000" y="3213647"/>
            <a:ext cx="14472000" cy="869469"/>
          </a:xfrm>
          <a:prstGeom prst="rect">
            <a:avLst/>
          </a:prstGeom>
          <a:noFill/>
        </p:spPr>
        <p:txBody>
          <a:bodyPr wrap="square" lIns="0" tIns="0" rIns="0" bIns="0" rtlCol="0">
            <a:spAutoFit/>
          </a:bodyPr>
          <a:lstStyle/>
          <a:p>
            <a:pPr algn="just"/>
            <a:r>
              <a:rPr lang="en-US" sz="2800" b="1" dirty="0">
                <a:solidFill>
                  <a:srgbClr val="2E318A"/>
                </a:solidFill>
              </a:rPr>
              <a:t>Drug-related adverse events (DRAEs) and drug-related serious AEs (DRSAEs)</a:t>
            </a:r>
            <a:r>
              <a:rPr lang="en-US" sz="2000" b="1" dirty="0">
                <a:solidFill>
                  <a:srgbClr val="2E318A"/>
                </a:solidFill>
              </a:rPr>
              <a:t> </a:t>
            </a:r>
          </a:p>
          <a:p>
            <a:pPr marL="457200" indent="-457200" algn="just">
              <a:spcBef>
                <a:spcPts val="300"/>
              </a:spcBef>
              <a:buFont typeface="Wingdings" panose="05000000000000000000" pitchFamily="2" charset="2"/>
              <a:buChar char="§"/>
            </a:pPr>
            <a:r>
              <a:rPr lang="en-US" sz="2600" dirty="0"/>
              <a:t>Overall, 58 DRAEs and 4 DRSAEs were documented in 33 (12.2%) and 2 patients (0.7%), respectively.</a:t>
            </a:r>
          </a:p>
        </p:txBody>
      </p:sp>
      <p:sp>
        <p:nvSpPr>
          <p:cNvPr id="977" name="TextBox 31"/>
          <p:cNvSpPr txBox="1"/>
          <p:nvPr/>
        </p:nvSpPr>
        <p:spPr>
          <a:xfrm>
            <a:off x="30816000" y="13150751"/>
            <a:ext cx="14472000" cy="1308050"/>
          </a:xfrm>
          <a:prstGeom prst="rect">
            <a:avLst/>
          </a:prstGeom>
          <a:noFill/>
        </p:spPr>
        <p:txBody>
          <a:bodyPr wrap="square" lIns="0" tIns="0" rIns="0" bIns="0" rtlCol="0">
            <a:spAutoFit/>
          </a:bodyPr>
          <a:lstStyle/>
          <a:p>
            <a:r>
              <a:rPr lang="en-US" sz="2800" b="1" dirty="0" err="1">
                <a:solidFill>
                  <a:srgbClr val="2E318A"/>
                </a:solidFill>
              </a:rPr>
              <a:t>HRQoL</a:t>
            </a:r>
            <a:endParaRPr lang="en-US" sz="2600" b="1" strike="sngStrike" dirty="0">
              <a:solidFill>
                <a:schemeClr val="accent6"/>
              </a:solidFill>
            </a:endParaRPr>
          </a:p>
          <a:p>
            <a:pPr algn="just">
              <a:spcBef>
                <a:spcPts val="600"/>
              </a:spcBef>
            </a:pPr>
            <a:r>
              <a:rPr lang="en-US" sz="2600" dirty="0"/>
              <a:t>In the group of participants completing the questionnaires at baseline and month 12, improvements in HRQL were seen in the SF-36 mental component for TN and in treatment satisfaction for TE patients (Tab 4). </a:t>
            </a:r>
          </a:p>
        </p:txBody>
      </p:sp>
      <p:sp>
        <p:nvSpPr>
          <p:cNvPr id="979" name="Rectangle 34"/>
          <p:cNvSpPr/>
          <p:nvPr/>
        </p:nvSpPr>
        <p:spPr>
          <a:xfrm>
            <a:off x="15624000" y="6454007"/>
            <a:ext cx="14472000" cy="5616624"/>
          </a:xfrm>
          <a:prstGeom prst="rect">
            <a:avLst/>
          </a:prstGeom>
          <a:solidFill>
            <a:srgbClr val="F4ECDF"/>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sz="7200" dirty="0"/>
          </a:p>
        </p:txBody>
      </p:sp>
      <p:sp>
        <p:nvSpPr>
          <p:cNvPr id="980" name="Textfeld 979"/>
          <p:cNvSpPr txBox="1"/>
          <p:nvPr/>
        </p:nvSpPr>
        <p:spPr>
          <a:xfrm>
            <a:off x="26638511" y="7874367"/>
            <a:ext cx="442429" cy="276999"/>
          </a:xfrm>
          <a:prstGeom prst="rect">
            <a:avLst/>
          </a:prstGeom>
          <a:noFill/>
        </p:spPr>
        <p:txBody>
          <a:bodyPr wrap="none" lIns="0" tIns="0" rIns="0" bIns="0" rtlCol="0">
            <a:spAutoFit/>
          </a:bodyPr>
          <a:lstStyle/>
          <a:p>
            <a:pPr>
              <a:lnSpc>
                <a:spcPct val="90000"/>
              </a:lnSpc>
            </a:pPr>
            <a:r>
              <a:rPr lang="de-DE" sz="2000" dirty="0">
                <a:solidFill>
                  <a:srgbClr val="A21C49"/>
                </a:solidFill>
              </a:rPr>
              <a:t>87%</a:t>
            </a:r>
          </a:p>
        </p:txBody>
      </p:sp>
      <p:sp>
        <p:nvSpPr>
          <p:cNvPr id="981" name="Textfeld 980"/>
          <p:cNvSpPr txBox="1"/>
          <p:nvPr/>
        </p:nvSpPr>
        <p:spPr>
          <a:xfrm>
            <a:off x="26638511" y="8258413"/>
            <a:ext cx="442429" cy="276999"/>
          </a:xfrm>
          <a:prstGeom prst="rect">
            <a:avLst/>
          </a:prstGeom>
          <a:noFill/>
        </p:spPr>
        <p:txBody>
          <a:bodyPr wrap="none" lIns="0" tIns="0" rIns="0" bIns="0" rtlCol="0">
            <a:spAutoFit/>
          </a:bodyPr>
          <a:lstStyle/>
          <a:p>
            <a:pPr>
              <a:lnSpc>
                <a:spcPct val="90000"/>
              </a:lnSpc>
            </a:pPr>
            <a:r>
              <a:rPr lang="de-DE" sz="2000" dirty="0">
                <a:solidFill>
                  <a:srgbClr val="2E318A"/>
                </a:solidFill>
              </a:rPr>
              <a:t>86%</a:t>
            </a:r>
          </a:p>
        </p:txBody>
      </p:sp>
      <p:sp>
        <p:nvSpPr>
          <p:cNvPr id="982" name="Textfeld 981"/>
          <p:cNvSpPr txBox="1"/>
          <p:nvPr/>
        </p:nvSpPr>
        <p:spPr>
          <a:xfrm>
            <a:off x="26638511" y="7368411"/>
            <a:ext cx="498534" cy="276999"/>
          </a:xfrm>
          <a:prstGeom prst="rect">
            <a:avLst/>
          </a:prstGeom>
          <a:noFill/>
        </p:spPr>
        <p:txBody>
          <a:bodyPr wrap="none" lIns="0" tIns="0" rIns="0" bIns="0" rtlCol="0">
            <a:spAutoFit/>
          </a:bodyPr>
          <a:lstStyle/>
          <a:p>
            <a:pPr>
              <a:lnSpc>
                <a:spcPct val="90000"/>
              </a:lnSpc>
            </a:pPr>
            <a:r>
              <a:rPr lang="de-DE" sz="2000" dirty="0"/>
              <a:t>M12</a:t>
            </a:r>
          </a:p>
        </p:txBody>
      </p:sp>
      <p:sp>
        <p:nvSpPr>
          <p:cNvPr id="983" name="TextBox 35"/>
          <p:cNvSpPr txBox="1"/>
          <p:nvPr/>
        </p:nvSpPr>
        <p:spPr>
          <a:xfrm>
            <a:off x="15867410" y="6581298"/>
            <a:ext cx="12973401" cy="664797"/>
          </a:xfrm>
          <a:prstGeom prst="rect">
            <a:avLst/>
          </a:prstGeom>
          <a:noFill/>
        </p:spPr>
        <p:txBody>
          <a:bodyPr wrap="square" lIns="0" tIns="0" rIns="0" bIns="0" rtlCol="0">
            <a:spAutoFit/>
          </a:bodyPr>
          <a:lstStyle/>
          <a:p>
            <a:pPr marL="10039350" indent="-10039350">
              <a:lnSpc>
                <a:spcPct val="90000"/>
              </a:lnSpc>
            </a:pPr>
            <a:r>
              <a:rPr lang="en-US" sz="2400" b="1" dirty="0">
                <a:solidFill>
                  <a:srgbClr val="2E318A"/>
                </a:solidFill>
              </a:rPr>
              <a:t> Figure 1. Time on drug stratified by pre-treatment - Kaplan-Meier analyses </a:t>
            </a:r>
          </a:p>
          <a:p>
            <a:pPr marL="10039350" indent="-10039350">
              <a:lnSpc>
                <a:spcPct val="90000"/>
              </a:lnSpc>
            </a:pPr>
            <a:r>
              <a:rPr lang="en-US" sz="2400" b="1" dirty="0">
                <a:solidFill>
                  <a:srgbClr val="2E318A"/>
                </a:solidFill>
              </a:rPr>
              <a:t>                  </a:t>
            </a:r>
            <a:r>
              <a:rPr lang="en-US" sz="1600" dirty="0">
                <a:solidFill>
                  <a:srgbClr val="2E318A"/>
                </a:solidFill>
              </a:rPr>
              <a:t>(withdrawal of consent/loss to follow-up censored)</a:t>
            </a:r>
          </a:p>
        </p:txBody>
      </p:sp>
      <p:sp>
        <p:nvSpPr>
          <p:cNvPr id="984" name="Textfeld 983"/>
          <p:cNvSpPr txBox="1"/>
          <p:nvPr/>
        </p:nvSpPr>
        <p:spPr>
          <a:xfrm>
            <a:off x="26638510" y="10486626"/>
            <a:ext cx="2431677" cy="1384995"/>
          </a:xfrm>
          <a:prstGeom prst="rect">
            <a:avLst/>
          </a:prstGeom>
          <a:noFill/>
        </p:spPr>
        <p:txBody>
          <a:bodyPr wrap="square" lIns="0" tIns="0" rIns="0" bIns="0" rtlCol="0">
            <a:spAutoFit/>
          </a:bodyPr>
          <a:lstStyle/>
          <a:p>
            <a:r>
              <a:rPr lang="en-US" sz="1800" i="1" dirty="0"/>
              <a:t>Annotation: groups not comparable in baseline characteristics due to different inclusion criteria</a:t>
            </a:r>
          </a:p>
        </p:txBody>
      </p:sp>
      <p:grpSp>
        <p:nvGrpSpPr>
          <p:cNvPr id="985" name="Group 4"/>
          <p:cNvGrpSpPr>
            <a:grpSpLocks noChangeAspect="1"/>
          </p:cNvGrpSpPr>
          <p:nvPr/>
        </p:nvGrpSpPr>
        <p:grpSpPr bwMode="auto">
          <a:xfrm>
            <a:off x="15734383" y="6708618"/>
            <a:ext cx="10746178" cy="5453062"/>
            <a:chOff x="45" y="573"/>
            <a:chExt cx="5670" cy="3174"/>
          </a:xfrm>
        </p:grpSpPr>
        <p:sp>
          <p:nvSpPr>
            <p:cNvPr id="986" name="AutoShape 3"/>
            <p:cNvSpPr>
              <a:spLocks noChangeAspect="1" noChangeArrowheads="1" noTextEdit="1"/>
            </p:cNvSpPr>
            <p:nvPr/>
          </p:nvSpPr>
          <p:spPr bwMode="auto">
            <a:xfrm>
              <a:off x="45" y="573"/>
              <a:ext cx="5670" cy="3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sz="9600"/>
            </a:p>
          </p:txBody>
        </p:sp>
        <p:grpSp>
          <p:nvGrpSpPr>
            <p:cNvPr id="987" name="Group 205"/>
            <p:cNvGrpSpPr>
              <a:grpSpLocks/>
            </p:cNvGrpSpPr>
            <p:nvPr/>
          </p:nvGrpSpPr>
          <p:grpSpPr bwMode="auto">
            <a:xfrm>
              <a:off x="1320" y="1124"/>
              <a:ext cx="4235" cy="1859"/>
              <a:chOff x="1320" y="1124"/>
              <a:chExt cx="4235" cy="1859"/>
            </a:xfrm>
          </p:grpSpPr>
          <p:sp>
            <p:nvSpPr>
              <p:cNvPr id="1155" name="Rectangle 7"/>
              <p:cNvSpPr>
                <a:spLocks noChangeArrowheads="1"/>
              </p:cNvSpPr>
              <p:nvPr/>
            </p:nvSpPr>
            <p:spPr bwMode="auto">
              <a:xfrm>
                <a:off x="1320" y="1124"/>
                <a:ext cx="4235" cy="1859"/>
              </a:xfrm>
              <a:prstGeom prst="rect">
                <a:avLst/>
              </a:prstGeom>
              <a:noFill/>
              <a:ln w="14288">
                <a:noFill/>
                <a:prstDash val="solid"/>
                <a:miter lim="800000"/>
                <a:headEnd/>
                <a:tailEnd/>
              </a:ln>
            </p:spPr>
            <p:txBody>
              <a:bodyPr vert="horz" wrap="square" lIns="91440" tIns="45720" rIns="91440" bIns="45720" numCol="1" anchor="t" anchorCtr="0" compatLnSpc="1">
                <a:prstTxWarp prst="textNoShape">
                  <a:avLst/>
                </a:prstTxWarp>
              </a:bodyPr>
              <a:lstStyle/>
              <a:p>
                <a:endParaRPr lang="de-DE" sz="9600"/>
              </a:p>
            </p:txBody>
          </p:sp>
          <p:sp>
            <p:nvSpPr>
              <p:cNvPr id="1156" name="Line 8"/>
              <p:cNvSpPr>
                <a:spLocks noChangeShapeType="1"/>
              </p:cNvSpPr>
              <p:nvPr/>
            </p:nvSpPr>
            <p:spPr bwMode="auto">
              <a:xfrm>
                <a:off x="1320"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57" name="Line 9"/>
              <p:cNvSpPr>
                <a:spLocks noChangeShapeType="1"/>
              </p:cNvSpPr>
              <p:nvPr/>
            </p:nvSpPr>
            <p:spPr bwMode="auto">
              <a:xfrm>
                <a:off x="1382" y="119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58" name="Line 10"/>
              <p:cNvSpPr>
                <a:spLocks noChangeShapeType="1"/>
              </p:cNvSpPr>
              <p:nvPr/>
            </p:nvSpPr>
            <p:spPr bwMode="auto">
              <a:xfrm>
                <a:off x="1444" y="119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59" name="Line 11"/>
              <p:cNvSpPr>
                <a:spLocks noChangeShapeType="1"/>
              </p:cNvSpPr>
              <p:nvPr/>
            </p:nvSpPr>
            <p:spPr bwMode="auto">
              <a:xfrm>
                <a:off x="1505"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60" name="Line 12"/>
              <p:cNvSpPr>
                <a:spLocks noChangeShapeType="1"/>
              </p:cNvSpPr>
              <p:nvPr/>
            </p:nvSpPr>
            <p:spPr bwMode="auto">
              <a:xfrm>
                <a:off x="1567"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61" name="Line 13"/>
              <p:cNvSpPr>
                <a:spLocks noChangeShapeType="1"/>
              </p:cNvSpPr>
              <p:nvPr/>
            </p:nvSpPr>
            <p:spPr bwMode="auto">
              <a:xfrm>
                <a:off x="1629"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62" name="Line 14"/>
              <p:cNvSpPr>
                <a:spLocks noChangeShapeType="1"/>
              </p:cNvSpPr>
              <p:nvPr/>
            </p:nvSpPr>
            <p:spPr bwMode="auto">
              <a:xfrm>
                <a:off x="1691"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63" name="Line 15"/>
              <p:cNvSpPr>
                <a:spLocks noChangeShapeType="1"/>
              </p:cNvSpPr>
              <p:nvPr/>
            </p:nvSpPr>
            <p:spPr bwMode="auto">
              <a:xfrm>
                <a:off x="1753"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64" name="Line 16"/>
              <p:cNvSpPr>
                <a:spLocks noChangeShapeType="1"/>
              </p:cNvSpPr>
              <p:nvPr/>
            </p:nvSpPr>
            <p:spPr bwMode="auto">
              <a:xfrm>
                <a:off x="1815" y="119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65" name="Line 17"/>
              <p:cNvSpPr>
                <a:spLocks noChangeShapeType="1"/>
              </p:cNvSpPr>
              <p:nvPr/>
            </p:nvSpPr>
            <p:spPr bwMode="auto">
              <a:xfrm>
                <a:off x="1877" y="119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66" name="Line 18"/>
              <p:cNvSpPr>
                <a:spLocks noChangeShapeType="1"/>
              </p:cNvSpPr>
              <p:nvPr/>
            </p:nvSpPr>
            <p:spPr bwMode="auto">
              <a:xfrm>
                <a:off x="1938"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67" name="Line 19"/>
              <p:cNvSpPr>
                <a:spLocks noChangeShapeType="1"/>
              </p:cNvSpPr>
              <p:nvPr/>
            </p:nvSpPr>
            <p:spPr bwMode="auto">
              <a:xfrm>
                <a:off x="2000"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68" name="Line 20"/>
              <p:cNvSpPr>
                <a:spLocks noChangeShapeType="1"/>
              </p:cNvSpPr>
              <p:nvPr/>
            </p:nvSpPr>
            <p:spPr bwMode="auto">
              <a:xfrm>
                <a:off x="2062"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69" name="Line 21"/>
              <p:cNvSpPr>
                <a:spLocks noChangeShapeType="1"/>
              </p:cNvSpPr>
              <p:nvPr/>
            </p:nvSpPr>
            <p:spPr bwMode="auto">
              <a:xfrm>
                <a:off x="2124"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70" name="Line 22"/>
              <p:cNvSpPr>
                <a:spLocks noChangeShapeType="1"/>
              </p:cNvSpPr>
              <p:nvPr/>
            </p:nvSpPr>
            <p:spPr bwMode="auto">
              <a:xfrm>
                <a:off x="2186"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71" name="Line 23"/>
              <p:cNvSpPr>
                <a:spLocks noChangeShapeType="1"/>
              </p:cNvSpPr>
              <p:nvPr/>
            </p:nvSpPr>
            <p:spPr bwMode="auto">
              <a:xfrm>
                <a:off x="2248" y="119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72" name="Line 24"/>
              <p:cNvSpPr>
                <a:spLocks noChangeShapeType="1"/>
              </p:cNvSpPr>
              <p:nvPr/>
            </p:nvSpPr>
            <p:spPr bwMode="auto">
              <a:xfrm>
                <a:off x="2310" y="119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73" name="Line 25"/>
              <p:cNvSpPr>
                <a:spLocks noChangeShapeType="1"/>
              </p:cNvSpPr>
              <p:nvPr/>
            </p:nvSpPr>
            <p:spPr bwMode="auto">
              <a:xfrm>
                <a:off x="2371"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74" name="Line 26"/>
              <p:cNvSpPr>
                <a:spLocks noChangeShapeType="1"/>
              </p:cNvSpPr>
              <p:nvPr/>
            </p:nvSpPr>
            <p:spPr bwMode="auto">
              <a:xfrm>
                <a:off x="2433"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75" name="Line 27"/>
              <p:cNvSpPr>
                <a:spLocks noChangeShapeType="1"/>
              </p:cNvSpPr>
              <p:nvPr/>
            </p:nvSpPr>
            <p:spPr bwMode="auto">
              <a:xfrm>
                <a:off x="2495"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76" name="Line 28"/>
              <p:cNvSpPr>
                <a:spLocks noChangeShapeType="1"/>
              </p:cNvSpPr>
              <p:nvPr/>
            </p:nvSpPr>
            <p:spPr bwMode="auto">
              <a:xfrm>
                <a:off x="2557"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77" name="Line 29"/>
              <p:cNvSpPr>
                <a:spLocks noChangeShapeType="1"/>
              </p:cNvSpPr>
              <p:nvPr/>
            </p:nvSpPr>
            <p:spPr bwMode="auto">
              <a:xfrm>
                <a:off x="2619" y="119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78" name="Line 30"/>
              <p:cNvSpPr>
                <a:spLocks noChangeShapeType="1"/>
              </p:cNvSpPr>
              <p:nvPr/>
            </p:nvSpPr>
            <p:spPr bwMode="auto">
              <a:xfrm>
                <a:off x="2681" y="119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79" name="Line 31"/>
              <p:cNvSpPr>
                <a:spLocks noChangeShapeType="1"/>
              </p:cNvSpPr>
              <p:nvPr/>
            </p:nvSpPr>
            <p:spPr bwMode="auto">
              <a:xfrm>
                <a:off x="2743" y="119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80" name="Line 32"/>
              <p:cNvSpPr>
                <a:spLocks noChangeShapeType="1"/>
              </p:cNvSpPr>
              <p:nvPr/>
            </p:nvSpPr>
            <p:spPr bwMode="auto">
              <a:xfrm>
                <a:off x="2804"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81" name="Line 33"/>
              <p:cNvSpPr>
                <a:spLocks noChangeShapeType="1"/>
              </p:cNvSpPr>
              <p:nvPr/>
            </p:nvSpPr>
            <p:spPr bwMode="auto">
              <a:xfrm>
                <a:off x="2866"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82" name="Line 34"/>
              <p:cNvSpPr>
                <a:spLocks noChangeShapeType="1"/>
              </p:cNvSpPr>
              <p:nvPr/>
            </p:nvSpPr>
            <p:spPr bwMode="auto">
              <a:xfrm>
                <a:off x="2928"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83" name="Line 35"/>
              <p:cNvSpPr>
                <a:spLocks noChangeShapeType="1"/>
              </p:cNvSpPr>
              <p:nvPr/>
            </p:nvSpPr>
            <p:spPr bwMode="auto">
              <a:xfrm>
                <a:off x="2990"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84" name="Line 36"/>
              <p:cNvSpPr>
                <a:spLocks noChangeShapeType="1"/>
              </p:cNvSpPr>
              <p:nvPr/>
            </p:nvSpPr>
            <p:spPr bwMode="auto">
              <a:xfrm>
                <a:off x="3052" y="119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85" name="Line 37"/>
              <p:cNvSpPr>
                <a:spLocks noChangeShapeType="1"/>
              </p:cNvSpPr>
              <p:nvPr/>
            </p:nvSpPr>
            <p:spPr bwMode="auto">
              <a:xfrm>
                <a:off x="3112" y="1194"/>
                <a:ext cx="34"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86" name="Line 38"/>
              <p:cNvSpPr>
                <a:spLocks noChangeShapeType="1"/>
              </p:cNvSpPr>
              <p:nvPr/>
            </p:nvSpPr>
            <p:spPr bwMode="auto">
              <a:xfrm>
                <a:off x="3174" y="1194"/>
                <a:ext cx="34"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87" name="Line 39"/>
              <p:cNvSpPr>
                <a:spLocks noChangeShapeType="1"/>
              </p:cNvSpPr>
              <p:nvPr/>
            </p:nvSpPr>
            <p:spPr bwMode="auto">
              <a:xfrm>
                <a:off x="3236" y="1194"/>
                <a:ext cx="34"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88" name="Line 40"/>
              <p:cNvSpPr>
                <a:spLocks noChangeShapeType="1"/>
              </p:cNvSpPr>
              <p:nvPr/>
            </p:nvSpPr>
            <p:spPr bwMode="auto">
              <a:xfrm>
                <a:off x="3299"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89" name="Line 41"/>
              <p:cNvSpPr>
                <a:spLocks noChangeShapeType="1"/>
              </p:cNvSpPr>
              <p:nvPr/>
            </p:nvSpPr>
            <p:spPr bwMode="auto">
              <a:xfrm>
                <a:off x="3361"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90" name="Line 42"/>
              <p:cNvSpPr>
                <a:spLocks noChangeShapeType="1"/>
              </p:cNvSpPr>
              <p:nvPr/>
            </p:nvSpPr>
            <p:spPr bwMode="auto">
              <a:xfrm>
                <a:off x="3421" y="1194"/>
                <a:ext cx="35"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91" name="Line 43"/>
              <p:cNvSpPr>
                <a:spLocks noChangeShapeType="1"/>
              </p:cNvSpPr>
              <p:nvPr/>
            </p:nvSpPr>
            <p:spPr bwMode="auto">
              <a:xfrm>
                <a:off x="3483" y="1194"/>
                <a:ext cx="34"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92" name="Line 44"/>
              <p:cNvSpPr>
                <a:spLocks noChangeShapeType="1"/>
              </p:cNvSpPr>
              <p:nvPr/>
            </p:nvSpPr>
            <p:spPr bwMode="auto">
              <a:xfrm>
                <a:off x="3545" y="1194"/>
                <a:ext cx="34"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93" name="Line 45"/>
              <p:cNvSpPr>
                <a:spLocks noChangeShapeType="1"/>
              </p:cNvSpPr>
              <p:nvPr/>
            </p:nvSpPr>
            <p:spPr bwMode="auto">
              <a:xfrm>
                <a:off x="3607" y="1194"/>
                <a:ext cx="34"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94" name="Line 46"/>
              <p:cNvSpPr>
                <a:spLocks noChangeShapeType="1"/>
              </p:cNvSpPr>
              <p:nvPr/>
            </p:nvSpPr>
            <p:spPr bwMode="auto">
              <a:xfrm>
                <a:off x="3669" y="1194"/>
                <a:ext cx="34"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95" name="Line 47"/>
              <p:cNvSpPr>
                <a:spLocks noChangeShapeType="1"/>
              </p:cNvSpPr>
              <p:nvPr/>
            </p:nvSpPr>
            <p:spPr bwMode="auto">
              <a:xfrm>
                <a:off x="3731" y="1194"/>
                <a:ext cx="34"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96" name="Line 48"/>
              <p:cNvSpPr>
                <a:spLocks noChangeShapeType="1"/>
              </p:cNvSpPr>
              <p:nvPr/>
            </p:nvSpPr>
            <p:spPr bwMode="auto">
              <a:xfrm>
                <a:off x="3792" y="1194"/>
                <a:ext cx="35"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97" name="Line 49"/>
              <p:cNvSpPr>
                <a:spLocks noChangeShapeType="1"/>
              </p:cNvSpPr>
              <p:nvPr/>
            </p:nvSpPr>
            <p:spPr bwMode="auto">
              <a:xfrm>
                <a:off x="3854" y="1194"/>
                <a:ext cx="35"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98" name="Line 50"/>
              <p:cNvSpPr>
                <a:spLocks noChangeShapeType="1"/>
              </p:cNvSpPr>
              <p:nvPr/>
            </p:nvSpPr>
            <p:spPr bwMode="auto">
              <a:xfrm>
                <a:off x="3916"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99" name="Line 51"/>
              <p:cNvSpPr>
                <a:spLocks noChangeShapeType="1"/>
              </p:cNvSpPr>
              <p:nvPr/>
            </p:nvSpPr>
            <p:spPr bwMode="auto">
              <a:xfrm>
                <a:off x="3978"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00" name="Line 52"/>
              <p:cNvSpPr>
                <a:spLocks noChangeShapeType="1"/>
              </p:cNvSpPr>
              <p:nvPr/>
            </p:nvSpPr>
            <p:spPr bwMode="auto">
              <a:xfrm>
                <a:off x="4040" y="119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01" name="Line 53"/>
              <p:cNvSpPr>
                <a:spLocks noChangeShapeType="1"/>
              </p:cNvSpPr>
              <p:nvPr/>
            </p:nvSpPr>
            <p:spPr bwMode="auto">
              <a:xfrm>
                <a:off x="4102" y="119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02" name="Line 54"/>
              <p:cNvSpPr>
                <a:spLocks noChangeShapeType="1"/>
              </p:cNvSpPr>
              <p:nvPr/>
            </p:nvSpPr>
            <p:spPr bwMode="auto">
              <a:xfrm>
                <a:off x="4163"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03" name="Line 55"/>
              <p:cNvSpPr>
                <a:spLocks noChangeShapeType="1"/>
              </p:cNvSpPr>
              <p:nvPr/>
            </p:nvSpPr>
            <p:spPr bwMode="auto">
              <a:xfrm>
                <a:off x="4225"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04" name="Line 56"/>
              <p:cNvSpPr>
                <a:spLocks noChangeShapeType="1"/>
              </p:cNvSpPr>
              <p:nvPr/>
            </p:nvSpPr>
            <p:spPr bwMode="auto">
              <a:xfrm>
                <a:off x="4287"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05" name="Line 57"/>
              <p:cNvSpPr>
                <a:spLocks noChangeShapeType="1"/>
              </p:cNvSpPr>
              <p:nvPr/>
            </p:nvSpPr>
            <p:spPr bwMode="auto">
              <a:xfrm>
                <a:off x="4349"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06" name="Line 58"/>
              <p:cNvSpPr>
                <a:spLocks noChangeShapeType="1"/>
              </p:cNvSpPr>
              <p:nvPr/>
            </p:nvSpPr>
            <p:spPr bwMode="auto">
              <a:xfrm>
                <a:off x="4411"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07" name="Line 59"/>
              <p:cNvSpPr>
                <a:spLocks noChangeShapeType="1"/>
              </p:cNvSpPr>
              <p:nvPr/>
            </p:nvSpPr>
            <p:spPr bwMode="auto">
              <a:xfrm>
                <a:off x="4473" y="119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08" name="Line 60"/>
              <p:cNvSpPr>
                <a:spLocks noChangeShapeType="1"/>
              </p:cNvSpPr>
              <p:nvPr/>
            </p:nvSpPr>
            <p:spPr bwMode="auto">
              <a:xfrm>
                <a:off x="4535" y="119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09" name="Line 61"/>
              <p:cNvSpPr>
                <a:spLocks noChangeShapeType="1"/>
              </p:cNvSpPr>
              <p:nvPr/>
            </p:nvSpPr>
            <p:spPr bwMode="auto">
              <a:xfrm>
                <a:off x="4596"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10" name="Line 62"/>
              <p:cNvSpPr>
                <a:spLocks noChangeShapeType="1"/>
              </p:cNvSpPr>
              <p:nvPr/>
            </p:nvSpPr>
            <p:spPr bwMode="auto">
              <a:xfrm>
                <a:off x="4658"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11" name="Line 63"/>
              <p:cNvSpPr>
                <a:spLocks noChangeShapeType="1"/>
              </p:cNvSpPr>
              <p:nvPr/>
            </p:nvSpPr>
            <p:spPr bwMode="auto">
              <a:xfrm>
                <a:off x="4720"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12" name="Line 64"/>
              <p:cNvSpPr>
                <a:spLocks noChangeShapeType="1"/>
              </p:cNvSpPr>
              <p:nvPr/>
            </p:nvSpPr>
            <p:spPr bwMode="auto">
              <a:xfrm>
                <a:off x="4782"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13" name="Line 65"/>
              <p:cNvSpPr>
                <a:spLocks noChangeShapeType="1"/>
              </p:cNvSpPr>
              <p:nvPr/>
            </p:nvSpPr>
            <p:spPr bwMode="auto">
              <a:xfrm>
                <a:off x="4844"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14" name="Line 66"/>
              <p:cNvSpPr>
                <a:spLocks noChangeShapeType="1"/>
              </p:cNvSpPr>
              <p:nvPr/>
            </p:nvSpPr>
            <p:spPr bwMode="auto">
              <a:xfrm>
                <a:off x="4906" y="119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15" name="Line 67"/>
              <p:cNvSpPr>
                <a:spLocks noChangeShapeType="1"/>
              </p:cNvSpPr>
              <p:nvPr/>
            </p:nvSpPr>
            <p:spPr bwMode="auto">
              <a:xfrm>
                <a:off x="4968" y="119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16" name="Line 68"/>
              <p:cNvSpPr>
                <a:spLocks noChangeShapeType="1"/>
              </p:cNvSpPr>
              <p:nvPr/>
            </p:nvSpPr>
            <p:spPr bwMode="auto">
              <a:xfrm>
                <a:off x="5029"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17" name="Line 69"/>
              <p:cNvSpPr>
                <a:spLocks noChangeShapeType="1"/>
              </p:cNvSpPr>
              <p:nvPr/>
            </p:nvSpPr>
            <p:spPr bwMode="auto">
              <a:xfrm>
                <a:off x="5091"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18" name="Line 70"/>
              <p:cNvSpPr>
                <a:spLocks noChangeShapeType="1"/>
              </p:cNvSpPr>
              <p:nvPr/>
            </p:nvSpPr>
            <p:spPr bwMode="auto">
              <a:xfrm>
                <a:off x="5153"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19" name="Line 71"/>
              <p:cNvSpPr>
                <a:spLocks noChangeShapeType="1"/>
              </p:cNvSpPr>
              <p:nvPr/>
            </p:nvSpPr>
            <p:spPr bwMode="auto">
              <a:xfrm>
                <a:off x="5215"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20" name="Line 72"/>
              <p:cNvSpPr>
                <a:spLocks noChangeShapeType="1"/>
              </p:cNvSpPr>
              <p:nvPr/>
            </p:nvSpPr>
            <p:spPr bwMode="auto">
              <a:xfrm>
                <a:off x="5277"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21" name="Line 73"/>
              <p:cNvSpPr>
                <a:spLocks noChangeShapeType="1"/>
              </p:cNvSpPr>
              <p:nvPr/>
            </p:nvSpPr>
            <p:spPr bwMode="auto">
              <a:xfrm>
                <a:off x="5339" y="119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22" name="Line 74"/>
              <p:cNvSpPr>
                <a:spLocks noChangeShapeType="1"/>
              </p:cNvSpPr>
              <p:nvPr/>
            </p:nvSpPr>
            <p:spPr bwMode="auto">
              <a:xfrm>
                <a:off x="5401" y="119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23" name="Line 75"/>
              <p:cNvSpPr>
                <a:spLocks noChangeShapeType="1"/>
              </p:cNvSpPr>
              <p:nvPr/>
            </p:nvSpPr>
            <p:spPr bwMode="auto">
              <a:xfrm>
                <a:off x="5462" y="119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24" name="Line 76"/>
              <p:cNvSpPr>
                <a:spLocks noChangeShapeType="1"/>
              </p:cNvSpPr>
              <p:nvPr/>
            </p:nvSpPr>
            <p:spPr bwMode="auto">
              <a:xfrm>
                <a:off x="5524" y="1194"/>
                <a:ext cx="31"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25" name="Line 77"/>
              <p:cNvSpPr>
                <a:spLocks noChangeShapeType="1"/>
              </p:cNvSpPr>
              <p:nvPr/>
            </p:nvSpPr>
            <p:spPr bwMode="auto">
              <a:xfrm>
                <a:off x="1320"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26" name="Line 78"/>
              <p:cNvSpPr>
                <a:spLocks noChangeShapeType="1"/>
              </p:cNvSpPr>
              <p:nvPr/>
            </p:nvSpPr>
            <p:spPr bwMode="auto">
              <a:xfrm>
                <a:off x="1382" y="162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27" name="Line 79"/>
              <p:cNvSpPr>
                <a:spLocks noChangeShapeType="1"/>
              </p:cNvSpPr>
              <p:nvPr/>
            </p:nvSpPr>
            <p:spPr bwMode="auto">
              <a:xfrm>
                <a:off x="1444" y="162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28" name="Line 80"/>
              <p:cNvSpPr>
                <a:spLocks noChangeShapeType="1"/>
              </p:cNvSpPr>
              <p:nvPr/>
            </p:nvSpPr>
            <p:spPr bwMode="auto">
              <a:xfrm>
                <a:off x="1505"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29" name="Line 81"/>
              <p:cNvSpPr>
                <a:spLocks noChangeShapeType="1"/>
              </p:cNvSpPr>
              <p:nvPr/>
            </p:nvSpPr>
            <p:spPr bwMode="auto">
              <a:xfrm>
                <a:off x="1567"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30" name="Line 82"/>
              <p:cNvSpPr>
                <a:spLocks noChangeShapeType="1"/>
              </p:cNvSpPr>
              <p:nvPr/>
            </p:nvSpPr>
            <p:spPr bwMode="auto">
              <a:xfrm>
                <a:off x="1629"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31" name="Line 83"/>
              <p:cNvSpPr>
                <a:spLocks noChangeShapeType="1"/>
              </p:cNvSpPr>
              <p:nvPr/>
            </p:nvSpPr>
            <p:spPr bwMode="auto">
              <a:xfrm>
                <a:off x="1691"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32" name="Line 84"/>
              <p:cNvSpPr>
                <a:spLocks noChangeShapeType="1"/>
              </p:cNvSpPr>
              <p:nvPr/>
            </p:nvSpPr>
            <p:spPr bwMode="auto">
              <a:xfrm>
                <a:off x="1753"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33" name="Line 85"/>
              <p:cNvSpPr>
                <a:spLocks noChangeShapeType="1"/>
              </p:cNvSpPr>
              <p:nvPr/>
            </p:nvSpPr>
            <p:spPr bwMode="auto">
              <a:xfrm>
                <a:off x="1815" y="162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34" name="Line 86"/>
              <p:cNvSpPr>
                <a:spLocks noChangeShapeType="1"/>
              </p:cNvSpPr>
              <p:nvPr/>
            </p:nvSpPr>
            <p:spPr bwMode="auto">
              <a:xfrm>
                <a:off x="1877" y="162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35" name="Line 87"/>
              <p:cNvSpPr>
                <a:spLocks noChangeShapeType="1"/>
              </p:cNvSpPr>
              <p:nvPr/>
            </p:nvSpPr>
            <p:spPr bwMode="auto">
              <a:xfrm>
                <a:off x="1938"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36" name="Line 88"/>
              <p:cNvSpPr>
                <a:spLocks noChangeShapeType="1"/>
              </p:cNvSpPr>
              <p:nvPr/>
            </p:nvSpPr>
            <p:spPr bwMode="auto">
              <a:xfrm>
                <a:off x="2000"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37" name="Line 89"/>
              <p:cNvSpPr>
                <a:spLocks noChangeShapeType="1"/>
              </p:cNvSpPr>
              <p:nvPr/>
            </p:nvSpPr>
            <p:spPr bwMode="auto">
              <a:xfrm>
                <a:off x="2062"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38" name="Line 90"/>
              <p:cNvSpPr>
                <a:spLocks noChangeShapeType="1"/>
              </p:cNvSpPr>
              <p:nvPr/>
            </p:nvSpPr>
            <p:spPr bwMode="auto">
              <a:xfrm>
                <a:off x="2124"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39" name="Line 91"/>
              <p:cNvSpPr>
                <a:spLocks noChangeShapeType="1"/>
              </p:cNvSpPr>
              <p:nvPr/>
            </p:nvSpPr>
            <p:spPr bwMode="auto">
              <a:xfrm>
                <a:off x="2186"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40" name="Line 92"/>
              <p:cNvSpPr>
                <a:spLocks noChangeShapeType="1"/>
              </p:cNvSpPr>
              <p:nvPr/>
            </p:nvSpPr>
            <p:spPr bwMode="auto">
              <a:xfrm>
                <a:off x="2248" y="162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41" name="Line 93"/>
              <p:cNvSpPr>
                <a:spLocks noChangeShapeType="1"/>
              </p:cNvSpPr>
              <p:nvPr/>
            </p:nvSpPr>
            <p:spPr bwMode="auto">
              <a:xfrm>
                <a:off x="2310" y="162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42" name="Line 94"/>
              <p:cNvSpPr>
                <a:spLocks noChangeShapeType="1"/>
              </p:cNvSpPr>
              <p:nvPr/>
            </p:nvSpPr>
            <p:spPr bwMode="auto">
              <a:xfrm>
                <a:off x="2371"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43" name="Line 95"/>
              <p:cNvSpPr>
                <a:spLocks noChangeShapeType="1"/>
              </p:cNvSpPr>
              <p:nvPr/>
            </p:nvSpPr>
            <p:spPr bwMode="auto">
              <a:xfrm>
                <a:off x="2433"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44" name="Line 96"/>
              <p:cNvSpPr>
                <a:spLocks noChangeShapeType="1"/>
              </p:cNvSpPr>
              <p:nvPr/>
            </p:nvSpPr>
            <p:spPr bwMode="auto">
              <a:xfrm>
                <a:off x="2495"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45" name="Line 97"/>
              <p:cNvSpPr>
                <a:spLocks noChangeShapeType="1"/>
              </p:cNvSpPr>
              <p:nvPr/>
            </p:nvSpPr>
            <p:spPr bwMode="auto">
              <a:xfrm>
                <a:off x="2557"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46" name="Line 98"/>
              <p:cNvSpPr>
                <a:spLocks noChangeShapeType="1"/>
              </p:cNvSpPr>
              <p:nvPr/>
            </p:nvSpPr>
            <p:spPr bwMode="auto">
              <a:xfrm>
                <a:off x="2619" y="162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47" name="Line 99"/>
              <p:cNvSpPr>
                <a:spLocks noChangeShapeType="1"/>
              </p:cNvSpPr>
              <p:nvPr/>
            </p:nvSpPr>
            <p:spPr bwMode="auto">
              <a:xfrm>
                <a:off x="2681" y="162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48" name="Line 100"/>
              <p:cNvSpPr>
                <a:spLocks noChangeShapeType="1"/>
              </p:cNvSpPr>
              <p:nvPr/>
            </p:nvSpPr>
            <p:spPr bwMode="auto">
              <a:xfrm>
                <a:off x="2743" y="162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49" name="Line 101"/>
              <p:cNvSpPr>
                <a:spLocks noChangeShapeType="1"/>
              </p:cNvSpPr>
              <p:nvPr/>
            </p:nvSpPr>
            <p:spPr bwMode="auto">
              <a:xfrm>
                <a:off x="2804"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50" name="Line 102"/>
              <p:cNvSpPr>
                <a:spLocks noChangeShapeType="1"/>
              </p:cNvSpPr>
              <p:nvPr/>
            </p:nvSpPr>
            <p:spPr bwMode="auto">
              <a:xfrm>
                <a:off x="2866"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51" name="Line 103"/>
              <p:cNvSpPr>
                <a:spLocks noChangeShapeType="1"/>
              </p:cNvSpPr>
              <p:nvPr/>
            </p:nvSpPr>
            <p:spPr bwMode="auto">
              <a:xfrm>
                <a:off x="2928"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52" name="Line 104"/>
              <p:cNvSpPr>
                <a:spLocks noChangeShapeType="1"/>
              </p:cNvSpPr>
              <p:nvPr/>
            </p:nvSpPr>
            <p:spPr bwMode="auto">
              <a:xfrm>
                <a:off x="2990"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53" name="Line 105"/>
              <p:cNvSpPr>
                <a:spLocks noChangeShapeType="1"/>
              </p:cNvSpPr>
              <p:nvPr/>
            </p:nvSpPr>
            <p:spPr bwMode="auto">
              <a:xfrm>
                <a:off x="3052" y="162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54" name="Line 106"/>
              <p:cNvSpPr>
                <a:spLocks noChangeShapeType="1"/>
              </p:cNvSpPr>
              <p:nvPr/>
            </p:nvSpPr>
            <p:spPr bwMode="auto">
              <a:xfrm>
                <a:off x="3112" y="1624"/>
                <a:ext cx="34"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55" name="Line 107"/>
              <p:cNvSpPr>
                <a:spLocks noChangeShapeType="1"/>
              </p:cNvSpPr>
              <p:nvPr/>
            </p:nvSpPr>
            <p:spPr bwMode="auto">
              <a:xfrm>
                <a:off x="3174" y="1624"/>
                <a:ext cx="34"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56" name="Line 108"/>
              <p:cNvSpPr>
                <a:spLocks noChangeShapeType="1"/>
              </p:cNvSpPr>
              <p:nvPr/>
            </p:nvSpPr>
            <p:spPr bwMode="auto">
              <a:xfrm>
                <a:off x="3236" y="1624"/>
                <a:ext cx="34"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57" name="Line 109"/>
              <p:cNvSpPr>
                <a:spLocks noChangeShapeType="1"/>
              </p:cNvSpPr>
              <p:nvPr/>
            </p:nvSpPr>
            <p:spPr bwMode="auto">
              <a:xfrm>
                <a:off x="3299"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58" name="Line 110"/>
              <p:cNvSpPr>
                <a:spLocks noChangeShapeType="1"/>
              </p:cNvSpPr>
              <p:nvPr/>
            </p:nvSpPr>
            <p:spPr bwMode="auto">
              <a:xfrm>
                <a:off x="3361"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59" name="Line 111"/>
              <p:cNvSpPr>
                <a:spLocks noChangeShapeType="1"/>
              </p:cNvSpPr>
              <p:nvPr/>
            </p:nvSpPr>
            <p:spPr bwMode="auto">
              <a:xfrm>
                <a:off x="3421" y="1624"/>
                <a:ext cx="35"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60" name="Line 112"/>
              <p:cNvSpPr>
                <a:spLocks noChangeShapeType="1"/>
              </p:cNvSpPr>
              <p:nvPr/>
            </p:nvSpPr>
            <p:spPr bwMode="auto">
              <a:xfrm>
                <a:off x="3483" y="1624"/>
                <a:ext cx="34"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61" name="Line 113"/>
              <p:cNvSpPr>
                <a:spLocks noChangeShapeType="1"/>
              </p:cNvSpPr>
              <p:nvPr/>
            </p:nvSpPr>
            <p:spPr bwMode="auto">
              <a:xfrm>
                <a:off x="3545" y="1624"/>
                <a:ext cx="34"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62" name="Line 114"/>
              <p:cNvSpPr>
                <a:spLocks noChangeShapeType="1"/>
              </p:cNvSpPr>
              <p:nvPr/>
            </p:nvSpPr>
            <p:spPr bwMode="auto">
              <a:xfrm>
                <a:off x="3607" y="1624"/>
                <a:ext cx="34"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63" name="Line 115"/>
              <p:cNvSpPr>
                <a:spLocks noChangeShapeType="1"/>
              </p:cNvSpPr>
              <p:nvPr/>
            </p:nvSpPr>
            <p:spPr bwMode="auto">
              <a:xfrm>
                <a:off x="3669" y="1624"/>
                <a:ext cx="34"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64" name="Line 116"/>
              <p:cNvSpPr>
                <a:spLocks noChangeShapeType="1"/>
              </p:cNvSpPr>
              <p:nvPr/>
            </p:nvSpPr>
            <p:spPr bwMode="auto">
              <a:xfrm>
                <a:off x="3731" y="1624"/>
                <a:ext cx="34"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65" name="Line 117"/>
              <p:cNvSpPr>
                <a:spLocks noChangeShapeType="1"/>
              </p:cNvSpPr>
              <p:nvPr/>
            </p:nvSpPr>
            <p:spPr bwMode="auto">
              <a:xfrm>
                <a:off x="3792" y="1624"/>
                <a:ext cx="35"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66" name="Line 118"/>
              <p:cNvSpPr>
                <a:spLocks noChangeShapeType="1"/>
              </p:cNvSpPr>
              <p:nvPr/>
            </p:nvSpPr>
            <p:spPr bwMode="auto">
              <a:xfrm>
                <a:off x="3854" y="1624"/>
                <a:ext cx="35"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67" name="Line 119"/>
              <p:cNvSpPr>
                <a:spLocks noChangeShapeType="1"/>
              </p:cNvSpPr>
              <p:nvPr/>
            </p:nvSpPr>
            <p:spPr bwMode="auto">
              <a:xfrm>
                <a:off x="3916"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68" name="Line 120"/>
              <p:cNvSpPr>
                <a:spLocks noChangeShapeType="1"/>
              </p:cNvSpPr>
              <p:nvPr/>
            </p:nvSpPr>
            <p:spPr bwMode="auto">
              <a:xfrm>
                <a:off x="3978"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69" name="Line 121"/>
              <p:cNvSpPr>
                <a:spLocks noChangeShapeType="1"/>
              </p:cNvSpPr>
              <p:nvPr/>
            </p:nvSpPr>
            <p:spPr bwMode="auto">
              <a:xfrm>
                <a:off x="4040" y="162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70" name="Line 122"/>
              <p:cNvSpPr>
                <a:spLocks noChangeShapeType="1"/>
              </p:cNvSpPr>
              <p:nvPr/>
            </p:nvSpPr>
            <p:spPr bwMode="auto">
              <a:xfrm>
                <a:off x="4102" y="162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71" name="Line 123"/>
              <p:cNvSpPr>
                <a:spLocks noChangeShapeType="1"/>
              </p:cNvSpPr>
              <p:nvPr/>
            </p:nvSpPr>
            <p:spPr bwMode="auto">
              <a:xfrm>
                <a:off x="4163"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72" name="Line 124"/>
              <p:cNvSpPr>
                <a:spLocks noChangeShapeType="1"/>
              </p:cNvSpPr>
              <p:nvPr/>
            </p:nvSpPr>
            <p:spPr bwMode="auto">
              <a:xfrm>
                <a:off x="4225"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73" name="Line 125"/>
              <p:cNvSpPr>
                <a:spLocks noChangeShapeType="1"/>
              </p:cNvSpPr>
              <p:nvPr/>
            </p:nvSpPr>
            <p:spPr bwMode="auto">
              <a:xfrm>
                <a:off x="4287"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74" name="Line 126"/>
              <p:cNvSpPr>
                <a:spLocks noChangeShapeType="1"/>
              </p:cNvSpPr>
              <p:nvPr/>
            </p:nvSpPr>
            <p:spPr bwMode="auto">
              <a:xfrm>
                <a:off x="4349"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75" name="Line 127"/>
              <p:cNvSpPr>
                <a:spLocks noChangeShapeType="1"/>
              </p:cNvSpPr>
              <p:nvPr/>
            </p:nvSpPr>
            <p:spPr bwMode="auto">
              <a:xfrm>
                <a:off x="4411"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76" name="Line 128"/>
              <p:cNvSpPr>
                <a:spLocks noChangeShapeType="1"/>
              </p:cNvSpPr>
              <p:nvPr/>
            </p:nvSpPr>
            <p:spPr bwMode="auto">
              <a:xfrm>
                <a:off x="4473" y="162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77" name="Line 129"/>
              <p:cNvSpPr>
                <a:spLocks noChangeShapeType="1"/>
              </p:cNvSpPr>
              <p:nvPr/>
            </p:nvSpPr>
            <p:spPr bwMode="auto">
              <a:xfrm>
                <a:off x="4535" y="162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78" name="Line 130"/>
              <p:cNvSpPr>
                <a:spLocks noChangeShapeType="1"/>
              </p:cNvSpPr>
              <p:nvPr/>
            </p:nvSpPr>
            <p:spPr bwMode="auto">
              <a:xfrm>
                <a:off x="4596"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79" name="Line 131"/>
              <p:cNvSpPr>
                <a:spLocks noChangeShapeType="1"/>
              </p:cNvSpPr>
              <p:nvPr/>
            </p:nvSpPr>
            <p:spPr bwMode="auto">
              <a:xfrm>
                <a:off x="4658"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80" name="Line 132"/>
              <p:cNvSpPr>
                <a:spLocks noChangeShapeType="1"/>
              </p:cNvSpPr>
              <p:nvPr/>
            </p:nvSpPr>
            <p:spPr bwMode="auto">
              <a:xfrm>
                <a:off x="4720"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81" name="Line 133"/>
              <p:cNvSpPr>
                <a:spLocks noChangeShapeType="1"/>
              </p:cNvSpPr>
              <p:nvPr/>
            </p:nvSpPr>
            <p:spPr bwMode="auto">
              <a:xfrm>
                <a:off x="4782"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82" name="Line 134"/>
              <p:cNvSpPr>
                <a:spLocks noChangeShapeType="1"/>
              </p:cNvSpPr>
              <p:nvPr/>
            </p:nvSpPr>
            <p:spPr bwMode="auto">
              <a:xfrm>
                <a:off x="4844"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83" name="Line 135"/>
              <p:cNvSpPr>
                <a:spLocks noChangeShapeType="1"/>
              </p:cNvSpPr>
              <p:nvPr/>
            </p:nvSpPr>
            <p:spPr bwMode="auto">
              <a:xfrm>
                <a:off x="4906" y="162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84" name="Line 136"/>
              <p:cNvSpPr>
                <a:spLocks noChangeShapeType="1"/>
              </p:cNvSpPr>
              <p:nvPr/>
            </p:nvSpPr>
            <p:spPr bwMode="auto">
              <a:xfrm>
                <a:off x="4968" y="162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85" name="Line 137"/>
              <p:cNvSpPr>
                <a:spLocks noChangeShapeType="1"/>
              </p:cNvSpPr>
              <p:nvPr/>
            </p:nvSpPr>
            <p:spPr bwMode="auto">
              <a:xfrm>
                <a:off x="5029"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86" name="Line 138"/>
              <p:cNvSpPr>
                <a:spLocks noChangeShapeType="1"/>
              </p:cNvSpPr>
              <p:nvPr/>
            </p:nvSpPr>
            <p:spPr bwMode="auto">
              <a:xfrm>
                <a:off x="5091"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87" name="Line 139"/>
              <p:cNvSpPr>
                <a:spLocks noChangeShapeType="1"/>
              </p:cNvSpPr>
              <p:nvPr/>
            </p:nvSpPr>
            <p:spPr bwMode="auto">
              <a:xfrm>
                <a:off x="5153"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88" name="Line 140"/>
              <p:cNvSpPr>
                <a:spLocks noChangeShapeType="1"/>
              </p:cNvSpPr>
              <p:nvPr/>
            </p:nvSpPr>
            <p:spPr bwMode="auto">
              <a:xfrm>
                <a:off x="5215"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89" name="Line 141"/>
              <p:cNvSpPr>
                <a:spLocks noChangeShapeType="1"/>
              </p:cNvSpPr>
              <p:nvPr/>
            </p:nvSpPr>
            <p:spPr bwMode="auto">
              <a:xfrm>
                <a:off x="5277"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90" name="Line 142"/>
              <p:cNvSpPr>
                <a:spLocks noChangeShapeType="1"/>
              </p:cNvSpPr>
              <p:nvPr/>
            </p:nvSpPr>
            <p:spPr bwMode="auto">
              <a:xfrm>
                <a:off x="5339" y="162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91" name="Line 143"/>
              <p:cNvSpPr>
                <a:spLocks noChangeShapeType="1"/>
              </p:cNvSpPr>
              <p:nvPr/>
            </p:nvSpPr>
            <p:spPr bwMode="auto">
              <a:xfrm>
                <a:off x="5401" y="1624"/>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92" name="Line 144"/>
              <p:cNvSpPr>
                <a:spLocks noChangeShapeType="1"/>
              </p:cNvSpPr>
              <p:nvPr/>
            </p:nvSpPr>
            <p:spPr bwMode="auto">
              <a:xfrm>
                <a:off x="5462" y="1624"/>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93" name="Line 145"/>
              <p:cNvSpPr>
                <a:spLocks noChangeShapeType="1"/>
              </p:cNvSpPr>
              <p:nvPr/>
            </p:nvSpPr>
            <p:spPr bwMode="auto">
              <a:xfrm>
                <a:off x="5524" y="1624"/>
                <a:ext cx="31"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94" name="Line 146"/>
              <p:cNvSpPr>
                <a:spLocks noChangeShapeType="1"/>
              </p:cNvSpPr>
              <p:nvPr/>
            </p:nvSpPr>
            <p:spPr bwMode="auto">
              <a:xfrm>
                <a:off x="1320"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95" name="Line 147"/>
              <p:cNvSpPr>
                <a:spLocks noChangeShapeType="1"/>
              </p:cNvSpPr>
              <p:nvPr/>
            </p:nvSpPr>
            <p:spPr bwMode="auto">
              <a:xfrm>
                <a:off x="1382" y="205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96" name="Line 148"/>
              <p:cNvSpPr>
                <a:spLocks noChangeShapeType="1"/>
              </p:cNvSpPr>
              <p:nvPr/>
            </p:nvSpPr>
            <p:spPr bwMode="auto">
              <a:xfrm>
                <a:off x="1444" y="205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97" name="Line 149"/>
              <p:cNvSpPr>
                <a:spLocks noChangeShapeType="1"/>
              </p:cNvSpPr>
              <p:nvPr/>
            </p:nvSpPr>
            <p:spPr bwMode="auto">
              <a:xfrm>
                <a:off x="1505"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98" name="Line 150"/>
              <p:cNvSpPr>
                <a:spLocks noChangeShapeType="1"/>
              </p:cNvSpPr>
              <p:nvPr/>
            </p:nvSpPr>
            <p:spPr bwMode="auto">
              <a:xfrm>
                <a:off x="1567"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299" name="Line 151"/>
              <p:cNvSpPr>
                <a:spLocks noChangeShapeType="1"/>
              </p:cNvSpPr>
              <p:nvPr/>
            </p:nvSpPr>
            <p:spPr bwMode="auto">
              <a:xfrm>
                <a:off x="1629"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00" name="Line 152"/>
              <p:cNvSpPr>
                <a:spLocks noChangeShapeType="1"/>
              </p:cNvSpPr>
              <p:nvPr/>
            </p:nvSpPr>
            <p:spPr bwMode="auto">
              <a:xfrm>
                <a:off x="1691"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01" name="Line 153"/>
              <p:cNvSpPr>
                <a:spLocks noChangeShapeType="1"/>
              </p:cNvSpPr>
              <p:nvPr/>
            </p:nvSpPr>
            <p:spPr bwMode="auto">
              <a:xfrm>
                <a:off x="1753"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02" name="Line 154"/>
              <p:cNvSpPr>
                <a:spLocks noChangeShapeType="1"/>
              </p:cNvSpPr>
              <p:nvPr/>
            </p:nvSpPr>
            <p:spPr bwMode="auto">
              <a:xfrm>
                <a:off x="1815" y="205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03" name="Line 155"/>
              <p:cNvSpPr>
                <a:spLocks noChangeShapeType="1"/>
              </p:cNvSpPr>
              <p:nvPr/>
            </p:nvSpPr>
            <p:spPr bwMode="auto">
              <a:xfrm>
                <a:off x="1877" y="205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04" name="Line 156"/>
              <p:cNvSpPr>
                <a:spLocks noChangeShapeType="1"/>
              </p:cNvSpPr>
              <p:nvPr/>
            </p:nvSpPr>
            <p:spPr bwMode="auto">
              <a:xfrm>
                <a:off x="1938"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05" name="Line 157"/>
              <p:cNvSpPr>
                <a:spLocks noChangeShapeType="1"/>
              </p:cNvSpPr>
              <p:nvPr/>
            </p:nvSpPr>
            <p:spPr bwMode="auto">
              <a:xfrm>
                <a:off x="2000"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06" name="Line 158"/>
              <p:cNvSpPr>
                <a:spLocks noChangeShapeType="1"/>
              </p:cNvSpPr>
              <p:nvPr/>
            </p:nvSpPr>
            <p:spPr bwMode="auto">
              <a:xfrm>
                <a:off x="2062"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07" name="Line 159"/>
              <p:cNvSpPr>
                <a:spLocks noChangeShapeType="1"/>
              </p:cNvSpPr>
              <p:nvPr/>
            </p:nvSpPr>
            <p:spPr bwMode="auto">
              <a:xfrm>
                <a:off x="2124"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08" name="Line 160"/>
              <p:cNvSpPr>
                <a:spLocks noChangeShapeType="1"/>
              </p:cNvSpPr>
              <p:nvPr/>
            </p:nvSpPr>
            <p:spPr bwMode="auto">
              <a:xfrm>
                <a:off x="2186"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09" name="Line 161"/>
              <p:cNvSpPr>
                <a:spLocks noChangeShapeType="1"/>
              </p:cNvSpPr>
              <p:nvPr/>
            </p:nvSpPr>
            <p:spPr bwMode="auto">
              <a:xfrm>
                <a:off x="2248" y="205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10" name="Line 162"/>
              <p:cNvSpPr>
                <a:spLocks noChangeShapeType="1"/>
              </p:cNvSpPr>
              <p:nvPr/>
            </p:nvSpPr>
            <p:spPr bwMode="auto">
              <a:xfrm>
                <a:off x="2310" y="205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11" name="Line 163"/>
              <p:cNvSpPr>
                <a:spLocks noChangeShapeType="1"/>
              </p:cNvSpPr>
              <p:nvPr/>
            </p:nvSpPr>
            <p:spPr bwMode="auto">
              <a:xfrm>
                <a:off x="2371"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12" name="Line 164"/>
              <p:cNvSpPr>
                <a:spLocks noChangeShapeType="1"/>
              </p:cNvSpPr>
              <p:nvPr/>
            </p:nvSpPr>
            <p:spPr bwMode="auto">
              <a:xfrm>
                <a:off x="2433"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13" name="Line 165"/>
              <p:cNvSpPr>
                <a:spLocks noChangeShapeType="1"/>
              </p:cNvSpPr>
              <p:nvPr/>
            </p:nvSpPr>
            <p:spPr bwMode="auto">
              <a:xfrm>
                <a:off x="2495"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14" name="Line 166"/>
              <p:cNvSpPr>
                <a:spLocks noChangeShapeType="1"/>
              </p:cNvSpPr>
              <p:nvPr/>
            </p:nvSpPr>
            <p:spPr bwMode="auto">
              <a:xfrm>
                <a:off x="2557"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15" name="Line 167"/>
              <p:cNvSpPr>
                <a:spLocks noChangeShapeType="1"/>
              </p:cNvSpPr>
              <p:nvPr/>
            </p:nvSpPr>
            <p:spPr bwMode="auto">
              <a:xfrm>
                <a:off x="2619" y="205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16" name="Line 168"/>
              <p:cNvSpPr>
                <a:spLocks noChangeShapeType="1"/>
              </p:cNvSpPr>
              <p:nvPr/>
            </p:nvSpPr>
            <p:spPr bwMode="auto">
              <a:xfrm>
                <a:off x="2681" y="205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17" name="Line 169"/>
              <p:cNvSpPr>
                <a:spLocks noChangeShapeType="1"/>
              </p:cNvSpPr>
              <p:nvPr/>
            </p:nvSpPr>
            <p:spPr bwMode="auto">
              <a:xfrm>
                <a:off x="2743" y="205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18" name="Line 170"/>
              <p:cNvSpPr>
                <a:spLocks noChangeShapeType="1"/>
              </p:cNvSpPr>
              <p:nvPr/>
            </p:nvSpPr>
            <p:spPr bwMode="auto">
              <a:xfrm>
                <a:off x="2804"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19" name="Line 171"/>
              <p:cNvSpPr>
                <a:spLocks noChangeShapeType="1"/>
              </p:cNvSpPr>
              <p:nvPr/>
            </p:nvSpPr>
            <p:spPr bwMode="auto">
              <a:xfrm>
                <a:off x="2866"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20" name="Line 172"/>
              <p:cNvSpPr>
                <a:spLocks noChangeShapeType="1"/>
              </p:cNvSpPr>
              <p:nvPr/>
            </p:nvSpPr>
            <p:spPr bwMode="auto">
              <a:xfrm>
                <a:off x="2928"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21" name="Line 173"/>
              <p:cNvSpPr>
                <a:spLocks noChangeShapeType="1"/>
              </p:cNvSpPr>
              <p:nvPr/>
            </p:nvSpPr>
            <p:spPr bwMode="auto">
              <a:xfrm>
                <a:off x="2990"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22" name="Line 174"/>
              <p:cNvSpPr>
                <a:spLocks noChangeShapeType="1"/>
              </p:cNvSpPr>
              <p:nvPr/>
            </p:nvSpPr>
            <p:spPr bwMode="auto">
              <a:xfrm>
                <a:off x="3052" y="205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23" name="Line 175"/>
              <p:cNvSpPr>
                <a:spLocks noChangeShapeType="1"/>
              </p:cNvSpPr>
              <p:nvPr/>
            </p:nvSpPr>
            <p:spPr bwMode="auto">
              <a:xfrm>
                <a:off x="3112" y="2055"/>
                <a:ext cx="34"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24" name="Line 176"/>
              <p:cNvSpPr>
                <a:spLocks noChangeShapeType="1"/>
              </p:cNvSpPr>
              <p:nvPr/>
            </p:nvSpPr>
            <p:spPr bwMode="auto">
              <a:xfrm>
                <a:off x="3174" y="2055"/>
                <a:ext cx="34"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25" name="Line 177"/>
              <p:cNvSpPr>
                <a:spLocks noChangeShapeType="1"/>
              </p:cNvSpPr>
              <p:nvPr/>
            </p:nvSpPr>
            <p:spPr bwMode="auto">
              <a:xfrm>
                <a:off x="3236" y="2055"/>
                <a:ext cx="34"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26" name="Line 178"/>
              <p:cNvSpPr>
                <a:spLocks noChangeShapeType="1"/>
              </p:cNvSpPr>
              <p:nvPr/>
            </p:nvSpPr>
            <p:spPr bwMode="auto">
              <a:xfrm>
                <a:off x="3299"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27" name="Line 179"/>
              <p:cNvSpPr>
                <a:spLocks noChangeShapeType="1"/>
              </p:cNvSpPr>
              <p:nvPr/>
            </p:nvSpPr>
            <p:spPr bwMode="auto">
              <a:xfrm>
                <a:off x="3361"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28" name="Line 180"/>
              <p:cNvSpPr>
                <a:spLocks noChangeShapeType="1"/>
              </p:cNvSpPr>
              <p:nvPr/>
            </p:nvSpPr>
            <p:spPr bwMode="auto">
              <a:xfrm>
                <a:off x="3421" y="2055"/>
                <a:ext cx="35"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29" name="Line 181"/>
              <p:cNvSpPr>
                <a:spLocks noChangeShapeType="1"/>
              </p:cNvSpPr>
              <p:nvPr/>
            </p:nvSpPr>
            <p:spPr bwMode="auto">
              <a:xfrm>
                <a:off x="3483" y="2055"/>
                <a:ext cx="34"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30" name="Line 182"/>
              <p:cNvSpPr>
                <a:spLocks noChangeShapeType="1"/>
              </p:cNvSpPr>
              <p:nvPr/>
            </p:nvSpPr>
            <p:spPr bwMode="auto">
              <a:xfrm>
                <a:off x="3545" y="2055"/>
                <a:ext cx="34"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31" name="Line 183"/>
              <p:cNvSpPr>
                <a:spLocks noChangeShapeType="1"/>
              </p:cNvSpPr>
              <p:nvPr/>
            </p:nvSpPr>
            <p:spPr bwMode="auto">
              <a:xfrm>
                <a:off x="3607" y="2055"/>
                <a:ext cx="34"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32" name="Line 184"/>
              <p:cNvSpPr>
                <a:spLocks noChangeShapeType="1"/>
              </p:cNvSpPr>
              <p:nvPr/>
            </p:nvSpPr>
            <p:spPr bwMode="auto">
              <a:xfrm>
                <a:off x="3669" y="2055"/>
                <a:ext cx="34"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33" name="Line 185"/>
              <p:cNvSpPr>
                <a:spLocks noChangeShapeType="1"/>
              </p:cNvSpPr>
              <p:nvPr/>
            </p:nvSpPr>
            <p:spPr bwMode="auto">
              <a:xfrm>
                <a:off x="3731" y="2055"/>
                <a:ext cx="34"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34" name="Line 186"/>
              <p:cNvSpPr>
                <a:spLocks noChangeShapeType="1"/>
              </p:cNvSpPr>
              <p:nvPr/>
            </p:nvSpPr>
            <p:spPr bwMode="auto">
              <a:xfrm>
                <a:off x="3792" y="2055"/>
                <a:ext cx="35"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35" name="Line 187"/>
              <p:cNvSpPr>
                <a:spLocks noChangeShapeType="1"/>
              </p:cNvSpPr>
              <p:nvPr/>
            </p:nvSpPr>
            <p:spPr bwMode="auto">
              <a:xfrm>
                <a:off x="3854" y="2055"/>
                <a:ext cx="35"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36" name="Line 188"/>
              <p:cNvSpPr>
                <a:spLocks noChangeShapeType="1"/>
              </p:cNvSpPr>
              <p:nvPr/>
            </p:nvSpPr>
            <p:spPr bwMode="auto">
              <a:xfrm>
                <a:off x="3916"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37" name="Line 189"/>
              <p:cNvSpPr>
                <a:spLocks noChangeShapeType="1"/>
              </p:cNvSpPr>
              <p:nvPr/>
            </p:nvSpPr>
            <p:spPr bwMode="auto">
              <a:xfrm>
                <a:off x="3978"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38" name="Line 190"/>
              <p:cNvSpPr>
                <a:spLocks noChangeShapeType="1"/>
              </p:cNvSpPr>
              <p:nvPr/>
            </p:nvSpPr>
            <p:spPr bwMode="auto">
              <a:xfrm>
                <a:off x="4040" y="205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39" name="Line 191"/>
              <p:cNvSpPr>
                <a:spLocks noChangeShapeType="1"/>
              </p:cNvSpPr>
              <p:nvPr/>
            </p:nvSpPr>
            <p:spPr bwMode="auto">
              <a:xfrm>
                <a:off x="4102" y="205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40" name="Line 192"/>
              <p:cNvSpPr>
                <a:spLocks noChangeShapeType="1"/>
              </p:cNvSpPr>
              <p:nvPr/>
            </p:nvSpPr>
            <p:spPr bwMode="auto">
              <a:xfrm>
                <a:off x="4163"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41" name="Line 193"/>
              <p:cNvSpPr>
                <a:spLocks noChangeShapeType="1"/>
              </p:cNvSpPr>
              <p:nvPr/>
            </p:nvSpPr>
            <p:spPr bwMode="auto">
              <a:xfrm>
                <a:off x="4225"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42" name="Line 194"/>
              <p:cNvSpPr>
                <a:spLocks noChangeShapeType="1"/>
              </p:cNvSpPr>
              <p:nvPr/>
            </p:nvSpPr>
            <p:spPr bwMode="auto">
              <a:xfrm>
                <a:off x="4287"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43" name="Line 195"/>
              <p:cNvSpPr>
                <a:spLocks noChangeShapeType="1"/>
              </p:cNvSpPr>
              <p:nvPr/>
            </p:nvSpPr>
            <p:spPr bwMode="auto">
              <a:xfrm>
                <a:off x="4349"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44" name="Line 196"/>
              <p:cNvSpPr>
                <a:spLocks noChangeShapeType="1"/>
              </p:cNvSpPr>
              <p:nvPr/>
            </p:nvSpPr>
            <p:spPr bwMode="auto">
              <a:xfrm>
                <a:off x="4411"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45" name="Line 197"/>
              <p:cNvSpPr>
                <a:spLocks noChangeShapeType="1"/>
              </p:cNvSpPr>
              <p:nvPr/>
            </p:nvSpPr>
            <p:spPr bwMode="auto">
              <a:xfrm>
                <a:off x="4473" y="205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46" name="Line 198"/>
              <p:cNvSpPr>
                <a:spLocks noChangeShapeType="1"/>
              </p:cNvSpPr>
              <p:nvPr/>
            </p:nvSpPr>
            <p:spPr bwMode="auto">
              <a:xfrm>
                <a:off x="4535" y="205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47" name="Line 199"/>
              <p:cNvSpPr>
                <a:spLocks noChangeShapeType="1"/>
              </p:cNvSpPr>
              <p:nvPr/>
            </p:nvSpPr>
            <p:spPr bwMode="auto">
              <a:xfrm>
                <a:off x="4596"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48" name="Line 200"/>
              <p:cNvSpPr>
                <a:spLocks noChangeShapeType="1"/>
              </p:cNvSpPr>
              <p:nvPr/>
            </p:nvSpPr>
            <p:spPr bwMode="auto">
              <a:xfrm>
                <a:off x="4658"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49" name="Line 201"/>
              <p:cNvSpPr>
                <a:spLocks noChangeShapeType="1"/>
              </p:cNvSpPr>
              <p:nvPr/>
            </p:nvSpPr>
            <p:spPr bwMode="auto">
              <a:xfrm>
                <a:off x="4720"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50" name="Line 202"/>
              <p:cNvSpPr>
                <a:spLocks noChangeShapeType="1"/>
              </p:cNvSpPr>
              <p:nvPr/>
            </p:nvSpPr>
            <p:spPr bwMode="auto">
              <a:xfrm>
                <a:off x="4782"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51" name="Line 203"/>
              <p:cNvSpPr>
                <a:spLocks noChangeShapeType="1"/>
              </p:cNvSpPr>
              <p:nvPr/>
            </p:nvSpPr>
            <p:spPr bwMode="auto">
              <a:xfrm>
                <a:off x="4844"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352" name="Line 204"/>
              <p:cNvSpPr>
                <a:spLocks noChangeShapeType="1"/>
              </p:cNvSpPr>
              <p:nvPr/>
            </p:nvSpPr>
            <p:spPr bwMode="auto">
              <a:xfrm>
                <a:off x="4906" y="205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grpSp>
        <p:sp>
          <p:nvSpPr>
            <p:cNvPr id="988" name="Line 206"/>
            <p:cNvSpPr>
              <a:spLocks noChangeShapeType="1"/>
            </p:cNvSpPr>
            <p:nvPr/>
          </p:nvSpPr>
          <p:spPr bwMode="auto">
            <a:xfrm>
              <a:off x="4968" y="205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989" name="Line 207"/>
            <p:cNvSpPr>
              <a:spLocks noChangeShapeType="1"/>
            </p:cNvSpPr>
            <p:nvPr/>
          </p:nvSpPr>
          <p:spPr bwMode="auto">
            <a:xfrm>
              <a:off x="5029"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990" name="Line 208"/>
            <p:cNvSpPr>
              <a:spLocks noChangeShapeType="1"/>
            </p:cNvSpPr>
            <p:nvPr/>
          </p:nvSpPr>
          <p:spPr bwMode="auto">
            <a:xfrm>
              <a:off x="5091"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991" name="Line 209"/>
            <p:cNvSpPr>
              <a:spLocks noChangeShapeType="1"/>
            </p:cNvSpPr>
            <p:nvPr/>
          </p:nvSpPr>
          <p:spPr bwMode="auto">
            <a:xfrm>
              <a:off x="5153"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992" name="Line 210"/>
            <p:cNvSpPr>
              <a:spLocks noChangeShapeType="1"/>
            </p:cNvSpPr>
            <p:nvPr/>
          </p:nvSpPr>
          <p:spPr bwMode="auto">
            <a:xfrm>
              <a:off x="5215"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993" name="Line 211"/>
            <p:cNvSpPr>
              <a:spLocks noChangeShapeType="1"/>
            </p:cNvSpPr>
            <p:nvPr/>
          </p:nvSpPr>
          <p:spPr bwMode="auto">
            <a:xfrm>
              <a:off x="5277"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994" name="Line 212"/>
            <p:cNvSpPr>
              <a:spLocks noChangeShapeType="1"/>
            </p:cNvSpPr>
            <p:nvPr/>
          </p:nvSpPr>
          <p:spPr bwMode="auto">
            <a:xfrm>
              <a:off x="5339" y="205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995" name="Line 213"/>
            <p:cNvSpPr>
              <a:spLocks noChangeShapeType="1"/>
            </p:cNvSpPr>
            <p:nvPr/>
          </p:nvSpPr>
          <p:spPr bwMode="auto">
            <a:xfrm>
              <a:off x="5401" y="205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996" name="Line 214"/>
            <p:cNvSpPr>
              <a:spLocks noChangeShapeType="1"/>
            </p:cNvSpPr>
            <p:nvPr/>
          </p:nvSpPr>
          <p:spPr bwMode="auto">
            <a:xfrm>
              <a:off x="5462" y="205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997" name="Line 215"/>
            <p:cNvSpPr>
              <a:spLocks noChangeShapeType="1"/>
            </p:cNvSpPr>
            <p:nvPr/>
          </p:nvSpPr>
          <p:spPr bwMode="auto">
            <a:xfrm>
              <a:off x="5524" y="2055"/>
              <a:ext cx="31"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998" name="Line 216"/>
            <p:cNvSpPr>
              <a:spLocks noChangeShapeType="1"/>
            </p:cNvSpPr>
            <p:nvPr/>
          </p:nvSpPr>
          <p:spPr bwMode="auto">
            <a:xfrm>
              <a:off x="1320"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999" name="Line 217"/>
            <p:cNvSpPr>
              <a:spLocks noChangeShapeType="1"/>
            </p:cNvSpPr>
            <p:nvPr/>
          </p:nvSpPr>
          <p:spPr bwMode="auto">
            <a:xfrm>
              <a:off x="1382" y="248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00" name="Line 218"/>
            <p:cNvSpPr>
              <a:spLocks noChangeShapeType="1"/>
            </p:cNvSpPr>
            <p:nvPr/>
          </p:nvSpPr>
          <p:spPr bwMode="auto">
            <a:xfrm>
              <a:off x="1444" y="248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01" name="Line 219"/>
            <p:cNvSpPr>
              <a:spLocks noChangeShapeType="1"/>
            </p:cNvSpPr>
            <p:nvPr/>
          </p:nvSpPr>
          <p:spPr bwMode="auto">
            <a:xfrm>
              <a:off x="1505"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02" name="Line 220"/>
            <p:cNvSpPr>
              <a:spLocks noChangeShapeType="1"/>
            </p:cNvSpPr>
            <p:nvPr/>
          </p:nvSpPr>
          <p:spPr bwMode="auto">
            <a:xfrm>
              <a:off x="1567"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03" name="Line 221"/>
            <p:cNvSpPr>
              <a:spLocks noChangeShapeType="1"/>
            </p:cNvSpPr>
            <p:nvPr/>
          </p:nvSpPr>
          <p:spPr bwMode="auto">
            <a:xfrm>
              <a:off x="1629"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04" name="Line 222"/>
            <p:cNvSpPr>
              <a:spLocks noChangeShapeType="1"/>
            </p:cNvSpPr>
            <p:nvPr/>
          </p:nvSpPr>
          <p:spPr bwMode="auto">
            <a:xfrm>
              <a:off x="1691"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05" name="Line 223"/>
            <p:cNvSpPr>
              <a:spLocks noChangeShapeType="1"/>
            </p:cNvSpPr>
            <p:nvPr/>
          </p:nvSpPr>
          <p:spPr bwMode="auto">
            <a:xfrm>
              <a:off x="1753"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06" name="Line 224"/>
            <p:cNvSpPr>
              <a:spLocks noChangeShapeType="1"/>
            </p:cNvSpPr>
            <p:nvPr/>
          </p:nvSpPr>
          <p:spPr bwMode="auto">
            <a:xfrm>
              <a:off x="1815" y="248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07" name="Line 225"/>
            <p:cNvSpPr>
              <a:spLocks noChangeShapeType="1"/>
            </p:cNvSpPr>
            <p:nvPr/>
          </p:nvSpPr>
          <p:spPr bwMode="auto">
            <a:xfrm>
              <a:off x="1877" y="248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08" name="Line 226"/>
            <p:cNvSpPr>
              <a:spLocks noChangeShapeType="1"/>
            </p:cNvSpPr>
            <p:nvPr/>
          </p:nvSpPr>
          <p:spPr bwMode="auto">
            <a:xfrm>
              <a:off x="1938"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09" name="Line 227"/>
            <p:cNvSpPr>
              <a:spLocks noChangeShapeType="1"/>
            </p:cNvSpPr>
            <p:nvPr/>
          </p:nvSpPr>
          <p:spPr bwMode="auto">
            <a:xfrm>
              <a:off x="2000"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10" name="Line 228"/>
            <p:cNvSpPr>
              <a:spLocks noChangeShapeType="1"/>
            </p:cNvSpPr>
            <p:nvPr/>
          </p:nvSpPr>
          <p:spPr bwMode="auto">
            <a:xfrm>
              <a:off x="2062"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11" name="Line 229"/>
            <p:cNvSpPr>
              <a:spLocks noChangeShapeType="1"/>
            </p:cNvSpPr>
            <p:nvPr/>
          </p:nvSpPr>
          <p:spPr bwMode="auto">
            <a:xfrm>
              <a:off x="2124"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12" name="Line 230"/>
            <p:cNvSpPr>
              <a:spLocks noChangeShapeType="1"/>
            </p:cNvSpPr>
            <p:nvPr/>
          </p:nvSpPr>
          <p:spPr bwMode="auto">
            <a:xfrm>
              <a:off x="2186"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13" name="Line 231"/>
            <p:cNvSpPr>
              <a:spLocks noChangeShapeType="1"/>
            </p:cNvSpPr>
            <p:nvPr/>
          </p:nvSpPr>
          <p:spPr bwMode="auto">
            <a:xfrm>
              <a:off x="2248" y="248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14" name="Line 232"/>
            <p:cNvSpPr>
              <a:spLocks noChangeShapeType="1"/>
            </p:cNvSpPr>
            <p:nvPr/>
          </p:nvSpPr>
          <p:spPr bwMode="auto">
            <a:xfrm>
              <a:off x="2310" y="248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15" name="Line 233"/>
            <p:cNvSpPr>
              <a:spLocks noChangeShapeType="1"/>
            </p:cNvSpPr>
            <p:nvPr/>
          </p:nvSpPr>
          <p:spPr bwMode="auto">
            <a:xfrm>
              <a:off x="2371"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16" name="Line 234"/>
            <p:cNvSpPr>
              <a:spLocks noChangeShapeType="1"/>
            </p:cNvSpPr>
            <p:nvPr/>
          </p:nvSpPr>
          <p:spPr bwMode="auto">
            <a:xfrm>
              <a:off x="2433"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17" name="Line 235"/>
            <p:cNvSpPr>
              <a:spLocks noChangeShapeType="1"/>
            </p:cNvSpPr>
            <p:nvPr/>
          </p:nvSpPr>
          <p:spPr bwMode="auto">
            <a:xfrm>
              <a:off x="2495"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18" name="Line 236"/>
            <p:cNvSpPr>
              <a:spLocks noChangeShapeType="1"/>
            </p:cNvSpPr>
            <p:nvPr/>
          </p:nvSpPr>
          <p:spPr bwMode="auto">
            <a:xfrm>
              <a:off x="2557"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19" name="Line 237"/>
            <p:cNvSpPr>
              <a:spLocks noChangeShapeType="1"/>
            </p:cNvSpPr>
            <p:nvPr/>
          </p:nvSpPr>
          <p:spPr bwMode="auto">
            <a:xfrm>
              <a:off x="2619" y="248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20" name="Line 238"/>
            <p:cNvSpPr>
              <a:spLocks noChangeShapeType="1"/>
            </p:cNvSpPr>
            <p:nvPr/>
          </p:nvSpPr>
          <p:spPr bwMode="auto">
            <a:xfrm>
              <a:off x="2681" y="248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21" name="Line 239"/>
            <p:cNvSpPr>
              <a:spLocks noChangeShapeType="1"/>
            </p:cNvSpPr>
            <p:nvPr/>
          </p:nvSpPr>
          <p:spPr bwMode="auto">
            <a:xfrm>
              <a:off x="2743" y="248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22" name="Line 240"/>
            <p:cNvSpPr>
              <a:spLocks noChangeShapeType="1"/>
            </p:cNvSpPr>
            <p:nvPr/>
          </p:nvSpPr>
          <p:spPr bwMode="auto">
            <a:xfrm>
              <a:off x="2804"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23" name="Line 241"/>
            <p:cNvSpPr>
              <a:spLocks noChangeShapeType="1"/>
            </p:cNvSpPr>
            <p:nvPr/>
          </p:nvSpPr>
          <p:spPr bwMode="auto">
            <a:xfrm>
              <a:off x="2866"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24" name="Line 242"/>
            <p:cNvSpPr>
              <a:spLocks noChangeShapeType="1"/>
            </p:cNvSpPr>
            <p:nvPr/>
          </p:nvSpPr>
          <p:spPr bwMode="auto">
            <a:xfrm>
              <a:off x="2928"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25" name="Line 243"/>
            <p:cNvSpPr>
              <a:spLocks noChangeShapeType="1"/>
            </p:cNvSpPr>
            <p:nvPr/>
          </p:nvSpPr>
          <p:spPr bwMode="auto">
            <a:xfrm>
              <a:off x="2990"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26" name="Line 244"/>
            <p:cNvSpPr>
              <a:spLocks noChangeShapeType="1"/>
            </p:cNvSpPr>
            <p:nvPr/>
          </p:nvSpPr>
          <p:spPr bwMode="auto">
            <a:xfrm>
              <a:off x="3052" y="248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27" name="Line 245"/>
            <p:cNvSpPr>
              <a:spLocks noChangeShapeType="1"/>
            </p:cNvSpPr>
            <p:nvPr/>
          </p:nvSpPr>
          <p:spPr bwMode="auto">
            <a:xfrm>
              <a:off x="3112" y="2485"/>
              <a:ext cx="34"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28" name="Line 246"/>
            <p:cNvSpPr>
              <a:spLocks noChangeShapeType="1"/>
            </p:cNvSpPr>
            <p:nvPr/>
          </p:nvSpPr>
          <p:spPr bwMode="auto">
            <a:xfrm>
              <a:off x="3174" y="2485"/>
              <a:ext cx="34"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29" name="Line 247"/>
            <p:cNvSpPr>
              <a:spLocks noChangeShapeType="1"/>
            </p:cNvSpPr>
            <p:nvPr/>
          </p:nvSpPr>
          <p:spPr bwMode="auto">
            <a:xfrm>
              <a:off x="3236" y="2485"/>
              <a:ext cx="34"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30" name="Line 248"/>
            <p:cNvSpPr>
              <a:spLocks noChangeShapeType="1"/>
            </p:cNvSpPr>
            <p:nvPr/>
          </p:nvSpPr>
          <p:spPr bwMode="auto">
            <a:xfrm>
              <a:off x="3299"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31" name="Line 249"/>
            <p:cNvSpPr>
              <a:spLocks noChangeShapeType="1"/>
            </p:cNvSpPr>
            <p:nvPr/>
          </p:nvSpPr>
          <p:spPr bwMode="auto">
            <a:xfrm>
              <a:off x="3361"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32" name="Line 250"/>
            <p:cNvSpPr>
              <a:spLocks noChangeShapeType="1"/>
            </p:cNvSpPr>
            <p:nvPr/>
          </p:nvSpPr>
          <p:spPr bwMode="auto">
            <a:xfrm>
              <a:off x="3421" y="2485"/>
              <a:ext cx="35"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33" name="Line 251"/>
            <p:cNvSpPr>
              <a:spLocks noChangeShapeType="1"/>
            </p:cNvSpPr>
            <p:nvPr/>
          </p:nvSpPr>
          <p:spPr bwMode="auto">
            <a:xfrm>
              <a:off x="3483" y="2485"/>
              <a:ext cx="34"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34" name="Line 252"/>
            <p:cNvSpPr>
              <a:spLocks noChangeShapeType="1"/>
            </p:cNvSpPr>
            <p:nvPr/>
          </p:nvSpPr>
          <p:spPr bwMode="auto">
            <a:xfrm>
              <a:off x="3545" y="2485"/>
              <a:ext cx="34"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35" name="Line 253"/>
            <p:cNvSpPr>
              <a:spLocks noChangeShapeType="1"/>
            </p:cNvSpPr>
            <p:nvPr/>
          </p:nvSpPr>
          <p:spPr bwMode="auto">
            <a:xfrm>
              <a:off x="3607" y="2485"/>
              <a:ext cx="34"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36" name="Line 254"/>
            <p:cNvSpPr>
              <a:spLocks noChangeShapeType="1"/>
            </p:cNvSpPr>
            <p:nvPr/>
          </p:nvSpPr>
          <p:spPr bwMode="auto">
            <a:xfrm>
              <a:off x="3669" y="2485"/>
              <a:ext cx="34"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37" name="Line 255"/>
            <p:cNvSpPr>
              <a:spLocks noChangeShapeType="1"/>
            </p:cNvSpPr>
            <p:nvPr/>
          </p:nvSpPr>
          <p:spPr bwMode="auto">
            <a:xfrm>
              <a:off x="3731" y="2485"/>
              <a:ext cx="34"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38" name="Line 256"/>
            <p:cNvSpPr>
              <a:spLocks noChangeShapeType="1"/>
            </p:cNvSpPr>
            <p:nvPr/>
          </p:nvSpPr>
          <p:spPr bwMode="auto">
            <a:xfrm>
              <a:off x="3792" y="2485"/>
              <a:ext cx="35"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39" name="Line 257"/>
            <p:cNvSpPr>
              <a:spLocks noChangeShapeType="1"/>
            </p:cNvSpPr>
            <p:nvPr/>
          </p:nvSpPr>
          <p:spPr bwMode="auto">
            <a:xfrm>
              <a:off x="3854" y="2485"/>
              <a:ext cx="35"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40" name="Line 258"/>
            <p:cNvSpPr>
              <a:spLocks noChangeShapeType="1"/>
            </p:cNvSpPr>
            <p:nvPr/>
          </p:nvSpPr>
          <p:spPr bwMode="auto">
            <a:xfrm>
              <a:off x="3916"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41" name="Line 259"/>
            <p:cNvSpPr>
              <a:spLocks noChangeShapeType="1"/>
            </p:cNvSpPr>
            <p:nvPr/>
          </p:nvSpPr>
          <p:spPr bwMode="auto">
            <a:xfrm>
              <a:off x="3978"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42" name="Line 260"/>
            <p:cNvSpPr>
              <a:spLocks noChangeShapeType="1"/>
            </p:cNvSpPr>
            <p:nvPr/>
          </p:nvSpPr>
          <p:spPr bwMode="auto">
            <a:xfrm>
              <a:off x="4040" y="248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43" name="Line 261"/>
            <p:cNvSpPr>
              <a:spLocks noChangeShapeType="1"/>
            </p:cNvSpPr>
            <p:nvPr/>
          </p:nvSpPr>
          <p:spPr bwMode="auto">
            <a:xfrm>
              <a:off x="4102" y="248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44" name="Line 262"/>
            <p:cNvSpPr>
              <a:spLocks noChangeShapeType="1"/>
            </p:cNvSpPr>
            <p:nvPr/>
          </p:nvSpPr>
          <p:spPr bwMode="auto">
            <a:xfrm>
              <a:off x="4163"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45" name="Line 263"/>
            <p:cNvSpPr>
              <a:spLocks noChangeShapeType="1"/>
            </p:cNvSpPr>
            <p:nvPr/>
          </p:nvSpPr>
          <p:spPr bwMode="auto">
            <a:xfrm>
              <a:off x="4225"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46" name="Line 264"/>
            <p:cNvSpPr>
              <a:spLocks noChangeShapeType="1"/>
            </p:cNvSpPr>
            <p:nvPr/>
          </p:nvSpPr>
          <p:spPr bwMode="auto">
            <a:xfrm>
              <a:off x="4287"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47" name="Line 265"/>
            <p:cNvSpPr>
              <a:spLocks noChangeShapeType="1"/>
            </p:cNvSpPr>
            <p:nvPr/>
          </p:nvSpPr>
          <p:spPr bwMode="auto">
            <a:xfrm>
              <a:off x="4349"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48" name="Line 266"/>
            <p:cNvSpPr>
              <a:spLocks noChangeShapeType="1"/>
            </p:cNvSpPr>
            <p:nvPr/>
          </p:nvSpPr>
          <p:spPr bwMode="auto">
            <a:xfrm>
              <a:off x="4411"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49" name="Line 267"/>
            <p:cNvSpPr>
              <a:spLocks noChangeShapeType="1"/>
            </p:cNvSpPr>
            <p:nvPr/>
          </p:nvSpPr>
          <p:spPr bwMode="auto">
            <a:xfrm>
              <a:off x="4473" y="248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50" name="Line 268"/>
            <p:cNvSpPr>
              <a:spLocks noChangeShapeType="1"/>
            </p:cNvSpPr>
            <p:nvPr/>
          </p:nvSpPr>
          <p:spPr bwMode="auto">
            <a:xfrm>
              <a:off x="4535" y="248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51" name="Line 269"/>
            <p:cNvSpPr>
              <a:spLocks noChangeShapeType="1"/>
            </p:cNvSpPr>
            <p:nvPr/>
          </p:nvSpPr>
          <p:spPr bwMode="auto">
            <a:xfrm>
              <a:off x="4596"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52" name="Line 270"/>
            <p:cNvSpPr>
              <a:spLocks noChangeShapeType="1"/>
            </p:cNvSpPr>
            <p:nvPr/>
          </p:nvSpPr>
          <p:spPr bwMode="auto">
            <a:xfrm>
              <a:off x="4658"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53" name="Line 271"/>
            <p:cNvSpPr>
              <a:spLocks noChangeShapeType="1"/>
            </p:cNvSpPr>
            <p:nvPr/>
          </p:nvSpPr>
          <p:spPr bwMode="auto">
            <a:xfrm>
              <a:off x="4720"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54" name="Line 272"/>
            <p:cNvSpPr>
              <a:spLocks noChangeShapeType="1"/>
            </p:cNvSpPr>
            <p:nvPr/>
          </p:nvSpPr>
          <p:spPr bwMode="auto">
            <a:xfrm>
              <a:off x="4782"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55" name="Line 273"/>
            <p:cNvSpPr>
              <a:spLocks noChangeShapeType="1"/>
            </p:cNvSpPr>
            <p:nvPr/>
          </p:nvSpPr>
          <p:spPr bwMode="auto">
            <a:xfrm>
              <a:off x="4844"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56" name="Line 274"/>
            <p:cNvSpPr>
              <a:spLocks noChangeShapeType="1"/>
            </p:cNvSpPr>
            <p:nvPr/>
          </p:nvSpPr>
          <p:spPr bwMode="auto">
            <a:xfrm>
              <a:off x="4906" y="248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57" name="Line 275"/>
            <p:cNvSpPr>
              <a:spLocks noChangeShapeType="1"/>
            </p:cNvSpPr>
            <p:nvPr/>
          </p:nvSpPr>
          <p:spPr bwMode="auto">
            <a:xfrm>
              <a:off x="4968" y="248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58" name="Line 276"/>
            <p:cNvSpPr>
              <a:spLocks noChangeShapeType="1"/>
            </p:cNvSpPr>
            <p:nvPr/>
          </p:nvSpPr>
          <p:spPr bwMode="auto">
            <a:xfrm>
              <a:off x="5029"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59" name="Line 277"/>
            <p:cNvSpPr>
              <a:spLocks noChangeShapeType="1"/>
            </p:cNvSpPr>
            <p:nvPr/>
          </p:nvSpPr>
          <p:spPr bwMode="auto">
            <a:xfrm>
              <a:off x="5091"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60" name="Line 278"/>
            <p:cNvSpPr>
              <a:spLocks noChangeShapeType="1"/>
            </p:cNvSpPr>
            <p:nvPr/>
          </p:nvSpPr>
          <p:spPr bwMode="auto">
            <a:xfrm>
              <a:off x="5153"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61" name="Line 279"/>
            <p:cNvSpPr>
              <a:spLocks noChangeShapeType="1"/>
            </p:cNvSpPr>
            <p:nvPr/>
          </p:nvSpPr>
          <p:spPr bwMode="auto">
            <a:xfrm>
              <a:off x="5215"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62" name="Line 280"/>
            <p:cNvSpPr>
              <a:spLocks noChangeShapeType="1"/>
            </p:cNvSpPr>
            <p:nvPr/>
          </p:nvSpPr>
          <p:spPr bwMode="auto">
            <a:xfrm>
              <a:off x="5277"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63" name="Line 281"/>
            <p:cNvSpPr>
              <a:spLocks noChangeShapeType="1"/>
            </p:cNvSpPr>
            <p:nvPr/>
          </p:nvSpPr>
          <p:spPr bwMode="auto">
            <a:xfrm>
              <a:off x="5339" y="248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64" name="Line 282"/>
            <p:cNvSpPr>
              <a:spLocks noChangeShapeType="1"/>
            </p:cNvSpPr>
            <p:nvPr/>
          </p:nvSpPr>
          <p:spPr bwMode="auto">
            <a:xfrm>
              <a:off x="5401" y="2485"/>
              <a:ext cx="32"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65" name="Line 283"/>
            <p:cNvSpPr>
              <a:spLocks noChangeShapeType="1"/>
            </p:cNvSpPr>
            <p:nvPr/>
          </p:nvSpPr>
          <p:spPr bwMode="auto">
            <a:xfrm>
              <a:off x="5462" y="2485"/>
              <a:ext cx="33"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66" name="Line 284"/>
            <p:cNvSpPr>
              <a:spLocks noChangeShapeType="1"/>
            </p:cNvSpPr>
            <p:nvPr/>
          </p:nvSpPr>
          <p:spPr bwMode="auto">
            <a:xfrm>
              <a:off x="5524" y="2485"/>
              <a:ext cx="31" cy="0"/>
            </a:xfrm>
            <a:prstGeom prst="line">
              <a:avLst/>
            </a:prstGeom>
            <a:noFill/>
            <a:ln w="0">
              <a:solidFill>
                <a:srgbClr val="D0D0D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67" name="Freeform 285"/>
            <p:cNvSpPr>
              <a:spLocks/>
            </p:cNvSpPr>
            <p:nvPr/>
          </p:nvSpPr>
          <p:spPr bwMode="auto">
            <a:xfrm>
              <a:off x="1411" y="1194"/>
              <a:ext cx="3929" cy="226"/>
            </a:xfrm>
            <a:custGeom>
              <a:avLst/>
              <a:gdLst>
                <a:gd name="T0" fmla="*/ 0 w 2287"/>
                <a:gd name="T1" fmla="*/ 0 h 114"/>
                <a:gd name="T2" fmla="*/ 114 w 2287"/>
                <a:gd name="T3" fmla="*/ 0 h 114"/>
                <a:gd name="T4" fmla="*/ 155 w 2287"/>
                <a:gd name="T5" fmla="*/ 15 h 114"/>
                <a:gd name="T6" fmla="*/ 471 w 2287"/>
                <a:gd name="T7" fmla="*/ 31 h 114"/>
                <a:gd name="T8" fmla="*/ 869 w 2287"/>
                <a:gd name="T9" fmla="*/ 46 h 114"/>
                <a:gd name="T10" fmla="*/ 890 w 2287"/>
                <a:gd name="T11" fmla="*/ 61 h 114"/>
                <a:gd name="T12" fmla="*/ 936 w 2287"/>
                <a:gd name="T13" fmla="*/ 61 h 114"/>
                <a:gd name="T14" fmla="*/ 941 w 2287"/>
                <a:gd name="T15" fmla="*/ 61 h 114"/>
                <a:gd name="T16" fmla="*/ 1009 w 2287"/>
                <a:gd name="T17" fmla="*/ 61 h 114"/>
                <a:gd name="T18" fmla="*/ 1117 w 2287"/>
                <a:gd name="T19" fmla="*/ 77 h 114"/>
                <a:gd name="T20" fmla="*/ 1386 w 2287"/>
                <a:gd name="T21" fmla="*/ 77 h 114"/>
                <a:gd name="T22" fmla="*/ 1485 w 2287"/>
                <a:gd name="T23" fmla="*/ 94 h 114"/>
                <a:gd name="T24" fmla="*/ 1495 w 2287"/>
                <a:gd name="T25" fmla="*/ 94 h 114"/>
                <a:gd name="T26" fmla="*/ 1511 w 2287"/>
                <a:gd name="T27" fmla="*/ 94 h 114"/>
                <a:gd name="T28" fmla="*/ 1686 w 2287"/>
                <a:gd name="T29" fmla="*/ 94 h 114"/>
                <a:gd name="T30" fmla="*/ 1692 w 2287"/>
                <a:gd name="T31" fmla="*/ 94 h 114"/>
                <a:gd name="T32" fmla="*/ 1728 w 2287"/>
                <a:gd name="T33" fmla="*/ 94 h 114"/>
                <a:gd name="T34" fmla="*/ 1759 w 2287"/>
                <a:gd name="T35" fmla="*/ 94 h 114"/>
                <a:gd name="T36" fmla="*/ 1775 w 2287"/>
                <a:gd name="T37" fmla="*/ 94 h 114"/>
                <a:gd name="T38" fmla="*/ 1857 w 2287"/>
                <a:gd name="T39" fmla="*/ 94 h 114"/>
                <a:gd name="T40" fmla="*/ 1868 w 2287"/>
                <a:gd name="T41" fmla="*/ 94 h 114"/>
                <a:gd name="T42" fmla="*/ 1873 w 2287"/>
                <a:gd name="T43" fmla="*/ 114 h 114"/>
                <a:gd name="T44" fmla="*/ 1878 w 2287"/>
                <a:gd name="T45" fmla="*/ 114 h 114"/>
                <a:gd name="T46" fmla="*/ 1888 w 2287"/>
                <a:gd name="T47" fmla="*/ 114 h 114"/>
                <a:gd name="T48" fmla="*/ 1919 w 2287"/>
                <a:gd name="T49" fmla="*/ 114 h 114"/>
                <a:gd name="T50" fmla="*/ 1940 w 2287"/>
                <a:gd name="T51" fmla="*/ 114 h 114"/>
                <a:gd name="T52" fmla="*/ 1956 w 2287"/>
                <a:gd name="T53" fmla="*/ 114 h 114"/>
                <a:gd name="T54" fmla="*/ 1961 w 2287"/>
                <a:gd name="T55" fmla="*/ 114 h 114"/>
                <a:gd name="T56" fmla="*/ 1966 w 2287"/>
                <a:gd name="T57" fmla="*/ 114 h 114"/>
                <a:gd name="T58" fmla="*/ 2023 w 2287"/>
                <a:gd name="T59" fmla="*/ 114 h 114"/>
                <a:gd name="T60" fmla="*/ 2033 w 2287"/>
                <a:gd name="T61" fmla="*/ 114 h 114"/>
                <a:gd name="T62" fmla="*/ 2064 w 2287"/>
                <a:gd name="T63" fmla="*/ 114 h 114"/>
                <a:gd name="T64" fmla="*/ 2080 w 2287"/>
                <a:gd name="T65" fmla="*/ 114 h 114"/>
                <a:gd name="T66" fmla="*/ 2147 w 2287"/>
                <a:gd name="T67" fmla="*/ 114 h 114"/>
                <a:gd name="T68" fmla="*/ 2173 w 2287"/>
                <a:gd name="T69" fmla="*/ 114 h 114"/>
                <a:gd name="T70" fmla="*/ 2209 w 2287"/>
                <a:gd name="T71" fmla="*/ 114 h 114"/>
                <a:gd name="T72" fmla="*/ 2235 w 2287"/>
                <a:gd name="T73" fmla="*/ 114 h 114"/>
                <a:gd name="T74" fmla="*/ 2287 w 2287"/>
                <a:gd name="T7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287" h="114">
                  <a:moveTo>
                    <a:pt x="0" y="0"/>
                  </a:moveTo>
                  <a:lnTo>
                    <a:pt x="0" y="0"/>
                  </a:lnTo>
                  <a:lnTo>
                    <a:pt x="0" y="0"/>
                  </a:lnTo>
                  <a:lnTo>
                    <a:pt x="114" y="0"/>
                  </a:lnTo>
                  <a:lnTo>
                    <a:pt x="114" y="15"/>
                  </a:lnTo>
                  <a:lnTo>
                    <a:pt x="155" y="15"/>
                  </a:lnTo>
                  <a:lnTo>
                    <a:pt x="155" y="31"/>
                  </a:lnTo>
                  <a:lnTo>
                    <a:pt x="471" y="31"/>
                  </a:lnTo>
                  <a:lnTo>
                    <a:pt x="471" y="46"/>
                  </a:lnTo>
                  <a:lnTo>
                    <a:pt x="869" y="46"/>
                  </a:lnTo>
                  <a:lnTo>
                    <a:pt x="869" y="61"/>
                  </a:lnTo>
                  <a:lnTo>
                    <a:pt x="890" y="61"/>
                  </a:lnTo>
                  <a:lnTo>
                    <a:pt x="890" y="61"/>
                  </a:lnTo>
                  <a:lnTo>
                    <a:pt x="936" y="61"/>
                  </a:lnTo>
                  <a:lnTo>
                    <a:pt x="936" y="61"/>
                  </a:lnTo>
                  <a:lnTo>
                    <a:pt x="941" y="61"/>
                  </a:lnTo>
                  <a:lnTo>
                    <a:pt x="941" y="61"/>
                  </a:lnTo>
                  <a:lnTo>
                    <a:pt x="1009" y="61"/>
                  </a:lnTo>
                  <a:lnTo>
                    <a:pt x="1009" y="77"/>
                  </a:lnTo>
                  <a:lnTo>
                    <a:pt x="1117" y="77"/>
                  </a:lnTo>
                  <a:lnTo>
                    <a:pt x="1117" y="77"/>
                  </a:lnTo>
                  <a:lnTo>
                    <a:pt x="1386" y="77"/>
                  </a:lnTo>
                  <a:lnTo>
                    <a:pt x="1386" y="94"/>
                  </a:lnTo>
                  <a:lnTo>
                    <a:pt x="1485" y="94"/>
                  </a:lnTo>
                  <a:lnTo>
                    <a:pt x="1485" y="94"/>
                  </a:lnTo>
                  <a:lnTo>
                    <a:pt x="1495" y="94"/>
                  </a:lnTo>
                  <a:lnTo>
                    <a:pt x="1495" y="94"/>
                  </a:lnTo>
                  <a:lnTo>
                    <a:pt x="1511" y="94"/>
                  </a:lnTo>
                  <a:lnTo>
                    <a:pt x="1511" y="94"/>
                  </a:lnTo>
                  <a:lnTo>
                    <a:pt x="1686" y="94"/>
                  </a:lnTo>
                  <a:lnTo>
                    <a:pt x="1686" y="94"/>
                  </a:lnTo>
                  <a:lnTo>
                    <a:pt x="1692" y="94"/>
                  </a:lnTo>
                  <a:lnTo>
                    <a:pt x="1692" y="94"/>
                  </a:lnTo>
                  <a:lnTo>
                    <a:pt x="1728" y="94"/>
                  </a:lnTo>
                  <a:lnTo>
                    <a:pt x="1728" y="94"/>
                  </a:lnTo>
                  <a:lnTo>
                    <a:pt x="1759" y="94"/>
                  </a:lnTo>
                  <a:lnTo>
                    <a:pt x="1759" y="94"/>
                  </a:lnTo>
                  <a:lnTo>
                    <a:pt x="1775" y="94"/>
                  </a:lnTo>
                  <a:lnTo>
                    <a:pt x="1775" y="94"/>
                  </a:lnTo>
                  <a:lnTo>
                    <a:pt x="1857" y="94"/>
                  </a:lnTo>
                  <a:lnTo>
                    <a:pt x="1857" y="94"/>
                  </a:lnTo>
                  <a:lnTo>
                    <a:pt x="1868" y="94"/>
                  </a:lnTo>
                  <a:lnTo>
                    <a:pt x="1868" y="114"/>
                  </a:lnTo>
                  <a:lnTo>
                    <a:pt x="1873" y="114"/>
                  </a:lnTo>
                  <a:lnTo>
                    <a:pt x="1873" y="114"/>
                  </a:lnTo>
                  <a:lnTo>
                    <a:pt x="1878" y="114"/>
                  </a:lnTo>
                  <a:lnTo>
                    <a:pt x="1878" y="114"/>
                  </a:lnTo>
                  <a:lnTo>
                    <a:pt x="1888" y="114"/>
                  </a:lnTo>
                  <a:lnTo>
                    <a:pt x="1888" y="114"/>
                  </a:lnTo>
                  <a:lnTo>
                    <a:pt x="1919" y="114"/>
                  </a:lnTo>
                  <a:lnTo>
                    <a:pt x="1919" y="114"/>
                  </a:lnTo>
                  <a:lnTo>
                    <a:pt x="1940" y="114"/>
                  </a:lnTo>
                  <a:lnTo>
                    <a:pt x="1940" y="114"/>
                  </a:lnTo>
                  <a:lnTo>
                    <a:pt x="1956" y="114"/>
                  </a:lnTo>
                  <a:lnTo>
                    <a:pt x="1956" y="114"/>
                  </a:lnTo>
                  <a:lnTo>
                    <a:pt x="1961" y="114"/>
                  </a:lnTo>
                  <a:lnTo>
                    <a:pt x="1961" y="114"/>
                  </a:lnTo>
                  <a:lnTo>
                    <a:pt x="1966" y="114"/>
                  </a:lnTo>
                  <a:lnTo>
                    <a:pt x="1966" y="114"/>
                  </a:lnTo>
                  <a:lnTo>
                    <a:pt x="2023" y="114"/>
                  </a:lnTo>
                  <a:lnTo>
                    <a:pt x="2023" y="114"/>
                  </a:lnTo>
                  <a:lnTo>
                    <a:pt x="2033" y="114"/>
                  </a:lnTo>
                  <a:lnTo>
                    <a:pt x="2033" y="114"/>
                  </a:lnTo>
                  <a:lnTo>
                    <a:pt x="2064" y="114"/>
                  </a:lnTo>
                  <a:lnTo>
                    <a:pt x="2064" y="114"/>
                  </a:lnTo>
                  <a:lnTo>
                    <a:pt x="2080" y="114"/>
                  </a:lnTo>
                  <a:lnTo>
                    <a:pt x="2080" y="114"/>
                  </a:lnTo>
                  <a:lnTo>
                    <a:pt x="2147" y="114"/>
                  </a:lnTo>
                  <a:lnTo>
                    <a:pt x="2147" y="114"/>
                  </a:lnTo>
                  <a:lnTo>
                    <a:pt x="2173" y="114"/>
                  </a:lnTo>
                  <a:lnTo>
                    <a:pt x="2173" y="114"/>
                  </a:lnTo>
                  <a:lnTo>
                    <a:pt x="2209" y="114"/>
                  </a:lnTo>
                  <a:lnTo>
                    <a:pt x="2209" y="114"/>
                  </a:lnTo>
                  <a:lnTo>
                    <a:pt x="2235" y="114"/>
                  </a:lnTo>
                  <a:lnTo>
                    <a:pt x="2235" y="114"/>
                  </a:lnTo>
                  <a:lnTo>
                    <a:pt x="2287" y="114"/>
                  </a:lnTo>
                  <a:lnTo>
                    <a:pt x="2287" y="114"/>
                  </a:lnTo>
                </a:path>
              </a:pathLst>
            </a:custGeom>
            <a:noFill/>
            <a:ln w="31750">
              <a:solidFill>
                <a:srgbClr val="A21C4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68" name="Freeform 286"/>
            <p:cNvSpPr>
              <a:spLocks/>
            </p:cNvSpPr>
            <p:nvPr/>
          </p:nvSpPr>
          <p:spPr bwMode="auto">
            <a:xfrm>
              <a:off x="1411" y="1194"/>
              <a:ext cx="4045" cy="252"/>
            </a:xfrm>
            <a:custGeom>
              <a:avLst/>
              <a:gdLst>
                <a:gd name="T0" fmla="*/ 0 w 2354"/>
                <a:gd name="T1" fmla="*/ 0 h 127"/>
                <a:gd name="T2" fmla="*/ 15 w 2354"/>
                <a:gd name="T3" fmla="*/ 0 h 127"/>
                <a:gd name="T4" fmla="*/ 46 w 2354"/>
                <a:gd name="T5" fmla="*/ 8 h 127"/>
                <a:gd name="T6" fmla="*/ 119 w 2354"/>
                <a:gd name="T7" fmla="*/ 17 h 127"/>
                <a:gd name="T8" fmla="*/ 134 w 2354"/>
                <a:gd name="T9" fmla="*/ 25 h 127"/>
                <a:gd name="T10" fmla="*/ 238 w 2354"/>
                <a:gd name="T11" fmla="*/ 29 h 127"/>
                <a:gd name="T12" fmla="*/ 362 w 2354"/>
                <a:gd name="T13" fmla="*/ 37 h 127"/>
                <a:gd name="T14" fmla="*/ 450 w 2354"/>
                <a:gd name="T15" fmla="*/ 37 h 127"/>
                <a:gd name="T16" fmla="*/ 455 w 2354"/>
                <a:gd name="T17" fmla="*/ 45 h 127"/>
                <a:gd name="T18" fmla="*/ 471 w 2354"/>
                <a:gd name="T19" fmla="*/ 45 h 127"/>
                <a:gd name="T20" fmla="*/ 507 w 2354"/>
                <a:gd name="T21" fmla="*/ 49 h 127"/>
                <a:gd name="T22" fmla="*/ 569 w 2354"/>
                <a:gd name="T23" fmla="*/ 58 h 127"/>
                <a:gd name="T24" fmla="*/ 621 w 2354"/>
                <a:gd name="T25" fmla="*/ 66 h 127"/>
                <a:gd name="T26" fmla="*/ 652 w 2354"/>
                <a:gd name="T27" fmla="*/ 70 h 127"/>
                <a:gd name="T28" fmla="*/ 724 w 2354"/>
                <a:gd name="T29" fmla="*/ 74 h 127"/>
                <a:gd name="T30" fmla="*/ 905 w 2354"/>
                <a:gd name="T31" fmla="*/ 79 h 127"/>
                <a:gd name="T32" fmla="*/ 936 w 2354"/>
                <a:gd name="T33" fmla="*/ 91 h 127"/>
                <a:gd name="T34" fmla="*/ 1216 w 2354"/>
                <a:gd name="T35" fmla="*/ 99 h 127"/>
                <a:gd name="T36" fmla="*/ 1443 w 2354"/>
                <a:gd name="T37" fmla="*/ 104 h 127"/>
                <a:gd name="T38" fmla="*/ 1474 w 2354"/>
                <a:gd name="T39" fmla="*/ 104 h 127"/>
                <a:gd name="T40" fmla="*/ 1490 w 2354"/>
                <a:gd name="T41" fmla="*/ 112 h 127"/>
                <a:gd name="T42" fmla="*/ 1526 w 2354"/>
                <a:gd name="T43" fmla="*/ 112 h 127"/>
                <a:gd name="T44" fmla="*/ 1557 w 2354"/>
                <a:gd name="T45" fmla="*/ 112 h 127"/>
                <a:gd name="T46" fmla="*/ 1666 w 2354"/>
                <a:gd name="T47" fmla="*/ 116 h 127"/>
                <a:gd name="T48" fmla="*/ 1686 w 2354"/>
                <a:gd name="T49" fmla="*/ 116 h 127"/>
                <a:gd name="T50" fmla="*/ 1723 w 2354"/>
                <a:gd name="T51" fmla="*/ 121 h 127"/>
                <a:gd name="T52" fmla="*/ 1733 w 2354"/>
                <a:gd name="T53" fmla="*/ 121 h 127"/>
                <a:gd name="T54" fmla="*/ 1764 w 2354"/>
                <a:gd name="T55" fmla="*/ 121 h 127"/>
                <a:gd name="T56" fmla="*/ 1769 w 2354"/>
                <a:gd name="T57" fmla="*/ 121 h 127"/>
                <a:gd name="T58" fmla="*/ 1780 w 2354"/>
                <a:gd name="T59" fmla="*/ 121 h 127"/>
                <a:gd name="T60" fmla="*/ 1790 w 2354"/>
                <a:gd name="T61" fmla="*/ 121 h 127"/>
                <a:gd name="T62" fmla="*/ 1831 w 2354"/>
                <a:gd name="T63" fmla="*/ 121 h 127"/>
                <a:gd name="T64" fmla="*/ 1842 w 2354"/>
                <a:gd name="T65" fmla="*/ 121 h 127"/>
                <a:gd name="T66" fmla="*/ 1852 w 2354"/>
                <a:gd name="T67" fmla="*/ 121 h 127"/>
                <a:gd name="T68" fmla="*/ 1857 w 2354"/>
                <a:gd name="T69" fmla="*/ 121 h 127"/>
                <a:gd name="T70" fmla="*/ 1883 w 2354"/>
                <a:gd name="T71" fmla="*/ 121 h 127"/>
                <a:gd name="T72" fmla="*/ 1888 w 2354"/>
                <a:gd name="T73" fmla="*/ 121 h 127"/>
                <a:gd name="T74" fmla="*/ 1904 w 2354"/>
                <a:gd name="T75" fmla="*/ 121 h 127"/>
                <a:gd name="T76" fmla="*/ 1909 w 2354"/>
                <a:gd name="T77" fmla="*/ 121 h 127"/>
                <a:gd name="T78" fmla="*/ 1919 w 2354"/>
                <a:gd name="T79" fmla="*/ 121 h 127"/>
                <a:gd name="T80" fmla="*/ 1925 w 2354"/>
                <a:gd name="T81" fmla="*/ 121 h 127"/>
                <a:gd name="T82" fmla="*/ 1935 w 2354"/>
                <a:gd name="T83" fmla="*/ 121 h 127"/>
                <a:gd name="T84" fmla="*/ 1940 w 2354"/>
                <a:gd name="T85" fmla="*/ 121 h 127"/>
                <a:gd name="T86" fmla="*/ 1956 w 2354"/>
                <a:gd name="T87" fmla="*/ 121 h 127"/>
                <a:gd name="T88" fmla="*/ 1961 w 2354"/>
                <a:gd name="T89" fmla="*/ 121 h 127"/>
                <a:gd name="T90" fmla="*/ 1981 w 2354"/>
                <a:gd name="T91" fmla="*/ 121 h 127"/>
                <a:gd name="T92" fmla="*/ 1992 w 2354"/>
                <a:gd name="T93" fmla="*/ 121 h 127"/>
                <a:gd name="T94" fmla="*/ 2018 w 2354"/>
                <a:gd name="T95" fmla="*/ 121 h 127"/>
                <a:gd name="T96" fmla="*/ 2028 w 2354"/>
                <a:gd name="T97" fmla="*/ 121 h 127"/>
                <a:gd name="T98" fmla="*/ 2064 w 2354"/>
                <a:gd name="T99" fmla="*/ 127 h 127"/>
                <a:gd name="T100" fmla="*/ 2095 w 2354"/>
                <a:gd name="T101" fmla="*/ 127 h 127"/>
                <a:gd name="T102" fmla="*/ 2106 w 2354"/>
                <a:gd name="T103" fmla="*/ 127 h 127"/>
                <a:gd name="T104" fmla="*/ 2147 w 2354"/>
                <a:gd name="T105" fmla="*/ 127 h 127"/>
                <a:gd name="T106" fmla="*/ 2178 w 2354"/>
                <a:gd name="T107" fmla="*/ 127 h 127"/>
                <a:gd name="T108" fmla="*/ 2183 w 2354"/>
                <a:gd name="T109" fmla="*/ 127 h 127"/>
                <a:gd name="T110" fmla="*/ 2214 w 2354"/>
                <a:gd name="T111" fmla="*/ 127 h 127"/>
                <a:gd name="T112" fmla="*/ 2219 w 2354"/>
                <a:gd name="T113" fmla="*/ 127 h 127"/>
                <a:gd name="T114" fmla="*/ 2256 w 2354"/>
                <a:gd name="T115" fmla="*/ 127 h 127"/>
                <a:gd name="T116" fmla="*/ 2271 w 2354"/>
                <a:gd name="T117" fmla="*/ 127 h 127"/>
                <a:gd name="T118" fmla="*/ 2282 w 2354"/>
                <a:gd name="T119" fmla="*/ 127 h 127"/>
                <a:gd name="T120" fmla="*/ 2302 w 2354"/>
                <a:gd name="T121" fmla="*/ 127 h 127"/>
                <a:gd name="T122" fmla="*/ 2318 w 2354"/>
                <a:gd name="T123" fmla="*/ 127 h 127"/>
                <a:gd name="T124" fmla="*/ 2349 w 2354"/>
                <a:gd name="T125" fmla="*/ 12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54" h="127">
                  <a:moveTo>
                    <a:pt x="0" y="0"/>
                  </a:moveTo>
                  <a:lnTo>
                    <a:pt x="0" y="0"/>
                  </a:lnTo>
                  <a:lnTo>
                    <a:pt x="0" y="0"/>
                  </a:lnTo>
                  <a:lnTo>
                    <a:pt x="5" y="0"/>
                  </a:lnTo>
                  <a:lnTo>
                    <a:pt x="5" y="0"/>
                  </a:lnTo>
                  <a:lnTo>
                    <a:pt x="15" y="0"/>
                  </a:lnTo>
                  <a:lnTo>
                    <a:pt x="15" y="4"/>
                  </a:lnTo>
                  <a:lnTo>
                    <a:pt x="46" y="4"/>
                  </a:lnTo>
                  <a:lnTo>
                    <a:pt x="46" y="8"/>
                  </a:lnTo>
                  <a:lnTo>
                    <a:pt x="108" y="8"/>
                  </a:lnTo>
                  <a:lnTo>
                    <a:pt x="108" y="17"/>
                  </a:lnTo>
                  <a:lnTo>
                    <a:pt x="119" y="17"/>
                  </a:lnTo>
                  <a:lnTo>
                    <a:pt x="119" y="21"/>
                  </a:lnTo>
                  <a:lnTo>
                    <a:pt x="134" y="21"/>
                  </a:lnTo>
                  <a:lnTo>
                    <a:pt x="134" y="25"/>
                  </a:lnTo>
                  <a:lnTo>
                    <a:pt x="170" y="25"/>
                  </a:lnTo>
                  <a:lnTo>
                    <a:pt x="170" y="29"/>
                  </a:lnTo>
                  <a:lnTo>
                    <a:pt x="238" y="29"/>
                  </a:lnTo>
                  <a:lnTo>
                    <a:pt x="238" y="33"/>
                  </a:lnTo>
                  <a:lnTo>
                    <a:pt x="362" y="33"/>
                  </a:lnTo>
                  <a:lnTo>
                    <a:pt x="362" y="37"/>
                  </a:lnTo>
                  <a:lnTo>
                    <a:pt x="398" y="37"/>
                  </a:lnTo>
                  <a:lnTo>
                    <a:pt x="398" y="37"/>
                  </a:lnTo>
                  <a:lnTo>
                    <a:pt x="450" y="37"/>
                  </a:lnTo>
                  <a:lnTo>
                    <a:pt x="450" y="41"/>
                  </a:lnTo>
                  <a:lnTo>
                    <a:pt x="455" y="41"/>
                  </a:lnTo>
                  <a:lnTo>
                    <a:pt x="455" y="45"/>
                  </a:lnTo>
                  <a:lnTo>
                    <a:pt x="465" y="45"/>
                  </a:lnTo>
                  <a:lnTo>
                    <a:pt x="465" y="45"/>
                  </a:lnTo>
                  <a:lnTo>
                    <a:pt x="471" y="45"/>
                  </a:lnTo>
                  <a:lnTo>
                    <a:pt x="471" y="49"/>
                  </a:lnTo>
                  <a:lnTo>
                    <a:pt x="507" y="49"/>
                  </a:lnTo>
                  <a:lnTo>
                    <a:pt x="507" y="49"/>
                  </a:lnTo>
                  <a:lnTo>
                    <a:pt x="543" y="49"/>
                  </a:lnTo>
                  <a:lnTo>
                    <a:pt x="543" y="58"/>
                  </a:lnTo>
                  <a:lnTo>
                    <a:pt x="569" y="58"/>
                  </a:lnTo>
                  <a:lnTo>
                    <a:pt x="569" y="62"/>
                  </a:lnTo>
                  <a:lnTo>
                    <a:pt x="621" y="62"/>
                  </a:lnTo>
                  <a:lnTo>
                    <a:pt x="621" y="66"/>
                  </a:lnTo>
                  <a:lnTo>
                    <a:pt x="631" y="66"/>
                  </a:lnTo>
                  <a:lnTo>
                    <a:pt x="631" y="70"/>
                  </a:lnTo>
                  <a:lnTo>
                    <a:pt x="652" y="70"/>
                  </a:lnTo>
                  <a:lnTo>
                    <a:pt x="652" y="74"/>
                  </a:lnTo>
                  <a:lnTo>
                    <a:pt x="724" y="74"/>
                  </a:lnTo>
                  <a:lnTo>
                    <a:pt x="724" y="74"/>
                  </a:lnTo>
                  <a:lnTo>
                    <a:pt x="869" y="74"/>
                  </a:lnTo>
                  <a:lnTo>
                    <a:pt x="869" y="79"/>
                  </a:lnTo>
                  <a:lnTo>
                    <a:pt x="905" y="79"/>
                  </a:lnTo>
                  <a:lnTo>
                    <a:pt x="905" y="87"/>
                  </a:lnTo>
                  <a:lnTo>
                    <a:pt x="936" y="87"/>
                  </a:lnTo>
                  <a:lnTo>
                    <a:pt x="936" y="91"/>
                  </a:lnTo>
                  <a:lnTo>
                    <a:pt x="1035" y="91"/>
                  </a:lnTo>
                  <a:lnTo>
                    <a:pt x="1035" y="99"/>
                  </a:lnTo>
                  <a:lnTo>
                    <a:pt x="1216" y="99"/>
                  </a:lnTo>
                  <a:lnTo>
                    <a:pt x="1216" y="104"/>
                  </a:lnTo>
                  <a:lnTo>
                    <a:pt x="1443" y="104"/>
                  </a:lnTo>
                  <a:lnTo>
                    <a:pt x="1443" y="104"/>
                  </a:lnTo>
                  <a:lnTo>
                    <a:pt x="1449" y="104"/>
                  </a:lnTo>
                  <a:lnTo>
                    <a:pt x="1449" y="104"/>
                  </a:lnTo>
                  <a:lnTo>
                    <a:pt x="1474" y="104"/>
                  </a:lnTo>
                  <a:lnTo>
                    <a:pt x="1474" y="108"/>
                  </a:lnTo>
                  <a:lnTo>
                    <a:pt x="1490" y="108"/>
                  </a:lnTo>
                  <a:lnTo>
                    <a:pt x="1490" y="112"/>
                  </a:lnTo>
                  <a:lnTo>
                    <a:pt x="1521" y="112"/>
                  </a:lnTo>
                  <a:lnTo>
                    <a:pt x="1521" y="112"/>
                  </a:lnTo>
                  <a:lnTo>
                    <a:pt x="1526" y="112"/>
                  </a:lnTo>
                  <a:lnTo>
                    <a:pt x="1526" y="112"/>
                  </a:lnTo>
                  <a:lnTo>
                    <a:pt x="1557" y="112"/>
                  </a:lnTo>
                  <a:lnTo>
                    <a:pt x="1557" y="112"/>
                  </a:lnTo>
                  <a:lnTo>
                    <a:pt x="1573" y="112"/>
                  </a:lnTo>
                  <a:lnTo>
                    <a:pt x="1573" y="116"/>
                  </a:lnTo>
                  <a:lnTo>
                    <a:pt x="1666" y="116"/>
                  </a:lnTo>
                  <a:lnTo>
                    <a:pt x="1666" y="116"/>
                  </a:lnTo>
                  <a:lnTo>
                    <a:pt x="1686" y="116"/>
                  </a:lnTo>
                  <a:lnTo>
                    <a:pt x="1686" y="116"/>
                  </a:lnTo>
                  <a:lnTo>
                    <a:pt x="1702" y="116"/>
                  </a:lnTo>
                  <a:lnTo>
                    <a:pt x="1702" y="121"/>
                  </a:lnTo>
                  <a:lnTo>
                    <a:pt x="1723" y="121"/>
                  </a:lnTo>
                  <a:lnTo>
                    <a:pt x="1723" y="121"/>
                  </a:lnTo>
                  <a:lnTo>
                    <a:pt x="1733" y="121"/>
                  </a:lnTo>
                  <a:lnTo>
                    <a:pt x="1733" y="121"/>
                  </a:lnTo>
                  <a:lnTo>
                    <a:pt x="1738" y="121"/>
                  </a:lnTo>
                  <a:lnTo>
                    <a:pt x="1738" y="121"/>
                  </a:lnTo>
                  <a:lnTo>
                    <a:pt x="1764" y="121"/>
                  </a:lnTo>
                  <a:lnTo>
                    <a:pt x="1764" y="121"/>
                  </a:lnTo>
                  <a:lnTo>
                    <a:pt x="1769" y="121"/>
                  </a:lnTo>
                  <a:lnTo>
                    <a:pt x="1769" y="121"/>
                  </a:lnTo>
                  <a:lnTo>
                    <a:pt x="1775" y="121"/>
                  </a:lnTo>
                  <a:lnTo>
                    <a:pt x="1775" y="121"/>
                  </a:lnTo>
                  <a:lnTo>
                    <a:pt x="1780" y="121"/>
                  </a:lnTo>
                  <a:lnTo>
                    <a:pt x="1780" y="121"/>
                  </a:lnTo>
                  <a:lnTo>
                    <a:pt x="1790" y="121"/>
                  </a:lnTo>
                  <a:lnTo>
                    <a:pt x="1790" y="121"/>
                  </a:lnTo>
                  <a:lnTo>
                    <a:pt x="1811" y="121"/>
                  </a:lnTo>
                  <a:lnTo>
                    <a:pt x="1811" y="121"/>
                  </a:lnTo>
                  <a:lnTo>
                    <a:pt x="1831" y="121"/>
                  </a:lnTo>
                  <a:lnTo>
                    <a:pt x="1831" y="121"/>
                  </a:lnTo>
                  <a:lnTo>
                    <a:pt x="1842" y="121"/>
                  </a:lnTo>
                  <a:lnTo>
                    <a:pt x="1842" y="121"/>
                  </a:lnTo>
                  <a:lnTo>
                    <a:pt x="1847" y="121"/>
                  </a:lnTo>
                  <a:lnTo>
                    <a:pt x="1847" y="121"/>
                  </a:lnTo>
                  <a:lnTo>
                    <a:pt x="1852" y="121"/>
                  </a:lnTo>
                  <a:lnTo>
                    <a:pt x="1852" y="121"/>
                  </a:lnTo>
                  <a:lnTo>
                    <a:pt x="1857" y="121"/>
                  </a:lnTo>
                  <a:lnTo>
                    <a:pt x="1857" y="121"/>
                  </a:lnTo>
                  <a:lnTo>
                    <a:pt x="1862" y="121"/>
                  </a:lnTo>
                  <a:lnTo>
                    <a:pt x="1862" y="121"/>
                  </a:lnTo>
                  <a:lnTo>
                    <a:pt x="1883" y="121"/>
                  </a:lnTo>
                  <a:lnTo>
                    <a:pt x="1883" y="121"/>
                  </a:lnTo>
                  <a:lnTo>
                    <a:pt x="1888" y="121"/>
                  </a:lnTo>
                  <a:lnTo>
                    <a:pt x="1888" y="121"/>
                  </a:lnTo>
                  <a:lnTo>
                    <a:pt x="1893" y="121"/>
                  </a:lnTo>
                  <a:lnTo>
                    <a:pt x="1893" y="121"/>
                  </a:lnTo>
                  <a:lnTo>
                    <a:pt x="1904" y="121"/>
                  </a:lnTo>
                  <a:lnTo>
                    <a:pt x="1904" y="121"/>
                  </a:lnTo>
                  <a:lnTo>
                    <a:pt x="1909" y="121"/>
                  </a:lnTo>
                  <a:lnTo>
                    <a:pt x="1909" y="121"/>
                  </a:lnTo>
                  <a:lnTo>
                    <a:pt x="1914" y="121"/>
                  </a:lnTo>
                  <a:lnTo>
                    <a:pt x="1914" y="121"/>
                  </a:lnTo>
                  <a:lnTo>
                    <a:pt x="1919" y="121"/>
                  </a:lnTo>
                  <a:lnTo>
                    <a:pt x="1919" y="121"/>
                  </a:lnTo>
                  <a:lnTo>
                    <a:pt x="1925" y="121"/>
                  </a:lnTo>
                  <a:lnTo>
                    <a:pt x="1925" y="121"/>
                  </a:lnTo>
                  <a:lnTo>
                    <a:pt x="1930" y="121"/>
                  </a:lnTo>
                  <a:lnTo>
                    <a:pt x="1930" y="121"/>
                  </a:lnTo>
                  <a:lnTo>
                    <a:pt x="1935" y="121"/>
                  </a:lnTo>
                  <a:lnTo>
                    <a:pt x="1935" y="121"/>
                  </a:lnTo>
                  <a:lnTo>
                    <a:pt x="1940" y="121"/>
                  </a:lnTo>
                  <a:lnTo>
                    <a:pt x="1940" y="121"/>
                  </a:lnTo>
                  <a:lnTo>
                    <a:pt x="1945" y="121"/>
                  </a:lnTo>
                  <a:lnTo>
                    <a:pt x="1945" y="121"/>
                  </a:lnTo>
                  <a:lnTo>
                    <a:pt x="1956" y="121"/>
                  </a:lnTo>
                  <a:lnTo>
                    <a:pt x="1956" y="121"/>
                  </a:lnTo>
                  <a:lnTo>
                    <a:pt x="1961" y="121"/>
                  </a:lnTo>
                  <a:lnTo>
                    <a:pt x="1961" y="121"/>
                  </a:lnTo>
                  <a:lnTo>
                    <a:pt x="1976" y="121"/>
                  </a:lnTo>
                  <a:lnTo>
                    <a:pt x="1976" y="121"/>
                  </a:lnTo>
                  <a:lnTo>
                    <a:pt x="1981" y="121"/>
                  </a:lnTo>
                  <a:lnTo>
                    <a:pt x="1981" y="121"/>
                  </a:lnTo>
                  <a:lnTo>
                    <a:pt x="1992" y="121"/>
                  </a:lnTo>
                  <a:lnTo>
                    <a:pt x="1992" y="121"/>
                  </a:lnTo>
                  <a:lnTo>
                    <a:pt x="1997" y="121"/>
                  </a:lnTo>
                  <a:lnTo>
                    <a:pt x="1997" y="121"/>
                  </a:lnTo>
                  <a:lnTo>
                    <a:pt x="2018" y="121"/>
                  </a:lnTo>
                  <a:lnTo>
                    <a:pt x="2018" y="121"/>
                  </a:lnTo>
                  <a:lnTo>
                    <a:pt x="2028" y="121"/>
                  </a:lnTo>
                  <a:lnTo>
                    <a:pt x="2028" y="121"/>
                  </a:lnTo>
                  <a:lnTo>
                    <a:pt x="2043" y="121"/>
                  </a:lnTo>
                  <a:lnTo>
                    <a:pt x="2043" y="127"/>
                  </a:lnTo>
                  <a:lnTo>
                    <a:pt x="2064" y="127"/>
                  </a:lnTo>
                  <a:lnTo>
                    <a:pt x="2064" y="127"/>
                  </a:lnTo>
                  <a:lnTo>
                    <a:pt x="2095" y="127"/>
                  </a:lnTo>
                  <a:lnTo>
                    <a:pt x="2095" y="127"/>
                  </a:lnTo>
                  <a:lnTo>
                    <a:pt x="2100" y="127"/>
                  </a:lnTo>
                  <a:lnTo>
                    <a:pt x="2100" y="127"/>
                  </a:lnTo>
                  <a:lnTo>
                    <a:pt x="2106" y="127"/>
                  </a:lnTo>
                  <a:lnTo>
                    <a:pt x="2106" y="127"/>
                  </a:lnTo>
                  <a:lnTo>
                    <a:pt x="2147" y="127"/>
                  </a:lnTo>
                  <a:lnTo>
                    <a:pt x="2147" y="127"/>
                  </a:lnTo>
                  <a:lnTo>
                    <a:pt x="2157" y="127"/>
                  </a:lnTo>
                  <a:lnTo>
                    <a:pt x="2157" y="127"/>
                  </a:lnTo>
                  <a:lnTo>
                    <a:pt x="2178" y="127"/>
                  </a:lnTo>
                  <a:lnTo>
                    <a:pt x="2178" y="127"/>
                  </a:lnTo>
                  <a:lnTo>
                    <a:pt x="2183" y="127"/>
                  </a:lnTo>
                  <a:lnTo>
                    <a:pt x="2183" y="127"/>
                  </a:lnTo>
                  <a:lnTo>
                    <a:pt x="2204" y="127"/>
                  </a:lnTo>
                  <a:lnTo>
                    <a:pt x="2204" y="127"/>
                  </a:lnTo>
                  <a:lnTo>
                    <a:pt x="2214" y="127"/>
                  </a:lnTo>
                  <a:lnTo>
                    <a:pt x="2214" y="127"/>
                  </a:lnTo>
                  <a:lnTo>
                    <a:pt x="2219" y="127"/>
                  </a:lnTo>
                  <a:lnTo>
                    <a:pt x="2219" y="127"/>
                  </a:lnTo>
                  <a:lnTo>
                    <a:pt x="2245" y="127"/>
                  </a:lnTo>
                  <a:lnTo>
                    <a:pt x="2245" y="127"/>
                  </a:lnTo>
                  <a:lnTo>
                    <a:pt x="2256" y="127"/>
                  </a:lnTo>
                  <a:lnTo>
                    <a:pt x="2256" y="127"/>
                  </a:lnTo>
                  <a:lnTo>
                    <a:pt x="2271" y="127"/>
                  </a:lnTo>
                  <a:lnTo>
                    <a:pt x="2271" y="127"/>
                  </a:lnTo>
                  <a:lnTo>
                    <a:pt x="2276" y="127"/>
                  </a:lnTo>
                  <a:lnTo>
                    <a:pt x="2276" y="127"/>
                  </a:lnTo>
                  <a:lnTo>
                    <a:pt x="2282" y="127"/>
                  </a:lnTo>
                  <a:lnTo>
                    <a:pt x="2282" y="127"/>
                  </a:lnTo>
                  <a:lnTo>
                    <a:pt x="2302" y="127"/>
                  </a:lnTo>
                  <a:lnTo>
                    <a:pt x="2302" y="127"/>
                  </a:lnTo>
                  <a:lnTo>
                    <a:pt x="2307" y="127"/>
                  </a:lnTo>
                  <a:lnTo>
                    <a:pt x="2307" y="127"/>
                  </a:lnTo>
                  <a:lnTo>
                    <a:pt x="2318" y="127"/>
                  </a:lnTo>
                  <a:lnTo>
                    <a:pt x="2318" y="127"/>
                  </a:lnTo>
                  <a:lnTo>
                    <a:pt x="2349" y="127"/>
                  </a:lnTo>
                  <a:lnTo>
                    <a:pt x="2349" y="127"/>
                  </a:lnTo>
                  <a:lnTo>
                    <a:pt x="2354" y="127"/>
                  </a:lnTo>
                  <a:lnTo>
                    <a:pt x="2354" y="127"/>
                  </a:lnTo>
                </a:path>
              </a:pathLst>
            </a:custGeom>
            <a:noFill/>
            <a:ln w="31750">
              <a:solidFill>
                <a:srgbClr val="2E318A"/>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69" name="Line 287"/>
            <p:cNvSpPr>
              <a:spLocks noChangeShapeType="1"/>
            </p:cNvSpPr>
            <p:nvPr/>
          </p:nvSpPr>
          <p:spPr bwMode="auto">
            <a:xfrm flipV="1">
              <a:off x="1320" y="1124"/>
              <a:ext cx="0" cy="1859"/>
            </a:xfrm>
            <a:prstGeom prst="line">
              <a:avLst/>
            </a:prstGeom>
            <a:noFill/>
            <a:ln w="1428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70" name="Line 288"/>
            <p:cNvSpPr>
              <a:spLocks noChangeShapeType="1"/>
            </p:cNvSpPr>
            <p:nvPr/>
          </p:nvSpPr>
          <p:spPr bwMode="auto">
            <a:xfrm flipH="1">
              <a:off x="1263" y="1194"/>
              <a:ext cx="57" cy="0"/>
            </a:xfrm>
            <a:prstGeom prst="line">
              <a:avLst/>
            </a:prstGeom>
            <a:noFill/>
            <a:ln w="1428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71" name="Rectangle 289"/>
            <p:cNvSpPr>
              <a:spLocks noChangeArrowheads="1"/>
            </p:cNvSpPr>
            <p:nvPr/>
          </p:nvSpPr>
          <p:spPr bwMode="auto">
            <a:xfrm>
              <a:off x="988" y="1134"/>
              <a:ext cx="343"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mn-lt"/>
                  <a:cs typeface="Arial" pitchFamily="34" charset="0"/>
                </a:rPr>
                <a:t>100%</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072" name="Line 290"/>
            <p:cNvSpPr>
              <a:spLocks noChangeShapeType="1"/>
            </p:cNvSpPr>
            <p:nvPr/>
          </p:nvSpPr>
          <p:spPr bwMode="auto">
            <a:xfrm flipH="1">
              <a:off x="1263" y="1624"/>
              <a:ext cx="57" cy="0"/>
            </a:xfrm>
            <a:prstGeom prst="line">
              <a:avLst/>
            </a:prstGeom>
            <a:noFill/>
            <a:ln w="1428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73" name="Rectangle 291"/>
            <p:cNvSpPr>
              <a:spLocks noChangeArrowheads="1"/>
            </p:cNvSpPr>
            <p:nvPr/>
          </p:nvSpPr>
          <p:spPr bwMode="auto">
            <a:xfrm>
              <a:off x="1042" y="1565"/>
              <a:ext cx="269"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mn-lt"/>
                  <a:cs typeface="Arial" pitchFamily="34" charset="0"/>
                </a:rPr>
                <a:t>75%</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074" name="Line 292"/>
            <p:cNvSpPr>
              <a:spLocks noChangeShapeType="1"/>
            </p:cNvSpPr>
            <p:nvPr/>
          </p:nvSpPr>
          <p:spPr bwMode="auto">
            <a:xfrm flipH="1">
              <a:off x="1263" y="2055"/>
              <a:ext cx="57" cy="0"/>
            </a:xfrm>
            <a:prstGeom prst="line">
              <a:avLst/>
            </a:prstGeom>
            <a:noFill/>
            <a:ln w="1428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75" name="Rectangle 293"/>
            <p:cNvSpPr>
              <a:spLocks noChangeArrowheads="1"/>
            </p:cNvSpPr>
            <p:nvPr/>
          </p:nvSpPr>
          <p:spPr bwMode="auto">
            <a:xfrm>
              <a:off x="1042" y="1993"/>
              <a:ext cx="269"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mn-lt"/>
                  <a:cs typeface="Arial" pitchFamily="34" charset="0"/>
                </a:rPr>
                <a:t>50%</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076" name="Line 294"/>
            <p:cNvSpPr>
              <a:spLocks noChangeShapeType="1"/>
            </p:cNvSpPr>
            <p:nvPr/>
          </p:nvSpPr>
          <p:spPr bwMode="auto">
            <a:xfrm flipH="1">
              <a:off x="1263" y="2485"/>
              <a:ext cx="57" cy="0"/>
            </a:xfrm>
            <a:prstGeom prst="line">
              <a:avLst/>
            </a:prstGeom>
            <a:noFill/>
            <a:ln w="1428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77" name="Rectangle 295"/>
            <p:cNvSpPr>
              <a:spLocks noChangeArrowheads="1"/>
            </p:cNvSpPr>
            <p:nvPr/>
          </p:nvSpPr>
          <p:spPr bwMode="auto">
            <a:xfrm>
              <a:off x="1042" y="2424"/>
              <a:ext cx="269"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mn-lt"/>
                  <a:cs typeface="Arial" pitchFamily="34" charset="0"/>
                </a:rPr>
                <a:t>25%</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078" name="Line 296"/>
            <p:cNvSpPr>
              <a:spLocks noChangeShapeType="1"/>
            </p:cNvSpPr>
            <p:nvPr/>
          </p:nvSpPr>
          <p:spPr bwMode="auto">
            <a:xfrm flipH="1">
              <a:off x="1263" y="2914"/>
              <a:ext cx="57" cy="0"/>
            </a:xfrm>
            <a:prstGeom prst="line">
              <a:avLst/>
            </a:prstGeom>
            <a:noFill/>
            <a:ln w="1428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079" name="Rectangle 297"/>
            <p:cNvSpPr>
              <a:spLocks noChangeArrowheads="1"/>
            </p:cNvSpPr>
            <p:nvPr/>
          </p:nvSpPr>
          <p:spPr bwMode="auto">
            <a:xfrm>
              <a:off x="1095" y="2854"/>
              <a:ext cx="194"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mn-lt"/>
                  <a:cs typeface="Arial" pitchFamily="34" charset="0"/>
                </a:rPr>
                <a:t>0%</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080" name="Rectangle 298"/>
            <p:cNvSpPr>
              <a:spLocks noChangeArrowheads="1"/>
            </p:cNvSpPr>
            <p:nvPr/>
          </p:nvSpPr>
          <p:spPr bwMode="auto">
            <a:xfrm rot="16200000">
              <a:off x="59" y="1925"/>
              <a:ext cx="1366" cy="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lvl="0"/>
              <a:r>
                <a:rPr lang="de-DE" altLang="de-DE" sz="1800" dirty="0" err="1">
                  <a:solidFill>
                    <a:srgbClr val="000000"/>
                  </a:solidFill>
                  <a:latin typeface="+mn-lt"/>
                </a:rPr>
                <a:t>Participants</a:t>
              </a:r>
              <a:r>
                <a:rPr lang="de-DE" altLang="de-DE" sz="1800" dirty="0">
                  <a:solidFill>
                    <a:srgbClr val="000000"/>
                  </a:solidFill>
                  <a:latin typeface="+mn-lt"/>
                </a:rPr>
                <a:t> </a:t>
              </a:r>
              <a:r>
                <a:rPr lang="de-DE" altLang="de-DE" sz="1800" dirty="0" err="1">
                  <a:solidFill>
                    <a:srgbClr val="000000"/>
                  </a:solidFill>
                  <a:latin typeface="+mn-lt"/>
                </a:rPr>
                <a:t>remaining</a:t>
              </a:r>
              <a:r>
                <a:rPr lang="de-DE" altLang="de-DE" sz="1800" dirty="0">
                  <a:solidFill>
                    <a:srgbClr val="000000"/>
                  </a:solidFill>
                  <a:latin typeface="+mn-lt"/>
                </a:rPr>
                <a:t> </a:t>
              </a:r>
            </a:p>
            <a:p>
              <a:pPr lvl="0"/>
              <a:r>
                <a:rPr lang="de-DE" altLang="de-DE" sz="1800" dirty="0">
                  <a:solidFill>
                    <a:srgbClr val="000000"/>
                  </a:solidFill>
                  <a:latin typeface="+mn-lt"/>
                </a:rPr>
                <a:t>on E/C/F/TAF [%]</a:t>
              </a:r>
              <a:endParaRPr lang="de-DE" altLang="de-DE" sz="1800" dirty="0">
                <a:latin typeface="+mn-lt"/>
              </a:endParaRPr>
            </a:p>
          </p:txBody>
        </p:sp>
        <p:sp>
          <p:nvSpPr>
            <p:cNvPr id="1081" name="Rectangle 299"/>
            <p:cNvSpPr>
              <a:spLocks noChangeArrowheads="1"/>
            </p:cNvSpPr>
            <p:nvPr/>
          </p:nvSpPr>
          <p:spPr bwMode="auto">
            <a:xfrm>
              <a:off x="1349" y="3531"/>
              <a:ext cx="174"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000000"/>
                  </a:solidFill>
                  <a:effectLst/>
                  <a:latin typeface="+mn-lt"/>
                  <a:cs typeface="Arial" pitchFamily="34" charset="0"/>
                </a:rPr>
                <a:t>213</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082" name="Rectangle 300"/>
            <p:cNvSpPr>
              <a:spLocks noChangeArrowheads="1"/>
            </p:cNvSpPr>
            <p:nvPr/>
          </p:nvSpPr>
          <p:spPr bwMode="auto">
            <a:xfrm>
              <a:off x="1619" y="3531"/>
              <a:ext cx="174"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000000"/>
                  </a:solidFill>
                  <a:effectLst/>
                  <a:latin typeface="+mn-lt"/>
                  <a:cs typeface="Arial" pitchFamily="34" charset="0"/>
                </a:rPr>
                <a:t>206</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083" name="Rectangle 301"/>
            <p:cNvSpPr>
              <a:spLocks noChangeArrowheads="1"/>
            </p:cNvSpPr>
            <p:nvPr/>
          </p:nvSpPr>
          <p:spPr bwMode="auto">
            <a:xfrm>
              <a:off x="1889" y="3531"/>
              <a:ext cx="174"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000000"/>
                  </a:solidFill>
                  <a:effectLst/>
                  <a:latin typeface="+mn-lt"/>
                  <a:cs typeface="Arial" pitchFamily="34" charset="0"/>
                </a:rPr>
                <a:t>204</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084" name="Rectangle 302"/>
            <p:cNvSpPr>
              <a:spLocks noChangeArrowheads="1"/>
            </p:cNvSpPr>
            <p:nvPr/>
          </p:nvSpPr>
          <p:spPr bwMode="auto">
            <a:xfrm>
              <a:off x="2160" y="3531"/>
              <a:ext cx="174"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000000"/>
                  </a:solidFill>
                  <a:effectLst/>
                  <a:latin typeface="+mn-lt"/>
                  <a:cs typeface="Arial" pitchFamily="34" charset="0"/>
                </a:rPr>
                <a:t>198</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085" name="Rectangle 303"/>
            <p:cNvSpPr>
              <a:spLocks noChangeArrowheads="1"/>
            </p:cNvSpPr>
            <p:nvPr/>
          </p:nvSpPr>
          <p:spPr bwMode="auto">
            <a:xfrm>
              <a:off x="2430" y="3531"/>
              <a:ext cx="174"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000000"/>
                  </a:solidFill>
                  <a:effectLst/>
                  <a:latin typeface="+mn-lt"/>
                  <a:cs typeface="Arial" pitchFamily="34" charset="0"/>
                </a:rPr>
                <a:t>193</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086" name="Rectangle 304"/>
            <p:cNvSpPr>
              <a:spLocks noChangeArrowheads="1"/>
            </p:cNvSpPr>
            <p:nvPr/>
          </p:nvSpPr>
          <p:spPr bwMode="auto">
            <a:xfrm>
              <a:off x="2700" y="3531"/>
              <a:ext cx="174"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000000"/>
                  </a:solidFill>
                  <a:effectLst/>
                  <a:latin typeface="+mn-lt"/>
                  <a:cs typeface="Arial" pitchFamily="34" charset="0"/>
                </a:rPr>
                <a:t>190</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087" name="Rectangle 305"/>
            <p:cNvSpPr>
              <a:spLocks noChangeArrowheads="1"/>
            </p:cNvSpPr>
            <p:nvPr/>
          </p:nvSpPr>
          <p:spPr bwMode="auto">
            <a:xfrm>
              <a:off x="2971" y="3531"/>
              <a:ext cx="174"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000000"/>
                  </a:solidFill>
                  <a:effectLst/>
                  <a:latin typeface="+mn-lt"/>
                  <a:cs typeface="Arial" pitchFamily="34" charset="0"/>
                </a:rPr>
                <a:t>186</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088" name="Rectangle 306"/>
            <p:cNvSpPr>
              <a:spLocks noChangeArrowheads="1"/>
            </p:cNvSpPr>
            <p:nvPr/>
          </p:nvSpPr>
          <p:spPr bwMode="auto">
            <a:xfrm>
              <a:off x="3241" y="3531"/>
              <a:ext cx="174"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000000"/>
                  </a:solidFill>
                  <a:effectLst/>
                  <a:latin typeface="+mn-lt"/>
                  <a:cs typeface="Arial" pitchFamily="34" charset="0"/>
                </a:rPr>
                <a:t>184</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089" name="Rectangle 307"/>
            <p:cNvSpPr>
              <a:spLocks noChangeArrowheads="1"/>
            </p:cNvSpPr>
            <p:nvPr/>
          </p:nvSpPr>
          <p:spPr bwMode="auto">
            <a:xfrm>
              <a:off x="3511" y="3531"/>
              <a:ext cx="174"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000000"/>
                  </a:solidFill>
                  <a:effectLst/>
                  <a:latin typeface="+mn-lt"/>
                  <a:cs typeface="Arial" pitchFamily="34" charset="0"/>
                </a:rPr>
                <a:t>183</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090" name="Rectangle 308"/>
            <p:cNvSpPr>
              <a:spLocks noChangeArrowheads="1"/>
            </p:cNvSpPr>
            <p:nvPr/>
          </p:nvSpPr>
          <p:spPr bwMode="auto">
            <a:xfrm>
              <a:off x="3780" y="3531"/>
              <a:ext cx="174"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000000"/>
                  </a:solidFill>
                  <a:effectLst/>
                  <a:latin typeface="+mn-lt"/>
                  <a:cs typeface="Arial" pitchFamily="34" charset="0"/>
                </a:rPr>
                <a:t>183</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091" name="Rectangle 309"/>
            <p:cNvSpPr>
              <a:spLocks noChangeArrowheads="1"/>
            </p:cNvSpPr>
            <p:nvPr/>
          </p:nvSpPr>
          <p:spPr bwMode="auto">
            <a:xfrm>
              <a:off x="4052" y="3531"/>
              <a:ext cx="174"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000000"/>
                  </a:solidFill>
                  <a:effectLst/>
                  <a:latin typeface="+mn-lt"/>
                  <a:cs typeface="Arial" pitchFamily="34" charset="0"/>
                </a:rPr>
                <a:t>176</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092" name="Rectangle 310"/>
            <p:cNvSpPr>
              <a:spLocks noChangeArrowheads="1"/>
            </p:cNvSpPr>
            <p:nvPr/>
          </p:nvSpPr>
          <p:spPr bwMode="auto">
            <a:xfrm>
              <a:off x="4322" y="3531"/>
              <a:ext cx="174"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000000"/>
                  </a:solidFill>
                  <a:effectLst/>
                  <a:latin typeface="+mn-lt"/>
                  <a:cs typeface="Arial" pitchFamily="34" charset="0"/>
                </a:rPr>
                <a:t>168</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093" name="Rectangle 311"/>
            <p:cNvSpPr>
              <a:spLocks noChangeArrowheads="1"/>
            </p:cNvSpPr>
            <p:nvPr/>
          </p:nvSpPr>
          <p:spPr bwMode="auto">
            <a:xfrm>
              <a:off x="4591" y="3531"/>
              <a:ext cx="174"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000000"/>
                  </a:solidFill>
                  <a:effectLst/>
                  <a:latin typeface="+mn-lt"/>
                  <a:cs typeface="Arial" pitchFamily="34" charset="0"/>
                </a:rPr>
                <a:t>142</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094" name="Rectangle 312"/>
            <p:cNvSpPr>
              <a:spLocks noChangeArrowheads="1"/>
            </p:cNvSpPr>
            <p:nvPr/>
          </p:nvSpPr>
          <p:spPr bwMode="auto">
            <a:xfrm>
              <a:off x="4863" y="3531"/>
              <a:ext cx="174"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000000"/>
                  </a:solidFill>
                  <a:effectLst/>
                  <a:latin typeface="+mn-lt"/>
                  <a:cs typeface="Arial" pitchFamily="34" charset="0"/>
                </a:rPr>
                <a:t>109</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095" name="Rectangle 313"/>
            <p:cNvSpPr>
              <a:spLocks noChangeArrowheads="1"/>
            </p:cNvSpPr>
            <p:nvPr/>
          </p:nvSpPr>
          <p:spPr bwMode="auto">
            <a:xfrm>
              <a:off x="5153" y="3531"/>
              <a:ext cx="116"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000000"/>
                  </a:solidFill>
                  <a:effectLst/>
                  <a:latin typeface="+mn-lt"/>
                  <a:cs typeface="Arial" pitchFamily="34" charset="0"/>
                </a:rPr>
                <a:t>96</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096" name="Rectangle 314"/>
            <p:cNvSpPr>
              <a:spLocks noChangeArrowheads="1"/>
            </p:cNvSpPr>
            <p:nvPr/>
          </p:nvSpPr>
          <p:spPr bwMode="auto">
            <a:xfrm>
              <a:off x="5423" y="3531"/>
              <a:ext cx="116"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000000"/>
                  </a:solidFill>
                  <a:effectLst/>
                  <a:latin typeface="+mn-lt"/>
                  <a:cs typeface="Arial" pitchFamily="34" charset="0"/>
                </a:rPr>
                <a:t>82</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097" name="Rectangle 315"/>
            <p:cNvSpPr>
              <a:spLocks noChangeArrowheads="1"/>
            </p:cNvSpPr>
            <p:nvPr/>
          </p:nvSpPr>
          <p:spPr bwMode="auto">
            <a:xfrm>
              <a:off x="648" y="3531"/>
              <a:ext cx="608"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dirty="0">
                  <a:ln>
                    <a:noFill/>
                  </a:ln>
                  <a:solidFill>
                    <a:srgbClr val="000000"/>
                  </a:solidFill>
                  <a:effectLst/>
                  <a:latin typeface="+mn-lt"/>
                  <a:cs typeface="Arial" pitchFamily="34" charset="0"/>
                </a:rPr>
                <a:t>	TE</a:t>
              </a:r>
              <a:endParaRPr kumimoji="0" lang="de-DE" altLang="de-DE" sz="2400" b="0" i="0" u="none" strike="noStrike" cap="none" normalizeH="0" baseline="0" dirty="0">
                <a:ln>
                  <a:noFill/>
                </a:ln>
                <a:solidFill>
                  <a:schemeClr val="tx1"/>
                </a:solidFill>
                <a:effectLst/>
                <a:latin typeface="+mn-lt"/>
                <a:cs typeface="Arial" pitchFamily="34" charset="0"/>
              </a:endParaRPr>
            </a:p>
          </p:txBody>
        </p:sp>
        <p:sp>
          <p:nvSpPr>
            <p:cNvPr id="1098" name="Rectangle 316"/>
            <p:cNvSpPr>
              <a:spLocks noChangeArrowheads="1"/>
            </p:cNvSpPr>
            <p:nvPr/>
          </p:nvSpPr>
          <p:spPr bwMode="auto">
            <a:xfrm>
              <a:off x="1370" y="3428"/>
              <a:ext cx="116"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000000"/>
                  </a:solidFill>
                  <a:effectLst/>
                  <a:latin typeface="+mn-lt"/>
                  <a:cs typeface="Arial" pitchFamily="34" charset="0"/>
                </a:rPr>
                <a:t>57</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099" name="Rectangle 317"/>
            <p:cNvSpPr>
              <a:spLocks noChangeArrowheads="1"/>
            </p:cNvSpPr>
            <p:nvPr/>
          </p:nvSpPr>
          <p:spPr bwMode="auto">
            <a:xfrm>
              <a:off x="1639" y="3428"/>
              <a:ext cx="116"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000000"/>
                  </a:solidFill>
                  <a:effectLst/>
                  <a:latin typeface="+mn-lt"/>
                  <a:cs typeface="Arial" pitchFamily="34" charset="0"/>
                </a:rPr>
                <a:t>55</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100" name="Rectangle 318"/>
            <p:cNvSpPr>
              <a:spLocks noChangeArrowheads="1"/>
            </p:cNvSpPr>
            <p:nvPr/>
          </p:nvSpPr>
          <p:spPr bwMode="auto">
            <a:xfrm>
              <a:off x="1909" y="3428"/>
              <a:ext cx="116"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000000"/>
                  </a:solidFill>
                  <a:effectLst/>
                  <a:latin typeface="+mn-lt"/>
                  <a:cs typeface="Arial" pitchFamily="34" charset="0"/>
                </a:rPr>
                <a:t>55</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101" name="Rectangle 319"/>
            <p:cNvSpPr>
              <a:spLocks noChangeArrowheads="1"/>
            </p:cNvSpPr>
            <p:nvPr/>
          </p:nvSpPr>
          <p:spPr bwMode="auto">
            <a:xfrm>
              <a:off x="2181" y="3428"/>
              <a:ext cx="116"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000000"/>
                  </a:solidFill>
                  <a:effectLst/>
                  <a:latin typeface="+mn-lt"/>
                  <a:cs typeface="Arial" pitchFamily="34" charset="0"/>
                </a:rPr>
                <a:t>54</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102" name="Rectangle 320"/>
            <p:cNvSpPr>
              <a:spLocks noChangeArrowheads="1"/>
            </p:cNvSpPr>
            <p:nvPr/>
          </p:nvSpPr>
          <p:spPr bwMode="auto">
            <a:xfrm>
              <a:off x="2450" y="3428"/>
              <a:ext cx="116"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000000"/>
                  </a:solidFill>
                  <a:effectLst/>
                  <a:latin typeface="+mn-lt"/>
                  <a:cs typeface="Arial" pitchFamily="34" charset="0"/>
                </a:rPr>
                <a:t>54</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103" name="Rectangle 321"/>
            <p:cNvSpPr>
              <a:spLocks noChangeArrowheads="1"/>
            </p:cNvSpPr>
            <p:nvPr/>
          </p:nvSpPr>
          <p:spPr bwMode="auto">
            <a:xfrm>
              <a:off x="2720" y="3428"/>
              <a:ext cx="116"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000000"/>
                  </a:solidFill>
                  <a:effectLst/>
                  <a:latin typeface="+mn-lt"/>
                  <a:cs typeface="Arial" pitchFamily="34" charset="0"/>
                </a:rPr>
                <a:t>54</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104" name="Rectangle 322"/>
            <p:cNvSpPr>
              <a:spLocks noChangeArrowheads="1"/>
            </p:cNvSpPr>
            <p:nvPr/>
          </p:nvSpPr>
          <p:spPr bwMode="auto">
            <a:xfrm>
              <a:off x="2992" y="3428"/>
              <a:ext cx="116"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000000"/>
                  </a:solidFill>
                  <a:effectLst/>
                  <a:latin typeface="+mn-lt"/>
                  <a:cs typeface="Arial" pitchFamily="34" charset="0"/>
                </a:rPr>
                <a:t>50</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105" name="Rectangle 323"/>
            <p:cNvSpPr>
              <a:spLocks noChangeArrowheads="1"/>
            </p:cNvSpPr>
            <p:nvPr/>
          </p:nvSpPr>
          <p:spPr bwMode="auto">
            <a:xfrm>
              <a:off x="3261" y="3428"/>
              <a:ext cx="116"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000000"/>
                  </a:solidFill>
                  <a:effectLst/>
                  <a:latin typeface="+mn-lt"/>
                  <a:cs typeface="Arial" pitchFamily="34" charset="0"/>
                </a:rPr>
                <a:t>49</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106" name="Rectangle 324"/>
            <p:cNvSpPr>
              <a:spLocks noChangeArrowheads="1"/>
            </p:cNvSpPr>
            <p:nvPr/>
          </p:nvSpPr>
          <p:spPr bwMode="auto">
            <a:xfrm>
              <a:off x="3531" y="3428"/>
              <a:ext cx="116"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000000"/>
                  </a:solidFill>
                  <a:effectLst/>
                  <a:latin typeface="+mn-lt"/>
                  <a:cs typeface="Arial" pitchFamily="34" charset="0"/>
                </a:rPr>
                <a:t>48</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107" name="Rectangle 325"/>
            <p:cNvSpPr>
              <a:spLocks noChangeArrowheads="1"/>
            </p:cNvSpPr>
            <p:nvPr/>
          </p:nvSpPr>
          <p:spPr bwMode="auto">
            <a:xfrm>
              <a:off x="3801" y="3428"/>
              <a:ext cx="116"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000000"/>
                  </a:solidFill>
                  <a:effectLst/>
                  <a:latin typeface="+mn-lt"/>
                  <a:cs typeface="Arial" pitchFamily="34" charset="0"/>
                </a:rPr>
                <a:t>47</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108" name="Rectangle 326"/>
            <p:cNvSpPr>
              <a:spLocks noChangeArrowheads="1"/>
            </p:cNvSpPr>
            <p:nvPr/>
          </p:nvSpPr>
          <p:spPr bwMode="auto">
            <a:xfrm>
              <a:off x="4072" y="3428"/>
              <a:ext cx="116"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000000"/>
                  </a:solidFill>
                  <a:effectLst/>
                  <a:latin typeface="+mn-lt"/>
                  <a:cs typeface="Arial" pitchFamily="34" charset="0"/>
                </a:rPr>
                <a:t>44</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109" name="Rectangle 327"/>
            <p:cNvSpPr>
              <a:spLocks noChangeArrowheads="1"/>
            </p:cNvSpPr>
            <p:nvPr/>
          </p:nvSpPr>
          <p:spPr bwMode="auto">
            <a:xfrm>
              <a:off x="4342" y="3428"/>
              <a:ext cx="116"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000000"/>
                  </a:solidFill>
                  <a:effectLst/>
                  <a:latin typeface="+mn-lt"/>
                  <a:cs typeface="Arial" pitchFamily="34" charset="0"/>
                </a:rPr>
                <a:t>41</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110" name="Rectangle 328"/>
            <p:cNvSpPr>
              <a:spLocks noChangeArrowheads="1"/>
            </p:cNvSpPr>
            <p:nvPr/>
          </p:nvSpPr>
          <p:spPr bwMode="auto">
            <a:xfrm>
              <a:off x="4612" y="3428"/>
              <a:ext cx="116"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000000"/>
                  </a:solidFill>
                  <a:effectLst/>
                  <a:latin typeface="+mn-lt"/>
                  <a:cs typeface="Arial" pitchFamily="34" charset="0"/>
                </a:rPr>
                <a:t>34</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111" name="Rectangle 329"/>
            <p:cNvSpPr>
              <a:spLocks noChangeArrowheads="1"/>
            </p:cNvSpPr>
            <p:nvPr/>
          </p:nvSpPr>
          <p:spPr bwMode="auto">
            <a:xfrm>
              <a:off x="4883" y="3428"/>
              <a:ext cx="116"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000000"/>
                  </a:solidFill>
                  <a:effectLst/>
                  <a:latin typeface="+mn-lt"/>
                  <a:cs typeface="Arial" pitchFamily="34" charset="0"/>
                </a:rPr>
                <a:t>24</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112" name="Rectangle 330"/>
            <p:cNvSpPr>
              <a:spLocks noChangeArrowheads="1"/>
            </p:cNvSpPr>
            <p:nvPr/>
          </p:nvSpPr>
          <p:spPr bwMode="auto">
            <a:xfrm>
              <a:off x="5153" y="3428"/>
              <a:ext cx="116"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000000"/>
                  </a:solidFill>
                  <a:effectLst/>
                  <a:latin typeface="+mn-lt"/>
                  <a:cs typeface="Arial" pitchFamily="34" charset="0"/>
                </a:rPr>
                <a:t>20</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113" name="Rectangle 331"/>
            <p:cNvSpPr>
              <a:spLocks noChangeArrowheads="1"/>
            </p:cNvSpPr>
            <p:nvPr/>
          </p:nvSpPr>
          <p:spPr bwMode="auto">
            <a:xfrm>
              <a:off x="5423" y="3428"/>
              <a:ext cx="116"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000000"/>
                  </a:solidFill>
                  <a:effectLst/>
                  <a:latin typeface="+mn-lt"/>
                  <a:cs typeface="Arial" pitchFamily="34" charset="0"/>
                </a:rPr>
                <a:t>17</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114" name="Rectangle 332"/>
            <p:cNvSpPr>
              <a:spLocks noChangeArrowheads="1"/>
            </p:cNvSpPr>
            <p:nvPr/>
          </p:nvSpPr>
          <p:spPr bwMode="auto">
            <a:xfrm>
              <a:off x="643" y="3428"/>
              <a:ext cx="613" cy="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dirty="0">
                  <a:ln>
                    <a:noFill/>
                  </a:ln>
                  <a:solidFill>
                    <a:srgbClr val="000000"/>
                  </a:solidFill>
                  <a:effectLst/>
                  <a:latin typeface="+mn-lt"/>
                  <a:cs typeface="Arial" pitchFamily="34" charset="0"/>
                </a:rPr>
                <a:t>	TN</a:t>
              </a:r>
              <a:endParaRPr kumimoji="0" lang="de-DE" altLang="de-DE" sz="2400" b="0" i="0" u="none" strike="noStrike" cap="none" normalizeH="0" baseline="0" dirty="0">
                <a:ln>
                  <a:noFill/>
                </a:ln>
                <a:solidFill>
                  <a:schemeClr val="tx1"/>
                </a:solidFill>
                <a:effectLst/>
                <a:latin typeface="+mn-lt"/>
                <a:cs typeface="Arial" pitchFamily="34" charset="0"/>
              </a:endParaRPr>
            </a:p>
          </p:txBody>
        </p:sp>
        <p:sp>
          <p:nvSpPr>
            <p:cNvPr id="1115" name="Rectangle 333"/>
            <p:cNvSpPr>
              <a:spLocks noChangeArrowheads="1"/>
            </p:cNvSpPr>
            <p:nvPr/>
          </p:nvSpPr>
          <p:spPr bwMode="auto">
            <a:xfrm>
              <a:off x="483" y="3305"/>
              <a:ext cx="873"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dirty="0" err="1">
                  <a:ln>
                    <a:noFill/>
                  </a:ln>
                  <a:solidFill>
                    <a:srgbClr val="000000"/>
                  </a:solidFill>
                  <a:effectLst/>
                  <a:latin typeface="+mn-lt"/>
                  <a:cs typeface="Arial" pitchFamily="34" charset="0"/>
                </a:rPr>
                <a:t>Number</a:t>
              </a:r>
              <a:r>
                <a:rPr kumimoji="0" lang="de-DE" altLang="de-DE" sz="1800" b="0" i="0" u="none" strike="noStrike" cap="none" normalizeH="0" baseline="0" dirty="0">
                  <a:ln>
                    <a:noFill/>
                  </a:ln>
                  <a:solidFill>
                    <a:srgbClr val="000000"/>
                  </a:solidFill>
                  <a:effectLst/>
                  <a:latin typeface="+mn-lt"/>
                  <a:cs typeface="Arial" pitchFamily="34" charset="0"/>
                </a:rPr>
                <a:t> at </a:t>
              </a:r>
              <a:r>
                <a:rPr kumimoji="0" lang="de-DE" altLang="de-DE" sz="1800" b="0" i="0" u="none" strike="noStrike" cap="none" normalizeH="0" baseline="0" dirty="0" err="1">
                  <a:ln>
                    <a:noFill/>
                  </a:ln>
                  <a:solidFill>
                    <a:srgbClr val="000000"/>
                  </a:solidFill>
                  <a:effectLst/>
                  <a:latin typeface="+mn-lt"/>
                  <a:cs typeface="Arial" pitchFamily="34" charset="0"/>
                </a:rPr>
                <a:t>risk</a:t>
              </a:r>
              <a:endParaRPr kumimoji="0" lang="de-DE" altLang="de-DE" sz="2400" b="0" i="0" u="none" strike="noStrike" cap="none" normalizeH="0" baseline="0" dirty="0">
                <a:ln>
                  <a:noFill/>
                </a:ln>
                <a:solidFill>
                  <a:schemeClr val="tx1"/>
                </a:solidFill>
                <a:effectLst/>
                <a:latin typeface="+mn-lt"/>
                <a:cs typeface="Arial" pitchFamily="34" charset="0"/>
              </a:endParaRPr>
            </a:p>
          </p:txBody>
        </p:sp>
        <p:sp>
          <p:nvSpPr>
            <p:cNvPr id="1116" name="Line 334"/>
            <p:cNvSpPr>
              <a:spLocks noChangeShapeType="1"/>
            </p:cNvSpPr>
            <p:nvPr/>
          </p:nvSpPr>
          <p:spPr bwMode="auto">
            <a:xfrm>
              <a:off x="1320" y="2983"/>
              <a:ext cx="4235" cy="0"/>
            </a:xfrm>
            <a:prstGeom prst="line">
              <a:avLst/>
            </a:prstGeom>
            <a:noFill/>
            <a:ln w="1428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17" name="Line 335"/>
            <p:cNvSpPr>
              <a:spLocks noChangeShapeType="1"/>
            </p:cNvSpPr>
            <p:nvPr/>
          </p:nvSpPr>
          <p:spPr bwMode="auto">
            <a:xfrm>
              <a:off x="1411" y="2983"/>
              <a:ext cx="0" cy="46"/>
            </a:xfrm>
            <a:prstGeom prst="line">
              <a:avLst/>
            </a:prstGeom>
            <a:noFill/>
            <a:ln w="1428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18" name="Rectangle 336"/>
            <p:cNvSpPr>
              <a:spLocks noChangeArrowheads="1"/>
            </p:cNvSpPr>
            <p:nvPr/>
          </p:nvSpPr>
          <p:spPr bwMode="auto">
            <a:xfrm>
              <a:off x="1383" y="3051"/>
              <a:ext cx="75"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mn-lt"/>
                  <a:cs typeface="Arial" pitchFamily="34" charset="0"/>
                </a:rPr>
                <a:t>0</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119" name="Line 337"/>
            <p:cNvSpPr>
              <a:spLocks noChangeShapeType="1"/>
            </p:cNvSpPr>
            <p:nvPr/>
          </p:nvSpPr>
          <p:spPr bwMode="auto">
            <a:xfrm>
              <a:off x="1681" y="2983"/>
              <a:ext cx="0" cy="46"/>
            </a:xfrm>
            <a:prstGeom prst="line">
              <a:avLst/>
            </a:prstGeom>
            <a:noFill/>
            <a:ln w="1428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20" name="Rectangle 338"/>
            <p:cNvSpPr>
              <a:spLocks noChangeArrowheads="1"/>
            </p:cNvSpPr>
            <p:nvPr/>
          </p:nvSpPr>
          <p:spPr bwMode="auto">
            <a:xfrm>
              <a:off x="1655" y="3051"/>
              <a:ext cx="75"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mn-lt"/>
                  <a:cs typeface="Arial" pitchFamily="34" charset="0"/>
                </a:rPr>
                <a:t>1</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121" name="Line 339"/>
            <p:cNvSpPr>
              <a:spLocks noChangeShapeType="1"/>
            </p:cNvSpPr>
            <p:nvPr/>
          </p:nvSpPr>
          <p:spPr bwMode="auto">
            <a:xfrm>
              <a:off x="1950" y="2983"/>
              <a:ext cx="0" cy="46"/>
            </a:xfrm>
            <a:prstGeom prst="line">
              <a:avLst/>
            </a:prstGeom>
            <a:noFill/>
            <a:ln w="1428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22" name="Rectangle 340"/>
            <p:cNvSpPr>
              <a:spLocks noChangeArrowheads="1"/>
            </p:cNvSpPr>
            <p:nvPr/>
          </p:nvSpPr>
          <p:spPr bwMode="auto">
            <a:xfrm>
              <a:off x="1925" y="3051"/>
              <a:ext cx="75"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mn-lt"/>
                  <a:cs typeface="Arial" pitchFamily="34" charset="0"/>
                </a:rPr>
                <a:t>2</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123" name="Line 341"/>
            <p:cNvSpPr>
              <a:spLocks noChangeShapeType="1"/>
            </p:cNvSpPr>
            <p:nvPr/>
          </p:nvSpPr>
          <p:spPr bwMode="auto">
            <a:xfrm>
              <a:off x="2222" y="2983"/>
              <a:ext cx="0" cy="46"/>
            </a:xfrm>
            <a:prstGeom prst="line">
              <a:avLst/>
            </a:prstGeom>
            <a:noFill/>
            <a:ln w="1428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24" name="Rectangle 342"/>
            <p:cNvSpPr>
              <a:spLocks noChangeArrowheads="1"/>
            </p:cNvSpPr>
            <p:nvPr/>
          </p:nvSpPr>
          <p:spPr bwMode="auto">
            <a:xfrm>
              <a:off x="2194" y="3051"/>
              <a:ext cx="75"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mn-lt"/>
                  <a:cs typeface="Arial" pitchFamily="34" charset="0"/>
                </a:rPr>
                <a:t>3</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125" name="Line 343"/>
            <p:cNvSpPr>
              <a:spLocks noChangeShapeType="1"/>
            </p:cNvSpPr>
            <p:nvPr/>
          </p:nvSpPr>
          <p:spPr bwMode="auto">
            <a:xfrm>
              <a:off x="2492" y="2983"/>
              <a:ext cx="0" cy="46"/>
            </a:xfrm>
            <a:prstGeom prst="line">
              <a:avLst/>
            </a:prstGeom>
            <a:noFill/>
            <a:ln w="1428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26" name="Rectangle 344"/>
            <p:cNvSpPr>
              <a:spLocks noChangeArrowheads="1"/>
            </p:cNvSpPr>
            <p:nvPr/>
          </p:nvSpPr>
          <p:spPr bwMode="auto">
            <a:xfrm>
              <a:off x="2464" y="3051"/>
              <a:ext cx="75"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mn-lt"/>
                  <a:cs typeface="Arial" pitchFamily="34" charset="0"/>
                </a:rPr>
                <a:t>4</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127" name="Line 345"/>
            <p:cNvSpPr>
              <a:spLocks noChangeShapeType="1"/>
            </p:cNvSpPr>
            <p:nvPr/>
          </p:nvSpPr>
          <p:spPr bwMode="auto">
            <a:xfrm>
              <a:off x="2761" y="2983"/>
              <a:ext cx="0" cy="46"/>
            </a:xfrm>
            <a:prstGeom prst="line">
              <a:avLst/>
            </a:prstGeom>
            <a:noFill/>
            <a:ln w="1428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28" name="Rectangle 346"/>
            <p:cNvSpPr>
              <a:spLocks noChangeArrowheads="1"/>
            </p:cNvSpPr>
            <p:nvPr/>
          </p:nvSpPr>
          <p:spPr bwMode="auto">
            <a:xfrm>
              <a:off x="2736" y="3051"/>
              <a:ext cx="75"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mn-lt"/>
                  <a:cs typeface="Arial" pitchFamily="34" charset="0"/>
                </a:rPr>
                <a:t>5</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129" name="Line 347"/>
            <p:cNvSpPr>
              <a:spLocks noChangeShapeType="1"/>
            </p:cNvSpPr>
            <p:nvPr/>
          </p:nvSpPr>
          <p:spPr bwMode="auto">
            <a:xfrm>
              <a:off x="3033" y="2983"/>
              <a:ext cx="0" cy="46"/>
            </a:xfrm>
            <a:prstGeom prst="line">
              <a:avLst/>
            </a:prstGeom>
            <a:noFill/>
            <a:ln w="1428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30" name="Rectangle 348"/>
            <p:cNvSpPr>
              <a:spLocks noChangeArrowheads="1"/>
            </p:cNvSpPr>
            <p:nvPr/>
          </p:nvSpPr>
          <p:spPr bwMode="auto">
            <a:xfrm>
              <a:off x="3005" y="3051"/>
              <a:ext cx="75"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mn-lt"/>
                  <a:cs typeface="Arial" pitchFamily="34" charset="0"/>
                </a:rPr>
                <a:t>6</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131" name="Line 349"/>
            <p:cNvSpPr>
              <a:spLocks noChangeShapeType="1"/>
            </p:cNvSpPr>
            <p:nvPr/>
          </p:nvSpPr>
          <p:spPr bwMode="auto">
            <a:xfrm>
              <a:off x="3303" y="2983"/>
              <a:ext cx="0" cy="46"/>
            </a:xfrm>
            <a:prstGeom prst="line">
              <a:avLst/>
            </a:prstGeom>
            <a:noFill/>
            <a:ln w="1428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32" name="Rectangle 350"/>
            <p:cNvSpPr>
              <a:spLocks noChangeArrowheads="1"/>
            </p:cNvSpPr>
            <p:nvPr/>
          </p:nvSpPr>
          <p:spPr bwMode="auto">
            <a:xfrm>
              <a:off x="3275" y="3051"/>
              <a:ext cx="75"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mn-lt"/>
                  <a:cs typeface="Arial" pitchFamily="34" charset="0"/>
                </a:rPr>
                <a:t>7</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133" name="Line 351"/>
            <p:cNvSpPr>
              <a:spLocks noChangeShapeType="1"/>
            </p:cNvSpPr>
            <p:nvPr/>
          </p:nvSpPr>
          <p:spPr bwMode="auto">
            <a:xfrm>
              <a:off x="3572" y="2983"/>
              <a:ext cx="0" cy="46"/>
            </a:xfrm>
            <a:prstGeom prst="line">
              <a:avLst/>
            </a:prstGeom>
            <a:noFill/>
            <a:ln w="1428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34" name="Rectangle 352"/>
            <p:cNvSpPr>
              <a:spLocks noChangeArrowheads="1"/>
            </p:cNvSpPr>
            <p:nvPr/>
          </p:nvSpPr>
          <p:spPr bwMode="auto">
            <a:xfrm>
              <a:off x="3547" y="3051"/>
              <a:ext cx="75"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mn-lt"/>
                  <a:cs typeface="Arial" pitchFamily="34" charset="0"/>
                </a:rPr>
                <a:t>8</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135" name="Line 353"/>
            <p:cNvSpPr>
              <a:spLocks noChangeShapeType="1"/>
            </p:cNvSpPr>
            <p:nvPr/>
          </p:nvSpPr>
          <p:spPr bwMode="auto">
            <a:xfrm>
              <a:off x="3842" y="2983"/>
              <a:ext cx="0" cy="46"/>
            </a:xfrm>
            <a:prstGeom prst="line">
              <a:avLst/>
            </a:prstGeom>
            <a:noFill/>
            <a:ln w="1428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36" name="Rectangle 354"/>
            <p:cNvSpPr>
              <a:spLocks noChangeArrowheads="1"/>
            </p:cNvSpPr>
            <p:nvPr/>
          </p:nvSpPr>
          <p:spPr bwMode="auto">
            <a:xfrm>
              <a:off x="3816" y="3051"/>
              <a:ext cx="75"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mn-lt"/>
                  <a:cs typeface="Arial" pitchFamily="34" charset="0"/>
                </a:rPr>
                <a:t>9</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137" name="Line 355"/>
            <p:cNvSpPr>
              <a:spLocks noChangeShapeType="1"/>
            </p:cNvSpPr>
            <p:nvPr/>
          </p:nvSpPr>
          <p:spPr bwMode="auto">
            <a:xfrm>
              <a:off x="4114" y="2983"/>
              <a:ext cx="0" cy="46"/>
            </a:xfrm>
            <a:prstGeom prst="line">
              <a:avLst/>
            </a:prstGeom>
            <a:noFill/>
            <a:ln w="1428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38" name="Rectangle 356"/>
            <p:cNvSpPr>
              <a:spLocks noChangeArrowheads="1"/>
            </p:cNvSpPr>
            <p:nvPr/>
          </p:nvSpPr>
          <p:spPr bwMode="auto">
            <a:xfrm>
              <a:off x="4060" y="3051"/>
              <a:ext cx="149"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mn-lt"/>
                  <a:cs typeface="Arial" pitchFamily="34" charset="0"/>
                </a:rPr>
                <a:t>10</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139" name="Line 357"/>
            <p:cNvSpPr>
              <a:spLocks noChangeShapeType="1"/>
            </p:cNvSpPr>
            <p:nvPr/>
          </p:nvSpPr>
          <p:spPr bwMode="auto">
            <a:xfrm>
              <a:off x="4383" y="2983"/>
              <a:ext cx="0" cy="46"/>
            </a:xfrm>
            <a:prstGeom prst="line">
              <a:avLst/>
            </a:prstGeom>
            <a:noFill/>
            <a:ln w="1428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40" name="Rectangle 358"/>
            <p:cNvSpPr>
              <a:spLocks noChangeArrowheads="1"/>
            </p:cNvSpPr>
            <p:nvPr/>
          </p:nvSpPr>
          <p:spPr bwMode="auto">
            <a:xfrm>
              <a:off x="4330" y="3051"/>
              <a:ext cx="139"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mn-lt"/>
                  <a:cs typeface="Arial" pitchFamily="34" charset="0"/>
                </a:rPr>
                <a:t>11</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141" name="Line 359"/>
            <p:cNvSpPr>
              <a:spLocks noChangeShapeType="1"/>
            </p:cNvSpPr>
            <p:nvPr/>
          </p:nvSpPr>
          <p:spPr bwMode="auto">
            <a:xfrm>
              <a:off x="4653" y="2983"/>
              <a:ext cx="0" cy="46"/>
            </a:xfrm>
            <a:prstGeom prst="line">
              <a:avLst/>
            </a:prstGeom>
            <a:noFill/>
            <a:ln w="1428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42" name="Rectangle 360"/>
            <p:cNvSpPr>
              <a:spLocks noChangeArrowheads="1"/>
            </p:cNvSpPr>
            <p:nvPr/>
          </p:nvSpPr>
          <p:spPr bwMode="auto">
            <a:xfrm>
              <a:off x="4600" y="3051"/>
              <a:ext cx="149"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mn-lt"/>
                  <a:cs typeface="Arial" pitchFamily="34" charset="0"/>
                </a:rPr>
                <a:t>12</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143" name="Line 361"/>
            <p:cNvSpPr>
              <a:spLocks noChangeShapeType="1"/>
            </p:cNvSpPr>
            <p:nvPr/>
          </p:nvSpPr>
          <p:spPr bwMode="auto">
            <a:xfrm>
              <a:off x="4925" y="2983"/>
              <a:ext cx="0" cy="46"/>
            </a:xfrm>
            <a:prstGeom prst="line">
              <a:avLst/>
            </a:prstGeom>
            <a:noFill/>
            <a:ln w="1428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44" name="Rectangle 362"/>
            <p:cNvSpPr>
              <a:spLocks noChangeArrowheads="1"/>
            </p:cNvSpPr>
            <p:nvPr/>
          </p:nvSpPr>
          <p:spPr bwMode="auto">
            <a:xfrm>
              <a:off x="4871" y="3051"/>
              <a:ext cx="149"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mn-lt"/>
                  <a:cs typeface="Arial" pitchFamily="34" charset="0"/>
                </a:rPr>
                <a:t>13</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145" name="Line 363"/>
            <p:cNvSpPr>
              <a:spLocks noChangeShapeType="1"/>
            </p:cNvSpPr>
            <p:nvPr/>
          </p:nvSpPr>
          <p:spPr bwMode="auto">
            <a:xfrm>
              <a:off x="5194" y="2983"/>
              <a:ext cx="0" cy="46"/>
            </a:xfrm>
            <a:prstGeom prst="line">
              <a:avLst/>
            </a:prstGeom>
            <a:noFill/>
            <a:ln w="1428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46" name="Rectangle 364"/>
            <p:cNvSpPr>
              <a:spLocks noChangeArrowheads="1"/>
            </p:cNvSpPr>
            <p:nvPr/>
          </p:nvSpPr>
          <p:spPr bwMode="auto">
            <a:xfrm>
              <a:off x="5141" y="3051"/>
              <a:ext cx="149"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mn-lt"/>
                  <a:cs typeface="Arial" pitchFamily="34" charset="0"/>
                </a:rPr>
                <a:t>14</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147" name="Line 365"/>
            <p:cNvSpPr>
              <a:spLocks noChangeShapeType="1"/>
            </p:cNvSpPr>
            <p:nvPr/>
          </p:nvSpPr>
          <p:spPr bwMode="auto">
            <a:xfrm>
              <a:off x="5464" y="2983"/>
              <a:ext cx="0" cy="46"/>
            </a:xfrm>
            <a:prstGeom prst="line">
              <a:avLst/>
            </a:prstGeom>
            <a:noFill/>
            <a:ln w="14288">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48" name="Rectangle 366"/>
            <p:cNvSpPr>
              <a:spLocks noChangeArrowheads="1"/>
            </p:cNvSpPr>
            <p:nvPr/>
          </p:nvSpPr>
          <p:spPr bwMode="auto">
            <a:xfrm>
              <a:off x="5411" y="3051"/>
              <a:ext cx="149"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mn-lt"/>
                  <a:cs typeface="Arial" pitchFamily="34" charset="0"/>
                </a:rPr>
                <a:t>15</a:t>
              </a:r>
              <a:endParaRPr kumimoji="0" lang="de-DE" altLang="de-DE" sz="2400" b="0" i="0" u="none" strike="noStrike" cap="none" normalizeH="0" baseline="0">
                <a:ln>
                  <a:noFill/>
                </a:ln>
                <a:solidFill>
                  <a:schemeClr val="tx1"/>
                </a:solidFill>
                <a:effectLst/>
                <a:latin typeface="+mn-lt"/>
                <a:cs typeface="Arial" pitchFamily="34" charset="0"/>
              </a:endParaRPr>
            </a:p>
          </p:txBody>
        </p:sp>
        <p:sp>
          <p:nvSpPr>
            <p:cNvPr id="1149" name="Rectangle 367"/>
            <p:cNvSpPr>
              <a:spLocks noChangeArrowheads="1"/>
            </p:cNvSpPr>
            <p:nvPr/>
          </p:nvSpPr>
          <p:spPr bwMode="auto">
            <a:xfrm>
              <a:off x="3279" y="3236"/>
              <a:ext cx="399"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800" i="0" u="none" strike="noStrike" cap="none" normalizeH="0" baseline="0" dirty="0" err="1">
                  <a:ln>
                    <a:noFill/>
                  </a:ln>
                  <a:solidFill>
                    <a:srgbClr val="000000"/>
                  </a:solidFill>
                  <a:effectLst/>
                  <a:latin typeface="+mn-lt"/>
                  <a:cs typeface="Arial" pitchFamily="34" charset="0"/>
                </a:rPr>
                <a:t>Months</a:t>
              </a:r>
              <a:endParaRPr kumimoji="0" lang="de-DE" altLang="de-DE" sz="2400" i="0" u="none" strike="noStrike" cap="none" normalizeH="0" baseline="0" dirty="0">
                <a:ln>
                  <a:noFill/>
                </a:ln>
                <a:solidFill>
                  <a:schemeClr val="tx1"/>
                </a:solidFill>
                <a:effectLst/>
                <a:latin typeface="+mn-lt"/>
                <a:cs typeface="Arial" pitchFamily="34" charset="0"/>
              </a:endParaRPr>
            </a:p>
          </p:txBody>
        </p:sp>
        <p:sp>
          <p:nvSpPr>
            <p:cNvPr id="1150" name="Rectangle 368"/>
            <p:cNvSpPr>
              <a:spLocks noChangeArrowheads="1"/>
            </p:cNvSpPr>
            <p:nvPr/>
          </p:nvSpPr>
          <p:spPr bwMode="auto">
            <a:xfrm>
              <a:off x="2691" y="880"/>
              <a:ext cx="1493" cy="207"/>
            </a:xfrm>
            <a:prstGeom prst="rect">
              <a:avLst/>
            </a:prstGeom>
            <a:noFill/>
            <a:ln w="14288">
              <a:noFill/>
              <a:prstDash val="solid"/>
              <a:miter lim="800000"/>
              <a:headEnd/>
              <a:tailEnd/>
            </a:ln>
          </p:spPr>
          <p:txBody>
            <a:bodyPr vert="horz" wrap="square" lIns="91440" tIns="45720" rIns="91440" bIns="45720" numCol="1" anchor="t" anchorCtr="0" compatLnSpc="1">
              <a:prstTxWarp prst="textNoShape">
                <a:avLst/>
              </a:prstTxWarp>
            </a:bodyPr>
            <a:lstStyle/>
            <a:p>
              <a:endParaRPr lang="de-DE" sz="9600"/>
            </a:p>
          </p:txBody>
        </p:sp>
        <p:sp>
          <p:nvSpPr>
            <p:cNvPr id="1151" name="Line 369"/>
            <p:cNvSpPr>
              <a:spLocks noChangeShapeType="1"/>
            </p:cNvSpPr>
            <p:nvPr/>
          </p:nvSpPr>
          <p:spPr bwMode="auto">
            <a:xfrm>
              <a:off x="2753" y="984"/>
              <a:ext cx="206" cy="0"/>
            </a:xfrm>
            <a:prstGeom prst="line">
              <a:avLst/>
            </a:prstGeom>
            <a:noFill/>
            <a:ln w="38100">
              <a:solidFill>
                <a:srgbClr val="A21C4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52" name="Line 370"/>
            <p:cNvSpPr>
              <a:spLocks noChangeShapeType="1"/>
            </p:cNvSpPr>
            <p:nvPr/>
          </p:nvSpPr>
          <p:spPr bwMode="auto">
            <a:xfrm>
              <a:off x="3442" y="984"/>
              <a:ext cx="206" cy="0"/>
            </a:xfrm>
            <a:prstGeom prst="line">
              <a:avLst/>
            </a:prstGeom>
            <a:noFill/>
            <a:ln w="38100">
              <a:solidFill>
                <a:srgbClr val="2E318A"/>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sz="9600"/>
            </a:p>
          </p:txBody>
        </p:sp>
        <p:sp>
          <p:nvSpPr>
            <p:cNvPr id="1153" name="Rectangle 371"/>
            <p:cNvSpPr>
              <a:spLocks noChangeArrowheads="1"/>
            </p:cNvSpPr>
            <p:nvPr/>
          </p:nvSpPr>
          <p:spPr bwMode="auto">
            <a:xfrm>
              <a:off x="3045" y="924"/>
              <a:ext cx="179"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dirty="0">
                  <a:ln>
                    <a:noFill/>
                  </a:ln>
                  <a:solidFill>
                    <a:srgbClr val="000000"/>
                  </a:solidFill>
                  <a:effectLst/>
                  <a:latin typeface="+mn-lt"/>
                  <a:cs typeface="Arial" pitchFamily="34" charset="0"/>
                </a:rPr>
                <a:t>TN</a:t>
              </a:r>
              <a:endParaRPr kumimoji="0" lang="de-DE" altLang="de-DE" sz="2400" b="0" i="0" u="none" strike="noStrike" cap="none" normalizeH="0" baseline="0" dirty="0">
                <a:ln>
                  <a:noFill/>
                </a:ln>
                <a:solidFill>
                  <a:schemeClr val="tx1"/>
                </a:solidFill>
                <a:effectLst/>
                <a:latin typeface="+mn-lt"/>
                <a:cs typeface="Arial" pitchFamily="34" charset="0"/>
              </a:endParaRPr>
            </a:p>
          </p:txBody>
        </p:sp>
        <p:sp>
          <p:nvSpPr>
            <p:cNvPr id="1154" name="Rectangle 372"/>
            <p:cNvSpPr>
              <a:spLocks noChangeArrowheads="1"/>
            </p:cNvSpPr>
            <p:nvPr/>
          </p:nvSpPr>
          <p:spPr bwMode="auto">
            <a:xfrm>
              <a:off x="3734" y="924"/>
              <a:ext cx="172"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800" b="0" i="0" u="none" strike="noStrike" cap="none" normalizeH="0" baseline="0">
                  <a:ln>
                    <a:noFill/>
                  </a:ln>
                  <a:solidFill>
                    <a:srgbClr val="000000"/>
                  </a:solidFill>
                  <a:effectLst/>
                  <a:latin typeface="+mn-lt"/>
                  <a:cs typeface="Arial" pitchFamily="34" charset="0"/>
                </a:rPr>
                <a:t>TE</a:t>
              </a:r>
              <a:endParaRPr kumimoji="0" lang="de-DE" altLang="de-DE" sz="2400" b="0" i="0" u="none" strike="noStrike" cap="none" normalizeH="0" baseline="0">
                <a:ln>
                  <a:noFill/>
                </a:ln>
                <a:solidFill>
                  <a:schemeClr val="tx1"/>
                </a:solidFill>
                <a:effectLst/>
                <a:latin typeface="+mn-lt"/>
                <a:cs typeface="Arial" pitchFamily="34" charset="0"/>
              </a:endParaRPr>
            </a:p>
          </p:txBody>
        </p:sp>
      </p:grpSp>
      <p:sp>
        <p:nvSpPr>
          <p:cNvPr id="1353" name="Rectangle 34"/>
          <p:cNvSpPr/>
          <p:nvPr/>
        </p:nvSpPr>
        <p:spPr>
          <a:xfrm>
            <a:off x="15590367" y="19271431"/>
            <a:ext cx="14472000" cy="5546693"/>
          </a:xfrm>
          <a:prstGeom prst="rect">
            <a:avLst/>
          </a:prstGeom>
          <a:solidFill>
            <a:srgbClr val="F4ECDF"/>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sz="7200" dirty="0"/>
          </a:p>
        </p:txBody>
      </p:sp>
      <p:sp>
        <p:nvSpPr>
          <p:cNvPr id="1355" name="TextBox 31"/>
          <p:cNvSpPr txBox="1"/>
          <p:nvPr/>
        </p:nvSpPr>
        <p:spPr>
          <a:xfrm>
            <a:off x="15624000" y="17462344"/>
            <a:ext cx="14472000" cy="1665071"/>
          </a:xfrm>
          <a:prstGeom prst="rect">
            <a:avLst/>
          </a:prstGeom>
          <a:noFill/>
        </p:spPr>
        <p:txBody>
          <a:bodyPr wrap="square" lIns="0" tIns="0" rIns="0" bIns="0" rtlCol="0">
            <a:spAutoFit/>
          </a:bodyPr>
          <a:lstStyle/>
          <a:p>
            <a:pPr lvl="0" algn="just">
              <a:lnSpc>
                <a:spcPct val="90000"/>
              </a:lnSpc>
              <a:spcBef>
                <a:spcPts val="1800"/>
              </a:spcBef>
              <a:buClr>
                <a:srgbClr val="A21C49"/>
              </a:buClr>
            </a:pPr>
            <a:r>
              <a:rPr lang="en-US" sz="2800" b="1" dirty="0">
                <a:solidFill>
                  <a:srgbClr val="2E318A"/>
                </a:solidFill>
              </a:rPr>
              <a:t>Effectiveness</a:t>
            </a:r>
            <a:endParaRPr lang="en-US" sz="2600" dirty="0"/>
          </a:p>
          <a:p>
            <a:pPr algn="just">
              <a:spcBef>
                <a:spcPts val="600"/>
              </a:spcBef>
            </a:pPr>
            <a:r>
              <a:rPr lang="en-US" sz="2600" dirty="0"/>
              <a:t>At M12, overall virologic effectiveness (D=F) was 80% (TN: 84%, TE: 79%) (OT [on-treatment]: overall 94%; TN:  98%, TE: 93%) (Figures 2a, 2b).</a:t>
            </a:r>
            <a:r>
              <a:rPr lang="en-US" sz="2600" dirty="0">
                <a:effectLst>
                  <a:outerShdw blurRad="38100" dist="38100" dir="2700000" algn="tl">
                    <a:srgbClr val="000000">
                      <a:alpha val="43137"/>
                    </a:srgbClr>
                  </a:outerShdw>
                </a:effectLst>
              </a:rPr>
              <a:t> </a:t>
            </a:r>
            <a:r>
              <a:rPr lang="en-US" sz="2600" dirty="0"/>
              <a:t>Median CD4 cell count increased from 428/µL to 609/µL in TN patients and remained stable in TE patients (BL: 697/µL, M12: 692/</a:t>
            </a:r>
            <a:r>
              <a:rPr lang="en-US" sz="2600" dirty="0" err="1"/>
              <a:t>μL</a:t>
            </a:r>
            <a:r>
              <a:rPr lang="en-US" sz="2600" dirty="0"/>
              <a:t>).</a:t>
            </a:r>
          </a:p>
        </p:txBody>
      </p:sp>
      <p:sp>
        <p:nvSpPr>
          <p:cNvPr id="1357" name="Rectangle 34"/>
          <p:cNvSpPr/>
          <p:nvPr/>
        </p:nvSpPr>
        <p:spPr>
          <a:xfrm>
            <a:off x="15624000" y="12297350"/>
            <a:ext cx="14472000" cy="4896544"/>
          </a:xfrm>
          <a:prstGeom prst="rect">
            <a:avLst/>
          </a:prstGeom>
          <a:solidFill>
            <a:srgbClr val="F4ECDF"/>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sz="7200" dirty="0"/>
          </a:p>
        </p:txBody>
      </p:sp>
      <p:graphicFrame>
        <p:nvGraphicFramePr>
          <p:cNvPr id="1358" name="Table 36"/>
          <p:cNvGraphicFramePr>
            <a:graphicFrameLocks noGrp="1"/>
          </p:cNvGraphicFramePr>
          <p:nvPr>
            <p:extLst>
              <p:ext uri="{D42A27DB-BD31-4B8C-83A1-F6EECF244321}">
                <p14:modId xmlns:p14="http://schemas.microsoft.com/office/powerpoint/2010/main" val="3112490411"/>
              </p:ext>
            </p:extLst>
          </p:nvPr>
        </p:nvGraphicFramePr>
        <p:xfrm>
          <a:off x="15662375" y="12286655"/>
          <a:ext cx="14389887" cy="4854596"/>
        </p:xfrm>
        <a:graphic>
          <a:graphicData uri="http://schemas.openxmlformats.org/drawingml/2006/table">
            <a:tbl>
              <a:tblPr firstRow="1" bandRow="1">
                <a:tableStyleId>{8EC20E35-A176-4012-BC5E-935CFFF8708E}</a:tableStyleId>
              </a:tblPr>
              <a:tblGrid>
                <a:gridCol w="2364881">
                  <a:extLst>
                    <a:ext uri="{9D8B030D-6E8A-4147-A177-3AD203B41FA5}">
                      <a16:colId xmlns:a16="http://schemas.microsoft.com/office/drawing/2014/main" val="20000"/>
                    </a:ext>
                  </a:extLst>
                </a:gridCol>
                <a:gridCol w="5760310">
                  <a:extLst>
                    <a:ext uri="{9D8B030D-6E8A-4147-A177-3AD203B41FA5}">
                      <a16:colId xmlns:a16="http://schemas.microsoft.com/office/drawing/2014/main" val="20004"/>
                    </a:ext>
                  </a:extLst>
                </a:gridCol>
                <a:gridCol w="2088232">
                  <a:extLst>
                    <a:ext uri="{9D8B030D-6E8A-4147-A177-3AD203B41FA5}">
                      <a16:colId xmlns:a16="http://schemas.microsoft.com/office/drawing/2014/main" val="20001"/>
                    </a:ext>
                  </a:extLst>
                </a:gridCol>
                <a:gridCol w="2088232">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tblGrid>
              <a:tr h="0">
                <a:tc gridSpan="2">
                  <a:txBody>
                    <a:bodyPr/>
                    <a:lstStyle/>
                    <a:p>
                      <a:pPr marL="0" marR="0" indent="0" algn="l" defTabSz="4320371" rtl="0" eaLnBrk="1" fontAlgn="auto" latinLnBrk="0" hangingPunct="1">
                        <a:lnSpc>
                          <a:spcPct val="100000"/>
                        </a:lnSpc>
                        <a:spcBef>
                          <a:spcPts val="0"/>
                        </a:spcBef>
                        <a:spcAft>
                          <a:spcPts val="0"/>
                        </a:spcAft>
                        <a:buClrTx/>
                        <a:buSzTx/>
                        <a:buFontTx/>
                        <a:buNone/>
                        <a:tabLst/>
                        <a:defRPr/>
                      </a:pPr>
                      <a:r>
                        <a:rPr lang="en-US" sz="2000" b="1" dirty="0">
                          <a:solidFill>
                            <a:srgbClr val="2E318A"/>
                          </a:solidFill>
                          <a:latin typeface="+mn-lt"/>
                        </a:rPr>
                        <a:t>Table 2. Documented reasons for discontinuation of E/C/F/TAF and/or study</a:t>
                      </a:r>
                      <a:endParaRPr lang="en-US" sz="2000" b="1" baseline="0" dirty="0">
                        <a:solidFill>
                          <a:srgbClr val="2E318A"/>
                        </a:solidFill>
                        <a:latin typeface="+mn-lt"/>
                      </a:endParaRPr>
                    </a:p>
                  </a:txBody>
                  <a:tcPr marL="54187" marR="54187" marT="68580" marB="68580" anchor="ctr">
                    <a:lnL>
                      <a:noFill/>
                    </a:lnL>
                    <a:lnR w="12700" cap="flat" cmpd="sng" algn="ctr">
                      <a:solidFill>
                        <a:schemeClr val="bg1"/>
                      </a:solidFill>
                      <a:prstDash val="solid"/>
                      <a:round/>
                      <a:headEnd type="none" w="med" len="med"/>
                      <a:tailEnd type="none" w="med" len="med"/>
                    </a:lnR>
                    <a:lnT w="25400" cmpd="sng">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de-DE"/>
                    </a:p>
                  </a:txBody>
                  <a:tcPr/>
                </a:tc>
                <a:tc>
                  <a:txBody>
                    <a:bodyPr/>
                    <a:lstStyle/>
                    <a:p>
                      <a:pPr algn="ctr">
                        <a:lnSpc>
                          <a:spcPct val="115000"/>
                        </a:lnSpc>
                        <a:spcAft>
                          <a:spcPts val="0"/>
                        </a:spcAft>
                      </a:pPr>
                      <a:r>
                        <a:rPr lang="en-US" sz="2000" b="1" dirty="0">
                          <a:effectLst/>
                          <a:latin typeface="+mn-lt"/>
                          <a:ea typeface="Calibri"/>
                          <a:cs typeface="Times New Roman"/>
                        </a:rPr>
                        <a:t>Overall</a:t>
                      </a:r>
                      <a:endParaRPr lang="de-DE" sz="2000" b="1" dirty="0">
                        <a:effectLst/>
                        <a:latin typeface="+mn-lt"/>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solidFill>
                      <a:srgbClr val="2E318A"/>
                    </a:solidFill>
                  </a:tcPr>
                </a:tc>
                <a:tc>
                  <a:txBody>
                    <a:bodyPr/>
                    <a:lstStyle/>
                    <a:p>
                      <a:pPr algn="ctr">
                        <a:lnSpc>
                          <a:spcPct val="115000"/>
                        </a:lnSpc>
                        <a:spcAft>
                          <a:spcPts val="0"/>
                        </a:spcAft>
                      </a:pPr>
                      <a:r>
                        <a:rPr lang="en-US" sz="2000" b="1" dirty="0">
                          <a:effectLst/>
                          <a:latin typeface="+mn-lt"/>
                          <a:ea typeface="Calibri"/>
                          <a:cs typeface="Times New Roman"/>
                        </a:rPr>
                        <a:t>TN</a:t>
                      </a:r>
                      <a:endParaRPr lang="de-DE" sz="2000" b="1" dirty="0">
                        <a:effectLst/>
                        <a:latin typeface="+mn-lt"/>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solidFill>
                      <a:srgbClr val="2E318A"/>
                    </a:solidFill>
                  </a:tcPr>
                </a:tc>
                <a:tc>
                  <a:txBody>
                    <a:bodyPr/>
                    <a:lstStyle/>
                    <a:p>
                      <a:pPr algn="ctr">
                        <a:lnSpc>
                          <a:spcPct val="115000"/>
                        </a:lnSpc>
                        <a:spcAft>
                          <a:spcPts val="0"/>
                        </a:spcAft>
                      </a:pPr>
                      <a:r>
                        <a:rPr lang="en-US" sz="2000" b="1" dirty="0">
                          <a:effectLst/>
                          <a:latin typeface="+mn-lt"/>
                          <a:ea typeface="Calibri"/>
                          <a:cs typeface="Times New Roman"/>
                        </a:rPr>
                        <a:t>TE</a:t>
                      </a:r>
                      <a:endParaRPr lang="de-DE" sz="2000" b="1" dirty="0">
                        <a:effectLst/>
                        <a:latin typeface="+mn-lt"/>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2E318A"/>
                    </a:solidFill>
                  </a:tcPr>
                </a:tc>
                <a:extLst>
                  <a:ext uri="{0D108BD9-81ED-4DB2-BD59-A6C34878D82A}">
                    <a16:rowId xmlns:a16="http://schemas.microsoft.com/office/drawing/2014/main" val="10000"/>
                  </a:ext>
                </a:extLst>
              </a:tr>
              <a:tr h="523956">
                <a:tc gridSpan="2">
                  <a:txBody>
                    <a:bodyPr/>
                    <a:lstStyle/>
                    <a:p>
                      <a:pPr>
                        <a:lnSpc>
                          <a:spcPct val="115000"/>
                        </a:lnSpc>
                        <a:spcAft>
                          <a:spcPts val="0"/>
                        </a:spcAft>
                      </a:pPr>
                      <a:r>
                        <a:rPr lang="en-US" sz="2000" b="0" i="0" dirty="0">
                          <a:solidFill>
                            <a:schemeClr val="tx1"/>
                          </a:solidFill>
                          <a:effectLst/>
                          <a:latin typeface="+mn-lt"/>
                          <a:ea typeface="Calibri"/>
                          <a:cs typeface="Arial"/>
                        </a:rPr>
                        <a:t>Discontinuations by month 12, n/N (%)</a:t>
                      </a:r>
                      <a:endParaRPr lang="de-DE" sz="2000" b="0" i="0" dirty="0">
                        <a:solidFill>
                          <a:schemeClr val="tx1"/>
                        </a:solidFill>
                        <a:effectLst/>
                        <a:latin typeface="+mn-lt"/>
                        <a:ea typeface="Calibri"/>
                        <a:cs typeface="Times New Roman"/>
                      </a:endParaRPr>
                    </a:p>
                  </a:txBody>
                  <a:tcPr marL="68580" marR="68580" marT="0" marB="0" anchor="ctr">
                    <a:lnL>
                      <a:noFill/>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hMerge="1">
                  <a:txBody>
                    <a:bodyPr/>
                    <a:lstStyle/>
                    <a:p>
                      <a:endParaRPr lang="de-DE"/>
                    </a:p>
                  </a:txBody>
                  <a:tcPr/>
                </a:tc>
                <a:tc>
                  <a:txBody>
                    <a:bodyPr/>
                    <a:lstStyle/>
                    <a:p>
                      <a:pPr algn="ctr">
                        <a:lnSpc>
                          <a:spcPct val="115000"/>
                        </a:lnSpc>
                        <a:spcAft>
                          <a:spcPts val="0"/>
                        </a:spcAft>
                      </a:pPr>
                      <a:r>
                        <a:rPr lang="en-US" sz="2000" dirty="0">
                          <a:solidFill>
                            <a:schemeClr val="tx1"/>
                          </a:solidFill>
                          <a:effectLst/>
                          <a:latin typeface="+mn-lt"/>
                          <a:ea typeface="Calibri"/>
                          <a:cs typeface="Times New Roman"/>
                        </a:rPr>
                        <a:t>46/270 (17.0)</a:t>
                      </a:r>
                      <a:endParaRPr lang="de-DE" sz="2000" dirty="0">
                        <a:solidFill>
                          <a:schemeClr val="tx1"/>
                        </a:solidFill>
                        <a:effectLst/>
                        <a:latin typeface="+mn-lt"/>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n-lt"/>
                          <a:ea typeface="Calibri"/>
                          <a:cs typeface="Times New Roman"/>
                        </a:rPr>
                        <a:t>11/57 (19.3)</a:t>
                      </a:r>
                      <a:endParaRPr lang="de-DE" sz="2000" dirty="0">
                        <a:solidFill>
                          <a:schemeClr val="tx1"/>
                        </a:solidFill>
                        <a:effectLst/>
                        <a:latin typeface="+mn-lt"/>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2E318A"/>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n-lt"/>
                          <a:ea typeface="Calibri"/>
                          <a:cs typeface="Times New Roman"/>
                        </a:rPr>
                        <a:t>35/213 (16.4)</a:t>
                      </a:r>
                      <a:endParaRPr lang="de-DE" sz="2000" dirty="0">
                        <a:solidFill>
                          <a:schemeClr val="tx1"/>
                        </a:solidFill>
                        <a:effectLst/>
                        <a:latin typeface="+mn-lt"/>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09885">
                <a:tc>
                  <a:txBody>
                    <a:bodyPr/>
                    <a:lstStyle/>
                    <a:p>
                      <a:pPr algn="r">
                        <a:lnSpc>
                          <a:spcPct val="115000"/>
                        </a:lnSpc>
                        <a:spcAft>
                          <a:spcPts val="0"/>
                        </a:spcAft>
                      </a:pPr>
                      <a:endParaRPr lang="de-DE" sz="2000" b="0" i="0" dirty="0">
                        <a:solidFill>
                          <a:srgbClr val="000000"/>
                        </a:solidFill>
                        <a:effectLst/>
                        <a:latin typeface="+mn-lt"/>
                        <a:ea typeface="Calibri"/>
                        <a:cs typeface="Times New Roman"/>
                      </a:endParaRPr>
                    </a:p>
                  </a:txBody>
                  <a:tcPr marL="68580" marR="68580" marT="0" marB="0">
                    <a:lnL>
                      <a:no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a:noFill/>
                    </a:lnB>
                    <a:lnTlToBr w="12700" cmpd="sng">
                      <a:noFill/>
                      <a:prstDash val="solid"/>
                    </a:lnTlToBr>
                    <a:lnBlToTr w="12700" cmpd="sng">
                      <a:noFill/>
                      <a:prstDash val="solid"/>
                    </a:lnBlToTr>
                    <a:noFill/>
                  </a:tcPr>
                </a:tc>
                <a:tc>
                  <a:txBody>
                    <a:bodyPr/>
                    <a:lstStyle/>
                    <a:p>
                      <a:pPr algn="r">
                        <a:lnSpc>
                          <a:spcPct val="115000"/>
                        </a:lnSpc>
                        <a:spcAft>
                          <a:spcPts val="0"/>
                        </a:spcAft>
                      </a:pPr>
                      <a:r>
                        <a:rPr lang="en-US" sz="2000" i="0">
                          <a:solidFill>
                            <a:schemeClr val="tx1"/>
                          </a:solidFill>
                          <a:effectLst/>
                          <a:latin typeface="+mn-lt"/>
                          <a:ea typeface="Calibri"/>
                          <a:cs typeface="Arial"/>
                        </a:rPr>
                        <a:t>DRAEs</a:t>
                      </a:r>
                      <a:endParaRPr lang="de-DE" sz="2000" i="0" dirty="0">
                        <a:solidFill>
                          <a:schemeClr val="tx1"/>
                        </a:solidFill>
                        <a:effectLst/>
                        <a:latin typeface="+mn-lt"/>
                        <a:ea typeface="Calibri"/>
                        <a:cs typeface="Times New Roman"/>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ysDot"/>
                      <a:round/>
                      <a:headEnd type="none" w="med" len="med"/>
                      <a:tailEnd type="none" w="med" len="med"/>
                    </a:lnT>
                    <a:lnB>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n-lt"/>
                          <a:ea typeface="Calibri"/>
                          <a:cs typeface="Times New Roman"/>
                        </a:rPr>
                        <a:t>20 (7.4)</a:t>
                      </a:r>
                      <a:endParaRPr lang="de-DE" sz="2000" dirty="0">
                        <a:solidFill>
                          <a:schemeClr val="tx1"/>
                        </a:solidFill>
                        <a:effectLst/>
                        <a:latin typeface="+mn-lt"/>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ysDot"/>
                      <a:round/>
                      <a:headEnd type="none" w="med" len="med"/>
                      <a:tailEnd type="none" w="med" len="med"/>
                    </a:lnT>
                    <a:lnB>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n-lt"/>
                          <a:ea typeface="Calibri"/>
                          <a:cs typeface="Times New Roman"/>
                        </a:rPr>
                        <a:t>2 </a:t>
                      </a:r>
                      <a:r>
                        <a:rPr lang="de-DE" sz="2000" dirty="0">
                          <a:solidFill>
                            <a:schemeClr val="tx1"/>
                          </a:solidFill>
                          <a:effectLst/>
                          <a:latin typeface="+mn-lt"/>
                          <a:ea typeface="Calibri"/>
                          <a:cs typeface="Times New Roman"/>
                        </a:rPr>
                        <a:t>(3.5)</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ysDot"/>
                      <a:round/>
                      <a:headEnd type="none" w="med" len="med"/>
                      <a:tailEnd type="none" w="med" len="med"/>
                    </a:lnT>
                    <a:lnB>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n-lt"/>
                          <a:ea typeface="Calibri"/>
                          <a:cs typeface="Times New Roman"/>
                        </a:rPr>
                        <a:t>18 (8.5)</a:t>
                      </a:r>
                      <a:endParaRPr lang="de-DE" sz="2000" dirty="0">
                        <a:solidFill>
                          <a:schemeClr val="tx1"/>
                        </a:solidFill>
                        <a:effectLst/>
                        <a:latin typeface="+mn-lt"/>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09885">
                <a:tc>
                  <a:txBody>
                    <a:bodyPr/>
                    <a:lstStyle/>
                    <a:p>
                      <a:pPr algn="r">
                        <a:lnSpc>
                          <a:spcPct val="115000"/>
                        </a:lnSpc>
                        <a:spcAft>
                          <a:spcPts val="0"/>
                        </a:spcAft>
                      </a:pPr>
                      <a:endParaRPr lang="de-DE" sz="2000" b="0" i="0" dirty="0">
                        <a:solidFill>
                          <a:srgbClr val="000000"/>
                        </a:solidFill>
                        <a:effectLst/>
                        <a:latin typeface="+mn-lt"/>
                        <a:ea typeface="Calibri"/>
                        <a:cs typeface="Times New Roman"/>
                      </a:endParaRPr>
                    </a:p>
                  </a:txBody>
                  <a:tcPr marL="68580" marR="68580" marT="0" marB="0">
                    <a:lnL>
                      <a:noFill/>
                    </a:lnL>
                    <a:lnR w="12700" cap="flat" cmpd="sng" algn="ctr">
                      <a:solidFill>
                        <a:schemeClr val="tx1"/>
                      </a:solidFill>
                      <a:prstDash val="sysDot"/>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15000"/>
                        </a:lnSpc>
                        <a:spcAft>
                          <a:spcPts val="0"/>
                        </a:spcAft>
                      </a:pPr>
                      <a:r>
                        <a:rPr lang="en-US" sz="2000" i="0" dirty="0">
                          <a:solidFill>
                            <a:schemeClr val="tx1"/>
                          </a:solidFill>
                          <a:effectLst/>
                          <a:latin typeface="+mn-lt"/>
                          <a:ea typeface="Calibri"/>
                          <a:cs typeface="Arial"/>
                        </a:rPr>
                        <a:t>Drug-drug-interaction</a:t>
                      </a:r>
                      <a:endParaRPr lang="de-DE" sz="2000" i="0" dirty="0">
                        <a:solidFill>
                          <a:schemeClr val="tx1"/>
                        </a:solidFill>
                        <a:effectLst/>
                        <a:latin typeface="+mn-lt"/>
                        <a:ea typeface="Calibri"/>
                        <a:cs typeface="Times New Roman"/>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n-lt"/>
                          <a:ea typeface="Calibri"/>
                          <a:cs typeface="Times New Roman"/>
                        </a:rPr>
                        <a:t>2 (0.7)</a:t>
                      </a:r>
                      <a:endParaRPr lang="de-DE" sz="2000" dirty="0">
                        <a:solidFill>
                          <a:schemeClr val="tx1"/>
                        </a:solidFill>
                        <a:effectLst/>
                        <a:latin typeface="+mn-lt"/>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n-lt"/>
                          <a:ea typeface="Calibri"/>
                          <a:cs typeface="Times New Roman"/>
                        </a:rPr>
                        <a:t>0</a:t>
                      </a:r>
                      <a:r>
                        <a:rPr lang="de-DE" sz="2000" dirty="0">
                          <a:solidFill>
                            <a:schemeClr val="tx1"/>
                          </a:solidFill>
                          <a:effectLst/>
                          <a:latin typeface="+mn-lt"/>
                          <a:ea typeface="Calibri"/>
                          <a:cs typeface="Times New Roman"/>
                        </a:rPr>
                        <a:t> (0.0)</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n-lt"/>
                          <a:ea typeface="Calibri"/>
                          <a:cs typeface="Times New Roman"/>
                        </a:rPr>
                        <a:t>2 (0.9)</a:t>
                      </a:r>
                      <a:endParaRPr lang="de-DE" sz="2000" dirty="0">
                        <a:solidFill>
                          <a:schemeClr val="tx1"/>
                        </a:solidFill>
                        <a:effectLst/>
                        <a:latin typeface="+mn-lt"/>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09885">
                <a:tc>
                  <a:txBody>
                    <a:bodyPr/>
                    <a:lstStyle/>
                    <a:p>
                      <a:pPr algn="l">
                        <a:lnSpc>
                          <a:spcPct val="115000"/>
                        </a:lnSpc>
                        <a:spcAft>
                          <a:spcPts val="0"/>
                        </a:spcAft>
                      </a:pPr>
                      <a:r>
                        <a:rPr lang="en-US" sz="2000" b="0" i="0" noProof="0" dirty="0">
                          <a:solidFill>
                            <a:srgbClr val="000000"/>
                          </a:solidFill>
                          <a:effectLst/>
                          <a:latin typeface="+mn-lt"/>
                          <a:ea typeface="Calibri"/>
                          <a:cs typeface="Times New Roman"/>
                        </a:rPr>
                        <a:t>Reason for </a:t>
                      </a:r>
                    </a:p>
                  </a:txBody>
                  <a:tcPr marL="68580" marR="68580" marT="0" marB="0" anchor="ctr">
                    <a:lnL>
                      <a:noFill/>
                    </a:lnL>
                    <a:lnR w="12700"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15000"/>
                        </a:lnSpc>
                        <a:spcAft>
                          <a:spcPts val="0"/>
                        </a:spcAft>
                      </a:pPr>
                      <a:r>
                        <a:rPr lang="en-US" sz="2000" i="0" dirty="0">
                          <a:solidFill>
                            <a:schemeClr val="tx1"/>
                          </a:solidFill>
                          <a:effectLst/>
                          <a:latin typeface="+mn-lt"/>
                          <a:ea typeface="Calibri"/>
                          <a:cs typeface="Arial"/>
                        </a:rPr>
                        <a:t>Virologic failure</a:t>
                      </a:r>
                      <a:endParaRPr lang="de-DE" sz="2000" i="0" dirty="0">
                        <a:solidFill>
                          <a:schemeClr val="tx1"/>
                        </a:solidFill>
                        <a:effectLst/>
                        <a:latin typeface="+mn-lt"/>
                        <a:ea typeface="Calibri"/>
                        <a:cs typeface="Times New Roman"/>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n-lt"/>
                          <a:ea typeface="Calibri"/>
                          <a:cs typeface="Times New Roman"/>
                        </a:rPr>
                        <a:t>1 (0.4)</a:t>
                      </a:r>
                      <a:endParaRPr lang="de-DE" sz="2000" dirty="0">
                        <a:solidFill>
                          <a:schemeClr val="tx1"/>
                        </a:solidFill>
                        <a:effectLst/>
                        <a:latin typeface="+mn-lt"/>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n-lt"/>
                          <a:ea typeface="Calibri"/>
                          <a:cs typeface="Times New Roman"/>
                        </a:rPr>
                        <a:t>0</a:t>
                      </a:r>
                      <a:r>
                        <a:rPr lang="de-DE" sz="2000" dirty="0">
                          <a:solidFill>
                            <a:schemeClr val="tx1"/>
                          </a:solidFill>
                          <a:effectLst/>
                          <a:latin typeface="+mn-lt"/>
                          <a:ea typeface="Calibri"/>
                          <a:cs typeface="Times New Roman"/>
                        </a:rPr>
                        <a:t> (0.0)</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n-lt"/>
                          <a:ea typeface="Calibri"/>
                          <a:cs typeface="Times New Roman"/>
                        </a:rPr>
                        <a:t>1 (0.5)</a:t>
                      </a:r>
                      <a:r>
                        <a:rPr lang="en-US" sz="2000" baseline="30000" dirty="0">
                          <a:solidFill>
                            <a:schemeClr val="tx1"/>
                          </a:solidFill>
                          <a:effectLst/>
                          <a:latin typeface="+mn-lt"/>
                          <a:ea typeface="Calibri"/>
                          <a:cs typeface="Times New Roman"/>
                        </a:rPr>
                        <a:t>1</a:t>
                      </a:r>
                      <a:endParaRPr lang="de-DE" sz="2000" dirty="0">
                        <a:solidFill>
                          <a:schemeClr val="tx1"/>
                        </a:solidFill>
                        <a:effectLst/>
                        <a:latin typeface="+mn-lt"/>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409885">
                <a:tc>
                  <a:txBody>
                    <a:bodyPr/>
                    <a:lstStyle/>
                    <a:p>
                      <a:pPr algn="l">
                        <a:lnSpc>
                          <a:spcPct val="115000"/>
                        </a:lnSpc>
                        <a:spcAft>
                          <a:spcPts val="0"/>
                        </a:spcAft>
                      </a:pPr>
                      <a:r>
                        <a:rPr lang="en-US" sz="2000" b="0" i="0" noProof="0" dirty="0">
                          <a:solidFill>
                            <a:srgbClr val="000000"/>
                          </a:solidFill>
                          <a:effectLst/>
                          <a:latin typeface="+mn-lt"/>
                          <a:ea typeface="Calibri"/>
                          <a:cs typeface="Times New Roman"/>
                        </a:rPr>
                        <a:t>discontinuation</a:t>
                      </a:r>
                    </a:p>
                  </a:txBody>
                  <a:tcPr marL="68580" marR="68580" marT="0" marB="0" anchor="ctr">
                    <a:lnL>
                      <a:noFill/>
                    </a:lnL>
                    <a:lnR w="12700"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25400" cmpd="sng">
                      <a:noFill/>
                    </a:lnB>
                    <a:lnTlToBr w="12700" cmpd="sng">
                      <a:noFill/>
                      <a:prstDash val="solid"/>
                    </a:lnTlToBr>
                    <a:lnBlToTr w="12700" cmpd="sng">
                      <a:noFill/>
                      <a:prstDash val="solid"/>
                    </a:lnBlToTr>
                    <a:noFill/>
                  </a:tcPr>
                </a:tc>
                <a:tc>
                  <a:txBody>
                    <a:bodyPr/>
                    <a:lstStyle/>
                    <a:p>
                      <a:pPr algn="r">
                        <a:lnSpc>
                          <a:spcPct val="115000"/>
                        </a:lnSpc>
                        <a:spcAft>
                          <a:spcPts val="0"/>
                        </a:spcAft>
                      </a:pPr>
                      <a:r>
                        <a:rPr lang="en-US" sz="2000" i="0" dirty="0">
                          <a:solidFill>
                            <a:schemeClr val="tx1"/>
                          </a:solidFill>
                          <a:effectLst/>
                          <a:latin typeface="+mn-lt"/>
                          <a:ea typeface="Calibri"/>
                          <a:cs typeface="Arial"/>
                        </a:rPr>
                        <a:t>Patient decision</a:t>
                      </a:r>
                      <a:endParaRPr lang="de-DE" sz="2000" i="0" dirty="0">
                        <a:solidFill>
                          <a:schemeClr val="tx1"/>
                        </a:solidFill>
                        <a:effectLst/>
                        <a:latin typeface="+mn-lt"/>
                        <a:ea typeface="Calibri"/>
                        <a:cs typeface="Times New Roman"/>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25400" cmpd="sng">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de-DE" sz="2000" dirty="0">
                          <a:solidFill>
                            <a:schemeClr val="tx1"/>
                          </a:solidFill>
                          <a:effectLst/>
                          <a:latin typeface="+mn-lt"/>
                          <a:ea typeface="Calibri"/>
                          <a:cs typeface="Times New Roman"/>
                        </a:rPr>
                        <a:t>2 (0.7)</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25400" cmpd="sng">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de-DE" sz="2000" dirty="0">
                          <a:solidFill>
                            <a:schemeClr val="tx1"/>
                          </a:solidFill>
                          <a:effectLst/>
                          <a:latin typeface="+mn-lt"/>
                          <a:ea typeface="Calibri"/>
                          <a:cs typeface="Times New Roman"/>
                        </a:rPr>
                        <a:t>2 (3.5)</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25400" cmpd="sng">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de-DE" sz="2000" dirty="0">
                          <a:solidFill>
                            <a:schemeClr val="tx1"/>
                          </a:solidFill>
                          <a:effectLst/>
                          <a:latin typeface="+mn-lt"/>
                          <a:ea typeface="Calibri"/>
                          <a:cs typeface="Times New Roman"/>
                        </a:rPr>
                        <a:t>0 (0.0)</a:t>
                      </a:r>
                    </a:p>
                  </a:txBody>
                  <a:tcPr marL="68580" marR="685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54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409885">
                <a:tc>
                  <a:txBody>
                    <a:bodyPr/>
                    <a:lstStyle/>
                    <a:p>
                      <a:pPr algn="l">
                        <a:lnSpc>
                          <a:spcPct val="115000"/>
                        </a:lnSpc>
                        <a:spcAft>
                          <a:spcPts val="0"/>
                        </a:spcAft>
                      </a:pPr>
                      <a:endParaRPr lang="en-US" sz="2000" b="0" i="0" noProof="0" dirty="0">
                        <a:solidFill>
                          <a:srgbClr val="000000"/>
                        </a:solidFill>
                        <a:effectLst/>
                        <a:latin typeface="+mn-lt"/>
                        <a:ea typeface="Calibri"/>
                        <a:cs typeface="Times New Roman"/>
                      </a:endParaRPr>
                    </a:p>
                  </a:txBody>
                  <a:tcPr marL="68580" marR="68580" marT="0" marB="0" anchor="ctr">
                    <a:lnL>
                      <a:noFill/>
                    </a:lnL>
                    <a:lnR w="12700"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25400" cmpd="sng">
                      <a:noFill/>
                    </a:lnB>
                    <a:lnTlToBr w="12700" cmpd="sng">
                      <a:noFill/>
                      <a:prstDash val="solid"/>
                    </a:lnTlToBr>
                    <a:lnBlToTr w="12700" cmpd="sng">
                      <a:noFill/>
                      <a:prstDash val="solid"/>
                    </a:lnBlToTr>
                    <a:noFill/>
                  </a:tcPr>
                </a:tc>
                <a:tc>
                  <a:txBody>
                    <a:bodyPr/>
                    <a:lstStyle/>
                    <a:p>
                      <a:pPr algn="r">
                        <a:lnSpc>
                          <a:spcPct val="115000"/>
                        </a:lnSpc>
                        <a:spcAft>
                          <a:spcPts val="0"/>
                        </a:spcAft>
                      </a:pPr>
                      <a:r>
                        <a:rPr lang="en-US" sz="2000" i="0" dirty="0">
                          <a:solidFill>
                            <a:schemeClr val="tx1"/>
                          </a:solidFill>
                          <a:effectLst/>
                          <a:latin typeface="+mn-lt"/>
                          <a:ea typeface="Calibri"/>
                          <a:cs typeface="Arial"/>
                        </a:rPr>
                        <a:t>Withdrawal of consent</a:t>
                      </a:r>
                      <a:r>
                        <a:rPr lang="en-US" sz="2000" i="0" baseline="30000" dirty="0">
                          <a:solidFill>
                            <a:schemeClr val="tx1"/>
                          </a:solidFill>
                          <a:effectLst/>
                          <a:latin typeface="+mn-lt"/>
                          <a:ea typeface="Calibri"/>
                          <a:cs typeface="Arial"/>
                        </a:rPr>
                        <a:t>2</a:t>
                      </a:r>
                      <a:endParaRPr lang="de-DE" sz="2000" i="0" baseline="30000" dirty="0">
                        <a:solidFill>
                          <a:schemeClr val="tx1"/>
                        </a:solidFill>
                        <a:effectLst/>
                        <a:latin typeface="+mn-lt"/>
                        <a:ea typeface="Calibri"/>
                        <a:cs typeface="Times New Roman"/>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25400" cmpd="sng">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de-DE" sz="2000" dirty="0">
                          <a:solidFill>
                            <a:schemeClr val="tx1"/>
                          </a:solidFill>
                          <a:effectLst/>
                          <a:latin typeface="+mn-lt"/>
                          <a:ea typeface="Calibri"/>
                          <a:cs typeface="Times New Roman"/>
                        </a:rPr>
                        <a:t>6 (2.2)</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25400" cmpd="sng">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de-DE" sz="2000" dirty="0">
                          <a:solidFill>
                            <a:schemeClr val="tx1"/>
                          </a:solidFill>
                          <a:effectLst/>
                          <a:latin typeface="+mn-lt"/>
                          <a:ea typeface="Calibri"/>
                          <a:cs typeface="Times New Roman"/>
                        </a:rPr>
                        <a:t>4 (7.0)</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25400" cmpd="sng">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de-DE" sz="2000" dirty="0">
                          <a:solidFill>
                            <a:schemeClr val="tx1"/>
                          </a:solidFill>
                          <a:effectLst/>
                          <a:latin typeface="+mn-lt"/>
                          <a:ea typeface="Calibri"/>
                          <a:cs typeface="Times New Roman"/>
                        </a:rPr>
                        <a:t>2 (0.9)</a:t>
                      </a:r>
                    </a:p>
                  </a:txBody>
                  <a:tcPr marL="68580" marR="685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54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409885">
                <a:tc>
                  <a:txBody>
                    <a:bodyPr/>
                    <a:lstStyle/>
                    <a:p>
                      <a:pPr algn="l">
                        <a:lnSpc>
                          <a:spcPct val="115000"/>
                        </a:lnSpc>
                        <a:spcAft>
                          <a:spcPts val="0"/>
                        </a:spcAft>
                      </a:pPr>
                      <a:r>
                        <a:rPr lang="en-US" sz="2000" b="0" i="0" noProof="0" dirty="0">
                          <a:solidFill>
                            <a:srgbClr val="000000"/>
                          </a:solidFill>
                          <a:effectLst/>
                          <a:latin typeface="+mn-lt"/>
                          <a:ea typeface="Calibri"/>
                          <a:cs typeface="Times New Roman"/>
                        </a:rPr>
                        <a:t>N (%)</a:t>
                      </a:r>
                    </a:p>
                  </a:txBody>
                  <a:tcPr marL="68580" marR="68580" marT="0" marB="0" anchor="ctr">
                    <a:lnL>
                      <a:noFill/>
                    </a:lnL>
                    <a:lnR w="12700"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25400" cmpd="sng">
                      <a:noFill/>
                    </a:lnB>
                    <a:lnTlToBr w="12700" cmpd="sng">
                      <a:noFill/>
                      <a:prstDash val="solid"/>
                    </a:lnTlToBr>
                    <a:lnBlToTr w="12700" cmpd="sng">
                      <a:noFill/>
                      <a:prstDash val="solid"/>
                    </a:lnBlToTr>
                    <a:noFill/>
                  </a:tcPr>
                </a:tc>
                <a:tc>
                  <a:txBody>
                    <a:bodyPr/>
                    <a:lstStyle/>
                    <a:p>
                      <a:pPr algn="r">
                        <a:lnSpc>
                          <a:spcPct val="115000"/>
                        </a:lnSpc>
                        <a:spcAft>
                          <a:spcPts val="0"/>
                        </a:spcAft>
                      </a:pPr>
                      <a:r>
                        <a:rPr lang="en-US" sz="2000" i="0" dirty="0">
                          <a:solidFill>
                            <a:schemeClr val="tx1"/>
                          </a:solidFill>
                          <a:effectLst/>
                          <a:latin typeface="+mn-lt"/>
                          <a:ea typeface="Calibri"/>
                          <a:cs typeface="Arial"/>
                        </a:rPr>
                        <a:t>Other/unknown</a:t>
                      </a:r>
                      <a:endParaRPr lang="de-DE" sz="2000" i="0" dirty="0">
                        <a:solidFill>
                          <a:schemeClr val="tx1"/>
                        </a:solidFill>
                        <a:effectLst/>
                        <a:latin typeface="+mn-lt"/>
                        <a:ea typeface="Calibri"/>
                        <a:cs typeface="Times New Roman"/>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25400" cmpd="sng">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n-lt"/>
                          <a:ea typeface="Calibri"/>
                          <a:cs typeface="Times New Roman"/>
                        </a:rPr>
                        <a:t>11 (4.1)</a:t>
                      </a:r>
                      <a:endParaRPr lang="de-DE" sz="2000" dirty="0">
                        <a:solidFill>
                          <a:schemeClr val="tx1"/>
                        </a:solidFill>
                        <a:effectLst/>
                        <a:latin typeface="+mn-lt"/>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25400" cmpd="sng">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n-lt"/>
                          <a:ea typeface="Calibri"/>
                          <a:cs typeface="Times New Roman"/>
                        </a:rPr>
                        <a:t>3</a:t>
                      </a:r>
                      <a:r>
                        <a:rPr lang="de-DE" sz="2000" dirty="0">
                          <a:solidFill>
                            <a:schemeClr val="tx1"/>
                          </a:solidFill>
                          <a:effectLst/>
                          <a:latin typeface="+mn-lt"/>
                          <a:ea typeface="Calibri"/>
                          <a:cs typeface="Times New Roman"/>
                        </a:rPr>
                        <a:t> (5.3)</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25400" cmpd="sng">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n-lt"/>
                          <a:ea typeface="Calibri"/>
                          <a:cs typeface="Times New Roman"/>
                        </a:rPr>
                        <a:t>8 (3.8)</a:t>
                      </a:r>
                      <a:endParaRPr lang="de-DE" sz="2000" dirty="0">
                        <a:solidFill>
                          <a:schemeClr val="tx1"/>
                        </a:solidFill>
                        <a:effectLst/>
                        <a:latin typeface="+mn-lt"/>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54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409885">
                <a:tc>
                  <a:txBody>
                    <a:bodyPr/>
                    <a:lstStyle/>
                    <a:p>
                      <a:pPr algn="r">
                        <a:lnSpc>
                          <a:spcPct val="115000"/>
                        </a:lnSpc>
                        <a:spcAft>
                          <a:spcPts val="0"/>
                        </a:spcAft>
                      </a:pPr>
                      <a:endParaRPr lang="de-DE" sz="2000" b="0" i="0" dirty="0">
                        <a:solidFill>
                          <a:srgbClr val="000000"/>
                        </a:solidFill>
                        <a:effectLst/>
                        <a:latin typeface="+mn-lt"/>
                        <a:ea typeface="Calibri"/>
                        <a:cs typeface="Times New Roman"/>
                      </a:endParaRPr>
                    </a:p>
                  </a:txBody>
                  <a:tcPr marL="68580" marR="68580" marT="0" marB="0">
                    <a:lnL>
                      <a:noFill/>
                    </a:lnL>
                    <a:lnR w="12700"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25400" cmpd="sng">
                      <a:noFill/>
                    </a:lnB>
                    <a:lnTlToBr w="12700" cmpd="sng">
                      <a:noFill/>
                      <a:prstDash val="solid"/>
                    </a:lnTlToBr>
                    <a:lnBlToTr w="12700" cmpd="sng">
                      <a:noFill/>
                      <a:prstDash val="solid"/>
                    </a:lnBlToTr>
                    <a:noFill/>
                  </a:tcPr>
                </a:tc>
                <a:tc>
                  <a:txBody>
                    <a:bodyPr/>
                    <a:lstStyle/>
                    <a:p>
                      <a:pPr algn="r">
                        <a:lnSpc>
                          <a:spcPct val="115000"/>
                        </a:lnSpc>
                        <a:spcAft>
                          <a:spcPts val="0"/>
                        </a:spcAft>
                      </a:pPr>
                      <a:r>
                        <a:rPr lang="en-US" sz="2000" i="0" dirty="0">
                          <a:solidFill>
                            <a:schemeClr val="tx1"/>
                          </a:solidFill>
                          <a:effectLst/>
                          <a:latin typeface="+mn-lt"/>
                          <a:ea typeface="Calibri"/>
                          <a:cs typeface="Arial"/>
                        </a:rPr>
                        <a:t>Death</a:t>
                      </a:r>
                      <a:r>
                        <a:rPr lang="en-US" sz="2000" i="0" baseline="30000" dirty="0">
                          <a:solidFill>
                            <a:schemeClr val="tx1"/>
                          </a:solidFill>
                          <a:effectLst/>
                          <a:latin typeface="+mn-lt"/>
                          <a:ea typeface="Calibri"/>
                          <a:cs typeface="Arial"/>
                        </a:rPr>
                        <a:t>3</a:t>
                      </a:r>
                      <a:endParaRPr lang="de-DE" sz="2000" i="0" baseline="30000" dirty="0">
                        <a:solidFill>
                          <a:schemeClr val="tx1"/>
                        </a:solidFill>
                        <a:effectLst/>
                        <a:latin typeface="+mn-lt"/>
                        <a:ea typeface="Calibri"/>
                        <a:cs typeface="Times New Roman"/>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25400" cmpd="sng">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a:solidFill>
                            <a:schemeClr val="tx1"/>
                          </a:solidFill>
                          <a:effectLst/>
                          <a:latin typeface="+mn-lt"/>
                          <a:ea typeface="Calibri"/>
                          <a:cs typeface="Times New Roman"/>
                        </a:rPr>
                        <a:t>1 (0.4)</a:t>
                      </a:r>
                      <a:endParaRPr lang="de-DE" sz="2000">
                        <a:solidFill>
                          <a:schemeClr val="tx1"/>
                        </a:solidFill>
                        <a:effectLst/>
                        <a:latin typeface="+mn-lt"/>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25400" cmpd="sng">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n-lt"/>
                          <a:ea typeface="Calibri"/>
                          <a:cs typeface="Times New Roman"/>
                        </a:rPr>
                        <a:t>0</a:t>
                      </a:r>
                      <a:r>
                        <a:rPr lang="de-DE" sz="2000" dirty="0">
                          <a:solidFill>
                            <a:schemeClr val="tx1"/>
                          </a:solidFill>
                          <a:effectLst/>
                          <a:latin typeface="+mn-lt"/>
                          <a:ea typeface="Calibri"/>
                          <a:cs typeface="Times New Roman"/>
                        </a:rPr>
                        <a:t> (0.0)</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25400" cmpd="sng">
                      <a:noFill/>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n-lt"/>
                          <a:ea typeface="Calibri"/>
                          <a:cs typeface="Times New Roman"/>
                        </a:rPr>
                        <a:t>1 (0.5)</a:t>
                      </a:r>
                      <a:endParaRPr lang="de-DE" sz="2000" dirty="0">
                        <a:solidFill>
                          <a:schemeClr val="tx1"/>
                        </a:solidFill>
                        <a:effectLst/>
                        <a:latin typeface="+mn-lt"/>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54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409885">
                <a:tc>
                  <a:txBody>
                    <a:bodyPr/>
                    <a:lstStyle/>
                    <a:p>
                      <a:pPr algn="r">
                        <a:lnSpc>
                          <a:spcPct val="115000"/>
                        </a:lnSpc>
                        <a:spcAft>
                          <a:spcPts val="0"/>
                        </a:spcAft>
                      </a:pPr>
                      <a:endParaRPr lang="de-DE" sz="2000" b="0" i="0" dirty="0">
                        <a:solidFill>
                          <a:srgbClr val="000000"/>
                        </a:solidFill>
                        <a:effectLst/>
                        <a:latin typeface="+mn-lt"/>
                        <a:ea typeface="Calibri"/>
                        <a:cs typeface="Times New Roman"/>
                      </a:endParaRPr>
                    </a:p>
                  </a:txBody>
                  <a:tcPr marL="68580" marR="68580" marT="0" marB="0">
                    <a:lnL>
                      <a:noFill/>
                    </a:lnL>
                    <a:lnR w="12700" cap="flat" cmpd="sng" algn="ctr">
                      <a:solidFill>
                        <a:schemeClr val="tx1"/>
                      </a:solidFill>
                      <a:prstDash val="sysDot"/>
                      <a:round/>
                      <a:headEnd type="none" w="med" len="med"/>
                      <a:tailEnd type="none" w="med" len="med"/>
                    </a:lnR>
                    <a:lnT>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4320371" rtl="0" eaLnBrk="1" fontAlgn="auto" latinLnBrk="0" hangingPunct="1">
                        <a:lnSpc>
                          <a:spcPct val="115000"/>
                        </a:lnSpc>
                        <a:spcBef>
                          <a:spcPts val="0"/>
                        </a:spcBef>
                        <a:spcAft>
                          <a:spcPts val="0"/>
                        </a:spcAft>
                        <a:buClrTx/>
                        <a:buSzTx/>
                        <a:buFontTx/>
                        <a:buNone/>
                        <a:tabLst/>
                        <a:defRPr/>
                      </a:pPr>
                      <a:r>
                        <a:rPr lang="en-US" sz="2000" i="0" dirty="0">
                          <a:solidFill>
                            <a:schemeClr val="tx1"/>
                          </a:solidFill>
                          <a:effectLst/>
                          <a:latin typeface="+mn-lt"/>
                          <a:ea typeface="Calibri"/>
                          <a:cs typeface="Arial"/>
                        </a:rPr>
                        <a:t>Loss to follow-up</a:t>
                      </a:r>
                      <a:r>
                        <a:rPr lang="en-US" sz="2000" i="0" baseline="30000" dirty="0">
                          <a:solidFill>
                            <a:schemeClr val="tx1"/>
                          </a:solidFill>
                          <a:effectLst/>
                          <a:latin typeface="+mn-lt"/>
                          <a:ea typeface="Calibri"/>
                          <a:cs typeface="Arial"/>
                        </a:rPr>
                        <a:t>2</a:t>
                      </a:r>
                      <a:endParaRPr lang="de-DE" sz="2000" i="0" baseline="30000" dirty="0">
                        <a:solidFill>
                          <a:schemeClr val="tx1"/>
                        </a:solidFill>
                        <a:effectLst/>
                        <a:latin typeface="+mn-lt"/>
                        <a:ea typeface="Calibri"/>
                        <a:cs typeface="Times New Roman"/>
                      </a:endParaRPr>
                    </a:p>
                  </a:txBody>
                  <a:tcPr marL="68580" marR="68580" marT="0" marB="0" anchor="ctr">
                    <a:lnL w="12700" cap="flat" cmpd="sng" algn="ctr">
                      <a:solidFill>
                        <a:schemeClr val="tx1"/>
                      </a:solidFill>
                      <a:prstDash val="sysDot"/>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n-lt"/>
                          <a:ea typeface="Calibri"/>
                          <a:cs typeface="Times New Roman"/>
                        </a:rPr>
                        <a:t>3 (1.1)</a:t>
                      </a:r>
                      <a:endParaRPr lang="de-DE" sz="2000" dirty="0">
                        <a:solidFill>
                          <a:schemeClr val="tx1"/>
                        </a:solidFill>
                        <a:effectLst/>
                        <a:latin typeface="+mn-lt"/>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n-lt"/>
                          <a:ea typeface="Calibri"/>
                          <a:cs typeface="Times New Roman"/>
                        </a:rPr>
                        <a:t>0</a:t>
                      </a:r>
                      <a:r>
                        <a:rPr lang="de-DE" sz="2000" dirty="0">
                          <a:solidFill>
                            <a:schemeClr val="tx1"/>
                          </a:solidFill>
                          <a:effectLst/>
                          <a:latin typeface="+mn-lt"/>
                          <a:ea typeface="Calibri"/>
                          <a:cs typeface="Times New Roman"/>
                        </a:rPr>
                        <a:t> (0.0)</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dirty="0">
                          <a:solidFill>
                            <a:schemeClr val="tx1"/>
                          </a:solidFill>
                          <a:effectLst/>
                          <a:latin typeface="+mn-lt"/>
                          <a:ea typeface="Calibri"/>
                          <a:cs typeface="Times New Roman"/>
                        </a:rPr>
                        <a:t>3 (1.4)</a:t>
                      </a:r>
                      <a:endParaRPr lang="de-DE" sz="2000" dirty="0">
                        <a:solidFill>
                          <a:schemeClr val="tx1"/>
                        </a:solidFill>
                        <a:effectLst/>
                        <a:latin typeface="+mn-lt"/>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461439">
                <a:tc gridSpan="5">
                  <a:txBody>
                    <a:bodyPr/>
                    <a:lstStyle/>
                    <a:p>
                      <a:pPr marL="0" marR="0" indent="0" algn="l" defTabSz="4320371" rtl="0" eaLnBrk="1" fontAlgn="auto" latinLnBrk="0" hangingPunct="1">
                        <a:lnSpc>
                          <a:spcPct val="150000"/>
                        </a:lnSpc>
                        <a:spcBef>
                          <a:spcPts val="200"/>
                        </a:spcBef>
                        <a:spcAft>
                          <a:spcPts val="0"/>
                        </a:spcAft>
                        <a:buClrTx/>
                        <a:buSzTx/>
                        <a:buFontTx/>
                        <a:buNone/>
                        <a:tabLst/>
                        <a:defRPr/>
                      </a:pPr>
                      <a:r>
                        <a:rPr lang="en-US" sz="1600" b="0" i="0" baseline="30000" noProof="0" dirty="0">
                          <a:solidFill>
                            <a:schemeClr val="tx1"/>
                          </a:solidFill>
                          <a:effectLst/>
                          <a:latin typeface="+mn-lt"/>
                          <a:ea typeface="Calibri"/>
                          <a:cs typeface="Arial"/>
                        </a:rPr>
                        <a:t>1</a:t>
                      </a:r>
                      <a:r>
                        <a:rPr lang="en-US" sz="1600" b="0" i="0" baseline="0" noProof="0" dirty="0">
                          <a:solidFill>
                            <a:schemeClr val="tx1"/>
                          </a:solidFill>
                          <a:effectLst/>
                          <a:latin typeface="+mn-lt"/>
                          <a:ea typeface="Calibri"/>
                          <a:cs typeface="Arial"/>
                        </a:rPr>
                        <a:t> p</a:t>
                      </a:r>
                      <a:r>
                        <a:rPr lang="en-US" sz="1600" b="0" i="0" noProof="0" dirty="0">
                          <a:solidFill>
                            <a:schemeClr val="tx1"/>
                          </a:solidFill>
                          <a:effectLst/>
                          <a:latin typeface="+mn-lt"/>
                          <a:ea typeface="Calibri"/>
                          <a:cs typeface="Arial"/>
                        </a:rPr>
                        <a:t>atient with an HIV-RNA level of 34 cp/mL at baseline (BL) and 145 cp/mL at month 3; BL resistance mutations (NNRTI-associated): K103 and V90I</a:t>
                      </a:r>
                    </a:p>
                    <a:p>
                      <a:pPr marL="0" marR="0" indent="0" algn="l" defTabSz="4320371" rtl="0" eaLnBrk="1" fontAlgn="auto" latinLnBrk="0" hangingPunct="1">
                        <a:lnSpc>
                          <a:spcPct val="100000"/>
                        </a:lnSpc>
                        <a:spcBef>
                          <a:spcPts val="0"/>
                        </a:spcBef>
                        <a:spcAft>
                          <a:spcPts val="0"/>
                        </a:spcAft>
                        <a:buClrTx/>
                        <a:buSzTx/>
                        <a:buFontTx/>
                        <a:buNone/>
                        <a:tabLst/>
                        <a:defRPr/>
                      </a:pPr>
                      <a:r>
                        <a:rPr lang="en-US" sz="1600" b="0" i="0" baseline="30000" noProof="0" dirty="0">
                          <a:solidFill>
                            <a:schemeClr val="tx1"/>
                          </a:solidFill>
                          <a:effectLst/>
                          <a:latin typeface="+mn-lt"/>
                          <a:ea typeface="Calibri"/>
                          <a:cs typeface="Arial"/>
                        </a:rPr>
                        <a:t>2 </a:t>
                      </a:r>
                      <a:r>
                        <a:rPr lang="en-US" sz="1600" b="0" i="0" baseline="0" noProof="0" dirty="0">
                          <a:solidFill>
                            <a:schemeClr val="tx1"/>
                          </a:solidFill>
                          <a:effectLst/>
                          <a:latin typeface="+mn-lt"/>
                          <a:ea typeface="Calibri"/>
                          <a:cs typeface="Arial"/>
                        </a:rPr>
                        <a:t>c</a:t>
                      </a:r>
                      <a:r>
                        <a:rPr lang="en-US" sz="1600" b="0" i="0" noProof="0" dirty="0">
                          <a:solidFill>
                            <a:schemeClr val="tx1"/>
                          </a:solidFill>
                          <a:effectLst/>
                          <a:latin typeface="+mn-lt"/>
                          <a:ea typeface="Calibri"/>
                          <a:cs typeface="Arial"/>
                        </a:rPr>
                        <a:t>ensored</a:t>
                      </a:r>
                      <a:r>
                        <a:rPr lang="en-US" sz="1600" b="0" i="0" baseline="0" noProof="0" dirty="0">
                          <a:solidFill>
                            <a:schemeClr val="tx1"/>
                          </a:solidFill>
                          <a:effectLst/>
                          <a:latin typeface="+mn-lt"/>
                          <a:ea typeface="Calibri"/>
                          <a:cs typeface="Arial"/>
                        </a:rPr>
                        <a:t> events </a:t>
                      </a:r>
                      <a:r>
                        <a:rPr lang="en-US" sz="1600" b="0" i="0" noProof="0" dirty="0">
                          <a:solidFill>
                            <a:schemeClr val="tx1"/>
                          </a:solidFill>
                          <a:effectLst/>
                          <a:latin typeface="+mn-lt"/>
                          <a:ea typeface="Calibri"/>
                          <a:cs typeface="Arial"/>
                        </a:rPr>
                        <a:t>in the</a:t>
                      </a:r>
                      <a:r>
                        <a:rPr lang="en-US" sz="1600" b="0" i="0" baseline="0" noProof="0" dirty="0">
                          <a:solidFill>
                            <a:schemeClr val="tx1"/>
                          </a:solidFill>
                          <a:effectLst/>
                          <a:latin typeface="+mn-lt"/>
                          <a:ea typeface="Calibri"/>
                          <a:cs typeface="Arial"/>
                        </a:rPr>
                        <a:t> </a:t>
                      </a:r>
                      <a:r>
                        <a:rPr lang="en-US" sz="1600" b="0" i="0" noProof="0" dirty="0">
                          <a:solidFill>
                            <a:schemeClr val="tx1"/>
                          </a:solidFill>
                          <a:effectLst/>
                          <a:latin typeface="+mn-lt"/>
                          <a:ea typeface="Calibri"/>
                          <a:cs typeface="Arial"/>
                        </a:rPr>
                        <a:t>analysis of persistence; </a:t>
                      </a:r>
                      <a:r>
                        <a:rPr lang="en-US" sz="1600" b="0" i="0" baseline="30000" noProof="0" dirty="0">
                          <a:solidFill>
                            <a:schemeClr val="tx1"/>
                          </a:solidFill>
                          <a:effectLst/>
                          <a:latin typeface="+mn-lt"/>
                          <a:ea typeface="Calibri"/>
                          <a:cs typeface="Arial"/>
                        </a:rPr>
                        <a:t>3</a:t>
                      </a:r>
                      <a:r>
                        <a:rPr lang="en-US" sz="1600" b="0" i="0" baseline="0" noProof="0" dirty="0">
                          <a:solidFill>
                            <a:schemeClr val="tx1"/>
                          </a:solidFill>
                          <a:effectLst/>
                          <a:latin typeface="+mn-lt"/>
                          <a:ea typeface="Calibri"/>
                          <a:cs typeface="Arial"/>
                        </a:rPr>
                        <a:t> </a:t>
                      </a:r>
                      <a:r>
                        <a:rPr lang="en-US" sz="1600" b="0" i="0" noProof="0" dirty="0">
                          <a:solidFill>
                            <a:schemeClr val="tx1"/>
                          </a:solidFill>
                          <a:effectLst/>
                          <a:latin typeface="+mn-lt"/>
                          <a:ea typeface="Calibri"/>
                          <a:cs typeface="Arial"/>
                        </a:rPr>
                        <a:t>acute bilateral subdural hematoma (not considered as related to E/C/F/TAF); </a:t>
                      </a:r>
                      <a:endParaRPr lang="en-US" sz="1600" i="1" dirty="0">
                        <a:solidFill>
                          <a:schemeClr val="tx1"/>
                        </a:solidFill>
                      </a:endParaRPr>
                    </a:p>
                  </a:txBody>
                  <a:tcPr marL="68580" marR="68580" marT="0" marB="0">
                    <a:lnL>
                      <a:noFill/>
                    </a:lnL>
                    <a:lnR w="12700" cap="flat" cmpd="sng" algn="ctr">
                      <a:noFill/>
                      <a:prstDash val="solid"/>
                      <a:round/>
                      <a:headEnd type="none" w="med" len="med"/>
                      <a:tailEnd type="none" w="med" len="med"/>
                    </a:lnR>
                    <a:lnT w="12700" cap="flat" cmpd="sng" algn="ctr">
                      <a:solidFill>
                        <a:srgbClr val="2E318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de-DE"/>
                    </a:p>
                  </a:txBody>
                  <a:tcPr/>
                </a:tc>
                <a:tc hMerge="1">
                  <a:txBody>
                    <a:bodyPr/>
                    <a:lstStyle/>
                    <a:p>
                      <a:pPr algn="ctr">
                        <a:lnSpc>
                          <a:spcPct val="115000"/>
                        </a:lnSpc>
                        <a:spcAft>
                          <a:spcPts val="0"/>
                        </a:spcAft>
                      </a:pPr>
                      <a:endParaRPr lang="de-DE" sz="2400" dirty="0">
                        <a:solidFill>
                          <a:schemeClr val="tx1"/>
                        </a:solidFill>
                        <a:effectLst/>
                        <a:latin typeface="+mn-lt"/>
                        <a:ea typeface="Calibri"/>
                        <a:cs typeface="Times New Roman"/>
                      </a:endParaRPr>
                    </a:p>
                  </a:txBody>
                  <a:tcPr marL="68580" marR="68580" marT="0" marB="0" anchor="ctr">
                    <a:lnL>
                      <a:noFill/>
                    </a:lnL>
                    <a:lnR w="12700" cap="flat" cmpd="sng" algn="ctr">
                      <a:solidFill>
                        <a:schemeClr val="bg1"/>
                      </a:solidFill>
                      <a:prstDash val="solid"/>
                      <a:round/>
                      <a:headEnd type="none" w="med" len="med"/>
                      <a:tailEnd type="none" w="med" len="med"/>
                    </a:lnR>
                    <a:lnT>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lnSpc>
                          <a:spcPct val="115000"/>
                        </a:lnSpc>
                        <a:spcAft>
                          <a:spcPts val="0"/>
                        </a:spcAft>
                      </a:pPr>
                      <a:endParaRPr lang="en-US" sz="2400" dirty="0">
                        <a:solidFill>
                          <a:schemeClr val="tx1"/>
                        </a:solidFill>
                        <a:effectLst/>
                        <a:latin typeface="+mn-lt"/>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lnSpc>
                          <a:spcPct val="115000"/>
                        </a:lnSpc>
                        <a:spcAft>
                          <a:spcPts val="0"/>
                        </a:spcAft>
                      </a:pPr>
                      <a:endParaRPr lang="en-US" sz="2400" dirty="0">
                        <a:solidFill>
                          <a:schemeClr val="tx1"/>
                        </a:solidFill>
                        <a:effectLst/>
                        <a:latin typeface="+mn-lt"/>
                        <a:ea typeface="Calibri"/>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bl>
          </a:graphicData>
        </a:graphic>
      </p:graphicFrame>
      <p:graphicFrame>
        <p:nvGraphicFramePr>
          <p:cNvPr id="419" name="Table 36"/>
          <p:cNvGraphicFramePr>
            <a:graphicFrameLocks noGrp="1"/>
          </p:cNvGraphicFramePr>
          <p:nvPr>
            <p:extLst>
              <p:ext uri="{D42A27DB-BD31-4B8C-83A1-F6EECF244321}">
                <p14:modId xmlns:p14="http://schemas.microsoft.com/office/powerpoint/2010/main" val="2623750038"/>
              </p:ext>
            </p:extLst>
          </p:nvPr>
        </p:nvGraphicFramePr>
        <p:xfrm>
          <a:off x="30784055" y="4106648"/>
          <a:ext cx="14419107" cy="3563188"/>
        </p:xfrm>
        <a:graphic>
          <a:graphicData uri="http://schemas.openxmlformats.org/drawingml/2006/table">
            <a:tbl>
              <a:tblPr firstRow="1" bandRow="1">
                <a:tableStyleId>{8EC20E35-A176-4012-BC5E-935CFFF8708E}</a:tableStyleId>
              </a:tblPr>
              <a:tblGrid>
                <a:gridCol w="560971">
                  <a:extLst>
                    <a:ext uri="{9D8B030D-6E8A-4147-A177-3AD203B41FA5}">
                      <a16:colId xmlns:a16="http://schemas.microsoft.com/office/drawing/2014/main" val="20004"/>
                    </a:ext>
                  </a:extLst>
                </a:gridCol>
                <a:gridCol w="11169527">
                  <a:extLst>
                    <a:ext uri="{9D8B030D-6E8A-4147-A177-3AD203B41FA5}">
                      <a16:colId xmlns:a16="http://schemas.microsoft.com/office/drawing/2014/main" val="20000"/>
                    </a:ext>
                  </a:extLst>
                </a:gridCol>
                <a:gridCol w="1230942">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737587">
                  <a:extLst>
                    <a:ext uri="{9D8B030D-6E8A-4147-A177-3AD203B41FA5}">
                      <a16:colId xmlns:a16="http://schemas.microsoft.com/office/drawing/2014/main" val="20003"/>
                    </a:ext>
                  </a:extLst>
                </a:gridCol>
              </a:tblGrid>
              <a:tr h="504056">
                <a:tc gridSpan="2">
                  <a:txBody>
                    <a:bodyPr/>
                    <a:lstStyle/>
                    <a:p>
                      <a:pPr marL="0" marR="0" indent="0" algn="l" defTabSz="4320371" rtl="0" eaLnBrk="1" fontAlgn="auto" latinLnBrk="0" hangingPunct="1">
                        <a:lnSpc>
                          <a:spcPct val="100000"/>
                        </a:lnSpc>
                        <a:spcBef>
                          <a:spcPts val="0"/>
                        </a:spcBef>
                        <a:spcAft>
                          <a:spcPts val="0"/>
                        </a:spcAft>
                        <a:buClrTx/>
                        <a:buSzTx/>
                        <a:buFontTx/>
                        <a:buNone/>
                        <a:tabLst/>
                        <a:defRPr/>
                      </a:pPr>
                      <a:r>
                        <a:rPr lang="en-US" sz="2000" b="1" dirty="0">
                          <a:solidFill>
                            <a:srgbClr val="2E318A"/>
                          </a:solidFill>
                          <a:latin typeface="+mn-lt"/>
                        </a:rPr>
                        <a:t>Table 2. DRAEs (&gt;1% per SOC)</a:t>
                      </a:r>
                      <a:r>
                        <a:rPr lang="en-US" sz="2000" b="1" baseline="0" dirty="0">
                          <a:solidFill>
                            <a:srgbClr val="2E318A"/>
                          </a:solidFill>
                          <a:latin typeface="+mn-lt"/>
                        </a:rPr>
                        <a:t> and </a:t>
                      </a:r>
                      <a:r>
                        <a:rPr lang="en-US" sz="2000" b="1" dirty="0">
                          <a:solidFill>
                            <a:srgbClr val="2E318A"/>
                          </a:solidFill>
                          <a:latin typeface="+mn-lt"/>
                        </a:rPr>
                        <a:t>DRSAEs</a:t>
                      </a:r>
                      <a:r>
                        <a:rPr lang="en-US" sz="2000" b="1" baseline="0" dirty="0">
                          <a:solidFill>
                            <a:srgbClr val="2E318A"/>
                          </a:solidFill>
                          <a:latin typeface="+mn-lt"/>
                        </a:rPr>
                        <a:t> </a:t>
                      </a:r>
                      <a:r>
                        <a:rPr lang="en-US" sz="1800" b="1" baseline="0" dirty="0">
                          <a:solidFill>
                            <a:srgbClr val="FF0000"/>
                          </a:solidFill>
                          <a:latin typeface="+mn-lt"/>
                        </a:rPr>
                        <a:t>‒</a:t>
                      </a:r>
                      <a:r>
                        <a:rPr lang="en-US" sz="1800" b="1" baseline="0" dirty="0">
                          <a:solidFill>
                            <a:srgbClr val="2E318A"/>
                          </a:solidFill>
                          <a:latin typeface="+mn-lt"/>
                        </a:rPr>
                        <a:t> </a:t>
                      </a:r>
                      <a:r>
                        <a:rPr lang="en-US" sz="1800" b="1" dirty="0">
                          <a:solidFill>
                            <a:srgbClr val="2E318A"/>
                          </a:solidFill>
                          <a:latin typeface="+mn-lt"/>
                        </a:rPr>
                        <a:t>coded  with MedDRA</a:t>
                      </a:r>
                      <a:r>
                        <a:rPr lang="en-US" sz="1800" b="1" baseline="0" dirty="0">
                          <a:solidFill>
                            <a:srgbClr val="2E318A"/>
                          </a:solidFill>
                          <a:latin typeface="+mn-lt"/>
                        </a:rPr>
                        <a:t> SOC (System Organ Class) </a:t>
                      </a:r>
                      <a:r>
                        <a:rPr lang="en-US" sz="1800" b="1" i="1" baseline="0" dirty="0">
                          <a:solidFill>
                            <a:srgbClr val="2E318A"/>
                          </a:solidFill>
                          <a:latin typeface="+mn-lt"/>
                        </a:rPr>
                        <a:t>(PT [preferred term]) [n])</a:t>
                      </a:r>
                    </a:p>
                  </a:txBody>
                  <a:tcPr marL="54187" marR="54187" marT="68580" marB="68580" anchor="ctr">
                    <a:lnL>
                      <a:noFill/>
                    </a:lnL>
                    <a:lnR w="12700" cap="flat" cmpd="sng" algn="ctr">
                      <a:noFill/>
                      <a:prstDash val="solid"/>
                      <a:round/>
                      <a:headEnd type="none" w="med" len="med"/>
                      <a:tailEnd type="none" w="med" len="med"/>
                    </a:lnR>
                    <a:lnT w="25400" cmpd="sng">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l" defTabSz="4320371" rtl="0" eaLnBrk="1" fontAlgn="auto" latinLnBrk="0" hangingPunct="1">
                        <a:lnSpc>
                          <a:spcPct val="100000"/>
                        </a:lnSpc>
                        <a:spcBef>
                          <a:spcPts val="0"/>
                        </a:spcBef>
                        <a:spcAft>
                          <a:spcPts val="0"/>
                        </a:spcAft>
                        <a:buClrTx/>
                        <a:buSzTx/>
                        <a:buFontTx/>
                        <a:buNone/>
                        <a:tabLst/>
                        <a:defRPr/>
                      </a:pPr>
                      <a:endParaRPr lang="en-US" sz="2000" b="1" baseline="0" dirty="0">
                        <a:solidFill>
                          <a:srgbClr val="2E318A"/>
                        </a:solidFill>
                        <a:latin typeface="+mn-lt"/>
                      </a:endParaRPr>
                    </a:p>
                  </a:txBody>
                  <a:tcPr marL="54187" marR="54187"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5400" cmpd="sng">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n-US" sz="2000" b="1" dirty="0">
                          <a:effectLst/>
                          <a:latin typeface="+mn-lt"/>
                          <a:ea typeface="Calibri"/>
                          <a:cs typeface="Times New Roman"/>
                        </a:rPr>
                        <a:t>Overall,</a:t>
                      </a:r>
                      <a:r>
                        <a:rPr lang="en-US" sz="2000" b="1" baseline="0" dirty="0">
                          <a:effectLst/>
                          <a:latin typeface="+mn-lt"/>
                          <a:ea typeface="Calibri"/>
                          <a:cs typeface="Times New Roman"/>
                        </a:rPr>
                        <a:t> </a:t>
                      </a:r>
                      <a:r>
                        <a:rPr lang="en-US" sz="2000" b="1" dirty="0">
                          <a:effectLst/>
                          <a:latin typeface="+mn-lt"/>
                          <a:ea typeface="Calibri"/>
                          <a:cs typeface="Times New Roman"/>
                        </a:rPr>
                        <a:t>n</a:t>
                      </a:r>
                      <a:endParaRPr lang="de-DE" sz="2000" b="1" dirty="0">
                        <a:effectLst/>
                        <a:latin typeface="+mn-lt"/>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solidFill>
                      <a:srgbClr val="2E318A"/>
                    </a:solidFill>
                  </a:tcPr>
                </a:tc>
                <a:tc>
                  <a:txBody>
                    <a:bodyPr/>
                    <a:lstStyle/>
                    <a:p>
                      <a:pPr algn="ctr">
                        <a:lnSpc>
                          <a:spcPct val="115000"/>
                        </a:lnSpc>
                        <a:spcAft>
                          <a:spcPts val="0"/>
                        </a:spcAft>
                      </a:pPr>
                      <a:r>
                        <a:rPr lang="en-US" sz="2000" b="1" dirty="0">
                          <a:effectLst/>
                          <a:latin typeface="+mn-lt"/>
                          <a:ea typeface="Calibri"/>
                          <a:cs typeface="Times New Roman"/>
                        </a:rPr>
                        <a:t>TN, n</a:t>
                      </a:r>
                      <a:endParaRPr lang="de-DE" sz="2000" b="1" dirty="0">
                        <a:effectLst/>
                        <a:latin typeface="+mn-lt"/>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solidFill>
                      <a:srgbClr val="2E318A"/>
                    </a:solidFill>
                  </a:tcPr>
                </a:tc>
                <a:tc>
                  <a:txBody>
                    <a:bodyPr/>
                    <a:lstStyle/>
                    <a:p>
                      <a:pPr algn="ctr">
                        <a:lnSpc>
                          <a:spcPct val="115000"/>
                        </a:lnSpc>
                        <a:spcAft>
                          <a:spcPts val="0"/>
                        </a:spcAft>
                      </a:pPr>
                      <a:r>
                        <a:rPr lang="en-US" sz="2000" b="1" dirty="0">
                          <a:effectLst/>
                          <a:latin typeface="+mn-lt"/>
                          <a:ea typeface="Calibri"/>
                          <a:cs typeface="Times New Roman"/>
                        </a:rPr>
                        <a:t>TE, n</a:t>
                      </a:r>
                      <a:endParaRPr lang="de-DE" sz="2000" b="1" dirty="0">
                        <a:effectLst/>
                        <a:latin typeface="+mn-lt"/>
                        <a:ea typeface="Calibri"/>
                        <a:cs typeface="Times New Roman"/>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solidFill>
                      <a:srgbClr val="2E318A"/>
                    </a:solidFill>
                  </a:tcPr>
                </a:tc>
                <a:extLst>
                  <a:ext uri="{0D108BD9-81ED-4DB2-BD59-A6C34878D82A}">
                    <a16:rowId xmlns:a16="http://schemas.microsoft.com/office/drawing/2014/main" val="10000"/>
                  </a:ext>
                </a:extLst>
              </a:tr>
              <a:tr h="357281">
                <a:tc rowSpan="5">
                  <a:txBody>
                    <a:bodyPr/>
                    <a:lstStyle/>
                    <a:p>
                      <a:pPr algn="ctr" fontAlgn="b"/>
                      <a:r>
                        <a:rPr lang="en-US" sz="2000" b="1" i="0" u="none" strike="noStrike" dirty="0">
                          <a:solidFill>
                            <a:srgbClr val="2E318A"/>
                          </a:solidFill>
                          <a:effectLst/>
                          <a:latin typeface="+mn-lt"/>
                        </a:rPr>
                        <a:t>ADRs</a:t>
                      </a:r>
                    </a:p>
                  </a:txBody>
                  <a:tcPr marL="9525" marR="9525" marT="9525" marB="0" vert="vert270" anchor="ctr">
                    <a:lnL>
                      <a:noFill/>
                    </a:lnL>
                    <a:lnR w="12700" cap="flat" cmpd="sng" algn="ctr">
                      <a:noFill/>
                      <a:prstDash val="solid"/>
                      <a:round/>
                      <a:headEnd type="none" w="med" len="med"/>
                      <a:tailEnd type="none" w="med" len="med"/>
                    </a:lnR>
                    <a:lnT w="12700" cap="flat" cmpd="sng" algn="ctr">
                      <a:solidFill>
                        <a:srgbClr val="2E318A"/>
                      </a:solid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61938" indent="-261938" algn="l" fontAlgn="b">
                        <a:buFont typeface="Symbol" panose="05050102010706020507" pitchFamily="18" charset="2"/>
                        <a:buChar char="-"/>
                      </a:pPr>
                      <a:r>
                        <a:rPr lang="de-DE" sz="1800" b="0" i="0" u="none" strike="noStrike" dirty="0">
                          <a:solidFill>
                            <a:schemeClr val="tx1"/>
                          </a:solidFill>
                          <a:effectLst/>
                          <a:latin typeface="+mn-lt"/>
                        </a:rPr>
                        <a:t>Gastrointestinal </a:t>
                      </a:r>
                      <a:r>
                        <a:rPr lang="en-US" sz="1800" b="0" i="0" u="none" strike="noStrike" noProof="0" dirty="0">
                          <a:solidFill>
                            <a:schemeClr val="tx1"/>
                          </a:solidFill>
                          <a:effectLst/>
                          <a:latin typeface="+mn-lt"/>
                        </a:rPr>
                        <a:t>disorders </a:t>
                      </a:r>
                      <a:r>
                        <a:rPr lang="en-US" sz="1800" b="0" i="1" u="none" strike="noStrike" noProof="0" dirty="0">
                          <a:solidFill>
                            <a:schemeClr val="tx1"/>
                          </a:solidFill>
                          <a:effectLst/>
                          <a:latin typeface="+mn-lt"/>
                        </a:rPr>
                        <a:t>(</a:t>
                      </a:r>
                      <a:r>
                        <a:rPr lang="en-GB" sz="1800" b="0" i="1" u="none" strike="noStrike" noProof="0" dirty="0">
                          <a:solidFill>
                            <a:schemeClr val="tx1"/>
                          </a:solidFill>
                          <a:effectLst/>
                          <a:latin typeface="+mn-lt"/>
                        </a:rPr>
                        <a:t>diarrhoea</a:t>
                      </a:r>
                      <a:r>
                        <a:rPr lang="en-US" sz="1800" b="0" i="1" u="none" strike="noStrike" noProof="0" dirty="0">
                          <a:solidFill>
                            <a:schemeClr val="tx1"/>
                          </a:solidFill>
                          <a:effectLst/>
                          <a:latin typeface="+mn-lt"/>
                        </a:rPr>
                        <a:t> [5], nausea [4], abdominal pain [4], abdominal distension [2],</a:t>
                      </a:r>
                      <a:r>
                        <a:rPr lang="en-US" sz="1800" b="0" i="1" u="none" strike="noStrike" baseline="0" noProof="0" dirty="0">
                          <a:solidFill>
                            <a:schemeClr val="tx1"/>
                          </a:solidFill>
                          <a:effectLst/>
                          <a:latin typeface="+mn-lt"/>
                        </a:rPr>
                        <a:t> v</a:t>
                      </a:r>
                      <a:r>
                        <a:rPr lang="en-US" sz="1800" b="0" i="1" u="none" strike="noStrike" noProof="0" dirty="0">
                          <a:solidFill>
                            <a:schemeClr val="tx1"/>
                          </a:solidFill>
                          <a:effectLst/>
                          <a:latin typeface="+mn-lt"/>
                        </a:rPr>
                        <a:t>omiting </a:t>
                      </a:r>
                      <a:r>
                        <a:rPr lang="en-US" sz="1800" b="0" i="1" u="none" strike="noStrike" baseline="0" noProof="0" dirty="0">
                          <a:solidFill>
                            <a:schemeClr val="tx1"/>
                          </a:solidFill>
                          <a:effectLst/>
                          <a:latin typeface="+mn-lt"/>
                        </a:rPr>
                        <a:t>[1]</a:t>
                      </a:r>
                      <a:r>
                        <a:rPr lang="en-US" sz="1800" b="0" i="1" u="none" strike="noStrike" noProof="0" dirty="0">
                          <a:solidFill>
                            <a:schemeClr val="tx1"/>
                          </a:solidFill>
                          <a:effectLst/>
                          <a:latin typeface="+mn-lt"/>
                        </a:rPr>
                        <a:t>,</a:t>
                      </a:r>
                      <a:r>
                        <a:rPr lang="en-US" sz="1800" b="0" i="1" u="none" strike="noStrike" baseline="0" noProof="0" dirty="0">
                          <a:solidFill>
                            <a:schemeClr val="tx1"/>
                          </a:solidFill>
                          <a:effectLst/>
                          <a:latin typeface="+mn-lt"/>
                        </a:rPr>
                        <a:t> </a:t>
                      </a:r>
                      <a:r>
                        <a:rPr lang="en-US" sz="1800" b="0" i="1" u="none" strike="noStrike" noProof="0" dirty="0">
                          <a:solidFill>
                            <a:schemeClr val="tx1"/>
                          </a:solidFill>
                          <a:effectLst/>
                          <a:latin typeface="+mn-lt"/>
                        </a:rPr>
                        <a:t>reflux </a:t>
                      </a:r>
                      <a:r>
                        <a:rPr lang="en-US" sz="1800" b="0" i="1" u="none" strike="noStrike" baseline="0" noProof="0" dirty="0">
                          <a:solidFill>
                            <a:schemeClr val="tx1"/>
                          </a:solidFill>
                          <a:effectLst/>
                          <a:latin typeface="+mn-lt"/>
                        </a:rPr>
                        <a:t>[1]</a:t>
                      </a:r>
                      <a:r>
                        <a:rPr lang="en-US" sz="1800" b="0" i="1" u="none" strike="noStrike" noProof="0" dirty="0">
                          <a:solidFill>
                            <a:schemeClr val="tx1"/>
                          </a:solidFill>
                          <a:effectLst/>
                          <a:latin typeface="+mn-lt"/>
                        </a:rPr>
                        <a:t>, flatulence </a:t>
                      </a:r>
                      <a:r>
                        <a:rPr lang="en-US" sz="1800" b="0" i="1" u="none" strike="noStrike" baseline="0" noProof="0" dirty="0">
                          <a:solidFill>
                            <a:schemeClr val="tx1"/>
                          </a:solidFill>
                          <a:effectLst/>
                          <a:latin typeface="+mn-lt"/>
                        </a:rPr>
                        <a:t>[1]</a:t>
                      </a:r>
                      <a:r>
                        <a:rPr lang="en-US" sz="1800" b="0" i="1" u="none" strike="noStrike" noProof="0" dirty="0">
                          <a:solidFill>
                            <a:schemeClr val="tx1"/>
                          </a:solidFill>
                          <a:effectLst/>
                          <a:latin typeface="+mn-lt"/>
                        </a:rPr>
                        <a:t>, dyspepsia  </a:t>
                      </a:r>
                      <a:r>
                        <a:rPr lang="en-US" sz="1800" b="0" i="1" u="none" strike="noStrike" baseline="0" noProof="0" dirty="0">
                          <a:solidFill>
                            <a:schemeClr val="tx1"/>
                          </a:solidFill>
                          <a:effectLst/>
                          <a:latin typeface="+mn-lt"/>
                        </a:rPr>
                        <a:t>[1]</a:t>
                      </a:r>
                      <a:r>
                        <a:rPr lang="en-US" sz="1800" b="0" i="1" u="none" strike="noStrike" noProof="0" dirty="0">
                          <a:solidFill>
                            <a:schemeClr val="tx1"/>
                          </a:solidFill>
                          <a:effectLst/>
                          <a:latin typeface="+mn-lt"/>
                        </a:rPr>
                        <a:t>, abdominal discomfort </a:t>
                      </a:r>
                      <a:r>
                        <a:rPr lang="en-US" sz="1800" b="0" i="1" u="none" strike="noStrike" baseline="0" noProof="0" dirty="0">
                          <a:solidFill>
                            <a:schemeClr val="tx1"/>
                          </a:solidFill>
                          <a:effectLst/>
                          <a:latin typeface="+mn-lt"/>
                        </a:rPr>
                        <a:t>[1]</a:t>
                      </a:r>
                      <a:r>
                        <a:rPr lang="en-US" sz="1800" b="0" i="1" u="none" strike="noStrike" noProof="0" dirty="0">
                          <a:solidFill>
                            <a:schemeClr val="tx1"/>
                          </a:solidFill>
                          <a:effectLst/>
                          <a:latin typeface="+mn-lt"/>
                        </a:rPr>
                        <a:t>)</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2E318A"/>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algn="ctr" fontAlgn="b"/>
                      <a:r>
                        <a:rPr lang="de-DE" sz="1800" b="0" i="0" u="none" strike="noStrike" dirty="0">
                          <a:solidFill>
                            <a:schemeClr val="tx1"/>
                          </a:solidFill>
                          <a:effectLst/>
                          <a:latin typeface="+mn-lt"/>
                        </a:rPr>
                        <a:t>20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2E318A"/>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algn="ctr" fontAlgn="b"/>
                      <a:r>
                        <a:rPr lang="de-DE" sz="1800" b="0" i="0" u="none" strike="noStrike" dirty="0">
                          <a:solidFill>
                            <a:schemeClr val="tx1"/>
                          </a:solidFill>
                          <a:effectLst/>
                          <a:latin typeface="+mj-lt"/>
                        </a:rPr>
                        <a:t>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2E318A"/>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algn="ctr" fontAlgn="b"/>
                      <a:r>
                        <a:rPr lang="de-DE" sz="1800" b="0" i="0" u="none" strike="noStrike" dirty="0">
                          <a:solidFill>
                            <a:schemeClr val="tx1"/>
                          </a:solidFill>
                          <a:effectLst/>
                          <a:latin typeface="+mj-lt"/>
                        </a:rPr>
                        <a:t>17</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2E318A"/>
                      </a:solidFill>
                      <a:prstDash val="solid"/>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57281">
                <a:tc vMerge="1">
                  <a:txBody>
                    <a:bodyPr/>
                    <a:lstStyle/>
                    <a:p>
                      <a:pPr algn="l" fontAlgn="b"/>
                      <a:endParaRPr lang="de-DE" sz="2000" b="0" i="0" u="none" strike="noStrike" dirty="0">
                        <a:effectLst/>
                        <a:latin typeface="+mn-lt"/>
                      </a:endParaRPr>
                    </a:p>
                  </a:txBody>
                  <a:tcPr marL="9525" marR="9525" marT="9525" marB="0" anchor="ctr">
                    <a:lnL>
                      <a:noFill/>
                    </a:lnL>
                    <a:lnR>
                      <a:noFill/>
                    </a:lnR>
                    <a:lnT>
                      <a:noFill/>
                    </a:lnT>
                    <a:lnB>
                      <a:noFill/>
                    </a:lnB>
                    <a:lnTlToBr w="12700" cmpd="sng">
                      <a:noFill/>
                      <a:prstDash val="solid"/>
                    </a:lnTlToBr>
                    <a:lnBlToTr w="12700" cmpd="sng">
                      <a:noFill/>
                      <a:prstDash val="solid"/>
                    </a:lnBlToTr>
                    <a:noFill/>
                  </a:tcPr>
                </a:tc>
                <a:tc>
                  <a:txBody>
                    <a:bodyPr/>
                    <a:lstStyle/>
                    <a:p>
                      <a:pPr marL="285750" marR="0" indent="-285750" algn="l" defTabSz="4320371" rtl="0" eaLnBrk="1" fontAlgn="b" latinLnBrk="0" hangingPunct="1">
                        <a:lnSpc>
                          <a:spcPct val="100000"/>
                        </a:lnSpc>
                        <a:spcBef>
                          <a:spcPts val="0"/>
                        </a:spcBef>
                        <a:spcAft>
                          <a:spcPts val="0"/>
                        </a:spcAft>
                        <a:buClrTx/>
                        <a:buSzTx/>
                        <a:buFont typeface="Symbol" panose="05050102010706020507" pitchFamily="18" charset="2"/>
                        <a:buChar char="-"/>
                        <a:tabLst/>
                        <a:defRPr/>
                      </a:pPr>
                      <a:r>
                        <a:rPr lang="en-US" sz="1800" b="0" i="0" u="none" strike="noStrike" noProof="0" dirty="0">
                          <a:solidFill>
                            <a:schemeClr val="tx1"/>
                          </a:solidFill>
                          <a:effectLst/>
                          <a:latin typeface="+mn-lt"/>
                        </a:rPr>
                        <a:t>Psychiatric disorders </a:t>
                      </a:r>
                      <a:r>
                        <a:rPr lang="en-US" sz="1800" b="0" i="1" u="none" strike="noStrike" noProof="0" dirty="0">
                          <a:solidFill>
                            <a:schemeClr val="tx1"/>
                          </a:solidFill>
                          <a:effectLst/>
                          <a:latin typeface="+mn-lt"/>
                        </a:rPr>
                        <a:t>(sleep disorder [5], insomnia [4], depression</a:t>
                      </a:r>
                      <a:r>
                        <a:rPr lang="en-US" sz="1800" b="0" i="1" u="none" strike="noStrike" baseline="0" noProof="0" dirty="0">
                          <a:solidFill>
                            <a:schemeClr val="tx1"/>
                          </a:solidFill>
                          <a:effectLst/>
                          <a:latin typeface="+mn-lt"/>
                        </a:rPr>
                        <a:t> [1])</a:t>
                      </a:r>
                      <a:endParaRPr lang="en-US" sz="1800" b="0" i="1" u="none" strike="noStrike" noProof="0" dirty="0">
                        <a:solidFill>
                          <a:schemeClr val="tx1"/>
                        </a:solidFill>
                        <a:effectLst/>
                        <a:latin typeface="+mn-lt"/>
                      </a:endParaRPr>
                    </a:p>
                  </a:txBody>
                  <a:tcPr marL="9525" marR="9525" marT="9525" marB="0" anchor="b">
                    <a:lnL>
                      <a:noFill/>
                    </a:lnL>
                    <a:lnR>
                      <a:noFill/>
                    </a:lnR>
                    <a:lnT>
                      <a:noFill/>
                    </a:lnT>
                    <a:lnB>
                      <a:noFill/>
                    </a:lnB>
                    <a:lnTlToBr w="12700" cmpd="sng">
                      <a:noFill/>
                      <a:prstDash val="solid"/>
                    </a:lnTlToBr>
                    <a:lnBlToTr w="12700" cmpd="sng">
                      <a:noFill/>
                      <a:prstDash val="solid"/>
                    </a:lnBlToTr>
                    <a:noFill/>
                  </a:tcPr>
                </a:tc>
                <a:tc>
                  <a:txBody>
                    <a:bodyPr/>
                    <a:lstStyle/>
                    <a:p>
                      <a:pPr algn="ctr" fontAlgn="b"/>
                      <a:r>
                        <a:rPr lang="de-DE" sz="1800" b="0" i="0" u="none" strike="noStrike">
                          <a:solidFill>
                            <a:schemeClr val="tx1"/>
                          </a:solidFill>
                          <a:effectLst/>
                          <a:latin typeface="+mn-lt"/>
                        </a:rPr>
                        <a:t>10</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fontAlgn="b"/>
                      <a:r>
                        <a:rPr lang="de-DE" sz="1800" b="0" i="0" u="none" strike="noStrike" dirty="0">
                          <a:solidFill>
                            <a:schemeClr val="tx1"/>
                          </a:solidFill>
                          <a:effectLst/>
                          <a:latin typeface="+mj-lt"/>
                        </a:rPr>
                        <a:t>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fontAlgn="b"/>
                      <a:r>
                        <a:rPr lang="de-DE" sz="1800" b="0" i="0" u="none" strike="noStrike" dirty="0">
                          <a:solidFill>
                            <a:schemeClr val="tx1"/>
                          </a:solidFill>
                          <a:effectLst/>
                          <a:latin typeface="+mj-lt"/>
                        </a:rPr>
                        <a:t>7</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57281">
                <a:tc vMerge="1">
                  <a:txBody>
                    <a:bodyPr/>
                    <a:lstStyle/>
                    <a:p>
                      <a:pPr algn="l" fontAlgn="b"/>
                      <a:endParaRPr lang="de-DE" sz="2000" b="0" i="0" u="none" strike="noStrike" dirty="0">
                        <a:effectLst/>
                        <a:latin typeface="+mn-lt"/>
                      </a:endParaRP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lgn="l" fontAlgn="b">
                        <a:buFont typeface="Symbol" panose="05050102010706020507" pitchFamily="18" charset="2"/>
                        <a:buChar char="-"/>
                      </a:pPr>
                      <a:r>
                        <a:rPr lang="en-US" sz="1800" b="0" i="0" u="none" strike="noStrike" noProof="0" dirty="0">
                          <a:solidFill>
                            <a:schemeClr val="tx1"/>
                          </a:solidFill>
                          <a:effectLst/>
                          <a:latin typeface="+mn-lt"/>
                        </a:rPr>
                        <a:t>Nervous system disorders </a:t>
                      </a:r>
                      <a:r>
                        <a:rPr lang="en-US" sz="1800" b="0" i="1" u="none" strike="noStrike" noProof="0" dirty="0">
                          <a:solidFill>
                            <a:schemeClr val="tx1"/>
                          </a:solidFill>
                          <a:effectLst/>
                          <a:latin typeface="+mn-lt"/>
                        </a:rPr>
                        <a:t>(headache [3], dizziness [2],</a:t>
                      </a:r>
                      <a:r>
                        <a:rPr lang="en-US" sz="1800" b="0" i="1" u="none" strike="noStrike" baseline="0" noProof="0" dirty="0">
                          <a:solidFill>
                            <a:schemeClr val="tx1"/>
                          </a:solidFill>
                          <a:effectLst/>
                          <a:latin typeface="+mn-lt"/>
                        </a:rPr>
                        <a:t> cluster headache [1]</a:t>
                      </a:r>
                      <a:r>
                        <a:rPr lang="en-US" sz="1800" b="0" i="1" u="none" strike="noStrike" noProof="0" dirty="0">
                          <a:solidFill>
                            <a:schemeClr val="tx1"/>
                          </a:solidFill>
                          <a:effectLst/>
                          <a:latin typeface="+mn-lt"/>
                        </a:rPr>
                        <a:t>)</a:t>
                      </a:r>
                    </a:p>
                  </a:txBody>
                  <a:tcPr marL="9525" marR="9525" marT="9525" marB="0" anchor="b">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de-DE" sz="1800" b="0" i="0" u="none" strike="noStrike">
                          <a:solidFill>
                            <a:schemeClr val="tx1"/>
                          </a:solidFill>
                          <a:effectLst/>
                          <a:latin typeface="+mn-lt"/>
                        </a:rPr>
                        <a:t>6</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de-DE" sz="1800" b="0" i="0" u="none" strike="noStrike" dirty="0">
                          <a:solidFill>
                            <a:schemeClr val="tx1"/>
                          </a:solidFill>
                          <a:effectLst/>
                          <a:latin typeface="+mj-lt"/>
                        </a:rPr>
                        <a:t>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de-DE" sz="1800" b="0" i="0" u="none" strike="noStrike" dirty="0">
                          <a:solidFill>
                            <a:schemeClr val="tx1"/>
                          </a:solidFill>
                          <a:effectLst/>
                          <a:latin typeface="+mj-lt"/>
                        </a:rPr>
                        <a:t>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57281">
                <a:tc vMerge="1">
                  <a:txBody>
                    <a:bodyPr/>
                    <a:lstStyle/>
                    <a:p>
                      <a:pPr algn="l" fontAlgn="b"/>
                      <a:endParaRPr lang="de-DE" sz="2000" b="0" i="0" u="none" strike="noStrike" dirty="0">
                        <a:effectLst/>
                        <a:latin typeface="+mn-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lgn="l" fontAlgn="b">
                        <a:buFont typeface="Symbol" panose="05050102010706020507" pitchFamily="18" charset="2"/>
                        <a:buChar char="-"/>
                      </a:pPr>
                      <a:r>
                        <a:rPr lang="en-US" sz="1800" b="0" i="0" u="none" strike="noStrike" dirty="0">
                          <a:solidFill>
                            <a:schemeClr val="tx1"/>
                          </a:solidFill>
                          <a:effectLst/>
                          <a:latin typeface="+mn-lt"/>
                        </a:rPr>
                        <a:t>Skin and subcutaneous tissue disorders </a:t>
                      </a:r>
                      <a:r>
                        <a:rPr lang="en-US" sz="1800" b="0" i="1" u="none" strike="noStrike" dirty="0">
                          <a:solidFill>
                            <a:schemeClr val="tx1"/>
                          </a:solidFill>
                          <a:effectLst/>
                          <a:latin typeface="+mn-lt"/>
                        </a:rPr>
                        <a:t>(rash </a:t>
                      </a:r>
                      <a:r>
                        <a:rPr lang="de-DE" sz="1800" b="0" i="1" u="none" strike="noStrike" baseline="0" dirty="0">
                          <a:solidFill>
                            <a:schemeClr val="tx1"/>
                          </a:solidFill>
                          <a:effectLst/>
                          <a:latin typeface="+mn-lt"/>
                        </a:rPr>
                        <a:t>[2], </a:t>
                      </a:r>
                      <a:r>
                        <a:rPr lang="en-US" sz="1800" b="0" i="1" u="none" strike="noStrike" baseline="0" noProof="0" dirty="0">
                          <a:solidFill>
                            <a:schemeClr val="tx1"/>
                          </a:solidFill>
                          <a:effectLst/>
                          <a:latin typeface="+mn-lt"/>
                        </a:rPr>
                        <a:t>alopecia [2], dry skin [1], pruritus [1])</a:t>
                      </a:r>
                      <a:endParaRPr lang="en-US" sz="1800" b="0" i="1" u="none" strike="noStrike" noProof="0" dirty="0">
                        <a:solidFill>
                          <a:schemeClr val="tx1"/>
                        </a:solidFill>
                        <a:effectLst/>
                        <a:latin typeface="+mn-lt"/>
                      </a:endParaRPr>
                    </a:p>
                  </a:txBody>
                  <a:tcPr marL="9525" marR="9525" marT="9525"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de-DE" sz="1800" b="0" i="0" u="none" strike="noStrike">
                          <a:solidFill>
                            <a:schemeClr val="tx1"/>
                          </a:solidFill>
                          <a:effectLst/>
                          <a:latin typeface="+mn-lt"/>
                        </a:rPr>
                        <a:t>6</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de-DE" sz="1800" b="0" i="0" u="none" strike="noStrike" dirty="0">
                          <a:solidFill>
                            <a:schemeClr val="tx1"/>
                          </a:solidFill>
                          <a:effectLst/>
                          <a:latin typeface="+mj-lt"/>
                        </a:rPr>
                        <a:t>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de-DE" sz="1800" b="0" i="0" u="none" strike="noStrike" dirty="0">
                          <a:solidFill>
                            <a:schemeClr val="tx1"/>
                          </a:solidFill>
                          <a:effectLst/>
                          <a:latin typeface="+mj-lt"/>
                        </a:rPr>
                        <a:t>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57281">
                <a:tc vMerge="1">
                  <a:txBody>
                    <a:bodyPr/>
                    <a:lstStyle/>
                    <a:p>
                      <a:pPr algn="l" fontAlgn="b"/>
                      <a:endParaRPr lang="en-US" sz="2000" b="0" i="0" u="none" strike="noStrike" dirty="0">
                        <a:effectLst/>
                        <a:latin typeface="+mn-lt"/>
                      </a:endParaRPr>
                    </a:p>
                  </a:txBody>
                  <a:tcPr marL="9525" marR="9525" marT="9525" marB="0" anchor="ctr">
                    <a:lnL>
                      <a:noFill/>
                    </a:lnL>
                    <a:lnR>
                      <a:noFill/>
                    </a:lnR>
                    <a:lnT w="12700" cap="flat" cmpd="sng" algn="ctr">
                      <a:noFill/>
                      <a:prstDash val="solid"/>
                      <a:round/>
                      <a:headEnd type="none" w="med" len="med"/>
                      <a:tailEnd type="none" w="med" len="med"/>
                    </a:lnT>
                    <a:lnB w="25400" cmpd="sng">
                      <a:noFill/>
                    </a:lnB>
                    <a:lnTlToBr w="12700" cmpd="sng">
                      <a:noFill/>
                      <a:prstDash val="solid"/>
                    </a:lnTlToBr>
                    <a:lnBlToTr w="12700" cmpd="sng">
                      <a:noFill/>
                      <a:prstDash val="solid"/>
                    </a:lnBlToTr>
                    <a:noFill/>
                  </a:tcPr>
                </a:tc>
                <a:tc>
                  <a:txBody>
                    <a:bodyPr/>
                    <a:lstStyle/>
                    <a:p>
                      <a:pPr marL="285750" indent="-285750" algn="l" fontAlgn="b">
                        <a:buFont typeface="Symbol" panose="05050102010706020507" pitchFamily="18" charset="2"/>
                        <a:buChar char="-"/>
                      </a:pPr>
                      <a:r>
                        <a:rPr lang="en-US" sz="1800" b="0" i="0" u="none" strike="noStrike" dirty="0">
                          <a:solidFill>
                            <a:schemeClr val="tx1"/>
                          </a:solidFill>
                          <a:effectLst/>
                          <a:latin typeface="+mn-lt"/>
                        </a:rPr>
                        <a:t>Musculoskeletal and connective tissue disorders </a:t>
                      </a:r>
                      <a:r>
                        <a:rPr lang="en-US" sz="1800" b="0" i="1" u="none" strike="noStrike" dirty="0">
                          <a:solidFill>
                            <a:schemeClr val="tx1"/>
                          </a:solidFill>
                          <a:effectLst/>
                          <a:latin typeface="+mn-lt"/>
                        </a:rPr>
                        <a:t>(myalgia </a:t>
                      </a:r>
                      <a:r>
                        <a:rPr lang="de-DE" sz="1800" b="0" i="1" u="none" strike="noStrike" baseline="0" dirty="0">
                          <a:solidFill>
                            <a:schemeClr val="tx1"/>
                          </a:solidFill>
                          <a:effectLst/>
                          <a:latin typeface="+mn-lt"/>
                        </a:rPr>
                        <a:t>[1], </a:t>
                      </a:r>
                      <a:r>
                        <a:rPr lang="en-US" sz="1800" b="0" i="1" u="none" strike="noStrike" baseline="0" noProof="0" dirty="0">
                          <a:solidFill>
                            <a:schemeClr val="tx1"/>
                          </a:solidFill>
                          <a:effectLst/>
                          <a:latin typeface="+mn-lt"/>
                        </a:rPr>
                        <a:t>bone pain [1], muscle spams [1], tendon disorder [1])</a:t>
                      </a:r>
                      <a:endParaRPr lang="en-US" sz="1800" b="0" i="1" u="none" strike="noStrike" noProof="0" dirty="0">
                        <a:solidFill>
                          <a:schemeClr val="tx1"/>
                        </a:solidFill>
                        <a:effectLst/>
                        <a:latin typeface="+mn-lt"/>
                      </a:endParaRPr>
                    </a:p>
                  </a:txBody>
                  <a:tcPr marL="9525" marR="9525" marT="9525" marB="0" anchor="b">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de-DE" sz="1800" b="0" i="0" u="none" strike="noStrike" dirty="0">
                          <a:solidFill>
                            <a:schemeClr val="tx1"/>
                          </a:solidFill>
                          <a:effectLst/>
                          <a:latin typeface="+mn-lt"/>
                        </a:rPr>
                        <a:t>4</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de-DE" sz="1800" b="0" i="0" u="none" strike="noStrike" dirty="0">
                          <a:solidFill>
                            <a:schemeClr val="tx1"/>
                          </a:solidFill>
                          <a:effectLst/>
                          <a:latin typeface="+mj-lt"/>
                        </a:rPr>
                        <a:t>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de-DE" sz="1800" b="0" i="0" u="none" strike="noStrike" dirty="0">
                          <a:solidFill>
                            <a:schemeClr val="tx1"/>
                          </a:solidFill>
                          <a:effectLst/>
                          <a:latin typeface="+mj-lt"/>
                        </a:rPr>
                        <a:t>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57281">
                <a:tc rowSpan="3">
                  <a:txBody>
                    <a:bodyPr/>
                    <a:lstStyle/>
                    <a:p>
                      <a:pPr marL="0" marR="0" indent="0" algn="ctr" defTabSz="4320371" rtl="0" eaLnBrk="1" fontAlgn="b" latinLnBrk="0" hangingPunct="1">
                        <a:lnSpc>
                          <a:spcPct val="100000"/>
                        </a:lnSpc>
                        <a:spcBef>
                          <a:spcPts val="0"/>
                        </a:spcBef>
                        <a:spcAft>
                          <a:spcPts val="0"/>
                        </a:spcAft>
                        <a:buClrTx/>
                        <a:buSzTx/>
                        <a:buFontTx/>
                        <a:buNone/>
                        <a:tabLst/>
                        <a:defRPr/>
                      </a:pPr>
                      <a:r>
                        <a:rPr lang="en-US" sz="2000" b="1" i="0" u="none" strike="noStrike" kern="1200" dirty="0">
                          <a:solidFill>
                            <a:srgbClr val="2E318A"/>
                          </a:solidFill>
                          <a:effectLst/>
                          <a:latin typeface="+mn-lt"/>
                          <a:ea typeface="+mn-ea"/>
                          <a:cs typeface="+mn-cs"/>
                        </a:rPr>
                        <a:t>SADRs</a:t>
                      </a:r>
                    </a:p>
                  </a:txBody>
                  <a:tcPr marL="9525" marR="9525" marT="9525" marB="0" vert="vert270" anchor="ctr">
                    <a:lnL>
                      <a:noFill/>
                    </a:lnL>
                    <a:lnR w="12700" cap="flat" cmpd="sng" algn="ctr">
                      <a:noFill/>
                      <a:prstDash val="solid"/>
                      <a:round/>
                      <a:headEnd type="none" w="med" len="med"/>
                      <a:tailEnd type="none" w="med" len="med"/>
                    </a:lnR>
                    <a:lnT w="12700" cap="flat" cmpd="sng" algn="ctr">
                      <a:solidFill>
                        <a:srgbClr val="2E318A"/>
                      </a:solid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indent="-285750" algn="l" defTabSz="4320371" rtl="0" eaLnBrk="1" fontAlgn="b" latinLnBrk="0" hangingPunct="1">
                        <a:lnSpc>
                          <a:spcPct val="100000"/>
                        </a:lnSpc>
                        <a:spcBef>
                          <a:spcPts val="0"/>
                        </a:spcBef>
                        <a:spcAft>
                          <a:spcPts val="0"/>
                        </a:spcAft>
                        <a:buClrTx/>
                        <a:buSzTx/>
                        <a:buFont typeface="Symbol" panose="05050102010706020507" pitchFamily="18" charset="2"/>
                        <a:buChar char="-"/>
                        <a:tabLst/>
                        <a:defRPr/>
                      </a:pPr>
                      <a:r>
                        <a:rPr lang="en-US" sz="1800" b="0" i="0" u="none" strike="noStrike" noProof="0" dirty="0">
                          <a:solidFill>
                            <a:schemeClr val="tx1"/>
                          </a:solidFill>
                          <a:effectLst/>
                          <a:latin typeface="+mn-lt"/>
                        </a:rPr>
                        <a:t>Nervous system disorders </a:t>
                      </a:r>
                      <a:r>
                        <a:rPr lang="en-US" sz="1800" b="0" i="1" u="none" strike="noStrike" noProof="0" dirty="0">
                          <a:solidFill>
                            <a:schemeClr val="tx1"/>
                          </a:solidFill>
                          <a:effectLst/>
                          <a:latin typeface="+mn-lt"/>
                        </a:rPr>
                        <a:t>(headache [2])</a:t>
                      </a:r>
                    </a:p>
                  </a:txBody>
                  <a:tcPr marL="9525" marR="9525" marT="9525" marB="0" anchor="ctr">
                    <a:lnL>
                      <a:noFill/>
                    </a:lnL>
                    <a:lnR>
                      <a:noFill/>
                    </a:lnR>
                    <a:lnT w="12700" cap="flat" cmpd="sng" algn="ctr">
                      <a:solidFill>
                        <a:schemeClr val="tx1"/>
                      </a:solidFill>
                      <a:prstDash val="solid"/>
                      <a:round/>
                      <a:headEnd type="none" w="med" len="med"/>
                      <a:tailEnd type="none" w="med" len="med"/>
                    </a:lnT>
                    <a:lnB w="25400" cmpd="sng">
                      <a:noFill/>
                    </a:lnB>
                    <a:lnTlToBr w="12700" cmpd="sng">
                      <a:noFill/>
                      <a:prstDash val="solid"/>
                    </a:lnTlToBr>
                    <a:lnBlToTr w="12700" cmpd="sng">
                      <a:noFill/>
                      <a:prstDash val="solid"/>
                    </a:lnBlToTr>
                    <a:noFill/>
                  </a:tcPr>
                </a:tc>
                <a:tc>
                  <a:txBody>
                    <a:bodyPr/>
                    <a:lstStyle/>
                    <a:p>
                      <a:pPr algn="ctr" fontAlgn="b"/>
                      <a:r>
                        <a:rPr lang="de-DE" sz="1800" b="0" i="0" u="none" strike="noStrike" dirty="0">
                          <a:solidFill>
                            <a:schemeClr val="tx1"/>
                          </a:solidFill>
                          <a:effectLst/>
                          <a:latin typeface="+mj-lt"/>
                        </a:rPr>
                        <a:t>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25400" cmpd="sng">
                      <a:noFill/>
                    </a:lnB>
                    <a:lnTlToBr w="12700" cmpd="sng">
                      <a:noFill/>
                      <a:prstDash val="solid"/>
                    </a:lnTlToBr>
                    <a:lnBlToTr w="12700" cmpd="sng">
                      <a:noFill/>
                      <a:prstDash val="solid"/>
                    </a:lnBlToTr>
                    <a:noFill/>
                  </a:tcPr>
                </a:tc>
                <a:tc>
                  <a:txBody>
                    <a:bodyPr/>
                    <a:lstStyle/>
                    <a:p>
                      <a:pPr algn="ctr" fontAlgn="b"/>
                      <a:r>
                        <a:rPr lang="de-DE" sz="1800" b="0" i="0" u="none" strike="noStrike" dirty="0">
                          <a:solidFill>
                            <a:schemeClr val="tx1"/>
                          </a:solidFill>
                          <a:effectLst/>
                          <a:latin typeface="+mj-lt"/>
                        </a:rPr>
                        <a:t>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25400" cmpd="sng">
                      <a:noFill/>
                    </a:lnB>
                    <a:lnTlToBr w="12700" cmpd="sng">
                      <a:noFill/>
                      <a:prstDash val="solid"/>
                    </a:lnTlToBr>
                    <a:lnBlToTr w="12700" cmpd="sng">
                      <a:noFill/>
                      <a:prstDash val="solid"/>
                    </a:lnBlToTr>
                    <a:noFill/>
                  </a:tcPr>
                </a:tc>
                <a:tc>
                  <a:txBody>
                    <a:bodyPr/>
                    <a:lstStyle/>
                    <a:p>
                      <a:pPr algn="ctr" fontAlgn="b"/>
                      <a:r>
                        <a:rPr lang="de-DE" sz="1800" b="0" i="0" u="none" strike="noStrike" dirty="0">
                          <a:solidFill>
                            <a:schemeClr val="tx1"/>
                          </a:solidFill>
                          <a:effectLst/>
                          <a:latin typeface="+mj-lt"/>
                        </a:rPr>
                        <a:t>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254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57281">
                <a:tc vMerge="1">
                  <a:txBody>
                    <a:bodyPr/>
                    <a:lstStyle/>
                    <a:p>
                      <a:endParaRPr lang="de-DE"/>
                    </a:p>
                  </a:txBody>
                  <a:tcPr/>
                </a:tc>
                <a:tc>
                  <a:txBody>
                    <a:bodyPr/>
                    <a:lstStyle/>
                    <a:p>
                      <a:pPr marL="285750" indent="-285750" algn="l" fontAlgn="b">
                        <a:buFont typeface="Symbol" panose="05050102010706020507" pitchFamily="18" charset="2"/>
                        <a:buChar char="-"/>
                      </a:pPr>
                      <a:r>
                        <a:rPr lang="en-US" sz="1800" b="0" i="0" u="none" strike="noStrike" noProof="0" dirty="0">
                          <a:solidFill>
                            <a:schemeClr val="tx1"/>
                          </a:solidFill>
                          <a:effectLst/>
                          <a:latin typeface="+mn-lt"/>
                        </a:rPr>
                        <a:t>Gastrointestinal disorders </a:t>
                      </a:r>
                      <a:r>
                        <a:rPr lang="en-US" sz="1800" b="0" i="1" u="none" strike="noStrike" noProof="0" dirty="0">
                          <a:solidFill>
                            <a:schemeClr val="tx1"/>
                          </a:solidFill>
                          <a:effectLst/>
                          <a:latin typeface="+mn-lt"/>
                        </a:rPr>
                        <a:t>(abdominal pain [1])</a:t>
                      </a:r>
                    </a:p>
                  </a:txBody>
                  <a:tcPr marL="9525" marR="9525" marT="9525" marB="0" anchor="ctr">
                    <a:lnL>
                      <a:noFill/>
                    </a:lnL>
                    <a:lnR>
                      <a:noFill/>
                    </a:lnR>
                    <a:lnT w="12700" cap="flat" cmpd="sng" algn="ctr">
                      <a:noFill/>
                      <a:prstDash val="solid"/>
                      <a:round/>
                      <a:headEnd type="none" w="med" len="med"/>
                      <a:tailEnd type="none" w="med" len="med"/>
                    </a:lnT>
                    <a:lnB w="25400" cmpd="sng">
                      <a:noFill/>
                    </a:lnB>
                    <a:lnTlToBr w="12700" cmpd="sng">
                      <a:noFill/>
                      <a:prstDash val="solid"/>
                    </a:lnTlToBr>
                    <a:lnBlToTr w="12700" cmpd="sng">
                      <a:noFill/>
                      <a:prstDash val="solid"/>
                    </a:lnBlToTr>
                    <a:noFill/>
                  </a:tcPr>
                </a:tc>
                <a:tc>
                  <a:txBody>
                    <a:bodyPr/>
                    <a:lstStyle/>
                    <a:p>
                      <a:pPr algn="ctr" fontAlgn="b"/>
                      <a:r>
                        <a:rPr lang="de-DE" sz="1800" b="0" i="0" u="none" strike="noStrike" dirty="0">
                          <a:solidFill>
                            <a:schemeClr val="tx1"/>
                          </a:solidFill>
                          <a:effectLst/>
                          <a:latin typeface="+mj-lt"/>
                        </a:rPr>
                        <a:t>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5400" cmpd="sng">
                      <a:noFill/>
                    </a:lnB>
                    <a:lnTlToBr w="12700" cmpd="sng">
                      <a:noFill/>
                      <a:prstDash val="solid"/>
                    </a:lnTlToBr>
                    <a:lnBlToTr w="12700" cmpd="sng">
                      <a:noFill/>
                      <a:prstDash val="solid"/>
                    </a:lnBlToTr>
                    <a:noFill/>
                  </a:tcPr>
                </a:tc>
                <a:tc>
                  <a:txBody>
                    <a:bodyPr/>
                    <a:lstStyle/>
                    <a:p>
                      <a:pPr algn="ctr" fontAlgn="b"/>
                      <a:r>
                        <a:rPr lang="de-DE" sz="1800" b="0" i="0" u="none" strike="noStrike" dirty="0">
                          <a:solidFill>
                            <a:schemeClr val="tx1"/>
                          </a:solidFill>
                          <a:effectLst/>
                          <a:latin typeface="+mj-lt"/>
                        </a:rPr>
                        <a:t>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5400" cmpd="sng">
                      <a:noFill/>
                    </a:lnB>
                    <a:lnTlToBr w="12700" cmpd="sng">
                      <a:noFill/>
                      <a:prstDash val="solid"/>
                    </a:lnTlToBr>
                    <a:lnBlToTr w="12700" cmpd="sng">
                      <a:noFill/>
                      <a:prstDash val="solid"/>
                    </a:lnBlToTr>
                    <a:noFill/>
                  </a:tcPr>
                </a:tc>
                <a:tc>
                  <a:txBody>
                    <a:bodyPr/>
                    <a:lstStyle/>
                    <a:p>
                      <a:pPr algn="ctr" fontAlgn="b"/>
                      <a:r>
                        <a:rPr lang="de-DE" sz="1800" b="0" i="0" u="none" strike="noStrike" dirty="0">
                          <a:solidFill>
                            <a:schemeClr val="tx1"/>
                          </a:solidFill>
                          <a:effectLst/>
                          <a:latin typeface="+mj-lt"/>
                        </a:rPr>
                        <a:t>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54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57281">
                <a:tc vMerge="1">
                  <a:txBody>
                    <a:bodyPr/>
                    <a:lstStyle/>
                    <a:p>
                      <a:endParaRPr lang="de-DE"/>
                    </a:p>
                  </a:txBody>
                  <a:tcPr/>
                </a:tc>
                <a:tc>
                  <a:txBody>
                    <a:bodyPr/>
                    <a:lstStyle/>
                    <a:p>
                      <a:pPr marL="285750" indent="-285750" algn="l" fontAlgn="b">
                        <a:buFont typeface="Symbol" panose="05050102010706020507" pitchFamily="18" charset="2"/>
                        <a:buChar char="-"/>
                      </a:pPr>
                      <a:r>
                        <a:rPr lang="en-US" sz="1800" b="0" i="0" u="none" strike="noStrike" noProof="0" dirty="0">
                          <a:solidFill>
                            <a:schemeClr val="tx1"/>
                          </a:solidFill>
                          <a:effectLst/>
                          <a:latin typeface="+mn-lt"/>
                        </a:rPr>
                        <a:t>Psychiatric disorders </a:t>
                      </a:r>
                      <a:r>
                        <a:rPr lang="en-US" sz="1800" b="0" i="1" u="none" strike="noStrike" noProof="0" dirty="0">
                          <a:solidFill>
                            <a:schemeClr val="tx1"/>
                          </a:solidFill>
                          <a:effectLst/>
                          <a:latin typeface="+mn-lt"/>
                        </a:rPr>
                        <a:t>(mental</a:t>
                      </a:r>
                      <a:r>
                        <a:rPr lang="en-US" sz="1800" b="0" i="1" u="none" strike="noStrike" baseline="0" noProof="0" dirty="0">
                          <a:solidFill>
                            <a:schemeClr val="tx1"/>
                          </a:solidFill>
                          <a:effectLst/>
                          <a:latin typeface="+mn-lt"/>
                        </a:rPr>
                        <a:t> fatigue [1])</a:t>
                      </a:r>
                      <a:endParaRPr lang="en-US" sz="1800" b="0" i="1" u="none" strike="noStrike" noProof="0" dirty="0">
                        <a:solidFill>
                          <a:schemeClr val="tx1"/>
                        </a:solidFill>
                        <a:effectLst/>
                        <a:latin typeface="+mn-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de-DE" sz="1800" b="0" i="0" u="none" strike="noStrike" dirty="0">
                          <a:solidFill>
                            <a:schemeClr val="tx1"/>
                          </a:solidFill>
                          <a:effectLst/>
                          <a:latin typeface="+mj-lt"/>
                        </a:rPr>
                        <a:t>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de-DE" sz="1800" b="0" i="0" u="none" strike="noStrike" dirty="0">
                          <a:solidFill>
                            <a:schemeClr val="tx1"/>
                          </a:solidFill>
                          <a:effectLst/>
                          <a:latin typeface="+mj-lt"/>
                        </a:rPr>
                        <a:t>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de-DE" sz="1800" b="0" i="0" u="none" strike="noStrike" dirty="0">
                          <a:solidFill>
                            <a:schemeClr val="tx1"/>
                          </a:solidFill>
                          <a:effectLst/>
                          <a:latin typeface="+mj-lt"/>
                        </a:rPr>
                        <a:t>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bl>
          </a:graphicData>
        </a:graphic>
      </p:graphicFrame>
      <p:sp>
        <p:nvSpPr>
          <p:cNvPr id="422" name="TextBox 35"/>
          <p:cNvSpPr txBox="1"/>
          <p:nvPr/>
        </p:nvSpPr>
        <p:spPr>
          <a:xfrm>
            <a:off x="15806391" y="19343439"/>
            <a:ext cx="7210277" cy="332399"/>
          </a:xfrm>
          <a:prstGeom prst="rect">
            <a:avLst/>
          </a:prstGeom>
          <a:noFill/>
        </p:spPr>
        <p:txBody>
          <a:bodyPr wrap="square" lIns="0" tIns="0" rIns="0" bIns="0" rtlCol="0">
            <a:spAutoFit/>
          </a:bodyPr>
          <a:lstStyle/>
          <a:p>
            <a:pPr>
              <a:lnSpc>
                <a:spcPct val="90000"/>
              </a:lnSpc>
            </a:pPr>
            <a:r>
              <a:rPr lang="en-US" sz="2400" b="1" dirty="0">
                <a:solidFill>
                  <a:srgbClr val="2E318A"/>
                </a:solidFill>
              </a:rPr>
              <a:t>Figure 2a. HIV-RNA &lt;50 cp/mL in TN patients</a:t>
            </a:r>
          </a:p>
        </p:txBody>
      </p:sp>
      <p:sp>
        <p:nvSpPr>
          <p:cNvPr id="423" name="TextBox 35"/>
          <p:cNvSpPr txBox="1"/>
          <p:nvPr/>
        </p:nvSpPr>
        <p:spPr>
          <a:xfrm>
            <a:off x="22692818" y="19343439"/>
            <a:ext cx="6534150" cy="332399"/>
          </a:xfrm>
          <a:prstGeom prst="rect">
            <a:avLst/>
          </a:prstGeom>
          <a:noFill/>
        </p:spPr>
        <p:txBody>
          <a:bodyPr wrap="square" lIns="0" tIns="0" rIns="0" bIns="0" rtlCol="0">
            <a:spAutoFit/>
          </a:bodyPr>
          <a:lstStyle/>
          <a:p>
            <a:pPr>
              <a:lnSpc>
                <a:spcPct val="90000"/>
              </a:lnSpc>
            </a:pPr>
            <a:r>
              <a:rPr lang="en-US" sz="2400" b="1" dirty="0">
                <a:solidFill>
                  <a:srgbClr val="2E318A"/>
                </a:solidFill>
              </a:rPr>
              <a:t>Figure 2b. HIV-RNA &lt;50 cp/mL in TE patients</a:t>
            </a:r>
          </a:p>
        </p:txBody>
      </p:sp>
      <p:graphicFrame>
        <p:nvGraphicFramePr>
          <p:cNvPr id="424" name="Diagramm 423"/>
          <p:cNvGraphicFramePr>
            <a:graphicFrameLocks/>
          </p:cNvGraphicFramePr>
          <p:nvPr>
            <p:extLst>
              <p:ext uri="{D42A27DB-BD31-4B8C-83A1-F6EECF244321}">
                <p14:modId xmlns:p14="http://schemas.microsoft.com/office/powerpoint/2010/main" val="2700693404"/>
              </p:ext>
            </p:extLst>
          </p:nvPr>
        </p:nvGraphicFramePr>
        <p:xfrm>
          <a:off x="15662375" y="19631471"/>
          <a:ext cx="6192688" cy="511256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25" name="Diagramm 424"/>
          <p:cNvGraphicFramePr>
            <a:graphicFrameLocks/>
          </p:cNvGraphicFramePr>
          <p:nvPr>
            <p:extLst>
              <p:ext uri="{D42A27DB-BD31-4B8C-83A1-F6EECF244321}">
                <p14:modId xmlns:p14="http://schemas.microsoft.com/office/powerpoint/2010/main" val="741018208"/>
              </p:ext>
            </p:extLst>
          </p:nvPr>
        </p:nvGraphicFramePr>
        <p:xfrm>
          <a:off x="22575143" y="19631471"/>
          <a:ext cx="6048672" cy="5256584"/>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 name="Tabelle 1"/>
          <p:cNvGraphicFramePr>
            <a:graphicFrameLocks noGrp="1"/>
          </p:cNvGraphicFramePr>
          <p:nvPr>
            <p:extLst>
              <p:ext uri="{D42A27DB-BD31-4B8C-83A1-F6EECF244321}">
                <p14:modId xmlns:p14="http://schemas.microsoft.com/office/powerpoint/2010/main" val="545919692"/>
              </p:ext>
            </p:extLst>
          </p:nvPr>
        </p:nvGraphicFramePr>
        <p:xfrm>
          <a:off x="20630927" y="22655807"/>
          <a:ext cx="2088232" cy="1539240"/>
        </p:xfrm>
        <a:graphic>
          <a:graphicData uri="http://schemas.openxmlformats.org/drawingml/2006/table">
            <a:tbl>
              <a:tblPr>
                <a:tableStyleId>{5C22544A-7EE6-4342-B048-85BDC9FD1C3A}</a:tableStyleId>
              </a:tblPr>
              <a:tblGrid>
                <a:gridCol w="1656184">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tblGrid>
              <a:tr h="190500">
                <a:tc>
                  <a:txBody>
                    <a:bodyPr/>
                    <a:lstStyle/>
                    <a:p>
                      <a:pPr algn="l" fontAlgn="ctr"/>
                      <a:endParaRPr lang="de-DE" sz="1200" b="0" i="0" u="none" strike="noStrike" dirty="0">
                        <a:solidFill>
                          <a:srgbClr val="000000"/>
                        </a:solidFill>
                        <a:effectLst/>
                        <a:latin typeface="+mn-lt"/>
                      </a:endParaRPr>
                    </a:p>
                  </a:txBody>
                  <a:tcPr marL="36000" marR="36000" marT="9525" marB="0" anchor="ctr">
                    <a:lnL w="12700" cap="flat" cmpd="sng" algn="ctr">
                      <a:solidFill>
                        <a:srgbClr val="A21C49"/>
                      </a:solidFill>
                      <a:prstDash val="solid"/>
                      <a:round/>
                      <a:headEnd type="none" w="med" len="med"/>
                      <a:tailEnd type="none" w="med" len="med"/>
                    </a:lnL>
                    <a:lnR w="12700" cmpd="sng">
                      <a:noFill/>
                    </a:lnR>
                    <a:lnT w="12700" cap="flat" cmpd="sng" algn="ctr">
                      <a:solidFill>
                        <a:srgbClr val="A21C49"/>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4ECDF"/>
                    </a:solidFill>
                  </a:tcPr>
                </a:tc>
                <a:tc>
                  <a:txBody>
                    <a:bodyPr/>
                    <a:lstStyle/>
                    <a:p>
                      <a:pPr algn="ctr" fontAlgn="ctr"/>
                      <a:r>
                        <a:rPr lang="de-DE" sz="1200" u="none" strike="noStrike" dirty="0">
                          <a:effectLst/>
                          <a:latin typeface="+mn-lt"/>
                        </a:rPr>
                        <a:t>n</a:t>
                      </a:r>
                      <a:endParaRPr lang="de-DE" sz="1200" b="0" i="0" u="none" strike="noStrike" dirty="0">
                        <a:solidFill>
                          <a:srgbClr val="000000"/>
                        </a:solidFill>
                        <a:effectLst/>
                        <a:latin typeface="+mn-lt"/>
                      </a:endParaRPr>
                    </a:p>
                  </a:txBody>
                  <a:tcPr marL="36000" marR="36000" marT="9525" marB="0" anchor="ctr">
                    <a:lnL w="12700" cmpd="sng">
                      <a:noFill/>
                    </a:lnL>
                    <a:lnR w="12700" cap="flat" cmpd="sng" algn="ctr">
                      <a:solidFill>
                        <a:srgbClr val="A21C49"/>
                      </a:solidFill>
                      <a:prstDash val="solid"/>
                      <a:round/>
                      <a:headEnd type="none" w="med" len="med"/>
                      <a:tailEnd type="none" w="med" len="med"/>
                    </a:lnR>
                    <a:lnT w="12700" cap="flat" cmpd="sng" algn="ctr">
                      <a:solidFill>
                        <a:srgbClr val="A21C49"/>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4ECDF"/>
                    </a:solidFill>
                  </a:tcPr>
                </a:tc>
                <a:extLst>
                  <a:ext uri="{0D108BD9-81ED-4DB2-BD59-A6C34878D82A}">
                    <a16:rowId xmlns:a16="http://schemas.microsoft.com/office/drawing/2014/main" val="10000"/>
                  </a:ext>
                </a:extLst>
              </a:tr>
              <a:tr h="190500">
                <a:tc>
                  <a:txBody>
                    <a:bodyPr/>
                    <a:lstStyle/>
                    <a:p>
                      <a:pPr algn="l" fontAlgn="ctr"/>
                      <a:r>
                        <a:rPr lang="de-DE" sz="1200" u="none" strike="noStrike" dirty="0">
                          <a:solidFill>
                            <a:schemeClr val="tx1"/>
                          </a:solidFill>
                          <a:effectLst/>
                          <a:latin typeface="+mn-lt"/>
                        </a:rPr>
                        <a:t>HIV-RNA &lt;50 </a:t>
                      </a:r>
                      <a:r>
                        <a:rPr lang="de-DE" sz="1200" u="none" strike="noStrike" dirty="0" err="1">
                          <a:solidFill>
                            <a:schemeClr val="tx1"/>
                          </a:solidFill>
                          <a:effectLst/>
                          <a:latin typeface="+mn-lt"/>
                        </a:rPr>
                        <a:t>cp</a:t>
                      </a:r>
                      <a:r>
                        <a:rPr lang="de-DE" sz="1200" u="none" strike="noStrike" dirty="0">
                          <a:solidFill>
                            <a:schemeClr val="tx1"/>
                          </a:solidFill>
                          <a:effectLst/>
                          <a:latin typeface="+mn-lt"/>
                        </a:rPr>
                        <a:t>/</a:t>
                      </a:r>
                      <a:r>
                        <a:rPr lang="de-DE" sz="1200" u="none" strike="noStrike" dirty="0" err="1">
                          <a:solidFill>
                            <a:schemeClr val="tx1"/>
                          </a:solidFill>
                          <a:effectLst/>
                          <a:latin typeface="+mn-lt"/>
                        </a:rPr>
                        <a:t>mL</a:t>
                      </a:r>
                      <a:endParaRPr lang="de-DE" sz="1200" b="0" i="0" u="none" strike="noStrike" dirty="0">
                        <a:solidFill>
                          <a:schemeClr val="tx1"/>
                        </a:solidFill>
                        <a:effectLst/>
                        <a:latin typeface="+mn-lt"/>
                      </a:endParaRPr>
                    </a:p>
                  </a:txBody>
                  <a:tcPr marL="36000" marR="36000" marT="9525" marB="0" anchor="ctr">
                    <a:lnL w="12700" cap="flat" cmpd="sng" algn="ctr">
                      <a:solidFill>
                        <a:srgbClr val="A21C49"/>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F4ECDF"/>
                    </a:solidFill>
                  </a:tcPr>
                </a:tc>
                <a:tc>
                  <a:txBody>
                    <a:bodyPr/>
                    <a:lstStyle/>
                    <a:p>
                      <a:pPr algn="ctr" fontAlgn="ctr"/>
                      <a:r>
                        <a:rPr lang="de-DE" sz="1200" u="none" strike="noStrike" dirty="0">
                          <a:effectLst/>
                          <a:latin typeface="+mn-lt"/>
                        </a:rPr>
                        <a:t>41</a:t>
                      </a:r>
                      <a:endParaRPr lang="de-DE" sz="1200" b="0" i="0" u="none" strike="noStrike" dirty="0">
                        <a:solidFill>
                          <a:srgbClr val="000000"/>
                        </a:solidFill>
                        <a:effectLst/>
                        <a:latin typeface="+mn-lt"/>
                      </a:endParaRPr>
                    </a:p>
                  </a:txBody>
                  <a:tcPr marL="36000" marR="36000" marT="9525" marB="0" anchor="ctr">
                    <a:lnL w="12700" cmpd="sng">
                      <a:noFill/>
                    </a:lnL>
                    <a:lnR w="12700" cap="flat" cmpd="sng" algn="ctr">
                      <a:solidFill>
                        <a:srgbClr val="A21C4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4ECDF"/>
                    </a:solidFill>
                  </a:tcPr>
                </a:tc>
                <a:extLst>
                  <a:ext uri="{0D108BD9-81ED-4DB2-BD59-A6C34878D82A}">
                    <a16:rowId xmlns:a16="http://schemas.microsoft.com/office/drawing/2014/main" val="10001"/>
                  </a:ext>
                </a:extLst>
              </a:tr>
              <a:tr h="190500">
                <a:tc>
                  <a:txBody>
                    <a:bodyPr/>
                    <a:lstStyle/>
                    <a:p>
                      <a:pPr algn="l" fontAlgn="ctr"/>
                      <a:r>
                        <a:rPr lang="de-DE" sz="1200" u="none" strike="noStrike" dirty="0">
                          <a:solidFill>
                            <a:schemeClr val="tx1"/>
                          </a:solidFill>
                          <a:effectLst/>
                          <a:latin typeface="+mn-lt"/>
                        </a:rPr>
                        <a:t>HIV-RNA ≥50 cp/</a:t>
                      </a:r>
                      <a:r>
                        <a:rPr lang="de-DE" sz="1200" u="none" strike="noStrike" dirty="0" err="1">
                          <a:solidFill>
                            <a:schemeClr val="tx1"/>
                          </a:solidFill>
                          <a:effectLst/>
                          <a:latin typeface="+mn-lt"/>
                        </a:rPr>
                        <a:t>mL</a:t>
                      </a:r>
                      <a:endParaRPr lang="de-DE" sz="1200" b="0" i="0" u="none" strike="noStrike" dirty="0">
                        <a:solidFill>
                          <a:schemeClr val="tx1"/>
                        </a:solidFill>
                        <a:effectLst/>
                        <a:latin typeface="+mn-lt"/>
                      </a:endParaRPr>
                    </a:p>
                  </a:txBody>
                  <a:tcPr marL="36000" marR="36000" marT="9525" marB="0" anchor="ctr">
                    <a:lnL w="12700" cap="flat" cmpd="sng" algn="ctr">
                      <a:solidFill>
                        <a:srgbClr val="A21C49"/>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F4ECDF"/>
                    </a:solidFill>
                  </a:tcPr>
                </a:tc>
                <a:tc>
                  <a:txBody>
                    <a:bodyPr/>
                    <a:lstStyle/>
                    <a:p>
                      <a:pPr algn="ctr" fontAlgn="ctr"/>
                      <a:r>
                        <a:rPr lang="de-DE" sz="1200" u="none" strike="noStrike" dirty="0">
                          <a:effectLst/>
                          <a:latin typeface="+mn-lt"/>
                        </a:rPr>
                        <a:t>1</a:t>
                      </a:r>
                      <a:endParaRPr lang="de-DE" sz="1200" b="0" i="0" u="none" strike="noStrike" dirty="0">
                        <a:solidFill>
                          <a:srgbClr val="000000"/>
                        </a:solidFill>
                        <a:effectLst/>
                        <a:latin typeface="+mn-lt"/>
                      </a:endParaRPr>
                    </a:p>
                  </a:txBody>
                  <a:tcPr marL="36000" marR="36000" marT="9525" marB="0" anchor="ctr">
                    <a:lnL w="12700" cmpd="sng">
                      <a:noFill/>
                    </a:lnL>
                    <a:lnR w="12700" cap="flat" cmpd="sng" algn="ctr">
                      <a:solidFill>
                        <a:srgbClr val="A21C4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4ECDF"/>
                    </a:solidFill>
                  </a:tcPr>
                </a:tc>
                <a:extLst>
                  <a:ext uri="{0D108BD9-81ED-4DB2-BD59-A6C34878D82A}">
                    <a16:rowId xmlns:a16="http://schemas.microsoft.com/office/drawing/2014/main" val="10002"/>
                  </a:ext>
                </a:extLst>
              </a:tr>
              <a:tr h="190500">
                <a:tc>
                  <a:txBody>
                    <a:bodyPr/>
                    <a:lstStyle/>
                    <a:p>
                      <a:pPr algn="l" fontAlgn="ctr"/>
                      <a:r>
                        <a:rPr lang="de-DE" sz="1200" u="none" strike="noStrike" dirty="0" err="1">
                          <a:solidFill>
                            <a:schemeClr val="tx1"/>
                          </a:solidFill>
                          <a:effectLst/>
                          <a:latin typeface="+mn-lt"/>
                        </a:rPr>
                        <a:t>Discontinuation</a:t>
                      </a:r>
                      <a:endParaRPr lang="de-DE" sz="1200" b="0" i="0" u="none" strike="noStrike" dirty="0">
                        <a:solidFill>
                          <a:schemeClr val="tx1"/>
                        </a:solidFill>
                        <a:effectLst/>
                        <a:latin typeface="+mn-lt"/>
                      </a:endParaRPr>
                    </a:p>
                  </a:txBody>
                  <a:tcPr marL="36000" marR="36000" marT="9525" marB="0" anchor="ctr">
                    <a:lnL w="12700" cap="flat" cmpd="sng" algn="ctr">
                      <a:solidFill>
                        <a:srgbClr val="A21C49"/>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F4ECDF"/>
                    </a:solidFill>
                  </a:tcPr>
                </a:tc>
                <a:tc>
                  <a:txBody>
                    <a:bodyPr/>
                    <a:lstStyle/>
                    <a:p>
                      <a:pPr algn="ctr" fontAlgn="ctr"/>
                      <a:r>
                        <a:rPr lang="de-DE" sz="1200" u="none" strike="noStrike" dirty="0">
                          <a:effectLst/>
                          <a:latin typeface="+mn-lt"/>
                        </a:rPr>
                        <a:t>7</a:t>
                      </a:r>
                      <a:endParaRPr lang="de-DE" sz="1200" b="0" i="0" u="none" strike="noStrike" dirty="0">
                        <a:solidFill>
                          <a:srgbClr val="000000"/>
                        </a:solidFill>
                        <a:effectLst/>
                        <a:latin typeface="+mn-lt"/>
                      </a:endParaRPr>
                    </a:p>
                  </a:txBody>
                  <a:tcPr marL="36000" marR="36000" marT="9525" marB="0" anchor="ctr">
                    <a:lnL w="12700" cmpd="sng">
                      <a:noFill/>
                    </a:lnL>
                    <a:lnR w="12700" cap="flat" cmpd="sng" algn="ctr">
                      <a:solidFill>
                        <a:srgbClr val="A21C4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4ECDF"/>
                    </a:solidFill>
                  </a:tcPr>
                </a:tc>
                <a:extLst>
                  <a:ext uri="{0D108BD9-81ED-4DB2-BD59-A6C34878D82A}">
                    <a16:rowId xmlns:a16="http://schemas.microsoft.com/office/drawing/2014/main" val="10003"/>
                  </a:ext>
                </a:extLst>
              </a:tr>
              <a:tr h="190500">
                <a:tc>
                  <a:txBody>
                    <a:bodyPr/>
                    <a:lstStyle/>
                    <a:p>
                      <a:pPr algn="l" fontAlgn="ctr"/>
                      <a:r>
                        <a:rPr lang="de-DE" sz="1200" u="none" strike="noStrike" dirty="0" err="1">
                          <a:effectLst/>
                          <a:latin typeface="+mn-lt"/>
                        </a:rPr>
                        <a:t>Missing</a:t>
                      </a:r>
                      <a:r>
                        <a:rPr lang="de-DE" sz="1200" u="none" strike="noStrike" dirty="0">
                          <a:effectLst/>
                          <a:latin typeface="+mn-lt"/>
                        </a:rPr>
                        <a:t> </a:t>
                      </a:r>
                      <a:r>
                        <a:rPr lang="de-DE" sz="1200" u="none" strike="noStrike" dirty="0" err="1">
                          <a:effectLst/>
                          <a:latin typeface="+mn-lt"/>
                        </a:rPr>
                        <a:t>values</a:t>
                      </a:r>
                      <a:endParaRPr lang="de-DE" sz="1200" b="0" i="0" u="none" strike="noStrike" dirty="0">
                        <a:solidFill>
                          <a:srgbClr val="000000"/>
                        </a:solidFill>
                        <a:effectLst/>
                        <a:latin typeface="+mn-lt"/>
                      </a:endParaRPr>
                    </a:p>
                  </a:txBody>
                  <a:tcPr marL="36000" marR="36000" marT="9525" marB="0" anchor="ctr">
                    <a:lnL w="12700" cap="flat" cmpd="sng" algn="ctr">
                      <a:solidFill>
                        <a:srgbClr val="A21C49"/>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F4ECDF"/>
                    </a:solidFill>
                  </a:tcPr>
                </a:tc>
                <a:tc>
                  <a:txBody>
                    <a:bodyPr/>
                    <a:lstStyle/>
                    <a:p>
                      <a:pPr algn="ctr" fontAlgn="ctr"/>
                      <a:r>
                        <a:rPr lang="de-DE" sz="1200" u="none" strike="noStrike" dirty="0">
                          <a:effectLst/>
                          <a:latin typeface="+mn-lt"/>
                        </a:rPr>
                        <a:t>4</a:t>
                      </a:r>
                      <a:endParaRPr lang="de-DE" sz="1200" b="0" i="0" u="none" strike="noStrike" dirty="0">
                        <a:solidFill>
                          <a:srgbClr val="000000"/>
                        </a:solidFill>
                        <a:effectLst/>
                        <a:latin typeface="+mn-lt"/>
                      </a:endParaRPr>
                    </a:p>
                  </a:txBody>
                  <a:tcPr marL="36000" marR="36000" marT="9525" marB="0" anchor="ctr">
                    <a:lnL w="12700" cmpd="sng">
                      <a:noFill/>
                    </a:lnL>
                    <a:lnR w="12700" cap="flat" cmpd="sng" algn="ctr">
                      <a:solidFill>
                        <a:srgbClr val="A21C4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4ECDF"/>
                    </a:solidFill>
                  </a:tcPr>
                </a:tc>
                <a:extLst>
                  <a:ext uri="{0D108BD9-81ED-4DB2-BD59-A6C34878D82A}">
                    <a16:rowId xmlns:a16="http://schemas.microsoft.com/office/drawing/2014/main" val="10004"/>
                  </a:ext>
                </a:extLst>
              </a:tr>
              <a:tr h="190500">
                <a:tc>
                  <a:txBody>
                    <a:bodyPr/>
                    <a:lstStyle/>
                    <a:p>
                      <a:pPr algn="l" fontAlgn="ctr"/>
                      <a:r>
                        <a:rPr lang="de-DE" sz="1200" u="none" strike="noStrike" dirty="0" err="1">
                          <a:effectLst/>
                          <a:latin typeface="+mn-lt"/>
                        </a:rPr>
                        <a:t>Withdrawal</a:t>
                      </a:r>
                      <a:r>
                        <a:rPr lang="de-DE" sz="1200" u="none" strike="noStrike" dirty="0">
                          <a:effectLst/>
                          <a:latin typeface="+mn-lt"/>
                        </a:rPr>
                        <a:t> </a:t>
                      </a:r>
                      <a:r>
                        <a:rPr lang="de-DE" sz="1200" u="none" strike="noStrike" dirty="0" err="1">
                          <a:effectLst/>
                          <a:latin typeface="+mn-lt"/>
                        </a:rPr>
                        <a:t>of</a:t>
                      </a:r>
                      <a:r>
                        <a:rPr lang="de-DE" sz="1200" u="none" strike="noStrike" dirty="0">
                          <a:effectLst/>
                          <a:latin typeface="+mn-lt"/>
                        </a:rPr>
                        <a:t> </a:t>
                      </a:r>
                      <a:r>
                        <a:rPr lang="de-DE" sz="1200" u="none" strike="noStrike" dirty="0" err="1">
                          <a:effectLst/>
                          <a:latin typeface="+mn-lt"/>
                        </a:rPr>
                        <a:t>consent</a:t>
                      </a:r>
                      <a:endParaRPr lang="de-DE" sz="1200" b="0" i="0" u="none" strike="noStrike" dirty="0">
                        <a:solidFill>
                          <a:srgbClr val="000000"/>
                        </a:solidFill>
                        <a:effectLst/>
                        <a:latin typeface="+mn-lt"/>
                      </a:endParaRPr>
                    </a:p>
                  </a:txBody>
                  <a:tcPr marL="36000" marR="36000" marT="9525" marB="0" anchor="ctr">
                    <a:lnL w="12700" cap="flat" cmpd="sng" algn="ctr">
                      <a:solidFill>
                        <a:srgbClr val="A21C49"/>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F4ECDF"/>
                    </a:solidFill>
                  </a:tcPr>
                </a:tc>
                <a:tc>
                  <a:txBody>
                    <a:bodyPr/>
                    <a:lstStyle/>
                    <a:p>
                      <a:pPr algn="ctr" fontAlgn="ctr"/>
                      <a:r>
                        <a:rPr lang="de-DE" sz="1200" u="none" strike="noStrike" dirty="0">
                          <a:effectLst/>
                          <a:latin typeface="+mn-lt"/>
                        </a:rPr>
                        <a:t>4</a:t>
                      </a:r>
                      <a:endParaRPr lang="de-DE" sz="1200" b="0" i="0" u="none" strike="noStrike" dirty="0">
                        <a:solidFill>
                          <a:srgbClr val="000000"/>
                        </a:solidFill>
                        <a:effectLst/>
                        <a:latin typeface="+mn-lt"/>
                      </a:endParaRPr>
                    </a:p>
                  </a:txBody>
                  <a:tcPr marL="36000" marR="36000" marT="9525" marB="0" anchor="ctr">
                    <a:lnL w="12700" cmpd="sng">
                      <a:noFill/>
                    </a:lnL>
                    <a:lnR w="12700" cap="flat" cmpd="sng" algn="ctr">
                      <a:solidFill>
                        <a:srgbClr val="A21C4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4ECDF"/>
                    </a:solidFill>
                  </a:tcPr>
                </a:tc>
                <a:extLst>
                  <a:ext uri="{0D108BD9-81ED-4DB2-BD59-A6C34878D82A}">
                    <a16:rowId xmlns:a16="http://schemas.microsoft.com/office/drawing/2014/main" val="10005"/>
                  </a:ext>
                </a:extLst>
              </a:tr>
              <a:tr h="190500">
                <a:tc>
                  <a:txBody>
                    <a:bodyPr/>
                    <a:lstStyle/>
                    <a:p>
                      <a:pPr algn="l" fontAlgn="b"/>
                      <a:r>
                        <a:rPr lang="de-DE" sz="1200" u="none" strike="noStrike" dirty="0">
                          <a:effectLst/>
                          <a:latin typeface="+mn-lt"/>
                        </a:rPr>
                        <a:t>Loss </a:t>
                      </a:r>
                      <a:r>
                        <a:rPr lang="de-DE" sz="1200" u="none" strike="noStrike" dirty="0" err="1">
                          <a:effectLst/>
                          <a:latin typeface="+mn-lt"/>
                        </a:rPr>
                        <a:t>to</a:t>
                      </a:r>
                      <a:r>
                        <a:rPr lang="de-DE" sz="1200" u="none" strike="noStrike" dirty="0">
                          <a:effectLst/>
                          <a:latin typeface="+mn-lt"/>
                        </a:rPr>
                        <a:t> follow-</a:t>
                      </a:r>
                      <a:r>
                        <a:rPr lang="de-DE" sz="1200" u="none" strike="noStrike" dirty="0" err="1">
                          <a:effectLst/>
                          <a:latin typeface="+mn-lt"/>
                        </a:rPr>
                        <a:t>up</a:t>
                      </a:r>
                      <a:endParaRPr lang="de-DE" sz="1200" b="0" i="0" u="none" strike="noStrike" dirty="0">
                        <a:solidFill>
                          <a:srgbClr val="000000"/>
                        </a:solidFill>
                        <a:effectLst/>
                        <a:latin typeface="+mn-lt"/>
                      </a:endParaRPr>
                    </a:p>
                  </a:txBody>
                  <a:tcPr marL="36000" marR="36000" marT="9525" marB="0" anchor="b">
                    <a:lnL w="12700" cap="flat" cmpd="sng" algn="ctr">
                      <a:solidFill>
                        <a:srgbClr val="A21C49"/>
                      </a:solidFill>
                      <a:prstDash val="solid"/>
                      <a:round/>
                      <a:headEnd type="none" w="med" len="med"/>
                      <a:tailEnd type="none" w="med" len="med"/>
                    </a:lnL>
                    <a:lnR w="12700" cmpd="sng">
                      <a:noFill/>
                    </a:lnR>
                    <a:lnT w="12700" cmpd="sng">
                      <a:noFill/>
                    </a:lnT>
                    <a:lnB w="12700" cap="flat" cmpd="sng" algn="ctr">
                      <a:solidFill>
                        <a:srgbClr val="A21C49"/>
                      </a:solidFill>
                      <a:prstDash val="solid"/>
                      <a:round/>
                      <a:headEnd type="none" w="med" len="med"/>
                      <a:tailEnd type="none" w="med" len="med"/>
                    </a:lnB>
                    <a:lnTlToBr w="12700" cmpd="sng">
                      <a:noFill/>
                      <a:prstDash val="solid"/>
                    </a:lnTlToBr>
                    <a:lnBlToTr w="12700" cmpd="sng">
                      <a:noFill/>
                      <a:prstDash val="solid"/>
                    </a:lnBlToTr>
                    <a:solidFill>
                      <a:srgbClr val="F4ECDF"/>
                    </a:solidFill>
                  </a:tcPr>
                </a:tc>
                <a:tc>
                  <a:txBody>
                    <a:bodyPr/>
                    <a:lstStyle/>
                    <a:p>
                      <a:pPr algn="ctr" fontAlgn="ctr"/>
                      <a:r>
                        <a:rPr lang="de-DE" sz="1200" u="none" strike="noStrike" dirty="0">
                          <a:effectLst/>
                          <a:latin typeface="+mn-lt"/>
                        </a:rPr>
                        <a:t>0</a:t>
                      </a:r>
                      <a:endParaRPr lang="de-DE" sz="1200" b="0" i="0" u="none" strike="noStrike" dirty="0">
                        <a:solidFill>
                          <a:srgbClr val="000000"/>
                        </a:solidFill>
                        <a:effectLst/>
                        <a:latin typeface="+mn-lt"/>
                      </a:endParaRPr>
                    </a:p>
                  </a:txBody>
                  <a:tcPr marL="36000" marR="36000" marT="9525" marB="0" anchor="ctr">
                    <a:lnL w="12700" cmpd="sng">
                      <a:noFill/>
                    </a:lnL>
                    <a:lnR w="12700" cap="flat" cmpd="sng" algn="ctr">
                      <a:solidFill>
                        <a:srgbClr val="A21C49"/>
                      </a:solidFill>
                      <a:prstDash val="solid"/>
                      <a:round/>
                      <a:headEnd type="none" w="med" len="med"/>
                      <a:tailEnd type="none" w="med" len="med"/>
                    </a:lnR>
                    <a:lnT w="12700" cmpd="sng">
                      <a:noFill/>
                    </a:lnT>
                    <a:lnB w="12700" cap="flat" cmpd="sng" algn="ctr">
                      <a:solidFill>
                        <a:srgbClr val="A21C49"/>
                      </a:solidFill>
                      <a:prstDash val="solid"/>
                      <a:round/>
                      <a:headEnd type="none" w="med" len="med"/>
                      <a:tailEnd type="none" w="med" len="med"/>
                    </a:lnB>
                    <a:lnTlToBr w="12700" cmpd="sng">
                      <a:noFill/>
                      <a:prstDash val="solid"/>
                    </a:lnTlToBr>
                    <a:lnBlToTr w="12700" cmpd="sng">
                      <a:noFill/>
                      <a:prstDash val="solid"/>
                    </a:lnBlToTr>
                    <a:solidFill>
                      <a:srgbClr val="F4ECDF"/>
                    </a:solidFill>
                  </a:tcPr>
                </a:tc>
                <a:extLst>
                  <a:ext uri="{0D108BD9-81ED-4DB2-BD59-A6C34878D82A}">
                    <a16:rowId xmlns:a16="http://schemas.microsoft.com/office/drawing/2014/main" val="10006"/>
                  </a:ext>
                </a:extLst>
              </a:tr>
              <a:tr h="190500">
                <a:tc>
                  <a:txBody>
                    <a:bodyPr/>
                    <a:lstStyle/>
                    <a:p>
                      <a:pPr algn="l" fontAlgn="ctr"/>
                      <a:r>
                        <a:rPr lang="de-DE" sz="1200" u="none" strike="noStrike" dirty="0">
                          <a:effectLst/>
                          <a:latin typeface="+mn-lt"/>
                        </a:rPr>
                        <a:t>Total</a:t>
                      </a:r>
                      <a:endParaRPr lang="de-DE" sz="1200" b="0" i="0" u="none" strike="noStrike" dirty="0">
                        <a:solidFill>
                          <a:srgbClr val="000000"/>
                        </a:solidFill>
                        <a:effectLst/>
                        <a:latin typeface="+mn-lt"/>
                      </a:endParaRPr>
                    </a:p>
                  </a:txBody>
                  <a:tcPr marL="36000" marR="36000" marT="9525" marB="0" anchor="ctr">
                    <a:lnL w="12700" cap="flat" cmpd="sng" algn="ctr">
                      <a:solidFill>
                        <a:srgbClr val="A21C49"/>
                      </a:solidFill>
                      <a:prstDash val="solid"/>
                      <a:round/>
                      <a:headEnd type="none" w="med" len="med"/>
                      <a:tailEnd type="none" w="med" len="med"/>
                    </a:lnL>
                    <a:lnR w="12700" cmpd="sng">
                      <a:noFill/>
                    </a:lnR>
                    <a:lnT w="12700" cap="flat" cmpd="sng" algn="ctr">
                      <a:solidFill>
                        <a:srgbClr val="A21C49"/>
                      </a:solidFill>
                      <a:prstDash val="solid"/>
                      <a:round/>
                      <a:headEnd type="none" w="med" len="med"/>
                      <a:tailEnd type="none" w="med" len="med"/>
                    </a:lnT>
                    <a:lnB w="12700" cap="flat" cmpd="sng" algn="ctr">
                      <a:solidFill>
                        <a:srgbClr val="A21C49"/>
                      </a:solidFill>
                      <a:prstDash val="solid"/>
                      <a:round/>
                      <a:headEnd type="none" w="med" len="med"/>
                      <a:tailEnd type="none" w="med" len="med"/>
                    </a:lnB>
                    <a:lnTlToBr w="12700" cmpd="sng">
                      <a:noFill/>
                      <a:prstDash val="solid"/>
                    </a:lnTlToBr>
                    <a:lnBlToTr w="12700" cmpd="sng">
                      <a:noFill/>
                      <a:prstDash val="solid"/>
                    </a:lnBlToTr>
                    <a:solidFill>
                      <a:srgbClr val="F4ECDF"/>
                    </a:solidFill>
                  </a:tcPr>
                </a:tc>
                <a:tc>
                  <a:txBody>
                    <a:bodyPr/>
                    <a:lstStyle/>
                    <a:p>
                      <a:pPr algn="ctr" fontAlgn="ctr"/>
                      <a:r>
                        <a:rPr lang="de-DE" sz="1200" u="none" strike="noStrike" dirty="0">
                          <a:effectLst/>
                          <a:latin typeface="+mn-lt"/>
                        </a:rPr>
                        <a:t>57</a:t>
                      </a:r>
                      <a:endParaRPr lang="de-DE" sz="1200" b="0" i="0" u="none" strike="noStrike" dirty="0">
                        <a:solidFill>
                          <a:srgbClr val="000000"/>
                        </a:solidFill>
                        <a:effectLst/>
                        <a:latin typeface="+mn-lt"/>
                      </a:endParaRPr>
                    </a:p>
                  </a:txBody>
                  <a:tcPr marL="36000" marR="36000" marT="9525" marB="0" anchor="ctr">
                    <a:lnL w="12700" cmpd="sng">
                      <a:noFill/>
                    </a:lnL>
                    <a:lnR w="12700" cap="flat" cmpd="sng" algn="ctr">
                      <a:solidFill>
                        <a:srgbClr val="A21C49"/>
                      </a:solidFill>
                      <a:prstDash val="solid"/>
                      <a:round/>
                      <a:headEnd type="none" w="med" len="med"/>
                      <a:tailEnd type="none" w="med" len="med"/>
                    </a:lnR>
                    <a:lnT w="12700" cap="flat" cmpd="sng" algn="ctr">
                      <a:solidFill>
                        <a:srgbClr val="A21C49"/>
                      </a:solidFill>
                      <a:prstDash val="solid"/>
                      <a:round/>
                      <a:headEnd type="none" w="med" len="med"/>
                      <a:tailEnd type="none" w="med" len="med"/>
                    </a:lnT>
                    <a:lnB w="12700" cap="flat" cmpd="sng" algn="ctr">
                      <a:solidFill>
                        <a:srgbClr val="A21C49"/>
                      </a:solidFill>
                      <a:prstDash val="solid"/>
                      <a:round/>
                      <a:headEnd type="none" w="med" len="med"/>
                      <a:tailEnd type="none" w="med" len="med"/>
                    </a:lnB>
                    <a:lnTlToBr w="12700" cmpd="sng">
                      <a:noFill/>
                      <a:prstDash val="solid"/>
                    </a:lnTlToBr>
                    <a:lnBlToTr w="12700" cmpd="sng">
                      <a:noFill/>
                      <a:prstDash val="solid"/>
                    </a:lnBlToTr>
                    <a:solidFill>
                      <a:srgbClr val="F4ECDF"/>
                    </a:solidFill>
                  </a:tcPr>
                </a:tc>
                <a:extLst>
                  <a:ext uri="{0D108BD9-81ED-4DB2-BD59-A6C34878D82A}">
                    <a16:rowId xmlns:a16="http://schemas.microsoft.com/office/drawing/2014/main" val="10007"/>
                  </a:ext>
                </a:extLst>
              </a:tr>
            </a:tbl>
          </a:graphicData>
        </a:graphic>
      </p:graphicFrame>
      <p:graphicFrame>
        <p:nvGraphicFramePr>
          <p:cNvPr id="427" name="Tabelle 426"/>
          <p:cNvGraphicFramePr>
            <a:graphicFrameLocks noGrp="1"/>
          </p:cNvGraphicFramePr>
          <p:nvPr>
            <p:extLst>
              <p:ext uri="{D42A27DB-BD31-4B8C-83A1-F6EECF244321}">
                <p14:modId xmlns:p14="http://schemas.microsoft.com/office/powerpoint/2010/main" val="1906830482"/>
              </p:ext>
            </p:extLst>
          </p:nvPr>
        </p:nvGraphicFramePr>
        <p:xfrm>
          <a:off x="27903735" y="22655807"/>
          <a:ext cx="2088232" cy="1539240"/>
        </p:xfrm>
        <a:graphic>
          <a:graphicData uri="http://schemas.openxmlformats.org/drawingml/2006/table">
            <a:tbl>
              <a:tblPr>
                <a:tableStyleId>{5C22544A-7EE6-4342-B048-85BDC9FD1C3A}</a:tableStyleId>
              </a:tblPr>
              <a:tblGrid>
                <a:gridCol w="1656184">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tblGrid>
              <a:tr h="190500">
                <a:tc>
                  <a:txBody>
                    <a:bodyPr/>
                    <a:lstStyle/>
                    <a:p>
                      <a:pPr algn="l" fontAlgn="ctr"/>
                      <a:endParaRPr lang="de-DE" sz="1200" b="0" i="0" u="none" strike="noStrike" dirty="0">
                        <a:solidFill>
                          <a:schemeClr val="tx1"/>
                        </a:solidFill>
                        <a:effectLst/>
                        <a:latin typeface="+mn-lt"/>
                      </a:endParaRPr>
                    </a:p>
                  </a:txBody>
                  <a:tcPr marL="36000" marR="36000" marT="9525" marB="0" anchor="ctr">
                    <a:lnL w="12700" cap="flat" cmpd="sng" algn="ctr">
                      <a:solidFill>
                        <a:srgbClr val="2E318A"/>
                      </a:solidFill>
                      <a:prstDash val="solid"/>
                      <a:round/>
                      <a:headEnd type="none" w="med" len="med"/>
                      <a:tailEnd type="none" w="med" len="med"/>
                    </a:lnL>
                    <a:lnR w="12700" cmpd="sng">
                      <a:noFill/>
                    </a:lnR>
                    <a:lnT w="12700" cap="flat" cmpd="sng" algn="ctr">
                      <a:solidFill>
                        <a:srgbClr val="2E318A"/>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4ECDF"/>
                    </a:solidFill>
                  </a:tcPr>
                </a:tc>
                <a:tc>
                  <a:txBody>
                    <a:bodyPr/>
                    <a:lstStyle/>
                    <a:p>
                      <a:pPr algn="ctr" fontAlgn="ctr"/>
                      <a:r>
                        <a:rPr lang="de-DE" sz="1200" u="none" strike="noStrike" dirty="0">
                          <a:solidFill>
                            <a:schemeClr val="tx1"/>
                          </a:solidFill>
                          <a:effectLst/>
                          <a:latin typeface="+mn-lt"/>
                        </a:rPr>
                        <a:t>n</a:t>
                      </a:r>
                      <a:endParaRPr lang="de-DE" sz="1200" b="0" i="0" u="none" strike="noStrike" dirty="0">
                        <a:solidFill>
                          <a:schemeClr val="tx1"/>
                        </a:solidFill>
                        <a:effectLst/>
                        <a:latin typeface="+mn-lt"/>
                      </a:endParaRPr>
                    </a:p>
                  </a:txBody>
                  <a:tcPr marL="36000" marR="36000" marT="9525" marB="0" anchor="ctr">
                    <a:lnL w="12700" cmpd="sng">
                      <a:noFill/>
                    </a:lnL>
                    <a:lnR w="12700" cap="flat" cmpd="sng" algn="ctr">
                      <a:solidFill>
                        <a:srgbClr val="2E318A"/>
                      </a:solidFill>
                      <a:prstDash val="solid"/>
                      <a:round/>
                      <a:headEnd type="none" w="med" len="med"/>
                      <a:tailEnd type="none" w="med" len="med"/>
                    </a:lnR>
                    <a:lnT w="12700" cap="flat" cmpd="sng" algn="ctr">
                      <a:solidFill>
                        <a:srgbClr val="2E318A"/>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4ECDF"/>
                    </a:solidFill>
                  </a:tcPr>
                </a:tc>
                <a:extLst>
                  <a:ext uri="{0D108BD9-81ED-4DB2-BD59-A6C34878D82A}">
                    <a16:rowId xmlns:a16="http://schemas.microsoft.com/office/drawing/2014/main" val="10000"/>
                  </a:ext>
                </a:extLst>
              </a:tr>
              <a:tr h="190500">
                <a:tc>
                  <a:txBody>
                    <a:bodyPr/>
                    <a:lstStyle/>
                    <a:p>
                      <a:pPr algn="l" fontAlgn="ctr"/>
                      <a:r>
                        <a:rPr lang="de-DE" sz="1200" u="none" strike="noStrike" dirty="0">
                          <a:solidFill>
                            <a:schemeClr val="tx1"/>
                          </a:solidFill>
                          <a:effectLst/>
                          <a:latin typeface="+mn-lt"/>
                        </a:rPr>
                        <a:t>HIV-RNA &lt;50 </a:t>
                      </a:r>
                      <a:r>
                        <a:rPr lang="de-DE" sz="1200" u="none" strike="noStrike" dirty="0" err="1">
                          <a:solidFill>
                            <a:schemeClr val="tx1"/>
                          </a:solidFill>
                          <a:effectLst/>
                          <a:latin typeface="+mn-lt"/>
                        </a:rPr>
                        <a:t>cp</a:t>
                      </a:r>
                      <a:r>
                        <a:rPr lang="de-DE" sz="1200" u="none" strike="noStrike" dirty="0">
                          <a:solidFill>
                            <a:schemeClr val="tx1"/>
                          </a:solidFill>
                          <a:effectLst/>
                          <a:latin typeface="+mn-lt"/>
                        </a:rPr>
                        <a:t>/</a:t>
                      </a:r>
                      <a:r>
                        <a:rPr lang="de-DE" sz="1200" u="none" strike="noStrike" dirty="0" err="1">
                          <a:solidFill>
                            <a:schemeClr val="tx1"/>
                          </a:solidFill>
                          <a:effectLst/>
                          <a:latin typeface="+mn-lt"/>
                        </a:rPr>
                        <a:t>mL</a:t>
                      </a:r>
                      <a:endParaRPr lang="de-DE" sz="1200" b="0" i="0" u="none" strike="noStrike" dirty="0">
                        <a:solidFill>
                          <a:schemeClr val="tx1"/>
                        </a:solidFill>
                        <a:effectLst/>
                        <a:latin typeface="+mn-lt"/>
                      </a:endParaRPr>
                    </a:p>
                  </a:txBody>
                  <a:tcPr marL="36000" marR="36000" marT="9525" marB="0" anchor="ctr">
                    <a:lnL w="12700" cap="flat" cmpd="sng" algn="ctr">
                      <a:solidFill>
                        <a:srgbClr val="2E318A"/>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F4ECDF"/>
                    </a:solidFill>
                  </a:tcPr>
                </a:tc>
                <a:tc>
                  <a:txBody>
                    <a:bodyPr/>
                    <a:lstStyle/>
                    <a:p>
                      <a:pPr algn="ctr" fontAlgn="ctr"/>
                      <a:r>
                        <a:rPr lang="de-DE" sz="1200" u="none" strike="noStrike" dirty="0">
                          <a:solidFill>
                            <a:schemeClr val="tx1"/>
                          </a:solidFill>
                          <a:effectLst/>
                          <a:latin typeface="+mn-lt"/>
                        </a:rPr>
                        <a:t>156</a:t>
                      </a:r>
                      <a:endParaRPr lang="de-DE" sz="1200" b="0" i="0" u="none" strike="noStrike" dirty="0">
                        <a:solidFill>
                          <a:schemeClr val="tx1"/>
                        </a:solidFill>
                        <a:effectLst/>
                        <a:latin typeface="+mn-lt"/>
                      </a:endParaRPr>
                    </a:p>
                  </a:txBody>
                  <a:tcPr marL="36000" marR="36000" marT="9525" marB="0" anchor="ctr">
                    <a:lnL w="12700" cmpd="sng">
                      <a:noFill/>
                    </a:lnL>
                    <a:lnR w="12700" cap="flat" cmpd="sng" algn="ctr">
                      <a:solidFill>
                        <a:srgbClr val="2E318A"/>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4ECDF"/>
                    </a:solidFill>
                  </a:tcPr>
                </a:tc>
                <a:extLst>
                  <a:ext uri="{0D108BD9-81ED-4DB2-BD59-A6C34878D82A}">
                    <a16:rowId xmlns:a16="http://schemas.microsoft.com/office/drawing/2014/main" val="10001"/>
                  </a:ext>
                </a:extLst>
              </a:tr>
              <a:tr h="190500">
                <a:tc>
                  <a:txBody>
                    <a:bodyPr/>
                    <a:lstStyle/>
                    <a:p>
                      <a:pPr algn="l" fontAlgn="ctr"/>
                      <a:r>
                        <a:rPr lang="de-DE" sz="1200" u="none" strike="noStrike" dirty="0">
                          <a:solidFill>
                            <a:schemeClr val="tx1"/>
                          </a:solidFill>
                          <a:effectLst/>
                          <a:latin typeface="+mn-lt"/>
                        </a:rPr>
                        <a:t>HIV-RNA ≥50 cp/</a:t>
                      </a:r>
                      <a:r>
                        <a:rPr lang="de-DE" sz="1200" u="none" strike="noStrike" dirty="0" err="1">
                          <a:solidFill>
                            <a:schemeClr val="tx1"/>
                          </a:solidFill>
                          <a:effectLst/>
                          <a:latin typeface="+mn-lt"/>
                        </a:rPr>
                        <a:t>mL</a:t>
                      </a:r>
                      <a:endParaRPr lang="de-DE" sz="1200" b="0" i="0" u="none" strike="noStrike" dirty="0">
                        <a:solidFill>
                          <a:schemeClr val="tx1"/>
                        </a:solidFill>
                        <a:effectLst/>
                        <a:latin typeface="+mn-lt"/>
                      </a:endParaRPr>
                    </a:p>
                  </a:txBody>
                  <a:tcPr marL="36000" marR="36000" marT="9525" marB="0" anchor="ctr">
                    <a:lnL w="12700" cap="flat" cmpd="sng" algn="ctr">
                      <a:solidFill>
                        <a:srgbClr val="2E318A"/>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F4ECDF"/>
                    </a:solidFill>
                  </a:tcPr>
                </a:tc>
                <a:tc>
                  <a:txBody>
                    <a:bodyPr/>
                    <a:lstStyle/>
                    <a:p>
                      <a:pPr algn="ctr" fontAlgn="ctr"/>
                      <a:r>
                        <a:rPr lang="de-DE" sz="1200" u="none" strike="noStrike" dirty="0">
                          <a:solidFill>
                            <a:schemeClr val="tx1"/>
                          </a:solidFill>
                          <a:effectLst/>
                          <a:latin typeface="+mn-lt"/>
                        </a:rPr>
                        <a:t>12</a:t>
                      </a:r>
                      <a:endParaRPr lang="de-DE" sz="1200" b="0" i="0" u="none" strike="noStrike" dirty="0">
                        <a:solidFill>
                          <a:schemeClr val="tx1"/>
                        </a:solidFill>
                        <a:effectLst/>
                        <a:latin typeface="+mn-lt"/>
                      </a:endParaRPr>
                    </a:p>
                  </a:txBody>
                  <a:tcPr marL="36000" marR="36000" marT="9525" marB="0" anchor="ctr">
                    <a:lnL w="12700" cmpd="sng">
                      <a:noFill/>
                    </a:lnL>
                    <a:lnR w="12700" cap="flat" cmpd="sng" algn="ctr">
                      <a:solidFill>
                        <a:srgbClr val="2E318A"/>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4ECDF"/>
                    </a:solidFill>
                  </a:tcPr>
                </a:tc>
                <a:extLst>
                  <a:ext uri="{0D108BD9-81ED-4DB2-BD59-A6C34878D82A}">
                    <a16:rowId xmlns:a16="http://schemas.microsoft.com/office/drawing/2014/main" val="10002"/>
                  </a:ext>
                </a:extLst>
              </a:tr>
              <a:tr h="190500">
                <a:tc>
                  <a:txBody>
                    <a:bodyPr/>
                    <a:lstStyle/>
                    <a:p>
                      <a:pPr algn="l" fontAlgn="ctr"/>
                      <a:r>
                        <a:rPr lang="de-DE" sz="1200" u="none" strike="noStrike" dirty="0" err="1">
                          <a:solidFill>
                            <a:schemeClr val="tx1"/>
                          </a:solidFill>
                          <a:effectLst/>
                          <a:latin typeface="+mn-lt"/>
                        </a:rPr>
                        <a:t>Discontinuation</a:t>
                      </a:r>
                      <a:endParaRPr lang="de-DE" sz="1200" b="0" i="0" u="none" strike="noStrike" dirty="0">
                        <a:solidFill>
                          <a:schemeClr val="tx1"/>
                        </a:solidFill>
                        <a:effectLst/>
                        <a:latin typeface="+mn-lt"/>
                      </a:endParaRPr>
                    </a:p>
                  </a:txBody>
                  <a:tcPr marL="36000" marR="36000" marT="9525" marB="0" anchor="ctr">
                    <a:lnL w="12700" cap="flat" cmpd="sng" algn="ctr">
                      <a:solidFill>
                        <a:srgbClr val="2E318A"/>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F4ECDF"/>
                    </a:solidFill>
                  </a:tcPr>
                </a:tc>
                <a:tc>
                  <a:txBody>
                    <a:bodyPr/>
                    <a:lstStyle/>
                    <a:p>
                      <a:pPr algn="ctr" fontAlgn="ctr"/>
                      <a:r>
                        <a:rPr lang="de-DE" sz="1200" u="none" strike="noStrike" dirty="0">
                          <a:solidFill>
                            <a:schemeClr val="tx1"/>
                          </a:solidFill>
                          <a:effectLst/>
                          <a:latin typeface="+mn-lt"/>
                        </a:rPr>
                        <a:t>30</a:t>
                      </a:r>
                      <a:endParaRPr lang="de-DE" sz="1200" b="0" i="0" u="none" strike="noStrike" dirty="0">
                        <a:solidFill>
                          <a:schemeClr val="tx1"/>
                        </a:solidFill>
                        <a:effectLst/>
                        <a:latin typeface="+mn-lt"/>
                      </a:endParaRPr>
                    </a:p>
                  </a:txBody>
                  <a:tcPr marL="36000" marR="36000" marT="9525" marB="0" anchor="ctr">
                    <a:lnL w="12700" cmpd="sng">
                      <a:noFill/>
                    </a:lnL>
                    <a:lnR w="12700" cap="flat" cmpd="sng" algn="ctr">
                      <a:solidFill>
                        <a:srgbClr val="2E318A"/>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4ECDF"/>
                    </a:solidFill>
                  </a:tcPr>
                </a:tc>
                <a:extLst>
                  <a:ext uri="{0D108BD9-81ED-4DB2-BD59-A6C34878D82A}">
                    <a16:rowId xmlns:a16="http://schemas.microsoft.com/office/drawing/2014/main" val="10003"/>
                  </a:ext>
                </a:extLst>
              </a:tr>
              <a:tr h="190500">
                <a:tc>
                  <a:txBody>
                    <a:bodyPr/>
                    <a:lstStyle/>
                    <a:p>
                      <a:pPr algn="l" fontAlgn="ctr"/>
                      <a:r>
                        <a:rPr lang="de-DE" sz="1200" u="none" strike="noStrike" dirty="0" err="1">
                          <a:solidFill>
                            <a:schemeClr val="tx1"/>
                          </a:solidFill>
                          <a:effectLst/>
                          <a:latin typeface="+mn-lt"/>
                        </a:rPr>
                        <a:t>Missing</a:t>
                      </a:r>
                      <a:r>
                        <a:rPr lang="de-DE" sz="1200" u="none" strike="noStrike" dirty="0">
                          <a:solidFill>
                            <a:schemeClr val="tx1"/>
                          </a:solidFill>
                          <a:effectLst/>
                          <a:latin typeface="+mn-lt"/>
                        </a:rPr>
                        <a:t> </a:t>
                      </a:r>
                      <a:r>
                        <a:rPr lang="de-DE" sz="1200" u="none" strike="noStrike" dirty="0" err="1">
                          <a:solidFill>
                            <a:schemeClr val="tx1"/>
                          </a:solidFill>
                          <a:effectLst/>
                          <a:latin typeface="+mn-lt"/>
                        </a:rPr>
                        <a:t>values</a:t>
                      </a:r>
                      <a:endParaRPr lang="de-DE" sz="1200" b="0" i="0" u="none" strike="noStrike" dirty="0">
                        <a:solidFill>
                          <a:schemeClr val="tx1"/>
                        </a:solidFill>
                        <a:effectLst/>
                        <a:latin typeface="+mn-lt"/>
                      </a:endParaRPr>
                    </a:p>
                  </a:txBody>
                  <a:tcPr marL="36000" marR="36000" marT="9525" marB="0" anchor="ctr">
                    <a:lnL w="12700" cap="flat" cmpd="sng" algn="ctr">
                      <a:solidFill>
                        <a:srgbClr val="2E318A"/>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F4ECDF"/>
                    </a:solidFill>
                  </a:tcPr>
                </a:tc>
                <a:tc>
                  <a:txBody>
                    <a:bodyPr/>
                    <a:lstStyle/>
                    <a:p>
                      <a:pPr algn="ctr" fontAlgn="ctr"/>
                      <a:r>
                        <a:rPr lang="de-DE" sz="1200" u="none" strike="noStrike" dirty="0">
                          <a:solidFill>
                            <a:schemeClr val="tx1"/>
                          </a:solidFill>
                          <a:effectLst/>
                          <a:latin typeface="+mn-lt"/>
                        </a:rPr>
                        <a:t>10</a:t>
                      </a:r>
                      <a:endParaRPr lang="de-DE" sz="1200" b="0" i="0" u="none" strike="noStrike" dirty="0">
                        <a:solidFill>
                          <a:schemeClr val="tx1"/>
                        </a:solidFill>
                        <a:effectLst/>
                        <a:latin typeface="+mn-lt"/>
                      </a:endParaRPr>
                    </a:p>
                  </a:txBody>
                  <a:tcPr marL="36000" marR="36000" marT="9525" marB="0" anchor="ctr">
                    <a:lnL w="12700" cmpd="sng">
                      <a:noFill/>
                    </a:lnL>
                    <a:lnR w="12700" cap="flat" cmpd="sng" algn="ctr">
                      <a:solidFill>
                        <a:srgbClr val="2E318A"/>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4ECDF"/>
                    </a:solidFill>
                  </a:tcPr>
                </a:tc>
                <a:extLst>
                  <a:ext uri="{0D108BD9-81ED-4DB2-BD59-A6C34878D82A}">
                    <a16:rowId xmlns:a16="http://schemas.microsoft.com/office/drawing/2014/main" val="10004"/>
                  </a:ext>
                </a:extLst>
              </a:tr>
              <a:tr h="190500">
                <a:tc>
                  <a:txBody>
                    <a:bodyPr/>
                    <a:lstStyle/>
                    <a:p>
                      <a:pPr algn="l" fontAlgn="ctr"/>
                      <a:r>
                        <a:rPr lang="de-DE" sz="1200" u="none" strike="noStrike" dirty="0" err="1">
                          <a:solidFill>
                            <a:schemeClr val="tx1"/>
                          </a:solidFill>
                          <a:effectLst/>
                          <a:latin typeface="+mn-lt"/>
                        </a:rPr>
                        <a:t>Withdrawal</a:t>
                      </a:r>
                      <a:r>
                        <a:rPr lang="de-DE" sz="1200" u="none" strike="noStrike" dirty="0">
                          <a:solidFill>
                            <a:schemeClr val="tx1"/>
                          </a:solidFill>
                          <a:effectLst/>
                          <a:latin typeface="+mn-lt"/>
                        </a:rPr>
                        <a:t> </a:t>
                      </a:r>
                      <a:r>
                        <a:rPr lang="de-DE" sz="1200" u="none" strike="noStrike" dirty="0" err="1">
                          <a:solidFill>
                            <a:schemeClr val="tx1"/>
                          </a:solidFill>
                          <a:effectLst/>
                          <a:latin typeface="+mn-lt"/>
                        </a:rPr>
                        <a:t>of</a:t>
                      </a:r>
                      <a:r>
                        <a:rPr lang="de-DE" sz="1200" u="none" strike="noStrike" dirty="0">
                          <a:solidFill>
                            <a:schemeClr val="tx1"/>
                          </a:solidFill>
                          <a:effectLst/>
                          <a:latin typeface="+mn-lt"/>
                        </a:rPr>
                        <a:t> </a:t>
                      </a:r>
                      <a:r>
                        <a:rPr lang="de-DE" sz="1200" u="none" strike="noStrike" dirty="0" err="1">
                          <a:solidFill>
                            <a:schemeClr val="tx1"/>
                          </a:solidFill>
                          <a:effectLst/>
                          <a:latin typeface="+mn-lt"/>
                        </a:rPr>
                        <a:t>consent</a:t>
                      </a:r>
                      <a:endParaRPr lang="de-DE" sz="1200" b="0" i="0" u="none" strike="noStrike" dirty="0">
                        <a:solidFill>
                          <a:schemeClr val="tx1"/>
                        </a:solidFill>
                        <a:effectLst/>
                        <a:latin typeface="+mn-lt"/>
                      </a:endParaRPr>
                    </a:p>
                  </a:txBody>
                  <a:tcPr marL="36000" marR="36000" marT="9525" marB="0" anchor="ctr">
                    <a:lnL w="12700" cap="flat" cmpd="sng" algn="ctr">
                      <a:solidFill>
                        <a:srgbClr val="2E318A"/>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F4ECDF"/>
                    </a:solidFill>
                  </a:tcPr>
                </a:tc>
                <a:tc>
                  <a:txBody>
                    <a:bodyPr/>
                    <a:lstStyle/>
                    <a:p>
                      <a:pPr algn="ctr" fontAlgn="ctr"/>
                      <a:r>
                        <a:rPr lang="de-DE" sz="1200" u="none" strike="noStrike" dirty="0">
                          <a:solidFill>
                            <a:schemeClr val="tx1"/>
                          </a:solidFill>
                          <a:effectLst/>
                          <a:latin typeface="+mn-lt"/>
                        </a:rPr>
                        <a:t>2</a:t>
                      </a:r>
                      <a:endParaRPr lang="de-DE" sz="1200" b="0" i="0" u="none" strike="noStrike" dirty="0">
                        <a:solidFill>
                          <a:schemeClr val="tx1"/>
                        </a:solidFill>
                        <a:effectLst/>
                        <a:latin typeface="+mn-lt"/>
                      </a:endParaRPr>
                    </a:p>
                  </a:txBody>
                  <a:tcPr marL="36000" marR="36000" marT="9525" marB="0" anchor="ctr">
                    <a:lnL w="12700" cmpd="sng">
                      <a:noFill/>
                    </a:lnL>
                    <a:lnR w="12700" cap="flat" cmpd="sng" algn="ctr">
                      <a:solidFill>
                        <a:srgbClr val="2E318A"/>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4ECDF"/>
                    </a:solidFill>
                  </a:tcPr>
                </a:tc>
                <a:extLst>
                  <a:ext uri="{0D108BD9-81ED-4DB2-BD59-A6C34878D82A}">
                    <a16:rowId xmlns:a16="http://schemas.microsoft.com/office/drawing/2014/main" val="10005"/>
                  </a:ext>
                </a:extLst>
              </a:tr>
              <a:tr h="190500">
                <a:tc>
                  <a:txBody>
                    <a:bodyPr/>
                    <a:lstStyle/>
                    <a:p>
                      <a:pPr algn="l" fontAlgn="b"/>
                      <a:r>
                        <a:rPr lang="de-DE" sz="1200" u="none" strike="noStrike" dirty="0">
                          <a:solidFill>
                            <a:schemeClr val="tx1"/>
                          </a:solidFill>
                          <a:effectLst/>
                          <a:latin typeface="+mn-lt"/>
                        </a:rPr>
                        <a:t>Loss </a:t>
                      </a:r>
                      <a:r>
                        <a:rPr lang="de-DE" sz="1200" u="none" strike="noStrike" dirty="0" err="1">
                          <a:solidFill>
                            <a:schemeClr val="tx1"/>
                          </a:solidFill>
                          <a:effectLst/>
                          <a:latin typeface="+mn-lt"/>
                        </a:rPr>
                        <a:t>to</a:t>
                      </a:r>
                      <a:r>
                        <a:rPr lang="de-DE" sz="1200" u="none" strike="noStrike" dirty="0">
                          <a:solidFill>
                            <a:schemeClr val="tx1"/>
                          </a:solidFill>
                          <a:effectLst/>
                          <a:latin typeface="+mn-lt"/>
                        </a:rPr>
                        <a:t> follow-</a:t>
                      </a:r>
                      <a:r>
                        <a:rPr lang="de-DE" sz="1200" u="none" strike="noStrike" dirty="0" err="1">
                          <a:solidFill>
                            <a:schemeClr val="tx1"/>
                          </a:solidFill>
                          <a:effectLst/>
                          <a:latin typeface="+mn-lt"/>
                        </a:rPr>
                        <a:t>up</a:t>
                      </a:r>
                      <a:endParaRPr lang="de-DE" sz="1200" b="0" i="0" u="none" strike="noStrike" dirty="0">
                        <a:solidFill>
                          <a:schemeClr val="tx1"/>
                        </a:solidFill>
                        <a:effectLst/>
                        <a:latin typeface="+mn-lt"/>
                      </a:endParaRPr>
                    </a:p>
                  </a:txBody>
                  <a:tcPr marL="36000" marR="36000" marT="9525" marB="0" anchor="b">
                    <a:lnL w="12700" cap="flat" cmpd="sng" algn="ctr">
                      <a:solidFill>
                        <a:srgbClr val="2E318A"/>
                      </a:solidFill>
                      <a:prstDash val="solid"/>
                      <a:round/>
                      <a:headEnd type="none" w="med" len="med"/>
                      <a:tailEnd type="none" w="med" len="med"/>
                    </a:lnL>
                    <a:lnR w="12700" cmpd="sng">
                      <a:noFill/>
                    </a:lnR>
                    <a:lnT w="12700" cmpd="sng">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solidFill>
                      <a:srgbClr val="F4ECDF"/>
                    </a:solidFill>
                  </a:tcPr>
                </a:tc>
                <a:tc>
                  <a:txBody>
                    <a:bodyPr/>
                    <a:lstStyle/>
                    <a:p>
                      <a:pPr algn="ctr" fontAlgn="ctr"/>
                      <a:r>
                        <a:rPr lang="de-DE" sz="1200" u="none" strike="noStrike" dirty="0">
                          <a:solidFill>
                            <a:schemeClr val="tx1"/>
                          </a:solidFill>
                          <a:effectLst/>
                          <a:latin typeface="+mn-lt"/>
                        </a:rPr>
                        <a:t>3</a:t>
                      </a:r>
                      <a:endParaRPr lang="de-DE" sz="1200" b="0" i="0" u="none" strike="noStrike" dirty="0">
                        <a:solidFill>
                          <a:schemeClr val="tx1"/>
                        </a:solidFill>
                        <a:effectLst/>
                        <a:latin typeface="+mn-lt"/>
                      </a:endParaRPr>
                    </a:p>
                  </a:txBody>
                  <a:tcPr marL="36000" marR="36000" marT="9525" marB="0" anchor="ctr">
                    <a:lnL w="12700" cmpd="sng">
                      <a:noFill/>
                    </a:lnL>
                    <a:lnR w="12700" cap="flat" cmpd="sng" algn="ctr">
                      <a:solidFill>
                        <a:srgbClr val="2E318A"/>
                      </a:solidFill>
                      <a:prstDash val="solid"/>
                      <a:round/>
                      <a:headEnd type="none" w="med" len="med"/>
                      <a:tailEnd type="none" w="med" len="med"/>
                    </a:lnR>
                    <a:lnT w="12700" cmpd="sng">
                      <a:noFill/>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solidFill>
                      <a:srgbClr val="F4ECDF"/>
                    </a:solidFill>
                  </a:tcPr>
                </a:tc>
                <a:extLst>
                  <a:ext uri="{0D108BD9-81ED-4DB2-BD59-A6C34878D82A}">
                    <a16:rowId xmlns:a16="http://schemas.microsoft.com/office/drawing/2014/main" val="10006"/>
                  </a:ext>
                </a:extLst>
              </a:tr>
              <a:tr h="190500">
                <a:tc>
                  <a:txBody>
                    <a:bodyPr/>
                    <a:lstStyle/>
                    <a:p>
                      <a:pPr algn="l" fontAlgn="ctr"/>
                      <a:r>
                        <a:rPr lang="de-DE" sz="1200" u="none" strike="noStrike" dirty="0">
                          <a:solidFill>
                            <a:schemeClr val="tx1"/>
                          </a:solidFill>
                          <a:effectLst/>
                          <a:latin typeface="+mn-lt"/>
                        </a:rPr>
                        <a:t>Total</a:t>
                      </a:r>
                      <a:endParaRPr lang="de-DE" sz="1200" b="0" i="0" u="none" strike="noStrike" dirty="0">
                        <a:solidFill>
                          <a:schemeClr val="tx1"/>
                        </a:solidFill>
                        <a:effectLst/>
                        <a:latin typeface="+mn-lt"/>
                      </a:endParaRPr>
                    </a:p>
                  </a:txBody>
                  <a:tcPr marL="36000" marR="36000" marT="9525" marB="0" anchor="ctr">
                    <a:lnL w="12700" cap="flat" cmpd="sng" algn="ctr">
                      <a:solidFill>
                        <a:srgbClr val="2E318A"/>
                      </a:solidFill>
                      <a:prstDash val="solid"/>
                      <a:round/>
                      <a:headEnd type="none" w="med" len="med"/>
                      <a:tailEnd type="none" w="med" len="med"/>
                    </a:lnL>
                    <a:lnR w="12700" cmpd="sng">
                      <a:noFill/>
                    </a:lnR>
                    <a:lnT w="12700" cap="flat" cmpd="sng" algn="ctr">
                      <a:solidFill>
                        <a:srgbClr val="2E318A"/>
                      </a:solid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solidFill>
                      <a:srgbClr val="F4ECDF"/>
                    </a:solidFill>
                  </a:tcPr>
                </a:tc>
                <a:tc>
                  <a:txBody>
                    <a:bodyPr/>
                    <a:lstStyle/>
                    <a:p>
                      <a:pPr algn="ctr" fontAlgn="ctr"/>
                      <a:r>
                        <a:rPr lang="de-DE" sz="1200" u="none" strike="noStrike" dirty="0">
                          <a:solidFill>
                            <a:schemeClr val="tx1"/>
                          </a:solidFill>
                          <a:effectLst/>
                          <a:latin typeface="+mn-lt"/>
                        </a:rPr>
                        <a:t>213</a:t>
                      </a:r>
                      <a:endParaRPr lang="de-DE" sz="1200" b="0" i="0" u="none" strike="noStrike" dirty="0">
                        <a:solidFill>
                          <a:schemeClr val="tx1"/>
                        </a:solidFill>
                        <a:effectLst/>
                        <a:latin typeface="+mn-lt"/>
                      </a:endParaRPr>
                    </a:p>
                  </a:txBody>
                  <a:tcPr marL="36000" marR="36000" marT="9525" marB="0" anchor="ctr">
                    <a:lnL w="12700" cmpd="sng">
                      <a:noFill/>
                    </a:lnL>
                    <a:lnR w="12700" cap="flat" cmpd="sng" algn="ctr">
                      <a:solidFill>
                        <a:srgbClr val="2E318A"/>
                      </a:solidFill>
                      <a:prstDash val="solid"/>
                      <a:round/>
                      <a:headEnd type="none" w="med" len="med"/>
                      <a:tailEnd type="none" w="med" len="med"/>
                    </a:lnR>
                    <a:lnT w="12700" cap="flat" cmpd="sng" algn="ctr">
                      <a:solidFill>
                        <a:srgbClr val="2E318A"/>
                      </a:solidFill>
                      <a:prstDash val="solid"/>
                      <a:round/>
                      <a:headEnd type="none" w="med" len="med"/>
                      <a:tailEnd type="none" w="med" len="med"/>
                    </a:lnT>
                    <a:lnB w="12700" cap="flat" cmpd="sng" algn="ctr">
                      <a:solidFill>
                        <a:srgbClr val="2E318A"/>
                      </a:solidFill>
                      <a:prstDash val="solid"/>
                      <a:round/>
                      <a:headEnd type="none" w="med" len="med"/>
                      <a:tailEnd type="none" w="med" len="med"/>
                    </a:lnB>
                    <a:lnTlToBr w="12700" cmpd="sng">
                      <a:noFill/>
                      <a:prstDash val="solid"/>
                    </a:lnTlToBr>
                    <a:lnBlToTr w="12700" cmpd="sng">
                      <a:noFill/>
                      <a:prstDash val="solid"/>
                    </a:lnBlToTr>
                    <a:solidFill>
                      <a:srgbClr val="F4ECDF"/>
                    </a:solidFill>
                  </a:tcPr>
                </a:tc>
                <a:extLst>
                  <a:ext uri="{0D108BD9-81ED-4DB2-BD59-A6C34878D82A}">
                    <a16:rowId xmlns:a16="http://schemas.microsoft.com/office/drawing/2014/main" val="10007"/>
                  </a:ext>
                </a:extLst>
              </a:tr>
            </a:tbl>
          </a:graphicData>
        </a:graphic>
      </p:graphicFrame>
      <p:sp>
        <p:nvSpPr>
          <p:cNvPr id="426" name="TextBox 31"/>
          <p:cNvSpPr txBox="1"/>
          <p:nvPr/>
        </p:nvSpPr>
        <p:spPr>
          <a:xfrm>
            <a:off x="30784055" y="7822159"/>
            <a:ext cx="14472000" cy="430887"/>
          </a:xfrm>
          <a:prstGeom prst="rect">
            <a:avLst/>
          </a:prstGeom>
          <a:noFill/>
        </p:spPr>
        <p:txBody>
          <a:bodyPr wrap="square" lIns="0" tIns="0" rIns="0" bIns="0" rtlCol="0">
            <a:spAutoFit/>
          </a:bodyPr>
          <a:lstStyle/>
          <a:p>
            <a:r>
              <a:rPr lang="en-US" sz="2800" b="1" dirty="0">
                <a:solidFill>
                  <a:srgbClr val="2E318A"/>
                </a:solidFill>
              </a:rPr>
              <a:t>Weight changes</a:t>
            </a:r>
            <a:endParaRPr lang="en-US" sz="2600" b="1" strike="sngStrike" dirty="0">
              <a:solidFill>
                <a:schemeClr val="accent6"/>
              </a:solidFill>
            </a:endParaRPr>
          </a:p>
        </p:txBody>
      </p:sp>
    </p:spTree>
    <p:extLst>
      <p:ext uri="{BB962C8B-B14F-4D97-AF65-F5344CB8AC3E}">
        <p14:creationId xmlns:p14="http://schemas.microsoft.com/office/powerpoint/2010/main" val="2686528127"/>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5FCE1796028CA84F8FF9B66B5EE1E2BE" ma:contentTypeVersion="12" ma:contentTypeDescription="Ein neues Dokument erstellen." ma:contentTypeScope="" ma:versionID="db39beaddc482a17108a73feb41948e0">
  <xsd:schema xmlns:xsd="http://www.w3.org/2001/XMLSchema" xmlns:xs="http://www.w3.org/2001/XMLSchema" xmlns:p="http://schemas.microsoft.com/office/2006/metadata/properties" xmlns:ns1="http://schemas.microsoft.com/sharepoint/v3" xmlns:ns2="f933629a-e53d-4d5f-95ac-cf270c032242" xmlns:ns3="http://schemas.microsoft.com/sharepoint/v4" targetNamespace="http://schemas.microsoft.com/office/2006/metadata/properties" ma:root="true" ma:fieldsID="fbd32fd0bc159fc0c8a0de44d010c4a1" ns1:_="" ns2:_="" ns3:_="">
    <xsd:import namespace="http://schemas.microsoft.com/sharepoint/v3"/>
    <xsd:import namespace="f933629a-e53d-4d5f-95ac-cf270c032242"/>
    <xsd:import namespace="http://schemas.microsoft.com/sharepoint/v4"/>
    <xsd:element name="properties">
      <xsd:complexType>
        <xsd:sequence>
          <xsd:element name="documentManagement">
            <xsd:complexType>
              <xsd:all>
                <xsd:element ref="ns2:DokuStatus" minOccurs="0"/>
                <xsd:element ref="ns2:BetreffNIS" minOccurs="0"/>
                <xsd:element ref="ns2:BetreffAusw" minOccurs="0"/>
                <xsd:element ref="ns2:BeschreibungFreiT" minOccurs="0"/>
                <xsd:element ref="ns2:Erledigt" minOccurs="0"/>
                <xsd:element ref="ns2:Kongresse" minOccurs="0"/>
                <xsd:element ref="ns1:EmailSender" minOccurs="0"/>
                <xsd:element ref="ns1:EmailTo" minOccurs="0"/>
                <xsd:element ref="ns1:EmailCc" minOccurs="0"/>
                <xsd:element ref="ns1:EmailFrom" minOccurs="0"/>
                <xsd:element ref="ns1:EmailSubject" minOccurs="0"/>
                <xsd:element ref="ns3:EmailHead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EmailSender" ma:index="14" nillable="true" ma:displayName="E-Mail-Absender" ma:hidden="true" ma:internalName="EmailSender">
      <xsd:simpleType>
        <xsd:restriction base="dms:Note">
          <xsd:maxLength value="255"/>
        </xsd:restriction>
      </xsd:simpleType>
    </xsd:element>
    <xsd:element name="EmailTo" ma:index="15" nillable="true" ma:displayName="E-Mail an" ma:hidden="true" ma:internalName="EmailTo">
      <xsd:simpleType>
        <xsd:restriction base="dms:Note">
          <xsd:maxLength value="255"/>
        </xsd:restriction>
      </xsd:simpleType>
    </xsd:element>
    <xsd:element name="EmailCc" ma:index="16" nillable="true" ma:displayName="E-Mail Cc" ma:hidden="true" ma:internalName="EmailCc">
      <xsd:simpleType>
        <xsd:restriction base="dms:Note">
          <xsd:maxLength value="255"/>
        </xsd:restriction>
      </xsd:simpleType>
    </xsd:element>
    <xsd:element name="EmailFrom" ma:index="17" nillable="true" ma:displayName="E-Mail von" ma:hidden="true" ma:internalName="EmailFrom">
      <xsd:simpleType>
        <xsd:restriction base="dms:Text"/>
      </xsd:simpleType>
    </xsd:element>
    <xsd:element name="EmailSubject" ma:index="18" nillable="true" ma:displayName="E-Mail-Betreff" ma:hidden="true" ma:internalName="EmailSubjec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933629a-e53d-4d5f-95ac-cf270c032242" elementFormDefault="qualified">
    <xsd:import namespace="http://schemas.microsoft.com/office/2006/documentManagement/types"/>
    <xsd:import namespace="http://schemas.microsoft.com/office/infopath/2007/PartnerControls"/>
    <xsd:element name="DokuStatus" ma:index="8" nillable="true" ma:displayName="DokuStatus" ma:format="Dropdown" ma:internalName="DokuStatus">
      <xsd:simpleType>
        <xsd:restriction base="dms:Choice">
          <xsd:enumeration value="Abgelaufen"/>
          <xsd:enumeration value="Endgültig"/>
          <xsd:enumeration value="Entwurf"/>
          <xsd:enumeration value="Fortlaufend"/>
          <xsd:enumeration value="Nicht begonnen"/>
        </xsd:restriction>
      </xsd:simpleType>
    </xsd:element>
    <xsd:element name="BetreffNIS" ma:index="9" nillable="true" ma:displayName="BetreffNIS" ma:format="Dropdown" ma:internalName="BetreffNIS">
      <xsd:simpleType>
        <xsd:restriction base="dms:Choice">
          <xsd:enumeration value="Behörden"/>
          <xsd:enumeration value="Beobachtungsplan"/>
          <xsd:enumeration value="Buchhaltung"/>
          <xsd:enumeration value="CRF"/>
          <xsd:enumeration value="Newsletter"/>
          <xsd:enumeration value="Patinfo"/>
          <xsd:enumeration value="Patliste"/>
          <xsd:enumeration value="Queries"/>
          <xsd:enumeration value="SAE-Meldungen"/>
          <xsd:enumeration value="SOP intern"/>
          <xsd:enumeration value="Vertrag"/>
        </xsd:restriction>
      </xsd:simpleType>
    </xsd:element>
    <xsd:element name="BetreffAusw" ma:index="10" nillable="true" ma:displayName="BetreffAusw" ma:format="Dropdown" ma:internalName="BetreffAusw">
      <xsd:simpleType>
        <xsd:restriction base="dms:Choice">
          <xsd:enumeration value="Abstract"/>
          <xsd:enumeration value="Adverse events"/>
          <xsd:enumeration value="Allgemeine Information"/>
          <xsd:enumeration value="Bericht/Booklet"/>
          <xsd:enumeration value="Budget/Finanzierung"/>
          <xsd:enumeration value="CRF"/>
          <xsd:enumeration value="Datensatz"/>
          <xsd:enumeration value="dofile"/>
          <xsd:enumeration value="Literatur"/>
          <xsd:enumeration value="Poster"/>
          <xsd:enumeration value="Queries"/>
          <xsd:enumeration value="SAP"/>
          <xsd:enumeration value="SOP intern"/>
          <xsd:enumeration value="Explorativ/Tab/Graf"/>
          <xsd:enumeration value="Vortrag"/>
          <xsd:enumeration value="Timelines"/>
        </xsd:restriction>
      </xsd:simpleType>
    </xsd:element>
    <xsd:element name="BeschreibungFreiT" ma:index="11" nillable="true" ma:displayName="BeschreibungFreiT" ma:internalName="BeschreibungFreiT">
      <xsd:simpleType>
        <xsd:restriction base="dms:Text">
          <xsd:maxLength value="255"/>
        </xsd:restriction>
      </xsd:simpleType>
    </xsd:element>
    <xsd:element name="Erledigt" ma:index="12" nillable="true" ma:displayName="Erledigt" ma:internalName="Erledigt">
      <xsd:complexType>
        <xsd:complexContent>
          <xsd:extension base="dms:MultiChoice">
            <xsd:sequence>
              <xsd:element name="Value" maxOccurs="unbounded" minOccurs="0" nillable="true">
                <xsd:simpleType>
                  <xsd:restriction base="dms:Choice">
                    <xsd:enumeration value="Vorlage"/>
                    <xsd:enumeration value="submitted"/>
                    <xsd:enumeration value="an Auftraggeb geschickt"/>
                  </xsd:restriction>
                </xsd:simpleType>
              </xsd:element>
            </xsd:sequence>
          </xsd:extension>
        </xsd:complexContent>
      </xsd:complexType>
    </xsd:element>
    <xsd:element name="Kongresse" ma:index="13" nillable="true" ma:displayName="Kongresse" ma:format="Dropdown" ma:internalName="Kongresse">
      <xsd:simpleType>
        <xsd:restriction base="dms:Choice">
          <xsd:enumeration value="DÖAK 2019"/>
          <xsd:enumeration value="IAS 2019"/>
          <xsd:enumeration value="EACS 2019"/>
          <xsd:enumeration value="DAGNÄWS 2019"/>
          <xsd:enumeration value="DAGNÄWS2018"/>
          <xsd:enumeration value="Glasgow 2018"/>
          <xsd:enumeration value="AIDS 2018"/>
          <xsd:enumeration value="KIT 2018"/>
          <xsd:enumeration value="EACS 2017"/>
          <xsd:enumeration value="IAS 2017"/>
          <xsd:enumeration value="DÖAK 2017"/>
          <xsd:enumeration value="MAHW 2017"/>
          <xsd:enumeration value="CROI 2017"/>
          <xsd:enumeration value="DZIF 2016"/>
          <xsd:enumeration value="Glasgow 2016"/>
          <xsd:enumeration value="KIT 2016"/>
          <xsd:enumeration value="IAS 2016"/>
          <xsd:enumeration value="CROI 2016"/>
          <xsd:enumeration value="EACS 2015"/>
          <xsd:enumeration value="IAS 2015"/>
          <xsd:enumeration value="DÖAK 2015"/>
          <xsd:enumeration value="CROI 2015"/>
          <xsd:enumeration value="Glasgow 2014"/>
          <xsd:enumeration value="KIT 2014"/>
          <xsd:enumeration value="IAC 2014"/>
          <xsd:enumeration value="CROI 2014"/>
          <xsd:enumeration value="DÖAK 2013"/>
          <xsd:enumeration value="AdvBoard 2013"/>
          <xsd:enumeration value="IAS 2013"/>
          <xsd:enumeration value="EACS 2013"/>
          <xsd:enumeration value="Glasgow 2012"/>
          <xsd:enumeration value="IAC 2012"/>
          <xsd:enumeration value="EACS 2011"/>
          <xsd:enumeration value="IAS 2011"/>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EmailHeaders" ma:index="19" nillable="true" ma:displayName="E-Mail-Kopfzeilen" ma:hidden="true" ma:internalName="EmailHeaders">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BetreffAusw xmlns="f933629a-e53d-4d5f-95ac-cf270c032242">Poster</BetreffAusw>
    <EmailTo xmlns="http://schemas.microsoft.com/sharepoint/v3" xsi:nil="true"/>
    <EmailHeaders xmlns="http://schemas.microsoft.com/sharepoint/v4" xsi:nil="true"/>
    <EmailSender xmlns="http://schemas.microsoft.com/sharepoint/v3" xsi:nil="true"/>
    <EmailFrom xmlns="http://schemas.microsoft.com/sharepoint/v3" xsi:nil="true"/>
    <DokuStatus xmlns="f933629a-e53d-4d5f-95ac-cf270c032242">Fortlaufend</DokuStatus>
    <Erledigt xmlns="f933629a-e53d-4d5f-95ac-cf270c032242">
      <Value>Vorlage</Value>
    </Erledigt>
    <BeschreibungFreiT xmlns="f933629a-e53d-4d5f-95ac-cf270c032242">TARANIS Poster landscape</BeschreibungFreiT>
    <EmailSubject xmlns="http://schemas.microsoft.com/sharepoint/v3" xsi:nil="true"/>
    <Kongresse xmlns="f933629a-e53d-4d5f-95ac-cf270c032242">EACS 2019</Kongresse>
    <EmailCc xmlns="http://schemas.microsoft.com/sharepoint/v3" xsi:nil="true"/>
    <BetreffNIS xmlns="f933629a-e53d-4d5f-95ac-cf270c032242" xsi:nil="true"/>
  </documentManagement>
</p:properties>
</file>

<file path=customXml/itemProps1.xml><?xml version="1.0" encoding="utf-8"?>
<ds:datastoreItem xmlns:ds="http://schemas.openxmlformats.org/officeDocument/2006/customXml" ds:itemID="{D226D5D3-0031-4EEF-AB6E-2498BE8092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933629a-e53d-4d5f-95ac-cf270c032242"/>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7044B7A-2DBD-408B-B188-084C83C1B97D}">
  <ds:schemaRefs>
    <ds:schemaRef ds:uri="http://schemas.microsoft.com/sharepoint/v3/contenttype/forms"/>
  </ds:schemaRefs>
</ds:datastoreItem>
</file>

<file path=customXml/itemProps3.xml><?xml version="1.0" encoding="utf-8"?>
<ds:datastoreItem xmlns:ds="http://schemas.openxmlformats.org/officeDocument/2006/customXml" ds:itemID="{939AECB4-9DAE-414A-A880-03CC633C1F08}">
  <ds:schemaRefs>
    <ds:schemaRef ds:uri="http://schemas.microsoft.com/sharepoint/v3"/>
    <ds:schemaRef ds:uri="http://purl.org/dc/terms/"/>
    <ds:schemaRef ds:uri="http://schemas.microsoft.com/sharepoint/v4"/>
    <ds:schemaRef ds:uri="http://schemas.microsoft.com/office/2006/documentManagement/types"/>
    <ds:schemaRef ds:uri="http://schemas.microsoft.com/office/infopath/2007/PartnerControls"/>
    <ds:schemaRef ds:uri="f933629a-e53d-4d5f-95ac-cf270c032242"/>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6</TotalTime>
  <Words>2857</Words>
  <Application>Microsoft Office PowerPoint</Application>
  <PresentationFormat>Custom</PresentationFormat>
  <Paragraphs>383</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Symbol</vt:lpstr>
      <vt:lpstr>Times New Roman</vt:lpstr>
      <vt:lpstr>Wingdings</vt:lpstr>
      <vt:lpstr>Larissa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Christine Kögl</dc:creator>
  <cp:lastModifiedBy>David Thorpe</cp:lastModifiedBy>
  <cp:revision>173</cp:revision>
  <dcterms:created xsi:type="dcterms:W3CDTF">2019-09-30T07:43:08Z</dcterms:created>
  <dcterms:modified xsi:type="dcterms:W3CDTF">2019-11-01T16:51:59Z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0x0101005FCE1796028CA84F8FF9B66B5EE1E2BE</vt:lpwstr>
  </property>
  <property fmtid="{D5CDD505-2E9C-101B-9397-08002B2CF9AE}" pid="3" name="Order">
    <vt:r8>54800</vt:r8>
  </property>
</Properties>
</file>