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0903-05E1-4C85-9C95-A60FE663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DC206-9CC2-46BB-8E32-8D712C00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24ED-B961-4E10-B169-33B0BDBBE34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A2126-FCA6-4C12-8E20-98CFAA39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74E19-A4F4-4B47-A924-D43EE6E2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CB49-108A-49DB-9BF7-93C0E798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33EC6-F36B-4667-AF29-1242ACD9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8EC2-BE53-4272-B6EB-1026D44E4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1B759-331A-4EA2-AD88-38414FDF8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24ED-B961-4E10-B169-33B0BDBBE344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B58D-05AA-4594-BD83-EB72D08D0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09EDA-9065-4030-8C7E-1B72F6360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CB49-108A-49DB-9BF7-93C0E798D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3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F92DB2-2B01-406D-A71F-BE1267D6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 and Safety of </a:t>
            </a:r>
            <a:br>
              <a:rPr lang="en-US"/>
            </a:br>
            <a:r>
              <a:rPr lang="en-US"/>
              <a:t>Bictegravir/Emtricitabine/Tenofovir Alafenamide </a:t>
            </a:r>
            <a:br>
              <a:rPr lang="en-US"/>
            </a:br>
            <a:r>
              <a:rPr lang="en-US"/>
              <a:t>vs Comparators in Women and Girls:</a:t>
            </a:r>
            <a:br>
              <a:rPr lang="en-US"/>
            </a:br>
            <a:r>
              <a:rPr lang="en-US"/>
              <a:t>an Analysis of 5 Clinical Trials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C4774-F2CB-4AC2-B626-DB874D388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7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EB83B2-5CA3-46DB-BF70-B56B91F1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>
                <a:solidFill>
                  <a:schemeClr val="tx2"/>
                </a:solidFill>
              </a:rPr>
            </a:br>
            <a:r>
              <a:rPr lang="en-US"/>
              <a:t>Demographics &amp; Baseline Characteristics</a:t>
            </a:r>
            <a:r>
              <a:rPr lang="en-US">
                <a:solidFill>
                  <a:srgbClr val="000000"/>
                </a:solidFill>
              </a:rPr>
              <a:t>: B/F/TAF Participants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4816B-ED4A-4BAA-8B14-23019197C4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3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33D2D7-6A53-4BD2-B94A-2CA825C1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HIV-1 RNA &lt;50 c/mL &amp; Resistance at Weeks 48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01A48C-DE5D-48DD-89E1-091D2F3042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0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D8C4D8-4B61-44CD-B9B9-AAC951A1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Adverse Events (AEs)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D4E7E-AA40-4E7F-AD3C-3C693CA7CF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0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DECBFC-B682-4CEE-894A-BB4EAB54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>
                <a:solidFill>
                  <a:srgbClr val="CC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/>
              <a:t>Grade 3-4 Laboratory Abnormalities*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A3AA61-6E68-400A-A0F6-E9DEC4905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7A08A6-E1C7-4DB0-958E-D6EFAF5C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/>
              <a:t>eGFR: Median Change from Baseline to Week 48*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6D06B-22B8-4BCB-958A-6DFD878B9D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9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F78B2E-A968-4308-9B4C-B5B8F080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74531-544C-41FC-9923-C8268F3E7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3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DAF003-3D44-4F44-923F-C6EEB304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rgbClr val="C00000"/>
                </a:solidFill>
              </a:rPr>
              <a:t>Treatment-Naïve: Study 1489 </a:t>
            </a:r>
            <a:br>
              <a:rPr lang="en-US" sz="2000">
                <a:solidFill>
                  <a:srgbClr val="C00000"/>
                </a:solidFill>
              </a:rPr>
            </a:br>
            <a:r>
              <a:rPr lang="en-US"/>
              <a:t>Bone Mineral Density: Mean Change from Baseline to Week 144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F2712-14EB-4D88-8F6B-5C4611006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C9F16B-B076-4B34-81CA-B190A7A4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Weight: Change from Baseline to Week 48*</a:t>
            </a:r>
            <a:r>
              <a:rPr lang="en-US" baseline="30000"/>
              <a:t>†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E3670-F10E-4F64-8DC6-82298FC54C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2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46A530-2778-4CD2-90E8-96758120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Weight: Change from Baseline to Weeks 48 &amp; 144*</a:t>
            </a:r>
            <a:r>
              <a:rPr lang="en-US" baseline="30000"/>
              <a:t>†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D9B1-B70F-4A37-B9FA-0E0BC8CCA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0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7FE574-70FA-4CCD-93A1-7302A419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Weight: Change from Baseline to Week 48 and 144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EA88C-2FCE-4189-8BB6-A2E2B06203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8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045E0E-8333-4FC4-AFD9-279EE16C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Disclosures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6D6A5-32F2-4875-8D1D-5E65D374C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05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5A0B8A-6BCD-48F9-8B68-CCA88E31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B/F/TAF Use During Pregnancy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EA623-5665-433C-8590-2922596BB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171E46-634B-408B-B68C-8D783406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B86EE-141A-4CB3-889D-08FA161319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44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3C41B4-54CB-460E-87CC-E7C1B933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7B36E-2B8A-4F76-A36F-FE7BE451AE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2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C9786E-DA22-467D-842C-F2ABD0E1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Introduction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5F40B-A8B9-4BB7-B92E-C3BFCD981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2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2F6D19-8D51-4E03-8521-7D6EE417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Introduction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6A3BD-7EF2-4A6B-BB70-55B5E982D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BBE679-654A-4022-BA99-91A38611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3961E-A70F-4512-949E-EA0CED93C9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6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3701AB-83E0-4185-B163-8CFDFC28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489A2-EC4C-4731-9656-632015BE4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0F7EA0-B660-4D46-BFA6-8920F632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EF821-ACF3-471D-9ABA-131C09C3A9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84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7A0618-1400-4F21-9ED9-3930B1C7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Assessments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10F77-DE72-41D4-AD3E-64CC8E655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0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8C012E-71E5-4031-A3A8-BD64CD82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000">
                <a:solidFill>
                  <a:schemeClr val="tx2"/>
                </a:solidFill>
              </a:rPr>
            </a:br>
            <a:r>
              <a:rPr lang="en-US"/>
              <a:t>Demographics &amp; Baseline Characteristics: B/F/TAF Participants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D3810-B572-46C7-9E61-244FBFA1F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4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21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Efficacy and Safety of  Bictegravir/Emtricitabine/Tenofovir Alafenamide  vs Comparators in Women and Girls: an Analysis of 5 Clinical Trials </vt:lpstr>
      <vt:lpstr>Disclosures</vt:lpstr>
      <vt:lpstr> Introduction</vt:lpstr>
      <vt:lpstr> Introduction</vt:lpstr>
      <vt:lpstr>Methods</vt:lpstr>
      <vt:lpstr>Methods</vt:lpstr>
      <vt:lpstr>Methods</vt:lpstr>
      <vt:lpstr>Assessments</vt:lpstr>
      <vt:lpstr> Demographics &amp; Baseline Characteristics: B/F/TAF Participants</vt:lpstr>
      <vt:lpstr> Demographics &amp; Baseline Characteristics: B/F/TAF Participants</vt:lpstr>
      <vt:lpstr> HIV-1 RNA &lt;50 c/mL &amp; Resistance at Weeks 48</vt:lpstr>
      <vt:lpstr> Adverse Events (AEs)</vt:lpstr>
      <vt:lpstr> Grade 3-4 Laboratory Abnormalities*</vt:lpstr>
      <vt:lpstr> eGFR: Median Change from Baseline to Week 48*</vt:lpstr>
      <vt:lpstr>PowerPoint Presentation</vt:lpstr>
      <vt:lpstr>Treatment-Naïve: Study 1489  Bone Mineral Density: Mean Change from Baseline to Week 144</vt:lpstr>
      <vt:lpstr> Weight: Change from Baseline to Week 48*†</vt:lpstr>
      <vt:lpstr> Weight: Change from Baseline to Weeks 48 &amp; 144*†</vt:lpstr>
      <vt:lpstr> Weight: Change from Baseline to Week 48 and 144</vt:lpstr>
      <vt:lpstr>B/F/TAF Use During Pregnancy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Efficacy and Safety of  Bictegravir/Emtricitabine/Tenofovir Alafenamide  vs Comparators in Women and Girls: an Analysis of 5 Clinical Trials </dc:title>
  <dc:creator>Susan Chuck</dc:creator>
  <cp:lastModifiedBy>Susan Chuck</cp:lastModifiedBy>
  <cp:revision>1</cp:revision>
  <dcterms:created xsi:type="dcterms:W3CDTF">2019-11-07T15:11:01Z</dcterms:created>
  <dcterms:modified xsi:type="dcterms:W3CDTF">2019-11-07T15:11:01Z</dcterms:modified>
</cp:coreProperties>
</file>