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21"/>
  </p:notesMasterIdLst>
  <p:handoutMasterIdLst>
    <p:handoutMasterId r:id="rId22"/>
  </p:handoutMasterIdLst>
  <p:sldIdLst>
    <p:sldId id="260" r:id="rId3"/>
    <p:sldId id="262" r:id="rId4"/>
    <p:sldId id="300" r:id="rId5"/>
    <p:sldId id="261" r:id="rId6"/>
    <p:sldId id="292" r:id="rId7"/>
    <p:sldId id="289" r:id="rId8"/>
    <p:sldId id="1085" r:id="rId9"/>
    <p:sldId id="282" r:id="rId10"/>
    <p:sldId id="317" r:id="rId11"/>
    <p:sldId id="1086" r:id="rId12"/>
    <p:sldId id="311" r:id="rId13"/>
    <p:sldId id="1087" r:id="rId14"/>
    <p:sldId id="288" r:id="rId15"/>
    <p:sldId id="1083" r:id="rId16"/>
    <p:sldId id="315" r:id="rId17"/>
    <p:sldId id="1084" r:id="rId18"/>
    <p:sldId id="301" r:id="rId19"/>
    <p:sldId id="25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Mocroft" initials="AM" lastIdx="14" clrIdx="0">
    <p:extLst>
      <p:ext uri="{19B8F6BF-5375-455C-9EA6-DF929625EA0E}">
        <p15:presenceInfo xmlns:p15="http://schemas.microsoft.com/office/powerpoint/2012/main" userId="Amanda Mocrof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D16B"/>
    <a:srgbClr val="005F86"/>
    <a:srgbClr val="D5D5D5"/>
    <a:srgbClr val="B5B5B6"/>
    <a:srgbClr val="0A65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31" autoAdjust="0"/>
    <p:restoredTop sz="96400" autoAdjust="0"/>
  </p:normalViewPr>
  <p:slideViewPr>
    <p:cSldViewPr snapToGrid="0">
      <p:cViewPr varScale="1">
        <p:scale>
          <a:sx n="98" d="100"/>
          <a:sy n="98" d="100"/>
        </p:scale>
        <p:origin x="1224" y="90"/>
      </p:cViewPr>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a:lstStyle/>
          <a:p>
            <a:pPr>
              <a:defRPr sz="1100"/>
            </a:pPr>
            <a:r>
              <a:rPr lang="en-US" sz="1100" dirty="0"/>
              <a:t>Continuum</a:t>
            </a:r>
            <a:r>
              <a:rPr lang="en-US" sz="1100" baseline="0" dirty="0"/>
              <a:t> of Care</a:t>
            </a:r>
          </a:p>
          <a:p>
            <a:pPr>
              <a:defRPr sz="1100"/>
            </a:pPr>
            <a:endParaRPr lang="en-US" sz="1100" baseline="0" dirty="0"/>
          </a:p>
          <a:p>
            <a:pPr>
              <a:defRPr sz="1100"/>
            </a:pPr>
            <a:endParaRPr lang="en-US" sz="1100" dirty="0"/>
          </a:p>
        </c:rich>
      </c:tx>
      <c:overlay val="0"/>
    </c:title>
    <c:autoTitleDeleted val="0"/>
    <c:plotArea>
      <c:layout>
        <c:manualLayout>
          <c:layoutTarget val="inner"/>
          <c:xMode val="edge"/>
          <c:yMode val="edge"/>
          <c:x val="0.13127786284239554"/>
          <c:y val="0.17915422983797871"/>
          <c:w val="0.83330566078969359"/>
          <c:h val="0.58174483711242109"/>
        </c:manualLayout>
      </c:layout>
      <c:barChart>
        <c:barDir val="col"/>
        <c:grouping val="clustered"/>
        <c:varyColors val="1"/>
        <c:ser>
          <c:idx val="0"/>
          <c:order val="0"/>
          <c:tx>
            <c:strRef>
              <c:f>Sheet1!$B$1</c:f>
              <c:strCache>
                <c:ptCount val="1"/>
                <c:pt idx="0">
                  <c:v>Series 1</c:v>
                </c:pt>
              </c:strCache>
            </c:strRef>
          </c:tx>
          <c:spPr>
            <a:ln w="12700"/>
          </c:spPr>
          <c:invertIfNegative val="0"/>
          <c:dLbls>
            <c:spPr>
              <a:noFill/>
              <a:ln>
                <a:noFill/>
              </a:ln>
              <a:effectLst/>
            </c:spPr>
            <c:txPr>
              <a:bodyPr/>
              <a:lstStyle/>
              <a:p>
                <a:pPr>
                  <a:defRPr sz="7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Living with HIV</c:v>
                </c:pt>
                <c:pt idx="1">
                  <c:v>Diagnosed</c:v>
                </c:pt>
                <c:pt idx="2">
                  <c:v>On ART</c:v>
                </c:pt>
                <c:pt idx="3">
                  <c:v>Virologically supressed</c:v>
                </c:pt>
              </c:strCache>
            </c:strRef>
          </c:cat>
          <c:val>
            <c:numRef>
              <c:f>Sheet1!$B$2:$B$5</c:f>
              <c:numCache>
                <c:formatCode>0%</c:formatCode>
                <c:ptCount val="4"/>
                <c:pt idx="0">
                  <c:v>1</c:v>
                </c:pt>
                <c:pt idx="1">
                  <c:v>0.9</c:v>
                </c:pt>
                <c:pt idx="2">
                  <c:v>0.81</c:v>
                </c:pt>
                <c:pt idx="3">
                  <c:v>0.73</c:v>
                </c:pt>
              </c:numCache>
            </c:numRef>
          </c:val>
          <c:extLst>
            <c:ext xmlns:c16="http://schemas.microsoft.com/office/drawing/2014/chart" uri="{C3380CC4-5D6E-409C-BE32-E72D297353CC}">
              <c16:uniqueId val="{00000000-232C-44B5-884C-4D403DA96AB5}"/>
            </c:ext>
          </c:extLst>
        </c:ser>
        <c:dLbls>
          <c:dLblPos val="outEnd"/>
          <c:showLegendKey val="0"/>
          <c:showVal val="1"/>
          <c:showCatName val="0"/>
          <c:showSerName val="0"/>
          <c:showPercent val="0"/>
          <c:showBubbleSize val="0"/>
        </c:dLbls>
        <c:gapWidth val="31"/>
        <c:axId val="190031416"/>
        <c:axId val="189842320"/>
      </c:barChart>
      <c:catAx>
        <c:axId val="190031416"/>
        <c:scaling>
          <c:orientation val="minMax"/>
        </c:scaling>
        <c:delete val="0"/>
        <c:axPos val="b"/>
        <c:numFmt formatCode="General" sourceLinked="0"/>
        <c:majorTickMark val="out"/>
        <c:minorTickMark val="none"/>
        <c:tickLblPos val="nextTo"/>
        <c:txPr>
          <a:bodyPr/>
          <a:lstStyle/>
          <a:p>
            <a:pPr>
              <a:defRPr sz="800"/>
            </a:pPr>
            <a:endParaRPr lang="en-US"/>
          </a:p>
        </c:txPr>
        <c:crossAx val="189842320"/>
        <c:crosses val="autoZero"/>
        <c:auto val="1"/>
        <c:lblAlgn val="ctr"/>
        <c:lblOffset val="100"/>
        <c:noMultiLvlLbl val="0"/>
      </c:catAx>
      <c:valAx>
        <c:axId val="189842320"/>
        <c:scaling>
          <c:orientation val="minMax"/>
          <c:max val="1"/>
        </c:scaling>
        <c:delete val="0"/>
        <c:axPos val="l"/>
        <c:majorGridlines/>
        <c:numFmt formatCode="0%" sourceLinked="1"/>
        <c:majorTickMark val="out"/>
        <c:minorTickMark val="none"/>
        <c:tickLblPos val="nextTo"/>
        <c:txPr>
          <a:bodyPr/>
          <a:lstStyle/>
          <a:p>
            <a:pPr>
              <a:defRPr sz="900"/>
            </a:pPr>
            <a:endParaRPr lang="en-US"/>
          </a:p>
        </c:txPr>
        <c:crossAx val="190031416"/>
        <c:crosses val="autoZero"/>
        <c:crossBetween val="between"/>
        <c:majorUnit val="0.2"/>
      </c:valAx>
    </c:plotArea>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Under FU</c:v>
                </c:pt>
              </c:strCache>
            </c:strRef>
          </c:tx>
          <c:spPr>
            <a:solidFill>
              <a:schemeClr val="accent1"/>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(Sheet1!$B$2,Sheet1!$C$2:$J$2)</c:f>
              <c:numCache>
                <c:formatCode>General</c:formatCode>
                <c:ptCount val="9"/>
                <c:pt idx="0">
                  <c:v>100</c:v>
                </c:pt>
                <c:pt idx="1">
                  <c:v>0</c:v>
                </c:pt>
                <c:pt idx="2">
                  <c:v>100</c:v>
                </c:pt>
                <c:pt idx="3">
                  <c:v>100</c:v>
                </c:pt>
                <c:pt idx="4">
                  <c:v>100</c:v>
                </c:pt>
                <c:pt idx="5">
                  <c:v>100</c:v>
                </c:pt>
                <c:pt idx="6">
                  <c:v>100</c:v>
                </c:pt>
                <c:pt idx="7">
                  <c:v>100</c:v>
                </c:pt>
                <c:pt idx="8">
                  <c:v>100</c:v>
                </c:pt>
              </c:numCache>
            </c:numRef>
          </c:val>
          <c:extLst>
            <c:ext xmlns:c16="http://schemas.microsoft.com/office/drawing/2014/chart" uri="{C3380CC4-5D6E-409C-BE32-E72D297353CC}">
              <c16:uniqueId val="{00000000-7C10-4991-818A-D91869C23020}"/>
            </c:ext>
          </c:extLst>
        </c:ser>
        <c:ser>
          <c:idx val="1"/>
          <c:order val="1"/>
          <c:tx>
            <c:strRef>
              <c:f>Sheet1!$A$3</c:f>
              <c:strCache>
                <c:ptCount val="1"/>
                <c:pt idx="0">
                  <c:v>On ART</c:v>
                </c:pt>
              </c:strCache>
            </c:strRef>
          </c:tx>
          <c:spPr>
            <a:solidFill>
              <a:schemeClr val="accent2"/>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(Sheet1!$B$3,Sheet1!$C$3:$J$3)</c:f>
              <c:numCache>
                <c:formatCode>General</c:formatCode>
                <c:ptCount val="9"/>
                <c:pt idx="0" formatCode="0.0">
                  <c:v>93.775417984636249</c:v>
                </c:pt>
                <c:pt idx="1">
                  <c:v>0</c:v>
                </c:pt>
                <c:pt idx="2" formatCode="0.0">
                  <c:v>96.535556134410001</c:v>
                </c:pt>
                <c:pt idx="3" formatCode="0.0">
                  <c:v>89.473684210526315</c:v>
                </c:pt>
                <c:pt idx="4" formatCode="0.0">
                  <c:v>91.688311688311686</c:v>
                </c:pt>
                <c:pt idx="5" formatCode="0.0">
                  <c:v>87.907869481765829</c:v>
                </c:pt>
                <c:pt idx="6" formatCode="0.0">
                  <c:v>93.911439114391143</c:v>
                </c:pt>
                <c:pt idx="7" formatCode="0.0">
                  <c:v>95.049504950495049</c:v>
                </c:pt>
                <c:pt idx="8" formatCode="0.0">
                  <c:v>93.333333333333329</c:v>
                </c:pt>
              </c:numCache>
            </c:numRef>
          </c:val>
          <c:extLst>
            <c:ext xmlns:c16="http://schemas.microsoft.com/office/drawing/2014/chart" uri="{C3380CC4-5D6E-409C-BE32-E72D297353CC}">
              <c16:uniqueId val="{00000001-7C10-4991-818A-D91869C23020}"/>
            </c:ext>
          </c:extLst>
        </c:ser>
        <c:ser>
          <c:idx val="2"/>
          <c:order val="2"/>
          <c:tx>
            <c:strRef>
              <c:f>Sheet1!$A$4</c:f>
              <c:strCache>
                <c:ptCount val="1"/>
                <c:pt idx="0">
                  <c:v>Virologically suppressed</c:v>
                </c:pt>
              </c:strCache>
            </c:strRef>
          </c:tx>
          <c:spPr>
            <a:solidFill>
              <a:schemeClr val="accent3"/>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(Sheet1!$B$4,Sheet1!$C$4:$J$4)</c:f>
              <c:numCache>
                <c:formatCode>General</c:formatCode>
                <c:ptCount val="9"/>
                <c:pt idx="0" formatCode="0.0">
                  <c:v>76.671938544961591</c:v>
                </c:pt>
                <c:pt idx="1">
                  <c:v>0</c:v>
                </c:pt>
                <c:pt idx="2" formatCode="0.0">
                  <c:v>75.566553790049497</c:v>
                </c:pt>
                <c:pt idx="3" formatCode="0.0">
                  <c:v>72.180451127819538</c:v>
                </c:pt>
                <c:pt idx="4" formatCode="0.0">
                  <c:v>86.320346320346317</c:v>
                </c:pt>
                <c:pt idx="5" formatCode="0.0">
                  <c:v>72.552783109404999</c:v>
                </c:pt>
                <c:pt idx="6" formatCode="0.0">
                  <c:v>20.110701107011071</c:v>
                </c:pt>
                <c:pt idx="7" formatCode="0.0">
                  <c:v>91.584158415841586</c:v>
                </c:pt>
                <c:pt idx="8" formatCode="0.0">
                  <c:v>84.666666666666671</c:v>
                </c:pt>
              </c:numCache>
            </c:numRef>
          </c:val>
          <c:extLst>
            <c:ext xmlns:c16="http://schemas.microsoft.com/office/drawing/2014/chart" uri="{C3380CC4-5D6E-409C-BE32-E72D297353CC}">
              <c16:uniqueId val="{00000002-7C10-4991-818A-D91869C23020}"/>
            </c:ext>
          </c:extLst>
        </c:ser>
        <c:dLbls>
          <c:showLegendKey val="0"/>
          <c:showVal val="0"/>
          <c:showCatName val="0"/>
          <c:showSerName val="0"/>
          <c:showPercent val="0"/>
          <c:showBubbleSize val="0"/>
        </c:dLbls>
        <c:gapWidth val="219"/>
        <c:overlap val="-27"/>
        <c:axId val="192679136"/>
        <c:axId val="99515384"/>
      </c:barChart>
      <c:catAx>
        <c:axId val="192679136"/>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9515384"/>
        <c:crosses val="autoZero"/>
        <c:auto val="1"/>
        <c:lblAlgn val="ctr"/>
        <c:lblOffset val="100"/>
        <c:noMultiLvlLbl val="0"/>
      </c:catAx>
      <c:valAx>
        <c:axId val="9951538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267913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0"/>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Under FU</c:v>
                </c:pt>
              </c:strCache>
            </c:strRef>
          </c:tx>
          <c:spPr>
            <a:solidFill>
              <a:schemeClr val="accent1"/>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(Sheet1!$B$2,Sheet1!$C$2:$J$2)</c:f>
              <c:numCache>
                <c:formatCode>General</c:formatCode>
                <c:ptCount val="9"/>
                <c:pt idx="0">
                  <c:v>100</c:v>
                </c:pt>
                <c:pt idx="1">
                  <c:v>0</c:v>
                </c:pt>
                <c:pt idx="2">
                  <c:v>100</c:v>
                </c:pt>
                <c:pt idx="3">
                  <c:v>100</c:v>
                </c:pt>
                <c:pt idx="4">
                  <c:v>100</c:v>
                </c:pt>
                <c:pt idx="5">
                  <c:v>100</c:v>
                </c:pt>
                <c:pt idx="6">
                  <c:v>100</c:v>
                </c:pt>
                <c:pt idx="7">
                  <c:v>100</c:v>
                </c:pt>
                <c:pt idx="8">
                  <c:v>100</c:v>
                </c:pt>
              </c:numCache>
            </c:numRef>
          </c:val>
          <c:extLst>
            <c:ext xmlns:c16="http://schemas.microsoft.com/office/drawing/2014/chart" uri="{C3380CC4-5D6E-409C-BE32-E72D297353CC}">
              <c16:uniqueId val="{00000000-5FA3-4145-9E2B-5DF4E0A0649C}"/>
            </c:ext>
          </c:extLst>
        </c:ser>
        <c:ser>
          <c:idx val="1"/>
          <c:order val="1"/>
          <c:tx>
            <c:strRef>
              <c:f>Sheet1!$A$3</c:f>
              <c:strCache>
                <c:ptCount val="1"/>
                <c:pt idx="0">
                  <c:v>On ART</c:v>
                </c:pt>
              </c:strCache>
            </c:strRef>
          </c:tx>
          <c:spPr>
            <a:solidFill>
              <a:schemeClr val="accent2"/>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(Sheet1!$B$3,Sheet1!$C$3:$J$3)</c:f>
              <c:numCache>
                <c:formatCode>General</c:formatCode>
                <c:ptCount val="9"/>
                <c:pt idx="0" formatCode="0.0">
                  <c:v>93.775417984636249</c:v>
                </c:pt>
                <c:pt idx="1">
                  <c:v>0</c:v>
                </c:pt>
                <c:pt idx="2" formatCode="0.0">
                  <c:v>96.535556134410001</c:v>
                </c:pt>
                <c:pt idx="3" formatCode="0.0">
                  <c:v>89.473684210526315</c:v>
                </c:pt>
                <c:pt idx="4" formatCode="0.0">
                  <c:v>91.688311688311686</c:v>
                </c:pt>
                <c:pt idx="5" formatCode="0.0">
                  <c:v>87.907869481765829</c:v>
                </c:pt>
                <c:pt idx="6" formatCode="0.0">
                  <c:v>93.911439114391143</c:v>
                </c:pt>
                <c:pt idx="7" formatCode="0.0">
                  <c:v>95.049504950495049</c:v>
                </c:pt>
                <c:pt idx="8" formatCode="0.0">
                  <c:v>93.333333333333329</c:v>
                </c:pt>
              </c:numCache>
            </c:numRef>
          </c:val>
          <c:extLst>
            <c:ext xmlns:c16="http://schemas.microsoft.com/office/drawing/2014/chart" uri="{C3380CC4-5D6E-409C-BE32-E72D297353CC}">
              <c16:uniqueId val="{00000001-5FA3-4145-9E2B-5DF4E0A0649C}"/>
            </c:ext>
          </c:extLst>
        </c:ser>
        <c:ser>
          <c:idx val="2"/>
          <c:order val="2"/>
          <c:tx>
            <c:strRef>
              <c:f>Sheet1!$A$4</c:f>
              <c:strCache>
                <c:ptCount val="1"/>
                <c:pt idx="0">
                  <c:v>Missing VL</c:v>
                </c:pt>
              </c:strCache>
            </c:strRef>
          </c:tx>
          <c:spPr>
            <a:solidFill>
              <a:schemeClr val="accent6"/>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(Sheet1!$B$4,Sheet1!$C$4:$J$4)</c:f>
              <c:numCache>
                <c:formatCode>General</c:formatCode>
                <c:ptCount val="9"/>
                <c:pt idx="0" formatCode="0.0">
                  <c:v>80.919566199728877</c:v>
                </c:pt>
                <c:pt idx="2" formatCode="0.0">
                  <c:v>75.879135191456115</c:v>
                </c:pt>
                <c:pt idx="3" formatCode="0.0">
                  <c:v>75.939849624060145</c:v>
                </c:pt>
                <c:pt idx="4" formatCode="0.0">
                  <c:v>86.349206349206341</c:v>
                </c:pt>
                <c:pt idx="5" formatCode="0.0">
                  <c:v>75.815738963531672</c:v>
                </c:pt>
                <c:pt idx="6" formatCode="0.0">
                  <c:v>82.472324723247226</c:v>
                </c:pt>
                <c:pt idx="7" formatCode="0.0">
                  <c:v>93.069306930693074</c:v>
                </c:pt>
                <c:pt idx="8" formatCode="0.0">
                  <c:v>84.666666666666671</c:v>
                </c:pt>
              </c:numCache>
            </c:numRef>
          </c:val>
          <c:extLst>
            <c:ext xmlns:c16="http://schemas.microsoft.com/office/drawing/2014/chart" uri="{C3380CC4-5D6E-409C-BE32-E72D297353CC}">
              <c16:uniqueId val="{00000002-5FA3-4145-9E2B-5DF4E0A0649C}"/>
            </c:ext>
          </c:extLst>
        </c:ser>
        <c:dLbls>
          <c:showLegendKey val="0"/>
          <c:showVal val="0"/>
          <c:showCatName val="0"/>
          <c:showSerName val="0"/>
          <c:showPercent val="0"/>
          <c:showBubbleSize val="0"/>
        </c:dLbls>
        <c:gapWidth val="219"/>
        <c:overlap val="-27"/>
        <c:axId val="191631416"/>
        <c:axId val="190225104"/>
      </c:barChart>
      <c:barChart>
        <c:barDir val="col"/>
        <c:grouping val="clustered"/>
        <c:varyColors val="0"/>
        <c:ser>
          <c:idx val="3"/>
          <c:order val="3"/>
          <c:tx>
            <c:strRef>
              <c:f>Sheet1!$A$5</c:f>
              <c:strCache>
                <c:ptCount val="1"/>
                <c:pt idx="0">
                  <c:v>temp 1</c:v>
                </c:pt>
              </c:strCache>
            </c:strRef>
          </c:tx>
          <c:spPr>
            <a:solidFill>
              <a:schemeClr val="accent4"/>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(Sheet1!$B$5,Sheet1!$C$5:$J$5)</c:f>
              <c:numCache>
                <c:formatCode>General</c:formatCode>
                <c:ptCount val="9"/>
                <c:pt idx="0">
                  <c:v>0</c:v>
                </c:pt>
                <c:pt idx="2">
                  <c:v>0</c:v>
                </c:pt>
                <c:pt idx="3">
                  <c:v>0</c:v>
                </c:pt>
                <c:pt idx="4">
                  <c:v>0</c:v>
                </c:pt>
                <c:pt idx="5">
                  <c:v>0</c:v>
                </c:pt>
                <c:pt idx="6">
                  <c:v>0</c:v>
                </c:pt>
                <c:pt idx="7">
                  <c:v>0</c:v>
                </c:pt>
                <c:pt idx="8">
                  <c:v>0</c:v>
                </c:pt>
              </c:numCache>
            </c:numRef>
          </c:val>
          <c:extLst>
            <c:ext xmlns:c16="http://schemas.microsoft.com/office/drawing/2014/chart" uri="{C3380CC4-5D6E-409C-BE32-E72D297353CC}">
              <c16:uniqueId val="{00000000-1FEB-4DDB-9011-E65B1646E3D4}"/>
            </c:ext>
          </c:extLst>
        </c:ser>
        <c:ser>
          <c:idx val="4"/>
          <c:order val="4"/>
          <c:tx>
            <c:strRef>
              <c:f>Sheet1!$A$6</c:f>
              <c:strCache>
                <c:ptCount val="1"/>
                <c:pt idx="0">
                  <c:v>temp2</c:v>
                </c:pt>
              </c:strCache>
            </c:strRef>
          </c:tx>
          <c:spPr>
            <a:solidFill>
              <a:schemeClr val="accent5"/>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(Sheet1!$B$6,Sheet1!$C$6:$J$6)</c:f>
              <c:numCache>
                <c:formatCode>General</c:formatCode>
                <c:ptCount val="9"/>
                <c:pt idx="0">
                  <c:v>0</c:v>
                </c:pt>
                <c:pt idx="2">
                  <c:v>0</c:v>
                </c:pt>
                <c:pt idx="3">
                  <c:v>0</c:v>
                </c:pt>
                <c:pt idx="4">
                  <c:v>0</c:v>
                </c:pt>
                <c:pt idx="5">
                  <c:v>0</c:v>
                </c:pt>
                <c:pt idx="6">
                  <c:v>0</c:v>
                </c:pt>
                <c:pt idx="7">
                  <c:v>0</c:v>
                </c:pt>
                <c:pt idx="8">
                  <c:v>0</c:v>
                </c:pt>
              </c:numCache>
            </c:numRef>
          </c:val>
          <c:extLst>
            <c:ext xmlns:c16="http://schemas.microsoft.com/office/drawing/2014/chart" uri="{C3380CC4-5D6E-409C-BE32-E72D297353CC}">
              <c16:uniqueId val="{00000001-1FEB-4DDB-9011-E65B1646E3D4}"/>
            </c:ext>
          </c:extLst>
        </c:ser>
        <c:ser>
          <c:idx val="5"/>
          <c:order val="5"/>
          <c:tx>
            <c:strRef>
              <c:f>Sheet1!$A$7</c:f>
              <c:strCache>
                <c:ptCount val="1"/>
                <c:pt idx="0">
                  <c:v>Virologically suppressed</c:v>
                </c:pt>
              </c:strCache>
            </c:strRef>
          </c:tx>
          <c:spPr>
            <a:solidFill>
              <a:schemeClr val="bg2">
                <a:lumMod val="75000"/>
              </a:schemeClr>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(Sheet1!$B$7,Sheet1!$C$7:$J$7)</c:f>
              <c:numCache>
                <c:formatCode>General</c:formatCode>
                <c:ptCount val="9"/>
                <c:pt idx="0" formatCode="0.0">
                  <c:v>76.671938544961591</c:v>
                </c:pt>
                <c:pt idx="1">
                  <c:v>0</c:v>
                </c:pt>
                <c:pt idx="2" formatCode="0.0">
                  <c:v>75.566553790049497</c:v>
                </c:pt>
                <c:pt idx="3" formatCode="0.0">
                  <c:v>72.180451127819538</c:v>
                </c:pt>
                <c:pt idx="4" formatCode="0.0">
                  <c:v>86.320346320346317</c:v>
                </c:pt>
                <c:pt idx="5" formatCode="0.0">
                  <c:v>72.552783109404999</c:v>
                </c:pt>
                <c:pt idx="6" formatCode="0.0">
                  <c:v>20.110701107011071</c:v>
                </c:pt>
                <c:pt idx="7" formatCode="0.0">
                  <c:v>91.584158415841586</c:v>
                </c:pt>
                <c:pt idx="8" formatCode="0.0">
                  <c:v>84.666666666666671</c:v>
                </c:pt>
              </c:numCache>
            </c:numRef>
          </c:val>
          <c:extLst>
            <c:ext xmlns:c16="http://schemas.microsoft.com/office/drawing/2014/chart" uri="{C3380CC4-5D6E-409C-BE32-E72D297353CC}">
              <c16:uniqueId val="{00000002-1FEB-4DDB-9011-E65B1646E3D4}"/>
            </c:ext>
          </c:extLst>
        </c:ser>
        <c:dLbls>
          <c:showLegendKey val="0"/>
          <c:showVal val="0"/>
          <c:showCatName val="0"/>
          <c:showSerName val="0"/>
          <c:showPercent val="0"/>
          <c:showBubbleSize val="0"/>
        </c:dLbls>
        <c:gapWidth val="219"/>
        <c:overlap val="-27"/>
        <c:axId val="286087832"/>
        <c:axId val="7843136"/>
      </c:barChart>
      <c:catAx>
        <c:axId val="191631416"/>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0225104"/>
        <c:crosses val="autoZero"/>
        <c:auto val="1"/>
        <c:lblAlgn val="ctr"/>
        <c:lblOffset val="100"/>
        <c:noMultiLvlLbl val="0"/>
      </c:catAx>
      <c:valAx>
        <c:axId val="19022510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1631416"/>
        <c:crosses val="autoZero"/>
        <c:crossBetween val="between"/>
      </c:valAx>
      <c:valAx>
        <c:axId val="7843136"/>
        <c:scaling>
          <c:orientation val="minMax"/>
        </c:scaling>
        <c:delete val="1"/>
        <c:axPos val="r"/>
        <c:numFmt formatCode="General" sourceLinked="1"/>
        <c:majorTickMark val="out"/>
        <c:minorTickMark val="none"/>
        <c:tickLblPos val="nextTo"/>
        <c:crossAx val="286087832"/>
        <c:crosses val="max"/>
        <c:crossBetween val="between"/>
      </c:valAx>
      <c:catAx>
        <c:axId val="286087832"/>
        <c:scaling>
          <c:orientation val="minMax"/>
        </c:scaling>
        <c:delete val="1"/>
        <c:axPos val="b"/>
        <c:numFmt formatCode="General" sourceLinked="1"/>
        <c:majorTickMark val="out"/>
        <c:minorTickMark val="none"/>
        <c:tickLblPos val="nextTo"/>
        <c:crossAx val="7843136"/>
        <c:crosses val="autoZero"/>
        <c:auto val="1"/>
        <c:lblAlgn val="ctr"/>
        <c:lblOffset val="100"/>
        <c:noMultiLvlLbl val="0"/>
      </c:catAx>
      <c:spPr>
        <a:noFill/>
        <a:ln>
          <a:noFill/>
        </a:ln>
        <a:effectLst/>
      </c:spPr>
    </c:plotArea>
    <c:legend>
      <c:legendPos val="t"/>
      <c:legendEntry>
        <c:idx val="3"/>
        <c:delete val="1"/>
      </c:legendEntry>
      <c:legendEntry>
        <c:idx val="4"/>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0"/>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Under FU</c:v>
                </c:pt>
              </c:strCache>
            </c:strRef>
          </c:tx>
          <c:spPr>
            <a:solidFill>
              <a:schemeClr val="accent1"/>
            </a:solidFill>
            <a:ln>
              <a:noFill/>
            </a:ln>
            <a:effectLst/>
          </c:spPr>
          <c:invertIfNegative val="0"/>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(Sheet1!$B$2,Sheet1!$C$2:$J$2)</c:f>
              <c:numCache>
                <c:formatCode>General</c:formatCode>
                <c:ptCount val="9"/>
                <c:pt idx="0">
                  <c:v>100</c:v>
                </c:pt>
                <c:pt idx="1">
                  <c:v>0</c:v>
                </c:pt>
                <c:pt idx="2">
                  <c:v>100</c:v>
                </c:pt>
                <c:pt idx="3">
                  <c:v>100</c:v>
                </c:pt>
                <c:pt idx="4">
                  <c:v>100</c:v>
                </c:pt>
                <c:pt idx="5">
                  <c:v>100</c:v>
                </c:pt>
                <c:pt idx="6">
                  <c:v>100</c:v>
                </c:pt>
                <c:pt idx="7">
                  <c:v>100</c:v>
                </c:pt>
                <c:pt idx="8">
                  <c:v>100</c:v>
                </c:pt>
              </c:numCache>
            </c:numRef>
          </c:val>
          <c:extLst>
            <c:ext xmlns:c16="http://schemas.microsoft.com/office/drawing/2014/chart" uri="{C3380CC4-5D6E-409C-BE32-E72D297353CC}">
              <c16:uniqueId val="{00000000-5FA3-4145-9E2B-5DF4E0A0649C}"/>
            </c:ext>
          </c:extLst>
        </c:ser>
        <c:ser>
          <c:idx val="1"/>
          <c:order val="1"/>
          <c:tx>
            <c:strRef>
              <c:f>Sheet1!$A$3</c:f>
              <c:strCache>
                <c:ptCount val="1"/>
                <c:pt idx="0">
                  <c:v>On ART</c:v>
                </c:pt>
              </c:strCache>
            </c:strRef>
          </c:tx>
          <c:spPr>
            <a:solidFill>
              <a:schemeClr val="accent2"/>
            </a:solidFill>
            <a:ln>
              <a:noFill/>
            </a:ln>
            <a:effectLst/>
          </c:spPr>
          <c:invertIfNegative val="0"/>
          <c:errBars>
            <c:errBarType val="both"/>
            <c:errValType val="cust"/>
            <c:noEndCap val="0"/>
            <c:plus>
              <c:numRef>
                <c:f>Sheet1!$B$7:$J$7</c:f>
                <c:numCache>
                  <c:formatCode>General</c:formatCode>
                  <c:ptCount val="9"/>
                  <c:pt idx="0">
                    <c:v>0.5033093169130638</c:v>
                  </c:pt>
                  <c:pt idx="2">
                    <c:v>0.57850541860998861</c:v>
                  </c:pt>
                  <c:pt idx="3">
                    <c:v>5.2157420941465258</c:v>
                  </c:pt>
                  <c:pt idx="4">
                    <c:v>0.91919163664613879</c:v>
                  </c:pt>
                  <c:pt idx="5">
                    <c:v>2.7996419999704529</c:v>
                  </c:pt>
                  <c:pt idx="6">
                    <c:v>2.013135478295029</c:v>
                  </c:pt>
                  <c:pt idx="7">
                    <c:v>2.9914354195718844</c:v>
                  </c:pt>
                  <c:pt idx="8">
                    <c:v>3.9919326053837549</c:v>
                  </c:pt>
                </c:numCache>
              </c:numRef>
            </c:plus>
            <c:minus>
              <c:numRef>
                <c:f>Sheet1!$B$6:$J$6</c:f>
                <c:numCache>
                  <c:formatCode>General</c:formatCode>
                  <c:ptCount val="9"/>
                  <c:pt idx="0">
                    <c:v>0.5033093169130638</c:v>
                  </c:pt>
                  <c:pt idx="2">
                    <c:v>0.57850541860998861</c:v>
                  </c:pt>
                  <c:pt idx="3">
                    <c:v>5.2157420941465258</c:v>
                  </c:pt>
                  <c:pt idx="4">
                    <c:v>0.91919163664613879</c:v>
                  </c:pt>
                  <c:pt idx="5">
                    <c:v>2.7996419999704529</c:v>
                  </c:pt>
                  <c:pt idx="6">
                    <c:v>2.013135478295029</c:v>
                  </c:pt>
                  <c:pt idx="7">
                    <c:v>2.9914354195718844</c:v>
                  </c:pt>
                  <c:pt idx="8">
                    <c:v>3.9919326053837549</c:v>
                  </c:pt>
                </c:numCache>
              </c:numRef>
            </c:minus>
            <c:spPr>
              <a:noFill/>
              <a:ln w="15875" cap="sq" cmpd="sng" algn="ctr">
                <a:solidFill>
                  <a:schemeClr val="tx1">
                    <a:lumMod val="65000"/>
                    <a:lumOff val="35000"/>
                  </a:schemeClr>
                </a:solidFill>
                <a:round/>
              </a:ln>
              <a:effectLst/>
            </c:spPr>
          </c:errBars>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(Sheet1!$B$3,Sheet1!$C$3:$J$3)</c:f>
              <c:numCache>
                <c:formatCode>General</c:formatCode>
                <c:ptCount val="9"/>
                <c:pt idx="0" formatCode="0.0">
                  <c:v>93.775417984636249</c:v>
                </c:pt>
                <c:pt idx="1">
                  <c:v>0</c:v>
                </c:pt>
                <c:pt idx="2" formatCode="0.0">
                  <c:v>96.535556134410001</c:v>
                </c:pt>
                <c:pt idx="3" formatCode="0.0">
                  <c:v>89.473684210526315</c:v>
                </c:pt>
                <c:pt idx="4" formatCode="0.0">
                  <c:v>91.688311688311686</c:v>
                </c:pt>
                <c:pt idx="5" formatCode="0.0">
                  <c:v>87.907869481765829</c:v>
                </c:pt>
                <c:pt idx="6" formatCode="0.0">
                  <c:v>93.911439114391143</c:v>
                </c:pt>
                <c:pt idx="7" formatCode="0.0">
                  <c:v>95.049504950495049</c:v>
                </c:pt>
                <c:pt idx="8" formatCode="0.0">
                  <c:v>93.333333333333329</c:v>
                </c:pt>
              </c:numCache>
            </c:numRef>
          </c:val>
          <c:extLst>
            <c:ext xmlns:c16="http://schemas.microsoft.com/office/drawing/2014/chart" uri="{C3380CC4-5D6E-409C-BE32-E72D297353CC}">
              <c16:uniqueId val="{00000001-5FA3-4145-9E2B-5DF4E0A0649C}"/>
            </c:ext>
          </c:extLst>
        </c:ser>
        <c:ser>
          <c:idx val="2"/>
          <c:order val="2"/>
          <c:tx>
            <c:strRef>
              <c:f>Sheet1!$A$4</c:f>
              <c:strCache>
                <c:ptCount val="1"/>
                <c:pt idx="0">
                  <c:v>Virologically suppressed</c:v>
                </c:pt>
              </c:strCache>
            </c:strRef>
          </c:tx>
          <c:spPr>
            <a:solidFill>
              <a:schemeClr val="accent3"/>
            </a:solidFill>
            <a:ln>
              <a:noFill/>
            </a:ln>
            <a:effectLst/>
          </c:spPr>
          <c:invertIfNegative val="0"/>
          <c:errBars>
            <c:errBarType val="both"/>
            <c:errValType val="cust"/>
            <c:noEndCap val="0"/>
            <c:plus>
              <c:numRef>
                <c:f>Sheet1!$B$9:$J$9</c:f>
                <c:numCache>
                  <c:formatCode>General</c:formatCode>
                  <c:ptCount val="9"/>
                  <c:pt idx="0">
                    <c:v>0.88103450201831057</c:v>
                  </c:pt>
                  <c:pt idx="2">
                    <c:v>1.3592651642163698</c:v>
                  </c:pt>
                  <c:pt idx="3">
                    <c:v>7.6157922495098962</c:v>
                  </c:pt>
                  <c:pt idx="4">
                    <c:v>1.1441911657857393</c:v>
                  </c:pt>
                  <c:pt idx="5">
                    <c:v>3.8318932781080308</c:v>
                  </c:pt>
                  <c:pt idx="6">
                    <c:v>3.3745381218930373</c:v>
                  </c:pt>
                  <c:pt idx="7">
                    <c:v>3.8285942439942868</c:v>
                  </c:pt>
                  <c:pt idx="8">
                    <c:v>5.7661370598167876</c:v>
                  </c:pt>
                </c:numCache>
              </c:numRef>
            </c:plus>
            <c:minus>
              <c:numRef>
                <c:f>Sheet1!$B$9:$J$9</c:f>
                <c:numCache>
                  <c:formatCode>General</c:formatCode>
                  <c:ptCount val="9"/>
                  <c:pt idx="0">
                    <c:v>0.88103450201831057</c:v>
                  </c:pt>
                  <c:pt idx="2">
                    <c:v>1.3592651642163698</c:v>
                  </c:pt>
                  <c:pt idx="3">
                    <c:v>7.6157922495098962</c:v>
                  </c:pt>
                  <c:pt idx="4">
                    <c:v>1.1441911657857393</c:v>
                  </c:pt>
                  <c:pt idx="5">
                    <c:v>3.8318932781080308</c:v>
                  </c:pt>
                  <c:pt idx="6">
                    <c:v>3.3745381218930373</c:v>
                  </c:pt>
                  <c:pt idx="7">
                    <c:v>3.8285942439942868</c:v>
                  </c:pt>
                  <c:pt idx="8">
                    <c:v>5.7661370598167876</c:v>
                  </c:pt>
                </c:numCache>
              </c:numRef>
            </c:minus>
            <c:spPr>
              <a:noFill/>
              <a:ln w="15875" cap="sq" cmpd="sng" algn="ctr">
                <a:solidFill>
                  <a:schemeClr val="tx1">
                    <a:lumMod val="65000"/>
                    <a:lumOff val="35000"/>
                  </a:schemeClr>
                </a:solidFill>
                <a:round/>
              </a:ln>
              <a:effectLst/>
            </c:spPr>
          </c:errBars>
          <c:cat>
            <c:strRef>
              <c:f>(Sheet1!$B$1,Sheet1!$C$1:$J$1)</c:f>
              <c:strCache>
                <c:ptCount val="9"/>
                <c:pt idx="0">
                  <c:v>Overall</c:v>
                </c:pt>
                <c:pt idx="1">
                  <c:v>.</c:v>
                </c:pt>
                <c:pt idx="2">
                  <c:v>Centre 1</c:v>
                </c:pt>
                <c:pt idx="3">
                  <c:v>Centre 2</c:v>
                </c:pt>
                <c:pt idx="4">
                  <c:v>Centre 3</c:v>
                </c:pt>
                <c:pt idx="5">
                  <c:v>Centre 4</c:v>
                </c:pt>
                <c:pt idx="6">
                  <c:v>Centre 5</c:v>
                </c:pt>
                <c:pt idx="7">
                  <c:v>Centre 6</c:v>
                </c:pt>
                <c:pt idx="8">
                  <c:v>Centre 7</c:v>
                </c:pt>
              </c:strCache>
            </c:strRef>
          </c:cat>
          <c:val>
            <c:numRef>
              <c:f>(Sheet1!$B$4,Sheet1!$C$4:$J$4)</c:f>
              <c:numCache>
                <c:formatCode>General</c:formatCode>
                <c:ptCount val="9"/>
                <c:pt idx="0" formatCode="0.0">
                  <c:v>76.671938544961591</c:v>
                </c:pt>
                <c:pt idx="1">
                  <c:v>0</c:v>
                </c:pt>
                <c:pt idx="2" formatCode="0.0">
                  <c:v>75.566553790049497</c:v>
                </c:pt>
                <c:pt idx="3" formatCode="0.0">
                  <c:v>72.180451127819538</c:v>
                </c:pt>
                <c:pt idx="4" formatCode="0.0">
                  <c:v>86.320346320346317</c:v>
                </c:pt>
                <c:pt idx="5" formatCode="0.0">
                  <c:v>72.552783109404999</c:v>
                </c:pt>
                <c:pt idx="6" formatCode="0.0">
                  <c:v>20.110701107011071</c:v>
                </c:pt>
                <c:pt idx="7" formatCode="0.0">
                  <c:v>91.584158415841586</c:v>
                </c:pt>
                <c:pt idx="8" formatCode="0.0">
                  <c:v>84.666666666666671</c:v>
                </c:pt>
              </c:numCache>
            </c:numRef>
          </c:val>
          <c:extLst>
            <c:ext xmlns:c16="http://schemas.microsoft.com/office/drawing/2014/chart" uri="{C3380CC4-5D6E-409C-BE32-E72D297353CC}">
              <c16:uniqueId val="{00000002-5FA3-4145-9E2B-5DF4E0A0649C}"/>
            </c:ext>
          </c:extLst>
        </c:ser>
        <c:dLbls>
          <c:showLegendKey val="0"/>
          <c:showVal val="0"/>
          <c:showCatName val="0"/>
          <c:showSerName val="0"/>
          <c:showPercent val="0"/>
          <c:showBubbleSize val="0"/>
        </c:dLbls>
        <c:gapWidth val="219"/>
        <c:overlap val="-27"/>
        <c:axId val="167082728"/>
        <c:axId val="167082336"/>
      </c:barChart>
      <c:catAx>
        <c:axId val="167082728"/>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7082336"/>
        <c:crosses val="autoZero"/>
        <c:auto val="1"/>
        <c:lblAlgn val="ctr"/>
        <c:lblOffset val="100"/>
        <c:noMultiLvlLbl val="0"/>
      </c:catAx>
      <c:valAx>
        <c:axId val="16708233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70827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0"/>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006859047632417E-2"/>
          <c:y val="0.11567708939451996"/>
          <c:w val="0.92966642553172862"/>
          <c:h val="0.71191450209261831"/>
        </c:manualLayout>
      </c:layout>
      <c:barChart>
        <c:barDir val="col"/>
        <c:grouping val="clustered"/>
        <c:varyColors val="0"/>
        <c:ser>
          <c:idx val="0"/>
          <c:order val="0"/>
          <c:tx>
            <c:strRef>
              <c:f>Sheet1!$B$1</c:f>
              <c:strCache>
                <c:ptCount val="1"/>
                <c:pt idx="0">
                  <c:v>All</c:v>
                </c:pt>
              </c:strCache>
            </c:strRef>
          </c:tx>
          <c:spPr>
            <a:solidFill>
              <a:schemeClr val="accent1"/>
            </a:solidFill>
            <a:ln>
              <a:noFill/>
            </a:ln>
            <a:effectLst/>
          </c:spPr>
          <c:invertIfNegative val="0"/>
          <c:cat>
            <c:strRef>
              <c:f>Sheet1!$A$2:$A$13</c:f>
              <c:strCache>
                <c:ptCount val="12"/>
                <c:pt idx="0">
                  <c:v>All</c:v>
                </c:pt>
                <c:pt idx="2">
                  <c:v>1</c:v>
                </c:pt>
                <c:pt idx="3">
                  <c:v>2</c:v>
                </c:pt>
                <c:pt idx="4">
                  <c:v>3</c:v>
                </c:pt>
                <c:pt idx="5">
                  <c:v>4</c:v>
                </c:pt>
                <c:pt idx="6">
                  <c:v>5</c:v>
                </c:pt>
                <c:pt idx="7">
                  <c:v>6</c:v>
                </c:pt>
                <c:pt idx="8">
                  <c:v>7</c:v>
                </c:pt>
                <c:pt idx="9">
                  <c:v>8</c:v>
                </c:pt>
                <c:pt idx="10">
                  <c:v>9</c:v>
                </c:pt>
                <c:pt idx="11">
                  <c:v>10</c:v>
                </c:pt>
              </c:strCache>
            </c:strRef>
          </c:cat>
          <c:val>
            <c:numRef>
              <c:f>Sheet1!$B$2:$B$13</c:f>
              <c:numCache>
                <c:formatCode>General</c:formatCode>
                <c:ptCount val="12"/>
                <c:pt idx="0">
                  <c:v>100</c:v>
                </c:pt>
                <c:pt idx="2">
                  <c:v>100</c:v>
                </c:pt>
                <c:pt idx="3">
                  <c:v>100</c:v>
                </c:pt>
                <c:pt idx="4">
                  <c:v>100</c:v>
                </c:pt>
                <c:pt idx="5">
                  <c:v>100</c:v>
                </c:pt>
                <c:pt idx="6">
                  <c:v>100</c:v>
                </c:pt>
                <c:pt idx="7">
                  <c:v>100</c:v>
                </c:pt>
                <c:pt idx="8">
                  <c:v>100</c:v>
                </c:pt>
                <c:pt idx="9">
                  <c:v>100</c:v>
                </c:pt>
                <c:pt idx="10">
                  <c:v>100</c:v>
                </c:pt>
                <c:pt idx="11">
                  <c:v>100</c:v>
                </c:pt>
              </c:numCache>
            </c:numRef>
          </c:val>
          <c:extLst>
            <c:ext xmlns:c16="http://schemas.microsoft.com/office/drawing/2014/chart" uri="{C3380CC4-5D6E-409C-BE32-E72D297353CC}">
              <c16:uniqueId val="{00000000-0AAF-4004-B1BD-CCB0A3DFD784}"/>
            </c:ext>
          </c:extLst>
        </c:ser>
        <c:ser>
          <c:idx val="1"/>
          <c:order val="1"/>
          <c:tx>
            <c:strRef>
              <c:f>Sheet1!$C$1</c:f>
              <c:strCache>
                <c:ptCount val="1"/>
                <c:pt idx="0">
                  <c:v>On ART</c:v>
                </c:pt>
              </c:strCache>
            </c:strRef>
          </c:tx>
          <c:spPr>
            <a:solidFill>
              <a:schemeClr val="accent2"/>
            </a:solidFill>
            <a:ln>
              <a:noFill/>
            </a:ln>
            <a:effectLst/>
          </c:spPr>
          <c:invertIfNegative val="0"/>
          <c:cat>
            <c:strRef>
              <c:f>Sheet1!$A$2:$A$13</c:f>
              <c:strCache>
                <c:ptCount val="12"/>
                <c:pt idx="0">
                  <c:v>All</c:v>
                </c:pt>
                <c:pt idx="2">
                  <c:v>1</c:v>
                </c:pt>
                <c:pt idx="3">
                  <c:v>2</c:v>
                </c:pt>
                <c:pt idx="4">
                  <c:v>3</c:v>
                </c:pt>
                <c:pt idx="5">
                  <c:v>4</c:v>
                </c:pt>
                <c:pt idx="6">
                  <c:v>5</c:v>
                </c:pt>
                <c:pt idx="7">
                  <c:v>6</c:v>
                </c:pt>
                <c:pt idx="8">
                  <c:v>7</c:v>
                </c:pt>
                <c:pt idx="9">
                  <c:v>8</c:v>
                </c:pt>
                <c:pt idx="10">
                  <c:v>9</c:v>
                </c:pt>
                <c:pt idx="11">
                  <c:v>10</c:v>
                </c:pt>
              </c:strCache>
            </c:strRef>
          </c:cat>
          <c:val>
            <c:numRef>
              <c:f>Sheet1!$C$2:$C$13</c:f>
              <c:numCache>
                <c:formatCode>General</c:formatCode>
                <c:ptCount val="12"/>
                <c:pt idx="0">
                  <c:v>92.472399999999993</c:v>
                </c:pt>
                <c:pt idx="2">
                  <c:v>95.066999999999993</c:v>
                </c:pt>
                <c:pt idx="3">
                  <c:v>92.009</c:v>
                </c:pt>
                <c:pt idx="4">
                  <c:v>92.165400000000005</c:v>
                </c:pt>
                <c:pt idx="5">
                  <c:v>92.495500000000007</c:v>
                </c:pt>
                <c:pt idx="6">
                  <c:v>91.426000000000002</c:v>
                </c:pt>
                <c:pt idx="7">
                  <c:v>93.472099999999998</c:v>
                </c:pt>
                <c:pt idx="8">
                  <c:v>92.463399999999993</c:v>
                </c:pt>
                <c:pt idx="9">
                  <c:v>93.287000000000006</c:v>
                </c:pt>
                <c:pt idx="10">
                  <c:v>92.559899999999999</c:v>
                </c:pt>
                <c:pt idx="11">
                  <c:v>92.7898</c:v>
                </c:pt>
              </c:numCache>
            </c:numRef>
          </c:val>
          <c:extLst>
            <c:ext xmlns:c16="http://schemas.microsoft.com/office/drawing/2014/chart" uri="{C3380CC4-5D6E-409C-BE32-E72D297353CC}">
              <c16:uniqueId val="{00000001-0AAF-4004-B1BD-CCB0A3DFD784}"/>
            </c:ext>
          </c:extLst>
        </c:ser>
        <c:ser>
          <c:idx val="2"/>
          <c:order val="2"/>
          <c:tx>
            <c:strRef>
              <c:f>Sheet1!$D$1</c:f>
              <c:strCache>
                <c:ptCount val="1"/>
                <c:pt idx="0">
                  <c:v>Virologically Suppressed</c:v>
                </c:pt>
              </c:strCache>
            </c:strRef>
          </c:tx>
          <c:spPr>
            <a:solidFill>
              <a:schemeClr val="accent3"/>
            </a:solidFill>
            <a:ln>
              <a:noFill/>
            </a:ln>
            <a:effectLst/>
          </c:spPr>
          <c:invertIfNegative val="0"/>
          <c:cat>
            <c:strRef>
              <c:f>Sheet1!$A$2:$A$13</c:f>
              <c:strCache>
                <c:ptCount val="12"/>
                <c:pt idx="0">
                  <c:v>All</c:v>
                </c:pt>
                <c:pt idx="2">
                  <c:v>1</c:v>
                </c:pt>
                <c:pt idx="3">
                  <c:v>2</c:v>
                </c:pt>
                <c:pt idx="4">
                  <c:v>3</c:v>
                </c:pt>
                <c:pt idx="5">
                  <c:v>4</c:v>
                </c:pt>
                <c:pt idx="6">
                  <c:v>5</c:v>
                </c:pt>
                <c:pt idx="7">
                  <c:v>6</c:v>
                </c:pt>
                <c:pt idx="8">
                  <c:v>7</c:v>
                </c:pt>
                <c:pt idx="9">
                  <c:v>8</c:v>
                </c:pt>
                <c:pt idx="10">
                  <c:v>9</c:v>
                </c:pt>
                <c:pt idx="11">
                  <c:v>10</c:v>
                </c:pt>
              </c:strCache>
            </c:strRef>
          </c:cat>
          <c:val>
            <c:numRef>
              <c:f>Sheet1!$D$2:$D$13</c:f>
              <c:numCache>
                <c:formatCode>General</c:formatCode>
                <c:ptCount val="12"/>
                <c:pt idx="0">
                  <c:v>70.498099999999994</c:v>
                </c:pt>
                <c:pt idx="2">
                  <c:v>71.748900000000006</c:v>
                </c:pt>
                <c:pt idx="3">
                  <c:v>70.775999999999996</c:v>
                </c:pt>
                <c:pt idx="4">
                  <c:v>67.138199999999998</c:v>
                </c:pt>
                <c:pt idx="5">
                  <c:v>69.077799999999996</c:v>
                </c:pt>
                <c:pt idx="6">
                  <c:v>69.765299999999996</c:v>
                </c:pt>
                <c:pt idx="7">
                  <c:v>70.293300000000002</c:v>
                </c:pt>
                <c:pt idx="8">
                  <c:v>70.078699999999998</c:v>
                </c:pt>
                <c:pt idx="9">
                  <c:v>67.824100000000001</c:v>
                </c:pt>
                <c:pt idx="10">
                  <c:v>68.347999999999999</c:v>
                </c:pt>
                <c:pt idx="11">
                  <c:v>70.687299999999993</c:v>
                </c:pt>
              </c:numCache>
            </c:numRef>
          </c:val>
          <c:extLst>
            <c:ext xmlns:c16="http://schemas.microsoft.com/office/drawing/2014/chart" uri="{C3380CC4-5D6E-409C-BE32-E72D297353CC}">
              <c16:uniqueId val="{00000002-0AAF-4004-B1BD-CCB0A3DFD784}"/>
            </c:ext>
          </c:extLst>
        </c:ser>
        <c:dLbls>
          <c:showLegendKey val="0"/>
          <c:showVal val="0"/>
          <c:showCatName val="0"/>
          <c:showSerName val="0"/>
          <c:showPercent val="0"/>
          <c:showBubbleSize val="0"/>
        </c:dLbls>
        <c:gapWidth val="219"/>
        <c:overlap val="-27"/>
        <c:axId val="661105616"/>
        <c:axId val="661105288"/>
      </c:barChart>
      <c:lineChart>
        <c:grouping val="standard"/>
        <c:varyColors val="0"/>
        <c:ser>
          <c:idx val="3"/>
          <c:order val="3"/>
          <c:tx>
            <c:strRef>
              <c:f>Sheet1!$E$1</c:f>
              <c:strCache>
                <c:ptCount val="1"/>
                <c:pt idx="0">
                  <c:v>Column1</c:v>
                </c:pt>
              </c:strCache>
            </c:strRef>
          </c:tx>
          <c:spPr>
            <a:ln w="34925" cap="rnd">
              <a:solidFill>
                <a:srgbClr val="7030A0"/>
              </a:solidFill>
              <a:round/>
            </a:ln>
            <a:effectLst/>
          </c:spPr>
          <c:marker>
            <c:symbol val="none"/>
          </c:marker>
          <c:cat>
            <c:strRef>
              <c:f>Sheet1!$A$2:$A$13</c:f>
              <c:strCache>
                <c:ptCount val="12"/>
                <c:pt idx="0">
                  <c:v>All</c:v>
                </c:pt>
                <c:pt idx="2">
                  <c:v>1</c:v>
                </c:pt>
                <c:pt idx="3">
                  <c:v>2</c:v>
                </c:pt>
                <c:pt idx="4">
                  <c:v>3</c:v>
                </c:pt>
                <c:pt idx="5">
                  <c:v>4</c:v>
                </c:pt>
                <c:pt idx="6">
                  <c:v>5</c:v>
                </c:pt>
                <c:pt idx="7">
                  <c:v>6</c:v>
                </c:pt>
                <c:pt idx="8">
                  <c:v>7</c:v>
                </c:pt>
                <c:pt idx="9">
                  <c:v>8</c:v>
                </c:pt>
                <c:pt idx="10">
                  <c:v>9</c:v>
                </c:pt>
                <c:pt idx="11">
                  <c:v>10</c:v>
                </c:pt>
              </c:strCache>
            </c:strRef>
          </c:cat>
          <c:val>
            <c:numRef>
              <c:f>Sheet1!$E$2:$E$13</c:f>
              <c:numCache>
                <c:formatCode>General</c:formatCode>
                <c:ptCount val="12"/>
                <c:pt idx="0">
                  <c:v>83.225160000000002</c:v>
                </c:pt>
                <c:pt idx="1">
                  <c:v>83.225160000000002</c:v>
                </c:pt>
                <c:pt idx="2">
                  <c:v>83.225160000000002</c:v>
                </c:pt>
                <c:pt idx="3">
                  <c:v>83.225160000000002</c:v>
                </c:pt>
                <c:pt idx="4">
                  <c:v>83.225160000000002</c:v>
                </c:pt>
                <c:pt idx="5">
                  <c:v>83.225160000000002</c:v>
                </c:pt>
                <c:pt idx="6">
                  <c:v>83.225160000000002</c:v>
                </c:pt>
                <c:pt idx="7">
                  <c:v>83.225160000000002</c:v>
                </c:pt>
                <c:pt idx="8">
                  <c:v>83.225160000000002</c:v>
                </c:pt>
                <c:pt idx="9">
                  <c:v>83.225160000000002</c:v>
                </c:pt>
                <c:pt idx="10">
                  <c:v>83.225160000000002</c:v>
                </c:pt>
                <c:pt idx="11">
                  <c:v>83.225160000000002</c:v>
                </c:pt>
              </c:numCache>
            </c:numRef>
          </c:val>
          <c:smooth val="0"/>
          <c:extLst>
            <c:ext xmlns:c16="http://schemas.microsoft.com/office/drawing/2014/chart" uri="{C3380CC4-5D6E-409C-BE32-E72D297353CC}">
              <c16:uniqueId val="{00000003-0AAF-4004-B1BD-CCB0A3DFD784}"/>
            </c:ext>
          </c:extLst>
        </c:ser>
        <c:ser>
          <c:idx val="4"/>
          <c:order val="4"/>
          <c:tx>
            <c:strRef>
              <c:f>Sheet1!$F$1</c:f>
              <c:strCache>
                <c:ptCount val="1"/>
                <c:pt idx="0">
                  <c:v>Column2</c:v>
                </c:pt>
              </c:strCache>
            </c:strRef>
          </c:tx>
          <c:spPr>
            <a:ln w="38100" cap="rnd">
              <a:solidFill>
                <a:srgbClr val="7030A0"/>
              </a:solidFill>
              <a:round/>
            </a:ln>
            <a:effectLst/>
          </c:spPr>
          <c:marker>
            <c:symbol val="none"/>
          </c:marker>
          <c:cat>
            <c:strRef>
              <c:f>Sheet1!$A$2:$A$13</c:f>
              <c:strCache>
                <c:ptCount val="12"/>
                <c:pt idx="0">
                  <c:v>All</c:v>
                </c:pt>
                <c:pt idx="2">
                  <c:v>1</c:v>
                </c:pt>
                <c:pt idx="3">
                  <c:v>2</c:v>
                </c:pt>
                <c:pt idx="4">
                  <c:v>3</c:v>
                </c:pt>
                <c:pt idx="5">
                  <c:v>4</c:v>
                </c:pt>
                <c:pt idx="6">
                  <c:v>5</c:v>
                </c:pt>
                <c:pt idx="7">
                  <c:v>6</c:v>
                </c:pt>
                <c:pt idx="8">
                  <c:v>7</c:v>
                </c:pt>
                <c:pt idx="9">
                  <c:v>8</c:v>
                </c:pt>
                <c:pt idx="10">
                  <c:v>9</c:v>
                </c:pt>
                <c:pt idx="11">
                  <c:v>10</c:v>
                </c:pt>
              </c:strCache>
            </c:strRef>
          </c:cat>
          <c:val>
            <c:numRef>
              <c:f>Sheet1!$F$2:$F$13</c:f>
              <c:numCache>
                <c:formatCode>General</c:formatCode>
                <c:ptCount val="12"/>
                <c:pt idx="0">
                  <c:v>100</c:v>
                </c:pt>
                <c:pt idx="1">
                  <c:v>100</c:v>
                </c:pt>
                <c:pt idx="2">
                  <c:v>100</c:v>
                </c:pt>
                <c:pt idx="3">
                  <c:v>100</c:v>
                </c:pt>
                <c:pt idx="4">
                  <c:v>100</c:v>
                </c:pt>
                <c:pt idx="5">
                  <c:v>100</c:v>
                </c:pt>
                <c:pt idx="6">
                  <c:v>100</c:v>
                </c:pt>
                <c:pt idx="7">
                  <c:v>100</c:v>
                </c:pt>
                <c:pt idx="8">
                  <c:v>100</c:v>
                </c:pt>
                <c:pt idx="9">
                  <c:v>100</c:v>
                </c:pt>
                <c:pt idx="10">
                  <c:v>100</c:v>
                </c:pt>
                <c:pt idx="11">
                  <c:v>100</c:v>
                </c:pt>
              </c:numCache>
            </c:numRef>
          </c:val>
          <c:smooth val="0"/>
          <c:extLst>
            <c:ext xmlns:c16="http://schemas.microsoft.com/office/drawing/2014/chart" uri="{C3380CC4-5D6E-409C-BE32-E72D297353CC}">
              <c16:uniqueId val="{00000004-0AAF-4004-B1BD-CCB0A3DFD784}"/>
            </c:ext>
          </c:extLst>
        </c:ser>
        <c:ser>
          <c:idx val="5"/>
          <c:order val="5"/>
          <c:tx>
            <c:strRef>
              <c:f>Sheet1!$G$1</c:f>
              <c:strCache>
                <c:ptCount val="1"/>
                <c:pt idx="0">
                  <c:v>Column3</c:v>
                </c:pt>
              </c:strCache>
            </c:strRef>
          </c:tx>
          <c:spPr>
            <a:ln w="38100" cap="rnd">
              <a:solidFill>
                <a:srgbClr val="FDD16B"/>
              </a:solidFill>
              <a:round/>
            </a:ln>
            <a:effectLst/>
          </c:spPr>
          <c:marker>
            <c:symbol val="none"/>
          </c:marker>
          <c:cat>
            <c:strRef>
              <c:f>Sheet1!$A$2:$A$13</c:f>
              <c:strCache>
                <c:ptCount val="12"/>
                <c:pt idx="0">
                  <c:v>All</c:v>
                </c:pt>
                <c:pt idx="2">
                  <c:v>1</c:v>
                </c:pt>
                <c:pt idx="3">
                  <c:v>2</c:v>
                </c:pt>
                <c:pt idx="4">
                  <c:v>3</c:v>
                </c:pt>
                <c:pt idx="5">
                  <c:v>4</c:v>
                </c:pt>
                <c:pt idx="6">
                  <c:v>5</c:v>
                </c:pt>
                <c:pt idx="7">
                  <c:v>6</c:v>
                </c:pt>
                <c:pt idx="8">
                  <c:v>7</c:v>
                </c:pt>
                <c:pt idx="9">
                  <c:v>8</c:v>
                </c:pt>
                <c:pt idx="10">
                  <c:v>9</c:v>
                </c:pt>
                <c:pt idx="11">
                  <c:v>10</c:v>
                </c:pt>
              </c:strCache>
            </c:strRef>
          </c:cat>
          <c:val>
            <c:numRef>
              <c:f>Sheet1!$G$2:$G$13</c:f>
              <c:numCache>
                <c:formatCode>General</c:formatCode>
                <c:ptCount val="12"/>
                <c:pt idx="0">
                  <c:v>63.448289999999993</c:v>
                </c:pt>
                <c:pt idx="1">
                  <c:v>63.448289999999993</c:v>
                </c:pt>
                <c:pt idx="2">
                  <c:v>63.448289999999993</c:v>
                </c:pt>
                <c:pt idx="3">
                  <c:v>63.448289999999993</c:v>
                </c:pt>
                <c:pt idx="4">
                  <c:v>63.448289999999993</c:v>
                </c:pt>
                <c:pt idx="5">
                  <c:v>63.448289999999993</c:v>
                </c:pt>
                <c:pt idx="6">
                  <c:v>63.448289999999993</c:v>
                </c:pt>
                <c:pt idx="7">
                  <c:v>63.448289999999993</c:v>
                </c:pt>
                <c:pt idx="8">
                  <c:v>63.448289999999993</c:v>
                </c:pt>
                <c:pt idx="9">
                  <c:v>63.448289999999993</c:v>
                </c:pt>
                <c:pt idx="10">
                  <c:v>63.448289999999993</c:v>
                </c:pt>
                <c:pt idx="11">
                  <c:v>63.448289999999993</c:v>
                </c:pt>
              </c:numCache>
            </c:numRef>
          </c:val>
          <c:smooth val="0"/>
          <c:extLst>
            <c:ext xmlns:c16="http://schemas.microsoft.com/office/drawing/2014/chart" uri="{C3380CC4-5D6E-409C-BE32-E72D297353CC}">
              <c16:uniqueId val="{00000005-0AAF-4004-B1BD-CCB0A3DFD784}"/>
            </c:ext>
          </c:extLst>
        </c:ser>
        <c:ser>
          <c:idx val="6"/>
          <c:order val="6"/>
          <c:tx>
            <c:strRef>
              <c:f>Sheet1!$H$1</c:f>
              <c:strCache>
                <c:ptCount val="1"/>
                <c:pt idx="0">
                  <c:v>Column4</c:v>
                </c:pt>
              </c:strCache>
            </c:strRef>
          </c:tx>
          <c:spPr>
            <a:ln w="38100" cap="rnd">
              <a:solidFill>
                <a:srgbClr val="FDD16B"/>
              </a:solidFill>
              <a:round/>
            </a:ln>
            <a:effectLst/>
          </c:spPr>
          <c:marker>
            <c:symbol val="none"/>
          </c:marker>
          <c:cat>
            <c:strRef>
              <c:f>Sheet1!$A$2:$A$13</c:f>
              <c:strCache>
                <c:ptCount val="12"/>
                <c:pt idx="0">
                  <c:v>All</c:v>
                </c:pt>
                <c:pt idx="2">
                  <c:v>1</c:v>
                </c:pt>
                <c:pt idx="3">
                  <c:v>2</c:v>
                </c:pt>
                <c:pt idx="4">
                  <c:v>3</c:v>
                </c:pt>
                <c:pt idx="5">
                  <c:v>4</c:v>
                </c:pt>
                <c:pt idx="6">
                  <c:v>5</c:v>
                </c:pt>
                <c:pt idx="7">
                  <c:v>6</c:v>
                </c:pt>
                <c:pt idx="8">
                  <c:v>7</c:v>
                </c:pt>
                <c:pt idx="9">
                  <c:v>8</c:v>
                </c:pt>
                <c:pt idx="10">
                  <c:v>9</c:v>
                </c:pt>
                <c:pt idx="11">
                  <c:v>10</c:v>
                </c:pt>
              </c:strCache>
            </c:strRef>
          </c:cat>
          <c:val>
            <c:numRef>
              <c:f>Sheet1!$H$2:$H$13</c:f>
              <c:numCache>
                <c:formatCode>General</c:formatCode>
                <c:ptCount val="12"/>
                <c:pt idx="0">
                  <c:v>77.547910000000002</c:v>
                </c:pt>
                <c:pt idx="1">
                  <c:v>77.547910000000002</c:v>
                </c:pt>
                <c:pt idx="2">
                  <c:v>77.547910000000002</c:v>
                </c:pt>
                <c:pt idx="3">
                  <c:v>77.547910000000002</c:v>
                </c:pt>
                <c:pt idx="4">
                  <c:v>77.547910000000002</c:v>
                </c:pt>
                <c:pt idx="5">
                  <c:v>77.547910000000002</c:v>
                </c:pt>
                <c:pt idx="6">
                  <c:v>77.547910000000002</c:v>
                </c:pt>
                <c:pt idx="7">
                  <c:v>77.547910000000002</c:v>
                </c:pt>
                <c:pt idx="8">
                  <c:v>77.547910000000002</c:v>
                </c:pt>
                <c:pt idx="9">
                  <c:v>77.547910000000002</c:v>
                </c:pt>
                <c:pt idx="10">
                  <c:v>77.547910000000002</c:v>
                </c:pt>
                <c:pt idx="11">
                  <c:v>77.547910000000002</c:v>
                </c:pt>
              </c:numCache>
            </c:numRef>
          </c:val>
          <c:smooth val="0"/>
          <c:extLst>
            <c:ext xmlns:c16="http://schemas.microsoft.com/office/drawing/2014/chart" uri="{C3380CC4-5D6E-409C-BE32-E72D297353CC}">
              <c16:uniqueId val="{00000006-0AAF-4004-B1BD-CCB0A3DFD784}"/>
            </c:ext>
          </c:extLst>
        </c:ser>
        <c:dLbls>
          <c:showLegendKey val="0"/>
          <c:showVal val="0"/>
          <c:showCatName val="0"/>
          <c:showSerName val="0"/>
          <c:showPercent val="0"/>
          <c:showBubbleSize val="0"/>
        </c:dLbls>
        <c:marker val="1"/>
        <c:smooth val="0"/>
        <c:axId val="714460992"/>
        <c:axId val="715736328"/>
      </c:lineChart>
      <c:catAx>
        <c:axId val="661105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1105288"/>
        <c:crosses val="autoZero"/>
        <c:auto val="1"/>
        <c:lblAlgn val="ctr"/>
        <c:lblOffset val="100"/>
        <c:noMultiLvlLbl val="0"/>
      </c:catAx>
      <c:valAx>
        <c:axId val="6611052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1105616"/>
        <c:crosses val="autoZero"/>
        <c:crossBetween val="between"/>
      </c:valAx>
      <c:valAx>
        <c:axId val="715736328"/>
        <c:scaling>
          <c:orientation val="minMax"/>
          <c:max val="100"/>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4460992"/>
        <c:crosses val="max"/>
        <c:crossBetween val="between"/>
      </c:valAx>
      <c:catAx>
        <c:axId val="714460992"/>
        <c:scaling>
          <c:orientation val="minMax"/>
        </c:scaling>
        <c:delete val="1"/>
        <c:axPos val="b"/>
        <c:numFmt formatCode="General" sourceLinked="1"/>
        <c:majorTickMark val="out"/>
        <c:minorTickMark val="none"/>
        <c:tickLblPos val="nextTo"/>
        <c:crossAx val="715736328"/>
        <c:crosses val="autoZero"/>
        <c:auto val="1"/>
        <c:lblAlgn val="ctr"/>
        <c:lblOffset val="100"/>
        <c:noMultiLvlLbl val="0"/>
      </c:catAx>
      <c:spPr>
        <a:noFill/>
        <a:ln>
          <a:noFill/>
        </a:ln>
        <a:effectLst/>
      </c:spPr>
    </c:plotArea>
    <c:legend>
      <c:legendPos val="b"/>
      <c:layout>
        <c:manualLayout>
          <c:xMode val="edge"/>
          <c:yMode val="edge"/>
          <c:x val="1.2454198069875024E-2"/>
          <c:y val="3.5890322102266571E-3"/>
          <c:w val="0.41881923465052229"/>
          <c:h val="9.8433084777271806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Under FU</c:v>
                </c:pt>
              </c:strCache>
            </c:strRef>
          </c:tx>
          <c:spPr>
            <a:solidFill>
              <a:schemeClr val="accent1"/>
            </a:solidFill>
            <a:ln>
              <a:noFill/>
            </a:ln>
            <a:effectLst/>
          </c:spPr>
          <c:invertIfNegative val="0"/>
          <c:cat>
            <c:strRef>
              <c:f>Sheet1!$A$2:$A$8</c:f>
              <c:strCache>
                <c:ptCount val="7"/>
                <c:pt idx="0">
                  <c:v>a</c:v>
                </c:pt>
                <c:pt idx="1">
                  <c:v>b</c:v>
                </c:pt>
                <c:pt idx="2">
                  <c:v>c</c:v>
                </c:pt>
                <c:pt idx="3">
                  <c:v>d</c:v>
                </c:pt>
                <c:pt idx="4">
                  <c:v>e</c:v>
                </c:pt>
                <c:pt idx="5">
                  <c:v>f</c:v>
                </c:pt>
                <c:pt idx="6">
                  <c:v>g</c:v>
                </c:pt>
              </c:strCache>
            </c:strRef>
          </c:cat>
          <c:val>
            <c:numRef>
              <c:f>Sheet1!$B$2:$B$8</c:f>
              <c:numCache>
                <c:formatCode>General</c:formatCode>
                <c:ptCount val="7"/>
                <c:pt idx="0">
                  <c:v>100</c:v>
                </c:pt>
                <c:pt idx="1">
                  <c:v>100</c:v>
                </c:pt>
                <c:pt idx="2">
                  <c:v>100</c:v>
                </c:pt>
                <c:pt idx="3">
                  <c:v>100</c:v>
                </c:pt>
                <c:pt idx="4">
                  <c:v>100</c:v>
                </c:pt>
                <c:pt idx="5">
                  <c:v>100</c:v>
                </c:pt>
                <c:pt idx="6">
                  <c:v>100</c:v>
                </c:pt>
              </c:numCache>
            </c:numRef>
          </c:val>
          <c:extLst>
            <c:ext xmlns:c16="http://schemas.microsoft.com/office/drawing/2014/chart" uri="{C3380CC4-5D6E-409C-BE32-E72D297353CC}">
              <c16:uniqueId val="{00000000-CAE4-4C2A-9F26-BA0E77799460}"/>
            </c:ext>
          </c:extLst>
        </c:ser>
        <c:ser>
          <c:idx val="1"/>
          <c:order val="1"/>
          <c:tx>
            <c:strRef>
              <c:f>Sheet1!$C$1</c:f>
              <c:strCache>
                <c:ptCount val="1"/>
                <c:pt idx="0">
                  <c:v>on ART</c:v>
                </c:pt>
              </c:strCache>
            </c:strRef>
          </c:tx>
          <c:spPr>
            <a:solidFill>
              <a:schemeClr val="accent2"/>
            </a:solidFill>
            <a:ln>
              <a:noFill/>
            </a:ln>
            <a:effectLst/>
          </c:spPr>
          <c:invertIfNegative val="0"/>
          <c:errBars>
            <c:errBarType val="both"/>
            <c:errValType val="cust"/>
            <c:noEndCap val="0"/>
            <c:plus>
              <c:numRef>
                <c:f>Sheet1!$F$2:$F$8</c:f>
                <c:numCache>
                  <c:formatCode>General</c:formatCode>
                  <c:ptCount val="7"/>
                  <c:pt idx="0">
                    <c:v>3.4644438655899989</c:v>
                  </c:pt>
                  <c:pt idx="1">
                    <c:v>8.0921305182341712</c:v>
                  </c:pt>
                  <c:pt idx="2">
                    <c:v>6.0885608856088567</c:v>
                  </c:pt>
                  <c:pt idx="3">
                    <c:v>4.9504950495049513</c:v>
                  </c:pt>
                  <c:pt idx="4">
                    <c:v>6.6666666666666714</c:v>
                  </c:pt>
                  <c:pt idx="5">
                    <c:v>8.526315789473685</c:v>
                  </c:pt>
                  <c:pt idx="6">
                    <c:v>6.3116883116883145</c:v>
                  </c:pt>
                </c:numCache>
              </c:numRef>
            </c:plus>
            <c:minus>
              <c:numRef>
                <c:f>Sheet1!$E$2:$E$8</c:f>
                <c:numCache>
                  <c:formatCode>General</c:formatCode>
                  <c:ptCount val="7"/>
                  <c:pt idx="0">
                    <c:v>6.5355561344100011</c:v>
                  </c:pt>
                  <c:pt idx="1">
                    <c:v>9.9078694817658288</c:v>
                  </c:pt>
                  <c:pt idx="2">
                    <c:v>5.9114391143911433</c:v>
                  </c:pt>
                  <c:pt idx="3">
                    <c:v>7.0495049504950487</c:v>
                  </c:pt>
                  <c:pt idx="4">
                    <c:v>7.3333333333333286</c:v>
                  </c:pt>
                  <c:pt idx="5">
                    <c:v>9.473684210526315</c:v>
                  </c:pt>
                  <c:pt idx="6">
                    <c:v>7.6883116883116855</c:v>
                  </c:pt>
                </c:numCache>
              </c:numRef>
            </c:minus>
            <c:spPr>
              <a:noFill/>
              <a:ln w="12700" cap="flat" cmpd="sng" algn="ctr">
                <a:solidFill>
                  <a:schemeClr val="tx1"/>
                </a:solidFill>
                <a:round/>
              </a:ln>
              <a:effectLst/>
            </c:spPr>
          </c:errBars>
          <c:cat>
            <c:strRef>
              <c:f>Sheet1!$A$2:$A$8</c:f>
              <c:strCache>
                <c:ptCount val="7"/>
                <c:pt idx="0">
                  <c:v>a</c:v>
                </c:pt>
                <c:pt idx="1">
                  <c:v>b</c:v>
                </c:pt>
                <c:pt idx="2">
                  <c:v>c</c:v>
                </c:pt>
                <c:pt idx="3">
                  <c:v>d</c:v>
                </c:pt>
                <c:pt idx="4">
                  <c:v>e</c:v>
                </c:pt>
                <c:pt idx="5">
                  <c:v>f</c:v>
                </c:pt>
                <c:pt idx="6">
                  <c:v>g</c:v>
                </c:pt>
              </c:strCache>
            </c:strRef>
          </c:cat>
          <c:val>
            <c:numRef>
              <c:f>Sheet1!$C$2:$C$8</c:f>
              <c:numCache>
                <c:formatCode>0.0</c:formatCode>
                <c:ptCount val="7"/>
                <c:pt idx="0">
                  <c:v>96.535556134410001</c:v>
                </c:pt>
                <c:pt idx="1">
                  <c:v>87.907869481765829</c:v>
                </c:pt>
                <c:pt idx="2">
                  <c:v>93.911439114391143</c:v>
                </c:pt>
                <c:pt idx="3">
                  <c:v>95.049504950495049</c:v>
                </c:pt>
                <c:pt idx="4">
                  <c:v>93.333333333333329</c:v>
                </c:pt>
                <c:pt idx="5">
                  <c:v>89.473684210526315</c:v>
                </c:pt>
                <c:pt idx="6">
                  <c:v>91.688311688311686</c:v>
                </c:pt>
              </c:numCache>
            </c:numRef>
          </c:val>
          <c:extLst>
            <c:ext xmlns:c16="http://schemas.microsoft.com/office/drawing/2014/chart" uri="{C3380CC4-5D6E-409C-BE32-E72D297353CC}">
              <c16:uniqueId val="{00000001-CAE4-4C2A-9F26-BA0E77799460}"/>
            </c:ext>
          </c:extLst>
        </c:ser>
        <c:ser>
          <c:idx val="2"/>
          <c:order val="2"/>
          <c:tx>
            <c:strRef>
              <c:f>Sheet1!$D$1</c:f>
              <c:strCache>
                <c:ptCount val="1"/>
                <c:pt idx="0">
                  <c:v>Virologically suppressed</c:v>
                </c:pt>
              </c:strCache>
            </c:strRef>
          </c:tx>
          <c:spPr>
            <a:solidFill>
              <a:schemeClr val="accent3"/>
            </a:solidFill>
            <a:ln>
              <a:noFill/>
            </a:ln>
            <a:effectLst/>
          </c:spPr>
          <c:invertIfNegative val="0"/>
          <c:errBars>
            <c:errBarType val="both"/>
            <c:errValType val="cust"/>
            <c:noEndCap val="0"/>
            <c:plus>
              <c:numRef>
                <c:f>Sheet1!$H$2:$H$8</c:f>
                <c:numCache>
                  <c:formatCode>General</c:formatCode>
                  <c:ptCount val="7"/>
                  <c:pt idx="0">
                    <c:v>12.433446209950503</c:v>
                  </c:pt>
                  <c:pt idx="1">
                    <c:v>11.447216890595001</c:v>
                  </c:pt>
                  <c:pt idx="2">
                    <c:v>11.889298892988929</c:v>
                  </c:pt>
                  <c:pt idx="3">
                    <c:v>6.4158415841584144</c:v>
                  </c:pt>
                  <c:pt idx="4">
                    <c:v>9.3333333333333286</c:v>
                  </c:pt>
                  <c:pt idx="5">
                    <c:v>11.819548872180462</c:v>
                  </c:pt>
                  <c:pt idx="6">
                    <c:v>9.6796536796536827</c:v>
                  </c:pt>
                </c:numCache>
              </c:numRef>
            </c:plus>
            <c:minus>
              <c:numRef>
                <c:f>Sheet1!$G$2:$G$8</c:f>
                <c:numCache>
                  <c:formatCode>General</c:formatCode>
                  <c:ptCount val="7"/>
                  <c:pt idx="0">
                    <c:v>11.566553790049497</c:v>
                  </c:pt>
                  <c:pt idx="1">
                    <c:v>12.552783109404999</c:v>
                  </c:pt>
                  <c:pt idx="2">
                    <c:v>10.110701107011071</c:v>
                  </c:pt>
                  <c:pt idx="3">
                    <c:v>7.5841584158415856</c:v>
                  </c:pt>
                  <c:pt idx="4">
                    <c:v>8.6666666666666714</c:v>
                  </c:pt>
                  <c:pt idx="5">
                    <c:v>12.180451127819538</c:v>
                  </c:pt>
                  <c:pt idx="6">
                    <c:v>10.320346320346317</c:v>
                  </c:pt>
                </c:numCache>
              </c:numRef>
            </c:minus>
            <c:spPr>
              <a:noFill/>
              <a:ln w="12700" cap="flat" cmpd="sng" algn="ctr">
                <a:solidFill>
                  <a:schemeClr val="tx1">
                    <a:lumMod val="65000"/>
                    <a:lumOff val="35000"/>
                  </a:schemeClr>
                </a:solidFill>
                <a:round/>
              </a:ln>
              <a:effectLst/>
            </c:spPr>
          </c:errBars>
          <c:cat>
            <c:strRef>
              <c:f>Sheet1!$A$2:$A$8</c:f>
              <c:strCache>
                <c:ptCount val="7"/>
                <c:pt idx="0">
                  <c:v>a</c:v>
                </c:pt>
                <c:pt idx="1">
                  <c:v>b</c:v>
                </c:pt>
                <c:pt idx="2">
                  <c:v>c</c:v>
                </c:pt>
                <c:pt idx="3">
                  <c:v>d</c:v>
                </c:pt>
                <c:pt idx="4">
                  <c:v>e</c:v>
                </c:pt>
                <c:pt idx="5">
                  <c:v>f</c:v>
                </c:pt>
                <c:pt idx="6">
                  <c:v>g</c:v>
                </c:pt>
              </c:strCache>
            </c:strRef>
          </c:cat>
          <c:val>
            <c:numRef>
              <c:f>Sheet1!$D$2:$D$8</c:f>
              <c:numCache>
                <c:formatCode>0.0</c:formatCode>
                <c:ptCount val="7"/>
                <c:pt idx="0">
                  <c:v>75.566553790049497</c:v>
                </c:pt>
                <c:pt idx="1">
                  <c:v>72.552783109404999</c:v>
                </c:pt>
                <c:pt idx="2">
                  <c:v>20.110701107011071</c:v>
                </c:pt>
                <c:pt idx="3">
                  <c:v>91.584158415841586</c:v>
                </c:pt>
                <c:pt idx="4">
                  <c:v>84.666666666666671</c:v>
                </c:pt>
                <c:pt idx="5">
                  <c:v>72.180451127819538</c:v>
                </c:pt>
                <c:pt idx="6">
                  <c:v>86.320346320346317</c:v>
                </c:pt>
              </c:numCache>
            </c:numRef>
          </c:val>
          <c:extLst>
            <c:ext xmlns:c16="http://schemas.microsoft.com/office/drawing/2014/chart" uri="{C3380CC4-5D6E-409C-BE32-E72D297353CC}">
              <c16:uniqueId val="{00000002-CAE4-4C2A-9F26-BA0E77799460}"/>
            </c:ext>
          </c:extLst>
        </c:ser>
        <c:dLbls>
          <c:showLegendKey val="0"/>
          <c:showVal val="0"/>
          <c:showCatName val="0"/>
          <c:showSerName val="0"/>
          <c:showPercent val="0"/>
          <c:showBubbleSize val="0"/>
        </c:dLbls>
        <c:gapWidth val="219"/>
        <c:overlap val="-27"/>
        <c:axId val="234339472"/>
        <c:axId val="234339800"/>
      </c:barChart>
      <c:catAx>
        <c:axId val="234339472"/>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4339800"/>
        <c:crosses val="autoZero"/>
        <c:auto val="1"/>
        <c:lblAlgn val="ctr"/>
        <c:lblOffset val="100"/>
        <c:noMultiLvlLbl val="0"/>
      </c:catAx>
      <c:valAx>
        <c:axId val="23433980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433947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Under FU</c:v>
                </c:pt>
              </c:strCache>
            </c:strRef>
          </c:tx>
          <c:spPr>
            <a:solidFill>
              <a:schemeClr val="accent1"/>
            </a:solidFill>
            <a:ln>
              <a:noFill/>
            </a:ln>
            <a:effectLst/>
          </c:spPr>
          <c:invertIfNegative val="0"/>
          <c:cat>
            <c:strRef>
              <c:f>Sheet1!$A$2:$A$8</c:f>
              <c:strCache>
                <c:ptCount val="7"/>
                <c:pt idx="0">
                  <c:v>a</c:v>
                </c:pt>
                <c:pt idx="1">
                  <c:v>b</c:v>
                </c:pt>
                <c:pt idx="2">
                  <c:v>c</c:v>
                </c:pt>
                <c:pt idx="3">
                  <c:v>d</c:v>
                </c:pt>
                <c:pt idx="4">
                  <c:v>e</c:v>
                </c:pt>
                <c:pt idx="5">
                  <c:v>f</c:v>
                </c:pt>
                <c:pt idx="6">
                  <c:v>g</c:v>
                </c:pt>
              </c:strCache>
            </c:strRef>
          </c:cat>
          <c:val>
            <c:numRef>
              <c:f>Sheet1!$B$2:$B$8</c:f>
              <c:numCache>
                <c:formatCode>General</c:formatCode>
                <c:ptCount val="7"/>
                <c:pt idx="0">
                  <c:v>100</c:v>
                </c:pt>
                <c:pt idx="1">
                  <c:v>100</c:v>
                </c:pt>
                <c:pt idx="2">
                  <c:v>100</c:v>
                </c:pt>
                <c:pt idx="3">
                  <c:v>100</c:v>
                </c:pt>
                <c:pt idx="4">
                  <c:v>100</c:v>
                </c:pt>
                <c:pt idx="5">
                  <c:v>100</c:v>
                </c:pt>
                <c:pt idx="6">
                  <c:v>100</c:v>
                </c:pt>
              </c:numCache>
            </c:numRef>
          </c:val>
          <c:extLst>
            <c:ext xmlns:c16="http://schemas.microsoft.com/office/drawing/2014/chart" uri="{C3380CC4-5D6E-409C-BE32-E72D297353CC}">
              <c16:uniqueId val="{00000000-50B7-4D4E-86DD-25DF29F706CA}"/>
            </c:ext>
          </c:extLst>
        </c:ser>
        <c:ser>
          <c:idx val="1"/>
          <c:order val="1"/>
          <c:tx>
            <c:strRef>
              <c:f>Sheet1!$C$1</c:f>
              <c:strCache>
                <c:ptCount val="1"/>
                <c:pt idx="0">
                  <c:v>on ART</c:v>
                </c:pt>
              </c:strCache>
            </c:strRef>
          </c:tx>
          <c:spPr>
            <a:solidFill>
              <a:schemeClr val="accent2"/>
            </a:solidFill>
            <a:ln>
              <a:noFill/>
            </a:ln>
            <a:effectLst/>
          </c:spPr>
          <c:invertIfNegative val="0"/>
          <c:errBars>
            <c:errBarType val="both"/>
            <c:errValType val="cust"/>
            <c:noEndCap val="0"/>
            <c:plus>
              <c:numRef>
                <c:f>Sheet1!$F$2:$F$8</c:f>
                <c:numCache>
                  <c:formatCode>General</c:formatCode>
                  <c:ptCount val="7"/>
                  <c:pt idx="0">
                    <c:v>2.4644438655899989</c:v>
                  </c:pt>
                  <c:pt idx="1">
                    <c:v>6.0921305182341712</c:v>
                  </c:pt>
                  <c:pt idx="2">
                    <c:v>4.0885608856088567</c:v>
                  </c:pt>
                  <c:pt idx="3">
                    <c:v>3.9504950495049513</c:v>
                  </c:pt>
                  <c:pt idx="4">
                    <c:v>4.6666666666666714</c:v>
                  </c:pt>
                  <c:pt idx="5">
                    <c:v>5.526315789473685</c:v>
                  </c:pt>
                  <c:pt idx="6">
                    <c:v>5.3116883116883145</c:v>
                  </c:pt>
                </c:numCache>
              </c:numRef>
            </c:plus>
            <c:minus>
              <c:numRef>
                <c:f>Sheet1!$E$2:$E$8</c:f>
                <c:numCache>
                  <c:formatCode>General</c:formatCode>
                  <c:ptCount val="7"/>
                  <c:pt idx="0">
                    <c:v>4.5355561344100011</c:v>
                  </c:pt>
                  <c:pt idx="1">
                    <c:v>6.9078694817658288</c:v>
                  </c:pt>
                  <c:pt idx="2">
                    <c:v>4.9114391143911433</c:v>
                  </c:pt>
                  <c:pt idx="3">
                    <c:v>4.0495049504950487</c:v>
                  </c:pt>
                  <c:pt idx="4">
                    <c:v>4.3333333333333286</c:v>
                  </c:pt>
                  <c:pt idx="5">
                    <c:v>6.473684210526315</c:v>
                  </c:pt>
                  <c:pt idx="6">
                    <c:v>6.6883116883116855</c:v>
                  </c:pt>
                </c:numCache>
              </c:numRef>
            </c:minus>
            <c:spPr>
              <a:noFill/>
              <a:ln w="12700" cap="flat" cmpd="sng" algn="ctr">
                <a:solidFill>
                  <a:schemeClr val="tx1"/>
                </a:solidFill>
                <a:round/>
              </a:ln>
              <a:effectLst/>
            </c:spPr>
          </c:errBars>
          <c:cat>
            <c:strRef>
              <c:f>Sheet1!$A$2:$A$8</c:f>
              <c:strCache>
                <c:ptCount val="7"/>
                <c:pt idx="0">
                  <c:v>a</c:v>
                </c:pt>
                <c:pt idx="1">
                  <c:v>b</c:v>
                </c:pt>
                <c:pt idx="2">
                  <c:v>c</c:v>
                </c:pt>
                <c:pt idx="3">
                  <c:v>d</c:v>
                </c:pt>
                <c:pt idx="4">
                  <c:v>e</c:v>
                </c:pt>
                <c:pt idx="5">
                  <c:v>f</c:v>
                </c:pt>
                <c:pt idx="6">
                  <c:v>g</c:v>
                </c:pt>
              </c:strCache>
            </c:strRef>
          </c:cat>
          <c:val>
            <c:numRef>
              <c:f>Sheet1!$C$2:$C$8</c:f>
              <c:numCache>
                <c:formatCode>0.0</c:formatCode>
                <c:ptCount val="7"/>
                <c:pt idx="0">
                  <c:v>96.535556134410001</c:v>
                </c:pt>
                <c:pt idx="1">
                  <c:v>87.907869481765829</c:v>
                </c:pt>
                <c:pt idx="2">
                  <c:v>93.911439114391143</c:v>
                </c:pt>
                <c:pt idx="3">
                  <c:v>95.049504950495049</c:v>
                </c:pt>
                <c:pt idx="4">
                  <c:v>93.333333333333329</c:v>
                </c:pt>
                <c:pt idx="5">
                  <c:v>89.473684210526315</c:v>
                </c:pt>
                <c:pt idx="6">
                  <c:v>91.688311688311686</c:v>
                </c:pt>
              </c:numCache>
            </c:numRef>
          </c:val>
          <c:extLst>
            <c:ext xmlns:c16="http://schemas.microsoft.com/office/drawing/2014/chart" uri="{C3380CC4-5D6E-409C-BE32-E72D297353CC}">
              <c16:uniqueId val="{00000001-50B7-4D4E-86DD-25DF29F706CA}"/>
            </c:ext>
          </c:extLst>
        </c:ser>
        <c:ser>
          <c:idx val="2"/>
          <c:order val="2"/>
          <c:tx>
            <c:strRef>
              <c:f>Sheet1!$D$1</c:f>
              <c:strCache>
                <c:ptCount val="1"/>
                <c:pt idx="0">
                  <c:v>Virologically suppressed</c:v>
                </c:pt>
              </c:strCache>
            </c:strRef>
          </c:tx>
          <c:spPr>
            <a:solidFill>
              <a:schemeClr val="accent3"/>
            </a:solidFill>
            <a:ln>
              <a:noFill/>
            </a:ln>
            <a:effectLst/>
          </c:spPr>
          <c:invertIfNegative val="0"/>
          <c:errBars>
            <c:errBarType val="both"/>
            <c:errValType val="cust"/>
            <c:noEndCap val="0"/>
            <c:plus>
              <c:numRef>
                <c:f>Sheet1!$H$2:$H$8</c:f>
                <c:numCache>
                  <c:formatCode>General</c:formatCode>
                  <c:ptCount val="7"/>
                  <c:pt idx="0">
                    <c:v>8.4334462099505032</c:v>
                  </c:pt>
                  <c:pt idx="1">
                    <c:v>8.4472168905950014</c:v>
                  </c:pt>
                  <c:pt idx="2">
                    <c:v>7.8892988929889292</c:v>
                  </c:pt>
                  <c:pt idx="3">
                    <c:v>5.4158415841584144</c:v>
                  </c:pt>
                  <c:pt idx="4">
                    <c:v>7.3333333333333286</c:v>
                  </c:pt>
                  <c:pt idx="5">
                    <c:v>8.8195488721804622</c:v>
                  </c:pt>
                  <c:pt idx="6">
                    <c:v>6.6796536796536827</c:v>
                  </c:pt>
                </c:numCache>
              </c:numRef>
            </c:plus>
            <c:minus>
              <c:numRef>
                <c:f>Sheet1!$G$2:$G$8</c:f>
                <c:numCache>
                  <c:formatCode>General</c:formatCode>
                  <c:ptCount val="7"/>
                  <c:pt idx="0">
                    <c:v>8.5665537900494968</c:v>
                  </c:pt>
                  <c:pt idx="1">
                    <c:v>8.5527831094049986</c:v>
                  </c:pt>
                  <c:pt idx="2">
                    <c:v>8.1107011070110708</c:v>
                  </c:pt>
                  <c:pt idx="3">
                    <c:v>5.5841584158415856</c:v>
                  </c:pt>
                  <c:pt idx="4">
                    <c:v>6.6666666666666714</c:v>
                  </c:pt>
                  <c:pt idx="5">
                    <c:v>9.1804511278195378</c:v>
                  </c:pt>
                  <c:pt idx="6">
                    <c:v>7.3203463203463173</c:v>
                  </c:pt>
                </c:numCache>
              </c:numRef>
            </c:minus>
            <c:spPr>
              <a:noFill/>
              <a:ln w="12700" cap="flat" cmpd="sng" algn="ctr">
                <a:solidFill>
                  <a:schemeClr val="tx1">
                    <a:lumMod val="65000"/>
                    <a:lumOff val="35000"/>
                  </a:schemeClr>
                </a:solidFill>
                <a:round/>
              </a:ln>
              <a:effectLst/>
            </c:spPr>
          </c:errBars>
          <c:cat>
            <c:strRef>
              <c:f>Sheet1!$A$2:$A$8</c:f>
              <c:strCache>
                <c:ptCount val="7"/>
                <c:pt idx="0">
                  <c:v>a</c:v>
                </c:pt>
                <c:pt idx="1">
                  <c:v>b</c:v>
                </c:pt>
                <c:pt idx="2">
                  <c:v>c</c:v>
                </c:pt>
                <c:pt idx="3">
                  <c:v>d</c:v>
                </c:pt>
                <c:pt idx="4">
                  <c:v>e</c:v>
                </c:pt>
                <c:pt idx="5">
                  <c:v>f</c:v>
                </c:pt>
                <c:pt idx="6">
                  <c:v>g</c:v>
                </c:pt>
              </c:strCache>
            </c:strRef>
          </c:cat>
          <c:val>
            <c:numRef>
              <c:f>Sheet1!$D$2:$D$8</c:f>
              <c:numCache>
                <c:formatCode>0.0</c:formatCode>
                <c:ptCount val="7"/>
                <c:pt idx="0">
                  <c:v>75.566553790049497</c:v>
                </c:pt>
                <c:pt idx="1">
                  <c:v>72.552783109404999</c:v>
                </c:pt>
                <c:pt idx="2">
                  <c:v>20.110701107011071</c:v>
                </c:pt>
                <c:pt idx="3">
                  <c:v>91.584158415841586</c:v>
                </c:pt>
                <c:pt idx="4">
                  <c:v>84.666666666666671</c:v>
                </c:pt>
                <c:pt idx="5">
                  <c:v>72.180451127819538</c:v>
                </c:pt>
                <c:pt idx="6">
                  <c:v>86.320346320346317</c:v>
                </c:pt>
              </c:numCache>
            </c:numRef>
          </c:val>
          <c:extLst>
            <c:ext xmlns:c16="http://schemas.microsoft.com/office/drawing/2014/chart" uri="{C3380CC4-5D6E-409C-BE32-E72D297353CC}">
              <c16:uniqueId val="{00000002-50B7-4D4E-86DD-25DF29F706CA}"/>
            </c:ext>
          </c:extLst>
        </c:ser>
        <c:dLbls>
          <c:showLegendKey val="0"/>
          <c:showVal val="0"/>
          <c:showCatName val="0"/>
          <c:showSerName val="0"/>
          <c:showPercent val="0"/>
          <c:showBubbleSize val="0"/>
        </c:dLbls>
        <c:gapWidth val="219"/>
        <c:overlap val="-27"/>
        <c:axId val="234339472"/>
        <c:axId val="234339800"/>
      </c:barChart>
      <c:catAx>
        <c:axId val="234339472"/>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4339800"/>
        <c:crosses val="autoZero"/>
        <c:auto val="1"/>
        <c:lblAlgn val="ctr"/>
        <c:lblOffset val="100"/>
        <c:noMultiLvlLbl val="0"/>
      </c:catAx>
      <c:valAx>
        <c:axId val="23433980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433947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0.55406</cdr:x>
      <cdr:y>0.17244</cdr:y>
    </cdr:from>
    <cdr:to>
      <cdr:x>0.96329</cdr:x>
      <cdr:y>0.91049</cdr:y>
    </cdr:to>
    <cdr:sp macro="" textlink="">
      <cdr:nvSpPr>
        <cdr:cNvPr id="2" name="Rectangle 1"/>
        <cdr:cNvSpPr/>
      </cdr:nvSpPr>
      <cdr:spPr>
        <a:xfrm xmlns:a="http://schemas.openxmlformats.org/drawingml/2006/main">
          <a:off x="2078966" y="431321"/>
          <a:ext cx="1535502" cy="1846053"/>
        </a:xfrm>
        <a:prstGeom xmlns:a="http://schemas.openxmlformats.org/drawingml/2006/main" prst="rect">
          <a:avLst/>
        </a:prstGeom>
        <a:noFill xmlns:a="http://schemas.openxmlformats.org/drawingml/2006/main"/>
        <a:ln xmlns:a="http://schemas.openxmlformats.org/drawingml/2006/main">
          <a:solidFill>
            <a:srgbClr val="FF0000"/>
          </a:solidFill>
        </a:ln>
        <a:effectLst xmlns:a="http://schemas.openxmlformats.org/drawingml/2006/main">
          <a:outerShdw blurRad="50800" dist="38100" dir="2700000" algn="tl" rotWithShape="0">
            <a:prstClr val="black">
              <a:alpha val="40000"/>
            </a:prstClr>
          </a:outerShdw>
        </a:effec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0.67462</cdr:x>
      <cdr:y>0.01847</cdr:y>
    </cdr:from>
    <cdr:to>
      <cdr:x>0.98492</cdr:x>
      <cdr:y>0.05931</cdr:y>
    </cdr:to>
    <cdr:sp macro="" textlink="">
      <cdr:nvSpPr>
        <cdr:cNvPr id="2" name="TextBox 1">
          <a:extLst xmlns:a="http://schemas.openxmlformats.org/drawingml/2006/main">
            <a:ext uri="{FF2B5EF4-FFF2-40B4-BE49-F238E27FC236}">
              <a16:creationId xmlns:a16="http://schemas.microsoft.com/office/drawing/2014/main" id="{FB03EADA-7339-4637-B866-828ECD5B8F36}"/>
            </a:ext>
          </a:extLst>
        </cdr:cNvPr>
        <cdr:cNvSpPr txBox="1"/>
      </cdr:nvSpPr>
      <cdr:spPr>
        <a:xfrm xmlns:a="http://schemas.openxmlformats.org/drawingml/2006/main">
          <a:off x="4233040" y="99854"/>
          <a:ext cx="1947041" cy="2207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t>10% bound for on ART</a:t>
          </a:r>
        </a:p>
      </cdr:txBody>
    </cdr:sp>
  </cdr:relSizeAnchor>
  <cdr:relSizeAnchor xmlns:cdr="http://schemas.openxmlformats.org/drawingml/2006/chartDrawing">
    <cdr:from>
      <cdr:x>0.67211</cdr:x>
      <cdr:y>0.05542</cdr:y>
    </cdr:from>
    <cdr:to>
      <cdr:x>0.98241</cdr:x>
      <cdr:y>0.09626</cdr:y>
    </cdr:to>
    <cdr:sp macro="" textlink="">
      <cdr:nvSpPr>
        <cdr:cNvPr id="3" name="TextBox 1">
          <a:extLst xmlns:a="http://schemas.openxmlformats.org/drawingml/2006/main">
            <a:ext uri="{FF2B5EF4-FFF2-40B4-BE49-F238E27FC236}">
              <a16:creationId xmlns:a16="http://schemas.microsoft.com/office/drawing/2014/main" id="{834E6649-D729-4C79-991F-68705CD8BB03}"/>
            </a:ext>
          </a:extLst>
        </cdr:cNvPr>
        <cdr:cNvSpPr txBox="1"/>
      </cdr:nvSpPr>
      <cdr:spPr>
        <a:xfrm xmlns:a="http://schemas.openxmlformats.org/drawingml/2006/main">
          <a:off x="4217277" y="299558"/>
          <a:ext cx="1947041" cy="2207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100" dirty="0"/>
            <a:t>10% bound for </a:t>
          </a:r>
          <a:r>
            <a:rPr lang="en-GB" dirty="0"/>
            <a:t>VS</a:t>
          </a:r>
          <a:endParaRPr lang="en-GB"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3B85D60E-A7B7-4FAB-BD27-52232800B51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a16="http://schemas.microsoft.com/office/drawing/2014/main" id="{E94E8817-FE52-43E8-A1E7-C6124FF330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1002B5-515B-4DE3-A339-9A255ACB5058}" type="datetimeFigureOut">
              <a:rPr lang="da-DK" smtClean="0"/>
              <a:t>05-11-2019</a:t>
            </a:fld>
            <a:endParaRPr lang="da-DK"/>
          </a:p>
        </p:txBody>
      </p:sp>
      <p:sp>
        <p:nvSpPr>
          <p:cNvPr id="4" name="Pladsholder til sidefod 3">
            <a:extLst>
              <a:ext uri="{FF2B5EF4-FFF2-40B4-BE49-F238E27FC236}">
                <a16:creationId xmlns:a16="http://schemas.microsoft.com/office/drawing/2014/main" id="{58B5D3BD-AEF5-4C1D-A663-0389C6694D9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id="{EEA66B81-86E5-4D2C-9E50-BCC553E133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5A864F-2338-46B9-B2A9-D86FE2411E40}" type="slidenum">
              <a:rPr lang="da-DK" smtClean="0"/>
              <a:t>‹#›</a:t>
            </a:fld>
            <a:endParaRPr lang="da-DK"/>
          </a:p>
        </p:txBody>
      </p:sp>
    </p:spTree>
    <p:extLst>
      <p:ext uri="{BB962C8B-B14F-4D97-AF65-F5344CB8AC3E}">
        <p14:creationId xmlns:p14="http://schemas.microsoft.com/office/powerpoint/2010/main" val="248105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12538E-51CE-4D66-8336-368ED147E52C}" type="datetimeFigureOut">
              <a:rPr lang="da-DK" smtClean="0"/>
              <a:t>05-11-2019</a:t>
            </a:fld>
            <a:endParaRPr lang="da-DK"/>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919FC9-1E42-480A-A103-E855B0398784}" type="slidenum">
              <a:rPr lang="da-DK" smtClean="0"/>
              <a:t>‹#›</a:t>
            </a:fld>
            <a:endParaRPr lang="da-DK"/>
          </a:p>
        </p:txBody>
      </p:sp>
    </p:spTree>
    <p:extLst>
      <p:ext uri="{BB962C8B-B14F-4D97-AF65-F5344CB8AC3E}">
        <p14:creationId xmlns:p14="http://schemas.microsoft.com/office/powerpoint/2010/main" val="854565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lvl="0"/>
            <a:r>
              <a:rPr lang="en-GB" dirty="0"/>
              <a:t>the % VS is of the total under FU, not those on ART, but it limited to those on ART!  </a:t>
            </a:r>
          </a:p>
          <a:p>
            <a:pPr lvl="0"/>
            <a:r>
              <a:rPr lang="en-GB" dirty="0"/>
              <a:t>exclude people off ART and VS in the N VS.  </a:t>
            </a:r>
            <a:endParaRPr lang="da-DK" dirty="0"/>
          </a:p>
          <a:p>
            <a:pPr lvl="1"/>
            <a:r>
              <a:rPr lang="en-GB" dirty="0"/>
              <a:t>Eg 10000 under FU, 9000 on ART – 90% on ART</a:t>
            </a:r>
            <a:endParaRPr lang="da-DK" dirty="0"/>
          </a:p>
          <a:p>
            <a:pPr lvl="1"/>
            <a:r>
              <a:rPr lang="en-GB" dirty="0"/>
              <a:t>Of 9000 on ART, 8000 are VS – 80% VS</a:t>
            </a:r>
            <a:endParaRPr lang="da-DK" dirty="0"/>
          </a:p>
          <a:p>
            <a:r>
              <a:rPr lang="en-GB" dirty="0"/>
              <a:t>This was because there were quite a few (from Poland) who were VS but not on ART – so you would get a bit of a different answer if you did 10000 under FU, 9000 on ART – 90% on ART – of 10,000 9500 were suppressed – 95% suppressed.  </a:t>
            </a:r>
            <a:endParaRPr lang="da-DK" dirty="0"/>
          </a:p>
        </p:txBody>
      </p:sp>
      <p:sp>
        <p:nvSpPr>
          <p:cNvPr id="4" name="Pladsholder til slidenummer 3"/>
          <p:cNvSpPr>
            <a:spLocks noGrp="1"/>
          </p:cNvSpPr>
          <p:nvPr>
            <p:ph type="sldNum" sz="quarter" idx="5"/>
          </p:nvPr>
        </p:nvSpPr>
        <p:spPr/>
        <p:txBody>
          <a:bodyPr/>
          <a:lstStyle/>
          <a:p>
            <a:fld id="{53919FC9-1E42-480A-A103-E855B0398784}" type="slidenum">
              <a:rPr lang="da-DK" smtClean="0"/>
              <a:t>5</a:t>
            </a:fld>
            <a:endParaRPr lang="da-DK"/>
          </a:p>
        </p:txBody>
      </p:sp>
    </p:spTree>
    <p:extLst>
      <p:ext uri="{BB962C8B-B14F-4D97-AF65-F5344CB8AC3E}">
        <p14:creationId xmlns:p14="http://schemas.microsoft.com/office/powerpoint/2010/main" val="487244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US" dirty="0"/>
              <a:t>Data from 8852 persons were included; Georgia (N=3839), Albania (N=542), Macedonia (N=202), Montenegro (N=150), Serbia (N=521), Belarus (N=133) and Poland (N=3465). </a:t>
            </a:r>
          </a:p>
          <a:p>
            <a:r>
              <a:rPr lang="en-US" dirty="0"/>
              <a:t>Median age was 40 (IQR 34–48) and median CD4 count was 548 (IQR 360-753/mm</a:t>
            </a:r>
            <a:r>
              <a:rPr lang="en-US" baseline="30000" dirty="0"/>
              <a:t>3</a:t>
            </a:r>
            <a:r>
              <a:rPr lang="en-US" dirty="0"/>
              <a:t>). </a:t>
            </a:r>
          </a:p>
          <a:p>
            <a:endParaRPr lang="da-DK" dirty="0"/>
          </a:p>
        </p:txBody>
      </p:sp>
      <p:sp>
        <p:nvSpPr>
          <p:cNvPr id="4" name="Pladsholder til slidenummer 3"/>
          <p:cNvSpPr>
            <a:spLocks noGrp="1"/>
          </p:cNvSpPr>
          <p:nvPr>
            <p:ph type="sldNum" sz="quarter" idx="5"/>
          </p:nvPr>
        </p:nvSpPr>
        <p:spPr/>
        <p:txBody>
          <a:bodyPr/>
          <a:lstStyle/>
          <a:p>
            <a:fld id="{53919FC9-1E42-480A-A103-E855B0398784}" type="slidenum">
              <a:rPr lang="da-DK" smtClean="0"/>
              <a:t>6</a:t>
            </a:fld>
            <a:endParaRPr lang="da-DK"/>
          </a:p>
        </p:txBody>
      </p:sp>
    </p:spTree>
    <p:extLst>
      <p:ext uri="{BB962C8B-B14F-4D97-AF65-F5344CB8AC3E}">
        <p14:creationId xmlns:p14="http://schemas.microsoft.com/office/powerpoint/2010/main" val="29126332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cid:image002.jpg@01CE31E9.65536BF0" TargetMode="Externa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slide">
    <p:bg>
      <p:bgPr>
        <a:gradFill>
          <a:gsLst>
            <a:gs pos="44000">
              <a:schemeClr val="tx1"/>
            </a:gs>
            <a:gs pos="100000">
              <a:srgbClr val="005F86"/>
            </a:gs>
            <a:gs pos="77000">
              <a:srgbClr val="005F86"/>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142999" y="3311553"/>
            <a:ext cx="6858000" cy="859932"/>
          </a:xfrm>
        </p:spPr>
        <p:txBody>
          <a:bodyPr>
            <a:normAutofit/>
          </a:bodyPr>
          <a:lstStyle>
            <a:lvl1pPr marL="0" indent="0" algn="ctr">
              <a:buNone/>
              <a:defRPr sz="6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dirty="0"/>
              <a:t>Title</a:t>
            </a:r>
          </a:p>
          <a:p>
            <a:endParaRPr lang="da-DK" dirty="0"/>
          </a:p>
          <a:p>
            <a:endParaRPr lang="en-US" dirty="0"/>
          </a:p>
        </p:txBody>
      </p:sp>
      <p:sp>
        <p:nvSpPr>
          <p:cNvPr id="8" name="Pladsholder til sidefod 15">
            <a:extLst>
              <a:ext uri="{FF2B5EF4-FFF2-40B4-BE49-F238E27FC236}">
                <a16:creationId xmlns:a16="http://schemas.microsoft.com/office/drawing/2014/main" id="{22939CAF-39EA-4422-ABF8-E3FE6A16B921}"/>
              </a:ext>
            </a:extLst>
          </p:cNvPr>
          <p:cNvSpPr>
            <a:spLocks noGrp="1"/>
          </p:cNvSpPr>
          <p:nvPr>
            <p:ph type="ftr" sz="quarter" idx="3"/>
          </p:nvPr>
        </p:nvSpPr>
        <p:spPr>
          <a:xfrm>
            <a:off x="6005063" y="6369634"/>
            <a:ext cx="3086100" cy="365125"/>
          </a:xfrm>
          <a:prstGeom prst="rect">
            <a:avLst/>
          </a:prstGeom>
        </p:spPr>
        <p:txBody>
          <a:bodyPr vert="horz" lIns="91440" tIns="45720" rIns="91440" bIns="45720" rtlCol="0" anchor="ctr"/>
          <a:lstStyle>
            <a:lvl1pPr algn="ctr">
              <a:defRPr sz="1600">
                <a:solidFill>
                  <a:schemeClr val="accent3">
                    <a:lumMod val="60000"/>
                    <a:lumOff val="40000"/>
                  </a:schemeClr>
                </a:solidFill>
              </a:defRPr>
            </a:lvl1pPr>
          </a:lstStyle>
          <a:p>
            <a:r>
              <a:rPr lang="da-DK" dirty="0"/>
              <a:t>Conference/meeting, city, Date</a:t>
            </a:r>
          </a:p>
        </p:txBody>
      </p:sp>
      <p:pic>
        <p:nvPicPr>
          <p:cNvPr id="10" name="Billede 9">
            <a:extLst>
              <a:ext uri="{FF2B5EF4-FFF2-40B4-BE49-F238E27FC236}">
                <a16:creationId xmlns:a16="http://schemas.microsoft.com/office/drawing/2014/main" id="{A1DB097A-B775-44FE-8F43-E80DF88147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4065" y="438502"/>
            <a:ext cx="7055867" cy="2394765"/>
          </a:xfrm>
          <a:prstGeom prst="rect">
            <a:avLst/>
          </a:prstGeom>
        </p:spPr>
      </p:pic>
      <p:pic>
        <p:nvPicPr>
          <p:cNvPr id="14" name="Pladsholder til indhold 8">
            <a:extLst>
              <a:ext uri="{FF2B5EF4-FFF2-40B4-BE49-F238E27FC236}">
                <a16:creationId xmlns:a16="http://schemas.microsoft.com/office/drawing/2014/main" id="{127181CB-1DC4-43A2-BB04-45D539B46775}"/>
              </a:ext>
            </a:extLst>
          </p:cNvPr>
          <p:cNvPicPr>
            <a:picLocks/>
          </p:cNvPicPr>
          <p:nvPr userDrawn="1"/>
        </p:nvPicPr>
        <p:blipFill>
          <a:blip r:embed="rId3">
            <a:extLst>
              <a:ext uri="{28A0092B-C50C-407E-A947-70E740481C1C}">
                <a14:useLocalDpi xmlns:a14="http://schemas.microsoft.com/office/drawing/2010/main" val="0"/>
              </a:ext>
            </a:extLst>
          </a:blip>
          <a:stretch>
            <a:fillRect/>
          </a:stretch>
        </p:blipFill>
        <p:spPr>
          <a:xfrm>
            <a:off x="7730702" y="163866"/>
            <a:ext cx="1231290" cy="609550"/>
          </a:xfrm>
          <a:prstGeom prst="rect">
            <a:avLst/>
          </a:prstGeom>
        </p:spPr>
      </p:pic>
      <p:pic>
        <p:nvPicPr>
          <p:cNvPr id="15" name="Picture 11" descr="cid:876033013@29102010-1027">
            <a:extLst>
              <a:ext uri="{FF2B5EF4-FFF2-40B4-BE49-F238E27FC236}">
                <a16:creationId xmlns:a16="http://schemas.microsoft.com/office/drawing/2014/main" id="{F815BAE3-5E8D-4717-B0F4-2C3DA16EEA3F}"/>
              </a:ext>
            </a:extLst>
          </p:cNvPr>
          <p:cNvPicPr/>
          <p:nvPr userDrawn="1"/>
        </p:nvPicPr>
        <p:blipFill>
          <a:blip r:embed="rId4" r:link="rId5" cstate="print">
            <a:extLst>
              <a:ext uri="{28A0092B-C50C-407E-A947-70E740481C1C}">
                <a14:useLocalDpi xmlns:a14="http://schemas.microsoft.com/office/drawing/2010/main" val="0"/>
              </a:ext>
            </a:extLst>
          </a:blip>
          <a:srcRect/>
          <a:stretch>
            <a:fillRect/>
          </a:stretch>
        </p:blipFill>
        <p:spPr bwMode="auto">
          <a:xfrm>
            <a:off x="6950839" y="167040"/>
            <a:ext cx="533400" cy="542925"/>
          </a:xfrm>
          <a:prstGeom prst="rect">
            <a:avLst/>
          </a:prstGeom>
          <a:noFill/>
          <a:ln>
            <a:noFill/>
          </a:ln>
        </p:spPr>
      </p:pic>
      <p:sp>
        <p:nvSpPr>
          <p:cNvPr id="18" name="Subtitle 2">
            <a:extLst>
              <a:ext uri="{FF2B5EF4-FFF2-40B4-BE49-F238E27FC236}">
                <a16:creationId xmlns:a16="http://schemas.microsoft.com/office/drawing/2014/main" id="{92EA1001-836A-4BB6-8FED-BBF26C378776}"/>
              </a:ext>
            </a:extLst>
          </p:cNvPr>
          <p:cNvSpPr txBox="1">
            <a:spLocks/>
          </p:cNvSpPr>
          <p:nvPr userDrawn="1"/>
        </p:nvSpPr>
        <p:spPr>
          <a:xfrm>
            <a:off x="1142999" y="4171485"/>
            <a:ext cx="6858000" cy="85993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6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da-DK" dirty="0"/>
          </a:p>
          <a:p>
            <a:endParaRPr lang="en-US" dirty="0"/>
          </a:p>
        </p:txBody>
      </p:sp>
      <p:sp>
        <p:nvSpPr>
          <p:cNvPr id="19" name="Subtitle 2">
            <a:extLst>
              <a:ext uri="{FF2B5EF4-FFF2-40B4-BE49-F238E27FC236}">
                <a16:creationId xmlns:a16="http://schemas.microsoft.com/office/drawing/2014/main" id="{6CBC1408-2572-482D-BD1F-7B013883467F}"/>
              </a:ext>
            </a:extLst>
          </p:cNvPr>
          <p:cNvSpPr txBox="1">
            <a:spLocks/>
          </p:cNvSpPr>
          <p:nvPr userDrawn="1"/>
        </p:nvSpPr>
        <p:spPr>
          <a:xfrm>
            <a:off x="1142999" y="4840593"/>
            <a:ext cx="6858000" cy="85993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6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da-DK" dirty="0"/>
          </a:p>
          <a:p>
            <a:endParaRPr lang="en-US" dirty="0"/>
          </a:p>
        </p:txBody>
      </p:sp>
    </p:spTree>
    <p:extLst>
      <p:ext uri="{BB962C8B-B14F-4D97-AF65-F5344CB8AC3E}">
        <p14:creationId xmlns:p14="http://schemas.microsoft.com/office/powerpoint/2010/main" val="122209520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da-DK"/>
          </a:p>
        </p:txBody>
      </p:sp>
      <p:sp>
        <p:nvSpPr>
          <p:cNvPr id="7" name="Slide Number Placeholder 6"/>
          <p:cNvSpPr>
            <a:spLocks noGrp="1"/>
          </p:cNvSpPr>
          <p:nvPr>
            <p:ph type="sldNum" sz="quarter" idx="12"/>
          </p:nvPr>
        </p:nvSpPr>
        <p:spPr>
          <a:xfrm>
            <a:off x="5453239" y="6369634"/>
            <a:ext cx="3520656" cy="365125"/>
          </a:xfrm>
          <a:prstGeom prst="rect">
            <a:avLst/>
          </a:prstGeom>
        </p:spPr>
        <p:txBody>
          <a:bodyPr/>
          <a:lstStyle/>
          <a:p>
            <a:fld id="{2A9AA7EE-69C7-4819-B553-07D7574D4B1D}" type="slidenum">
              <a:rPr lang="da-DK" smtClean="0"/>
              <a:t>‹#›</a:t>
            </a:fld>
            <a:endParaRPr lang="da-DK"/>
          </a:p>
        </p:txBody>
      </p:sp>
    </p:spTree>
    <p:extLst>
      <p:ext uri="{BB962C8B-B14F-4D97-AF65-F5344CB8AC3E}">
        <p14:creationId xmlns:p14="http://schemas.microsoft.com/office/powerpoint/2010/main" val="873652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da-DK"/>
          </a:p>
        </p:txBody>
      </p:sp>
      <p:sp>
        <p:nvSpPr>
          <p:cNvPr id="6" name="Slide Number Placeholder 5"/>
          <p:cNvSpPr>
            <a:spLocks noGrp="1"/>
          </p:cNvSpPr>
          <p:nvPr>
            <p:ph type="sldNum" sz="quarter" idx="12"/>
          </p:nvPr>
        </p:nvSpPr>
        <p:spPr>
          <a:xfrm>
            <a:off x="5453239" y="6369634"/>
            <a:ext cx="3520656" cy="365125"/>
          </a:xfrm>
          <a:prstGeom prst="rect">
            <a:avLst/>
          </a:prstGeom>
        </p:spPr>
        <p:txBody>
          <a:bodyPr/>
          <a:lstStyle/>
          <a:p>
            <a:fld id="{2A9AA7EE-69C7-4819-B553-07D7574D4B1D}" type="slidenum">
              <a:rPr lang="da-DK" smtClean="0"/>
              <a:t>‹#›</a:t>
            </a:fld>
            <a:endParaRPr lang="da-DK"/>
          </a:p>
        </p:txBody>
      </p:sp>
    </p:spTree>
    <p:extLst>
      <p:ext uri="{BB962C8B-B14F-4D97-AF65-F5344CB8AC3E}">
        <p14:creationId xmlns:p14="http://schemas.microsoft.com/office/powerpoint/2010/main" val="1596574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da-DK"/>
          </a:p>
        </p:txBody>
      </p:sp>
      <p:sp>
        <p:nvSpPr>
          <p:cNvPr id="6" name="Slide Number Placeholder 5"/>
          <p:cNvSpPr>
            <a:spLocks noGrp="1"/>
          </p:cNvSpPr>
          <p:nvPr>
            <p:ph type="sldNum" sz="quarter" idx="12"/>
          </p:nvPr>
        </p:nvSpPr>
        <p:spPr>
          <a:xfrm>
            <a:off x="5453239" y="6369634"/>
            <a:ext cx="3520656" cy="365125"/>
          </a:xfrm>
          <a:prstGeom prst="rect">
            <a:avLst/>
          </a:prstGeom>
        </p:spPr>
        <p:txBody>
          <a:bodyPr/>
          <a:lstStyle/>
          <a:p>
            <a:fld id="{2A9AA7EE-69C7-4819-B553-07D7574D4B1D}" type="slidenum">
              <a:rPr lang="da-DK" smtClean="0"/>
              <a:t>‹#›</a:t>
            </a:fld>
            <a:endParaRPr lang="da-DK"/>
          </a:p>
        </p:txBody>
      </p:sp>
    </p:spTree>
    <p:extLst>
      <p:ext uri="{BB962C8B-B14F-4D97-AF65-F5344CB8AC3E}">
        <p14:creationId xmlns:p14="http://schemas.microsoft.com/office/powerpoint/2010/main" val="2605499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86B24E-A06A-4548-A239-1611CF4A425F}" type="datetimeFigureOut">
              <a:rPr lang="en-GB" smtClean="0"/>
              <a:t>05/11/2019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EBA5CE-F486-495E-B530-DFB3A0107163}" type="slidenum">
              <a:rPr lang="en-GB" smtClean="0"/>
              <a:t>‹#›</a:t>
            </a:fld>
            <a:endParaRPr lang="en-GB"/>
          </a:p>
        </p:txBody>
      </p:sp>
    </p:spTree>
    <p:extLst>
      <p:ext uri="{BB962C8B-B14F-4D97-AF65-F5344CB8AC3E}">
        <p14:creationId xmlns:p14="http://schemas.microsoft.com/office/powerpoint/2010/main" val="974652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de-DE"/>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de-DE"/>
          </a:p>
        </p:txBody>
      </p:sp>
      <p:sp>
        <p:nvSpPr>
          <p:cNvPr id="4" name="Rectangle 4">
            <a:extLst>
              <a:ext uri="{FF2B5EF4-FFF2-40B4-BE49-F238E27FC236}">
                <a16:creationId xmlns:a16="http://schemas.microsoft.com/office/drawing/2014/main" id="{DEC40AE5-B4B4-4825-BFE9-5313AD99E6C6}"/>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5" name="Rectangle 5">
            <a:extLst>
              <a:ext uri="{FF2B5EF4-FFF2-40B4-BE49-F238E27FC236}">
                <a16:creationId xmlns:a16="http://schemas.microsoft.com/office/drawing/2014/main" id="{2360B11C-BEAE-4EAF-9494-E3541E053A2A}"/>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6" name="Rectangle 6">
            <a:extLst>
              <a:ext uri="{FF2B5EF4-FFF2-40B4-BE49-F238E27FC236}">
                <a16:creationId xmlns:a16="http://schemas.microsoft.com/office/drawing/2014/main" id="{056F24EC-9F8F-4D15-BB1F-F29BA4207E79}"/>
              </a:ext>
            </a:extLst>
          </p:cNvPr>
          <p:cNvSpPr>
            <a:spLocks noGrp="1" noChangeArrowheads="1"/>
          </p:cNvSpPr>
          <p:nvPr>
            <p:ph type="sldNum" sz="quarter" idx="12"/>
          </p:nvPr>
        </p:nvSpPr>
        <p:spPr>
          <a:ln/>
        </p:spPr>
        <p:txBody>
          <a:bodyPr/>
          <a:lstStyle>
            <a:lvl1pPr>
              <a:defRPr/>
            </a:lvl1pPr>
          </a:lstStyle>
          <a:p>
            <a:pPr>
              <a:defRPr/>
            </a:pPr>
            <a:fld id="{916CDD2A-C3E9-4547-835E-3017003DB23E}" type="slidenum">
              <a:rPr lang="en-US" altLang="de-DE"/>
              <a:pPr>
                <a:defRPr/>
              </a:pPr>
              <a:t>‹#›</a:t>
            </a:fld>
            <a:endParaRPr lang="en-US" altLang="de-DE"/>
          </a:p>
        </p:txBody>
      </p:sp>
    </p:spTree>
    <p:extLst>
      <p:ext uri="{BB962C8B-B14F-4D97-AF65-F5344CB8AC3E}">
        <p14:creationId xmlns:p14="http://schemas.microsoft.com/office/powerpoint/2010/main" val="166652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E2A9493D-6E78-4DF7-9FF4-7421DE4F15FA}"/>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5" name="Rectangle 5">
            <a:extLst>
              <a:ext uri="{FF2B5EF4-FFF2-40B4-BE49-F238E27FC236}">
                <a16:creationId xmlns:a16="http://schemas.microsoft.com/office/drawing/2014/main" id="{F455DF53-45E3-460D-9A2F-0B28FB91ACDF}"/>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6" name="Rectangle 6">
            <a:extLst>
              <a:ext uri="{FF2B5EF4-FFF2-40B4-BE49-F238E27FC236}">
                <a16:creationId xmlns:a16="http://schemas.microsoft.com/office/drawing/2014/main" id="{F7C1E440-E519-49FB-8B33-6B4BFD6C1120}"/>
              </a:ext>
            </a:extLst>
          </p:cNvPr>
          <p:cNvSpPr>
            <a:spLocks noGrp="1" noChangeArrowheads="1"/>
          </p:cNvSpPr>
          <p:nvPr>
            <p:ph type="sldNum" sz="quarter" idx="12"/>
          </p:nvPr>
        </p:nvSpPr>
        <p:spPr>
          <a:ln/>
        </p:spPr>
        <p:txBody>
          <a:bodyPr/>
          <a:lstStyle>
            <a:lvl1pPr>
              <a:defRPr/>
            </a:lvl1pPr>
          </a:lstStyle>
          <a:p>
            <a:pPr>
              <a:defRPr/>
            </a:pPr>
            <a:fld id="{9B4BD2C8-538A-4A51-BA9D-68151545B460}" type="slidenum">
              <a:rPr lang="en-US" altLang="de-DE"/>
              <a:pPr>
                <a:defRPr/>
              </a:pPr>
              <a:t>‹#›</a:t>
            </a:fld>
            <a:endParaRPr lang="en-US" altLang="de-DE"/>
          </a:p>
        </p:txBody>
      </p:sp>
    </p:spTree>
    <p:extLst>
      <p:ext uri="{BB962C8B-B14F-4D97-AF65-F5344CB8AC3E}">
        <p14:creationId xmlns:p14="http://schemas.microsoft.com/office/powerpoint/2010/main" val="1795178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4500"/>
            </a:lvl1pPr>
          </a:lstStyle>
          <a:p>
            <a:r>
              <a:rPr lang="en-US"/>
              <a:t>Click to edit Master title style</a:t>
            </a:r>
            <a:endParaRPr lang="de-DE"/>
          </a:p>
        </p:txBody>
      </p:sp>
      <p:sp>
        <p:nvSpPr>
          <p:cNvPr id="3" name="Text Placeholder 2"/>
          <p:cNvSpPr>
            <a:spLocks noGrp="1"/>
          </p:cNvSpPr>
          <p:nvPr>
            <p:ph type="body" idx="1"/>
          </p:nvPr>
        </p:nvSpPr>
        <p:spPr>
          <a:xfrm>
            <a:off x="623888" y="4589465"/>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
        <p:nvSpPr>
          <p:cNvPr id="4" name="Rectangle 4">
            <a:extLst>
              <a:ext uri="{FF2B5EF4-FFF2-40B4-BE49-F238E27FC236}">
                <a16:creationId xmlns:a16="http://schemas.microsoft.com/office/drawing/2014/main" id="{61A40ECB-D73E-4EBB-9FE7-139F40DAF91B}"/>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5" name="Rectangle 5">
            <a:extLst>
              <a:ext uri="{FF2B5EF4-FFF2-40B4-BE49-F238E27FC236}">
                <a16:creationId xmlns:a16="http://schemas.microsoft.com/office/drawing/2014/main" id="{C0BACD32-EE3F-4A32-BC14-BD0BCFE6229B}"/>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6" name="Rectangle 6">
            <a:extLst>
              <a:ext uri="{FF2B5EF4-FFF2-40B4-BE49-F238E27FC236}">
                <a16:creationId xmlns:a16="http://schemas.microsoft.com/office/drawing/2014/main" id="{1911BE91-C3E2-4071-A5F3-0E208A3FBD84}"/>
              </a:ext>
            </a:extLst>
          </p:cNvPr>
          <p:cNvSpPr>
            <a:spLocks noGrp="1" noChangeArrowheads="1"/>
          </p:cNvSpPr>
          <p:nvPr>
            <p:ph type="sldNum" sz="quarter" idx="12"/>
          </p:nvPr>
        </p:nvSpPr>
        <p:spPr>
          <a:ln/>
        </p:spPr>
        <p:txBody>
          <a:bodyPr/>
          <a:lstStyle>
            <a:lvl1pPr>
              <a:defRPr/>
            </a:lvl1pPr>
          </a:lstStyle>
          <a:p>
            <a:pPr>
              <a:defRPr/>
            </a:pPr>
            <a:fld id="{BF0ECB16-359B-4136-ABC8-92A5DF62B8E4}" type="slidenum">
              <a:rPr lang="en-US" altLang="de-DE"/>
              <a:pPr>
                <a:defRPr/>
              </a:pPr>
              <a:t>‹#›</a:t>
            </a:fld>
            <a:endParaRPr lang="en-US" altLang="de-DE"/>
          </a:p>
        </p:txBody>
      </p:sp>
    </p:spTree>
    <p:extLst>
      <p:ext uri="{BB962C8B-B14F-4D97-AF65-F5344CB8AC3E}">
        <p14:creationId xmlns:p14="http://schemas.microsoft.com/office/powerpoint/2010/main" val="764316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457200" y="1600202"/>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2"/>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a:extLst>
              <a:ext uri="{FF2B5EF4-FFF2-40B4-BE49-F238E27FC236}">
                <a16:creationId xmlns:a16="http://schemas.microsoft.com/office/drawing/2014/main" id="{2BD292AE-93CC-4ED9-AAC4-F6813CA5FE95}"/>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6" name="Rectangle 5">
            <a:extLst>
              <a:ext uri="{FF2B5EF4-FFF2-40B4-BE49-F238E27FC236}">
                <a16:creationId xmlns:a16="http://schemas.microsoft.com/office/drawing/2014/main" id="{3B526E10-34FE-43C2-B0F7-D8582003649E}"/>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7" name="Rectangle 6">
            <a:extLst>
              <a:ext uri="{FF2B5EF4-FFF2-40B4-BE49-F238E27FC236}">
                <a16:creationId xmlns:a16="http://schemas.microsoft.com/office/drawing/2014/main" id="{07645CBC-2B5C-4AC5-A58D-570FB22FE1E8}"/>
              </a:ext>
            </a:extLst>
          </p:cNvPr>
          <p:cNvSpPr>
            <a:spLocks noGrp="1" noChangeArrowheads="1"/>
          </p:cNvSpPr>
          <p:nvPr>
            <p:ph type="sldNum" sz="quarter" idx="12"/>
          </p:nvPr>
        </p:nvSpPr>
        <p:spPr>
          <a:ln/>
        </p:spPr>
        <p:txBody>
          <a:bodyPr/>
          <a:lstStyle>
            <a:lvl1pPr>
              <a:defRPr/>
            </a:lvl1pPr>
          </a:lstStyle>
          <a:p>
            <a:pPr>
              <a:defRPr/>
            </a:pPr>
            <a:fld id="{4B08A8CB-B3A9-4606-BAF5-524DC09AA079}" type="slidenum">
              <a:rPr lang="en-US" altLang="de-DE"/>
              <a:pPr>
                <a:defRPr/>
              </a:pPr>
              <a:t>‹#›</a:t>
            </a:fld>
            <a:endParaRPr lang="en-US" altLang="de-DE"/>
          </a:p>
        </p:txBody>
      </p:sp>
    </p:spTree>
    <p:extLst>
      <p:ext uri="{BB962C8B-B14F-4D97-AF65-F5344CB8AC3E}">
        <p14:creationId xmlns:p14="http://schemas.microsoft.com/office/powerpoint/2010/main" val="2692422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7"/>
            <a:ext cx="7886700" cy="1325563"/>
          </a:xfrm>
        </p:spPr>
        <p:txBody>
          <a:bodyPr/>
          <a:lstStyle/>
          <a:p>
            <a:r>
              <a:rPr lang="en-US"/>
              <a:t>Click to edit Master title style</a:t>
            </a:r>
            <a:endParaRPr lang="de-DE"/>
          </a:p>
        </p:txBody>
      </p:sp>
      <p:sp>
        <p:nvSpPr>
          <p:cNvPr id="3" name="Text Placeholder 2"/>
          <p:cNvSpPr>
            <a:spLocks noGrp="1"/>
          </p:cNvSpPr>
          <p:nvPr>
            <p:ph type="body" idx="1"/>
          </p:nvPr>
        </p:nvSpPr>
        <p:spPr>
          <a:xfrm>
            <a:off x="630239" y="1681163"/>
            <a:ext cx="386873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a:extLst>
              <a:ext uri="{FF2B5EF4-FFF2-40B4-BE49-F238E27FC236}">
                <a16:creationId xmlns:a16="http://schemas.microsoft.com/office/drawing/2014/main" id="{E4FCD594-CFA9-4397-AF4F-CF376F614265}"/>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8" name="Rectangle 5">
            <a:extLst>
              <a:ext uri="{FF2B5EF4-FFF2-40B4-BE49-F238E27FC236}">
                <a16:creationId xmlns:a16="http://schemas.microsoft.com/office/drawing/2014/main" id="{5C08476D-71A7-43CC-8650-F87C02375443}"/>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9" name="Rectangle 6">
            <a:extLst>
              <a:ext uri="{FF2B5EF4-FFF2-40B4-BE49-F238E27FC236}">
                <a16:creationId xmlns:a16="http://schemas.microsoft.com/office/drawing/2014/main" id="{D21DDCB2-9DDB-479F-A4C7-245A11521BAC}"/>
              </a:ext>
            </a:extLst>
          </p:cNvPr>
          <p:cNvSpPr>
            <a:spLocks noGrp="1" noChangeArrowheads="1"/>
          </p:cNvSpPr>
          <p:nvPr>
            <p:ph type="sldNum" sz="quarter" idx="12"/>
          </p:nvPr>
        </p:nvSpPr>
        <p:spPr>
          <a:ln/>
        </p:spPr>
        <p:txBody>
          <a:bodyPr/>
          <a:lstStyle>
            <a:lvl1pPr>
              <a:defRPr/>
            </a:lvl1pPr>
          </a:lstStyle>
          <a:p>
            <a:pPr>
              <a:defRPr/>
            </a:pPr>
            <a:fld id="{1BA0D929-C072-4DDC-BFF4-DC23932C136E}" type="slidenum">
              <a:rPr lang="en-US" altLang="de-DE"/>
              <a:pPr>
                <a:defRPr/>
              </a:pPr>
              <a:t>‹#›</a:t>
            </a:fld>
            <a:endParaRPr lang="en-US" altLang="de-DE"/>
          </a:p>
        </p:txBody>
      </p:sp>
    </p:spTree>
    <p:extLst>
      <p:ext uri="{BB962C8B-B14F-4D97-AF65-F5344CB8AC3E}">
        <p14:creationId xmlns:p14="http://schemas.microsoft.com/office/powerpoint/2010/main" val="3134844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a:extLst>
              <a:ext uri="{FF2B5EF4-FFF2-40B4-BE49-F238E27FC236}">
                <a16:creationId xmlns:a16="http://schemas.microsoft.com/office/drawing/2014/main" id="{2E5FBF09-23A2-404F-A50B-9270D3D1A02F}"/>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4" name="Rectangle 5">
            <a:extLst>
              <a:ext uri="{FF2B5EF4-FFF2-40B4-BE49-F238E27FC236}">
                <a16:creationId xmlns:a16="http://schemas.microsoft.com/office/drawing/2014/main" id="{2C4EE569-40DC-4219-B24D-F9F14A2079B3}"/>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5" name="Rectangle 6">
            <a:extLst>
              <a:ext uri="{FF2B5EF4-FFF2-40B4-BE49-F238E27FC236}">
                <a16:creationId xmlns:a16="http://schemas.microsoft.com/office/drawing/2014/main" id="{F2F406E3-226E-402F-B14D-0990D149DDC5}"/>
              </a:ext>
            </a:extLst>
          </p:cNvPr>
          <p:cNvSpPr>
            <a:spLocks noGrp="1" noChangeArrowheads="1"/>
          </p:cNvSpPr>
          <p:nvPr>
            <p:ph type="sldNum" sz="quarter" idx="12"/>
          </p:nvPr>
        </p:nvSpPr>
        <p:spPr>
          <a:ln/>
        </p:spPr>
        <p:txBody>
          <a:bodyPr/>
          <a:lstStyle>
            <a:lvl1pPr>
              <a:defRPr/>
            </a:lvl1pPr>
          </a:lstStyle>
          <a:p>
            <a:pPr>
              <a:defRPr/>
            </a:pPr>
            <a:fld id="{6E43FF49-0D00-470E-8962-F2017183071E}" type="slidenum">
              <a:rPr lang="en-US" altLang="de-DE"/>
              <a:pPr>
                <a:defRPr/>
              </a:pPr>
              <a:t>‹#›</a:t>
            </a:fld>
            <a:endParaRPr lang="en-US" altLang="de-DE"/>
          </a:p>
        </p:txBody>
      </p:sp>
    </p:spTree>
    <p:extLst>
      <p:ext uri="{BB962C8B-B14F-4D97-AF65-F5344CB8AC3E}">
        <p14:creationId xmlns:p14="http://schemas.microsoft.com/office/powerpoint/2010/main" val="361664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rugerdefineret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2A791-F693-44F5-8379-296F88473648}"/>
              </a:ext>
            </a:extLst>
          </p:cNvPr>
          <p:cNvSpPr>
            <a:spLocks noGrp="1"/>
          </p:cNvSpPr>
          <p:nvPr>
            <p:ph type="title"/>
          </p:nvPr>
        </p:nvSpPr>
        <p:spPr/>
        <p:txBody>
          <a:bodyPr/>
          <a:lstStyle/>
          <a:p>
            <a:r>
              <a:rPr lang="da-DK"/>
              <a:t>Klik for at redigere titeltypografien i masteren</a:t>
            </a:r>
          </a:p>
        </p:txBody>
      </p:sp>
      <p:sp>
        <p:nvSpPr>
          <p:cNvPr id="3" name="Pladsholder til sidefod 2">
            <a:extLst>
              <a:ext uri="{FF2B5EF4-FFF2-40B4-BE49-F238E27FC236}">
                <a16:creationId xmlns:a16="http://schemas.microsoft.com/office/drawing/2014/main" id="{9C6E268F-1A50-4AC0-8AB0-31ACEE01B6D2}"/>
              </a:ext>
            </a:extLst>
          </p:cNvPr>
          <p:cNvSpPr>
            <a:spLocks noGrp="1"/>
          </p:cNvSpPr>
          <p:nvPr>
            <p:ph type="ftr" sz="quarter" idx="10"/>
          </p:nvPr>
        </p:nvSpPr>
        <p:spPr/>
        <p:txBody>
          <a:bodyPr/>
          <a:lstStyle/>
          <a:p>
            <a:r>
              <a:rPr lang="da-DK"/>
              <a:t>Conference/meeting, city, year</a:t>
            </a:r>
            <a:endParaRPr lang="da-DK" dirty="0"/>
          </a:p>
        </p:txBody>
      </p:sp>
    </p:spTree>
    <p:extLst>
      <p:ext uri="{BB962C8B-B14F-4D97-AF65-F5344CB8AC3E}">
        <p14:creationId xmlns:p14="http://schemas.microsoft.com/office/powerpoint/2010/main" val="3751618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2F6F718-C8C1-4E7F-99EE-07FCAC09ABBF}"/>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3" name="Rectangle 5">
            <a:extLst>
              <a:ext uri="{FF2B5EF4-FFF2-40B4-BE49-F238E27FC236}">
                <a16:creationId xmlns:a16="http://schemas.microsoft.com/office/drawing/2014/main" id="{C39D8D04-7F4C-44F2-956E-8A8C4BE7F0AC}"/>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4" name="Rectangle 6">
            <a:extLst>
              <a:ext uri="{FF2B5EF4-FFF2-40B4-BE49-F238E27FC236}">
                <a16:creationId xmlns:a16="http://schemas.microsoft.com/office/drawing/2014/main" id="{8F1BE721-EB57-4096-B083-CA44BA6CAA5A}"/>
              </a:ext>
            </a:extLst>
          </p:cNvPr>
          <p:cNvSpPr>
            <a:spLocks noGrp="1" noChangeArrowheads="1"/>
          </p:cNvSpPr>
          <p:nvPr>
            <p:ph type="sldNum" sz="quarter" idx="12"/>
          </p:nvPr>
        </p:nvSpPr>
        <p:spPr>
          <a:ln/>
        </p:spPr>
        <p:txBody>
          <a:bodyPr/>
          <a:lstStyle>
            <a:lvl1pPr>
              <a:defRPr/>
            </a:lvl1pPr>
          </a:lstStyle>
          <a:p>
            <a:pPr>
              <a:defRPr/>
            </a:pPr>
            <a:fld id="{01938986-A7C1-4D6D-8911-123933763075}" type="slidenum">
              <a:rPr lang="en-US" altLang="de-DE"/>
              <a:pPr>
                <a:defRPr/>
              </a:pPr>
              <a:t>‹#›</a:t>
            </a:fld>
            <a:endParaRPr lang="en-US" altLang="de-DE"/>
          </a:p>
        </p:txBody>
      </p:sp>
    </p:spTree>
    <p:extLst>
      <p:ext uri="{BB962C8B-B14F-4D97-AF65-F5344CB8AC3E}">
        <p14:creationId xmlns:p14="http://schemas.microsoft.com/office/powerpoint/2010/main" val="27904125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2400"/>
            </a:lvl1pPr>
          </a:lstStyle>
          <a:p>
            <a:r>
              <a:rPr lang="en-US"/>
              <a:t>Click to edit Master title style</a:t>
            </a:r>
            <a:endParaRPr lang="de-DE"/>
          </a:p>
        </p:txBody>
      </p:sp>
      <p:sp>
        <p:nvSpPr>
          <p:cNvPr id="3" name="Content Placeholder 2"/>
          <p:cNvSpPr>
            <a:spLocks noGrp="1"/>
          </p:cNvSpPr>
          <p:nvPr>
            <p:ph idx="1"/>
          </p:nvPr>
        </p:nvSpPr>
        <p:spPr>
          <a:xfrm>
            <a:off x="3887788" y="987427"/>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Rectangle 4">
            <a:extLst>
              <a:ext uri="{FF2B5EF4-FFF2-40B4-BE49-F238E27FC236}">
                <a16:creationId xmlns:a16="http://schemas.microsoft.com/office/drawing/2014/main" id="{4D98BAAB-61B8-447E-B626-AFDAF43B0643}"/>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6" name="Rectangle 5">
            <a:extLst>
              <a:ext uri="{FF2B5EF4-FFF2-40B4-BE49-F238E27FC236}">
                <a16:creationId xmlns:a16="http://schemas.microsoft.com/office/drawing/2014/main" id="{80C3331D-CCDF-4232-80DE-32C3CD0B45D6}"/>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7" name="Rectangle 6">
            <a:extLst>
              <a:ext uri="{FF2B5EF4-FFF2-40B4-BE49-F238E27FC236}">
                <a16:creationId xmlns:a16="http://schemas.microsoft.com/office/drawing/2014/main" id="{67CDF154-5B42-4098-AC74-24D9F89F383B}"/>
              </a:ext>
            </a:extLst>
          </p:cNvPr>
          <p:cNvSpPr>
            <a:spLocks noGrp="1" noChangeArrowheads="1"/>
          </p:cNvSpPr>
          <p:nvPr>
            <p:ph type="sldNum" sz="quarter" idx="12"/>
          </p:nvPr>
        </p:nvSpPr>
        <p:spPr>
          <a:ln/>
        </p:spPr>
        <p:txBody>
          <a:bodyPr/>
          <a:lstStyle>
            <a:lvl1pPr>
              <a:defRPr/>
            </a:lvl1pPr>
          </a:lstStyle>
          <a:p>
            <a:pPr>
              <a:defRPr/>
            </a:pPr>
            <a:fld id="{AD3FC13B-BEC0-4A12-BA73-9F21AD43CE5E}" type="slidenum">
              <a:rPr lang="en-US" altLang="de-DE"/>
              <a:pPr>
                <a:defRPr/>
              </a:pPr>
              <a:t>‹#›</a:t>
            </a:fld>
            <a:endParaRPr lang="en-US" altLang="de-DE"/>
          </a:p>
        </p:txBody>
      </p:sp>
    </p:spTree>
    <p:extLst>
      <p:ext uri="{BB962C8B-B14F-4D97-AF65-F5344CB8AC3E}">
        <p14:creationId xmlns:p14="http://schemas.microsoft.com/office/powerpoint/2010/main" val="5230917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2400"/>
            </a:lvl1pPr>
          </a:lstStyle>
          <a:p>
            <a:r>
              <a:rPr lang="en-US"/>
              <a:t>Click to edit Master title style</a:t>
            </a:r>
            <a:endParaRPr lang="de-DE"/>
          </a:p>
        </p:txBody>
      </p:sp>
      <p:sp>
        <p:nvSpPr>
          <p:cNvPr id="3" name="Picture Placeholder 2"/>
          <p:cNvSpPr>
            <a:spLocks noGrp="1"/>
          </p:cNvSpPr>
          <p:nvPr>
            <p:ph type="pic" idx="1"/>
          </p:nvPr>
        </p:nvSpPr>
        <p:spPr>
          <a:xfrm>
            <a:off x="3887788" y="987427"/>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de-DE" noProof="0"/>
          </a:p>
        </p:txBody>
      </p:sp>
      <p:sp>
        <p:nvSpPr>
          <p:cNvPr id="4" name="Text Placeholder 3"/>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Rectangle 4">
            <a:extLst>
              <a:ext uri="{FF2B5EF4-FFF2-40B4-BE49-F238E27FC236}">
                <a16:creationId xmlns:a16="http://schemas.microsoft.com/office/drawing/2014/main" id="{D0236B30-F002-4651-AB1C-3144CBA033A0}"/>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6" name="Rectangle 5">
            <a:extLst>
              <a:ext uri="{FF2B5EF4-FFF2-40B4-BE49-F238E27FC236}">
                <a16:creationId xmlns:a16="http://schemas.microsoft.com/office/drawing/2014/main" id="{23EEF624-AD2D-41CD-A1A3-4943A0C5ADD3}"/>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7" name="Rectangle 6">
            <a:extLst>
              <a:ext uri="{FF2B5EF4-FFF2-40B4-BE49-F238E27FC236}">
                <a16:creationId xmlns:a16="http://schemas.microsoft.com/office/drawing/2014/main" id="{9CDE799C-F999-4FF4-A8E5-3B6FA5D92B24}"/>
              </a:ext>
            </a:extLst>
          </p:cNvPr>
          <p:cNvSpPr>
            <a:spLocks noGrp="1" noChangeArrowheads="1"/>
          </p:cNvSpPr>
          <p:nvPr>
            <p:ph type="sldNum" sz="quarter" idx="12"/>
          </p:nvPr>
        </p:nvSpPr>
        <p:spPr>
          <a:ln/>
        </p:spPr>
        <p:txBody>
          <a:bodyPr/>
          <a:lstStyle>
            <a:lvl1pPr>
              <a:defRPr/>
            </a:lvl1pPr>
          </a:lstStyle>
          <a:p>
            <a:pPr>
              <a:defRPr/>
            </a:pPr>
            <a:fld id="{8A1D2F58-FC58-4185-8A9D-D79644A56C50}" type="slidenum">
              <a:rPr lang="en-US" altLang="de-DE"/>
              <a:pPr>
                <a:defRPr/>
              </a:pPr>
              <a:t>‹#›</a:t>
            </a:fld>
            <a:endParaRPr lang="en-US" altLang="de-DE"/>
          </a:p>
        </p:txBody>
      </p:sp>
    </p:spTree>
    <p:extLst>
      <p:ext uri="{BB962C8B-B14F-4D97-AF65-F5344CB8AC3E}">
        <p14:creationId xmlns:p14="http://schemas.microsoft.com/office/powerpoint/2010/main" val="9730725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8E3F858C-3A3E-4102-A187-CEE22E50B710}"/>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5" name="Rectangle 5">
            <a:extLst>
              <a:ext uri="{FF2B5EF4-FFF2-40B4-BE49-F238E27FC236}">
                <a16:creationId xmlns:a16="http://schemas.microsoft.com/office/drawing/2014/main" id="{3CD1E1DB-1C39-496B-8318-0EFFCABFB744}"/>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6" name="Rectangle 6">
            <a:extLst>
              <a:ext uri="{FF2B5EF4-FFF2-40B4-BE49-F238E27FC236}">
                <a16:creationId xmlns:a16="http://schemas.microsoft.com/office/drawing/2014/main" id="{BE929EEF-13F5-4579-B40C-B9182BD453D2}"/>
              </a:ext>
            </a:extLst>
          </p:cNvPr>
          <p:cNvSpPr>
            <a:spLocks noGrp="1" noChangeArrowheads="1"/>
          </p:cNvSpPr>
          <p:nvPr>
            <p:ph type="sldNum" sz="quarter" idx="12"/>
          </p:nvPr>
        </p:nvSpPr>
        <p:spPr>
          <a:ln/>
        </p:spPr>
        <p:txBody>
          <a:bodyPr/>
          <a:lstStyle>
            <a:lvl1pPr>
              <a:defRPr/>
            </a:lvl1pPr>
          </a:lstStyle>
          <a:p>
            <a:pPr>
              <a:defRPr/>
            </a:pPr>
            <a:fld id="{953CAC6D-B29C-41AC-859B-4465283D2553}" type="slidenum">
              <a:rPr lang="en-US" altLang="de-DE"/>
              <a:pPr>
                <a:defRPr/>
              </a:pPr>
              <a:t>‹#›</a:t>
            </a:fld>
            <a:endParaRPr lang="en-US" altLang="de-DE"/>
          </a:p>
        </p:txBody>
      </p:sp>
    </p:spTree>
    <p:extLst>
      <p:ext uri="{BB962C8B-B14F-4D97-AF65-F5344CB8AC3E}">
        <p14:creationId xmlns:p14="http://schemas.microsoft.com/office/powerpoint/2010/main" val="27023665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F70EA962-E0A2-4ED5-88C5-9B343682D29F}"/>
              </a:ext>
            </a:extLst>
          </p:cNvPr>
          <p:cNvSpPr>
            <a:spLocks noGrp="1" noChangeArrowheads="1"/>
          </p:cNvSpPr>
          <p:nvPr>
            <p:ph type="dt" sz="half" idx="10"/>
          </p:nvPr>
        </p:nvSpPr>
        <p:spPr>
          <a:ln/>
        </p:spPr>
        <p:txBody>
          <a:bodyPr/>
          <a:lstStyle>
            <a:lvl1pPr>
              <a:defRPr/>
            </a:lvl1pPr>
          </a:lstStyle>
          <a:p>
            <a:pPr>
              <a:defRPr/>
            </a:pPr>
            <a:endParaRPr lang="en-US" altLang="de-DE"/>
          </a:p>
        </p:txBody>
      </p:sp>
      <p:sp>
        <p:nvSpPr>
          <p:cNvPr id="5" name="Rectangle 5">
            <a:extLst>
              <a:ext uri="{FF2B5EF4-FFF2-40B4-BE49-F238E27FC236}">
                <a16:creationId xmlns:a16="http://schemas.microsoft.com/office/drawing/2014/main" id="{A34C089A-F489-4785-B7DB-4B7765B45966}"/>
              </a:ext>
            </a:extLst>
          </p:cNvPr>
          <p:cNvSpPr>
            <a:spLocks noGrp="1" noChangeArrowheads="1"/>
          </p:cNvSpPr>
          <p:nvPr>
            <p:ph type="ftr" sz="quarter" idx="11"/>
          </p:nvPr>
        </p:nvSpPr>
        <p:spPr>
          <a:ln/>
        </p:spPr>
        <p:txBody>
          <a:bodyPr/>
          <a:lstStyle>
            <a:lvl1pPr>
              <a:defRPr/>
            </a:lvl1pPr>
          </a:lstStyle>
          <a:p>
            <a:pPr>
              <a:defRPr/>
            </a:pPr>
            <a:endParaRPr lang="en-US" altLang="de-DE"/>
          </a:p>
        </p:txBody>
      </p:sp>
      <p:sp>
        <p:nvSpPr>
          <p:cNvPr id="6" name="Rectangle 6">
            <a:extLst>
              <a:ext uri="{FF2B5EF4-FFF2-40B4-BE49-F238E27FC236}">
                <a16:creationId xmlns:a16="http://schemas.microsoft.com/office/drawing/2014/main" id="{FFCCE592-6742-4007-A0B4-58FC5BBD0825}"/>
              </a:ext>
            </a:extLst>
          </p:cNvPr>
          <p:cNvSpPr>
            <a:spLocks noGrp="1" noChangeArrowheads="1"/>
          </p:cNvSpPr>
          <p:nvPr>
            <p:ph type="sldNum" sz="quarter" idx="12"/>
          </p:nvPr>
        </p:nvSpPr>
        <p:spPr>
          <a:ln/>
        </p:spPr>
        <p:txBody>
          <a:bodyPr/>
          <a:lstStyle>
            <a:lvl1pPr>
              <a:defRPr/>
            </a:lvl1pPr>
          </a:lstStyle>
          <a:p>
            <a:pPr>
              <a:defRPr/>
            </a:pPr>
            <a:fld id="{07CB1076-0EBD-4AC1-A607-B4C6ED09C3CD}" type="slidenum">
              <a:rPr lang="en-US" altLang="de-DE"/>
              <a:pPr>
                <a:defRPr/>
              </a:pPr>
              <a:t>‹#›</a:t>
            </a:fld>
            <a:endParaRPr lang="en-US" altLang="de-DE"/>
          </a:p>
        </p:txBody>
      </p:sp>
    </p:spTree>
    <p:extLst>
      <p:ext uri="{BB962C8B-B14F-4D97-AF65-F5344CB8AC3E}">
        <p14:creationId xmlns:p14="http://schemas.microsoft.com/office/powerpoint/2010/main" val="185893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a-DK" dirty="0" err="1"/>
              <a:t>Click</a:t>
            </a:r>
            <a:r>
              <a:rPr lang="da-DK" dirty="0"/>
              <a:t> to </a:t>
            </a:r>
            <a:r>
              <a:rPr lang="da-DK" dirty="0" err="1"/>
              <a:t>edit</a:t>
            </a:r>
            <a:r>
              <a:rPr lang="da-DK" dirty="0"/>
              <a:t> title</a:t>
            </a:r>
            <a:endParaRPr lang="en-US" dirty="0"/>
          </a:p>
        </p:txBody>
      </p:sp>
      <p:sp>
        <p:nvSpPr>
          <p:cNvPr id="3" name="Content Placeholder 2"/>
          <p:cNvSpPr>
            <a:spLocks noGrp="1"/>
          </p:cNvSpPr>
          <p:nvPr>
            <p:ph idx="1" hasCustomPrompt="1"/>
          </p:nvPr>
        </p:nvSpPr>
        <p:spPr/>
        <p:txBody>
          <a:bodyPr/>
          <a:lstStyle>
            <a:lvl1pPr>
              <a:defRPr/>
            </a:lvl1pPr>
          </a:lstStyle>
          <a:p>
            <a:pPr lvl="0"/>
            <a:r>
              <a:rPr lang="da-DK" dirty="0" err="1"/>
              <a:t>Click</a:t>
            </a:r>
            <a:r>
              <a:rPr lang="da-DK" dirty="0"/>
              <a:t> to </a:t>
            </a:r>
            <a:r>
              <a:rPr lang="da-DK" dirty="0" err="1"/>
              <a:t>edit</a:t>
            </a:r>
            <a:r>
              <a:rPr lang="da-DK" dirty="0"/>
              <a:t> text</a:t>
            </a:r>
          </a:p>
          <a:p>
            <a:pPr lvl="1"/>
            <a:r>
              <a:rPr lang="da-DK" dirty="0"/>
              <a:t>Andet niveau</a:t>
            </a:r>
          </a:p>
          <a:p>
            <a:pPr lvl="2"/>
            <a:r>
              <a:rPr lang="da-DK" dirty="0"/>
              <a:t>Tredje niveau</a:t>
            </a:r>
          </a:p>
          <a:p>
            <a:pPr lvl="3"/>
            <a:r>
              <a:rPr lang="da-DK" dirty="0"/>
              <a:t>Fjerde niveau</a:t>
            </a:r>
          </a:p>
          <a:p>
            <a:pPr lvl="4"/>
            <a:r>
              <a:rPr lang="da-DK" dirty="0"/>
              <a:t>Femte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a:p>
        </p:txBody>
      </p:sp>
      <p:sp>
        <p:nvSpPr>
          <p:cNvPr id="7" name="Pladsholder til sidefod 15">
            <a:extLst>
              <a:ext uri="{FF2B5EF4-FFF2-40B4-BE49-F238E27FC236}">
                <a16:creationId xmlns:a16="http://schemas.microsoft.com/office/drawing/2014/main" id="{8B0914E2-0320-48F6-A669-B39751322AFD}"/>
              </a:ext>
            </a:extLst>
          </p:cNvPr>
          <p:cNvSpPr>
            <a:spLocks noGrp="1"/>
          </p:cNvSpPr>
          <p:nvPr>
            <p:ph type="ftr" sz="quarter" idx="3"/>
          </p:nvPr>
        </p:nvSpPr>
        <p:spPr>
          <a:xfrm>
            <a:off x="6005063" y="6369634"/>
            <a:ext cx="3086100" cy="365125"/>
          </a:xfrm>
          <a:prstGeom prst="rect">
            <a:avLst/>
          </a:prstGeom>
        </p:spPr>
        <p:txBody>
          <a:bodyPr vert="horz" lIns="91440" tIns="45720" rIns="91440" bIns="45720" rtlCol="0" anchor="ctr"/>
          <a:lstStyle>
            <a:lvl1pPr algn="ctr">
              <a:defRPr sz="1600">
                <a:solidFill>
                  <a:schemeClr val="accent3">
                    <a:lumMod val="60000"/>
                    <a:lumOff val="40000"/>
                  </a:schemeClr>
                </a:solidFill>
              </a:defRPr>
            </a:lvl1pPr>
          </a:lstStyle>
          <a:p>
            <a:r>
              <a:rPr lang="da-DK" dirty="0"/>
              <a:t>Conference/meeting, city, </a:t>
            </a:r>
            <a:r>
              <a:rPr lang="da-DK" dirty="0" err="1"/>
              <a:t>year</a:t>
            </a:r>
            <a:endParaRPr lang="da-DK" dirty="0"/>
          </a:p>
        </p:txBody>
      </p:sp>
    </p:spTree>
    <p:extLst>
      <p:ext uri="{BB962C8B-B14F-4D97-AF65-F5344CB8AC3E}">
        <p14:creationId xmlns:p14="http://schemas.microsoft.com/office/powerpoint/2010/main" val="67467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a-DK"/>
              <a:t>Klik for at redigere titeltypografien i masteren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dirty="0"/>
          </a:p>
        </p:txBody>
      </p:sp>
      <p:sp>
        <p:nvSpPr>
          <p:cNvPr id="8" name="Text Placeholder 2">
            <a:extLst>
              <a:ext uri="{FF2B5EF4-FFF2-40B4-BE49-F238E27FC236}">
                <a16:creationId xmlns:a16="http://schemas.microsoft.com/office/drawing/2014/main" id="{6E1C304F-8A10-4DBE-8A3E-BAA0BAEE6656}"/>
              </a:ext>
            </a:extLst>
          </p:cNvPr>
          <p:cNvSpPr>
            <a:spLocks noGrp="1"/>
          </p:cNvSpPr>
          <p:nvPr>
            <p:ph type="body" idx="11"/>
          </p:nvPr>
        </p:nvSpPr>
        <p:spPr>
          <a:xfrm>
            <a:off x="776288" y="47418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Tree>
    <p:extLst>
      <p:ext uri="{BB962C8B-B14F-4D97-AF65-F5344CB8AC3E}">
        <p14:creationId xmlns:p14="http://schemas.microsoft.com/office/powerpoint/2010/main" val="4229768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da-DK"/>
          </a:p>
        </p:txBody>
      </p:sp>
      <p:sp>
        <p:nvSpPr>
          <p:cNvPr id="7" name="Slide Number Placeholder 6"/>
          <p:cNvSpPr>
            <a:spLocks noGrp="1"/>
          </p:cNvSpPr>
          <p:nvPr>
            <p:ph type="sldNum" sz="quarter" idx="12"/>
          </p:nvPr>
        </p:nvSpPr>
        <p:spPr>
          <a:xfrm>
            <a:off x="5453239" y="6369634"/>
            <a:ext cx="3520656" cy="365125"/>
          </a:xfrm>
          <a:prstGeom prst="rect">
            <a:avLst/>
          </a:prstGeom>
        </p:spPr>
        <p:txBody>
          <a:bodyPr/>
          <a:lstStyle/>
          <a:p>
            <a:fld id="{2A9AA7EE-69C7-4819-B553-07D7574D4B1D}" type="slidenum">
              <a:rPr lang="da-DK" smtClean="0"/>
              <a:t>‹#›</a:t>
            </a:fld>
            <a:endParaRPr lang="da-DK"/>
          </a:p>
        </p:txBody>
      </p:sp>
    </p:spTree>
    <p:extLst>
      <p:ext uri="{BB962C8B-B14F-4D97-AF65-F5344CB8AC3E}">
        <p14:creationId xmlns:p14="http://schemas.microsoft.com/office/powerpoint/2010/main" val="348601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Content Placeholder 3"/>
          <p:cNvSpPr>
            <a:spLocks noGrp="1"/>
          </p:cNvSpPr>
          <p:nvPr>
            <p:ph sz="half" idx="2"/>
          </p:nvPr>
        </p:nvSpPr>
        <p:spPr>
          <a:xfrm>
            <a:off x="629842" y="2505075"/>
            <a:ext cx="3868340"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Content Placeholder 5"/>
          <p:cNvSpPr>
            <a:spLocks noGrp="1"/>
          </p:cNvSpPr>
          <p:nvPr>
            <p:ph sz="quarter" idx="4"/>
          </p:nvPr>
        </p:nvSpPr>
        <p:spPr>
          <a:xfrm>
            <a:off x="4629150" y="2505075"/>
            <a:ext cx="3887391"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da-DK"/>
          </a:p>
        </p:txBody>
      </p:sp>
      <p:sp>
        <p:nvSpPr>
          <p:cNvPr id="9" name="Slide Number Placeholder 8"/>
          <p:cNvSpPr>
            <a:spLocks noGrp="1"/>
          </p:cNvSpPr>
          <p:nvPr>
            <p:ph type="sldNum" sz="quarter" idx="12"/>
          </p:nvPr>
        </p:nvSpPr>
        <p:spPr>
          <a:xfrm>
            <a:off x="5453239" y="6369634"/>
            <a:ext cx="3520656" cy="365125"/>
          </a:xfrm>
          <a:prstGeom prst="rect">
            <a:avLst/>
          </a:prstGeom>
        </p:spPr>
        <p:txBody>
          <a:bodyPr/>
          <a:lstStyle/>
          <a:p>
            <a:fld id="{2A9AA7EE-69C7-4819-B553-07D7574D4B1D}" type="slidenum">
              <a:rPr lang="da-DK" smtClean="0"/>
              <a:t>‹#›</a:t>
            </a:fld>
            <a:endParaRPr lang="da-DK"/>
          </a:p>
        </p:txBody>
      </p:sp>
    </p:spTree>
    <p:extLst>
      <p:ext uri="{BB962C8B-B14F-4D97-AF65-F5344CB8AC3E}">
        <p14:creationId xmlns:p14="http://schemas.microsoft.com/office/powerpoint/2010/main" val="150444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da-DK"/>
          </a:p>
        </p:txBody>
      </p:sp>
      <p:sp>
        <p:nvSpPr>
          <p:cNvPr id="5" name="Slide Number Placeholder 4"/>
          <p:cNvSpPr>
            <a:spLocks noGrp="1"/>
          </p:cNvSpPr>
          <p:nvPr>
            <p:ph type="sldNum" sz="quarter" idx="12"/>
          </p:nvPr>
        </p:nvSpPr>
        <p:spPr>
          <a:xfrm>
            <a:off x="5453239" y="6369634"/>
            <a:ext cx="3520656" cy="365125"/>
          </a:xfrm>
          <a:prstGeom prst="rect">
            <a:avLst/>
          </a:prstGeom>
        </p:spPr>
        <p:txBody>
          <a:bodyPr/>
          <a:lstStyle/>
          <a:p>
            <a:fld id="{2A9AA7EE-69C7-4819-B553-07D7574D4B1D}" type="slidenum">
              <a:rPr lang="da-DK" smtClean="0"/>
              <a:t>‹#›</a:t>
            </a:fld>
            <a:endParaRPr lang="da-DK"/>
          </a:p>
        </p:txBody>
      </p:sp>
    </p:spTree>
    <p:extLst>
      <p:ext uri="{BB962C8B-B14F-4D97-AF65-F5344CB8AC3E}">
        <p14:creationId xmlns:p14="http://schemas.microsoft.com/office/powerpoint/2010/main" val="956956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da-DK"/>
          </a:p>
        </p:txBody>
      </p:sp>
      <p:sp>
        <p:nvSpPr>
          <p:cNvPr id="4" name="Slide Number Placeholder 3"/>
          <p:cNvSpPr>
            <a:spLocks noGrp="1"/>
          </p:cNvSpPr>
          <p:nvPr>
            <p:ph type="sldNum" sz="quarter" idx="12"/>
          </p:nvPr>
        </p:nvSpPr>
        <p:spPr>
          <a:xfrm>
            <a:off x="5453239" y="6369634"/>
            <a:ext cx="3520656" cy="365125"/>
          </a:xfrm>
          <a:prstGeom prst="rect">
            <a:avLst/>
          </a:prstGeom>
        </p:spPr>
        <p:txBody>
          <a:bodyPr/>
          <a:lstStyle/>
          <a:p>
            <a:fld id="{2A9AA7EE-69C7-4819-B553-07D7574D4B1D}" type="slidenum">
              <a:rPr lang="da-DK" smtClean="0"/>
              <a:t>‹#›</a:t>
            </a:fld>
            <a:endParaRPr lang="da-DK"/>
          </a:p>
        </p:txBody>
      </p:sp>
    </p:spTree>
    <p:extLst>
      <p:ext uri="{BB962C8B-B14F-4D97-AF65-F5344CB8AC3E}">
        <p14:creationId xmlns:p14="http://schemas.microsoft.com/office/powerpoint/2010/main" val="2167698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a-DK"/>
              <a:t>Klik for at redigere titeltypografien i masteren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4B30905-1816-43D1-B7F8-7AAE40FD3DBF}" type="datetimeFigureOut">
              <a:rPr lang="da-DK" smtClean="0"/>
              <a:t>05-11-2019</a:t>
            </a:fld>
            <a:endParaRPr lang="da-DK"/>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da-DK"/>
          </a:p>
        </p:txBody>
      </p:sp>
      <p:sp>
        <p:nvSpPr>
          <p:cNvPr id="7" name="Slide Number Placeholder 6"/>
          <p:cNvSpPr>
            <a:spLocks noGrp="1"/>
          </p:cNvSpPr>
          <p:nvPr>
            <p:ph type="sldNum" sz="quarter" idx="12"/>
          </p:nvPr>
        </p:nvSpPr>
        <p:spPr>
          <a:xfrm>
            <a:off x="5453239" y="6369634"/>
            <a:ext cx="3520656" cy="365125"/>
          </a:xfrm>
          <a:prstGeom prst="rect">
            <a:avLst/>
          </a:prstGeom>
        </p:spPr>
        <p:txBody>
          <a:bodyPr/>
          <a:lstStyle/>
          <a:p>
            <a:fld id="{2A9AA7EE-69C7-4819-B553-07D7574D4B1D}" type="slidenum">
              <a:rPr lang="da-DK" smtClean="0"/>
              <a:t>‹#›</a:t>
            </a:fld>
            <a:endParaRPr lang="da-DK"/>
          </a:p>
        </p:txBody>
      </p:sp>
    </p:spTree>
    <p:extLst>
      <p:ext uri="{BB962C8B-B14F-4D97-AF65-F5344CB8AC3E}">
        <p14:creationId xmlns:p14="http://schemas.microsoft.com/office/powerpoint/2010/main" val="403066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5F86"/>
            </a:gs>
            <a:gs pos="95000">
              <a:srgbClr val="80AFC3"/>
            </a:gs>
            <a:gs pos="89000">
              <a:schemeClr val="bg1"/>
            </a:gs>
          </a:gsLst>
          <a:lin ang="5400000" scaled="0"/>
          <a:tileRect/>
        </a:gradFill>
        <a:effectLst/>
      </p:bgPr>
    </p:bg>
    <p:spTree>
      <p:nvGrpSpPr>
        <p:cNvPr id="1" name=""/>
        <p:cNvGrpSpPr/>
        <p:nvPr/>
      </p:nvGrpSpPr>
      <p:grpSpPr>
        <a:xfrm>
          <a:off x="0" y="0"/>
          <a:ext cx="0" cy="0"/>
          <a:chOff x="0" y="0"/>
          <a:chExt cx="0" cy="0"/>
        </a:xfrm>
      </p:grpSpPr>
      <p:pic>
        <p:nvPicPr>
          <p:cNvPr id="7" name="Billede 6">
            <a:extLst>
              <a:ext uri="{FF2B5EF4-FFF2-40B4-BE49-F238E27FC236}">
                <a16:creationId xmlns:a16="http://schemas.microsoft.com/office/drawing/2014/main" id="{49B1DC4A-EE05-4691-88E5-8A7A77E4681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457951" y="52710"/>
            <a:ext cx="2515944" cy="833982"/>
          </a:xfrm>
          <a:prstGeom prst="rect">
            <a:avLst/>
          </a:prstGeom>
        </p:spPr>
      </p:pic>
      <p:sp>
        <p:nvSpPr>
          <p:cNvPr id="2" name="Title Placeholder 1"/>
          <p:cNvSpPr>
            <a:spLocks noGrp="1"/>
          </p:cNvSpPr>
          <p:nvPr>
            <p:ph type="title"/>
          </p:nvPr>
        </p:nvSpPr>
        <p:spPr>
          <a:xfrm>
            <a:off x="85186" y="0"/>
            <a:ext cx="7462927" cy="1049606"/>
          </a:xfrm>
          <a:prstGeom prst="rect">
            <a:avLst/>
          </a:prstGeom>
        </p:spPr>
        <p:txBody>
          <a:bodyPr vert="horz" lIns="91440" tIns="45720" rIns="91440" bIns="45720" rtlCol="0" anchor="ctr">
            <a:normAutofit/>
          </a:bodyPr>
          <a:lstStyle/>
          <a:p>
            <a:r>
              <a:rPr lang="en-US" dirty="0"/>
              <a:t>S</a:t>
            </a:r>
            <a:r>
              <a:rPr lang="da-DK" dirty="0" err="1"/>
              <a:t>ection</a:t>
            </a:r>
            <a:r>
              <a:rPr lang="da-DK" dirty="0"/>
              <a:t> title:</a:t>
            </a:r>
            <a:endParaRPr lang="en-US" dirty="0"/>
          </a:p>
        </p:txBody>
      </p:sp>
      <p:sp>
        <p:nvSpPr>
          <p:cNvPr id="3" name="Text Placeholder 2"/>
          <p:cNvSpPr>
            <a:spLocks noGrp="1"/>
          </p:cNvSpPr>
          <p:nvPr>
            <p:ph type="body" idx="1"/>
          </p:nvPr>
        </p:nvSpPr>
        <p:spPr>
          <a:xfrm>
            <a:off x="316482" y="1527309"/>
            <a:ext cx="7886700" cy="4351338"/>
          </a:xfrm>
          <a:prstGeom prst="rect">
            <a:avLst/>
          </a:prstGeom>
        </p:spPr>
        <p:txBody>
          <a:bodyPr vert="horz" lIns="91440" tIns="45720" rIns="91440" bIns="45720" rtlCol="0">
            <a:norm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endParaRPr lang="en-US" dirty="0"/>
          </a:p>
        </p:txBody>
      </p:sp>
      <p:cxnSp>
        <p:nvCxnSpPr>
          <p:cNvPr id="9" name="Lige forbindelse 8">
            <a:extLst>
              <a:ext uri="{FF2B5EF4-FFF2-40B4-BE49-F238E27FC236}">
                <a16:creationId xmlns:a16="http://schemas.microsoft.com/office/drawing/2014/main" id="{AE6DCB8C-DA69-46DD-AFF8-1FDAADA067CF}"/>
              </a:ext>
            </a:extLst>
          </p:cNvPr>
          <p:cNvCxnSpPr>
            <a:cxnSpLocks/>
          </p:cNvCxnSpPr>
          <p:nvPr userDrawn="1"/>
        </p:nvCxnSpPr>
        <p:spPr>
          <a:xfrm>
            <a:off x="0" y="951809"/>
            <a:ext cx="9144000" cy="0"/>
          </a:xfrm>
          <a:prstGeom prst="line">
            <a:avLst/>
          </a:prstGeom>
          <a:ln w="12700">
            <a:solidFill>
              <a:srgbClr val="005F86">
                <a:alpha val="30000"/>
              </a:srgbClr>
            </a:solidFill>
          </a:ln>
        </p:spPr>
        <p:style>
          <a:lnRef idx="1">
            <a:schemeClr val="accent1"/>
          </a:lnRef>
          <a:fillRef idx="0">
            <a:schemeClr val="accent1"/>
          </a:fillRef>
          <a:effectRef idx="0">
            <a:schemeClr val="accent1"/>
          </a:effectRef>
          <a:fontRef idx="minor">
            <a:schemeClr val="tx1"/>
          </a:fontRef>
        </p:style>
      </p:cxnSp>
      <p:sp>
        <p:nvSpPr>
          <p:cNvPr id="11" name="Rektangel 10">
            <a:extLst>
              <a:ext uri="{FF2B5EF4-FFF2-40B4-BE49-F238E27FC236}">
                <a16:creationId xmlns:a16="http://schemas.microsoft.com/office/drawing/2014/main" id="{40A4676C-2BB8-410A-8141-F2586EDF3F2A}"/>
              </a:ext>
            </a:extLst>
          </p:cNvPr>
          <p:cNvSpPr/>
          <p:nvPr userDrawn="1"/>
        </p:nvSpPr>
        <p:spPr>
          <a:xfrm>
            <a:off x="8858250" y="960436"/>
            <a:ext cx="285750" cy="5198824"/>
          </a:xfrm>
          <a:prstGeom prst="rect">
            <a:avLst/>
          </a:prstGeom>
          <a:gradFill flip="none" rotWithShape="1">
            <a:gsLst>
              <a:gs pos="0">
                <a:schemeClr val="bg1">
                  <a:lumMod val="85000"/>
                  <a:alpha val="40000"/>
                </a:schemeClr>
              </a:gs>
              <a:gs pos="21000">
                <a:schemeClr val="bg1">
                  <a:lumMod val="85000"/>
                </a:schemeClr>
              </a:gs>
              <a:gs pos="100000">
                <a:schemeClr val="bg1">
                  <a:lumMod val="75000"/>
                  <a:alpha val="13000"/>
                </a:schemeClr>
              </a:gs>
              <a:gs pos="70000">
                <a:srgbClr val="D5D5D5"/>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Pladsholder til sidefod 15">
            <a:extLst>
              <a:ext uri="{FF2B5EF4-FFF2-40B4-BE49-F238E27FC236}">
                <a16:creationId xmlns:a16="http://schemas.microsoft.com/office/drawing/2014/main" id="{74B23E37-8321-4E89-B256-E60388F83A30}"/>
              </a:ext>
            </a:extLst>
          </p:cNvPr>
          <p:cNvSpPr>
            <a:spLocks noGrp="1"/>
          </p:cNvSpPr>
          <p:nvPr>
            <p:ph type="ftr" sz="quarter" idx="3"/>
          </p:nvPr>
        </p:nvSpPr>
        <p:spPr>
          <a:xfrm>
            <a:off x="6005063" y="6369634"/>
            <a:ext cx="3086100" cy="365125"/>
          </a:xfrm>
          <a:prstGeom prst="rect">
            <a:avLst/>
          </a:prstGeom>
        </p:spPr>
        <p:txBody>
          <a:bodyPr vert="horz" lIns="91440" tIns="45720" rIns="91440" bIns="45720" rtlCol="0" anchor="ctr"/>
          <a:lstStyle>
            <a:lvl1pPr algn="ctr">
              <a:defRPr sz="1600">
                <a:solidFill>
                  <a:schemeClr val="accent3">
                    <a:lumMod val="60000"/>
                    <a:lumOff val="40000"/>
                  </a:schemeClr>
                </a:solidFill>
              </a:defRPr>
            </a:lvl1pPr>
          </a:lstStyle>
          <a:p>
            <a:r>
              <a:rPr lang="da-DK" dirty="0"/>
              <a:t>Conference/meeting, city, </a:t>
            </a:r>
            <a:r>
              <a:rPr lang="da-DK" dirty="0" err="1"/>
              <a:t>year</a:t>
            </a:r>
            <a:endParaRPr lang="da-DK" dirty="0"/>
          </a:p>
        </p:txBody>
      </p:sp>
    </p:spTree>
    <p:extLst>
      <p:ext uri="{BB962C8B-B14F-4D97-AF65-F5344CB8AC3E}">
        <p14:creationId xmlns:p14="http://schemas.microsoft.com/office/powerpoint/2010/main" val="368516825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70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63A592-4438-4FEE-8524-B473D6B56A48}"/>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Click to edit Master title style</a:t>
            </a:r>
          </a:p>
        </p:txBody>
      </p:sp>
      <p:sp>
        <p:nvSpPr>
          <p:cNvPr id="1027" name="Rectangle 3">
            <a:extLst>
              <a:ext uri="{FF2B5EF4-FFF2-40B4-BE49-F238E27FC236}">
                <a16:creationId xmlns:a16="http://schemas.microsoft.com/office/drawing/2014/main" id="{8A0FDB75-EC42-4F41-99D7-C61EA30252BC}"/>
              </a:ext>
            </a:extLst>
          </p:cNvPr>
          <p:cNvSpPr>
            <a:spLocks noGrp="1" noChangeArrowheads="1"/>
          </p:cNvSpPr>
          <p:nvPr>
            <p:ph type="body" idx="1"/>
          </p:nvPr>
        </p:nvSpPr>
        <p:spPr bwMode="auto">
          <a:xfrm>
            <a:off x="457200" y="1600202"/>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1028" name="Rectangle 4">
            <a:extLst>
              <a:ext uri="{FF2B5EF4-FFF2-40B4-BE49-F238E27FC236}">
                <a16:creationId xmlns:a16="http://schemas.microsoft.com/office/drawing/2014/main" id="{07B9A953-FCB6-4AFD-8737-CA27AFC3894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50"/>
            </a:lvl1pPr>
          </a:lstStyle>
          <a:p>
            <a:pPr>
              <a:defRPr/>
            </a:pPr>
            <a:endParaRPr lang="en-US" altLang="de-DE"/>
          </a:p>
        </p:txBody>
      </p:sp>
      <p:sp>
        <p:nvSpPr>
          <p:cNvPr id="1029" name="Rectangle 5">
            <a:extLst>
              <a:ext uri="{FF2B5EF4-FFF2-40B4-BE49-F238E27FC236}">
                <a16:creationId xmlns:a16="http://schemas.microsoft.com/office/drawing/2014/main" id="{BF92335D-058C-411E-8C4C-00DD1DD31552}"/>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50"/>
            </a:lvl1pPr>
          </a:lstStyle>
          <a:p>
            <a:pPr>
              <a:defRPr/>
            </a:pPr>
            <a:endParaRPr lang="en-US" altLang="de-DE"/>
          </a:p>
        </p:txBody>
      </p:sp>
      <p:sp>
        <p:nvSpPr>
          <p:cNvPr id="1030" name="Rectangle 6">
            <a:extLst>
              <a:ext uri="{FF2B5EF4-FFF2-40B4-BE49-F238E27FC236}">
                <a16:creationId xmlns:a16="http://schemas.microsoft.com/office/drawing/2014/main" id="{3BC2E02A-BED5-48D5-A9DF-B33593868614}"/>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50"/>
            </a:lvl1pPr>
          </a:lstStyle>
          <a:p>
            <a:pPr>
              <a:defRPr/>
            </a:pPr>
            <a:fld id="{40EC6128-252D-42D7-808C-651B80A7D189}" type="slidenum">
              <a:rPr lang="en-US" altLang="de-DE"/>
              <a:pPr>
                <a:defRPr/>
              </a:pPr>
              <a:t>‹#›</a:t>
            </a:fld>
            <a:endParaRPr lang="en-US" altLang="de-DE"/>
          </a:p>
        </p:txBody>
      </p:sp>
    </p:spTree>
    <p:extLst>
      <p:ext uri="{BB962C8B-B14F-4D97-AF65-F5344CB8AC3E}">
        <p14:creationId xmlns:p14="http://schemas.microsoft.com/office/powerpoint/2010/main" val="133526851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3300" kern="12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panose="020B0604020202020204" pitchFamily="34" charset="0"/>
        </a:defRPr>
      </a:lvl2pPr>
      <a:lvl3pPr algn="ctr" rtl="0" eaLnBrk="0" fontAlgn="base" hangingPunct="0">
        <a:spcBef>
          <a:spcPct val="0"/>
        </a:spcBef>
        <a:spcAft>
          <a:spcPct val="0"/>
        </a:spcAft>
        <a:defRPr sz="3300">
          <a:solidFill>
            <a:schemeClr val="tx2"/>
          </a:solidFill>
          <a:latin typeface="Arial" panose="020B0604020202020204" pitchFamily="34" charset="0"/>
        </a:defRPr>
      </a:lvl3pPr>
      <a:lvl4pPr algn="ctr" rtl="0" eaLnBrk="0" fontAlgn="base" hangingPunct="0">
        <a:spcBef>
          <a:spcPct val="0"/>
        </a:spcBef>
        <a:spcAft>
          <a:spcPct val="0"/>
        </a:spcAft>
        <a:defRPr sz="3300">
          <a:solidFill>
            <a:schemeClr val="tx2"/>
          </a:solidFill>
          <a:latin typeface="Arial" panose="020B0604020202020204" pitchFamily="34" charset="0"/>
        </a:defRPr>
      </a:lvl4pPr>
      <a:lvl5pPr algn="ctr" rtl="0" eaLnBrk="0" fontAlgn="base" hangingPunct="0">
        <a:spcBef>
          <a:spcPct val="0"/>
        </a:spcBef>
        <a:spcAft>
          <a:spcPct val="0"/>
        </a:spcAft>
        <a:defRPr sz="3300">
          <a:solidFill>
            <a:schemeClr val="tx2"/>
          </a:solidFill>
          <a:latin typeface="Arial" panose="020B0604020202020204" pitchFamily="34" charset="0"/>
        </a:defRPr>
      </a:lvl5pPr>
      <a:lvl6pPr marL="342900" algn="ctr" rtl="0" fontAlgn="base">
        <a:spcBef>
          <a:spcPct val="0"/>
        </a:spcBef>
        <a:spcAft>
          <a:spcPct val="0"/>
        </a:spcAft>
        <a:defRPr sz="3300">
          <a:solidFill>
            <a:schemeClr val="tx2"/>
          </a:solidFill>
          <a:latin typeface="Arial" panose="020B0604020202020204" pitchFamily="34" charset="0"/>
        </a:defRPr>
      </a:lvl6pPr>
      <a:lvl7pPr marL="685800" algn="ctr" rtl="0" fontAlgn="base">
        <a:spcBef>
          <a:spcPct val="0"/>
        </a:spcBef>
        <a:spcAft>
          <a:spcPct val="0"/>
        </a:spcAft>
        <a:defRPr sz="3300">
          <a:solidFill>
            <a:schemeClr val="tx2"/>
          </a:solidFill>
          <a:latin typeface="Arial" panose="020B0604020202020204" pitchFamily="34" charset="0"/>
        </a:defRPr>
      </a:lvl7pPr>
      <a:lvl8pPr marL="1028700" algn="ctr" rtl="0" fontAlgn="base">
        <a:spcBef>
          <a:spcPct val="0"/>
        </a:spcBef>
        <a:spcAft>
          <a:spcPct val="0"/>
        </a:spcAft>
        <a:defRPr sz="3300">
          <a:solidFill>
            <a:schemeClr val="tx2"/>
          </a:solidFill>
          <a:latin typeface="Arial" panose="020B0604020202020204" pitchFamily="34" charset="0"/>
        </a:defRPr>
      </a:lvl8pPr>
      <a:lvl9pPr marL="1371600" algn="ctr" rtl="0" fontAlgn="base">
        <a:spcBef>
          <a:spcPct val="0"/>
        </a:spcBef>
        <a:spcAft>
          <a:spcPct val="0"/>
        </a:spcAft>
        <a:defRPr sz="3300">
          <a:solidFill>
            <a:schemeClr val="tx2"/>
          </a:solidFill>
          <a:latin typeface="Arial" panose="020B0604020202020204" pitchFamily="34" charset="0"/>
        </a:defRPr>
      </a:lvl9pPr>
    </p:titleStyle>
    <p:bodyStyle>
      <a:lvl1pPr marL="257175" indent="-257175" algn="l" rtl="0" eaLnBrk="0" fontAlgn="base" hangingPunct="0">
        <a:spcBef>
          <a:spcPct val="20000"/>
        </a:spcBef>
        <a:spcAft>
          <a:spcPct val="0"/>
        </a:spcAft>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dorthe.raben@regionh.dk" TargetMode="External"/><Relationship Id="rId2" Type="http://schemas.openxmlformats.org/officeDocument/2006/relationships/hyperlink" Target="mailto:respond.rigshospitalet@regionh.dk"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chip.dk/Studies/RESPOND/Scientific-Interest-Groups/Public-Health"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titel 1">
            <a:extLst>
              <a:ext uri="{FF2B5EF4-FFF2-40B4-BE49-F238E27FC236}">
                <a16:creationId xmlns:a16="http://schemas.microsoft.com/office/drawing/2014/main" id="{38C47BE5-D1FE-4650-8FD5-163666A1291E}"/>
              </a:ext>
            </a:extLst>
          </p:cNvPr>
          <p:cNvSpPr>
            <a:spLocks noGrp="1"/>
          </p:cNvSpPr>
          <p:nvPr>
            <p:ph type="subTitle" idx="1"/>
          </p:nvPr>
        </p:nvSpPr>
        <p:spPr>
          <a:xfrm>
            <a:off x="1143000" y="2842954"/>
            <a:ext cx="6858000" cy="1389136"/>
          </a:xfrm>
        </p:spPr>
        <p:txBody>
          <a:bodyPr>
            <a:noAutofit/>
          </a:bodyPr>
          <a:lstStyle/>
          <a:p>
            <a:r>
              <a:rPr lang="en-US" sz="2800" b="1" dirty="0">
                <a:solidFill>
                  <a:schemeClr val="bg1"/>
                </a:solidFill>
              </a:rPr>
              <a:t>A simple tool to evaluate the effectiveness of HIV care for settings with gaps in data availability</a:t>
            </a:r>
            <a:endParaRPr lang="da-DK" sz="2800" dirty="0">
              <a:solidFill>
                <a:schemeClr val="bg1"/>
              </a:solidFill>
            </a:endParaRPr>
          </a:p>
        </p:txBody>
      </p:sp>
      <p:sp>
        <p:nvSpPr>
          <p:cNvPr id="6" name="Undertitel 1">
            <a:extLst>
              <a:ext uri="{FF2B5EF4-FFF2-40B4-BE49-F238E27FC236}">
                <a16:creationId xmlns:a16="http://schemas.microsoft.com/office/drawing/2014/main" id="{8E60A27C-D10B-426C-BF9C-134F4BC60432}"/>
              </a:ext>
            </a:extLst>
          </p:cNvPr>
          <p:cNvSpPr txBox="1">
            <a:spLocks/>
          </p:cNvSpPr>
          <p:nvPr/>
        </p:nvSpPr>
        <p:spPr>
          <a:xfrm>
            <a:off x="1143000" y="4232089"/>
            <a:ext cx="6858000" cy="9724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6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da-DK" sz="4000" dirty="0"/>
          </a:p>
        </p:txBody>
      </p:sp>
      <p:sp>
        <p:nvSpPr>
          <p:cNvPr id="8" name="Undertitel 1">
            <a:extLst>
              <a:ext uri="{FF2B5EF4-FFF2-40B4-BE49-F238E27FC236}">
                <a16:creationId xmlns:a16="http://schemas.microsoft.com/office/drawing/2014/main" id="{1C609C20-B426-4789-9A5B-73F02195F623}"/>
              </a:ext>
            </a:extLst>
          </p:cNvPr>
          <p:cNvSpPr txBox="1">
            <a:spLocks/>
          </p:cNvSpPr>
          <p:nvPr/>
        </p:nvSpPr>
        <p:spPr>
          <a:xfrm>
            <a:off x="681643" y="4232090"/>
            <a:ext cx="7946967" cy="169117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6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dirty="0"/>
              <a:t>Amanda Mocroft, University College London, UK </a:t>
            </a:r>
          </a:p>
          <a:p>
            <a:r>
              <a:rPr lang="en-US" sz="1800" dirty="0"/>
              <a:t>for </a:t>
            </a:r>
            <a:r>
              <a:rPr lang="en-US" sz="1800" b="1" i="1" u="sng" dirty="0"/>
              <a:t>Dorthe Raben</a:t>
            </a:r>
            <a:r>
              <a:rPr lang="en-US" sz="1800" dirty="0"/>
              <a:t>, J </a:t>
            </a:r>
            <a:r>
              <a:rPr lang="en-US" sz="1800" dirty="0" err="1"/>
              <a:t>Trajanovska</a:t>
            </a:r>
            <a:r>
              <a:rPr lang="en-US" sz="1800" dirty="0"/>
              <a:t>, J Kowalska, A Vassilenko, N Chkhartishvili, S </a:t>
            </a:r>
            <a:r>
              <a:rPr lang="en-US" sz="1800" dirty="0" err="1"/>
              <a:t>Dragas</a:t>
            </a:r>
            <a:r>
              <a:rPr lang="en-US" sz="1800" dirty="0"/>
              <a:t>, A Harxhi, GJ Dragovic, H Garges, J Gallant, J Lundgren, A Phillips, A Pharris, Y Yazdanpanah, ML Jakobsen, A Mocroft and the International Cohort Consortium of Infectious Diseases RESPOND</a:t>
            </a:r>
            <a:endParaRPr lang="da-DK" sz="1800" dirty="0"/>
          </a:p>
        </p:txBody>
      </p:sp>
      <p:sp>
        <p:nvSpPr>
          <p:cNvPr id="9" name="Undertitel 1">
            <a:extLst>
              <a:ext uri="{FF2B5EF4-FFF2-40B4-BE49-F238E27FC236}">
                <a16:creationId xmlns:a16="http://schemas.microsoft.com/office/drawing/2014/main" id="{40D27F59-AD31-4F1F-9DD3-9F48FA979F8C}"/>
              </a:ext>
            </a:extLst>
          </p:cNvPr>
          <p:cNvSpPr txBox="1">
            <a:spLocks/>
          </p:cNvSpPr>
          <p:nvPr/>
        </p:nvSpPr>
        <p:spPr>
          <a:xfrm>
            <a:off x="3549535" y="6419654"/>
            <a:ext cx="5475317" cy="438346"/>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6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a:solidFill>
                  <a:schemeClr val="accent1">
                    <a:lumMod val="75000"/>
                  </a:schemeClr>
                </a:solidFill>
              </a:rPr>
              <a:t>17</a:t>
            </a:r>
            <a:r>
              <a:rPr lang="en-US" sz="2000" baseline="30000" dirty="0">
                <a:solidFill>
                  <a:schemeClr val="accent1">
                    <a:lumMod val="75000"/>
                  </a:schemeClr>
                </a:solidFill>
              </a:rPr>
              <a:t>th</a:t>
            </a:r>
            <a:r>
              <a:rPr lang="en-US" sz="2000" dirty="0">
                <a:solidFill>
                  <a:schemeClr val="accent1">
                    <a:lumMod val="75000"/>
                  </a:schemeClr>
                </a:solidFill>
              </a:rPr>
              <a:t> European AIDS Conference, Basel, 8 November 2019</a:t>
            </a:r>
            <a:endParaRPr lang="da-DK" sz="2000" dirty="0">
              <a:solidFill>
                <a:schemeClr val="accent1">
                  <a:lumMod val="75000"/>
                </a:schemeClr>
              </a:solidFill>
            </a:endParaRPr>
          </a:p>
        </p:txBody>
      </p:sp>
      <p:pic>
        <p:nvPicPr>
          <p:cNvPr id="4" name="Picture 3" descr="A picture containing clipart&#10;&#10;Description automatically generated">
            <a:extLst>
              <a:ext uri="{FF2B5EF4-FFF2-40B4-BE49-F238E27FC236}">
                <a16:creationId xmlns:a16="http://schemas.microsoft.com/office/drawing/2014/main" id="{48794F5F-D438-4D29-BF80-7EB69E8C7B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2469"/>
            <a:ext cx="2141265" cy="628105"/>
          </a:xfrm>
          <a:prstGeom prst="rect">
            <a:avLst/>
          </a:prstGeom>
        </p:spPr>
      </p:pic>
    </p:spTree>
    <p:extLst>
      <p:ext uri="{BB962C8B-B14F-4D97-AF65-F5344CB8AC3E}">
        <p14:creationId xmlns:p14="http://schemas.microsoft.com/office/powerpoint/2010/main" val="13334085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1248730869"/>
              </p:ext>
            </p:extLst>
          </p:nvPr>
        </p:nvGraphicFramePr>
        <p:xfrm>
          <a:off x="620203" y="987229"/>
          <a:ext cx="7963856" cy="5111354"/>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rot="16200000">
            <a:off x="-1337440" y="3204145"/>
            <a:ext cx="3449783" cy="300082"/>
          </a:xfrm>
          <a:prstGeom prst="rect">
            <a:avLst/>
          </a:prstGeom>
          <a:noFill/>
        </p:spPr>
        <p:txBody>
          <a:bodyPr wrap="square" rtlCol="0">
            <a:spAutoFit/>
          </a:bodyPr>
          <a:lstStyle/>
          <a:p>
            <a:r>
              <a:rPr lang="en-GB" sz="1350" dirty="0"/>
              <a:t>Percentage (95% confidence intervals)</a:t>
            </a:r>
          </a:p>
        </p:txBody>
      </p:sp>
      <p:sp>
        <p:nvSpPr>
          <p:cNvPr id="8" name="Title 1">
            <a:extLst>
              <a:ext uri="{FF2B5EF4-FFF2-40B4-BE49-F238E27FC236}">
                <a16:creationId xmlns:a16="http://schemas.microsoft.com/office/drawing/2014/main" id="{49B26EA0-6B59-4916-BF1F-C39CBC0F8832}"/>
              </a:ext>
            </a:extLst>
          </p:cNvPr>
          <p:cNvSpPr txBox="1">
            <a:spLocks/>
          </p:cNvSpPr>
          <p:nvPr/>
        </p:nvSpPr>
        <p:spPr>
          <a:xfrm>
            <a:off x="118437" y="61148"/>
            <a:ext cx="7462927" cy="6982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800" dirty="0"/>
              <a:t>Continuum of care 2017 (at last visit)</a:t>
            </a:r>
          </a:p>
        </p:txBody>
      </p:sp>
    </p:spTree>
    <p:extLst>
      <p:ext uri="{BB962C8B-B14F-4D97-AF65-F5344CB8AC3E}">
        <p14:creationId xmlns:p14="http://schemas.microsoft.com/office/powerpoint/2010/main" val="1709324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C88AC-2A99-4333-B2C0-BBC091AFEB5B}"/>
              </a:ext>
            </a:extLst>
          </p:cNvPr>
          <p:cNvSpPr>
            <a:spLocks noGrp="1"/>
          </p:cNvSpPr>
          <p:nvPr>
            <p:ph type="title"/>
          </p:nvPr>
        </p:nvSpPr>
        <p:spPr/>
        <p:txBody>
          <a:bodyPr>
            <a:noAutofit/>
          </a:bodyPr>
          <a:lstStyle/>
          <a:p>
            <a:r>
              <a:rPr lang="da-DK" sz="2800" dirty="0"/>
              <a:t>Sampling methods: </a:t>
            </a:r>
            <a:br>
              <a:rPr lang="da-DK" sz="2800" dirty="0"/>
            </a:br>
            <a:r>
              <a:rPr lang="da-DK" sz="2800" dirty="0"/>
              <a:t>How to choose a sample?</a:t>
            </a:r>
          </a:p>
        </p:txBody>
      </p:sp>
      <p:sp>
        <p:nvSpPr>
          <p:cNvPr id="3" name="Pladsholder til indhold 2">
            <a:extLst>
              <a:ext uri="{FF2B5EF4-FFF2-40B4-BE49-F238E27FC236}">
                <a16:creationId xmlns:a16="http://schemas.microsoft.com/office/drawing/2014/main" id="{F230C0D2-75FC-44AD-89EE-DE2F1B43487F}"/>
              </a:ext>
            </a:extLst>
          </p:cNvPr>
          <p:cNvSpPr>
            <a:spLocks noGrp="1"/>
          </p:cNvSpPr>
          <p:nvPr>
            <p:ph idx="1"/>
          </p:nvPr>
        </p:nvSpPr>
        <p:spPr>
          <a:xfrm>
            <a:off x="158540" y="1144924"/>
            <a:ext cx="7886700" cy="4351338"/>
          </a:xfrm>
        </p:spPr>
        <p:txBody>
          <a:bodyPr>
            <a:normAutofit/>
          </a:bodyPr>
          <a:lstStyle/>
          <a:p>
            <a:pPr marL="0" indent="0">
              <a:buNone/>
            </a:pPr>
            <a:r>
              <a:rPr lang="en-US" dirty="0"/>
              <a:t>Possible methods:</a:t>
            </a:r>
          </a:p>
          <a:p>
            <a:pPr marL="514350" indent="-514350">
              <a:buFont typeface="Arial" panose="020B0604020202020204" pitchFamily="34" charset="0"/>
              <a:buAutoNum type="arabicPeriod"/>
            </a:pPr>
            <a:r>
              <a:rPr lang="en-US" dirty="0"/>
              <a:t>Different random samples (</a:t>
            </a:r>
            <a:r>
              <a:rPr lang="en-US" dirty="0" err="1"/>
              <a:t>ie</a:t>
            </a:r>
            <a:r>
              <a:rPr lang="en-US" dirty="0"/>
              <a:t> 5%, born in January)</a:t>
            </a:r>
          </a:p>
          <a:p>
            <a:pPr marL="514350" indent="-514350">
              <a:buFont typeface="Arial" panose="020B0604020202020204" pitchFamily="34" charset="0"/>
              <a:buAutoNum type="arabicPeriod"/>
            </a:pPr>
            <a:r>
              <a:rPr lang="en-US" dirty="0"/>
              <a:t>Bootstrapping techniques</a:t>
            </a:r>
            <a:r>
              <a:rPr lang="en-US" baseline="30000" dirty="0"/>
              <a:t>1</a:t>
            </a:r>
            <a:r>
              <a:rPr lang="en-US" dirty="0"/>
              <a:t> using 500 or 1000 repetitions to identify 2.5 and 97.5 percentiles for the percentage on ART/VS</a:t>
            </a:r>
          </a:p>
          <a:p>
            <a:pPr marL="514350" indent="-514350">
              <a:buFont typeface="Arial" panose="020B0604020202020204" pitchFamily="34" charset="0"/>
              <a:buAutoNum type="arabicPeriod"/>
            </a:pPr>
            <a:r>
              <a:rPr lang="en-US" dirty="0"/>
              <a:t>Application of WHO HIV drug resistance (HIVDR) Early Warning Indicators (EWI) – sampling</a:t>
            </a:r>
            <a:r>
              <a:rPr lang="en-US" baseline="30000" dirty="0"/>
              <a:t>2</a:t>
            </a:r>
            <a:r>
              <a:rPr lang="en-US" dirty="0"/>
              <a:t> </a:t>
            </a:r>
          </a:p>
          <a:p>
            <a:pPr marL="514350" indent="-514350">
              <a:buFont typeface="Arial" panose="020B0604020202020204" pitchFamily="34" charset="0"/>
              <a:buAutoNum type="arabicPeriod"/>
            </a:pPr>
            <a:endParaRPr lang="en-US" dirty="0"/>
          </a:p>
          <a:p>
            <a:pPr marL="0" indent="0">
              <a:buNone/>
            </a:pPr>
            <a:endParaRPr lang="da-DK" dirty="0"/>
          </a:p>
          <a:p>
            <a:pPr marL="0" indent="0">
              <a:buNone/>
            </a:pPr>
            <a:endParaRPr lang="da-DK" dirty="0"/>
          </a:p>
          <a:p>
            <a:endParaRPr lang="da-DK" dirty="0"/>
          </a:p>
        </p:txBody>
      </p:sp>
      <p:sp>
        <p:nvSpPr>
          <p:cNvPr id="4" name="TextBox 3">
            <a:extLst>
              <a:ext uri="{FF2B5EF4-FFF2-40B4-BE49-F238E27FC236}">
                <a16:creationId xmlns:a16="http://schemas.microsoft.com/office/drawing/2014/main" id="{82849C08-33BC-49FD-8723-5DAD5EFEB66E}"/>
              </a:ext>
            </a:extLst>
          </p:cNvPr>
          <p:cNvSpPr txBox="1"/>
          <p:nvPr/>
        </p:nvSpPr>
        <p:spPr>
          <a:xfrm>
            <a:off x="0" y="6146128"/>
            <a:ext cx="8877993" cy="646331"/>
          </a:xfrm>
          <a:prstGeom prst="rect">
            <a:avLst/>
          </a:prstGeom>
          <a:noFill/>
        </p:spPr>
        <p:txBody>
          <a:bodyPr wrap="square" rtlCol="0">
            <a:spAutoFit/>
          </a:bodyPr>
          <a:lstStyle/>
          <a:p>
            <a:r>
              <a:rPr lang="en-GB" sz="1200" baseline="30000" dirty="0"/>
              <a:t>1</a:t>
            </a:r>
            <a:r>
              <a:rPr lang="en-US" sz="1200" dirty="0"/>
              <a:t>Bootstrapping is a resampling technique used to obtain estimates of summary statistics using random sampling with replacement</a:t>
            </a:r>
          </a:p>
          <a:p>
            <a:r>
              <a:rPr lang="en-US" sz="1200" baseline="30000" dirty="0"/>
              <a:t>2</a:t>
            </a:r>
            <a:r>
              <a:rPr lang="en-US" sz="1200" dirty="0"/>
              <a:t>WHO consolidated guidelines on person-</a:t>
            </a:r>
            <a:r>
              <a:rPr lang="en-US" sz="1200" dirty="0" err="1"/>
              <a:t>centred</a:t>
            </a:r>
            <a:r>
              <a:rPr lang="en-US" sz="1200" dirty="0"/>
              <a:t> HIV patient monitoring and vase surveillance annex 2.4.6</a:t>
            </a:r>
            <a:endParaRPr lang="en-GB" sz="1200" dirty="0"/>
          </a:p>
        </p:txBody>
      </p:sp>
    </p:spTree>
    <p:extLst>
      <p:ext uri="{BB962C8B-B14F-4D97-AF65-F5344CB8AC3E}">
        <p14:creationId xmlns:p14="http://schemas.microsoft.com/office/powerpoint/2010/main" val="754556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7EC42CB-D4C4-4AD3-8968-BB9F99C497F2}"/>
              </a:ext>
            </a:extLst>
          </p:cNvPr>
          <p:cNvSpPr txBox="1">
            <a:spLocks/>
          </p:cNvSpPr>
          <p:nvPr/>
        </p:nvSpPr>
        <p:spPr>
          <a:xfrm>
            <a:off x="111095" y="139265"/>
            <a:ext cx="7929318" cy="71469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600" dirty="0"/>
              <a:t>1.  Different random samples in one </a:t>
            </a:r>
            <a:r>
              <a:rPr lang="en-GB" sz="2600" dirty="0" err="1"/>
              <a:t>center</a:t>
            </a:r>
            <a:endParaRPr lang="en-GB" sz="2600" dirty="0"/>
          </a:p>
        </p:txBody>
      </p:sp>
      <p:graphicFrame>
        <p:nvGraphicFramePr>
          <p:cNvPr id="9" name="Chart 8">
            <a:extLst>
              <a:ext uri="{FF2B5EF4-FFF2-40B4-BE49-F238E27FC236}">
                <a16:creationId xmlns:a16="http://schemas.microsoft.com/office/drawing/2014/main" id="{DCA784CC-5913-4CF7-9384-DB624953F719}"/>
              </a:ext>
            </a:extLst>
          </p:cNvPr>
          <p:cNvGraphicFramePr/>
          <p:nvPr>
            <p:extLst>
              <p:ext uri="{D42A27DB-BD31-4B8C-83A1-F6EECF244321}">
                <p14:modId xmlns:p14="http://schemas.microsoft.com/office/powerpoint/2010/main" val="361337927"/>
              </p:ext>
            </p:extLst>
          </p:nvPr>
        </p:nvGraphicFramePr>
        <p:xfrm>
          <a:off x="370490" y="1064172"/>
          <a:ext cx="6124757" cy="5404951"/>
        </p:xfrm>
        <a:graphic>
          <a:graphicData uri="http://schemas.openxmlformats.org/drawingml/2006/chart">
            <c:chart xmlns:c="http://schemas.openxmlformats.org/drawingml/2006/chart" xmlns:r="http://schemas.openxmlformats.org/officeDocument/2006/relationships" r:id="rId2"/>
          </a:graphicData>
        </a:graphic>
      </p:graphicFrame>
      <p:cxnSp>
        <p:nvCxnSpPr>
          <p:cNvPr id="11" name="Straight Connector 10">
            <a:extLst>
              <a:ext uri="{FF2B5EF4-FFF2-40B4-BE49-F238E27FC236}">
                <a16:creationId xmlns:a16="http://schemas.microsoft.com/office/drawing/2014/main" id="{04959AD2-E5D1-489A-BBB5-2FBFE9CCB5CF}"/>
              </a:ext>
            </a:extLst>
          </p:cNvPr>
          <p:cNvCxnSpPr/>
          <p:nvPr/>
        </p:nvCxnSpPr>
        <p:spPr>
          <a:xfrm>
            <a:off x="3507826" y="1269271"/>
            <a:ext cx="993227" cy="0"/>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12" name="Straight Connector 11">
            <a:extLst>
              <a:ext uri="{FF2B5EF4-FFF2-40B4-BE49-F238E27FC236}">
                <a16:creationId xmlns:a16="http://schemas.microsoft.com/office/drawing/2014/main" id="{22CC8C43-BCD0-46DE-BFA8-A39ECCD83A83}"/>
              </a:ext>
            </a:extLst>
          </p:cNvPr>
          <p:cNvCxnSpPr/>
          <p:nvPr/>
        </p:nvCxnSpPr>
        <p:spPr>
          <a:xfrm>
            <a:off x="3507827" y="1507055"/>
            <a:ext cx="993227" cy="0"/>
          </a:xfrm>
          <a:prstGeom prst="line">
            <a:avLst/>
          </a:prstGeom>
          <a:ln w="38100">
            <a:solidFill>
              <a:srgbClr val="FDD16B"/>
            </a:solidFill>
          </a:ln>
        </p:spPr>
        <p:style>
          <a:lnRef idx="1">
            <a:schemeClr val="accent2"/>
          </a:lnRef>
          <a:fillRef idx="0">
            <a:schemeClr val="accent2"/>
          </a:fillRef>
          <a:effectRef idx="0">
            <a:schemeClr val="accent2"/>
          </a:effectRef>
          <a:fontRef idx="minor">
            <a:schemeClr val="tx1"/>
          </a:fontRef>
        </p:style>
      </p:cxnSp>
      <p:sp>
        <p:nvSpPr>
          <p:cNvPr id="13" name="TextBox 12">
            <a:extLst>
              <a:ext uri="{FF2B5EF4-FFF2-40B4-BE49-F238E27FC236}">
                <a16:creationId xmlns:a16="http://schemas.microsoft.com/office/drawing/2014/main" id="{587FAA87-D223-4266-8B82-A357D01D5A38}"/>
              </a:ext>
            </a:extLst>
          </p:cNvPr>
          <p:cNvSpPr txBox="1"/>
          <p:nvPr/>
        </p:nvSpPr>
        <p:spPr>
          <a:xfrm>
            <a:off x="6495247" y="1908954"/>
            <a:ext cx="2708574" cy="2123658"/>
          </a:xfrm>
          <a:prstGeom prst="rect">
            <a:avLst/>
          </a:prstGeom>
          <a:noFill/>
        </p:spPr>
        <p:txBody>
          <a:bodyPr wrap="square" rtlCol="0">
            <a:spAutoFit/>
          </a:bodyPr>
          <a:lstStyle/>
          <a:p>
            <a:r>
              <a:rPr lang="en-GB" sz="1200" dirty="0"/>
              <a:t>Sample</a:t>
            </a:r>
          </a:p>
          <a:p>
            <a:pPr marL="228600" indent="-228600">
              <a:buAutoNum type="arabicPlain"/>
            </a:pPr>
            <a:r>
              <a:rPr lang="en-GB" sz="1200" dirty="0"/>
              <a:t>5% random sample</a:t>
            </a:r>
          </a:p>
          <a:p>
            <a:pPr marL="228600" indent="-228600">
              <a:buAutoNum type="arabicPlain"/>
            </a:pPr>
            <a:r>
              <a:rPr lang="en-GB" sz="1200" dirty="0"/>
              <a:t>10% random sample</a:t>
            </a:r>
          </a:p>
          <a:p>
            <a:pPr marL="228600" indent="-228600">
              <a:buAutoNum type="arabicPlain"/>
            </a:pPr>
            <a:r>
              <a:rPr lang="en-GB" sz="1200" dirty="0"/>
              <a:t>20% random sample</a:t>
            </a:r>
          </a:p>
          <a:p>
            <a:pPr marL="228600" indent="-228600">
              <a:buAutoNum type="arabicPlain"/>
            </a:pPr>
            <a:r>
              <a:rPr lang="en-GB" sz="1200" dirty="0"/>
              <a:t>25% random sample</a:t>
            </a:r>
          </a:p>
          <a:p>
            <a:pPr marL="228600" indent="-228600">
              <a:buAutoNum type="arabicPlain"/>
            </a:pPr>
            <a:r>
              <a:rPr lang="en-GB" sz="1200" dirty="0"/>
              <a:t>50% random sample</a:t>
            </a:r>
          </a:p>
          <a:p>
            <a:pPr marL="228600" indent="-228600">
              <a:buAutoNum type="arabicPlain"/>
            </a:pPr>
            <a:r>
              <a:rPr lang="en-GB" sz="1200" dirty="0"/>
              <a:t>Born first week of each month</a:t>
            </a:r>
          </a:p>
          <a:p>
            <a:pPr marL="228600" indent="-228600">
              <a:buAutoNum type="arabicPlain"/>
            </a:pPr>
            <a:r>
              <a:rPr lang="en-GB" sz="1200" dirty="0"/>
              <a:t>Born 5,10,15,20,25,30 of month</a:t>
            </a:r>
          </a:p>
          <a:p>
            <a:pPr marL="228600" indent="-228600">
              <a:buAutoNum type="arabicPlain"/>
            </a:pPr>
            <a:r>
              <a:rPr lang="en-GB" sz="1200" dirty="0"/>
              <a:t>Born in Jan</a:t>
            </a:r>
          </a:p>
          <a:p>
            <a:pPr marL="228600" indent="-228600">
              <a:buAutoNum type="arabicPlain"/>
            </a:pPr>
            <a:r>
              <a:rPr lang="en-GB" sz="1200" dirty="0"/>
              <a:t>Born in Jan/June</a:t>
            </a:r>
          </a:p>
          <a:p>
            <a:pPr marL="228600" indent="-228600">
              <a:buAutoNum type="arabicPlain"/>
            </a:pPr>
            <a:r>
              <a:rPr lang="en-GB" sz="1200" dirty="0"/>
              <a:t>Born in Jan/April/July/Oct</a:t>
            </a:r>
          </a:p>
        </p:txBody>
      </p:sp>
      <p:sp>
        <p:nvSpPr>
          <p:cNvPr id="2" name="TextBox 1">
            <a:extLst>
              <a:ext uri="{FF2B5EF4-FFF2-40B4-BE49-F238E27FC236}">
                <a16:creationId xmlns:a16="http://schemas.microsoft.com/office/drawing/2014/main" id="{17BDFA8D-D583-4B63-97D1-5CB109733E6F}"/>
              </a:ext>
            </a:extLst>
          </p:cNvPr>
          <p:cNvSpPr txBox="1"/>
          <p:nvPr/>
        </p:nvSpPr>
        <p:spPr>
          <a:xfrm>
            <a:off x="3345900" y="5839166"/>
            <a:ext cx="2384277" cy="369332"/>
          </a:xfrm>
          <a:prstGeom prst="rect">
            <a:avLst/>
          </a:prstGeom>
          <a:noFill/>
        </p:spPr>
        <p:txBody>
          <a:bodyPr wrap="square" rtlCol="0">
            <a:spAutoFit/>
          </a:bodyPr>
          <a:lstStyle/>
          <a:p>
            <a:r>
              <a:rPr lang="en-GB" dirty="0"/>
              <a:t>Sample</a:t>
            </a:r>
          </a:p>
        </p:txBody>
      </p:sp>
    </p:spTree>
    <p:extLst>
      <p:ext uri="{BB962C8B-B14F-4D97-AF65-F5344CB8AC3E}">
        <p14:creationId xmlns:p14="http://schemas.microsoft.com/office/powerpoint/2010/main" val="164356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E9260-72C3-4F81-BF31-0B6C8E134936}"/>
              </a:ext>
            </a:extLst>
          </p:cNvPr>
          <p:cNvSpPr>
            <a:spLocks noGrp="1"/>
          </p:cNvSpPr>
          <p:nvPr>
            <p:ph type="title"/>
          </p:nvPr>
        </p:nvSpPr>
        <p:spPr>
          <a:xfrm>
            <a:off x="935944" y="4955228"/>
            <a:ext cx="3237042" cy="763458"/>
          </a:xfrm>
        </p:spPr>
        <p:txBody>
          <a:bodyPr>
            <a:normAutofit/>
          </a:bodyPr>
          <a:lstStyle/>
          <a:p>
            <a:r>
              <a:rPr lang="en-GB" sz="1400" dirty="0"/>
              <a:t>A: sample size 50; 1,000 repetitions </a:t>
            </a:r>
          </a:p>
        </p:txBody>
      </p:sp>
      <p:graphicFrame>
        <p:nvGraphicFramePr>
          <p:cNvPr id="5" name="Chart 4">
            <a:extLst>
              <a:ext uri="{FF2B5EF4-FFF2-40B4-BE49-F238E27FC236}">
                <a16:creationId xmlns:a16="http://schemas.microsoft.com/office/drawing/2014/main" id="{B40B21D9-4AA9-4036-B5D0-DB88EA622C0E}"/>
              </a:ext>
            </a:extLst>
          </p:cNvPr>
          <p:cNvGraphicFramePr/>
          <p:nvPr>
            <p:extLst>
              <p:ext uri="{D42A27DB-BD31-4B8C-83A1-F6EECF244321}">
                <p14:modId xmlns:p14="http://schemas.microsoft.com/office/powerpoint/2010/main" val="1914557104"/>
              </p:ext>
            </p:extLst>
          </p:nvPr>
        </p:nvGraphicFramePr>
        <p:xfrm>
          <a:off x="490080" y="1256466"/>
          <a:ext cx="3928245" cy="3427153"/>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Straight Connector 6">
            <a:extLst>
              <a:ext uri="{FF2B5EF4-FFF2-40B4-BE49-F238E27FC236}">
                <a16:creationId xmlns:a16="http://schemas.microsoft.com/office/drawing/2014/main" id="{79902FAD-6F7B-4D1A-93D5-C5C45B7DD396}"/>
              </a:ext>
            </a:extLst>
          </p:cNvPr>
          <p:cNvCxnSpPr>
            <a:cxnSpLocks/>
          </p:cNvCxnSpPr>
          <p:nvPr/>
        </p:nvCxnSpPr>
        <p:spPr>
          <a:xfrm flipV="1">
            <a:off x="2430162" y="6565559"/>
            <a:ext cx="659027"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3276B45-71C4-4F5C-AFBF-8B7C3E1302E5}"/>
              </a:ext>
            </a:extLst>
          </p:cNvPr>
          <p:cNvCxnSpPr/>
          <p:nvPr/>
        </p:nvCxnSpPr>
        <p:spPr>
          <a:xfrm>
            <a:off x="2421924" y="6441992"/>
            <a:ext cx="0" cy="2471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65F536A-03CC-4D94-89BB-702496F366ED}"/>
              </a:ext>
            </a:extLst>
          </p:cNvPr>
          <p:cNvCxnSpPr/>
          <p:nvPr/>
        </p:nvCxnSpPr>
        <p:spPr>
          <a:xfrm>
            <a:off x="3101545" y="6454346"/>
            <a:ext cx="0" cy="2471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3BE0D58-AA37-4823-8634-82BB0B9D1D99}"/>
              </a:ext>
            </a:extLst>
          </p:cNvPr>
          <p:cNvSpPr txBox="1"/>
          <p:nvPr/>
        </p:nvSpPr>
        <p:spPr>
          <a:xfrm>
            <a:off x="3212756" y="6411670"/>
            <a:ext cx="5231023" cy="307777"/>
          </a:xfrm>
          <a:prstGeom prst="rect">
            <a:avLst/>
          </a:prstGeom>
          <a:noFill/>
        </p:spPr>
        <p:txBody>
          <a:bodyPr wrap="square" rtlCol="0">
            <a:spAutoFit/>
          </a:bodyPr>
          <a:lstStyle/>
          <a:p>
            <a:r>
              <a:rPr lang="en-GB" sz="1400" dirty="0"/>
              <a:t>2.5 and 97.5 percentiles from </a:t>
            </a:r>
            <a:r>
              <a:rPr lang="en-GB" sz="1400" dirty="0" err="1"/>
              <a:t>boostrapping</a:t>
            </a:r>
            <a:r>
              <a:rPr lang="en-GB" sz="1400" dirty="0"/>
              <a:t> samples</a:t>
            </a:r>
          </a:p>
        </p:txBody>
      </p:sp>
      <p:sp>
        <p:nvSpPr>
          <p:cNvPr id="13" name="TextBox 12">
            <a:extLst>
              <a:ext uri="{FF2B5EF4-FFF2-40B4-BE49-F238E27FC236}">
                <a16:creationId xmlns:a16="http://schemas.microsoft.com/office/drawing/2014/main" id="{AEE4C84A-778E-48F7-B05C-4187447354BA}"/>
              </a:ext>
            </a:extLst>
          </p:cNvPr>
          <p:cNvSpPr txBox="1"/>
          <p:nvPr/>
        </p:nvSpPr>
        <p:spPr>
          <a:xfrm>
            <a:off x="2082821" y="4587709"/>
            <a:ext cx="1878227" cy="338554"/>
          </a:xfrm>
          <a:prstGeom prst="rect">
            <a:avLst/>
          </a:prstGeom>
          <a:noFill/>
        </p:spPr>
        <p:txBody>
          <a:bodyPr wrap="square" rtlCol="0">
            <a:spAutoFit/>
          </a:bodyPr>
          <a:lstStyle/>
          <a:p>
            <a:r>
              <a:rPr lang="en-GB" sz="1600" dirty="0"/>
              <a:t>Centre</a:t>
            </a:r>
          </a:p>
        </p:txBody>
      </p:sp>
      <p:sp>
        <p:nvSpPr>
          <p:cNvPr id="14" name="TextBox 13">
            <a:extLst>
              <a:ext uri="{FF2B5EF4-FFF2-40B4-BE49-F238E27FC236}">
                <a16:creationId xmlns:a16="http://schemas.microsoft.com/office/drawing/2014/main" id="{FECBDBA4-AC5B-4DA7-A179-7D142064F4D1}"/>
              </a:ext>
            </a:extLst>
          </p:cNvPr>
          <p:cNvSpPr txBox="1"/>
          <p:nvPr/>
        </p:nvSpPr>
        <p:spPr>
          <a:xfrm rot="16200000">
            <a:off x="-415364" y="2719885"/>
            <a:ext cx="1472334" cy="338554"/>
          </a:xfrm>
          <a:prstGeom prst="rect">
            <a:avLst/>
          </a:prstGeom>
          <a:noFill/>
        </p:spPr>
        <p:txBody>
          <a:bodyPr wrap="square" rtlCol="0">
            <a:spAutoFit/>
          </a:bodyPr>
          <a:lstStyle/>
          <a:p>
            <a:r>
              <a:rPr lang="en-GB" sz="1600" dirty="0"/>
              <a:t>Percentage</a:t>
            </a:r>
            <a:endParaRPr lang="en-GB" sz="1350" dirty="0"/>
          </a:p>
        </p:txBody>
      </p:sp>
      <p:sp>
        <p:nvSpPr>
          <p:cNvPr id="10" name="Title 3">
            <a:extLst>
              <a:ext uri="{FF2B5EF4-FFF2-40B4-BE49-F238E27FC236}">
                <a16:creationId xmlns:a16="http://schemas.microsoft.com/office/drawing/2014/main" id="{C1DDEAE3-9D2C-4631-8A5F-376B05007B98}"/>
              </a:ext>
            </a:extLst>
          </p:cNvPr>
          <p:cNvSpPr txBox="1">
            <a:spLocks/>
          </p:cNvSpPr>
          <p:nvPr/>
        </p:nvSpPr>
        <p:spPr>
          <a:xfrm>
            <a:off x="85186" y="0"/>
            <a:ext cx="7462927" cy="10496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2.  Bootstrapping</a:t>
            </a:r>
          </a:p>
        </p:txBody>
      </p:sp>
      <p:graphicFrame>
        <p:nvGraphicFramePr>
          <p:cNvPr id="15" name="Chart 14">
            <a:extLst>
              <a:ext uri="{FF2B5EF4-FFF2-40B4-BE49-F238E27FC236}">
                <a16:creationId xmlns:a16="http://schemas.microsoft.com/office/drawing/2014/main" id="{E00CED0A-6002-4D8E-98EA-A84C1872AC5F}"/>
              </a:ext>
            </a:extLst>
          </p:cNvPr>
          <p:cNvGraphicFramePr/>
          <p:nvPr>
            <p:extLst>
              <p:ext uri="{D42A27DB-BD31-4B8C-83A1-F6EECF244321}">
                <p14:modId xmlns:p14="http://schemas.microsoft.com/office/powerpoint/2010/main" val="1519414041"/>
              </p:ext>
            </p:extLst>
          </p:nvPr>
        </p:nvGraphicFramePr>
        <p:xfrm>
          <a:off x="4418325" y="1256466"/>
          <a:ext cx="4351602" cy="3427152"/>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BDED628D-7C2D-41C2-81D6-529DD3AE2107}"/>
              </a:ext>
            </a:extLst>
          </p:cNvPr>
          <p:cNvSpPr txBox="1"/>
          <p:nvPr/>
        </p:nvSpPr>
        <p:spPr>
          <a:xfrm>
            <a:off x="6329829" y="4616674"/>
            <a:ext cx="1878227" cy="338554"/>
          </a:xfrm>
          <a:prstGeom prst="rect">
            <a:avLst/>
          </a:prstGeom>
          <a:noFill/>
        </p:spPr>
        <p:txBody>
          <a:bodyPr wrap="square" rtlCol="0">
            <a:spAutoFit/>
          </a:bodyPr>
          <a:lstStyle/>
          <a:p>
            <a:r>
              <a:rPr lang="en-GB" sz="1600" dirty="0"/>
              <a:t>Centre</a:t>
            </a:r>
          </a:p>
        </p:txBody>
      </p:sp>
      <p:sp>
        <p:nvSpPr>
          <p:cNvPr id="17" name="Title 1">
            <a:extLst>
              <a:ext uri="{FF2B5EF4-FFF2-40B4-BE49-F238E27FC236}">
                <a16:creationId xmlns:a16="http://schemas.microsoft.com/office/drawing/2014/main" id="{E2D3EA1F-250B-47F7-84E6-8DEEC3A11901}"/>
              </a:ext>
            </a:extLst>
          </p:cNvPr>
          <p:cNvSpPr txBox="1">
            <a:spLocks/>
          </p:cNvSpPr>
          <p:nvPr/>
        </p:nvSpPr>
        <p:spPr>
          <a:xfrm>
            <a:off x="5142278" y="4926263"/>
            <a:ext cx="3724929" cy="7634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400" dirty="0"/>
              <a:t>B: sample size 100; 1,000 repetitions </a:t>
            </a:r>
          </a:p>
        </p:txBody>
      </p:sp>
    </p:spTree>
    <p:extLst>
      <p:ext uri="{BB962C8B-B14F-4D97-AF65-F5344CB8AC3E}">
        <p14:creationId xmlns:p14="http://schemas.microsoft.com/office/powerpoint/2010/main" val="888791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2BB686-BCA8-47FB-BF98-B2E1ACDF046F}"/>
              </a:ext>
            </a:extLst>
          </p:cNvPr>
          <p:cNvSpPr>
            <a:spLocks noGrp="1"/>
          </p:cNvSpPr>
          <p:nvPr>
            <p:ph type="title"/>
          </p:nvPr>
        </p:nvSpPr>
        <p:spPr/>
        <p:txBody>
          <a:bodyPr/>
          <a:lstStyle/>
          <a:p>
            <a:r>
              <a:rPr lang="da-DK" dirty="0"/>
              <a:t>3.  Random sampling</a:t>
            </a:r>
          </a:p>
        </p:txBody>
      </p:sp>
      <p:sp>
        <p:nvSpPr>
          <p:cNvPr id="3" name="Pladsholder til indhold 2">
            <a:extLst>
              <a:ext uri="{FF2B5EF4-FFF2-40B4-BE49-F238E27FC236}">
                <a16:creationId xmlns:a16="http://schemas.microsoft.com/office/drawing/2014/main" id="{83777CB3-42F6-4C3C-8AB6-9B78DAF73341}"/>
              </a:ext>
            </a:extLst>
          </p:cNvPr>
          <p:cNvSpPr>
            <a:spLocks noGrp="1"/>
          </p:cNvSpPr>
          <p:nvPr>
            <p:ph idx="1"/>
          </p:nvPr>
        </p:nvSpPr>
        <p:spPr>
          <a:xfrm>
            <a:off x="291543" y="1208418"/>
            <a:ext cx="7886700" cy="1493218"/>
          </a:xfrm>
        </p:spPr>
        <p:txBody>
          <a:bodyPr>
            <a:normAutofit/>
          </a:bodyPr>
          <a:lstStyle/>
          <a:p>
            <a:r>
              <a:rPr lang="da-DK" dirty="0"/>
              <a:t>Sample sizes calculated to achieve 95% confidence intervals of +7% for clinic specific results assuming 81% on ART are VS</a:t>
            </a:r>
            <a:r>
              <a:rPr lang="da-DK" baseline="30000" dirty="0"/>
              <a:t>1</a:t>
            </a:r>
          </a:p>
        </p:txBody>
      </p:sp>
      <p:graphicFrame>
        <p:nvGraphicFramePr>
          <p:cNvPr id="9" name="Table 8">
            <a:extLst>
              <a:ext uri="{FF2B5EF4-FFF2-40B4-BE49-F238E27FC236}">
                <a16:creationId xmlns:a16="http://schemas.microsoft.com/office/drawing/2014/main" id="{2CB67766-99EA-4898-B110-D85D81E41B91}"/>
              </a:ext>
            </a:extLst>
          </p:cNvPr>
          <p:cNvGraphicFramePr>
            <a:graphicFrameLocks noGrp="1"/>
          </p:cNvGraphicFramePr>
          <p:nvPr>
            <p:extLst>
              <p:ext uri="{D42A27DB-BD31-4B8C-83A1-F6EECF244321}">
                <p14:modId xmlns:p14="http://schemas.microsoft.com/office/powerpoint/2010/main" val="2396790017"/>
              </p:ext>
            </p:extLst>
          </p:nvPr>
        </p:nvGraphicFramePr>
        <p:xfrm>
          <a:off x="358077" y="2796308"/>
          <a:ext cx="7555638" cy="3106823"/>
        </p:xfrm>
        <a:graphic>
          <a:graphicData uri="http://schemas.openxmlformats.org/drawingml/2006/table">
            <a:tbl>
              <a:tblPr firstRow="1" bandRow="1">
                <a:tableStyleId>{5C22544A-7EE6-4342-B048-85BDC9FD1C3A}</a:tableStyleId>
              </a:tblPr>
              <a:tblGrid>
                <a:gridCol w="2518546">
                  <a:extLst>
                    <a:ext uri="{9D8B030D-6E8A-4147-A177-3AD203B41FA5}">
                      <a16:colId xmlns:a16="http://schemas.microsoft.com/office/drawing/2014/main" val="736098270"/>
                    </a:ext>
                  </a:extLst>
                </a:gridCol>
                <a:gridCol w="2518546">
                  <a:extLst>
                    <a:ext uri="{9D8B030D-6E8A-4147-A177-3AD203B41FA5}">
                      <a16:colId xmlns:a16="http://schemas.microsoft.com/office/drawing/2014/main" val="2850001900"/>
                    </a:ext>
                  </a:extLst>
                </a:gridCol>
                <a:gridCol w="2518546">
                  <a:extLst>
                    <a:ext uri="{9D8B030D-6E8A-4147-A177-3AD203B41FA5}">
                      <a16:colId xmlns:a16="http://schemas.microsoft.com/office/drawing/2014/main" val="4205717231"/>
                    </a:ext>
                  </a:extLst>
                </a:gridCol>
              </a:tblGrid>
              <a:tr h="1252623">
                <a:tc>
                  <a:txBody>
                    <a:bodyPr/>
                    <a:lstStyle/>
                    <a:p>
                      <a:r>
                        <a:rPr lang="da-DK" dirty="0" err="1">
                          <a:solidFill>
                            <a:schemeClr val="tx1"/>
                          </a:solidFill>
                        </a:rPr>
                        <a:t>Annual</a:t>
                      </a:r>
                      <a:r>
                        <a:rPr lang="da-DK" dirty="0">
                          <a:solidFill>
                            <a:schemeClr val="tx1"/>
                          </a:solidFill>
                        </a:rPr>
                        <a:t> </a:t>
                      </a:r>
                      <a:r>
                        <a:rPr lang="da-DK" dirty="0" err="1">
                          <a:solidFill>
                            <a:schemeClr val="tx1"/>
                          </a:solidFill>
                        </a:rPr>
                        <a:t>number</a:t>
                      </a:r>
                      <a:r>
                        <a:rPr lang="da-DK" dirty="0">
                          <a:solidFill>
                            <a:schemeClr val="tx1"/>
                          </a:solidFill>
                        </a:rPr>
                        <a:t> of patients in </a:t>
                      </a:r>
                      <a:r>
                        <a:rPr lang="da-DK" dirty="0" err="1">
                          <a:solidFill>
                            <a:schemeClr val="tx1"/>
                          </a:solidFill>
                        </a:rPr>
                        <a:t>clinic</a:t>
                      </a:r>
                      <a:endParaRPr lang="da-DK" dirty="0">
                        <a:solidFill>
                          <a:schemeClr val="tx1"/>
                        </a:solidFill>
                      </a:endParaRPr>
                    </a:p>
                  </a:txBody>
                  <a:tcPr/>
                </a:tc>
                <a:tc>
                  <a:txBody>
                    <a:bodyPr/>
                    <a:lstStyle/>
                    <a:p>
                      <a:pPr algn="ctr"/>
                      <a:r>
                        <a:rPr lang="da-DK" dirty="0" err="1">
                          <a:solidFill>
                            <a:schemeClr val="tx1"/>
                          </a:solidFill>
                        </a:rPr>
                        <a:t>Number</a:t>
                      </a:r>
                      <a:r>
                        <a:rPr lang="da-DK" dirty="0">
                          <a:solidFill>
                            <a:schemeClr val="tx1"/>
                          </a:solidFill>
                        </a:rPr>
                        <a:t> to </a:t>
                      </a:r>
                      <a:r>
                        <a:rPr lang="da-DK" dirty="0" err="1">
                          <a:solidFill>
                            <a:schemeClr val="tx1"/>
                          </a:solidFill>
                        </a:rPr>
                        <a:t>be</a:t>
                      </a:r>
                      <a:r>
                        <a:rPr lang="da-DK" dirty="0">
                          <a:solidFill>
                            <a:schemeClr val="tx1"/>
                          </a:solidFill>
                        </a:rPr>
                        <a:t> </a:t>
                      </a:r>
                      <a:r>
                        <a:rPr lang="da-DK" dirty="0" err="1">
                          <a:solidFill>
                            <a:schemeClr val="tx1"/>
                          </a:solidFill>
                        </a:rPr>
                        <a:t>sampled</a:t>
                      </a:r>
                      <a:endParaRPr lang="da-DK" dirty="0">
                        <a:solidFill>
                          <a:schemeClr val="tx1"/>
                        </a:solidFill>
                      </a:endParaRPr>
                    </a:p>
                  </a:txBody>
                  <a:tcPr/>
                </a:tc>
                <a:tc>
                  <a:txBody>
                    <a:bodyPr/>
                    <a:lstStyle/>
                    <a:p>
                      <a:pPr algn="ctr"/>
                      <a:r>
                        <a:rPr lang="da-DK" dirty="0">
                          <a:solidFill>
                            <a:schemeClr val="tx1"/>
                          </a:solidFill>
                        </a:rPr>
                        <a:t>Estimated hours work (10-15 mins per patient)</a:t>
                      </a:r>
                    </a:p>
                  </a:txBody>
                  <a:tcPr/>
                </a:tc>
                <a:extLst>
                  <a:ext uri="{0D108BD9-81ED-4DB2-BD59-A6C34878D82A}">
                    <a16:rowId xmlns:a16="http://schemas.microsoft.com/office/drawing/2014/main" val="310648836"/>
                  </a:ext>
                </a:extLst>
              </a:tr>
              <a:tr h="370840">
                <a:tc>
                  <a:txBody>
                    <a:bodyPr/>
                    <a:lstStyle/>
                    <a:p>
                      <a:r>
                        <a:rPr lang="da-DK" dirty="0"/>
                        <a:t>1500-9000</a:t>
                      </a:r>
                    </a:p>
                  </a:txBody>
                  <a:tcPr/>
                </a:tc>
                <a:tc>
                  <a:txBody>
                    <a:bodyPr/>
                    <a:lstStyle/>
                    <a:p>
                      <a:pPr algn="ctr"/>
                      <a:r>
                        <a:rPr lang="da-DK" dirty="0"/>
                        <a:t>115-120</a:t>
                      </a:r>
                    </a:p>
                  </a:txBody>
                  <a:tcPr/>
                </a:tc>
                <a:tc>
                  <a:txBody>
                    <a:bodyPr/>
                    <a:lstStyle/>
                    <a:p>
                      <a:pPr algn="ctr"/>
                      <a:r>
                        <a:rPr lang="da-DK" dirty="0"/>
                        <a:t>20 - 30</a:t>
                      </a:r>
                    </a:p>
                  </a:txBody>
                  <a:tcPr/>
                </a:tc>
                <a:extLst>
                  <a:ext uri="{0D108BD9-81ED-4DB2-BD59-A6C34878D82A}">
                    <a16:rowId xmlns:a16="http://schemas.microsoft.com/office/drawing/2014/main" val="843197589"/>
                  </a:ext>
                </a:extLst>
              </a:tr>
              <a:tr h="370840">
                <a:tc>
                  <a:txBody>
                    <a:bodyPr/>
                    <a:lstStyle/>
                    <a:p>
                      <a:r>
                        <a:rPr lang="da-DK" dirty="0"/>
                        <a:t>450-1500</a:t>
                      </a:r>
                    </a:p>
                  </a:txBody>
                  <a:tcPr/>
                </a:tc>
                <a:tc>
                  <a:txBody>
                    <a:bodyPr/>
                    <a:lstStyle/>
                    <a:p>
                      <a:pPr algn="ctr"/>
                      <a:r>
                        <a:rPr lang="da-DK" dirty="0"/>
                        <a:t>100-115</a:t>
                      </a:r>
                    </a:p>
                  </a:txBody>
                  <a:tcPr/>
                </a:tc>
                <a:tc>
                  <a:txBody>
                    <a:bodyPr/>
                    <a:lstStyle/>
                    <a:p>
                      <a:pPr algn="ctr"/>
                      <a:r>
                        <a:rPr lang="da-DK" dirty="0"/>
                        <a:t>16.7 - 28.75 </a:t>
                      </a:r>
                    </a:p>
                  </a:txBody>
                  <a:tcPr/>
                </a:tc>
                <a:extLst>
                  <a:ext uri="{0D108BD9-81ED-4DB2-BD59-A6C34878D82A}">
                    <a16:rowId xmlns:a16="http://schemas.microsoft.com/office/drawing/2014/main" val="18055182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200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a-DK" dirty="0"/>
                        <a:t>75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a-DK" dirty="0"/>
                        <a:t>12.5 - 18.75</a:t>
                      </a:r>
                    </a:p>
                  </a:txBody>
                  <a:tcPr/>
                </a:tc>
                <a:extLst>
                  <a:ext uri="{0D108BD9-81ED-4DB2-BD59-A6C34878D82A}">
                    <a16:rowId xmlns:a16="http://schemas.microsoft.com/office/drawing/2014/main" val="1798601351"/>
                  </a:ext>
                </a:extLst>
              </a:tr>
              <a:tr h="370840">
                <a:tc>
                  <a:txBody>
                    <a:bodyPr/>
                    <a:lstStyle/>
                    <a:p>
                      <a:r>
                        <a:rPr lang="da-DK" dirty="0"/>
                        <a:t>100</a:t>
                      </a:r>
                    </a:p>
                  </a:txBody>
                  <a:tcPr/>
                </a:tc>
                <a:tc>
                  <a:txBody>
                    <a:bodyPr/>
                    <a:lstStyle/>
                    <a:p>
                      <a:pPr algn="ctr"/>
                      <a:r>
                        <a:rPr lang="da-DK" dirty="0"/>
                        <a:t>55</a:t>
                      </a:r>
                    </a:p>
                  </a:txBody>
                  <a:tcPr/>
                </a:tc>
                <a:tc>
                  <a:txBody>
                    <a:bodyPr/>
                    <a:lstStyle/>
                    <a:p>
                      <a:pPr algn="ctr"/>
                      <a:r>
                        <a:rPr lang="da-DK" dirty="0"/>
                        <a:t>9.2 - 13.75</a:t>
                      </a:r>
                    </a:p>
                  </a:txBody>
                  <a:tcPr/>
                </a:tc>
                <a:extLst>
                  <a:ext uri="{0D108BD9-81ED-4DB2-BD59-A6C34878D82A}">
                    <a16:rowId xmlns:a16="http://schemas.microsoft.com/office/drawing/2014/main" val="1752500098"/>
                  </a:ext>
                </a:extLst>
              </a:tr>
              <a:tr h="370840">
                <a:tc>
                  <a:txBody>
                    <a:bodyPr/>
                    <a:lstStyle/>
                    <a:p>
                      <a:r>
                        <a:rPr lang="da-DK" dirty="0"/>
                        <a:t>50</a:t>
                      </a:r>
                    </a:p>
                  </a:txBody>
                  <a:tcPr/>
                </a:tc>
                <a:tc>
                  <a:txBody>
                    <a:bodyPr/>
                    <a:lstStyle/>
                    <a:p>
                      <a:pPr algn="ctr"/>
                      <a:r>
                        <a:rPr lang="da-DK" dirty="0"/>
                        <a:t>35</a:t>
                      </a:r>
                    </a:p>
                  </a:txBody>
                  <a:tcPr/>
                </a:tc>
                <a:tc>
                  <a:txBody>
                    <a:bodyPr/>
                    <a:lstStyle/>
                    <a:p>
                      <a:pPr algn="ctr"/>
                      <a:r>
                        <a:rPr lang="da-DK" dirty="0"/>
                        <a:t>5.8 - 8.75</a:t>
                      </a:r>
                    </a:p>
                  </a:txBody>
                  <a:tcPr/>
                </a:tc>
                <a:extLst>
                  <a:ext uri="{0D108BD9-81ED-4DB2-BD59-A6C34878D82A}">
                    <a16:rowId xmlns:a16="http://schemas.microsoft.com/office/drawing/2014/main" val="1161208904"/>
                  </a:ext>
                </a:extLst>
              </a:tr>
            </a:tbl>
          </a:graphicData>
        </a:graphic>
      </p:graphicFrame>
      <p:sp>
        <p:nvSpPr>
          <p:cNvPr id="4" name="Rectangle 3">
            <a:extLst>
              <a:ext uri="{FF2B5EF4-FFF2-40B4-BE49-F238E27FC236}">
                <a16:creationId xmlns:a16="http://schemas.microsoft.com/office/drawing/2014/main" id="{DF7C6A48-53F2-4688-8AAB-6E8EFE83477C}"/>
              </a:ext>
            </a:extLst>
          </p:cNvPr>
          <p:cNvSpPr/>
          <p:nvPr/>
        </p:nvSpPr>
        <p:spPr>
          <a:xfrm>
            <a:off x="99610" y="6417117"/>
            <a:ext cx="8270566" cy="276999"/>
          </a:xfrm>
          <a:prstGeom prst="rect">
            <a:avLst/>
          </a:prstGeom>
        </p:spPr>
        <p:txBody>
          <a:bodyPr wrap="square">
            <a:spAutoFit/>
          </a:bodyPr>
          <a:lstStyle/>
          <a:p>
            <a:r>
              <a:rPr lang="en-US" sz="1200" baseline="30000" dirty="0"/>
              <a:t>1</a:t>
            </a:r>
            <a:r>
              <a:rPr lang="en-US" sz="1200" dirty="0"/>
              <a:t>WHO consolidated guidelines on person-</a:t>
            </a:r>
            <a:r>
              <a:rPr lang="en-US" sz="1200" dirty="0" err="1"/>
              <a:t>centred</a:t>
            </a:r>
            <a:r>
              <a:rPr lang="en-US" sz="1200" dirty="0"/>
              <a:t> HIV patient monitoring and vase surveillance annex 2.4.6</a:t>
            </a:r>
            <a:endParaRPr lang="en-GB" sz="1200" dirty="0"/>
          </a:p>
        </p:txBody>
      </p:sp>
    </p:spTree>
    <p:extLst>
      <p:ext uri="{BB962C8B-B14F-4D97-AF65-F5344CB8AC3E}">
        <p14:creationId xmlns:p14="http://schemas.microsoft.com/office/powerpoint/2010/main" val="1524543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B2D4C0-9A2B-4C0E-90BD-64FBC66904DF}"/>
              </a:ext>
            </a:extLst>
          </p:cNvPr>
          <p:cNvSpPr>
            <a:spLocks noGrp="1"/>
          </p:cNvSpPr>
          <p:nvPr>
            <p:ph type="title"/>
          </p:nvPr>
        </p:nvSpPr>
        <p:spPr/>
        <p:txBody>
          <a:bodyPr/>
          <a:lstStyle/>
          <a:p>
            <a:r>
              <a:rPr lang="da-DK" dirty="0"/>
              <a:t>Functions of the tool</a:t>
            </a:r>
          </a:p>
        </p:txBody>
      </p:sp>
      <p:sp>
        <p:nvSpPr>
          <p:cNvPr id="3" name="Pladsholder til indhold 2">
            <a:extLst>
              <a:ext uri="{FF2B5EF4-FFF2-40B4-BE49-F238E27FC236}">
                <a16:creationId xmlns:a16="http://schemas.microsoft.com/office/drawing/2014/main" id="{6DFD9CC8-66E5-4016-9807-72605C047A9D}"/>
              </a:ext>
            </a:extLst>
          </p:cNvPr>
          <p:cNvSpPr>
            <a:spLocks noGrp="1"/>
          </p:cNvSpPr>
          <p:nvPr>
            <p:ph idx="1"/>
          </p:nvPr>
        </p:nvSpPr>
        <p:spPr/>
        <p:txBody>
          <a:bodyPr/>
          <a:lstStyle/>
          <a:p>
            <a:pPr marL="514350" indent="-514350">
              <a:buFont typeface="+mj-lt"/>
              <a:buAutoNum type="arabicPeriod"/>
            </a:pPr>
            <a:r>
              <a:rPr lang="da-DK" dirty="0"/>
              <a:t>Calculator to define required sample size</a:t>
            </a:r>
          </a:p>
          <a:p>
            <a:pPr marL="514350" indent="-514350">
              <a:buFont typeface="+mj-lt"/>
              <a:buAutoNum type="arabicPeriod"/>
            </a:pPr>
            <a:r>
              <a:rPr lang="da-DK" dirty="0"/>
              <a:t>Importance and directions for ensuring random selection of patients </a:t>
            </a:r>
          </a:p>
          <a:p>
            <a:pPr marL="514350" indent="-514350">
              <a:buFont typeface="+mj-lt"/>
              <a:buAutoNum type="arabicPeriod"/>
            </a:pPr>
            <a:r>
              <a:rPr lang="da-DK" dirty="0"/>
              <a:t>Patient data entry form with core data items</a:t>
            </a:r>
            <a:r>
              <a:rPr lang="da-DK" baseline="30000" dirty="0"/>
              <a:t>1</a:t>
            </a:r>
            <a:r>
              <a:rPr lang="da-DK" dirty="0"/>
              <a:t> </a:t>
            </a:r>
          </a:p>
          <a:p>
            <a:pPr marL="514350" indent="-514350">
              <a:buFont typeface="+mj-lt"/>
              <a:buAutoNum type="arabicPeriod"/>
            </a:pPr>
            <a:r>
              <a:rPr lang="da-DK" dirty="0"/>
              <a:t>Outcome: user friendly aggregate data presenting % on ART and VL suppressed – in excel, pdf, ppt etc</a:t>
            </a:r>
          </a:p>
          <a:p>
            <a:pPr marL="0" indent="0">
              <a:buNone/>
            </a:pPr>
            <a:endParaRPr lang="da-DK" dirty="0"/>
          </a:p>
        </p:txBody>
      </p:sp>
      <p:sp>
        <p:nvSpPr>
          <p:cNvPr id="4" name="TextBox 3">
            <a:extLst>
              <a:ext uri="{FF2B5EF4-FFF2-40B4-BE49-F238E27FC236}">
                <a16:creationId xmlns:a16="http://schemas.microsoft.com/office/drawing/2014/main" id="{DFBFA51E-AC45-4298-91BB-E47DE09B4386}"/>
              </a:ext>
            </a:extLst>
          </p:cNvPr>
          <p:cNvSpPr txBox="1"/>
          <p:nvPr/>
        </p:nvSpPr>
        <p:spPr>
          <a:xfrm>
            <a:off x="307817" y="6364586"/>
            <a:ext cx="6989275" cy="338554"/>
          </a:xfrm>
          <a:prstGeom prst="rect">
            <a:avLst/>
          </a:prstGeom>
          <a:noFill/>
        </p:spPr>
        <p:txBody>
          <a:bodyPr wrap="square" rtlCol="0">
            <a:spAutoFit/>
          </a:bodyPr>
          <a:lstStyle/>
          <a:p>
            <a:r>
              <a:rPr lang="en-GB" sz="1600" baseline="30000"/>
              <a:t>1</a:t>
            </a:r>
            <a:r>
              <a:rPr lang="en-GB" sz="1600"/>
              <a:t>At </a:t>
            </a:r>
            <a:r>
              <a:rPr lang="en-GB" sz="1600" dirty="0"/>
              <a:t>last visit : on ART, VL, gender, HIV exposure, CD4, (race)</a:t>
            </a:r>
          </a:p>
        </p:txBody>
      </p:sp>
    </p:spTree>
    <p:extLst>
      <p:ext uri="{BB962C8B-B14F-4D97-AF65-F5344CB8AC3E}">
        <p14:creationId xmlns:p14="http://schemas.microsoft.com/office/powerpoint/2010/main" val="1625533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666286-8D74-4B19-8180-DB208B5191F6}"/>
              </a:ext>
            </a:extLst>
          </p:cNvPr>
          <p:cNvSpPr>
            <a:spLocks noGrp="1"/>
          </p:cNvSpPr>
          <p:nvPr>
            <p:ph type="title"/>
          </p:nvPr>
        </p:nvSpPr>
        <p:spPr/>
        <p:txBody>
          <a:bodyPr/>
          <a:lstStyle/>
          <a:p>
            <a:r>
              <a:rPr lang="da-DK" dirty="0"/>
              <a:t>Conclusions</a:t>
            </a:r>
          </a:p>
        </p:txBody>
      </p:sp>
      <p:sp>
        <p:nvSpPr>
          <p:cNvPr id="3" name="Pladsholder til indhold 2">
            <a:extLst>
              <a:ext uri="{FF2B5EF4-FFF2-40B4-BE49-F238E27FC236}">
                <a16:creationId xmlns:a16="http://schemas.microsoft.com/office/drawing/2014/main" id="{76497FBC-A6B0-4252-B8F6-CF2068161069}"/>
              </a:ext>
            </a:extLst>
          </p:cNvPr>
          <p:cNvSpPr>
            <a:spLocks noGrp="1"/>
          </p:cNvSpPr>
          <p:nvPr>
            <p:ph idx="1"/>
          </p:nvPr>
        </p:nvSpPr>
        <p:spPr>
          <a:xfrm>
            <a:off x="361750" y="1138009"/>
            <a:ext cx="7886700" cy="4665261"/>
          </a:xfrm>
        </p:spPr>
        <p:txBody>
          <a:bodyPr>
            <a:normAutofit lnSpcReduction="10000"/>
          </a:bodyPr>
          <a:lstStyle/>
          <a:p>
            <a:r>
              <a:rPr lang="en-US" dirty="0"/>
              <a:t>7 clinics in RESPOND provided data for testing ‘proof of concept’ and constructing the RHS of the continuum </a:t>
            </a:r>
          </a:p>
          <a:p>
            <a:r>
              <a:rPr lang="en-US" dirty="0"/>
              <a:t>Different sampling techniques investigated for impact on estimates of the clinic continuum</a:t>
            </a:r>
          </a:p>
          <a:p>
            <a:r>
              <a:rPr lang="en-US" dirty="0"/>
              <a:t>We propose random sample based on statistical formula</a:t>
            </a:r>
            <a:r>
              <a:rPr lang="en-US" baseline="30000" dirty="0"/>
              <a:t>1</a:t>
            </a:r>
            <a:r>
              <a:rPr lang="en-US" dirty="0"/>
              <a:t> with sample required dependent on clinic size and precision of required estimate</a:t>
            </a:r>
          </a:p>
          <a:p>
            <a:r>
              <a:rPr lang="en-US" dirty="0"/>
              <a:t>Development and validation of tool as next stage</a:t>
            </a:r>
          </a:p>
          <a:p>
            <a:endParaRPr lang="en-US" dirty="0"/>
          </a:p>
          <a:p>
            <a:endParaRPr lang="en-US" dirty="0"/>
          </a:p>
          <a:p>
            <a:endParaRPr lang="da-DK" dirty="0"/>
          </a:p>
        </p:txBody>
      </p:sp>
      <p:sp>
        <p:nvSpPr>
          <p:cNvPr id="4" name="Rectangle 3">
            <a:extLst>
              <a:ext uri="{FF2B5EF4-FFF2-40B4-BE49-F238E27FC236}">
                <a16:creationId xmlns:a16="http://schemas.microsoft.com/office/drawing/2014/main" id="{9A8F2671-D4E8-49F2-8E74-ADCA96A291D5}"/>
              </a:ext>
            </a:extLst>
          </p:cNvPr>
          <p:cNvSpPr/>
          <p:nvPr/>
        </p:nvSpPr>
        <p:spPr>
          <a:xfrm>
            <a:off x="99610" y="6417117"/>
            <a:ext cx="8270566" cy="276999"/>
          </a:xfrm>
          <a:prstGeom prst="rect">
            <a:avLst/>
          </a:prstGeom>
        </p:spPr>
        <p:txBody>
          <a:bodyPr wrap="square">
            <a:spAutoFit/>
          </a:bodyPr>
          <a:lstStyle/>
          <a:p>
            <a:r>
              <a:rPr lang="en-US" sz="1200" baseline="30000" dirty="0"/>
              <a:t>1</a:t>
            </a:r>
            <a:r>
              <a:rPr lang="en-US" sz="1200" dirty="0"/>
              <a:t>WHO consolidated guidelines on person-</a:t>
            </a:r>
            <a:r>
              <a:rPr lang="en-US" sz="1200" dirty="0" err="1"/>
              <a:t>centred</a:t>
            </a:r>
            <a:r>
              <a:rPr lang="en-US" sz="1200" dirty="0"/>
              <a:t> HIV patient monitoring and vase surveillance annex 2.4.6</a:t>
            </a:r>
            <a:endParaRPr lang="en-GB" sz="1200" dirty="0"/>
          </a:p>
        </p:txBody>
      </p:sp>
    </p:spTree>
    <p:extLst>
      <p:ext uri="{BB962C8B-B14F-4D97-AF65-F5344CB8AC3E}">
        <p14:creationId xmlns:p14="http://schemas.microsoft.com/office/powerpoint/2010/main" val="3939104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CC3F17-C866-42C5-B4BF-C6AA64250219}"/>
              </a:ext>
            </a:extLst>
          </p:cNvPr>
          <p:cNvSpPr>
            <a:spLocks noGrp="1"/>
          </p:cNvSpPr>
          <p:nvPr>
            <p:ph type="title"/>
          </p:nvPr>
        </p:nvSpPr>
        <p:spPr/>
        <p:txBody>
          <a:bodyPr/>
          <a:lstStyle/>
          <a:p>
            <a:r>
              <a:rPr lang="da-DK" dirty="0" err="1"/>
              <a:t>Usability</a:t>
            </a:r>
            <a:endParaRPr lang="da-DK" dirty="0"/>
          </a:p>
        </p:txBody>
      </p:sp>
      <p:sp>
        <p:nvSpPr>
          <p:cNvPr id="3" name="Pladsholder til indhold 2">
            <a:extLst>
              <a:ext uri="{FF2B5EF4-FFF2-40B4-BE49-F238E27FC236}">
                <a16:creationId xmlns:a16="http://schemas.microsoft.com/office/drawing/2014/main" id="{AF1741D9-23E3-4D04-BC01-9211315F2836}"/>
              </a:ext>
            </a:extLst>
          </p:cNvPr>
          <p:cNvSpPr>
            <a:spLocks noGrp="1"/>
          </p:cNvSpPr>
          <p:nvPr>
            <p:ph idx="1"/>
          </p:nvPr>
        </p:nvSpPr>
        <p:spPr>
          <a:xfrm>
            <a:off x="316482" y="1197204"/>
            <a:ext cx="7886700" cy="5118755"/>
          </a:xfrm>
        </p:spPr>
        <p:txBody>
          <a:bodyPr>
            <a:normAutofit/>
          </a:bodyPr>
          <a:lstStyle/>
          <a:p>
            <a:pPr marL="0" indent="0">
              <a:buNone/>
            </a:pPr>
            <a:r>
              <a:rPr lang="da-DK" dirty="0"/>
              <a:t>The</a:t>
            </a:r>
            <a:r>
              <a:rPr lang="en-US" dirty="0"/>
              <a:t> tool will support clinics to estimate clinic specific % on ART and VS for:</a:t>
            </a:r>
          </a:p>
          <a:p>
            <a:r>
              <a:rPr lang="en-US" dirty="0"/>
              <a:t>Quality control/benchmarking (self-applied auditing tool)</a:t>
            </a:r>
          </a:p>
          <a:p>
            <a:r>
              <a:rPr lang="en-US" dirty="0"/>
              <a:t>Support surveillance data in countries with fragmented data on VS (reporting purposes) </a:t>
            </a:r>
          </a:p>
          <a:p>
            <a:endParaRPr lang="da-DK" dirty="0"/>
          </a:p>
          <a:p>
            <a:endParaRPr lang="da-DK" dirty="0"/>
          </a:p>
        </p:txBody>
      </p:sp>
      <p:sp>
        <p:nvSpPr>
          <p:cNvPr id="5" name="Rectangle 4">
            <a:extLst>
              <a:ext uri="{FF2B5EF4-FFF2-40B4-BE49-F238E27FC236}">
                <a16:creationId xmlns:a16="http://schemas.microsoft.com/office/drawing/2014/main" id="{12C85F4B-AEAD-41E5-8E1B-E8657CCBA4E0}"/>
              </a:ext>
            </a:extLst>
          </p:cNvPr>
          <p:cNvSpPr/>
          <p:nvPr/>
        </p:nvSpPr>
        <p:spPr>
          <a:xfrm>
            <a:off x="525101" y="4418091"/>
            <a:ext cx="7678081" cy="156625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34DFDADF-7433-435B-99E9-305E5DCE378F}"/>
              </a:ext>
            </a:extLst>
          </p:cNvPr>
          <p:cNvSpPr/>
          <p:nvPr/>
        </p:nvSpPr>
        <p:spPr>
          <a:xfrm>
            <a:off x="724277" y="4561633"/>
            <a:ext cx="7043596" cy="1477328"/>
          </a:xfrm>
          <a:prstGeom prst="rect">
            <a:avLst/>
          </a:prstGeom>
        </p:spPr>
        <p:txBody>
          <a:bodyPr wrap="square">
            <a:spAutoFit/>
          </a:bodyPr>
          <a:lstStyle/>
          <a:p>
            <a:pPr algn="ctr"/>
            <a:r>
              <a:rPr lang="da-DK" b="1" dirty="0"/>
              <a:t>If interested in taking part in the development, testing and use of the tool, please contact:</a:t>
            </a:r>
            <a:br>
              <a:rPr lang="da-DK" b="1" dirty="0"/>
            </a:br>
            <a:r>
              <a:rPr lang="da-DK" b="1" dirty="0">
                <a:hlinkClick r:id="rId2"/>
              </a:rPr>
              <a:t>respond.rigshospitalet@regionh.dk</a:t>
            </a:r>
            <a:r>
              <a:rPr lang="da-DK" b="1" dirty="0"/>
              <a:t> or </a:t>
            </a:r>
            <a:r>
              <a:rPr lang="da-DK" b="1" dirty="0">
                <a:hlinkClick r:id="rId3"/>
              </a:rPr>
              <a:t>dorthe.raben@regionh.dk</a:t>
            </a:r>
            <a:br>
              <a:rPr lang="da-DK" b="1" dirty="0"/>
            </a:br>
            <a:endParaRPr lang="en-GB" b="1" dirty="0"/>
          </a:p>
        </p:txBody>
      </p:sp>
    </p:spTree>
    <p:extLst>
      <p:ext uri="{BB962C8B-B14F-4D97-AF65-F5344CB8AC3E}">
        <p14:creationId xmlns:p14="http://schemas.microsoft.com/office/powerpoint/2010/main" val="1644543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DAEFA7-18C3-44AA-A1A9-453ABC29D7D4}"/>
              </a:ext>
            </a:extLst>
          </p:cNvPr>
          <p:cNvSpPr>
            <a:spLocks noGrp="1"/>
          </p:cNvSpPr>
          <p:nvPr>
            <p:ph type="title"/>
          </p:nvPr>
        </p:nvSpPr>
        <p:spPr>
          <a:xfrm>
            <a:off x="85186" y="0"/>
            <a:ext cx="6820711" cy="1049606"/>
          </a:xfrm>
        </p:spPr>
        <p:txBody>
          <a:bodyPr>
            <a:normAutofit/>
          </a:bodyPr>
          <a:lstStyle/>
          <a:p>
            <a:r>
              <a:rPr lang="en-US" sz="4000" b="1" cap="all" dirty="0">
                <a:latin typeface="+mn-lt"/>
                <a:cs typeface="Arial" panose="020B0604020202020204" pitchFamily="34" charset="0"/>
              </a:rPr>
              <a:t>Acknowledgements</a:t>
            </a:r>
            <a:endParaRPr lang="da-DK" sz="4000" dirty="0">
              <a:latin typeface="+mn-lt"/>
              <a:cs typeface="Arial" panose="020B0604020202020204" pitchFamily="34" charset="0"/>
            </a:endParaRPr>
          </a:p>
        </p:txBody>
      </p:sp>
      <p:sp>
        <p:nvSpPr>
          <p:cNvPr id="4" name="Pladsholder til indhold 3">
            <a:extLst>
              <a:ext uri="{FF2B5EF4-FFF2-40B4-BE49-F238E27FC236}">
                <a16:creationId xmlns:a16="http://schemas.microsoft.com/office/drawing/2014/main" id="{FAE45E21-FA38-4CC7-9596-12BB91D96805}"/>
              </a:ext>
            </a:extLst>
          </p:cNvPr>
          <p:cNvSpPr>
            <a:spLocks noGrp="1"/>
          </p:cNvSpPr>
          <p:nvPr>
            <p:ph idx="1"/>
          </p:nvPr>
        </p:nvSpPr>
        <p:spPr>
          <a:xfrm>
            <a:off x="120022" y="1049606"/>
            <a:ext cx="4317047" cy="6008824"/>
          </a:xfrm>
          <a:prstGeom prst="rect">
            <a:avLst/>
          </a:prstGeom>
        </p:spPr>
        <p:txBody>
          <a:bodyPr wrap="square">
            <a:spAutoFit/>
          </a:bodyPr>
          <a:lstStyle/>
          <a:p>
            <a:pPr marL="0" indent="0" algn="just">
              <a:lnSpc>
                <a:spcPct val="100000"/>
              </a:lnSpc>
              <a:buNone/>
            </a:pPr>
            <a:r>
              <a:rPr lang="en-US" sz="1000" b="1" dirty="0">
                <a:cs typeface="Arial" panose="020B0604020202020204" pitchFamily="34" charset="0"/>
              </a:rPr>
              <a:t>Cohort principal investigators:</a:t>
            </a:r>
            <a:r>
              <a:rPr lang="en-US" sz="1000" dirty="0">
                <a:cs typeface="Arial" panose="020B0604020202020204" pitchFamily="34" charset="0"/>
              </a:rPr>
              <a:t>. </a:t>
            </a:r>
          </a:p>
          <a:p>
            <a:pPr marL="0" indent="0" algn="just">
              <a:lnSpc>
                <a:spcPct val="100000"/>
              </a:lnSpc>
              <a:buNone/>
            </a:pPr>
            <a:r>
              <a:rPr lang="en-US" sz="1000" dirty="0">
                <a:cs typeface="Arial" panose="020B0604020202020204" pitchFamily="34" charset="0"/>
              </a:rPr>
              <a:t>De Wit (St. Pierre, Brussels), R. Zangerle (AHICOS), M. Law (AHOD), F. Wit (ATHENA) G. Wandeler (EuroSIDA), </a:t>
            </a:r>
            <a:r>
              <a:rPr lang="da-DK" sz="1000" dirty="0">
                <a:cs typeface="Arial" panose="020B0604020202020204" pitchFamily="34" charset="0"/>
              </a:rPr>
              <a:t>C. Stephan</a:t>
            </a:r>
            <a:r>
              <a:rPr lang="en-US" sz="1000" dirty="0">
                <a:cs typeface="Arial" panose="020B0604020202020204" pitchFamily="34" charset="0"/>
              </a:rPr>
              <a:t> (Frankfurt), </a:t>
            </a:r>
            <a:r>
              <a:rPr lang="da-DK" sz="1000" dirty="0">
                <a:cs typeface="Arial" panose="020B0604020202020204" pitchFamily="34" charset="0"/>
              </a:rPr>
              <a:t>N. Chkhartishvili (IDACIRC), C. Pradier (Nice HIV cohort), A. d’Arminio Monforte (ICoNA), C. Mussini (Modena), J. Casabona &amp; J.M. Miro (PISCIS ), H. Günthard (SHCS), A. Sönnerborg (</a:t>
            </a:r>
            <a:r>
              <a:rPr lang="en-US" sz="1000" dirty="0">
                <a:cs typeface="Arial" panose="020B0604020202020204" pitchFamily="34" charset="0"/>
              </a:rPr>
              <a:t>Swedish InfCare</a:t>
            </a:r>
            <a:r>
              <a:rPr lang="da-DK" sz="1000" dirty="0">
                <a:cs typeface="Arial" panose="020B0604020202020204" pitchFamily="34" charset="0"/>
              </a:rPr>
              <a:t>), C. Smith (Royal Free HIV cohort), A. Castagna (St. Rafael, Milano), J.C. Wasmuth (Bonn, HIV Cohort) and J.J. Vehreschild (Cologne, HIV cohort). </a:t>
            </a:r>
          </a:p>
          <a:p>
            <a:pPr marL="0" indent="0" algn="just">
              <a:lnSpc>
                <a:spcPct val="100000"/>
              </a:lnSpc>
              <a:buNone/>
            </a:pPr>
            <a:r>
              <a:rPr lang="en-US" sz="1000" b="1" dirty="0">
                <a:cs typeface="Arial" panose="020B0604020202020204" pitchFamily="34" charset="0"/>
              </a:rPr>
              <a:t>Cohort Coordinator, operational team members and </a:t>
            </a:r>
            <a:r>
              <a:rPr lang="en-GB" sz="1000" b="1" dirty="0">
                <a:cs typeface="Arial" panose="020B0604020202020204" pitchFamily="34" charset="0"/>
              </a:rPr>
              <a:t>data management</a:t>
            </a:r>
            <a:r>
              <a:rPr lang="en-US" sz="1000" b="1" dirty="0">
                <a:cs typeface="Arial" panose="020B0604020202020204" pitchFamily="34" charset="0"/>
              </a:rPr>
              <a:t>: </a:t>
            </a:r>
            <a:endParaRPr lang="da-DK" sz="1000" dirty="0">
              <a:cs typeface="Arial" panose="020B0604020202020204" pitchFamily="34" charset="0"/>
            </a:endParaRPr>
          </a:p>
          <a:p>
            <a:pPr marL="0" indent="0" algn="just">
              <a:lnSpc>
                <a:spcPct val="100000"/>
              </a:lnSpc>
              <a:buNone/>
            </a:pPr>
            <a:r>
              <a:rPr lang="da-DK" sz="1000" dirty="0">
                <a:cs typeface="Arial" panose="020B0604020202020204" pitchFamily="34" charset="0"/>
              </a:rPr>
              <a:t>C. Necsoi, M. Delforge (st. Pierre, </a:t>
            </a:r>
            <a:r>
              <a:rPr lang="en-US" sz="1000" dirty="0">
                <a:cs typeface="Arial" panose="020B0604020202020204" pitchFamily="34" charset="0"/>
              </a:rPr>
              <a:t>Brussels</a:t>
            </a:r>
            <a:r>
              <a:rPr lang="da-DK" sz="1000" dirty="0">
                <a:cs typeface="Arial" panose="020B0604020202020204" pitchFamily="34" charset="0"/>
              </a:rPr>
              <a:t>), H. </a:t>
            </a:r>
            <a:r>
              <a:rPr lang="da-DK" sz="1000" dirty="0" err="1">
                <a:cs typeface="Arial" panose="020B0604020202020204" pitchFamily="34" charset="0"/>
              </a:rPr>
              <a:t>Appoyer</a:t>
            </a:r>
            <a:r>
              <a:rPr lang="da-DK" sz="1000" dirty="0">
                <a:cs typeface="Arial" panose="020B0604020202020204" pitchFamily="34" charset="0"/>
              </a:rPr>
              <a:t>, U. </a:t>
            </a:r>
            <a:r>
              <a:rPr lang="da-DK" sz="1000" dirty="0" err="1">
                <a:cs typeface="Arial" panose="020B0604020202020204" pitchFamily="34" charset="0"/>
              </a:rPr>
              <a:t>Dadogan</a:t>
            </a:r>
            <a:r>
              <a:rPr lang="da-DK" sz="1000" dirty="0">
                <a:cs typeface="Arial" panose="020B0604020202020204" pitchFamily="34" charset="0"/>
              </a:rPr>
              <a:t>,   G. </a:t>
            </a:r>
            <a:r>
              <a:rPr lang="da-DK" sz="1000" dirty="0" err="1">
                <a:cs typeface="Arial" panose="020B0604020202020204" pitchFamily="34" charset="0"/>
              </a:rPr>
              <a:t>Leierer</a:t>
            </a:r>
            <a:r>
              <a:rPr lang="da-DK" sz="1000" dirty="0">
                <a:cs typeface="Arial" panose="020B0604020202020204" pitchFamily="34" charset="0"/>
              </a:rPr>
              <a:t> (AHIVCOS), J. Hutchinson, R. Puhr (AHOD), P. Reiss, M. Hillebregt, T. Rutkens, D. Bergsma (ATHENA), F. Ebeling, M. Bucht, (Frankfurt), O. </a:t>
            </a:r>
            <a:r>
              <a:rPr lang="da-DK" sz="1000" dirty="0" err="1">
                <a:cs typeface="Arial" panose="020B0604020202020204" pitchFamily="34" charset="0"/>
              </a:rPr>
              <a:t>Chokoshvili</a:t>
            </a:r>
            <a:r>
              <a:rPr lang="da-DK" sz="1000" dirty="0">
                <a:cs typeface="Arial" panose="020B0604020202020204" pitchFamily="34" charset="0"/>
              </a:rPr>
              <a:t>, E. Karkashadze (IDACIRC), E. Fontas, K. Dollet, C. </a:t>
            </a:r>
            <a:r>
              <a:rPr lang="da-DK" sz="1000" dirty="0" err="1">
                <a:cs typeface="Arial" panose="020B0604020202020204" pitchFamily="34" charset="0"/>
              </a:rPr>
              <a:t>Caissotti</a:t>
            </a:r>
            <a:r>
              <a:rPr lang="da-DK" sz="1000" dirty="0">
                <a:cs typeface="Arial" panose="020B0604020202020204" pitchFamily="34" charset="0"/>
              </a:rPr>
              <a:t> (NICE, HIV cohort), J. Fanti, A.  Tavelli, A. </a:t>
            </a:r>
            <a:r>
              <a:rPr lang="da-DK" sz="1000" dirty="0" err="1">
                <a:cs typeface="Arial" panose="020B0604020202020204" pitchFamily="34" charset="0"/>
              </a:rPr>
              <a:t>Rodanò</a:t>
            </a:r>
            <a:r>
              <a:rPr lang="da-DK" sz="1000" dirty="0">
                <a:cs typeface="Arial" panose="020B0604020202020204" pitchFamily="34" charset="0"/>
              </a:rPr>
              <a:t>  (ICoNA), V. Borghi (Modena), </a:t>
            </a:r>
            <a:r>
              <a:rPr lang="da-DK" sz="1000" dirty="0" err="1">
                <a:cs typeface="Arial" panose="020B0604020202020204" pitchFamily="34" charset="0"/>
              </a:rPr>
              <a:t>A.Bruguera</a:t>
            </a:r>
            <a:r>
              <a:rPr lang="da-DK" sz="1000" dirty="0">
                <a:cs typeface="Arial" panose="020B0604020202020204" pitchFamily="34" charset="0"/>
              </a:rPr>
              <a:t>, J. Reyes-Urueña, A. </a:t>
            </a:r>
            <a:r>
              <a:rPr lang="da-DK" sz="1000" dirty="0" err="1">
                <a:cs typeface="Arial" panose="020B0604020202020204" pitchFamily="34" charset="0"/>
              </a:rPr>
              <a:t>Montoliu</a:t>
            </a:r>
            <a:r>
              <a:rPr lang="da-DK" sz="1000" dirty="0">
                <a:cs typeface="Arial" panose="020B0604020202020204" pitchFamily="34" charset="0"/>
              </a:rPr>
              <a:t> (PISCIS), H. Bucher, A. Scherrer, </a:t>
            </a:r>
            <a:r>
              <a:rPr lang="de-DE" sz="1000" dirty="0">
                <a:cs typeface="Arial" panose="020B0604020202020204" pitchFamily="34" charset="0"/>
              </a:rPr>
              <a:t>J. Schuhmacher, </a:t>
            </a:r>
            <a:r>
              <a:rPr lang="da-DK" sz="1000" dirty="0">
                <a:cs typeface="Arial" panose="020B0604020202020204" pitchFamily="34" charset="0"/>
              </a:rPr>
              <a:t>A. Traytel (SHCS), V. Svedhem-Johansson, L. Mattsson, K. Alenadaf, (</a:t>
            </a:r>
            <a:r>
              <a:rPr lang="da-DK" sz="1000" dirty="0" err="1">
                <a:cs typeface="Arial" panose="020B0604020202020204" pitchFamily="34" charset="0"/>
              </a:rPr>
              <a:t>Swedish</a:t>
            </a:r>
            <a:r>
              <a:rPr lang="da-DK" sz="1000" dirty="0">
                <a:cs typeface="Arial" panose="020B0604020202020204" pitchFamily="34" charset="0"/>
              </a:rPr>
              <a:t> InfCare), F. Lampe, C. Chaloner (Royal Free, HIV cohort), A. Lazzarin, A. Poli, S. </a:t>
            </a:r>
            <a:r>
              <a:rPr lang="da-DK" sz="1000" dirty="0" err="1">
                <a:cs typeface="Arial" panose="020B0604020202020204" pitchFamily="34" charset="0"/>
              </a:rPr>
              <a:t>Nozza</a:t>
            </a:r>
            <a:r>
              <a:rPr lang="da-DK" sz="1000" dirty="0">
                <a:cs typeface="Arial" panose="020B0604020202020204" pitchFamily="34" charset="0"/>
              </a:rPr>
              <a:t> (St. Rafael, Milano), K. </a:t>
            </a:r>
            <a:r>
              <a:rPr lang="da-DK" sz="1000" dirty="0" err="1">
                <a:cs typeface="Arial" panose="020B0604020202020204" pitchFamily="34" charset="0"/>
              </a:rPr>
              <a:t>Mohrmann</a:t>
            </a:r>
            <a:r>
              <a:rPr lang="da-DK" sz="1000" dirty="0">
                <a:cs typeface="Arial" panose="020B0604020202020204" pitchFamily="34" charset="0"/>
              </a:rPr>
              <a:t>, J. Rockstroh (Bonn, HIV cohort), G. Fätkenheuer, </a:t>
            </a:r>
            <a:r>
              <a:rPr lang="de-DE" sz="1000" dirty="0">
                <a:cs typeface="Arial" panose="020B0604020202020204" pitchFamily="34" charset="0"/>
              </a:rPr>
              <a:t>N. Schulze, B. Frank, M. Stecher and H. Weiler (Cologne HIV cohort). </a:t>
            </a:r>
          </a:p>
          <a:p>
            <a:pPr marL="0" indent="0" algn="just">
              <a:lnSpc>
                <a:spcPct val="100000"/>
              </a:lnSpc>
              <a:buNone/>
            </a:pPr>
            <a:r>
              <a:rPr lang="de-DE" sz="1000" dirty="0">
                <a:cs typeface="Arial" panose="020B0604020202020204" pitchFamily="34" charset="0"/>
              </a:rPr>
              <a:t>RESPOND Scientific Steering </a:t>
            </a:r>
            <a:r>
              <a:rPr lang="de-DE" sz="1000" dirty="0" err="1">
                <a:cs typeface="Arial" panose="020B0604020202020204" pitchFamily="34" charset="0"/>
              </a:rPr>
              <a:t>committee</a:t>
            </a:r>
            <a:r>
              <a:rPr lang="de-DE" sz="1000" dirty="0">
                <a:cs typeface="Arial" panose="020B0604020202020204" pitchFamily="34" charset="0"/>
              </a:rPr>
              <a:t>: J. Lundgren (co-</a:t>
            </a:r>
            <a:r>
              <a:rPr lang="de-DE" sz="1000" dirty="0" err="1">
                <a:cs typeface="Arial" panose="020B0604020202020204" pitchFamily="34" charset="0"/>
              </a:rPr>
              <a:t>chair</a:t>
            </a:r>
            <a:r>
              <a:rPr lang="de-DE" sz="1000" dirty="0">
                <a:cs typeface="Arial" panose="020B0604020202020204" pitchFamily="34" charset="0"/>
              </a:rPr>
              <a:t>), H. Günthard (Co-Chair), C. Mussini, R. Zangerle, A. Sönnerborg, V. Vannappagari, J.C. Wasmuth, M. Law, F. Wit, R. Haubrich, H. Bucher, C. Pradier, H. Garges, C. Necsoi, G. Wandeler, C. Smith, J.J. Vehreschild, F. Rogatto, C. Stephan, N. Chkhartishvili, A. d’Arminio Monforte, A. Bruguera and A. Castagna. </a:t>
            </a:r>
          </a:p>
          <a:p>
            <a:pPr marL="0" indent="0" algn="just">
              <a:buNone/>
            </a:pPr>
            <a:endParaRPr lang="de-DE" sz="1050" dirty="0">
              <a:cs typeface="Arial" panose="020B0604020202020204" pitchFamily="34" charset="0"/>
            </a:endParaRPr>
          </a:p>
          <a:p>
            <a:pPr marL="0" indent="0" algn="just">
              <a:buNone/>
            </a:pPr>
            <a:r>
              <a:rPr lang="en-US" sz="1050" dirty="0">
                <a:latin typeface="Arial" panose="020B0604020202020204" pitchFamily="34" charset="0"/>
                <a:cs typeface="Arial" panose="020B0604020202020204" pitchFamily="34" charset="0"/>
              </a:rPr>
              <a:t>.</a:t>
            </a:r>
          </a:p>
          <a:p>
            <a:pPr algn="just"/>
            <a:endParaRPr lang="en-US" sz="1050" dirty="0">
              <a:latin typeface="Arial" panose="020B0604020202020204" pitchFamily="34" charset="0"/>
              <a:cs typeface="Arial" panose="020B0604020202020204" pitchFamily="34" charset="0"/>
            </a:endParaRPr>
          </a:p>
          <a:p>
            <a:pPr algn="just"/>
            <a:endParaRPr lang="da-DK" sz="1050" dirty="0">
              <a:latin typeface="Arial" panose="020B0604020202020204" pitchFamily="34" charset="0"/>
              <a:cs typeface="Arial" panose="020B0604020202020204" pitchFamily="34" charset="0"/>
            </a:endParaRPr>
          </a:p>
        </p:txBody>
      </p:sp>
      <p:sp>
        <p:nvSpPr>
          <p:cNvPr id="5" name="Rektangel 4">
            <a:extLst>
              <a:ext uri="{FF2B5EF4-FFF2-40B4-BE49-F238E27FC236}">
                <a16:creationId xmlns:a16="http://schemas.microsoft.com/office/drawing/2014/main" id="{75F1D656-B7E9-4C48-9D3B-B0BA37DED5D9}"/>
              </a:ext>
            </a:extLst>
          </p:cNvPr>
          <p:cNvSpPr/>
          <p:nvPr/>
        </p:nvSpPr>
        <p:spPr>
          <a:xfrm>
            <a:off x="4572000" y="1049606"/>
            <a:ext cx="4317047" cy="5740033"/>
          </a:xfrm>
          <a:prstGeom prst="rect">
            <a:avLst/>
          </a:prstGeom>
        </p:spPr>
        <p:txBody>
          <a:bodyPr wrap="square">
            <a:spAutoFit/>
          </a:bodyPr>
          <a:lstStyle/>
          <a:p>
            <a:pPr algn="just"/>
            <a:r>
              <a:rPr lang="en-US" sz="1000" b="1" dirty="0">
                <a:cs typeface="Arial" panose="020B0604020202020204" pitchFamily="34" charset="0"/>
              </a:rPr>
              <a:t>RESPOND Executive committee: </a:t>
            </a:r>
          </a:p>
          <a:p>
            <a:pPr algn="just"/>
            <a:endParaRPr lang="en-US" sz="500" dirty="0">
              <a:cs typeface="Arial" panose="020B0604020202020204" pitchFamily="34" charset="0"/>
            </a:endParaRPr>
          </a:p>
          <a:p>
            <a:pPr algn="just"/>
            <a:r>
              <a:rPr lang="en-US" sz="1000" dirty="0">
                <a:cs typeface="Arial" panose="020B0604020202020204" pitchFamily="34" charset="0"/>
              </a:rPr>
              <a:t>Mocroft (Chair), J. Lundgren, R. Zangerle,  H. Günthard, G. Wandeler, M. Law, F. Rogatto, C. Smith,  V. Vannappagari and S. De Wit. </a:t>
            </a:r>
          </a:p>
          <a:p>
            <a:pPr algn="just"/>
            <a:endParaRPr lang="en-US" sz="1000" b="1" u="sng" dirty="0">
              <a:cs typeface="Arial" panose="020B0604020202020204" pitchFamily="34" charset="0"/>
            </a:endParaRPr>
          </a:p>
          <a:p>
            <a:pPr algn="just"/>
            <a:r>
              <a:rPr lang="en-US" sz="1000" b="1" dirty="0">
                <a:cs typeface="Arial" panose="020B0604020202020204" pitchFamily="34" charset="0"/>
              </a:rPr>
              <a:t>RESPOND coordination office, date management and quality assurance: </a:t>
            </a:r>
          </a:p>
          <a:p>
            <a:pPr algn="just"/>
            <a:endParaRPr lang="en-US" sz="500" dirty="0">
              <a:cs typeface="Arial" panose="020B0604020202020204" pitchFamily="34" charset="0"/>
            </a:endParaRPr>
          </a:p>
          <a:p>
            <a:pPr algn="just"/>
            <a:r>
              <a:rPr lang="en-US" sz="1000" dirty="0">
                <a:cs typeface="Arial" panose="020B0604020202020204" pitchFamily="34" charset="0"/>
              </a:rPr>
              <a:t>B. Neesgaard, J.F. Larsen, A. Bojesen, M.L. Jacobsen, T. Bruun, E. Hansen. D. Kristensen, T. Elsing, S. Thomsen T. Weide and P. Iversen.</a:t>
            </a:r>
          </a:p>
          <a:p>
            <a:pPr algn="just"/>
            <a:endParaRPr lang="en-US" sz="1000" b="1" u="sng" dirty="0">
              <a:cs typeface="Arial" panose="020B0604020202020204" pitchFamily="34" charset="0"/>
            </a:endParaRPr>
          </a:p>
          <a:p>
            <a:pPr algn="just"/>
            <a:r>
              <a:rPr lang="en-US" sz="1000" b="1" dirty="0">
                <a:cs typeface="Arial" panose="020B0604020202020204" pitchFamily="34" charset="0"/>
              </a:rPr>
              <a:t>Scientific interest group moderators: </a:t>
            </a:r>
          </a:p>
          <a:p>
            <a:pPr algn="just"/>
            <a:endParaRPr lang="en-US" sz="500" dirty="0">
              <a:cs typeface="Arial" panose="020B0604020202020204" pitchFamily="34" charset="0"/>
            </a:endParaRPr>
          </a:p>
          <a:p>
            <a:pPr algn="just"/>
            <a:r>
              <a:rPr lang="en-US" sz="1000" dirty="0">
                <a:cs typeface="Arial" panose="020B0604020202020204" pitchFamily="34" charset="0"/>
              </a:rPr>
              <a:t>L. Ryom, A. Mocroft (Outcomes with antiretroviral treatment), L. Peters, J. </a:t>
            </a:r>
            <a:r>
              <a:rPr lang="da-DK" sz="1000" dirty="0">
                <a:cs typeface="Arial" panose="020B0604020202020204" pitchFamily="34" charset="0"/>
              </a:rPr>
              <a:t>Rockstroh (</a:t>
            </a:r>
            <a:r>
              <a:rPr lang="en-US" sz="1000" dirty="0">
                <a:cs typeface="Arial" panose="020B0604020202020204" pitchFamily="34" charset="0"/>
              </a:rPr>
              <a:t>Hepatitis), D. Raben and J. Kowalska (Public Health), O. Kirk, A. Philips, V. Cambiano and Jens Lundgren (PrEP)</a:t>
            </a:r>
          </a:p>
          <a:p>
            <a:pPr algn="just"/>
            <a:endParaRPr lang="en-US" sz="1000" dirty="0">
              <a:cs typeface="Arial" panose="020B0604020202020204" pitchFamily="34" charset="0"/>
            </a:endParaRPr>
          </a:p>
          <a:p>
            <a:pPr algn="just"/>
            <a:r>
              <a:rPr lang="en-US" sz="1000" b="1" dirty="0">
                <a:cs typeface="Arial" panose="020B0604020202020204" pitchFamily="34" charset="0"/>
              </a:rPr>
              <a:t>Members of the scientific interest group: </a:t>
            </a:r>
          </a:p>
          <a:p>
            <a:pPr algn="just"/>
            <a:endParaRPr lang="en-US" sz="500" dirty="0">
              <a:cs typeface="Arial" panose="020B0604020202020204" pitchFamily="34" charset="0"/>
            </a:endParaRPr>
          </a:p>
          <a:p>
            <a:pPr algn="just"/>
            <a:r>
              <a:rPr lang="en-US" sz="1000" dirty="0">
                <a:cs typeface="Arial" panose="020B0604020202020204" pitchFamily="34" charset="0"/>
              </a:rPr>
              <a:t>Hepatis, </a:t>
            </a:r>
            <a:r>
              <a:rPr lang="en-US" sz="1000" b="1" dirty="0">
                <a:cs typeface="Arial" panose="020B0604020202020204" pitchFamily="34" charset="0"/>
              </a:rPr>
              <a:t>Public Health</a:t>
            </a:r>
            <a:r>
              <a:rPr lang="en-US" sz="1000" dirty="0">
                <a:cs typeface="Arial" panose="020B0604020202020204" pitchFamily="34" charset="0"/>
              </a:rPr>
              <a:t>, Outcomes with antiretroviral treatment, PrEP, Resistance </a:t>
            </a:r>
          </a:p>
          <a:p>
            <a:pPr algn="just"/>
            <a:r>
              <a:rPr lang="en-US" sz="1000" b="1" dirty="0">
                <a:cs typeface="Arial" panose="020B0604020202020204" pitchFamily="34" charset="0"/>
                <a:hlinkClick r:id="rId2"/>
              </a:rPr>
              <a:t>https://www.chip.dk/Studies/RESPOND/Scientific-Interest-Groups/Public-Health</a:t>
            </a:r>
            <a:r>
              <a:rPr lang="en-US" sz="1000" b="1" dirty="0">
                <a:cs typeface="Arial" panose="020B0604020202020204" pitchFamily="34" charset="0"/>
              </a:rPr>
              <a:t> </a:t>
            </a:r>
          </a:p>
          <a:p>
            <a:pPr algn="just"/>
            <a:endParaRPr lang="en-US" sz="1000" dirty="0">
              <a:cs typeface="Arial" panose="020B0604020202020204" pitchFamily="34" charset="0"/>
            </a:endParaRPr>
          </a:p>
          <a:p>
            <a:pPr algn="just"/>
            <a:r>
              <a:rPr lang="en-US" sz="1000" b="1" dirty="0">
                <a:cs typeface="Arial" panose="020B0604020202020204" pitchFamily="34" charset="0"/>
              </a:rPr>
              <a:t>Statisticians</a:t>
            </a:r>
            <a:r>
              <a:rPr lang="en-US" sz="1000" dirty="0">
                <a:cs typeface="Arial" panose="020B0604020202020204" pitchFamily="34" charset="0"/>
              </a:rPr>
              <a:t>: </a:t>
            </a:r>
            <a:endParaRPr lang="en-US" sz="500" dirty="0">
              <a:cs typeface="Arial" panose="020B0604020202020204" pitchFamily="34" charset="0"/>
            </a:endParaRPr>
          </a:p>
          <a:p>
            <a:pPr algn="just"/>
            <a:endParaRPr lang="en-US" sz="500" dirty="0">
              <a:cs typeface="Arial" panose="020B0604020202020204" pitchFamily="34" charset="0"/>
            </a:endParaRPr>
          </a:p>
          <a:p>
            <a:pPr algn="just"/>
            <a:r>
              <a:rPr lang="en-US" sz="1000" dirty="0">
                <a:cs typeface="Arial" panose="020B0604020202020204" pitchFamily="34" charset="0"/>
              </a:rPr>
              <a:t>A. Mocroft and L. Greenberg </a:t>
            </a:r>
          </a:p>
          <a:p>
            <a:pPr algn="just"/>
            <a:endParaRPr lang="de-DE" sz="1000" dirty="0">
              <a:cs typeface="Arial" panose="020B0604020202020204" pitchFamily="34" charset="0"/>
            </a:endParaRPr>
          </a:p>
          <a:p>
            <a:pPr algn="just"/>
            <a:r>
              <a:rPr lang="de-DE" sz="1000" b="1" dirty="0">
                <a:cs typeface="Arial" panose="020B0604020202020204" pitchFamily="34" charset="0"/>
              </a:rPr>
              <a:t>Funding:</a:t>
            </a:r>
          </a:p>
          <a:p>
            <a:pPr algn="just"/>
            <a:endParaRPr lang="de-DE" sz="500" dirty="0">
              <a:cs typeface="Arial" panose="020B0604020202020204" pitchFamily="34" charset="0"/>
            </a:endParaRPr>
          </a:p>
          <a:p>
            <a:pPr algn="just"/>
            <a:r>
              <a:rPr lang="de-DE" sz="1000" dirty="0">
                <a:cs typeface="Arial" panose="020B0604020202020204" pitchFamily="34" charset="0"/>
              </a:rPr>
              <a:t>The International Cohort Consortium of Infectious Disease (RESPOND) </a:t>
            </a:r>
            <a:r>
              <a:rPr lang="de-DE" sz="1000" dirty="0" err="1">
                <a:cs typeface="Arial" panose="020B0604020202020204" pitchFamily="34" charset="0"/>
              </a:rPr>
              <a:t>has</a:t>
            </a:r>
            <a:r>
              <a:rPr lang="de-DE" sz="1000" dirty="0">
                <a:cs typeface="Arial" panose="020B0604020202020204" pitchFamily="34" charset="0"/>
              </a:rPr>
              <a:t> </a:t>
            </a:r>
            <a:r>
              <a:rPr lang="de-DE" sz="1000" dirty="0" err="1">
                <a:cs typeface="Arial" panose="020B0604020202020204" pitchFamily="34" charset="0"/>
              </a:rPr>
              <a:t>received</a:t>
            </a:r>
            <a:r>
              <a:rPr lang="de-DE" sz="1000" dirty="0">
                <a:cs typeface="Arial" panose="020B0604020202020204" pitchFamily="34" charset="0"/>
              </a:rPr>
              <a:t> funding from ViiV Healthcare LLC and Gilead Sciences. Additional support </a:t>
            </a:r>
            <a:r>
              <a:rPr lang="de-DE" sz="1000" dirty="0" err="1">
                <a:cs typeface="Arial" panose="020B0604020202020204" pitchFamily="34" charset="0"/>
              </a:rPr>
              <a:t>has</a:t>
            </a:r>
            <a:r>
              <a:rPr lang="de-DE" sz="1000" dirty="0">
                <a:cs typeface="Arial" panose="020B0604020202020204" pitchFamily="34" charset="0"/>
              </a:rPr>
              <a:t> been </a:t>
            </a:r>
            <a:r>
              <a:rPr lang="de-DE" sz="1000" dirty="0" err="1">
                <a:cs typeface="Arial" panose="020B0604020202020204" pitchFamily="34" charset="0"/>
              </a:rPr>
              <a:t>provided</a:t>
            </a:r>
            <a:r>
              <a:rPr lang="de-DE" sz="1000" dirty="0">
                <a:cs typeface="Arial" panose="020B0604020202020204" pitchFamily="34" charset="0"/>
              </a:rPr>
              <a:t> </a:t>
            </a:r>
            <a:r>
              <a:rPr lang="de-DE" sz="1000" dirty="0" err="1">
                <a:cs typeface="Arial" panose="020B0604020202020204" pitchFamily="34" charset="0"/>
              </a:rPr>
              <a:t>by</a:t>
            </a:r>
            <a:r>
              <a:rPr lang="de-DE" sz="1000" dirty="0">
                <a:cs typeface="Arial" panose="020B0604020202020204" pitchFamily="34" charset="0"/>
              </a:rPr>
              <a:t> </a:t>
            </a:r>
            <a:r>
              <a:rPr lang="de-DE" sz="1000" dirty="0" err="1">
                <a:cs typeface="Arial" panose="020B0604020202020204" pitchFamily="34" charset="0"/>
              </a:rPr>
              <a:t>participating</a:t>
            </a:r>
            <a:r>
              <a:rPr lang="de-DE" sz="1000" dirty="0">
                <a:cs typeface="Arial" panose="020B0604020202020204" pitchFamily="34" charset="0"/>
              </a:rPr>
              <a:t> </a:t>
            </a:r>
            <a:r>
              <a:rPr lang="de-DE" sz="1000" dirty="0" err="1">
                <a:cs typeface="Arial" panose="020B0604020202020204" pitchFamily="34" charset="0"/>
              </a:rPr>
              <a:t>cohorts</a:t>
            </a:r>
            <a:r>
              <a:rPr lang="de-DE" sz="1000" dirty="0">
                <a:cs typeface="Arial" panose="020B0604020202020204" pitchFamily="34" charset="0"/>
              </a:rPr>
              <a:t> contributing data in-kind: Austrian HIV Cohort Study (AHIVCOS), The </a:t>
            </a:r>
            <a:r>
              <a:rPr lang="de-DE" sz="1000" dirty="0" err="1">
                <a:cs typeface="Arial" panose="020B0604020202020204" pitchFamily="34" charset="0"/>
              </a:rPr>
              <a:t>Australian</a:t>
            </a:r>
            <a:r>
              <a:rPr lang="de-DE" sz="1000" dirty="0">
                <a:cs typeface="Arial" panose="020B0604020202020204" pitchFamily="34" charset="0"/>
              </a:rPr>
              <a:t> HIV Observational Database (AHOD), CHU Saint-Pierre, University Hospital Cologne, The EuroSIDA cohort, Frankfurt HIV Cohort Study, </a:t>
            </a:r>
            <a:r>
              <a:rPr lang="de-DE" sz="1000" dirty="0" err="1">
                <a:cs typeface="Arial" panose="020B0604020202020204" pitchFamily="34" charset="0"/>
              </a:rPr>
              <a:t>Georgian</a:t>
            </a:r>
            <a:r>
              <a:rPr lang="de-DE" sz="1000" dirty="0">
                <a:cs typeface="Arial" panose="020B0604020202020204" pitchFamily="34" charset="0"/>
              </a:rPr>
              <a:t> National AIDS Health Information System (AIDS HIS), Modena HIV Cohort, San Raffaele Scientific Institute, Swiss HIV Cohort Study (SHCS), Royal Free HIV Cohort Study. </a:t>
            </a:r>
          </a:p>
          <a:p>
            <a:pPr algn="just"/>
            <a:endParaRPr lang="en-US"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4061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F19F6D5-020C-45B8-93AC-DACE337B0E1F}"/>
              </a:ext>
            </a:extLst>
          </p:cNvPr>
          <p:cNvSpPr>
            <a:spLocks noGrp="1" noChangeArrowheads="1"/>
          </p:cNvSpPr>
          <p:nvPr>
            <p:ph type="title"/>
          </p:nvPr>
        </p:nvSpPr>
        <p:spPr>
          <a:xfrm>
            <a:off x="479041" y="1028700"/>
            <a:ext cx="8014469" cy="914400"/>
          </a:xfrm>
        </p:spPr>
        <p:txBody>
          <a:bodyPr/>
          <a:lstStyle/>
          <a:p>
            <a:pPr eaLnBrk="1" hangingPunct="1"/>
            <a:r>
              <a:rPr lang="en-US" altLang="de-DE" sz="2700" b="1" dirty="0"/>
              <a:t>Presenter Disclosure Information</a:t>
            </a:r>
            <a:br>
              <a:rPr lang="en-US" altLang="de-DE" sz="2700" b="1" dirty="0"/>
            </a:br>
            <a:endParaRPr lang="en-US" altLang="de-DE" sz="2700" b="1" dirty="0"/>
          </a:p>
        </p:txBody>
      </p:sp>
      <p:sp>
        <p:nvSpPr>
          <p:cNvPr id="4099" name="Rectangle 3">
            <a:extLst>
              <a:ext uri="{FF2B5EF4-FFF2-40B4-BE49-F238E27FC236}">
                <a16:creationId xmlns:a16="http://schemas.microsoft.com/office/drawing/2014/main" id="{4E6D6DDE-08B3-4FF0-853F-61BB12C6259F}"/>
              </a:ext>
            </a:extLst>
          </p:cNvPr>
          <p:cNvSpPr>
            <a:spLocks noGrp="1" noChangeArrowheads="1"/>
          </p:cNvSpPr>
          <p:nvPr>
            <p:ph type="body" idx="1"/>
          </p:nvPr>
        </p:nvSpPr>
        <p:spPr>
          <a:xfrm>
            <a:off x="450273" y="1828801"/>
            <a:ext cx="8243454" cy="3623072"/>
          </a:xfrm>
        </p:spPr>
        <p:txBody>
          <a:bodyPr/>
          <a:lstStyle/>
          <a:p>
            <a:pPr algn="ctr" eaLnBrk="1" hangingPunct="1">
              <a:buFontTx/>
              <a:buNone/>
            </a:pPr>
            <a:endParaRPr lang="en-US" altLang="de-DE" sz="2100" b="1" dirty="0"/>
          </a:p>
          <a:p>
            <a:pPr algn="ctr" eaLnBrk="1" hangingPunct="1">
              <a:buFontTx/>
              <a:buNone/>
            </a:pPr>
            <a:r>
              <a:rPr lang="en-US" altLang="de-DE" sz="2700" b="1" dirty="0"/>
              <a:t>Amanda Mocroft</a:t>
            </a:r>
            <a:endParaRPr lang="en-US" altLang="de-DE" sz="2700" dirty="0"/>
          </a:p>
          <a:p>
            <a:pPr eaLnBrk="1" hangingPunct="1">
              <a:buFontTx/>
              <a:buNone/>
            </a:pPr>
            <a:endParaRPr lang="en-US" altLang="de-DE" sz="2700" dirty="0"/>
          </a:p>
          <a:p>
            <a:pPr algn="ctr" eaLnBrk="1" hangingPunct="1">
              <a:buFontTx/>
              <a:buNone/>
            </a:pPr>
            <a:r>
              <a:rPr lang="en-US" altLang="de-DE" sz="2700" b="1" dirty="0"/>
              <a:t>Honoraria and consultancy fees from Gilead, </a:t>
            </a:r>
          </a:p>
          <a:p>
            <a:pPr algn="ctr" eaLnBrk="1" hangingPunct="1">
              <a:buFontTx/>
              <a:buNone/>
            </a:pPr>
            <a:r>
              <a:rPr lang="en-US" altLang="de-DE" sz="2700" b="1" dirty="0" err="1"/>
              <a:t>ViiV</a:t>
            </a:r>
            <a:r>
              <a:rPr lang="en-US" altLang="de-DE" sz="2700" b="1" dirty="0"/>
              <a:t> and A. Craig Eiland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8257DB-BD33-4B86-8358-259245053B23}"/>
              </a:ext>
            </a:extLst>
          </p:cNvPr>
          <p:cNvSpPr>
            <a:spLocks noGrp="1"/>
          </p:cNvSpPr>
          <p:nvPr>
            <p:ph type="title"/>
          </p:nvPr>
        </p:nvSpPr>
        <p:spPr/>
        <p:txBody>
          <a:bodyPr/>
          <a:lstStyle/>
          <a:p>
            <a:r>
              <a:rPr lang="da-DK" dirty="0"/>
              <a:t>Background</a:t>
            </a:r>
          </a:p>
        </p:txBody>
      </p:sp>
      <p:sp>
        <p:nvSpPr>
          <p:cNvPr id="3" name="Pladsholder til indhold 2">
            <a:extLst>
              <a:ext uri="{FF2B5EF4-FFF2-40B4-BE49-F238E27FC236}">
                <a16:creationId xmlns:a16="http://schemas.microsoft.com/office/drawing/2014/main" id="{10A24026-5D81-4B5D-8C73-7BFB2E81C264}"/>
              </a:ext>
            </a:extLst>
          </p:cNvPr>
          <p:cNvSpPr>
            <a:spLocks noGrp="1"/>
          </p:cNvSpPr>
          <p:nvPr>
            <p:ph idx="1"/>
          </p:nvPr>
        </p:nvSpPr>
        <p:spPr>
          <a:xfrm>
            <a:off x="316482" y="1298713"/>
            <a:ext cx="7886700" cy="4714160"/>
          </a:xfrm>
        </p:spPr>
        <p:txBody>
          <a:bodyPr>
            <a:normAutofit fontScale="92500" lnSpcReduction="10000"/>
          </a:bodyPr>
          <a:lstStyle/>
          <a:p>
            <a:r>
              <a:rPr lang="en-GB" dirty="0"/>
              <a:t>The continuum of care (or the 90-90-90 goals) can help identify strengths or weaknesses in the ability to diagnose and link people with HIV to care and monitor treatment programs </a:t>
            </a:r>
          </a:p>
          <a:p>
            <a:r>
              <a:rPr lang="en-GB" dirty="0"/>
              <a:t>Data on people on ART and with viral suppression (VS) rely on good clinical data and reporting mechanisms between national surveillance institutions and clinical cohorts that are not in place in all countries across Europe</a:t>
            </a:r>
          </a:p>
          <a:p>
            <a:r>
              <a:rPr lang="en-US" dirty="0"/>
              <a:t>Many HIV clinics do not have the IT infrastructure or resources to routinely report               information on all patients                                        in care</a:t>
            </a:r>
          </a:p>
          <a:p>
            <a:endParaRPr lang="da-DK" dirty="0"/>
          </a:p>
        </p:txBody>
      </p:sp>
      <p:grpSp>
        <p:nvGrpSpPr>
          <p:cNvPr id="4" name="Group 7">
            <a:extLst>
              <a:ext uri="{FF2B5EF4-FFF2-40B4-BE49-F238E27FC236}">
                <a16:creationId xmlns:a16="http://schemas.microsoft.com/office/drawing/2014/main" id="{08B603F2-E908-48C7-B650-5C86522F6439}"/>
              </a:ext>
            </a:extLst>
          </p:cNvPr>
          <p:cNvGrpSpPr/>
          <p:nvPr/>
        </p:nvGrpSpPr>
        <p:grpSpPr>
          <a:xfrm>
            <a:off x="5142368" y="4743450"/>
            <a:ext cx="3895089" cy="2114550"/>
            <a:chOff x="338395" y="1090069"/>
            <a:chExt cx="3752490" cy="2501662"/>
          </a:xfrm>
        </p:grpSpPr>
        <p:graphicFrame>
          <p:nvGraphicFramePr>
            <p:cNvPr id="5" name="Chart 6">
              <a:extLst>
                <a:ext uri="{FF2B5EF4-FFF2-40B4-BE49-F238E27FC236}">
                  <a16:creationId xmlns:a16="http://schemas.microsoft.com/office/drawing/2014/main" id="{5CB56B73-63D9-4CAA-B309-9FEBE7165F5A}"/>
                </a:ext>
              </a:extLst>
            </p:cNvPr>
            <p:cNvGraphicFramePr/>
            <p:nvPr>
              <p:extLst>
                <p:ext uri="{D42A27DB-BD31-4B8C-83A1-F6EECF244321}">
                  <p14:modId xmlns:p14="http://schemas.microsoft.com/office/powerpoint/2010/main" val="316581841"/>
                </p:ext>
              </p:extLst>
            </p:nvPr>
          </p:nvGraphicFramePr>
          <p:xfrm>
            <a:off x="338395" y="1090069"/>
            <a:ext cx="3752490" cy="250166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2">
              <a:extLst>
                <a:ext uri="{FF2B5EF4-FFF2-40B4-BE49-F238E27FC236}">
                  <a16:creationId xmlns:a16="http://schemas.microsoft.com/office/drawing/2014/main" id="{DC92241C-0E05-408D-BA38-A7F931F4D27B}"/>
                </a:ext>
              </a:extLst>
            </p:cNvPr>
            <p:cNvSpPr txBox="1">
              <a:spLocks noChangeArrowheads="1"/>
            </p:cNvSpPr>
            <p:nvPr/>
          </p:nvSpPr>
          <p:spPr bwMode="auto">
            <a:xfrm>
              <a:off x="1054922" y="3367443"/>
              <a:ext cx="2449902" cy="224287"/>
            </a:xfrm>
            <a:prstGeom prst="rect">
              <a:avLst/>
            </a:prstGeom>
            <a:noFill/>
            <a:ln w="9525">
              <a:noFill/>
              <a:miter lim="800000"/>
              <a:headEnd/>
              <a:tailEnd/>
            </a:ln>
          </p:spPr>
          <p:txBody>
            <a:bodyPr rot="0" vert="horz" wrap="square" lIns="91440" tIns="45720" rIns="91440" bIns="45720" anchor="t" anchorCtr="0">
              <a:noAutofit/>
            </a:bodyPr>
            <a:lstStyle/>
            <a:p>
              <a:pPr algn="ctr">
                <a:lnSpc>
                  <a:spcPct val="120000"/>
                </a:lnSpc>
                <a:spcAft>
                  <a:spcPts val="0"/>
                </a:spcAft>
              </a:pPr>
              <a:r>
                <a:rPr lang="da-DK" sz="800" i="1">
                  <a:effectLst/>
                  <a:latin typeface="Arial" panose="020B0604020202020204" pitchFamily="34" charset="0"/>
                  <a:ea typeface="Calibri" panose="020F0502020204030204" pitchFamily="34" charset="0"/>
                  <a:cs typeface="Times New Roman" panose="02020603050405020304" pitchFamily="18" charset="0"/>
                </a:rPr>
                <a:t>Source: Raymond et al., 2014 &amp; ECDC, 2015</a:t>
              </a:r>
              <a:endParaRPr lang="da-DK" sz="1100">
                <a:effectLst/>
                <a:latin typeface="Arial" panose="020B060402020202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477817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8CC6D3-6B71-44D9-A1FD-54930483DBF4}"/>
              </a:ext>
            </a:extLst>
          </p:cNvPr>
          <p:cNvSpPr>
            <a:spLocks noGrp="1"/>
          </p:cNvSpPr>
          <p:nvPr>
            <p:ph type="title"/>
          </p:nvPr>
        </p:nvSpPr>
        <p:spPr>
          <a:xfrm>
            <a:off x="111312" y="-70253"/>
            <a:ext cx="7462927" cy="1049606"/>
          </a:xfrm>
        </p:spPr>
        <p:txBody>
          <a:bodyPr/>
          <a:lstStyle/>
          <a:p>
            <a:r>
              <a:rPr lang="en-US" dirty="0"/>
              <a:t>Objectives</a:t>
            </a:r>
            <a:endParaRPr lang="da-DK" dirty="0"/>
          </a:p>
        </p:txBody>
      </p:sp>
      <p:sp>
        <p:nvSpPr>
          <p:cNvPr id="3" name="Pladsholder til indhold 2">
            <a:extLst>
              <a:ext uri="{FF2B5EF4-FFF2-40B4-BE49-F238E27FC236}">
                <a16:creationId xmlns:a16="http://schemas.microsoft.com/office/drawing/2014/main" id="{7E0AB4DB-76F3-4F57-BC66-BF1D96C12054}"/>
              </a:ext>
            </a:extLst>
          </p:cNvPr>
          <p:cNvSpPr>
            <a:spLocks noGrp="1"/>
          </p:cNvSpPr>
          <p:nvPr>
            <p:ph idx="1"/>
          </p:nvPr>
        </p:nvSpPr>
        <p:spPr/>
        <p:txBody>
          <a:bodyPr>
            <a:normAutofit/>
          </a:bodyPr>
          <a:lstStyle/>
          <a:p>
            <a:r>
              <a:rPr lang="en-US" dirty="0"/>
              <a:t>To investigate data required to estimate the ‘right-hand side’ of the HIV continuum in a clinic setting </a:t>
            </a:r>
            <a:r>
              <a:rPr lang="en-GB" dirty="0"/>
              <a:t>by using different sampling techniques and random samples from participating clinics</a:t>
            </a:r>
            <a:endParaRPr lang="en-US" dirty="0"/>
          </a:p>
          <a:p>
            <a:r>
              <a:rPr lang="en-GB" dirty="0"/>
              <a:t>To develop a simple accessible online tool to enable clinics to </a:t>
            </a:r>
            <a:r>
              <a:rPr lang="en-US" dirty="0"/>
              <a:t>calculate aggregated prevalence estimates for people on ART and with VS</a:t>
            </a:r>
            <a:endParaRPr lang="da-DK" dirty="0"/>
          </a:p>
        </p:txBody>
      </p:sp>
    </p:spTree>
    <p:extLst>
      <p:ext uri="{BB962C8B-B14F-4D97-AF65-F5344CB8AC3E}">
        <p14:creationId xmlns:p14="http://schemas.microsoft.com/office/powerpoint/2010/main" val="1799230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5A3C3A-7AE0-406D-8D69-9457B861B3EF}"/>
              </a:ext>
            </a:extLst>
          </p:cNvPr>
          <p:cNvSpPr>
            <a:spLocks noGrp="1"/>
          </p:cNvSpPr>
          <p:nvPr>
            <p:ph type="title"/>
          </p:nvPr>
        </p:nvSpPr>
        <p:spPr/>
        <p:txBody>
          <a:bodyPr/>
          <a:lstStyle/>
          <a:p>
            <a:r>
              <a:rPr lang="en-US" dirty="0"/>
              <a:t>Methods</a:t>
            </a:r>
            <a:endParaRPr lang="da-DK" dirty="0"/>
          </a:p>
        </p:txBody>
      </p:sp>
      <p:sp>
        <p:nvSpPr>
          <p:cNvPr id="3" name="Pladsholder til indhold 2">
            <a:extLst>
              <a:ext uri="{FF2B5EF4-FFF2-40B4-BE49-F238E27FC236}">
                <a16:creationId xmlns:a16="http://schemas.microsoft.com/office/drawing/2014/main" id="{A802DC3F-2EF1-4FA8-8563-20227E525ACB}"/>
              </a:ext>
            </a:extLst>
          </p:cNvPr>
          <p:cNvSpPr>
            <a:spLocks noGrp="1"/>
          </p:cNvSpPr>
          <p:nvPr>
            <p:ph idx="1"/>
          </p:nvPr>
        </p:nvSpPr>
        <p:spPr>
          <a:xfrm>
            <a:off x="316482" y="1313411"/>
            <a:ext cx="7886700" cy="5054138"/>
          </a:xfrm>
        </p:spPr>
        <p:txBody>
          <a:bodyPr>
            <a:normAutofit fontScale="92500" lnSpcReduction="10000"/>
          </a:bodyPr>
          <a:lstStyle/>
          <a:p>
            <a:pPr>
              <a:lnSpc>
                <a:spcPct val="120000"/>
              </a:lnSpc>
            </a:pPr>
            <a:r>
              <a:rPr lang="en-US" dirty="0"/>
              <a:t>Data collected on all with HIV seen </a:t>
            </a:r>
            <a:r>
              <a:rPr lang="en-US" u="sng" dirty="0"/>
              <a:t>&gt;</a:t>
            </a:r>
            <a:r>
              <a:rPr lang="en-US" dirty="0"/>
              <a:t>1 during 2017 at 7 clinics participating in RESPOND</a:t>
            </a:r>
          </a:p>
          <a:p>
            <a:pPr>
              <a:lnSpc>
                <a:spcPct val="120000"/>
              </a:lnSpc>
            </a:pPr>
            <a:r>
              <a:rPr lang="en-US" dirty="0"/>
              <a:t>The % on ART and VS (VL&lt;200 copies/ml [&lt;500 copies/ml in Belarus]) calculated using the total number under care in the clinic as the denominator</a:t>
            </a:r>
          </a:p>
          <a:p>
            <a:pPr>
              <a:lnSpc>
                <a:spcPct val="120000"/>
              </a:lnSpc>
            </a:pPr>
            <a:r>
              <a:rPr lang="en-US" dirty="0"/>
              <a:t>Persons with missing VL assumed to be not VS </a:t>
            </a:r>
          </a:p>
          <a:p>
            <a:pPr marL="0" indent="0">
              <a:buNone/>
            </a:pPr>
            <a:endParaRPr lang="en-US" dirty="0"/>
          </a:p>
          <a:p>
            <a:pPr marL="0" indent="0">
              <a:buNone/>
            </a:pPr>
            <a:r>
              <a:rPr lang="en-US" i="1" dirty="0"/>
              <a:t>Note</a:t>
            </a:r>
          </a:p>
          <a:p>
            <a:pPr marL="0" indent="0">
              <a:buNone/>
            </a:pPr>
            <a:r>
              <a:rPr lang="en-US" sz="2600" i="1" dirty="0"/>
              <a:t>Analyses focus on ‘</a:t>
            </a:r>
            <a:r>
              <a:rPr lang="en-US" sz="2600" b="1" i="1" dirty="0"/>
              <a:t>clinic specific 2</a:t>
            </a:r>
            <a:r>
              <a:rPr lang="en-US" sz="2600" b="1" i="1" baseline="30000" dirty="0"/>
              <a:t>nd</a:t>
            </a:r>
            <a:r>
              <a:rPr lang="en-US" sz="2600" b="1" i="1" dirty="0"/>
              <a:t> 90</a:t>
            </a:r>
            <a:r>
              <a:rPr lang="en-US" sz="2600" i="1" dirty="0"/>
              <a:t>’ - % seen in  clinic who are still under FU and on ART (excluding drop-outs included in UNAIDS 90-90-90). </a:t>
            </a:r>
          </a:p>
          <a:p>
            <a:endParaRPr lang="da-DK" dirty="0"/>
          </a:p>
        </p:txBody>
      </p:sp>
    </p:spTree>
    <p:extLst>
      <p:ext uri="{BB962C8B-B14F-4D97-AF65-F5344CB8AC3E}">
        <p14:creationId xmlns:p14="http://schemas.microsoft.com/office/powerpoint/2010/main" val="2030925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AA7AD0-6337-4237-A74B-3F718E9A76AD}"/>
              </a:ext>
            </a:extLst>
          </p:cNvPr>
          <p:cNvSpPr>
            <a:spLocks noGrp="1"/>
          </p:cNvSpPr>
          <p:nvPr>
            <p:ph type="title"/>
          </p:nvPr>
        </p:nvSpPr>
        <p:spPr>
          <a:xfrm>
            <a:off x="85186" y="0"/>
            <a:ext cx="7462927" cy="698269"/>
          </a:xfrm>
        </p:spPr>
        <p:txBody>
          <a:bodyPr/>
          <a:lstStyle/>
          <a:p>
            <a:r>
              <a:rPr lang="da-DK" dirty="0" err="1"/>
              <a:t>Results</a:t>
            </a:r>
            <a:endParaRPr lang="da-DK" dirty="0"/>
          </a:p>
        </p:txBody>
      </p:sp>
      <p:sp>
        <p:nvSpPr>
          <p:cNvPr id="3" name="Pladsholder til indhold 2">
            <a:extLst>
              <a:ext uri="{FF2B5EF4-FFF2-40B4-BE49-F238E27FC236}">
                <a16:creationId xmlns:a16="http://schemas.microsoft.com/office/drawing/2014/main" id="{B243FFD7-2ED5-41B0-98C3-D87A685B21D1}"/>
              </a:ext>
            </a:extLst>
          </p:cNvPr>
          <p:cNvSpPr>
            <a:spLocks noGrp="1"/>
          </p:cNvSpPr>
          <p:nvPr>
            <p:ph idx="1"/>
          </p:nvPr>
        </p:nvSpPr>
        <p:spPr>
          <a:xfrm>
            <a:off x="85186" y="5207767"/>
            <a:ext cx="4698457" cy="831428"/>
          </a:xfrm>
        </p:spPr>
        <p:txBody>
          <a:bodyPr>
            <a:normAutofit fontScale="92500"/>
          </a:bodyPr>
          <a:lstStyle/>
          <a:p>
            <a:r>
              <a:rPr lang="en-US" sz="2000" dirty="0"/>
              <a:t>93.8% on ART (95% CI 93.3–94.2) </a:t>
            </a:r>
          </a:p>
          <a:p>
            <a:r>
              <a:rPr lang="en-US" sz="2000" dirty="0"/>
              <a:t>76.7% were VS* (95% CI 75.8–77.6%)</a:t>
            </a:r>
          </a:p>
        </p:txBody>
      </p:sp>
      <p:graphicFrame>
        <p:nvGraphicFramePr>
          <p:cNvPr id="9" name="Tabel 8">
            <a:extLst>
              <a:ext uri="{FF2B5EF4-FFF2-40B4-BE49-F238E27FC236}">
                <a16:creationId xmlns:a16="http://schemas.microsoft.com/office/drawing/2014/main" id="{53F27164-A2B9-4933-8C75-3CE033EA883C}"/>
              </a:ext>
            </a:extLst>
          </p:cNvPr>
          <p:cNvGraphicFramePr>
            <a:graphicFrameLocks noGrp="1"/>
          </p:cNvGraphicFramePr>
          <p:nvPr>
            <p:extLst>
              <p:ext uri="{D42A27DB-BD31-4B8C-83A1-F6EECF244321}">
                <p14:modId xmlns:p14="http://schemas.microsoft.com/office/powerpoint/2010/main" val="1621845332"/>
              </p:ext>
            </p:extLst>
          </p:nvPr>
        </p:nvGraphicFramePr>
        <p:xfrm>
          <a:off x="4987636" y="1225796"/>
          <a:ext cx="3873281" cy="4460409"/>
        </p:xfrm>
        <a:graphic>
          <a:graphicData uri="http://schemas.openxmlformats.org/drawingml/2006/table">
            <a:tbl>
              <a:tblPr firstRow="1" firstCol="1" bandRow="1">
                <a:tableStyleId>{5C22544A-7EE6-4342-B048-85BDC9FD1C3A}</a:tableStyleId>
              </a:tblPr>
              <a:tblGrid>
                <a:gridCol w="1288473">
                  <a:extLst>
                    <a:ext uri="{9D8B030D-6E8A-4147-A177-3AD203B41FA5}">
                      <a16:colId xmlns:a16="http://schemas.microsoft.com/office/drawing/2014/main" val="4024094111"/>
                    </a:ext>
                  </a:extLst>
                </a:gridCol>
                <a:gridCol w="1414419">
                  <a:extLst>
                    <a:ext uri="{9D8B030D-6E8A-4147-A177-3AD203B41FA5}">
                      <a16:colId xmlns:a16="http://schemas.microsoft.com/office/drawing/2014/main" val="1092612368"/>
                    </a:ext>
                  </a:extLst>
                </a:gridCol>
                <a:gridCol w="522495">
                  <a:extLst>
                    <a:ext uri="{9D8B030D-6E8A-4147-A177-3AD203B41FA5}">
                      <a16:colId xmlns:a16="http://schemas.microsoft.com/office/drawing/2014/main" val="1855191270"/>
                    </a:ext>
                  </a:extLst>
                </a:gridCol>
                <a:gridCol w="647894">
                  <a:extLst>
                    <a:ext uri="{9D8B030D-6E8A-4147-A177-3AD203B41FA5}">
                      <a16:colId xmlns:a16="http://schemas.microsoft.com/office/drawing/2014/main" val="3100341826"/>
                    </a:ext>
                  </a:extLst>
                </a:gridCol>
              </a:tblGrid>
              <a:tr h="156748">
                <a:tc>
                  <a:txBody>
                    <a:bodyPr/>
                    <a:lstStyle/>
                    <a:p>
                      <a:pPr>
                        <a:lnSpc>
                          <a:spcPct val="120000"/>
                        </a:lnSpc>
                        <a:spcAft>
                          <a:spcPts val="0"/>
                        </a:spcAft>
                      </a:pPr>
                      <a:r>
                        <a:rPr lang="da-DK" sz="1400" dirty="0">
                          <a:effectLst/>
                          <a:latin typeface="+mn-lt"/>
                        </a:rPr>
                        <a:t>All</a:t>
                      </a:r>
                      <a:endParaRPr lang="da-DK" sz="1400" dirty="0">
                        <a:effectLst/>
                        <a:latin typeface="+mn-lt"/>
                        <a:ea typeface="Calibri" panose="020F0502020204030204" pitchFamily="34" charset="0"/>
                      </a:endParaRPr>
                    </a:p>
                  </a:txBody>
                  <a:tcPr marL="56429" marR="56429" marT="0" marB="0" anchor="b">
                    <a:solidFill>
                      <a:schemeClr val="bg2">
                        <a:lumMod val="25000"/>
                      </a:schemeClr>
                    </a:solidFill>
                  </a:tcPr>
                </a:tc>
                <a:tc>
                  <a:txBody>
                    <a:bodyPr/>
                    <a:lstStyle/>
                    <a:p>
                      <a:pPr>
                        <a:lnSpc>
                          <a:spcPct val="120000"/>
                        </a:lnSpc>
                      </a:pPr>
                      <a:r>
                        <a:rPr lang="da-DK" sz="1400" dirty="0">
                          <a:effectLst/>
                          <a:latin typeface="+mn-lt"/>
                        </a:rPr>
                        <a:t>N=8852</a:t>
                      </a:r>
                    </a:p>
                  </a:txBody>
                  <a:tcPr marL="56429" marR="56429" marT="0" marB="0" anchor="b">
                    <a:solidFill>
                      <a:schemeClr val="bg2">
                        <a:lumMod val="25000"/>
                      </a:schemeClr>
                    </a:solidFill>
                  </a:tcPr>
                </a:tc>
                <a:tc>
                  <a:txBody>
                    <a:bodyPr/>
                    <a:lstStyle/>
                    <a:p>
                      <a:pPr algn="ctr">
                        <a:lnSpc>
                          <a:spcPct val="120000"/>
                        </a:lnSpc>
                        <a:spcAft>
                          <a:spcPts val="0"/>
                        </a:spcAft>
                      </a:pPr>
                      <a:r>
                        <a:rPr lang="da-DK" sz="1400" dirty="0">
                          <a:effectLst/>
                          <a:latin typeface="+mn-lt"/>
                        </a:rPr>
                        <a:t>N</a:t>
                      </a:r>
                      <a:endParaRPr lang="da-DK" sz="1400" dirty="0">
                        <a:effectLst/>
                        <a:latin typeface="+mn-lt"/>
                        <a:ea typeface="Calibri" panose="020F0502020204030204" pitchFamily="34" charset="0"/>
                      </a:endParaRPr>
                    </a:p>
                  </a:txBody>
                  <a:tcPr marL="56429" marR="56429" marT="0" marB="0" anchor="b">
                    <a:solidFill>
                      <a:schemeClr val="bg2">
                        <a:lumMod val="25000"/>
                      </a:schemeClr>
                    </a:solidFill>
                  </a:tcPr>
                </a:tc>
                <a:tc>
                  <a:txBody>
                    <a:bodyPr/>
                    <a:lstStyle/>
                    <a:p>
                      <a:pPr algn="ctr">
                        <a:lnSpc>
                          <a:spcPct val="120000"/>
                        </a:lnSpc>
                        <a:spcAft>
                          <a:spcPts val="0"/>
                        </a:spcAft>
                      </a:pPr>
                      <a:r>
                        <a:rPr lang="da-DK" sz="1400" dirty="0">
                          <a:effectLst/>
                          <a:latin typeface="+mn-lt"/>
                        </a:rPr>
                        <a:t>%</a:t>
                      </a:r>
                      <a:endParaRPr lang="da-DK" sz="1400" dirty="0">
                        <a:effectLst/>
                        <a:latin typeface="+mn-lt"/>
                        <a:ea typeface="Calibri" panose="020F0502020204030204" pitchFamily="34" charset="0"/>
                      </a:endParaRPr>
                    </a:p>
                  </a:txBody>
                  <a:tcPr marL="56429" marR="56429" marT="0" marB="0" anchor="b">
                    <a:solidFill>
                      <a:schemeClr val="bg2">
                        <a:lumMod val="25000"/>
                      </a:schemeClr>
                    </a:solidFill>
                  </a:tcPr>
                </a:tc>
                <a:extLst>
                  <a:ext uri="{0D108BD9-81ED-4DB2-BD59-A6C34878D82A}">
                    <a16:rowId xmlns:a16="http://schemas.microsoft.com/office/drawing/2014/main" val="3726311785"/>
                  </a:ext>
                </a:extLst>
              </a:tr>
              <a:tr h="156748">
                <a:tc>
                  <a:txBody>
                    <a:bodyPr/>
                    <a:lstStyle/>
                    <a:p>
                      <a:pPr>
                        <a:lnSpc>
                          <a:spcPct val="120000"/>
                        </a:lnSpc>
                        <a:spcAft>
                          <a:spcPts val="0"/>
                        </a:spcAft>
                      </a:pPr>
                      <a:r>
                        <a:rPr lang="da-DK" sz="1400" dirty="0">
                          <a:effectLst/>
                          <a:latin typeface="+mn-lt"/>
                        </a:rPr>
                        <a:t>Age</a:t>
                      </a:r>
                      <a:endParaRPr lang="da-DK" sz="1400" dirty="0">
                        <a:effectLst/>
                        <a:latin typeface="+mn-lt"/>
                        <a:ea typeface="Calibri" panose="020F0502020204030204" pitchFamily="34" charset="0"/>
                      </a:endParaRPr>
                    </a:p>
                  </a:txBody>
                  <a:tcPr marL="56429" marR="56429" marT="0" marB="0" anchor="b">
                    <a:solidFill>
                      <a:schemeClr val="bg2">
                        <a:lumMod val="25000"/>
                      </a:schemeClr>
                    </a:solidFill>
                  </a:tcPr>
                </a:tc>
                <a:tc>
                  <a:txBody>
                    <a:bodyPr/>
                    <a:lstStyle/>
                    <a:p>
                      <a:pPr>
                        <a:lnSpc>
                          <a:spcPct val="120000"/>
                        </a:lnSpc>
                        <a:spcAft>
                          <a:spcPts val="0"/>
                        </a:spcAft>
                      </a:pPr>
                      <a:r>
                        <a:rPr lang="da-DK" sz="1400" dirty="0">
                          <a:effectLst/>
                          <a:latin typeface="+mn-lt"/>
                        </a:rPr>
                        <a:t>&lt;=30</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1255</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14.2</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2831559895"/>
                  </a:ext>
                </a:extLst>
              </a:tr>
              <a:tr h="156748">
                <a:tc>
                  <a:txBody>
                    <a:bodyPr/>
                    <a:lstStyle/>
                    <a:p>
                      <a:pPr>
                        <a:lnSpc>
                          <a:spcPct val="120000"/>
                        </a:lnSpc>
                      </a:pPr>
                      <a:endParaRPr lang="da-DK" sz="1400" dirty="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a:effectLst/>
                          <a:latin typeface="+mn-lt"/>
                        </a:rPr>
                        <a:t>30-40</a:t>
                      </a:r>
                      <a:endParaRPr lang="da-DK" sz="140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a:effectLst/>
                          <a:latin typeface="+mn-lt"/>
                        </a:rPr>
                        <a:t>3046</a:t>
                      </a:r>
                      <a:endParaRPr lang="da-DK" sz="140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34.4</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103617215"/>
                  </a:ext>
                </a:extLst>
              </a:tr>
              <a:tr h="156748">
                <a:tc>
                  <a:txBody>
                    <a:bodyPr/>
                    <a:lstStyle/>
                    <a:p>
                      <a:pPr>
                        <a:lnSpc>
                          <a:spcPct val="120000"/>
                        </a:lnSpc>
                      </a:pPr>
                      <a:endParaRPr lang="da-DK" sz="140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a:effectLst/>
                          <a:latin typeface="+mn-lt"/>
                        </a:rPr>
                        <a:t>&gt;40</a:t>
                      </a:r>
                      <a:endParaRPr lang="da-DK" sz="140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a:effectLst/>
                          <a:latin typeface="+mn-lt"/>
                        </a:rPr>
                        <a:t>4550</a:t>
                      </a:r>
                      <a:endParaRPr lang="da-DK" sz="140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51.4</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3437310594"/>
                  </a:ext>
                </a:extLst>
              </a:tr>
              <a:tr h="156748">
                <a:tc>
                  <a:txBody>
                    <a:bodyPr/>
                    <a:lstStyle/>
                    <a:p>
                      <a:pPr>
                        <a:lnSpc>
                          <a:spcPct val="120000"/>
                        </a:lnSpc>
                      </a:pPr>
                      <a:endParaRPr lang="da-DK" sz="140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a:effectLst/>
                          <a:latin typeface="+mn-lt"/>
                        </a:rPr>
                        <a:t>Missing</a:t>
                      </a:r>
                      <a:endParaRPr lang="da-DK" sz="140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a:effectLst/>
                          <a:latin typeface="+mn-lt"/>
                        </a:rPr>
                        <a:t>1</a:t>
                      </a:r>
                      <a:endParaRPr lang="da-DK" sz="140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0.0</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3253440469"/>
                  </a:ext>
                </a:extLst>
              </a:tr>
              <a:tr h="156748">
                <a:tc>
                  <a:txBody>
                    <a:bodyPr/>
                    <a:lstStyle/>
                    <a:p>
                      <a:pPr>
                        <a:lnSpc>
                          <a:spcPct val="120000"/>
                        </a:lnSpc>
                        <a:spcAft>
                          <a:spcPts val="0"/>
                        </a:spcAft>
                      </a:pPr>
                      <a:r>
                        <a:rPr lang="da-DK" sz="1400" dirty="0">
                          <a:effectLst/>
                          <a:latin typeface="+mn-lt"/>
                        </a:rPr>
                        <a:t>Last CD4</a:t>
                      </a:r>
                      <a:endParaRPr lang="da-DK" sz="1400" dirty="0">
                        <a:effectLst/>
                        <a:latin typeface="+mn-lt"/>
                        <a:ea typeface="Calibri" panose="020F0502020204030204" pitchFamily="34" charset="0"/>
                      </a:endParaRPr>
                    </a:p>
                  </a:txBody>
                  <a:tcPr marL="56429" marR="56429" marT="0" marB="0" anchor="b">
                    <a:solidFill>
                      <a:schemeClr val="bg2">
                        <a:lumMod val="25000"/>
                      </a:schemeClr>
                    </a:solidFill>
                  </a:tcPr>
                </a:tc>
                <a:tc>
                  <a:txBody>
                    <a:bodyPr/>
                    <a:lstStyle/>
                    <a:p>
                      <a:pPr>
                        <a:lnSpc>
                          <a:spcPct val="120000"/>
                        </a:lnSpc>
                        <a:spcAft>
                          <a:spcPts val="0"/>
                        </a:spcAft>
                      </a:pPr>
                      <a:r>
                        <a:rPr lang="da-DK" sz="1400" dirty="0">
                          <a:effectLst/>
                          <a:latin typeface="+mn-lt"/>
                        </a:rPr>
                        <a:t>&lt;=500</a:t>
                      </a:r>
                      <a:endParaRPr lang="da-DK" sz="1400" dirty="0">
                        <a:effectLst/>
                        <a:latin typeface="+mn-lt"/>
                        <a:ea typeface="Calibri" panose="020F0502020204030204" pitchFamily="34" charset="0"/>
                      </a:endParaRPr>
                    </a:p>
                  </a:txBody>
                  <a:tcPr marL="56429" marR="56429" marT="0" marB="0" anchor="b">
                    <a:solidFill>
                      <a:schemeClr val="accent1"/>
                    </a:solidFill>
                  </a:tcPr>
                </a:tc>
                <a:tc>
                  <a:txBody>
                    <a:bodyPr/>
                    <a:lstStyle/>
                    <a:p>
                      <a:pPr algn="ctr">
                        <a:lnSpc>
                          <a:spcPct val="120000"/>
                        </a:lnSpc>
                        <a:spcAft>
                          <a:spcPts val="0"/>
                        </a:spcAft>
                      </a:pPr>
                      <a:r>
                        <a:rPr lang="da-DK" sz="1400" dirty="0">
                          <a:effectLst/>
                          <a:latin typeface="+mn-lt"/>
                        </a:rPr>
                        <a:t>3833</a:t>
                      </a:r>
                      <a:endParaRPr lang="da-DK" sz="1400" dirty="0">
                        <a:effectLst/>
                        <a:latin typeface="+mn-lt"/>
                        <a:ea typeface="Calibri" panose="020F0502020204030204" pitchFamily="34" charset="0"/>
                      </a:endParaRPr>
                    </a:p>
                  </a:txBody>
                  <a:tcPr marL="56429" marR="56429" marT="0" marB="0" anchor="b">
                    <a:solidFill>
                      <a:schemeClr val="accent1"/>
                    </a:solidFill>
                  </a:tcPr>
                </a:tc>
                <a:tc>
                  <a:txBody>
                    <a:bodyPr/>
                    <a:lstStyle/>
                    <a:p>
                      <a:pPr algn="ctr">
                        <a:lnSpc>
                          <a:spcPct val="120000"/>
                        </a:lnSpc>
                        <a:spcAft>
                          <a:spcPts val="0"/>
                        </a:spcAft>
                      </a:pPr>
                      <a:r>
                        <a:rPr lang="da-DK" sz="1400">
                          <a:effectLst/>
                          <a:latin typeface="+mn-lt"/>
                        </a:rPr>
                        <a:t>43.3</a:t>
                      </a:r>
                      <a:endParaRPr lang="da-DK" sz="1400">
                        <a:effectLst/>
                        <a:latin typeface="+mn-lt"/>
                        <a:ea typeface="Calibri" panose="020F0502020204030204" pitchFamily="34" charset="0"/>
                      </a:endParaRPr>
                    </a:p>
                  </a:txBody>
                  <a:tcPr marL="56429" marR="56429" marT="0" marB="0" anchor="b">
                    <a:solidFill>
                      <a:schemeClr val="accent1"/>
                    </a:solidFill>
                  </a:tcPr>
                </a:tc>
                <a:extLst>
                  <a:ext uri="{0D108BD9-81ED-4DB2-BD59-A6C34878D82A}">
                    <a16:rowId xmlns:a16="http://schemas.microsoft.com/office/drawing/2014/main" val="2199054524"/>
                  </a:ext>
                </a:extLst>
              </a:tr>
              <a:tr h="156748">
                <a:tc>
                  <a:txBody>
                    <a:bodyPr/>
                    <a:lstStyle/>
                    <a:p>
                      <a:pPr>
                        <a:lnSpc>
                          <a:spcPct val="120000"/>
                        </a:lnSpc>
                      </a:pPr>
                      <a:endParaRPr lang="da-DK" sz="140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a:effectLst/>
                          <a:latin typeface="+mn-lt"/>
                        </a:rPr>
                        <a:t>&gt;500</a:t>
                      </a:r>
                      <a:endParaRPr lang="da-DK" sz="1400">
                        <a:effectLst/>
                        <a:latin typeface="+mn-lt"/>
                        <a:ea typeface="Calibri" panose="020F0502020204030204" pitchFamily="34" charset="0"/>
                      </a:endParaRPr>
                    </a:p>
                  </a:txBody>
                  <a:tcPr marL="56429" marR="56429" marT="0" marB="0" anchor="b">
                    <a:solidFill>
                      <a:schemeClr val="accent1"/>
                    </a:solidFill>
                  </a:tcPr>
                </a:tc>
                <a:tc>
                  <a:txBody>
                    <a:bodyPr/>
                    <a:lstStyle/>
                    <a:p>
                      <a:pPr algn="ctr">
                        <a:lnSpc>
                          <a:spcPct val="120000"/>
                        </a:lnSpc>
                        <a:spcAft>
                          <a:spcPts val="0"/>
                        </a:spcAft>
                      </a:pPr>
                      <a:r>
                        <a:rPr lang="da-DK" sz="1400" dirty="0">
                          <a:effectLst/>
                          <a:latin typeface="+mn-lt"/>
                        </a:rPr>
                        <a:t>4900</a:t>
                      </a:r>
                      <a:endParaRPr lang="da-DK" sz="1400" dirty="0">
                        <a:effectLst/>
                        <a:latin typeface="+mn-lt"/>
                        <a:ea typeface="Calibri" panose="020F0502020204030204" pitchFamily="34" charset="0"/>
                      </a:endParaRPr>
                    </a:p>
                  </a:txBody>
                  <a:tcPr marL="56429" marR="56429" marT="0" marB="0" anchor="b">
                    <a:solidFill>
                      <a:schemeClr val="accent1"/>
                    </a:solidFill>
                  </a:tcPr>
                </a:tc>
                <a:tc>
                  <a:txBody>
                    <a:bodyPr/>
                    <a:lstStyle/>
                    <a:p>
                      <a:pPr algn="ctr">
                        <a:lnSpc>
                          <a:spcPct val="120000"/>
                        </a:lnSpc>
                        <a:spcAft>
                          <a:spcPts val="0"/>
                        </a:spcAft>
                      </a:pPr>
                      <a:r>
                        <a:rPr lang="da-DK" sz="1400" dirty="0">
                          <a:effectLst/>
                          <a:latin typeface="+mn-lt"/>
                        </a:rPr>
                        <a:t>55.4</a:t>
                      </a:r>
                      <a:endParaRPr lang="da-DK" sz="1400" dirty="0">
                        <a:effectLst/>
                        <a:latin typeface="+mn-lt"/>
                        <a:ea typeface="Calibri" panose="020F0502020204030204" pitchFamily="34" charset="0"/>
                      </a:endParaRPr>
                    </a:p>
                  </a:txBody>
                  <a:tcPr marL="56429" marR="56429" marT="0" marB="0" anchor="b">
                    <a:solidFill>
                      <a:schemeClr val="accent1"/>
                    </a:solidFill>
                  </a:tcPr>
                </a:tc>
                <a:extLst>
                  <a:ext uri="{0D108BD9-81ED-4DB2-BD59-A6C34878D82A}">
                    <a16:rowId xmlns:a16="http://schemas.microsoft.com/office/drawing/2014/main" val="1732042392"/>
                  </a:ext>
                </a:extLst>
              </a:tr>
              <a:tr h="156748">
                <a:tc>
                  <a:txBody>
                    <a:bodyPr/>
                    <a:lstStyle/>
                    <a:p>
                      <a:pPr>
                        <a:lnSpc>
                          <a:spcPct val="120000"/>
                        </a:lnSpc>
                      </a:pPr>
                      <a:endParaRPr lang="da-DK" sz="1400" dirty="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a:effectLst/>
                          <a:latin typeface="+mn-lt"/>
                        </a:rPr>
                        <a:t>Missing</a:t>
                      </a:r>
                      <a:endParaRPr lang="da-DK" sz="1400">
                        <a:effectLst/>
                        <a:latin typeface="+mn-lt"/>
                        <a:ea typeface="Calibri" panose="020F0502020204030204" pitchFamily="34" charset="0"/>
                      </a:endParaRPr>
                    </a:p>
                  </a:txBody>
                  <a:tcPr marL="56429" marR="56429" marT="0" marB="0" anchor="b">
                    <a:solidFill>
                      <a:schemeClr val="accent1"/>
                    </a:solidFill>
                  </a:tcPr>
                </a:tc>
                <a:tc>
                  <a:txBody>
                    <a:bodyPr/>
                    <a:lstStyle/>
                    <a:p>
                      <a:pPr algn="ctr">
                        <a:lnSpc>
                          <a:spcPct val="120000"/>
                        </a:lnSpc>
                        <a:spcAft>
                          <a:spcPts val="0"/>
                        </a:spcAft>
                      </a:pPr>
                      <a:r>
                        <a:rPr lang="da-DK" sz="1400" dirty="0">
                          <a:effectLst/>
                          <a:latin typeface="+mn-lt"/>
                        </a:rPr>
                        <a:t>119</a:t>
                      </a:r>
                      <a:endParaRPr lang="da-DK" sz="1400" dirty="0">
                        <a:effectLst/>
                        <a:latin typeface="+mn-lt"/>
                        <a:ea typeface="Calibri" panose="020F0502020204030204" pitchFamily="34" charset="0"/>
                      </a:endParaRPr>
                    </a:p>
                  </a:txBody>
                  <a:tcPr marL="56429" marR="56429" marT="0" marB="0" anchor="b">
                    <a:solidFill>
                      <a:schemeClr val="accent1"/>
                    </a:solidFill>
                  </a:tcPr>
                </a:tc>
                <a:tc>
                  <a:txBody>
                    <a:bodyPr/>
                    <a:lstStyle/>
                    <a:p>
                      <a:pPr algn="ctr">
                        <a:lnSpc>
                          <a:spcPct val="120000"/>
                        </a:lnSpc>
                        <a:spcAft>
                          <a:spcPts val="0"/>
                        </a:spcAft>
                      </a:pPr>
                      <a:r>
                        <a:rPr lang="da-DK" sz="1400" dirty="0">
                          <a:effectLst/>
                          <a:latin typeface="+mn-lt"/>
                        </a:rPr>
                        <a:t>1.3</a:t>
                      </a:r>
                      <a:endParaRPr lang="da-DK" sz="1400" dirty="0">
                        <a:effectLst/>
                        <a:latin typeface="+mn-lt"/>
                        <a:ea typeface="Calibri" panose="020F0502020204030204" pitchFamily="34" charset="0"/>
                      </a:endParaRPr>
                    </a:p>
                  </a:txBody>
                  <a:tcPr marL="56429" marR="56429" marT="0" marB="0" anchor="b">
                    <a:solidFill>
                      <a:schemeClr val="accent1"/>
                    </a:solidFill>
                  </a:tcPr>
                </a:tc>
                <a:extLst>
                  <a:ext uri="{0D108BD9-81ED-4DB2-BD59-A6C34878D82A}">
                    <a16:rowId xmlns:a16="http://schemas.microsoft.com/office/drawing/2014/main" val="2379198062"/>
                  </a:ext>
                </a:extLst>
              </a:tr>
              <a:tr h="156748">
                <a:tc>
                  <a:txBody>
                    <a:bodyPr/>
                    <a:lstStyle/>
                    <a:p>
                      <a:pPr>
                        <a:lnSpc>
                          <a:spcPct val="120000"/>
                        </a:lnSpc>
                        <a:spcAft>
                          <a:spcPts val="0"/>
                        </a:spcAft>
                      </a:pPr>
                      <a:r>
                        <a:rPr lang="da-DK" sz="1400" dirty="0">
                          <a:effectLst/>
                          <a:latin typeface="+mn-lt"/>
                        </a:rPr>
                        <a:t>Gender / risk </a:t>
                      </a:r>
                      <a:endParaRPr lang="da-DK" sz="1400" dirty="0">
                        <a:effectLst/>
                        <a:latin typeface="+mn-lt"/>
                        <a:ea typeface="Calibri" panose="020F0502020204030204" pitchFamily="34" charset="0"/>
                      </a:endParaRPr>
                    </a:p>
                  </a:txBody>
                  <a:tcPr marL="56429" marR="56429" marT="0" marB="0" anchor="b">
                    <a:solidFill>
                      <a:schemeClr val="bg2">
                        <a:lumMod val="25000"/>
                      </a:schemeClr>
                    </a:solidFill>
                  </a:tcPr>
                </a:tc>
                <a:tc>
                  <a:txBody>
                    <a:bodyPr/>
                    <a:lstStyle/>
                    <a:p>
                      <a:pPr>
                        <a:lnSpc>
                          <a:spcPct val="120000"/>
                        </a:lnSpc>
                        <a:spcAft>
                          <a:spcPts val="0"/>
                        </a:spcAft>
                      </a:pPr>
                      <a:r>
                        <a:rPr lang="da-DK" sz="1400" dirty="0">
                          <a:effectLst/>
                          <a:latin typeface="+mn-lt"/>
                        </a:rPr>
                        <a:t>MSM</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3157</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35.7</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83554880"/>
                  </a:ext>
                </a:extLst>
              </a:tr>
              <a:tr h="156748">
                <a:tc>
                  <a:txBody>
                    <a:bodyPr/>
                    <a:lstStyle/>
                    <a:p>
                      <a:pPr>
                        <a:lnSpc>
                          <a:spcPct val="120000"/>
                        </a:lnSpc>
                      </a:pPr>
                      <a:endParaRPr lang="da-DK" sz="1400" dirty="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dirty="0">
                          <a:effectLst/>
                          <a:latin typeface="+mn-lt"/>
                        </a:rPr>
                        <a:t>M heterosexual</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a:effectLst/>
                          <a:latin typeface="+mn-lt"/>
                        </a:rPr>
                        <a:t>1470</a:t>
                      </a:r>
                      <a:endParaRPr lang="da-DK" sz="140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16.6</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2509118756"/>
                  </a:ext>
                </a:extLst>
              </a:tr>
              <a:tr h="275877">
                <a:tc>
                  <a:txBody>
                    <a:bodyPr/>
                    <a:lstStyle/>
                    <a:p>
                      <a:pPr>
                        <a:lnSpc>
                          <a:spcPct val="120000"/>
                        </a:lnSpc>
                      </a:pPr>
                      <a:endParaRPr lang="da-DK" sz="1400" dirty="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dirty="0">
                          <a:effectLst/>
                          <a:latin typeface="+mn-lt"/>
                        </a:rPr>
                        <a:t>F heterosexual</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1544</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17.4</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2855874828"/>
                  </a:ext>
                </a:extLst>
              </a:tr>
              <a:tr h="156748">
                <a:tc>
                  <a:txBody>
                    <a:bodyPr/>
                    <a:lstStyle/>
                    <a:p>
                      <a:pPr>
                        <a:lnSpc>
                          <a:spcPct val="120000"/>
                        </a:lnSpc>
                      </a:pPr>
                      <a:endParaRPr lang="da-DK" sz="140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dirty="0">
                          <a:effectLst/>
                          <a:latin typeface="+mn-lt"/>
                        </a:rPr>
                        <a:t>M IDU</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1648</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18.6</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2806291805"/>
                  </a:ext>
                </a:extLst>
              </a:tr>
              <a:tr h="156748">
                <a:tc>
                  <a:txBody>
                    <a:bodyPr/>
                    <a:lstStyle/>
                    <a:p>
                      <a:pPr>
                        <a:lnSpc>
                          <a:spcPct val="120000"/>
                        </a:lnSpc>
                      </a:pPr>
                      <a:endParaRPr lang="da-DK" sz="1400" dirty="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dirty="0">
                          <a:effectLst/>
                          <a:latin typeface="+mn-lt"/>
                        </a:rPr>
                        <a:t>F IDU</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197</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2.2</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2842154344"/>
                  </a:ext>
                </a:extLst>
              </a:tr>
              <a:tr h="156748">
                <a:tc>
                  <a:txBody>
                    <a:bodyPr/>
                    <a:lstStyle/>
                    <a:p>
                      <a:pPr>
                        <a:lnSpc>
                          <a:spcPct val="120000"/>
                        </a:lnSpc>
                      </a:pPr>
                      <a:endParaRPr lang="da-DK" sz="1400" dirty="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dirty="0">
                          <a:effectLst/>
                          <a:latin typeface="+mn-lt"/>
                        </a:rPr>
                        <a:t>M Other</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669</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7.6</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2016077527"/>
                  </a:ext>
                </a:extLst>
              </a:tr>
              <a:tr h="156748">
                <a:tc>
                  <a:txBody>
                    <a:bodyPr/>
                    <a:lstStyle/>
                    <a:p>
                      <a:pPr>
                        <a:lnSpc>
                          <a:spcPct val="120000"/>
                        </a:lnSpc>
                      </a:pPr>
                      <a:endParaRPr lang="da-DK" sz="1400" dirty="0">
                        <a:effectLst/>
                        <a:latin typeface="+mn-lt"/>
                      </a:endParaRPr>
                    </a:p>
                  </a:txBody>
                  <a:tcPr marL="56429" marR="56429" marT="0" marB="0" anchor="b">
                    <a:solidFill>
                      <a:schemeClr val="bg2">
                        <a:lumMod val="25000"/>
                      </a:schemeClr>
                    </a:solidFill>
                  </a:tcPr>
                </a:tc>
                <a:tc>
                  <a:txBody>
                    <a:bodyPr/>
                    <a:lstStyle/>
                    <a:p>
                      <a:pPr>
                        <a:lnSpc>
                          <a:spcPct val="120000"/>
                        </a:lnSpc>
                        <a:spcAft>
                          <a:spcPts val="0"/>
                        </a:spcAft>
                      </a:pPr>
                      <a:r>
                        <a:rPr lang="da-DK" sz="1400" dirty="0">
                          <a:effectLst/>
                          <a:latin typeface="+mn-lt"/>
                        </a:rPr>
                        <a:t>F Other</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165</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tc>
                  <a:txBody>
                    <a:bodyPr/>
                    <a:lstStyle/>
                    <a:p>
                      <a:pPr algn="ctr">
                        <a:lnSpc>
                          <a:spcPct val="120000"/>
                        </a:lnSpc>
                        <a:spcAft>
                          <a:spcPts val="0"/>
                        </a:spcAft>
                      </a:pPr>
                      <a:r>
                        <a:rPr lang="da-DK" sz="1400" dirty="0">
                          <a:effectLst/>
                          <a:latin typeface="+mn-lt"/>
                        </a:rPr>
                        <a:t>1.9</a:t>
                      </a:r>
                      <a:endParaRPr lang="da-DK" sz="1400" dirty="0">
                        <a:effectLst/>
                        <a:latin typeface="+mn-lt"/>
                        <a:ea typeface="Calibri" panose="020F0502020204030204" pitchFamily="34" charset="0"/>
                      </a:endParaRPr>
                    </a:p>
                  </a:txBody>
                  <a:tcPr marL="56429" marR="56429" marT="0" marB="0" anchor="b">
                    <a:solidFill>
                      <a:schemeClr val="accent1">
                        <a:lumMod val="20000"/>
                        <a:lumOff val="80000"/>
                      </a:schemeClr>
                    </a:solidFill>
                  </a:tcPr>
                </a:tc>
                <a:extLst>
                  <a:ext uri="{0D108BD9-81ED-4DB2-BD59-A6C34878D82A}">
                    <a16:rowId xmlns:a16="http://schemas.microsoft.com/office/drawing/2014/main" val="923053619"/>
                  </a:ext>
                </a:extLst>
              </a:tr>
              <a:tr h="156748">
                <a:tc>
                  <a:txBody>
                    <a:bodyPr/>
                    <a:lstStyle/>
                    <a:p>
                      <a:pPr>
                        <a:lnSpc>
                          <a:spcPct val="120000"/>
                        </a:lnSpc>
                      </a:pPr>
                      <a:r>
                        <a:rPr lang="da-DK" sz="1400" dirty="0">
                          <a:effectLst/>
                          <a:latin typeface="+mn-lt"/>
                        </a:rPr>
                        <a:t>Years since</a:t>
                      </a:r>
                    </a:p>
                  </a:txBody>
                  <a:tcPr marL="56429" marR="56429" marT="0" marB="0" anchor="b">
                    <a:solidFill>
                      <a:schemeClr val="bg2">
                        <a:lumMod val="25000"/>
                      </a:schemeClr>
                    </a:solidFill>
                  </a:tcPr>
                </a:tc>
                <a:tc>
                  <a:txBody>
                    <a:bodyPr/>
                    <a:lstStyle/>
                    <a:p>
                      <a:pPr algn="l" fontAlgn="b">
                        <a:lnSpc>
                          <a:spcPct val="120000"/>
                        </a:lnSpc>
                      </a:pPr>
                      <a:r>
                        <a:rPr lang="en-GB" sz="1400" b="0" i="0" u="none" strike="noStrike" dirty="0">
                          <a:solidFill>
                            <a:srgbClr val="000000"/>
                          </a:solidFill>
                          <a:effectLst/>
                          <a:latin typeface="+mn-lt"/>
                        </a:rPr>
                        <a:t>&lt;=1</a:t>
                      </a:r>
                    </a:p>
                  </a:txBody>
                  <a:tcPr marL="9525" marR="9525" marT="9525" marB="0" anchor="b">
                    <a:solidFill>
                      <a:schemeClr val="accent1"/>
                    </a:solidFill>
                  </a:tcPr>
                </a:tc>
                <a:tc>
                  <a:txBody>
                    <a:bodyPr/>
                    <a:lstStyle/>
                    <a:p>
                      <a:pPr algn="ctr" fontAlgn="b">
                        <a:lnSpc>
                          <a:spcPct val="120000"/>
                        </a:lnSpc>
                      </a:pPr>
                      <a:r>
                        <a:rPr lang="en-GB" sz="1400" b="0" i="0" u="none" strike="noStrike" dirty="0">
                          <a:solidFill>
                            <a:srgbClr val="000000"/>
                          </a:solidFill>
                          <a:effectLst/>
                          <a:latin typeface="+mn-lt"/>
                        </a:rPr>
                        <a:t>1180</a:t>
                      </a:r>
                    </a:p>
                  </a:txBody>
                  <a:tcPr marL="9525" marR="9525" marT="9525" marB="0" anchor="b">
                    <a:solidFill>
                      <a:schemeClr val="accent1"/>
                    </a:solidFill>
                  </a:tcPr>
                </a:tc>
                <a:tc>
                  <a:txBody>
                    <a:bodyPr/>
                    <a:lstStyle/>
                    <a:p>
                      <a:pPr algn="ctr" fontAlgn="b">
                        <a:lnSpc>
                          <a:spcPct val="120000"/>
                        </a:lnSpc>
                      </a:pPr>
                      <a:r>
                        <a:rPr lang="en-GB" sz="1400" b="0" i="0" u="none" strike="noStrike">
                          <a:solidFill>
                            <a:srgbClr val="000000"/>
                          </a:solidFill>
                          <a:effectLst/>
                          <a:latin typeface="+mn-lt"/>
                        </a:rPr>
                        <a:t>13.3</a:t>
                      </a:r>
                    </a:p>
                  </a:txBody>
                  <a:tcPr marL="9525" marR="9525" marT="9525" marB="0" anchor="b">
                    <a:solidFill>
                      <a:schemeClr val="accent1"/>
                    </a:solidFill>
                  </a:tcPr>
                </a:tc>
                <a:extLst>
                  <a:ext uri="{0D108BD9-81ED-4DB2-BD59-A6C34878D82A}">
                    <a16:rowId xmlns:a16="http://schemas.microsoft.com/office/drawing/2014/main" val="1608629073"/>
                  </a:ext>
                </a:extLst>
              </a:tr>
              <a:tr h="156748">
                <a:tc>
                  <a:txBody>
                    <a:bodyPr/>
                    <a:lstStyle/>
                    <a:p>
                      <a:pPr>
                        <a:lnSpc>
                          <a:spcPct val="120000"/>
                        </a:lnSpc>
                      </a:pPr>
                      <a:r>
                        <a:rPr lang="da-DK" sz="1400" dirty="0">
                          <a:effectLst/>
                          <a:latin typeface="+mn-lt"/>
                        </a:rPr>
                        <a:t>HIV+</a:t>
                      </a:r>
                    </a:p>
                  </a:txBody>
                  <a:tcPr marL="56429" marR="56429" marT="0" marB="0" anchor="b">
                    <a:solidFill>
                      <a:schemeClr val="bg2">
                        <a:lumMod val="25000"/>
                      </a:schemeClr>
                    </a:solidFill>
                  </a:tcPr>
                </a:tc>
                <a:tc>
                  <a:txBody>
                    <a:bodyPr/>
                    <a:lstStyle/>
                    <a:p>
                      <a:pPr algn="l" fontAlgn="b">
                        <a:lnSpc>
                          <a:spcPct val="120000"/>
                        </a:lnSpc>
                      </a:pPr>
                      <a:r>
                        <a:rPr lang="en-GB" sz="1400" b="0" i="0" u="none" strike="noStrike" dirty="0">
                          <a:solidFill>
                            <a:srgbClr val="000000"/>
                          </a:solidFill>
                          <a:effectLst/>
                          <a:latin typeface="+mn-lt"/>
                        </a:rPr>
                        <a:t>1-3</a:t>
                      </a:r>
                    </a:p>
                  </a:txBody>
                  <a:tcPr marL="9525" marR="9525" marT="9525" marB="0" anchor="b">
                    <a:solidFill>
                      <a:schemeClr val="accent1"/>
                    </a:solidFill>
                  </a:tcPr>
                </a:tc>
                <a:tc>
                  <a:txBody>
                    <a:bodyPr/>
                    <a:lstStyle/>
                    <a:p>
                      <a:pPr algn="ctr" fontAlgn="b">
                        <a:lnSpc>
                          <a:spcPct val="120000"/>
                        </a:lnSpc>
                      </a:pPr>
                      <a:r>
                        <a:rPr lang="en-GB" sz="1400" b="0" i="0" u="none" strike="noStrike" dirty="0">
                          <a:solidFill>
                            <a:srgbClr val="000000"/>
                          </a:solidFill>
                          <a:effectLst/>
                          <a:latin typeface="+mn-lt"/>
                        </a:rPr>
                        <a:t>1922</a:t>
                      </a:r>
                    </a:p>
                  </a:txBody>
                  <a:tcPr marL="9525" marR="9525" marT="9525" marB="0" anchor="b">
                    <a:solidFill>
                      <a:schemeClr val="accent1"/>
                    </a:solidFill>
                  </a:tcPr>
                </a:tc>
                <a:tc>
                  <a:txBody>
                    <a:bodyPr/>
                    <a:lstStyle/>
                    <a:p>
                      <a:pPr algn="ctr" fontAlgn="b">
                        <a:lnSpc>
                          <a:spcPct val="120000"/>
                        </a:lnSpc>
                      </a:pPr>
                      <a:r>
                        <a:rPr lang="en-GB" sz="1400" b="0" i="0" u="none" strike="noStrike" dirty="0">
                          <a:solidFill>
                            <a:srgbClr val="000000"/>
                          </a:solidFill>
                          <a:effectLst/>
                          <a:latin typeface="+mn-lt"/>
                        </a:rPr>
                        <a:t>21.7</a:t>
                      </a:r>
                    </a:p>
                  </a:txBody>
                  <a:tcPr marL="9525" marR="9525" marT="9525" marB="0" anchor="b">
                    <a:solidFill>
                      <a:schemeClr val="accent1"/>
                    </a:solidFill>
                  </a:tcPr>
                </a:tc>
                <a:extLst>
                  <a:ext uri="{0D108BD9-81ED-4DB2-BD59-A6C34878D82A}">
                    <a16:rowId xmlns:a16="http://schemas.microsoft.com/office/drawing/2014/main" val="3117589726"/>
                  </a:ext>
                </a:extLst>
              </a:tr>
              <a:tr h="156748">
                <a:tc>
                  <a:txBody>
                    <a:bodyPr/>
                    <a:lstStyle/>
                    <a:p>
                      <a:pPr>
                        <a:lnSpc>
                          <a:spcPct val="120000"/>
                        </a:lnSpc>
                      </a:pPr>
                      <a:endParaRPr lang="da-DK" sz="1400" dirty="0">
                        <a:effectLst/>
                        <a:latin typeface="+mn-lt"/>
                      </a:endParaRPr>
                    </a:p>
                  </a:txBody>
                  <a:tcPr marL="56429" marR="56429" marT="0" marB="0" anchor="b">
                    <a:solidFill>
                      <a:schemeClr val="bg2">
                        <a:lumMod val="25000"/>
                      </a:schemeClr>
                    </a:solidFill>
                  </a:tcPr>
                </a:tc>
                <a:tc>
                  <a:txBody>
                    <a:bodyPr/>
                    <a:lstStyle/>
                    <a:p>
                      <a:pPr algn="l" fontAlgn="b">
                        <a:lnSpc>
                          <a:spcPct val="120000"/>
                        </a:lnSpc>
                      </a:pPr>
                      <a:r>
                        <a:rPr lang="en-GB" sz="1400" b="0" i="0" u="none" strike="noStrike">
                          <a:solidFill>
                            <a:srgbClr val="000000"/>
                          </a:solidFill>
                          <a:effectLst/>
                          <a:latin typeface="+mn-lt"/>
                        </a:rPr>
                        <a:t>&gt;3</a:t>
                      </a:r>
                    </a:p>
                  </a:txBody>
                  <a:tcPr marL="9525" marR="9525" marT="9525" marB="0" anchor="b">
                    <a:solidFill>
                      <a:schemeClr val="accent1"/>
                    </a:solidFill>
                  </a:tcPr>
                </a:tc>
                <a:tc>
                  <a:txBody>
                    <a:bodyPr/>
                    <a:lstStyle/>
                    <a:p>
                      <a:pPr algn="ctr" fontAlgn="b">
                        <a:lnSpc>
                          <a:spcPct val="120000"/>
                        </a:lnSpc>
                      </a:pPr>
                      <a:r>
                        <a:rPr lang="en-GB" sz="1400" b="0" i="0" u="none" strike="noStrike">
                          <a:solidFill>
                            <a:srgbClr val="000000"/>
                          </a:solidFill>
                          <a:effectLst/>
                          <a:latin typeface="+mn-lt"/>
                        </a:rPr>
                        <a:t>5719</a:t>
                      </a:r>
                    </a:p>
                  </a:txBody>
                  <a:tcPr marL="9525" marR="9525" marT="9525" marB="0" anchor="b">
                    <a:solidFill>
                      <a:schemeClr val="accent1"/>
                    </a:solidFill>
                  </a:tcPr>
                </a:tc>
                <a:tc>
                  <a:txBody>
                    <a:bodyPr/>
                    <a:lstStyle/>
                    <a:p>
                      <a:pPr algn="ctr" fontAlgn="b">
                        <a:lnSpc>
                          <a:spcPct val="120000"/>
                        </a:lnSpc>
                      </a:pPr>
                      <a:r>
                        <a:rPr lang="en-GB" sz="1400" b="0" i="0" u="none" strike="noStrike" dirty="0">
                          <a:solidFill>
                            <a:srgbClr val="000000"/>
                          </a:solidFill>
                          <a:effectLst/>
                          <a:latin typeface="+mn-lt"/>
                        </a:rPr>
                        <a:t>64.6</a:t>
                      </a:r>
                    </a:p>
                  </a:txBody>
                  <a:tcPr marL="9525" marR="9525" marT="9525" marB="0" anchor="b">
                    <a:solidFill>
                      <a:schemeClr val="accent1"/>
                    </a:solidFill>
                  </a:tcPr>
                </a:tc>
                <a:extLst>
                  <a:ext uri="{0D108BD9-81ED-4DB2-BD59-A6C34878D82A}">
                    <a16:rowId xmlns:a16="http://schemas.microsoft.com/office/drawing/2014/main" val="2460479756"/>
                  </a:ext>
                </a:extLst>
              </a:tr>
              <a:tr h="156748">
                <a:tc>
                  <a:txBody>
                    <a:bodyPr/>
                    <a:lstStyle/>
                    <a:p>
                      <a:pPr>
                        <a:lnSpc>
                          <a:spcPct val="120000"/>
                        </a:lnSpc>
                      </a:pPr>
                      <a:endParaRPr lang="da-DK" sz="1400" dirty="0">
                        <a:effectLst/>
                        <a:latin typeface="+mn-lt"/>
                      </a:endParaRPr>
                    </a:p>
                  </a:txBody>
                  <a:tcPr marL="56429" marR="56429" marT="0" marB="0" anchor="b">
                    <a:solidFill>
                      <a:schemeClr val="bg2">
                        <a:lumMod val="25000"/>
                      </a:schemeClr>
                    </a:solidFill>
                  </a:tcPr>
                </a:tc>
                <a:tc>
                  <a:txBody>
                    <a:bodyPr/>
                    <a:lstStyle/>
                    <a:p>
                      <a:pPr algn="l" fontAlgn="b">
                        <a:lnSpc>
                          <a:spcPct val="120000"/>
                        </a:lnSpc>
                      </a:pPr>
                      <a:r>
                        <a:rPr lang="en-GB" sz="1400" b="0" i="0" u="none" strike="noStrike" dirty="0">
                          <a:solidFill>
                            <a:srgbClr val="000000"/>
                          </a:solidFill>
                          <a:effectLst/>
                          <a:latin typeface="+mn-lt"/>
                        </a:rPr>
                        <a:t>Unknown</a:t>
                      </a:r>
                    </a:p>
                  </a:txBody>
                  <a:tcPr marL="9525" marR="9525" marT="9525" marB="0" anchor="b">
                    <a:solidFill>
                      <a:schemeClr val="accent1"/>
                    </a:solidFill>
                  </a:tcPr>
                </a:tc>
                <a:tc>
                  <a:txBody>
                    <a:bodyPr/>
                    <a:lstStyle/>
                    <a:p>
                      <a:pPr algn="ctr" fontAlgn="b">
                        <a:lnSpc>
                          <a:spcPct val="120000"/>
                        </a:lnSpc>
                      </a:pPr>
                      <a:r>
                        <a:rPr lang="en-GB" sz="1400" b="0" i="0" u="none" strike="noStrike">
                          <a:solidFill>
                            <a:srgbClr val="000000"/>
                          </a:solidFill>
                          <a:effectLst/>
                          <a:latin typeface="+mn-lt"/>
                        </a:rPr>
                        <a:t>31</a:t>
                      </a:r>
                    </a:p>
                  </a:txBody>
                  <a:tcPr marL="9525" marR="9525" marT="9525" marB="0" anchor="b">
                    <a:solidFill>
                      <a:schemeClr val="accent1"/>
                    </a:solidFill>
                  </a:tcPr>
                </a:tc>
                <a:tc>
                  <a:txBody>
                    <a:bodyPr/>
                    <a:lstStyle/>
                    <a:p>
                      <a:pPr algn="ctr" fontAlgn="b">
                        <a:lnSpc>
                          <a:spcPct val="120000"/>
                        </a:lnSpc>
                      </a:pPr>
                      <a:r>
                        <a:rPr lang="en-GB" sz="1400" b="0" i="0" u="none" strike="noStrike" dirty="0">
                          <a:solidFill>
                            <a:srgbClr val="000000"/>
                          </a:solidFill>
                          <a:effectLst/>
                          <a:latin typeface="+mn-lt"/>
                        </a:rPr>
                        <a:t>0.4</a:t>
                      </a:r>
                    </a:p>
                  </a:txBody>
                  <a:tcPr marL="9525" marR="9525" marT="9525" marB="0" anchor="b">
                    <a:solidFill>
                      <a:schemeClr val="accent1"/>
                    </a:solidFill>
                  </a:tcPr>
                </a:tc>
                <a:extLst>
                  <a:ext uri="{0D108BD9-81ED-4DB2-BD59-A6C34878D82A}">
                    <a16:rowId xmlns:a16="http://schemas.microsoft.com/office/drawing/2014/main" val="2918119739"/>
                  </a:ext>
                </a:extLst>
              </a:tr>
            </a:tbl>
          </a:graphicData>
        </a:graphic>
      </p:graphicFrame>
      <p:sp>
        <p:nvSpPr>
          <p:cNvPr id="4" name="TextBox 3">
            <a:extLst>
              <a:ext uri="{FF2B5EF4-FFF2-40B4-BE49-F238E27FC236}">
                <a16:creationId xmlns:a16="http://schemas.microsoft.com/office/drawing/2014/main" id="{DC26EF7A-8CF9-48FC-A465-07E6F4815A56}"/>
              </a:ext>
            </a:extLst>
          </p:cNvPr>
          <p:cNvSpPr txBox="1"/>
          <p:nvPr/>
        </p:nvSpPr>
        <p:spPr>
          <a:xfrm>
            <a:off x="283083" y="6359236"/>
            <a:ext cx="6416975" cy="338554"/>
          </a:xfrm>
          <a:prstGeom prst="rect">
            <a:avLst/>
          </a:prstGeom>
          <a:noFill/>
        </p:spPr>
        <p:txBody>
          <a:bodyPr wrap="square" rtlCol="0">
            <a:spAutoFit/>
          </a:bodyPr>
          <a:lstStyle/>
          <a:p>
            <a:r>
              <a:rPr lang="en-GB" sz="1600" dirty="0"/>
              <a:t>*people without VL data were assumed to be unsuppressed</a:t>
            </a:r>
          </a:p>
        </p:txBody>
      </p:sp>
      <p:pic>
        <p:nvPicPr>
          <p:cNvPr id="5" name="Picture 4">
            <a:extLst>
              <a:ext uri="{FF2B5EF4-FFF2-40B4-BE49-F238E27FC236}">
                <a16:creationId xmlns:a16="http://schemas.microsoft.com/office/drawing/2014/main" id="{C6CEF810-52B8-43DF-A58E-1B889438FEDB}"/>
              </a:ext>
            </a:extLst>
          </p:cNvPr>
          <p:cNvPicPr>
            <a:picLocks noChangeAspect="1"/>
          </p:cNvPicPr>
          <p:nvPr/>
        </p:nvPicPr>
        <p:blipFill>
          <a:blip r:embed="rId3"/>
          <a:stretch>
            <a:fillRect/>
          </a:stretch>
        </p:blipFill>
        <p:spPr>
          <a:xfrm>
            <a:off x="188666" y="1075272"/>
            <a:ext cx="4696973" cy="3829118"/>
          </a:xfrm>
          <a:prstGeom prst="rect">
            <a:avLst/>
          </a:prstGeom>
        </p:spPr>
      </p:pic>
    </p:spTree>
    <p:extLst>
      <p:ext uri="{BB962C8B-B14F-4D97-AF65-F5344CB8AC3E}">
        <p14:creationId xmlns:p14="http://schemas.microsoft.com/office/powerpoint/2010/main" val="3385868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258F8-65D6-40A3-84A1-C0B6A4A03F4D}"/>
              </a:ext>
            </a:extLst>
          </p:cNvPr>
          <p:cNvSpPr>
            <a:spLocks noGrp="1"/>
          </p:cNvSpPr>
          <p:nvPr>
            <p:ph type="title"/>
          </p:nvPr>
        </p:nvSpPr>
        <p:spPr/>
        <p:txBody>
          <a:bodyPr>
            <a:noAutofit/>
          </a:bodyPr>
          <a:lstStyle/>
          <a:p>
            <a:r>
              <a:rPr lang="en-GB" sz="2800" dirty="0"/>
              <a:t>Continuum of care 2017 (at last visit)</a:t>
            </a:r>
          </a:p>
        </p:txBody>
      </p:sp>
      <p:graphicFrame>
        <p:nvGraphicFramePr>
          <p:cNvPr id="3" name="Chart 2">
            <a:extLst>
              <a:ext uri="{FF2B5EF4-FFF2-40B4-BE49-F238E27FC236}">
                <a16:creationId xmlns:a16="http://schemas.microsoft.com/office/drawing/2014/main" id="{6E8C2D5C-0433-4B5F-AE3D-4549DA0DEFA0}"/>
              </a:ext>
            </a:extLst>
          </p:cNvPr>
          <p:cNvGraphicFramePr/>
          <p:nvPr>
            <p:extLst>
              <p:ext uri="{D42A27DB-BD31-4B8C-83A1-F6EECF244321}">
                <p14:modId xmlns:p14="http://schemas.microsoft.com/office/powerpoint/2010/main" val="2812316282"/>
              </p:ext>
            </p:extLst>
          </p:nvPr>
        </p:nvGraphicFramePr>
        <p:xfrm>
          <a:off x="620203" y="987229"/>
          <a:ext cx="7963856" cy="511135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1B09A7C9-C7F4-4C2C-A164-98A56693B6A2}"/>
              </a:ext>
            </a:extLst>
          </p:cNvPr>
          <p:cNvSpPr txBox="1"/>
          <p:nvPr/>
        </p:nvSpPr>
        <p:spPr>
          <a:xfrm rot="16200000">
            <a:off x="-210631" y="3476432"/>
            <a:ext cx="1196163" cy="3000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50" b="0" i="0" u="none" strike="noStrike" kern="1200" cap="none" spc="0" normalizeH="0" baseline="0" noProof="0" dirty="0">
                <a:ln>
                  <a:noFill/>
                </a:ln>
                <a:solidFill>
                  <a:prstClr val="black"/>
                </a:solidFill>
                <a:effectLst/>
                <a:uLnTx/>
                <a:uFillTx/>
                <a:latin typeface="Calibri" panose="020F0502020204030204"/>
                <a:ea typeface="+mn-ea"/>
                <a:cs typeface="+mn-cs"/>
              </a:rPr>
              <a:t>Percentage</a:t>
            </a:r>
          </a:p>
        </p:txBody>
      </p:sp>
    </p:spTree>
    <p:extLst>
      <p:ext uri="{BB962C8B-B14F-4D97-AF65-F5344CB8AC3E}">
        <p14:creationId xmlns:p14="http://schemas.microsoft.com/office/powerpoint/2010/main" val="1843321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8461"/>
            <a:ext cx="6858000" cy="714695"/>
          </a:xfrm>
        </p:spPr>
        <p:txBody>
          <a:bodyPr>
            <a:normAutofit fontScale="90000"/>
          </a:bodyPr>
          <a:lstStyle/>
          <a:p>
            <a:pPr algn="l"/>
            <a:r>
              <a:rPr lang="en-GB" sz="2800" dirty="0"/>
              <a:t>Continuum of Care - showing missing VL</a:t>
            </a:r>
            <a:br>
              <a:rPr lang="en-GB" sz="2100" dirty="0"/>
            </a:br>
            <a:endParaRPr lang="en-GB" sz="2100" dirty="0"/>
          </a:p>
        </p:txBody>
      </p:sp>
      <p:graphicFrame>
        <p:nvGraphicFramePr>
          <p:cNvPr id="6" name="Chart 5"/>
          <p:cNvGraphicFramePr/>
          <p:nvPr>
            <p:extLst>
              <p:ext uri="{D42A27DB-BD31-4B8C-83A1-F6EECF244321}">
                <p14:modId xmlns:p14="http://schemas.microsoft.com/office/powerpoint/2010/main" val="1997896790"/>
              </p:ext>
            </p:extLst>
          </p:nvPr>
        </p:nvGraphicFramePr>
        <p:xfrm>
          <a:off x="620203" y="987229"/>
          <a:ext cx="7963856" cy="5111354"/>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rot="16200000">
            <a:off x="-210631" y="3476432"/>
            <a:ext cx="1196163" cy="300082"/>
          </a:xfrm>
          <a:prstGeom prst="rect">
            <a:avLst/>
          </a:prstGeom>
          <a:noFill/>
        </p:spPr>
        <p:txBody>
          <a:bodyPr wrap="square" rtlCol="0">
            <a:spAutoFit/>
          </a:bodyPr>
          <a:lstStyle/>
          <a:p>
            <a:r>
              <a:rPr lang="en-GB" sz="1350" dirty="0"/>
              <a:t>Percentage</a:t>
            </a:r>
          </a:p>
        </p:txBody>
      </p:sp>
    </p:spTree>
    <p:extLst>
      <p:ext uri="{BB962C8B-B14F-4D97-AF65-F5344CB8AC3E}">
        <p14:creationId xmlns:p14="http://schemas.microsoft.com/office/powerpoint/2010/main" val="2894272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C88AC-2A99-4333-B2C0-BBC091AFEB5B}"/>
              </a:ext>
            </a:extLst>
          </p:cNvPr>
          <p:cNvSpPr>
            <a:spLocks noGrp="1"/>
          </p:cNvSpPr>
          <p:nvPr>
            <p:ph type="title"/>
          </p:nvPr>
        </p:nvSpPr>
        <p:spPr/>
        <p:txBody>
          <a:bodyPr>
            <a:noAutofit/>
          </a:bodyPr>
          <a:lstStyle/>
          <a:p>
            <a:r>
              <a:rPr lang="da-DK" sz="2800" dirty="0"/>
              <a:t>Sampling methods: </a:t>
            </a:r>
            <a:br>
              <a:rPr lang="da-DK" sz="2800" dirty="0"/>
            </a:br>
            <a:r>
              <a:rPr lang="da-DK" sz="2800" dirty="0"/>
              <a:t>Why chose a sample?</a:t>
            </a:r>
          </a:p>
        </p:txBody>
      </p:sp>
      <p:sp>
        <p:nvSpPr>
          <p:cNvPr id="3" name="Pladsholder til indhold 2">
            <a:extLst>
              <a:ext uri="{FF2B5EF4-FFF2-40B4-BE49-F238E27FC236}">
                <a16:creationId xmlns:a16="http://schemas.microsoft.com/office/drawing/2014/main" id="{F230C0D2-75FC-44AD-89EE-DE2F1B43487F}"/>
              </a:ext>
            </a:extLst>
          </p:cNvPr>
          <p:cNvSpPr>
            <a:spLocks noGrp="1"/>
          </p:cNvSpPr>
          <p:nvPr>
            <p:ph idx="1"/>
          </p:nvPr>
        </p:nvSpPr>
        <p:spPr/>
        <p:txBody>
          <a:bodyPr>
            <a:normAutofit/>
          </a:bodyPr>
          <a:lstStyle/>
          <a:p>
            <a:r>
              <a:rPr lang="en-US" dirty="0"/>
              <a:t>Most clinics have limited resources and many individuals under follow-up</a:t>
            </a:r>
          </a:p>
          <a:p>
            <a:r>
              <a:rPr lang="en-US" dirty="0"/>
              <a:t>Practically not realistic to input complete clinic population into online tool to get continuum (approx. 10-15 mins per individual)</a:t>
            </a:r>
          </a:p>
          <a:p>
            <a:r>
              <a:rPr lang="en-US" dirty="0"/>
              <a:t>Interested in required sample size needed from clinic to reliably estimate continuum for whole of clinic population</a:t>
            </a:r>
          </a:p>
          <a:p>
            <a:endParaRPr lang="en-US" dirty="0"/>
          </a:p>
          <a:p>
            <a:pPr marL="0" indent="0">
              <a:buNone/>
            </a:pPr>
            <a:endParaRPr lang="en-US" dirty="0"/>
          </a:p>
          <a:p>
            <a:pPr marL="514350" indent="-514350">
              <a:buAutoNum type="arabicPeriod"/>
            </a:pPr>
            <a:endParaRPr lang="da-DK" dirty="0"/>
          </a:p>
          <a:p>
            <a:endParaRPr lang="da-DK" dirty="0"/>
          </a:p>
        </p:txBody>
      </p:sp>
    </p:spTree>
    <p:extLst>
      <p:ext uri="{BB962C8B-B14F-4D97-AF65-F5344CB8AC3E}">
        <p14:creationId xmlns:p14="http://schemas.microsoft.com/office/powerpoint/2010/main" val="589385581"/>
      </p:ext>
    </p:extLst>
  </p:cSld>
  <p:clrMapOvr>
    <a:masterClrMapping/>
  </p:clrMapOvr>
</p:sld>
</file>

<file path=ppt/theme/theme1.xml><?xml version="1.0" encoding="utf-8"?>
<a:theme xmlns:a="http://schemas.openxmlformats.org/drawingml/2006/main" name="Office-tema">
  <a:themeElements>
    <a:clrScheme name="Region Hovedstaden Blå">
      <a:dk1>
        <a:srgbClr val="333333"/>
      </a:dk1>
      <a:lt1>
        <a:srgbClr val="FFFFFF"/>
      </a:lt1>
      <a:dk2>
        <a:srgbClr val="575757"/>
      </a:dk2>
      <a:lt2>
        <a:srgbClr val="CCEBFA"/>
      </a:lt2>
      <a:accent1>
        <a:srgbClr val="99D7F6"/>
      </a:accent1>
      <a:accent2>
        <a:srgbClr val="333333"/>
      </a:accent2>
      <a:accent3>
        <a:srgbClr val="4DB9EF"/>
      </a:accent3>
      <a:accent4>
        <a:srgbClr val="666666"/>
      </a:accent4>
      <a:accent5>
        <a:srgbClr val="19A5EA"/>
      </a:accent5>
      <a:accent6>
        <a:srgbClr val="999999"/>
      </a:accent6>
      <a:hlink>
        <a:srgbClr val="0086CC"/>
      </a:hlink>
      <a:folHlink>
        <a:srgbClr val="808080"/>
      </a:folHlink>
    </a:clrScheme>
    <a:fontScheme name="Bastian's">
      <a:majorFont>
        <a:latin typeface="Albany AMT"/>
        <a:ea typeface=""/>
        <a:cs typeface=""/>
      </a:majorFont>
      <a:minorFont>
        <a:latin typeface="Albany AMT"/>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5206</TotalTime>
  <Words>1907</Words>
  <Application>Microsoft Office PowerPoint</Application>
  <PresentationFormat>On-screen Show (4:3)</PresentationFormat>
  <Paragraphs>216</Paragraphs>
  <Slides>18</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Albany AMT</vt:lpstr>
      <vt:lpstr>Arial</vt:lpstr>
      <vt:lpstr>Calibri</vt:lpstr>
      <vt:lpstr>Times New Roman</vt:lpstr>
      <vt:lpstr>Office-tema</vt:lpstr>
      <vt:lpstr>Default Design</vt:lpstr>
      <vt:lpstr>PowerPoint Presentation</vt:lpstr>
      <vt:lpstr>Presenter Disclosure Information </vt:lpstr>
      <vt:lpstr>Background</vt:lpstr>
      <vt:lpstr>Objectives</vt:lpstr>
      <vt:lpstr>Methods</vt:lpstr>
      <vt:lpstr>Results</vt:lpstr>
      <vt:lpstr>Continuum of care 2017 (at last visit)</vt:lpstr>
      <vt:lpstr>Continuum of Care - showing missing VL </vt:lpstr>
      <vt:lpstr>Sampling methods:  Why chose a sample?</vt:lpstr>
      <vt:lpstr>PowerPoint Presentation</vt:lpstr>
      <vt:lpstr>Sampling methods:  How to choose a sample?</vt:lpstr>
      <vt:lpstr>PowerPoint Presentation</vt:lpstr>
      <vt:lpstr>A: sample size 50; 1,000 repetitions </vt:lpstr>
      <vt:lpstr>3.  Random sampling</vt:lpstr>
      <vt:lpstr>Functions of the tool</vt:lpstr>
      <vt:lpstr>Conclusions</vt:lpstr>
      <vt:lpstr>Usability</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Dorthe Raben</dc:creator>
  <cp:lastModifiedBy>David Thorpe</cp:lastModifiedBy>
  <cp:revision>56</cp:revision>
  <dcterms:created xsi:type="dcterms:W3CDTF">2019-10-08T06:23:22Z</dcterms:created>
  <dcterms:modified xsi:type="dcterms:W3CDTF">2019-11-05T13:28:29Z</dcterms:modified>
</cp:coreProperties>
</file>