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7"/>
  </p:notesMasterIdLst>
  <p:sldIdLst>
    <p:sldId id="256" r:id="rId5"/>
    <p:sldId id="279" r:id="rId6"/>
    <p:sldId id="280" r:id="rId7"/>
    <p:sldId id="281" r:id="rId8"/>
    <p:sldId id="724" r:id="rId9"/>
    <p:sldId id="287" r:id="rId10"/>
    <p:sldId id="286" r:id="rId11"/>
    <p:sldId id="728" r:id="rId12"/>
    <p:sldId id="718" r:id="rId13"/>
    <p:sldId id="725" r:id="rId14"/>
    <p:sldId id="282" r:id="rId15"/>
    <p:sldId id="297" r:id="rId16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ma Acosta" initials="RA" lastIdx="2" clrIdx="0">
    <p:extLst>
      <p:ext uri="{19B8F6BF-5375-455C-9EA6-DF929625EA0E}">
        <p15:presenceInfo xmlns:p15="http://schemas.microsoft.com/office/powerpoint/2012/main" userId="S-1-5-21-790525478-854245398-839522115-25990" providerId="AD"/>
      </p:ext>
    </p:extLst>
  </p:cmAuthor>
  <p:cmAuthor id="2" name="Kirsten White" initials="KW" lastIdx="8" clrIdx="1">
    <p:extLst>
      <p:ext uri="{19B8F6BF-5375-455C-9EA6-DF929625EA0E}">
        <p15:presenceInfo xmlns:p15="http://schemas.microsoft.com/office/powerpoint/2012/main" userId="S-1-5-21-790525478-854245398-839522115-4811" providerId="AD"/>
      </p:ext>
    </p:extLst>
  </p:cmAuthor>
  <p:cmAuthor id="3" name="Stephen Yant" initials="SY" lastIdx="9" clrIdx="2">
    <p:extLst>
      <p:ext uri="{19B8F6BF-5375-455C-9EA6-DF929625EA0E}">
        <p15:presenceInfo xmlns:p15="http://schemas.microsoft.com/office/powerpoint/2012/main" userId="S::Stephen.Yant@gilead.com::f9b51bcb-387b-4d19-80ff-170dcf7c2426" providerId="AD"/>
      </p:ext>
    </p:extLst>
  </p:cmAuthor>
  <p:cmAuthor id="4" name="Katzman, Aaron" initials="KA" lastIdx="2" clrIdx="3">
    <p:extLst>
      <p:ext uri="{19B8F6BF-5375-455C-9EA6-DF929625EA0E}">
        <p15:presenceInfo xmlns:p15="http://schemas.microsoft.com/office/powerpoint/2012/main" userId="S::Aaron.Katzman@bioscicom.net::26d3c2c1-3ba2-4b8a-b78a-22c5bbf7ead0" providerId="AD"/>
      </p:ext>
    </p:extLst>
  </p:cmAuthor>
  <p:cmAuthor id="5" name="Rima Acosta" initials="RA [2]" lastIdx="9" clrIdx="4">
    <p:extLst>
      <p:ext uri="{19B8F6BF-5375-455C-9EA6-DF929625EA0E}">
        <p15:presenceInfo xmlns:p15="http://schemas.microsoft.com/office/powerpoint/2012/main" userId="S::racosta01@gilead.com::b5e1dbd2-1b04-4c43-93b3-0628283ac322" providerId="AD"/>
      </p:ext>
    </p:extLst>
  </p:cmAuthor>
  <p:cmAuthor id="6" name="Amy Weinberg" initials="AW" lastIdx="3" clrIdx="5">
    <p:extLst>
      <p:ext uri="{19B8F6BF-5375-455C-9EA6-DF929625EA0E}">
        <p15:presenceInfo xmlns:p15="http://schemas.microsoft.com/office/powerpoint/2012/main" userId="S::amy.weinberg@gilead.com::bf80833a-f9b1-4787-9306-3f6bac751343" providerId="AD"/>
      </p:ext>
    </p:extLst>
  </p:cmAuthor>
  <p:cmAuthor id="7" name="Susan Chuck" initials="SC" lastIdx="4" clrIdx="6">
    <p:extLst>
      <p:ext uri="{19B8F6BF-5375-455C-9EA6-DF929625EA0E}">
        <p15:presenceInfo xmlns:p15="http://schemas.microsoft.com/office/powerpoint/2012/main" userId="S::susan.chuck@gilead.com::4b33cfc2-4773-4dc4-aabd-456fafcab1e2" providerId="AD"/>
      </p:ext>
    </p:extLst>
  </p:cmAuthor>
  <p:cmAuthor id="8" name="Felipe Rogatto" initials="FR" lastIdx="6" clrIdx="7">
    <p:extLst>
      <p:ext uri="{19B8F6BF-5375-455C-9EA6-DF929625EA0E}">
        <p15:presenceInfo xmlns:p15="http://schemas.microsoft.com/office/powerpoint/2012/main" userId="S::felipe.rogatto@gilead.com::1f43ece6-ab17-493f-b2a7-baaba63dd628" providerId="AD"/>
      </p:ext>
    </p:extLst>
  </p:cmAuthor>
  <p:cmAuthor id="9" name="Joel Gallant" initials="JG" lastIdx="16" clrIdx="8">
    <p:extLst>
      <p:ext uri="{19B8F6BF-5375-455C-9EA6-DF929625EA0E}">
        <p15:presenceInfo xmlns:p15="http://schemas.microsoft.com/office/powerpoint/2012/main" userId="S::joel.gallant@gilead.com::7e27f87a-bc32-4b70-989b-0e37c31dfdc7" providerId="AD"/>
      </p:ext>
    </p:extLst>
  </p:cmAuthor>
  <p:cmAuthor id="10" name="Tomas Cihlar" initials="TC" lastIdx="3" clrIdx="9">
    <p:extLst>
      <p:ext uri="{19B8F6BF-5375-455C-9EA6-DF929625EA0E}">
        <p15:presenceInfo xmlns:p15="http://schemas.microsoft.com/office/powerpoint/2012/main" userId="S::tomas.cihlar@gilead.com::f9bd85b0-2b92-4a44-84f9-d659bec9b730" providerId="AD"/>
      </p:ext>
    </p:extLst>
  </p:cmAuthor>
  <p:cmAuthor id="11" name="Kirsten White" initials="KW [2]" lastIdx="11" clrIdx="10">
    <p:extLst>
      <p:ext uri="{19B8F6BF-5375-455C-9EA6-DF929625EA0E}">
        <p15:presenceInfo xmlns:p15="http://schemas.microsoft.com/office/powerpoint/2012/main" userId="S::Kirsten.White@gilead.com::0354f131-81bb-4617-9fa5-9cb79eb7eb11" providerId="AD"/>
      </p:ext>
    </p:extLst>
  </p:cmAuthor>
  <p:cmAuthor id="12" name="Hal Martin" initials="HM" lastIdx="1" clrIdx="11">
    <p:extLst>
      <p:ext uri="{19B8F6BF-5375-455C-9EA6-DF929625EA0E}">
        <p15:presenceInfo xmlns:p15="http://schemas.microsoft.com/office/powerpoint/2012/main" userId="S::hal.martin@gilead.com::cfe03137-f242-47ec-b43a-e17c42111893" providerId="AD"/>
      </p:ext>
    </p:extLst>
  </p:cmAuthor>
  <p:cmAuthor id="13" name="Cal Cohen" initials="CC" lastIdx="10" clrIdx="12">
    <p:extLst>
      <p:ext uri="{19B8F6BF-5375-455C-9EA6-DF929625EA0E}">
        <p15:presenceInfo xmlns:p15="http://schemas.microsoft.com/office/powerpoint/2012/main" userId="S::cal.cohen@gilead.com::206e9c77-93a5-4114-a539-13f10654f44f" providerId="AD"/>
      </p:ext>
    </p:extLst>
  </p:cmAuthor>
  <p:cmAuthor id="14" name="Michelle D'Antoni Brogan" initials="MDB" lastIdx="2" clrIdx="13">
    <p:extLst>
      <p:ext uri="{19B8F6BF-5375-455C-9EA6-DF929625EA0E}">
        <p15:presenceInfo xmlns:p15="http://schemas.microsoft.com/office/powerpoint/2012/main" userId="S::michelle.dantonibrogan@gilead.com::9f2197be-2a20-44d6-b144-0fdd623cf51b" providerId="AD"/>
      </p:ext>
    </p:extLst>
  </p:cmAuthor>
  <p:cmAuthor id="15" name="Priyanka Arora" initials="PA" lastIdx="6" clrIdx="14">
    <p:extLst>
      <p:ext uri="{19B8F6BF-5375-455C-9EA6-DF929625EA0E}">
        <p15:presenceInfo xmlns:p15="http://schemas.microsoft.com/office/powerpoint/2012/main" userId="S::priyanka.arora4@gilead.com::8f844f62-7732-412d-a0e7-d2b56b7eb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1E1"/>
    <a:srgbClr val="F2F2F2"/>
    <a:srgbClr val="F79121"/>
    <a:srgbClr val="F6980E"/>
    <a:srgbClr val="FA990A"/>
    <a:srgbClr val="DDCAA3"/>
    <a:srgbClr val="D8C194"/>
    <a:srgbClr val="EAAE11"/>
    <a:srgbClr val="E1651A"/>
    <a:srgbClr val="2E3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4FDDA8-72B4-44ED-A2FF-DCB603E30A61}" v="89" vWet="93" dt="2021-10-14T14:48:38.322"/>
    <p1510:client id="{93AF45D6-0DB1-4838-9567-FC9673DCB2F6}" v="154" dt="2021-10-14T17:05:58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834" y="96"/>
      </p:cViewPr>
      <p:guideLst>
        <p:guide orient="horz" pos="32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922AF-09BF-4033-868C-72C338CDB59F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64AC2-E811-4DC3-BC74-7950F05B6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1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64AC2-E811-4DC3-BC74-7950F05B63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36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64AC2-E811-4DC3-BC74-7950F05B63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86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64AC2-E811-4DC3-BC74-7950F05B63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69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C74693-28A2-4636-BB97-729FE87F2CF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81600"/>
            <a:ext cx="4829175" cy="14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66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67642"/>
            <a:ext cx="10565728" cy="787400"/>
          </a:xfrm>
          <a:noFill/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1" y="1676400"/>
            <a:ext cx="10565728" cy="44196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12802" y="6520934"/>
            <a:ext cx="10565726" cy="184666"/>
          </a:xfrm>
        </p:spPr>
        <p:txBody>
          <a:bodyPr tIns="0" rIns="0" bIns="0" anchor="b">
            <a:spAutoFit/>
          </a:bodyPr>
          <a:lstStyle>
            <a:lvl1pPr marL="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 lIns="0"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baseline="0">
                <a:solidFill>
                  <a:srgbClr val="000000">
                    <a:tint val="75000"/>
                  </a:srgbClr>
                </a:solidFill>
              </a:defRPr>
            </a:lvl1pPr>
          </a:lstStyle>
          <a:p>
            <a:pPr>
              <a:defRPr/>
            </a:pPr>
            <a:fld id="{2BE16F37-D63B-443C-96C0-C234F1098F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66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67642"/>
            <a:ext cx="10565728" cy="787400"/>
          </a:xfrm>
          <a:noFill/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12802" y="6520934"/>
            <a:ext cx="10565726" cy="184666"/>
          </a:xfrm>
        </p:spPr>
        <p:txBody>
          <a:bodyPr tIns="0" rIns="0" bIns="0" anchor="b">
            <a:spAutoFit/>
          </a:bodyPr>
          <a:lstStyle>
            <a:lvl1pPr marL="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 lIns="0" tIns="0" rIns="0" bIns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baseline="0">
                <a:solidFill>
                  <a:srgbClr val="000000">
                    <a:tint val="75000"/>
                  </a:srgbClr>
                </a:solidFill>
              </a:defRPr>
            </a:lvl1pPr>
          </a:lstStyle>
          <a:p>
            <a:pPr>
              <a:defRPr/>
            </a:pPr>
            <a:fld id="{2BE16F37-D63B-443C-96C0-C234F1098F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270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" y="0"/>
            <a:ext cx="12221633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25000"/>
              </a:spcAft>
              <a:buFontTx/>
              <a:buChar char="•"/>
              <a:defRPr/>
            </a:pPr>
            <a:endParaRPr lang="en-US" sz="2160" b="1" baseline="-250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4233" y="3581402"/>
            <a:ext cx="12227984" cy="3278188"/>
          </a:xfrm>
          <a:prstGeom prst="rect">
            <a:avLst/>
          </a:prstGeom>
          <a:solidFill>
            <a:srgbClr val="DDDDDD"/>
          </a:solidFill>
          <a:ln w="0" algn="ctr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25000"/>
              </a:spcAft>
              <a:defRPr/>
            </a:pPr>
            <a:endParaRPr lang="en-GB" sz="2160" b="1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-4233" y="3429000"/>
            <a:ext cx="12227984" cy="0"/>
          </a:xfrm>
          <a:prstGeom prst="line">
            <a:avLst/>
          </a:prstGeom>
          <a:noFill/>
          <a:ln w="57150">
            <a:solidFill>
              <a:srgbClr val="B2B2B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60" b="1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-4233" y="3516313"/>
            <a:ext cx="12227984" cy="0"/>
          </a:xfrm>
          <a:prstGeom prst="line">
            <a:avLst/>
          </a:prstGeom>
          <a:noFill/>
          <a:ln w="571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160" b="1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6559" y="457200"/>
            <a:ext cx="10566400" cy="2816352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619" y="4114800"/>
            <a:ext cx="10566400" cy="609600"/>
          </a:xfrm>
        </p:spPr>
        <p:txBody>
          <a:bodyPr/>
          <a:lstStyle>
            <a:lvl1pPr marL="0" indent="0" algn="ctr">
              <a:buNone/>
              <a:defRPr sz="1800" b="1"/>
            </a:lvl1pPr>
            <a:lvl2pPr marL="411480" indent="0" algn="ctr">
              <a:buNone/>
              <a:defRPr/>
            </a:lvl2pPr>
            <a:lvl3pPr marL="822960" indent="0" algn="ctr">
              <a:buNone/>
              <a:defRPr/>
            </a:lvl3pPr>
            <a:lvl4pPr marL="1234440" indent="0" algn="ctr">
              <a:buNone/>
              <a:defRPr/>
            </a:lvl4pPr>
            <a:lvl5pPr marL="1645920" indent="0" algn="ctr">
              <a:buNone/>
              <a:defRPr/>
            </a:lvl5pPr>
            <a:lvl6pPr marL="2057400" indent="0" algn="ctr">
              <a:buNone/>
              <a:defRPr/>
            </a:lvl6pPr>
            <a:lvl7pPr marL="2468880" indent="0" algn="ctr">
              <a:buNone/>
              <a:defRPr/>
            </a:lvl7pPr>
            <a:lvl8pPr marL="2880360" indent="0" algn="ctr">
              <a:buNone/>
              <a:defRPr/>
            </a:lvl8pPr>
            <a:lvl9pPr marL="329184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827619" y="5029200"/>
            <a:ext cx="10566400" cy="914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510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1" y="165100"/>
            <a:ext cx="10566400" cy="78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1" y="1676400"/>
            <a:ext cx="10566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87204" name="Line 4"/>
          <p:cNvSpPr>
            <a:spLocks noChangeShapeType="1"/>
          </p:cNvSpPr>
          <p:nvPr/>
        </p:nvSpPr>
        <p:spPr bwMode="auto">
          <a:xfrm>
            <a:off x="812801" y="1066800"/>
            <a:ext cx="10566400" cy="0"/>
          </a:xfrm>
          <a:prstGeom prst="line">
            <a:avLst/>
          </a:prstGeom>
          <a:noFill/>
          <a:ln w="53975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25000"/>
              </a:spcAft>
              <a:buFontTx/>
              <a:buChar char="•"/>
              <a:defRPr/>
            </a:pPr>
            <a:endParaRPr lang="en-US" sz="3240" b="1" baseline="-25000">
              <a:solidFill>
                <a:srgbClr val="000000"/>
              </a:solidFill>
            </a:endParaRPr>
          </a:p>
        </p:txBody>
      </p:sp>
      <p:sp>
        <p:nvSpPr>
          <p:cNvPr id="1587225" name="Line 25"/>
          <p:cNvSpPr>
            <a:spLocks noChangeShapeType="1"/>
          </p:cNvSpPr>
          <p:nvPr/>
        </p:nvSpPr>
        <p:spPr bwMode="auto">
          <a:xfrm>
            <a:off x="812801" y="1143000"/>
            <a:ext cx="10566400" cy="0"/>
          </a:xfrm>
          <a:prstGeom prst="line">
            <a:avLst/>
          </a:prstGeom>
          <a:noFill/>
          <a:ln w="53975">
            <a:solidFill>
              <a:srgbClr val="A500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25000"/>
              </a:spcAft>
              <a:buFontTx/>
              <a:buChar char="•"/>
              <a:defRPr/>
            </a:pPr>
            <a:endParaRPr lang="en-US" sz="3240" b="1" baseline="-2500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3334" y="649288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 b="1" baseline="-25000">
                <a:solidFill>
                  <a:srgbClr val="000000">
                    <a:tint val="75000"/>
                  </a:srgbClr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B6E519-2B19-4FD1-9DB5-C3407DF9395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6497638"/>
            <a:ext cx="9144000" cy="2585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80" b="1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6407155"/>
            <a:ext cx="8229600" cy="366713"/>
          </a:xfrm>
          <a:prstGeom prst="rect">
            <a:avLst/>
          </a:prstGeom>
          <a:noFill/>
        </p:spPr>
        <p:txBody>
          <a:bodyPr anchor="b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8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59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2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2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2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20" b="1">
          <a:solidFill>
            <a:schemeClr val="tx1"/>
          </a:solidFill>
          <a:latin typeface="Arial" charset="0"/>
        </a:defRPr>
      </a:lvl5pPr>
      <a:lvl6pPr marL="411480" algn="l" rtl="0" eaLnBrk="1" fontAlgn="base" hangingPunct="1">
        <a:spcBef>
          <a:spcPct val="0"/>
        </a:spcBef>
        <a:spcAft>
          <a:spcPct val="0"/>
        </a:spcAft>
        <a:defRPr sz="2880" b="1">
          <a:solidFill>
            <a:schemeClr val="tx1"/>
          </a:solidFill>
          <a:latin typeface="Arial" charset="0"/>
        </a:defRPr>
      </a:lvl6pPr>
      <a:lvl7pPr marL="822960" algn="l" rtl="0" eaLnBrk="1" fontAlgn="base" hangingPunct="1">
        <a:spcBef>
          <a:spcPct val="0"/>
        </a:spcBef>
        <a:spcAft>
          <a:spcPct val="0"/>
        </a:spcAft>
        <a:defRPr sz="2880" b="1">
          <a:solidFill>
            <a:schemeClr val="tx1"/>
          </a:solidFill>
          <a:latin typeface="Arial" charset="0"/>
        </a:defRPr>
      </a:lvl7pPr>
      <a:lvl8pPr marL="1234440" algn="l" rtl="0" eaLnBrk="1" fontAlgn="base" hangingPunct="1">
        <a:spcBef>
          <a:spcPct val="0"/>
        </a:spcBef>
        <a:spcAft>
          <a:spcPct val="0"/>
        </a:spcAft>
        <a:defRPr sz="2880" b="1">
          <a:solidFill>
            <a:schemeClr val="tx1"/>
          </a:solidFill>
          <a:latin typeface="Arial" charset="0"/>
        </a:defRPr>
      </a:lvl8pPr>
      <a:lvl9pPr marL="1645920" algn="l" rtl="0" eaLnBrk="1" fontAlgn="base" hangingPunct="1">
        <a:spcBef>
          <a:spcPct val="0"/>
        </a:spcBef>
        <a:spcAft>
          <a:spcPct val="0"/>
        </a:spcAft>
        <a:defRPr sz="2880" b="1">
          <a:solidFill>
            <a:schemeClr val="tx1"/>
          </a:solidFill>
          <a:latin typeface="Arial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Symbol" pitchFamily="18" charset="2"/>
        <a:buChar char="¨"/>
        <a:defRPr sz="2160">
          <a:solidFill>
            <a:schemeClr val="tx1"/>
          </a:solidFill>
          <a:latin typeface="+mn-lt"/>
          <a:ea typeface="+mn-ea"/>
          <a:cs typeface="+mn-cs"/>
        </a:defRPr>
      </a:lvl1pPr>
      <a:lvl2pPr marL="668656" indent="-257176" algn="l" rtl="0" eaLnBrk="1" fontAlgn="base" hangingPunct="1">
        <a:spcBef>
          <a:spcPct val="20000"/>
        </a:spcBef>
        <a:spcAft>
          <a:spcPct val="0"/>
        </a:spcAft>
        <a:buChar char="–"/>
        <a:defRPr sz="1980">
          <a:solidFill>
            <a:schemeClr val="tx1"/>
          </a:solidFill>
          <a:latin typeface="+mn-lt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Char char="»"/>
        <a:defRPr sz="1440">
          <a:solidFill>
            <a:schemeClr val="tx1"/>
          </a:solidFill>
          <a:latin typeface="+mn-lt"/>
        </a:defRPr>
      </a:lvl5pPr>
      <a:lvl6pPr marL="2263140" indent="-205740" algn="l" rtl="0" eaLnBrk="1" fontAlgn="base" hangingPunct="1">
        <a:spcBef>
          <a:spcPct val="20000"/>
        </a:spcBef>
        <a:spcAft>
          <a:spcPct val="0"/>
        </a:spcAft>
        <a:buChar char="»"/>
        <a:defRPr sz="1440">
          <a:solidFill>
            <a:schemeClr val="tx1"/>
          </a:solidFill>
          <a:latin typeface="+mn-lt"/>
        </a:defRPr>
      </a:lvl6pPr>
      <a:lvl7pPr marL="2674620" indent="-205740" algn="l" rtl="0" eaLnBrk="1" fontAlgn="base" hangingPunct="1">
        <a:spcBef>
          <a:spcPct val="20000"/>
        </a:spcBef>
        <a:spcAft>
          <a:spcPct val="0"/>
        </a:spcAft>
        <a:buChar char="»"/>
        <a:defRPr sz="1440">
          <a:solidFill>
            <a:schemeClr val="tx1"/>
          </a:solidFill>
          <a:latin typeface="+mn-lt"/>
        </a:defRPr>
      </a:lvl7pPr>
      <a:lvl8pPr marL="3086100" indent="-205740" algn="l" rtl="0" eaLnBrk="1" fontAlgn="base" hangingPunct="1">
        <a:spcBef>
          <a:spcPct val="20000"/>
        </a:spcBef>
        <a:spcAft>
          <a:spcPct val="0"/>
        </a:spcAft>
        <a:buChar char="»"/>
        <a:defRPr sz="1440">
          <a:solidFill>
            <a:schemeClr val="tx1"/>
          </a:solidFill>
          <a:latin typeface="+mn-lt"/>
        </a:defRPr>
      </a:lvl8pPr>
      <a:lvl9pPr marL="3497580" indent="-205740" algn="l" rtl="0" eaLnBrk="1" fontAlgn="base" hangingPunct="1">
        <a:spcBef>
          <a:spcPct val="20000"/>
        </a:spcBef>
        <a:spcAft>
          <a:spcPct val="0"/>
        </a:spcAft>
        <a:buChar char="»"/>
        <a:defRPr sz="144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CF5DC6-C8E4-4A17-B5A4-65161168F757}"/>
              </a:ext>
            </a:extLst>
          </p:cNvPr>
          <p:cNvSpPr txBox="1">
            <a:spLocks/>
          </p:cNvSpPr>
          <p:nvPr/>
        </p:nvSpPr>
        <p:spPr bwMode="auto">
          <a:xfrm>
            <a:off x="812800" y="5029199"/>
            <a:ext cx="10566400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Symbol" pitchFamily="18" charset="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656" indent="-25717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80">
                <a:solidFill>
                  <a:schemeClr val="tx1"/>
                </a:solidFill>
                <a:latin typeface="+mn-lt"/>
              </a:defRPr>
            </a:lvl2pPr>
            <a:lvl3pPr marL="10287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4401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85166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5pPr>
            <a:lvl6pPr marL="226314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6pPr>
            <a:lvl7pPr marL="267462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7pPr>
            <a:lvl8pPr marL="30861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8pPr>
            <a:lvl9pPr marL="34975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1800" kern="0"/>
              <a:t>Gilead Sciences, Inc., Foster City, CA</a:t>
            </a: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1172269" y="457200"/>
            <a:ext cx="9847462" cy="2816352"/>
          </a:xfrm>
        </p:spPr>
        <p:txBody>
          <a:bodyPr>
            <a:noAutofit/>
          </a:bodyPr>
          <a:lstStyle/>
          <a:p>
            <a:r>
              <a:rPr lang="en-US" sz="3200" i="1"/>
              <a:t>In Vitro </a:t>
            </a:r>
            <a:r>
              <a:rPr lang="en-US" sz="3200"/>
              <a:t>Forgiveness of Oral and Long-Acting INSTI-Containing Regimens at Drug Concentrations Simulating Variable Adherence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9D645F5-3FB7-41F4-8C33-66450E7A4226}"/>
              </a:ext>
            </a:extLst>
          </p:cNvPr>
          <p:cNvSpPr txBox="1">
            <a:spLocks/>
          </p:cNvSpPr>
          <p:nvPr/>
        </p:nvSpPr>
        <p:spPr bwMode="auto">
          <a:xfrm>
            <a:off x="1714500" y="3864336"/>
            <a:ext cx="8763000" cy="860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Symbol" pitchFamily="18" charset="2"/>
              <a:buNone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980">
                <a:solidFill>
                  <a:schemeClr val="tx1"/>
                </a:solidFill>
                <a:latin typeface="+mn-lt"/>
              </a:defRPr>
            </a:lvl2pPr>
            <a:lvl3pPr marL="82296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3pPr>
            <a:lvl4pPr marL="123444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164592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40">
                <a:solidFill>
                  <a:schemeClr val="tx1"/>
                </a:solidFill>
                <a:latin typeface="+mn-lt"/>
              </a:defRPr>
            </a:lvl5pPr>
            <a:lvl6pPr marL="2057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40">
                <a:solidFill>
                  <a:schemeClr val="tx1"/>
                </a:solidFill>
                <a:latin typeface="+mn-lt"/>
              </a:defRPr>
            </a:lvl6pPr>
            <a:lvl7pPr marL="246888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40">
                <a:solidFill>
                  <a:schemeClr val="tx1"/>
                </a:solidFill>
                <a:latin typeface="+mn-lt"/>
              </a:defRPr>
            </a:lvl7pPr>
            <a:lvl8pPr marL="288036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40">
                <a:solidFill>
                  <a:schemeClr val="tx1"/>
                </a:solidFill>
                <a:latin typeface="+mn-lt"/>
              </a:defRPr>
            </a:lvl8pPr>
            <a:lvl9pPr marL="329184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4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/>
              <a:t>Rima K. Acosta, Michelle L. D’Antoni, Andrew Mulato, Stephen R. Yant, Tomas Cihlar, Kirsten White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33FEAB-A703-4BB6-9812-0C3742EF1A0D}"/>
              </a:ext>
            </a:extLst>
          </p:cNvPr>
          <p:cNvSpPr txBox="1"/>
          <p:nvPr/>
        </p:nvSpPr>
        <p:spPr>
          <a:xfrm>
            <a:off x="877000" y="6550223"/>
            <a:ext cx="104380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400" b="1"/>
              <a:t>18th European AIDS Conference, October 27</a:t>
            </a: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400" b="1"/>
              <a:t>30, 2021, London, UK: Poster PE1/10</a:t>
            </a:r>
          </a:p>
        </p:txBody>
      </p:sp>
    </p:spTree>
    <p:extLst>
      <p:ext uri="{BB962C8B-B14F-4D97-AF65-F5344CB8AC3E}">
        <p14:creationId xmlns:p14="http://schemas.microsoft.com/office/powerpoint/2010/main" val="3996728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1" y="1493519"/>
            <a:ext cx="10565728" cy="4419600"/>
          </a:xfrm>
        </p:spPr>
        <p:txBody>
          <a:bodyPr/>
          <a:lstStyle/>
          <a:p>
            <a:r>
              <a:rPr lang="en-US" sz="2133"/>
              <a:t>The INSTI-containing combinations of BIC+FTC+TAF, DTG+FTC+TAF, DTG+3TC, and DTG+RPV had no viral breakthrough with concentrations simulating high adherence</a:t>
            </a:r>
          </a:p>
          <a:p>
            <a:pPr lvl="1"/>
            <a:r>
              <a:rPr lang="en-US"/>
              <a:t>Regimen differentiation occurred when multiple missed doses were simulated </a:t>
            </a:r>
            <a:r>
              <a:rPr lang="en-US" i="1"/>
              <a:t>in vitro</a:t>
            </a:r>
            <a:r>
              <a:rPr lang="en-US"/>
              <a:t>; BIC+FTC+TAF had the highest forgiveness and barrier to resistance</a:t>
            </a:r>
          </a:p>
          <a:p>
            <a:pPr lvl="2"/>
            <a:r>
              <a:rPr lang="en-US" i="1"/>
              <a:t>In vitro</a:t>
            </a:r>
            <a:r>
              <a:rPr lang="en-US"/>
              <a:t> viral breakthrough experiments should be analyzed comparatively; controlled clinical trials assessing the impact of missed doses of these ARV combinations have not been conducted</a:t>
            </a:r>
          </a:p>
          <a:p>
            <a:pPr marL="0" indent="0">
              <a:buNone/>
            </a:pPr>
            <a:endParaRPr lang="en-US" sz="2133"/>
          </a:p>
          <a:p>
            <a:r>
              <a:rPr lang="en-US" sz="2133"/>
              <a:t>The long-acting injectable combination of CAB+RPV had no viral breakthrough at concentrations simulating C</a:t>
            </a:r>
            <a:r>
              <a:rPr lang="en-US" sz="2133" baseline="-25000"/>
              <a:t>min</a:t>
            </a:r>
            <a:r>
              <a:rPr lang="en-US" sz="2133"/>
              <a:t> for both monthly and 2-month dosing; further studies with CAB+RPV are needed to understand forgiveness during the pharmacokinetic tail of this regimen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E0A81-F6AC-4C62-B98E-BBEAE39BD6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43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914400">
              <a:buFont typeface="Symbol" pitchFamily="18" charset="2"/>
              <a:buNone/>
            </a:pPr>
            <a:r>
              <a:rPr lang="en-US" sz="1800" b="1" kern="0"/>
              <a:t>1. </a:t>
            </a:r>
            <a:r>
              <a:rPr lang="en-US" sz="1800" kern="0"/>
              <a:t>EACS. Guidelines Version 10.1; October 2020; </a:t>
            </a:r>
            <a:r>
              <a:rPr lang="en-US" sz="1800" b="1" kern="0"/>
              <a:t>2. </a:t>
            </a:r>
            <a:r>
              <a:rPr lang="en-US" sz="1800" kern="0" err="1"/>
              <a:t>Cutrell</a:t>
            </a:r>
            <a:r>
              <a:rPr lang="en-US" sz="1800" kern="0"/>
              <a:t> A, et al. AIDS 2021;35:1333-42; </a:t>
            </a:r>
            <a:r>
              <a:rPr lang="en-US" sz="1800" b="1" kern="0"/>
              <a:t>3. </a:t>
            </a:r>
            <a:r>
              <a:rPr lang="en-US" sz="1800" kern="0" err="1"/>
              <a:t>Mulato</a:t>
            </a:r>
            <a:r>
              <a:rPr lang="en-US" sz="1800" kern="0"/>
              <a:t> A, et al. </a:t>
            </a:r>
            <a:r>
              <a:rPr lang="en-US" sz="1800" kern="0" err="1"/>
              <a:t>JAIDS</a:t>
            </a:r>
            <a:r>
              <a:rPr lang="en-US" sz="1800" kern="0"/>
              <a:t> 2021;86:369-77; </a:t>
            </a:r>
            <a:r>
              <a:rPr lang="en-US" sz="1800" b="1" kern="0"/>
              <a:t>4. </a:t>
            </a:r>
            <a:r>
              <a:rPr lang="en-US" sz="1800" kern="0" err="1"/>
              <a:t>Biktarvy</a:t>
            </a:r>
            <a:r>
              <a:rPr lang="en-US" sz="1800" kern="0"/>
              <a:t> [package insert]. Foster City, CA: Gilead Sciences, Inc.; revised 9/21; </a:t>
            </a:r>
            <a:r>
              <a:rPr lang="en-US" sz="1800" b="1" kern="0"/>
              <a:t>5. </a:t>
            </a:r>
            <a:r>
              <a:rPr lang="en-US" sz="1800" kern="0" err="1"/>
              <a:t>Dovato</a:t>
            </a:r>
            <a:r>
              <a:rPr lang="en-US" sz="1800" kern="0"/>
              <a:t> [package insert]. Research Triangle Park, NC: </a:t>
            </a:r>
            <a:r>
              <a:rPr lang="en-US" sz="1800" kern="0" err="1"/>
              <a:t>ViiV</a:t>
            </a:r>
            <a:r>
              <a:rPr lang="en-US" sz="1800" kern="0"/>
              <a:t> Healthcare; 3/21; </a:t>
            </a:r>
            <a:r>
              <a:rPr lang="en-US" sz="1800" b="1" kern="0"/>
              <a:t>6. </a:t>
            </a:r>
            <a:r>
              <a:rPr lang="en-US" sz="1800" kern="0" err="1"/>
              <a:t>Juluca</a:t>
            </a:r>
            <a:r>
              <a:rPr lang="en-US" sz="1800" kern="0"/>
              <a:t> [package insert]. Research Triangle Park, NC: </a:t>
            </a:r>
            <a:r>
              <a:rPr lang="en-US" sz="1800" kern="0" err="1"/>
              <a:t>ViiV</a:t>
            </a:r>
            <a:r>
              <a:rPr lang="en-US" sz="1800" kern="0"/>
              <a:t> Healthcare; 3/21; </a:t>
            </a:r>
            <a:r>
              <a:rPr lang="en-US" sz="1800" b="1" kern="0"/>
              <a:t>7. </a:t>
            </a:r>
            <a:r>
              <a:rPr lang="en-US" sz="1800" kern="0" err="1"/>
              <a:t>Cabenuva</a:t>
            </a:r>
            <a:r>
              <a:rPr lang="en-US" sz="1800" kern="0"/>
              <a:t> [package insert]. Research Triangle Park, NC: </a:t>
            </a:r>
            <a:r>
              <a:rPr lang="en-US" sz="1800" kern="0" err="1"/>
              <a:t>Viiv</a:t>
            </a:r>
            <a:r>
              <a:rPr lang="en-US" sz="1800" kern="0"/>
              <a:t> Healthcare; 1/21; </a:t>
            </a:r>
            <a:r>
              <a:rPr lang="en-US" sz="1800" b="1"/>
              <a:t>8</a:t>
            </a:r>
            <a:r>
              <a:rPr lang="en-US" sz="1800" b="1" kern="0"/>
              <a:t>.</a:t>
            </a:r>
            <a:r>
              <a:rPr lang="en-US" sz="1800" kern="0"/>
              <a:t> Margolis D, et al. Lancet 2017;390:1499-510;</a:t>
            </a:r>
            <a:r>
              <a:rPr lang="en-US" sz="1800" b="1" kern="0"/>
              <a:t> 9.</a:t>
            </a:r>
            <a:r>
              <a:rPr lang="en-US" sz="1800" kern="0"/>
              <a:t> </a:t>
            </a:r>
            <a:r>
              <a:rPr lang="en-US" sz="1800" kern="0" err="1"/>
              <a:t>Tsiang</a:t>
            </a:r>
            <a:r>
              <a:rPr lang="en-US" sz="1800" kern="0"/>
              <a:t> M, et al. </a:t>
            </a:r>
            <a:r>
              <a:rPr lang="en-US" sz="1800" kern="0" err="1"/>
              <a:t>Antimicrob</a:t>
            </a:r>
            <a:r>
              <a:rPr lang="en-US" sz="1800" kern="0"/>
              <a:t> Agents Chemother 2016;60:7086-97; </a:t>
            </a:r>
            <a:r>
              <a:rPr lang="en-US" sz="1800" b="1" kern="0"/>
              <a:t>10. </a:t>
            </a:r>
            <a:r>
              <a:rPr lang="en-US" sz="1800" kern="0"/>
              <a:t>European Medicines Agency. </a:t>
            </a:r>
            <a:r>
              <a:rPr lang="en-US" sz="1800" kern="0" err="1"/>
              <a:t>CHMP</a:t>
            </a:r>
            <a:r>
              <a:rPr lang="en-US" sz="1800" kern="0"/>
              <a:t> assessment report: </a:t>
            </a:r>
            <a:r>
              <a:rPr lang="en-US" sz="1800" kern="0" err="1"/>
              <a:t>Edurant</a:t>
            </a:r>
            <a:r>
              <a:rPr lang="en-US" sz="1800" kern="0"/>
              <a:t>; 9/22/11; </a:t>
            </a:r>
            <a:r>
              <a:rPr lang="en-US" sz="1800" b="1" kern="0"/>
              <a:t>11. </a:t>
            </a:r>
            <a:r>
              <a:rPr lang="en-US" sz="1800" kern="0"/>
              <a:t>Dickinson L, et al. </a:t>
            </a:r>
            <a:r>
              <a:rPr lang="en-US" sz="1800" kern="0" err="1"/>
              <a:t>Antimicrob</a:t>
            </a:r>
            <a:r>
              <a:rPr lang="en-US" sz="1800" kern="0"/>
              <a:t> Agents Chemother 2015;5910:6080-6; </a:t>
            </a:r>
            <a:r>
              <a:rPr lang="en-US" sz="1800" b="1" kern="0"/>
              <a:t>12. </a:t>
            </a:r>
            <a:r>
              <a:rPr lang="en-US" sz="1800" kern="0"/>
              <a:t>Else LJ, et al. </a:t>
            </a:r>
            <a:r>
              <a:rPr lang="en-US" sz="1800" kern="0" err="1"/>
              <a:t>Antimicrob</a:t>
            </a:r>
            <a:r>
              <a:rPr lang="en-US" sz="1800" kern="0"/>
              <a:t> Agents Chemother 2011;56:1427-33; </a:t>
            </a:r>
            <a:r>
              <a:rPr lang="en-US" sz="1800" b="1" kern="0"/>
              <a:t>13. </a:t>
            </a:r>
            <a:r>
              <a:rPr lang="en-US" sz="1800" kern="0"/>
              <a:t>Yuen </a:t>
            </a:r>
            <a:r>
              <a:rPr lang="en-US" sz="1800" kern="0" err="1"/>
              <a:t>GJ</a:t>
            </a:r>
            <a:r>
              <a:rPr lang="en-US" sz="1800" kern="0"/>
              <a:t>, et al. </a:t>
            </a:r>
            <a:r>
              <a:rPr lang="en-US" sz="1800" kern="0" err="1"/>
              <a:t>Antimicrob</a:t>
            </a:r>
            <a:r>
              <a:rPr lang="en-US" sz="1800" kern="0"/>
              <a:t> Agents Chemother 2004;48:176-82; </a:t>
            </a:r>
            <a:r>
              <a:rPr lang="en-US" sz="1800" b="1" kern="0"/>
              <a:t>14. </a:t>
            </a:r>
            <a:r>
              <a:rPr lang="en-US" sz="1800" kern="0"/>
              <a:t>Callebaut C, et al. </a:t>
            </a:r>
            <a:r>
              <a:rPr lang="en-US" sz="1800" kern="0" err="1"/>
              <a:t>PLoS</a:t>
            </a:r>
            <a:r>
              <a:rPr lang="en-US" sz="1800" kern="0"/>
              <a:t> One 2017;12:e0169948; </a:t>
            </a:r>
            <a:r>
              <a:rPr lang="en-US" sz="1800" b="1" kern="0"/>
              <a:t>15. </a:t>
            </a:r>
            <a:r>
              <a:rPr lang="en-US" sz="1800" kern="0"/>
              <a:t>Custodio JM, et al. </a:t>
            </a:r>
            <a:r>
              <a:rPr lang="en-US" sz="1800" kern="0" err="1"/>
              <a:t>Antimicrob</a:t>
            </a:r>
            <a:r>
              <a:rPr lang="en-US" sz="1800" kern="0"/>
              <a:t> Agents Chemother 2016;60:5235-4</a:t>
            </a:r>
            <a:r>
              <a:rPr lang="en-US" sz="1800" b="1" kern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D073B7-F87C-472D-9005-D5740B1611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4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133" dirty="0">
                <a:solidFill>
                  <a:schemeClr val="bg2">
                    <a:lumMod val="10000"/>
                  </a:schemeClr>
                </a:solidFill>
              </a:rPr>
              <a:t>The authors thank Alex </a:t>
            </a:r>
            <a:r>
              <a:rPr lang="en-US" sz="2133" dirty="0" err="1">
                <a:solidFill>
                  <a:schemeClr val="bg2">
                    <a:lumMod val="10000"/>
                  </a:schemeClr>
                </a:solidFill>
              </a:rPr>
              <a:t>Thielen</a:t>
            </a:r>
            <a:r>
              <a:rPr lang="en-US" sz="2133" dirty="0">
                <a:solidFill>
                  <a:schemeClr val="bg2">
                    <a:lumMod val="10000"/>
                  </a:schemeClr>
                </a:solidFill>
              </a:rPr>
              <a:t> and Martin </a:t>
            </a:r>
            <a:r>
              <a:rPr lang="en-US" sz="2133" dirty="0" err="1">
                <a:solidFill>
                  <a:schemeClr val="bg2">
                    <a:lumMod val="10000"/>
                  </a:schemeClr>
                </a:solidFill>
              </a:rPr>
              <a:t>Daeumer</a:t>
            </a:r>
            <a:r>
              <a:rPr lang="en-US" sz="2133" dirty="0">
                <a:solidFill>
                  <a:schemeClr val="bg2">
                    <a:lumMod val="10000"/>
                  </a:schemeClr>
                </a:solidFill>
              </a:rPr>
              <a:t> at Seq-IT, and Ross Martin and Silvia Chang at Gilead for deep-sequence analyses. This study was funded by Gilead.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mtClean="0"/>
              <a:t>12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52F08B9-E0CB-4C7F-86ED-9D802BED00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1" y="1336855"/>
            <a:ext cx="10565728" cy="4659865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en-US" sz="1600"/>
              <a:t>EACS guidelines for</a:t>
            </a:r>
            <a:r>
              <a:rPr lang="en-US" sz="1600">
                <a:solidFill>
                  <a:srgbClr val="000000"/>
                </a:solidFill>
              </a:rPr>
              <a:t> initial </a:t>
            </a:r>
            <a:r>
              <a:rPr lang="en-US" sz="1600"/>
              <a:t>treatment of HIV-1 infection recommend daily oral regimens anchored by an</a:t>
            </a:r>
            <a:r>
              <a:rPr lang="en-US" sz="1600">
                <a:ea typeface="+mn-lt"/>
                <a:cs typeface="+mn-lt"/>
              </a:rPr>
              <a:t> </a:t>
            </a:r>
            <a:r>
              <a:rPr lang="en-US" sz="1600"/>
              <a:t>INSTI plus 1 or 2 NRTIs, including the STR of BIC/FTC/TAF, the combination of DTG+FTC/TAF, and the STR of </a:t>
            </a:r>
            <a:r>
              <a:rPr lang="en-US" sz="1600" err="1"/>
              <a:t>DTG</a:t>
            </a:r>
            <a:r>
              <a:rPr lang="en-US" sz="1600"/>
              <a:t>/3TC</a:t>
            </a:r>
            <a:r>
              <a:rPr lang="en-US" sz="1600" baseline="30000"/>
              <a:t>1</a:t>
            </a:r>
          </a:p>
          <a:p>
            <a:pPr>
              <a:spcBef>
                <a:spcPts val="900"/>
              </a:spcBef>
            </a:pPr>
            <a:r>
              <a:rPr lang="en-US" sz="1600"/>
              <a:t>The 2-drug daily oral STR of DTG/RPV is approved for </a:t>
            </a:r>
            <a:r>
              <a:rPr lang="en-US" sz="1600" err="1"/>
              <a:t>PWH</a:t>
            </a:r>
            <a:r>
              <a:rPr lang="en-US" sz="1600"/>
              <a:t> switching ARV regimens</a:t>
            </a:r>
          </a:p>
          <a:p>
            <a:pPr>
              <a:spcBef>
                <a:spcPts val="900"/>
              </a:spcBef>
            </a:pPr>
            <a:r>
              <a:rPr lang="en-US" sz="1600"/>
              <a:t>Recently, the LA </a:t>
            </a:r>
            <a:r>
              <a:rPr lang="en-US" sz="1600" err="1"/>
              <a:t>INJ</a:t>
            </a:r>
            <a:r>
              <a:rPr lang="en-US" sz="1600"/>
              <a:t> regimen CAB+RPV was approved for monthly and 2-month dosing in some countries</a:t>
            </a:r>
          </a:p>
          <a:p>
            <a:pPr>
              <a:spcBef>
                <a:spcPts val="900"/>
              </a:spcBef>
            </a:pPr>
            <a:r>
              <a:rPr lang="en-US" sz="1600">
                <a:solidFill>
                  <a:srgbClr val="000000"/>
                </a:solidFill>
              </a:rPr>
              <a:t>Lapses </a:t>
            </a:r>
            <a:r>
              <a:rPr lang="en-US" sz="1600"/>
              <a:t>in adherence to daily ARV drugs can lead to virologic failure and development of drug resistance</a:t>
            </a:r>
            <a:r>
              <a:rPr lang="en-US" sz="1600">
                <a:solidFill>
                  <a:srgbClr val="000000"/>
                </a:solidFill>
              </a:rPr>
              <a:t>, but regimens will have distinct durations of “forgiveness” </a:t>
            </a:r>
            <a:r>
              <a:rPr lang="en-US" sz="1600"/>
              <a:t>(avoiding viral rebound and resistance in the setting of suboptimal adherence)</a:t>
            </a:r>
          </a:p>
          <a:p>
            <a:pPr lvl="1">
              <a:spcBef>
                <a:spcPts val="900"/>
              </a:spcBef>
            </a:pPr>
            <a:r>
              <a:rPr lang="en-US" sz="1600"/>
              <a:t>Long-acting regimens may be beneficial for those who want alternatives to daily oral medications, but they cannot be self-administered and there is potential for resistance development associated with low drug exposure, inconsistent dosing, preexisting drug resistance, or HIV-1 subtype</a:t>
            </a:r>
            <a:r>
              <a:rPr lang="en-US" sz="1600" baseline="30000"/>
              <a:t>2</a:t>
            </a:r>
          </a:p>
          <a:p>
            <a:pPr marL="668655" lvl="1" indent="-257175">
              <a:spcBef>
                <a:spcPts val="900"/>
              </a:spcBef>
            </a:pPr>
            <a:r>
              <a:rPr lang="en-US" sz="1600"/>
              <a:t>Previous </a:t>
            </a:r>
            <a:r>
              <a:rPr lang="en-US" sz="1600" i="1"/>
              <a:t>in vitro </a:t>
            </a:r>
            <a:r>
              <a:rPr lang="en-US" sz="1600"/>
              <a:t>experiments have shown that when using an inoculum of wild-type or M184V virus, BIC+FTC+TAF was better at preventing viral breakthrough and emergent drug resistance than DTG+3TC</a:t>
            </a:r>
            <a:r>
              <a:rPr lang="en-US" sz="1600" baseline="30000"/>
              <a:t>3</a:t>
            </a:r>
            <a:endParaRPr lang="en-US" sz="1600" baseline="30000">
              <a:cs typeface="Arial"/>
            </a:endParaRPr>
          </a:p>
          <a:p>
            <a:pPr marL="1028699" lvl="2" indent="-257175">
              <a:spcBef>
                <a:spcPts val="900"/>
              </a:spcBef>
            </a:pPr>
            <a:r>
              <a:rPr lang="en-US" sz="1400" i="1"/>
              <a:t>In vitro </a:t>
            </a:r>
            <a:r>
              <a:rPr lang="en-US" sz="1400"/>
              <a:t>viral breakthrough experiments should be analyzed comparatively; clinical trials assessing the impact of missed doses of these ARV combinations have not been conducted</a:t>
            </a:r>
          </a:p>
          <a:p>
            <a:pPr marL="668655" lvl="1" indent="-257175">
              <a:spcBef>
                <a:spcPts val="900"/>
              </a:spcBef>
            </a:pPr>
            <a:endParaRPr lang="en-US" sz="1600">
              <a:cs typeface="Arial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E6784D-E9EF-4EC5-B35E-8F30C8964B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802" y="6151602"/>
            <a:ext cx="10565726" cy="553998"/>
          </a:xfrm>
        </p:spPr>
        <p:txBody>
          <a:bodyPr/>
          <a:lstStyle/>
          <a:p>
            <a:r>
              <a:rPr lang="en-US"/>
              <a:t>3TC, lamivudine; ARV, antiretroviral; BIC, </a:t>
            </a:r>
            <a:r>
              <a:rPr lang="en-US" err="1"/>
              <a:t>bictegravir</a:t>
            </a:r>
            <a:r>
              <a:rPr lang="en-US"/>
              <a:t>; CAB, cabotegravir; DTG, dolutegravir; FTC, emtricitabine; INSTI, integrase strand transfer inhibitor; LA </a:t>
            </a:r>
            <a:r>
              <a:rPr lang="en-US" err="1"/>
              <a:t>INJ</a:t>
            </a:r>
            <a:r>
              <a:rPr lang="en-US"/>
              <a:t>, long-acting injectable; </a:t>
            </a:r>
            <a:r>
              <a:rPr lang="en-US" err="1"/>
              <a:t>NNRTI</a:t>
            </a:r>
            <a:r>
              <a:rPr lang="en-US"/>
              <a:t>, nonnucleoside reverse transcriptase inhibitor; NRTIs, nucleoside reverse transcriptase inhibitors; </a:t>
            </a:r>
            <a:r>
              <a:rPr lang="en-US" err="1"/>
              <a:t>PWH</a:t>
            </a:r>
            <a:r>
              <a:rPr lang="en-US"/>
              <a:t>, people with HIV; </a:t>
            </a:r>
            <a:r>
              <a:rPr lang="en-US" err="1"/>
              <a:t>RPV</a:t>
            </a:r>
            <a:r>
              <a:rPr lang="en-US"/>
              <a:t>, </a:t>
            </a:r>
            <a:r>
              <a:rPr lang="en-US" err="1"/>
              <a:t>rilpivirine</a:t>
            </a:r>
            <a:r>
              <a:rPr lang="en-US"/>
              <a:t>; STR, single-tablet regimen; TAF, tenofovir alafenamide.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z="1200" smtClean="0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47971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5F7BA175-B955-4B39-BBE7-BC37AFF35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1" y="5289149"/>
            <a:ext cx="10565728" cy="784755"/>
          </a:xfrm>
        </p:spPr>
        <p:txBody>
          <a:bodyPr/>
          <a:lstStyle/>
          <a:p>
            <a:r>
              <a:rPr lang="en-US" sz="1800"/>
              <a:t>Missing daily oral ARV doses results in a predictable decrease of systemic exposures to each drug in the regimen based on its established clinical half-life (t</a:t>
            </a:r>
            <a:r>
              <a:rPr lang="en-US" sz="1800" baseline="-25000"/>
              <a:t>1/2</a:t>
            </a:r>
            <a:r>
              <a:rPr lang="en-US" sz="180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CFF55-A4C8-4FCD-BE76-4E65A99179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802" y="6393937"/>
            <a:ext cx="10565726" cy="311666"/>
          </a:xfrm>
        </p:spPr>
        <p:txBody>
          <a:bodyPr/>
          <a:lstStyle/>
          <a:p>
            <a:r>
              <a:rPr lang="fr-FR" sz="1200" dirty="0" err="1"/>
              <a:t>C</a:t>
            </a:r>
            <a:r>
              <a:rPr lang="fr-FR" sz="1200" baseline="-25000" dirty="0" err="1"/>
              <a:t>min</a:t>
            </a:r>
            <a:r>
              <a:rPr lang="fr-FR" sz="1200" dirty="0"/>
              <a:t>, </a:t>
            </a:r>
            <a:r>
              <a:rPr lang="en-US" sz="1200" dirty="0"/>
              <a:t>trough concentration.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24EA00-C7F5-482F-B04C-345EAC51A4BF}"/>
              </a:ext>
            </a:extLst>
          </p:cNvPr>
          <p:cNvSpPr txBox="1"/>
          <p:nvPr/>
        </p:nvSpPr>
        <p:spPr>
          <a:xfrm>
            <a:off x="6101622" y="1390540"/>
            <a:ext cx="3986220" cy="2492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b="1">
                <a:solidFill>
                  <a:prstClr val="black"/>
                </a:solidFill>
                <a:latin typeface="Arial"/>
              </a:rPr>
              <a:t>With 1–4 Consecutive Missed Doses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35910A-E9B5-4A09-AA13-4648A77E0F57}"/>
              </a:ext>
            </a:extLst>
          </p:cNvPr>
          <p:cNvSpPr txBox="1"/>
          <p:nvPr/>
        </p:nvSpPr>
        <p:spPr>
          <a:xfrm>
            <a:off x="8462340" y="3235607"/>
            <a:ext cx="969817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200" kern="0">
                <a:solidFill>
                  <a:srgbClr val="010101"/>
                </a:solidFill>
                <a:latin typeface="Arial"/>
              </a:rPr>
              <a:t>− 2 doses</a:t>
            </a:r>
            <a:endParaRPr lang="en-US" sz="1200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05C68D-3296-43E3-93D9-52EC80AED426}"/>
              </a:ext>
            </a:extLst>
          </p:cNvPr>
          <p:cNvSpPr txBox="1"/>
          <p:nvPr/>
        </p:nvSpPr>
        <p:spPr>
          <a:xfrm>
            <a:off x="6457285" y="4650565"/>
            <a:ext cx="32620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kern="0">
                <a:solidFill>
                  <a:srgbClr val="010101"/>
                </a:solidFill>
                <a:latin typeface="Arial"/>
              </a:rPr>
              <a:t>Time, d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0D7AA6C-E80E-44F3-8614-C0C977DD0C1D}"/>
              </a:ext>
            </a:extLst>
          </p:cNvPr>
          <p:cNvCxnSpPr>
            <a:cxnSpLocks/>
          </p:cNvCxnSpPr>
          <p:nvPr/>
        </p:nvCxnSpPr>
        <p:spPr>
          <a:xfrm flipH="1">
            <a:off x="6463078" y="1822268"/>
            <a:ext cx="0" cy="2560320"/>
          </a:xfrm>
          <a:prstGeom prst="line">
            <a:avLst/>
          </a:prstGeom>
          <a:noFill/>
          <a:ln w="9525" cap="flat" cmpd="sng" algn="ctr">
            <a:solidFill>
              <a:srgbClr val="010101"/>
            </a:solidFill>
            <a:prstDash val="solid"/>
            <a:miter lim="800000"/>
          </a:ln>
          <a:effectLst/>
        </p:spPr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A22E0E-B78B-4A52-BA0E-37BBDC681184}"/>
              </a:ext>
            </a:extLst>
          </p:cNvPr>
          <p:cNvGrpSpPr/>
          <p:nvPr/>
        </p:nvGrpSpPr>
        <p:grpSpPr>
          <a:xfrm>
            <a:off x="6457289" y="4383643"/>
            <a:ext cx="3262033" cy="70694"/>
            <a:chOff x="1259682" y="4428019"/>
            <a:chExt cx="4478169" cy="72783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19D2773-EC61-44A0-A5C8-9894E39529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9268" y="4432221"/>
              <a:ext cx="0" cy="68581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33CC6F38-572F-4CFE-987C-8D3D6C9E9549}"/>
                </a:ext>
              </a:extLst>
            </p:cNvPr>
            <p:cNvCxnSpPr>
              <a:cxnSpLocks/>
            </p:cNvCxnSpPr>
            <p:nvPr/>
          </p:nvCxnSpPr>
          <p:spPr>
            <a:xfrm>
              <a:off x="1259682" y="4428734"/>
              <a:ext cx="4478169" cy="0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48AD471-09E5-4E27-B1C3-8062E74CA0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6306" y="4431589"/>
              <a:ext cx="0" cy="68578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E948C6E-3D1A-4E01-994B-0EE21AFDFF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6524" y="4431562"/>
              <a:ext cx="0" cy="68582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7B7205E-D8A7-4C9F-A20D-5D7C266372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2892" y="4428019"/>
              <a:ext cx="0" cy="68582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A5BF4D5B-EC52-456D-AD46-F5873F4BDF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51967" y="4430183"/>
              <a:ext cx="0" cy="68580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ADDAB02-CBBC-489A-853B-A76698B548DE}"/>
              </a:ext>
            </a:extLst>
          </p:cNvPr>
          <p:cNvSpPr txBox="1"/>
          <p:nvPr/>
        </p:nvSpPr>
        <p:spPr>
          <a:xfrm>
            <a:off x="6069815" y="2773514"/>
            <a:ext cx="27571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</a:t>
            </a:r>
            <a:endParaRPr lang="en-US" sz="1100" kern="0" baseline="-25000">
              <a:solidFill>
                <a:srgbClr val="010101"/>
              </a:solidFill>
              <a:latin typeface="Arial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E050839-AF52-4FD7-A513-0D4FB32BF90C}"/>
              </a:ext>
            </a:extLst>
          </p:cNvPr>
          <p:cNvCxnSpPr>
            <a:cxnSpLocks/>
          </p:cNvCxnSpPr>
          <p:nvPr/>
        </p:nvCxnSpPr>
        <p:spPr>
          <a:xfrm>
            <a:off x="6472019" y="2865847"/>
            <a:ext cx="3135344" cy="0"/>
          </a:xfrm>
          <a:prstGeom prst="line">
            <a:avLst/>
          </a:prstGeom>
          <a:noFill/>
          <a:ln w="19050" cap="flat" cmpd="sng" algn="ctr">
            <a:solidFill>
              <a:srgbClr val="000000">
                <a:lumMod val="50000"/>
                <a:lumOff val="50000"/>
              </a:srgbClr>
            </a:solidFill>
            <a:prstDash val="dash"/>
            <a:miter lim="800000"/>
          </a:ln>
          <a:effectLst/>
        </p:spPr>
      </p:cxnSp>
      <p:sp>
        <p:nvSpPr>
          <p:cNvPr id="33" name="Freeform 5">
            <a:extLst>
              <a:ext uri="{FF2B5EF4-FFF2-40B4-BE49-F238E27FC236}">
                <a16:creationId xmlns:a16="http://schemas.microsoft.com/office/drawing/2014/main" id="{CF5E5A13-2CBA-4C9F-8DD0-2A686705CCE2}"/>
              </a:ext>
            </a:extLst>
          </p:cNvPr>
          <p:cNvSpPr>
            <a:spLocks/>
          </p:cNvSpPr>
          <p:nvPr/>
        </p:nvSpPr>
        <p:spPr bwMode="auto">
          <a:xfrm>
            <a:off x="6488396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B3D52AC-66BD-444E-BAE9-E0A51D21D033}"/>
              </a:ext>
            </a:extLst>
          </p:cNvPr>
          <p:cNvCxnSpPr>
            <a:cxnSpLocks/>
          </p:cNvCxnSpPr>
          <p:nvPr/>
        </p:nvCxnSpPr>
        <p:spPr>
          <a:xfrm>
            <a:off x="7115790" y="2861967"/>
            <a:ext cx="2491574" cy="1054127"/>
          </a:xfrm>
          <a:prstGeom prst="line">
            <a:avLst/>
          </a:prstGeom>
          <a:noFill/>
          <a:ln w="28575" cap="flat" cmpd="sng" algn="ctr">
            <a:solidFill>
              <a:schemeClr val="bg2">
                <a:lumMod val="75000"/>
              </a:schemeClr>
            </a:solidFill>
            <a:prstDash val="solid"/>
            <a:miter lim="800000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DD7AA68-76E4-4545-975C-BA94DBAAD8CA}"/>
              </a:ext>
            </a:extLst>
          </p:cNvPr>
          <p:cNvSpPr txBox="1"/>
          <p:nvPr/>
        </p:nvSpPr>
        <p:spPr>
          <a:xfrm>
            <a:off x="7840801" y="2978361"/>
            <a:ext cx="892873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200" kern="0">
                <a:solidFill>
                  <a:srgbClr val="010101"/>
                </a:solidFill>
                <a:latin typeface="Arial"/>
              </a:rPr>
              <a:t>− 1 dose</a:t>
            </a:r>
            <a:endParaRPr lang="en-US" sz="1200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D76E96-B418-435D-A198-FCDEB7478D43}"/>
              </a:ext>
            </a:extLst>
          </p:cNvPr>
          <p:cNvSpPr txBox="1"/>
          <p:nvPr/>
        </p:nvSpPr>
        <p:spPr>
          <a:xfrm>
            <a:off x="9080126" y="3492853"/>
            <a:ext cx="969817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200" kern="0">
                <a:solidFill>
                  <a:srgbClr val="010101"/>
                </a:solidFill>
                <a:latin typeface="Arial"/>
              </a:rPr>
              <a:t>− 3 doses</a:t>
            </a:r>
            <a:endParaRPr lang="en-US" sz="1200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69520D-DAC1-4468-B680-6D5E30227C6E}"/>
              </a:ext>
            </a:extLst>
          </p:cNvPr>
          <p:cNvSpPr txBox="1"/>
          <p:nvPr/>
        </p:nvSpPr>
        <p:spPr>
          <a:xfrm>
            <a:off x="8196393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D24E3D-2613-41F8-8FB7-51974D955DC0}"/>
              </a:ext>
            </a:extLst>
          </p:cNvPr>
          <p:cNvSpPr txBox="1"/>
          <p:nvPr/>
        </p:nvSpPr>
        <p:spPr>
          <a:xfrm>
            <a:off x="7575145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51DFBD-E451-42C6-9F0C-51304B21EC60}"/>
              </a:ext>
            </a:extLst>
          </p:cNvPr>
          <p:cNvSpPr txBox="1"/>
          <p:nvPr/>
        </p:nvSpPr>
        <p:spPr>
          <a:xfrm>
            <a:off x="8817639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69C318E-BBB9-4DED-A977-F29C69E6A198}"/>
              </a:ext>
            </a:extLst>
          </p:cNvPr>
          <p:cNvSpPr txBox="1"/>
          <p:nvPr/>
        </p:nvSpPr>
        <p:spPr>
          <a:xfrm>
            <a:off x="9438885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7F56E99-ED6D-4675-B248-5AA7558CBEF1}"/>
              </a:ext>
            </a:extLst>
          </p:cNvPr>
          <p:cNvSpPr txBox="1"/>
          <p:nvPr/>
        </p:nvSpPr>
        <p:spPr>
          <a:xfrm>
            <a:off x="6953898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13C9185-4DB4-42EB-88A9-1604A32F18FD}"/>
              </a:ext>
            </a:extLst>
          </p:cNvPr>
          <p:cNvSpPr txBox="1"/>
          <p:nvPr/>
        </p:nvSpPr>
        <p:spPr>
          <a:xfrm>
            <a:off x="6318348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0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93554B4-A9F3-49BD-B903-7C82B3DF70C2}"/>
              </a:ext>
            </a:extLst>
          </p:cNvPr>
          <p:cNvCxnSpPr>
            <a:cxnSpLocks/>
          </p:cNvCxnSpPr>
          <p:nvPr/>
        </p:nvCxnSpPr>
        <p:spPr>
          <a:xfrm flipV="1">
            <a:off x="6463078" y="4385662"/>
            <a:ext cx="0" cy="66607"/>
          </a:xfrm>
          <a:prstGeom prst="line">
            <a:avLst/>
          </a:prstGeom>
          <a:noFill/>
          <a:ln w="9525" cap="flat" cmpd="sng" algn="ctr">
            <a:solidFill>
              <a:srgbClr val="010101"/>
            </a:solidFill>
            <a:prstDash val="solid"/>
            <a:miter lim="800000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EEBB300-1046-4450-A9A0-268A516F13BF}"/>
              </a:ext>
            </a:extLst>
          </p:cNvPr>
          <p:cNvSpPr txBox="1"/>
          <p:nvPr/>
        </p:nvSpPr>
        <p:spPr>
          <a:xfrm>
            <a:off x="9700552" y="3750099"/>
            <a:ext cx="969817" cy="18466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200" kern="0">
                <a:solidFill>
                  <a:srgbClr val="010101"/>
                </a:solidFill>
                <a:latin typeface="Arial"/>
              </a:rPr>
              <a:t>− 4 doses</a:t>
            </a:r>
            <a:endParaRPr lang="en-US" sz="1200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6B9599C-B697-4662-95AF-0A2C66D1FA1C}"/>
              </a:ext>
            </a:extLst>
          </p:cNvPr>
          <p:cNvSpPr/>
          <p:nvPr/>
        </p:nvSpPr>
        <p:spPr>
          <a:xfrm>
            <a:off x="6381100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7302057-6FF3-42F5-AC69-C3890FB7291F}"/>
              </a:ext>
            </a:extLst>
          </p:cNvPr>
          <p:cNvSpPr/>
          <p:nvPr/>
        </p:nvSpPr>
        <p:spPr>
          <a:xfrm>
            <a:off x="7022893" y="2780275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B4ED009-CAFA-4D19-8A35-83A049301369}"/>
              </a:ext>
            </a:extLst>
          </p:cNvPr>
          <p:cNvSpPr/>
          <p:nvPr/>
        </p:nvSpPr>
        <p:spPr>
          <a:xfrm>
            <a:off x="7642474" y="303752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708BD3A-35BD-4259-BDD4-705B000E8B19}"/>
              </a:ext>
            </a:extLst>
          </p:cNvPr>
          <p:cNvSpPr/>
          <p:nvPr/>
        </p:nvSpPr>
        <p:spPr>
          <a:xfrm>
            <a:off x="8262055" y="3294766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A2B1C46-723E-406E-B126-BC5EA1F77105}"/>
              </a:ext>
            </a:extLst>
          </p:cNvPr>
          <p:cNvSpPr/>
          <p:nvPr/>
        </p:nvSpPr>
        <p:spPr>
          <a:xfrm>
            <a:off x="8881637" y="3552012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24115CB-C7DE-4B5A-BE8B-78B4436EDAD2}"/>
              </a:ext>
            </a:extLst>
          </p:cNvPr>
          <p:cNvSpPr/>
          <p:nvPr/>
        </p:nvSpPr>
        <p:spPr>
          <a:xfrm>
            <a:off x="9501219" y="3809258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E842482-719A-4E64-8EF3-5D216184C458}"/>
              </a:ext>
            </a:extLst>
          </p:cNvPr>
          <p:cNvSpPr/>
          <p:nvPr/>
        </p:nvSpPr>
        <p:spPr>
          <a:xfrm rot="10800000">
            <a:off x="6310902" y="4034545"/>
            <a:ext cx="304352" cy="237592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1B9F8E-8ACC-4AE2-8ED1-9E5C6EB86DA3}"/>
              </a:ext>
            </a:extLst>
          </p:cNvPr>
          <p:cNvSpPr txBox="1"/>
          <p:nvPr/>
        </p:nvSpPr>
        <p:spPr>
          <a:xfrm>
            <a:off x="6732063" y="3968675"/>
            <a:ext cx="74925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Missed dose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EF263A2-153A-45E8-8DFB-83049F3303F5}"/>
              </a:ext>
            </a:extLst>
          </p:cNvPr>
          <p:cNvSpPr txBox="1"/>
          <p:nvPr/>
        </p:nvSpPr>
        <p:spPr>
          <a:xfrm>
            <a:off x="7344703" y="3968675"/>
            <a:ext cx="74925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Missed dose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13509CA-171C-4E6B-A7FF-624BBBD5B4A6}"/>
              </a:ext>
            </a:extLst>
          </p:cNvPr>
          <p:cNvSpPr txBox="1"/>
          <p:nvPr/>
        </p:nvSpPr>
        <p:spPr>
          <a:xfrm>
            <a:off x="7975534" y="3968675"/>
            <a:ext cx="74925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Missed dose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C351EAF-4C88-470E-8FFE-2B2608DEF786}"/>
              </a:ext>
            </a:extLst>
          </p:cNvPr>
          <p:cNvSpPr txBox="1"/>
          <p:nvPr/>
        </p:nvSpPr>
        <p:spPr>
          <a:xfrm>
            <a:off x="8588174" y="3968675"/>
            <a:ext cx="74925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Missed dose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D5A190-1C2D-4B5A-902B-ECB065C35FEE}"/>
              </a:ext>
            </a:extLst>
          </p:cNvPr>
          <p:cNvSpPr txBox="1"/>
          <p:nvPr/>
        </p:nvSpPr>
        <p:spPr>
          <a:xfrm>
            <a:off x="2334626" y="1426142"/>
            <a:ext cx="2107372" cy="2492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b="1">
                <a:solidFill>
                  <a:prstClr val="black"/>
                </a:solidFill>
                <a:latin typeface="Arial"/>
              </a:rPr>
              <a:t>Optimal Adherence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CED19A6-4E0D-4315-A274-758263CC854B}"/>
              </a:ext>
            </a:extLst>
          </p:cNvPr>
          <p:cNvSpPr txBox="1"/>
          <p:nvPr/>
        </p:nvSpPr>
        <p:spPr>
          <a:xfrm>
            <a:off x="1757293" y="4650565"/>
            <a:ext cx="3262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kern="0">
                <a:solidFill>
                  <a:srgbClr val="010101"/>
                </a:solidFill>
                <a:latin typeface="Arial"/>
              </a:rPr>
              <a:t>Time, d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A4B34CA3-DAB4-4D18-960D-637125111632}"/>
              </a:ext>
            </a:extLst>
          </p:cNvPr>
          <p:cNvCxnSpPr>
            <a:cxnSpLocks/>
          </p:cNvCxnSpPr>
          <p:nvPr/>
        </p:nvCxnSpPr>
        <p:spPr>
          <a:xfrm flipH="1">
            <a:off x="1763084" y="1822268"/>
            <a:ext cx="0" cy="2560320"/>
          </a:xfrm>
          <a:prstGeom prst="line">
            <a:avLst/>
          </a:prstGeom>
          <a:noFill/>
          <a:ln w="9525" cap="flat" cmpd="sng" algn="ctr">
            <a:solidFill>
              <a:srgbClr val="010101"/>
            </a:solidFill>
            <a:prstDash val="solid"/>
            <a:miter lim="800000"/>
          </a:ln>
          <a:effectLst/>
        </p:spPr>
      </p:cxn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08FB3B26-B332-46FA-83E7-FCBB8EF73736}"/>
              </a:ext>
            </a:extLst>
          </p:cNvPr>
          <p:cNvGrpSpPr/>
          <p:nvPr/>
        </p:nvGrpSpPr>
        <p:grpSpPr>
          <a:xfrm>
            <a:off x="1757294" y="4383643"/>
            <a:ext cx="3262036" cy="70694"/>
            <a:chOff x="1259682" y="4428019"/>
            <a:chExt cx="4478169" cy="72783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44F12B5C-C229-4E5E-AB14-E0202155C8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89268" y="4432221"/>
              <a:ext cx="0" cy="68581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82DBDAAF-D211-42A6-888F-6937CA6F351A}"/>
                </a:ext>
              </a:extLst>
            </p:cNvPr>
            <p:cNvCxnSpPr>
              <a:cxnSpLocks/>
            </p:cNvCxnSpPr>
            <p:nvPr/>
          </p:nvCxnSpPr>
          <p:spPr>
            <a:xfrm>
              <a:off x="1259682" y="4428734"/>
              <a:ext cx="4478169" cy="0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8B0D589-16AC-47C9-BA51-5D0DBD906D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46306" y="4431589"/>
              <a:ext cx="0" cy="68578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7931C57D-0F2F-41FD-811D-320DFF446B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46524" y="4431562"/>
              <a:ext cx="0" cy="68582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4F941B9-6EA3-429C-84A4-A6B754B1B0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02892" y="4428019"/>
              <a:ext cx="0" cy="68582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13CFB466-A793-437B-9E70-27B342B095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51967" y="4430183"/>
              <a:ext cx="0" cy="68580"/>
            </a:xfrm>
            <a:prstGeom prst="line">
              <a:avLst/>
            </a:prstGeom>
            <a:noFill/>
            <a:ln w="9525" cap="flat" cmpd="sng" algn="ctr">
              <a:solidFill>
                <a:srgbClr val="010101"/>
              </a:solidFill>
              <a:prstDash val="solid"/>
              <a:miter lim="800000"/>
            </a:ln>
            <a:effectLst/>
          </p:spPr>
        </p:cxn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949090DF-689C-47E9-8838-03123E9BD543}"/>
              </a:ext>
            </a:extLst>
          </p:cNvPr>
          <p:cNvSpPr txBox="1"/>
          <p:nvPr/>
        </p:nvSpPr>
        <p:spPr>
          <a:xfrm>
            <a:off x="1393955" y="2773514"/>
            <a:ext cx="275717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200" kern="0" baseline="-25000">
                <a:solidFill>
                  <a:srgbClr val="010101"/>
                </a:solidFill>
                <a:latin typeface="Arial"/>
              </a:rPr>
              <a:t>min</a:t>
            </a:r>
            <a:endParaRPr lang="en-US" sz="1100" kern="0" baseline="-25000">
              <a:solidFill>
                <a:srgbClr val="010101"/>
              </a:solidFill>
              <a:latin typeface="Arial"/>
            </a:endParaRP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1E9707C0-0291-4406-BA9B-7B92352946E2}"/>
              </a:ext>
            </a:extLst>
          </p:cNvPr>
          <p:cNvCxnSpPr>
            <a:cxnSpLocks/>
          </p:cNvCxnSpPr>
          <p:nvPr/>
        </p:nvCxnSpPr>
        <p:spPr>
          <a:xfrm>
            <a:off x="1772025" y="2865847"/>
            <a:ext cx="3135347" cy="0"/>
          </a:xfrm>
          <a:prstGeom prst="line">
            <a:avLst/>
          </a:prstGeom>
          <a:noFill/>
          <a:ln w="19050" cap="flat" cmpd="sng" algn="ctr">
            <a:solidFill>
              <a:srgbClr val="000000">
                <a:lumMod val="50000"/>
                <a:lumOff val="50000"/>
              </a:srgbClr>
            </a:solidFill>
            <a:prstDash val="dash"/>
            <a:miter lim="800000"/>
          </a:ln>
          <a:effectLst/>
        </p:spPr>
      </p:cxnSp>
      <p:sp>
        <p:nvSpPr>
          <p:cNvPr id="132" name="Freeform 5">
            <a:extLst>
              <a:ext uri="{FF2B5EF4-FFF2-40B4-BE49-F238E27FC236}">
                <a16:creationId xmlns:a16="http://schemas.microsoft.com/office/drawing/2014/main" id="{32264D40-D4B9-4710-A505-A2A8DD93933D}"/>
              </a:ext>
            </a:extLst>
          </p:cNvPr>
          <p:cNvSpPr>
            <a:spLocks/>
          </p:cNvSpPr>
          <p:nvPr/>
        </p:nvSpPr>
        <p:spPr bwMode="auto">
          <a:xfrm>
            <a:off x="1777975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A3B4877-90E4-48A7-882D-649237D2A5C7}"/>
              </a:ext>
            </a:extLst>
          </p:cNvPr>
          <p:cNvSpPr txBox="1"/>
          <p:nvPr/>
        </p:nvSpPr>
        <p:spPr>
          <a:xfrm>
            <a:off x="3496400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3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375C783-E895-4A68-B4A4-4CCADDC96B4A}"/>
              </a:ext>
            </a:extLst>
          </p:cNvPr>
          <p:cNvSpPr txBox="1"/>
          <p:nvPr/>
        </p:nvSpPr>
        <p:spPr>
          <a:xfrm>
            <a:off x="2875151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2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4BA6025A-1EAB-4891-8C87-20C8147AAFB5}"/>
              </a:ext>
            </a:extLst>
          </p:cNvPr>
          <p:cNvSpPr txBox="1"/>
          <p:nvPr/>
        </p:nvSpPr>
        <p:spPr>
          <a:xfrm>
            <a:off x="4117647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4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4531105-AE07-4E88-9714-6D58C55E7B37}"/>
              </a:ext>
            </a:extLst>
          </p:cNvPr>
          <p:cNvSpPr txBox="1"/>
          <p:nvPr/>
        </p:nvSpPr>
        <p:spPr>
          <a:xfrm>
            <a:off x="4738893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2496890-A7DC-441E-ADC4-6C466DF51FCA}"/>
              </a:ext>
            </a:extLst>
          </p:cNvPr>
          <p:cNvSpPr txBox="1"/>
          <p:nvPr/>
        </p:nvSpPr>
        <p:spPr>
          <a:xfrm>
            <a:off x="2253904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1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D4623CE3-4C4E-4894-9044-AB44AE11F9E3}"/>
              </a:ext>
            </a:extLst>
          </p:cNvPr>
          <p:cNvSpPr txBox="1"/>
          <p:nvPr/>
        </p:nvSpPr>
        <p:spPr>
          <a:xfrm>
            <a:off x="1618354" y="4406081"/>
            <a:ext cx="28405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rgbClr val="010101"/>
                </a:solidFill>
                <a:latin typeface="Arial"/>
              </a:rPr>
              <a:t>0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2C2DF1C7-3449-4E4D-8714-7ACB1956575E}"/>
              </a:ext>
            </a:extLst>
          </p:cNvPr>
          <p:cNvCxnSpPr>
            <a:cxnSpLocks/>
          </p:cNvCxnSpPr>
          <p:nvPr/>
        </p:nvCxnSpPr>
        <p:spPr>
          <a:xfrm flipV="1">
            <a:off x="1763083" y="4385662"/>
            <a:ext cx="0" cy="66607"/>
          </a:xfrm>
          <a:prstGeom prst="line">
            <a:avLst/>
          </a:prstGeom>
          <a:noFill/>
          <a:ln w="9525" cap="flat" cmpd="sng" algn="ctr">
            <a:solidFill>
              <a:srgbClr val="010101"/>
            </a:solidFill>
            <a:prstDash val="solid"/>
            <a:miter lim="800000"/>
          </a:ln>
          <a:effectLst/>
        </p:spPr>
      </p:cxnSp>
      <p:sp>
        <p:nvSpPr>
          <p:cNvPr id="144" name="Oval 143">
            <a:extLst>
              <a:ext uri="{FF2B5EF4-FFF2-40B4-BE49-F238E27FC236}">
                <a16:creationId xmlns:a16="http://schemas.microsoft.com/office/drawing/2014/main" id="{B8259096-E233-4FEE-B0A7-47E487710371}"/>
              </a:ext>
            </a:extLst>
          </p:cNvPr>
          <p:cNvSpPr/>
          <p:nvPr/>
        </p:nvSpPr>
        <p:spPr>
          <a:xfrm>
            <a:off x="1670679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032AC496-9E52-4387-B662-2DFD3AFABCA5}"/>
              </a:ext>
            </a:extLst>
          </p:cNvPr>
          <p:cNvSpPr/>
          <p:nvPr/>
        </p:nvSpPr>
        <p:spPr>
          <a:xfrm>
            <a:off x="2312472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ADD002F7-1951-4EF1-AD6A-BBF31562A8A2}"/>
              </a:ext>
            </a:extLst>
          </p:cNvPr>
          <p:cNvSpPr/>
          <p:nvPr/>
        </p:nvSpPr>
        <p:spPr>
          <a:xfrm>
            <a:off x="2932054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C6B766F5-8D44-4C99-8A51-E28D965F8B72}"/>
              </a:ext>
            </a:extLst>
          </p:cNvPr>
          <p:cNvSpPr/>
          <p:nvPr/>
        </p:nvSpPr>
        <p:spPr>
          <a:xfrm>
            <a:off x="3551636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8EA15917-F1DC-48A9-970D-AB997094AD23}"/>
              </a:ext>
            </a:extLst>
          </p:cNvPr>
          <p:cNvSpPr/>
          <p:nvPr/>
        </p:nvSpPr>
        <p:spPr>
          <a:xfrm>
            <a:off x="4171218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BDAABFDC-9097-4B26-B79A-E65E15186DEB}"/>
              </a:ext>
            </a:extLst>
          </p:cNvPr>
          <p:cNvSpPr/>
          <p:nvPr/>
        </p:nvSpPr>
        <p:spPr>
          <a:xfrm>
            <a:off x="4790800" y="2773430"/>
            <a:ext cx="182880" cy="184835"/>
          </a:xfrm>
          <a:prstGeom prst="ellipse">
            <a:avLst/>
          </a:prstGeom>
          <a:solidFill>
            <a:schemeClr val="bg2">
              <a:lumMod val="7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3200">
              <a:solidFill>
                <a:prstClr val="white"/>
              </a:solidFill>
              <a:latin typeface="Arial"/>
            </a:endParaRPr>
          </a:p>
        </p:txBody>
      </p:sp>
      <p:sp>
        <p:nvSpPr>
          <p:cNvPr id="156" name="Freeform 5">
            <a:extLst>
              <a:ext uri="{FF2B5EF4-FFF2-40B4-BE49-F238E27FC236}">
                <a16:creationId xmlns:a16="http://schemas.microsoft.com/office/drawing/2014/main" id="{9C29BAF6-7B8E-4198-B619-143D4D305E44}"/>
              </a:ext>
            </a:extLst>
          </p:cNvPr>
          <p:cNvSpPr>
            <a:spLocks/>
          </p:cNvSpPr>
          <p:nvPr/>
        </p:nvSpPr>
        <p:spPr bwMode="auto">
          <a:xfrm>
            <a:off x="2408663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C498EB90-A969-4504-84F8-4851937BF9B9}"/>
              </a:ext>
            </a:extLst>
          </p:cNvPr>
          <p:cNvSpPr>
            <a:spLocks/>
          </p:cNvSpPr>
          <p:nvPr/>
        </p:nvSpPr>
        <p:spPr bwMode="auto">
          <a:xfrm>
            <a:off x="3028245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sp>
        <p:nvSpPr>
          <p:cNvPr id="158" name="Freeform 5">
            <a:extLst>
              <a:ext uri="{FF2B5EF4-FFF2-40B4-BE49-F238E27FC236}">
                <a16:creationId xmlns:a16="http://schemas.microsoft.com/office/drawing/2014/main" id="{231BB6B8-4B82-4D1A-9FED-55FCAF5B15BA}"/>
              </a:ext>
            </a:extLst>
          </p:cNvPr>
          <p:cNvSpPr>
            <a:spLocks/>
          </p:cNvSpPr>
          <p:nvPr/>
        </p:nvSpPr>
        <p:spPr bwMode="auto">
          <a:xfrm>
            <a:off x="3647827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EB06641A-CAA6-4A1A-B71A-92073ED53133}"/>
              </a:ext>
            </a:extLst>
          </p:cNvPr>
          <p:cNvSpPr>
            <a:spLocks/>
          </p:cNvSpPr>
          <p:nvPr/>
        </p:nvSpPr>
        <p:spPr bwMode="auto">
          <a:xfrm>
            <a:off x="4267409" y="1860584"/>
            <a:ext cx="610080" cy="976912"/>
          </a:xfrm>
          <a:custGeom>
            <a:avLst/>
            <a:gdLst>
              <a:gd name="T0" fmla="*/ 0 w 3648"/>
              <a:gd name="T1" fmla="*/ 1584 h 1584"/>
              <a:gd name="T2" fmla="*/ 1776 w 3648"/>
              <a:gd name="T3" fmla="*/ 0 h 1584"/>
              <a:gd name="T4" fmla="*/ 3648 w 3648"/>
              <a:gd name="T5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648" h="1584">
                <a:moveTo>
                  <a:pt x="0" y="1584"/>
                </a:moveTo>
                <a:cubicBezTo>
                  <a:pt x="584" y="792"/>
                  <a:pt x="1168" y="0"/>
                  <a:pt x="1776" y="0"/>
                </a:cubicBezTo>
                <a:cubicBezTo>
                  <a:pt x="2384" y="0"/>
                  <a:pt x="3016" y="792"/>
                  <a:pt x="3648" y="1584"/>
                </a:cubicBezTo>
              </a:path>
            </a:pathLst>
          </a:custGeom>
          <a:noFill/>
          <a:ln w="28575" cap="rnd" cmpd="sng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900" kern="0">
              <a:solidFill>
                <a:srgbClr val="004960"/>
              </a:solidFill>
              <a:latin typeface="Arial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349E9B7-A46E-4F10-B74D-79F8D925F364}"/>
              </a:ext>
            </a:extLst>
          </p:cNvPr>
          <p:cNvSpPr txBox="1"/>
          <p:nvPr/>
        </p:nvSpPr>
        <p:spPr>
          <a:xfrm>
            <a:off x="1124959" y="4019695"/>
            <a:ext cx="41213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latin typeface="Arial"/>
              </a:rPr>
              <a:t>ARV</a:t>
            </a:r>
          </a:p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latin typeface="Arial"/>
              </a:rPr>
              <a:t>dose</a:t>
            </a:r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0D3DB23A-5ECF-42E5-B338-1AA70B571BD0}"/>
              </a:ext>
            </a:extLst>
          </p:cNvPr>
          <p:cNvSpPr/>
          <p:nvPr/>
        </p:nvSpPr>
        <p:spPr>
          <a:xfrm rot="10800000">
            <a:off x="1610908" y="4035343"/>
            <a:ext cx="304352" cy="235996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160" name="Isosceles Triangle 159">
            <a:extLst>
              <a:ext uri="{FF2B5EF4-FFF2-40B4-BE49-F238E27FC236}">
                <a16:creationId xmlns:a16="http://schemas.microsoft.com/office/drawing/2014/main" id="{801A9E30-4D61-4D60-8415-1EFFED2B0207}"/>
              </a:ext>
            </a:extLst>
          </p:cNvPr>
          <p:cNvSpPr/>
          <p:nvPr/>
        </p:nvSpPr>
        <p:spPr>
          <a:xfrm rot="10800000">
            <a:off x="2257158" y="4035343"/>
            <a:ext cx="304352" cy="235996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161" name="Isosceles Triangle 160">
            <a:extLst>
              <a:ext uri="{FF2B5EF4-FFF2-40B4-BE49-F238E27FC236}">
                <a16:creationId xmlns:a16="http://schemas.microsoft.com/office/drawing/2014/main" id="{555F8457-4488-4230-A2B1-A0F422C99BA1}"/>
              </a:ext>
            </a:extLst>
          </p:cNvPr>
          <p:cNvSpPr/>
          <p:nvPr/>
        </p:nvSpPr>
        <p:spPr>
          <a:xfrm rot="10800000">
            <a:off x="2883200" y="4035343"/>
            <a:ext cx="304352" cy="235996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162" name="Isosceles Triangle 161">
            <a:extLst>
              <a:ext uri="{FF2B5EF4-FFF2-40B4-BE49-F238E27FC236}">
                <a16:creationId xmlns:a16="http://schemas.microsoft.com/office/drawing/2014/main" id="{2E680485-8EFD-4E93-9663-014F7CB28627}"/>
              </a:ext>
            </a:extLst>
          </p:cNvPr>
          <p:cNvSpPr/>
          <p:nvPr/>
        </p:nvSpPr>
        <p:spPr>
          <a:xfrm rot="10800000">
            <a:off x="3502784" y="4035343"/>
            <a:ext cx="304352" cy="235996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163" name="Isosceles Triangle 162">
            <a:extLst>
              <a:ext uri="{FF2B5EF4-FFF2-40B4-BE49-F238E27FC236}">
                <a16:creationId xmlns:a16="http://schemas.microsoft.com/office/drawing/2014/main" id="{A619FF61-992A-4633-8A07-98454EF5E875}"/>
              </a:ext>
            </a:extLst>
          </p:cNvPr>
          <p:cNvSpPr/>
          <p:nvPr/>
        </p:nvSpPr>
        <p:spPr>
          <a:xfrm rot="10800000">
            <a:off x="4125776" y="4035343"/>
            <a:ext cx="304352" cy="235996"/>
          </a:xfrm>
          <a:prstGeom prst="triangle">
            <a:avLst/>
          </a:prstGeom>
          <a:solidFill>
            <a:srgbClr val="0070C0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b="1" kern="0">
              <a:solidFill>
                <a:srgbClr val="243A7E"/>
              </a:solidFill>
              <a:latin typeface="Arial" panose="020B0604020202020204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48D406-6B17-4041-A5DD-B90F9349190C}"/>
              </a:ext>
            </a:extLst>
          </p:cNvPr>
          <p:cNvSpPr txBox="1"/>
          <p:nvPr/>
        </p:nvSpPr>
        <p:spPr>
          <a:xfrm>
            <a:off x="4427111" y="2965110"/>
            <a:ext cx="130181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/>
              <a:t>Constant, established C</a:t>
            </a:r>
            <a:r>
              <a:rPr lang="en-US" sz="1200" baseline="-25000"/>
              <a:t>min</a:t>
            </a:r>
          </a:p>
        </p:txBody>
      </p:sp>
      <p:sp>
        <p:nvSpPr>
          <p:cNvPr id="164" name="Slide Number Placeholder 3">
            <a:extLst>
              <a:ext uri="{FF2B5EF4-FFF2-40B4-BE49-F238E27FC236}">
                <a16:creationId xmlns:a16="http://schemas.microsoft.com/office/drawing/2014/main" id="{8CFEACF0-4E92-456A-8A8C-B1BC3B63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/>
          <a:lstStyle/>
          <a:p>
            <a:fld id="{82665D69-9D2A-A243-A09B-E05C2DABD03D}" type="slidenum">
              <a:rPr lang="en-US" sz="1200" smtClean="0"/>
              <a:t>3</a:t>
            </a:fld>
            <a:endParaRPr lang="en-US" sz="12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ACC3AA1-4473-4D94-913F-E793BBF46241}"/>
              </a:ext>
            </a:extLst>
          </p:cNvPr>
          <p:cNvSpPr txBox="1"/>
          <p:nvPr/>
        </p:nvSpPr>
        <p:spPr>
          <a:xfrm>
            <a:off x="5787223" y="4027568"/>
            <a:ext cx="41213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latin typeface="Arial"/>
              </a:rPr>
              <a:t>ARV</a:t>
            </a:r>
          </a:p>
          <a:p>
            <a:pPr algn="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kern="0">
                <a:latin typeface="Arial"/>
              </a:rPr>
              <a:t>dose</a:t>
            </a:r>
          </a:p>
        </p:txBody>
      </p:sp>
      <p:sp>
        <p:nvSpPr>
          <p:cNvPr id="81" name="Title 1">
            <a:extLst>
              <a:ext uri="{FF2B5EF4-FFF2-40B4-BE49-F238E27FC236}">
                <a16:creationId xmlns:a16="http://schemas.microsoft.com/office/drawing/2014/main" id="{96B7E57F-23CF-4816-B7CA-D71D60EA0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1" y="167642"/>
            <a:ext cx="10565728" cy="787400"/>
          </a:xfrm>
        </p:spPr>
        <p:txBody>
          <a:bodyPr/>
          <a:lstStyle/>
          <a:p>
            <a:r>
              <a:rPr lang="en-US"/>
              <a:t>Antiviral Pharmacokinetics of Daily Oral Regimens</a:t>
            </a:r>
          </a:p>
        </p:txBody>
      </p:sp>
    </p:spTree>
    <p:extLst>
      <p:ext uri="{BB962C8B-B14F-4D97-AF65-F5344CB8AC3E}">
        <p14:creationId xmlns:p14="http://schemas.microsoft.com/office/powerpoint/2010/main" val="403051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 understand relative time to </a:t>
            </a:r>
            <a:r>
              <a:rPr lang="en-US" i="1"/>
              <a:t>in vitro </a:t>
            </a:r>
            <a:r>
              <a:rPr lang="en-US"/>
              <a:t>viral breakthrough and resistance barrier using simulated human drug exposures at either full or suboptimal treatment adherence to BIC+FTC+TAF, DTG+FTC+TAF, DTG+3TC, DTG+RPV, and </a:t>
            </a:r>
            <a:r>
              <a:rPr lang="en-US" err="1"/>
              <a:t>CAB+RPV</a:t>
            </a:r>
            <a:r>
              <a:rPr lang="en-US"/>
              <a:t> LA </a:t>
            </a:r>
            <a:r>
              <a:rPr lang="en-US" err="1"/>
              <a:t>INJ</a:t>
            </a:r>
            <a:endParaRPr lang="en-US"/>
          </a:p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D1F9AF-E9DF-4A03-B0DC-F5AD77D419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z="1200" smtClean="0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7820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4E632-AF7F-49DE-BCD5-98D38242F4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589" y="6151605"/>
            <a:ext cx="10562977" cy="553998"/>
          </a:xfrm>
        </p:spPr>
        <p:txBody>
          <a:bodyPr/>
          <a:lstStyle/>
          <a:p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*MT-2 cells were infected with HIV-1 IIIb; infected cells were cultured in presence of fixed concentrations of BIC+FTC+TAF, DTG+</a:t>
            </a:r>
            <a:r>
              <a:rPr lang="en-US" sz="1200" kern="0">
                <a:solidFill>
                  <a:srgbClr val="000000"/>
                </a:solidFill>
                <a:latin typeface="Arial"/>
              </a:rPr>
              <a:t>FTC+TAF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DTG+3TC, DTG+RPV, and CAB+RPV, split every 3–4 d with fresh media containing drug, and monitored for viral breakthrough by cytopathic effect (CPE) for up to 5 wk; supernatants containing breakthrough virus were collected and stored.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/>
          <a:lstStyle/>
          <a:p>
            <a:fld id="{82665D69-9D2A-A243-A09B-E05C2DABD03D}" type="slidenum">
              <a:rPr lang="en-US" sz="1200" smtClean="0"/>
              <a:t>5</a:t>
            </a:fld>
            <a:endParaRPr lang="en-US" sz="1200"/>
          </a:p>
        </p:txBody>
      </p:sp>
      <p:sp>
        <p:nvSpPr>
          <p:cNvPr id="32" name="Title 2">
            <a:extLst>
              <a:ext uri="{FF2B5EF4-FFF2-40B4-BE49-F238E27FC236}">
                <a16:creationId xmlns:a16="http://schemas.microsoft.com/office/drawing/2014/main" id="{F5601177-963D-4B56-8B96-C9C47106E130}"/>
              </a:ext>
            </a:extLst>
          </p:cNvPr>
          <p:cNvSpPr txBox="1">
            <a:spLocks/>
          </p:cNvSpPr>
          <p:nvPr/>
        </p:nvSpPr>
        <p:spPr bwMode="auto">
          <a:xfrm>
            <a:off x="812589" y="167642"/>
            <a:ext cx="1056297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5pPr>
            <a:lvl6pPr marL="41148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6pPr>
            <a:lvl7pPr marL="82296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7pPr>
            <a:lvl8pPr marL="123444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8pPr>
            <a:lvl9pPr marL="164592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r>
              <a:rPr lang="en-US" kern="0"/>
              <a:t>Methods: Figure 1. </a:t>
            </a:r>
            <a:r>
              <a:rPr lang="en-US" i="1"/>
              <a:t>In Vitro </a:t>
            </a:r>
            <a:r>
              <a:rPr lang="en-US"/>
              <a:t>Viral Breakthrough Selections*</a:t>
            </a:r>
            <a:endParaRPr lang="en-US" sz="2400" kern="0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583F411B-E906-45DC-95C9-144F06EB8E36}"/>
              </a:ext>
            </a:extLst>
          </p:cNvPr>
          <p:cNvSpPr/>
          <p:nvPr/>
        </p:nvSpPr>
        <p:spPr>
          <a:xfrm>
            <a:off x="1444485" y="3184444"/>
            <a:ext cx="1576081" cy="221599"/>
          </a:xfrm>
          <a:prstGeom prst="homePlate">
            <a:avLst/>
          </a:prstGeom>
          <a:solidFill>
            <a:schemeClr val="accent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18288" rIns="91440" bIns="18288" rtlCol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chemeClr val="bg1"/>
                </a:solidFill>
              </a:rPr>
              <a:t>BIC+FTC+TAF</a:t>
            </a:r>
            <a:endParaRPr lang="en-US" sz="1200" b="1" baseline="-25000">
              <a:solidFill>
                <a:schemeClr val="bg1"/>
              </a:solidFill>
            </a:endParaRPr>
          </a:p>
        </p:txBody>
      </p:sp>
      <p:sp>
        <p:nvSpPr>
          <p:cNvPr id="40" name="Arrow: Pentagon 39">
            <a:extLst>
              <a:ext uri="{FF2B5EF4-FFF2-40B4-BE49-F238E27FC236}">
                <a16:creationId xmlns:a16="http://schemas.microsoft.com/office/drawing/2014/main" id="{C4C06F17-4501-44B3-B1F9-ED89C04C98BB}"/>
              </a:ext>
            </a:extLst>
          </p:cNvPr>
          <p:cNvSpPr/>
          <p:nvPr/>
        </p:nvSpPr>
        <p:spPr>
          <a:xfrm>
            <a:off x="1444486" y="3439528"/>
            <a:ext cx="1560502" cy="221599"/>
          </a:xfrm>
          <a:prstGeom prst="homePlate">
            <a:avLst/>
          </a:prstGeom>
          <a:solidFill>
            <a:srgbClr val="0B5A86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1440" tIns="18288" rIns="91440" bIns="18288" rtlCol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chemeClr val="bg1"/>
                </a:solidFill>
              </a:rPr>
              <a:t>DTG+FTC+TAF</a:t>
            </a:r>
            <a:endParaRPr lang="en-US" sz="1200" b="1" baseline="-25000">
              <a:solidFill>
                <a:schemeClr val="bg1"/>
              </a:solidFill>
            </a:endParaRPr>
          </a:p>
        </p:txBody>
      </p:sp>
      <p:sp>
        <p:nvSpPr>
          <p:cNvPr id="42" name="Arrow: Pentagon 41">
            <a:extLst>
              <a:ext uri="{FF2B5EF4-FFF2-40B4-BE49-F238E27FC236}">
                <a16:creationId xmlns:a16="http://schemas.microsoft.com/office/drawing/2014/main" id="{57823943-06C5-4484-B721-22E6D73FD440}"/>
              </a:ext>
            </a:extLst>
          </p:cNvPr>
          <p:cNvSpPr/>
          <p:nvPr/>
        </p:nvSpPr>
        <p:spPr>
          <a:xfrm>
            <a:off x="1444486" y="3949696"/>
            <a:ext cx="1576080" cy="221599"/>
          </a:xfrm>
          <a:prstGeom prst="homePlate">
            <a:avLst/>
          </a:prstGeom>
          <a:solidFill>
            <a:srgbClr val="C96BB4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18288" rIns="91440" bIns="18288" rtlCol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chemeClr val="bg1"/>
                </a:solidFill>
              </a:rPr>
              <a:t>DTG+RPV</a:t>
            </a:r>
            <a:endParaRPr lang="en-US" sz="1200" b="1" baseline="-25000">
              <a:solidFill>
                <a:schemeClr val="bg1"/>
              </a:solidFill>
            </a:endParaRPr>
          </a:p>
        </p:txBody>
      </p:sp>
      <p:sp>
        <p:nvSpPr>
          <p:cNvPr id="43" name="Arrow: Pentagon 42">
            <a:extLst>
              <a:ext uri="{FF2B5EF4-FFF2-40B4-BE49-F238E27FC236}">
                <a16:creationId xmlns:a16="http://schemas.microsoft.com/office/drawing/2014/main" id="{5A20D031-07EA-416E-8605-D93DDB562DF2}"/>
              </a:ext>
            </a:extLst>
          </p:cNvPr>
          <p:cNvSpPr/>
          <p:nvPr/>
        </p:nvSpPr>
        <p:spPr>
          <a:xfrm>
            <a:off x="1444485" y="3694612"/>
            <a:ext cx="1568327" cy="221599"/>
          </a:xfrm>
          <a:prstGeom prst="homePlate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18288" rIns="91440" bIns="18288" rtlCol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chemeClr val="bg1"/>
                </a:solidFill>
              </a:rPr>
              <a:t>DTG+3TC</a:t>
            </a:r>
            <a:endParaRPr lang="en-US" sz="1200" b="1" baseline="-25000">
              <a:solidFill>
                <a:schemeClr val="bg1"/>
              </a:solidFill>
            </a:endParaRPr>
          </a:p>
        </p:txBody>
      </p:sp>
      <p:sp>
        <p:nvSpPr>
          <p:cNvPr id="630" name="TextBox 629">
            <a:extLst>
              <a:ext uri="{FF2B5EF4-FFF2-40B4-BE49-F238E27FC236}">
                <a16:creationId xmlns:a16="http://schemas.microsoft.com/office/drawing/2014/main" id="{5D08FFE8-6D65-4490-9661-F14163A7949D}"/>
              </a:ext>
            </a:extLst>
          </p:cNvPr>
          <p:cNvSpPr txBox="1"/>
          <p:nvPr/>
        </p:nvSpPr>
        <p:spPr>
          <a:xfrm>
            <a:off x="1089366" y="3453378"/>
            <a:ext cx="377350" cy="193899"/>
          </a:xfrm>
          <a:prstGeom prst="rect">
            <a:avLst/>
          </a:prstGeom>
          <a:noFill/>
        </p:spPr>
        <p:txBody>
          <a:bodyPr wrap="none" lIns="91440" tIns="18288" rIns="91440" bIns="18288" rtlCol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or</a:t>
            </a:r>
          </a:p>
        </p:txBody>
      </p:sp>
      <p:sp>
        <p:nvSpPr>
          <p:cNvPr id="631" name="TextBox 630">
            <a:extLst>
              <a:ext uri="{FF2B5EF4-FFF2-40B4-BE49-F238E27FC236}">
                <a16:creationId xmlns:a16="http://schemas.microsoft.com/office/drawing/2014/main" id="{A791FB0D-B25B-4D99-8F0D-75DACF9B94A0}"/>
              </a:ext>
            </a:extLst>
          </p:cNvPr>
          <p:cNvSpPr txBox="1"/>
          <p:nvPr/>
        </p:nvSpPr>
        <p:spPr>
          <a:xfrm>
            <a:off x="1089366" y="3708625"/>
            <a:ext cx="377350" cy="193899"/>
          </a:xfrm>
          <a:prstGeom prst="rect">
            <a:avLst/>
          </a:prstGeom>
          <a:noFill/>
        </p:spPr>
        <p:txBody>
          <a:bodyPr wrap="none" lIns="91440" tIns="18288" rIns="91440" bIns="18288" rtlCol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or</a:t>
            </a:r>
          </a:p>
        </p:txBody>
      </p:sp>
      <p:sp>
        <p:nvSpPr>
          <p:cNvPr id="632" name="TextBox 631">
            <a:extLst>
              <a:ext uri="{FF2B5EF4-FFF2-40B4-BE49-F238E27FC236}">
                <a16:creationId xmlns:a16="http://schemas.microsoft.com/office/drawing/2014/main" id="{D92A60C6-292D-4AF7-9658-0C011A551198}"/>
              </a:ext>
            </a:extLst>
          </p:cNvPr>
          <p:cNvSpPr txBox="1"/>
          <p:nvPr/>
        </p:nvSpPr>
        <p:spPr>
          <a:xfrm>
            <a:off x="1089366" y="3963546"/>
            <a:ext cx="377350" cy="193899"/>
          </a:xfrm>
          <a:prstGeom prst="rect">
            <a:avLst/>
          </a:prstGeom>
          <a:noFill/>
        </p:spPr>
        <p:txBody>
          <a:bodyPr wrap="none" lIns="91440" tIns="18288" rIns="91440" bIns="18288" rtlCol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or</a:t>
            </a:r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5001092B-3CD9-447F-8226-E94CA33D660A}"/>
              </a:ext>
            </a:extLst>
          </p:cNvPr>
          <p:cNvSpPr txBox="1"/>
          <p:nvPr/>
        </p:nvSpPr>
        <p:spPr>
          <a:xfrm>
            <a:off x="1089366" y="4218630"/>
            <a:ext cx="377350" cy="193899"/>
          </a:xfrm>
          <a:prstGeom prst="rect">
            <a:avLst/>
          </a:prstGeom>
          <a:noFill/>
        </p:spPr>
        <p:txBody>
          <a:bodyPr wrap="none" lIns="91440" tIns="18288" rIns="91440" bIns="18288" rtlCol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>
                <a:solidFill>
                  <a:schemeClr val="tx1">
                    <a:lumMod val="50000"/>
                  </a:schemeClr>
                </a:solidFill>
              </a:rPr>
              <a:t>or</a:t>
            </a:r>
          </a:p>
        </p:txBody>
      </p:sp>
      <p:sp>
        <p:nvSpPr>
          <p:cNvPr id="493" name="Arrow: Pentagon 492">
            <a:extLst>
              <a:ext uri="{FF2B5EF4-FFF2-40B4-BE49-F238E27FC236}">
                <a16:creationId xmlns:a16="http://schemas.microsoft.com/office/drawing/2014/main" id="{8FDA6EBB-FB1B-49C4-918A-3073C7448C3B}"/>
              </a:ext>
            </a:extLst>
          </p:cNvPr>
          <p:cNvSpPr/>
          <p:nvPr/>
        </p:nvSpPr>
        <p:spPr>
          <a:xfrm>
            <a:off x="1443200" y="4204780"/>
            <a:ext cx="1576080" cy="221599"/>
          </a:xfrm>
          <a:prstGeom prst="homePlate">
            <a:avLst/>
          </a:prstGeom>
          <a:solidFill>
            <a:srgbClr val="F7912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18288" rIns="91440" bIns="18288" rtlCol="0" anchor="b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chemeClr val="bg1"/>
                </a:solidFill>
              </a:rPr>
              <a:t>CAB+RPV LA </a:t>
            </a:r>
            <a:r>
              <a:rPr lang="en-US" sz="1200" b="1" err="1">
                <a:solidFill>
                  <a:schemeClr val="bg1"/>
                </a:solidFill>
              </a:rPr>
              <a:t>INJ</a:t>
            </a:r>
            <a:endParaRPr lang="en-US" sz="1200" b="1" baseline="-25000">
              <a:solidFill>
                <a:schemeClr val="bg1"/>
              </a:solidFill>
            </a:endParaRPr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CF64AD9F-3CD8-4DCD-B14D-F0F9F6EBB616}"/>
              </a:ext>
            </a:extLst>
          </p:cNvPr>
          <p:cNvSpPr/>
          <p:nvPr/>
        </p:nvSpPr>
        <p:spPr bwMode="auto">
          <a:xfrm>
            <a:off x="6539636" y="1737432"/>
            <a:ext cx="2273942" cy="3767388"/>
          </a:xfrm>
          <a:prstGeom prst="rect">
            <a:avLst/>
          </a:prstGeom>
          <a:solidFill>
            <a:schemeClr val="bg1">
              <a:lumMod val="8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ACBB7A3A-CC01-435F-BCF8-3E7E1E775D82}"/>
              </a:ext>
            </a:extLst>
          </p:cNvPr>
          <p:cNvSpPr txBox="1"/>
          <p:nvPr/>
        </p:nvSpPr>
        <p:spPr>
          <a:xfrm>
            <a:off x="9368390" y="3049685"/>
            <a:ext cx="1384939" cy="3877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Arial"/>
              </a:rPr>
              <a:t>Maintain culture for 5 wk</a:t>
            </a: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385F7063-8D42-450A-B062-0DDACAB4C920}"/>
              </a:ext>
            </a:extLst>
          </p:cNvPr>
          <p:cNvSpPr txBox="1"/>
          <p:nvPr/>
        </p:nvSpPr>
        <p:spPr>
          <a:xfrm>
            <a:off x="5454772" y="2042994"/>
            <a:ext cx="746743" cy="1938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>
                <a:solidFill>
                  <a:prstClr val="black"/>
                </a:solidFill>
              </a:rPr>
              <a:t>HIV-1 IIIb</a:t>
            </a:r>
          </a:p>
        </p:txBody>
      </p:sp>
      <p:sp>
        <p:nvSpPr>
          <p:cNvPr id="524" name="TextBox 523">
            <a:extLst>
              <a:ext uri="{FF2B5EF4-FFF2-40B4-BE49-F238E27FC236}">
                <a16:creationId xmlns:a16="http://schemas.microsoft.com/office/drawing/2014/main" id="{0B4C9318-DC35-4D7C-88D9-3E74865687E0}"/>
              </a:ext>
            </a:extLst>
          </p:cNvPr>
          <p:cNvSpPr txBox="1"/>
          <p:nvPr/>
        </p:nvSpPr>
        <p:spPr>
          <a:xfrm>
            <a:off x="1500318" y="2042994"/>
            <a:ext cx="815673" cy="19389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>
                <a:solidFill>
                  <a:schemeClr val="tx1">
                    <a:lumMod val="50000"/>
                  </a:schemeClr>
                </a:solidFill>
              </a:rPr>
              <a:t>MT-2 cells</a:t>
            </a:r>
          </a:p>
        </p:txBody>
      </p:sp>
      <p:sp>
        <p:nvSpPr>
          <p:cNvPr id="525" name="TextBox 524">
            <a:extLst>
              <a:ext uri="{FF2B5EF4-FFF2-40B4-BE49-F238E27FC236}">
                <a16:creationId xmlns:a16="http://schemas.microsoft.com/office/drawing/2014/main" id="{56CBE0AD-6DEA-4ACD-9129-280BC666067C}"/>
              </a:ext>
            </a:extLst>
          </p:cNvPr>
          <p:cNvSpPr txBox="1"/>
          <p:nvPr/>
        </p:nvSpPr>
        <p:spPr>
          <a:xfrm>
            <a:off x="3838020" y="1889209"/>
            <a:ext cx="247263" cy="4566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tx1">
                    <a:lumMod val="50000"/>
                  </a:schemeClr>
                </a:solidFill>
              </a:rPr>
              <a:t>+</a:t>
            </a:r>
          </a:p>
        </p:txBody>
      </p: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925D1AED-D1C9-4694-9376-80F965006A4C}"/>
              </a:ext>
            </a:extLst>
          </p:cNvPr>
          <p:cNvCxnSpPr>
            <a:cxnSpLocks/>
          </p:cNvCxnSpPr>
          <p:nvPr/>
        </p:nvCxnSpPr>
        <p:spPr>
          <a:xfrm>
            <a:off x="3958851" y="2848824"/>
            <a:ext cx="0" cy="323005"/>
          </a:xfrm>
          <a:prstGeom prst="line">
            <a:avLst/>
          </a:prstGeom>
          <a:ln w="19050" cap="flat">
            <a:solidFill>
              <a:schemeClr val="tx1">
                <a:lumMod val="65000"/>
                <a:lumOff val="35000"/>
              </a:schemeClr>
            </a:solidFill>
            <a:miter lim="800000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7" name="TextBox 526">
            <a:extLst>
              <a:ext uri="{FF2B5EF4-FFF2-40B4-BE49-F238E27FC236}">
                <a16:creationId xmlns:a16="http://schemas.microsoft.com/office/drawing/2014/main" id="{6548CBB0-13BF-4CD0-AFE1-667D0DC323CB}"/>
              </a:ext>
            </a:extLst>
          </p:cNvPr>
          <p:cNvSpPr txBox="1"/>
          <p:nvPr/>
        </p:nvSpPr>
        <p:spPr>
          <a:xfrm>
            <a:off x="3419252" y="2483732"/>
            <a:ext cx="1094965" cy="4117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1400">
                <a:solidFill>
                  <a:schemeClr val="tx1">
                    <a:lumMod val="50000"/>
                  </a:schemeClr>
                </a:solidFill>
              </a:rPr>
              <a:t>Plating</a:t>
            </a: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13E5F400-69C3-4BF1-A43A-3742974B6B97}"/>
              </a:ext>
            </a:extLst>
          </p:cNvPr>
          <p:cNvSpPr txBox="1"/>
          <p:nvPr/>
        </p:nvSpPr>
        <p:spPr>
          <a:xfrm>
            <a:off x="7055620" y="1835516"/>
            <a:ext cx="1241974" cy="2283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 b="1">
                <a:solidFill>
                  <a:schemeClr val="tx1">
                    <a:lumMod val="50000"/>
                  </a:schemeClr>
                </a:solidFill>
              </a:rPr>
              <a:t>Every 3–4 d:</a:t>
            </a:r>
          </a:p>
        </p:txBody>
      </p: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0A4E6FB0-B54D-4FEC-877E-6E5775EC5E10}"/>
              </a:ext>
            </a:extLst>
          </p:cNvPr>
          <p:cNvCxnSpPr>
            <a:cxnSpLocks/>
          </p:cNvCxnSpPr>
          <p:nvPr/>
        </p:nvCxnSpPr>
        <p:spPr>
          <a:xfrm>
            <a:off x="4803826" y="3794804"/>
            <a:ext cx="1879137" cy="0"/>
          </a:xfrm>
          <a:prstGeom prst="line">
            <a:avLst/>
          </a:prstGeom>
          <a:ln w="19050" cap="flat">
            <a:solidFill>
              <a:schemeClr val="tx1">
                <a:lumMod val="65000"/>
                <a:lumOff val="35000"/>
              </a:schemeClr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82C4C5B5-F97D-431D-8A03-C2218C47A8AD}"/>
              </a:ext>
            </a:extLst>
          </p:cNvPr>
          <p:cNvGrpSpPr/>
          <p:nvPr/>
        </p:nvGrpSpPr>
        <p:grpSpPr>
          <a:xfrm>
            <a:off x="2428078" y="1666242"/>
            <a:ext cx="1158570" cy="903918"/>
            <a:chOff x="2092460" y="2377788"/>
            <a:chExt cx="983943" cy="767674"/>
          </a:xfrm>
        </p:grpSpPr>
        <p:grpSp>
          <p:nvGrpSpPr>
            <p:cNvPr id="1007" name="Group 1006">
              <a:extLst>
                <a:ext uri="{FF2B5EF4-FFF2-40B4-BE49-F238E27FC236}">
                  <a16:creationId xmlns:a16="http://schemas.microsoft.com/office/drawing/2014/main" id="{6CF10DBE-1939-42CF-B726-8C0FE7DE582B}"/>
                </a:ext>
              </a:extLst>
            </p:cNvPr>
            <p:cNvGrpSpPr/>
            <p:nvPr/>
          </p:nvGrpSpPr>
          <p:grpSpPr>
            <a:xfrm rot="10800000">
              <a:off x="2352481" y="2667562"/>
              <a:ext cx="288770" cy="265679"/>
              <a:chOff x="2185235" y="2616807"/>
              <a:chExt cx="288770" cy="265679"/>
            </a:xfrm>
          </p:grpSpPr>
          <p:sp>
            <p:nvSpPr>
              <p:cNvPr id="1032" name="Oval 1031">
                <a:extLst>
                  <a:ext uri="{FF2B5EF4-FFF2-40B4-BE49-F238E27FC236}">
                    <a16:creationId xmlns:a16="http://schemas.microsoft.com/office/drawing/2014/main" id="{DA961CB5-8641-452C-8B33-DC98831B1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196780" y="2605262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33" name="Oval 70">
                <a:extLst>
                  <a:ext uri="{FF2B5EF4-FFF2-40B4-BE49-F238E27FC236}">
                    <a16:creationId xmlns:a16="http://schemas.microsoft.com/office/drawing/2014/main" id="{77599639-4517-4342-8927-86EA362BBA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213894" y="2644160"/>
                <a:ext cx="201215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08" name="Group 1007">
              <a:extLst>
                <a:ext uri="{FF2B5EF4-FFF2-40B4-BE49-F238E27FC236}">
                  <a16:creationId xmlns:a16="http://schemas.microsoft.com/office/drawing/2014/main" id="{CF0E9752-670B-4566-A25E-24C2161DA88C}"/>
                </a:ext>
              </a:extLst>
            </p:cNvPr>
            <p:cNvGrpSpPr/>
            <p:nvPr/>
          </p:nvGrpSpPr>
          <p:grpSpPr>
            <a:xfrm>
              <a:off x="2674366" y="2377788"/>
              <a:ext cx="288770" cy="265679"/>
              <a:chOff x="2758779" y="2538485"/>
              <a:chExt cx="288770" cy="265679"/>
            </a:xfrm>
          </p:grpSpPr>
          <p:sp>
            <p:nvSpPr>
              <p:cNvPr id="1030" name="Oval 1029">
                <a:extLst>
                  <a:ext uri="{FF2B5EF4-FFF2-40B4-BE49-F238E27FC236}">
                    <a16:creationId xmlns:a16="http://schemas.microsoft.com/office/drawing/2014/main" id="{A3EBDB26-1EE5-490A-B48B-B0E103925F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770324" y="2526940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31" name="Oval 70">
                <a:extLst>
                  <a:ext uri="{FF2B5EF4-FFF2-40B4-BE49-F238E27FC236}">
                    <a16:creationId xmlns:a16="http://schemas.microsoft.com/office/drawing/2014/main" id="{9C458BAB-8ACB-475F-89FE-B5DA56E19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5216" y="2593394"/>
                <a:ext cx="201215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09" name="Group 1008">
              <a:extLst>
                <a:ext uri="{FF2B5EF4-FFF2-40B4-BE49-F238E27FC236}">
                  <a16:creationId xmlns:a16="http://schemas.microsoft.com/office/drawing/2014/main" id="{EC10AC4E-2A43-4363-AE74-A1CE5B632B1E}"/>
                </a:ext>
              </a:extLst>
            </p:cNvPr>
            <p:cNvGrpSpPr/>
            <p:nvPr/>
          </p:nvGrpSpPr>
          <p:grpSpPr>
            <a:xfrm>
              <a:off x="2609622" y="2810438"/>
              <a:ext cx="288770" cy="265679"/>
              <a:chOff x="2159024" y="2836074"/>
              <a:chExt cx="288770" cy="265679"/>
            </a:xfrm>
          </p:grpSpPr>
          <p:sp>
            <p:nvSpPr>
              <p:cNvPr id="1028" name="Oval 1027">
                <a:extLst>
                  <a:ext uri="{FF2B5EF4-FFF2-40B4-BE49-F238E27FC236}">
                    <a16:creationId xmlns:a16="http://schemas.microsoft.com/office/drawing/2014/main" id="{83EB9073-ED6C-4A10-8175-C00E59A055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70569" y="2824529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29" name="Oval 70">
                <a:extLst>
                  <a:ext uri="{FF2B5EF4-FFF2-40B4-BE49-F238E27FC236}">
                    <a16:creationId xmlns:a16="http://schemas.microsoft.com/office/drawing/2014/main" id="{AED9CCB0-64A3-4754-909A-032AE26393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4700" y="2890966"/>
                <a:ext cx="202406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0" name="Group 1009">
              <a:extLst>
                <a:ext uri="{FF2B5EF4-FFF2-40B4-BE49-F238E27FC236}">
                  <a16:creationId xmlns:a16="http://schemas.microsoft.com/office/drawing/2014/main" id="{69829C88-D942-4BBD-A7FA-B23DBF688B43}"/>
                </a:ext>
              </a:extLst>
            </p:cNvPr>
            <p:cNvGrpSpPr/>
            <p:nvPr/>
          </p:nvGrpSpPr>
          <p:grpSpPr>
            <a:xfrm rot="10800000">
              <a:off x="2334155" y="2435194"/>
              <a:ext cx="288771" cy="265679"/>
              <a:chOff x="2160647" y="2303906"/>
              <a:chExt cx="288771" cy="265679"/>
            </a:xfrm>
          </p:grpSpPr>
          <p:sp>
            <p:nvSpPr>
              <p:cNvPr id="1026" name="Oval 1025">
                <a:extLst>
                  <a:ext uri="{FF2B5EF4-FFF2-40B4-BE49-F238E27FC236}">
                    <a16:creationId xmlns:a16="http://schemas.microsoft.com/office/drawing/2014/main" id="{A42E525F-FFF7-4E8A-82CB-D3CB1AC41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172193" y="2292360"/>
                <a:ext cx="265679" cy="288771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27" name="Oval 70">
                <a:extLst>
                  <a:ext uri="{FF2B5EF4-FFF2-40B4-BE49-F238E27FC236}">
                    <a16:creationId xmlns:a16="http://schemas.microsoft.com/office/drawing/2014/main" id="{7F7A30F5-E17E-4825-BDD0-525B3DF20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189815" y="2331394"/>
                <a:ext cx="201216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1" name="Group 1010">
              <a:extLst>
                <a:ext uri="{FF2B5EF4-FFF2-40B4-BE49-F238E27FC236}">
                  <a16:creationId xmlns:a16="http://schemas.microsoft.com/office/drawing/2014/main" id="{C9A52551-59B1-453E-B403-A2AC65DDF8D3}"/>
                </a:ext>
              </a:extLst>
            </p:cNvPr>
            <p:cNvGrpSpPr/>
            <p:nvPr/>
          </p:nvGrpSpPr>
          <p:grpSpPr>
            <a:xfrm rot="10800000">
              <a:off x="2787632" y="2630741"/>
              <a:ext cx="288771" cy="265679"/>
              <a:chOff x="2488800" y="2392437"/>
              <a:chExt cx="288771" cy="265679"/>
            </a:xfrm>
          </p:grpSpPr>
          <p:sp>
            <p:nvSpPr>
              <p:cNvPr id="1024" name="Oval 1023">
                <a:extLst>
                  <a:ext uri="{FF2B5EF4-FFF2-40B4-BE49-F238E27FC236}">
                    <a16:creationId xmlns:a16="http://schemas.microsoft.com/office/drawing/2014/main" id="{FC64DC7A-705F-4B6C-B2AD-FEB2903E51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500346" y="2380891"/>
                <a:ext cx="265679" cy="288771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25" name="Oval 70">
                <a:extLst>
                  <a:ext uri="{FF2B5EF4-FFF2-40B4-BE49-F238E27FC236}">
                    <a16:creationId xmlns:a16="http://schemas.microsoft.com/office/drawing/2014/main" id="{A521834A-995C-4288-81B1-2D3EAB5B8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2519297" y="2420034"/>
                <a:ext cx="202406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2" name="Group 1011">
              <a:extLst>
                <a:ext uri="{FF2B5EF4-FFF2-40B4-BE49-F238E27FC236}">
                  <a16:creationId xmlns:a16="http://schemas.microsoft.com/office/drawing/2014/main" id="{ACA8D7CD-CCB5-4B51-A9E9-428B115A5D51}"/>
                </a:ext>
              </a:extLst>
            </p:cNvPr>
            <p:cNvGrpSpPr/>
            <p:nvPr/>
          </p:nvGrpSpPr>
          <p:grpSpPr>
            <a:xfrm>
              <a:off x="2356169" y="2879783"/>
              <a:ext cx="288770" cy="265679"/>
              <a:chOff x="2097419" y="3058424"/>
              <a:chExt cx="288770" cy="265679"/>
            </a:xfrm>
          </p:grpSpPr>
          <p:sp>
            <p:nvSpPr>
              <p:cNvPr id="1022" name="Oval 1021">
                <a:extLst>
                  <a:ext uri="{FF2B5EF4-FFF2-40B4-BE49-F238E27FC236}">
                    <a16:creationId xmlns:a16="http://schemas.microsoft.com/office/drawing/2014/main" id="{D68FA52A-0034-4AD2-A3D7-1F0CA976C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108964" y="3046879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23" name="Oval 70">
                <a:extLst>
                  <a:ext uri="{FF2B5EF4-FFF2-40B4-BE49-F238E27FC236}">
                    <a16:creationId xmlns:a16="http://schemas.microsoft.com/office/drawing/2014/main" id="{581DC4A3-AB51-42AA-A277-762AAA16C5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2788" y="3113613"/>
                <a:ext cx="202406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3" name="Group 1012">
              <a:extLst>
                <a:ext uri="{FF2B5EF4-FFF2-40B4-BE49-F238E27FC236}">
                  <a16:creationId xmlns:a16="http://schemas.microsoft.com/office/drawing/2014/main" id="{BE2D865C-CC2B-4D53-AC8B-BC48420C7967}"/>
                </a:ext>
              </a:extLst>
            </p:cNvPr>
            <p:cNvGrpSpPr/>
            <p:nvPr/>
          </p:nvGrpSpPr>
          <p:grpSpPr>
            <a:xfrm rot="10800000">
              <a:off x="2133391" y="2767659"/>
              <a:ext cx="288770" cy="265679"/>
              <a:chOff x="1885504" y="2919392"/>
              <a:chExt cx="288770" cy="265679"/>
            </a:xfrm>
          </p:grpSpPr>
          <p:sp>
            <p:nvSpPr>
              <p:cNvPr id="1020" name="Oval 1019">
                <a:extLst>
                  <a:ext uri="{FF2B5EF4-FFF2-40B4-BE49-F238E27FC236}">
                    <a16:creationId xmlns:a16="http://schemas.microsoft.com/office/drawing/2014/main" id="{10D7149E-EDD0-4E9A-AF05-7F41BF754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1897049" y="2907847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21" name="Oval 70">
                <a:extLst>
                  <a:ext uri="{FF2B5EF4-FFF2-40B4-BE49-F238E27FC236}">
                    <a16:creationId xmlns:a16="http://schemas.microsoft.com/office/drawing/2014/main" id="{511EBCD4-7B22-4ED2-A881-279F8CFD07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1915884" y="2947362"/>
                <a:ext cx="202406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4" name="Group 1013">
              <a:extLst>
                <a:ext uri="{FF2B5EF4-FFF2-40B4-BE49-F238E27FC236}">
                  <a16:creationId xmlns:a16="http://schemas.microsoft.com/office/drawing/2014/main" id="{84817602-BCD1-421D-8E76-F54513F3E830}"/>
                </a:ext>
              </a:extLst>
            </p:cNvPr>
            <p:cNvGrpSpPr/>
            <p:nvPr/>
          </p:nvGrpSpPr>
          <p:grpSpPr>
            <a:xfrm>
              <a:off x="2092460" y="2540989"/>
              <a:ext cx="288770" cy="265679"/>
              <a:chOff x="1973620" y="2540989"/>
              <a:chExt cx="288770" cy="265679"/>
            </a:xfrm>
          </p:grpSpPr>
          <p:sp>
            <p:nvSpPr>
              <p:cNvPr id="1018" name="Oval 1017">
                <a:extLst>
                  <a:ext uri="{FF2B5EF4-FFF2-40B4-BE49-F238E27FC236}">
                    <a16:creationId xmlns:a16="http://schemas.microsoft.com/office/drawing/2014/main" id="{1456761E-DCB3-47C3-B888-FE5380FBB5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1985165" y="2529444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19" name="Oval 70">
                <a:extLst>
                  <a:ext uri="{FF2B5EF4-FFF2-40B4-BE49-F238E27FC236}">
                    <a16:creationId xmlns:a16="http://schemas.microsoft.com/office/drawing/2014/main" id="{397938A5-22CF-413A-A776-B057C1AC4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0057" y="2595898"/>
                <a:ext cx="201215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15" name="Group 1014">
              <a:extLst>
                <a:ext uri="{FF2B5EF4-FFF2-40B4-BE49-F238E27FC236}">
                  <a16:creationId xmlns:a16="http://schemas.microsoft.com/office/drawing/2014/main" id="{4C751BE6-BA74-42C4-A79F-39454C205253}"/>
                </a:ext>
              </a:extLst>
            </p:cNvPr>
            <p:cNvGrpSpPr/>
            <p:nvPr/>
          </p:nvGrpSpPr>
          <p:grpSpPr>
            <a:xfrm>
              <a:off x="2555497" y="2570375"/>
              <a:ext cx="288770" cy="265679"/>
              <a:chOff x="2411419" y="2657682"/>
              <a:chExt cx="288770" cy="265679"/>
            </a:xfrm>
          </p:grpSpPr>
          <p:sp>
            <p:nvSpPr>
              <p:cNvPr id="1016" name="Oval 1015">
                <a:extLst>
                  <a:ext uri="{FF2B5EF4-FFF2-40B4-BE49-F238E27FC236}">
                    <a16:creationId xmlns:a16="http://schemas.microsoft.com/office/drawing/2014/main" id="{2BACC861-D536-430B-A552-FFDC3DFF4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2422964" y="2646137"/>
                <a:ext cx="265679" cy="288770"/>
              </a:xfrm>
              <a:prstGeom prst="ellipse">
                <a:avLst/>
              </a:prstGeom>
              <a:gradFill flip="none" rotWithShape="1">
                <a:gsLst>
                  <a:gs pos="0">
                    <a:srgbClr val="BDBFE9"/>
                  </a:gs>
                  <a:gs pos="100000">
                    <a:srgbClr val="5068C0"/>
                  </a:gs>
                </a:gsLst>
                <a:path path="circle">
                  <a:fillToRect t="100000" r="100000"/>
                </a:path>
                <a:tileRect l="-100000" b="-100000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defTabSz="91437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b="1" kern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017" name="Oval 70">
                <a:extLst>
                  <a:ext uri="{FF2B5EF4-FFF2-40B4-BE49-F238E27FC236}">
                    <a16:creationId xmlns:a16="http://schemas.microsoft.com/office/drawing/2014/main" id="{749DF39F-8A68-44AB-B31B-6007EA9E09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7856" y="2712591"/>
                <a:ext cx="201215" cy="183356"/>
              </a:xfrm>
              <a:prstGeom prst="ellipse">
                <a:avLst/>
              </a:prstGeom>
              <a:solidFill>
                <a:srgbClr val="2E3388">
                  <a:alpha val="4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600" b="1" baseline="-25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defTabSz="914378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z="2800" kern="0" baseline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32" name="TextBox 531">
            <a:extLst>
              <a:ext uri="{FF2B5EF4-FFF2-40B4-BE49-F238E27FC236}">
                <a16:creationId xmlns:a16="http://schemas.microsoft.com/office/drawing/2014/main" id="{0A3973A7-A375-4823-806F-A44EAF575117}"/>
              </a:ext>
            </a:extLst>
          </p:cNvPr>
          <p:cNvSpPr txBox="1"/>
          <p:nvPr/>
        </p:nvSpPr>
        <p:spPr>
          <a:xfrm>
            <a:off x="7089595" y="2307129"/>
            <a:ext cx="1174025" cy="22831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400">
                <a:solidFill>
                  <a:prstClr val="black"/>
                </a:solidFill>
              </a:rPr>
              <a:t>CPE scoring</a:t>
            </a:r>
          </a:p>
        </p:txBody>
      </p:sp>
      <p:grpSp>
        <p:nvGrpSpPr>
          <p:cNvPr id="533" name="Group 532">
            <a:extLst>
              <a:ext uri="{FF2B5EF4-FFF2-40B4-BE49-F238E27FC236}">
                <a16:creationId xmlns:a16="http://schemas.microsoft.com/office/drawing/2014/main" id="{F403F59B-598E-4FBE-887A-AC2495B1501A}"/>
              </a:ext>
            </a:extLst>
          </p:cNvPr>
          <p:cNvGrpSpPr/>
          <p:nvPr/>
        </p:nvGrpSpPr>
        <p:grpSpPr>
          <a:xfrm rot="152592" flipH="1">
            <a:off x="7299047" y="2576410"/>
            <a:ext cx="755152" cy="1098130"/>
            <a:chOff x="6642100" y="4549776"/>
            <a:chExt cx="398463" cy="579437"/>
          </a:xfrm>
          <a:solidFill>
            <a:schemeClr val="bg1">
              <a:lumMod val="75000"/>
            </a:schemeClr>
          </a:solidFill>
        </p:grpSpPr>
        <p:sp>
          <p:nvSpPr>
            <p:cNvPr id="995" name="Freeform 6">
              <a:extLst>
                <a:ext uri="{FF2B5EF4-FFF2-40B4-BE49-F238E27FC236}">
                  <a16:creationId xmlns:a16="http://schemas.microsoft.com/office/drawing/2014/main" id="{A7B093EC-B4E8-4AC7-938E-44D92438E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2913" y="5060951"/>
              <a:ext cx="106363" cy="34925"/>
            </a:xfrm>
            <a:custGeom>
              <a:avLst/>
              <a:gdLst>
                <a:gd name="T0" fmla="*/ 337 w 340"/>
                <a:gd name="T1" fmla="*/ 115 h 115"/>
                <a:gd name="T2" fmla="*/ 0 w 340"/>
                <a:gd name="T3" fmla="*/ 100 h 115"/>
                <a:gd name="T4" fmla="*/ 0 w 340"/>
                <a:gd name="T5" fmla="*/ 100 h 115"/>
                <a:gd name="T6" fmla="*/ 116 w 340"/>
                <a:gd name="T7" fmla="*/ 3 h 115"/>
                <a:gd name="T8" fmla="*/ 232 w 340"/>
                <a:gd name="T9" fmla="*/ 8 h 115"/>
                <a:gd name="T10" fmla="*/ 337 w 340"/>
                <a:gd name="T11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0" h="115">
                  <a:moveTo>
                    <a:pt x="337" y="115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3" y="43"/>
                    <a:pt x="55" y="0"/>
                    <a:pt x="116" y="3"/>
                  </a:cubicBezTo>
                  <a:cubicBezTo>
                    <a:pt x="232" y="8"/>
                    <a:pt x="232" y="8"/>
                    <a:pt x="232" y="8"/>
                  </a:cubicBezTo>
                  <a:cubicBezTo>
                    <a:pt x="293" y="11"/>
                    <a:pt x="340" y="58"/>
                    <a:pt x="337" y="115"/>
                  </a:cubicBez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6" name="Freeform 7">
              <a:extLst>
                <a:ext uri="{FF2B5EF4-FFF2-40B4-BE49-F238E27FC236}">
                  <a16:creationId xmlns:a16="http://schemas.microsoft.com/office/drawing/2014/main" id="{02EF9831-9E7D-4532-8D7B-A444A17B25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1950" y="5094288"/>
              <a:ext cx="261938" cy="34925"/>
            </a:xfrm>
            <a:custGeom>
              <a:avLst/>
              <a:gdLst>
                <a:gd name="T0" fmla="*/ 835 w 837"/>
                <a:gd name="T1" fmla="*/ 114 h 114"/>
                <a:gd name="T2" fmla="*/ 0 w 837"/>
                <a:gd name="T3" fmla="*/ 77 h 114"/>
                <a:gd name="T4" fmla="*/ 0 w 837"/>
                <a:gd name="T5" fmla="*/ 77 h 114"/>
                <a:gd name="T6" fmla="*/ 89 w 837"/>
                <a:gd name="T7" fmla="*/ 2 h 114"/>
                <a:gd name="T8" fmla="*/ 754 w 837"/>
                <a:gd name="T9" fmla="*/ 32 h 114"/>
                <a:gd name="T10" fmla="*/ 835 w 837"/>
                <a:gd name="T11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7" h="114">
                  <a:moveTo>
                    <a:pt x="835" y="114"/>
                  </a:move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2" y="34"/>
                    <a:pt x="42" y="0"/>
                    <a:pt x="89" y="2"/>
                  </a:cubicBezTo>
                  <a:cubicBezTo>
                    <a:pt x="754" y="32"/>
                    <a:pt x="754" y="32"/>
                    <a:pt x="754" y="32"/>
                  </a:cubicBezTo>
                  <a:cubicBezTo>
                    <a:pt x="801" y="34"/>
                    <a:pt x="837" y="71"/>
                    <a:pt x="835" y="114"/>
                  </a:cubicBez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7" name="Freeform 8">
              <a:extLst>
                <a:ext uri="{FF2B5EF4-FFF2-40B4-BE49-F238E27FC236}">
                  <a16:creationId xmlns:a16="http://schemas.microsoft.com/office/drawing/2014/main" id="{47AEC701-1CDC-4184-B374-F8AC4C2BB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7363" y="4945063"/>
              <a:ext cx="33338" cy="30163"/>
            </a:xfrm>
            <a:custGeom>
              <a:avLst/>
              <a:gdLst>
                <a:gd name="T0" fmla="*/ 55 w 105"/>
                <a:gd name="T1" fmla="*/ 1 h 97"/>
                <a:gd name="T2" fmla="*/ 1 w 105"/>
                <a:gd name="T3" fmla="*/ 46 h 97"/>
                <a:gd name="T4" fmla="*/ 50 w 105"/>
                <a:gd name="T5" fmla="*/ 96 h 97"/>
                <a:gd name="T6" fmla="*/ 103 w 105"/>
                <a:gd name="T7" fmla="*/ 51 h 97"/>
                <a:gd name="T8" fmla="*/ 55 w 105"/>
                <a:gd name="T9" fmla="*/ 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97">
                  <a:moveTo>
                    <a:pt x="55" y="1"/>
                  </a:moveTo>
                  <a:cubicBezTo>
                    <a:pt x="26" y="0"/>
                    <a:pt x="2" y="20"/>
                    <a:pt x="1" y="46"/>
                  </a:cubicBezTo>
                  <a:cubicBezTo>
                    <a:pt x="0" y="72"/>
                    <a:pt x="22" y="94"/>
                    <a:pt x="50" y="96"/>
                  </a:cubicBezTo>
                  <a:cubicBezTo>
                    <a:pt x="78" y="97"/>
                    <a:pt x="102" y="77"/>
                    <a:pt x="103" y="51"/>
                  </a:cubicBezTo>
                  <a:cubicBezTo>
                    <a:pt x="105" y="25"/>
                    <a:pt x="83" y="2"/>
                    <a:pt x="55" y="1"/>
                  </a:cubicBez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8" name="Freeform 9">
              <a:extLst>
                <a:ext uri="{FF2B5EF4-FFF2-40B4-BE49-F238E27FC236}">
                  <a16:creationId xmlns:a16="http://schemas.microsoft.com/office/drawing/2014/main" id="{777150B3-A062-40A0-B6ED-0E4B1F117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2125" y="4692651"/>
              <a:ext cx="47625" cy="46038"/>
            </a:xfrm>
            <a:custGeom>
              <a:avLst/>
              <a:gdLst>
                <a:gd name="T0" fmla="*/ 153 w 155"/>
                <a:gd name="T1" fmla="*/ 75 h 143"/>
                <a:gd name="T2" fmla="*/ 74 w 155"/>
                <a:gd name="T3" fmla="*/ 142 h 143"/>
                <a:gd name="T4" fmla="*/ 2 w 155"/>
                <a:gd name="T5" fmla="*/ 68 h 143"/>
                <a:gd name="T6" fmla="*/ 81 w 155"/>
                <a:gd name="T7" fmla="*/ 2 h 143"/>
                <a:gd name="T8" fmla="*/ 153 w 155"/>
                <a:gd name="T9" fmla="*/ 75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5" h="143">
                  <a:moveTo>
                    <a:pt x="153" y="75"/>
                  </a:moveTo>
                  <a:cubicBezTo>
                    <a:pt x="151" y="114"/>
                    <a:pt x="116" y="143"/>
                    <a:pt x="74" y="142"/>
                  </a:cubicBezTo>
                  <a:cubicBezTo>
                    <a:pt x="32" y="140"/>
                    <a:pt x="0" y="107"/>
                    <a:pt x="2" y="68"/>
                  </a:cubicBezTo>
                  <a:cubicBezTo>
                    <a:pt x="4" y="30"/>
                    <a:pt x="39" y="0"/>
                    <a:pt x="81" y="2"/>
                  </a:cubicBezTo>
                  <a:cubicBezTo>
                    <a:pt x="123" y="4"/>
                    <a:pt x="155" y="36"/>
                    <a:pt x="153" y="75"/>
                  </a:cubicBez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9" name="Freeform 10">
              <a:extLst>
                <a:ext uri="{FF2B5EF4-FFF2-40B4-BE49-F238E27FC236}">
                  <a16:creationId xmlns:a16="http://schemas.microsoft.com/office/drawing/2014/main" id="{1510E306-720D-4AAF-94DA-D3A633BC6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1013" y="4549776"/>
              <a:ext cx="73025" cy="77788"/>
            </a:xfrm>
            <a:custGeom>
              <a:avLst/>
              <a:gdLst>
                <a:gd name="T0" fmla="*/ 30 w 46"/>
                <a:gd name="T1" fmla="*/ 49 h 49"/>
                <a:gd name="T2" fmla="*/ 0 w 46"/>
                <a:gd name="T3" fmla="*/ 37 h 49"/>
                <a:gd name="T4" fmla="*/ 16 w 46"/>
                <a:gd name="T5" fmla="*/ 0 h 49"/>
                <a:gd name="T6" fmla="*/ 46 w 46"/>
                <a:gd name="T7" fmla="*/ 11 h 49"/>
                <a:gd name="T8" fmla="*/ 30 w 46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9">
                  <a:moveTo>
                    <a:pt x="30" y="49"/>
                  </a:moveTo>
                  <a:lnTo>
                    <a:pt x="0" y="37"/>
                  </a:lnTo>
                  <a:lnTo>
                    <a:pt x="16" y="0"/>
                  </a:lnTo>
                  <a:lnTo>
                    <a:pt x="46" y="11"/>
                  </a:lnTo>
                  <a:lnTo>
                    <a:pt x="30" y="49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0" name="Freeform 11">
              <a:extLst>
                <a:ext uri="{FF2B5EF4-FFF2-40B4-BE49-F238E27FC236}">
                  <a16:creationId xmlns:a16="http://schemas.microsoft.com/office/drawing/2014/main" id="{83BE21F3-8ACF-4C1E-A558-D73FD8D26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2900" y="4884738"/>
              <a:ext cx="82550" cy="33338"/>
            </a:xfrm>
            <a:custGeom>
              <a:avLst/>
              <a:gdLst>
                <a:gd name="T0" fmla="*/ 51 w 52"/>
                <a:gd name="T1" fmla="*/ 21 h 21"/>
                <a:gd name="T2" fmla="*/ 0 w 52"/>
                <a:gd name="T3" fmla="*/ 2 h 21"/>
                <a:gd name="T4" fmla="*/ 1 w 52"/>
                <a:gd name="T5" fmla="*/ 0 h 21"/>
                <a:gd name="T6" fmla="*/ 52 w 52"/>
                <a:gd name="T7" fmla="*/ 19 h 21"/>
                <a:gd name="T8" fmla="*/ 51 w 52"/>
                <a:gd name="T9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21">
                  <a:moveTo>
                    <a:pt x="51" y="21"/>
                  </a:moveTo>
                  <a:lnTo>
                    <a:pt x="0" y="2"/>
                  </a:lnTo>
                  <a:lnTo>
                    <a:pt x="1" y="0"/>
                  </a:lnTo>
                  <a:lnTo>
                    <a:pt x="52" y="19"/>
                  </a:lnTo>
                  <a:lnTo>
                    <a:pt x="51" y="21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1" name="Freeform 12">
              <a:extLst>
                <a:ext uri="{FF2B5EF4-FFF2-40B4-BE49-F238E27FC236}">
                  <a16:creationId xmlns:a16="http://schemas.microsoft.com/office/drawing/2014/main" id="{04BCC089-3716-4078-BF38-3E25D2980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6875" y="4611688"/>
              <a:ext cx="139700" cy="187325"/>
            </a:xfrm>
            <a:custGeom>
              <a:avLst/>
              <a:gdLst>
                <a:gd name="T0" fmla="*/ 226 w 445"/>
                <a:gd name="T1" fmla="*/ 0 h 597"/>
                <a:gd name="T2" fmla="*/ 0 w 445"/>
                <a:gd name="T3" fmla="*/ 515 h 597"/>
                <a:gd name="T4" fmla="*/ 218 w 445"/>
                <a:gd name="T5" fmla="*/ 597 h 597"/>
                <a:gd name="T6" fmla="*/ 314 w 445"/>
                <a:gd name="T7" fmla="*/ 377 h 597"/>
                <a:gd name="T8" fmla="*/ 295 w 445"/>
                <a:gd name="T9" fmla="*/ 323 h 597"/>
                <a:gd name="T10" fmla="*/ 371 w 445"/>
                <a:gd name="T11" fmla="*/ 249 h 597"/>
                <a:gd name="T12" fmla="*/ 445 w 445"/>
                <a:gd name="T13" fmla="*/ 83 h 597"/>
                <a:gd name="T14" fmla="*/ 226 w 445"/>
                <a:gd name="T15" fmla="*/ 0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5" h="597">
                  <a:moveTo>
                    <a:pt x="226" y="0"/>
                  </a:moveTo>
                  <a:cubicBezTo>
                    <a:pt x="0" y="515"/>
                    <a:pt x="0" y="515"/>
                    <a:pt x="0" y="515"/>
                  </a:cubicBezTo>
                  <a:cubicBezTo>
                    <a:pt x="218" y="597"/>
                    <a:pt x="218" y="597"/>
                    <a:pt x="218" y="597"/>
                  </a:cubicBezTo>
                  <a:cubicBezTo>
                    <a:pt x="314" y="377"/>
                    <a:pt x="314" y="377"/>
                    <a:pt x="314" y="377"/>
                  </a:cubicBezTo>
                  <a:cubicBezTo>
                    <a:pt x="301" y="363"/>
                    <a:pt x="294" y="344"/>
                    <a:pt x="295" y="323"/>
                  </a:cubicBezTo>
                  <a:cubicBezTo>
                    <a:pt x="297" y="284"/>
                    <a:pt x="330" y="253"/>
                    <a:pt x="371" y="249"/>
                  </a:cubicBezTo>
                  <a:cubicBezTo>
                    <a:pt x="445" y="83"/>
                    <a:pt x="445" y="83"/>
                    <a:pt x="445" y="83"/>
                  </a:cubicBezTo>
                  <a:lnTo>
                    <a:pt x="226" y="0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2" name="Freeform 13">
              <a:extLst>
                <a:ext uri="{FF2B5EF4-FFF2-40B4-BE49-F238E27FC236}">
                  <a16:creationId xmlns:a16="http://schemas.microsoft.com/office/drawing/2014/main" id="{9BDC029E-5FFE-4803-9BCC-7E314B63A6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3063" y="4773613"/>
              <a:ext cx="92075" cy="79375"/>
            </a:xfrm>
            <a:custGeom>
              <a:avLst/>
              <a:gdLst>
                <a:gd name="T0" fmla="*/ 0 w 58"/>
                <a:gd name="T1" fmla="*/ 34 h 50"/>
                <a:gd name="T2" fmla="*/ 43 w 58"/>
                <a:gd name="T3" fmla="*/ 50 h 50"/>
                <a:gd name="T4" fmla="*/ 58 w 58"/>
                <a:gd name="T5" fmla="*/ 16 h 50"/>
                <a:gd name="T6" fmla="*/ 15 w 58"/>
                <a:gd name="T7" fmla="*/ 0 h 50"/>
                <a:gd name="T8" fmla="*/ 0 w 58"/>
                <a:gd name="T9" fmla="*/ 3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0">
                  <a:moveTo>
                    <a:pt x="0" y="34"/>
                  </a:moveTo>
                  <a:lnTo>
                    <a:pt x="43" y="50"/>
                  </a:lnTo>
                  <a:lnTo>
                    <a:pt x="58" y="16"/>
                  </a:lnTo>
                  <a:lnTo>
                    <a:pt x="15" y="0"/>
                  </a:lnTo>
                  <a:lnTo>
                    <a:pt x="0" y="34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3" name="Freeform 14">
              <a:extLst>
                <a:ext uri="{FF2B5EF4-FFF2-40B4-BE49-F238E27FC236}">
                  <a16:creationId xmlns:a16="http://schemas.microsoft.com/office/drawing/2014/main" id="{5DB21F75-E860-4371-A7A2-5FF78A3D32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1475" y="4829176"/>
              <a:ext cx="69850" cy="41275"/>
            </a:xfrm>
            <a:custGeom>
              <a:avLst/>
              <a:gdLst>
                <a:gd name="T0" fmla="*/ 33 w 44"/>
                <a:gd name="T1" fmla="*/ 26 h 26"/>
                <a:gd name="T2" fmla="*/ 1 w 44"/>
                <a:gd name="T3" fmla="*/ 14 h 26"/>
                <a:gd name="T4" fmla="*/ 0 w 44"/>
                <a:gd name="T5" fmla="*/ 0 h 26"/>
                <a:gd name="T6" fmla="*/ 44 w 44"/>
                <a:gd name="T7" fmla="*/ 17 h 26"/>
                <a:gd name="T8" fmla="*/ 33 w 44"/>
                <a:gd name="T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26">
                  <a:moveTo>
                    <a:pt x="33" y="26"/>
                  </a:moveTo>
                  <a:lnTo>
                    <a:pt x="1" y="14"/>
                  </a:lnTo>
                  <a:lnTo>
                    <a:pt x="0" y="0"/>
                  </a:lnTo>
                  <a:lnTo>
                    <a:pt x="44" y="17"/>
                  </a:lnTo>
                  <a:lnTo>
                    <a:pt x="33" y="26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4" name="Freeform 15">
              <a:extLst>
                <a:ext uri="{FF2B5EF4-FFF2-40B4-BE49-F238E27FC236}">
                  <a16:creationId xmlns:a16="http://schemas.microsoft.com/office/drawing/2014/main" id="{71AA579F-BE5B-4D2E-99BC-F7B109B9C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1475" y="4854576"/>
              <a:ext cx="50800" cy="22225"/>
            </a:xfrm>
            <a:custGeom>
              <a:avLst/>
              <a:gdLst>
                <a:gd name="T0" fmla="*/ 31 w 32"/>
                <a:gd name="T1" fmla="*/ 14 h 14"/>
                <a:gd name="T2" fmla="*/ 0 w 32"/>
                <a:gd name="T3" fmla="*/ 2 h 14"/>
                <a:gd name="T4" fmla="*/ 0 w 32"/>
                <a:gd name="T5" fmla="*/ 0 h 14"/>
                <a:gd name="T6" fmla="*/ 32 w 32"/>
                <a:gd name="T7" fmla="*/ 11 h 14"/>
                <a:gd name="T8" fmla="*/ 31 w 32"/>
                <a:gd name="T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31" y="1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32" y="11"/>
                  </a:lnTo>
                  <a:lnTo>
                    <a:pt x="31" y="14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5" name="Freeform 16">
              <a:extLst>
                <a:ext uri="{FF2B5EF4-FFF2-40B4-BE49-F238E27FC236}">
                  <a16:creationId xmlns:a16="http://schemas.microsoft.com/office/drawing/2014/main" id="{C23F9D1A-EB11-44DF-AE77-63F3912E3B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42100" y="4702176"/>
              <a:ext cx="398463" cy="355600"/>
            </a:xfrm>
            <a:custGeom>
              <a:avLst/>
              <a:gdLst>
                <a:gd name="T0" fmla="*/ 1269 w 1270"/>
                <a:gd name="T1" fmla="*/ 461 h 1132"/>
                <a:gd name="T2" fmla="*/ 1259 w 1270"/>
                <a:gd name="T3" fmla="*/ 378 h 1132"/>
                <a:gd name="T4" fmla="*/ 1232 w 1270"/>
                <a:gd name="T5" fmla="*/ 298 h 1132"/>
                <a:gd name="T6" fmla="*/ 1190 w 1270"/>
                <a:gd name="T7" fmla="*/ 225 h 1132"/>
                <a:gd name="T8" fmla="*/ 1132 w 1270"/>
                <a:gd name="T9" fmla="*/ 160 h 1132"/>
                <a:gd name="T10" fmla="*/ 1060 w 1270"/>
                <a:gd name="T11" fmla="*/ 105 h 1132"/>
                <a:gd name="T12" fmla="*/ 976 w 1270"/>
                <a:gd name="T13" fmla="*/ 64 h 1132"/>
                <a:gd name="T14" fmla="*/ 904 w 1270"/>
                <a:gd name="T15" fmla="*/ 35 h 1132"/>
                <a:gd name="T16" fmla="*/ 795 w 1270"/>
                <a:gd name="T17" fmla="*/ 0 h 1132"/>
                <a:gd name="T18" fmla="*/ 792 w 1270"/>
                <a:gd name="T19" fmla="*/ 8 h 1132"/>
                <a:gd name="T20" fmla="*/ 800 w 1270"/>
                <a:gd name="T21" fmla="*/ 46 h 1132"/>
                <a:gd name="T22" fmla="*/ 740 w 1270"/>
                <a:gd name="T23" fmla="*/ 117 h 1132"/>
                <a:gd name="T24" fmla="*/ 738 w 1270"/>
                <a:gd name="T25" fmla="*/ 123 h 1132"/>
                <a:gd name="T26" fmla="*/ 846 w 1270"/>
                <a:gd name="T27" fmla="*/ 161 h 1132"/>
                <a:gd name="T28" fmla="*/ 919 w 1270"/>
                <a:gd name="T29" fmla="*/ 194 h 1132"/>
                <a:gd name="T30" fmla="*/ 1094 w 1270"/>
                <a:gd name="T31" fmla="*/ 578 h 1132"/>
                <a:gd name="T32" fmla="*/ 731 w 1270"/>
                <a:gd name="T33" fmla="*/ 755 h 1132"/>
                <a:gd name="T34" fmla="*/ 675 w 1270"/>
                <a:gd name="T35" fmla="*/ 733 h 1132"/>
                <a:gd name="T36" fmla="*/ 675 w 1270"/>
                <a:gd name="T37" fmla="*/ 733 h 1132"/>
                <a:gd name="T38" fmla="*/ 599 w 1270"/>
                <a:gd name="T39" fmla="*/ 768 h 1132"/>
                <a:gd name="T40" fmla="*/ 100 w 1270"/>
                <a:gd name="T41" fmla="*/ 587 h 1132"/>
                <a:gd name="T42" fmla="*/ 76 w 1270"/>
                <a:gd name="T43" fmla="*/ 642 h 1132"/>
                <a:gd name="T44" fmla="*/ 481 w 1270"/>
                <a:gd name="T45" fmla="*/ 789 h 1132"/>
                <a:gd name="T46" fmla="*/ 418 w 1270"/>
                <a:gd name="T47" fmla="*/ 936 h 1132"/>
                <a:gd name="T48" fmla="*/ 20 w 1270"/>
                <a:gd name="T49" fmla="*/ 791 h 1132"/>
                <a:gd name="T50" fmla="*/ 0 w 1270"/>
                <a:gd name="T51" fmla="*/ 837 h 1132"/>
                <a:gd name="T52" fmla="*/ 403 w 1270"/>
                <a:gd name="T53" fmla="*/ 984 h 1132"/>
                <a:gd name="T54" fmla="*/ 403 w 1270"/>
                <a:gd name="T55" fmla="*/ 984 h 1132"/>
                <a:gd name="T56" fmla="*/ 448 w 1270"/>
                <a:gd name="T57" fmla="*/ 1000 h 1132"/>
                <a:gd name="T58" fmla="*/ 531 w 1270"/>
                <a:gd name="T59" fmla="*/ 807 h 1132"/>
                <a:gd name="T60" fmla="*/ 583 w 1270"/>
                <a:gd name="T61" fmla="*/ 826 h 1132"/>
                <a:gd name="T62" fmla="*/ 568 w 1270"/>
                <a:gd name="T63" fmla="*/ 1125 h 1132"/>
                <a:gd name="T64" fmla="*/ 741 w 1270"/>
                <a:gd name="T65" fmla="*/ 1132 h 1132"/>
                <a:gd name="T66" fmla="*/ 753 w 1270"/>
                <a:gd name="T67" fmla="*/ 900 h 1132"/>
                <a:gd name="T68" fmla="*/ 805 w 1270"/>
                <a:gd name="T69" fmla="*/ 902 h 1132"/>
                <a:gd name="T70" fmla="*/ 895 w 1270"/>
                <a:gd name="T71" fmla="*/ 892 h 1132"/>
                <a:gd name="T72" fmla="*/ 981 w 1270"/>
                <a:gd name="T73" fmla="*/ 867 h 1132"/>
                <a:gd name="T74" fmla="*/ 1061 w 1270"/>
                <a:gd name="T75" fmla="*/ 828 h 1132"/>
                <a:gd name="T76" fmla="*/ 1131 w 1270"/>
                <a:gd name="T77" fmla="*/ 775 h 1132"/>
                <a:gd name="T78" fmla="*/ 1190 w 1270"/>
                <a:gd name="T79" fmla="*/ 708 h 1132"/>
                <a:gd name="T80" fmla="*/ 1235 w 1270"/>
                <a:gd name="T81" fmla="*/ 631 h 1132"/>
                <a:gd name="T82" fmla="*/ 1262 w 1270"/>
                <a:gd name="T83" fmla="*/ 546 h 1132"/>
                <a:gd name="T84" fmla="*/ 1269 w 1270"/>
                <a:gd name="T85" fmla="*/ 461 h 1132"/>
                <a:gd name="T86" fmla="*/ 674 w 1270"/>
                <a:gd name="T87" fmla="*/ 871 h 1132"/>
                <a:gd name="T88" fmla="*/ 625 w 1270"/>
                <a:gd name="T89" fmla="*/ 821 h 1132"/>
                <a:gd name="T90" fmla="*/ 679 w 1270"/>
                <a:gd name="T91" fmla="*/ 776 h 1132"/>
                <a:gd name="T92" fmla="*/ 727 w 1270"/>
                <a:gd name="T93" fmla="*/ 826 h 1132"/>
                <a:gd name="T94" fmla="*/ 674 w 1270"/>
                <a:gd name="T95" fmla="*/ 871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70" h="1132">
                  <a:moveTo>
                    <a:pt x="1269" y="461"/>
                  </a:moveTo>
                  <a:cubicBezTo>
                    <a:pt x="1269" y="433"/>
                    <a:pt x="1266" y="405"/>
                    <a:pt x="1259" y="378"/>
                  </a:cubicBezTo>
                  <a:cubicBezTo>
                    <a:pt x="1253" y="350"/>
                    <a:pt x="1244" y="324"/>
                    <a:pt x="1232" y="298"/>
                  </a:cubicBezTo>
                  <a:cubicBezTo>
                    <a:pt x="1221" y="272"/>
                    <a:pt x="1206" y="248"/>
                    <a:pt x="1190" y="225"/>
                  </a:cubicBezTo>
                  <a:cubicBezTo>
                    <a:pt x="1173" y="201"/>
                    <a:pt x="1153" y="179"/>
                    <a:pt x="1132" y="160"/>
                  </a:cubicBezTo>
                  <a:cubicBezTo>
                    <a:pt x="1110" y="139"/>
                    <a:pt x="1086" y="121"/>
                    <a:pt x="1060" y="105"/>
                  </a:cubicBezTo>
                  <a:cubicBezTo>
                    <a:pt x="1034" y="89"/>
                    <a:pt x="1006" y="75"/>
                    <a:pt x="976" y="64"/>
                  </a:cubicBezTo>
                  <a:cubicBezTo>
                    <a:pt x="904" y="35"/>
                    <a:pt x="904" y="35"/>
                    <a:pt x="904" y="35"/>
                  </a:cubicBezTo>
                  <a:cubicBezTo>
                    <a:pt x="795" y="0"/>
                    <a:pt x="795" y="0"/>
                    <a:pt x="795" y="0"/>
                  </a:cubicBezTo>
                  <a:cubicBezTo>
                    <a:pt x="792" y="8"/>
                    <a:pt x="792" y="8"/>
                    <a:pt x="792" y="8"/>
                  </a:cubicBezTo>
                  <a:cubicBezTo>
                    <a:pt x="798" y="19"/>
                    <a:pt x="801" y="32"/>
                    <a:pt x="800" y="46"/>
                  </a:cubicBezTo>
                  <a:cubicBezTo>
                    <a:pt x="798" y="80"/>
                    <a:pt x="774" y="108"/>
                    <a:pt x="740" y="117"/>
                  </a:cubicBezTo>
                  <a:cubicBezTo>
                    <a:pt x="738" y="123"/>
                    <a:pt x="738" y="123"/>
                    <a:pt x="738" y="123"/>
                  </a:cubicBezTo>
                  <a:cubicBezTo>
                    <a:pt x="846" y="161"/>
                    <a:pt x="846" y="161"/>
                    <a:pt x="846" y="161"/>
                  </a:cubicBezTo>
                  <a:cubicBezTo>
                    <a:pt x="919" y="194"/>
                    <a:pt x="919" y="194"/>
                    <a:pt x="919" y="194"/>
                  </a:cubicBezTo>
                  <a:cubicBezTo>
                    <a:pt x="1082" y="255"/>
                    <a:pt x="1161" y="427"/>
                    <a:pt x="1094" y="578"/>
                  </a:cubicBezTo>
                  <a:cubicBezTo>
                    <a:pt x="1035" y="712"/>
                    <a:pt x="880" y="785"/>
                    <a:pt x="731" y="755"/>
                  </a:cubicBezTo>
                  <a:cubicBezTo>
                    <a:pt x="716" y="742"/>
                    <a:pt x="697" y="734"/>
                    <a:pt x="675" y="733"/>
                  </a:cubicBezTo>
                  <a:cubicBezTo>
                    <a:pt x="675" y="733"/>
                    <a:pt x="675" y="733"/>
                    <a:pt x="675" y="733"/>
                  </a:cubicBezTo>
                  <a:cubicBezTo>
                    <a:pt x="644" y="731"/>
                    <a:pt x="615" y="746"/>
                    <a:pt x="599" y="768"/>
                  </a:cubicBezTo>
                  <a:cubicBezTo>
                    <a:pt x="100" y="587"/>
                    <a:pt x="100" y="587"/>
                    <a:pt x="100" y="587"/>
                  </a:cubicBezTo>
                  <a:cubicBezTo>
                    <a:pt x="76" y="642"/>
                    <a:pt x="76" y="642"/>
                    <a:pt x="76" y="642"/>
                  </a:cubicBezTo>
                  <a:cubicBezTo>
                    <a:pt x="481" y="789"/>
                    <a:pt x="481" y="789"/>
                    <a:pt x="481" y="789"/>
                  </a:cubicBezTo>
                  <a:cubicBezTo>
                    <a:pt x="418" y="936"/>
                    <a:pt x="418" y="936"/>
                    <a:pt x="418" y="936"/>
                  </a:cubicBezTo>
                  <a:cubicBezTo>
                    <a:pt x="20" y="791"/>
                    <a:pt x="20" y="791"/>
                    <a:pt x="20" y="791"/>
                  </a:cubicBezTo>
                  <a:cubicBezTo>
                    <a:pt x="0" y="837"/>
                    <a:pt x="0" y="837"/>
                    <a:pt x="0" y="837"/>
                  </a:cubicBezTo>
                  <a:cubicBezTo>
                    <a:pt x="403" y="984"/>
                    <a:pt x="403" y="984"/>
                    <a:pt x="403" y="984"/>
                  </a:cubicBezTo>
                  <a:cubicBezTo>
                    <a:pt x="403" y="984"/>
                    <a:pt x="403" y="984"/>
                    <a:pt x="403" y="984"/>
                  </a:cubicBezTo>
                  <a:cubicBezTo>
                    <a:pt x="448" y="1000"/>
                    <a:pt x="448" y="1000"/>
                    <a:pt x="448" y="1000"/>
                  </a:cubicBezTo>
                  <a:cubicBezTo>
                    <a:pt x="531" y="807"/>
                    <a:pt x="531" y="807"/>
                    <a:pt x="531" y="807"/>
                  </a:cubicBezTo>
                  <a:cubicBezTo>
                    <a:pt x="583" y="826"/>
                    <a:pt x="583" y="826"/>
                    <a:pt x="583" y="826"/>
                  </a:cubicBezTo>
                  <a:cubicBezTo>
                    <a:pt x="568" y="1125"/>
                    <a:pt x="568" y="1125"/>
                    <a:pt x="568" y="1125"/>
                  </a:cubicBezTo>
                  <a:cubicBezTo>
                    <a:pt x="741" y="1132"/>
                    <a:pt x="741" y="1132"/>
                    <a:pt x="741" y="1132"/>
                  </a:cubicBezTo>
                  <a:cubicBezTo>
                    <a:pt x="753" y="900"/>
                    <a:pt x="753" y="900"/>
                    <a:pt x="753" y="900"/>
                  </a:cubicBezTo>
                  <a:cubicBezTo>
                    <a:pt x="770" y="901"/>
                    <a:pt x="787" y="902"/>
                    <a:pt x="805" y="902"/>
                  </a:cubicBezTo>
                  <a:cubicBezTo>
                    <a:pt x="835" y="901"/>
                    <a:pt x="865" y="898"/>
                    <a:pt x="895" y="892"/>
                  </a:cubicBezTo>
                  <a:cubicBezTo>
                    <a:pt x="924" y="887"/>
                    <a:pt x="953" y="878"/>
                    <a:pt x="981" y="867"/>
                  </a:cubicBezTo>
                  <a:cubicBezTo>
                    <a:pt x="1009" y="857"/>
                    <a:pt x="1036" y="843"/>
                    <a:pt x="1061" y="828"/>
                  </a:cubicBezTo>
                  <a:cubicBezTo>
                    <a:pt x="1086" y="812"/>
                    <a:pt x="1110" y="794"/>
                    <a:pt x="1131" y="775"/>
                  </a:cubicBezTo>
                  <a:cubicBezTo>
                    <a:pt x="1153" y="754"/>
                    <a:pt x="1173" y="732"/>
                    <a:pt x="1190" y="708"/>
                  </a:cubicBezTo>
                  <a:cubicBezTo>
                    <a:pt x="1208" y="684"/>
                    <a:pt x="1223" y="658"/>
                    <a:pt x="1235" y="631"/>
                  </a:cubicBezTo>
                  <a:cubicBezTo>
                    <a:pt x="1247" y="603"/>
                    <a:pt x="1256" y="575"/>
                    <a:pt x="1262" y="546"/>
                  </a:cubicBezTo>
                  <a:cubicBezTo>
                    <a:pt x="1267" y="518"/>
                    <a:pt x="1270" y="490"/>
                    <a:pt x="1269" y="461"/>
                  </a:cubicBezTo>
                  <a:close/>
                  <a:moveTo>
                    <a:pt x="674" y="871"/>
                  </a:moveTo>
                  <a:cubicBezTo>
                    <a:pt x="646" y="869"/>
                    <a:pt x="624" y="847"/>
                    <a:pt x="625" y="821"/>
                  </a:cubicBezTo>
                  <a:cubicBezTo>
                    <a:pt x="626" y="795"/>
                    <a:pt x="650" y="775"/>
                    <a:pt x="679" y="776"/>
                  </a:cubicBezTo>
                  <a:cubicBezTo>
                    <a:pt x="707" y="777"/>
                    <a:pt x="729" y="800"/>
                    <a:pt x="727" y="826"/>
                  </a:cubicBezTo>
                  <a:cubicBezTo>
                    <a:pt x="726" y="852"/>
                    <a:pt x="702" y="872"/>
                    <a:pt x="674" y="871"/>
                  </a:cubicBez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6" name="Freeform 17">
              <a:extLst>
                <a:ext uri="{FF2B5EF4-FFF2-40B4-BE49-F238E27FC236}">
                  <a16:creationId xmlns:a16="http://schemas.microsoft.com/office/drawing/2014/main" id="{5192C78A-342B-45EF-B567-A2D33D9F8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65913" y="4940301"/>
              <a:ext cx="84138" cy="36513"/>
            </a:xfrm>
            <a:custGeom>
              <a:avLst/>
              <a:gdLst>
                <a:gd name="T0" fmla="*/ 2 w 53"/>
                <a:gd name="T1" fmla="*/ 0 h 23"/>
                <a:gd name="T2" fmla="*/ 0 w 53"/>
                <a:gd name="T3" fmla="*/ 5 h 23"/>
                <a:gd name="T4" fmla="*/ 51 w 53"/>
                <a:gd name="T5" fmla="*/ 23 h 23"/>
                <a:gd name="T6" fmla="*/ 53 w 53"/>
                <a:gd name="T7" fmla="*/ 19 h 23"/>
                <a:gd name="T8" fmla="*/ 2 w 53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3">
                  <a:moveTo>
                    <a:pt x="2" y="0"/>
                  </a:moveTo>
                  <a:lnTo>
                    <a:pt x="0" y="5"/>
                  </a:lnTo>
                  <a:lnTo>
                    <a:pt x="51" y="23"/>
                  </a:lnTo>
                  <a:lnTo>
                    <a:pt x="53" y="19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7938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34" name="TextBox 533">
            <a:extLst>
              <a:ext uri="{FF2B5EF4-FFF2-40B4-BE49-F238E27FC236}">
                <a16:creationId xmlns:a16="http://schemas.microsoft.com/office/drawing/2014/main" id="{84C35E3E-D628-4AC4-9FAA-4B5B82DF4B5A}"/>
              </a:ext>
            </a:extLst>
          </p:cNvPr>
          <p:cNvSpPr txBox="1"/>
          <p:nvPr/>
        </p:nvSpPr>
        <p:spPr>
          <a:xfrm>
            <a:off x="1606505" y="4638314"/>
            <a:ext cx="3209899" cy="4566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</a:rPr>
              <a:t>Drug combinations; replicates for each condition in 24-well plate</a:t>
            </a:r>
          </a:p>
        </p:txBody>
      </p: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B08F63D1-DAEE-4098-ADEC-D506C72196DE}"/>
              </a:ext>
            </a:extLst>
          </p:cNvPr>
          <p:cNvGrpSpPr/>
          <p:nvPr/>
        </p:nvGrpSpPr>
        <p:grpSpPr>
          <a:xfrm>
            <a:off x="3104523" y="3233554"/>
            <a:ext cx="1711880" cy="1127595"/>
            <a:chOff x="3911801" y="2281759"/>
            <a:chExt cx="928710" cy="611730"/>
          </a:xfrm>
        </p:grpSpPr>
        <p:sp>
          <p:nvSpPr>
            <p:cNvPr id="963" name="Rectangle: Single Corner Snipped 962">
              <a:extLst>
                <a:ext uri="{FF2B5EF4-FFF2-40B4-BE49-F238E27FC236}">
                  <a16:creationId xmlns:a16="http://schemas.microsoft.com/office/drawing/2014/main" id="{8D1CE90F-5C25-47BA-B734-50C78875D4C5}"/>
                </a:ext>
              </a:extLst>
            </p:cNvPr>
            <p:cNvSpPr/>
            <p:nvPr/>
          </p:nvSpPr>
          <p:spPr bwMode="auto">
            <a:xfrm flipH="1">
              <a:off x="3911801" y="2281759"/>
              <a:ext cx="928710" cy="611730"/>
            </a:xfrm>
            <a:prstGeom prst="snip1Rect">
              <a:avLst>
                <a:gd name="adj" fmla="val 10439"/>
              </a:avLst>
            </a:prstGeom>
            <a:solidFill>
              <a:schemeClr val="bg1">
                <a:lumMod val="95000"/>
              </a:schemeClr>
            </a:solidFill>
            <a:ln w="15875" cap="flat" cmpd="thickThin" algn="ctr">
              <a:solidFill>
                <a:srgbClr val="B2B2B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4" name="Oval 963">
              <a:extLst>
                <a:ext uri="{FF2B5EF4-FFF2-40B4-BE49-F238E27FC236}">
                  <a16:creationId xmlns:a16="http://schemas.microsoft.com/office/drawing/2014/main" id="{3C9E9C47-60E1-45AE-BDF6-31B347844554}"/>
                </a:ext>
              </a:extLst>
            </p:cNvPr>
            <p:cNvSpPr/>
            <p:nvPr/>
          </p:nvSpPr>
          <p:spPr bwMode="auto">
            <a:xfrm>
              <a:off x="3956854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5" name="Oval 964">
              <a:extLst>
                <a:ext uri="{FF2B5EF4-FFF2-40B4-BE49-F238E27FC236}">
                  <a16:creationId xmlns:a16="http://schemas.microsoft.com/office/drawing/2014/main" id="{40C64A30-62C6-4250-B601-92176D587B5E}"/>
                </a:ext>
              </a:extLst>
            </p:cNvPr>
            <p:cNvSpPr/>
            <p:nvPr/>
          </p:nvSpPr>
          <p:spPr bwMode="auto">
            <a:xfrm>
              <a:off x="4104533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6" name="Oval 965">
              <a:extLst>
                <a:ext uri="{FF2B5EF4-FFF2-40B4-BE49-F238E27FC236}">
                  <a16:creationId xmlns:a16="http://schemas.microsoft.com/office/drawing/2014/main" id="{54AEB44E-8AC8-4A36-A349-6F9F8851EFF6}"/>
                </a:ext>
              </a:extLst>
            </p:cNvPr>
            <p:cNvSpPr/>
            <p:nvPr/>
          </p:nvSpPr>
          <p:spPr bwMode="auto">
            <a:xfrm>
              <a:off x="4250102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7" name="Oval 966">
              <a:extLst>
                <a:ext uri="{FF2B5EF4-FFF2-40B4-BE49-F238E27FC236}">
                  <a16:creationId xmlns:a16="http://schemas.microsoft.com/office/drawing/2014/main" id="{1C416D77-6D52-46C9-A44F-9C3F8EA4DFCC}"/>
                </a:ext>
              </a:extLst>
            </p:cNvPr>
            <p:cNvSpPr/>
            <p:nvPr/>
          </p:nvSpPr>
          <p:spPr bwMode="auto">
            <a:xfrm>
              <a:off x="4395669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8" name="Oval 967">
              <a:extLst>
                <a:ext uri="{FF2B5EF4-FFF2-40B4-BE49-F238E27FC236}">
                  <a16:creationId xmlns:a16="http://schemas.microsoft.com/office/drawing/2014/main" id="{8EA4D197-61DA-431B-A216-8FFC24D42E4D}"/>
                </a:ext>
              </a:extLst>
            </p:cNvPr>
            <p:cNvSpPr/>
            <p:nvPr/>
          </p:nvSpPr>
          <p:spPr bwMode="auto">
            <a:xfrm>
              <a:off x="4539684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9" name="Oval 968">
              <a:extLst>
                <a:ext uri="{FF2B5EF4-FFF2-40B4-BE49-F238E27FC236}">
                  <a16:creationId xmlns:a16="http://schemas.microsoft.com/office/drawing/2014/main" id="{9ED40CB0-D278-4FEB-B0E1-533CCE2A582A}"/>
                </a:ext>
              </a:extLst>
            </p:cNvPr>
            <p:cNvSpPr/>
            <p:nvPr/>
          </p:nvSpPr>
          <p:spPr bwMode="auto">
            <a:xfrm>
              <a:off x="4681568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0" name="Oval 969">
              <a:extLst>
                <a:ext uri="{FF2B5EF4-FFF2-40B4-BE49-F238E27FC236}">
                  <a16:creationId xmlns:a16="http://schemas.microsoft.com/office/drawing/2014/main" id="{472EA836-6A20-4F50-A784-73316E9E22E8}"/>
                </a:ext>
              </a:extLst>
            </p:cNvPr>
            <p:cNvSpPr/>
            <p:nvPr/>
          </p:nvSpPr>
          <p:spPr bwMode="auto">
            <a:xfrm>
              <a:off x="3956854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1" name="Oval 970">
              <a:extLst>
                <a:ext uri="{FF2B5EF4-FFF2-40B4-BE49-F238E27FC236}">
                  <a16:creationId xmlns:a16="http://schemas.microsoft.com/office/drawing/2014/main" id="{F2212F29-5330-49A9-8993-D0821CC5457D}"/>
                </a:ext>
              </a:extLst>
            </p:cNvPr>
            <p:cNvSpPr/>
            <p:nvPr/>
          </p:nvSpPr>
          <p:spPr bwMode="auto">
            <a:xfrm>
              <a:off x="4104533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2" name="Oval 971">
              <a:extLst>
                <a:ext uri="{FF2B5EF4-FFF2-40B4-BE49-F238E27FC236}">
                  <a16:creationId xmlns:a16="http://schemas.microsoft.com/office/drawing/2014/main" id="{4D5EF4ED-4198-439D-B813-8D21170C46EA}"/>
                </a:ext>
              </a:extLst>
            </p:cNvPr>
            <p:cNvSpPr/>
            <p:nvPr/>
          </p:nvSpPr>
          <p:spPr bwMode="auto">
            <a:xfrm>
              <a:off x="4250102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3" name="Oval 972">
              <a:extLst>
                <a:ext uri="{FF2B5EF4-FFF2-40B4-BE49-F238E27FC236}">
                  <a16:creationId xmlns:a16="http://schemas.microsoft.com/office/drawing/2014/main" id="{6C9DAD36-655A-45D2-8118-7643C124EF48}"/>
                </a:ext>
              </a:extLst>
            </p:cNvPr>
            <p:cNvSpPr/>
            <p:nvPr/>
          </p:nvSpPr>
          <p:spPr bwMode="auto">
            <a:xfrm>
              <a:off x="4395669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4" name="Oval 973">
              <a:extLst>
                <a:ext uri="{FF2B5EF4-FFF2-40B4-BE49-F238E27FC236}">
                  <a16:creationId xmlns:a16="http://schemas.microsoft.com/office/drawing/2014/main" id="{DF378DBE-CD06-4C60-8876-FD36D587C4AF}"/>
                </a:ext>
              </a:extLst>
            </p:cNvPr>
            <p:cNvSpPr/>
            <p:nvPr/>
          </p:nvSpPr>
          <p:spPr bwMode="auto">
            <a:xfrm>
              <a:off x="4539684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5" name="Oval 974">
              <a:extLst>
                <a:ext uri="{FF2B5EF4-FFF2-40B4-BE49-F238E27FC236}">
                  <a16:creationId xmlns:a16="http://schemas.microsoft.com/office/drawing/2014/main" id="{FBCD17E5-0D59-4F4E-A440-9FE8AE90F1A2}"/>
                </a:ext>
              </a:extLst>
            </p:cNvPr>
            <p:cNvSpPr/>
            <p:nvPr/>
          </p:nvSpPr>
          <p:spPr bwMode="auto">
            <a:xfrm>
              <a:off x="4681568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6" name="Oval 975">
              <a:extLst>
                <a:ext uri="{FF2B5EF4-FFF2-40B4-BE49-F238E27FC236}">
                  <a16:creationId xmlns:a16="http://schemas.microsoft.com/office/drawing/2014/main" id="{02F8781B-7EA3-4DD5-8570-78B5BDBBB7FE}"/>
                </a:ext>
              </a:extLst>
            </p:cNvPr>
            <p:cNvSpPr/>
            <p:nvPr/>
          </p:nvSpPr>
          <p:spPr bwMode="auto">
            <a:xfrm>
              <a:off x="3956854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7" name="Oval 976">
              <a:extLst>
                <a:ext uri="{FF2B5EF4-FFF2-40B4-BE49-F238E27FC236}">
                  <a16:creationId xmlns:a16="http://schemas.microsoft.com/office/drawing/2014/main" id="{00084CAE-835D-4DF7-8111-2097EE5E2FAA}"/>
                </a:ext>
              </a:extLst>
            </p:cNvPr>
            <p:cNvSpPr/>
            <p:nvPr/>
          </p:nvSpPr>
          <p:spPr bwMode="auto">
            <a:xfrm>
              <a:off x="4104533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8" name="Oval 977">
              <a:extLst>
                <a:ext uri="{FF2B5EF4-FFF2-40B4-BE49-F238E27FC236}">
                  <a16:creationId xmlns:a16="http://schemas.microsoft.com/office/drawing/2014/main" id="{6F9302B9-6CD1-4354-8841-10C7AD97ACDF}"/>
                </a:ext>
              </a:extLst>
            </p:cNvPr>
            <p:cNvSpPr/>
            <p:nvPr/>
          </p:nvSpPr>
          <p:spPr bwMode="auto">
            <a:xfrm>
              <a:off x="4250102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79" name="Oval 978">
              <a:extLst>
                <a:ext uri="{FF2B5EF4-FFF2-40B4-BE49-F238E27FC236}">
                  <a16:creationId xmlns:a16="http://schemas.microsoft.com/office/drawing/2014/main" id="{F84CC44F-79DD-4E7D-A753-281A6EF11D29}"/>
                </a:ext>
              </a:extLst>
            </p:cNvPr>
            <p:cNvSpPr/>
            <p:nvPr/>
          </p:nvSpPr>
          <p:spPr bwMode="auto">
            <a:xfrm>
              <a:off x="4395669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0" name="Oval 979">
              <a:extLst>
                <a:ext uri="{FF2B5EF4-FFF2-40B4-BE49-F238E27FC236}">
                  <a16:creationId xmlns:a16="http://schemas.microsoft.com/office/drawing/2014/main" id="{70836157-F7B5-42FE-A4EB-F9E55821C55D}"/>
                </a:ext>
              </a:extLst>
            </p:cNvPr>
            <p:cNvSpPr/>
            <p:nvPr/>
          </p:nvSpPr>
          <p:spPr bwMode="auto">
            <a:xfrm>
              <a:off x="4539684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1" name="Oval 980">
              <a:extLst>
                <a:ext uri="{FF2B5EF4-FFF2-40B4-BE49-F238E27FC236}">
                  <a16:creationId xmlns:a16="http://schemas.microsoft.com/office/drawing/2014/main" id="{3F61395B-9749-40FC-8479-3851D2604F68}"/>
                </a:ext>
              </a:extLst>
            </p:cNvPr>
            <p:cNvSpPr/>
            <p:nvPr/>
          </p:nvSpPr>
          <p:spPr bwMode="auto">
            <a:xfrm>
              <a:off x="4681568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2" name="Oval 981">
              <a:extLst>
                <a:ext uri="{FF2B5EF4-FFF2-40B4-BE49-F238E27FC236}">
                  <a16:creationId xmlns:a16="http://schemas.microsoft.com/office/drawing/2014/main" id="{ADCB5856-1FA6-48BC-A059-DE3E923C4B30}"/>
                </a:ext>
              </a:extLst>
            </p:cNvPr>
            <p:cNvSpPr/>
            <p:nvPr/>
          </p:nvSpPr>
          <p:spPr bwMode="auto">
            <a:xfrm>
              <a:off x="3956854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3" name="Oval 982">
              <a:extLst>
                <a:ext uri="{FF2B5EF4-FFF2-40B4-BE49-F238E27FC236}">
                  <a16:creationId xmlns:a16="http://schemas.microsoft.com/office/drawing/2014/main" id="{696BDFEF-3552-47BC-9B42-243EFBC6B02C}"/>
                </a:ext>
              </a:extLst>
            </p:cNvPr>
            <p:cNvSpPr/>
            <p:nvPr/>
          </p:nvSpPr>
          <p:spPr bwMode="auto">
            <a:xfrm>
              <a:off x="4104533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4" name="Oval 983">
              <a:extLst>
                <a:ext uri="{FF2B5EF4-FFF2-40B4-BE49-F238E27FC236}">
                  <a16:creationId xmlns:a16="http://schemas.microsoft.com/office/drawing/2014/main" id="{CEFCAAE6-1F2B-48D1-BF2B-EC37E6CD9E79}"/>
                </a:ext>
              </a:extLst>
            </p:cNvPr>
            <p:cNvSpPr/>
            <p:nvPr/>
          </p:nvSpPr>
          <p:spPr bwMode="auto">
            <a:xfrm>
              <a:off x="4250102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5" name="Oval 984">
              <a:extLst>
                <a:ext uri="{FF2B5EF4-FFF2-40B4-BE49-F238E27FC236}">
                  <a16:creationId xmlns:a16="http://schemas.microsoft.com/office/drawing/2014/main" id="{5293F435-CCA6-4D47-A083-35C477126F87}"/>
                </a:ext>
              </a:extLst>
            </p:cNvPr>
            <p:cNvSpPr/>
            <p:nvPr/>
          </p:nvSpPr>
          <p:spPr bwMode="auto">
            <a:xfrm>
              <a:off x="4395669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6" name="Oval 985">
              <a:extLst>
                <a:ext uri="{FF2B5EF4-FFF2-40B4-BE49-F238E27FC236}">
                  <a16:creationId xmlns:a16="http://schemas.microsoft.com/office/drawing/2014/main" id="{AD625B7B-93FD-4AAC-8577-7866D59F74B8}"/>
                </a:ext>
              </a:extLst>
            </p:cNvPr>
            <p:cNvSpPr/>
            <p:nvPr/>
          </p:nvSpPr>
          <p:spPr bwMode="auto">
            <a:xfrm>
              <a:off x="4539684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87" name="Oval 986">
              <a:extLst>
                <a:ext uri="{FF2B5EF4-FFF2-40B4-BE49-F238E27FC236}">
                  <a16:creationId xmlns:a16="http://schemas.microsoft.com/office/drawing/2014/main" id="{6B8CE165-FF68-450C-BEAF-A3C20E7D7417}"/>
                </a:ext>
              </a:extLst>
            </p:cNvPr>
            <p:cNvSpPr/>
            <p:nvPr/>
          </p:nvSpPr>
          <p:spPr bwMode="auto">
            <a:xfrm>
              <a:off x="4681568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37" name="TextBox 536">
            <a:extLst>
              <a:ext uri="{FF2B5EF4-FFF2-40B4-BE49-F238E27FC236}">
                <a16:creationId xmlns:a16="http://schemas.microsoft.com/office/drawing/2014/main" id="{79A25BCB-CE10-4F7A-9ED5-FAF4EDABC7C6}"/>
              </a:ext>
            </a:extLst>
          </p:cNvPr>
          <p:cNvSpPr txBox="1"/>
          <p:nvPr/>
        </p:nvSpPr>
        <p:spPr>
          <a:xfrm>
            <a:off x="6787618" y="4762117"/>
            <a:ext cx="1777978" cy="6849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Arial"/>
              </a:rPr>
              <a:t>Split culture into new plate with fresh media/drug</a:t>
            </a:r>
          </a:p>
        </p:txBody>
      </p:sp>
      <p:sp>
        <p:nvSpPr>
          <p:cNvPr id="538" name="Rectangle 563">
            <a:extLst>
              <a:ext uri="{FF2B5EF4-FFF2-40B4-BE49-F238E27FC236}">
                <a16:creationId xmlns:a16="http://schemas.microsoft.com/office/drawing/2014/main" id="{7E577291-E438-4216-B8A6-5C3C954C9A4B}"/>
              </a:ext>
            </a:extLst>
          </p:cNvPr>
          <p:cNvSpPr/>
          <p:nvPr/>
        </p:nvSpPr>
        <p:spPr bwMode="auto">
          <a:xfrm rot="5400000">
            <a:off x="3851182" y="1795701"/>
            <a:ext cx="215337" cy="1898422"/>
          </a:xfrm>
          <a:custGeom>
            <a:avLst/>
            <a:gdLst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0 w 573838"/>
              <a:gd name="connsiteY4" fmla="*/ 0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4163 w 573838"/>
              <a:gd name="connsiteY4" fmla="*/ 569748 h 1077218"/>
              <a:gd name="connsiteX5" fmla="*/ 0 w 573838"/>
              <a:gd name="connsiteY5" fmla="*/ 0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5" fmla="*/ 95603 w 573838"/>
              <a:gd name="connsiteY5" fmla="*/ 661188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838" h="1077218">
                <a:moveTo>
                  <a:pt x="0" y="0"/>
                </a:moveTo>
                <a:lnTo>
                  <a:pt x="573838" y="0"/>
                </a:lnTo>
                <a:lnTo>
                  <a:pt x="573838" y="1077218"/>
                </a:lnTo>
                <a:lnTo>
                  <a:pt x="0" y="1077218"/>
                </a:lnTo>
              </a:path>
            </a:pathLst>
          </a:cu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9" name="Rectangle 563">
            <a:extLst>
              <a:ext uri="{FF2B5EF4-FFF2-40B4-BE49-F238E27FC236}">
                <a16:creationId xmlns:a16="http://schemas.microsoft.com/office/drawing/2014/main" id="{B8FD4B9E-CE44-4920-A975-80C76ACEDD33}"/>
              </a:ext>
            </a:extLst>
          </p:cNvPr>
          <p:cNvSpPr/>
          <p:nvPr/>
        </p:nvSpPr>
        <p:spPr bwMode="auto">
          <a:xfrm rot="10800000">
            <a:off x="6691939" y="3228459"/>
            <a:ext cx="269171" cy="1132690"/>
          </a:xfrm>
          <a:custGeom>
            <a:avLst/>
            <a:gdLst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0 w 573838"/>
              <a:gd name="connsiteY4" fmla="*/ 0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4163 w 573838"/>
              <a:gd name="connsiteY4" fmla="*/ 569748 h 1077218"/>
              <a:gd name="connsiteX5" fmla="*/ 0 w 573838"/>
              <a:gd name="connsiteY5" fmla="*/ 0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5" fmla="*/ 95603 w 573838"/>
              <a:gd name="connsiteY5" fmla="*/ 661188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838" h="1077218">
                <a:moveTo>
                  <a:pt x="0" y="0"/>
                </a:moveTo>
                <a:lnTo>
                  <a:pt x="573838" y="0"/>
                </a:lnTo>
                <a:lnTo>
                  <a:pt x="573838" y="1077218"/>
                </a:lnTo>
                <a:lnTo>
                  <a:pt x="0" y="1077218"/>
                </a:lnTo>
              </a:path>
            </a:pathLst>
          </a:cu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01526BB4-9776-4A4A-A6D9-BAB8028DAE5F}"/>
              </a:ext>
            </a:extLst>
          </p:cNvPr>
          <p:cNvGrpSpPr/>
          <p:nvPr/>
        </p:nvGrpSpPr>
        <p:grpSpPr>
          <a:xfrm>
            <a:off x="4476988" y="1790724"/>
            <a:ext cx="871074" cy="654955"/>
            <a:chOff x="1928047" y="3777957"/>
            <a:chExt cx="1102727" cy="829133"/>
          </a:xfrm>
        </p:grpSpPr>
        <p:grpSp>
          <p:nvGrpSpPr>
            <p:cNvPr id="629" name="Group 628">
              <a:extLst>
                <a:ext uri="{FF2B5EF4-FFF2-40B4-BE49-F238E27FC236}">
                  <a16:creationId xmlns:a16="http://schemas.microsoft.com/office/drawing/2014/main" id="{3894B8CE-1C0B-4FEA-815D-491BF773C577}"/>
                </a:ext>
              </a:extLst>
            </p:cNvPr>
            <p:cNvGrpSpPr/>
            <p:nvPr/>
          </p:nvGrpSpPr>
          <p:grpSpPr>
            <a:xfrm>
              <a:off x="2236171" y="4149659"/>
              <a:ext cx="457432" cy="457431"/>
              <a:chOff x="2170071" y="4018356"/>
              <a:chExt cx="457432" cy="457431"/>
            </a:xfrm>
          </p:grpSpPr>
          <p:sp>
            <p:nvSpPr>
              <p:cNvPr id="862" name="Freeform: Shape 861">
                <a:extLst>
                  <a:ext uri="{FF2B5EF4-FFF2-40B4-BE49-F238E27FC236}">
                    <a16:creationId xmlns:a16="http://schemas.microsoft.com/office/drawing/2014/main" id="{BFD1C786-F3FE-4C77-834B-C6CF19B45D11}"/>
                  </a:ext>
                </a:extLst>
              </p:cNvPr>
              <p:cNvSpPr/>
              <p:nvPr/>
            </p:nvSpPr>
            <p:spPr>
              <a:xfrm>
                <a:off x="2170071" y="4018356"/>
                <a:ext cx="457432" cy="457431"/>
              </a:xfrm>
              <a:custGeom>
                <a:avLst/>
                <a:gdLst>
                  <a:gd name="connsiteX0" fmla="*/ 1035223 w 1851107"/>
                  <a:gd name="connsiteY0" fmla="*/ 1625796 h 1851107"/>
                  <a:gd name="connsiteX1" fmla="*/ 1055270 w 1851107"/>
                  <a:gd name="connsiteY1" fmla="*/ 1655529 h 1851107"/>
                  <a:gd name="connsiteX2" fmla="*/ 1066333 w 1851107"/>
                  <a:gd name="connsiteY2" fmla="*/ 1710327 h 1851107"/>
                  <a:gd name="connsiteX3" fmla="*/ 925553 w 1851107"/>
                  <a:gd name="connsiteY3" fmla="*/ 1851107 h 1851107"/>
                  <a:gd name="connsiteX4" fmla="*/ 784773 w 1851107"/>
                  <a:gd name="connsiteY4" fmla="*/ 1710327 h 1851107"/>
                  <a:gd name="connsiteX5" fmla="*/ 795836 w 1851107"/>
                  <a:gd name="connsiteY5" fmla="*/ 1655529 h 1851107"/>
                  <a:gd name="connsiteX6" fmla="*/ 815715 w 1851107"/>
                  <a:gd name="connsiteY6" fmla="*/ 1626044 h 1851107"/>
                  <a:gd name="connsiteX7" fmla="*/ 926784 w 1851107"/>
                  <a:gd name="connsiteY7" fmla="*/ 1636724 h 1851107"/>
                  <a:gd name="connsiteX8" fmla="*/ 559897 w 1851107"/>
                  <a:gd name="connsiteY8" fmla="*/ 1534843 h 1851107"/>
                  <a:gd name="connsiteX9" fmla="*/ 627900 w 1851107"/>
                  <a:gd name="connsiteY9" fmla="*/ 1571239 h 1851107"/>
                  <a:gd name="connsiteX10" fmla="*/ 707320 w 1851107"/>
                  <a:gd name="connsiteY10" fmla="*/ 1602230 h 1851107"/>
                  <a:gd name="connsiteX11" fmla="*/ 765197 w 1851107"/>
                  <a:gd name="connsiteY11" fmla="*/ 1617169 h 1851107"/>
                  <a:gd name="connsiteX12" fmla="*/ 772374 w 1851107"/>
                  <a:gd name="connsiteY12" fmla="*/ 1650968 h 1851107"/>
                  <a:gd name="connsiteX13" fmla="*/ 762104 w 1851107"/>
                  <a:gd name="connsiteY13" fmla="*/ 1705920 h 1851107"/>
                  <a:gd name="connsiteX14" fmla="*/ 578838 w 1851107"/>
                  <a:gd name="connsiteY14" fmla="*/ 1783712 h 1851107"/>
                  <a:gd name="connsiteX15" fmla="*/ 501046 w 1851107"/>
                  <a:gd name="connsiteY15" fmla="*/ 1600446 h 1851107"/>
                  <a:gd name="connsiteX16" fmla="*/ 531831 w 1851107"/>
                  <a:gd name="connsiteY16" fmla="*/ 1553782 h 1851107"/>
                  <a:gd name="connsiteX17" fmla="*/ 1302069 w 1851107"/>
                  <a:gd name="connsiteY17" fmla="*/ 1528548 h 1851107"/>
                  <a:gd name="connsiteX18" fmla="*/ 1330184 w 1851107"/>
                  <a:gd name="connsiteY18" fmla="*/ 1546814 h 1851107"/>
                  <a:gd name="connsiteX19" fmla="*/ 1361779 w 1851107"/>
                  <a:gd name="connsiteY19" fmla="*/ 1592934 h 1851107"/>
                  <a:gd name="connsiteX20" fmla="*/ 1287197 w 1851107"/>
                  <a:gd name="connsiteY20" fmla="*/ 1777530 h 1851107"/>
                  <a:gd name="connsiteX21" fmla="*/ 1102601 w 1851107"/>
                  <a:gd name="connsiteY21" fmla="*/ 1702948 h 1851107"/>
                  <a:gd name="connsiteX22" fmla="*/ 1091374 w 1851107"/>
                  <a:gd name="connsiteY22" fmla="*/ 1648184 h 1851107"/>
                  <a:gd name="connsiteX23" fmla="*/ 1098276 w 1851107"/>
                  <a:gd name="connsiteY23" fmla="*/ 1612639 h 1851107"/>
                  <a:gd name="connsiteX24" fmla="*/ 1203363 w 1851107"/>
                  <a:gd name="connsiteY24" fmla="*/ 1580021 h 1851107"/>
                  <a:gd name="connsiteX25" fmla="*/ 1299831 w 1851107"/>
                  <a:gd name="connsiteY25" fmla="*/ 1530173 h 1851107"/>
                  <a:gd name="connsiteX26" fmla="*/ 1498875 w 1851107"/>
                  <a:gd name="connsiteY26" fmla="*/ 1343272 h 1851107"/>
                  <a:gd name="connsiteX27" fmla="*/ 1533448 w 1851107"/>
                  <a:gd name="connsiteY27" fmla="*/ 1350000 h 1851107"/>
                  <a:gd name="connsiteX28" fmla="*/ 1580019 w 1851107"/>
                  <a:gd name="connsiteY28" fmla="*/ 1380925 h 1851107"/>
                  <a:gd name="connsiteX29" fmla="*/ 1580019 w 1851107"/>
                  <a:gd name="connsiteY29" fmla="*/ 1580019 h 1851107"/>
                  <a:gd name="connsiteX30" fmla="*/ 1380927 w 1851107"/>
                  <a:gd name="connsiteY30" fmla="*/ 1580019 h 1851107"/>
                  <a:gd name="connsiteX31" fmla="*/ 1350001 w 1851107"/>
                  <a:gd name="connsiteY31" fmla="*/ 1533447 h 1851107"/>
                  <a:gd name="connsiteX32" fmla="*/ 1343233 w 1851107"/>
                  <a:gd name="connsiteY32" fmla="*/ 1498665 h 1851107"/>
                  <a:gd name="connsiteX33" fmla="*/ 1385492 w 1851107"/>
                  <a:gd name="connsiteY33" fmla="*/ 1467987 h 1851107"/>
                  <a:gd name="connsiteX34" fmla="*/ 1459706 w 1851107"/>
                  <a:gd name="connsiteY34" fmla="*/ 1395043 h 1851107"/>
                  <a:gd name="connsiteX35" fmla="*/ 354706 w 1851107"/>
                  <a:gd name="connsiteY35" fmla="*/ 1342794 h 1851107"/>
                  <a:gd name="connsiteX36" fmla="*/ 426011 w 1851107"/>
                  <a:gd name="connsiteY36" fmla="*/ 1431735 h 1851107"/>
                  <a:gd name="connsiteX37" fmla="*/ 486719 w 1851107"/>
                  <a:gd name="connsiteY37" fmla="*/ 1485114 h 1851107"/>
                  <a:gd name="connsiteX38" fmla="*/ 507678 w 1851107"/>
                  <a:gd name="connsiteY38" fmla="*/ 1499690 h 1851107"/>
                  <a:gd name="connsiteX39" fmla="*/ 501109 w 1851107"/>
                  <a:gd name="connsiteY39" fmla="*/ 1533450 h 1851107"/>
                  <a:gd name="connsiteX40" fmla="*/ 470183 w 1851107"/>
                  <a:gd name="connsiteY40" fmla="*/ 1580022 h 1851107"/>
                  <a:gd name="connsiteX41" fmla="*/ 271091 w 1851107"/>
                  <a:gd name="connsiteY41" fmla="*/ 1580022 h 1851107"/>
                  <a:gd name="connsiteX42" fmla="*/ 271091 w 1851107"/>
                  <a:gd name="connsiteY42" fmla="*/ 1380928 h 1851107"/>
                  <a:gd name="connsiteX43" fmla="*/ 317662 w 1851107"/>
                  <a:gd name="connsiteY43" fmla="*/ 1350003 h 1851107"/>
                  <a:gd name="connsiteX44" fmla="*/ 202924 w 1851107"/>
                  <a:gd name="connsiteY44" fmla="*/ 1091374 h 1851107"/>
                  <a:gd name="connsiteX45" fmla="*/ 235845 w 1851107"/>
                  <a:gd name="connsiteY45" fmla="*/ 1097767 h 1851107"/>
                  <a:gd name="connsiteX46" fmla="*/ 236326 w 1851107"/>
                  <a:gd name="connsiteY46" fmla="*/ 1100489 h 1851107"/>
                  <a:gd name="connsiteX47" fmla="*/ 271092 w 1851107"/>
                  <a:gd name="connsiteY47" fmla="*/ 1203358 h 1851107"/>
                  <a:gd name="connsiteX48" fmla="*/ 322521 w 1851107"/>
                  <a:gd name="connsiteY48" fmla="*/ 1302127 h 1851107"/>
                  <a:gd name="connsiteX49" fmla="*/ 304292 w 1851107"/>
                  <a:gd name="connsiteY49" fmla="*/ 1330184 h 1851107"/>
                  <a:gd name="connsiteX50" fmla="*/ 258173 w 1851107"/>
                  <a:gd name="connsiteY50" fmla="*/ 1361779 h 1851107"/>
                  <a:gd name="connsiteX51" fmla="*/ 73577 w 1851107"/>
                  <a:gd name="connsiteY51" fmla="*/ 1287198 h 1851107"/>
                  <a:gd name="connsiteX52" fmla="*/ 148159 w 1851107"/>
                  <a:gd name="connsiteY52" fmla="*/ 1102602 h 1851107"/>
                  <a:gd name="connsiteX53" fmla="*/ 202924 w 1851107"/>
                  <a:gd name="connsiteY53" fmla="*/ 1091374 h 1851107"/>
                  <a:gd name="connsiteX54" fmla="*/ 1650968 w 1851107"/>
                  <a:gd name="connsiteY54" fmla="*/ 1078737 h 1851107"/>
                  <a:gd name="connsiteX55" fmla="*/ 1705920 w 1851107"/>
                  <a:gd name="connsiteY55" fmla="*/ 1089007 h 1851107"/>
                  <a:gd name="connsiteX56" fmla="*/ 1783712 w 1851107"/>
                  <a:gd name="connsiteY56" fmla="*/ 1272273 h 1851107"/>
                  <a:gd name="connsiteX57" fmla="*/ 1600446 w 1851107"/>
                  <a:gd name="connsiteY57" fmla="*/ 1350065 h 1851107"/>
                  <a:gd name="connsiteX58" fmla="*/ 1553782 w 1851107"/>
                  <a:gd name="connsiteY58" fmla="*/ 1319279 h 1851107"/>
                  <a:gd name="connsiteX59" fmla="*/ 1533874 w 1851107"/>
                  <a:gd name="connsiteY59" fmla="*/ 1289777 h 1851107"/>
                  <a:gd name="connsiteX60" fmla="*/ 1584773 w 1851107"/>
                  <a:gd name="connsiteY60" fmla="*/ 1191894 h 1851107"/>
                  <a:gd name="connsiteX61" fmla="*/ 1616690 w 1851107"/>
                  <a:gd name="connsiteY61" fmla="*/ 1084317 h 1851107"/>
                  <a:gd name="connsiteX62" fmla="*/ 1710327 w 1851107"/>
                  <a:gd name="connsiteY62" fmla="*/ 784773 h 1851107"/>
                  <a:gd name="connsiteX63" fmla="*/ 1851107 w 1851107"/>
                  <a:gd name="connsiteY63" fmla="*/ 925553 h 1851107"/>
                  <a:gd name="connsiteX64" fmla="*/ 1710327 w 1851107"/>
                  <a:gd name="connsiteY64" fmla="*/ 1066333 h 1851107"/>
                  <a:gd name="connsiteX65" fmla="*/ 1655529 w 1851107"/>
                  <a:gd name="connsiteY65" fmla="*/ 1055270 h 1851107"/>
                  <a:gd name="connsiteX66" fmla="*/ 1626635 w 1851107"/>
                  <a:gd name="connsiteY66" fmla="*/ 1035789 h 1851107"/>
                  <a:gd name="connsiteX67" fmla="*/ 1635926 w 1851107"/>
                  <a:gd name="connsiteY67" fmla="*/ 958882 h 1851107"/>
                  <a:gd name="connsiteX68" fmla="*/ 1633211 w 1851107"/>
                  <a:gd name="connsiteY68" fmla="*/ 854857 h 1851107"/>
                  <a:gd name="connsiteX69" fmla="*/ 1626267 w 1851107"/>
                  <a:gd name="connsiteY69" fmla="*/ 815565 h 1851107"/>
                  <a:gd name="connsiteX70" fmla="*/ 1655529 w 1851107"/>
                  <a:gd name="connsiteY70" fmla="*/ 795836 h 1851107"/>
                  <a:gd name="connsiteX71" fmla="*/ 1710327 w 1851107"/>
                  <a:gd name="connsiteY71" fmla="*/ 784773 h 1851107"/>
                  <a:gd name="connsiteX72" fmla="*/ 140780 w 1851107"/>
                  <a:gd name="connsiteY72" fmla="*/ 784773 h 1851107"/>
                  <a:gd name="connsiteX73" fmla="*/ 195578 w 1851107"/>
                  <a:gd name="connsiteY73" fmla="*/ 795836 h 1851107"/>
                  <a:gd name="connsiteX74" fmla="*/ 224481 w 1851107"/>
                  <a:gd name="connsiteY74" fmla="*/ 815323 h 1851107"/>
                  <a:gd name="connsiteX75" fmla="*/ 215190 w 1851107"/>
                  <a:gd name="connsiteY75" fmla="*/ 892225 h 1851107"/>
                  <a:gd name="connsiteX76" fmla="*/ 217905 w 1851107"/>
                  <a:gd name="connsiteY76" fmla="*/ 996250 h 1851107"/>
                  <a:gd name="connsiteX77" fmla="*/ 224848 w 1851107"/>
                  <a:gd name="connsiteY77" fmla="*/ 1035536 h 1851107"/>
                  <a:gd name="connsiteX78" fmla="*/ 195578 w 1851107"/>
                  <a:gd name="connsiteY78" fmla="*/ 1055270 h 1851107"/>
                  <a:gd name="connsiteX79" fmla="*/ 140780 w 1851107"/>
                  <a:gd name="connsiteY79" fmla="*/ 1066333 h 1851107"/>
                  <a:gd name="connsiteX80" fmla="*/ 0 w 1851107"/>
                  <a:gd name="connsiteY80" fmla="*/ 925553 h 1851107"/>
                  <a:gd name="connsiteX81" fmla="*/ 140780 w 1851107"/>
                  <a:gd name="connsiteY81" fmla="*/ 784773 h 1851107"/>
                  <a:gd name="connsiteX82" fmla="*/ 195711 w 1851107"/>
                  <a:gd name="connsiteY82" fmla="*/ 490773 h 1851107"/>
                  <a:gd name="connsiteX83" fmla="*/ 250663 w 1851107"/>
                  <a:gd name="connsiteY83" fmla="*/ 501043 h 1851107"/>
                  <a:gd name="connsiteX84" fmla="*/ 297327 w 1851107"/>
                  <a:gd name="connsiteY84" fmla="*/ 531828 h 1851107"/>
                  <a:gd name="connsiteX85" fmla="*/ 317239 w 1851107"/>
                  <a:gd name="connsiteY85" fmla="*/ 561337 h 1851107"/>
                  <a:gd name="connsiteX86" fmla="*/ 266343 w 1851107"/>
                  <a:gd name="connsiteY86" fmla="*/ 659213 h 1851107"/>
                  <a:gd name="connsiteX87" fmla="*/ 234964 w 1851107"/>
                  <a:gd name="connsiteY87" fmla="*/ 764976 h 1851107"/>
                  <a:gd name="connsiteX88" fmla="*/ 200141 w 1851107"/>
                  <a:gd name="connsiteY88" fmla="*/ 772371 h 1851107"/>
                  <a:gd name="connsiteX89" fmla="*/ 145189 w 1851107"/>
                  <a:gd name="connsiteY89" fmla="*/ 762101 h 1851107"/>
                  <a:gd name="connsiteX90" fmla="*/ 67397 w 1851107"/>
                  <a:gd name="connsiteY90" fmla="*/ 578835 h 1851107"/>
                  <a:gd name="connsiteX91" fmla="*/ 195711 w 1851107"/>
                  <a:gd name="connsiteY91" fmla="*/ 490773 h 1851107"/>
                  <a:gd name="connsiteX92" fmla="*/ 1647700 w 1851107"/>
                  <a:gd name="connsiteY92" fmla="*/ 478102 h 1851107"/>
                  <a:gd name="connsiteX93" fmla="*/ 1777531 w 1851107"/>
                  <a:gd name="connsiteY93" fmla="*/ 563912 h 1851107"/>
                  <a:gd name="connsiteX94" fmla="*/ 1702949 w 1851107"/>
                  <a:gd name="connsiteY94" fmla="*/ 748507 h 1851107"/>
                  <a:gd name="connsiteX95" fmla="*/ 1648184 w 1851107"/>
                  <a:gd name="connsiteY95" fmla="*/ 759735 h 1851107"/>
                  <a:gd name="connsiteX96" fmla="*/ 1615272 w 1851107"/>
                  <a:gd name="connsiteY96" fmla="*/ 753344 h 1851107"/>
                  <a:gd name="connsiteX97" fmla="*/ 1614790 w 1851107"/>
                  <a:gd name="connsiteY97" fmla="*/ 750619 h 1851107"/>
                  <a:gd name="connsiteX98" fmla="*/ 1580024 w 1851107"/>
                  <a:gd name="connsiteY98" fmla="*/ 647749 h 1851107"/>
                  <a:gd name="connsiteX99" fmla="*/ 1530176 w 1851107"/>
                  <a:gd name="connsiteY99" fmla="*/ 551281 h 1851107"/>
                  <a:gd name="connsiteX100" fmla="*/ 1528550 w 1851107"/>
                  <a:gd name="connsiteY100" fmla="*/ 549041 h 1851107"/>
                  <a:gd name="connsiteX101" fmla="*/ 1546816 w 1851107"/>
                  <a:gd name="connsiteY101" fmla="*/ 520925 h 1851107"/>
                  <a:gd name="connsiteX102" fmla="*/ 1592935 w 1851107"/>
                  <a:gd name="connsiteY102" fmla="*/ 489330 h 1851107"/>
                  <a:gd name="connsiteX103" fmla="*/ 1647700 w 1851107"/>
                  <a:gd name="connsiteY103" fmla="*/ 478102 h 1851107"/>
                  <a:gd name="connsiteX104" fmla="*/ 1480475 w 1851107"/>
                  <a:gd name="connsiteY104" fmla="*/ 229857 h 1851107"/>
                  <a:gd name="connsiteX105" fmla="*/ 1580021 w 1851107"/>
                  <a:gd name="connsiteY105" fmla="*/ 271090 h 1851107"/>
                  <a:gd name="connsiteX106" fmla="*/ 1580021 w 1851107"/>
                  <a:gd name="connsiteY106" fmla="*/ 470183 h 1851107"/>
                  <a:gd name="connsiteX107" fmla="*/ 1533450 w 1851107"/>
                  <a:gd name="connsiteY107" fmla="*/ 501109 h 1851107"/>
                  <a:gd name="connsiteX108" fmla="*/ 1498667 w 1851107"/>
                  <a:gd name="connsiteY108" fmla="*/ 507877 h 1851107"/>
                  <a:gd name="connsiteX109" fmla="*/ 1467990 w 1851107"/>
                  <a:gd name="connsiteY109" fmla="*/ 465620 h 1851107"/>
                  <a:gd name="connsiteX110" fmla="*/ 1395047 w 1851107"/>
                  <a:gd name="connsiteY110" fmla="*/ 391405 h 1851107"/>
                  <a:gd name="connsiteX111" fmla="*/ 1343275 w 1851107"/>
                  <a:gd name="connsiteY111" fmla="*/ 352236 h 1851107"/>
                  <a:gd name="connsiteX112" fmla="*/ 1350003 w 1851107"/>
                  <a:gd name="connsiteY112" fmla="*/ 317661 h 1851107"/>
                  <a:gd name="connsiteX113" fmla="*/ 1380929 w 1851107"/>
                  <a:gd name="connsiteY113" fmla="*/ 271090 h 1851107"/>
                  <a:gd name="connsiteX114" fmla="*/ 1480475 w 1851107"/>
                  <a:gd name="connsiteY114" fmla="*/ 229857 h 1851107"/>
                  <a:gd name="connsiteX115" fmla="*/ 370635 w 1851107"/>
                  <a:gd name="connsiteY115" fmla="*/ 229854 h 1851107"/>
                  <a:gd name="connsiteX116" fmla="*/ 470181 w 1851107"/>
                  <a:gd name="connsiteY116" fmla="*/ 271087 h 1851107"/>
                  <a:gd name="connsiteX117" fmla="*/ 501107 w 1851107"/>
                  <a:gd name="connsiteY117" fmla="*/ 317658 h 1851107"/>
                  <a:gd name="connsiteX118" fmla="*/ 507877 w 1851107"/>
                  <a:gd name="connsiteY118" fmla="*/ 352448 h 1851107"/>
                  <a:gd name="connsiteX119" fmla="*/ 465625 w 1851107"/>
                  <a:gd name="connsiteY119" fmla="*/ 383121 h 1851107"/>
                  <a:gd name="connsiteX120" fmla="*/ 391410 w 1851107"/>
                  <a:gd name="connsiteY120" fmla="*/ 456064 h 1851107"/>
                  <a:gd name="connsiteX121" fmla="*/ 352241 w 1851107"/>
                  <a:gd name="connsiteY121" fmla="*/ 507835 h 1851107"/>
                  <a:gd name="connsiteX122" fmla="*/ 317660 w 1851107"/>
                  <a:gd name="connsiteY122" fmla="*/ 501106 h 1851107"/>
                  <a:gd name="connsiteX123" fmla="*/ 271089 w 1851107"/>
                  <a:gd name="connsiteY123" fmla="*/ 470180 h 1851107"/>
                  <a:gd name="connsiteX124" fmla="*/ 271089 w 1851107"/>
                  <a:gd name="connsiteY124" fmla="*/ 271087 h 1851107"/>
                  <a:gd name="connsiteX125" fmla="*/ 370635 w 1851107"/>
                  <a:gd name="connsiteY125" fmla="*/ 229854 h 1851107"/>
                  <a:gd name="connsiteX126" fmla="*/ 1036275 w 1851107"/>
                  <a:gd name="connsiteY126" fmla="*/ 223752 h 1851107"/>
                  <a:gd name="connsiteX127" fmla="*/ 1086079 w 1851107"/>
                  <a:gd name="connsiteY127" fmla="*/ 234712 h 1851107"/>
                  <a:gd name="connsiteX128" fmla="*/ 1089948 w 1851107"/>
                  <a:gd name="connsiteY128" fmla="*/ 252931 h 1851107"/>
                  <a:gd name="connsiteX129" fmla="*/ 1166800 w 1851107"/>
                  <a:gd name="connsiteY129" fmla="*/ 328453 h 1851107"/>
                  <a:gd name="connsiteX130" fmla="*/ 1274544 w 1851107"/>
                  <a:gd name="connsiteY130" fmla="*/ 327513 h 1851107"/>
                  <a:gd name="connsiteX131" fmla="*/ 1290355 w 1851107"/>
                  <a:gd name="connsiteY131" fmla="*/ 316844 h 1851107"/>
                  <a:gd name="connsiteX132" fmla="*/ 1312928 w 1851107"/>
                  <a:gd name="connsiteY132" fmla="*/ 329275 h 1851107"/>
                  <a:gd name="connsiteX133" fmla="*/ 1343275 w 1851107"/>
                  <a:gd name="connsiteY133" fmla="*/ 352236 h 1851107"/>
                  <a:gd name="connsiteX134" fmla="*/ 1339695 w 1851107"/>
                  <a:gd name="connsiteY134" fmla="*/ 370637 h 1851107"/>
                  <a:gd name="connsiteX135" fmla="*/ 1380929 w 1851107"/>
                  <a:gd name="connsiteY135" fmla="*/ 470183 h 1851107"/>
                  <a:gd name="connsiteX136" fmla="*/ 1480475 w 1851107"/>
                  <a:gd name="connsiteY136" fmla="*/ 511417 h 1851107"/>
                  <a:gd name="connsiteX137" fmla="*/ 1498667 w 1851107"/>
                  <a:gd name="connsiteY137" fmla="*/ 507877 h 1851107"/>
                  <a:gd name="connsiteX138" fmla="*/ 1528550 w 1851107"/>
                  <a:gd name="connsiteY138" fmla="*/ 549041 h 1851107"/>
                  <a:gd name="connsiteX139" fmla="*/ 1517413 w 1851107"/>
                  <a:gd name="connsiteY139" fmla="*/ 566182 h 1851107"/>
                  <a:gd name="connsiteX140" fmla="*/ 1518353 w 1851107"/>
                  <a:gd name="connsiteY140" fmla="*/ 673926 h 1851107"/>
                  <a:gd name="connsiteX141" fmla="*/ 1595205 w 1851107"/>
                  <a:gd name="connsiteY141" fmla="*/ 749448 h 1851107"/>
                  <a:gd name="connsiteX142" fmla="*/ 1615272 w 1851107"/>
                  <a:gd name="connsiteY142" fmla="*/ 753344 h 1851107"/>
                  <a:gd name="connsiteX143" fmla="*/ 1626267 w 1851107"/>
                  <a:gd name="connsiteY143" fmla="*/ 815565 h 1851107"/>
                  <a:gd name="connsiteX144" fmla="*/ 1610780 w 1851107"/>
                  <a:gd name="connsiteY144" fmla="*/ 826006 h 1851107"/>
                  <a:gd name="connsiteX145" fmla="*/ 1569547 w 1851107"/>
                  <a:gd name="connsiteY145" fmla="*/ 925553 h 1851107"/>
                  <a:gd name="connsiteX146" fmla="*/ 1610780 w 1851107"/>
                  <a:gd name="connsiteY146" fmla="*/ 1025099 h 1851107"/>
                  <a:gd name="connsiteX147" fmla="*/ 1626635 w 1851107"/>
                  <a:gd name="connsiteY147" fmla="*/ 1035789 h 1851107"/>
                  <a:gd name="connsiteX148" fmla="*/ 1623575 w 1851107"/>
                  <a:gd name="connsiteY148" fmla="*/ 1061113 h 1851107"/>
                  <a:gd name="connsiteX149" fmla="*/ 1616690 w 1851107"/>
                  <a:gd name="connsiteY149" fmla="*/ 1084317 h 1851107"/>
                  <a:gd name="connsiteX150" fmla="*/ 1610849 w 1851107"/>
                  <a:gd name="connsiteY150" fmla="*/ 1085267 h 1851107"/>
                  <a:gd name="connsiteX151" fmla="*/ 1522654 w 1851107"/>
                  <a:gd name="connsiteY151" fmla="*/ 1166799 h 1851107"/>
                  <a:gd name="connsiteX152" fmla="*/ 1523594 w 1851107"/>
                  <a:gd name="connsiteY152" fmla="*/ 1274543 h 1851107"/>
                  <a:gd name="connsiteX153" fmla="*/ 1533874 w 1851107"/>
                  <a:gd name="connsiteY153" fmla="*/ 1289777 h 1851107"/>
                  <a:gd name="connsiteX154" fmla="*/ 1521836 w 1851107"/>
                  <a:gd name="connsiteY154" fmla="*/ 1312925 h 1851107"/>
                  <a:gd name="connsiteX155" fmla="*/ 1498875 w 1851107"/>
                  <a:gd name="connsiteY155" fmla="*/ 1343272 h 1851107"/>
                  <a:gd name="connsiteX156" fmla="*/ 1480473 w 1851107"/>
                  <a:gd name="connsiteY156" fmla="*/ 1339691 h 1851107"/>
                  <a:gd name="connsiteX157" fmla="*/ 1380927 w 1851107"/>
                  <a:gd name="connsiteY157" fmla="*/ 1380925 h 1851107"/>
                  <a:gd name="connsiteX158" fmla="*/ 1339693 w 1851107"/>
                  <a:gd name="connsiteY158" fmla="*/ 1480472 h 1851107"/>
                  <a:gd name="connsiteX159" fmla="*/ 1343233 w 1851107"/>
                  <a:gd name="connsiteY159" fmla="*/ 1498665 h 1851107"/>
                  <a:gd name="connsiteX160" fmla="*/ 1302069 w 1851107"/>
                  <a:gd name="connsiteY160" fmla="*/ 1528548 h 1851107"/>
                  <a:gd name="connsiteX161" fmla="*/ 1284927 w 1851107"/>
                  <a:gd name="connsiteY161" fmla="*/ 1517412 h 1851107"/>
                  <a:gd name="connsiteX162" fmla="*/ 1177183 w 1851107"/>
                  <a:gd name="connsiteY162" fmla="*/ 1518352 h 1851107"/>
                  <a:gd name="connsiteX163" fmla="*/ 1101661 w 1851107"/>
                  <a:gd name="connsiteY163" fmla="*/ 1595204 h 1851107"/>
                  <a:gd name="connsiteX164" fmla="*/ 1098276 w 1851107"/>
                  <a:gd name="connsiteY164" fmla="*/ 1612639 h 1851107"/>
                  <a:gd name="connsiteX165" fmla="*/ 1065821 w 1851107"/>
                  <a:gd name="connsiteY165" fmla="*/ 1622712 h 1851107"/>
                  <a:gd name="connsiteX166" fmla="*/ 1035223 w 1851107"/>
                  <a:gd name="connsiteY166" fmla="*/ 1625796 h 1851107"/>
                  <a:gd name="connsiteX167" fmla="*/ 1025100 w 1851107"/>
                  <a:gd name="connsiteY167" fmla="*/ 1610781 h 1851107"/>
                  <a:gd name="connsiteX168" fmla="*/ 925553 w 1851107"/>
                  <a:gd name="connsiteY168" fmla="*/ 1569547 h 1851107"/>
                  <a:gd name="connsiteX169" fmla="*/ 826006 w 1851107"/>
                  <a:gd name="connsiteY169" fmla="*/ 1610781 h 1851107"/>
                  <a:gd name="connsiteX170" fmla="*/ 815715 w 1851107"/>
                  <a:gd name="connsiteY170" fmla="*/ 1626044 h 1851107"/>
                  <a:gd name="connsiteX171" fmla="*/ 790000 w 1851107"/>
                  <a:gd name="connsiteY171" fmla="*/ 1623571 h 1851107"/>
                  <a:gd name="connsiteX172" fmla="*/ 765197 w 1851107"/>
                  <a:gd name="connsiteY172" fmla="*/ 1617169 h 1851107"/>
                  <a:gd name="connsiteX173" fmla="*/ 761164 w 1851107"/>
                  <a:gd name="connsiteY173" fmla="*/ 1598176 h 1851107"/>
                  <a:gd name="connsiteX174" fmla="*/ 684312 w 1851107"/>
                  <a:gd name="connsiteY174" fmla="*/ 1522654 h 1851107"/>
                  <a:gd name="connsiteX175" fmla="*/ 576568 w 1851107"/>
                  <a:gd name="connsiteY175" fmla="*/ 1523594 h 1851107"/>
                  <a:gd name="connsiteX176" fmla="*/ 559897 w 1851107"/>
                  <a:gd name="connsiteY176" fmla="*/ 1534843 h 1851107"/>
                  <a:gd name="connsiteX177" fmla="*/ 552655 w 1851107"/>
                  <a:gd name="connsiteY177" fmla="*/ 1530967 h 1851107"/>
                  <a:gd name="connsiteX178" fmla="*/ 507678 w 1851107"/>
                  <a:gd name="connsiteY178" fmla="*/ 1499690 h 1851107"/>
                  <a:gd name="connsiteX179" fmla="*/ 511417 w 1851107"/>
                  <a:gd name="connsiteY179" fmla="*/ 1480475 h 1851107"/>
                  <a:gd name="connsiteX180" fmla="*/ 470183 w 1851107"/>
                  <a:gd name="connsiteY180" fmla="*/ 1380928 h 1851107"/>
                  <a:gd name="connsiteX181" fmla="*/ 370637 w 1851107"/>
                  <a:gd name="connsiteY181" fmla="*/ 1339694 h 1851107"/>
                  <a:gd name="connsiteX182" fmla="*/ 354706 w 1851107"/>
                  <a:gd name="connsiteY182" fmla="*/ 1342794 h 1851107"/>
                  <a:gd name="connsiteX183" fmla="*/ 323296 w 1851107"/>
                  <a:gd name="connsiteY183" fmla="*/ 1303615 h 1851107"/>
                  <a:gd name="connsiteX184" fmla="*/ 322521 w 1851107"/>
                  <a:gd name="connsiteY184" fmla="*/ 1302127 h 1851107"/>
                  <a:gd name="connsiteX185" fmla="*/ 333695 w 1851107"/>
                  <a:gd name="connsiteY185" fmla="*/ 1284928 h 1851107"/>
                  <a:gd name="connsiteX186" fmla="*/ 332755 w 1851107"/>
                  <a:gd name="connsiteY186" fmla="*/ 1177184 h 1851107"/>
                  <a:gd name="connsiteX187" fmla="*/ 255903 w 1851107"/>
                  <a:gd name="connsiteY187" fmla="*/ 1101662 h 1851107"/>
                  <a:gd name="connsiteX188" fmla="*/ 235845 w 1851107"/>
                  <a:gd name="connsiteY188" fmla="*/ 1097767 h 1851107"/>
                  <a:gd name="connsiteX189" fmla="*/ 224848 w 1851107"/>
                  <a:gd name="connsiteY189" fmla="*/ 1035536 h 1851107"/>
                  <a:gd name="connsiteX190" fmla="*/ 240327 w 1851107"/>
                  <a:gd name="connsiteY190" fmla="*/ 1025099 h 1851107"/>
                  <a:gd name="connsiteX191" fmla="*/ 281560 w 1851107"/>
                  <a:gd name="connsiteY191" fmla="*/ 925553 h 1851107"/>
                  <a:gd name="connsiteX192" fmla="*/ 240327 w 1851107"/>
                  <a:gd name="connsiteY192" fmla="*/ 826006 h 1851107"/>
                  <a:gd name="connsiteX193" fmla="*/ 224481 w 1851107"/>
                  <a:gd name="connsiteY193" fmla="*/ 815323 h 1851107"/>
                  <a:gd name="connsiteX194" fmla="*/ 227541 w 1851107"/>
                  <a:gd name="connsiteY194" fmla="*/ 789995 h 1851107"/>
                  <a:gd name="connsiteX195" fmla="*/ 234964 w 1851107"/>
                  <a:gd name="connsiteY195" fmla="*/ 764976 h 1851107"/>
                  <a:gd name="connsiteX196" fmla="*/ 252933 w 1851107"/>
                  <a:gd name="connsiteY196" fmla="*/ 761161 h 1851107"/>
                  <a:gd name="connsiteX197" fmla="*/ 328455 w 1851107"/>
                  <a:gd name="connsiteY197" fmla="*/ 684309 h 1851107"/>
                  <a:gd name="connsiteX198" fmla="*/ 327515 w 1851107"/>
                  <a:gd name="connsiteY198" fmla="*/ 576564 h 1851107"/>
                  <a:gd name="connsiteX199" fmla="*/ 317239 w 1851107"/>
                  <a:gd name="connsiteY199" fmla="*/ 561337 h 1851107"/>
                  <a:gd name="connsiteX200" fmla="*/ 329280 w 1851107"/>
                  <a:gd name="connsiteY200" fmla="*/ 538183 h 1851107"/>
                  <a:gd name="connsiteX201" fmla="*/ 352241 w 1851107"/>
                  <a:gd name="connsiteY201" fmla="*/ 507835 h 1851107"/>
                  <a:gd name="connsiteX202" fmla="*/ 370635 w 1851107"/>
                  <a:gd name="connsiteY202" fmla="*/ 511414 h 1851107"/>
                  <a:gd name="connsiteX203" fmla="*/ 470181 w 1851107"/>
                  <a:gd name="connsiteY203" fmla="*/ 470180 h 1851107"/>
                  <a:gd name="connsiteX204" fmla="*/ 511415 w 1851107"/>
                  <a:gd name="connsiteY204" fmla="*/ 370634 h 1851107"/>
                  <a:gd name="connsiteX205" fmla="*/ 507877 w 1851107"/>
                  <a:gd name="connsiteY205" fmla="*/ 352448 h 1851107"/>
                  <a:gd name="connsiteX206" fmla="*/ 549046 w 1851107"/>
                  <a:gd name="connsiteY206" fmla="*/ 322561 h 1851107"/>
                  <a:gd name="connsiteX207" fmla="*/ 566182 w 1851107"/>
                  <a:gd name="connsiteY207" fmla="*/ 333694 h 1851107"/>
                  <a:gd name="connsiteX208" fmla="*/ 673926 w 1851107"/>
                  <a:gd name="connsiteY208" fmla="*/ 332754 h 1851107"/>
                  <a:gd name="connsiteX209" fmla="*/ 749448 w 1851107"/>
                  <a:gd name="connsiteY209" fmla="*/ 255902 h 1851107"/>
                  <a:gd name="connsiteX210" fmla="*/ 752832 w 1851107"/>
                  <a:gd name="connsiteY210" fmla="*/ 238472 h 1851107"/>
                  <a:gd name="connsiteX211" fmla="*/ 785295 w 1851107"/>
                  <a:gd name="connsiteY211" fmla="*/ 228396 h 1851107"/>
                  <a:gd name="connsiteX212" fmla="*/ 815884 w 1851107"/>
                  <a:gd name="connsiteY212" fmla="*/ 225313 h 1851107"/>
                  <a:gd name="connsiteX213" fmla="*/ 826006 w 1851107"/>
                  <a:gd name="connsiteY213" fmla="*/ 240327 h 1851107"/>
                  <a:gd name="connsiteX214" fmla="*/ 925553 w 1851107"/>
                  <a:gd name="connsiteY214" fmla="*/ 281560 h 1851107"/>
                  <a:gd name="connsiteX215" fmla="*/ 1025100 w 1851107"/>
                  <a:gd name="connsiteY215" fmla="*/ 240327 h 1851107"/>
                  <a:gd name="connsiteX216" fmla="*/ 618677 w 1851107"/>
                  <a:gd name="connsiteY216" fmla="*/ 62349 h 1851107"/>
                  <a:gd name="connsiteX217" fmla="*/ 748508 w 1851107"/>
                  <a:gd name="connsiteY217" fmla="*/ 148158 h 1851107"/>
                  <a:gd name="connsiteX218" fmla="*/ 759735 w 1851107"/>
                  <a:gd name="connsiteY218" fmla="*/ 202922 h 1851107"/>
                  <a:gd name="connsiteX219" fmla="*/ 752832 w 1851107"/>
                  <a:gd name="connsiteY219" fmla="*/ 238472 h 1851107"/>
                  <a:gd name="connsiteX220" fmla="*/ 647753 w 1851107"/>
                  <a:gd name="connsiteY220" fmla="*/ 271087 h 1851107"/>
                  <a:gd name="connsiteX221" fmla="*/ 551285 w 1851107"/>
                  <a:gd name="connsiteY221" fmla="*/ 320935 h 1851107"/>
                  <a:gd name="connsiteX222" fmla="*/ 549046 w 1851107"/>
                  <a:gd name="connsiteY222" fmla="*/ 322561 h 1851107"/>
                  <a:gd name="connsiteX223" fmla="*/ 520925 w 1851107"/>
                  <a:gd name="connsiteY223" fmla="*/ 304291 h 1851107"/>
                  <a:gd name="connsiteX224" fmla="*/ 489330 w 1851107"/>
                  <a:gd name="connsiteY224" fmla="*/ 258172 h 1851107"/>
                  <a:gd name="connsiteX225" fmla="*/ 563912 w 1851107"/>
                  <a:gd name="connsiteY225" fmla="*/ 73576 h 1851107"/>
                  <a:gd name="connsiteX226" fmla="*/ 618677 w 1851107"/>
                  <a:gd name="connsiteY226" fmla="*/ 62349 h 1851107"/>
                  <a:gd name="connsiteX227" fmla="*/ 1217322 w 1851107"/>
                  <a:gd name="connsiteY227" fmla="*/ 57125 h 1851107"/>
                  <a:gd name="connsiteX228" fmla="*/ 1272274 w 1851107"/>
                  <a:gd name="connsiteY228" fmla="*/ 67395 h 1851107"/>
                  <a:gd name="connsiteX229" fmla="*/ 1350066 w 1851107"/>
                  <a:gd name="connsiteY229" fmla="*/ 250661 h 1851107"/>
                  <a:gd name="connsiteX230" fmla="*/ 1319281 w 1851107"/>
                  <a:gd name="connsiteY230" fmla="*/ 297324 h 1851107"/>
                  <a:gd name="connsiteX231" fmla="*/ 1290355 w 1851107"/>
                  <a:gd name="connsiteY231" fmla="*/ 316844 h 1851107"/>
                  <a:gd name="connsiteX232" fmla="*/ 1223216 w 1851107"/>
                  <a:gd name="connsiteY232" fmla="*/ 279869 h 1851107"/>
                  <a:gd name="connsiteX233" fmla="*/ 1127491 w 1851107"/>
                  <a:gd name="connsiteY233" fmla="*/ 243826 h 1851107"/>
                  <a:gd name="connsiteX234" fmla="*/ 1086079 w 1851107"/>
                  <a:gd name="connsiteY234" fmla="*/ 234712 h 1851107"/>
                  <a:gd name="connsiteX235" fmla="*/ 1078738 w 1851107"/>
                  <a:gd name="connsiteY235" fmla="*/ 200139 h 1851107"/>
                  <a:gd name="connsiteX236" fmla="*/ 1089008 w 1851107"/>
                  <a:gd name="connsiteY236" fmla="*/ 145187 h 1851107"/>
                  <a:gd name="connsiteX237" fmla="*/ 1217322 w 1851107"/>
                  <a:gd name="connsiteY237" fmla="*/ 57125 h 1851107"/>
                  <a:gd name="connsiteX238" fmla="*/ 925553 w 1851107"/>
                  <a:gd name="connsiteY238" fmla="*/ 0 h 1851107"/>
                  <a:gd name="connsiteX239" fmla="*/ 1066333 w 1851107"/>
                  <a:gd name="connsiteY239" fmla="*/ 140780 h 1851107"/>
                  <a:gd name="connsiteX240" fmla="*/ 1055270 w 1851107"/>
                  <a:gd name="connsiteY240" fmla="*/ 195578 h 1851107"/>
                  <a:gd name="connsiteX241" fmla="*/ 1036275 w 1851107"/>
                  <a:gd name="connsiteY241" fmla="*/ 223752 h 1851107"/>
                  <a:gd name="connsiteX242" fmla="*/ 1027336 w 1851107"/>
                  <a:gd name="connsiteY242" fmla="*/ 221785 h 1851107"/>
                  <a:gd name="connsiteX243" fmla="*/ 924332 w 1851107"/>
                  <a:gd name="connsiteY243" fmla="*/ 214384 h 1851107"/>
                  <a:gd name="connsiteX244" fmla="*/ 815884 w 1851107"/>
                  <a:gd name="connsiteY244" fmla="*/ 225313 h 1851107"/>
                  <a:gd name="connsiteX245" fmla="*/ 795836 w 1851107"/>
                  <a:gd name="connsiteY245" fmla="*/ 195578 h 1851107"/>
                  <a:gd name="connsiteX246" fmla="*/ 784773 w 1851107"/>
                  <a:gd name="connsiteY246" fmla="*/ 140780 h 1851107"/>
                  <a:gd name="connsiteX247" fmla="*/ 925553 w 1851107"/>
                  <a:gd name="connsiteY247" fmla="*/ 0 h 1851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</a:cxnLst>
                <a:rect l="l" t="t" r="r" b="b"/>
                <a:pathLst>
                  <a:path w="1851107" h="1851107">
                    <a:moveTo>
                      <a:pt x="1035223" y="1625796"/>
                    </a:moveTo>
                    <a:lnTo>
                      <a:pt x="1055270" y="1655529"/>
                    </a:lnTo>
                    <a:cubicBezTo>
                      <a:pt x="1062394" y="1672372"/>
                      <a:pt x="1066333" y="1690889"/>
                      <a:pt x="1066333" y="1710327"/>
                    </a:cubicBezTo>
                    <a:cubicBezTo>
                      <a:pt x="1066333" y="1788078"/>
                      <a:pt x="1003304" y="1851107"/>
                      <a:pt x="925553" y="1851107"/>
                    </a:cubicBezTo>
                    <a:cubicBezTo>
                      <a:pt x="847802" y="1851107"/>
                      <a:pt x="784773" y="1788078"/>
                      <a:pt x="784773" y="1710327"/>
                    </a:cubicBezTo>
                    <a:cubicBezTo>
                      <a:pt x="784773" y="1690889"/>
                      <a:pt x="788712" y="1672372"/>
                      <a:pt x="795836" y="1655529"/>
                    </a:cubicBezTo>
                    <a:lnTo>
                      <a:pt x="815715" y="1626044"/>
                    </a:lnTo>
                    <a:lnTo>
                      <a:pt x="926784" y="1636724"/>
                    </a:lnTo>
                    <a:close/>
                    <a:moveTo>
                      <a:pt x="559897" y="1534843"/>
                    </a:moveTo>
                    <a:lnTo>
                      <a:pt x="627900" y="1571239"/>
                    </a:lnTo>
                    <a:cubicBezTo>
                      <a:pt x="653728" y="1583136"/>
                      <a:pt x="680253" y="1593487"/>
                      <a:pt x="707320" y="1602230"/>
                    </a:cubicBezTo>
                    <a:lnTo>
                      <a:pt x="765197" y="1617169"/>
                    </a:lnTo>
                    <a:lnTo>
                      <a:pt x="772374" y="1650968"/>
                    </a:lnTo>
                    <a:cubicBezTo>
                      <a:pt x="772670" y="1669253"/>
                      <a:pt x="769386" y="1687898"/>
                      <a:pt x="762104" y="1705920"/>
                    </a:cubicBezTo>
                    <a:cubicBezTo>
                      <a:pt x="732978" y="1778010"/>
                      <a:pt x="650927" y="1812838"/>
                      <a:pt x="578838" y="1783712"/>
                    </a:cubicBezTo>
                    <a:cubicBezTo>
                      <a:pt x="506748" y="1754586"/>
                      <a:pt x="471920" y="1672536"/>
                      <a:pt x="501046" y="1600446"/>
                    </a:cubicBezTo>
                    <a:cubicBezTo>
                      <a:pt x="508328" y="1582424"/>
                      <a:pt x="518917" y="1566730"/>
                      <a:pt x="531831" y="1553782"/>
                    </a:cubicBezTo>
                    <a:close/>
                    <a:moveTo>
                      <a:pt x="1302069" y="1528548"/>
                    </a:moveTo>
                    <a:lnTo>
                      <a:pt x="1330184" y="1546814"/>
                    </a:lnTo>
                    <a:cubicBezTo>
                      <a:pt x="1343322" y="1559535"/>
                      <a:pt x="1354184" y="1575042"/>
                      <a:pt x="1361779" y="1592934"/>
                    </a:cubicBezTo>
                    <a:cubicBezTo>
                      <a:pt x="1392158" y="1664504"/>
                      <a:pt x="1358767" y="1747150"/>
                      <a:pt x="1287197" y="1777530"/>
                    </a:cubicBezTo>
                    <a:cubicBezTo>
                      <a:pt x="1215627" y="1807910"/>
                      <a:pt x="1132981" y="1774519"/>
                      <a:pt x="1102601" y="1702948"/>
                    </a:cubicBezTo>
                    <a:cubicBezTo>
                      <a:pt x="1095006" y="1685056"/>
                      <a:pt x="1091397" y="1666471"/>
                      <a:pt x="1091374" y="1648184"/>
                    </a:cubicBezTo>
                    <a:lnTo>
                      <a:pt x="1098276" y="1612639"/>
                    </a:lnTo>
                    <a:lnTo>
                      <a:pt x="1203363" y="1580021"/>
                    </a:lnTo>
                    <a:cubicBezTo>
                      <a:pt x="1237249" y="1565637"/>
                      <a:pt x="1269441" y="1548933"/>
                      <a:pt x="1299831" y="1530173"/>
                    </a:cubicBezTo>
                    <a:close/>
                    <a:moveTo>
                      <a:pt x="1498875" y="1343272"/>
                    </a:moveTo>
                    <a:lnTo>
                      <a:pt x="1533448" y="1350000"/>
                    </a:lnTo>
                    <a:cubicBezTo>
                      <a:pt x="1550395" y="1356872"/>
                      <a:pt x="1566274" y="1367181"/>
                      <a:pt x="1580019" y="1380925"/>
                    </a:cubicBezTo>
                    <a:cubicBezTo>
                      <a:pt x="1634998" y="1435904"/>
                      <a:pt x="1634998" y="1525040"/>
                      <a:pt x="1580019" y="1580019"/>
                    </a:cubicBezTo>
                    <a:cubicBezTo>
                      <a:pt x="1525041" y="1634997"/>
                      <a:pt x="1435905" y="1634997"/>
                      <a:pt x="1380927" y="1580019"/>
                    </a:cubicBezTo>
                    <a:cubicBezTo>
                      <a:pt x="1367182" y="1566274"/>
                      <a:pt x="1356874" y="1550394"/>
                      <a:pt x="1350001" y="1533447"/>
                    </a:cubicBezTo>
                    <a:lnTo>
                      <a:pt x="1343233" y="1498665"/>
                    </a:lnTo>
                    <a:lnTo>
                      <a:pt x="1385492" y="1467987"/>
                    </a:lnTo>
                    <a:cubicBezTo>
                      <a:pt x="1412173" y="1445377"/>
                      <a:pt x="1436947" y="1420975"/>
                      <a:pt x="1459706" y="1395043"/>
                    </a:cubicBezTo>
                    <a:close/>
                    <a:moveTo>
                      <a:pt x="354706" y="1342794"/>
                    </a:moveTo>
                    <a:lnTo>
                      <a:pt x="426011" y="1431735"/>
                    </a:lnTo>
                    <a:cubicBezTo>
                      <a:pt x="445292" y="1450748"/>
                      <a:pt x="465570" y="1468558"/>
                      <a:pt x="486719" y="1485114"/>
                    </a:cubicBezTo>
                    <a:lnTo>
                      <a:pt x="507678" y="1499690"/>
                    </a:lnTo>
                    <a:lnTo>
                      <a:pt x="501109" y="1533450"/>
                    </a:lnTo>
                    <a:cubicBezTo>
                      <a:pt x="494236" y="1550397"/>
                      <a:pt x="483928" y="1566277"/>
                      <a:pt x="470183" y="1580022"/>
                    </a:cubicBezTo>
                    <a:cubicBezTo>
                      <a:pt x="415205" y="1635000"/>
                      <a:pt x="326069" y="1635000"/>
                      <a:pt x="271091" y="1580022"/>
                    </a:cubicBezTo>
                    <a:cubicBezTo>
                      <a:pt x="216112" y="1525043"/>
                      <a:pt x="216112" y="1435907"/>
                      <a:pt x="271091" y="1380928"/>
                    </a:cubicBezTo>
                    <a:cubicBezTo>
                      <a:pt x="284836" y="1367184"/>
                      <a:pt x="300715" y="1356875"/>
                      <a:pt x="317662" y="1350003"/>
                    </a:cubicBezTo>
                    <a:close/>
                    <a:moveTo>
                      <a:pt x="202924" y="1091374"/>
                    </a:moveTo>
                    <a:lnTo>
                      <a:pt x="235845" y="1097767"/>
                    </a:lnTo>
                    <a:lnTo>
                      <a:pt x="236326" y="1100489"/>
                    </a:lnTo>
                    <a:cubicBezTo>
                      <a:pt x="245155" y="1135094"/>
                      <a:pt x="256708" y="1169472"/>
                      <a:pt x="271092" y="1203358"/>
                    </a:cubicBezTo>
                    <a:lnTo>
                      <a:pt x="322521" y="1302127"/>
                    </a:lnTo>
                    <a:lnTo>
                      <a:pt x="304292" y="1330184"/>
                    </a:lnTo>
                    <a:cubicBezTo>
                      <a:pt x="291572" y="1343323"/>
                      <a:pt x="276066" y="1354184"/>
                      <a:pt x="258173" y="1361779"/>
                    </a:cubicBezTo>
                    <a:cubicBezTo>
                      <a:pt x="186603" y="1392159"/>
                      <a:pt x="103957" y="1358768"/>
                      <a:pt x="73577" y="1287198"/>
                    </a:cubicBezTo>
                    <a:cubicBezTo>
                      <a:pt x="43198" y="1215628"/>
                      <a:pt x="76589" y="1132982"/>
                      <a:pt x="148159" y="1102602"/>
                    </a:cubicBezTo>
                    <a:cubicBezTo>
                      <a:pt x="166052" y="1095007"/>
                      <a:pt x="184636" y="1091398"/>
                      <a:pt x="202924" y="1091374"/>
                    </a:cubicBezTo>
                    <a:close/>
                    <a:moveTo>
                      <a:pt x="1650968" y="1078737"/>
                    </a:moveTo>
                    <a:cubicBezTo>
                      <a:pt x="1669253" y="1078441"/>
                      <a:pt x="1687898" y="1081725"/>
                      <a:pt x="1705920" y="1089007"/>
                    </a:cubicBezTo>
                    <a:cubicBezTo>
                      <a:pt x="1778010" y="1118133"/>
                      <a:pt x="1812838" y="1200183"/>
                      <a:pt x="1783712" y="1272273"/>
                    </a:cubicBezTo>
                    <a:cubicBezTo>
                      <a:pt x="1754586" y="1344362"/>
                      <a:pt x="1672535" y="1379191"/>
                      <a:pt x="1600446" y="1350065"/>
                    </a:cubicBezTo>
                    <a:cubicBezTo>
                      <a:pt x="1582424" y="1342783"/>
                      <a:pt x="1566730" y="1332194"/>
                      <a:pt x="1553782" y="1319279"/>
                    </a:cubicBezTo>
                    <a:lnTo>
                      <a:pt x="1533874" y="1289777"/>
                    </a:lnTo>
                    <a:lnTo>
                      <a:pt x="1584773" y="1191894"/>
                    </a:lnTo>
                    <a:lnTo>
                      <a:pt x="1616690" y="1084317"/>
                    </a:lnTo>
                    <a:close/>
                    <a:moveTo>
                      <a:pt x="1710327" y="784773"/>
                    </a:moveTo>
                    <a:cubicBezTo>
                      <a:pt x="1788078" y="784773"/>
                      <a:pt x="1851107" y="847802"/>
                      <a:pt x="1851107" y="925553"/>
                    </a:cubicBezTo>
                    <a:cubicBezTo>
                      <a:pt x="1851107" y="1003304"/>
                      <a:pt x="1788078" y="1066333"/>
                      <a:pt x="1710327" y="1066333"/>
                    </a:cubicBezTo>
                    <a:cubicBezTo>
                      <a:pt x="1690889" y="1066333"/>
                      <a:pt x="1672372" y="1062393"/>
                      <a:pt x="1655529" y="1055270"/>
                    </a:cubicBezTo>
                    <a:lnTo>
                      <a:pt x="1626635" y="1035789"/>
                    </a:lnTo>
                    <a:lnTo>
                      <a:pt x="1635926" y="958882"/>
                    </a:lnTo>
                    <a:cubicBezTo>
                      <a:pt x="1637567" y="924419"/>
                      <a:pt x="1636698" y="889656"/>
                      <a:pt x="1633211" y="854857"/>
                    </a:cubicBezTo>
                    <a:lnTo>
                      <a:pt x="1626267" y="815565"/>
                    </a:lnTo>
                    <a:lnTo>
                      <a:pt x="1655529" y="795836"/>
                    </a:lnTo>
                    <a:cubicBezTo>
                      <a:pt x="1672372" y="788712"/>
                      <a:pt x="1690889" y="784773"/>
                      <a:pt x="1710327" y="784773"/>
                    </a:cubicBezTo>
                    <a:close/>
                    <a:moveTo>
                      <a:pt x="140780" y="784773"/>
                    </a:moveTo>
                    <a:cubicBezTo>
                      <a:pt x="160218" y="784773"/>
                      <a:pt x="178735" y="788712"/>
                      <a:pt x="195578" y="795836"/>
                    </a:cubicBezTo>
                    <a:lnTo>
                      <a:pt x="224481" y="815323"/>
                    </a:lnTo>
                    <a:lnTo>
                      <a:pt x="215190" y="892225"/>
                    </a:lnTo>
                    <a:cubicBezTo>
                      <a:pt x="213549" y="926689"/>
                      <a:pt x="214418" y="961452"/>
                      <a:pt x="217905" y="996250"/>
                    </a:cubicBezTo>
                    <a:lnTo>
                      <a:pt x="224848" y="1035536"/>
                    </a:lnTo>
                    <a:lnTo>
                      <a:pt x="195578" y="1055270"/>
                    </a:lnTo>
                    <a:cubicBezTo>
                      <a:pt x="178735" y="1062393"/>
                      <a:pt x="160218" y="1066333"/>
                      <a:pt x="140780" y="1066333"/>
                    </a:cubicBezTo>
                    <a:cubicBezTo>
                      <a:pt x="63029" y="1066333"/>
                      <a:pt x="0" y="1003304"/>
                      <a:pt x="0" y="925553"/>
                    </a:cubicBezTo>
                    <a:cubicBezTo>
                      <a:pt x="0" y="847802"/>
                      <a:pt x="63029" y="784773"/>
                      <a:pt x="140780" y="784773"/>
                    </a:cubicBezTo>
                    <a:close/>
                    <a:moveTo>
                      <a:pt x="195711" y="490773"/>
                    </a:moveTo>
                    <a:cubicBezTo>
                      <a:pt x="213996" y="490477"/>
                      <a:pt x="232641" y="493761"/>
                      <a:pt x="250663" y="501043"/>
                    </a:cubicBezTo>
                    <a:cubicBezTo>
                      <a:pt x="268686" y="508324"/>
                      <a:pt x="284379" y="518914"/>
                      <a:pt x="297327" y="531828"/>
                    </a:cubicBezTo>
                    <a:lnTo>
                      <a:pt x="317239" y="561337"/>
                    </a:lnTo>
                    <a:lnTo>
                      <a:pt x="266343" y="659213"/>
                    </a:lnTo>
                    <a:lnTo>
                      <a:pt x="234964" y="764976"/>
                    </a:lnTo>
                    <a:lnTo>
                      <a:pt x="200141" y="772371"/>
                    </a:lnTo>
                    <a:cubicBezTo>
                      <a:pt x="181856" y="772667"/>
                      <a:pt x="163211" y="769382"/>
                      <a:pt x="145189" y="762101"/>
                    </a:cubicBezTo>
                    <a:cubicBezTo>
                      <a:pt x="73099" y="732975"/>
                      <a:pt x="38271" y="650924"/>
                      <a:pt x="67397" y="578835"/>
                    </a:cubicBezTo>
                    <a:cubicBezTo>
                      <a:pt x="89242" y="524768"/>
                      <a:pt x="140856" y="491660"/>
                      <a:pt x="195711" y="490773"/>
                    </a:cubicBezTo>
                    <a:close/>
                    <a:moveTo>
                      <a:pt x="1647700" y="478102"/>
                    </a:moveTo>
                    <a:cubicBezTo>
                      <a:pt x="1702561" y="478032"/>
                      <a:pt x="1754746" y="510234"/>
                      <a:pt x="1777531" y="563912"/>
                    </a:cubicBezTo>
                    <a:cubicBezTo>
                      <a:pt x="1807910" y="635482"/>
                      <a:pt x="1774519" y="718128"/>
                      <a:pt x="1702949" y="748507"/>
                    </a:cubicBezTo>
                    <a:cubicBezTo>
                      <a:pt x="1685057" y="756102"/>
                      <a:pt x="1666472" y="759712"/>
                      <a:pt x="1648184" y="759735"/>
                    </a:cubicBezTo>
                    <a:lnTo>
                      <a:pt x="1615272" y="753344"/>
                    </a:lnTo>
                    <a:lnTo>
                      <a:pt x="1614790" y="750619"/>
                    </a:lnTo>
                    <a:cubicBezTo>
                      <a:pt x="1605961" y="716013"/>
                      <a:pt x="1594408" y="681635"/>
                      <a:pt x="1580024" y="647749"/>
                    </a:cubicBezTo>
                    <a:cubicBezTo>
                      <a:pt x="1565640" y="613863"/>
                      <a:pt x="1548937" y="581672"/>
                      <a:pt x="1530176" y="551281"/>
                    </a:cubicBezTo>
                    <a:lnTo>
                      <a:pt x="1528550" y="549041"/>
                    </a:lnTo>
                    <a:lnTo>
                      <a:pt x="1546816" y="520925"/>
                    </a:lnTo>
                    <a:cubicBezTo>
                      <a:pt x="1559536" y="507787"/>
                      <a:pt x="1575043" y="496925"/>
                      <a:pt x="1592935" y="489330"/>
                    </a:cubicBezTo>
                    <a:cubicBezTo>
                      <a:pt x="1610828" y="481735"/>
                      <a:pt x="1629412" y="478126"/>
                      <a:pt x="1647700" y="478102"/>
                    </a:cubicBezTo>
                    <a:close/>
                    <a:moveTo>
                      <a:pt x="1480475" y="229857"/>
                    </a:moveTo>
                    <a:cubicBezTo>
                      <a:pt x="1516503" y="229857"/>
                      <a:pt x="1552532" y="243601"/>
                      <a:pt x="1580021" y="271090"/>
                    </a:cubicBezTo>
                    <a:cubicBezTo>
                      <a:pt x="1635000" y="326069"/>
                      <a:pt x="1635000" y="415205"/>
                      <a:pt x="1580021" y="470183"/>
                    </a:cubicBezTo>
                    <a:cubicBezTo>
                      <a:pt x="1566276" y="483928"/>
                      <a:pt x="1550397" y="494236"/>
                      <a:pt x="1533450" y="501109"/>
                    </a:cubicBezTo>
                    <a:lnTo>
                      <a:pt x="1498667" y="507877"/>
                    </a:lnTo>
                    <a:lnTo>
                      <a:pt x="1467990" y="465620"/>
                    </a:lnTo>
                    <a:cubicBezTo>
                      <a:pt x="1445380" y="438939"/>
                      <a:pt x="1420978" y="414165"/>
                      <a:pt x="1395047" y="391405"/>
                    </a:cubicBezTo>
                    <a:lnTo>
                      <a:pt x="1343275" y="352236"/>
                    </a:lnTo>
                    <a:lnTo>
                      <a:pt x="1350003" y="317661"/>
                    </a:lnTo>
                    <a:cubicBezTo>
                      <a:pt x="1356876" y="300714"/>
                      <a:pt x="1367184" y="284835"/>
                      <a:pt x="1380929" y="271090"/>
                    </a:cubicBezTo>
                    <a:cubicBezTo>
                      <a:pt x="1408418" y="243601"/>
                      <a:pt x="1444446" y="229857"/>
                      <a:pt x="1480475" y="229857"/>
                    </a:cubicBezTo>
                    <a:close/>
                    <a:moveTo>
                      <a:pt x="370635" y="229854"/>
                    </a:moveTo>
                    <a:cubicBezTo>
                      <a:pt x="406664" y="229854"/>
                      <a:pt x="442692" y="243598"/>
                      <a:pt x="470181" y="271087"/>
                    </a:cubicBezTo>
                    <a:cubicBezTo>
                      <a:pt x="483926" y="284832"/>
                      <a:pt x="494234" y="300711"/>
                      <a:pt x="501107" y="317658"/>
                    </a:cubicBezTo>
                    <a:lnTo>
                      <a:pt x="507877" y="352448"/>
                    </a:lnTo>
                    <a:lnTo>
                      <a:pt x="465625" y="383121"/>
                    </a:lnTo>
                    <a:cubicBezTo>
                      <a:pt x="438944" y="405730"/>
                      <a:pt x="414170" y="430133"/>
                      <a:pt x="391410" y="456064"/>
                    </a:cubicBezTo>
                    <a:lnTo>
                      <a:pt x="352241" y="507835"/>
                    </a:lnTo>
                    <a:lnTo>
                      <a:pt x="317660" y="501106"/>
                    </a:lnTo>
                    <a:cubicBezTo>
                      <a:pt x="300713" y="494233"/>
                      <a:pt x="284834" y="483925"/>
                      <a:pt x="271089" y="470180"/>
                    </a:cubicBezTo>
                    <a:cubicBezTo>
                      <a:pt x="216110" y="415202"/>
                      <a:pt x="216110" y="326066"/>
                      <a:pt x="271089" y="271087"/>
                    </a:cubicBezTo>
                    <a:cubicBezTo>
                      <a:pt x="298578" y="243598"/>
                      <a:pt x="334607" y="229854"/>
                      <a:pt x="370635" y="229854"/>
                    </a:cubicBezTo>
                    <a:close/>
                    <a:moveTo>
                      <a:pt x="1036275" y="223752"/>
                    </a:moveTo>
                    <a:lnTo>
                      <a:pt x="1086079" y="234712"/>
                    </a:lnTo>
                    <a:lnTo>
                      <a:pt x="1089948" y="252931"/>
                    </a:lnTo>
                    <a:cubicBezTo>
                      <a:pt x="1104025" y="286096"/>
                      <a:pt x="1130755" y="313890"/>
                      <a:pt x="1166800" y="328453"/>
                    </a:cubicBezTo>
                    <a:cubicBezTo>
                      <a:pt x="1202844" y="343016"/>
                      <a:pt x="1241379" y="341590"/>
                      <a:pt x="1274544" y="327513"/>
                    </a:cubicBezTo>
                    <a:lnTo>
                      <a:pt x="1290355" y="316844"/>
                    </a:lnTo>
                    <a:lnTo>
                      <a:pt x="1312928" y="329275"/>
                    </a:lnTo>
                    <a:lnTo>
                      <a:pt x="1343275" y="352236"/>
                    </a:lnTo>
                    <a:lnTo>
                      <a:pt x="1339695" y="370637"/>
                    </a:lnTo>
                    <a:cubicBezTo>
                      <a:pt x="1339695" y="406665"/>
                      <a:pt x="1353439" y="442694"/>
                      <a:pt x="1380929" y="470183"/>
                    </a:cubicBezTo>
                    <a:cubicBezTo>
                      <a:pt x="1408418" y="497673"/>
                      <a:pt x="1444446" y="511417"/>
                      <a:pt x="1480475" y="511417"/>
                    </a:cubicBezTo>
                    <a:lnTo>
                      <a:pt x="1498667" y="507877"/>
                    </a:lnTo>
                    <a:lnTo>
                      <a:pt x="1528550" y="549041"/>
                    </a:lnTo>
                    <a:lnTo>
                      <a:pt x="1517413" y="566182"/>
                    </a:lnTo>
                    <a:cubicBezTo>
                      <a:pt x="1503916" y="599587"/>
                      <a:pt x="1503164" y="638141"/>
                      <a:pt x="1518353" y="673926"/>
                    </a:cubicBezTo>
                    <a:cubicBezTo>
                      <a:pt x="1533543" y="709711"/>
                      <a:pt x="1561800" y="735951"/>
                      <a:pt x="1595205" y="749448"/>
                    </a:cubicBezTo>
                    <a:lnTo>
                      <a:pt x="1615272" y="753344"/>
                    </a:lnTo>
                    <a:lnTo>
                      <a:pt x="1626267" y="815565"/>
                    </a:lnTo>
                    <a:lnTo>
                      <a:pt x="1610780" y="826006"/>
                    </a:lnTo>
                    <a:cubicBezTo>
                      <a:pt x="1585304" y="851482"/>
                      <a:pt x="1569547" y="886677"/>
                      <a:pt x="1569547" y="925553"/>
                    </a:cubicBezTo>
                    <a:cubicBezTo>
                      <a:pt x="1569547" y="964428"/>
                      <a:pt x="1585304" y="999623"/>
                      <a:pt x="1610780" y="1025099"/>
                    </a:cubicBezTo>
                    <a:lnTo>
                      <a:pt x="1626635" y="1035789"/>
                    </a:lnTo>
                    <a:lnTo>
                      <a:pt x="1623575" y="1061113"/>
                    </a:lnTo>
                    <a:lnTo>
                      <a:pt x="1616690" y="1084317"/>
                    </a:lnTo>
                    <a:lnTo>
                      <a:pt x="1610849" y="1085267"/>
                    </a:lnTo>
                    <a:cubicBezTo>
                      <a:pt x="1572167" y="1097488"/>
                      <a:pt x="1539038" y="1126248"/>
                      <a:pt x="1522654" y="1166799"/>
                    </a:cubicBezTo>
                    <a:cubicBezTo>
                      <a:pt x="1508091" y="1202843"/>
                      <a:pt x="1509517" y="1241378"/>
                      <a:pt x="1523594" y="1274543"/>
                    </a:cubicBezTo>
                    <a:lnTo>
                      <a:pt x="1533874" y="1289777"/>
                    </a:lnTo>
                    <a:lnTo>
                      <a:pt x="1521836" y="1312925"/>
                    </a:lnTo>
                    <a:lnTo>
                      <a:pt x="1498875" y="1343272"/>
                    </a:lnTo>
                    <a:lnTo>
                      <a:pt x="1480473" y="1339691"/>
                    </a:lnTo>
                    <a:cubicBezTo>
                      <a:pt x="1444444" y="1339691"/>
                      <a:pt x="1408416" y="1353436"/>
                      <a:pt x="1380927" y="1380925"/>
                    </a:cubicBezTo>
                    <a:cubicBezTo>
                      <a:pt x="1353437" y="1408415"/>
                      <a:pt x="1339693" y="1444443"/>
                      <a:pt x="1339693" y="1480472"/>
                    </a:cubicBezTo>
                    <a:lnTo>
                      <a:pt x="1343233" y="1498665"/>
                    </a:lnTo>
                    <a:lnTo>
                      <a:pt x="1302069" y="1528548"/>
                    </a:lnTo>
                    <a:lnTo>
                      <a:pt x="1284927" y="1517412"/>
                    </a:lnTo>
                    <a:cubicBezTo>
                      <a:pt x="1251522" y="1503915"/>
                      <a:pt x="1212968" y="1503162"/>
                      <a:pt x="1177183" y="1518352"/>
                    </a:cubicBezTo>
                    <a:cubicBezTo>
                      <a:pt x="1141398" y="1533542"/>
                      <a:pt x="1115158" y="1561798"/>
                      <a:pt x="1101661" y="1595204"/>
                    </a:cubicBezTo>
                    <a:lnTo>
                      <a:pt x="1098276" y="1612639"/>
                    </a:lnTo>
                    <a:lnTo>
                      <a:pt x="1065821" y="1622712"/>
                    </a:lnTo>
                    <a:lnTo>
                      <a:pt x="1035223" y="1625796"/>
                    </a:lnTo>
                    <a:lnTo>
                      <a:pt x="1025100" y="1610781"/>
                    </a:lnTo>
                    <a:cubicBezTo>
                      <a:pt x="999624" y="1585305"/>
                      <a:pt x="964429" y="1569547"/>
                      <a:pt x="925553" y="1569547"/>
                    </a:cubicBezTo>
                    <a:cubicBezTo>
                      <a:pt x="886678" y="1569547"/>
                      <a:pt x="851483" y="1585305"/>
                      <a:pt x="826006" y="1610781"/>
                    </a:cubicBezTo>
                    <a:lnTo>
                      <a:pt x="815715" y="1626044"/>
                    </a:lnTo>
                    <a:lnTo>
                      <a:pt x="790000" y="1623571"/>
                    </a:lnTo>
                    <a:lnTo>
                      <a:pt x="765197" y="1617169"/>
                    </a:lnTo>
                    <a:lnTo>
                      <a:pt x="761164" y="1598176"/>
                    </a:lnTo>
                    <a:cubicBezTo>
                      <a:pt x="747087" y="1565011"/>
                      <a:pt x="720357" y="1537217"/>
                      <a:pt x="684312" y="1522654"/>
                    </a:cubicBezTo>
                    <a:cubicBezTo>
                      <a:pt x="648268" y="1508091"/>
                      <a:pt x="609733" y="1509516"/>
                      <a:pt x="576568" y="1523594"/>
                    </a:cubicBezTo>
                    <a:lnTo>
                      <a:pt x="559897" y="1534843"/>
                    </a:lnTo>
                    <a:lnTo>
                      <a:pt x="552655" y="1530967"/>
                    </a:lnTo>
                    <a:lnTo>
                      <a:pt x="507678" y="1499690"/>
                    </a:lnTo>
                    <a:lnTo>
                      <a:pt x="511417" y="1480475"/>
                    </a:lnTo>
                    <a:cubicBezTo>
                      <a:pt x="511417" y="1444446"/>
                      <a:pt x="497673" y="1408417"/>
                      <a:pt x="470183" y="1380928"/>
                    </a:cubicBezTo>
                    <a:cubicBezTo>
                      <a:pt x="442694" y="1353439"/>
                      <a:pt x="406666" y="1339694"/>
                      <a:pt x="370637" y="1339694"/>
                    </a:cubicBezTo>
                    <a:lnTo>
                      <a:pt x="354706" y="1342794"/>
                    </a:lnTo>
                    <a:lnTo>
                      <a:pt x="323296" y="1303615"/>
                    </a:lnTo>
                    <a:lnTo>
                      <a:pt x="322521" y="1302127"/>
                    </a:lnTo>
                    <a:lnTo>
                      <a:pt x="333695" y="1284928"/>
                    </a:lnTo>
                    <a:cubicBezTo>
                      <a:pt x="347192" y="1251523"/>
                      <a:pt x="347945" y="1212969"/>
                      <a:pt x="332755" y="1177184"/>
                    </a:cubicBezTo>
                    <a:cubicBezTo>
                      <a:pt x="317565" y="1141399"/>
                      <a:pt x="289309" y="1115158"/>
                      <a:pt x="255903" y="1101662"/>
                    </a:cubicBezTo>
                    <a:lnTo>
                      <a:pt x="235845" y="1097767"/>
                    </a:lnTo>
                    <a:lnTo>
                      <a:pt x="224848" y="1035536"/>
                    </a:lnTo>
                    <a:lnTo>
                      <a:pt x="240327" y="1025099"/>
                    </a:lnTo>
                    <a:cubicBezTo>
                      <a:pt x="265803" y="999623"/>
                      <a:pt x="281560" y="964428"/>
                      <a:pt x="281560" y="925553"/>
                    </a:cubicBezTo>
                    <a:cubicBezTo>
                      <a:pt x="281560" y="886677"/>
                      <a:pt x="265803" y="851482"/>
                      <a:pt x="240327" y="826006"/>
                    </a:cubicBezTo>
                    <a:lnTo>
                      <a:pt x="224481" y="815323"/>
                    </a:lnTo>
                    <a:lnTo>
                      <a:pt x="227541" y="789995"/>
                    </a:lnTo>
                    <a:lnTo>
                      <a:pt x="234964" y="764976"/>
                    </a:lnTo>
                    <a:lnTo>
                      <a:pt x="252933" y="761161"/>
                    </a:lnTo>
                    <a:cubicBezTo>
                      <a:pt x="286098" y="747083"/>
                      <a:pt x="313892" y="720354"/>
                      <a:pt x="328455" y="684309"/>
                    </a:cubicBezTo>
                    <a:cubicBezTo>
                      <a:pt x="343018" y="648264"/>
                      <a:pt x="341593" y="609729"/>
                      <a:pt x="327515" y="576564"/>
                    </a:cubicBezTo>
                    <a:lnTo>
                      <a:pt x="317239" y="561337"/>
                    </a:lnTo>
                    <a:lnTo>
                      <a:pt x="329280" y="538183"/>
                    </a:lnTo>
                    <a:lnTo>
                      <a:pt x="352241" y="507835"/>
                    </a:lnTo>
                    <a:lnTo>
                      <a:pt x="370635" y="511414"/>
                    </a:lnTo>
                    <a:cubicBezTo>
                      <a:pt x="406664" y="511414"/>
                      <a:pt x="442692" y="497670"/>
                      <a:pt x="470181" y="470180"/>
                    </a:cubicBezTo>
                    <a:cubicBezTo>
                      <a:pt x="497671" y="442691"/>
                      <a:pt x="511415" y="406662"/>
                      <a:pt x="511415" y="370634"/>
                    </a:cubicBezTo>
                    <a:lnTo>
                      <a:pt x="507877" y="352448"/>
                    </a:lnTo>
                    <a:lnTo>
                      <a:pt x="549046" y="322561"/>
                    </a:lnTo>
                    <a:lnTo>
                      <a:pt x="566182" y="333694"/>
                    </a:lnTo>
                    <a:cubicBezTo>
                      <a:pt x="599587" y="347191"/>
                      <a:pt x="638141" y="347943"/>
                      <a:pt x="673926" y="332754"/>
                    </a:cubicBezTo>
                    <a:cubicBezTo>
                      <a:pt x="709711" y="317564"/>
                      <a:pt x="735951" y="289307"/>
                      <a:pt x="749448" y="255902"/>
                    </a:cubicBezTo>
                    <a:lnTo>
                      <a:pt x="752832" y="238472"/>
                    </a:lnTo>
                    <a:lnTo>
                      <a:pt x="785295" y="228396"/>
                    </a:lnTo>
                    <a:lnTo>
                      <a:pt x="815884" y="225313"/>
                    </a:lnTo>
                    <a:lnTo>
                      <a:pt x="826006" y="240327"/>
                    </a:lnTo>
                    <a:cubicBezTo>
                      <a:pt x="851483" y="265803"/>
                      <a:pt x="886678" y="281560"/>
                      <a:pt x="925553" y="281560"/>
                    </a:cubicBezTo>
                    <a:cubicBezTo>
                      <a:pt x="964429" y="281560"/>
                      <a:pt x="999624" y="265803"/>
                      <a:pt x="1025100" y="240327"/>
                    </a:cubicBezTo>
                    <a:close/>
                    <a:moveTo>
                      <a:pt x="618677" y="62349"/>
                    </a:moveTo>
                    <a:cubicBezTo>
                      <a:pt x="673538" y="62278"/>
                      <a:pt x="725723" y="94480"/>
                      <a:pt x="748508" y="148158"/>
                    </a:cubicBezTo>
                    <a:cubicBezTo>
                      <a:pt x="756103" y="166050"/>
                      <a:pt x="759712" y="184635"/>
                      <a:pt x="759735" y="202922"/>
                    </a:cubicBezTo>
                    <a:lnTo>
                      <a:pt x="752832" y="238472"/>
                    </a:lnTo>
                    <a:lnTo>
                      <a:pt x="647753" y="271087"/>
                    </a:lnTo>
                    <a:cubicBezTo>
                      <a:pt x="613867" y="285471"/>
                      <a:pt x="581676" y="302175"/>
                      <a:pt x="551285" y="320935"/>
                    </a:cubicBezTo>
                    <a:lnTo>
                      <a:pt x="549046" y="322561"/>
                    </a:lnTo>
                    <a:lnTo>
                      <a:pt x="520925" y="304291"/>
                    </a:lnTo>
                    <a:cubicBezTo>
                      <a:pt x="507787" y="291571"/>
                      <a:pt x="496925" y="276065"/>
                      <a:pt x="489330" y="258172"/>
                    </a:cubicBezTo>
                    <a:cubicBezTo>
                      <a:pt x="458951" y="186602"/>
                      <a:pt x="492342" y="103956"/>
                      <a:pt x="563912" y="73576"/>
                    </a:cubicBezTo>
                    <a:cubicBezTo>
                      <a:pt x="581805" y="65981"/>
                      <a:pt x="600389" y="62372"/>
                      <a:pt x="618677" y="62349"/>
                    </a:cubicBezTo>
                    <a:close/>
                    <a:moveTo>
                      <a:pt x="1217322" y="57125"/>
                    </a:moveTo>
                    <a:cubicBezTo>
                      <a:pt x="1235607" y="56829"/>
                      <a:pt x="1254252" y="60113"/>
                      <a:pt x="1272274" y="67395"/>
                    </a:cubicBezTo>
                    <a:cubicBezTo>
                      <a:pt x="1344364" y="96521"/>
                      <a:pt x="1379192" y="178572"/>
                      <a:pt x="1350066" y="250661"/>
                    </a:cubicBezTo>
                    <a:cubicBezTo>
                      <a:pt x="1342785" y="268683"/>
                      <a:pt x="1332195" y="284377"/>
                      <a:pt x="1319281" y="297324"/>
                    </a:cubicBezTo>
                    <a:lnTo>
                      <a:pt x="1290355" y="316844"/>
                    </a:lnTo>
                    <a:lnTo>
                      <a:pt x="1223216" y="279869"/>
                    </a:lnTo>
                    <a:cubicBezTo>
                      <a:pt x="1192222" y="265592"/>
                      <a:pt x="1160226" y="253542"/>
                      <a:pt x="1127491" y="243826"/>
                    </a:cubicBezTo>
                    <a:lnTo>
                      <a:pt x="1086079" y="234712"/>
                    </a:lnTo>
                    <a:lnTo>
                      <a:pt x="1078738" y="200139"/>
                    </a:lnTo>
                    <a:cubicBezTo>
                      <a:pt x="1078442" y="181854"/>
                      <a:pt x="1081727" y="163209"/>
                      <a:pt x="1089008" y="145187"/>
                    </a:cubicBezTo>
                    <a:cubicBezTo>
                      <a:pt x="1110853" y="91120"/>
                      <a:pt x="1162467" y="58012"/>
                      <a:pt x="1217322" y="57125"/>
                    </a:cubicBezTo>
                    <a:close/>
                    <a:moveTo>
                      <a:pt x="925553" y="0"/>
                    </a:moveTo>
                    <a:cubicBezTo>
                      <a:pt x="1003304" y="0"/>
                      <a:pt x="1066333" y="63029"/>
                      <a:pt x="1066333" y="140780"/>
                    </a:cubicBezTo>
                    <a:cubicBezTo>
                      <a:pt x="1066333" y="160218"/>
                      <a:pt x="1062394" y="178735"/>
                      <a:pt x="1055270" y="195578"/>
                    </a:cubicBezTo>
                    <a:lnTo>
                      <a:pt x="1036275" y="223752"/>
                    </a:lnTo>
                    <a:lnTo>
                      <a:pt x="1027336" y="221785"/>
                    </a:lnTo>
                    <a:cubicBezTo>
                      <a:pt x="993389" y="216842"/>
                      <a:pt x="958966" y="214340"/>
                      <a:pt x="924332" y="214384"/>
                    </a:cubicBezTo>
                    <a:lnTo>
                      <a:pt x="815884" y="225313"/>
                    </a:lnTo>
                    <a:lnTo>
                      <a:pt x="795836" y="195578"/>
                    </a:lnTo>
                    <a:cubicBezTo>
                      <a:pt x="788712" y="178735"/>
                      <a:pt x="784773" y="160218"/>
                      <a:pt x="784773" y="140780"/>
                    </a:cubicBezTo>
                    <a:cubicBezTo>
                      <a:pt x="784773" y="63029"/>
                      <a:pt x="847802" y="0"/>
                      <a:pt x="925553" y="0"/>
                    </a:cubicBezTo>
                    <a:close/>
                  </a:path>
                </a:pathLst>
              </a:custGeom>
              <a:gradFill>
                <a:gsLst>
                  <a:gs pos="80000">
                    <a:schemeClr val="tx1"/>
                  </a:gs>
                  <a:gs pos="41000">
                    <a:schemeClr val="bg1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/>
              </a:p>
            </p:txBody>
          </p:sp>
          <p:grpSp>
            <p:nvGrpSpPr>
              <p:cNvPr id="863" name="Group 862">
                <a:extLst>
                  <a:ext uri="{FF2B5EF4-FFF2-40B4-BE49-F238E27FC236}">
                    <a16:creationId xmlns:a16="http://schemas.microsoft.com/office/drawing/2014/main" id="{B5418579-4C97-4042-B9F8-C9EE808ADB23}"/>
                  </a:ext>
                </a:extLst>
              </p:cNvPr>
              <p:cNvGrpSpPr/>
              <p:nvPr/>
            </p:nvGrpSpPr>
            <p:grpSpPr>
              <a:xfrm rot="1970816">
                <a:off x="2327719" y="4110771"/>
                <a:ext cx="142243" cy="272637"/>
                <a:chOff x="7248512" y="2166931"/>
                <a:chExt cx="839787" cy="1609722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864" name="Freeform 7">
                  <a:extLst>
                    <a:ext uri="{FF2B5EF4-FFF2-40B4-BE49-F238E27FC236}">
                      <a16:creationId xmlns:a16="http://schemas.microsoft.com/office/drawing/2014/main" id="{1041F6D8-1F05-483A-AFD9-60A754E0C3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5" name="Freeform 8">
                  <a:extLst>
                    <a:ext uri="{FF2B5EF4-FFF2-40B4-BE49-F238E27FC236}">
                      <a16:creationId xmlns:a16="http://schemas.microsoft.com/office/drawing/2014/main" id="{58CCAF4B-A6A7-43AB-A045-89045D8195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784466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5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5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6" name="Freeform 9">
                  <a:extLst>
                    <a:ext uri="{FF2B5EF4-FFF2-40B4-BE49-F238E27FC236}">
                      <a16:creationId xmlns:a16="http://schemas.microsoft.com/office/drawing/2014/main" id="{FC3D8B16-75AD-4A09-BF5A-D21C2A05D6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6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6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7" name="Freeform 10">
                  <a:extLst>
                    <a:ext uri="{FF2B5EF4-FFF2-40B4-BE49-F238E27FC236}">
                      <a16:creationId xmlns:a16="http://schemas.microsoft.com/office/drawing/2014/main" id="{12704DB3-6C08-4696-95E3-085D8048C8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578091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8" name="Freeform 11">
                  <a:extLst>
                    <a:ext uri="{FF2B5EF4-FFF2-40B4-BE49-F238E27FC236}">
                      <a16:creationId xmlns:a16="http://schemas.microsoft.com/office/drawing/2014/main" id="{A8729770-7F21-425A-8E55-97C02E592B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578090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5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9" name="Freeform 12">
                  <a:extLst>
                    <a:ext uri="{FF2B5EF4-FFF2-40B4-BE49-F238E27FC236}">
                      <a16:creationId xmlns:a16="http://schemas.microsoft.com/office/drawing/2014/main" id="{D2A22BAB-A342-40C2-9889-8213FAF260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6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0" name="Freeform 13">
                  <a:extLst>
                    <a:ext uri="{FF2B5EF4-FFF2-40B4-BE49-F238E27FC236}">
                      <a16:creationId xmlns:a16="http://schemas.microsoft.com/office/drawing/2014/main" id="{ECA4BD1D-AF18-4169-B41E-EBACE95967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578091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1" name="Freeform 14">
                  <a:extLst>
                    <a:ext uri="{FF2B5EF4-FFF2-40B4-BE49-F238E27FC236}">
                      <a16:creationId xmlns:a16="http://schemas.microsoft.com/office/drawing/2014/main" id="{12A6876C-D4C7-448B-A738-D6ACA5C233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2" name="Freeform 15">
                  <a:extLst>
                    <a:ext uri="{FF2B5EF4-FFF2-40B4-BE49-F238E27FC236}">
                      <a16:creationId xmlns:a16="http://schemas.microsoft.com/office/drawing/2014/main" id="{596D38D5-4BBC-4233-8061-BEC2780B9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3" name="Freeform 16">
                  <a:extLst>
                    <a:ext uri="{FF2B5EF4-FFF2-40B4-BE49-F238E27FC236}">
                      <a16:creationId xmlns:a16="http://schemas.microsoft.com/office/drawing/2014/main" id="{693DBBD9-B7EA-4887-BB80-8FA85A586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37171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4" name="Freeform 17">
                  <a:extLst>
                    <a:ext uri="{FF2B5EF4-FFF2-40B4-BE49-F238E27FC236}">
                      <a16:creationId xmlns:a16="http://schemas.microsoft.com/office/drawing/2014/main" id="{B650214D-C506-42B2-8B66-3C31A28890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6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6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5" name="Freeform 18">
                  <a:extLst>
                    <a:ext uri="{FF2B5EF4-FFF2-40B4-BE49-F238E27FC236}">
                      <a16:creationId xmlns:a16="http://schemas.microsoft.com/office/drawing/2014/main" id="{FFA19C4C-6620-426F-B061-B4F2DD941B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371716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6" name="Freeform 19">
                  <a:extLst>
                    <a:ext uri="{FF2B5EF4-FFF2-40B4-BE49-F238E27FC236}">
                      <a16:creationId xmlns:a16="http://schemas.microsoft.com/office/drawing/2014/main" id="{2DA6F8C0-C940-4EE6-B657-029E7FC621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371716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7" name="Freeform 20">
                  <a:extLst>
                    <a:ext uri="{FF2B5EF4-FFF2-40B4-BE49-F238E27FC236}">
                      <a16:creationId xmlns:a16="http://schemas.microsoft.com/office/drawing/2014/main" id="{B1602BFA-BC6E-4BCA-A89F-466007D8DC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6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5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8" name="Freeform 21">
                  <a:extLst>
                    <a:ext uri="{FF2B5EF4-FFF2-40B4-BE49-F238E27FC236}">
                      <a16:creationId xmlns:a16="http://schemas.microsoft.com/office/drawing/2014/main" id="{A6E6CB0C-83B3-498B-B730-BA68A8E9E7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4" y="2270117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4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9" name="Freeform 22">
                  <a:extLst>
                    <a:ext uri="{FF2B5EF4-FFF2-40B4-BE49-F238E27FC236}">
                      <a16:creationId xmlns:a16="http://schemas.microsoft.com/office/drawing/2014/main" id="{3E9E9323-612B-45F5-905F-667208E7BE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5" y="2270117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6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0" name="Freeform 23">
                  <a:extLst>
                    <a:ext uri="{FF2B5EF4-FFF2-40B4-BE49-F238E27FC236}">
                      <a16:creationId xmlns:a16="http://schemas.microsoft.com/office/drawing/2014/main" id="{75F073C7-77A0-4D4D-9D87-EC2CC040EA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9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1" name="Freeform 24">
                  <a:extLst>
                    <a:ext uri="{FF2B5EF4-FFF2-40B4-BE49-F238E27FC236}">
                      <a16:creationId xmlns:a16="http://schemas.microsoft.com/office/drawing/2014/main" id="{38FE98F2-6B78-41E6-959B-42A6D1D9C3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220905"/>
                  <a:ext cx="92075" cy="74613"/>
                </a:xfrm>
                <a:custGeom>
                  <a:avLst/>
                  <a:gdLst>
                    <a:gd name="T0" fmla="*/ 0 w 47"/>
                    <a:gd name="T1" fmla="*/ 21 h 38"/>
                    <a:gd name="T2" fmla="*/ 28 w 47"/>
                    <a:gd name="T3" fmla="*/ 38 h 38"/>
                    <a:gd name="T4" fmla="*/ 47 w 47"/>
                    <a:gd name="T5" fmla="*/ 27 h 38"/>
                    <a:gd name="T6" fmla="*/ 0 w 47"/>
                    <a:gd name="T7" fmla="*/ 0 h 38"/>
                    <a:gd name="T8" fmla="*/ 0 w 47"/>
                    <a:gd name="T9" fmla="*/ 21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38">
                      <a:moveTo>
                        <a:pt x="0" y="21"/>
                      </a:moveTo>
                      <a:cubicBezTo>
                        <a:pt x="28" y="38"/>
                        <a:pt x="28" y="38"/>
                        <a:pt x="28" y="38"/>
                      </a:cubicBezTo>
                      <a:cubicBezTo>
                        <a:pt x="47" y="27"/>
                        <a:pt x="47" y="27"/>
                        <a:pt x="47" y="27"/>
                      </a:cubicBezTo>
                      <a:cubicBezTo>
                        <a:pt x="33" y="16"/>
                        <a:pt x="16" y="7"/>
                        <a:pt x="0" y="0"/>
                      </a:cubicBezTo>
                      <a:lnTo>
                        <a:pt x="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2" name="Freeform 25">
                  <a:extLst>
                    <a:ext uri="{FF2B5EF4-FFF2-40B4-BE49-F238E27FC236}">
                      <a16:creationId xmlns:a16="http://schemas.microsoft.com/office/drawing/2014/main" id="{4C102473-7B51-4DF3-9852-E17DB28B70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10479" y="2181218"/>
                  <a:ext cx="28576" cy="11112"/>
                </a:xfrm>
                <a:custGeom>
                  <a:avLst/>
                  <a:gdLst>
                    <a:gd name="T0" fmla="*/ 10 w 15"/>
                    <a:gd name="T1" fmla="*/ 6 h 6"/>
                    <a:gd name="T2" fmla="*/ 15 w 15"/>
                    <a:gd name="T3" fmla="*/ 3 h 6"/>
                    <a:gd name="T4" fmla="*/ 0 w 15"/>
                    <a:gd name="T5" fmla="*/ 0 h 6"/>
                    <a:gd name="T6" fmla="*/ 10 w 15"/>
                    <a:gd name="T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6">
                      <a:moveTo>
                        <a:pt x="10" y="6"/>
                      </a:moveTo>
                      <a:cubicBezTo>
                        <a:pt x="15" y="3"/>
                        <a:pt x="15" y="3"/>
                        <a:pt x="15" y="3"/>
                      </a:cubicBezTo>
                      <a:cubicBezTo>
                        <a:pt x="10" y="2"/>
                        <a:pt x="5" y="1"/>
                        <a:pt x="0" y="0"/>
                      </a:cubicBezTo>
                      <a:lnTo>
                        <a:pt x="10" y="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3" name="Freeform 26">
                  <a:extLst>
                    <a:ext uri="{FF2B5EF4-FFF2-40B4-BE49-F238E27FC236}">
                      <a16:creationId xmlns:a16="http://schemas.microsoft.com/office/drawing/2014/main" id="{DB49B389-834E-48AC-9B89-6EE675BF8B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187567"/>
                  <a:ext cx="112713" cy="107950"/>
                </a:xfrm>
                <a:custGeom>
                  <a:avLst/>
                  <a:gdLst>
                    <a:gd name="T0" fmla="*/ 29 w 58"/>
                    <a:gd name="T1" fmla="*/ 55 h 55"/>
                    <a:gd name="T2" fmla="*/ 58 w 58"/>
                    <a:gd name="T3" fmla="*/ 38 h 55"/>
                    <a:gd name="T4" fmla="*/ 58 w 58"/>
                    <a:gd name="T5" fmla="*/ 16 h 55"/>
                    <a:gd name="T6" fmla="*/ 9 w 58"/>
                    <a:gd name="T7" fmla="*/ 0 h 55"/>
                    <a:gd name="T8" fmla="*/ 0 w 58"/>
                    <a:gd name="T9" fmla="*/ 5 h 55"/>
                    <a:gd name="T10" fmla="*/ 0 w 58"/>
                    <a:gd name="T11" fmla="*/ 38 h 55"/>
                    <a:gd name="T12" fmla="*/ 29 w 58"/>
                    <a:gd name="T13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55">
                      <a:moveTo>
                        <a:pt x="29" y="55"/>
                      </a:moveTo>
                      <a:cubicBezTo>
                        <a:pt x="58" y="38"/>
                        <a:pt x="58" y="38"/>
                        <a:pt x="58" y="3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42" y="9"/>
                        <a:pt x="25" y="4"/>
                        <a:pt x="9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38"/>
                        <a:pt x="0" y="38"/>
                        <a:pt x="0" y="38"/>
                      </a:cubicBezTo>
                      <a:lnTo>
                        <a:pt x="29" y="55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4" name="Freeform 27">
                  <a:extLst>
                    <a:ext uri="{FF2B5EF4-FFF2-40B4-BE49-F238E27FC236}">
                      <a16:creationId xmlns:a16="http://schemas.microsoft.com/office/drawing/2014/main" id="{9BB03DA4-973F-440D-A2DE-09FF7B7570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69192" y="2166931"/>
                  <a:ext cx="77788" cy="25399"/>
                </a:xfrm>
                <a:custGeom>
                  <a:avLst/>
                  <a:gdLst>
                    <a:gd name="T0" fmla="*/ 22 w 40"/>
                    <a:gd name="T1" fmla="*/ 13 h 13"/>
                    <a:gd name="T2" fmla="*/ 40 w 40"/>
                    <a:gd name="T3" fmla="*/ 2 h 13"/>
                    <a:gd name="T4" fmla="*/ 0 w 40"/>
                    <a:gd name="T5" fmla="*/ 0 h 13"/>
                    <a:gd name="T6" fmla="*/ 22 w 40"/>
                    <a:gd name="T7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13">
                      <a:moveTo>
                        <a:pt x="22" y="13"/>
                      </a:moveTo>
                      <a:cubicBezTo>
                        <a:pt x="40" y="2"/>
                        <a:pt x="40" y="2"/>
                        <a:pt x="40" y="2"/>
                      </a:cubicBezTo>
                      <a:cubicBezTo>
                        <a:pt x="26" y="1"/>
                        <a:pt x="12" y="0"/>
                        <a:pt x="0" y="0"/>
                      </a:cubicBezTo>
                      <a:lnTo>
                        <a:pt x="22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5" name="Freeform 28">
                  <a:extLst>
                    <a:ext uri="{FF2B5EF4-FFF2-40B4-BE49-F238E27FC236}">
                      <a16:creationId xmlns:a16="http://schemas.microsoft.com/office/drawing/2014/main" id="{4207C92E-F9AF-4BBE-AF8F-A200C8A60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173279"/>
                  <a:ext cx="111125" cy="122238"/>
                </a:xfrm>
                <a:custGeom>
                  <a:avLst/>
                  <a:gdLst>
                    <a:gd name="T0" fmla="*/ 0 w 57"/>
                    <a:gd name="T1" fmla="*/ 13 h 63"/>
                    <a:gd name="T2" fmla="*/ 0 w 57"/>
                    <a:gd name="T3" fmla="*/ 46 h 63"/>
                    <a:gd name="T4" fmla="*/ 29 w 57"/>
                    <a:gd name="T5" fmla="*/ 63 h 63"/>
                    <a:gd name="T6" fmla="*/ 57 w 57"/>
                    <a:gd name="T7" fmla="*/ 46 h 63"/>
                    <a:gd name="T8" fmla="*/ 57 w 57"/>
                    <a:gd name="T9" fmla="*/ 13 h 63"/>
                    <a:gd name="T10" fmla="*/ 38 w 57"/>
                    <a:gd name="T11" fmla="*/ 2 h 63"/>
                    <a:gd name="T12" fmla="*/ 23 w 57"/>
                    <a:gd name="T13" fmla="*/ 0 h 63"/>
                    <a:gd name="T14" fmla="*/ 0 w 57"/>
                    <a:gd name="T15" fmla="*/ 1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3">
                      <a:moveTo>
                        <a:pt x="0" y="13"/>
                      </a:moveTo>
                      <a:cubicBezTo>
                        <a:pt x="0" y="46"/>
                        <a:pt x="0" y="46"/>
                        <a:pt x="0" y="46"/>
                      </a:cubicBezTo>
                      <a:cubicBezTo>
                        <a:pt x="29" y="63"/>
                        <a:pt x="29" y="63"/>
                        <a:pt x="29" y="63"/>
                      </a:cubicBezTo>
                      <a:cubicBezTo>
                        <a:pt x="57" y="46"/>
                        <a:pt x="57" y="46"/>
                        <a:pt x="57" y="46"/>
                      </a:cubicBezTo>
                      <a:cubicBezTo>
                        <a:pt x="57" y="13"/>
                        <a:pt x="57" y="13"/>
                        <a:pt x="57" y="13"/>
                      </a:cubicBezTo>
                      <a:cubicBezTo>
                        <a:pt x="38" y="2"/>
                        <a:pt x="38" y="2"/>
                        <a:pt x="38" y="2"/>
                      </a:cubicBezTo>
                      <a:cubicBezTo>
                        <a:pt x="33" y="1"/>
                        <a:pt x="28" y="1"/>
                        <a:pt x="23" y="0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6" name="Freeform 29">
                  <a:extLst>
                    <a:ext uri="{FF2B5EF4-FFF2-40B4-BE49-F238E27FC236}">
                      <a16:creationId xmlns:a16="http://schemas.microsoft.com/office/drawing/2014/main" id="{235AFE27-4C8A-4FC8-A34B-F1A9BC5B01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66004" y="2168517"/>
                  <a:ext cx="66675" cy="23813"/>
                </a:xfrm>
                <a:custGeom>
                  <a:avLst/>
                  <a:gdLst>
                    <a:gd name="T0" fmla="*/ 13 w 34"/>
                    <a:gd name="T1" fmla="*/ 12 h 12"/>
                    <a:gd name="T2" fmla="*/ 34 w 34"/>
                    <a:gd name="T3" fmla="*/ 0 h 12"/>
                    <a:gd name="T4" fmla="*/ 0 w 34"/>
                    <a:gd name="T5" fmla="*/ 4 h 12"/>
                    <a:gd name="T6" fmla="*/ 13 w 34"/>
                    <a:gd name="T7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4" h="12">
                      <a:moveTo>
                        <a:pt x="13" y="12"/>
                      </a:move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9" y="0"/>
                        <a:pt x="7" y="2"/>
                        <a:pt x="0" y="4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7" name="Freeform 30">
                  <a:extLst>
                    <a:ext uri="{FF2B5EF4-FFF2-40B4-BE49-F238E27FC236}">
                      <a16:creationId xmlns:a16="http://schemas.microsoft.com/office/drawing/2014/main" id="{3F7489F1-C500-4A6D-9CD4-9C1E3BCA7A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3" y="2166931"/>
                  <a:ext cx="109538" cy="128588"/>
                </a:xfrm>
                <a:custGeom>
                  <a:avLst/>
                  <a:gdLst>
                    <a:gd name="T0" fmla="*/ 0 w 57"/>
                    <a:gd name="T1" fmla="*/ 16 h 66"/>
                    <a:gd name="T2" fmla="*/ 0 w 57"/>
                    <a:gd name="T3" fmla="*/ 49 h 66"/>
                    <a:gd name="T4" fmla="*/ 28 w 57"/>
                    <a:gd name="T5" fmla="*/ 66 h 66"/>
                    <a:gd name="T6" fmla="*/ 57 w 57"/>
                    <a:gd name="T7" fmla="*/ 49 h 66"/>
                    <a:gd name="T8" fmla="*/ 57 w 57"/>
                    <a:gd name="T9" fmla="*/ 16 h 66"/>
                    <a:gd name="T10" fmla="*/ 29 w 57"/>
                    <a:gd name="T11" fmla="*/ 0 h 66"/>
                    <a:gd name="T12" fmla="*/ 27 w 57"/>
                    <a:gd name="T13" fmla="*/ 0 h 66"/>
                    <a:gd name="T14" fmla="*/ 0 w 57"/>
                    <a:gd name="T15" fmla="*/ 16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6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57" y="49"/>
                        <a:pt x="57" y="49"/>
                        <a:pt x="57" y="49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0"/>
                        <a:pt x="28" y="0"/>
                        <a:pt x="27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8" name="Freeform 31">
                  <a:extLst>
                    <a:ext uri="{FF2B5EF4-FFF2-40B4-BE49-F238E27FC236}">
                      <a16:creationId xmlns:a16="http://schemas.microsoft.com/office/drawing/2014/main" id="{BEDB77BE-E6BD-487D-9861-896458D9AF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5" y="2181219"/>
                  <a:ext cx="111125" cy="114299"/>
                </a:xfrm>
                <a:custGeom>
                  <a:avLst/>
                  <a:gdLst>
                    <a:gd name="T0" fmla="*/ 0 w 57"/>
                    <a:gd name="T1" fmla="*/ 37 h 59"/>
                    <a:gd name="T2" fmla="*/ 0 w 57"/>
                    <a:gd name="T3" fmla="*/ 42 h 59"/>
                    <a:gd name="T4" fmla="*/ 29 w 57"/>
                    <a:gd name="T5" fmla="*/ 59 h 59"/>
                    <a:gd name="T6" fmla="*/ 57 w 57"/>
                    <a:gd name="T7" fmla="*/ 42 h 59"/>
                    <a:gd name="T8" fmla="*/ 57 w 57"/>
                    <a:gd name="T9" fmla="*/ 9 h 59"/>
                    <a:gd name="T10" fmla="*/ 41 w 57"/>
                    <a:gd name="T11" fmla="*/ 0 h 59"/>
                    <a:gd name="T12" fmla="*/ 40 w 57"/>
                    <a:gd name="T13" fmla="*/ 0 h 59"/>
                    <a:gd name="T14" fmla="*/ 0 w 57"/>
                    <a:gd name="T15" fmla="*/ 37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59">
                      <a:moveTo>
                        <a:pt x="0" y="37"/>
                      </a:moveTo>
                      <a:cubicBezTo>
                        <a:pt x="0" y="42"/>
                        <a:pt x="0" y="42"/>
                        <a:pt x="0" y="42"/>
                      </a:cubicBezTo>
                      <a:cubicBezTo>
                        <a:pt x="29" y="59"/>
                        <a:pt x="29" y="59"/>
                        <a:pt x="29" y="59"/>
                      </a:cubicBezTo>
                      <a:cubicBezTo>
                        <a:pt x="57" y="42"/>
                        <a:pt x="57" y="42"/>
                        <a:pt x="57" y="42"/>
                      </a:cubicBezTo>
                      <a:cubicBezTo>
                        <a:pt x="57" y="9"/>
                        <a:pt x="57" y="9"/>
                        <a:pt x="57" y="9"/>
                      </a:cubicBezTo>
                      <a:cubicBezTo>
                        <a:pt x="41" y="0"/>
                        <a:pt x="41" y="0"/>
                        <a:pt x="41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27" y="7"/>
                        <a:pt x="13" y="21"/>
                        <a:pt x="0" y="37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9" name="Freeform 32">
                  <a:extLst>
                    <a:ext uri="{FF2B5EF4-FFF2-40B4-BE49-F238E27FC236}">
                      <a16:creationId xmlns:a16="http://schemas.microsoft.com/office/drawing/2014/main" id="{6416D653-6336-485A-91F8-7F33E237EC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36" y="2484431"/>
                  <a:ext cx="55563" cy="119062"/>
                </a:xfrm>
                <a:custGeom>
                  <a:avLst/>
                  <a:gdLst>
                    <a:gd name="T0" fmla="*/ 0 w 29"/>
                    <a:gd name="T1" fmla="*/ 12 h 61"/>
                    <a:gd name="T2" fmla="*/ 0 w 29"/>
                    <a:gd name="T3" fmla="*/ 45 h 61"/>
                    <a:gd name="T4" fmla="*/ 28 w 29"/>
                    <a:gd name="T5" fmla="*/ 61 h 61"/>
                    <a:gd name="T6" fmla="*/ 29 w 29"/>
                    <a:gd name="T7" fmla="*/ 61 h 61"/>
                    <a:gd name="T8" fmla="*/ 19 w 29"/>
                    <a:gd name="T9" fmla="*/ 0 h 61"/>
                    <a:gd name="T10" fmla="*/ 0 w 29"/>
                    <a:gd name="T11" fmla="*/ 12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" h="61">
                      <a:moveTo>
                        <a:pt x="0" y="12"/>
                      </a:moveTo>
                      <a:cubicBezTo>
                        <a:pt x="0" y="45"/>
                        <a:pt x="0" y="45"/>
                        <a:pt x="0" y="45"/>
                      </a:cubicBezTo>
                      <a:cubicBezTo>
                        <a:pt x="28" y="61"/>
                        <a:pt x="28" y="61"/>
                        <a:pt x="28" y="61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28" y="42"/>
                        <a:pt x="25" y="22"/>
                        <a:pt x="19" y="0"/>
                      </a:cubicBez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0" name="Freeform 33">
                  <a:extLst>
                    <a:ext uri="{FF2B5EF4-FFF2-40B4-BE49-F238E27FC236}">
                      <a16:creationId xmlns:a16="http://schemas.microsoft.com/office/drawing/2014/main" id="{497F75BC-1B9F-4CF6-B410-A1D5763CC5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40" y="2682869"/>
                  <a:ext cx="53975" cy="114299"/>
                </a:xfrm>
                <a:custGeom>
                  <a:avLst/>
                  <a:gdLst>
                    <a:gd name="T0" fmla="*/ 0 w 28"/>
                    <a:gd name="T1" fmla="*/ 16 h 59"/>
                    <a:gd name="T2" fmla="*/ 0 w 28"/>
                    <a:gd name="T3" fmla="*/ 49 h 59"/>
                    <a:gd name="T4" fmla="*/ 17 w 28"/>
                    <a:gd name="T5" fmla="*/ 59 h 59"/>
                    <a:gd name="T6" fmla="*/ 28 w 28"/>
                    <a:gd name="T7" fmla="*/ 0 h 59"/>
                    <a:gd name="T8" fmla="*/ 0 w 28"/>
                    <a:gd name="T9" fmla="*/ 1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59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7" y="59"/>
                        <a:pt x="17" y="59"/>
                        <a:pt x="17" y="59"/>
                      </a:cubicBezTo>
                      <a:cubicBezTo>
                        <a:pt x="22" y="40"/>
                        <a:pt x="26" y="20"/>
                        <a:pt x="28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1" name="Freeform 34">
                  <a:extLst>
                    <a:ext uri="{FF2B5EF4-FFF2-40B4-BE49-F238E27FC236}">
                      <a16:creationId xmlns:a16="http://schemas.microsoft.com/office/drawing/2014/main" id="{4EFF3598-24A2-4693-9F7C-A14656F809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279644"/>
                  <a:ext cx="112713" cy="117474"/>
                </a:xfrm>
                <a:custGeom>
                  <a:avLst/>
                  <a:gdLst>
                    <a:gd name="T0" fmla="*/ 20 w 58"/>
                    <a:gd name="T1" fmla="*/ 0 h 61"/>
                    <a:gd name="T2" fmla="*/ 0 w 58"/>
                    <a:gd name="T3" fmla="*/ 11 h 61"/>
                    <a:gd name="T4" fmla="*/ 0 w 58"/>
                    <a:gd name="T5" fmla="*/ 44 h 61"/>
                    <a:gd name="T6" fmla="*/ 29 w 58"/>
                    <a:gd name="T7" fmla="*/ 61 h 61"/>
                    <a:gd name="T8" fmla="*/ 58 w 58"/>
                    <a:gd name="T9" fmla="*/ 44 h 61"/>
                    <a:gd name="T10" fmla="*/ 58 w 58"/>
                    <a:gd name="T11" fmla="*/ 42 h 61"/>
                    <a:gd name="T12" fmla="*/ 20 w 58"/>
                    <a:gd name="T13" fmla="*/ 0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1">
                      <a:moveTo>
                        <a:pt x="20" y="0"/>
                      </a:move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0" y="44"/>
                        <a:pt x="0" y="44"/>
                        <a:pt x="0" y="44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58" y="44"/>
                        <a:pt x="58" y="44"/>
                        <a:pt x="58" y="44"/>
                      </a:cubicBezTo>
                      <a:cubicBezTo>
                        <a:pt x="58" y="42"/>
                        <a:pt x="58" y="42"/>
                        <a:pt x="58" y="42"/>
                      </a:cubicBezTo>
                      <a:cubicBezTo>
                        <a:pt x="48" y="25"/>
                        <a:pt x="35" y="11"/>
                        <a:pt x="20" y="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2" name="Freeform 35">
                  <a:extLst>
                    <a:ext uri="{FF2B5EF4-FFF2-40B4-BE49-F238E27FC236}">
                      <a16:creationId xmlns:a16="http://schemas.microsoft.com/office/drawing/2014/main" id="{0006D775-B35B-4E6E-AC8C-BDF3E8D09D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2371718"/>
                  <a:ext cx="95249" cy="128588"/>
                </a:xfrm>
                <a:custGeom>
                  <a:avLst/>
                  <a:gdLst>
                    <a:gd name="T0" fmla="*/ 0 w 49"/>
                    <a:gd name="T1" fmla="*/ 17 h 66"/>
                    <a:gd name="T2" fmla="*/ 0 w 49"/>
                    <a:gd name="T3" fmla="*/ 50 h 66"/>
                    <a:gd name="T4" fmla="*/ 29 w 49"/>
                    <a:gd name="T5" fmla="*/ 66 h 66"/>
                    <a:gd name="T6" fmla="*/ 49 w 49"/>
                    <a:gd name="T7" fmla="*/ 54 h 66"/>
                    <a:gd name="T8" fmla="*/ 39 w 49"/>
                    <a:gd name="T9" fmla="*/ 21 h 66"/>
                    <a:gd name="T10" fmla="*/ 31 w 49"/>
                    <a:gd name="T11" fmla="*/ 1 h 66"/>
                    <a:gd name="T12" fmla="*/ 29 w 49"/>
                    <a:gd name="T13" fmla="*/ 0 h 66"/>
                    <a:gd name="T14" fmla="*/ 0 w 49"/>
                    <a:gd name="T15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9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49" y="54"/>
                        <a:pt x="49" y="54"/>
                        <a:pt x="49" y="54"/>
                      </a:cubicBezTo>
                      <a:cubicBezTo>
                        <a:pt x="47" y="44"/>
                        <a:pt x="43" y="33"/>
                        <a:pt x="39" y="21"/>
                      </a:cubicBezTo>
                      <a:cubicBezTo>
                        <a:pt x="37" y="14"/>
                        <a:pt x="34" y="7"/>
                        <a:pt x="31" y="1"/>
                      </a:cubicBezTo>
                      <a:cubicBezTo>
                        <a:pt x="29" y="0"/>
                        <a:pt x="29" y="0"/>
                        <a:pt x="29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3" name="Freeform 36">
                  <a:extLst>
                    <a:ext uri="{FF2B5EF4-FFF2-40B4-BE49-F238E27FC236}">
                      <a16:creationId xmlns:a16="http://schemas.microsoft.com/office/drawing/2014/main" id="{A9CB602F-48DE-4C78-BC39-D6670652ED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887656"/>
                  <a:ext cx="112713" cy="127000"/>
                </a:xfrm>
                <a:custGeom>
                  <a:avLst/>
                  <a:gdLst>
                    <a:gd name="T0" fmla="*/ 29 w 58"/>
                    <a:gd name="T1" fmla="*/ 0 h 66"/>
                    <a:gd name="T2" fmla="*/ 0 w 58"/>
                    <a:gd name="T3" fmla="*/ 16 h 66"/>
                    <a:gd name="T4" fmla="*/ 0 w 58"/>
                    <a:gd name="T5" fmla="*/ 49 h 66"/>
                    <a:gd name="T6" fmla="*/ 29 w 58"/>
                    <a:gd name="T7" fmla="*/ 66 h 66"/>
                    <a:gd name="T8" fmla="*/ 50 w 58"/>
                    <a:gd name="T9" fmla="*/ 54 h 66"/>
                    <a:gd name="T10" fmla="*/ 58 w 58"/>
                    <a:gd name="T11" fmla="*/ 28 h 66"/>
                    <a:gd name="T12" fmla="*/ 58 w 58"/>
                    <a:gd name="T13" fmla="*/ 16 h 66"/>
                    <a:gd name="T14" fmla="*/ 29 w 58"/>
                    <a:gd name="T15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0" y="54"/>
                        <a:pt x="50" y="54"/>
                        <a:pt x="50" y="54"/>
                      </a:cubicBezTo>
                      <a:cubicBezTo>
                        <a:pt x="53" y="45"/>
                        <a:pt x="55" y="36"/>
                        <a:pt x="58" y="2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4" name="Freeform 37">
                  <a:extLst>
                    <a:ext uri="{FF2B5EF4-FFF2-40B4-BE49-F238E27FC236}">
                      <a16:creationId xmlns:a16="http://schemas.microsoft.com/office/drawing/2014/main" id="{F50D1296-F8CA-4ECF-8DA8-DF14965812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784467"/>
                  <a:ext cx="90488" cy="128588"/>
                </a:xfrm>
                <a:custGeom>
                  <a:avLst/>
                  <a:gdLst>
                    <a:gd name="T0" fmla="*/ 29 w 47"/>
                    <a:gd name="T1" fmla="*/ 0 h 66"/>
                    <a:gd name="T2" fmla="*/ 0 w 47"/>
                    <a:gd name="T3" fmla="*/ 16 h 66"/>
                    <a:gd name="T4" fmla="*/ 0 w 47"/>
                    <a:gd name="T5" fmla="*/ 49 h 66"/>
                    <a:gd name="T6" fmla="*/ 29 w 47"/>
                    <a:gd name="T7" fmla="*/ 66 h 66"/>
                    <a:gd name="T8" fmla="*/ 32 w 47"/>
                    <a:gd name="T9" fmla="*/ 64 h 66"/>
                    <a:gd name="T10" fmla="*/ 47 w 47"/>
                    <a:gd name="T11" fmla="*/ 10 h 66"/>
                    <a:gd name="T12" fmla="*/ 29 w 47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2" y="64"/>
                        <a:pt x="32" y="64"/>
                        <a:pt x="32" y="64"/>
                      </a:cubicBezTo>
                      <a:cubicBezTo>
                        <a:pt x="37" y="45"/>
                        <a:pt x="43" y="28"/>
                        <a:pt x="47" y="10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5" name="Freeform 38">
                  <a:extLst>
                    <a:ext uri="{FF2B5EF4-FFF2-40B4-BE49-F238E27FC236}">
                      <a16:creationId xmlns:a16="http://schemas.microsoft.com/office/drawing/2014/main" id="{884B2954-32ED-4AEB-905C-F70FC92D5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9" y="3092442"/>
                  <a:ext cx="69850" cy="122238"/>
                </a:xfrm>
                <a:custGeom>
                  <a:avLst/>
                  <a:gdLst>
                    <a:gd name="T0" fmla="*/ 29 w 36"/>
                    <a:gd name="T1" fmla="*/ 0 h 63"/>
                    <a:gd name="T2" fmla="*/ 0 w 36"/>
                    <a:gd name="T3" fmla="*/ 17 h 63"/>
                    <a:gd name="T4" fmla="*/ 0 w 36"/>
                    <a:gd name="T5" fmla="*/ 50 h 63"/>
                    <a:gd name="T6" fmla="*/ 23 w 36"/>
                    <a:gd name="T7" fmla="*/ 63 h 63"/>
                    <a:gd name="T8" fmla="*/ 36 w 36"/>
                    <a:gd name="T9" fmla="*/ 4 h 63"/>
                    <a:gd name="T10" fmla="*/ 29 w 36"/>
                    <a:gd name="T11" fmla="*/ 0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63">
                      <a:moveTo>
                        <a:pt x="29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3" y="63"/>
                        <a:pt x="23" y="63"/>
                        <a:pt x="23" y="63"/>
                      </a:cubicBezTo>
                      <a:cubicBezTo>
                        <a:pt x="27" y="43"/>
                        <a:pt x="31" y="23"/>
                        <a:pt x="36" y="4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6" name="Freeform 39">
                  <a:extLst>
                    <a:ext uri="{FF2B5EF4-FFF2-40B4-BE49-F238E27FC236}">
                      <a16:creationId xmlns:a16="http://schemas.microsoft.com/office/drawing/2014/main" id="{3FC695A7-3DC1-4D2A-9295-2806FA8173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3001955"/>
                  <a:ext cx="33338" cy="90488"/>
                </a:xfrm>
                <a:custGeom>
                  <a:avLst/>
                  <a:gdLst>
                    <a:gd name="T0" fmla="*/ 0 w 17"/>
                    <a:gd name="T1" fmla="*/ 10 h 47"/>
                    <a:gd name="T2" fmla="*/ 0 w 17"/>
                    <a:gd name="T3" fmla="*/ 43 h 47"/>
                    <a:gd name="T4" fmla="*/ 5 w 17"/>
                    <a:gd name="T5" fmla="*/ 47 h 47"/>
                    <a:gd name="T6" fmla="*/ 9 w 17"/>
                    <a:gd name="T7" fmla="*/ 33 h 47"/>
                    <a:gd name="T8" fmla="*/ 17 w 17"/>
                    <a:gd name="T9" fmla="*/ 0 h 47"/>
                    <a:gd name="T10" fmla="*/ 0 w 17"/>
                    <a:gd name="T11" fmla="*/ 10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47">
                      <a:moveTo>
                        <a:pt x="0" y="10"/>
                      </a:move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7"/>
                        <a:pt x="5" y="47"/>
                        <a:pt x="5" y="47"/>
                      </a:cubicBezTo>
                      <a:cubicBezTo>
                        <a:pt x="7" y="42"/>
                        <a:pt x="8" y="38"/>
                        <a:pt x="9" y="33"/>
                      </a:cubicBezTo>
                      <a:cubicBezTo>
                        <a:pt x="12" y="22"/>
                        <a:pt x="14" y="11"/>
                        <a:pt x="17" y="0"/>
                      </a:cubicBez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7" name="Freeform 40">
                  <a:extLst>
                    <a:ext uri="{FF2B5EF4-FFF2-40B4-BE49-F238E27FC236}">
                      <a16:creationId xmlns:a16="http://schemas.microsoft.com/office/drawing/2014/main" id="{19BAD136-BC6D-4B14-974C-D44E98C67E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3314691"/>
                  <a:ext cx="26987" cy="85725"/>
                </a:xfrm>
                <a:custGeom>
                  <a:avLst/>
                  <a:gdLst>
                    <a:gd name="T0" fmla="*/ 0 w 14"/>
                    <a:gd name="T1" fmla="*/ 8 h 44"/>
                    <a:gd name="T2" fmla="*/ 0 w 14"/>
                    <a:gd name="T3" fmla="*/ 41 h 44"/>
                    <a:gd name="T4" fmla="*/ 5 w 14"/>
                    <a:gd name="T5" fmla="*/ 44 h 44"/>
                    <a:gd name="T6" fmla="*/ 14 w 14"/>
                    <a:gd name="T7" fmla="*/ 0 h 44"/>
                    <a:gd name="T8" fmla="*/ 0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0" y="8"/>
                      </a:moveTo>
                      <a:cubicBezTo>
                        <a:pt x="0" y="41"/>
                        <a:pt x="0" y="41"/>
                        <a:pt x="0" y="41"/>
                      </a:cubicBezTo>
                      <a:cubicBezTo>
                        <a:pt x="5" y="44"/>
                        <a:pt x="5" y="44"/>
                        <a:pt x="5" y="44"/>
                      </a:cubicBezTo>
                      <a:cubicBezTo>
                        <a:pt x="8" y="29"/>
                        <a:pt x="11" y="15"/>
                        <a:pt x="14" y="0"/>
                      </a:cubicBezTo>
                      <a:lnTo>
                        <a:pt x="0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8" name="Freeform 41">
                  <a:extLst>
                    <a:ext uri="{FF2B5EF4-FFF2-40B4-BE49-F238E27FC236}">
                      <a16:creationId xmlns:a16="http://schemas.microsoft.com/office/drawing/2014/main" id="{BB6C0493-FFEC-4C8E-8E7F-0D8D84FF44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3" y="3195629"/>
                  <a:ext cx="103187" cy="127000"/>
                </a:xfrm>
                <a:custGeom>
                  <a:avLst/>
                  <a:gdLst>
                    <a:gd name="T0" fmla="*/ 0 w 53"/>
                    <a:gd name="T1" fmla="*/ 17 h 66"/>
                    <a:gd name="T2" fmla="*/ 0 w 53"/>
                    <a:gd name="T3" fmla="*/ 50 h 66"/>
                    <a:gd name="T4" fmla="*/ 28 w 53"/>
                    <a:gd name="T5" fmla="*/ 66 h 66"/>
                    <a:gd name="T6" fmla="*/ 45 w 53"/>
                    <a:gd name="T7" fmla="*/ 57 h 66"/>
                    <a:gd name="T8" fmla="*/ 53 w 53"/>
                    <a:gd name="T9" fmla="*/ 14 h 66"/>
                    <a:gd name="T10" fmla="*/ 28 w 53"/>
                    <a:gd name="T11" fmla="*/ 0 h 66"/>
                    <a:gd name="T12" fmla="*/ 0 w 53"/>
                    <a:gd name="T13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7" y="43"/>
                        <a:pt x="50" y="28"/>
                        <a:pt x="53" y="14"/>
                      </a:cubicBezTo>
                      <a:cubicBezTo>
                        <a:pt x="28" y="0"/>
                        <a:pt x="28" y="0"/>
                        <a:pt x="28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9" name="Freeform 42">
                  <a:extLst>
                    <a:ext uri="{FF2B5EF4-FFF2-40B4-BE49-F238E27FC236}">
                      <a16:creationId xmlns:a16="http://schemas.microsoft.com/office/drawing/2014/main" id="{08F8CBFC-A986-4776-BE9A-47EB973E3E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3505190"/>
                  <a:ext cx="98424" cy="128588"/>
                </a:xfrm>
                <a:custGeom>
                  <a:avLst/>
                  <a:gdLst>
                    <a:gd name="T0" fmla="*/ 29 w 51"/>
                    <a:gd name="T1" fmla="*/ 0 h 66"/>
                    <a:gd name="T2" fmla="*/ 0 w 51"/>
                    <a:gd name="T3" fmla="*/ 16 h 66"/>
                    <a:gd name="T4" fmla="*/ 0 w 51"/>
                    <a:gd name="T5" fmla="*/ 49 h 66"/>
                    <a:gd name="T6" fmla="*/ 29 w 51"/>
                    <a:gd name="T7" fmla="*/ 66 h 66"/>
                    <a:gd name="T8" fmla="*/ 34 w 51"/>
                    <a:gd name="T9" fmla="*/ 63 h 66"/>
                    <a:gd name="T10" fmla="*/ 51 w 51"/>
                    <a:gd name="T11" fmla="*/ 12 h 66"/>
                    <a:gd name="T12" fmla="*/ 29 w 51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1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40" y="48"/>
                        <a:pt x="46" y="31"/>
                        <a:pt x="51" y="12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0" name="Freeform 43">
                  <a:extLst>
                    <a:ext uri="{FF2B5EF4-FFF2-40B4-BE49-F238E27FC236}">
                      <a16:creationId xmlns:a16="http://schemas.microsoft.com/office/drawing/2014/main" id="{1CA79908-0163-4A03-BD98-94FEC7EA6E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2" y="3400415"/>
                  <a:ext cx="66675" cy="120650"/>
                </a:xfrm>
                <a:custGeom>
                  <a:avLst/>
                  <a:gdLst>
                    <a:gd name="T0" fmla="*/ 28 w 34"/>
                    <a:gd name="T1" fmla="*/ 0 h 62"/>
                    <a:gd name="T2" fmla="*/ 0 w 34"/>
                    <a:gd name="T3" fmla="*/ 17 h 62"/>
                    <a:gd name="T4" fmla="*/ 0 w 34"/>
                    <a:gd name="T5" fmla="*/ 50 h 62"/>
                    <a:gd name="T6" fmla="*/ 21 w 34"/>
                    <a:gd name="T7" fmla="*/ 62 h 62"/>
                    <a:gd name="T8" fmla="*/ 34 w 34"/>
                    <a:gd name="T9" fmla="*/ 4 h 62"/>
                    <a:gd name="T10" fmla="*/ 28 w 34"/>
                    <a:gd name="T11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2">
                      <a:moveTo>
                        <a:pt x="28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1" y="62"/>
                        <a:pt x="21" y="62"/>
                        <a:pt x="21" y="62"/>
                      </a:cubicBezTo>
                      <a:cubicBezTo>
                        <a:pt x="26" y="44"/>
                        <a:pt x="30" y="24"/>
                        <a:pt x="34" y="4"/>
                      </a:cubicBezTo>
                      <a:lnTo>
                        <a:pt x="28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1" name="Freeform 44">
                  <a:extLst>
                    <a:ext uri="{FF2B5EF4-FFF2-40B4-BE49-F238E27FC236}">
                      <a16:creationId xmlns:a16="http://schemas.microsoft.com/office/drawing/2014/main" id="{7A511C01-D21E-4FB3-AAC9-5363682143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3709979"/>
                  <a:ext cx="106363" cy="65087"/>
                </a:xfrm>
                <a:custGeom>
                  <a:avLst/>
                  <a:gdLst>
                    <a:gd name="T0" fmla="*/ 55 w 55"/>
                    <a:gd name="T1" fmla="*/ 15 h 33"/>
                    <a:gd name="T2" fmla="*/ 28 w 55"/>
                    <a:gd name="T3" fmla="*/ 0 h 33"/>
                    <a:gd name="T4" fmla="*/ 0 w 55"/>
                    <a:gd name="T5" fmla="*/ 16 h 33"/>
                    <a:gd name="T6" fmla="*/ 0 w 55"/>
                    <a:gd name="T7" fmla="*/ 33 h 33"/>
                    <a:gd name="T8" fmla="*/ 40 w 55"/>
                    <a:gd name="T9" fmla="*/ 23 h 33"/>
                    <a:gd name="T10" fmla="*/ 55 w 55"/>
                    <a:gd name="T11" fmla="*/ 15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33">
                      <a:moveTo>
                        <a:pt x="55" y="15"/>
                      </a:move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13" y="32"/>
                        <a:pt x="27" y="29"/>
                        <a:pt x="40" y="23"/>
                      </a:cubicBezTo>
                      <a:cubicBezTo>
                        <a:pt x="45" y="21"/>
                        <a:pt x="50" y="18"/>
                        <a:pt x="55" y="1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2" name="Freeform 45">
                  <a:extLst>
                    <a:ext uri="{FF2B5EF4-FFF2-40B4-BE49-F238E27FC236}">
                      <a16:creationId xmlns:a16="http://schemas.microsoft.com/office/drawing/2014/main" id="{8C464F91-5D9B-4ED5-8150-FB65FB9FB3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9" y="3608377"/>
                  <a:ext cx="112713" cy="125413"/>
                </a:xfrm>
                <a:custGeom>
                  <a:avLst/>
                  <a:gdLst>
                    <a:gd name="T0" fmla="*/ 58 w 58"/>
                    <a:gd name="T1" fmla="*/ 25 h 65"/>
                    <a:gd name="T2" fmla="*/ 58 w 58"/>
                    <a:gd name="T3" fmla="*/ 16 h 65"/>
                    <a:gd name="T4" fmla="*/ 29 w 58"/>
                    <a:gd name="T5" fmla="*/ 0 h 65"/>
                    <a:gd name="T6" fmla="*/ 0 w 58"/>
                    <a:gd name="T7" fmla="*/ 16 h 65"/>
                    <a:gd name="T8" fmla="*/ 0 w 58"/>
                    <a:gd name="T9" fmla="*/ 49 h 65"/>
                    <a:gd name="T10" fmla="*/ 28 w 58"/>
                    <a:gd name="T11" fmla="*/ 65 h 65"/>
                    <a:gd name="T12" fmla="*/ 58 w 58"/>
                    <a:gd name="T13" fmla="*/ 2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5">
                      <a:moveTo>
                        <a:pt x="58" y="25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39" y="56"/>
                        <a:pt x="49" y="42"/>
                        <a:pt x="58" y="2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3" name="Freeform 46">
                  <a:extLst>
                    <a:ext uri="{FF2B5EF4-FFF2-40B4-BE49-F238E27FC236}">
                      <a16:creationId xmlns:a16="http://schemas.microsoft.com/office/drawing/2014/main" id="{C6AFB052-EA1E-4303-A674-D3FE01DC1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3709978"/>
                  <a:ext cx="112713" cy="66675"/>
                </a:xfrm>
                <a:custGeom>
                  <a:avLst/>
                  <a:gdLst>
                    <a:gd name="T0" fmla="*/ 58 w 58"/>
                    <a:gd name="T1" fmla="*/ 33 h 34"/>
                    <a:gd name="T2" fmla="*/ 58 w 58"/>
                    <a:gd name="T3" fmla="*/ 16 h 34"/>
                    <a:gd name="T4" fmla="*/ 29 w 58"/>
                    <a:gd name="T5" fmla="*/ 0 h 34"/>
                    <a:gd name="T6" fmla="*/ 0 w 58"/>
                    <a:gd name="T7" fmla="*/ 16 h 34"/>
                    <a:gd name="T8" fmla="*/ 0 w 58"/>
                    <a:gd name="T9" fmla="*/ 22 h 34"/>
                    <a:gd name="T10" fmla="*/ 58 w 58"/>
                    <a:gd name="T11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34">
                      <a:moveTo>
                        <a:pt x="58" y="33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18" y="30"/>
                        <a:pt x="38" y="34"/>
                        <a:pt x="58" y="3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4" name="Freeform 47">
                  <a:extLst>
                    <a:ext uri="{FF2B5EF4-FFF2-40B4-BE49-F238E27FC236}">
                      <a16:creationId xmlns:a16="http://schemas.microsoft.com/office/drawing/2014/main" id="{A9841A06-9AF0-4F55-9EB0-F1A911FD3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1402" y="3709978"/>
                  <a:ext cx="55563" cy="39688"/>
                </a:xfrm>
                <a:custGeom>
                  <a:avLst/>
                  <a:gdLst>
                    <a:gd name="T0" fmla="*/ 29 w 29"/>
                    <a:gd name="T1" fmla="*/ 16 h 20"/>
                    <a:gd name="T2" fmla="*/ 0 w 29"/>
                    <a:gd name="T3" fmla="*/ 0 h 20"/>
                    <a:gd name="T4" fmla="*/ 0 w 29"/>
                    <a:gd name="T5" fmla="*/ 0 h 20"/>
                    <a:gd name="T6" fmla="*/ 29 w 29"/>
                    <a:gd name="T7" fmla="*/ 20 h 20"/>
                    <a:gd name="T8" fmla="*/ 29 w 29"/>
                    <a:gd name="T9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0">
                      <a:moveTo>
                        <a:pt x="29" y="16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8"/>
                        <a:pt x="19" y="15"/>
                        <a:pt x="29" y="20"/>
                      </a:cubicBezTo>
                      <a:lnTo>
                        <a:pt x="29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5" name="Freeform 48">
                  <a:extLst>
                    <a:ext uri="{FF2B5EF4-FFF2-40B4-BE49-F238E27FC236}">
                      <a16:creationId xmlns:a16="http://schemas.microsoft.com/office/drawing/2014/main" id="{F6159C5F-CD05-4029-9C0F-7141B11CD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7" y="2270120"/>
                  <a:ext cx="112713" cy="127000"/>
                </a:xfrm>
                <a:custGeom>
                  <a:avLst/>
                  <a:gdLst>
                    <a:gd name="T0" fmla="*/ 0 w 58"/>
                    <a:gd name="T1" fmla="*/ 49 h 66"/>
                    <a:gd name="T2" fmla="*/ 29 w 58"/>
                    <a:gd name="T3" fmla="*/ 66 h 66"/>
                    <a:gd name="T4" fmla="*/ 58 w 58"/>
                    <a:gd name="T5" fmla="*/ 49 h 66"/>
                    <a:gd name="T6" fmla="*/ 58 w 58"/>
                    <a:gd name="T7" fmla="*/ 16 h 66"/>
                    <a:gd name="T8" fmla="*/ 29 w 58"/>
                    <a:gd name="T9" fmla="*/ 0 h 66"/>
                    <a:gd name="T10" fmla="*/ 21 w 58"/>
                    <a:gd name="T11" fmla="*/ 5 h 66"/>
                    <a:gd name="T12" fmla="*/ 0 w 58"/>
                    <a:gd name="T13" fmla="*/ 33 h 66"/>
                    <a:gd name="T14" fmla="*/ 0 w 58"/>
                    <a:gd name="T15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0" y="49"/>
                      </a:move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8" y="49"/>
                        <a:pt x="58" y="49"/>
                        <a:pt x="58" y="49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1" y="5"/>
                        <a:pt x="21" y="5"/>
                        <a:pt x="21" y="5"/>
                      </a:cubicBezTo>
                      <a:cubicBezTo>
                        <a:pt x="14" y="14"/>
                        <a:pt x="7" y="24"/>
                        <a:pt x="0" y="33"/>
                      </a:cubicBezTo>
                      <a:lnTo>
                        <a:pt x="0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6" name="Freeform 49">
                  <a:extLst>
                    <a:ext uri="{FF2B5EF4-FFF2-40B4-BE49-F238E27FC236}">
                      <a16:creationId xmlns:a16="http://schemas.microsoft.com/office/drawing/2014/main" id="{7634468E-7B61-4144-BD87-37C2B1E100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8365" y="2887655"/>
                  <a:ext cx="111125" cy="127000"/>
                </a:xfrm>
                <a:custGeom>
                  <a:avLst/>
                  <a:gdLst>
                    <a:gd name="T0" fmla="*/ 57 w 57"/>
                    <a:gd name="T1" fmla="*/ 49 h 66"/>
                    <a:gd name="T2" fmla="*/ 57 w 57"/>
                    <a:gd name="T3" fmla="*/ 16 h 66"/>
                    <a:gd name="T4" fmla="*/ 28 w 57"/>
                    <a:gd name="T5" fmla="*/ 0 h 66"/>
                    <a:gd name="T6" fmla="*/ 0 w 57"/>
                    <a:gd name="T7" fmla="*/ 16 h 66"/>
                    <a:gd name="T8" fmla="*/ 11 w 57"/>
                    <a:gd name="T9" fmla="*/ 56 h 66"/>
                    <a:gd name="T10" fmla="*/ 28 w 57"/>
                    <a:gd name="T11" fmla="*/ 66 h 66"/>
                    <a:gd name="T12" fmla="*/ 57 w 57"/>
                    <a:gd name="T13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66">
                      <a:moveTo>
                        <a:pt x="57" y="49"/>
                      </a:move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4" y="29"/>
                        <a:pt x="7" y="42"/>
                        <a:pt x="11" y="56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lnTo>
                        <a:pt x="57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7" name="Freeform 50">
                  <a:extLst>
                    <a:ext uri="{FF2B5EF4-FFF2-40B4-BE49-F238E27FC236}">
                      <a16:creationId xmlns:a16="http://schemas.microsoft.com/office/drawing/2014/main" id="{0B13DC7D-118C-4998-A8AC-CEF9DC39A5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62814" y="3092441"/>
                  <a:ext cx="66675" cy="122238"/>
                </a:xfrm>
                <a:custGeom>
                  <a:avLst/>
                  <a:gdLst>
                    <a:gd name="T0" fmla="*/ 11 w 34"/>
                    <a:gd name="T1" fmla="*/ 63 h 63"/>
                    <a:gd name="T2" fmla="*/ 34 w 34"/>
                    <a:gd name="T3" fmla="*/ 50 h 63"/>
                    <a:gd name="T4" fmla="*/ 34 w 34"/>
                    <a:gd name="T5" fmla="*/ 17 h 63"/>
                    <a:gd name="T6" fmla="*/ 5 w 34"/>
                    <a:gd name="T7" fmla="*/ 0 h 63"/>
                    <a:gd name="T8" fmla="*/ 0 w 34"/>
                    <a:gd name="T9" fmla="*/ 3 h 63"/>
                    <a:gd name="T10" fmla="*/ 11 w 34"/>
                    <a:gd name="T11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3">
                      <a:moveTo>
                        <a:pt x="11" y="63"/>
                      </a:moveTo>
                      <a:cubicBezTo>
                        <a:pt x="34" y="50"/>
                        <a:pt x="34" y="50"/>
                        <a:pt x="34" y="50"/>
                      </a:cubicBezTo>
                      <a:cubicBezTo>
                        <a:pt x="34" y="17"/>
                        <a:pt x="34" y="17"/>
                        <a:pt x="34" y="1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" y="22"/>
                        <a:pt x="8" y="42"/>
                        <a:pt x="11" y="6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8" name="Freeform 51">
                  <a:extLst>
                    <a:ext uri="{FF2B5EF4-FFF2-40B4-BE49-F238E27FC236}">
                      <a16:creationId xmlns:a16="http://schemas.microsoft.com/office/drawing/2014/main" id="{1CD6A32A-80FC-4659-9777-32B2CC206E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2" y="3311517"/>
                  <a:ext cx="33338" cy="100012"/>
                </a:xfrm>
                <a:custGeom>
                  <a:avLst/>
                  <a:gdLst>
                    <a:gd name="T0" fmla="*/ 2 w 17"/>
                    <a:gd name="T1" fmla="*/ 52 h 52"/>
                    <a:gd name="T2" fmla="*/ 17 w 17"/>
                    <a:gd name="T3" fmla="*/ 43 h 52"/>
                    <a:gd name="T4" fmla="*/ 17 w 17"/>
                    <a:gd name="T5" fmla="*/ 10 h 52"/>
                    <a:gd name="T6" fmla="*/ 0 w 17"/>
                    <a:gd name="T7" fmla="*/ 0 h 52"/>
                    <a:gd name="T8" fmla="*/ 2 w 17"/>
                    <a:gd name="T9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52">
                      <a:moveTo>
                        <a:pt x="2" y="52"/>
                      </a:moveTo>
                      <a:cubicBezTo>
                        <a:pt x="17" y="43"/>
                        <a:pt x="17" y="43"/>
                        <a:pt x="17" y="43"/>
                      </a:cubicBezTo>
                      <a:cubicBezTo>
                        <a:pt x="17" y="10"/>
                        <a:pt x="17" y="10"/>
                        <a:pt x="17" y="1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7"/>
                        <a:pt x="2" y="34"/>
                        <a:pt x="2" y="52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9" name="Freeform 52">
                  <a:extLst>
                    <a:ext uri="{FF2B5EF4-FFF2-40B4-BE49-F238E27FC236}">
                      <a16:creationId xmlns:a16="http://schemas.microsoft.com/office/drawing/2014/main" id="{A4057E09-7B80-474F-8685-7556F2E871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6628" y="3195630"/>
                  <a:ext cx="101600" cy="127000"/>
                </a:xfrm>
                <a:custGeom>
                  <a:avLst/>
                  <a:gdLst>
                    <a:gd name="T0" fmla="*/ 52 w 52"/>
                    <a:gd name="T1" fmla="*/ 50 h 66"/>
                    <a:gd name="T2" fmla="*/ 52 w 52"/>
                    <a:gd name="T3" fmla="*/ 17 h 66"/>
                    <a:gd name="T4" fmla="*/ 24 w 52"/>
                    <a:gd name="T5" fmla="*/ 0 h 66"/>
                    <a:gd name="T6" fmla="*/ 0 w 52"/>
                    <a:gd name="T7" fmla="*/ 14 h 66"/>
                    <a:gd name="T8" fmla="*/ 5 w 52"/>
                    <a:gd name="T9" fmla="*/ 55 h 66"/>
                    <a:gd name="T10" fmla="*/ 24 w 52"/>
                    <a:gd name="T11" fmla="*/ 66 h 66"/>
                    <a:gd name="T12" fmla="*/ 52 w 52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66">
                      <a:moveTo>
                        <a:pt x="52" y="50"/>
                      </a:moveTo>
                      <a:cubicBezTo>
                        <a:pt x="52" y="17"/>
                        <a:pt x="52" y="17"/>
                        <a:pt x="52" y="17"/>
                      </a:cubicBezTo>
                      <a:cubicBezTo>
                        <a:pt x="24" y="0"/>
                        <a:pt x="24" y="0"/>
                        <a:pt x="24" y="0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2" y="27"/>
                        <a:pt x="3" y="41"/>
                        <a:pt x="5" y="55"/>
                      </a:cubicBezTo>
                      <a:cubicBezTo>
                        <a:pt x="24" y="66"/>
                        <a:pt x="24" y="66"/>
                        <a:pt x="24" y="66"/>
                      </a:cubicBezTo>
                      <a:lnTo>
                        <a:pt x="52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0" name="Freeform 53">
                  <a:extLst>
                    <a:ext uri="{FF2B5EF4-FFF2-40B4-BE49-F238E27FC236}">
                      <a16:creationId xmlns:a16="http://schemas.microsoft.com/office/drawing/2014/main" id="{2CEC99A0-39D2-4B1F-A1E6-BD59BD0A98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00914" y="3521065"/>
                  <a:ext cx="28576" cy="82551"/>
                </a:xfrm>
                <a:custGeom>
                  <a:avLst/>
                  <a:gdLst>
                    <a:gd name="T0" fmla="*/ 15 w 15"/>
                    <a:gd name="T1" fmla="*/ 8 h 43"/>
                    <a:gd name="T2" fmla="*/ 0 w 15"/>
                    <a:gd name="T3" fmla="*/ 0 h 43"/>
                    <a:gd name="T4" fmla="*/ 11 w 15"/>
                    <a:gd name="T5" fmla="*/ 43 h 43"/>
                    <a:gd name="T6" fmla="*/ 15 w 15"/>
                    <a:gd name="T7" fmla="*/ 41 h 43"/>
                    <a:gd name="T8" fmla="*/ 15 w 15"/>
                    <a:gd name="T9" fmla="*/ 8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43">
                      <a:moveTo>
                        <a:pt x="15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16"/>
                        <a:pt x="6" y="30"/>
                        <a:pt x="11" y="43"/>
                      </a:cubicBezTo>
                      <a:cubicBezTo>
                        <a:pt x="15" y="41"/>
                        <a:pt x="15" y="41"/>
                        <a:pt x="15" y="41"/>
                      </a:cubicBezTo>
                      <a:lnTo>
                        <a:pt x="15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1" name="Freeform 54">
                  <a:extLst>
                    <a:ext uri="{FF2B5EF4-FFF2-40B4-BE49-F238E27FC236}">
                      <a16:creationId xmlns:a16="http://schemas.microsoft.com/office/drawing/2014/main" id="{B60B8670-9519-40C1-8717-4ABE0A83E3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3" y="3400416"/>
                  <a:ext cx="92075" cy="130174"/>
                </a:xfrm>
                <a:custGeom>
                  <a:avLst/>
                  <a:gdLst>
                    <a:gd name="T0" fmla="*/ 47 w 47"/>
                    <a:gd name="T1" fmla="*/ 50 h 67"/>
                    <a:gd name="T2" fmla="*/ 47 w 47"/>
                    <a:gd name="T3" fmla="*/ 17 h 67"/>
                    <a:gd name="T4" fmla="*/ 19 w 47"/>
                    <a:gd name="T5" fmla="*/ 0 h 67"/>
                    <a:gd name="T6" fmla="*/ 2 w 47"/>
                    <a:gd name="T7" fmla="*/ 10 h 67"/>
                    <a:gd name="T8" fmla="*/ 0 w 47"/>
                    <a:gd name="T9" fmla="*/ 46 h 67"/>
                    <a:gd name="T10" fmla="*/ 1 w 47"/>
                    <a:gd name="T11" fmla="*/ 57 h 67"/>
                    <a:gd name="T12" fmla="*/ 19 w 47"/>
                    <a:gd name="T13" fmla="*/ 67 h 67"/>
                    <a:gd name="T14" fmla="*/ 47 w 47"/>
                    <a:gd name="T15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67">
                      <a:moveTo>
                        <a:pt x="47" y="50"/>
                      </a:moveTo>
                      <a:cubicBezTo>
                        <a:pt x="47" y="17"/>
                        <a:pt x="47" y="17"/>
                        <a:pt x="47" y="17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2" y="10"/>
                        <a:pt x="2" y="10"/>
                        <a:pt x="2" y="10"/>
                      </a:cubicBezTo>
                      <a:cubicBezTo>
                        <a:pt x="2" y="22"/>
                        <a:pt x="1" y="34"/>
                        <a:pt x="0" y="46"/>
                      </a:cubicBezTo>
                      <a:cubicBezTo>
                        <a:pt x="1" y="49"/>
                        <a:pt x="1" y="53"/>
                        <a:pt x="1" y="57"/>
                      </a:cubicBezTo>
                      <a:cubicBezTo>
                        <a:pt x="19" y="67"/>
                        <a:pt x="19" y="67"/>
                        <a:pt x="19" y="67"/>
                      </a:cubicBezTo>
                      <a:lnTo>
                        <a:pt x="47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2" name="Freeform 55">
                  <a:extLst>
                    <a:ext uri="{FF2B5EF4-FFF2-40B4-BE49-F238E27FC236}">
                      <a16:creationId xmlns:a16="http://schemas.microsoft.com/office/drawing/2014/main" id="{B084E10F-473A-4F8A-A519-EA0A7BCBBA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4728" y="3608378"/>
                  <a:ext cx="63499" cy="96838"/>
                </a:xfrm>
                <a:custGeom>
                  <a:avLst/>
                  <a:gdLst>
                    <a:gd name="T0" fmla="*/ 32 w 32"/>
                    <a:gd name="T1" fmla="*/ 49 h 50"/>
                    <a:gd name="T2" fmla="*/ 32 w 32"/>
                    <a:gd name="T3" fmla="*/ 16 h 50"/>
                    <a:gd name="T4" fmla="*/ 4 w 32"/>
                    <a:gd name="T5" fmla="*/ 0 h 50"/>
                    <a:gd name="T6" fmla="*/ 0 w 32"/>
                    <a:gd name="T7" fmla="*/ 2 h 50"/>
                    <a:gd name="T8" fmla="*/ 31 w 32"/>
                    <a:gd name="T9" fmla="*/ 50 h 50"/>
                    <a:gd name="T10" fmla="*/ 32 w 32"/>
                    <a:gd name="T11" fmla="*/ 4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" h="50">
                      <a:moveTo>
                        <a:pt x="32" y="49"/>
                      </a:moveTo>
                      <a:cubicBezTo>
                        <a:pt x="32" y="16"/>
                        <a:pt x="32" y="16"/>
                        <a:pt x="32" y="16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2"/>
                        <a:pt x="18" y="37"/>
                        <a:pt x="31" y="50"/>
                      </a:cubicBezTo>
                      <a:lnTo>
                        <a:pt x="3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3" name="Freeform 56">
                  <a:extLst>
                    <a:ext uri="{FF2B5EF4-FFF2-40B4-BE49-F238E27FC236}">
                      <a16:creationId xmlns:a16="http://schemas.microsoft.com/office/drawing/2014/main" id="{B591EBE3-3CFF-4993-A71C-EB28CFAA53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92964" y="2346319"/>
                  <a:ext cx="15875" cy="28576"/>
                </a:xfrm>
                <a:custGeom>
                  <a:avLst/>
                  <a:gdLst>
                    <a:gd name="T0" fmla="*/ 0 w 8"/>
                    <a:gd name="T1" fmla="*/ 14 h 14"/>
                    <a:gd name="T2" fmla="*/ 8 w 8"/>
                    <a:gd name="T3" fmla="*/ 9 h 14"/>
                    <a:gd name="T4" fmla="*/ 8 w 8"/>
                    <a:gd name="T5" fmla="*/ 0 h 14"/>
                    <a:gd name="T6" fmla="*/ 0 w 8"/>
                    <a:gd name="T7" fmla="*/ 1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4">
                      <a:moveTo>
                        <a:pt x="0" y="1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5" y="4"/>
                        <a:pt x="3" y="9"/>
                        <a:pt x="0" y="14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4" name="Freeform 57">
                  <a:extLst>
                    <a:ext uri="{FF2B5EF4-FFF2-40B4-BE49-F238E27FC236}">
                      <a16:creationId xmlns:a16="http://schemas.microsoft.com/office/drawing/2014/main" id="{1BF9AD46-9AD1-4995-9FBE-3D0CD10C2B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8512" y="2476494"/>
                  <a:ext cx="60324" cy="127000"/>
                </a:xfrm>
                <a:custGeom>
                  <a:avLst/>
                  <a:gdLst>
                    <a:gd name="T0" fmla="*/ 31 w 31"/>
                    <a:gd name="T1" fmla="*/ 49 h 65"/>
                    <a:gd name="T2" fmla="*/ 31 w 31"/>
                    <a:gd name="T3" fmla="*/ 16 h 65"/>
                    <a:gd name="T4" fmla="*/ 5 w 31"/>
                    <a:gd name="T5" fmla="*/ 0 h 65"/>
                    <a:gd name="T6" fmla="*/ 2 w 31"/>
                    <a:gd name="T7" fmla="*/ 65 h 65"/>
                    <a:gd name="T8" fmla="*/ 3 w 31"/>
                    <a:gd name="T9" fmla="*/ 65 h 65"/>
                    <a:gd name="T10" fmla="*/ 31 w 31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" h="65">
                      <a:moveTo>
                        <a:pt x="31" y="49"/>
                      </a:moveTo>
                      <a:cubicBezTo>
                        <a:pt x="31" y="16"/>
                        <a:pt x="31" y="16"/>
                        <a:pt x="31" y="16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1" y="21"/>
                        <a:pt x="0" y="43"/>
                        <a:pt x="2" y="65"/>
                      </a:cubicBezTo>
                      <a:cubicBezTo>
                        <a:pt x="3" y="65"/>
                        <a:pt x="3" y="65"/>
                        <a:pt x="3" y="65"/>
                      </a:cubicBezTo>
                      <a:lnTo>
                        <a:pt x="31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5" name="Freeform 58">
                  <a:extLst>
                    <a:ext uri="{FF2B5EF4-FFF2-40B4-BE49-F238E27FC236}">
                      <a16:creationId xmlns:a16="http://schemas.microsoft.com/office/drawing/2014/main" id="{1C089D34-A9E7-430D-8695-EFACD6B8AF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1211" y="2371717"/>
                  <a:ext cx="107950" cy="128588"/>
                </a:xfrm>
                <a:custGeom>
                  <a:avLst/>
                  <a:gdLst>
                    <a:gd name="T0" fmla="*/ 0 w 56"/>
                    <a:gd name="T1" fmla="*/ 50 h 66"/>
                    <a:gd name="T2" fmla="*/ 27 w 56"/>
                    <a:gd name="T3" fmla="*/ 66 h 66"/>
                    <a:gd name="T4" fmla="*/ 56 w 56"/>
                    <a:gd name="T5" fmla="*/ 50 h 66"/>
                    <a:gd name="T6" fmla="*/ 56 w 56"/>
                    <a:gd name="T7" fmla="*/ 17 h 66"/>
                    <a:gd name="T8" fmla="*/ 27 w 56"/>
                    <a:gd name="T9" fmla="*/ 0 h 66"/>
                    <a:gd name="T10" fmla="*/ 14 w 56"/>
                    <a:gd name="T11" fmla="*/ 8 h 66"/>
                    <a:gd name="T12" fmla="*/ 0 w 56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66">
                      <a:moveTo>
                        <a:pt x="0" y="50"/>
                      </a:moveTo>
                      <a:cubicBezTo>
                        <a:pt x="27" y="66"/>
                        <a:pt x="27" y="66"/>
                        <a:pt x="27" y="66"/>
                      </a:cubicBezTo>
                      <a:cubicBezTo>
                        <a:pt x="56" y="50"/>
                        <a:pt x="56" y="50"/>
                        <a:pt x="56" y="50"/>
                      </a:cubicBezTo>
                      <a:cubicBezTo>
                        <a:pt x="56" y="17"/>
                        <a:pt x="56" y="17"/>
                        <a:pt x="56" y="17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7" y="22"/>
                        <a:pt x="3" y="36"/>
                        <a:pt x="0" y="5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6" name="Freeform 59">
                  <a:extLst>
                    <a:ext uri="{FF2B5EF4-FFF2-40B4-BE49-F238E27FC236}">
                      <a16:creationId xmlns:a16="http://schemas.microsoft.com/office/drawing/2014/main" id="{098656A9-E2CB-43A4-825E-8E5CB87086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2800" y="2686041"/>
                  <a:ext cx="46037" cy="104775"/>
                </a:xfrm>
                <a:custGeom>
                  <a:avLst/>
                  <a:gdLst>
                    <a:gd name="T0" fmla="*/ 24 w 24"/>
                    <a:gd name="T1" fmla="*/ 14 h 54"/>
                    <a:gd name="T2" fmla="*/ 0 w 24"/>
                    <a:gd name="T3" fmla="*/ 0 h 54"/>
                    <a:gd name="T4" fmla="*/ 12 w 24"/>
                    <a:gd name="T5" fmla="*/ 54 h 54"/>
                    <a:gd name="T6" fmla="*/ 24 w 24"/>
                    <a:gd name="T7" fmla="*/ 47 h 54"/>
                    <a:gd name="T8" fmla="*/ 24 w 24"/>
                    <a:gd name="T9" fmla="*/ 14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54">
                      <a:moveTo>
                        <a:pt x="24" y="14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8"/>
                        <a:pt x="7" y="36"/>
                        <a:pt x="12" y="54"/>
                      </a:cubicBezTo>
                      <a:cubicBezTo>
                        <a:pt x="24" y="47"/>
                        <a:pt x="24" y="47"/>
                        <a:pt x="24" y="47"/>
                      </a:cubicBezTo>
                      <a:lnTo>
                        <a:pt x="24" y="14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7" name="Freeform 60">
                  <a:extLst>
                    <a:ext uri="{FF2B5EF4-FFF2-40B4-BE49-F238E27FC236}">
                      <a16:creationId xmlns:a16="http://schemas.microsoft.com/office/drawing/2014/main" id="{754D4167-BE0C-477E-8DA1-3FFF9B081A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88199" y="2784466"/>
                  <a:ext cx="80962" cy="127000"/>
                </a:xfrm>
                <a:custGeom>
                  <a:avLst/>
                  <a:gdLst>
                    <a:gd name="T0" fmla="*/ 42 w 42"/>
                    <a:gd name="T1" fmla="*/ 49 h 65"/>
                    <a:gd name="T2" fmla="*/ 42 w 42"/>
                    <a:gd name="T3" fmla="*/ 16 h 65"/>
                    <a:gd name="T4" fmla="*/ 13 w 42"/>
                    <a:gd name="T5" fmla="*/ 0 h 65"/>
                    <a:gd name="T6" fmla="*/ 0 w 42"/>
                    <a:gd name="T7" fmla="*/ 7 h 65"/>
                    <a:gd name="T8" fmla="*/ 15 w 42"/>
                    <a:gd name="T9" fmla="*/ 65 h 65"/>
                    <a:gd name="T10" fmla="*/ 42 w 42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2" h="65">
                      <a:moveTo>
                        <a:pt x="42" y="49"/>
                      </a:move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5" y="26"/>
                        <a:pt x="10" y="45"/>
                        <a:pt x="15" y="65"/>
                      </a:cubicBezTo>
                      <a:lnTo>
                        <a:pt x="4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8" name="Freeform 61">
                  <a:extLst>
                    <a:ext uri="{FF2B5EF4-FFF2-40B4-BE49-F238E27FC236}">
                      <a16:creationId xmlns:a16="http://schemas.microsoft.com/office/drawing/2014/main" id="{8AE34973-10FF-48A2-BE29-8F1DADCF40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42175" y="3005127"/>
                  <a:ext cx="26987" cy="85725"/>
                </a:xfrm>
                <a:custGeom>
                  <a:avLst/>
                  <a:gdLst>
                    <a:gd name="T0" fmla="*/ 14 w 14"/>
                    <a:gd name="T1" fmla="*/ 8 h 44"/>
                    <a:gd name="T2" fmla="*/ 0 w 14"/>
                    <a:gd name="T3" fmla="*/ 0 h 44"/>
                    <a:gd name="T4" fmla="*/ 10 w 14"/>
                    <a:gd name="T5" fmla="*/ 44 h 44"/>
                    <a:gd name="T6" fmla="*/ 14 w 14"/>
                    <a:gd name="T7" fmla="*/ 41 h 44"/>
                    <a:gd name="T8" fmla="*/ 14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14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14"/>
                        <a:pt x="7" y="29"/>
                        <a:pt x="10" y="44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lnTo>
                        <a:pt x="14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9" name="Freeform 62">
                  <a:extLst>
                    <a:ext uri="{FF2B5EF4-FFF2-40B4-BE49-F238E27FC236}">
                      <a16:creationId xmlns:a16="http://schemas.microsoft.com/office/drawing/2014/main" id="{11B905CF-3F48-4F13-9A1B-A98DCE04DF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5" y="247490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0" name="Freeform 63">
                  <a:extLst>
                    <a:ext uri="{FF2B5EF4-FFF2-40B4-BE49-F238E27FC236}">
                      <a16:creationId xmlns:a16="http://schemas.microsoft.com/office/drawing/2014/main" id="{582C2374-EE00-4953-8EBD-3121C3C3A7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9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1" name="Freeform 64">
                  <a:extLst>
                    <a:ext uri="{FF2B5EF4-FFF2-40B4-BE49-F238E27FC236}">
                      <a16:creationId xmlns:a16="http://schemas.microsoft.com/office/drawing/2014/main" id="{60EC8834-CDD2-4493-A65F-8360FC2B2C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48" y="2474905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2" name="Freeform 65">
                  <a:extLst>
                    <a:ext uri="{FF2B5EF4-FFF2-40B4-BE49-F238E27FC236}">
                      <a16:creationId xmlns:a16="http://schemas.microsoft.com/office/drawing/2014/main" id="{885EA23A-8C8D-44C5-BFFC-52663A42D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9" y="2474905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3" name="Freeform 66">
                  <a:extLst>
                    <a:ext uri="{FF2B5EF4-FFF2-40B4-BE49-F238E27FC236}">
                      <a16:creationId xmlns:a16="http://schemas.microsoft.com/office/drawing/2014/main" id="{23068489-DF02-4500-B367-6211819132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4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4" name="Freeform 67">
                  <a:extLst>
                    <a:ext uri="{FF2B5EF4-FFF2-40B4-BE49-F238E27FC236}">
                      <a16:creationId xmlns:a16="http://schemas.microsoft.com/office/drawing/2014/main" id="{D4C9E4BF-BFD2-4DAE-8537-B4DDF56F52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4" y="2474903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5" name="Freeform 68">
                  <a:extLst>
                    <a:ext uri="{FF2B5EF4-FFF2-40B4-BE49-F238E27FC236}">
                      <a16:creationId xmlns:a16="http://schemas.microsoft.com/office/drawing/2014/main" id="{B67B7ADB-0517-4FF7-A443-0E4174B329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6" y="2679690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6" name="Freeform 69">
                  <a:extLst>
                    <a:ext uri="{FF2B5EF4-FFF2-40B4-BE49-F238E27FC236}">
                      <a16:creationId xmlns:a16="http://schemas.microsoft.com/office/drawing/2014/main" id="{81141045-EC0C-4034-8E63-4843F09C2D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578092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7" name="Freeform 70">
                  <a:extLst>
                    <a:ext uri="{FF2B5EF4-FFF2-40B4-BE49-F238E27FC236}">
                      <a16:creationId xmlns:a16="http://schemas.microsoft.com/office/drawing/2014/main" id="{7A9BDCD9-AFA1-4339-9D9D-679142D004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5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5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8" name="Freeform 71">
                  <a:extLst>
                    <a:ext uri="{FF2B5EF4-FFF2-40B4-BE49-F238E27FC236}">
                      <a16:creationId xmlns:a16="http://schemas.microsoft.com/office/drawing/2014/main" id="{C8CB5784-5CE8-4C07-B97F-1036BC30B9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2679691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4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4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9" name="Freeform 72">
                  <a:extLst>
                    <a:ext uri="{FF2B5EF4-FFF2-40B4-BE49-F238E27FC236}">
                      <a16:creationId xmlns:a16="http://schemas.microsoft.com/office/drawing/2014/main" id="{D59E235F-E213-426E-BB1A-C917F41E21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2679691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0" name="Freeform 73">
                  <a:extLst>
                    <a:ext uri="{FF2B5EF4-FFF2-40B4-BE49-F238E27FC236}">
                      <a16:creationId xmlns:a16="http://schemas.microsoft.com/office/drawing/2014/main" id="{1F2C734A-214E-40C2-9C60-F6623D316D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8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1" name="Freeform 74">
                  <a:extLst>
                    <a:ext uri="{FF2B5EF4-FFF2-40B4-BE49-F238E27FC236}">
                      <a16:creationId xmlns:a16="http://schemas.microsoft.com/office/drawing/2014/main" id="{110EEEE7-518A-44B3-B891-A6C6AF8388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8" y="2679692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2" name="Freeform 75">
                  <a:extLst>
                    <a:ext uri="{FF2B5EF4-FFF2-40B4-BE49-F238E27FC236}">
                      <a16:creationId xmlns:a16="http://schemas.microsoft.com/office/drawing/2014/main" id="{C5CA93FE-1D8C-4DA6-8050-748824CF93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58035" y="2578093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3" name="Freeform 76">
                  <a:extLst>
                    <a:ext uri="{FF2B5EF4-FFF2-40B4-BE49-F238E27FC236}">
                      <a16:creationId xmlns:a16="http://schemas.microsoft.com/office/drawing/2014/main" id="{C5FC5550-7987-4769-8817-B85CE0C05E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2887654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5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5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4" name="Freeform 77">
                  <a:extLst>
                    <a:ext uri="{FF2B5EF4-FFF2-40B4-BE49-F238E27FC236}">
                      <a16:creationId xmlns:a16="http://schemas.microsoft.com/office/drawing/2014/main" id="{9972933A-23E5-44B7-A0AA-C832453A31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3092441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5" name="Freeform 78">
                  <a:extLst>
                    <a:ext uri="{FF2B5EF4-FFF2-40B4-BE49-F238E27FC236}">
                      <a16:creationId xmlns:a16="http://schemas.microsoft.com/office/drawing/2014/main" id="{6EF5E649-7722-4BD6-98F4-F32CE7CDDD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43" y="2990841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6" name="Freeform 79">
                  <a:extLst>
                    <a:ext uri="{FF2B5EF4-FFF2-40B4-BE49-F238E27FC236}">
                      <a16:creationId xmlns:a16="http://schemas.microsoft.com/office/drawing/2014/main" id="{959528F1-E878-483A-A17F-46D5CFF1CB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593" y="3298815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5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5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7" name="Freeform 80">
                  <a:extLst>
                    <a:ext uri="{FF2B5EF4-FFF2-40B4-BE49-F238E27FC236}">
                      <a16:creationId xmlns:a16="http://schemas.microsoft.com/office/drawing/2014/main" id="{9CD7CA64-1DDA-48B2-99BA-9A993BB5D6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2887653"/>
                  <a:ext cx="111124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60 h 80"/>
                    <a:gd name="T8" fmla="*/ 34 w 70"/>
                    <a:gd name="T9" fmla="*/ 80 h 80"/>
                    <a:gd name="T10" fmla="*/ 70 w 70"/>
                    <a:gd name="T11" fmla="*/ 60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70" y="60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8" name="Freeform 81">
                  <a:extLst>
                    <a:ext uri="{FF2B5EF4-FFF2-40B4-BE49-F238E27FC236}">
                      <a16:creationId xmlns:a16="http://schemas.microsoft.com/office/drawing/2014/main" id="{982E6419-7284-4E95-8DD5-2D4F47A574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092440"/>
                  <a:ext cx="111124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9" name="Freeform 82">
                  <a:extLst>
                    <a:ext uri="{FF2B5EF4-FFF2-40B4-BE49-F238E27FC236}">
                      <a16:creationId xmlns:a16="http://schemas.microsoft.com/office/drawing/2014/main" id="{6FE0E66F-CC2A-41FC-A9B3-F366AF12F9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70" y="2990840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5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5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0" name="Freeform 83">
                  <a:extLst>
                    <a:ext uri="{FF2B5EF4-FFF2-40B4-BE49-F238E27FC236}">
                      <a16:creationId xmlns:a16="http://schemas.microsoft.com/office/drawing/2014/main" id="{3C130459-6487-4149-850B-F0D70C4C4F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298814"/>
                  <a:ext cx="111124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4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4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1" name="Freeform 84">
                  <a:extLst>
                    <a:ext uri="{FF2B5EF4-FFF2-40B4-BE49-F238E27FC236}">
                      <a16:creationId xmlns:a16="http://schemas.microsoft.com/office/drawing/2014/main" id="{27E4B100-F59A-4B35-A5D5-A3C3E03D75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69" y="3195628"/>
                  <a:ext cx="112713" cy="127000"/>
                </a:xfrm>
                <a:custGeom>
                  <a:avLst/>
                  <a:gdLst>
                    <a:gd name="T0" fmla="*/ 71 w 71"/>
                    <a:gd name="T1" fmla="*/ 21 h 80"/>
                    <a:gd name="T2" fmla="*/ 35 w 71"/>
                    <a:gd name="T3" fmla="*/ 0 h 80"/>
                    <a:gd name="T4" fmla="*/ 0 w 71"/>
                    <a:gd name="T5" fmla="*/ 21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2" name="Freeform 85">
                  <a:extLst>
                    <a:ext uri="{FF2B5EF4-FFF2-40B4-BE49-F238E27FC236}">
                      <a16:creationId xmlns:a16="http://schemas.microsoft.com/office/drawing/2014/main" id="{A362A870-0BE2-4802-AB8E-D01C47EF17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505188"/>
                  <a:ext cx="111124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4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4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3" name="Freeform 86">
                  <a:extLst>
                    <a:ext uri="{FF2B5EF4-FFF2-40B4-BE49-F238E27FC236}">
                      <a16:creationId xmlns:a16="http://schemas.microsoft.com/office/drawing/2014/main" id="{66E8E183-1E17-4562-8598-7BAC85BF56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0" y="3400414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4" name="Freeform 87">
                  <a:extLst>
                    <a:ext uri="{FF2B5EF4-FFF2-40B4-BE49-F238E27FC236}">
                      <a16:creationId xmlns:a16="http://schemas.microsoft.com/office/drawing/2014/main" id="{59F7F309-B76C-4F58-8A3A-637019AB55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43" y="2784468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5" name="Freeform 88">
                  <a:extLst>
                    <a:ext uri="{FF2B5EF4-FFF2-40B4-BE49-F238E27FC236}">
                      <a16:creationId xmlns:a16="http://schemas.microsoft.com/office/drawing/2014/main" id="{8CA5DEB5-420A-443A-926A-DF65AB8005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2887655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60 h 80"/>
                    <a:gd name="T8" fmla="*/ 36 w 71"/>
                    <a:gd name="T9" fmla="*/ 80 h 80"/>
                    <a:gd name="T10" fmla="*/ 71 w 71"/>
                    <a:gd name="T11" fmla="*/ 60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6" y="80"/>
                      </a:lnTo>
                      <a:lnTo>
                        <a:pt x="71" y="60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6" name="Freeform 89">
                  <a:extLst>
                    <a:ext uri="{FF2B5EF4-FFF2-40B4-BE49-F238E27FC236}">
                      <a16:creationId xmlns:a16="http://schemas.microsoft.com/office/drawing/2014/main" id="{C359CF3B-7663-4B91-B848-D387995B3D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092442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7" name="Freeform 90">
                  <a:extLst>
                    <a:ext uri="{FF2B5EF4-FFF2-40B4-BE49-F238E27FC236}">
                      <a16:creationId xmlns:a16="http://schemas.microsoft.com/office/drawing/2014/main" id="{671049DB-3AED-46EA-B653-592EA53017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2990842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8" name="Freeform 91">
                  <a:extLst>
                    <a:ext uri="{FF2B5EF4-FFF2-40B4-BE49-F238E27FC236}">
                      <a16:creationId xmlns:a16="http://schemas.microsoft.com/office/drawing/2014/main" id="{8B14372D-EE53-4C8A-BCE6-7D32446AFF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298816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6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6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9" name="Freeform 92">
                  <a:extLst>
                    <a:ext uri="{FF2B5EF4-FFF2-40B4-BE49-F238E27FC236}">
                      <a16:creationId xmlns:a16="http://schemas.microsoft.com/office/drawing/2014/main" id="{D940A4FB-A733-49F9-B287-1EC80ADBFF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3195629"/>
                  <a:ext cx="111125" cy="127000"/>
                </a:xfrm>
                <a:custGeom>
                  <a:avLst/>
                  <a:gdLst>
                    <a:gd name="T0" fmla="*/ 70 w 70"/>
                    <a:gd name="T1" fmla="*/ 21 h 80"/>
                    <a:gd name="T2" fmla="*/ 36 w 70"/>
                    <a:gd name="T3" fmla="*/ 0 h 80"/>
                    <a:gd name="T4" fmla="*/ 0 w 70"/>
                    <a:gd name="T5" fmla="*/ 21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0" name="Freeform 93">
                  <a:extLst>
                    <a:ext uri="{FF2B5EF4-FFF2-40B4-BE49-F238E27FC236}">
                      <a16:creationId xmlns:a16="http://schemas.microsoft.com/office/drawing/2014/main" id="{981ADA29-C01D-401B-B232-D4BE480D0B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3" y="3505191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6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6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1" name="Freeform 94">
                  <a:extLst>
                    <a:ext uri="{FF2B5EF4-FFF2-40B4-BE49-F238E27FC236}">
                      <a16:creationId xmlns:a16="http://schemas.microsoft.com/office/drawing/2014/main" id="{49B3CA4E-4E9D-45AD-98E9-33B24BEC57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9" y="3400417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6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6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2" name="Freeform 95">
                  <a:extLst>
                    <a:ext uri="{FF2B5EF4-FFF2-40B4-BE49-F238E27FC236}">
                      <a16:creationId xmlns:a16="http://schemas.microsoft.com/office/drawing/2014/main" id="{DC6149AF-7705-4671-9862-EB6721ABC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0" y="3608379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3" name="Freeform 96">
                  <a:extLst>
                    <a:ext uri="{FF2B5EF4-FFF2-40B4-BE49-F238E27FC236}">
                      <a16:creationId xmlns:a16="http://schemas.microsoft.com/office/drawing/2014/main" id="{0470A6ED-DA3A-409F-B385-F002B9E660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3" y="2784469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4" name="Freeform 97">
                  <a:extLst>
                    <a:ext uri="{FF2B5EF4-FFF2-40B4-BE49-F238E27FC236}">
                      <a16:creationId xmlns:a16="http://schemas.microsoft.com/office/drawing/2014/main" id="{F2AA8720-83F9-4C83-B706-A268B1DE34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8" y="2887660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4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5" name="Freeform 98">
                  <a:extLst>
                    <a:ext uri="{FF2B5EF4-FFF2-40B4-BE49-F238E27FC236}">
                      <a16:creationId xmlns:a16="http://schemas.microsoft.com/office/drawing/2014/main" id="{D2A9030B-1A4F-456E-9DC3-A3E06C8A8A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09244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6" name="Freeform 99">
                  <a:extLst>
                    <a:ext uri="{FF2B5EF4-FFF2-40B4-BE49-F238E27FC236}">
                      <a16:creationId xmlns:a16="http://schemas.microsoft.com/office/drawing/2014/main" id="{1B405205-52D3-482A-80D0-CB2B42AF81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2990845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7" name="Freeform 100">
                  <a:extLst>
                    <a:ext uri="{FF2B5EF4-FFF2-40B4-BE49-F238E27FC236}">
                      <a16:creationId xmlns:a16="http://schemas.microsoft.com/office/drawing/2014/main" id="{4D93EBE8-6B75-476F-A15D-8D4DEF9085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298819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8" name="Freeform 101">
                  <a:extLst>
                    <a:ext uri="{FF2B5EF4-FFF2-40B4-BE49-F238E27FC236}">
                      <a16:creationId xmlns:a16="http://schemas.microsoft.com/office/drawing/2014/main" id="{3175B5DD-EE66-4D9F-82A8-10593C4E96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2" y="3195633"/>
                  <a:ext cx="109538" cy="127000"/>
                </a:xfrm>
                <a:custGeom>
                  <a:avLst/>
                  <a:gdLst>
                    <a:gd name="T0" fmla="*/ 69 w 69"/>
                    <a:gd name="T1" fmla="*/ 21 h 80"/>
                    <a:gd name="T2" fmla="*/ 34 w 69"/>
                    <a:gd name="T3" fmla="*/ 0 h 80"/>
                    <a:gd name="T4" fmla="*/ 0 w 69"/>
                    <a:gd name="T5" fmla="*/ 21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9" name="Freeform 102">
                  <a:extLst>
                    <a:ext uri="{FF2B5EF4-FFF2-40B4-BE49-F238E27FC236}">
                      <a16:creationId xmlns:a16="http://schemas.microsoft.com/office/drawing/2014/main" id="{5861CE10-053C-4195-A237-B859A97B6B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505195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0" name="Freeform 103">
                  <a:extLst>
                    <a:ext uri="{FF2B5EF4-FFF2-40B4-BE49-F238E27FC236}">
                      <a16:creationId xmlns:a16="http://schemas.microsoft.com/office/drawing/2014/main" id="{0B47B736-3CA4-4CC1-BF50-DB56DAC884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3400420"/>
                  <a:ext cx="109538" cy="130175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1" name="Freeform 104">
                  <a:extLst>
                    <a:ext uri="{FF2B5EF4-FFF2-40B4-BE49-F238E27FC236}">
                      <a16:creationId xmlns:a16="http://schemas.microsoft.com/office/drawing/2014/main" id="{487F1DC9-F8B4-496D-97A6-CC092FD9E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74" y="3608386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2" name="Freeform 105">
                  <a:extLst>
                    <a:ext uri="{FF2B5EF4-FFF2-40B4-BE49-F238E27FC236}">
                      <a16:creationId xmlns:a16="http://schemas.microsoft.com/office/drawing/2014/main" id="{0822E230-9E89-43B5-B3FF-5825A009E3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4" y="2990850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34" name="Group 633">
              <a:extLst>
                <a:ext uri="{FF2B5EF4-FFF2-40B4-BE49-F238E27FC236}">
                  <a16:creationId xmlns:a16="http://schemas.microsoft.com/office/drawing/2014/main" id="{821DAAD5-9925-4101-B8E6-A98D146FA712}"/>
                </a:ext>
              </a:extLst>
            </p:cNvPr>
            <p:cNvGrpSpPr/>
            <p:nvPr/>
          </p:nvGrpSpPr>
          <p:grpSpPr>
            <a:xfrm>
              <a:off x="2573342" y="3815162"/>
              <a:ext cx="457432" cy="457431"/>
              <a:chOff x="2170071" y="4018356"/>
              <a:chExt cx="457432" cy="457431"/>
            </a:xfrm>
          </p:grpSpPr>
          <p:sp>
            <p:nvSpPr>
              <p:cNvPr id="760" name="Freeform: Shape 759">
                <a:extLst>
                  <a:ext uri="{FF2B5EF4-FFF2-40B4-BE49-F238E27FC236}">
                    <a16:creationId xmlns:a16="http://schemas.microsoft.com/office/drawing/2014/main" id="{DC81D1A5-5DAC-4B6D-AA73-D674BBD95369}"/>
                  </a:ext>
                </a:extLst>
              </p:cNvPr>
              <p:cNvSpPr/>
              <p:nvPr/>
            </p:nvSpPr>
            <p:spPr>
              <a:xfrm>
                <a:off x="2170071" y="4018356"/>
                <a:ext cx="457432" cy="457431"/>
              </a:xfrm>
              <a:custGeom>
                <a:avLst/>
                <a:gdLst>
                  <a:gd name="connsiteX0" fmla="*/ 1035223 w 1851107"/>
                  <a:gd name="connsiteY0" fmla="*/ 1625796 h 1851107"/>
                  <a:gd name="connsiteX1" fmla="*/ 1055270 w 1851107"/>
                  <a:gd name="connsiteY1" fmla="*/ 1655529 h 1851107"/>
                  <a:gd name="connsiteX2" fmla="*/ 1066333 w 1851107"/>
                  <a:gd name="connsiteY2" fmla="*/ 1710327 h 1851107"/>
                  <a:gd name="connsiteX3" fmla="*/ 925553 w 1851107"/>
                  <a:gd name="connsiteY3" fmla="*/ 1851107 h 1851107"/>
                  <a:gd name="connsiteX4" fmla="*/ 784773 w 1851107"/>
                  <a:gd name="connsiteY4" fmla="*/ 1710327 h 1851107"/>
                  <a:gd name="connsiteX5" fmla="*/ 795836 w 1851107"/>
                  <a:gd name="connsiteY5" fmla="*/ 1655529 h 1851107"/>
                  <a:gd name="connsiteX6" fmla="*/ 815715 w 1851107"/>
                  <a:gd name="connsiteY6" fmla="*/ 1626044 h 1851107"/>
                  <a:gd name="connsiteX7" fmla="*/ 926784 w 1851107"/>
                  <a:gd name="connsiteY7" fmla="*/ 1636724 h 1851107"/>
                  <a:gd name="connsiteX8" fmla="*/ 559897 w 1851107"/>
                  <a:gd name="connsiteY8" fmla="*/ 1534843 h 1851107"/>
                  <a:gd name="connsiteX9" fmla="*/ 627900 w 1851107"/>
                  <a:gd name="connsiteY9" fmla="*/ 1571239 h 1851107"/>
                  <a:gd name="connsiteX10" fmla="*/ 707320 w 1851107"/>
                  <a:gd name="connsiteY10" fmla="*/ 1602230 h 1851107"/>
                  <a:gd name="connsiteX11" fmla="*/ 765197 w 1851107"/>
                  <a:gd name="connsiteY11" fmla="*/ 1617169 h 1851107"/>
                  <a:gd name="connsiteX12" fmla="*/ 772374 w 1851107"/>
                  <a:gd name="connsiteY12" fmla="*/ 1650968 h 1851107"/>
                  <a:gd name="connsiteX13" fmla="*/ 762104 w 1851107"/>
                  <a:gd name="connsiteY13" fmla="*/ 1705920 h 1851107"/>
                  <a:gd name="connsiteX14" fmla="*/ 578838 w 1851107"/>
                  <a:gd name="connsiteY14" fmla="*/ 1783712 h 1851107"/>
                  <a:gd name="connsiteX15" fmla="*/ 501046 w 1851107"/>
                  <a:gd name="connsiteY15" fmla="*/ 1600446 h 1851107"/>
                  <a:gd name="connsiteX16" fmla="*/ 531831 w 1851107"/>
                  <a:gd name="connsiteY16" fmla="*/ 1553782 h 1851107"/>
                  <a:gd name="connsiteX17" fmla="*/ 1302069 w 1851107"/>
                  <a:gd name="connsiteY17" fmla="*/ 1528548 h 1851107"/>
                  <a:gd name="connsiteX18" fmla="*/ 1330184 w 1851107"/>
                  <a:gd name="connsiteY18" fmla="*/ 1546814 h 1851107"/>
                  <a:gd name="connsiteX19" fmla="*/ 1361779 w 1851107"/>
                  <a:gd name="connsiteY19" fmla="*/ 1592934 h 1851107"/>
                  <a:gd name="connsiteX20" fmla="*/ 1287197 w 1851107"/>
                  <a:gd name="connsiteY20" fmla="*/ 1777530 h 1851107"/>
                  <a:gd name="connsiteX21" fmla="*/ 1102601 w 1851107"/>
                  <a:gd name="connsiteY21" fmla="*/ 1702948 h 1851107"/>
                  <a:gd name="connsiteX22" fmla="*/ 1091374 w 1851107"/>
                  <a:gd name="connsiteY22" fmla="*/ 1648184 h 1851107"/>
                  <a:gd name="connsiteX23" fmla="*/ 1098276 w 1851107"/>
                  <a:gd name="connsiteY23" fmla="*/ 1612639 h 1851107"/>
                  <a:gd name="connsiteX24" fmla="*/ 1203363 w 1851107"/>
                  <a:gd name="connsiteY24" fmla="*/ 1580021 h 1851107"/>
                  <a:gd name="connsiteX25" fmla="*/ 1299831 w 1851107"/>
                  <a:gd name="connsiteY25" fmla="*/ 1530173 h 1851107"/>
                  <a:gd name="connsiteX26" fmla="*/ 1498875 w 1851107"/>
                  <a:gd name="connsiteY26" fmla="*/ 1343272 h 1851107"/>
                  <a:gd name="connsiteX27" fmla="*/ 1533448 w 1851107"/>
                  <a:gd name="connsiteY27" fmla="*/ 1350000 h 1851107"/>
                  <a:gd name="connsiteX28" fmla="*/ 1580019 w 1851107"/>
                  <a:gd name="connsiteY28" fmla="*/ 1380925 h 1851107"/>
                  <a:gd name="connsiteX29" fmla="*/ 1580019 w 1851107"/>
                  <a:gd name="connsiteY29" fmla="*/ 1580019 h 1851107"/>
                  <a:gd name="connsiteX30" fmla="*/ 1380927 w 1851107"/>
                  <a:gd name="connsiteY30" fmla="*/ 1580019 h 1851107"/>
                  <a:gd name="connsiteX31" fmla="*/ 1350001 w 1851107"/>
                  <a:gd name="connsiteY31" fmla="*/ 1533447 h 1851107"/>
                  <a:gd name="connsiteX32" fmla="*/ 1343233 w 1851107"/>
                  <a:gd name="connsiteY32" fmla="*/ 1498665 h 1851107"/>
                  <a:gd name="connsiteX33" fmla="*/ 1385492 w 1851107"/>
                  <a:gd name="connsiteY33" fmla="*/ 1467987 h 1851107"/>
                  <a:gd name="connsiteX34" fmla="*/ 1459706 w 1851107"/>
                  <a:gd name="connsiteY34" fmla="*/ 1395043 h 1851107"/>
                  <a:gd name="connsiteX35" fmla="*/ 354706 w 1851107"/>
                  <a:gd name="connsiteY35" fmla="*/ 1342794 h 1851107"/>
                  <a:gd name="connsiteX36" fmla="*/ 426011 w 1851107"/>
                  <a:gd name="connsiteY36" fmla="*/ 1431735 h 1851107"/>
                  <a:gd name="connsiteX37" fmla="*/ 486719 w 1851107"/>
                  <a:gd name="connsiteY37" fmla="*/ 1485114 h 1851107"/>
                  <a:gd name="connsiteX38" fmla="*/ 507678 w 1851107"/>
                  <a:gd name="connsiteY38" fmla="*/ 1499690 h 1851107"/>
                  <a:gd name="connsiteX39" fmla="*/ 501109 w 1851107"/>
                  <a:gd name="connsiteY39" fmla="*/ 1533450 h 1851107"/>
                  <a:gd name="connsiteX40" fmla="*/ 470183 w 1851107"/>
                  <a:gd name="connsiteY40" fmla="*/ 1580022 h 1851107"/>
                  <a:gd name="connsiteX41" fmla="*/ 271091 w 1851107"/>
                  <a:gd name="connsiteY41" fmla="*/ 1580022 h 1851107"/>
                  <a:gd name="connsiteX42" fmla="*/ 271091 w 1851107"/>
                  <a:gd name="connsiteY42" fmla="*/ 1380928 h 1851107"/>
                  <a:gd name="connsiteX43" fmla="*/ 317662 w 1851107"/>
                  <a:gd name="connsiteY43" fmla="*/ 1350003 h 1851107"/>
                  <a:gd name="connsiteX44" fmla="*/ 202924 w 1851107"/>
                  <a:gd name="connsiteY44" fmla="*/ 1091374 h 1851107"/>
                  <a:gd name="connsiteX45" fmla="*/ 235845 w 1851107"/>
                  <a:gd name="connsiteY45" fmla="*/ 1097767 h 1851107"/>
                  <a:gd name="connsiteX46" fmla="*/ 236326 w 1851107"/>
                  <a:gd name="connsiteY46" fmla="*/ 1100489 h 1851107"/>
                  <a:gd name="connsiteX47" fmla="*/ 271092 w 1851107"/>
                  <a:gd name="connsiteY47" fmla="*/ 1203358 h 1851107"/>
                  <a:gd name="connsiteX48" fmla="*/ 322521 w 1851107"/>
                  <a:gd name="connsiteY48" fmla="*/ 1302127 h 1851107"/>
                  <a:gd name="connsiteX49" fmla="*/ 304292 w 1851107"/>
                  <a:gd name="connsiteY49" fmla="*/ 1330184 h 1851107"/>
                  <a:gd name="connsiteX50" fmla="*/ 258173 w 1851107"/>
                  <a:gd name="connsiteY50" fmla="*/ 1361779 h 1851107"/>
                  <a:gd name="connsiteX51" fmla="*/ 73577 w 1851107"/>
                  <a:gd name="connsiteY51" fmla="*/ 1287198 h 1851107"/>
                  <a:gd name="connsiteX52" fmla="*/ 148159 w 1851107"/>
                  <a:gd name="connsiteY52" fmla="*/ 1102602 h 1851107"/>
                  <a:gd name="connsiteX53" fmla="*/ 202924 w 1851107"/>
                  <a:gd name="connsiteY53" fmla="*/ 1091374 h 1851107"/>
                  <a:gd name="connsiteX54" fmla="*/ 1650968 w 1851107"/>
                  <a:gd name="connsiteY54" fmla="*/ 1078737 h 1851107"/>
                  <a:gd name="connsiteX55" fmla="*/ 1705920 w 1851107"/>
                  <a:gd name="connsiteY55" fmla="*/ 1089007 h 1851107"/>
                  <a:gd name="connsiteX56" fmla="*/ 1783712 w 1851107"/>
                  <a:gd name="connsiteY56" fmla="*/ 1272273 h 1851107"/>
                  <a:gd name="connsiteX57" fmla="*/ 1600446 w 1851107"/>
                  <a:gd name="connsiteY57" fmla="*/ 1350065 h 1851107"/>
                  <a:gd name="connsiteX58" fmla="*/ 1553782 w 1851107"/>
                  <a:gd name="connsiteY58" fmla="*/ 1319279 h 1851107"/>
                  <a:gd name="connsiteX59" fmla="*/ 1533874 w 1851107"/>
                  <a:gd name="connsiteY59" fmla="*/ 1289777 h 1851107"/>
                  <a:gd name="connsiteX60" fmla="*/ 1584773 w 1851107"/>
                  <a:gd name="connsiteY60" fmla="*/ 1191894 h 1851107"/>
                  <a:gd name="connsiteX61" fmla="*/ 1616690 w 1851107"/>
                  <a:gd name="connsiteY61" fmla="*/ 1084317 h 1851107"/>
                  <a:gd name="connsiteX62" fmla="*/ 1710327 w 1851107"/>
                  <a:gd name="connsiteY62" fmla="*/ 784773 h 1851107"/>
                  <a:gd name="connsiteX63" fmla="*/ 1851107 w 1851107"/>
                  <a:gd name="connsiteY63" fmla="*/ 925553 h 1851107"/>
                  <a:gd name="connsiteX64" fmla="*/ 1710327 w 1851107"/>
                  <a:gd name="connsiteY64" fmla="*/ 1066333 h 1851107"/>
                  <a:gd name="connsiteX65" fmla="*/ 1655529 w 1851107"/>
                  <a:gd name="connsiteY65" fmla="*/ 1055270 h 1851107"/>
                  <a:gd name="connsiteX66" fmla="*/ 1626635 w 1851107"/>
                  <a:gd name="connsiteY66" fmla="*/ 1035789 h 1851107"/>
                  <a:gd name="connsiteX67" fmla="*/ 1635926 w 1851107"/>
                  <a:gd name="connsiteY67" fmla="*/ 958882 h 1851107"/>
                  <a:gd name="connsiteX68" fmla="*/ 1633211 w 1851107"/>
                  <a:gd name="connsiteY68" fmla="*/ 854857 h 1851107"/>
                  <a:gd name="connsiteX69" fmla="*/ 1626267 w 1851107"/>
                  <a:gd name="connsiteY69" fmla="*/ 815565 h 1851107"/>
                  <a:gd name="connsiteX70" fmla="*/ 1655529 w 1851107"/>
                  <a:gd name="connsiteY70" fmla="*/ 795836 h 1851107"/>
                  <a:gd name="connsiteX71" fmla="*/ 1710327 w 1851107"/>
                  <a:gd name="connsiteY71" fmla="*/ 784773 h 1851107"/>
                  <a:gd name="connsiteX72" fmla="*/ 140780 w 1851107"/>
                  <a:gd name="connsiteY72" fmla="*/ 784773 h 1851107"/>
                  <a:gd name="connsiteX73" fmla="*/ 195578 w 1851107"/>
                  <a:gd name="connsiteY73" fmla="*/ 795836 h 1851107"/>
                  <a:gd name="connsiteX74" fmla="*/ 224481 w 1851107"/>
                  <a:gd name="connsiteY74" fmla="*/ 815323 h 1851107"/>
                  <a:gd name="connsiteX75" fmla="*/ 215190 w 1851107"/>
                  <a:gd name="connsiteY75" fmla="*/ 892225 h 1851107"/>
                  <a:gd name="connsiteX76" fmla="*/ 217905 w 1851107"/>
                  <a:gd name="connsiteY76" fmla="*/ 996250 h 1851107"/>
                  <a:gd name="connsiteX77" fmla="*/ 224848 w 1851107"/>
                  <a:gd name="connsiteY77" fmla="*/ 1035536 h 1851107"/>
                  <a:gd name="connsiteX78" fmla="*/ 195578 w 1851107"/>
                  <a:gd name="connsiteY78" fmla="*/ 1055270 h 1851107"/>
                  <a:gd name="connsiteX79" fmla="*/ 140780 w 1851107"/>
                  <a:gd name="connsiteY79" fmla="*/ 1066333 h 1851107"/>
                  <a:gd name="connsiteX80" fmla="*/ 0 w 1851107"/>
                  <a:gd name="connsiteY80" fmla="*/ 925553 h 1851107"/>
                  <a:gd name="connsiteX81" fmla="*/ 140780 w 1851107"/>
                  <a:gd name="connsiteY81" fmla="*/ 784773 h 1851107"/>
                  <a:gd name="connsiteX82" fmla="*/ 195711 w 1851107"/>
                  <a:gd name="connsiteY82" fmla="*/ 490773 h 1851107"/>
                  <a:gd name="connsiteX83" fmla="*/ 250663 w 1851107"/>
                  <a:gd name="connsiteY83" fmla="*/ 501043 h 1851107"/>
                  <a:gd name="connsiteX84" fmla="*/ 297327 w 1851107"/>
                  <a:gd name="connsiteY84" fmla="*/ 531828 h 1851107"/>
                  <a:gd name="connsiteX85" fmla="*/ 317239 w 1851107"/>
                  <a:gd name="connsiteY85" fmla="*/ 561337 h 1851107"/>
                  <a:gd name="connsiteX86" fmla="*/ 266343 w 1851107"/>
                  <a:gd name="connsiteY86" fmla="*/ 659213 h 1851107"/>
                  <a:gd name="connsiteX87" fmla="*/ 234964 w 1851107"/>
                  <a:gd name="connsiteY87" fmla="*/ 764976 h 1851107"/>
                  <a:gd name="connsiteX88" fmla="*/ 200141 w 1851107"/>
                  <a:gd name="connsiteY88" fmla="*/ 772371 h 1851107"/>
                  <a:gd name="connsiteX89" fmla="*/ 145189 w 1851107"/>
                  <a:gd name="connsiteY89" fmla="*/ 762101 h 1851107"/>
                  <a:gd name="connsiteX90" fmla="*/ 67397 w 1851107"/>
                  <a:gd name="connsiteY90" fmla="*/ 578835 h 1851107"/>
                  <a:gd name="connsiteX91" fmla="*/ 195711 w 1851107"/>
                  <a:gd name="connsiteY91" fmla="*/ 490773 h 1851107"/>
                  <a:gd name="connsiteX92" fmla="*/ 1647700 w 1851107"/>
                  <a:gd name="connsiteY92" fmla="*/ 478102 h 1851107"/>
                  <a:gd name="connsiteX93" fmla="*/ 1777531 w 1851107"/>
                  <a:gd name="connsiteY93" fmla="*/ 563912 h 1851107"/>
                  <a:gd name="connsiteX94" fmla="*/ 1702949 w 1851107"/>
                  <a:gd name="connsiteY94" fmla="*/ 748507 h 1851107"/>
                  <a:gd name="connsiteX95" fmla="*/ 1648184 w 1851107"/>
                  <a:gd name="connsiteY95" fmla="*/ 759735 h 1851107"/>
                  <a:gd name="connsiteX96" fmla="*/ 1615272 w 1851107"/>
                  <a:gd name="connsiteY96" fmla="*/ 753344 h 1851107"/>
                  <a:gd name="connsiteX97" fmla="*/ 1614790 w 1851107"/>
                  <a:gd name="connsiteY97" fmla="*/ 750619 h 1851107"/>
                  <a:gd name="connsiteX98" fmla="*/ 1580024 w 1851107"/>
                  <a:gd name="connsiteY98" fmla="*/ 647749 h 1851107"/>
                  <a:gd name="connsiteX99" fmla="*/ 1530176 w 1851107"/>
                  <a:gd name="connsiteY99" fmla="*/ 551281 h 1851107"/>
                  <a:gd name="connsiteX100" fmla="*/ 1528550 w 1851107"/>
                  <a:gd name="connsiteY100" fmla="*/ 549041 h 1851107"/>
                  <a:gd name="connsiteX101" fmla="*/ 1546816 w 1851107"/>
                  <a:gd name="connsiteY101" fmla="*/ 520925 h 1851107"/>
                  <a:gd name="connsiteX102" fmla="*/ 1592935 w 1851107"/>
                  <a:gd name="connsiteY102" fmla="*/ 489330 h 1851107"/>
                  <a:gd name="connsiteX103" fmla="*/ 1647700 w 1851107"/>
                  <a:gd name="connsiteY103" fmla="*/ 478102 h 1851107"/>
                  <a:gd name="connsiteX104" fmla="*/ 1480475 w 1851107"/>
                  <a:gd name="connsiteY104" fmla="*/ 229857 h 1851107"/>
                  <a:gd name="connsiteX105" fmla="*/ 1580021 w 1851107"/>
                  <a:gd name="connsiteY105" fmla="*/ 271090 h 1851107"/>
                  <a:gd name="connsiteX106" fmla="*/ 1580021 w 1851107"/>
                  <a:gd name="connsiteY106" fmla="*/ 470183 h 1851107"/>
                  <a:gd name="connsiteX107" fmla="*/ 1533450 w 1851107"/>
                  <a:gd name="connsiteY107" fmla="*/ 501109 h 1851107"/>
                  <a:gd name="connsiteX108" fmla="*/ 1498667 w 1851107"/>
                  <a:gd name="connsiteY108" fmla="*/ 507877 h 1851107"/>
                  <a:gd name="connsiteX109" fmla="*/ 1467990 w 1851107"/>
                  <a:gd name="connsiteY109" fmla="*/ 465620 h 1851107"/>
                  <a:gd name="connsiteX110" fmla="*/ 1395047 w 1851107"/>
                  <a:gd name="connsiteY110" fmla="*/ 391405 h 1851107"/>
                  <a:gd name="connsiteX111" fmla="*/ 1343275 w 1851107"/>
                  <a:gd name="connsiteY111" fmla="*/ 352236 h 1851107"/>
                  <a:gd name="connsiteX112" fmla="*/ 1350003 w 1851107"/>
                  <a:gd name="connsiteY112" fmla="*/ 317661 h 1851107"/>
                  <a:gd name="connsiteX113" fmla="*/ 1380929 w 1851107"/>
                  <a:gd name="connsiteY113" fmla="*/ 271090 h 1851107"/>
                  <a:gd name="connsiteX114" fmla="*/ 1480475 w 1851107"/>
                  <a:gd name="connsiteY114" fmla="*/ 229857 h 1851107"/>
                  <a:gd name="connsiteX115" fmla="*/ 370635 w 1851107"/>
                  <a:gd name="connsiteY115" fmla="*/ 229854 h 1851107"/>
                  <a:gd name="connsiteX116" fmla="*/ 470181 w 1851107"/>
                  <a:gd name="connsiteY116" fmla="*/ 271087 h 1851107"/>
                  <a:gd name="connsiteX117" fmla="*/ 501107 w 1851107"/>
                  <a:gd name="connsiteY117" fmla="*/ 317658 h 1851107"/>
                  <a:gd name="connsiteX118" fmla="*/ 507877 w 1851107"/>
                  <a:gd name="connsiteY118" fmla="*/ 352448 h 1851107"/>
                  <a:gd name="connsiteX119" fmla="*/ 465625 w 1851107"/>
                  <a:gd name="connsiteY119" fmla="*/ 383121 h 1851107"/>
                  <a:gd name="connsiteX120" fmla="*/ 391410 w 1851107"/>
                  <a:gd name="connsiteY120" fmla="*/ 456064 h 1851107"/>
                  <a:gd name="connsiteX121" fmla="*/ 352241 w 1851107"/>
                  <a:gd name="connsiteY121" fmla="*/ 507835 h 1851107"/>
                  <a:gd name="connsiteX122" fmla="*/ 317660 w 1851107"/>
                  <a:gd name="connsiteY122" fmla="*/ 501106 h 1851107"/>
                  <a:gd name="connsiteX123" fmla="*/ 271089 w 1851107"/>
                  <a:gd name="connsiteY123" fmla="*/ 470180 h 1851107"/>
                  <a:gd name="connsiteX124" fmla="*/ 271089 w 1851107"/>
                  <a:gd name="connsiteY124" fmla="*/ 271087 h 1851107"/>
                  <a:gd name="connsiteX125" fmla="*/ 370635 w 1851107"/>
                  <a:gd name="connsiteY125" fmla="*/ 229854 h 1851107"/>
                  <a:gd name="connsiteX126" fmla="*/ 1036275 w 1851107"/>
                  <a:gd name="connsiteY126" fmla="*/ 223752 h 1851107"/>
                  <a:gd name="connsiteX127" fmla="*/ 1086079 w 1851107"/>
                  <a:gd name="connsiteY127" fmla="*/ 234712 h 1851107"/>
                  <a:gd name="connsiteX128" fmla="*/ 1089948 w 1851107"/>
                  <a:gd name="connsiteY128" fmla="*/ 252931 h 1851107"/>
                  <a:gd name="connsiteX129" fmla="*/ 1166800 w 1851107"/>
                  <a:gd name="connsiteY129" fmla="*/ 328453 h 1851107"/>
                  <a:gd name="connsiteX130" fmla="*/ 1274544 w 1851107"/>
                  <a:gd name="connsiteY130" fmla="*/ 327513 h 1851107"/>
                  <a:gd name="connsiteX131" fmla="*/ 1290355 w 1851107"/>
                  <a:gd name="connsiteY131" fmla="*/ 316844 h 1851107"/>
                  <a:gd name="connsiteX132" fmla="*/ 1312928 w 1851107"/>
                  <a:gd name="connsiteY132" fmla="*/ 329275 h 1851107"/>
                  <a:gd name="connsiteX133" fmla="*/ 1343275 w 1851107"/>
                  <a:gd name="connsiteY133" fmla="*/ 352236 h 1851107"/>
                  <a:gd name="connsiteX134" fmla="*/ 1339695 w 1851107"/>
                  <a:gd name="connsiteY134" fmla="*/ 370637 h 1851107"/>
                  <a:gd name="connsiteX135" fmla="*/ 1380929 w 1851107"/>
                  <a:gd name="connsiteY135" fmla="*/ 470183 h 1851107"/>
                  <a:gd name="connsiteX136" fmla="*/ 1480475 w 1851107"/>
                  <a:gd name="connsiteY136" fmla="*/ 511417 h 1851107"/>
                  <a:gd name="connsiteX137" fmla="*/ 1498667 w 1851107"/>
                  <a:gd name="connsiteY137" fmla="*/ 507877 h 1851107"/>
                  <a:gd name="connsiteX138" fmla="*/ 1528550 w 1851107"/>
                  <a:gd name="connsiteY138" fmla="*/ 549041 h 1851107"/>
                  <a:gd name="connsiteX139" fmla="*/ 1517413 w 1851107"/>
                  <a:gd name="connsiteY139" fmla="*/ 566182 h 1851107"/>
                  <a:gd name="connsiteX140" fmla="*/ 1518353 w 1851107"/>
                  <a:gd name="connsiteY140" fmla="*/ 673926 h 1851107"/>
                  <a:gd name="connsiteX141" fmla="*/ 1595205 w 1851107"/>
                  <a:gd name="connsiteY141" fmla="*/ 749448 h 1851107"/>
                  <a:gd name="connsiteX142" fmla="*/ 1615272 w 1851107"/>
                  <a:gd name="connsiteY142" fmla="*/ 753344 h 1851107"/>
                  <a:gd name="connsiteX143" fmla="*/ 1626267 w 1851107"/>
                  <a:gd name="connsiteY143" fmla="*/ 815565 h 1851107"/>
                  <a:gd name="connsiteX144" fmla="*/ 1610780 w 1851107"/>
                  <a:gd name="connsiteY144" fmla="*/ 826006 h 1851107"/>
                  <a:gd name="connsiteX145" fmla="*/ 1569547 w 1851107"/>
                  <a:gd name="connsiteY145" fmla="*/ 925553 h 1851107"/>
                  <a:gd name="connsiteX146" fmla="*/ 1610780 w 1851107"/>
                  <a:gd name="connsiteY146" fmla="*/ 1025099 h 1851107"/>
                  <a:gd name="connsiteX147" fmla="*/ 1626635 w 1851107"/>
                  <a:gd name="connsiteY147" fmla="*/ 1035789 h 1851107"/>
                  <a:gd name="connsiteX148" fmla="*/ 1623575 w 1851107"/>
                  <a:gd name="connsiteY148" fmla="*/ 1061113 h 1851107"/>
                  <a:gd name="connsiteX149" fmla="*/ 1616690 w 1851107"/>
                  <a:gd name="connsiteY149" fmla="*/ 1084317 h 1851107"/>
                  <a:gd name="connsiteX150" fmla="*/ 1610849 w 1851107"/>
                  <a:gd name="connsiteY150" fmla="*/ 1085267 h 1851107"/>
                  <a:gd name="connsiteX151" fmla="*/ 1522654 w 1851107"/>
                  <a:gd name="connsiteY151" fmla="*/ 1166799 h 1851107"/>
                  <a:gd name="connsiteX152" fmla="*/ 1523594 w 1851107"/>
                  <a:gd name="connsiteY152" fmla="*/ 1274543 h 1851107"/>
                  <a:gd name="connsiteX153" fmla="*/ 1533874 w 1851107"/>
                  <a:gd name="connsiteY153" fmla="*/ 1289777 h 1851107"/>
                  <a:gd name="connsiteX154" fmla="*/ 1521836 w 1851107"/>
                  <a:gd name="connsiteY154" fmla="*/ 1312925 h 1851107"/>
                  <a:gd name="connsiteX155" fmla="*/ 1498875 w 1851107"/>
                  <a:gd name="connsiteY155" fmla="*/ 1343272 h 1851107"/>
                  <a:gd name="connsiteX156" fmla="*/ 1480473 w 1851107"/>
                  <a:gd name="connsiteY156" fmla="*/ 1339691 h 1851107"/>
                  <a:gd name="connsiteX157" fmla="*/ 1380927 w 1851107"/>
                  <a:gd name="connsiteY157" fmla="*/ 1380925 h 1851107"/>
                  <a:gd name="connsiteX158" fmla="*/ 1339693 w 1851107"/>
                  <a:gd name="connsiteY158" fmla="*/ 1480472 h 1851107"/>
                  <a:gd name="connsiteX159" fmla="*/ 1343233 w 1851107"/>
                  <a:gd name="connsiteY159" fmla="*/ 1498665 h 1851107"/>
                  <a:gd name="connsiteX160" fmla="*/ 1302069 w 1851107"/>
                  <a:gd name="connsiteY160" fmla="*/ 1528548 h 1851107"/>
                  <a:gd name="connsiteX161" fmla="*/ 1284927 w 1851107"/>
                  <a:gd name="connsiteY161" fmla="*/ 1517412 h 1851107"/>
                  <a:gd name="connsiteX162" fmla="*/ 1177183 w 1851107"/>
                  <a:gd name="connsiteY162" fmla="*/ 1518352 h 1851107"/>
                  <a:gd name="connsiteX163" fmla="*/ 1101661 w 1851107"/>
                  <a:gd name="connsiteY163" fmla="*/ 1595204 h 1851107"/>
                  <a:gd name="connsiteX164" fmla="*/ 1098276 w 1851107"/>
                  <a:gd name="connsiteY164" fmla="*/ 1612639 h 1851107"/>
                  <a:gd name="connsiteX165" fmla="*/ 1065821 w 1851107"/>
                  <a:gd name="connsiteY165" fmla="*/ 1622712 h 1851107"/>
                  <a:gd name="connsiteX166" fmla="*/ 1035223 w 1851107"/>
                  <a:gd name="connsiteY166" fmla="*/ 1625796 h 1851107"/>
                  <a:gd name="connsiteX167" fmla="*/ 1025100 w 1851107"/>
                  <a:gd name="connsiteY167" fmla="*/ 1610781 h 1851107"/>
                  <a:gd name="connsiteX168" fmla="*/ 925553 w 1851107"/>
                  <a:gd name="connsiteY168" fmla="*/ 1569547 h 1851107"/>
                  <a:gd name="connsiteX169" fmla="*/ 826006 w 1851107"/>
                  <a:gd name="connsiteY169" fmla="*/ 1610781 h 1851107"/>
                  <a:gd name="connsiteX170" fmla="*/ 815715 w 1851107"/>
                  <a:gd name="connsiteY170" fmla="*/ 1626044 h 1851107"/>
                  <a:gd name="connsiteX171" fmla="*/ 790000 w 1851107"/>
                  <a:gd name="connsiteY171" fmla="*/ 1623571 h 1851107"/>
                  <a:gd name="connsiteX172" fmla="*/ 765197 w 1851107"/>
                  <a:gd name="connsiteY172" fmla="*/ 1617169 h 1851107"/>
                  <a:gd name="connsiteX173" fmla="*/ 761164 w 1851107"/>
                  <a:gd name="connsiteY173" fmla="*/ 1598176 h 1851107"/>
                  <a:gd name="connsiteX174" fmla="*/ 684312 w 1851107"/>
                  <a:gd name="connsiteY174" fmla="*/ 1522654 h 1851107"/>
                  <a:gd name="connsiteX175" fmla="*/ 576568 w 1851107"/>
                  <a:gd name="connsiteY175" fmla="*/ 1523594 h 1851107"/>
                  <a:gd name="connsiteX176" fmla="*/ 559897 w 1851107"/>
                  <a:gd name="connsiteY176" fmla="*/ 1534843 h 1851107"/>
                  <a:gd name="connsiteX177" fmla="*/ 552655 w 1851107"/>
                  <a:gd name="connsiteY177" fmla="*/ 1530967 h 1851107"/>
                  <a:gd name="connsiteX178" fmla="*/ 507678 w 1851107"/>
                  <a:gd name="connsiteY178" fmla="*/ 1499690 h 1851107"/>
                  <a:gd name="connsiteX179" fmla="*/ 511417 w 1851107"/>
                  <a:gd name="connsiteY179" fmla="*/ 1480475 h 1851107"/>
                  <a:gd name="connsiteX180" fmla="*/ 470183 w 1851107"/>
                  <a:gd name="connsiteY180" fmla="*/ 1380928 h 1851107"/>
                  <a:gd name="connsiteX181" fmla="*/ 370637 w 1851107"/>
                  <a:gd name="connsiteY181" fmla="*/ 1339694 h 1851107"/>
                  <a:gd name="connsiteX182" fmla="*/ 354706 w 1851107"/>
                  <a:gd name="connsiteY182" fmla="*/ 1342794 h 1851107"/>
                  <a:gd name="connsiteX183" fmla="*/ 323296 w 1851107"/>
                  <a:gd name="connsiteY183" fmla="*/ 1303615 h 1851107"/>
                  <a:gd name="connsiteX184" fmla="*/ 322521 w 1851107"/>
                  <a:gd name="connsiteY184" fmla="*/ 1302127 h 1851107"/>
                  <a:gd name="connsiteX185" fmla="*/ 333695 w 1851107"/>
                  <a:gd name="connsiteY185" fmla="*/ 1284928 h 1851107"/>
                  <a:gd name="connsiteX186" fmla="*/ 332755 w 1851107"/>
                  <a:gd name="connsiteY186" fmla="*/ 1177184 h 1851107"/>
                  <a:gd name="connsiteX187" fmla="*/ 255903 w 1851107"/>
                  <a:gd name="connsiteY187" fmla="*/ 1101662 h 1851107"/>
                  <a:gd name="connsiteX188" fmla="*/ 235845 w 1851107"/>
                  <a:gd name="connsiteY188" fmla="*/ 1097767 h 1851107"/>
                  <a:gd name="connsiteX189" fmla="*/ 224848 w 1851107"/>
                  <a:gd name="connsiteY189" fmla="*/ 1035536 h 1851107"/>
                  <a:gd name="connsiteX190" fmla="*/ 240327 w 1851107"/>
                  <a:gd name="connsiteY190" fmla="*/ 1025099 h 1851107"/>
                  <a:gd name="connsiteX191" fmla="*/ 281560 w 1851107"/>
                  <a:gd name="connsiteY191" fmla="*/ 925553 h 1851107"/>
                  <a:gd name="connsiteX192" fmla="*/ 240327 w 1851107"/>
                  <a:gd name="connsiteY192" fmla="*/ 826006 h 1851107"/>
                  <a:gd name="connsiteX193" fmla="*/ 224481 w 1851107"/>
                  <a:gd name="connsiteY193" fmla="*/ 815323 h 1851107"/>
                  <a:gd name="connsiteX194" fmla="*/ 227541 w 1851107"/>
                  <a:gd name="connsiteY194" fmla="*/ 789995 h 1851107"/>
                  <a:gd name="connsiteX195" fmla="*/ 234964 w 1851107"/>
                  <a:gd name="connsiteY195" fmla="*/ 764976 h 1851107"/>
                  <a:gd name="connsiteX196" fmla="*/ 252933 w 1851107"/>
                  <a:gd name="connsiteY196" fmla="*/ 761161 h 1851107"/>
                  <a:gd name="connsiteX197" fmla="*/ 328455 w 1851107"/>
                  <a:gd name="connsiteY197" fmla="*/ 684309 h 1851107"/>
                  <a:gd name="connsiteX198" fmla="*/ 327515 w 1851107"/>
                  <a:gd name="connsiteY198" fmla="*/ 576564 h 1851107"/>
                  <a:gd name="connsiteX199" fmla="*/ 317239 w 1851107"/>
                  <a:gd name="connsiteY199" fmla="*/ 561337 h 1851107"/>
                  <a:gd name="connsiteX200" fmla="*/ 329280 w 1851107"/>
                  <a:gd name="connsiteY200" fmla="*/ 538183 h 1851107"/>
                  <a:gd name="connsiteX201" fmla="*/ 352241 w 1851107"/>
                  <a:gd name="connsiteY201" fmla="*/ 507835 h 1851107"/>
                  <a:gd name="connsiteX202" fmla="*/ 370635 w 1851107"/>
                  <a:gd name="connsiteY202" fmla="*/ 511414 h 1851107"/>
                  <a:gd name="connsiteX203" fmla="*/ 470181 w 1851107"/>
                  <a:gd name="connsiteY203" fmla="*/ 470180 h 1851107"/>
                  <a:gd name="connsiteX204" fmla="*/ 511415 w 1851107"/>
                  <a:gd name="connsiteY204" fmla="*/ 370634 h 1851107"/>
                  <a:gd name="connsiteX205" fmla="*/ 507877 w 1851107"/>
                  <a:gd name="connsiteY205" fmla="*/ 352448 h 1851107"/>
                  <a:gd name="connsiteX206" fmla="*/ 549046 w 1851107"/>
                  <a:gd name="connsiteY206" fmla="*/ 322561 h 1851107"/>
                  <a:gd name="connsiteX207" fmla="*/ 566182 w 1851107"/>
                  <a:gd name="connsiteY207" fmla="*/ 333694 h 1851107"/>
                  <a:gd name="connsiteX208" fmla="*/ 673926 w 1851107"/>
                  <a:gd name="connsiteY208" fmla="*/ 332754 h 1851107"/>
                  <a:gd name="connsiteX209" fmla="*/ 749448 w 1851107"/>
                  <a:gd name="connsiteY209" fmla="*/ 255902 h 1851107"/>
                  <a:gd name="connsiteX210" fmla="*/ 752832 w 1851107"/>
                  <a:gd name="connsiteY210" fmla="*/ 238472 h 1851107"/>
                  <a:gd name="connsiteX211" fmla="*/ 785295 w 1851107"/>
                  <a:gd name="connsiteY211" fmla="*/ 228396 h 1851107"/>
                  <a:gd name="connsiteX212" fmla="*/ 815884 w 1851107"/>
                  <a:gd name="connsiteY212" fmla="*/ 225313 h 1851107"/>
                  <a:gd name="connsiteX213" fmla="*/ 826006 w 1851107"/>
                  <a:gd name="connsiteY213" fmla="*/ 240327 h 1851107"/>
                  <a:gd name="connsiteX214" fmla="*/ 925553 w 1851107"/>
                  <a:gd name="connsiteY214" fmla="*/ 281560 h 1851107"/>
                  <a:gd name="connsiteX215" fmla="*/ 1025100 w 1851107"/>
                  <a:gd name="connsiteY215" fmla="*/ 240327 h 1851107"/>
                  <a:gd name="connsiteX216" fmla="*/ 618677 w 1851107"/>
                  <a:gd name="connsiteY216" fmla="*/ 62349 h 1851107"/>
                  <a:gd name="connsiteX217" fmla="*/ 748508 w 1851107"/>
                  <a:gd name="connsiteY217" fmla="*/ 148158 h 1851107"/>
                  <a:gd name="connsiteX218" fmla="*/ 759735 w 1851107"/>
                  <a:gd name="connsiteY218" fmla="*/ 202922 h 1851107"/>
                  <a:gd name="connsiteX219" fmla="*/ 752832 w 1851107"/>
                  <a:gd name="connsiteY219" fmla="*/ 238472 h 1851107"/>
                  <a:gd name="connsiteX220" fmla="*/ 647753 w 1851107"/>
                  <a:gd name="connsiteY220" fmla="*/ 271087 h 1851107"/>
                  <a:gd name="connsiteX221" fmla="*/ 551285 w 1851107"/>
                  <a:gd name="connsiteY221" fmla="*/ 320935 h 1851107"/>
                  <a:gd name="connsiteX222" fmla="*/ 549046 w 1851107"/>
                  <a:gd name="connsiteY222" fmla="*/ 322561 h 1851107"/>
                  <a:gd name="connsiteX223" fmla="*/ 520925 w 1851107"/>
                  <a:gd name="connsiteY223" fmla="*/ 304291 h 1851107"/>
                  <a:gd name="connsiteX224" fmla="*/ 489330 w 1851107"/>
                  <a:gd name="connsiteY224" fmla="*/ 258172 h 1851107"/>
                  <a:gd name="connsiteX225" fmla="*/ 563912 w 1851107"/>
                  <a:gd name="connsiteY225" fmla="*/ 73576 h 1851107"/>
                  <a:gd name="connsiteX226" fmla="*/ 618677 w 1851107"/>
                  <a:gd name="connsiteY226" fmla="*/ 62349 h 1851107"/>
                  <a:gd name="connsiteX227" fmla="*/ 1217322 w 1851107"/>
                  <a:gd name="connsiteY227" fmla="*/ 57125 h 1851107"/>
                  <a:gd name="connsiteX228" fmla="*/ 1272274 w 1851107"/>
                  <a:gd name="connsiteY228" fmla="*/ 67395 h 1851107"/>
                  <a:gd name="connsiteX229" fmla="*/ 1350066 w 1851107"/>
                  <a:gd name="connsiteY229" fmla="*/ 250661 h 1851107"/>
                  <a:gd name="connsiteX230" fmla="*/ 1319281 w 1851107"/>
                  <a:gd name="connsiteY230" fmla="*/ 297324 h 1851107"/>
                  <a:gd name="connsiteX231" fmla="*/ 1290355 w 1851107"/>
                  <a:gd name="connsiteY231" fmla="*/ 316844 h 1851107"/>
                  <a:gd name="connsiteX232" fmla="*/ 1223216 w 1851107"/>
                  <a:gd name="connsiteY232" fmla="*/ 279869 h 1851107"/>
                  <a:gd name="connsiteX233" fmla="*/ 1127491 w 1851107"/>
                  <a:gd name="connsiteY233" fmla="*/ 243826 h 1851107"/>
                  <a:gd name="connsiteX234" fmla="*/ 1086079 w 1851107"/>
                  <a:gd name="connsiteY234" fmla="*/ 234712 h 1851107"/>
                  <a:gd name="connsiteX235" fmla="*/ 1078738 w 1851107"/>
                  <a:gd name="connsiteY235" fmla="*/ 200139 h 1851107"/>
                  <a:gd name="connsiteX236" fmla="*/ 1089008 w 1851107"/>
                  <a:gd name="connsiteY236" fmla="*/ 145187 h 1851107"/>
                  <a:gd name="connsiteX237" fmla="*/ 1217322 w 1851107"/>
                  <a:gd name="connsiteY237" fmla="*/ 57125 h 1851107"/>
                  <a:gd name="connsiteX238" fmla="*/ 925553 w 1851107"/>
                  <a:gd name="connsiteY238" fmla="*/ 0 h 1851107"/>
                  <a:gd name="connsiteX239" fmla="*/ 1066333 w 1851107"/>
                  <a:gd name="connsiteY239" fmla="*/ 140780 h 1851107"/>
                  <a:gd name="connsiteX240" fmla="*/ 1055270 w 1851107"/>
                  <a:gd name="connsiteY240" fmla="*/ 195578 h 1851107"/>
                  <a:gd name="connsiteX241" fmla="*/ 1036275 w 1851107"/>
                  <a:gd name="connsiteY241" fmla="*/ 223752 h 1851107"/>
                  <a:gd name="connsiteX242" fmla="*/ 1027336 w 1851107"/>
                  <a:gd name="connsiteY242" fmla="*/ 221785 h 1851107"/>
                  <a:gd name="connsiteX243" fmla="*/ 924332 w 1851107"/>
                  <a:gd name="connsiteY243" fmla="*/ 214384 h 1851107"/>
                  <a:gd name="connsiteX244" fmla="*/ 815884 w 1851107"/>
                  <a:gd name="connsiteY244" fmla="*/ 225313 h 1851107"/>
                  <a:gd name="connsiteX245" fmla="*/ 795836 w 1851107"/>
                  <a:gd name="connsiteY245" fmla="*/ 195578 h 1851107"/>
                  <a:gd name="connsiteX246" fmla="*/ 784773 w 1851107"/>
                  <a:gd name="connsiteY246" fmla="*/ 140780 h 1851107"/>
                  <a:gd name="connsiteX247" fmla="*/ 925553 w 1851107"/>
                  <a:gd name="connsiteY247" fmla="*/ 0 h 1851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</a:cxnLst>
                <a:rect l="l" t="t" r="r" b="b"/>
                <a:pathLst>
                  <a:path w="1851107" h="1851107">
                    <a:moveTo>
                      <a:pt x="1035223" y="1625796"/>
                    </a:moveTo>
                    <a:lnTo>
                      <a:pt x="1055270" y="1655529"/>
                    </a:lnTo>
                    <a:cubicBezTo>
                      <a:pt x="1062394" y="1672372"/>
                      <a:pt x="1066333" y="1690889"/>
                      <a:pt x="1066333" y="1710327"/>
                    </a:cubicBezTo>
                    <a:cubicBezTo>
                      <a:pt x="1066333" y="1788078"/>
                      <a:pt x="1003304" y="1851107"/>
                      <a:pt x="925553" y="1851107"/>
                    </a:cubicBezTo>
                    <a:cubicBezTo>
                      <a:pt x="847802" y="1851107"/>
                      <a:pt x="784773" y="1788078"/>
                      <a:pt x="784773" y="1710327"/>
                    </a:cubicBezTo>
                    <a:cubicBezTo>
                      <a:pt x="784773" y="1690889"/>
                      <a:pt x="788712" y="1672372"/>
                      <a:pt x="795836" y="1655529"/>
                    </a:cubicBezTo>
                    <a:lnTo>
                      <a:pt x="815715" y="1626044"/>
                    </a:lnTo>
                    <a:lnTo>
                      <a:pt x="926784" y="1636724"/>
                    </a:lnTo>
                    <a:close/>
                    <a:moveTo>
                      <a:pt x="559897" y="1534843"/>
                    </a:moveTo>
                    <a:lnTo>
                      <a:pt x="627900" y="1571239"/>
                    </a:lnTo>
                    <a:cubicBezTo>
                      <a:pt x="653728" y="1583136"/>
                      <a:pt x="680253" y="1593487"/>
                      <a:pt x="707320" y="1602230"/>
                    </a:cubicBezTo>
                    <a:lnTo>
                      <a:pt x="765197" y="1617169"/>
                    </a:lnTo>
                    <a:lnTo>
                      <a:pt x="772374" y="1650968"/>
                    </a:lnTo>
                    <a:cubicBezTo>
                      <a:pt x="772670" y="1669253"/>
                      <a:pt x="769386" y="1687898"/>
                      <a:pt x="762104" y="1705920"/>
                    </a:cubicBezTo>
                    <a:cubicBezTo>
                      <a:pt x="732978" y="1778010"/>
                      <a:pt x="650927" y="1812838"/>
                      <a:pt x="578838" y="1783712"/>
                    </a:cubicBezTo>
                    <a:cubicBezTo>
                      <a:pt x="506748" y="1754586"/>
                      <a:pt x="471920" y="1672536"/>
                      <a:pt x="501046" y="1600446"/>
                    </a:cubicBezTo>
                    <a:cubicBezTo>
                      <a:pt x="508328" y="1582424"/>
                      <a:pt x="518917" y="1566730"/>
                      <a:pt x="531831" y="1553782"/>
                    </a:cubicBezTo>
                    <a:close/>
                    <a:moveTo>
                      <a:pt x="1302069" y="1528548"/>
                    </a:moveTo>
                    <a:lnTo>
                      <a:pt x="1330184" y="1546814"/>
                    </a:lnTo>
                    <a:cubicBezTo>
                      <a:pt x="1343322" y="1559535"/>
                      <a:pt x="1354184" y="1575042"/>
                      <a:pt x="1361779" y="1592934"/>
                    </a:cubicBezTo>
                    <a:cubicBezTo>
                      <a:pt x="1392158" y="1664504"/>
                      <a:pt x="1358767" y="1747150"/>
                      <a:pt x="1287197" y="1777530"/>
                    </a:cubicBezTo>
                    <a:cubicBezTo>
                      <a:pt x="1215627" y="1807910"/>
                      <a:pt x="1132981" y="1774519"/>
                      <a:pt x="1102601" y="1702948"/>
                    </a:cubicBezTo>
                    <a:cubicBezTo>
                      <a:pt x="1095006" y="1685056"/>
                      <a:pt x="1091397" y="1666471"/>
                      <a:pt x="1091374" y="1648184"/>
                    </a:cubicBezTo>
                    <a:lnTo>
                      <a:pt x="1098276" y="1612639"/>
                    </a:lnTo>
                    <a:lnTo>
                      <a:pt x="1203363" y="1580021"/>
                    </a:lnTo>
                    <a:cubicBezTo>
                      <a:pt x="1237249" y="1565637"/>
                      <a:pt x="1269441" y="1548933"/>
                      <a:pt x="1299831" y="1530173"/>
                    </a:cubicBezTo>
                    <a:close/>
                    <a:moveTo>
                      <a:pt x="1498875" y="1343272"/>
                    </a:moveTo>
                    <a:lnTo>
                      <a:pt x="1533448" y="1350000"/>
                    </a:lnTo>
                    <a:cubicBezTo>
                      <a:pt x="1550395" y="1356872"/>
                      <a:pt x="1566274" y="1367181"/>
                      <a:pt x="1580019" y="1380925"/>
                    </a:cubicBezTo>
                    <a:cubicBezTo>
                      <a:pt x="1634998" y="1435904"/>
                      <a:pt x="1634998" y="1525040"/>
                      <a:pt x="1580019" y="1580019"/>
                    </a:cubicBezTo>
                    <a:cubicBezTo>
                      <a:pt x="1525041" y="1634997"/>
                      <a:pt x="1435905" y="1634997"/>
                      <a:pt x="1380927" y="1580019"/>
                    </a:cubicBezTo>
                    <a:cubicBezTo>
                      <a:pt x="1367182" y="1566274"/>
                      <a:pt x="1356874" y="1550394"/>
                      <a:pt x="1350001" y="1533447"/>
                    </a:cubicBezTo>
                    <a:lnTo>
                      <a:pt x="1343233" y="1498665"/>
                    </a:lnTo>
                    <a:lnTo>
                      <a:pt x="1385492" y="1467987"/>
                    </a:lnTo>
                    <a:cubicBezTo>
                      <a:pt x="1412173" y="1445377"/>
                      <a:pt x="1436947" y="1420975"/>
                      <a:pt x="1459706" y="1395043"/>
                    </a:cubicBezTo>
                    <a:close/>
                    <a:moveTo>
                      <a:pt x="354706" y="1342794"/>
                    </a:moveTo>
                    <a:lnTo>
                      <a:pt x="426011" y="1431735"/>
                    </a:lnTo>
                    <a:cubicBezTo>
                      <a:pt x="445292" y="1450748"/>
                      <a:pt x="465570" y="1468558"/>
                      <a:pt x="486719" y="1485114"/>
                    </a:cubicBezTo>
                    <a:lnTo>
                      <a:pt x="507678" y="1499690"/>
                    </a:lnTo>
                    <a:lnTo>
                      <a:pt x="501109" y="1533450"/>
                    </a:lnTo>
                    <a:cubicBezTo>
                      <a:pt x="494236" y="1550397"/>
                      <a:pt x="483928" y="1566277"/>
                      <a:pt x="470183" y="1580022"/>
                    </a:cubicBezTo>
                    <a:cubicBezTo>
                      <a:pt x="415205" y="1635000"/>
                      <a:pt x="326069" y="1635000"/>
                      <a:pt x="271091" y="1580022"/>
                    </a:cubicBezTo>
                    <a:cubicBezTo>
                      <a:pt x="216112" y="1525043"/>
                      <a:pt x="216112" y="1435907"/>
                      <a:pt x="271091" y="1380928"/>
                    </a:cubicBezTo>
                    <a:cubicBezTo>
                      <a:pt x="284836" y="1367184"/>
                      <a:pt x="300715" y="1356875"/>
                      <a:pt x="317662" y="1350003"/>
                    </a:cubicBezTo>
                    <a:close/>
                    <a:moveTo>
                      <a:pt x="202924" y="1091374"/>
                    </a:moveTo>
                    <a:lnTo>
                      <a:pt x="235845" y="1097767"/>
                    </a:lnTo>
                    <a:lnTo>
                      <a:pt x="236326" y="1100489"/>
                    </a:lnTo>
                    <a:cubicBezTo>
                      <a:pt x="245155" y="1135094"/>
                      <a:pt x="256708" y="1169472"/>
                      <a:pt x="271092" y="1203358"/>
                    </a:cubicBezTo>
                    <a:lnTo>
                      <a:pt x="322521" y="1302127"/>
                    </a:lnTo>
                    <a:lnTo>
                      <a:pt x="304292" y="1330184"/>
                    </a:lnTo>
                    <a:cubicBezTo>
                      <a:pt x="291572" y="1343323"/>
                      <a:pt x="276066" y="1354184"/>
                      <a:pt x="258173" y="1361779"/>
                    </a:cubicBezTo>
                    <a:cubicBezTo>
                      <a:pt x="186603" y="1392159"/>
                      <a:pt x="103957" y="1358768"/>
                      <a:pt x="73577" y="1287198"/>
                    </a:cubicBezTo>
                    <a:cubicBezTo>
                      <a:pt x="43198" y="1215628"/>
                      <a:pt x="76589" y="1132982"/>
                      <a:pt x="148159" y="1102602"/>
                    </a:cubicBezTo>
                    <a:cubicBezTo>
                      <a:pt x="166052" y="1095007"/>
                      <a:pt x="184636" y="1091398"/>
                      <a:pt x="202924" y="1091374"/>
                    </a:cubicBezTo>
                    <a:close/>
                    <a:moveTo>
                      <a:pt x="1650968" y="1078737"/>
                    </a:moveTo>
                    <a:cubicBezTo>
                      <a:pt x="1669253" y="1078441"/>
                      <a:pt x="1687898" y="1081725"/>
                      <a:pt x="1705920" y="1089007"/>
                    </a:cubicBezTo>
                    <a:cubicBezTo>
                      <a:pt x="1778010" y="1118133"/>
                      <a:pt x="1812838" y="1200183"/>
                      <a:pt x="1783712" y="1272273"/>
                    </a:cubicBezTo>
                    <a:cubicBezTo>
                      <a:pt x="1754586" y="1344362"/>
                      <a:pt x="1672535" y="1379191"/>
                      <a:pt x="1600446" y="1350065"/>
                    </a:cubicBezTo>
                    <a:cubicBezTo>
                      <a:pt x="1582424" y="1342783"/>
                      <a:pt x="1566730" y="1332194"/>
                      <a:pt x="1553782" y="1319279"/>
                    </a:cubicBezTo>
                    <a:lnTo>
                      <a:pt x="1533874" y="1289777"/>
                    </a:lnTo>
                    <a:lnTo>
                      <a:pt x="1584773" y="1191894"/>
                    </a:lnTo>
                    <a:lnTo>
                      <a:pt x="1616690" y="1084317"/>
                    </a:lnTo>
                    <a:close/>
                    <a:moveTo>
                      <a:pt x="1710327" y="784773"/>
                    </a:moveTo>
                    <a:cubicBezTo>
                      <a:pt x="1788078" y="784773"/>
                      <a:pt x="1851107" y="847802"/>
                      <a:pt x="1851107" y="925553"/>
                    </a:cubicBezTo>
                    <a:cubicBezTo>
                      <a:pt x="1851107" y="1003304"/>
                      <a:pt x="1788078" y="1066333"/>
                      <a:pt x="1710327" y="1066333"/>
                    </a:cubicBezTo>
                    <a:cubicBezTo>
                      <a:pt x="1690889" y="1066333"/>
                      <a:pt x="1672372" y="1062393"/>
                      <a:pt x="1655529" y="1055270"/>
                    </a:cubicBezTo>
                    <a:lnTo>
                      <a:pt x="1626635" y="1035789"/>
                    </a:lnTo>
                    <a:lnTo>
                      <a:pt x="1635926" y="958882"/>
                    </a:lnTo>
                    <a:cubicBezTo>
                      <a:pt x="1637567" y="924419"/>
                      <a:pt x="1636698" y="889656"/>
                      <a:pt x="1633211" y="854857"/>
                    </a:cubicBezTo>
                    <a:lnTo>
                      <a:pt x="1626267" y="815565"/>
                    </a:lnTo>
                    <a:lnTo>
                      <a:pt x="1655529" y="795836"/>
                    </a:lnTo>
                    <a:cubicBezTo>
                      <a:pt x="1672372" y="788712"/>
                      <a:pt x="1690889" y="784773"/>
                      <a:pt x="1710327" y="784773"/>
                    </a:cubicBezTo>
                    <a:close/>
                    <a:moveTo>
                      <a:pt x="140780" y="784773"/>
                    </a:moveTo>
                    <a:cubicBezTo>
                      <a:pt x="160218" y="784773"/>
                      <a:pt x="178735" y="788712"/>
                      <a:pt x="195578" y="795836"/>
                    </a:cubicBezTo>
                    <a:lnTo>
                      <a:pt x="224481" y="815323"/>
                    </a:lnTo>
                    <a:lnTo>
                      <a:pt x="215190" y="892225"/>
                    </a:lnTo>
                    <a:cubicBezTo>
                      <a:pt x="213549" y="926689"/>
                      <a:pt x="214418" y="961452"/>
                      <a:pt x="217905" y="996250"/>
                    </a:cubicBezTo>
                    <a:lnTo>
                      <a:pt x="224848" y="1035536"/>
                    </a:lnTo>
                    <a:lnTo>
                      <a:pt x="195578" y="1055270"/>
                    </a:lnTo>
                    <a:cubicBezTo>
                      <a:pt x="178735" y="1062393"/>
                      <a:pt x="160218" y="1066333"/>
                      <a:pt x="140780" y="1066333"/>
                    </a:cubicBezTo>
                    <a:cubicBezTo>
                      <a:pt x="63029" y="1066333"/>
                      <a:pt x="0" y="1003304"/>
                      <a:pt x="0" y="925553"/>
                    </a:cubicBezTo>
                    <a:cubicBezTo>
                      <a:pt x="0" y="847802"/>
                      <a:pt x="63029" y="784773"/>
                      <a:pt x="140780" y="784773"/>
                    </a:cubicBezTo>
                    <a:close/>
                    <a:moveTo>
                      <a:pt x="195711" y="490773"/>
                    </a:moveTo>
                    <a:cubicBezTo>
                      <a:pt x="213996" y="490477"/>
                      <a:pt x="232641" y="493761"/>
                      <a:pt x="250663" y="501043"/>
                    </a:cubicBezTo>
                    <a:cubicBezTo>
                      <a:pt x="268686" y="508324"/>
                      <a:pt x="284379" y="518914"/>
                      <a:pt x="297327" y="531828"/>
                    </a:cubicBezTo>
                    <a:lnTo>
                      <a:pt x="317239" y="561337"/>
                    </a:lnTo>
                    <a:lnTo>
                      <a:pt x="266343" y="659213"/>
                    </a:lnTo>
                    <a:lnTo>
                      <a:pt x="234964" y="764976"/>
                    </a:lnTo>
                    <a:lnTo>
                      <a:pt x="200141" y="772371"/>
                    </a:lnTo>
                    <a:cubicBezTo>
                      <a:pt x="181856" y="772667"/>
                      <a:pt x="163211" y="769382"/>
                      <a:pt x="145189" y="762101"/>
                    </a:cubicBezTo>
                    <a:cubicBezTo>
                      <a:pt x="73099" y="732975"/>
                      <a:pt x="38271" y="650924"/>
                      <a:pt x="67397" y="578835"/>
                    </a:cubicBezTo>
                    <a:cubicBezTo>
                      <a:pt x="89242" y="524768"/>
                      <a:pt x="140856" y="491660"/>
                      <a:pt x="195711" y="490773"/>
                    </a:cubicBezTo>
                    <a:close/>
                    <a:moveTo>
                      <a:pt x="1647700" y="478102"/>
                    </a:moveTo>
                    <a:cubicBezTo>
                      <a:pt x="1702561" y="478032"/>
                      <a:pt x="1754746" y="510234"/>
                      <a:pt x="1777531" y="563912"/>
                    </a:cubicBezTo>
                    <a:cubicBezTo>
                      <a:pt x="1807910" y="635482"/>
                      <a:pt x="1774519" y="718128"/>
                      <a:pt x="1702949" y="748507"/>
                    </a:cubicBezTo>
                    <a:cubicBezTo>
                      <a:pt x="1685057" y="756102"/>
                      <a:pt x="1666472" y="759712"/>
                      <a:pt x="1648184" y="759735"/>
                    </a:cubicBezTo>
                    <a:lnTo>
                      <a:pt x="1615272" y="753344"/>
                    </a:lnTo>
                    <a:lnTo>
                      <a:pt x="1614790" y="750619"/>
                    </a:lnTo>
                    <a:cubicBezTo>
                      <a:pt x="1605961" y="716013"/>
                      <a:pt x="1594408" y="681635"/>
                      <a:pt x="1580024" y="647749"/>
                    </a:cubicBezTo>
                    <a:cubicBezTo>
                      <a:pt x="1565640" y="613863"/>
                      <a:pt x="1548937" y="581672"/>
                      <a:pt x="1530176" y="551281"/>
                    </a:cubicBezTo>
                    <a:lnTo>
                      <a:pt x="1528550" y="549041"/>
                    </a:lnTo>
                    <a:lnTo>
                      <a:pt x="1546816" y="520925"/>
                    </a:lnTo>
                    <a:cubicBezTo>
                      <a:pt x="1559536" y="507787"/>
                      <a:pt x="1575043" y="496925"/>
                      <a:pt x="1592935" y="489330"/>
                    </a:cubicBezTo>
                    <a:cubicBezTo>
                      <a:pt x="1610828" y="481735"/>
                      <a:pt x="1629412" y="478126"/>
                      <a:pt x="1647700" y="478102"/>
                    </a:cubicBezTo>
                    <a:close/>
                    <a:moveTo>
                      <a:pt x="1480475" y="229857"/>
                    </a:moveTo>
                    <a:cubicBezTo>
                      <a:pt x="1516503" y="229857"/>
                      <a:pt x="1552532" y="243601"/>
                      <a:pt x="1580021" y="271090"/>
                    </a:cubicBezTo>
                    <a:cubicBezTo>
                      <a:pt x="1635000" y="326069"/>
                      <a:pt x="1635000" y="415205"/>
                      <a:pt x="1580021" y="470183"/>
                    </a:cubicBezTo>
                    <a:cubicBezTo>
                      <a:pt x="1566276" y="483928"/>
                      <a:pt x="1550397" y="494236"/>
                      <a:pt x="1533450" y="501109"/>
                    </a:cubicBezTo>
                    <a:lnTo>
                      <a:pt x="1498667" y="507877"/>
                    </a:lnTo>
                    <a:lnTo>
                      <a:pt x="1467990" y="465620"/>
                    </a:lnTo>
                    <a:cubicBezTo>
                      <a:pt x="1445380" y="438939"/>
                      <a:pt x="1420978" y="414165"/>
                      <a:pt x="1395047" y="391405"/>
                    </a:cubicBezTo>
                    <a:lnTo>
                      <a:pt x="1343275" y="352236"/>
                    </a:lnTo>
                    <a:lnTo>
                      <a:pt x="1350003" y="317661"/>
                    </a:lnTo>
                    <a:cubicBezTo>
                      <a:pt x="1356876" y="300714"/>
                      <a:pt x="1367184" y="284835"/>
                      <a:pt x="1380929" y="271090"/>
                    </a:cubicBezTo>
                    <a:cubicBezTo>
                      <a:pt x="1408418" y="243601"/>
                      <a:pt x="1444446" y="229857"/>
                      <a:pt x="1480475" y="229857"/>
                    </a:cubicBezTo>
                    <a:close/>
                    <a:moveTo>
                      <a:pt x="370635" y="229854"/>
                    </a:moveTo>
                    <a:cubicBezTo>
                      <a:pt x="406664" y="229854"/>
                      <a:pt x="442692" y="243598"/>
                      <a:pt x="470181" y="271087"/>
                    </a:cubicBezTo>
                    <a:cubicBezTo>
                      <a:pt x="483926" y="284832"/>
                      <a:pt x="494234" y="300711"/>
                      <a:pt x="501107" y="317658"/>
                    </a:cubicBezTo>
                    <a:lnTo>
                      <a:pt x="507877" y="352448"/>
                    </a:lnTo>
                    <a:lnTo>
                      <a:pt x="465625" y="383121"/>
                    </a:lnTo>
                    <a:cubicBezTo>
                      <a:pt x="438944" y="405730"/>
                      <a:pt x="414170" y="430133"/>
                      <a:pt x="391410" y="456064"/>
                    </a:cubicBezTo>
                    <a:lnTo>
                      <a:pt x="352241" y="507835"/>
                    </a:lnTo>
                    <a:lnTo>
                      <a:pt x="317660" y="501106"/>
                    </a:lnTo>
                    <a:cubicBezTo>
                      <a:pt x="300713" y="494233"/>
                      <a:pt x="284834" y="483925"/>
                      <a:pt x="271089" y="470180"/>
                    </a:cubicBezTo>
                    <a:cubicBezTo>
                      <a:pt x="216110" y="415202"/>
                      <a:pt x="216110" y="326066"/>
                      <a:pt x="271089" y="271087"/>
                    </a:cubicBezTo>
                    <a:cubicBezTo>
                      <a:pt x="298578" y="243598"/>
                      <a:pt x="334607" y="229854"/>
                      <a:pt x="370635" y="229854"/>
                    </a:cubicBezTo>
                    <a:close/>
                    <a:moveTo>
                      <a:pt x="1036275" y="223752"/>
                    </a:moveTo>
                    <a:lnTo>
                      <a:pt x="1086079" y="234712"/>
                    </a:lnTo>
                    <a:lnTo>
                      <a:pt x="1089948" y="252931"/>
                    </a:lnTo>
                    <a:cubicBezTo>
                      <a:pt x="1104025" y="286096"/>
                      <a:pt x="1130755" y="313890"/>
                      <a:pt x="1166800" y="328453"/>
                    </a:cubicBezTo>
                    <a:cubicBezTo>
                      <a:pt x="1202844" y="343016"/>
                      <a:pt x="1241379" y="341590"/>
                      <a:pt x="1274544" y="327513"/>
                    </a:cubicBezTo>
                    <a:lnTo>
                      <a:pt x="1290355" y="316844"/>
                    </a:lnTo>
                    <a:lnTo>
                      <a:pt x="1312928" y="329275"/>
                    </a:lnTo>
                    <a:lnTo>
                      <a:pt x="1343275" y="352236"/>
                    </a:lnTo>
                    <a:lnTo>
                      <a:pt x="1339695" y="370637"/>
                    </a:lnTo>
                    <a:cubicBezTo>
                      <a:pt x="1339695" y="406665"/>
                      <a:pt x="1353439" y="442694"/>
                      <a:pt x="1380929" y="470183"/>
                    </a:cubicBezTo>
                    <a:cubicBezTo>
                      <a:pt x="1408418" y="497673"/>
                      <a:pt x="1444446" y="511417"/>
                      <a:pt x="1480475" y="511417"/>
                    </a:cubicBezTo>
                    <a:lnTo>
                      <a:pt x="1498667" y="507877"/>
                    </a:lnTo>
                    <a:lnTo>
                      <a:pt x="1528550" y="549041"/>
                    </a:lnTo>
                    <a:lnTo>
                      <a:pt x="1517413" y="566182"/>
                    </a:lnTo>
                    <a:cubicBezTo>
                      <a:pt x="1503916" y="599587"/>
                      <a:pt x="1503164" y="638141"/>
                      <a:pt x="1518353" y="673926"/>
                    </a:cubicBezTo>
                    <a:cubicBezTo>
                      <a:pt x="1533543" y="709711"/>
                      <a:pt x="1561800" y="735951"/>
                      <a:pt x="1595205" y="749448"/>
                    </a:cubicBezTo>
                    <a:lnTo>
                      <a:pt x="1615272" y="753344"/>
                    </a:lnTo>
                    <a:lnTo>
                      <a:pt x="1626267" y="815565"/>
                    </a:lnTo>
                    <a:lnTo>
                      <a:pt x="1610780" y="826006"/>
                    </a:lnTo>
                    <a:cubicBezTo>
                      <a:pt x="1585304" y="851482"/>
                      <a:pt x="1569547" y="886677"/>
                      <a:pt x="1569547" y="925553"/>
                    </a:cubicBezTo>
                    <a:cubicBezTo>
                      <a:pt x="1569547" y="964428"/>
                      <a:pt x="1585304" y="999623"/>
                      <a:pt x="1610780" y="1025099"/>
                    </a:cubicBezTo>
                    <a:lnTo>
                      <a:pt x="1626635" y="1035789"/>
                    </a:lnTo>
                    <a:lnTo>
                      <a:pt x="1623575" y="1061113"/>
                    </a:lnTo>
                    <a:lnTo>
                      <a:pt x="1616690" y="1084317"/>
                    </a:lnTo>
                    <a:lnTo>
                      <a:pt x="1610849" y="1085267"/>
                    </a:lnTo>
                    <a:cubicBezTo>
                      <a:pt x="1572167" y="1097488"/>
                      <a:pt x="1539038" y="1126248"/>
                      <a:pt x="1522654" y="1166799"/>
                    </a:cubicBezTo>
                    <a:cubicBezTo>
                      <a:pt x="1508091" y="1202843"/>
                      <a:pt x="1509517" y="1241378"/>
                      <a:pt x="1523594" y="1274543"/>
                    </a:cubicBezTo>
                    <a:lnTo>
                      <a:pt x="1533874" y="1289777"/>
                    </a:lnTo>
                    <a:lnTo>
                      <a:pt x="1521836" y="1312925"/>
                    </a:lnTo>
                    <a:lnTo>
                      <a:pt x="1498875" y="1343272"/>
                    </a:lnTo>
                    <a:lnTo>
                      <a:pt x="1480473" y="1339691"/>
                    </a:lnTo>
                    <a:cubicBezTo>
                      <a:pt x="1444444" y="1339691"/>
                      <a:pt x="1408416" y="1353436"/>
                      <a:pt x="1380927" y="1380925"/>
                    </a:cubicBezTo>
                    <a:cubicBezTo>
                      <a:pt x="1353437" y="1408415"/>
                      <a:pt x="1339693" y="1444443"/>
                      <a:pt x="1339693" y="1480472"/>
                    </a:cubicBezTo>
                    <a:lnTo>
                      <a:pt x="1343233" y="1498665"/>
                    </a:lnTo>
                    <a:lnTo>
                      <a:pt x="1302069" y="1528548"/>
                    </a:lnTo>
                    <a:lnTo>
                      <a:pt x="1284927" y="1517412"/>
                    </a:lnTo>
                    <a:cubicBezTo>
                      <a:pt x="1251522" y="1503915"/>
                      <a:pt x="1212968" y="1503162"/>
                      <a:pt x="1177183" y="1518352"/>
                    </a:cubicBezTo>
                    <a:cubicBezTo>
                      <a:pt x="1141398" y="1533542"/>
                      <a:pt x="1115158" y="1561798"/>
                      <a:pt x="1101661" y="1595204"/>
                    </a:cubicBezTo>
                    <a:lnTo>
                      <a:pt x="1098276" y="1612639"/>
                    </a:lnTo>
                    <a:lnTo>
                      <a:pt x="1065821" y="1622712"/>
                    </a:lnTo>
                    <a:lnTo>
                      <a:pt x="1035223" y="1625796"/>
                    </a:lnTo>
                    <a:lnTo>
                      <a:pt x="1025100" y="1610781"/>
                    </a:lnTo>
                    <a:cubicBezTo>
                      <a:pt x="999624" y="1585305"/>
                      <a:pt x="964429" y="1569547"/>
                      <a:pt x="925553" y="1569547"/>
                    </a:cubicBezTo>
                    <a:cubicBezTo>
                      <a:pt x="886678" y="1569547"/>
                      <a:pt x="851483" y="1585305"/>
                      <a:pt x="826006" y="1610781"/>
                    </a:cubicBezTo>
                    <a:lnTo>
                      <a:pt x="815715" y="1626044"/>
                    </a:lnTo>
                    <a:lnTo>
                      <a:pt x="790000" y="1623571"/>
                    </a:lnTo>
                    <a:lnTo>
                      <a:pt x="765197" y="1617169"/>
                    </a:lnTo>
                    <a:lnTo>
                      <a:pt x="761164" y="1598176"/>
                    </a:lnTo>
                    <a:cubicBezTo>
                      <a:pt x="747087" y="1565011"/>
                      <a:pt x="720357" y="1537217"/>
                      <a:pt x="684312" y="1522654"/>
                    </a:cubicBezTo>
                    <a:cubicBezTo>
                      <a:pt x="648268" y="1508091"/>
                      <a:pt x="609733" y="1509516"/>
                      <a:pt x="576568" y="1523594"/>
                    </a:cubicBezTo>
                    <a:lnTo>
                      <a:pt x="559897" y="1534843"/>
                    </a:lnTo>
                    <a:lnTo>
                      <a:pt x="552655" y="1530967"/>
                    </a:lnTo>
                    <a:lnTo>
                      <a:pt x="507678" y="1499690"/>
                    </a:lnTo>
                    <a:lnTo>
                      <a:pt x="511417" y="1480475"/>
                    </a:lnTo>
                    <a:cubicBezTo>
                      <a:pt x="511417" y="1444446"/>
                      <a:pt x="497673" y="1408417"/>
                      <a:pt x="470183" y="1380928"/>
                    </a:cubicBezTo>
                    <a:cubicBezTo>
                      <a:pt x="442694" y="1353439"/>
                      <a:pt x="406666" y="1339694"/>
                      <a:pt x="370637" y="1339694"/>
                    </a:cubicBezTo>
                    <a:lnTo>
                      <a:pt x="354706" y="1342794"/>
                    </a:lnTo>
                    <a:lnTo>
                      <a:pt x="323296" y="1303615"/>
                    </a:lnTo>
                    <a:lnTo>
                      <a:pt x="322521" y="1302127"/>
                    </a:lnTo>
                    <a:lnTo>
                      <a:pt x="333695" y="1284928"/>
                    </a:lnTo>
                    <a:cubicBezTo>
                      <a:pt x="347192" y="1251523"/>
                      <a:pt x="347945" y="1212969"/>
                      <a:pt x="332755" y="1177184"/>
                    </a:cubicBezTo>
                    <a:cubicBezTo>
                      <a:pt x="317565" y="1141399"/>
                      <a:pt x="289309" y="1115158"/>
                      <a:pt x="255903" y="1101662"/>
                    </a:cubicBezTo>
                    <a:lnTo>
                      <a:pt x="235845" y="1097767"/>
                    </a:lnTo>
                    <a:lnTo>
                      <a:pt x="224848" y="1035536"/>
                    </a:lnTo>
                    <a:lnTo>
                      <a:pt x="240327" y="1025099"/>
                    </a:lnTo>
                    <a:cubicBezTo>
                      <a:pt x="265803" y="999623"/>
                      <a:pt x="281560" y="964428"/>
                      <a:pt x="281560" y="925553"/>
                    </a:cubicBezTo>
                    <a:cubicBezTo>
                      <a:pt x="281560" y="886677"/>
                      <a:pt x="265803" y="851482"/>
                      <a:pt x="240327" y="826006"/>
                    </a:cubicBezTo>
                    <a:lnTo>
                      <a:pt x="224481" y="815323"/>
                    </a:lnTo>
                    <a:lnTo>
                      <a:pt x="227541" y="789995"/>
                    </a:lnTo>
                    <a:lnTo>
                      <a:pt x="234964" y="764976"/>
                    </a:lnTo>
                    <a:lnTo>
                      <a:pt x="252933" y="761161"/>
                    </a:lnTo>
                    <a:cubicBezTo>
                      <a:pt x="286098" y="747083"/>
                      <a:pt x="313892" y="720354"/>
                      <a:pt x="328455" y="684309"/>
                    </a:cubicBezTo>
                    <a:cubicBezTo>
                      <a:pt x="343018" y="648264"/>
                      <a:pt x="341593" y="609729"/>
                      <a:pt x="327515" y="576564"/>
                    </a:cubicBezTo>
                    <a:lnTo>
                      <a:pt x="317239" y="561337"/>
                    </a:lnTo>
                    <a:lnTo>
                      <a:pt x="329280" y="538183"/>
                    </a:lnTo>
                    <a:lnTo>
                      <a:pt x="352241" y="507835"/>
                    </a:lnTo>
                    <a:lnTo>
                      <a:pt x="370635" y="511414"/>
                    </a:lnTo>
                    <a:cubicBezTo>
                      <a:pt x="406664" y="511414"/>
                      <a:pt x="442692" y="497670"/>
                      <a:pt x="470181" y="470180"/>
                    </a:cubicBezTo>
                    <a:cubicBezTo>
                      <a:pt x="497671" y="442691"/>
                      <a:pt x="511415" y="406662"/>
                      <a:pt x="511415" y="370634"/>
                    </a:cubicBezTo>
                    <a:lnTo>
                      <a:pt x="507877" y="352448"/>
                    </a:lnTo>
                    <a:lnTo>
                      <a:pt x="549046" y="322561"/>
                    </a:lnTo>
                    <a:lnTo>
                      <a:pt x="566182" y="333694"/>
                    </a:lnTo>
                    <a:cubicBezTo>
                      <a:pt x="599587" y="347191"/>
                      <a:pt x="638141" y="347943"/>
                      <a:pt x="673926" y="332754"/>
                    </a:cubicBezTo>
                    <a:cubicBezTo>
                      <a:pt x="709711" y="317564"/>
                      <a:pt x="735951" y="289307"/>
                      <a:pt x="749448" y="255902"/>
                    </a:cubicBezTo>
                    <a:lnTo>
                      <a:pt x="752832" y="238472"/>
                    </a:lnTo>
                    <a:lnTo>
                      <a:pt x="785295" y="228396"/>
                    </a:lnTo>
                    <a:lnTo>
                      <a:pt x="815884" y="225313"/>
                    </a:lnTo>
                    <a:lnTo>
                      <a:pt x="826006" y="240327"/>
                    </a:lnTo>
                    <a:cubicBezTo>
                      <a:pt x="851483" y="265803"/>
                      <a:pt x="886678" y="281560"/>
                      <a:pt x="925553" y="281560"/>
                    </a:cubicBezTo>
                    <a:cubicBezTo>
                      <a:pt x="964429" y="281560"/>
                      <a:pt x="999624" y="265803"/>
                      <a:pt x="1025100" y="240327"/>
                    </a:cubicBezTo>
                    <a:close/>
                    <a:moveTo>
                      <a:pt x="618677" y="62349"/>
                    </a:moveTo>
                    <a:cubicBezTo>
                      <a:pt x="673538" y="62278"/>
                      <a:pt x="725723" y="94480"/>
                      <a:pt x="748508" y="148158"/>
                    </a:cubicBezTo>
                    <a:cubicBezTo>
                      <a:pt x="756103" y="166050"/>
                      <a:pt x="759712" y="184635"/>
                      <a:pt x="759735" y="202922"/>
                    </a:cubicBezTo>
                    <a:lnTo>
                      <a:pt x="752832" y="238472"/>
                    </a:lnTo>
                    <a:lnTo>
                      <a:pt x="647753" y="271087"/>
                    </a:lnTo>
                    <a:cubicBezTo>
                      <a:pt x="613867" y="285471"/>
                      <a:pt x="581676" y="302175"/>
                      <a:pt x="551285" y="320935"/>
                    </a:cubicBezTo>
                    <a:lnTo>
                      <a:pt x="549046" y="322561"/>
                    </a:lnTo>
                    <a:lnTo>
                      <a:pt x="520925" y="304291"/>
                    </a:lnTo>
                    <a:cubicBezTo>
                      <a:pt x="507787" y="291571"/>
                      <a:pt x="496925" y="276065"/>
                      <a:pt x="489330" y="258172"/>
                    </a:cubicBezTo>
                    <a:cubicBezTo>
                      <a:pt x="458951" y="186602"/>
                      <a:pt x="492342" y="103956"/>
                      <a:pt x="563912" y="73576"/>
                    </a:cubicBezTo>
                    <a:cubicBezTo>
                      <a:pt x="581805" y="65981"/>
                      <a:pt x="600389" y="62372"/>
                      <a:pt x="618677" y="62349"/>
                    </a:cubicBezTo>
                    <a:close/>
                    <a:moveTo>
                      <a:pt x="1217322" y="57125"/>
                    </a:moveTo>
                    <a:cubicBezTo>
                      <a:pt x="1235607" y="56829"/>
                      <a:pt x="1254252" y="60113"/>
                      <a:pt x="1272274" y="67395"/>
                    </a:cubicBezTo>
                    <a:cubicBezTo>
                      <a:pt x="1344364" y="96521"/>
                      <a:pt x="1379192" y="178572"/>
                      <a:pt x="1350066" y="250661"/>
                    </a:cubicBezTo>
                    <a:cubicBezTo>
                      <a:pt x="1342785" y="268683"/>
                      <a:pt x="1332195" y="284377"/>
                      <a:pt x="1319281" y="297324"/>
                    </a:cubicBezTo>
                    <a:lnTo>
                      <a:pt x="1290355" y="316844"/>
                    </a:lnTo>
                    <a:lnTo>
                      <a:pt x="1223216" y="279869"/>
                    </a:lnTo>
                    <a:cubicBezTo>
                      <a:pt x="1192222" y="265592"/>
                      <a:pt x="1160226" y="253542"/>
                      <a:pt x="1127491" y="243826"/>
                    </a:cubicBezTo>
                    <a:lnTo>
                      <a:pt x="1086079" y="234712"/>
                    </a:lnTo>
                    <a:lnTo>
                      <a:pt x="1078738" y="200139"/>
                    </a:lnTo>
                    <a:cubicBezTo>
                      <a:pt x="1078442" y="181854"/>
                      <a:pt x="1081727" y="163209"/>
                      <a:pt x="1089008" y="145187"/>
                    </a:cubicBezTo>
                    <a:cubicBezTo>
                      <a:pt x="1110853" y="91120"/>
                      <a:pt x="1162467" y="58012"/>
                      <a:pt x="1217322" y="57125"/>
                    </a:cubicBezTo>
                    <a:close/>
                    <a:moveTo>
                      <a:pt x="925553" y="0"/>
                    </a:moveTo>
                    <a:cubicBezTo>
                      <a:pt x="1003304" y="0"/>
                      <a:pt x="1066333" y="63029"/>
                      <a:pt x="1066333" y="140780"/>
                    </a:cubicBezTo>
                    <a:cubicBezTo>
                      <a:pt x="1066333" y="160218"/>
                      <a:pt x="1062394" y="178735"/>
                      <a:pt x="1055270" y="195578"/>
                    </a:cubicBezTo>
                    <a:lnTo>
                      <a:pt x="1036275" y="223752"/>
                    </a:lnTo>
                    <a:lnTo>
                      <a:pt x="1027336" y="221785"/>
                    </a:lnTo>
                    <a:cubicBezTo>
                      <a:pt x="993389" y="216842"/>
                      <a:pt x="958966" y="214340"/>
                      <a:pt x="924332" y="214384"/>
                    </a:cubicBezTo>
                    <a:lnTo>
                      <a:pt x="815884" y="225313"/>
                    </a:lnTo>
                    <a:lnTo>
                      <a:pt x="795836" y="195578"/>
                    </a:lnTo>
                    <a:cubicBezTo>
                      <a:pt x="788712" y="178735"/>
                      <a:pt x="784773" y="160218"/>
                      <a:pt x="784773" y="140780"/>
                    </a:cubicBezTo>
                    <a:cubicBezTo>
                      <a:pt x="784773" y="63029"/>
                      <a:pt x="847802" y="0"/>
                      <a:pt x="925553" y="0"/>
                    </a:cubicBezTo>
                    <a:close/>
                  </a:path>
                </a:pathLst>
              </a:custGeom>
              <a:gradFill>
                <a:gsLst>
                  <a:gs pos="80000">
                    <a:schemeClr val="tx1"/>
                  </a:gs>
                  <a:gs pos="41000">
                    <a:schemeClr val="bg1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/>
              </a:p>
            </p:txBody>
          </p:sp>
          <p:grpSp>
            <p:nvGrpSpPr>
              <p:cNvPr id="761" name="Group 760">
                <a:extLst>
                  <a:ext uri="{FF2B5EF4-FFF2-40B4-BE49-F238E27FC236}">
                    <a16:creationId xmlns:a16="http://schemas.microsoft.com/office/drawing/2014/main" id="{64F4E193-0732-4F5A-A2BE-154D9593444C}"/>
                  </a:ext>
                </a:extLst>
              </p:cNvPr>
              <p:cNvGrpSpPr/>
              <p:nvPr/>
            </p:nvGrpSpPr>
            <p:grpSpPr>
              <a:xfrm rot="1970816">
                <a:off x="2327719" y="4110771"/>
                <a:ext cx="142243" cy="272637"/>
                <a:chOff x="7248512" y="2166931"/>
                <a:chExt cx="839787" cy="1609722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763" name="Freeform 7">
                  <a:extLst>
                    <a:ext uri="{FF2B5EF4-FFF2-40B4-BE49-F238E27FC236}">
                      <a16:creationId xmlns:a16="http://schemas.microsoft.com/office/drawing/2014/main" id="{0CE30DE9-EA68-4629-88BC-598766C1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4" name="Freeform 8">
                  <a:extLst>
                    <a:ext uri="{FF2B5EF4-FFF2-40B4-BE49-F238E27FC236}">
                      <a16:creationId xmlns:a16="http://schemas.microsoft.com/office/drawing/2014/main" id="{62D55AE3-71ED-4AEB-B319-E17FC3FDE8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784466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5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5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5" name="Freeform 9">
                  <a:extLst>
                    <a:ext uri="{FF2B5EF4-FFF2-40B4-BE49-F238E27FC236}">
                      <a16:creationId xmlns:a16="http://schemas.microsoft.com/office/drawing/2014/main" id="{4E34F28E-842F-4419-9A89-358C5D01CC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6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6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6" name="Freeform 10">
                  <a:extLst>
                    <a:ext uri="{FF2B5EF4-FFF2-40B4-BE49-F238E27FC236}">
                      <a16:creationId xmlns:a16="http://schemas.microsoft.com/office/drawing/2014/main" id="{A9B00E84-9649-4F09-B6E5-510A1C50E6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578091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7" name="Freeform 11">
                  <a:extLst>
                    <a:ext uri="{FF2B5EF4-FFF2-40B4-BE49-F238E27FC236}">
                      <a16:creationId xmlns:a16="http://schemas.microsoft.com/office/drawing/2014/main" id="{76F2E2B6-FAE0-4E4E-A654-07DC6A8F87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578090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5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8" name="Freeform 12">
                  <a:extLst>
                    <a:ext uri="{FF2B5EF4-FFF2-40B4-BE49-F238E27FC236}">
                      <a16:creationId xmlns:a16="http://schemas.microsoft.com/office/drawing/2014/main" id="{EE52BD2A-3C47-4AA9-B868-6CB63916AC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6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9" name="Freeform 13">
                  <a:extLst>
                    <a:ext uri="{FF2B5EF4-FFF2-40B4-BE49-F238E27FC236}">
                      <a16:creationId xmlns:a16="http://schemas.microsoft.com/office/drawing/2014/main" id="{ABD58291-6718-4F54-B2C8-288FC998CE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578091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0" name="Freeform 14">
                  <a:extLst>
                    <a:ext uri="{FF2B5EF4-FFF2-40B4-BE49-F238E27FC236}">
                      <a16:creationId xmlns:a16="http://schemas.microsoft.com/office/drawing/2014/main" id="{5F178E88-67D7-4810-A4D5-06C9E01FCC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1" name="Freeform 15">
                  <a:extLst>
                    <a:ext uri="{FF2B5EF4-FFF2-40B4-BE49-F238E27FC236}">
                      <a16:creationId xmlns:a16="http://schemas.microsoft.com/office/drawing/2014/main" id="{EF39C430-A9EF-476A-BA6B-532EB9AB41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2" name="Freeform 16">
                  <a:extLst>
                    <a:ext uri="{FF2B5EF4-FFF2-40B4-BE49-F238E27FC236}">
                      <a16:creationId xmlns:a16="http://schemas.microsoft.com/office/drawing/2014/main" id="{43B1B8DD-9B79-4DD8-903A-043AD2949E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37171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3" name="Freeform 17">
                  <a:extLst>
                    <a:ext uri="{FF2B5EF4-FFF2-40B4-BE49-F238E27FC236}">
                      <a16:creationId xmlns:a16="http://schemas.microsoft.com/office/drawing/2014/main" id="{5F42A9AB-25AF-4F91-9568-27A62022F5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6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6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4" name="Freeform 18">
                  <a:extLst>
                    <a:ext uri="{FF2B5EF4-FFF2-40B4-BE49-F238E27FC236}">
                      <a16:creationId xmlns:a16="http://schemas.microsoft.com/office/drawing/2014/main" id="{5D401927-863A-493E-9EC0-9385CDE78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371716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5" name="Freeform 19">
                  <a:extLst>
                    <a:ext uri="{FF2B5EF4-FFF2-40B4-BE49-F238E27FC236}">
                      <a16:creationId xmlns:a16="http://schemas.microsoft.com/office/drawing/2014/main" id="{C8792551-87CA-4602-A74A-575342ACC1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371716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6" name="Freeform 20">
                  <a:extLst>
                    <a:ext uri="{FF2B5EF4-FFF2-40B4-BE49-F238E27FC236}">
                      <a16:creationId xmlns:a16="http://schemas.microsoft.com/office/drawing/2014/main" id="{D0009602-6265-42D5-8581-38DBD192D3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6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5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7" name="Freeform 21">
                  <a:extLst>
                    <a:ext uri="{FF2B5EF4-FFF2-40B4-BE49-F238E27FC236}">
                      <a16:creationId xmlns:a16="http://schemas.microsoft.com/office/drawing/2014/main" id="{355D028C-E879-4539-8AF0-56EFB5AC1A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4" y="2270117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4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8" name="Freeform 22">
                  <a:extLst>
                    <a:ext uri="{FF2B5EF4-FFF2-40B4-BE49-F238E27FC236}">
                      <a16:creationId xmlns:a16="http://schemas.microsoft.com/office/drawing/2014/main" id="{6C918F9C-7E18-4272-A2DC-1967888AB8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5" y="2270117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6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9" name="Freeform 23">
                  <a:extLst>
                    <a:ext uri="{FF2B5EF4-FFF2-40B4-BE49-F238E27FC236}">
                      <a16:creationId xmlns:a16="http://schemas.microsoft.com/office/drawing/2014/main" id="{2F15B80B-9FF8-4C83-A748-B54A85E7B5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9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0" name="Freeform 24">
                  <a:extLst>
                    <a:ext uri="{FF2B5EF4-FFF2-40B4-BE49-F238E27FC236}">
                      <a16:creationId xmlns:a16="http://schemas.microsoft.com/office/drawing/2014/main" id="{E33097F8-3E8E-4B01-93D1-4110DA211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220905"/>
                  <a:ext cx="92075" cy="74613"/>
                </a:xfrm>
                <a:custGeom>
                  <a:avLst/>
                  <a:gdLst>
                    <a:gd name="T0" fmla="*/ 0 w 47"/>
                    <a:gd name="T1" fmla="*/ 21 h 38"/>
                    <a:gd name="T2" fmla="*/ 28 w 47"/>
                    <a:gd name="T3" fmla="*/ 38 h 38"/>
                    <a:gd name="T4" fmla="*/ 47 w 47"/>
                    <a:gd name="T5" fmla="*/ 27 h 38"/>
                    <a:gd name="T6" fmla="*/ 0 w 47"/>
                    <a:gd name="T7" fmla="*/ 0 h 38"/>
                    <a:gd name="T8" fmla="*/ 0 w 47"/>
                    <a:gd name="T9" fmla="*/ 21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38">
                      <a:moveTo>
                        <a:pt x="0" y="21"/>
                      </a:moveTo>
                      <a:cubicBezTo>
                        <a:pt x="28" y="38"/>
                        <a:pt x="28" y="38"/>
                        <a:pt x="28" y="38"/>
                      </a:cubicBezTo>
                      <a:cubicBezTo>
                        <a:pt x="47" y="27"/>
                        <a:pt x="47" y="27"/>
                        <a:pt x="47" y="27"/>
                      </a:cubicBezTo>
                      <a:cubicBezTo>
                        <a:pt x="33" y="16"/>
                        <a:pt x="16" y="7"/>
                        <a:pt x="0" y="0"/>
                      </a:cubicBezTo>
                      <a:lnTo>
                        <a:pt x="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1" name="Freeform 25">
                  <a:extLst>
                    <a:ext uri="{FF2B5EF4-FFF2-40B4-BE49-F238E27FC236}">
                      <a16:creationId xmlns:a16="http://schemas.microsoft.com/office/drawing/2014/main" id="{B367034D-63E5-4B32-81AC-373FABB8B6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10479" y="2181218"/>
                  <a:ext cx="28576" cy="11112"/>
                </a:xfrm>
                <a:custGeom>
                  <a:avLst/>
                  <a:gdLst>
                    <a:gd name="T0" fmla="*/ 10 w 15"/>
                    <a:gd name="T1" fmla="*/ 6 h 6"/>
                    <a:gd name="T2" fmla="*/ 15 w 15"/>
                    <a:gd name="T3" fmla="*/ 3 h 6"/>
                    <a:gd name="T4" fmla="*/ 0 w 15"/>
                    <a:gd name="T5" fmla="*/ 0 h 6"/>
                    <a:gd name="T6" fmla="*/ 10 w 15"/>
                    <a:gd name="T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6">
                      <a:moveTo>
                        <a:pt x="10" y="6"/>
                      </a:moveTo>
                      <a:cubicBezTo>
                        <a:pt x="15" y="3"/>
                        <a:pt x="15" y="3"/>
                        <a:pt x="15" y="3"/>
                      </a:cubicBezTo>
                      <a:cubicBezTo>
                        <a:pt x="10" y="2"/>
                        <a:pt x="5" y="1"/>
                        <a:pt x="0" y="0"/>
                      </a:cubicBezTo>
                      <a:lnTo>
                        <a:pt x="10" y="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2" name="Freeform 26">
                  <a:extLst>
                    <a:ext uri="{FF2B5EF4-FFF2-40B4-BE49-F238E27FC236}">
                      <a16:creationId xmlns:a16="http://schemas.microsoft.com/office/drawing/2014/main" id="{7BA78082-4955-4BAC-BE5B-360B21C287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187567"/>
                  <a:ext cx="112713" cy="107950"/>
                </a:xfrm>
                <a:custGeom>
                  <a:avLst/>
                  <a:gdLst>
                    <a:gd name="T0" fmla="*/ 29 w 58"/>
                    <a:gd name="T1" fmla="*/ 55 h 55"/>
                    <a:gd name="T2" fmla="*/ 58 w 58"/>
                    <a:gd name="T3" fmla="*/ 38 h 55"/>
                    <a:gd name="T4" fmla="*/ 58 w 58"/>
                    <a:gd name="T5" fmla="*/ 16 h 55"/>
                    <a:gd name="T6" fmla="*/ 9 w 58"/>
                    <a:gd name="T7" fmla="*/ 0 h 55"/>
                    <a:gd name="T8" fmla="*/ 0 w 58"/>
                    <a:gd name="T9" fmla="*/ 5 h 55"/>
                    <a:gd name="T10" fmla="*/ 0 w 58"/>
                    <a:gd name="T11" fmla="*/ 38 h 55"/>
                    <a:gd name="T12" fmla="*/ 29 w 58"/>
                    <a:gd name="T13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55">
                      <a:moveTo>
                        <a:pt x="29" y="55"/>
                      </a:moveTo>
                      <a:cubicBezTo>
                        <a:pt x="58" y="38"/>
                        <a:pt x="58" y="38"/>
                        <a:pt x="58" y="3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42" y="9"/>
                        <a:pt x="25" y="4"/>
                        <a:pt x="9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38"/>
                        <a:pt x="0" y="38"/>
                        <a:pt x="0" y="38"/>
                      </a:cubicBezTo>
                      <a:lnTo>
                        <a:pt x="29" y="55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3" name="Freeform 27">
                  <a:extLst>
                    <a:ext uri="{FF2B5EF4-FFF2-40B4-BE49-F238E27FC236}">
                      <a16:creationId xmlns:a16="http://schemas.microsoft.com/office/drawing/2014/main" id="{4C1E12BA-CEB5-4F78-AA79-E2AC6C87C4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69192" y="2166931"/>
                  <a:ext cx="77788" cy="25399"/>
                </a:xfrm>
                <a:custGeom>
                  <a:avLst/>
                  <a:gdLst>
                    <a:gd name="T0" fmla="*/ 22 w 40"/>
                    <a:gd name="T1" fmla="*/ 13 h 13"/>
                    <a:gd name="T2" fmla="*/ 40 w 40"/>
                    <a:gd name="T3" fmla="*/ 2 h 13"/>
                    <a:gd name="T4" fmla="*/ 0 w 40"/>
                    <a:gd name="T5" fmla="*/ 0 h 13"/>
                    <a:gd name="T6" fmla="*/ 22 w 40"/>
                    <a:gd name="T7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13">
                      <a:moveTo>
                        <a:pt x="22" y="13"/>
                      </a:moveTo>
                      <a:cubicBezTo>
                        <a:pt x="40" y="2"/>
                        <a:pt x="40" y="2"/>
                        <a:pt x="40" y="2"/>
                      </a:cubicBezTo>
                      <a:cubicBezTo>
                        <a:pt x="26" y="1"/>
                        <a:pt x="12" y="0"/>
                        <a:pt x="0" y="0"/>
                      </a:cubicBezTo>
                      <a:lnTo>
                        <a:pt x="22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4" name="Freeform 28">
                  <a:extLst>
                    <a:ext uri="{FF2B5EF4-FFF2-40B4-BE49-F238E27FC236}">
                      <a16:creationId xmlns:a16="http://schemas.microsoft.com/office/drawing/2014/main" id="{D71E4D98-E89C-4B1B-B96C-726A0B0329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173279"/>
                  <a:ext cx="111125" cy="122238"/>
                </a:xfrm>
                <a:custGeom>
                  <a:avLst/>
                  <a:gdLst>
                    <a:gd name="T0" fmla="*/ 0 w 57"/>
                    <a:gd name="T1" fmla="*/ 13 h 63"/>
                    <a:gd name="T2" fmla="*/ 0 w 57"/>
                    <a:gd name="T3" fmla="*/ 46 h 63"/>
                    <a:gd name="T4" fmla="*/ 29 w 57"/>
                    <a:gd name="T5" fmla="*/ 63 h 63"/>
                    <a:gd name="T6" fmla="*/ 57 w 57"/>
                    <a:gd name="T7" fmla="*/ 46 h 63"/>
                    <a:gd name="T8" fmla="*/ 57 w 57"/>
                    <a:gd name="T9" fmla="*/ 13 h 63"/>
                    <a:gd name="T10" fmla="*/ 38 w 57"/>
                    <a:gd name="T11" fmla="*/ 2 h 63"/>
                    <a:gd name="T12" fmla="*/ 23 w 57"/>
                    <a:gd name="T13" fmla="*/ 0 h 63"/>
                    <a:gd name="T14" fmla="*/ 0 w 57"/>
                    <a:gd name="T15" fmla="*/ 1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3">
                      <a:moveTo>
                        <a:pt x="0" y="13"/>
                      </a:moveTo>
                      <a:cubicBezTo>
                        <a:pt x="0" y="46"/>
                        <a:pt x="0" y="46"/>
                        <a:pt x="0" y="46"/>
                      </a:cubicBezTo>
                      <a:cubicBezTo>
                        <a:pt x="29" y="63"/>
                        <a:pt x="29" y="63"/>
                        <a:pt x="29" y="63"/>
                      </a:cubicBezTo>
                      <a:cubicBezTo>
                        <a:pt x="57" y="46"/>
                        <a:pt x="57" y="46"/>
                        <a:pt x="57" y="46"/>
                      </a:cubicBezTo>
                      <a:cubicBezTo>
                        <a:pt x="57" y="13"/>
                        <a:pt x="57" y="13"/>
                        <a:pt x="57" y="13"/>
                      </a:cubicBezTo>
                      <a:cubicBezTo>
                        <a:pt x="38" y="2"/>
                        <a:pt x="38" y="2"/>
                        <a:pt x="38" y="2"/>
                      </a:cubicBezTo>
                      <a:cubicBezTo>
                        <a:pt x="33" y="1"/>
                        <a:pt x="28" y="1"/>
                        <a:pt x="23" y="0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5" name="Freeform 29">
                  <a:extLst>
                    <a:ext uri="{FF2B5EF4-FFF2-40B4-BE49-F238E27FC236}">
                      <a16:creationId xmlns:a16="http://schemas.microsoft.com/office/drawing/2014/main" id="{CBDB0C86-7D7E-4277-A80A-657699E84D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66004" y="2168517"/>
                  <a:ext cx="66675" cy="23813"/>
                </a:xfrm>
                <a:custGeom>
                  <a:avLst/>
                  <a:gdLst>
                    <a:gd name="T0" fmla="*/ 13 w 34"/>
                    <a:gd name="T1" fmla="*/ 12 h 12"/>
                    <a:gd name="T2" fmla="*/ 34 w 34"/>
                    <a:gd name="T3" fmla="*/ 0 h 12"/>
                    <a:gd name="T4" fmla="*/ 0 w 34"/>
                    <a:gd name="T5" fmla="*/ 4 h 12"/>
                    <a:gd name="T6" fmla="*/ 13 w 34"/>
                    <a:gd name="T7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4" h="12">
                      <a:moveTo>
                        <a:pt x="13" y="12"/>
                      </a:move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9" y="0"/>
                        <a:pt x="7" y="2"/>
                        <a:pt x="0" y="4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6" name="Freeform 30">
                  <a:extLst>
                    <a:ext uri="{FF2B5EF4-FFF2-40B4-BE49-F238E27FC236}">
                      <a16:creationId xmlns:a16="http://schemas.microsoft.com/office/drawing/2014/main" id="{A4E0565F-8431-452D-8E24-90B1FAAD11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3" y="2166931"/>
                  <a:ext cx="109538" cy="128588"/>
                </a:xfrm>
                <a:custGeom>
                  <a:avLst/>
                  <a:gdLst>
                    <a:gd name="T0" fmla="*/ 0 w 57"/>
                    <a:gd name="T1" fmla="*/ 16 h 66"/>
                    <a:gd name="T2" fmla="*/ 0 w 57"/>
                    <a:gd name="T3" fmla="*/ 49 h 66"/>
                    <a:gd name="T4" fmla="*/ 28 w 57"/>
                    <a:gd name="T5" fmla="*/ 66 h 66"/>
                    <a:gd name="T6" fmla="*/ 57 w 57"/>
                    <a:gd name="T7" fmla="*/ 49 h 66"/>
                    <a:gd name="T8" fmla="*/ 57 w 57"/>
                    <a:gd name="T9" fmla="*/ 16 h 66"/>
                    <a:gd name="T10" fmla="*/ 29 w 57"/>
                    <a:gd name="T11" fmla="*/ 0 h 66"/>
                    <a:gd name="T12" fmla="*/ 27 w 57"/>
                    <a:gd name="T13" fmla="*/ 0 h 66"/>
                    <a:gd name="T14" fmla="*/ 0 w 57"/>
                    <a:gd name="T15" fmla="*/ 16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6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57" y="49"/>
                        <a:pt x="57" y="49"/>
                        <a:pt x="57" y="49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0"/>
                        <a:pt x="28" y="0"/>
                        <a:pt x="27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7" name="Freeform 31">
                  <a:extLst>
                    <a:ext uri="{FF2B5EF4-FFF2-40B4-BE49-F238E27FC236}">
                      <a16:creationId xmlns:a16="http://schemas.microsoft.com/office/drawing/2014/main" id="{D9876983-A7BF-4553-87AE-67E5F33C48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5" y="2181219"/>
                  <a:ext cx="111125" cy="114299"/>
                </a:xfrm>
                <a:custGeom>
                  <a:avLst/>
                  <a:gdLst>
                    <a:gd name="T0" fmla="*/ 0 w 57"/>
                    <a:gd name="T1" fmla="*/ 37 h 59"/>
                    <a:gd name="T2" fmla="*/ 0 w 57"/>
                    <a:gd name="T3" fmla="*/ 42 h 59"/>
                    <a:gd name="T4" fmla="*/ 29 w 57"/>
                    <a:gd name="T5" fmla="*/ 59 h 59"/>
                    <a:gd name="T6" fmla="*/ 57 w 57"/>
                    <a:gd name="T7" fmla="*/ 42 h 59"/>
                    <a:gd name="T8" fmla="*/ 57 w 57"/>
                    <a:gd name="T9" fmla="*/ 9 h 59"/>
                    <a:gd name="T10" fmla="*/ 41 w 57"/>
                    <a:gd name="T11" fmla="*/ 0 h 59"/>
                    <a:gd name="T12" fmla="*/ 40 w 57"/>
                    <a:gd name="T13" fmla="*/ 0 h 59"/>
                    <a:gd name="T14" fmla="*/ 0 w 57"/>
                    <a:gd name="T15" fmla="*/ 37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59">
                      <a:moveTo>
                        <a:pt x="0" y="37"/>
                      </a:moveTo>
                      <a:cubicBezTo>
                        <a:pt x="0" y="42"/>
                        <a:pt x="0" y="42"/>
                        <a:pt x="0" y="42"/>
                      </a:cubicBezTo>
                      <a:cubicBezTo>
                        <a:pt x="29" y="59"/>
                        <a:pt x="29" y="59"/>
                        <a:pt x="29" y="59"/>
                      </a:cubicBezTo>
                      <a:cubicBezTo>
                        <a:pt x="57" y="42"/>
                        <a:pt x="57" y="42"/>
                        <a:pt x="57" y="42"/>
                      </a:cubicBezTo>
                      <a:cubicBezTo>
                        <a:pt x="57" y="9"/>
                        <a:pt x="57" y="9"/>
                        <a:pt x="57" y="9"/>
                      </a:cubicBezTo>
                      <a:cubicBezTo>
                        <a:pt x="41" y="0"/>
                        <a:pt x="41" y="0"/>
                        <a:pt x="41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27" y="7"/>
                        <a:pt x="13" y="21"/>
                        <a:pt x="0" y="37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8" name="Freeform 32">
                  <a:extLst>
                    <a:ext uri="{FF2B5EF4-FFF2-40B4-BE49-F238E27FC236}">
                      <a16:creationId xmlns:a16="http://schemas.microsoft.com/office/drawing/2014/main" id="{3A632CBE-983A-4799-B4F1-A443A26235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36" y="2484431"/>
                  <a:ext cx="55563" cy="119062"/>
                </a:xfrm>
                <a:custGeom>
                  <a:avLst/>
                  <a:gdLst>
                    <a:gd name="T0" fmla="*/ 0 w 29"/>
                    <a:gd name="T1" fmla="*/ 12 h 61"/>
                    <a:gd name="T2" fmla="*/ 0 w 29"/>
                    <a:gd name="T3" fmla="*/ 45 h 61"/>
                    <a:gd name="T4" fmla="*/ 28 w 29"/>
                    <a:gd name="T5" fmla="*/ 61 h 61"/>
                    <a:gd name="T6" fmla="*/ 29 w 29"/>
                    <a:gd name="T7" fmla="*/ 61 h 61"/>
                    <a:gd name="T8" fmla="*/ 19 w 29"/>
                    <a:gd name="T9" fmla="*/ 0 h 61"/>
                    <a:gd name="T10" fmla="*/ 0 w 29"/>
                    <a:gd name="T11" fmla="*/ 12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" h="61">
                      <a:moveTo>
                        <a:pt x="0" y="12"/>
                      </a:moveTo>
                      <a:cubicBezTo>
                        <a:pt x="0" y="45"/>
                        <a:pt x="0" y="45"/>
                        <a:pt x="0" y="45"/>
                      </a:cubicBezTo>
                      <a:cubicBezTo>
                        <a:pt x="28" y="61"/>
                        <a:pt x="28" y="61"/>
                        <a:pt x="28" y="61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28" y="42"/>
                        <a:pt x="25" y="22"/>
                        <a:pt x="19" y="0"/>
                      </a:cubicBez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9" name="Freeform 33">
                  <a:extLst>
                    <a:ext uri="{FF2B5EF4-FFF2-40B4-BE49-F238E27FC236}">
                      <a16:creationId xmlns:a16="http://schemas.microsoft.com/office/drawing/2014/main" id="{B8AF5876-2738-43A4-8597-6762780C64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40" y="2682869"/>
                  <a:ext cx="53975" cy="114299"/>
                </a:xfrm>
                <a:custGeom>
                  <a:avLst/>
                  <a:gdLst>
                    <a:gd name="T0" fmla="*/ 0 w 28"/>
                    <a:gd name="T1" fmla="*/ 16 h 59"/>
                    <a:gd name="T2" fmla="*/ 0 w 28"/>
                    <a:gd name="T3" fmla="*/ 49 h 59"/>
                    <a:gd name="T4" fmla="*/ 17 w 28"/>
                    <a:gd name="T5" fmla="*/ 59 h 59"/>
                    <a:gd name="T6" fmla="*/ 28 w 28"/>
                    <a:gd name="T7" fmla="*/ 0 h 59"/>
                    <a:gd name="T8" fmla="*/ 0 w 28"/>
                    <a:gd name="T9" fmla="*/ 1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59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7" y="59"/>
                        <a:pt x="17" y="59"/>
                        <a:pt x="17" y="59"/>
                      </a:cubicBezTo>
                      <a:cubicBezTo>
                        <a:pt x="22" y="40"/>
                        <a:pt x="26" y="20"/>
                        <a:pt x="28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0" name="Freeform 34">
                  <a:extLst>
                    <a:ext uri="{FF2B5EF4-FFF2-40B4-BE49-F238E27FC236}">
                      <a16:creationId xmlns:a16="http://schemas.microsoft.com/office/drawing/2014/main" id="{96F089FA-9EF6-4E93-B110-42BD36FBDF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279644"/>
                  <a:ext cx="112713" cy="117474"/>
                </a:xfrm>
                <a:custGeom>
                  <a:avLst/>
                  <a:gdLst>
                    <a:gd name="T0" fmla="*/ 20 w 58"/>
                    <a:gd name="T1" fmla="*/ 0 h 61"/>
                    <a:gd name="T2" fmla="*/ 0 w 58"/>
                    <a:gd name="T3" fmla="*/ 11 h 61"/>
                    <a:gd name="T4" fmla="*/ 0 w 58"/>
                    <a:gd name="T5" fmla="*/ 44 h 61"/>
                    <a:gd name="T6" fmla="*/ 29 w 58"/>
                    <a:gd name="T7" fmla="*/ 61 h 61"/>
                    <a:gd name="T8" fmla="*/ 58 w 58"/>
                    <a:gd name="T9" fmla="*/ 44 h 61"/>
                    <a:gd name="T10" fmla="*/ 58 w 58"/>
                    <a:gd name="T11" fmla="*/ 42 h 61"/>
                    <a:gd name="T12" fmla="*/ 20 w 58"/>
                    <a:gd name="T13" fmla="*/ 0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1">
                      <a:moveTo>
                        <a:pt x="20" y="0"/>
                      </a:move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0" y="44"/>
                        <a:pt x="0" y="44"/>
                        <a:pt x="0" y="44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58" y="44"/>
                        <a:pt x="58" y="44"/>
                        <a:pt x="58" y="44"/>
                      </a:cubicBezTo>
                      <a:cubicBezTo>
                        <a:pt x="58" y="42"/>
                        <a:pt x="58" y="42"/>
                        <a:pt x="58" y="42"/>
                      </a:cubicBezTo>
                      <a:cubicBezTo>
                        <a:pt x="48" y="25"/>
                        <a:pt x="35" y="11"/>
                        <a:pt x="20" y="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1" name="Freeform 35">
                  <a:extLst>
                    <a:ext uri="{FF2B5EF4-FFF2-40B4-BE49-F238E27FC236}">
                      <a16:creationId xmlns:a16="http://schemas.microsoft.com/office/drawing/2014/main" id="{D9F4ACF1-3741-4BBF-BFAD-FF0F955DC4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2371718"/>
                  <a:ext cx="95249" cy="128588"/>
                </a:xfrm>
                <a:custGeom>
                  <a:avLst/>
                  <a:gdLst>
                    <a:gd name="T0" fmla="*/ 0 w 49"/>
                    <a:gd name="T1" fmla="*/ 17 h 66"/>
                    <a:gd name="T2" fmla="*/ 0 w 49"/>
                    <a:gd name="T3" fmla="*/ 50 h 66"/>
                    <a:gd name="T4" fmla="*/ 29 w 49"/>
                    <a:gd name="T5" fmla="*/ 66 h 66"/>
                    <a:gd name="T6" fmla="*/ 49 w 49"/>
                    <a:gd name="T7" fmla="*/ 54 h 66"/>
                    <a:gd name="T8" fmla="*/ 39 w 49"/>
                    <a:gd name="T9" fmla="*/ 21 h 66"/>
                    <a:gd name="T10" fmla="*/ 31 w 49"/>
                    <a:gd name="T11" fmla="*/ 1 h 66"/>
                    <a:gd name="T12" fmla="*/ 29 w 49"/>
                    <a:gd name="T13" fmla="*/ 0 h 66"/>
                    <a:gd name="T14" fmla="*/ 0 w 49"/>
                    <a:gd name="T15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9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49" y="54"/>
                        <a:pt x="49" y="54"/>
                        <a:pt x="49" y="54"/>
                      </a:cubicBezTo>
                      <a:cubicBezTo>
                        <a:pt x="47" y="44"/>
                        <a:pt x="43" y="33"/>
                        <a:pt x="39" y="21"/>
                      </a:cubicBezTo>
                      <a:cubicBezTo>
                        <a:pt x="37" y="14"/>
                        <a:pt x="34" y="7"/>
                        <a:pt x="31" y="1"/>
                      </a:cubicBezTo>
                      <a:cubicBezTo>
                        <a:pt x="29" y="0"/>
                        <a:pt x="29" y="0"/>
                        <a:pt x="29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2" name="Freeform 36">
                  <a:extLst>
                    <a:ext uri="{FF2B5EF4-FFF2-40B4-BE49-F238E27FC236}">
                      <a16:creationId xmlns:a16="http://schemas.microsoft.com/office/drawing/2014/main" id="{DEDE5CD2-29D1-4183-AD92-9EF363625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887656"/>
                  <a:ext cx="112713" cy="127000"/>
                </a:xfrm>
                <a:custGeom>
                  <a:avLst/>
                  <a:gdLst>
                    <a:gd name="T0" fmla="*/ 29 w 58"/>
                    <a:gd name="T1" fmla="*/ 0 h 66"/>
                    <a:gd name="T2" fmla="*/ 0 w 58"/>
                    <a:gd name="T3" fmla="*/ 16 h 66"/>
                    <a:gd name="T4" fmla="*/ 0 w 58"/>
                    <a:gd name="T5" fmla="*/ 49 h 66"/>
                    <a:gd name="T6" fmla="*/ 29 w 58"/>
                    <a:gd name="T7" fmla="*/ 66 h 66"/>
                    <a:gd name="T8" fmla="*/ 50 w 58"/>
                    <a:gd name="T9" fmla="*/ 54 h 66"/>
                    <a:gd name="T10" fmla="*/ 58 w 58"/>
                    <a:gd name="T11" fmla="*/ 28 h 66"/>
                    <a:gd name="T12" fmla="*/ 58 w 58"/>
                    <a:gd name="T13" fmla="*/ 16 h 66"/>
                    <a:gd name="T14" fmla="*/ 29 w 58"/>
                    <a:gd name="T15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0" y="54"/>
                        <a:pt x="50" y="54"/>
                        <a:pt x="50" y="54"/>
                      </a:cubicBezTo>
                      <a:cubicBezTo>
                        <a:pt x="53" y="45"/>
                        <a:pt x="55" y="36"/>
                        <a:pt x="58" y="2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3" name="Freeform 37">
                  <a:extLst>
                    <a:ext uri="{FF2B5EF4-FFF2-40B4-BE49-F238E27FC236}">
                      <a16:creationId xmlns:a16="http://schemas.microsoft.com/office/drawing/2014/main" id="{825E3CC1-810C-46C5-9B2D-453E4F2228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784467"/>
                  <a:ext cx="90488" cy="128588"/>
                </a:xfrm>
                <a:custGeom>
                  <a:avLst/>
                  <a:gdLst>
                    <a:gd name="T0" fmla="*/ 29 w 47"/>
                    <a:gd name="T1" fmla="*/ 0 h 66"/>
                    <a:gd name="T2" fmla="*/ 0 w 47"/>
                    <a:gd name="T3" fmla="*/ 16 h 66"/>
                    <a:gd name="T4" fmla="*/ 0 w 47"/>
                    <a:gd name="T5" fmla="*/ 49 h 66"/>
                    <a:gd name="T6" fmla="*/ 29 w 47"/>
                    <a:gd name="T7" fmla="*/ 66 h 66"/>
                    <a:gd name="T8" fmla="*/ 32 w 47"/>
                    <a:gd name="T9" fmla="*/ 64 h 66"/>
                    <a:gd name="T10" fmla="*/ 47 w 47"/>
                    <a:gd name="T11" fmla="*/ 10 h 66"/>
                    <a:gd name="T12" fmla="*/ 29 w 47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2" y="64"/>
                        <a:pt x="32" y="64"/>
                        <a:pt x="32" y="64"/>
                      </a:cubicBezTo>
                      <a:cubicBezTo>
                        <a:pt x="37" y="45"/>
                        <a:pt x="43" y="28"/>
                        <a:pt x="47" y="10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4" name="Freeform 38">
                  <a:extLst>
                    <a:ext uri="{FF2B5EF4-FFF2-40B4-BE49-F238E27FC236}">
                      <a16:creationId xmlns:a16="http://schemas.microsoft.com/office/drawing/2014/main" id="{CA92BE61-15C0-4EC6-9005-DF0F54925C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9" y="3092442"/>
                  <a:ext cx="69850" cy="122238"/>
                </a:xfrm>
                <a:custGeom>
                  <a:avLst/>
                  <a:gdLst>
                    <a:gd name="T0" fmla="*/ 29 w 36"/>
                    <a:gd name="T1" fmla="*/ 0 h 63"/>
                    <a:gd name="T2" fmla="*/ 0 w 36"/>
                    <a:gd name="T3" fmla="*/ 17 h 63"/>
                    <a:gd name="T4" fmla="*/ 0 w 36"/>
                    <a:gd name="T5" fmla="*/ 50 h 63"/>
                    <a:gd name="T6" fmla="*/ 23 w 36"/>
                    <a:gd name="T7" fmla="*/ 63 h 63"/>
                    <a:gd name="T8" fmla="*/ 36 w 36"/>
                    <a:gd name="T9" fmla="*/ 4 h 63"/>
                    <a:gd name="T10" fmla="*/ 29 w 36"/>
                    <a:gd name="T11" fmla="*/ 0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63">
                      <a:moveTo>
                        <a:pt x="29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3" y="63"/>
                        <a:pt x="23" y="63"/>
                        <a:pt x="23" y="63"/>
                      </a:cubicBezTo>
                      <a:cubicBezTo>
                        <a:pt x="27" y="43"/>
                        <a:pt x="31" y="23"/>
                        <a:pt x="36" y="4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5" name="Freeform 39">
                  <a:extLst>
                    <a:ext uri="{FF2B5EF4-FFF2-40B4-BE49-F238E27FC236}">
                      <a16:creationId xmlns:a16="http://schemas.microsoft.com/office/drawing/2014/main" id="{37E8173D-16E4-4C35-BDEA-93C213F141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3001955"/>
                  <a:ext cx="33338" cy="90488"/>
                </a:xfrm>
                <a:custGeom>
                  <a:avLst/>
                  <a:gdLst>
                    <a:gd name="T0" fmla="*/ 0 w 17"/>
                    <a:gd name="T1" fmla="*/ 10 h 47"/>
                    <a:gd name="T2" fmla="*/ 0 w 17"/>
                    <a:gd name="T3" fmla="*/ 43 h 47"/>
                    <a:gd name="T4" fmla="*/ 5 w 17"/>
                    <a:gd name="T5" fmla="*/ 47 h 47"/>
                    <a:gd name="T6" fmla="*/ 9 w 17"/>
                    <a:gd name="T7" fmla="*/ 33 h 47"/>
                    <a:gd name="T8" fmla="*/ 17 w 17"/>
                    <a:gd name="T9" fmla="*/ 0 h 47"/>
                    <a:gd name="T10" fmla="*/ 0 w 17"/>
                    <a:gd name="T11" fmla="*/ 10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47">
                      <a:moveTo>
                        <a:pt x="0" y="10"/>
                      </a:move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7"/>
                        <a:pt x="5" y="47"/>
                        <a:pt x="5" y="47"/>
                      </a:cubicBezTo>
                      <a:cubicBezTo>
                        <a:pt x="7" y="42"/>
                        <a:pt x="8" y="38"/>
                        <a:pt x="9" y="33"/>
                      </a:cubicBezTo>
                      <a:cubicBezTo>
                        <a:pt x="12" y="22"/>
                        <a:pt x="14" y="11"/>
                        <a:pt x="17" y="0"/>
                      </a:cubicBez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6" name="Freeform 40">
                  <a:extLst>
                    <a:ext uri="{FF2B5EF4-FFF2-40B4-BE49-F238E27FC236}">
                      <a16:creationId xmlns:a16="http://schemas.microsoft.com/office/drawing/2014/main" id="{012E1A0B-8A02-461D-99A8-6DA00E1002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3314691"/>
                  <a:ext cx="26987" cy="85725"/>
                </a:xfrm>
                <a:custGeom>
                  <a:avLst/>
                  <a:gdLst>
                    <a:gd name="T0" fmla="*/ 0 w 14"/>
                    <a:gd name="T1" fmla="*/ 8 h 44"/>
                    <a:gd name="T2" fmla="*/ 0 w 14"/>
                    <a:gd name="T3" fmla="*/ 41 h 44"/>
                    <a:gd name="T4" fmla="*/ 5 w 14"/>
                    <a:gd name="T5" fmla="*/ 44 h 44"/>
                    <a:gd name="T6" fmla="*/ 14 w 14"/>
                    <a:gd name="T7" fmla="*/ 0 h 44"/>
                    <a:gd name="T8" fmla="*/ 0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0" y="8"/>
                      </a:moveTo>
                      <a:cubicBezTo>
                        <a:pt x="0" y="41"/>
                        <a:pt x="0" y="41"/>
                        <a:pt x="0" y="41"/>
                      </a:cubicBezTo>
                      <a:cubicBezTo>
                        <a:pt x="5" y="44"/>
                        <a:pt x="5" y="44"/>
                        <a:pt x="5" y="44"/>
                      </a:cubicBezTo>
                      <a:cubicBezTo>
                        <a:pt x="8" y="29"/>
                        <a:pt x="11" y="15"/>
                        <a:pt x="14" y="0"/>
                      </a:cubicBezTo>
                      <a:lnTo>
                        <a:pt x="0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7" name="Freeform 41">
                  <a:extLst>
                    <a:ext uri="{FF2B5EF4-FFF2-40B4-BE49-F238E27FC236}">
                      <a16:creationId xmlns:a16="http://schemas.microsoft.com/office/drawing/2014/main" id="{2FA0D5BC-3C47-4B12-A76D-4BF7EF30CB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3" y="3195629"/>
                  <a:ext cx="103187" cy="127000"/>
                </a:xfrm>
                <a:custGeom>
                  <a:avLst/>
                  <a:gdLst>
                    <a:gd name="T0" fmla="*/ 0 w 53"/>
                    <a:gd name="T1" fmla="*/ 17 h 66"/>
                    <a:gd name="T2" fmla="*/ 0 w 53"/>
                    <a:gd name="T3" fmla="*/ 50 h 66"/>
                    <a:gd name="T4" fmla="*/ 28 w 53"/>
                    <a:gd name="T5" fmla="*/ 66 h 66"/>
                    <a:gd name="T6" fmla="*/ 45 w 53"/>
                    <a:gd name="T7" fmla="*/ 57 h 66"/>
                    <a:gd name="T8" fmla="*/ 53 w 53"/>
                    <a:gd name="T9" fmla="*/ 14 h 66"/>
                    <a:gd name="T10" fmla="*/ 28 w 53"/>
                    <a:gd name="T11" fmla="*/ 0 h 66"/>
                    <a:gd name="T12" fmla="*/ 0 w 53"/>
                    <a:gd name="T13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7" y="43"/>
                        <a:pt x="50" y="28"/>
                        <a:pt x="53" y="14"/>
                      </a:cubicBezTo>
                      <a:cubicBezTo>
                        <a:pt x="28" y="0"/>
                        <a:pt x="28" y="0"/>
                        <a:pt x="28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8" name="Freeform 42">
                  <a:extLst>
                    <a:ext uri="{FF2B5EF4-FFF2-40B4-BE49-F238E27FC236}">
                      <a16:creationId xmlns:a16="http://schemas.microsoft.com/office/drawing/2014/main" id="{76932D52-CDA8-484E-B52C-BFE9E9ECB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3505190"/>
                  <a:ext cx="98424" cy="128588"/>
                </a:xfrm>
                <a:custGeom>
                  <a:avLst/>
                  <a:gdLst>
                    <a:gd name="T0" fmla="*/ 29 w 51"/>
                    <a:gd name="T1" fmla="*/ 0 h 66"/>
                    <a:gd name="T2" fmla="*/ 0 w 51"/>
                    <a:gd name="T3" fmla="*/ 16 h 66"/>
                    <a:gd name="T4" fmla="*/ 0 w 51"/>
                    <a:gd name="T5" fmla="*/ 49 h 66"/>
                    <a:gd name="T6" fmla="*/ 29 w 51"/>
                    <a:gd name="T7" fmla="*/ 66 h 66"/>
                    <a:gd name="T8" fmla="*/ 34 w 51"/>
                    <a:gd name="T9" fmla="*/ 63 h 66"/>
                    <a:gd name="T10" fmla="*/ 51 w 51"/>
                    <a:gd name="T11" fmla="*/ 12 h 66"/>
                    <a:gd name="T12" fmla="*/ 29 w 51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1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40" y="48"/>
                        <a:pt x="46" y="31"/>
                        <a:pt x="51" y="12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9" name="Freeform 43">
                  <a:extLst>
                    <a:ext uri="{FF2B5EF4-FFF2-40B4-BE49-F238E27FC236}">
                      <a16:creationId xmlns:a16="http://schemas.microsoft.com/office/drawing/2014/main" id="{D758E221-06C4-40CD-941A-2D11BDCF6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2" y="3400415"/>
                  <a:ext cx="66675" cy="120650"/>
                </a:xfrm>
                <a:custGeom>
                  <a:avLst/>
                  <a:gdLst>
                    <a:gd name="T0" fmla="*/ 28 w 34"/>
                    <a:gd name="T1" fmla="*/ 0 h 62"/>
                    <a:gd name="T2" fmla="*/ 0 w 34"/>
                    <a:gd name="T3" fmla="*/ 17 h 62"/>
                    <a:gd name="T4" fmla="*/ 0 w 34"/>
                    <a:gd name="T5" fmla="*/ 50 h 62"/>
                    <a:gd name="T6" fmla="*/ 21 w 34"/>
                    <a:gd name="T7" fmla="*/ 62 h 62"/>
                    <a:gd name="T8" fmla="*/ 34 w 34"/>
                    <a:gd name="T9" fmla="*/ 4 h 62"/>
                    <a:gd name="T10" fmla="*/ 28 w 34"/>
                    <a:gd name="T11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2">
                      <a:moveTo>
                        <a:pt x="28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1" y="62"/>
                        <a:pt x="21" y="62"/>
                        <a:pt x="21" y="62"/>
                      </a:cubicBezTo>
                      <a:cubicBezTo>
                        <a:pt x="26" y="44"/>
                        <a:pt x="30" y="24"/>
                        <a:pt x="34" y="4"/>
                      </a:cubicBezTo>
                      <a:lnTo>
                        <a:pt x="28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0" name="Freeform 44">
                  <a:extLst>
                    <a:ext uri="{FF2B5EF4-FFF2-40B4-BE49-F238E27FC236}">
                      <a16:creationId xmlns:a16="http://schemas.microsoft.com/office/drawing/2014/main" id="{708AAB81-C0F7-4FAA-BC5F-E4265A074C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3709979"/>
                  <a:ext cx="106363" cy="65087"/>
                </a:xfrm>
                <a:custGeom>
                  <a:avLst/>
                  <a:gdLst>
                    <a:gd name="T0" fmla="*/ 55 w 55"/>
                    <a:gd name="T1" fmla="*/ 15 h 33"/>
                    <a:gd name="T2" fmla="*/ 28 w 55"/>
                    <a:gd name="T3" fmla="*/ 0 h 33"/>
                    <a:gd name="T4" fmla="*/ 0 w 55"/>
                    <a:gd name="T5" fmla="*/ 16 h 33"/>
                    <a:gd name="T6" fmla="*/ 0 w 55"/>
                    <a:gd name="T7" fmla="*/ 33 h 33"/>
                    <a:gd name="T8" fmla="*/ 40 w 55"/>
                    <a:gd name="T9" fmla="*/ 23 h 33"/>
                    <a:gd name="T10" fmla="*/ 55 w 55"/>
                    <a:gd name="T11" fmla="*/ 15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33">
                      <a:moveTo>
                        <a:pt x="55" y="15"/>
                      </a:move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13" y="32"/>
                        <a:pt x="27" y="29"/>
                        <a:pt x="40" y="23"/>
                      </a:cubicBezTo>
                      <a:cubicBezTo>
                        <a:pt x="45" y="21"/>
                        <a:pt x="50" y="18"/>
                        <a:pt x="55" y="1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1" name="Freeform 45">
                  <a:extLst>
                    <a:ext uri="{FF2B5EF4-FFF2-40B4-BE49-F238E27FC236}">
                      <a16:creationId xmlns:a16="http://schemas.microsoft.com/office/drawing/2014/main" id="{936C7060-E3CA-4F5A-975D-197120F29E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9" y="3608377"/>
                  <a:ext cx="112713" cy="125413"/>
                </a:xfrm>
                <a:custGeom>
                  <a:avLst/>
                  <a:gdLst>
                    <a:gd name="T0" fmla="*/ 58 w 58"/>
                    <a:gd name="T1" fmla="*/ 25 h 65"/>
                    <a:gd name="T2" fmla="*/ 58 w 58"/>
                    <a:gd name="T3" fmla="*/ 16 h 65"/>
                    <a:gd name="T4" fmla="*/ 29 w 58"/>
                    <a:gd name="T5" fmla="*/ 0 h 65"/>
                    <a:gd name="T6" fmla="*/ 0 w 58"/>
                    <a:gd name="T7" fmla="*/ 16 h 65"/>
                    <a:gd name="T8" fmla="*/ 0 w 58"/>
                    <a:gd name="T9" fmla="*/ 49 h 65"/>
                    <a:gd name="T10" fmla="*/ 28 w 58"/>
                    <a:gd name="T11" fmla="*/ 65 h 65"/>
                    <a:gd name="T12" fmla="*/ 58 w 58"/>
                    <a:gd name="T13" fmla="*/ 2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5">
                      <a:moveTo>
                        <a:pt x="58" y="25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39" y="56"/>
                        <a:pt x="49" y="42"/>
                        <a:pt x="58" y="2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2" name="Freeform 46">
                  <a:extLst>
                    <a:ext uri="{FF2B5EF4-FFF2-40B4-BE49-F238E27FC236}">
                      <a16:creationId xmlns:a16="http://schemas.microsoft.com/office/drawing/2014/main" id="{EE5DED10-4889-4811-927C-DC84236205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3709978"/>
                  <a:ext cx="112713" cy="66675"/>
                </a:xfrm>
                <a:custGeom>
                  <a:avLst/>
                  <a:gdLst>
                    <a:gd name="T0" fmla="*/ 58 w 58"/>
                    <a:gd name="T1" fmla="*/ 33 h 34"/>
                    <a:gd name="T2" fmla="*/ 58 w 58"/>
                    <a:gd name="T3" fmla="*/ 16 h 34"/>
                    <a:gd name="T4" fmla="*/ 29 w 58"/>
                    <a:gd name="T5" fmla="*/ 0 h 34"/>
                    <a:gd name="T6" fmla="*/ 0 w 58"/>
                    <a:gd name="T7" fmla="*/ 16 h 34"/>
                    <a:gd name="T8" fmla="*/ 0 w 58"/>
                    <a:gd name="T9" fmla="*/ 22 h 34"/>
                    <a:gd name="T10" fmla="*/ 58 w 58"/>
                    <a:gd name="T11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34">
                      <a:moveTo>
                        <a:pt x="58" y="33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18" y="30"/>
                        <a:pt x="38" y="34"/>
                        <a:pt x="58" y="3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3" name="Freeform 47">
                  <a:extLst>
                    <a:ext uri="{FF2B5EF4-FFF2-40B4-BE49-F238E27FC236}">
                      <a16:creationId xmlns:a16="http://schemas.microsoft.com/office/drawing/2014/main" id="{6C2A119D-FCB7-4634-BA09-5BEA2990D9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1402" y="3709978"/>
                  <a:ext cx="55563" cy="39688"/>
                </a:xfrm>
                <a:custGeom>
                  <a:avLst/>
                  <a:gdLst>
                    <a:gd name="T0" fmla="*/ 29 w 29"/>
                    <a:gd name="T1" fmla="*/ 16 h 20"/>
                    <a:gd name="T2" fmla="*/ 0 w 29"/>
                    <a:gd name="T3" fmla="*/ 0 h 20"/>
                    <a:gd name="T4" fmla="*/ 0 w 29"/>
                    <a:gd name="T5" fmla="*/ 0 h 20"/>
                    <a:gd name="T6" fmla="*/ 29 w 29"/>
                    <a:gd name="T7" fmla="*/ 20 h 20"/>
                    <a:gd name="T8" fmla="*/ 29 w 29"/>
                    <a:gd name="T9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0">
                      <a:moveTo>
                        <a:pt x="29" y="16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8"/>
                        <a:pt x="19" y="15"/>
                        <a:pt x="29" y="20"/>
                      </a:cubicBezTo>
                      <a:lnTo>
                        <a:pt x="29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4" name="Freeform 48">
                  <a:extLst>
                    <a:ext uri="{FF2B5EF4-FFF2-40B4-BE49-F238E27FC236}">
                      <a16:creationId xmlns:a16="http://schemas.microsoft.com/office/drawing/2014/main" id="{C0B872A6-B36F-4546-9AA6-88068083A6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7" y="2270120"/>
                  <a:ext cx="112713" cy="127000"/>
                </a:xfrm>
                <a:custGeom>
                  <a:avLst/>
                  <a:gdLst>
                    <a:gd name="T0" fmla="*/ 0 w 58"/>
                    <a:gd name="T1" fmla="*/ 49 h 66"/>
                    <a:gd name="T2" fmla="*/ 29 w 58"/>
                    <a:gd name="T3" fmla="*/ 66 h 66"/>
                    <a:gd name="T4" fmla="*/ 58 w 58"/>
                    <a:gd name="T5" fmla="*/ 49 h 66"/>
                    <a:gd name="T6" fmla="*/ 58 w 58"/>
                    <a:gd name="T7" fmla="*/ 16 h 66"/>
                    <a:gd name="T8" fmla="*/ 29 w 58"/>
                    <a:gd name="T9" fmla="*/ 0 h 66"/>
                    <a:gd name="T10" fmla="*/ 21 w 58"/>
                    <a:gd name="T11" fmla="*/ 5 h 66"/>
                    <a:gd name="T12" fmla="*/ 0 w 58"/>
                    <a:gd name="T13" fmla="*/ 33 h 66"/>
                    <a:gd name="T14" fmla="*/ 0 w 58"/>
                    <a:gd name="T15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0" y="49"/>
                      </a:move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8" y="49"/>
                        <a:pt x="58" y="49"/>
                        <a:pt x="58" y="49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1" y="5"/>
                        <a:pt x="21" y="5"/>
                        <a:pt x="21" y="5"/>
                      </a:cubicBezTo>
                      <a:cubicBezTo>
                        <a:pt x="14" y="14"/>
                        <a:pt x="7" y="24"/>
                        <a:pt x="0" y="33"/>
                      </a:cubicBezTo>
                      <a:lnTo>
                        <a:pt x="0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5" name="Freeform 49">
                  <a:extLst>
                    <a:ext uri="{FF2B5EF4-FFF2-40B4-BE49-F238E27FC236}">
                      <a16:creationId xmlns:a16="http://schemas.microsoft.com/office/drawing/2014/main" id="{3265CE88-55FC-4986-9BEE-A4637E923D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8365" y="2887655"/>
                  <a:ext cx="111125" cy="127000"/>
                </a:xfrm>
                <a:custGeom>
                  <a:avLst/>
                  <a:gdLst>
                    <a:gd name="T0" fmla="*/ 57 w 57"/>
                    <a:gd name="T1" fmla="*/ 49 h 66"/>
                    <a:gd name="T2" fmla="*/ 57 w 57"/>
                    <a:gd name="T3" fmla="*/ 16 h 66"/>
                    <a:gd name="T4" fmla="*/ 28 w 57"/>
                    <a:gd name="T5" fmla="*/ 0 h 66"/>
                    <a:gd name="T6" fmla="*/ 0 w 57"/>
                    <a:gd name="T7" fmla="*/ 16 h 66"/>
                    <a:gd name="T8" fmla="*/ 11 w 57"/>
                    <a:gd name="T9" fmla="*/ 56 h 66"/>
                    <a:gd name="T10" fmla="*/ 28 w 57"/>
                    <a:gd name="T11" fmla="*/ 66 h 66"/>
                    <a:gd name="T12" fmla="*/ 57 w 57"/>
                    <a:gd name="T13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66">
                      <a:moveTo>
                        <a:pt x="57" y="49"/>
                      </a:move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4" y="29"/>
                        <a:pt x="7" y="42"/>
                        <a:pt x="11" y="56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lnTo>
                        <a:pt x="57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6" name="Freeform 50">
                  <a:extLst>
                    <a:ext uri="{FF2B5EF4-FFF2-40B4-BE49-F238E27FC236}">
                      <a16:creationId xmlns:a16="http://schemas.microsoft.com/office/drawing/2014/main" id="{BBFE54F9-4F8F-4DCF-B43C-4DAAC4E740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62814" y="3092441"/>
                  <a:ext cx="66675" cy="122238"/>
                </a:xfrm>
                <a:custGeom>
                  <a:avLst/>
                  <a:gdLst>
                    <a:gd name="T0" fmla="*/ 11 w 34"/>
                    <a:gd name="T1" fmla="*/ 63 h 63"/>
                    <a:gd name="T2" fmla="*/ 34 w 34"/>
                    <a:gd name="T3" fmla="*/ 50 h 63"/>
                    <a:gd name="T4" fmla="*/ 34 w 34"/>
                    <a:gd name="T5" fmla="*/ 17 h 63"/>
                    <a:gd name="T6" fmla="*/ 5 w 34"/>
                    <a:gd name="T7" fmla="*/ 0 h 63"/>
                    <a:gd name="T8" fmla="*/ 0 w 34"/>
                    <a:gd name="T9" fmla="*/ 3 h 63"/>
                    <a:gd name="T10" fmla="*/ 11 w 34"/>
                    <a:gd name="T11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3">
                      <a:moveTo>
                        <a:pt x="11" y="63"/>
                      </a:moveTo>
                      <a:cubicBezTo>
                        <a:pt x="34" y="50"/>
                        <a:pt x="34" y="50"/>
                        <a:pt x="34" y="50"/>
                      </a:cubicBezTo>
                      <a:cubicBezTo>
                        <a:pt x="34" y="17"/>
                        <a:pt x="34" y="17"/>
                        <a:pt x="34" y="1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" y="22"/>
                        <a:pt x="8" y="42"/>
                        <a:pt x="11" y="6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7" name="Freeform 51">
                  <a:extLst>
                    <a:ext uri="{FF2B5EF4-FFF2-40B4-BE49-F238E27FC236}">
                      <a16:creationId xmlns:a16="http://schemas.microsoft.com/office/drawing/2014/main" id="{B72659D3-B58D-430C-BAE1-1965BEF1D9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2" y="3311517"/>
                  <a:ext cx="33338" cy="100012"/>
                </a:xfrm>
                <a:custGeom>
                  <a:avLst/>
                  <a:gdLst>
                    <a:gd name="T0" fmla="*/ 2 w 17"/>
                    <a:gd name="T1" fmla="*/ 52 h 52"/>
                    <a:gd name="T2" fmla="*/ 17 w 17"/>
                    <a:gd name="T3" fmla="*/ 43 h 52"/>
                    <a:gd name="T4" fmla="*/ 17 w 17"/>
                    <a:gd name="T5" fmla="*/ 10 h 52"/>
                    <a:gd name="T6" fmla="*/ 0 w 17"/>
                    <a:gd name="T7" fmla="*/ 0 h 52"/>
                    <a:gd name="T8" fmla="*/ 2 w 17"/>
                    <a:gd name="T9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52">
                      <a:moveTo>
                        <a:pt x="2" y="52"/>
                      </a:moveTo>
                      <a:cubicBezTo>
                        <a:pt x="17" y="43"/>
                        <a:pt x="17" y="43"/>
                        <a:pt x="17" y="43"/>
                      </a:cubicBezTo>
                      <a:cubicBezTo>
                        <a:pt x="17" y="10"/>
                        <a:pt x="17" y="10"/>
                        <a:pt x="17" y="1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7"/>
                        <a:pt x="2" y="34"/>
                        <a:pt x="2" y="52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8" name="Freeform 52">
                  <a:extLst>
                    <a:ext uri="{FF2B5EF4-FFF2-40B4-BE49-F238E27FC236}">
                      <a16:creationId xmlns:a16="http://schemas.microsoft.com/office/drawing/2014/main" id="{9A5C55EF-03E0-4E18-A7F6-B36FD6F745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6628" y="3195630"/>
                  <a:ext cx="101600" cy="127000"/>
                </a:xfrm>
                <a:custGeom>
                  <a:avLst/>
                  <a:gdLst>
                    <a:gd name="T0" fmla="*/ 52 w 52"/>
                    <a:gd name="T1" fmla="*/ 50 h 66"/>
                    <a:gd name="T2" fmla="*/ 52 w 52"/>
                    <a:gd name="T3" fmla="*/ 17 h 66"/>
                    <a:gd name="T4" fmla="*/ 24 w 52"/>
                    <a:gd name="T5" fmla="*/ 0 h 66"/>
                    <a:gd name="T6" fmla="*/ 0 w 52"/>
                    <a:gd name="T7" fmla="*/ 14 h 66"/>
                    <a:gd name="T8" fmla="*/ 5 w 52"/>
                    <a:gd name="T9" fmla="*/ 55 h 66"/>
                    <a:gd name="T10" fmla="*/ 24 w 52"/>
                    <a:gd name="T11" fmla="*/ 66 h 66"/>
                    <a:gd name="T12" fmla="*/ 52 w 52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66">
                      <a:moveTo>
                        <a:pt x="52" y="50"/>
                      </a:moveTo>
                      <a:cubicBezTo>
                        <a:pt x="52" y="17"/>
                        <a:pt x="52" y="17"/>
                        <a:pt x="52" y="17"/>
                      </a:cubicBezTo>
                      <a:cubicBezTo>
                        <a:pt x="24" y="0"/>
                        <a:pt x="24" y="0"/>
                        <a:pt x="24" y="0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2" y="27"/>
                        <a:pt x="3" y="41"/>
                        <a:pt x="5" y="55"/>
                      </a:cubicBezTo>
                      <a:cubicBezTo>
                        <a:pt x="24" y="66"/>
                        <a:pt x="24" y="66"/>
                        <a:pt x="24" y="66"/>
                      </a:cubicBezTo>
                      <a:lnTo>
                        <a:pt x="52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9" name="Freeform 53">
                  <a:extLst>
                    <a:ext uri="{FF2B5EF4-FFF2-40B4-BE49-F238E27FC236}">
                      <a16:creationId xmlns:a16="http://schemas.microsoft.com/office/drawing/2014/main" id="{B198EA6A-39B7-4114-8A25-6907D8D061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00914" y="3521065"/>
                  <a:ext cx="28576" cy="82551"/>
                </a:xfrm>
                <a:custGeom>
                  <a:avLst/>
                  <a:gdLst>
                    <a:gd name="T0" fmla="*/ 15 w 15"/>
                    <a:gd name="T1" fmla="*/ 8 h 43"/>
                    <a:gd name="T2" fmla="*/ 0 w 15"/>
                    <a:gd name="T3" fmla="*/ 0 h 43"/>
                    <a:gd name="T4" fmla="*/ 11 w 15"/>
                    <a:gd name="T5" fmla="*/ 43 h 43"/>
                    <a:gd name="T6" fmla="*/ 15 w 15"/>
                    <a:gd name="T7" fmla="*/ 41 h 43"/>
                    <a:gd name="T8" fmla="*/ 15 w 15"/>
                    <a:gd name="T9" fmla="*/ 8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43">
                      <a:moveTo>
                        <a:pt x="15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16"/>
                        <a:pt x="6" y="30"/>
                        <a:pt x="11" y="43"/>
                      </a:cubicBezTo>
                      <a:cubicBezTo>
                        <a:pt x="15" y="41"/>
                        <a:pt x="15" y="41"/>
                        <a:pt x="15" y="41"/>
                      </a:cubicBezTo>
                      <a:lnTo>
                        <a:pt x="15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" name="Freeform 54">
                  <a:extLst>
                    <a:ext uri="{FF2B5EF4-FFF2-40B4-BE49-F238E27FC236}">
                      <a16:creationId xmlns:a16="http://schemas.microsoft.com/office/drawing/2014/main" id="{5B4B5C47-B426-49D4-BF2C-5E5F8D3885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3" y="3400416"/>
                  <a:ext cx="92075" cy="130174"/>
                </a:xfrm>
                <a:custGeom>
                  <a:avLst/>
                  <a:gdLst>
                    <a:gd name="T0" fmla="*/ 47 w 47"/>
                    <a:gd name="T1" fmla="*/ 50 h 67"/>
                    <a:gd name="T2" fmla="*/ 47 w 47"/>
                    <a:gd name="T3" fmla="*/ 17 h 67"/>
                    <a:gd name="T4" fmla="*/ 19 w 47"/>
                    <a:gd name="T5" fmla="*/ 0 h 67"/>
                    <a:gd name="T6" fmla="*/ 2 w 47"/>
                    <a:gd name="T7" fmla="*/ 10 h 67"/>
                    <a:gd name="T8" fmla="*/ 0 w 47"/>
                    <a:gd name="T9" fmla="*/ 46 h 67"/>
                    <a:gd name="T10" fmla="*/ 1 w 47"/>
                    <a:gd name="T11" fmla="*/ 57 h 67"/>
                    <a:gd name="T12" fmla="*/ 19 w 47"/>
                    <a:gd name="T13" fmla="*/ 67 h 67"/>
                    <a:gd name="T14" fmla="*/ 47 w 47"/>
                    <a:gd name="T15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67">
                      <a:moveTo>
                        <a:pt x="47" y="50"/>
                      </a:moveTo>
                      <a:cubicBezTo>
                        <a:pt x="47" y="17"/>
                        <a:pt x="47" y="17"/>
                        <a:pt x="47" y="17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2" y="10"/>
                        <a:pt x="2" y="10"/>
                        <a:pt x="2" y="10"/>
                      </a:cubicBezTo>
                      <a:cubicBezTo>
                        <a:pt x="2" y="22"/>
                        <a:pt x="1" y="34"/>
                        <a:pt x="0" y="46"/>
                      </a:cubicBezTo>
                      <a:cubicBezTo>
                        <a:pt x="1" y="49"/>
                        <a:pt x="1" y="53"/>
                        <a:pt x="1" y="57"/>
                      </a:cubicBezTo>
                      <a:cubicBezTo>
                        <a:pt x="19" y="67"/>
                        <a:pt x="19" y="67"/>
                        <a:pt x="19" y="67"/>
                      </a:cubicBezTo>
                      <a:lnTo>
                        <a:pt x="47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1" name="Freeform 55">
                  <a:extLst>
                    <a:ext uri="{FF2B5EF4-FFF2-40B4-BE49-F238E27FC236}">
                      <a16:creationId xmlns:a16="http://schemas.microsoft.com/office/drawing/2014/main" id="{0F1DC15D-BFC7-424A-8515-7D0FDA4AA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4728" y="3608378"/>
                  <a:ext cx="63499" cy="96838"/>
                </a:xfrm>
                <a:custGeom>
                  <a:avLst/>
                  <a:gdLst>
                    <a:gd name="T0" fmla="*/ 32 w 32"/>
                    <a:gd name="T1" fmla="*/ 49 h 50"/>
                    <a:gd name="T2" fmla="*/ 32 w 32"/>
                    <a:gd name="T3" fmla="*/ 16 h 50"/>
                    <a:gd name="T4" fmla="*/ 4 w 32"/>
                    <a:gd name="T5" fmla="*/ 0 h 50"/>
                    <a:gd name="T6" fmla="*/ 0 w 32"/>
                    <a:gd name="T7" fmla="*/ 2 h 50"/>
                    <a:gd name="T8" fmla="*/ 31 w 32"/>
                    <a:gd name="T9" fmla="*/ 50 h 50"/>
                    <a:gd name="T10" fmla="*/ 32 w 32"/>
                    <a:gd name="T11" fmla="*/ 4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" h="50">
                      <a:moveTo>
                        <a:pt x="32" y="49"/>
                      </a:moveTo>
                      <a:cubicBezTo>
                        <a:pt x="32" y="16"/>
                        <a:pt x="32" y="16"/>
                        <a:pt x="32" y="16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2"/>
                        <a:pt x="18" y="37"/>
                        <a:pt x="31" y="50"/>
                      </a:cubicBezTo>
                      <a:lnTo>
                        <a:pt x="3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2" name="Freeform 56">
                  <a:extLst>
                    <a:ext uri="{FF2B5EF4-FFF2-40B4-BE49-F238E27FC236}">
                      <a16:creationId xmlns:a16="http://schemas.microsoft.com/office/drawing/2014/main" id="{6FEFDF95-86D4-47B4-B6CE-2B953302CD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92964" y="2346319"/>
                  <a:ext cx="15875" cy="28576"/>
                </a:xfrm>
                <a:custGeom>
                  <a:avLst/>
                  <a:gdLst>
                    <a:gd name="T0" fmla="*/ 0 w 8"/>
                    <a:gd name="T1" fmla="*/ 14 h 14"/>
                    <a:gd name="T2" fmla="*/ 8 w 8"/>
                    <a:gd name="T3" fmla="*/ 9 h 14"/>
                    <a:gd name="T4" fmla="*/ 8 w 8"/>
                    <a:gd name="T5" fmla="*/ 0 h 14"/>
                    <a:gd name="T6" fmla="*/ 0 w 8"/>
                    <a:gd name="T7" fmla="*/ 1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4">
                      <a:moveTo>
                        <a:pt x="0" y="1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5" y="4"/>
                        <a:pt x="3" y="9"/>
                        <a:pt x="0" y="14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3" name="Freeform 57">
                  <a:extLst>
                    <a:ext uri="{FF2B5EF4-FFF2-40B4-BE49-F238E27FC236}">
                      <a16:creationId xmlns:a16="http://schemas.microsoft.com/office/drawing/2014/main" id="{E098885A-CC76-4C6D-978B-599D644E2E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8512" y="2476494"/>
                  <a:ext cx="60324" cy="127000"/>
                </a:xfrm>
                <a:custGeom>
                  <a:avLst/>
                  <a:gdLst>
                    <a:gd name="T0" fmla="*/ 31 w 31"/>
                    <a:gd name="T1" fmla="*/ 49 h 65"/>
                    <a:gd name="T2" fmla="*/ 31 w 31"/>
                    <a:gd name="T3" fmla="*/ 16 h 65"/>
                    <a:gd name="T4" fmla="*/ 5 w 31"/>
                    <a:gd name="T5" fmla="*/ 0 h 65"/>
                    <a:gd name="T6" fmla="*/ 2 w 31"/>
                    <a:gd name="T7" fmla="*/ 65 h 65"/>
                    <a:gd name="T8" fmla="*/ 3 w 31"/>
                    <a:gd name="T9" fmla="*/ 65 h 65"/>
                    <a:gd name="T10" fmla="*/ 31 w 31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" h="65">
                      <a:moveTo>
                        <a:pt x="31" y="49"/>
                      </a:moveTo>
                      <a:cubicBezTo>
                        <a:pt x="31" y="16"/>
                        <a:pt x="31" y="16"/>
                        <a:pt x="31" y="16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1" y="21"/>
                        <a:pt x="0" y="43"/>
                        <a:pt x="2" y="65"/>
                      </a:cubicBezTo>
                      <a:cubicBezTo>
                        <a:pt x="3" y="65"/>
                        <a:pt x="3" y="65"/>
                        <a:pt x="3" y="65"/>
                      </a:cubicBezTo>
                      <a:lnTo>
                        <a:pt x="31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4" name="Freeform 58">
                  <a:extLst>
                    <a:ext uri="{FF2B5EF4-FFF2-40B4-BE49-F238E27FC236}">
                      <a16:creationId xmlns:a16="http://schemas.microsoft.com/office/drawing/2014/main" id="{5664201E-DA48-4FB4-BE69-55551491A9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1211" y="2371717"/>
                  <a:ext cx="107950" cy="128588"/>
                </a:xfrm>
                <a:custGeom>
                  <a:avLst/>
                  <a:gdLst>
                    <a:gd name="T0" fmla="*/ 0 w 56"/>
                    <a:gd name="T1" fmla="*/ 50 h 66"/>
                    <a:gd name="T2" fmla="*/ 27 w 56"/>
                    <a:gd name="T3" fmla="*/ 66 h 66"/>
                    <a:gd name="T4" fmla="*/ 56 w 56"/>
                    <a:gd name="T5" fmla="*/ 50 h 66"/>
                    <a:gd name="T6" fmla="*/ 56 w 56"/>
                    <a:gd name="T7" fmla="*/ 17 h 66"/>
                    <a:gd name="T8" fmla="*/ 27 w 56"/>
                    <a:gd name="T9" fmla="*/ 0 h 66"/>
                    <a:gd name="T10" fmla="*/ 14 w 56"/>
                    <a:gd name="T11" fmla="*/ 8 h 66"/>
                    <a:gd name="T12" fmla="*/ 0 w 56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66">
                      <a:moveTo>
                        <a:pt x="0" y="50"/>
                      </a:moveTo>
                      <a:cubicBezTo>
                        <a:pt x="27" y="66"/>
                        <a:pt x="27" y="66"/>
                        <a:pt x="27" y="66"/>
                      </a:cubicBezTo>
                      <a:cubicBezTo>
                        <a:pt x="56" y="50"/>
                        <a:pt x="56" y="50"/>
                        <a:pt x="56" y="50"/>
                      </a:cubicBezTo>
                      <a:cubicBezTo>
                        <a:pt x="56" y="17"/>
                        <a:pt x="56" y="17"/>
                        <a:pt x="56" y="17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7" y="22"/>
                        <a:pt x="3" y="36"/>
                        <a:pt x="0" y="5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5" name="Freeform 59">
                  <a:extLst>
                    <a:ext uri="{FF2B5EF4-FFF2-40B4-BE49-F238E27FC236}">
                      <a16:creationId xmlns:a16="http://schemas.microsoft.com/office/drawing/2014/main" id="{2D1E73A6-A3E8-462C-AE07-789860228A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2800" y="2686041"/>
                  <a:ext cx="46037" cy="104775"/>
                </a:xfrm>
                <a:custGeom>
                  <a:avLst/>
                  <a:gdLst>
                    <a:gd name="T0" fmla="*/ 24 w 24"/>
                    <a:gd name="T1" fmla="*/ 14 h 54"/>
                    <a:gd name="T2" fmla="*/ 0 w 24"/>
                    <a:gd name="T3" fmla="*/ 0 h 54"/>
                    <a:gd name="T4" fmla="*/ 12 w 24"/>
                    <a:gd name="T5" fmla="*/ 54 h 54"/>
                    <a:gd name="T6" fmla="*/ 24 w 24"/>
                    <a:gd name="T7" fmla="*/ 47 h 54"/>
                    <a:gd name="T8" fmla="*/ 24 w 24"/>
                    <a:gd name="T9" fmla="*/ 14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54">
                      <a:moveTo>
                        <a:pt x="24" y="14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8"/>
                        <a:pt x="7" y="36"/>
                        <a:pt x="12" y="54"/>
                      </a:cubicBezTo>
                      <a:cubicBezTo>
                        <a:pt x="24" y="47"/>
                        <a:pt x="24" y="47"/>
                        <a:pt x="24" y="47"/>
                      </a:cubicBezTo>
                      <a:lnTo>
                        <a:pt x="24" y="14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6" name="Freeform 60">
                  <a:extLst>
                    <a:ext uri="{FF2B5EF4-FFF2-40B4-BE49-F238E27FC236}">
                      <a16:creationId xmlns:a16="http://schemas.microsoft.com/office/drawing/2014/main" id="{A4213618-C1F3-4E4A-A3BD-A656C9EE1D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88199" y="2784466"/>
                  <a:ext cx="80962" cy="127000"/>
                </a:xfrm>
                <a:custGeom>
                  <a:avLst/>
                  <a:gdLst>
                    <a:gd name="T0" fmla="*/ 42 w 42"/>
                    <a:gd name="T1" fmla="*/ 49 h 65"/>
                    <a:gd name="T2" fmla="*/ 42 w 42"/>
                    <a:gd name="T3" fmla="*/ 16 h 65"/>
                    <a:gd name="T4" fmla="*/ 13 w 42"/>
                    <a:gd name="T5" fmla="*/ 0 h 65"/>
                    <a:gd name="T6" fmla="*/ 0 w 42"/>
                    <a:gd name="T7" fmla="*/ 7 h 65"/>
                    <a:gd name="T8" fmla="*/ 15 w 42"/>
                    <a:gd name="T9" fmla="*/ 65 h 65"/>
                    <a:gd name="T10" fmla="*/ 42 w 42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2" h="65">
                      <a:moveTo>
                        <a:pt x="42" y="49"/>
                      </a:move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5" y="26"/>
                        <a:pt x="10" y="45"/>
                        <a:pt x="15" y="65"/>
                      </a:cubicBezTo>
                      <a:lnTo>
                        <a:pt x="4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7" name="Freeform 61">
                  <a:extLst>
                    <a:ext uri="{FF2B5EF4-FFF2-40B4-BE49-F238E27FC236}">
                      <a16:creationId xmlns:a16="http://schemas.microsoft.com/office/drawing/2014/main" id="{80938554-674A-42F0-AAD6-7A99B63CD1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42175" y="3005127"/>
                  <a:ext cx="26987" cy="85725"/>
                </a:xfrm>
                <a:custGeom>
                  <a:avLst/>
                  <a:gdLst>
                    <a:gd name="T0" fmla="*/ 14 w 14"/>
                    <a:gd name="T1" fmla="*/ 8 h 44"/>
                    <a:gd name="T2" fmla="*/ 0 w 14"/>
                    <a:gd name="T3" fmla="*/ 0 h 44"/>
                    <a:gd name="T4" fmla="*/ 10 w 14"/>
                    <a:gd name="T5" fmla="*/ 44 h 44"/>
                    <a:gd name="T6" fmla="*/ 14 w 14"/>
                    <a:gd name="T7" fmla="*/ 41 h 44"/>
                    <a:gd name="T8" fmla="*/ 14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14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14"/>
                        <a:pt x="7" y="29"/>
                        <a:pt x="10" y="44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lnTo>
                        <a:pt x="14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8" name="Freeform 62">
                  <a:extLst>
                    <a:ext uri="{FF2B5EF4-FFF2-40B4-BE49-F238E27FC236}">
                      <a16:creationId xmlns:a16="http://schemas.microsoft.com/office/drawing/2014/main" id="{D333C1FA-4650-402A-A290-D2E047E1F8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5" y="247490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9" name="Freeform 63">
                  <a:extLst>
                    <a:ext uri="{FF2B5EF4-FFF2-40B4-BE49-F238E27FC236}">
                      <a16:creationId xmlns:a16="http://schemas.microsoft.com/office/drawing/2014/main" id="{881A8776-2377-47E2-A42B-6064DB5626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9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0" name="Freeform 64">
                  <a:extLst>
                    <a:ext uri="{FF2B5EF4-FFF2-40B4-BE49-F238E27FC236}">
                      <a16:creationId xmlns:a16="http://schemas.microsoft.com/office/drawing/2014/main" id="{32E60475-1C31-47EF-98C7-79D42E7E00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48" y="2474905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1" name="Freeform 65">
                  <a:extLst>
                    <a:ext uri="{FF2B5EF4-FFF2-40B4-BE49-F238E27FC236}">
                      <a16:creationId xmlns:a16="http://schemas.microsoft.com/office/drawing/2014/main" id="{70B3E1DD-A313-46E9-BF90-C88345865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9" y="2474905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2" name="Freeform 66">
                  <a:extLst>
                    <a:ext uri="{FF2B5EF4-FFF2-40B4-BE49-F238E27FC236}">
                      <a16:creationId xmlns:a16="http://schemas.microsoft.com/office/drawing/2014/main" id="{478F472A-41DC-4D0B-9F27-03083EB4D1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4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3" name="Freeform 67">
                  <a:extLst>
                    <a:ext uri="{FF2B5EF4-FFF2-40B4-BE49-F238E27FC236}">
                      <a16:creationId xmlns:a16="http://schemas.microsoft.com/office/drawing/2014/main" id="{EEDBDE1D-745A-4DFE-8729-3AE0BC2492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4" y="2474903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4" name="Freeform 68">
                  <a:extLst>
                    <a:ext uri="{FF2B5EF4-FFF2-40B4-BE49-F238E27FC236}">
                      <a16:creationId xmlns:a16="http://schemas.microsoft.com/office/drawing/2014/main" id="{29F19DC8-1256-4C6D-A823-E1BDB5F62D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6" y="2679690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5" name="Freeform 69">
                  <a:extLst>
                    <a:ext uri="{FF2B5EF4-FFF2-40B4-BE49-F238E27FC236}">
                      <a16:creationId xmlns:a16="http://schemas.microsoft.com/office/drawing/2014/main" id="{A0AD9C8C-07E0-4520-A25D-E83205FECC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578092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6" name="Freeform 70">
                  <a:extLst>
                    <a:ext uri="{FF2B5EF4-FFF2-40B4-BE49-F238E27FC236}">
                      <a16:creationId xmlns:a16="http://schemas.microsoft.com/office/drawing/2014/main" id="{D3673561-9AFE-43C0-B917-DCC71F83D4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5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5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7" name="Freeform 71">
                  <a:extLst>
                    <a:ext uri="{FF2B5EF4-FFF2-40B4-BE49-F238E27FC236}">
                      <a16:creationId xmlns:a16="http://schemas.microsoft.com/office/drawing/2014/main" id="{F87B44F8-49AC-4969-A573-DF955445C4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2679691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4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4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8" name="Freeform 72">
                  <a:extLst>
                    <a:ext uri="{FF2B5EF4-FFF2-40B4-BE49-F238E27FC236}">
                      <a16:creationId xmlns:a16="http://schemas.microsoft.com/office/drawing/2014/main" id="{5EA893E2-E1E7-4D04-B7C5-B307D3FC8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2679691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9" name="Freeform 73">
                  <a:extLst>
                    <a:ext uri="{FF2B5EF4-FFF2-40B4-BE49-F238E27FC236}">
                      <a16:creationId xmlns:a16="http://schemas.microsoft.com/office/drawing/2014/main" id="{8184ADE7-2D96-46E2-B1E4-09F3E1ECF9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8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0" name="Freeform 74">
                  <a:extLst>
                    <a:ext uri="{FF2B5EF4-FFF2-40B4-BE49-F238E27FC236}">
                      <a16:creationId xmlns:a16="http://schemas.microsoft.com/office/drawing/2014/main" id="{8AB1AC85-0116-456D-A755-2CCDB73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8" y="2679692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1" name="Freeform 75">
                  <a:extLst>
                    <a:ext uri="{FF2B5EF4-FFF2-40B4-BE49-F238E27FC236}">
                      <a16:creationId xmlns:a16="http://schemas.microsoft.com/office/drawing/2014/main" id="{3DB39F08-ADAB-42E3-960A-38022A889A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58035" y="2578093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2" name="Freeform 76">
                  <a:extLst>
                    <a:ext uri="{FF2B5EF4-FFF2-40B4-BE49-F238E27FC236}">
                      <a16:creationId xmlns:a16="http://schemas.microsoft.com/office/drawing/2014/main" id="{DA233C0D-308E-40D3-99AB-05A7B4DB65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2887654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5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5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3" name="Freeform 77">
                  <a:extLst>
                    <a:ext uri="{FF2B5EF4-FFF2-40B4-BE49-F238E27FC236}">
                      <a16:creationId xmlns:a16="http://schemas.microsoft.com/office/drawing/2014/main" id="{D3D9C4B3-56FD-4E06-8430-88FABDEBF4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3092441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4" name="Freeform 78">
                  <a:extLst>
                    <a:ext uri="{FF2B5EF4-FFF2-40B4-BE49-F238E27FC236}">
                      <a16:creationId xmlns:a16="http://schemas.microsoft.com/office/drawing/2014/main" id="{E712227B-8B6D-4FD3-869C-51A0481786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43" y="2990841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5" name="Freeform 79">
                  <a:extLst>
                    <a:ext uri="{FF2B5EF4-FFF2-40B4-BE49-F238E27FC236}">
                      <a16:creationId xmlns:a16="http://schemas.microsoft.com/office/drawing/2014/main" id="{7E3F8A11-1EAC-452D-B5B6-AD67936A1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593" y="3298815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5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5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6" name="Freeform 80">
                  <a:extLst>
                    <a:ext uri="{FF2B5EF4-FFF2-40B4-BE49-F238E27FC236}">
                      <a16:creationId xmlns:a16="http://schemas.microsoft.com/office/drawing/2014/main" id="{F14822DD-D7FD-44F1-AF71-6F6FDDD37A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2887653"/>
                  <a:ext cx="111124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60 h 80"/>
                    <a:gd name="T8" fmla="*/ 34 w 70"/>
                    <a:gd name="T9" fmla="*/ 80 h 80"/>
                    <a:gd name="T10" fmla="*/ 70 w 70"/>
                    <a:gd name="T11" fmla="*/ 60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70" y="60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7" name="Freeform 81">
                  <a:extLst>
                    <a:ext uri="{FF2B5EF4-FFF2-40B4-BE49-F238E27FC236}">
                      <a16:creationId xmlns:a16="http://schemas.microsoft.com/office/drawing/2014/main" id="{165E5F78-18C7-4686-9594-A08224E47D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092440"/>
                  <a:ext cx="111124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8" name="Freeform 82">
                  <a:extLst>
                    <a:ext uri="{FF2B5EF4-FFF2-40B4-BE49-F238E27FC236}">
                      <a16:creationId xmlns:a16="http://schemas.microsoft.com/office/drawing/2014/main" id="{D25D011C-A04D-43B5-A90F-EF1E3F12AB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70" y="2990840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5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5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9" name="Freeform 83">
                  <a:extLst>
                    <a:ext uri="{FF2B5EF4-FFF2-40B4-BE49-F238E27FC236}">
                      <a16:creationId xmlns:a16="http://schemas.microsoft.com/office/drawing/2014/main" id="{8E7817F9-DC96-4EC8-9E7B-EA06F01A80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298814"/>
                  <a:ext cx="111124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4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4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0" name="Freeform 84">
                  <a:extLst>
                    <a:ext uri="{FF2B5EF4-FFF2-40B4-BE49-F238E27FC236}">
                      <a16:creationId xmlns:a16="http://schemas.microsoft.com/office/drawing/2014/main" id="{6948447F-7384-4F6C-BFD5-EE843C75DF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69" y="3195628"/>
                  <a:ext cx="112713" cy="127000"/>
                </a:xfrm>
                <a:custGeom>
                  <a:avLst/>
                  <a:gdLst>
                    <a:gd name="T0" fmla="*/ 71 w 71"/>
                    <a:gd name="T1" fmla="*/ 21 h 80"/>
                    <a:gd name="T2" fmla="*/ 35 w 71"/>
                    <a:gd name="T3" fmla="*/ 0 h 80"/>
                    <a:gd name="T4" fmla="*/ 0 w 71"/>
                    <a:gd name="T5" fmla="*/ 21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1" name="Freeform 85">
                  <a:extLst>
                    <a:ext uri="{FF2B5EF4-FFF2-40B4-BE49-F238E27FC236}">
                      <a16:creationId xmlns:a16="http://schemas.microsoft.com/office/drawing/2014/main" id="{3376539E-8471-4368-B0CC-A0105F2DF9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505188"/>
                  <a:ext cx="111124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4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4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2" name="Freeform 86">
                  <a:extLst>
                    <a:ext uri="{FF2B5EF4-FFF2-40B4-BE49-F238E27FC236}">
                      <a16:creationId xmlns:a16="http://schemas.microsoft.com/office/drawing/2014/main" id="{70AD1B50-37DB-42CB-9210-EA15CA45EF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0" y="3400414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3" name="Freeform 87">
                  <a:extLst>
                    <a:ext uri="{FF2B5EF4-FFF2-40B4-BE49-F238E27FC236}">
                      <a16:creationId xmlns:a16="http://schemas.microsoft.com/office/drawing/2014/main" id="{BAECB2BD-1D8B-4B69-954A-DD04B3AB50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43" y="2784468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4" name="Freeform 88">
                  <a:extLst>
                    <a:ext uri="{FF2B5EF4-FFF2-40B4-BE49-F238E27FC236}">
                      <a16:creationId xmlns:a16="http://schemas.microsoft.com/office/drawing/2014/main" id="{07C3C354-577C-4C13-B7A0-7B407761AF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2887655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60 h 80"/>
                    <a:gd name="T8" fmla="*/ 36 w 71"/>
                    <a:gd name="T9" fmla="*/ 80 h 80"/>
                    <a:gd name="T10" fmla="*/ 71 w 71"/>
                    <a:gd name="T11" fmla="*/ 60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6" y="80"/>
                      </a:lnTo>
                      <a:lnTo>
                        <a:pt x="71" y="60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5" name="Freeform 89">
                  <a:extLst>
                    <a:ext uri="{FF2B5EF4-FFF2-40B4-BE49-F238E27FC236}">
                      <a16:creationId xmlns:a16="http://schemas.microsoft.com/office/drawing/2014/main" id="{CA166E98-9DB7-431C-B56C-AF21BEBDB2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092442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6" name="Freeform 90">
                  <a:extLst>
                    <a:ext uri="{FF2B5EF4-FFF2-40B4-BE49-F238E27FC236}">
                      <a16:creationId xmlns:a16="http://schemas.microsoft.com/office/drawing/2014/main" id="{3DDD9EB7-BB67-4B09-B89D-29501C6B09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2990842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7" name="Freeform 91">
                  <a:extLst>
                    <a:ext uri="{FF2B5EF4-FFF2-40B4-BE49-F238E27FC236}">
                      <a16:creationId xmlns:a16="http://schemas.microsoft.com/office/drawing/2014/main" id="{E80A1202-B630-42C5-AF5B-40BA395BCD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298816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6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6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8" name="Freeform 92">
                  <a:extLst>
                    <a:ext uri="{FF2B5EF4-FFF2-40B4-BE49-F238E27FC236}">
                      <a16:creationId xmlns:a16="http://schemas.microsoft.com/office/drawing/2014/main" id="{D4FC39DC-1C07-4602-90EB-32216837FA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3195629"/>
                  <a:ext cx="111125" cy="127000"/>
                </a:xfrm>
                <a:custGeom>
                  <a:avLst/>
                  <a:gdLst>
                    <a:gd name="T0" fmla="*/ 70 w 70"/>
                    <a:gd name="T1" fmla="*/ 21 h 80"/>
                    <a:gd name="T2" fmla="*/ 36 w 70"/>
                    <a:gd name="T3" fmla="*/ 0 h 80"/>
                    <a:gd name="T4" fmla="*/ 0 w 70"/>
                    <a:gd name="T5" fmla="*/ 21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9" name="Freeform 93">
                  <a:extLst>
                    <a:ext uri="{FF2B5EF4-FFF2-40B4-BE49-F238E27FC236}">
                      <a16:creationId xmlns:a16="http://schemas.microsoft.com/office/drawing/2014/main" id="{8531C3CB-65C1-4837-BD40-CBD129C2E6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3" y="3505191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6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6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0" name="Freeform 94">
                  <a:extLst>
                    <a:ext uri="{FF2B5EF4-FFF2-40B4-BE49-F238E27FC236}">
                      <a16:creationId xmlns:a16="http://schemas.microsoft.com/office/drawing/2014/main" id="{C6611A87-90F4-4037-9265-92560B9E72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9" y="3400417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6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6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1" name="Freeform 95">
                  <a:extLst>
                    <a:ext uri="{FF2B5EF4-FFF2-40B4-BE49-F238E27FC236}">
                      <a16:creationId xmlns:a16="http://schemas.microsoft.com/office/drawing/2014/main" id="{BFBC5C99-617B-49BA-A073-FD4422B5C5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0" y="3608379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2" name="Freeform 96">
                  <a:extLst>
                    <a:ext uri="{FF2B5EF4-FFF2-40B4-BE49-F238E27FC236}">
                      <a16:creationId xmlns:a16="http://schemas.microsoft.com/office/drawing/2014/main" id="{54727314-1C13-41E7-AB10-06A5CA5F5E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3" y="2784469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3" name="Freeform 97">
                  <a:extLst>
                    <a:ext uri="{FF2B5EF4-FFF2-40B4-BE49-F238E27FC236}">
                      <a16:creationId xmlns:a16="http://schemas.microsoft.com/office/drawing/2014/main" id="{EA5322A9-4C75-4B74-A425-EB1FDA23C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8" y="2887660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4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4" name="Freeform 98">
                  <a:extLst>
                    <a:ext uri="{FF2B5EF4-FFF2-40B4-BE49-F238E27FC236}">
                      <a16:creationId xmlns:a16="http://schemas.microsoft.com/office/drawing/2014/main" id="{81EAAE2E-C420-4C71-A245-8A5E78F440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09244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5" name="Freeform 99">
                  <a:extLst>
                    <a:ext uri="{FF2B5EF4-FFF2-40B4-BE49-F238E27FC236}">
                      <a16:creationId xmlns:a16="http://schemas.microsoft.com/office/drawing/2014/main" id="{2A690FB0-0EB5-4CB0-BE32-F0D84A751B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2990845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6" name="Freeform 100">
                  <a:extLst>
                    <a:ext uri="{FF2B5EF4-FFF2-40B4-BE49-F238E27FC236}">
                      <a16:creationId xmlns:a16="http://schemas.microsoft.com/office/drawing/2014/main" id="{18E4B39D-9354-43F7-9852-75E37CD4F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298819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7" name="Freeform 101">
                  <a:extLst>
                    <a:ext uri="{FF2B5EF4-FFF2-40B4-BE49-F238E27FC236}">
                      <a16:creationId xmlns:a16="http://schemas.microsoft.com/office/drawing/2014/main" id="{991A3A62-354A-4BAE-84FB-806E52EA45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2" y="3195633"/>
                  <a:ext cx="109538" cy="127000"/>
                </a:xfrm>
                <a:custGeom>
                  <a:avLst/>
                  <a:gdLst>
                    <a:gd name="T0" fmla="*/ 69 w 69"/>
                    <a:gd name="T1" fmla="*/ 21 h 80"/>
                    <a:gd name="T2" fmla="*/ 34 w 69"/>
                    <a:gd name="T3" fmla="*/ 0 h 80"/>
                    <a:gd name="T4" fmla="*/ 0 w 69"/>
                    <a:gd name="T5" fmla="*/ 21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8" name="Freeform 102">
                  <a:extLst>
                    <a:ext uri="{FF2B5EF4-FFF2-40B4-BE49-F238E27FC236}">
                      <a16:creationId xmlns:a16="http://schemas.microsoft.com/office/drawing/2014/main" id="{A73DC098-4E86-43D3-A9E8-98CF7EBADB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505195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9" name="Freeform 103">
                  <a:extLst>
                    <a:ext uri="{FF2B5EF4-FFF2-40B4-BE49-F238E27FC236}">
                      <a16:creationId xmlns:a16="http://schemas.microsoft.com/office/drawing/2014/main" id="{77C6196E-82DA-49A9-B0F1-4FE5C91361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3400420"/>
                  <a:ext cx="109538" cy="130175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0" name="Freeform 104">
                  <a:extLst>
                    <a:ext uri="{FF2B5EF4-FFF2-40B4-BE49-F238E27FC236}">
                      <a16:creationId xmlns:a16="http://schemas.microsoft.com/office/drawing/2014/main" id="{5AE6A015-CFFA-40F1-82E5-1AC8150975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74" y="3608386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1" name="Freeform 105">
                  <a:extLst>
                    <a:ext uri="{FF2B5EF4-FFF2-40B4-BE49-F238E27FC236}">
                      <a16:creationId xmlns:a16="http://schemas.microsoft.com/office/drawing/2014/main" id="{AB5FA539-C8ED-431C-91D2-4132C7BEE6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4" y="2990850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658" name="Group 657">
              <a:extLst>
                <a:ext uri="{FF2B5EF4-FFF2-40B4-BE49-F238E27FC236}">
                  <a16:creationId xmlns:a16="http://schemas.microsoft.com/office/drawing/2014/main" id="{15662A85-FA13-4850-A0FB-311914AFA709}"/>
                </a:ext>
              </a:extLst>
            </p:cNvPr>
            <p:cNvGrpSpPr/>
            <p:nvPr/>
          </p:nvGrpSpPr>
          <p:grpSpPr>
            <a:xfrm>
              <a:off x="1928047" y="3777957"/>
              <a:ext cx="457432" cy="457431"/>
              <a:chOff x="2170071" y="4018356"/>
              <a:chExt cx="457432" cy="457431"/>
            </a:xfrm>
          </p:grpSpPr>
          <p:sp>
            <p:nvSpPr>
              <p:cNvPr id="659" name="Freeform: Shape 658">
                <a:extLst>
                  <a:ext uri="{FF2B5EF4-FFF2-40B4-BE49-F238E27FC236}">
                    <a16:creationId xmlns:a16="http://schemas.microsoft.com/office/drawing/2014/main" id="{CC93BF96-07CA-4C40-9093-70A136AB5DA6}"/>
                  </a:ext>
                </a:extLst>
              </p:cNvPr>
              <p:cNvSpPr/>
              <p:nvPr/>
            </p:nvSpPr>
            <p:spPr>
              <a:xfrm>
                <a:off x="2170071" y="4018356"/>
                <a:ext cx="457432" cy="457431"/>
              </a:xfrm>
              <a:custGeom>
                <a:avLst/>
                <a:gdLst>
                  <a:gd name="connsiteX0" fmla="*/ 1035223 w 1851107"/>
                  <a:gd name="connsiteY0" fmla="*/ 1625796 h 1851107"/>
                  <a:gd name="connsiteX1" fmla="*/ 1055270 w 1851107"/>
                  <a:gd name="connsiteY1" fmla="*/ 1655529 h 1851107"/>
                  <a:gd name="connsiteX2" fmla="*/ 1066333 w 1851107"/>
                  <a:gd name="connsiteY2" fmla="*/ 1710327 h 1851107"/>
                  <a:gd name="connsiteX3" fmla="*/ 925553 w 1851107"/>
                  <a:gd name="connsiteY3" fmla="*/ 1851107 h 1851107"/>
                  <a:gd name="connsiteX4" fmla="*/ 784773 w 1851107"/>
                  <a:gd name="connsiteY4" fmla="*/ 1710327 h 1851107"/>
                  <a:gd name="connsiteX5" fmla="*/ 795836 w 1851107"/>
                  <a:gd name="connsiteY5" fmla="*/ 1655529 h 1851107"/>
                  <a:gd name="connsiteX6" fmla="*/ 815715 w 1851107"/>
                  <a:gd name="connsiteY6" fmla="*/ 1626044 h 1851107"/>
                  <a:gd name="connsiteX7" fmla="*/ 926784 w 1851107"/>
                  <a:gd name="connsiteY7" fmla="*/ 1636724 h 1851107"/>
                  <a:gd name="connsiteX8" fmla="*/ 559897 w 1851107"/>
                  <a:gd name="connsiteY8" fmla="*/ 1534843 h 1851107"/>
                  <a:gd name="connsiteX9" fmla="*/ 627900 w 1851107"/>
                  <a:gd name="connsiteY9" fmla="*/ 1571239 h 1851107"/>
                  <a:gd name="connsiteX10" fmla="*/ 707320 w 1851107"/>
                  <a:gd name="connsiteY10" fmla="*/ 1602230 h 1851107"/>
                  <a:gd name="connsiteX11" fmla="*/ 765197 w 1851107"/>
                  <a:gd name="connsiteY11" fmla="*/ 1617169 h 1851107"/>
                  <a:gd name="connsiteX12" fmla="*/ 772374 w 1851107"/>
                  <a:gd name="connsiteY12" fmla="*/ 1650968 h 1851107"/>
                  <a:gd name="connsiteX13" fmla="*/ 762104 w 1851107"/>
                  <a:gd name="connsiteY13" fmla="*/ 1705920 h 1851107"/>
                  <a:gd name="connsiteX14" fmla="*/ 578838 w 1851107"/>
                  <a:gd name="connsiteY14" fmla="*/ 1783712 h 1851107"/>
                  <a:gd name="connsiteX15" fmla="*/ 501046 w 1851107"/>
                  <a:gd name="connsiteY15" fmla="*/ 1600446 h 1851107"/>
                  <a:gd name="connsiteX16" fmla="*/ 531831 w 1851107"/>
                  <a:gd name="connsiteY16" fmla="*/ 1553782 h 1851107"/>
                  <a:gd name="connsiteX17" fmla="*/ 1302069 w 1851107"/>
                  <a:gd name="connsiteY17" fmla="*/ 1528548 h 1851107"/>
                  <a:gd name="connsiteX18" fmla="*/ 1330184 w 1851107"/>
                  <a:gd name="connsiteY18" fmla="*/ 1546814 h 1851107"/>
                  <a:gd name="connsiteX19" fmla="*/ 1361779 w 1851107"/>
                  <a:gd name="connsiteY19" fmla="*/ 1592934 h 1851107"/>
                  <a:gd name="connsiteX20" fmla="*/ 1287197 w 1851107"/>
                  <a:gd name="connsiteY20" fmla="*/ 1777530 h 1851107"/>
                  <a:gd name="connsiteX21" fmla="*/ 1102601 w 1851107"/>
                  <a:gd name="connsiteY21" fmla="*/ 1702948 h 1851107"/>
                  <a:gd name="connsiteX22" fmla="*/ 1091374 w 1851107"/>
                  <a:gd name="connsiteY22" fmla="*/ 1648184 h 1851107"/>
                  <a:gd name="connsiteX23" fmla="*/ 1098276 w 1851107"/>
                  <a:gd name="connsiteY23" fmla="*/ 1612639 h 1851107"/>
                  <a:gd name="connsiteX24" fmla="*/ 1203363 w 1851107"/>
                  <a:gd name="connsiteY24" fmla="*/ 1580021 h 1851107"/>
                  <a:gd name="connsiteX25" fmla="*/ 1299831 w 1851107"/>
                  <a:gd name="connsiteY25" fmla="*/ 1530173 h 1851107"/>
                  <a:gd name="connsiteX26" fmla="*/ 1498875 w 1851107"/>
                  <a:gd name="connsiteY26" fmla="*/ 1343272 h 1851107"/>
                  <a:gd name="connsiteX27" fmla="*/ 1533448 w 1851107"/>
                  <a:gd name="connsiteY27" fmla="*/ 1350000 h 1851107"/>
                  <a:gd name="connsiteX28" fmla="*/ 1580019 w 1851107"/>
                  <a:gd name="connsiteY28" fmla="*/ 1380925 h 1851107"/>
                  <a:gd name="connsiteX29" fmla="*/ 1580019 w 1851107"/>
                  <a:gd name="connsiteY29" fmla="*/ 1580019 h 1851107"/>
                  <a:gd name="connsiteX30" fmla="*/ 1380927 w 1851107"/>
                  <a:gd name="connsiteY30" fmla="*/ 1580019 h 1851107"/>
                  <a:gd name="connsiteX31" fmla="*/ 1350001 w 1851107"/>
                  <a:gd name="connsiteY31" fmla="*/ 1533447 h 1851107"/>
                  <a:gd name="connsiteX32" fmla="*/ 1343233 w 1851107"/>
                  <a:gd name="connsiteY32" fmla="*/ 1498665 h 1851107"/>
                  <a:gd name="connsiteX33" fmla="*/ 1385492 w 1851107"/>
                  <a:gd name="connsiteY33" fmla="*/ 1467987 h 1851107"/>
                  <a:gd name="connsiteX34" fmla="*/ 1459706 w 1851107"/>
                  <a:gd name="connsiteY34" fmla="*/ 1395043 h 1851107"/>
                  <a:gd name="connsiteX35" fmla="*/ 354706 w 1851107"/>
                  <a:gd name="connsiteY35" fmla="*/ 1342794 h 1851107"/>
                  <a:gd name="connsiteX36" fmla="*/ 426011 w 1851107"/>
                  <a:gd name="connsiteY36" fmla="*/ 1431735 h 1851107"/>
                  <a:gd name="connsiteX37" fmla="*/ 486719 w 1851107"/>
                  <a:gd name="connsiteY37" fmla="*/ 1485114 h 1851107"/>
                  <a:gd name="connsiteX38" fmla="*/ 507678 w 1851107"/>
                  <a:gd name="connsiteY38" fmla="*/ 1499690 h 1851107"/>
                  <a:gd name="connsiteX39" fmla="*/ 501109 w 1851107"/>
                  <a:gd name="connsiteY39" fmla="*/ 1533450 h 1851107"/>
                  <a:gd name="connsiteX40" fmla="*/ 470183 w 1851107"/>
                  <a:gd name="connsiteY40" fmla="*/ 1580022 h 1851107"/>
                  <a:gd name="connsiteX41" fmla="*/ 271091 w 1851107"/>
                  <a:gd name="connsiteY41" fmla="*/ 1580022 h 1851107"/>
                  <a:gd name="connsiteX42" fmla="*/ 271091 w 1851107"/>
                  <a:gd name="connsiteY42" fmla="*/ 1380928 h 1851107"/>
                  <a:gd name="connsiteX43" fmla="*/ 317662 w 1851107"/>
                  <a:gd name="connsiteY43" fmla="*/ 1350003 h 1851107"/>
                  <a:gd name="connsiteX44" fmla="*/ 202924 w 1851107"/>
                  <a:gd name="connsiteY44" fmla="*/ 1091374 h 1851107"/>
                  <a:gd name="connsiteX45" fmla="*/ 235845 w 1851107"/>
                  <a:gd name="connsiteY45" fmla="*/ 1097767 h 1851107"/>
                  <a:gd name="connsiteX46" fmla="*/ 236326 w 1851107"/>
                  <a:gd name="connsiteY46" fmla="*/ 1100489 h 1851107"/>
                  <a:gd name="connsiteX47" fmla="*/ 271092 w 1851107"/>
                  <a:gd name="connsiteY47" fmla="*/ 1203358 h 1851107"/>
                  <a:gd name="connsiteX48" fmla="*/ 322521 w 1851107"/>
                  <a:gd name="connsiteY48" fmla="*/ 1302127 h 1851107"/>
                  <a:gd name="connsiteX49" fmla="*/ 304292 w 1851107"/>
                  <a:gd name="connsiteY49" fmla="*/ 1330184 h 1851107"/>
                  <a:gd name="connsiteX50" fmla="*/ 258173 w 1851107"/>
                  <a:gd name="connsiteY50" fmla="*/ 1361779 h 1851107"/>
                  <a:gd name="connsiteX51" fmla="*/ 73577 w 1851107"/>
                  <a:gd name="connsiteY51" fmla="*/ 1287198 h 1851107"/>
                  <a:gd name="connsiteX52" fmla="*/ 148159 w 1851107"/>
                  <a:gd name="connsiteY52" fmla="*/ 1102602 h 1851107"/>
                  <a:gd name="connsiteX53" fmla="*/ 202924 w 1851107"/>
                  <a:gd name="connsiteY53" fmla="*/ 1091374 h 1851107"/>
                  <a:gd name="connsiteX54" fmla="*/ 1650968 w 1851107"/>
                  <a:gd name="connsiteY54" fmla="*/ 1078737 h 1851107"/>
                  <a:gd name="connsiteX55" fmla="*/ 1705920 w 1851107"/>
                  <a:gd name="connsiteY55" fmla="*/ 1089007 h 1851107"/>
                  <a:gd name="connsiteX56" fmla="*/ 1783712 w 1851107"/>
                  <a:gd name="connsiteY56" fmla="*/ 1272273 h 1851107"/>
                  <a:gd name="connsiteX57" fmla="*/ 1600446 w 1851107"/>
                  <a:gd name="connsiteY57" fmla="*/ 1350065 h 1851107"/>
                  <a:gd name="connsiteX58" fmla="*/ 1553782 w 1851107"/>
                  <a:gd name="connsiteY58" fmla="*/ 1319279 h 1851107"/>
                  <a:gd name="connsiteX59" fmla="*/ 1533874 w 1851107"/>
                  <a:gd name="connsiteY59" fmla="*/ 1289777 h 1851107"/>
                  <a:gd name="connsiteX60" fmla="*/ 1584773 w 1851107"/>
                  <a:gd name="connsiteY60" fmla="*/ 1191894 h 1851107"/>
                  <a:gd name="connsiteX61" fmla="*/ 1616690 w 1851107"/>
                  <a:gd name="connsiteY61" fmla="*/ 1084317 h 1851107"/>
                  <a:gd name="connsiteX62" fmla="*/ 1710327 w 1851107"/>
                  <a:gd name="connsiteY62" fmla="*/ 784773 h 1851107"/>
                  <a:gd name="connsiteX63" fmla="*/ 1851107 w 1851107"/>
                  <a:gd name="connsiteY63" fmla="*/ 925553 h 1851107"/>
                  <a:gd name="connsiteX64" fmla="*/ 1710327 w 1851107"/>
                  <a:gd name="connsiteY64" fmla="*/ 1066333 h 1851107"/>
                  <a:gd name="connsiteX65" fmla="*/ 1655529 w 1851107"/>
                  <a:gd name="connsiteY65" fmla="*/ 1055270 h 1851107"/>
                  <a:gd name="connsiteX66" fmla="*/ 1626635 w 1851107"/>
                  <a:gd name="connsiteY66" fmla="*/ 1035789 h 1851107"/>
                  <a:gd name="connsiteX67" fmla="*/ 1635926 w 1851107"/>
                  <a:gd name="connsiteY67" fmla="*/ 958882 h 1851107"/>
                  <a:gd name="connsiteX68" fmla="*/ 1633211 w 1851107"/>
                  <a:gd name="connsiteY68" fmla="*/ 854857 h 1851107"/>
                  <a:gd name="connsiteX69" fmla="*/ 1626267 w 1851107"/>
                  <a:gd name="connsiteY69" fmla="*/ 815565 h 1851107"/>
                  <a:gd name="connsiteX70" fmla="*/ 1655529 w 1851107"/>
                  <a:gd name="connsiteY70" fmla="*/ 795836 h 1851107"/>
                  <a:gd name="connsiteX71" fmla="*/ 1710327 w 1851107"/>
                  <a:gd name="connsiteY71" fmla="*/ 784773 h 1851107"/>
                  <a:gd name="connsiteX72" fmla="*/ 140780 w 1851107"/>
                  <a:gd name="connsiteY72" fmla="*/ 784773 h 1851107"/>
                  <a:gd name="connsiteX73" fmla="*/ 195578 w 1851107"/>
                  <a:gd name="connsiteY73" fmla="*/ 795836 h 1851107"/>
                  <a:gd name="connsiteX74" fmla="*/ 224481 w 1851107"/>
                  <a:gd name="connsiteY74" fmla="*/ 815323 h 1851107"/>
                  <a:gd name="connsiteX75" fmla="*/ 215190 w 1851107"/>
                  <a:gd name="connsiteY75" fmla="*/ 892225 h 1851107"/>
                  <a:gd name="connsiteX76" fmla="*/ 217905 w 1851107"/>
                  <a:gd name="connsiteY76" fmla="*/ 996250 h 1851107"/>
                  <a:gd name="connsiteX77" fmla="*/ 224848 w 1851107"/>
                  <a:gd name="connsiteY77" fmla="*/ 1035536 h 1851107"/>
                  <a:gd name="connsiteX78" fmla="*/ 195578 w 1851107"/>
                  <a:gd name="connsiteY78" fmla="*/ 1055270 h 1851107"/>
                  <a:gd name="connsiteX79" fmla="*/ 140780 w 1851107"/>
                  <a:gd name="connsiteY79" fmla="*/ 1066333 h 1851107"/>
                  <a:gd name="connsiteX80" fmla="*/ 0 w 1851107"/>
                  <a:gd name="connsiteY80" fmla="*/ 925553 h 1851107"/>
                  <a:gd name="connsiteX81" fmla="*/ 140780 w 1851107"/>
                  <a:gd name="connsiteY81" fmla="*/ 784773 h 1851107"/>
                  <a:gd name="connsiteX82" fmla="*/ 195711 w 1851107"/>
                  <a:gd name="connsiteY82" fmla="*/ 490773 h 1851107"/>
                  <a:gd name="connsiteX83" fmla="*/ 250663 w 1851107"/>
                  <a:gd name="connsiteY83" fmla="*/ 501043 h 1851107"/>
                  <a:gd name="connsiteX84" fmla="*/ 297327 w 1851107"/>
                  <a:gd name="connsiteY84" fmla="*/ 531828 h 1851107"/>
                  <a:gd name="connsiteX85" fmla="*/ 317239 w 1851107"/>
                  <a:gd name="connsiteY85" fmla="*/ 561337 h 1851107"/>
                  <a:gd name="connsiteX86" fmla="*/ 266343 w 1851107"/>
                  <a:gd name="connsiteY86" fmla="*/ 659213 h 1851107"/>
                  <a:gd name="connsiteX87" fmla="*/ 234964 w 1851107"/>
                  <a:gd name="connsiteY87" fmla="*/ 764976 h 1851107"/>
                  <a:gd name="connsiteX88" fmla="*/ 200141 w 1851107"/>
                  <a:gd name="connsiteY88" fmla="*/ 772371 h 1851107"/>
                  <a:gd name="connsiteX89" fmla="*/ 145189 w 1851107"/>
                  <a:gd name="connsiteY89" fmla="*/ 762101 h 1851107"/>
                  <a:gd name="connsiteX90" fmla="*/ 67397 w 1851107"/>
                  <a:gd name="connsiteY90" fmla="*/ 578835 h 1851107"/>
                  <a:gd name="connsiteX91" fmla="*/ 195711 w 1851107"/>
                  <a:gd name="connsiteY91" fmla="*/ 490773 h 1851107"/>
                  <a:gd name="connsiteX92" fmla="*/ 1647700 w 1851107"/>
                  <a:gd name="connsiteY92" fmla="*/ 478102 h 1851107"/>
                  <a:gd name="connsiteX93" fmla="*/ 1777531 w 1851107"/>
                  <a:gd name="connsiteY93" fmla="*/ 563912 h 1851107"/>
                  <a:gd name="connsiteX94" fmla="*/ 1702949 w 1851107"/>
                  <a:gd name="connsiteY94" fmla="*/ 748507 h 1851107"/>
                  <a:gd name="connsiteX95" fmla="*/ 1648184 w 1851107"/>
                  <a:gd name="connsiteY95" fmla="*/ 759735 h 1851107"/>
                  <a:gd name="connsiteX96" fmla="*/ 1615272 w 1851107"/>
                  <a:gd name="connsiteY96" fmla="*/ 753344 h 1851107"/>
                  <a:gd name="connsiteX97" fmla="*/ 1614790 w 1851107"/>
                  <a:gd name="connsiteY97" fmla="*/ 750619 h 1851107"/>
                  <a:gd name="connsiteX98" fmla="*/ 1580024 w 1851107"/>
                  <a:gd name="connsiteY98" fmla="*/ 647749 h 1851107"/>
                  <a:gd name="connsiteX99" fmla="*/ 1530176 w 1851107"/>
                  <a:gd name="connsiteY99" fmla="*/ 551281 h 1851107"/>
                  <a:gd name="connsiteX100" fmla="*/ 1528550 w 1851107"/>
                  <a:gd name="connsiteY100" fmla="*/ 549041 h 1851107"/>
                  <a:gd name="connsiteX101" fmla="*/ 1546816 w 1851107"/>
                  <a:gd name="connsiteY101" fmla="*/ 520925 h 1851107"/>
                  <a:gd name="connsiteX102" fmla="*/ 1592935 w 1851107"/>
                  <a:gd name="connsiteY102" fmla="*/ 489330 h 1851107"/>
                  <a:gd name="connsiteX103" fmla="*/ 1647700 w 1851107"/>
                  <a:gd name="connsiteY103" fmla="*/ 478102 h 1851107"/>
                  <a:gd name="connsiteX104" fmla="*/ 1480475 w 1851107"/>
                  <a:gd name="connsiteY104" fmla="*/ 229857 h 1851107"/>
                  <a:gd name="connsiteX105" fmla="*/ 1580021 w 1851107"/>
                  <a:gd name="connsiteY105" fmla="*/ 271090 h 1851107"/>
                  <a:gd name="connsiteX106" fmla="*/ 1580021 w 1851107"/>
                  <a:gd name="connsiteY106" fmla="*/ 470183 h 1851107"/>
                  <a:gd name="connsiteX107" fmla="*/ 1533450 w 1851107"/>
                  <a:gd name="connsiteY107" fmla="*/ 501109 h 1851107"/>
                  <a:gd name="connsiteX108" fmla="*/ 1498667 w 1851107"/>
                  <a:gd name="connsiteY108" fmla="*/ 507877 h 1851107"/>
                  <a:gd name="connsiteX109" fmla="*/ 1467990 w 1851107"/>
                  <a:gd name="connsiteY109" fmla="*/ 465620 h 1851107"/>
                  <a:gd name="connsiteX110" fmla="*/ 1395047 w 1851107"/>
                  <a:gd name="connsiteY110" fmla="*/ 391405 h 1851107"/>
                  <a:gd name="connsiteX111" fmla="*/ 1343275 w 1851107"/>
                  <a:gd name="connsiteY111" fmla="*/ 352236 h 1851107"/>
                  <a:gd name="connsiteX112" fmla="*/ 1350003 w 1851107"/>
                  <a:gd name="connsiteY112" fmla="*/ 317661 h 1851107"/>
                  <a:gd name="connsiteX113" fmla="*/ 1380929 w 1851107"/>
                  <a:gd name="connsiteY113" fmla="*/ 271090 h 1851107"/>
                  <a:gd name="connsiteX114" fmla="*/ 1480475 w 1851107"/>
                  <a:gd name="connsiteY114" fmla="*/ 229857 h 1851107"/>
                  <a:gd name="connsiteX115" fmla="*/ 370635 w 1851107"/>
                  <a:gd name="connsiteY115" fmla="*/ 229854 h 1851107"/>
                  <a:gd name="connsiteX116" fmla="*/ 470181 w 1851107"/>
                  <a:gd name="connsiteY116" fmla="*/ 271087 h 1851107"/>
                  <a:gd name="connsiteX117" fmla="*/ 501107 w 1851107"/>
                  <a:gd name="connsiteY117" fmla="*/ 317658 h 1851107"/>
                  <a:gd name="connsiteX118" fmla="*/ 507877 w 1851107"/>
                  <a:gd name="connsiteY118" fmla="*/ 352448 h 1851107"/>
                  <a:gd name="connsiteX119" fmla="*/ 465625 w 1851107"/>
                  <a:gd name="connsiteY119" fmla="*/ 383121 h 1851107"/>
                  <a:gd name="connsiteX120" fmla="*/ 391410 w 1851107"/>
                  <a:gd name="connsiteY120" fmla="*/ 456064 h 1851107"/>
                  <a:gd name="connsiteX121" fmla="*/ 352241 w 1851107"/>
                  <a:gd name="connsiteY121" fmla="*/ 507835 h 1851107"/>
                  <a:gd name="connsiteX122" fmla="*/ 317660 w 1851107"/>
                  <a:gd name="connsiteY122" fmla="*/ 501106 h 1851107"/>
                  <a:gd name="connsiteX123" fmla="*/ 271089 w 1851107"/>
                  <a:gd name="connsiteY123" fmla="*/ 470180 h 1851107"/>
                  <a:gd name="connsiteX124" fmla="*/ 271089 w 1851107"/>
                  <a:gd name="connsiteY124" fmla="*/ 271087 h 1851107"/>
                  <a:gd name="connsiteX125" fmla="*/ 370635 w 1851107"/>
                  <a:gd name="connsiteY125" fmla="*/ 229854 h 1851107"/>
                  <a:gd name="connsiteX126" fmla="*/ 1036275 w 1851107"/>
                  <a:gd name="connsiteY126" fmla="*/ 223752 h 1851107"/>
                  <a:gd name="connsiteX127" fmla="*/ 1086079 w 1851107"/>
                  <a:gd name="connsiteY127" fmla="*/ 234712 h 1851107"/>
                  <a:gd name="connsiteX128" fmla="*/ 1089948 w 1851107"/>
                  <a:gd name="connsiteY128" fmla="*/ 252931 h 1851107"/>
                  <a:gd name="connsiteX129" fmla="*/ 1166800 w 1851107"/>
                  <a:gd name="connsiteY129" fmla="*/ 328453 h 1851107"/>
                  <a:gd name="connsiteX130" fmla="*/ 1274544 w 1851107"/>
                  <a:gd name="connsiteY130" fmla="*/ 327513 h 1851107"/>
                  <a:gd name="connsiteX131" fmla="*/ 1290355 w 1851107"/>
                  <a:gd name="connsiteY131" fmla="*/ 316844 h 1851107"/>
                  <a:gd name="connsiteX132" fmla="*/ 1312928 w 1851107"/>
                  <a:gd name="connsiteY132" fmla="*/ 329275 h 1851107"/>
                  <a:gd name="connsiteX133" fmla="*/ 1343275 w 1851107"/>
                  <a:gd name="connsiteY133" fmla="*/ 352236 h 1851107"/>
                  <a:gd name="connsiteX134" fmla="*/ 1339695 w 1851107"/>
                  <a:gd name="connsiteY134" fmla="*/ 370637 h 1851107"/>
                  <a:gd name="connsiteX135" fmla="*/ 1380929 w 1851107"/>
                  <a:gd name="connsiteY135" fmla="*/ 470183 h 1851107"/>
                  <a:gd name="connsiteX136" fmla="*/ 1480475 w 1851107"/>
                  <a:gd name="connsiteY136" fmla="*/ 511417 h 1851107"/>
                  <a:gd name="connsiteX137" fmla="*/ 1498667 w 1851107"/>
                  <a:gd name="connsiteY137" fmla="*/ 507877 h 1851107"/>
                  <a:gd name="connsiteX138" fmla="*/ 1528550 w 1851107"/>
                  <a:gd name="connsiteY138" fmla="*/ 549041 h 1851107"/>
                  <a:gd name="connsiteX139" fmla="*/ 1517413 w 1851107"/>
                  <a:gd name="connsiteY139" fmla="*/ 566182 h 1851107"/>
                  <a:gd name="connsiteX140" fmla="*/ 1518353 w 1851107"/>
                  <a:gd name="connsiteY140" fmla="*/ 673926 h 1851107"/>
                  <a:gd name="connsiteX141" fmla="*/ 1595205 w 1851107"/>
                  <a:gd name="connsiteY141" fmla="*/ 749448 h 1851107"/>
                  <a:gd name="connsiteX142" fmla="*/ 1615272 w 1851107"/>
                  <a:gd name="connsiteY142" fmla="*/ 753344 h 1851107"/>
                  <a:gd name="connsiteX143" fmla="*/ 1626267 w 1851107"/>
                  <a:gd name="connsiteY143" fmla="*/ 815565 h 1851107"/>
                  <a:gd name="connsiteX144" fmla="*/ 1610780 w 1851107"/>
                  <a:gd name="connsiteY144" fmla="*/ 826006 h 1851107"/>
                  <a:gd name="connsiteX145" fmla="*/ 1569547 w 1851107"/>
                  <a:gd name="connsiteY145" fmla="*/ 925553 h 1851107"/>
                  <a:gd name="connsiteX146" fmla="*/ 1610780 w 1851107"/>
                  <a:gd name="connsiteY146" fmla="*/ 1025099 h 1851107"/>
                  <a:gd name="connsiteX147" fmla="*/ 1626635 w 1851107"/>
                  <a:gd name="connsiteY147" fmla="*/ 1035789 h 1851107"/>
                  <a:gd name="connsiteX148" fmla="*/ 1623575 w 1851107"/>
                  <a:gd name="connsiteY148" fmla="*/ 1061113 h 1851107"/>
                  <a:gd name="connsiteX149" fmla="*/ 1616690 w 1851107"/>
                  <a:gd name="connsiteY149" fmla="*/ 1084317 h 1851107"/>
                  <a:gd name="connsiteX150" fmla="*/ 1610849 w 1851107"/>
                  <a:gd name="connsiteY150" fmla="*/ 1085267 h 1851107"/>
                  <a:gd name="connsiteX151" fmla="*/ 1522654 w 1851107"/>
                  <a:gd name="connsiteY151" fmla="*/ 1166799 h 1851107"/>
                  <a:gd name="connsiteX152" fmla="*/ 1523594 w 1851107"/>
                  <a:gd name="connsiteY152" fmla="*/ 1274543 h 1851107"/>
                  <a:gd name="connsiteX153" fmla="*/ 1533874 w 1851107"/>
                  <a:gd name="connsiteY153" fmla="*/ 1289777 h 1851107"/>
                  <a:gd name="connsiteX154" fmla="*/ 1521836 w 1851107"/>
                  <a:gd name="connsiteY154" fmla="*/ 1312925 h 1851107"/>
                  <a:gd name="connsiteX155" fmla="*/ 1498875 w 1851107"/>
                  <a:gd name="connsiteY155" fmla="*/ 1343272 h 1851107"/>
                  <a:gd name="connsiteX156" fmla="*/ 1480473 w 1851107"/>
                  <a:gd name="connsiteY156" fmla="*/ 1339691 h 1851107"/>
                  <a:gd name="connsiteX157" fmla="*/ 1380927 w 1851107"/>
                  <a:gd name="connsiteY157" fmla="*/ 1380925 h 1851107"/>
                  <a:gd name="connsiteX158" fmla="*/ 1339693 w 1851107"/>
                  <a:gd name="connsiteY158" fmla="*/ 1480472 h 1851107"/>
                  <a:gd name="connsiteX159" fmla="*/ 1343233 w 1851107"/>
                  <a:gd name="connsiteY159" fmla="*/ 1498665 h 1851107"/>
                  <a:gd name="connsiteX160" fmla="*/ 1302069 w 1851107"/>
                  <a:gd name="connsiteY160" fmla="*/ 1528548 h 1851107"/>
                  <a:gd name="connsiteX161" fmla="*/ 1284927 w 1851107"/>
                  <a:gd name="connsiteY161" fmla="*/ 1517412 h 1851107"/>
                  <a:gd name="connsiteX162" fmla="*/ 1177183 w 1851107"/>
                  <a:gd name="connsiteY162" fmla="*/ 1518352 h 1851107"/>
                  <a:gd name="connsiteX163" fmla="*/ 1101661 w 1851107"/>
                  <a:gd name="connsiteY163" fmla="*/ 1595204 h 1851107"/>
                  <a:gd name="connsiteX164" fmla="*/ 1098276 w 1851107"/>
                  <a:gd name="connsiteY164" fmla="*/ 1612639 h 1851107"/>
                  <a:gd name="connsiteX165" fmla="*/ 1065821 w 1851107"/>
                  <a:gd name="connsiteY165" fmla="*/ 1622712 h 1851107"/>
                  <a:gd name="connsiteX166" fmla="*/ 1035223 w 1851107"/>
                  <a:gd name="connsiteY166" fmla="*/ 1625796 h 1851107"/>
                  <a:gd name="connsiteX167" fmla="*/ 1025100 w 1851107"/>
                  <a:gd name="connsiteY167" fmla="*/ 1610781 h 1851107"/>
                  <a:gd name="connsiteX168" fmla="*/ 925553 w 1851107"/>
                  <a:gd name="connsiteY168" fmla="*/ 1569547 h 1851107"/>
                  <a:gd name="connsiteX169" fmla="*/ 826006 w 1851107"/>
                  <a:gd name="connsiteY169" fmla="*/ 1610781 h 1851107"/>
                  <a:gd name="connsiteX170" fmla="*/ 815715 w 1851107"/>
                  <a:gd name="connsiteY170" fmla="*/ 1626044 h 1851107"/>
                  <a:gd name="connsiteX171" fmla="*/ 790000 w 1851107"/>
                  <a:gd name="connsiteY171" fmla="*/ 1623571 h 1851107"/>
                  <a:gd name="connsiteX172" fmla="*/ 765197 w 1851107"/>
                  <a:gd name="connsiteY172" fmla="*/ 1617169 h 1851107"/>
                  <a:gd name="connsiteX173" fmla="*/ 761164 w 1851107"/>
                  <a:gd name="connsiteY173" fmla="*/ 1598176 h 1851107"/>
                  <a:gd name="connsiteX174" fmla="*/ 684312 w 1851107"/>
                  <a:gd name="connsiteY174" fmla="*/ 1522654 h 1851107"/>
                  <a:gd name="connsiteX175" fmla="*/ 576568 w 1851107"/>
                  <a:gd name="connsiteY175" fmla="*/ 1523594 h 1851107"/>
                  <a:gd name="connsiteX176" fmla="*/ 559897 w 1851107"/>
                  <a:gd name="connsiteY176" fmla="*/ 1534843 h 1851107"/>
                  <a:gd name="connsiteX177" fmla="*/ 552655 w 1851107"/>
                  <a:gd name="connsiteY177" fmla="*/ 1530967 h 1851107"/>
                  <a:gd name="connsiteX178" fmla="*/ 507678 w 1851107"/>
                  <a:gd name="connsiteY178" fmla="*/ 1499690 h 1851107"/>
                  <a:gd name="connsiteX179" fmla="*/ 511417 w 1851107"/>
                  <a:gd name="connsiteY179" fmla="*/ 1480475 h 1851107"/>
                  <a:gd name="connsiteX180" fmla="*/ 470183 w 1851107"/>
                  <a:gd name="connsiteY180" fmla="*/ 1380928 h 1851107"/>
                  <a:gd name="connsiteX181" fmla="*/ 370637 w 1851107"/>
                  <a:gd name="connsiteY181" fmla="*/ 1339694 h 1851107"/>
                  <a:gd name="connsiteX182" fmla="*/ 354706 w 1851107"/>
                  <a:gd name="connsiteY182" fmla="*/ 1342794 h 1851107"/>
                  <a:gd name="connsiteX183" fmla="*/ 323296 w 1851107"/>
                  <a:gd name="connsiteY183" fmla="*/ 1303615 h 1851107"/>
                  <a:gd name="connsiteX184" fmla="*/ 322521 w 1851107"/>
                  <a:gd name="connsiteY184" fmla="*/ 1302127 h 1851107"/>
                  <a:gd name="connsiteX185" fmla="*/ 333695 w 1851107"/>
                  <a:gd name="connsiteY185" fmla="*/ 1284928 h 1851107"/>
                  <a:gd name="connsiteX186" fmla="*/ 332755 w 1851107"/>
                  <a:gd name="connsiteY186" fmla="*/ 1177184 h 1851107"/>
                  <a:gd name="connsiteX187" fmla="*/ 255903 w 1851107"/>
                  <a:gd name="connsiteY187" fmla="*/ 1101662 h 1851107"/>
                  <a:gd name="connsiteX188" fmla="*/ 235845 w 1851107"/>
                  <a:gd name="connsiteY188" fmla="*/ 1097767 h 1851107"/>
                  <a:gd name="connsiteX189" fmla="*/ 224848 w 1851107"/>
                  <a:gd name="connsiteY189" fmla="*/ 1035536 h 1851107"/>
                  <a:gd name="connsiteX190" fmla="*/ 240327 w 1851107"/>
                  <a:gd name="connsiteY190" fmla="*/ 1025099 h 1851107"/>
                  <a:gd name="connsiteX191" fmla="*/ 281560 w 1851107"/>
                  <a:gd name="connsiteY191" fmla="*/ 925553 h 1851107"/>
                  <a:gd name="connsiteX192" fmla="*/ 240327 w 1851107"/>
                  <a:gd name="connsiteY192" fmla="*/ 826006 h 1851107"/>
                  <a:gd name="connsiteX193" fmla="*/ 224481 w 1851107"/>
                  <a:gd name="connsiteY193" fmla="*/ 815323 h 1851107"/>
                  <a:gd name="connsiteX194" fmla="*/ 227541 w 1851107"/>
                  <a:gd name="connsiteY194" fmla="*/ 789995 h 1851107"/>
                  <a:gd name="connsiteX195" fmla="*/ 234964 w 1851107"/>
                  <a:gd name="connsiteY195" fmla="*/ 764976 h 1851107"/>
                  <a:gd name="connsiteX196" fmla="*/ 252933 w 1851107"/>
                  <a:gd name="connsiteY196" fmla="*/ 761161 h 1851107"/>
                  <a:gd name="connsiteX197" fmla="*/ 328455 w 1851107"/>
                  <a:gd name="connsiteY197" fmla="*/ 684309 h 1851107"/>
                  <a:gd name="connsiteX198" fmla="*/ 327515 w 1851107"/>
                  <a:gd name="connsiteY198" fmla="*/ 576564 h 1851107"/>
                  <a:gd name="connsiteX199" fmla="*/ 317239 w 1851107"/>
                  <a:gd name="connsiteY199" fmla="*/ 561337 h 1851107"/>
                  <a:gd name="connsiteX200" fmla="*/ 329280 w 1851107"/>
                  <a:gd name="connsiteY200" fmla="*/ 538183 h 1851107"/>
                  <a:gd name="connsiteX201" fmla="*/ 352241 w 1851107"/>
                  <a:gd name="connsiteY201" fmla="*/ 507835 h 1851107"/>
                  <a:gd name="connsiteX202" fmla="*/ 370635 w 1851107"/>
                  <a:gd name="connsiteY202" fmla="*/ 511414 h 1851107"/>
                  <a:gd name="connsiteX203" fmla="*/ 470181 w 1851107"/>
                  <a:gd name="connsiteY203" fmla="*/ 470180 h 1851107"/>
                  <a:gd name="connsiteX204" fmla="*/ 511415 w 1851107"/>
                  <a:gd name="connsiteY204" fmla="*/ 370634 h 1851107"/>
                  <a:gd name="connsiteX205" fmla="*/ 507877 w 1851107"/>
                  <a:gd name="connsiteY205" fmla="*/ 352448 h 1851107"/>
                  <a:gd name="connsiteX206" fmla="*/ 549046 w 1851107"/>
                  <a:gd name="connsiteY206" fmla="*/ 322561 h 1851107"/>
                  <a:gd name="connsiteX207" fmla="*/ 566182 w 1851107"/>
                  <a:gd name="connsiteY207" fmla="*/ 333694 h 1851107"/>
                  <a:gd name="connsiteX208" fmla="*/ 673926 w 1851107"/>
                  <a:gd name="connsiteY208" fmla="*/ 332754 h 1851107"/>
                  <a:gd name="connsiteX209" fmla="*/ 749448 w 1851107"/>
                  <a:gd name="connsiteY209" fmla="*/ 255902 h 1851107"/>
                  <a:gd name="connsiteX210" fmla="*/ 752832 w 1851107"/>
                  <a:gd name="connsiteY210" fmla="*/ 238472 h 1851107"/>
                  <a:gd name="connsiteX211" fmla="*/ 785295 w 1851107"/>
                  <a:gd name="connsiteY211" fmla="*/ 228396 h 1851107"/>
                  <a:gd name="connsiteX212" fmla="*/ 815884 w 1851107"/>
                  <a:gd name="connsiteY212" fmla="*/ 225313 h 1851107"/>
                  <a:gd name="connsiteX213" fmla="*/ 826006 w 1851107"/>
                  <a:gd name="connsiteY213" fmla="*/ 240327 h 1851107"/>
                  <a:gd name="connsiteX214" fmla="*/ 925553 w 1851107"/>
                  <a:gd name="connsiteY214" fmla="*/ 281560 h 1851107"/>
                  <a:gd name="connsiteX215" fmla="*/ 1025100 w 1851107"/>
                  <a:gd name="connsiteY215" fmla="*/ 240327 h 1851107"/>
                  <a:gd name="connsiteX216" fmla="*/ 618677 w 1851107"/>
                  <a:gd name="connsiteY216" fmla="*/ 62349 h 1851107"/>
                  <a:gd name="connsiteX217" fmla="*/ 748508 w 1851107"/>
                  <a:gd name="connsiteY217" fmla="*/ 148158 h 1851107"/>
                  <a:gd name="connsiteX218" fmla="*/ 759735 w 1851107"/>
                  <a:gd name="connsiteY218" fmla="*/ 202922 h 1851107"/>
                  <a:gd name="connsiteX219" fmla="*/ 752832 w 1851107"/>
                  <a:gd name="connsiteY219" fmla="*/ 238472 h 1851107"/>
                  <a:gd name="connsiteX220" fmla="*/ 647753 w 1851107"/>
                  <a:gd name="connsiteY220" fmla="*/ 271087 h 1851107"/>
                  <a:gd name="connsiteX221" fmla="*/ 551285 w 1851107"/>
                  <a:gd name="connsiteY221" fmla="*/ 320935 h 1851107"/>
                  <a:gd name="connsiteX222" fmla="*/ 549046 w 1851107"/>
                  <a:gd name="connsiteY222" fmla="*/ 322561 h 1851107"/>
                  <a:gd name="connsiteX223" fmla="*/ 520925 w 1851107"/>
                  <a:gd name="connsiteY223" fmla="*/ 304291 h 1851107"/>
                  <a:gd name="connsiteX224" fmla="*/ 489330 w 1851107"/>
                  <a:gd name="connsiteY224" fmla="*/ 258172 h 1851107"/>
                  <a:gd name="connsiteX225" fmla="*/ 563912 w 1851107"/>
                  <a:gd name="connsiteY225" fmla="*/ 73576 h 1851107"/>
                  <a:gd name="connsiteX226" fmla="*/ 618677 w 1851107"/>
                  <a:gd name="connsiteY226" fmla="*/ 62349 h 1851107"/>
                  <a:gd name="connsiteX227" fmla="*/ 1217322 w 1851107"/>
                  <a:gd name="connsiteY227" fmla="*/ 57125 h 1851107"/>
                  <a:gd name="connsiteX228" fmla="*/ 1272274 w 1851107"/>
                  <a:gd name="connsiteY228" fmla="*/ 67395 h 1851107"/>
                  <a:gd name="connsiteX229" fmla="*/ 1350066 w 1851107"/>
                  <a:gd name="connsiteY229" fmla="*/ 250661 h 1851107"/>
                  <a:gd name="connsiteX230" fmla="*/ 1319281 w 1851107"/>
                  <a:gd name="connsiteY230" fmla="*/ 297324 h 1851107"/>
                  <a:gd name="connsiteX231" fmla="*/ 1290355 w 1851107"/>
                  <a:gd name="connsiteY231" fmla="*/ 316844 h 1851107"/>
                  <a:gd name="connsiteX232" fmla="*/ 1223216 w 1851107"/>
                  <a:gd name="connsiteY232" fmla="*/ 279869 h 1851107"/>
                  <a:gd name="connsiteX233" fmla="*/ 1127491 w 1851107"/>
                  <a:gd name="connsiteY233" fmla="*/ 243826 h 1851107"/>
                  <a:gd name="connsiteX234" fmla="*/ 1086079 w 1851107"/>
                  <a:gd name="connsiteY234" fmla="*/ 234712 h 1851107"/>
                  <a:gd name="connsiteX235" fmla="*/ 1078738 w 1851107"/>
                  <a:gd name="connsiteY235" fmla="*/ 200139 h 1851107"/>
                  <a:gd name="connsiteX236" fmla="*/ 1089008 w 1851107"/>
                  <a:gd name="connsiteY236" fmla="*/ 145187 h 1851107"/>
                  <a:gd name="connsiteX237" fmla="*/ 1217322 w 1851107"/>
                  <a:gd name="connsiteY237" fmla="*/ 57125 h 1851107"/>
                  <a:gd name="connsiteX238" fmla="*/ 925553 w 1851107"/>
                  <a:gd name="connsiteY238" fmla="*/ 0 h 1851107"/>
                  <a:gd name="connsiteX239" fmla="*/ 1066333 w 1851107"/>
                  <a:gd name="connsiteY239" fmla="*/ 140780 h 1851107"/>
                  <a:gd name="connsiteX240" fmla="*/ 1055270 w 1851107"/>
                  <a:gd name="connsiteY240" fmla="*/ 195578 h 1851107"/>
                  <a:gd name="connsiteX241" fmla="*/ 1036275 w 1851107"/>
                  <a:gd name="connsiteY241" fmla="*/ 223752 h 1851107"/>
                  <a:gd name="connsiteX242" fmla="*/ 1027336 w 1851107"/>
                  <a:gd name="connsiteY242" fmla="*/ 221785 h 1851107"/>
                  <a:gd name="connsiteX243" fmla="*/ 924332 w 1851107"/>
                  <a:gd name="connsiteY243" fmla="*/ 214384 h 1851107"/>
                  <a:gd name="connsiteX244" fmla="*/ 815884 w 1851107"/>
                  <a:gd name="connsiteY244" fmla="*/ 225313 h 1851107"/>
                  <a:gd name="connsiteX245" fmla="*/ 795836 w 1851107"/>
                  <a:gd name="connsiteY245" fmla="*/ 195578 h 1851107"/>
                  <a:gd name="connsiteX246" fmla="*/ 784773 w 1851107"/>
                  <a:gd name="connsiteY246" fmla="*/ 140780 h 1851107"/>
                  <a:gd name="connsiteX247" fmla="*/ 925553 w 1851107"/>
                  <a:gd name="connsiteY247" fmla="*/ 0 h 1851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</a:cxnLst>
                <a:rect l="l" t="t" r="r" b="b"/>
                <a:pathLst>
                  <a:path w="1851107" h="1851107">
                    <a:moveTo>
                      <a:pt x="1035223" y="1625796"/>
                    </a:moveTo>
                    <a:lnTo>
                      <a:pt x="1055270" y="1655529"/>
                    </a:lnTo>
                    <a:cubicBezTo>
                      <a:pt x="1062394" y="1672372"/>
                      <a:pt x="1066333" y="1690889"/>
                      <a:pt x="1066333" y="1710327"/>
                    </a:cubicBezTo>
                    <a:cubicBezTo>
                      <a:pt x="1066333" y="1788078"/>
                      <a:pt x="1003304" y="1851107"/>
                      <a:pt x="925553" y="1851107"/>
                    </a:cubicBezTo>
                    <a:cubicBezTo>
                      <a:pt x="847802" y="1851107"/>
                      <a:pt x="784773" y="1788078"/>
                      <a:pt x="784773" y="1710327"/>
                    </a:cubicBezTo>
                    <a:cubicBezTo>
                      <a:pt x="784773" y="1690889"/>
                      <a:pt x="788712" y="1672372"/>
                      <a:pt x="795836" y="1655529"/>
                    </a:cubicBezTo>
                    <a:lnTo>
                      <a:pt x="815715" y="1626044"/>
                    </a:lnTo>
                    <a:lnTo>
                      <a:pt x="926784" y="1636724"/>
                    </a:lnTo>
                    <a:close/>
                    <a:moveTo>
                      <a:pt x="559897" y="1534843"/>
                    </a:moveTo>
                    <a:lnTo>
                      <a:pt x="627900" y="1571239"/>
                    </a:lnTo>
                    <a:cubicBezTo>
                      <a:pt x="653728" y="1583136"/>
                      <a:pt x="680253" y="1593487"/>
                      <a:pt x="707320" y="1602230"/>
                    </a:cubicBezTo>
                    <a:lnTo>
                      <a:pt x="765197" y="1617169"/>
                    </a:lnTo>
                    <a:lnTo>
                      <a:pt x="772374" y="1650968"/>
                    </a:lnTo>
                    <a:cubicBezTo>
                      <a:pt x="772670" y="1669253"/>
                      <a:pt x="769386" y="1687898"/>
                      <a:pt x="762104" y="1705920"/>
                    </a:cubicBezTo>
                    <a:cubicBezTo>
                      <a:pt x="732978" y="1778010"/>
                      <a:pt x="650927" y="1812838"/>
                      <a:pt x="578838" y="1783712"/>
                    </a:cubicBezTo>
                    <a:cubicBezTo>
                      <a:pt x="506748" y="1754586"/>
                      <a:pt x="471920" y="1672536"/>
                      <a:pt x="501046" y="1600446"/>
                    </a:cubicBezTo>
                    <a:cubicBezTo>
                      <a:pt x="508328" y="1582424"/>
                      <a:pt x="518917" y="1566730"/>
                      <a:pt x="531831" y="1553782"/>
                    </a:cubicBezTo>
                    <a:close/>
                    <a:moveTo>
                      <a:pt x="1302069" y="1528548"/>
                    </a:moveTo>
                    <a:lnTo>
                      <a:pt x="1330184" y="1546814"/>
                    </a:lnTo>
                    <a:cubicBezTo>
                      <a:pt x="1343322" y="1559535"/>
                      <a:pt x="1354184" y="1575042"/>
                      <a:pt x="1361779" y="1592934"/>
                    </a:cubicBezTo>
                    <a:cubicBezTo>
                      <a:pt x="1392158" y="1664504"/>
                      <a:pt x="1358767" y="1747150"/>
                      <a:pt x="1287197" y="1777530"/>
                    </a:cubicBezTo>
                    <a:cubicBezTo>
                      <a:pt x="1215627" y="1807910"/>
                      <a:pt x="1132981" y="1774519"/>
                      <a:pt x="1102601" y="1702948"/>
                    </a:cubicBezTo>
                    <a:cubicBezTo>
                      <a:pt x="1095006" y="1685056"/>
                      <a:pt x="1091397" y="1666471"/>
                      <a:pt x="1091374" y="1648184"/>
                    </a:cubicBezTo>
                    <a:lnTo>
                      <a:pt x="1098276" y="1612639"/>
                    </a:lnTo>
                    <a:lnTo>
                      <a:pt x="1203363" y="1580021"/>
                    </a:lnTo>
                    <a:cubicBezTo>
                      <a:pt x="1237249" y="1565637"/>
                      <a:pt x="1269441" y="1548933"/>
                      <a:pt x="1299831" y="1530173"/>
                    </a:cubicBezTo>
                    <a:close/>
                    <a:moveTo>
                      <a:pt x="1498875" y="1343272"/>
                    </a:moveTo>
                    <a:lnTo>
                      <a:pt x="1533448" y="1350000"/>
                    </a:lnTo>
                    <a:cubicBezTo>
                      <a:pt x="1550395" y="1356872"/>
                      <a:pt x="1566274" y="1367181"/>
                      <a:pt x="1580019" y="1380925"/>
                    </a:cubicBezTo>
                    <a:cubicBezTo>
                      <a:pt x="1634998" y="1435904"/>
                      <a:pt x="1634998" y="1525040"/>
                      <a:pt x="1580019" y="1580019"/>
                    </a:cubicBezTo>
                    <a:cubicBezTo>
                      <a:pt x="1525041" y="1634997"/>
                      <a:pt x="1435905" y="1634997"/>
                      <a:pt x="1380927" y="1580019"/>
                    </a:cubicBezTo>
                    <a:cubicBezTo>
                      <a:pt x="1367182" y="1566274"/>
                      <a:pt x="1356874" y="1550394"/>
                      <a:pt x="1350001" y="1533447"/>
                    </a:cubicBezTo>
                    <a:lnTo>
                      <a:pt x="1343233" y="1498665"/>
                    </a:lnTo>
                    <a:lnTo>
                      <a:pt x="1385492" y="1467987"/>
                    </a:lnTo>
                    <a:cubicBezTo>
                      <a:pt x="1412173" y="1445377"/>
                      <a:pt x="1436947" y="1420975"/>
                      <a:pt x="1459706" y="1395043"/>
                    </a:cubicBezTo>
                    <a:close/>
                    <a:moveTo>
                      <a:pt x="354706" y="1342794"/>
                    </a:moveTo>
                    <a:lnTo>
                      <a:pt x="426011" y="1431735"/>
                    </a:lnTo>
                    <a:cubicBezTo>
                      <a:pt x="445292" y="1450748"/>
                      <a:pt x="465570" y="1468558"/>
                      <a:pt x="486719" y="1485114"/>
                    </a:cubicBezTo>
                    <a:lnTo>
                      <a:pt x="507678" y="1499690"/>
                    </a:lnTo>
                    <a:lnTo>
                      <a:pt x="501109" y="1533450"/>
                    </a:lnTo>
                    <a:cubicBezTo>
                      <a:pt x="494236" y="1550397"/>
                      <a:pt x="483928" y="1566277"/>
                      <a:pt x="470183" y="1580022"/>
                    </a:cubicBezTo>
                    <a:cubicBezTo>
                      <a:pt x="415205" y="1635000"/>
                      <a:pt x="326069" y="1635000"/>
                      <a:pt x="271091" y="1580022"/>
                    </a:cubicBezTo>
                    <a:cubicBezTo>
                      <a:pt x="216112" y="1525043"/>
                      <a:pt x="216112" y="1435907"/>
                      <a:pt x="271091" y="1380928"/>
                    </a:cubicBezTo>
                    <a:cubicBezTo>
                      <a:pt x="284836" y="1367184"/>
                      <a:pt x="300715" y="1356875"/>
                      <a:pt x="317662" y="1350003"/>
                    </a:cubicBezTo>
                    <a:close/>
                    <a:moveTo>
                      <a:pt x="202924" y="1091374"/>
                    </a:moveTo>
                    <a:lnTo>
                      <a:pt x="235845" y="1097767"/>
                    </a:lnTo>
                    <a:lnTo>
                      <a:pt x="236326" y="1100489"/>
                    </a:lnTo>
                    <a:cubicBezTo>
                      <a:pt x="245155" y="1135094"/>
                      <a:pt x="256708" y="1169472"/>
                      <a:pt x="271092" y="1203358"/>
                    </a:cubicBezTo>
                    <a:lnTo>
                      <a:pt x="322521" y="1302127"/>
                    </a:lnTo>
                    <a:lnTo>
                      <a:pt x="304292" y="1330184"/>
                    </a:lnTo>
                    <a:cubicBezTo>
                      <a:pt x="291572" y="1343323"/>
                      <a:pt x="276066" y="1354184"/>
                      <a:pt x="258173" y="1361779"/>
                    </a:cubicBezTo>
                    <a:cubicBezTo>
                      <a:pt x="186603" y="1392159"/>
                      <a:pt x="103957" y="1358768"/>
                      <a:pt x="73577" y="1287198"/>
                    </a:cubicBezTo>
                    <a:cubicBezTo>
                      <a:pt x="43198" y="1215628"/>
                      <a:pt x="76589" y="1132982"/>
                      <a:pt x="148159" y="1102602"/>
                    </a:cubicBezTo>
                    <a:cubicBezTo>
                      <a:pt x="166052" y="1095007"/>
                      <a:pt x="184636" y="1091398"/>
                      <a:pt x="202924" y="1091374"/>
                    </a:cubicBezTo>
                    <a:close/>
                    <a:moveTo>
                      <a:pt x="1650968" y="1078737"/>
                    </a:moveTo>
                    <a:cubicBezTo>
                      <a:pt x="1669253" y="1078441"/>
                      <a:pt x="1687898" y="1081725"/>
                      <a:pt x="1705920" y="1089007"/>
                    </a:cubicBezTo>
                    <a:cubicBezTo>
                      <a:pt x="1778010" y="1118133"/>
                      <a:pt x="1812838" y="1200183"/>
                      <a:pt x="1783712" y="1272273"/>
                    </a:cubicBezTo>
                    <a:cubicBezTo>
                      <a:pt x="1754586" y="1344362"/>
                      <a:pt x="1672535" y="1379191"/>
                      <a:pt x="1600446" y="1350065"/>
                    </a:cubicBezTo>
                    <a:cubicBezTo>
                      <a:pt x="1582424" y="1342783"/>
                      <a:pt x="1566730" y="1332194"/>
                      <a:pt x="1553782" y="1319279"/>
                    </a:cubicBezTo>
                    <a:lnTo>
                      <a:pt x="1533874" y="1289777"/>
                    </a:lnTo>
                    <a:lnTo>
                      <a:pt x="1584773" y="1191894"/>
                    </a:lnTo>
                    <a:lnTo>
                      <a:pt x="1616690" y="1084317"/>
                    </a:lnTo>
                    <a:close/>
                    <a:moveTo>
                      <a:pt x="1710327" y="784773"/>
                    </a:moveTo>
                    <a:cubicBezTo>
                      <a:pt x="1788078" y="784773"/>
                      <a:pt x="1851107" y="847802"/>
                      <a:pt x="1851107" y="925553"/>
                    </a:cubicBezTo>
                    <a:cubicBezTo>
                      <a:pt x="1851107" y="1003304"/>
                      <a:pt x="1788078" y="1066333"/>
                      <a:pt x="1710327" y="1066333"/>
                    </a:cubicBezTo>
                    <a:cubicBezTo>
                      <a:pt x="1690889" y="1066333"/>
                      <a:pt x="1672372" y="1062393"/>
                      <a:pt x="1655529" y="1055270"/>
                    </a:cubicBezTo>
                    <a:lnTo>
                      <a:pt x="1626635" y="1035789"/>
                    </a:lnTo>
                    <a:lnTo>
                      <a:pt x="1635926" y="958882"/>
                    </a:lnTo>
                    <a:cubicBezTo>
                      <a:pt x="1637567" y="924419"/>
                      <a:pt x="1636698" y="889656"/>
                      <a:pt x="1633211" y="854857"/>
                    </a:cubicBezTo>
                    <a:lnTo>
                      <a:pt x="1626267" y="815565"/>
                    </a:lnTo>
                    <a:lnTo>
                      <a:pt x="1655529" y="795836"/>
                    </a:lnTo>
                    <a:cubicBezTo>
                      <a:pt x="1672372" y="788712"/>
                      <a:pt x="1690889" y="784773"/>
                      <a:pt x="1710327" y="784773"/>
                    </a:cubicBezTo>
                    <a:close/>
                    <a:moveTo>
                      <a:pt x="140780" y="784773"/>
                    </a:moveTo>
                    <a:cubicBezTo>
                      <a:pt x="160218" y="784773"/>
                      <a:pt x="178735" y="788712"/>
                      <a:pt x="195578" y="795836"/>
                    </a:cubicBezTo>
                    <a:lnTo>
                      <a:pt x="224481" y="815323"/>
                    </a:lnTo>
                    <a:lnTo>
                      <a:pt x="215190" y="892225"/>
                    </a:lnTo>
                    <a:cubicBezTo>
                      <a:pt x="213549" y="926689"/>
                      <a:pt x="214418" y="961452"/>
                      <a:pt x="217905" y="996250"/>
                    </a:cubicBezTo>
                    <a:lnTo>
                      <a:pt x="224848" y="1035536"/>
                    </a:lnTo>
                    <a:lnTo>
                      <a:pt x="195578" y="1055270"/>
                    </a:lnTo>
                    <a:cubicBezTo>
                      <a:pt x="178735" y="1062393"/>
                      <a:pt x="160218" y="1066333"/>
                      <a:pt x="140780" y="1066333"/>
                    </a:cubicBezTo>
                    <a:cubicBezTo>
                      <a:pt x="63029" y="1066333"/>
                      <a:pt x="0" y="1003304"/>
                      <a:pt x="0" y="925553"/>
                    </a:cubicBezTo>
                    <a:cubicBezTo>
                      <a:pt x="0" y="847802"/>
                      <a:pt x="63029" y="784773"/>
                      <a:pt x="140780" y="784773"/>
                    </a:cubicBezTo>
                    <a:close/>
                    <a:moveTo>
                      <a:pt x="195711" y="490773"/>
                    </a:moveTo>
                    <a:cubicBezTo>
                      <a:pt x="213996" y="490477"/>
                      <a:pt x="232641" y="493761"/>
                      <a:pt x="250663" y="501043"/>
                    </a:cubicBezTo>
                    <a:cubicBezTo>
                      <a:pt x="268686" y="508324"/>
                      <a:pt x="284379" y="518914"/>
                      <a:pt x="297327" y="531828"/>
                    </a:cubicBezTo>
                    <a:lnTo>
                      <a:pt x="317239" y="561337"/>
                    </a:lnTo>
                    <a:lnTo>
                      <a:pt x="266343" y="659213"/>
                    </a:lnTo>
                    <a:lnTo>
                      <a:pt x="234964" y="764976"/>
                    </a:lnTo>
                    <a:lnTo>
                      <a:pt x="200141" y="772371"/>
                    </a:lnTo>
                    <a:cubicBezTo>
                      <a:pt x="181856" y="772667"/>
                      <a:pt x="163211" y="769382"/>
                      <a:pt x="145189" y="762101"/>
                    </a:cubicBezTo>
                    <a:cubicBezTo>
                      <a:pt x="73099" y="732975"/>
                      <a:pt x="38271" y="650924"/>
                      <a:pt x="67397" y="578835"/>
                    </a:cubicBezTo>
                    <a:cubicBezTo>
                      <a:pt x="89242" y="524768"/>
                      <a:pt x="140856" y="491660"/>
                      <a:pt x="195711" y="490773"/>
                    </a:cubicBezTo>
                    <a:close/>
                    <a:moveTo>
                      <a:pt x="1647700" y="478102"/>
                    </a:moveTo>
                    <a:cubicBezTo>
                      <a:pt x="1702561" y="478032"/>
                      <a:pt x="1754746" y="510234"/>
                      <a:pt x="1777531" y="563912"/>
                    </a:cubicBezTo>
                    <a:cubicBezTo>
                      <a:pt x="1807910" y="635482"/>
                      <a:pt x="1774519" y="718128"/>
                      <a:pt x="1702949" y="748507"/>
                    </a:cubicBezTo>
                    <a:cubicBezTo>
                      <a:pt x="1685057" y="756102"/>
                      <a:pt x="1666472" y="759712"/>
                      <a:pt x="1648184" y="759735"/>
                    </a:cubicBezTo>
                    <a:lnTo>
                      <a:pt x="1615272" y="753344"/>
                    </a:lnTo>
                    <a:lnTo>
                      <a:pt x="1614790" y="750619"/>
                    </a:lnTo>
                    <a:cubicBezTo>
                      <a:pt x="1605961" y="716013"/>
                      <a:pt x="1594408" y="681635"/>
                      <a:pt x="1580024" y="647749"/>
                    </a:cubicBezTo>
                    <a:cubicBezTo>
                      <a:pt x="1565640" y="613863"/>
                      <a:pt x="1548937" y="581672"/>
                      <a:pt x="1530176" y="551281"/>
                    </a:cubicBezTo>
                    <a:lnTo>
                      <a:pt x="1528550" y="549041"/>
                    </a:lnTo>
                    <a:lnTo>
                      <a:pt x="1546816" y="520925"/>
                    </a:lnTo>
                    <a:cubicBezTo>
                      <a:pt x="1559536" y="507787"/>
                      <a:pt x="1575043" y="496925"/>
                      <a:pt x="1592935" y="489330"/>
                    </a:cubicBezTo>
                    <a:cubicBezTo>
                      <a:pt x="1610828" y="481735"/>
                      <a:pt x="1629412" y="478126"/>
                      <a:pt x="1647700" y="478102"/>
                    </a:cubicBezTo>
                    <a:close/>
                    <a:moveTo>
                      <a:pt x="1480475" y="229857"/>
                    </a:moveTo>
                    <a:cubicBezTo>
                      <a:pt x="1516503" y="229857"/>
                      <a:pt x="1552532" y="243601"/>
                      <a:pt x="1580021" y="271090"/>
                    </a:cubicBezTo>
                    <a:cubicBezTo>
                      <a:pt x="1635000" y="326069"/>
                      <a:pt x="1635000" y="415205"/>
                      <a:pt x="1580021" y="470183"/>
                    </a:cubicBezTo>
                    <a:cubicBezTo>
                      <a:pt x="1566276" y="483928"/>
                      <a:pt x="1550397" y="494236"/>
                      <a:pt x="1533450" y="501109"/>
                    </a:cubicBezTo>
                    <a:lnTo>
                      <a:pt x="1498667" y="507877"/>
                    </a:lnTo>
                    <a:lnTo>
                      <a:pt x="1467990" y="465620"/>
                    </a:lnTo>
                    <a:cubicBezTo>
                      <a:pt x="1445380" y="438939"/>
                      <a:pt x="1420978" y="414165"/>
                      <a:pt x="1395047" y="391405"/>
                    </a:cubicBezTo>
                    <a:lnTo>
                      <a:pt x="1343275" y="352236"/>
                    </a:lnTo>
                    <a:lnTo>
                      <a:pt x="1350003" y="317661"/>
                    </a:lnTo>
                    <a:cubicBezTo>
                      <a:pt x="1356876" y="300714"/>
                      <a:pt x="1367184" y="284835"/>
                      <a:pt x="1380929" y="271090"/>
                    </a:cubicBezTo>
                    <a:cubicBezTo>
                      <a:pt x="1408418" y="243601"/>
                      <a:pt x="1444446" y="229857"/>
                      <a:pt x="1480475" y="229857"/>
                    </a:cubicBezTo>
                    <a:close/>
                    <a:moveTo>
                      <a:pt x="370635" y="229854"/>
                    </a:moveTo>
                    <a:cubicBezTo>
                      <a:pt x="406664" y="229854"/>
                      <a:pt x="442692" y="243598"/>
                      <a:pt x="470181" y="271087"/>
                    </a:cubicBezTo>
                    <a:cubicBezTo>
                      <a:pt x="483926" y="284832"/>
                      <a:pt x="494234" y="300711"/>
                      <a:pt x="501107" y="317658"/>
                    </a:cubicBezTo>
                    <a:lnTo>
                      <a:pt x="507877" y="352448"/>
                    </a:lnTo>
                    <a:lnTo>
                      <a:pt x="465625" y="383121"/>
                    </a:lnTo>
                    <a:cubicBezTo>
                      <a:pt x="438944" y="405730"/>
                      <a:pt x="414170" y="430133"/>
                      <a:pt x="391410" y="456064"/>
                    </a:cubicBezTo>
                    <a:lnTo>
                      <a:pt x="352241" y="507835"/>
                    </a:lnTo>
                    <a:lnTo>
                      <a:pt x="317660" y="501106"/>
                    </a:lnTo>
                    <a:cubicBezTo>
                      <a:pt x="300713" y="494233"/>
                      <a:pt x="284834" y="483925"/>
                      <a:pt x="271089" y="470180"/>
                    </a:cubicBezTo>
                    <a:cubicBezTo>
                      <a:pt x="216110" y="415202"/>
                      <a:pt x="216110" y="326066"/>
                      <a:pt x="271089" y="271087"/>
                    </a:cubicBezTo>
                    <a:cubicBezTo>
                      <a:pt x="298578" y="243598"/>
                      <a:pt x="334607" y="229854"/>
                      <a:pt x="370635" y="229854"/>
                    </a:cubicBezTo>
                    <a:close/>
                    <a:moveTo>
                      <a:pt x="1036275" y="223752"/>
                    </a:moveTo>
                    <a:lnTo>
                      <a:pt x="1086079" y="234712"/>
                    </a:lnTo>
                    <a:lnTo>
                      <a:pt x="1089948" y="252931"/>
                    </a:lnTo>
                    <a:cubicBezTo>
                      <a:pt x="1104025" y="286096"/>
                      <a:pt x="1130755" y="313890"/>
                      <a:pt x="1166800" y="328453"/>
                    </a:cubicBezTo>
                    <a:cubicBezTo>
                      <a:pt x="1202844" y="343016"/>
                      <a:pt x="1241379" y="341590"/>
                      <a:pt x="1274544" y="327513"/>
                    </a:cubicBezTo>
                    <a:lnTo>
                      <a:pt x="1290355" y="316844"/>
                    </a:lnTo>
                    <a:lnTo>
                      <a:pt x="1312928" y="329275"/>
                    </a:lnTo>
                    <a:lnTo>
                      <a:pt x="1343275" y="352236"/>
                    </a:lnTo>
                    <a:lnTo>
                      <a:pt x="1339695" y="370637"/>
                    </a:lnTo>
                    <a:cubicBezTo>
                      <a:pt x="1339695" y="406665"/>
                      <a:pt x="1353439" y="442694"/>
                      <a:pt x="1380929" y="470183"/>
                    </a:cubicBezTo>
                    <a:cubicBezTo>
                      <a:pt x="1408418" y="497673"/>
                      <a:pt x="1444446" y="511417"/>
                      <a:pt x="1480475" y="511417"/>
                    </a:cubicBezTo>
                    <a:lnTo>
                      <a:pt x="1498667" y="507877"/>
                    </a:lnTo>
                    <a:lnTo>
                      <a:pt x="1528550" y="549041"/>
                    </a:lnTo>
                    <a:lnTo>
                      <a:pt x="1517413" y="566182"/>
                    </a:lnTo>
                    <a:cubicBezTo>
                      <a:pt x="1503916" y="599587"/>
                      <a:pt x="1503164" y="638141"/>
                      <a:pt x="1518353" y="673926"/>
                    </a:cubicBezTo>
                    <a:cubicBezTo>
                      <a:pt x="1533543" y="709711"/>
                      <a:pt x="1561800" y="735951"/>
                      <a:pt x="1595205" y="749448"/>
                    </a:cubicBezTo>
                    <a:lnTo>
                      <a:pt x="1615272" y="753344"/>
                    </a:lnTo>
                    <a:lnTo>
                      <a:pt x="1626267" y="815565"/>
                    </a:lnTo>
                    <a:lnTo>
                      <a:pt x="1610780" y="826006"/>
                    </a:lnTo>
                    <a:cubicBezTo>
                      <a:pt x="1585304" y="851482"/>
                      <a:pt x="1569547" y="886677"/>
                      <a:pt x="1569547" y="925553"/>
                    </a:cubicBezTo>
                    <a:cubicBezTo>
                      <a:pt x="1569547" y="964428"/>
                      <a:pt x="1585304" y="999623"/>
                      <a:pt x="1610780" y="1025099"/>
                    </a:cubicBezTo>
                    <a:lnTo>
                      <a:pt x="1626635" y="1035789"/>
                    </a:lnTo>
                    <a:lnTo>
                      <a:pt x="1623575" y="1061113"/>
                    </a:lnTo>
                    <a:lnTo>
                      <a:pt x="1616690" y="1084317"/>
                    </a:lnTo>
                    <a:lnTo>
                      <a:pt x="1610849" y="1085267"/>
                    </a:lnTo>
                    <a:cubicBezTo>
                      <a:pt x="1572167" y="1097488"/>
                      <a:pt x="1539038" y="1126248"/>
                      <a:pt x="1522654" y="1166799"/>
                    </a:cubicBezTo>
                    <a:cubicBezTo>
                      <a:pt x="1508091" y="1202843"/>
                      <a:pt x="1509517" y="1241378"/>
                      <a:pt x="1523594" y="1274543"/>
                    </a:cubicBezTo>
                    <a:lnTo>
                      <a:pt x="1533874" y="1289777"/>
                    </a:lnTo>
                    <a:lnTo>
                      <a:pt x="1521836" y="1312925"/>
                    </a:lnTo>
                    <a:lnTo>
                      <a:pt x="1498875" y="1343272"/>
                    </a:lnTo>
                    <a:lnTo>
                      <a:pt x="1480473" y="1339691"/>
                    </a:lnTo>
                    <a:cubicBezTo>
                      <a:pt x="1444444" y="1339691"/>
                      <a:pt x="1408416" y="1353436"/>
                      <a:pt x="1380927" y="1380925"/>
                    </a:cubicBezTo>
                    <a:cubicBezTo>
                      <a:pt x="1353437" y="1408415"/>
                      <a:pt x="1339693" y="1444443"/>
                      <a:pt x="1339693" y="1480472"/>
                    </a:cubicBezTo>
                    <a:lnTo>
                      <a:pt x="1343233" y="1498665"/>
                    </a:lnTo>
                    <a:lnTo>
                      <a:pt x="1302069" y="1528548"/>
                    </a:lnTo>
                    <a:lnTo>
                      <a:pt x="1284927" y="1517412"/>
                    </a:lnTo>
                    <a:cubicBezTo>
                      <a:pt x="1251522" y="1503915"/>
                      <a:pt x="1212968" y="1503162"/>
                      <a:pt x="1177183" y="1518352"/>
                    </a:cubicBezTo>
                    <a:cubicBezTo>
                      <a:pt x="1141398" y="1533542"/>
                      <a:pt x="1115158" y="1561798"/>
                      <a:pt x="1101661" y="1595204"/>
                    </a:cubicBezTo>
                    <a:lnTo>
                      <a:pt x="1098276" y="1612639"/>
                    </a:lnTo>
                    <a:lnTo>
                      <a:pt x="1065821" y="1622712"/>
                    </a:lnTo>
                    <a:lnTo>
                      <a:pt x="1035223" y="1625796"/>
                    </a:lnTo>
                    <a:lnTo>
                      <a:pt x="1025100" y="1610781"/>
                    </a:lnTo>
                    <a:cubicBezTo>
                      <a:pt x="999624" y="1585305"/>
                      <a:pt x="964429" y="1569547"/>
                      <a:pt x="925553" y="1569547"/>
                    </a:cubicBezTo>
                    <a:cubicBezTo>
                      <a:pt x="886678" y="1569547"/>
                      <a:pt x="851483" y="1585305"/>
                      <a:pt x="826006" y="1610781"/>
                    </a:cubicBezTo>
                    <a:lnTo>
                      <a:pt x="815715" y="1626044"/>
                    </a:lnTo>
                    <a:lnTo>
                      <a:pt x="790000" y="1623571"/>
                    </a:lnTo>
                    <a:lnTo>
                      <a:pt x="765197" y="1617169"/>
                    </a:lnTo>
                    <a:lnTo>
                      <a:pt x="761164" y="1598176"/>
                    </a:lnTo>
                    <a:cubicBezTo>
                      <a:pt x="747087" y="1565011"/>
                      <a:pt x="720357" y="1537217"/>
                      <a:pt x="684312" y="1522654"/>
                    </a:cubicBezTo>
                    <a:cubicBezTo>
                      <a:pt x="648268" y="1508091"/>
                      <a:pt x="609733" y="1509516"/>
                      <a:pt x="576568" y="1523594"/>
                    </a:cubicBezTo>
                    <a:lnTo>
                      <a:pt x="559897" y="1534843"/>
                    </a:lnTo>
                    <a:lnTo>
                      <a:pt x="552655" y="1530967"/>
                    </a:lnTo>
                    <a:lnTo>
                      <a:pt x="507678" y="1499690"/>
                    </a:lnTo>
                    <a:lnTo>
                      <a:pt x="511417" y="1480475"/>
                    </a:lnTo>
                    <a:cubicBezTo>
                      <a:pt x="511417" y="1444446"/>
                      <a:pt x="497673" y="1408417"/>
                      <a:pt x="470183" y="1380928"/>
                    </a:cubicBezTo>
                    <a:cubicBezTo>
                      <a:pt x="442694" y="1353439"/>
                      <a:pt x="406666" y="1339694"/>
                      <a:pt x="370637" y="1339694"/>
                    </a:cubicBezTo>
                    <a:lnTo>
                      <a:pt x="354706" y="1342794"/>
                    </a:lnTo>
                    <a:lnTo>
                      <a:pt x="323296" y="1303615"/>
                    </a:lnTo>
                    <a:lnTo>
                      <a:pt x="322521" y="1302127"/>
                    </a:lnTo>
                    <a:lnTo>
                      <a:pt x="333695" y="1284928"/>
                    </a:lnTo>
                    <a:cubicBezTo>
                      <a:pt x="347192" y="1251523"/>
                      <a:pt x="347945" y="1212969"/>
                      <a:pt x="332755" y="1177184"/>
                    </a:cubicBezTo>
                    <a:cubicBezTo>
                      <a:pt x="317565" y="1141399"/>
                      <a:pt x="289309" y="1115158"/>
                      <a:pt x="255903" y="1101662"/>
                    </a:cubicBezTo>
                    <a:lnTo>
                      <a:pt x="235845" y="1097767"/>
                    </a:lnTo>
                    <a:lnTo>
                      <a:pt x="224848" y="1035536"/>
                    </a:lnTo>
                    <a:lnTo>
                      <a:pt x="240327" y="1025099"/>
                    </a:lnTo>
                    <a:cubicBezTo>
                      <a:pt x="265803" y="999623"/>
                      <a:pt x="281560" y="964428"/>
                      <a:pt x="281560" y="925553"/>
                    </a:cubicBezTo>
                    <a:cubicBezTo>
                      <a:pt x="281560" y="886677"/>
                      <a:pt x="265803" y="851482"/>
                      <a:pt x="240327" y="826006"/>
                    </a:cubicBezTo>
                    <a:lnTo>
                      <a:pt x="224481" y="815323"/>
                    </a:lnTo>
                    <a:lnTo>
                      <a:pt x="227541" y="789995"/>
                    </a:lnTo>
                    <a:lnTo>
                      <a:pt x="234964" y="764976"/>
                    </a:lnTo>
                    <a:lnTo>
                      <a:pt x="252933" y="761161"/>
                    </a:lnTo>
                    <a:cubicBezTo>
                      <a:pt x="286098" y="747083"/>
                      <a:pt x="313892" y="720354"/>
                      <a:pt x="328455" y="684309"/>
                    </a:cubicBezTo>
                    <a:cubicBezTo>
                      <a:pt x="343018" y="648264"/>
                      <a:pt x="341593" y="609729"/>
                      <a:pt x="327515" y="576564"/>
                    </a:cubicBezTo>
                    <a:lnTo>
                      <a:pt x="317239" y="561337"/>
                    </a:lnTo>
                    <a:lnTo>
                      <a:pt x="329280" y="538183"/>
                    </a:lnTo>
                    <a:lnTo>
                      <a:pt x="352241" y="507835"/>
                    </a:lnTo>
                    <a:lnTo>
                      <a:pt x="370635" y="511414"/>
                    </a:lnTo>
                    <a:cubicBezTo>
                      <a:pt x="406664" y="511414"/>
                      <a:pt x="442692" y="497670"/>
                      <a:pt x="470181" y="470180"/>
                    </a:cubicBezTo>
                    <a:cubicBezTo>
                      <a:pt x="497671" y="442691"/>
                      <a:pt x="511415" y="406662"/>
                      <a:pt x="511415" y="370634"/>
                    </a:cubicBezTo>
                    <a:lnTo>
                      <a:pt x="507877" y="352448"/>
                    </a:lnTo>
                    <a:lnTo>
                      <a:pt x="549046" y="322561"/>
                    </a:lnTo>
                    <a:lnTo>
                      <a:pt x="566182" y="333694"/>
                    </a:lnTo>
                    <a:cubicBezTo>
                      <a:pt x="599587" y="347191"/>
                      <a:pt x="638141" y="347943"/>
                      <a:pt x="673926" y="332754"/>
                    </a:cubicBezTo>
                    <a:cubicBezTo>
                      <a:pt x="709711" y="317564"/>
                      <a:pt x="735951" y="289307"/>
                      <a:pt x="749448" y="255902"/>
                    </a:cubicBezTo>
                    <a:lnTo>
                      <a:pt x="752832" y="238472"/>
                    </a:lnTo>
                    <a:lnTo>
                      <a:pt x="785295" y="228396"/>
                    </a:lnTo>
                    <a:lnTo>
                      <a:pt x="815884" y="225313"/>
                    </a:lnTo>
                    <a:lnTo>
                      <a:pt x="826006" y="240327"/>
                    </a:lnTo>
                    <a:cubicBezTo>
                      <a:pt x="851483" y="265803"/>
                      <a:pt x="886678" y="281560"/>
                      <a:pt x="925553" y="281560"/>
                    </a:cubicBezTo>
                    <a:cubicBezTo>
                      <a:pt x="964429" y="281560"/>
                      <a:pt x="999624" y="265803"/>
                      <a:pt x="1025100" y="240327"/>
                    </a:cubicBezTo>
                    <a:close/>
                    <a:moveTo>
                      <a:pt x="618677" y="62349"/>
                    </a:moveTo>
                    <a:cubicBezTo>
                      <a:pt x="673538" y="62278"/>
                      <a:pt x="725723" y="94480"/>
                      <a:pt x="748508" y="148158"/>
                    </a:cubicBezTo>
                    <a:cubicBezTo>
                      <a:pt x="756103" y="166050"/>
                      <a:pt x="759712" y="184635"/>
                      <a:pt x="759735" y="202922"/>
                    </a:cubicBezTo>
                    <a:lnTo>
                      <a:pt x="752832" y="238472"/>
                    </a:lnTo>
                    <a:lnTo>
                      <a:pt x="647753" y="271087"/>
                    </a:lnTo>
                    <a:cubicBezTo>
                      <a:pt x="613867" y="285471"/>
                      <a:pt x="581676" y="302175"/>
                      <a:pt x="551285" y="320935"/>
                    </a:cubicBezTo>
                    <a:lnTo>
                      <a:pt x="549046" y="322561"/>
                    </a:lnTo>
                    <a:lnTo>
                      <a:pt x="520925" y="304291"/>
                    </a:lnTo>
                    <a:cubicBezTo>
                      <a:pt x="507787" y="291571"/>
                      <a:pt x="496925" y="276065"/>
                      <a:pt x="489330" y="258172"/>
                    </a:cubicBezTo>
                    <a:cubicBezTo>
                      <a:pt x="458951" y="186602"/>
                      <a:pt x="492342" y="103956"/>
                      <a:pt x="563912" y="73576"/>
                    </a:cubicBezTo>
                    <a:cubicBezTo>
                      <a:pt x="581805" y="65981"/>
                      <a:pt x="600389" y="62372"/>
                      <a:pt x="618677" y="62349"/>
                    </a:cubicBezTo>
                    <a:close/>
                    <a:moveTo>
                      <a:pt x="1217322" y="57125"/>
                    </a:moveTo>
                    <a:cubicBezTo>
                      <a:pt x="1235607" y="56829"/>
                      <a:pt x="1254252" y="60113"/>
                      <a:pt x="1272274" y="67395"/>
                    </a:cubicBezTo>
                    <a:cubicBezTo>
                      <a:pt x="1344364" y="96521"/>
                      <a:pt x="1379192" y="178572"/>
                      <a:pt x="1350066" y="250661"/>
                    </a:cubicBezTo>
                    <a:cubicBezTo>
                      <a:pt x="1342785" y="268683"/>
                      <a:pt x="1332195" y="284377"/>
                      <a:pt x="1319281" y="297324"/>
                    </a:cubicBezTo>
                    <a:lnTo>
                      <a:pt x="1290355" y="316844"/>
                    </a:lnTo>
                    <a:lnTo>
                      <a:pt x="1223216" y="279869"/>
                    </a:lnTo>
                    <a:cubicBezTo>
                      <a:pt x="1192222" y="265592"/>
                      <a:pt x="1160226" y="253542"/>
                      <a:pt x="1127491" y="243826"/>
                    </a:cubicBezTo>
                    <a:lnTo>
                      <a:pt x="1086079" y="234712"/>
                    </a:lnTo>
                    <a:lnTo>
                      <a:pt x="1078738" y="200139"/>
                    </a:lnTo>
                    <a:cubicBezTo>
                      <a:pt x="1078442" y="181854"/>
                      <a:pt x="1081727" y="163209"/>
                      <a:pt x="1089008" y="145187"/>
                    </a:cubicBezTo>
                    <a:cubicBezTo>
                      <a:pt x="1110853" y="91120"/>
                      <a:pt x="1162467" y="58012"/>
                      <a:pt x="1217322" y="57125"/>
                    </a:cubicBezTo>
                    <a:close/>
                    <a:moveTo>
                      <a:pt x="925553" y="0"/>
                    </a:moveTo>
                    <a:cubicBezTo>
                      <a:pt x="1003304" y="0"/>
                      <a:pt x="1066333" y="63029"/>
                      <a:pt x="1066333" y="140780"/>
                    </a:cubicBezTo>
                    <a:cubicBezTo>
                      <a:pt x="1066333" y="160218"/>
                      <a:pt x="1062394" y="178735"/>
                      <a:pt x="1055270" y="195578"/>
                    </a:cubicBezTo>
                    <a:lnTo>
                      <a:pt x="1036275" y="223752"/>
                    </a:lnTo>
                    <a:lnTo>
                      <a:pt x="1027336" y="221785"/>
                    </a:lnTo>
                    <a:cubicBezTo>
                      <a:pt x="993389" y="216842"/>
                      <a:pt x="958966" y="214340"/>
                      <a:pt x="924332" y="214384"/>
                    </a:cubicBezTo>
                    <a:lnTo>
                      <a:pt x="815884" y="225313"/>
                    </a:lnTo>
                    <a:lnTo>
                      <a:pt x="795836" y="195578"/>
                    </a:lnTo>
                    <a:cubicBezTo>
                      <a:pt x="788712" y="178735"/>
                      <a:pt x="784773" y="160218"/>
                      <a:pt x="784773" y="140780"/>
                    </a:cubicBezTo>
                    <a:cubicBezTo>
                      <a:pt x="784773" y="63029"/>
                      <a:pt x="847802" y="0"/>
                      <a:pt x="925553" y="0"/>
                    </a:cubicBezTo>
                    <a:close/>
                  </a:path>
                </a:pathLst>
              </a:custGeom>
              <a:gradFill>
                <a:gsLst>
                  <a:gs pos="80000">
                    <a:schemeClr val="tx1"/>
                  </a:gs>
                  <a:gs pos="41000">
                    <a:schemeClr val="bg1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b="1"/>
              </a:p>
            </p:txBody>
          </p:sp>
          <p:grpSp>
            <p:nvGrpSpPr>
              <p:cNvPr id="660" name="Group 659">
                <a:extLst>
                  <a:ext uri="{FF2B5EF4-FFF2-40B4-BE49-F238E27FC236}">
                    <a16:creationId xmlns:a16="http://schemas.microsoft.com/office/drawing/2014/main" id="{538B039C-E708-4DC8-A34C-42EDBA38D1BD}"/>
                  </a:ext>
                </a:extLst>
              </p:cNvPr>
              <p:cNvGrpSpPr/>
              <p:nvPr/>
            </p:nvGrpSpPr>
            <p:grpSpPr>
              <a:xfrm rot="1970816">
                <a:off x="2327719" y="4110771"/>
                <a:ext cx="142243" cy="272637"/>
                <a:chOff x="7248512" y="2166931"/>
                <a:chExt cx="839787" cy="1609722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661" name="Freeform 7">
                  <a:extLst>
                    <a:ext uri="{FF2B5EF4-FFF2-40B4-BE49-F238E27FC236}">
                      <a16:creationId xmlns:a16="http://schemas.microsoft.com/office/drawing/2014/main" id="{9B71AA52-A0E3-4E99-96FB-B441658F47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2" name="Freeform 8">
                  <a:extLst>
                    <a:ext uri="{FF2B5EF4-FFF2-40B4-BE49-F238E27FC236}">
                      <a16:creationId xmlns:a16="http://schemas.microsoft.com/office/drawing/2014/main" id="{178B5421-ECDA-48D1-B440-42EC3CCD07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784466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5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5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3" name="Freeform 9">
                  <a:extLst>
                    <a:ext uri="{FF2B5EF4-FFF2-40B4-BE49-F238E27FC236}">
                      <a16:creationId xmlns:a16="http://schemas.microsoft.com/office/drawing/2014/main" id="{16D3F962-38B6-42E0-85CB-296D65865B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784465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6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6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4" name="Freeform 10">
                  <a:extLst>
                    <a:ext uri="{FF2B5EF4-FFF2-40B4-BE49-F238E27FC236}">
                      <a16:creationId xmlns:a16="http://schemas.microsoft.com/office/drawing/2014/main" id="{FBA01E9E-A370-4A37-B7F0-00DF3DD8E7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578091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5" name="Freeform 11">
                  <a:extLst>
                    <a:ext uri="{FF2B5EF4-FFF2-40B4-BE49-F238E27FC236}">
                      <a16:creationId xmlns:a16="http://schemas.microsoft.com/office/drawing/2014/main" id="{24ED248A-F7EE-4379-A29B-7849FBB218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578090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5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6" name="Freeform 12">
                  <a:extLst>
                    <a:ext uri="{FF2B5EF4-FFF2-40B4-BE49-F238E27FC236}">
                      <a16:creationId xmlns:a16="http://schemas.microsoft.com/office/drawing/2014/main" id="{695D33D0-D995-4692-A11C-CF1432FDF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6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7" name="Freeform 13">
                  <a:extLst>
                    <a:ext uri="{FF2B5EF4-FFF2-40B4-BE49-F238E27FC236}">
                      <a16:creationId xmlns:a16="http://schemas.microsoft.com/office/drawing/2014/main" id="{3250A2B7-84E8-4997-8DC9-53E562229C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578091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8" name="Freeform 14">
                  <a:extLst>
                    <a:ext uri="{FF2B5EF4-FFF2-40B4-BE49-F238E27FC236}">
                      <a16:creationId xmlns:a16="http://schemas.microsoft.com/office/drawing/2014/main" id="{4E437F8C-982B-483F-883A-CC01747AF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578090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9" name="Freeform 15">
                  <a:extLst>
                    <a:ext uri="{FF2B5EF4-FFF2-40B4-BE49-F238E27FC236}">
                      <a16:creationId xmlns:a16="http://schemas.microsoft.com/office/drawing/2014/main" id="{E3115792-58EA-44F4-92F9-982699E1B3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0" name="Freeform 16">
                  <a:extLst>
                    <a:ext uri="{FF2B5EF4-FFF2-40B4-BE49-F238E27FC236}">
                      <a16:creationId xmlns:a16="http://schemas.microsoft.com/office/drawing/2014/main" id="{CC27F096-2552-437C-8950-26D1E730AA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37171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1" name="Freeform 17">
                  <a:extLst>
                    <a:ext uri="{FF2B5EF4-FFF2-40B4-BE49-F238E27FC236}">
                      <a16:creationId xmlns:a16="http://schemas.microsoft.com/office/drawing/2014/main" id="{AFF92141-763E-4441-966D-1D957CFB35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8" y="2371717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6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6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2" name="Freeform 18">
                  <a:extLst>
                    <a:ext uri="{FF2B5EF4-FFF2-40B4-BE49-F238E27FC236}">
                      <a16:creationId xmlns:a16="http://schemas.microsoft.com/office/drawing/2014/main" id="{06697F48-DD28-4C50-9426-13DE3D5F86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4" y="2371716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3" name="Freeform 19">
                  <a:extLst>
                    <a:ext uri="{FF2B5EF4-FFF2-40B4-BE49-F238E27FC236}">
                      <a16:creationId xmlns:a16="http://schemas.microsoft.com/office/drawing/2014/main" id="{52E733B6-71A8-4460-A067-3BCA213136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4" y="2371716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5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5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4" name="Freeform 20">
                  <a:extLst>
                    <a:ext uri="{FF2B5EF4-FFF2-40B4-BE49-F238E27FC236}">
                      <a16:creationId xmlns:a16="http://schemas.microsoft.com/office/drawing/2014/main" id="{BD12B0BF-FE23-4FC2-B91C-54EE69F91A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6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5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5" name="Freeform 21">
                  <a:extLst>
                    <a:ext uri="{FF2B5EF4-FFF2-40B4-BE49-F238E27FC236}">
                      <a16:creationId xmlns:a16="http://schemas.microsoft.com/office/drawing/2014/main" id="{D1A5FAE3-6A39-4357-B58B-4943601FE4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4" y="2270117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4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6" name="Freeform 22">
                  <a:extLst>
                    <a:ext uri="{FF2B5EF4-FFF2-40B4-BE49-F238E27FC236}">
                      <a16:creationId xmlns:a16="http://schemas.microsoft.com/office/drawing/2014/main" id="{9F4E2DF9-7C27-4D5A-96F2-581FF23069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5" y="2270117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6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7" name="Freeform 23">
                  <a:extLst>
                    <a:ext uri="{FF2B5EF4-FFF2-40B4-BE49-F238E27FC236}">
                      <a16:creationId xmlns:a16="http://schemas.microsoft.com/office/drawing/2014/main" id="{14ACD5DD-7CBE-41C1-98D2-D3DCB76E84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9" y="2270117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8" name="Freeform 24">
                  <a:extLst>
                    <a:ext uri="{FF2B5EF4-FFF2-40B4-BE49-F238E27FC236}">
                      <a16:creationId xmlns:a16="http://schemas.microsoft.com/office/drawing/2014/main" id="{93D2DF4B-AF3F-4EAD-98C2-79F4E857DE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4" y="2220905"/>
                  <a:ext cx="92075" cy="74613"/>
                </a:xfrm>
                <a:custGeom>
                  <a:avLst/>
                  <a:gdLst>
                    <a:gd name="T0" fmla="*/ 0 w 47"/>
                    <a:gd name="T1" fmla="*/ 21 h 38"/>
                    <a:gd name="T2" fmla="*/ 28 w 47"/>
                    <a:gd name="T3" fmla="*/ 38 h 38"/>
                    <a:gd name="T4" fmla="*/ 47 w 47"/>
                    <a:gd name="T5" fmla="*/ 27 h 38"/>
                    <a:gd name="T6" fmla="*/ 0 w 47"/>
                    <a:gd name="T7" fmla="*/ 0 h 38"/>
                    <a:gd name="T8" fmla="*/ 0 w 47"/>
                    <a:gd name="T9" fmla="*/ 21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38">
                      <a:moveTo>
                        <a:pt x="0" y="21"/>
                      </a:moveTo>
                      <a:cubicBezTo>
                        <a:pt x="28" y="38"/>
                        <a:pt x="28" y="38"/>
                        <a:pt x="28" y="38"/>
                      </a:cubicBezTo>
                      <a:cubicBezTo>
                        <a:pt x="47" y="27"/>
                        <a:pt x="47" y="27"/>
                        <a:pt x="47" y="27"/>
                      </a:cubicBezTo>
                      <a:cubicBezTo>
                        <a:pt x="33" y="16"/>
                        <a:pt x="16" y="7"/>
                        <a:pt x="0" y="0"/>
                      </a:cubicBezTo>
                      <a:lnTo>
                        <a:pt x="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9" name="Freeform 25">
                  <a:extLst>
                    <a:ext uri="{FF2B5EF4-FFF2-40B4-BE49-F238E27FC236}">
                      <a16:creationId xmlns:a16="http://schemas.microsoft.com/office/drawing/2014/main" id="{2148E6CA-D9FE-4D93-9919-A85A0E3476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10479" y="2181218"/>
                  <a:ext cx="28576" cy="11112"/>
                </a:xfrm>
                <a:custGeom>
                  <a:avLst/>
                  <a:gdLst>
                    <a:gd name="T0" fmla="*/ 10 w 15"/>
                    <a:gd name="T1" fmla="*/ 6 h 6"/>
                    <a:gd name="T2" fmla="*/ 15 w 15"/>
                    <a:gd name="T3" fmla="*/ 3 h 6"/>
                    <a:gd name="T4" fmla="*/ 0 w 15"/>
                    <a:gd name="T5" fmla="*/ 0 h 6"/>
                    <a:gd name="T6" fmla="*/ 10 w 15"/>
                    <a:gd name="T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6">
                      <a:moveTo>
                        <a:pt x="10" y="6"/>
                      </a:moveTo>
                      <a:cubicBezTo>
                        <a:pt x="15" y="3"/>
                        <a:pt x="15" y="3"/>
                        <a:pt x="15" y="3"/>
                      </a:cubicBezTo>
                      <a:cubicBezTo>
                        <a:pt x="10" y="2"/>
                        <a:pt x="5" y="1"/>
                        <a:pt x="0" y="0"/>
                      </a:cubicBezTo>
                      <a:lnTo>
                        <a:pt x="10" y="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0" name="Freeform 26">
                  <a:extLst>
                    <a:ext uri="{FF2B5EF4-FFF2-40B4-BE49-F238E27FC236}">
                      <a16:creationId xmlns:a16="http://schemas.microsoft.com/office/drawing/2014/main" id="{C7A669B1-2582-49F6-B2FB-EDA0D8B8C1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91" y="2187567"/>
                  <a:ext cx="112713" cy="107950"/>
                </a:xfrm>
                <a:custGeom>
                  <a:avLst/>
                  <a:gdLst>
                    <a:gd name="T0" fmla="*/ 29 w 58"/>
                    <a:gd name="T1" fmla="*/ 55 h 55"/>
                    <a:gd name="T2" fmla="*/ 58 w 58"/>
                    <a:gd name="T3" fmla="*/ 38 h 55"/>
                    <a:gd name="T4" fmla="*/ 58 w 58"/>
                    <a:gd name="T5" fmla="*/ 16 h 55"/>
                    <a:gd name="T6" fmla="*/ 9 w 58"/>
                    <a:gd name="T7" fmla="*/ 0 h 55"/>
                    <a:gd name="T8" fmla="*/ 0 w 58"/>
                    <a:gd name="T9" fmla="*/ 5 h 55"/>
                    <a:gd name="T10" fmla="*/ 0 w 58"/>
                    <a:gd name="T11" fmla="*/ 38 h 55"/>
                    <a:gd name="T12" fmla="*/ 29 w 58"/>
                    <a:gd name="T13" fmla="*/ 55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55">
                      <a:moveTo>
                        <a:pt x="29" y="55"/>
                      </a:moveTo>
                      <a:cubicBezTo>
                        <a:pt x="58" y="38"/>
                        <a:pt x="58" y="38"/>
                        <a:pt x="58" y="3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42" y="9"/>
                        <a:pt x="25" y="4"/>
                        <a:pt x="9" y="0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38"/>
                        <a:pt x="0" y="38"/>
                        <a:pt x="0" y="38"/>
                      </a:cubicBezTo>
                      <a:lnTo>
                        <a:pt x="29" y="55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1" name="Freeform 27">
                  <a:extLst>
                    <a:ext uri="{FF2B5EF4-FFF2-40B4-BE49-F238E27FC236}">
                      <a16:creationId xmlns:a16="http://schemas.microsoft.com/office/drawing/2014/main" id="{B056D966-D2B5-4192-8926-DB118AED34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69192" y="2166931"/>
                  <a:ext cx="77788" cy="25399"/>
                </a:xfrm>
                <a:custGeom>
                  <a:avLst/>
                  <a:gdLst>
                    <a:gd name="T0" fmla="*/ 22 w 40"/>
                    <a:gd name="T1" fmla="*/ 13 h 13"/>
                    <a:gd name="T2" fmla="*/ 40 w 40"/>
                    <a:gd name="T3" fmla="*/ 2 h 13"/>
                    <a:gd name="T4" fmla="*/ 0 w 40"/>
                    <a:gd name="T5" fmla="*/ 0 h 13"/>
                    <a:gd name="T6" fmla="*/ 22 w 40"/>
                    <a:gd name="T7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13">
                      <a:moveTo>
                        <a:pt x="22" y="13"/>
                      </a:moveTo>
                      <a:cubicBezTo>
                        <a:pt x="40" y="2"/>
                        <a:pt x="40" y="2"/>
                        <a:pt x="40" y="2"/>
                      </a:cubicBezTo>
                      <a:cubicBezTo>
                        <a:pt x="26" y="1"/>
                        <a:pt x="12" y="0"/>
                        <a:pt x="0" y="0"/>
                      </a:cubicBezTo>
                      <a:lnTo>
                        <a:pt x="22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2" name="Freeform 28">
                  <a:extLst>
                    <a:ext uri="{FF2B5EF4-FFF2-40B4-BE49-F238E27FC236}">
                      <a16:creationId xmlns:a16="http://schemas.microsoft.com/office/drawing/2014/main" id="{9E4AB910-B523-4585-BA7F-9B705FBA15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9" y="2173279"/>
                  <a:ext cx="111125" cy="122238"/>
                </a:xfrm>
                <a:custGeom>
                  <a:avLst/>
                  <a:gdLst>
                    <a:gd name="T0" fmla="*/ 0 w 57"/>
                    <a:gd name="T1" fmla="*/ 13 h 63"/>
                    <a:gd name="T2" fmla="*/ 0 w 57"/>
                    <a:gd name="T3" fmla="*/ 46 h 63"/>
                    <a:gd name="T4" fmla="*/ 29 w 57"/>
                    <a:gd name="T5" fmla="*/ 63 h 63"/>
                    <a:gd name="T6" fmla="*/ 57 w 57"/>
                    <a:gd name="T7" fmla="*/ 46 h 63"/>
                    <a:gd name="T8" fmla="*/ 57 w 57"/>
                    <a:gd name="T9" fmla="*/ 13 h 63"/>
                    <a:gd name="T10" fmla="*/ 38 w 57"/>
                    <a:gd name="T11" fmla="*/ 2 h 63"/>
                    <a:gd name="T12" fmla="*/ 23 w 57"/>
                    <a:gd name="T13" fmla="*/ 0 h 63"/>
                    <a:gd name="T14" fmla="*/ 0 w 57"/>
                    <a:gd name="T15" fmla="*/ 1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3">
                      <a:moveTo>
                        <a:pt x="0" y="13"/>
                      </a:moveTo>
                      <a:cubicBezTo>
                        <a:pt x="0" y="46"/>
                        <a:pt x="0" y="46"/>
                        <a:pt x="0" y="46"/>
                      </a:cubicBezTo>
                      <a:cubicBezTo>
                        <a:pt x="29" y="63"/>
                        <a:pt x="29" y="63"/>
                        <a:pt x="29" y="63"/>
                      </a:cubicBezTo>
                      <a:cubicBezTo>
                        <a:pt x="57" y="46"/>
                        <a:pt x="57" y="46"/>
                        <a:pt x="57" y="46"/>
                      </a:cubicBezTo>
                      <a:cubicBezTo>
                        <a:pt x="57" y="13"/>
                        <a:pt x="57" y="13"/>
                        <a:pt x="57" y="13"/>
                      </a:cubicBezTo>
                      <a:cubicBezTo>
                        <a:pt x="38" y="2"/>
                        <a:pt x="38" y="2"/>
                        <a:pt x="38" y="2"/>
                      </a:cubicBezTo>
                      <a:cubicBezTo>
                        <a:pt x="33" y="1"/>
                        <a:pt x="28" y="1"/>
                        <a:pt x="23" y="0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3" name="Freeform 29">
                  <a:extLst>
                    <a:ext uri="{FF2B5EF4-FFF2-40B4-BE49-F238E27FC236}">
                      <a16:creationId xmlns:a16="http://schemas.microsoft.com/office/drawing/2014/main" id="{483D7DBE-8048-43BE-BCBE-EEF0C1E3F1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66004" y="2168517"/>
                  <a:ext cx="66675" cy="23813"/>
                </a:xfrm>
                <a:custGeom>
                  <a:avLst/>
                  <a:gdLst>
                    <a:gd name="T0" fmla="*/ 13 w 34"/>
                    <a:gd name="T1" fmla="*/ 12 h 12"/>
                    <a:gd name="T2" fmla="*/ 34 w 34"/>
                    <a:gd name="T3" fmla="*/ 0 h 12"/>
                    <a:gd name="T4" fmla="*/ 0 w 34"/>
                    <a:gd name="T5" fmla="*/ 4 h 12"/>
                    <a:gd name="T6" fmla="*/ 13 w 34"/>
                    <a:gd name="T7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4" h="12">
                      <a:moveTo>
                        <a:pt x="13" y="12"/>
                      </a:move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9" y="0"/>
                        <a:pt x="7" y="2"/>
                        <a:pt x="0" y="4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4" name="Freeform 30">
                  <a:extLst>
                    <a:ext uri="{FF2B5EF4-FFF2-40B4-BE49-F238E27FC236}">
                      <a16:creationId xmlns:a16="http://schemas.microsoft.com/office/drawing/2014/main" id="{E4BA6B46-8CC8-43DF-BD9B-E5174E88FF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53" y="2166931"/>
                  <a:ext cx="109538" cy="128588"/>
                </a:xfrm>
                <a:custGeom>
                  <a:avLst/>
                  <a:gdLst>
                    <a:gd name="T0" fmla="*/ 0 w 57"/>
                    <a:gd name="T1" fmla="*/ 16 h 66"/>
                    <a:gd name="T2" fmla="*/ 0 w 57"/>
                    <a:gd name="T3" fmla="*/ 49 h 66"/>
                    <a:gd name="T4" fmla="*/ 28 w 57"/>
                    <a:gd name="T5" fmla="*/ 66 h 66"/>
                    <a:gd name="T6" fmla="*/ 57 w 57"/>
                    <a:gd name="T7" fmla="*/ 49 h 66"/>
                    <a:gd name="T8" fmla="*/ 57 w 57"/>
                    <a:gd name="T9" fmla="*/ 16 h 66"/>
                    <a:gd name="T10" fmla="*/ 29 w 57"/>
                    <a:gd name="T11" fmla="*/ 0 h 66"/>
                    <a:gd name="T12" fmla="*/ 27 w 57"/>
                    <a:gd name="T13" fmla="*/ 0 h 66"/>
                    <a:gd name="T14" fmla="*/ 0 w 57"/>
                    <a:gd name="T15" fmla="*/ 16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66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57" y="49"/>
                        <a:pt x="57" y="49"/>
                        <a:pt x="57" y="49"/>
                      </a:cubicBez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0"/>
                        <a:pt x="28" y="0"/>
                        <a:pt x="27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5" name="Freeform 31">
                  <a:extLst>
                    <a:ext uri="{FF2B5EF4-FFF2-40B4-BE49-F238E27FC236}">
                      <a16:creationId xmlns:a16="http://schemas.microsoft.com/office/drawing/2014/main" id="{D42865CF-16D6-474C-9F0B-971D5B7AA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05" y="2181219"/>
                  <a:ext cx="111125" cy="114299"/>
                </a:xfrm>
                <a:custGeom>
                  <a:avLst/>
                  <a:gdLst>
                    <a:gd name="T0" fmla="*/ 0 w 57"/>
                    <a:gd name="T1" fmla="*/ 37 h 59"/>
                    <a:gd name="T2" fmla="*/ 0 w 57"/>
                    <a:gd name="T3" fmla="*/ 42 h 59"/>
                    <a:gd name="T4" fmla="*/ 29 w 57"/>
                    <a:gd name="T5" fmla="*/ 59 h 59"/>
                    <a:gd name="T6" fmla="*/ 57 w 57"/>
                    <a:gd name="T7" fmla="*/ 42 h 59"/>
                    <a:gd name="T8" fmla="*/ 57 w 57"/>
                    <a:gd name="T9" fmla="*/ 9 h 59"/>
                    <a:gd name="T10" fmla="*/ 41 w 57"/>
                    <a:gd name="T11" fmla="*/ 0 h 59"/>
                    <a:gd name="T12" fmla="*/ 40 w 57"/>
                    <a:gd name="T13" fmla="*/ 0 h 59"/>
                    <a:gd name="T14" fmla="*/ 0 w 57"/>
                    <a:gd name="T15" fmla="*/ 37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7" h="59">
                      <a:moveTo>
                        <a:pt x="0" y="37"/>
                      </a:moveTo>
                      <a:cubicBezTo>
                        <a:pt x="0" y="42"/>
                        <a:pt x="0" y="42"/>
                        <a:pt x="0" y="42"/>
                      </a:cubicBezTo>
                      <a:cubicBezTo>
                        <a:pt x="29" y="59"/>
                        <a:pt x="29" y="59"/>
                        <a:pt x="29" y="59"/>
                      </a:cubicBezTo>
                      <a:cubicBezTo>
                        <a:pt x="57" y="42"/>
                        <a:pt x="57" y="42"/>
                        <a:pt x="57" y="42"/>
                      </a:cubicBezTo>
                      <a:cubicBezTo>
                        <a:pt x="57" y="9"/>
                        <a:pt x="57" y="9"/>
                        <a:pt x="57" y="9"/>
                      </a:cubicBezTo>
                      <a:cubicBezTo>
                        <a:pt x="41" y="0"/>
                        <a:pt x="41" y="0"/>
                        <a:pt x="41" y="0"/>
                      </a:cubicBezTo>
                      <a:cubicBezTo>
                        <a:pt x="40" y="0"/>
                        <a:pt x="40" y="0"/>
                        <a:pt x="40" y="0"/>
                      </a:cubicBezTo>
                      <a:cubicBezTo>
                        <a:pt x="27" y="7"/>
                        <a:pt x="13" y="21"/>
                        <a:pt x="0" y="37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6" name="Freeform 32">
                  <a:extLst>
                    <a:ext uri="{FF2B5EF4-FFF2-40B4-BE49-F238E27FC236}">
                      <a16:creationId xmlns:a16="http://schemas.microsoft.com/office/drawing/2014/main" id="{7C28A2DC-6146-4B71-9906-7E620580F4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36" y="2484431"/>
                  <a:ext cx="55563" cy="119062"/>
                </a:xfrm>
                <a:custGeom>
                  <a:avLst/>
                  <a:gdLst>
                    <a:gd name="T0" fmla="*/ 0 w 29"/>
                    <a:gd name="T1" fmla="*/ 12 h 61"/>
                    <a:gd name="T2" fmla="*/ 0 w 29"/>
                    <a:gd name="T3" fmla="*/ 45 h 61"/>
                    <a:gd name="T4" fmla="*/ 28 w 29"/>
                    <a:gd name="T5" fmla="*/ 61 h 61"/>
                    <a:gd name="T6" fmla="*/ 29 w 29"/>
                    <a:gd name="T7" fmla="*/ 61 h 61"/>
                    <a:gd name="T8" fmla="*/ 19 w 29"/>
                    <a:gd name="T9" fmla="*/ 0 h 61"/>
                    <a:gd name="T10" fmla="*/ 0 w 29"/>
                    <a:gd name="T11" fmla="*/ 12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" h="61">
                      <a:moveTo>
                        <a:pt x="0" y="12"/>
                      </a:moveTo>
                      <a:cubicBezTo>
                        <a:pt x="0" y="45"/>
                        <a:pt x="0" y="45"/>
                        <a:pt x="0" y="45"/>
                      </a:cubicBezTo>
                      <a:cubicBezTo>
                        <a:pt x="28" y="61"/>
                        <a:pt x="28" y="61"/>
                        <a:pt x="28" y="61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28" y="42"/>
                        <a:pt x="25" y="22"/>
                        <a:pt x="19" y="0"/>
                      </a:cubicBezTo>
                      <a:lnTo>
                        <a:pt x="0" y="12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7" name="Freeform 33">
                  <a:extLst>
                    <a:ext uri="{FF2B5EF4-FFF2-40B4-BE49-F238E27FC236}">
                      <a16:creationId xmlns:a16="http://schemas.microsoft.com/office/drawing/2014/main" id="{1B571926-25BC-4D31-94C7-938A07E7F3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32740" y="2682869"/>
                  <a:ext cx="53975" cy="114299"/>
                </a:xfrm>
                <a:custGeom>
                  <a:avLst/>
                  <a:gdLst>
                    <a:gd name="T0" fmla="*/ 0 w 28"/>
                    <a:gd name="T1" fmla="*/ 16 h 59"/>
                    <a:gd name="T2" fmla="*/ 0 w 28"/>
                    <a:gd name="T3" fmla="*/ 49 h 59"/>
                    <a:gd name="T4" fmla="*/ 17 w 28"/>
                    <a:gd name="T5" fmla="*/ 59 h 59"/>
                    <a:gd name="T6" fmla="*/ 28 w 28"/>
                    <a:gd name="T7" fmla="*/ 0 h 59"/>
                    <a:gd name="T8" fmla="*/ 0 w 28"/>
                    <a:gd name="T9" fmla="*/ 1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59">
                      <a:moveTo>
                        <a:pt x="0" y="16"/>
                      </a:move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17" y="59"/>
                        <a:pt x="17" y="59"/>
                        <a:pt x="17" y="59"/>
                      </a:cubicBezTo>
                      <a:cubicBezTo>
                        <a:pt x="22" y="40"/>
                        <a:pt x="26" y="20"/>
                        <a:pt x="28" y="0"/>
                      </a:cubicBezTo>
                      <a:lnTo>
                        <a:pt x="0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8" name="Freeform 34">
                  <a:extLst>
                    <a:ext uri="{FF2B5EF4-FFF2-40B4-BE49-F238E27FC236}">
                      <a16:creationId xmlns:a16="http://schemas.microsoft.com/office/drawing/2014/main" id="{8E15B100-38F2-4A4B-88B5-348567979E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279644"/>
                  <a:ext cx="112713" cy="117474"/>
                </a:xfrm>
                <a:custGeom>
                  <a:avLst/>
                  <a:gdLst>
                    <a:gd name="T0" fmla="*/ 20 w 58"/>
                    <a:gd name="T1" fmla="*/ 0 h 61"/>
                    <a:gd name="T2" fmla="*/ 0 w 58"/>
                    <a:gd name="T3" fmla="*/ 11 h 61"/>
                    <a:gd name="T4" fmla="*/ 0 w 58"/>
                    <a:gd name="T5" fmla="*/ 44 h 61"/>
                    <a:gd name="T6" fmla="*/ 29 w 58"/>
                    <a:gd name="T7" fmla="*/ 61 h 61"/>
                    <a:gd name="T8" fmla="*/ 58 w 58"/>
                    <a:gd name="T9" fmla="*/ 44 h 61"/>
                    <a:gd name="T10" fmla="*/ 58 w 58"/>
                    <a:gd name="T11" fmla="*/ 42 h 61"/>
                    <a:gd name="T12" fmla="*/ 20 w 58"/>
                    <a:gd name="T13" fmla="*/ 0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1">
                      <a:moveTo>
                        <a:pt x="20" y="0"/>
                      </a:move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0" y="44"/>
                        <a:pt x="0" y="44"/>
                        <a:pt x="0" y="44"/>
                      </a:cubicBezTo>
                      <a:cubicBezTo>
                        <a:pt x="29" y="61"/>
                        <a:pt x="29" y="61"/>
                        <a:pt x="29" y="61"/>
                      </a:cubicBezTo>
                      <a:cubicBezTo>
                        <a:pt x="58" y="44"/>
                        <a:pt x="58" y="44"/>
                        <a:pt x="58" y="44"/>
                      </a:cubicBezTo>
                      <a:cubicBezTo>
                        <a:pt x="58" y="42"/>
                        <a:pt x="58" y="42"/>
                        <a:pt x="58" y="42"/>
                      </a:cubicBezTo>
                      <a:cubicBezTo>
                        <a:pt x="48" y="25"/>
                        <a:pt x="35" y="11"/>
                        <a:pt x="20" y="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9" name="Freeform 35">
                  <a:extLst>
                    <a:ext uri="{FF2B5EF4-FFF2-40B4-BE49-F238E27FC236}">
                      <a16:creationId xmlns:a16="http://schemas.microsoft.com/office/drawing/2014/main" id="{510CD214-DD69-455E-8C6A-334ED39A40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2371718"/>
                  <a:ext cx="95249" cy="128588"/>
                </a:xfrm>
                <a:custGeom>
                  <a:avLst/>
                  <a:gdLst>
                    <a:gd name="T0" fmla="*/ 0 w 49"/>
                    <a:gd name="T1" fmla="*/ 17 h 66"/>
                    <a:gd name="T2" fmla="*/ 0 w 49"/>
                    <a:gd name="T3" fmla="*/ 50 h 66"/>
                    <a:gd name="T4" fmla="*/ 29 w 49"/>
                    <a:gd name="T5" fmla="*/ 66 h 66"/>
                    <a:gd name="T6" fmla="*/ 49 w 49"/>
                    <a:gd name="T7" fmla="*/ 54 h 66"/>
                    <a:gd name="T8" fmla="*/ 39 w 49"/>
                    <a:gd name="T9" fmla="*/ 21 h 66"/>
                    <a:gd name="T10" fmla="*/ 31 w 49"/>
                    <a:gd name="T11" fmla="*/ 1 h 66"/>
                    <a:gd name="T12" fmla="*/ 29 w 49"/>
                    <a:gd name="T13" fmla="*/ 0 h 66"/>
                    <a:gd name="T14" fmla="*/ 0 w 49"/>
                    <a:gd name="T15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9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49" y="54"/>
                        <a:pt x="49" y="54"/>
                        <a:pt x="49" y="54"/>
                      </a:cubicBezTo>
                      <a:cubicBezTo>
                        <a:pt x="47" y="44"/>
                        <a:pt x="43" y="33"/>
                        <a:pt x="39" y="21"/>
                      </a:cubicBezTo>
                      <a:cubicBezTo>
                        <a:pt x="37" y="14"/>
                        <a:pt x="34" y="7"/>
                        <a:pt x="31" y="1"/>
                      </a:cubicBezTo>
                      <a:cubicBezTo>
                        <a:pt x="29" y="0"/>
                        <a:pt x="29" y="0"/>
                        <a:pt x="29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0" name="Freeform 36">
                  <a:extLst>
                    <a:ext uri="{FF2B5EF4-FFF2-40B4-BE49-F238E27FC236}">
                      <a16:creationId xmlns:a16="http://schemas.microsoft.com/office/drawing/2014/main" id="{381F10F3-2A9E-4CAF-8DE6-16AFD54BB8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2887656"/>
                  <a:ext cx="112713" cy="127000"/>
                </a:xfrm>
                <a:custGeom>
                  <a:avLst/>
                  <a:gdLst>
                    <a:gd name="T0" fmla="*/ 29 w 58"/>
                    <a:gd name="T1" fmla="*/ 0 h 66"/>
                    <a:gd name="T2" fmla="*/ 0 w 58"/>
                    <a:gd name="T3" fmla="*/ 16 h 66"/>
                    <a:gd name="T4" fmla="*/ 0 w 58"/>
                    <a:gd name="T5" fmla="*/ 49 h 66"/>
                    <a:gd name="T6" fmla="*/ 29 w 58"/>
                    <a:gd name="T7" fmla="*/ 66 h 66"/>
                    <a:gd name="T8" fmla="*/ 50 w 58"/>
                    <a:gd name="T9" fmla="*/ 54 h 66"/>
                    <a:gd name="T10" fmla="*/ 58 w 58"/>
                    <a:gd name="T11" fmla="*/ 28 h 66"/>
                    <a:gd name="T12" fmla="*/ 58 w 58"/>
                    <a:gd name="T13" fmla="*/ 16 h 66"/>
                    <a:gd name="T14" fmla="*/ 29 w 58"/>
                    <a:gd name="T15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0" y="54"/>
                        <a:pt x="50" y="54"/>
                        <a:pt x="50" y="54"/>
                      </a:cubicBezTo>
                      <a:cubicBezTo>
                        <a:pt x="53" y="45"/>
                        <a:pt x="55" y="36"/>
                        <a:pt x="58" y="28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1" name="Freeform 37">
                  <a:extLst>
                    <a:ext uri="{FF2B5EF4-FFF2-40B4-BE49-F238E27FC236}">
                      <a16:creationId xmlns:a16="http://schemas.microsoft.com/office/drawing/2014/main" id="{1AF7D1EF-4BBD-47E1-B2D0-14A1ADC4E4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784467"/>
                  <a:ext cx="90488" cy="128588"/>
                </a:xfrm>
                <a:custGeom>
                  <a:avLst/>
                  <a:gdLst>
                    <a:gd name="T0" fmla="*/ 29 w 47"/>
                    <a:gd name="T1" fmla="*/ 0 h 66"/>
                    <a:gd name="T2" fmla="*/ 0 w 47"/>
                    <a:gd name="T3" fmla="*/ 16 h 66"/>
                    <a:gd name="T4" fmla="*/ 0 w 47"/>
                    <a:gd name="T5" fmla="*/ 49 h 66"/>
                    <a:gd name="T6" fmla="*/ 29 w 47"/>
                    <a:gd name="T7" fmla="*/ 66 h 66"/>
                    <a:gd name="T8" fmla="*/ 32 w 47"/>
                    <a:gd name="T9" fmla="*/ 64 h 66"/>
                    <a:gd name="T10" fmla="*/ 47 w 47"/>
                    <a:gd name="T11" fmla="*/ 10 h 66"/>
                    <a:gd name="T12" fmla="*/ 29 w 47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2" y="64"/>
                        <a:pt x="32" y="64"/>
                        <a:pt x="32" y="64"/>
                      </a:cubicBezTo>
                      <a:cubicBezTo>
                        <a:pt x="37" y="45"/>
                        <a:pt x="43" y="28"/>
                        <a:pt x="47" y="10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2" name="Freeform 38">
                  <a:extLst>
                    <a:ext uri="{FF2B5EF4-FFF2-40B4-BE49-F238E27FC236}">
                      <a16:creationId xmlns:a16="http://schemas.microsoft.com/office/drawing/2014/main" id="{F64DB090-4491-4A4F-BA46-DD22107EE9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9" y="3092442"/>
                  <a:ext cx="69850" cy="122238"/>
                </a:xfrm>
                <a:custGeom>
                  <a:avLst/>
                  <a:gdLst>
                    <a:gd name="T0" fmla="*/ 29 w 36"/>
                    <a:gd name="T1" fmla="*/ 0 h 63"/>
                    <a:gd name="T2" fmla="*/ 0 w 36"/>
                    <a:gd name="T3" fmla="*/ 17 h 63"/>
                    <a:gd name="T4" fmla="*/ 0 w 36"/>
                    <a:gd name="T5" fmla="*/ 50 h 63"/>
                    <a:gd name="T6" fmla="*/ 23 w 36"/>
                    <a:gd name="T7" fmla="*/ 63 h 63"/>
                    <a:gd name="T8" fmla="*/ 36 w 36"/>
                    <a:gd name="T9" fmla="*/ 4 h 63"/>
                    <a:gd name="T10" fmla="*/ 29 w 36"/>
                    <a:gd name="T11" fmla="*/ 0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63">
                      <a:moveTo>
                        <a:pt x="29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3" y="63"/>
                        <a:pt x="23" y="63"/>
                        <a:pt x="23" y="63"/>
                      </a:cubicBezTo>
                      <a:cubicBezTo>
                        <a:pt x="27" y="43"/>
                        <a:pt x="31" y="23"/>
                        <a:pt x="36" y="4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3" name="Freeform 39">
                  <a:extLst>
                    <a:ext uri="{FF2B5EF4-FFF2-40B4-BE49-F238E27FC236}">
                      <a16:creationId xmlns:a16="http://schemas.microsoft.com/office/drawing/2014/main" id="{1397A847-1EB0-4866-B83D-B30A6E8C60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5" y="3001955"/>
                  <a:ext cx="33338" cy="90488"/>
                </a:xfrm>
                <a:custGeom>
                  <a:avLst/>
                  <a:gdLst>
                    <a:gd name="T0" fmla="*/ 0 w 17"/>
                    <a:gd name="T1" fmla="*/ 10 h 47"/>
                    <a:gd name="T2" fmla="*/ 0 w 17"/>
                    <a:gd name="T3" fmla="*/ 43 h 47"/>
                    <a:gd name="T4" fmla="*/ 5 w 17"/>
                    <a:gd name="T5" fmla="*/ 47 h 47"/>
                    <a:gd name="T6" fmla="*/ 9 w 17"/>
                    <a:gd name="T7" fmla="*/ 33 h 47"/>
                    <a:gd name="T8" fmla="*/ 17 w 17"/>
                    <a:gd name="T9" fmla="*/ 0 h 47"/>
                    <a:gd name="T10" fmla="*/ 0 w 17"/>
                    <a:gd name="T11" fmla="*/ 10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47">
                      <a:moveTo>
                        <a:pt x="0" y="10"/>
                      </a:move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5" y="47"/>
                        <a:pt x="5" y="47"/>
                        <a:pt x="5" y="47"/>
                      </a:cubicBezTo>
                      <a:cubicBezTo>
                        <a:pt x="7" y="42"/>
                        <a:pt x="8" y="38"/>
                        <a:pt x="9" y="33"/>
                      </a:cubicBezTo>
                      <a:cubicBezTo>
                        <a:pt x="12" y="22"/>
                        <a:pt x="14" y="11"/>
                        <a:pt x="17" y="0"/>
                      </a:cubicBez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4" name="Freeform 40">
                  <a:extLst>
                    <a:ext uri="{FF2B5EF4-FFF2-40B4-BE49-F238E27FC236}">
                      <a16:creationId xmlns:a16="http://schemas.microsoft.com/office/drawing/2014/main" id="{39616D4A-CF9A-464A-9622-18D99FF928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90" y="3314691"/>
                  <a:ext cx="26987" cy="85725"/>
                </a:xfrm>
                <a:custGeom>
                  <a:avLst/>
                  <a:gdLst>
                    <a:gd name="T0" fmla="*/ 0 w 14"/>
                    <a:gd name="T1" fmla="*/ 8 h 44"/>
                    <a:gd name="T2" fmla="*/ 0 w 14"/>
                    <a:gd name="T3" fmla="*/ 41 h 44"/>
                    <a:gd name="T4" fmla="*/ 5 w 14"/>
                    <a:gd name="T5" fmla="*/ 44 h 44"/>
                    <a:gd name="T6" fmla="*/ 14 w 14"/>
                    <a:gd name="T7" fmla="*/ 0 h 44"/>
                    <a:gd name="T8" fmla="*/ 0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0" y="8"/>
                      </a:moveTo>
                      <a:cubicBezTo>
                        <a:pt x="0" y="41"/>
                        <a:pt x="0" y="41"/>
                        <a:pt x="0" y="41"/>
                      </a:cubicBezTo>
                      <a:cubicBezTo>
                        <a:pt x="5" y="44"/>
                        <a:pt x="5" y="44"/>
                        <a:pt x="5" y="44"/>
                      </a:cubicBezTo>
                      <a:cubicBezTo>
                        <a:pt x="8" y="29"/>
                        <a:pt x="11" y="15"/>
                        <a:pt x="14" y="0"/>
                      </a:cubicBezTo>
                      <a:lnTo>
                        <a:pt x="0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5" name="Freeform 41">
                  <a:extLst>
                    <a:ext uri="{FF2B5EF4-FFF2-40B4-BE49-F238E27FC236}">
                      <a16:creationId xmlns:a16="http://schemas.microsoft.com/office/drawing/2014/main" id="{DEEE7D27-78D1-4AEC-A045-FAA0931F57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3" y="3195629"/>
                  <a:ext cx="103187" cy="127000"/>
                </a:xfrm>
                <a:custGeom>
                  <a:avLst/>
                  <a:gdLst>
                    <a:gd name="T0" fmla="*/ 0 w 53"/>
                    <a:gd name="T1" fmla="*/ 17 h 66"/>
                    <a:gd name="T2" fmla="*/ 0 w 53"/>
                    <a:gd name="T3" fmla="*/ 50 h 66"/>
                    <a:gd name="T4" fmla="*/ 28 w 53"/>
                    <a:gd name="T5" fmla="*/ 66 h 66"/>
                    <a:gd name="T6" fmla="*/ 45 w 53"/>
                    <a:gd name="T7" fmla="*/ 57 h 66"/>
                    <a:gd name="T8" fmla="*/ 53 w 53"/>
                    <a:gd name="T9" fmla="*/ 14 h 66"/>
                    <a:gd name="T10" fmla="*/ 28 w 53"/>
                    <a:gd name="T11" fmla="*/ 0 h 66"/>
                    <a:gd name="T12" fmla="*/ 0 w 53"/>
                    <a:gd name="T13" fmla="*/ 17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66">
                      <a:moveTo>
                        <a:pt x="0" y="17"/>
                      </a:move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cubicBezTo>
                        <a:pt x="45" y="57"/>
                        <a:pt x="45" y="57"/>
                        <a:pt x="45" y="57"/>
                      </a:cubicBezTo>
                      <a:cubicBezTo>
                        <a:pt x="47" y="43"/>
                        <a:pt x="50" y="28"/>
                        <a:pt x="53" y="14"/>
                      </a:cubicBezTo>
                      <a:cubicBezTo>
                        <a:pt x="28" y="0"/>
                        <a:pt x="28" y="0"/>
                        <a:pt x="28" y="0"/>
                      </a:cubicBez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6" name="Freeform 42">
                  <a:extLst>
                    <a:ext uri="{FF2B5EF4-FFF2-40B4-BE49-F238E27FC236}">
                      <a16:creationId xmlns:a16="http://schemas.microsoft.com/office/drawing/2014/main" id="{443B4A94-577A-47BD-A933-44ECA30E93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3505190"/>
                  <a:ext cx="98424" cy="128588"/>
                </a:xfrm>
                <a:custGeom>
                  <a:avLst/>
                  <a:gdLst>
                    <a:gd name="T0" fmla="*/ 29 w 51"/>
                    <a:gd name="T1" fmla="*/ 0 h 66"/>
                    <a:gd name="T2" fmla="*/ 0 w 51"/>
                    <a:gd name="T3" fmla="*/ 16 h 66"/>
                    <a:gd name="T4" fmla="*/ 0 w 51"/>
                    <a:gd name="T5" fmla="*/ 49 h 66"/>
                    <a:gd name="T6" fmla="*/ 29 w 51"/>
                    <a:gd name="T7" fmla="*/ 66 h 66"/>
                    <a:gd name="T8" fmla="*/ 34 w 51"/>
                    <a:gd name="T9" fmla="*/ 63 h 66"/>
                    <a:gd name="T10" fmla="*/ 51 w 51"/>
                    <a:gd name="T11" fmla="*/ 12 h 66"/>
                    <a:gd name="T12" fmla="*/ 29 w 51"/>
                    <a:gd name="T13" fmla="*/ 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1" h="66">
                      <a:moveTo>
                        <a:pt x="29" y="0"/>
                      </a:move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34" y="63"/>
                        <a:pt x="34" y="63"/>
                        <a:pt x="34" y="63"/>
                      </a:cubicBezTo>
                      <a:cubicBezTo>
                        <a:pt x="40" y="48"/>
                        <a:pt x="46" y="31"/>
                        <a:pt x="51" y="12"/>
                      </a:cubicBezTo>
                      <a:lnTo>
                        <a:pt x="29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7" name="Freeform 43">
                  <a:extLst>
                    <a:ext uri="{FF2B5EF4-FFF2-40B4-BE49-F238E27FC236}">
                      <a16:creationId xmlns:a16="http://schemas.microsoft.com/office/drawing/2014/main" id="{7496F261-7DE5-41F5-9B06-EB07292664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52" y="3400415"/>
                  <a:ext cx="66675" cy="120650"/>
                </a:xfrm>
                <a:custGeom>
                  <a:avLst/>
                  <a:gdLst>
                    <a:gd name="T0" fmla="*/ 28 w 34"/>
                    <a:gd name="T1" fmla="*/ 0 h 62"/>
                    <a:gd name="T2" fmla="*/ 0 w 34"/>
                    <a:gd name="T3" fmla="*/ 17 h 62"/>
                    <a:gd name="T4" fmla="*/ 0 w 34"/>
                    <a:gd name="T5" fmla="*/ 50 h 62"/>
                    <a:gd name="T6" fmla="*/ 21 w 34"/>
                    <a:gd name="T7" fmla="*/ 62 h 62"/>
                    <a:gd name="T8" fmla="*/ 34 w 34"/>
                    <a:gd name="T9" fmla="*/ 4 h 62"/>
                    <a:gd name="T10" fmla="*/ 28 w 34"/>
                    <a:gd name="T11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2">
                      <a:moveTo>
                        <a:pt x="28" y="0"/>
                      </a:move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21" y="62"/>
                        <a:pt x="21" y="62"/>
                        <a:pt x="21" y="62"/>
                      </a:cubicBezTo>
                      <a:cubicBezTo>
                        <a:pt x="26" y="44"/>
                        <a:pt x="30" y="24"/>
                        <a:pt x="34" y="4"/>
                      </a:cubicBezTo>
                      <a:lnTo>
                        <a:pt x="28" y="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8" name="Freeform 44">
                  <a:extLst>
                    <a:ext uri="{FF2B5EF4-FFF2-40B4-BE49-F238E27FC236}">
                      <a16:creationId xmlns:a16="http://schemas.microsoft.com/office/drawing/2014/main" id="{BE9B121F-44C6-4E87-8E10-382E76BC44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3709979"/>
                  <a:ext cx="106363" cy="65087"/>
                </a:xfrm>
                <a:custGeom>
                  <a:avLst/>
                  <a:gdLst>
                    <a:gd name="T0" fmla="*/ 55 w 55"/>
                    <a:gd name="T1" fmla="*/ 15 h 33"/>
                    <a:gd name="T2" fmla="*/ 28 w 55"/>
                    <a:gd name="T3" fmla="*/ 0 h 33"/>
                    <a:gd name="T4" fmla="*/ 0 w 55"/>
                    <a:gd name="T5" fmla="*/ 16 h 33"/>
                    <a:gd name="T6" fmla="*/ 0 w 55"/>
                    <a:gd name="T7" fmla="*/ 33 h 33"/>
                    <a:gd name="T8" fmla="*/ 40 w 55"/>
                    <a:gd name="T9" fmla="*/ 23 h 33"/>
                    <a:gd name="T10" fmla="*/ 55 w 55"/>
                    <a:gd name="T11" fmla="*/ 15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33">
                      <a:moveTo>
                        <a:pt x="55" y="15"/>
                      </a:move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33"/>
                        <a:pt x="0" y="33"/>
                        <a:pt x="0" y="33"/>
                      </a:cubicBezTo>
                      <a:cubicBezTo>
                        <a:pt x="13" y="32"/>
                        <a:pt x="27" y="29"/>
                        <a:pt x="40" y="23"/>
                      </a:cubicBezTo>
                      <a:cubicBezTo>
                        <a:pt x="45" y="21"/>
                        <a:pt x="50" y="18"/>
                        <a:pt x="55" y="1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9" name="Freeform 45">
                  <a:extLst>
                    <a:ext uri="{FF2B5EF4-FFF2-40B4-BE49-F238E27FC236}">
                      <a16:creationId xmlns:a16="http://schemas.microsoft.com/office/drawing/2014/main" id="{26268BBE-15F1-4535-9EB4-AFAEFA1511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9" y="3608377"/>
                  <a:ext cx="112713" cy="125413"/>
                </a:xfrm>
                <a:custGeom>
                  <a:avLst/>
                  <a:gdLst>
                    <a:gd name="T0" fmla="*/ 58 w 58"/>
                    <a:gd name="T1" fmla="*/ 25 h 65"/>
                    <a:gd name="T2" fmla="*/ 58 w 58"/>
                    <a:gd name="T3" fmla="*/ 16 h 65"/>
                    <a:gd name="T4" fmla="*/ 29 w 58"/>
                    <a:gd name="T5" fmla="*/ 0 h 65"/>
                    <a:gd name="T6" fmla="*/ 0 w 58"/>
                    <a:gd name="T7" fmla="*/ 16 h 65"/>
                    <a:gd name="T8" fmla="*/ 0 w 58"/>
                    <a:gd name="T9" fmla="*/ 49 h 65"/>
                    <a:gd name="T10" fmla="*/ 28 w 58"/>
                    <a:gd name="T11" fmla="*/ 65 h 65"/>
                    <a:gd name="T12" fmla="*/ 58 w 58"/>
                    <a:gd name="T13" fmla="*/ 2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8" h="65">
                      <a:moveTo>
                        <a:pt x="58" y="25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39" y="56"/>
                        <a:pt x="49" y="42"/>
                        <a:pt x="58" y="25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0" name="Freeform 46">
                  <a:extLst>
                    <a:ext uri="{FF2B5EF4-FFF2-40B4-BE49-F238E27FC236}">
                      <a16:creationId xmlns:a16="http://schemas.microsoft.com/office/drawing/2014/main" id="{58BA6EE8-8BD4-4C2F-81E3-C982485650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3709978"/>
                  <a:ext cx="112713" cy="66675"/>
                </a:xfrm>
                <a:custGeom>
                  <a:avLst/>
                  <a:gdLst>
                    <a:gd name="T0" fmla="*/ 58 w 58"/>
                    <a:gd name="T1" fmla="*/ 33 h 34"/>
                    <a:gd name="T2" fmla="*/ 58 w 58"/>
                    <a:gd name="T3" fmla="*/ 16 h 34"/>
                    <a:gd name="T4" fmla="*/ 29 w 58"/>
                    <a:gd name="T5" fmla="*/ 0 h 34"/>
                    <a:gd name="T6" fmla="*/ 0 w 58"/>
                    <a:gd name="T7" fmla="*/ 16 h 34"/>
                    <a:gd name="T8" fmla="*/ 0 w 58"/>
                    <a:gd name="T9" fmla="*/ 22 h 34"/>
                    <a:gd name="T10" fmla="*/ 58 w 58"/>
                    <a:gd name="T11" fmla="*/ 33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34">
                      <a:moveTo>
                        <a:pt x="58" y="33"/>
                      </a:move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18" y="30"/>
                        <a:pt x="38" y="34"/>
                        <a:pt x="58" y="3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1" name="Freeform 47">
                  <a:extLst>
                    <a:ext uri="{FF2B5EF4-FFF2-40B4-BE49-F238E27FC236}">
                      <a16:creationId xmlns:a16="http://schemas.microsoft.com/office/drawing/2014/main" id="{4E377684-4A21-4CBE-AD50-2C74FFD93C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1402" y="3709978"/>
                  <a:ext cx="55563" cy="39688"/>
                </a:xfrm>
                <a:custGeom>
                  <a:avLst/>
                  <a:gdLst>
                    <a:gd name="T0" fmla="*/ 29 w 29"/>
                    <a:gd name="T1" fmla="*/ 16 h 20"/>
                    <a:gd name="T2" fmla="*/ 0 w 29"/>
                    <a:gd name="T3" fmla="*/ 0 h 20"/>
                    <a:gd name="T4" fmla="*/ 0 w 29"/>
                    <a:gd name="T5" fmla="*/ 0 h 20"/>
                    <a:gd name="T6" fmla="*/ 29 w 29"/>
                    <a:gd name="T7" fmla="*/ 20 h 20"/>
                    <a:gd name="T8" fmla="*/ 29 w 29"/>
                    <a:gd name="T9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20">
                      <a:moveTo>
                        <a:pt x="29" y="16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9" y="8"/>
                        <a:pt x="19" y="15"/>
                        <a:pt x="29" y="20"/>
                      </a:cubicBezTo>
                      <a:lnTo>
                        <a:pt x="29" y="16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2" name="Freeform 48">
                  <a:extLst>
                    <a:ext uri="{FF2B5EF4-FFF2-40B4-BE49-F238E27FC236}">
                      <a16:creationId xmlns:a16="http://schemas.microsoft.com/office/drawing/2014/main" id="{C71B4BEA-9B0A-4EC6-84A5-16B3AC8E7D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7" y="2270120"/>
                  <a:ext cx="112713" cy="127000"/>
                </a:xfrm>
                <a:custGeom>
                  <a:avLst/>
                  <a:gdLst>
                    <a:gd name="T0" fmla="*/ 0 w 58"/>
                    <a:gd name="T1" fmla="*/ 49 h 66"/>
                    <a:gd name="T2" fmla="*/ 29 w 58"/>
                    <a:gd name="T3" fmla="*/ 66 h 66"/>
                    <a:gd name="T4" fmla="*/ 58 w 58"/>
                    <a:gd name="T5" fmla="*/ 49 h 66"/>
                    <a:gd name="T6" fmla="*/ 58 w 58"/>
                    <a:gd name="T7" fmla="*/ 16 h 66"/>
                    <a:gd name="T8" fmla="*/ 29 w 58"/>
                    <a:gd name="T9" fmla="*/ 0 h 66"/>
                    <a:gd name="T10" fmla="*/ 21 w 58"/>
                    <a:gd name="T11" fmla="*/ 5 h 66"/>
                    <a:gd name="T12" fmla="*/ 0 w 58"/>
                    <a:gd name="T13" fmla="*/ 33 h 66"/>
                    <a:gd name="T14" fmla="*/ 0 w 58"/>
                    <a:gd name="T15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8" h="66">
                      <a:moveTo>
                        <a:pt x="0" y="49"/>
                      </a:moveTo>
                      <a:cubicBezTo>
                        <a:pt x="29" y="66"/>
                        <a:pt x="29" y="66"/>
                        <a:pt x="29" y="66"/>
                      </a:cubicBezTo>
                      <a:cubicBezTo>
                        <a:pt x="58" y="49"/>
                        <a:pt x="58" y="49"/>
                        <a:pt x="58" y="49"/>
                      </a:cubicBezTo>
                      <a:cubicBezTo>
                        <a:pt x="58" y="16"/>
                        <a:pt x="58" y="16"/>
                        <a:pt x="58" y="16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1" y="5"/>
                        <a:pt x="21" y="5"/>
                        <a:pt x="21" y="5"/>
                      </a:cubicBezTo>
                      <a:cubicBezTo>
                        <a:pt x="14" y="14"/>
                        <a:pt x="7" y="24"/>
                        <a:pt x="0" y="33"/>
                      </a:cubicBezTo>
                      <a:lnTo>
                        <a:pt x="0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3" name="Freeform 49">
                  <a:extLst>
                    <a:ext uri="{FF2B5EF4-FFF2-40B4-BE49-F238E27FC236}">
                      <a16:creationId xmlns:a16="http://schemas.microsoft.com/office/drawing/2014/main" id="{3FE7C68F-739D-448A-B4DB-8EDB2FDBCD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8365" y="2887655"/>
                  <a:ext cx="111125" cy="127000"/>
                </a:xfrm>
                <a:custGeom>
                  <a:avLst/>
                  <a:gdLst>
                    <a:gd name="T0" fmla="*/ 57 w 57"/>
                    <a:gd name="T1" fmla="*/ 49 h 66"/>
                    <a:gd name="T2" fmla="*/ 57 w 57"/>
                    <a:gd name="T3" fmla="*/ 16 h 66"/>
                    <a:gd name="T4" fmla="*/ 28 w 57"/>
                    <a:gd name="T5" fmla="*/ 0 h 66"/>
                    <a:gd name="T6" fmla="*/ 0 w 57"/>
                    <a:gd name="T7" fmla="*/ 16 h 66"/>
                    <a:gd name="T8" fmla="*/ 11 w 57"/>
                    <a:gd name="T9" fmla="*/ 56 h 66"/>
                    <a:gd name="T10" fmla="*/ 28 w 57"/>
                    <a:gd name="T11" fmla="*/ 66 h 66"/>
                    <a:gd name="T12" fmla="*/ 57 w 57"/>
                    <a:gd name="T13" fmla="*/ 49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66">
                      <a:moveTo>
                        <a:pt x="57" y="49"/>
                      </a:moveTo>
                      <a:cubicBezTo>
                        <a:pt x="57" y="16"/>
                        <a:pt x="57" y="16"/>
                        <a:pt x="57" y="16"/>
                      </a:cubicBezTo>
                      <a:cubicBezTo>
                        <a:pt x="28" y="0"/>
                        <a:pt x="28" y="0"/>
                        <a:pt x="28" y="0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4" y="29"/>
                        <a:pt x="7" y="42"/>
                        <a:pt x="11" y="56"/>
                      </a:cubicBezTo>
                      <a:cubicBezTo>
                        <a:pt x="28" y="66"/>
                        <a:pt x="28" y="66"/>
                        <a:pt x="28" y="66"/>
                      </a:cubicBezTo>
                      <a:lnTo>
                        <a:pt x="57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4" name="Freeform 50">
                  <a:extLst>
                    <a:ext uri="{FF2B5EF4-FFF2-40B4-BE49-F238E27FC236}">
                      <a16:creationId xmlns:a16="http://schemas.microsoft.com/office/drawing/2014/main" id="{5B2FDB6C-B8A3-4DAB-9643-E899EBFFEE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62814" y="3092441"/>
                  <a:ext cx="66675" cy="122238"/>
                </a:xfrm>
                <a:custGeom>
                  <a:avLst/>
                  <a:gdLst>
                    <a:gd name="T0" fmla="*/ 11 w 34"/>
                    <a:gd name="T1" fmla="*/ 63 h 63"/>
                    <a:gd name="T2" fmla="*/ 34 w 34"/>
                    <a:gd name="T3" fmla="*/ 50 h 63"/>
                    <a:gd name="T4" fmla="*/ 34 w 34"/>
                    <a:gd name="T5" fmla="*/ 17 h 63"/>
                    <a:gd name="T6" fmla="*/ 5 w 34"/>
                    <a:gd name="T7" fmla="*/ 0 h 63"/>
                    <a:gd name="T8" fmla="*/ 0 w 34"/>
                    <a:gd name="T9" fmla="*/ 3 h 63"/>
                    <a:gd name="T10" fmla="*/ 11 w 34"/>
                    <a:gd name="T11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4" h="63">
                      <a:moveTo>
                        <a:pt x="11" y="63"/>
                      </a:moveTo>
                      <a:cubicBezTo>
                        <a:pt x="34" y="50"/>
                        <a:pt x="34" y="50"/>
                        <a:pt x="34" y="50"/>
                      </a:cubicBezTo>
                      <a:cubicBezTo>
                        <a:pt x="34" y="17"/>
                        <a:pt x="34" y="17"/>
                        <a:pt x="34" y="17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5" y="22"/>
                        <a:pt x="8" y="42"/>
                        <a:pt x="11" y="63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5" name="Freeform 51">
                  <a:extLst>
                    <a:ext uri="{FF2B5EF4-FFF2-40B4-BE49-F238E27FC236}">
                      <a16:creationId xmlns:a16="http://schemas.microsoft.com/office/drawing/2014/main" id="{AC0A7C85-AECA-465A-BF44-D9169290AA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2" y="3311517"/>
                  <a:ext cx="33338" cy="100012"/>
                </a:xfrm>
                <a:custGeom>
                  <a:avLst/>
                  <a:gdLst>
                    <a:gd name="T0" fmla="*/ 2 w 17"/>
                    <a:gd name="T1" fmla="*/ 52 h 52"/>
                    <a:gd name="T2" fmla="*/ 17 w 17"/>
                    <a:gd name="T3" fmla="*/ 43 h 52"/>
                    <a:gd name="T4" fmla="*/ 17 w 17"/>
                    <a:gd name="T5" fmla="*/ 10 h 52"/>
                    <a:gd name="T6" fmla="*/ 0 w 17"/>
                    <a:gd name="T7" fmla="*/ 0 h 52"/>
                    <a:gd name="T8" fmla="*/ 2 w 17"/>
                    <a:gd name="T9" fmla="*/ 5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52">
                      <a:moveTo>
                        <a:pt x="2" y="52"/>
                      </a:moveTo>
                      <a:cubicBezTo>
                        <a:pt x="17" y="43"/>
                        <a:pt x="17" y="43"/>
                        <a:pt x="17" y="43"/>
                      </a:cubicBezTo>
                      <a:cubicBezTo>
                        <a:pt x="17" y="10"/>
                        <a:pt x="17" y="10"/>
                        <a:pt x="17" y="1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7"/>
                        <a:pt x="2" y="34"/>
                        <a:pt x="2" y="52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6" name="Freeform 52">
                  <a:extLst>
                    <a:ext uri="{FF2B5EF4-FFF2-40B4-BE49-F238E27FC236}">
                      <a16:creationId xmlns:a16="http://schemas.microsoft.com/office/drawing/2014/main" id="{1598599D-8DA4-4907-8483-248A3BFACB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86628" y="3195630"/>
                  <a:ext cx="101600" cy="127000"/>
                </a:xfrm>
                <a:custGeom>
                  <a:avLst/>
                  <a:gdLst>
                    <a:gd name="T0" fmla="*/ 52 w 52"/>
                    <a:gd name="T1" fmla="*/ 50 h 66"/>
                    <a:gd name="T2" fmla="*/ 52 w 52"/>
                    <a:gd name="T3" fmla="*/ 17 h 66"/>
                    <a:gd name="T4" fmla="*/ 24 w 52"/>
                    <a:gd name="T5" fmla="*/ 0 h 66"/>
                    <a:gd name="T6" fmla="*/ 0 w 52"/>
                    <a:gd name="T7" fmla="*/ 14 h 66"/>
                    <a:gd name="T8" fmla="*/ 5 w 52"/>
                    <a:gd name="T9" fmla="*/ 55 h 66"/>
                    <a:gd name="T10" fmla="*/ 24 w 52"/>
                    <a:gd name="T11" fmla="*/ 66 h 66"/>
                    <a:gd name="T12" fmla="*/ 52 w 52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2" h="66">
                      <a:moveTo>
                        <a:pt x="52" y="50"/>
                      </a:moveTo>
                      <a:cubicBezTo>
                        <a:pt x="52" y="17"/>
                        <a:pt x="52" y="17"/>
                        <a:pt x="52" y="17"/>
                      </a:cubicBezTo>
                      <a:cubicBezTo>
                        <a:pt x="24" y="0"/>
                        <a:pt x="24" y="0"/>
                        <a:pt x="24" y="0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2" y="27"/>
                        <a:pt x="3" y="41"/>
                        <a:pt x="5" y="55"/>
                      </a:cubicBezTo>
                      <a:cubicBezTo>
                        <a:pt x="24" y="66"/>
                        <a:pt x="24" y="66"/>
                        <a:pt x="24" y="66"/>
                      </a:cubicBezTo>
                      <a:lnTo>
                        <a:pt x="52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7" name="Freeform 53">
                  <a:extLst>
                    <a:ext uri="{FF2B5EF4-FFF2-40B4-BE49-F238E27FC236}">
                      <a16:creationId xmlns:a16="http://schemas.microsoft.com/office/drawing/2014/main" id="{96FE2ED7-0A5D-4F55-8965-3956E39B82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00914" y="3521065"/>
                  <a:ext cx="28576" cy="82551"/>
                </a:xfrm>
                <a:custGeom>
                  <a:avLst/>
                  <a:gdLst>
                    <a:gd name="T0" fmla="*/ 15 w 15"/>
                    <a:gd name="T1" fmla="*/ 8 h 43"/>
                    <a:gd name="T2" fmla="*/ 0 w 15"/>
                    <a:gd name="T3" fmla="*/ 0 h 43"/>
                    <a:gd name="T4" fmla="*/ 11 w 15"/>
                    <a:gd name="T5" fmla="*/ 43 h 43"/>
                    <a:gd name="T6" fmla="*/ 15 w 15"/>
                    <a:gd name="T7" fmla="*/ 41 h 43"/>
                    <a:gd name="T8" fmla="*/ 15 w 15"/>
                    <a:gd name="T9" fmla="*/ 8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43">
                      <a:moveTo>
                        <a:pt x="15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16"/>
                        <a:pt x="6" y="30"/>
                        <a:pt x="11" y="43"/>
                      </a:cubicBezTo>
                      <a:cubicBezTo>
                        <a:pt x="15" y="41"/>
                        <a:pt x="15" y="41"/>
                        <a:pt x="15" y="41"/>
                      </a:cubicBezTo>
                      <a:lnTo>
                        <a:pt x="15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8" name="Freeform 54">
                  <a:extLst>
                    <a:ext uri="{FF2B5EF4-FFF2-40B4-BE49-F238E27FC236}">
                      <a16:creationId xmlns:a16="http://schemas.microsoft.com/office/drawing/2014/main" id="{750DD1D7-2DBF-4EB5-BDB6-2F6904E138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96153" y="3400416"/>
                  <a:ext cx="92075" cy="130174"/>
                </a:xfrm>
                <a:custGeom>
                  <a:avLst/>
                  <a:gdLst>
                    <a:gd name="T0" fmla="*/ 47 w 47"/>
                    <a:gd name="T1" fmla="*/ 50 h 67"/>
                    <a:gd name="T2" fmla="*/ 47 w 47"/>
                    <a:gd name="T3" fmla="*/ 17 h 67"/>
                    <a:gd name="T4" fmla="*/ 19 w 47"/>
                    <a:gd name="T5" fmla="*/ 0 h 67"/>
                    <a:gd name="T6" fmla="*/ 2 w 47"/>
                    <a:gd name="T7" fmla="*/ 10 h 67"/>
                    <a:gd name="T8" fmla="*/ 0 w 47"/>
                    <a:gd name="T9" fmla="*/ 46 h 67"/>
                    <a:gd name="T10" fmla="*/ 1 w 47"/>
                    <a:gd name="T11" fmla="*/ 57 h 67"/>
                    <a:gd name="T12" fmla="*/ 19 w 47"/>
                    <a:gd name="T13" fmla="*/ 67 h 67"/>
                    <a:gd name="T14" fmla="*/ 47 w 47"/>
                    <a:gd name="T15" fmla="*/ 5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7" h="67">
                      <a:moveTo>
                        <a:pt x="47" y="50"/>
                      </a:moveTo>
                      <a:cubicBezTo>
                        <a:pt x="47" y="17"/>
                        <a:pt x="47" y="17"/>
                        <a:pt x="47" y="17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2" y="10"/>
                        <a:pt x="2" y="10"/>
                        <a:pt x="2" y="10"/>
                      </a:cubicBezTo>
                      <a:cubicBezTo>
                        <a:pt x="2" y="22"/>
                        <a:pt x="1" y="34"/>
                        <a:pt x="0" y="46"/>
                      </a:cubicBezTo>
                      <a:cubicBezTo>
                        <a:pt x="1" y="49"/>
                        <a:pt x="1" y="53"/>
                        <a:pt x="1" y="57"/>
                      </a:cubicBezTo>
                      <a:cubicBezTo>
                        <a:pt x="19" y="67"/>
                        <a:pt x="19" y="67"/>
                        <a:pt x="19" y="67"/>
                      </a:cubicBezTo>
                      <a:lnTo>
                        <a:pt x="47" y="5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9" name="Freeform 55">
                  <a:extLst>
                    <a:ext uri="{FF2B5EF4-FFF2-40B4-BE49-F238E27FC236}">
                      <a16:creationId xmlns:a16="http://schemas.microsoft.com/office/drawing/2014/main" id="{33B05221-D2EB-4D88-93FD-38FFE20BB7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4728" y="3608378"/>
                  <a:ext cx="63499" cy="96838"/>
                </a:xfrm>
                <a:custGeom>
                  <a:avLst/>
                  <a:gdLst>
                    <a:gd name="T0" fmla="*/ 32 w 32"/>
                    <a:gd name="T1" fmla="*/ 49 h 50"/>
                    <a:gd name="T2" fmla="*/ 32 w 32"/>
                    <a:gd name="T3" fmla="*/ 16 h 50"/>
                    <a:gd name="T4" fmla="*/ 4 w 32"/>
                    <a:gd name="T5" fmla="*/ 0 h 50"/>
                    <a:gd name="T6" fmla="*/ 0 w 32"/>
                    <a:gd name="T7" fmla="*/ 2 h 50"/>
                    <a:gd name="T8" fmla="*/ 31 w 32"/>
                    <a:gd name="T9" fmla="*/ 50 h 50"/>
                    <a:gd name="T10" fmla="*/ 32 w 32"/>
                    <a:gd name="T11" fmla="*/ 49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" h="50">
                      <a:moveTo>
                        <a:pt x="32" y="49"/>
                      </a:moveTo>
                      <a:cubicBezTo>
                        <a:pt x="32" y="16"/>
                        <a:pt x="32" y="16"/>
                        <a:pt x="32" y="16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8" y="22"/>
                        <a:pt x="18" y="37"/>
                        <a:pt x="31" y="50"/>
                      </a:cubicBezTo>
                      <a:lnTo>
                        <a:pt x="3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0" name="Freeform 56">
                  <a:extLst>
                    <a:ext uri="{FF2B5EF4-FFF2-40B4-BE49-F238E27FC236}">
                      <a16:creationId xmlns:a16="http://schemas.microsoft.com/office/drawing/2014/main" id="{F7748561-8BAA-49A6-B43D-73B85F44E5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92964" y="2346319"/>
                  <a:ext cx="15875" cy="28576"/>
                </a:xfrm>
                <a:custGeom>
                  <a:avLst/>
                  <a:gdLst>
                    <a:gd name="T0" fmla="*/ 0 w 8"/>
                    <a:gd name="T1" fmla="*/ 14 h 14"/>
                    <a:gd name="T2" fmla="*/ 8 w 8"/>
                    <a:gd name="T3" fmla="*/ 9 h 14"/>
                    <a:gd name="T4" fmla="*/ 8 w 8"/>
                    <a:gd name="T5" fmla="*/ 0 h 14"/>
                    <a:gd name="T6" fmla="*/ 0 w 8"/>
                    <a:gd name="T7" fmla="*/ 1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4">
                      <a:moveTo>
                        <a:pt x="0" y="1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5" y="4"/>
                        <a:pt x="3" y="9"/>
                        <a:pt x="0" y="14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1" name="Freeform 57">
                  <a:extLst>
                    <a:ext uri="{FF2B5EF4-FFF2-40B4-BE49-F238E27FC236}">
                      <a16:creationId xmlns:a16="http://schemas.microsoft.com/office/drawing/2014/main" id="{6988D7AE-B119-4661-821D-7DDBA10204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48512" y="2476494"/>
                  <a:ext cx="60324" cy="127000"/>
                </a:xfrm>
                <a:custGeom>
                  <a:avLst/>
                  <a:gdLst>
                    <a:gd name="T0" fmla="*/ 31 w 31"/>
                    <a:gd name="T1" fmla="*/ 49 h 65"/>
                    <a:gd name="T2" fmla="*/ 31 w 31"/>
                    <a:gd name="T3" fmla="*/ 16 h 65"/>
                    <a:gd name="T4" fmla="*/ 5 w 31"/>
                    <a:gd name="T5" fmla="*/ 0 h 65"/>
                    <a:gd name="T6" fmla="*/ 2 w 31"/>
                    <a:gd name="T7" fmla="*/ 65 h 65"/>
                    <a:gd name="T8" fmla="*/ 3 w 31"/>
                    <a:gd name="T9" fmla="*/ 65 h 65"/>
                    <a:gd name="T10" fmla="*/ 31 w 31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" h="65">
                      <a:moveTo>
                        <a:pt x="31" y="49"/>
                      </a:moveTo>
                      <a:cubicBezTo>
                        <a:pt x="31" y="16"/>
                        <a:pt x="31" y="16"/>
                        <a:pt x="31" y="16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1" y="21"/>
                        <a:pt x="0" y="43"/>
                        <a:pt x="2" y="65"/>
                      </a:cubicBezTo>
                      <a:cubicBezTo>
                        <a:pt x="3" y="65"/>
                        <a:pt x="3" y="65"/>
                        <a:pt x="3" y="65"/>
                      </a:cubicBezTo>
                      <a:lnTo>
                        <a:pt x="31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2" name="Freeform 58">
                  <a:extLst>
                    <a:ext uri="{FF2B5EF4-FFF2-40B4-BE49-F238E27FC236}">
                      <a16:creationId xmlns:a16="http://schemas.microsoft.com/office/drawing/2014/main" id="{EE673DEC-EC49-44E5-96BE-5C488FA0A9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1211" y="2371717"/>
                  <a:ext cx="107950" cy="128588"/>
                </a:xfrm>
                <a:custGeom>
                  <a:avLst/>
                  <a:gdLst>
                    <a:gd name="T0" fmla="*/ 0 w 56"/>
                    <a:gd name="T1" fmla="*/ 50 h 66"/>
                    <a:gd name="T2" fmla="*/ 27 w 56"/>
                    <a:gd name="T3" fmla="*/ 66 h 66"/>
                    <a:gd name="T4" fmla="*/ 56 w 56"/>
                    <a:gd name="T5" fmla="*/ 50 h 66"/>
                    <a:gd name="T6" fmla="*/ 56 w 56"/>
                    <a:gd name="T7" fmla="*/ 17 h 66"/>
                    <a:gd name="T8" fmla="*/ 27 w 56"/>
                    <a:gd name="T9" fmla="*/ 0 h 66"/>
                    <a:gd name="T10" fmla="*/ 14 w 56"/>
                    <a:gd name="T11" fmla="*/ 8 h 66"/>
                    <a:gd name="T12" fmla="*/ 0 w 56"/>
                    <a:gd name="T13" fmla="*/ 50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6" h="66">
                      <a:moveTo>
                        <a:pt x="0" y="50"/>
                      </a:moveTo>
                      <a:cubicBezTo>
                        <a:pt x="27" y="66"/>
                        <a:pt x="27" y="66"/>
                        <a:pt x="27" y="66"/>
                      </a:cubicBezTo>
                      <a:cubicBezTo>
                        <a:pt x="56" y="50"/>
                        <a:pt x="56" y="50"/>
                        <a:pt x="56" y="50"/>
                      </a:cubicBezTo>
                      <a:cubicBezTo>
                        <a:pt x="56" y="17"/>
                        <a:pt x="56" y="17"/>
                        <a:pt x="56" y="17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4" y="8"/>
                        <a:pt x="14" y="8"/>
                        <a:pt x="14" y="8"/>
                      </a:cubicBezTo>
                      <a:cubicBezTo>
                        <a:pt x="7" y="22"/>
                        <a:pt x="3" y="36"/>
                        <a:pt x="0" y="50"/>
                      </a:cubicBez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3" name="Freeform 59">
                  <a:extLst>
                    <a:ext uri="{FF2B5EF4-FFF2-40B4-BE49-F238E27FC236}">
                      <a16:creationId xmlns:a16="http://schemas.microsoft.com/office/drawing/2014/main" id="{456313FA-AA32-4FC8-B2FB-03D63B8BAB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62800" y="2686041"/>
                  <a:ext cx="46037" cy="104775"/>
                </a:xfrm>
                <a:custGeom>
                  <a:avLst/>
                  <a:gdLst>
                    <a:gd name="T0" fmla="*/ 24 w 24"/>
                    <a:gd name="T1" fmla="*/ 14 h 54"/>
                    <a:gd name="T2" fmla="*/ 0 w 24"/>
                    <a:gd name="T3" fmla="*/ 0 h 54"/>
                    <a:gd name="T4" fmla="*/ 12 w 24"/>
                    <a:gd name="T5" fmla="*/ 54 h 54"/>
                    <a:gd name="T6" fmla="*/ 24 w 24"/>
                    <a:gd name="T7" fmla="*/ 47 h 54"/>
                    <a:gd name="T8" fmla="*/ 24 w 24"/>
                    <a:gd name="T9" fmla="*/ 14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54">
                      <a:moveTo>
                        <a:pt x="24" y="14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18"/>
                        <a:pt x="7" y="36"/>
                        <a:pt x="12" y="54"/>
                      </a:cubicBezTo>
                      <a:cubicBezTo>
                        <a:pt x="24" y="47"/>
                        <a:pt x="24" y="47"/>
                        <a:pt x="24" y="47"/>
                      </a:cubicBezTo>
                      <a:lnTo>
                        <a:pt x="24" y="14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4" name="Freeform 60">
                  <a:extLst>
                    <a:ext uri="{FF2B5EF4-FFF2-40B4-BE49-F238E27FC236}">
                      <a16:creationId xmlns:a16="http://schemas.microsoft.com/office/drawing/2014/main" id="{C63DC65E-65B9-418C-9548-4D373E9236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88199" y="2784466"/>
                  <a:ext cx="80962" cy="127000"/>
                </a:xfrm>
                <a:custGeom>
                  <a:avLst/>
                  <a:gdLst>
                    <a:gd name="T0" fmla="*/ 42 w 42"/>
                    <a:gd name="T1" fmla="*/ 49 h 65"/>
                    <a:gd name="T2" fmla="*/ 42 w 42"/>
                    <a:gd name="T3" fmla="*/ 16 h 65"/>
                    <a:gd name="T4" fmla="*/ 13 w 42"/>
                    <a:gd name="T5" fmla="*/ 0 h 65"/>
                    <a:gd name="T6" fmla="*/ 0 w 42"/>
                    <a:gd name="T7" fmla="*/ 7 h 65"/>
                    <a:gd name="T8" fmla="*/ 15 w 42"/>
                    <a:gd name="T9" fmla="*/ 65 h 65"/>
                    <a:gd name="T10" fmla="*/ 42 w 42"/>
                    <a:gd name="T11" fmla="*/ 49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2" h="65">
                      <a:moveTo>
                        <a:pt x="42" y="49"/>
                      </a:moveTo>
                      <a:cubicBezTo>
                        <a:pt x="42" y="16"/>
                        <a:pt x="42" y="16"/>
                        <a:pt x="42" y="16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5" y="26"/>
                        <a:pt x="10" y="45"/>
                        <a:pt x="15" y="65"/>
                      </a:cubicBezTo>
                      <a:lnTo>
                        <a:pt x="42" y="4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5" name="Freeform 61">
                  <a:extLst>
                    <a:ext uri="{FF2B5EF4-FFF2-40B4-BE49-F238E27FC236}">
                      <a16:creationId xmlns:a16="http://schemas.microsoft.com/office/drawing/2014/main" id="{44B1788F-37C7-4DA1-9DFF-EF8421D7B3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42175" y="3005127"/>
                  <a:ext cx="26987" cy="85725"/>
                </a:xfrm>
                <a:custGeom>
                  <a:avLst/>
                  <a:gdLst>
                    <a:gd name="T0" fmla="*/ 14 w 14"/>
                    <a:gd name="T1" fmla="*/ 8 h 44"/>
                    <a:gd name="T2" fmla="*/ 0 w 14"/>
                    <a:gd name="T3" fmla="*/ 0 h 44"/>
                    <a:gd name="T4" fmla="*/ 10 w 14"/>
                    <a:gd name="T5" fmla="*/ 44 h 44"/>
                    <a:gd name="T6" fmla="*/ 14 w 14"/>
                    <a:gd name="T7" fmla="*/ 41 h 44"/>
                    <a:gd name="T8" fmla="*/ 14 w 14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44">
                      <a:moveTo>
                        <a:pt x="14" y="8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14"/>
                        <a:pt x="7" y="29"/>
                        <a:pt x="10" y="44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lnTo>
                        <a:pt x="14" y="8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6" name="Freeform 62">
                  <a:extLst>
                    <a:ext uri="{FF2B5EF4-FFF2-40B4-BE49-F238E27FC236}">
                      <a16:creationId xmlns:a16="http://schemas.microsoft.com/office/drawing/2014/main" id="{69CE8901-0D54-49ED-8589-08B8C6D804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5" y="2474906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5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5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7" name="Freeform 63">
                  <a:extLst>
                    <a:ext uri="{FF2B5EF4-FFF2-40B4-BE49-F238E27FC236}">
                      <a16:creationId xmlns:a16="http://schemas.microsoft.com/office/drawing/2014/main" id="{5CFE1085-2D1D-4869-BE1D-4401F7D5B8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9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8" name="Freeform 64">
                  <a:extLst>
                    <a:ext uri="{FF2B5EF4-FFF2-40B4-BE49-F238E27FC236}">
                      <a16:creationId xmlns:a16="http://schemas.microsoft.com/office/drawing/2014/main" id="{D4AFC9ED-F2D2-466C-81D8-9B02CA3C3D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48" y="2474905"/>
                  <a:ext cx="111125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9" name="Freeform 65">
                  <a:extLst>
                    <a:ext uri="{FF2B5EF4-FFF2-40B4-BE49-F238E27FC236}">
                      <a16:creationId xmlns:a16="http://schemas.microsoft.com/office/drawing/2014/main" id="{C51C66F5-CB05-4E47-A0B0-A774FE9955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9" y="2474905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0" name="Freeform 66">
                  <a:extLst>
                    <a:ext uri="{FF2B5EF4-FFF2-40B4-BE49-F238E27FC236}">
                      <a16:creationId xmlns:a16="http://schemas.microsoft.com/office/drawing/2014/main" id="{3B424678-DDD5-40AE-BA48-9ACD661D80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4" y="247490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1" name="Freeform 67">
                  <a:extLst>
                    <a:ext uri="{FF2B5EF4-FFF2-40B4-BE49-F238E27FC236}">
                      <a16:creationId xmlns:a16="http://schemas.microsoft.com/office/drawing/2014/main" id="{7DB262D7-98A0-474A-B71D-C16ECF4328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4" y="2474903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2" name="Freeform 68">
                  <a:extLst>
                    <a:ext uri="{FF2B5EF4-FFF2-40B4-BE49-F238E27FC236}">
                      <a16:creationId xmlns:a16="http://schemas.microsoft.com/office/drawing/2014/main" id="{FD0C29D9-FC76-4CA1-BFF0-9474022E44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12086" y="2679690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3" name="Freeform 69">
                  <a:extLst>
                    <a:ext uri="{FF2B5EF4-FFF2-40B4-BE49-F238E27FC236}">
                      <a16:creationId xmlns:a16="http://schemas.microsoft.com/office/drawing/2014/main" id="{320B0F45-9880-4533-8DB4-62E6C408E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72414" y="2578092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4" name="Freeform 70">
                  <a:extLst>
                    <a:ext uri="{FF2B5EF4-FFF2-40B4-BE49-F238E27FC236}">
                      <a16:creationId xmlns:a16="http://schemas.microsoft.com/office/drawing/2014/main" id="{EA967D0D-2291-48E1-938A-CD7F658EE7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15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5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5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5" name="Freeform 71">
                  <a:extLst>
                    <a:ext uri="{FF2B5EF4-FFF2-40B4-BE49-F238E27FC236}">
                      <a16:creationId xmlns:a16="http://schemas.microsoft.com/office/drawing/2014/main" id="{645CCAAA-5F28-472F-A3E5-8B8D85656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52" y="2679691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4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4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6" name="Freeform 72">
                  <a:extLst>
                    <a:ext uri="{FF2B5EF4-FFF2-40B4-BE49-F238E27FC236}">
                      <a16:creationId xmlns:a16="http://schemas.microsoft.com/office/drawing/2014/main" id="{E907C1CA-3B7E-4B64-8171-83C4171EB3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903" y="2679691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7" name="Freeform 73">
                  <a:extLst>
                    <a:ext uri="{FF2B5EF4-FFF2-40B4-BE49-F238E27FC236}">
                      <a16:creationId xmlns:a16="http://schemas.microsoft.com/office/drawing/2014/main" id="{3D41954E-DB36-4A4E-B8E4-E6E88A9AA5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28" y="2679692"/>
                  <a:ext cx="109538" cy="130174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8" name="Freeform 74">
                  <a:extLst>
                    <a:ext uri="{FF2B5EF4-FFF2-40B4-BE49-F238E27FC236}">
                      <a16:creationId xmlns:a16="http://schemas.microsoft.com/office/drawing/2014/main" id="{81DF9131-33F7-4DCD-9FFA-CA92677795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16778" y="2679692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6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6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9" name="Freeform 75">
                  <a:extLst>
                    <a:ext uri="{FF2B5EF4-FFF2-40B4-BE49-F238E27FC236}">
                      <a16:creationId xmlns:a16="http://schemas.microsoft.com/office/drawing/2014/main" id="{F44C1AF0-B3A7-4553-B98F-B478AABFCA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258035" y="2578093"/>
                  <a:ext cx="111125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5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5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0" name="Freeform 76">
                  <a:extLst>
                    <a:ext uri="{FF2B5EF4-FFF2-40B4-BE49-F238E27FC236}">
                      <a16:creationId xmlns:a16="http://schemas.microsoft.com/office/drawing/2014/main" id="{3CC066DF-F2B4-46DA-A3AA-5097A57839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2887654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5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5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5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1" name="Freeform 77">
                  <a:extLst>
                    <a:ext uri="{FF2B5EF4-FFF2-40B4-BE49-F238E27FC236}">
                      <a16:creationId xmlns:a16="http://schemas.microsoft.com/office/drawing/2014/main" id="{F60D4F7B-8FF8-4B3E-85B9-14E70BC16C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608" y="3092441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5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5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2" name="Freeform 78">
                  <a:extLst>
                    <a:ext uri="{FF2B5EF4-FFF2-40B4-BE49-F238E27FC236}">
                      <a16:creationId xmlns:a16="http://schemas.microsoft.com/office/drawing/2014/main" id="{064CA60D-338D-4807-B9F7-7E84662161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3343" y="2990841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3" name="Freeform 79">
                  <a:extLst>
                    <a:ext uri="{FF2B5EF4-FFF2-40B4-BE49-F238E27FC236}">
                      <a16:creationId xmlns:a16="http://schemas.microsoft.com/office/drawing/2014/main" id="{F103D036-6F9D-4EC9-B1CE-A574AB51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94593" y="3298815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5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5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4" name="Freeform 80">
                  <a:extLst>
                    <a:ext uri="{FF2B5EF4-FFF2-40B4-BE49-F238E27FC236}">
                      <a16:creationId xmlns:a16="http://schemas.microsoft.com/office/drawing/2014/main" id="{583569B5-168C-44B5-A4DE-C3C3BFF435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2887653"/>
                  <a:ext cx="111124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4 w 70"/>
                    <a:gd name="T3" fmla="*/ 0 h 80"/>
                    <a:gd name="T4" fmla="*/ 0 w 70"/>
                    <a:gd name="T5" fmla="*/ 19 h 80"/>
                    <a:gd name="T6" fmla="*/ 0 w 70"/>
                    <a:gd name="T7" fmla="*/ 60 h 80"/>
                    <a:gd name="T8" fmla="*/ 34 w 70"/>
                    <a:gd name="T9" fmla="*/ 80 h 80"/>
                    <a:gd name="T10" fmla="*/ 70 w 70"/>
                    <a:gd name="T11" fmla="*/ 60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70" y="60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5" name="Freeform 81">
                  <a:extLst>
                    <a:ext uri="{FF2B5EF4-FFF2-40B4-BE49-F238E27FC236}">
                      <a16:creationId xmlns:a16="http://schemas.microsoft.com/office/drawing/2014/main" id="{C1AAB2F3-DB74-4F0B-9F33-BB91311B3E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092440"/>
                  <a:ext cx="111124" cy="128588"/>
                </a:xfrm>
                <a:custGeom>
                  <a:avLst/>
                  <a:gdLst>
                    <a:gd name="T0" fmla="*/ 70 w 70"/>
                    <a:gd name="T1" fmla="*/ 21 h 81"/>
                    <a:gd name="T2" fmla="*/ 34 w 70"/>
                    <a:gd name="T3" fmla="*/ 0 h 81"/>
                    <a:gd name="T4" fmla="*/ 0 w 70"/>
                    <a:gd name="T5" fmla="*/ 21 h 81"/>
                    <a:gd name="T6" fmla="*/ 0 w 70"/>
                    <a:gd name="T7" fmla="*/ 61 h 81"/>
                    <a:gd name="T8" fmla="*/ 34 w 70"/>
                    <a:gd name="T9" fmla="*/ 81 h 81"/>
                    <a:gd name="T10" fmla="*/ 70 w 70"/>
                    <a:gd name="T11" fmla="*/ 61 h 81"/>
                    <a:gd name="T12" fmla="*/ 70 w 70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6" name="Freeform 82">
                  <a:extLst>
                    <a:ext uri="{FF2B5EF4-FFF2-40B4-BE49-F238E27FC236}">
                      <a16:creationId xmlns:a16="http://schemas.microsoft.com/office/drawing/2014/main" id="{84077CDD-7468-4A04-9DA4-6AF3790CC8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70" y="2990840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5 w 71"/>
                    <a:gd name="T3" fmla="*/ 0 h 80"/>
                    <a:gd name="T4" fmla="*/ 0 w 71"/>
                    <a:gd name="T5" fmla="*/ 19 h 80"/>
                    <a:gd name="T6" fmla="*/ 0 w 71"/>
                    <a:gd name="T7" fmla="*/ 59 h 80"/>
                    <a:gd name="T8" fmla="*/ 35 w 71"/>
                    <a:gd name="T9" fmla="*/ 80 h 80"/>
                    <a:gd name="T10" fmla="*/ 71 w 71"/>
                    <a:gd name="T11" fmla="*/ 59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1" y="59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7" name="Freeform 83">
                  <a:extLst>
                    <a:ext uri="{FF2B5EF4-FFF2-40B4-BE49-F238E27FC236}">
                      <a16:creationId xmlns:a16="http://schemas.microsoft.com/office/drawing/2014/main" id="{7D9D8B72-BCB1-4C53-B885-61A01BD433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298814"/>
                  <a:ext cx="111124" cy="127000"/>
                </a:xfrm>
                <a:custGeom>
                  <a:avLst/>
                  <a:gdLst>
                    <a:gd name="T0" fmla="*/ 70 w 70"/>
                    <a:gd name="T1" fmla="*/ 20 h 80"/>
                    <a:gd name="T2" fmla="*/ 34 w 70"/>
                    <a:gd name="T3" fmla="*/ 0 h 80"/>
                    <a:gd name="T4" fmla="*/ 0 w 70"/>
                    <a:gd name="T5" fmla="*/ 20 h 80"/>
                    <a:gd name="T6" fmla="*/ 0 w 70"/>
                    <a:gd name="T7" fmla="*/ 61 h 80"/>
                    <a:gd name="T8" fmla="*/ 34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70" y="61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8" name="Freeform 84">
                  <a:extLst>
                    <a:ext uri="{FF2B5EF4-FFF2-40B4-BE49-F238E27FC236}">
                      <a16:creationId xmlns:a16="http://schemas.microsoft.com/office/drawing/2014/main" id="{94D03D3B-3ACE-40AE-8397-9B7F8A0066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69" y="3195628"/>
                  <a:ext cx="112713" cy="127000"/>
                </a:xfrm>
                <a:custGeom>
                  <a:avLst/>
                  <a:gdLst>
                    <a:gd name="T0" fmla="*/ 71 w 71"/>
                    <a:gd name="T1" fmla="*/ 21 h 80"/>
                    <a:gd name="T2" fmla="*/ 35 w 71"/>
                    <a:gd name="T3" fmla="*/ 0 h 80"/>
                    <a:gd name="T4" fmla="*/ 0 w 71"/>
                    <a:gd name="T5" fmla="*/ 21 h 80"/>
                    <a:gd name="T6" fmla="*/ 0 w 71"/>
                    <a:gd name="T7" fmla="*/ 61 h 80"/>
                    <a:gd name="T8" fmla="*/ 35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0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9" name="Freeform 85">
                  <a:extLst>
                    <a:ext uri="{FF2B5EF4-FFF2-40B4-BE49-F238E27FC236}">
                      <a16:creationId xmlns:a16="http://schemas.microsoft.com/office/drawing/2014/main" id="{0716E8FC-39E6-46FA-B35F-77CCBE2116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75533" y="3505188"/>
                  <a:ext cx="111124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4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4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0" name="Freeform 86">
                  <a:extLst>
                    <a:ext uri="{FF2B5EF4-FFF2-40B4-BE49-F238E27FC236}">
                      <a16:creationId xmlns:a16="http://schemas.microsoft.com/office/drawing/2014/main" id="{F7A0CBCE-5EFB-4492-876E-4DF2AA087A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34280" y="3400414"/>
                  <a:ext cx="112713" cy="130174"/>
                </a:xfrm>
                <a:custGeom>
                  <a:avLst/>
                  <a:gdLst>
                    <a:gd name="T0" fmla="*/ 71 w 71"/>
                    <a:gd name="T1" fmla="*/ 21 h 82"/>
                    <a:gd name="T2" fmla="*/ 35 w 71"/>
                    <a:gd name="T3" fmla="*/ 0 h 82"/>
                    <a:gd name="T4" fmla="*/ 0 w 71"/>
                    <a:gd name="T5" fmla="*/ 21 h 82"/>
                    <a:gd name="T6" fmla="*/ 0 w 71"/>
                    <a:gd name="T7" fmla="*/ 61 h 82"/>
                    <a:gd name="T8" fmla="*/ 35 w 71"/>
                    <a:gd name="T9" fmla="*/ 82 h 82"/>
                    <a:gd name="T10" fmla="*/ 71 w 71"/>
                    <a:gd name="T11" fmla="*/ 61 h 82"/>
                    <a:gd name="T12" fmla="*/ 71 w 71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2">
                      <a:moveTo>
                        <a:pt x="71" y="21"/>
                      </a:moveTo>
                      <a:lnTo>
                        <a:pt x="35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5" y="82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1" name="Freeform 87">
                  <a:extLst>
                    <a:ext uri="{FF2B5EF4-FFF2-40B4-BE49-F238E27FC236}">
                      <a16:creationId xmlns:a16="http://schemas.microsoft.com/office/drawing/2014/main" id="{E6416F9C-FFEC-499E-8B5E-497E83C28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43" y="2784468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2" name="Freeform 88">
                  <a:extLst>
                    <a:ext uri="{FF2B5EF4-FFF2-40B4-BE49-F238E27FC236}">
                      <a16:creationId xmlns:a16="http://schemas.microsoft.com/office/drawing/2014/main" id="{552D2036-2AD9-45D4-8929-A75403F46B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2887655"/>
                  <a:ext cx="112713" cy="127000"/>
                </a:xfrm>
                <a:custGeom>
                  <a:avLst/>
                  <a:gdLst>
                    <a:gd name="T0" fmla="*/ 71 w 71"/>
                    <a:gd name="T1" fmla="*/ 19 h 80"/>
                    <a:gd name="T2" fmla="*/ 36 w 71"/>
                    <a:gd name="T3" fmla="*/ 0 h 80"/>
                    <a:gd name="T4" fmla="*/ 0 w 71"/>
                    <a:gd name="T5" fmla="*/ 19 h 80"/>
                    <a:gd name="T6" fmla="*/ 0 w 71"/>
                    <a:gd name="T7" fmla="*/ 60 h 80"/>
                    <a:gd name="T8" fmla="*/ 36 w 71"/>
                    <a:gd name="T9" fmla="*/ 80 h 80"/>
                    <a:gd name="T10" fmla="*/ 71 w 71"/>
                    <a:gd name="T11" fmla="*/ 60 h 80"/>
                    <a:gd name="T12" fmla="*/ 71 w 71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6" y="80"/>
                      </a:lnTo>
                      <a:lnTo>
                        <a:pt x="71" y="60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3" name="Freeform 89">
                  <a:extLst>
                    <a:ext uri="{FF2B5EF4-FFF2-40B4-BE49-F238E27FC236}">
                      <a16:creationId xmlns:a16="http://schemas.microsoft.com/office/drawing/2014/main" id="{461DBC0A-BDCE-4195-8D8D-97E3D1E9A4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092442"/>
                  <a:ext cx="112713" cy="128588"/>
                </a:xfrm>
                <a:custGeom>
                  <a:avLst/>
                  <a:gdLst>
                    <a:gd name="T0" fmla="*/ 71 w 71"/>
                    <a:gd name="T1" fmla="*/ 21 h 81"/>
                    <a:gd name="T2" fmla="*/ 36 w 71"/>
                    <a:gd name="T3" fmla="*/ 0 h 81"/>
                    <a:gd name="T4" fmla="*/ 0 w 71"/>
                    <a:gd name="T5" fmla="*/ 21 h 81"/>
                    <a:gd name="T6" fmla="*/ 0 w 71"/>
                    <a:gd name="T7" fmla="*/ 61 h 81"/>
                    <a:gd name="T8" fmla="*/ 36 w 71"/>
                    <a:gd name="T9" fmla="*/ 81 h 81"/>
                    <a:gd name="T10" fmla="*/ 71 w 71"/>
                    <a:gd name="T11" fmla="*/ 61 h 81"/>
                    <a:gd name="T12" fmla="*/ 71 w 71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1"/>
                      </a:lnTo>
                      <a:lnTo>
                        <a:pt x="71" y="61"/>
                      </a:lnTo>
                      <a:lnTo>
                        <a:pt x="71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4" name="Freeform 90">
                  <a:extLst>
                    <a:ext uri="{FF2B5EF4-FFF2-40B4-BE49-F238E27FC236}">
                      <a16:creationId xmlns:a16="http://schemas.microsoft.com/office/drawing/2014/main" id="{62CAE839-7F03-4BEB-A1D6-0CB1F6538D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2990842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5" name="Freeform 91">
                  <a:extLst>
                    <a:ext uri="{FF2B5EF4-FFF2-40B4-BE49-F238E27FC236}">
                      <a16:creationId xmlns:a16="http://schemas.microsoft.com/office/drawing/2014/main" id="{616DA3FA-A9D7-4B55-8B3A-308B2FBF42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4" y="3298816"/>
                  <a:ext cx="112713" cy="127000"/>
                </a:xfrm>
                <a:custGeom>
                  <a:avLst/>
                  <a:gdLst>
                    <a:gd name="T0" fmla="*/ 71 w 71"/>
                    <a:gd name="T1" fmla="*/ 20 h 80"/>
                    <a:gd name="T2" fmla="*/ 36 w 71"/>
                    <a:gd name="T3" fmla="*/ 0 h 80"/>
                    <a:gd name="T4" fmla="*/ 0 w 71"/>
                    <a:gd name="T5" fmla="*/ 20 h 80"/>
                    <a:gd name="T6" fmla="*/ 0 w 71"/>
                    <a:gd name="T7" fmla="*/ 61 h 80"/>
                    <a:gd name="T8" fmla="*/ 36 w 71"/>
                    <a:gd name="T9" fmla="*/ 80 h 80"/>
                    <a:gd name="T10" fmla="*/ 71 w 71"/>
                    <a:gd name="T11" fmla="*/ 61 h 80"/>
                    <a:gd name="T12" fmla="*/ 71 w 71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0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1" y="61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6" name="Freeform 92">
                  <a:extLst>
                    <a:ext uri="{FF2B5EF4-FFF2-40B4-BE49-F238E27FC236}">
                      <a16:creationId xmlns:a16="http://schemas.microsoft.com/office/drawing/2014/main" id="{D966124A-5858-49FC-A85A-D0E235E2D8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8" y="3195629"/>
                  <a:ext cx="111125" cy="127000"/>
                </a:xfrm>
                <a:custGeom>
                  <a:avLst/>
                  <a:gdLst>
                    <a:gd name="T0" fmla="*/ 70 w 70"/>
                    <a:gd name="T1" fmla="*/ 21 h 80"/>
                    <a:gd name="T2" fmla="*/ 36 w 70"/>
                    <a:gd name="T3" fmla="*/ 0 h 80"/>
                    <a:gd name="T4" fmla="*/ 0 w 70"/>
                    <a:gd name="T5" fmla="*/ 21 h 80"/>
                    <a:gd name="T6" fmla="*/ 0 w 70"/>
                    <a:gd name="T7" fmla="*/ 61 h 80"/>
                    <a:gd name="T8" fmla="*/ 36 w 70"/>
                    <a:gd name="T9" fmla="*/ 80 h 80"/>
                    <a:gd name="T10" fmla="*/ 70 w 70"/>
                    <a:gd name="T11" fmla="*/ 61 h 80"/>
                    <a:gd name="T12" fmla="*/ 70 w 70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0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7" name="Freeform 93">
                  <a:extLst>
                    <a:ext uri="{FF2B5EF4-FFF2-40B4-BE49-F238E27FC236}">
                      <a16:creationId xmlns:a16="http://schemas.microsoft.com/office/drawing/2014/main" id="{6C67EF2E-349B-47FA-A489-CEFE21C804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554893" y="3505191"/>
                  <a:ext cx="112713" cy="128588"/>
                </a:xfrm>
                <a:custGeom>
                  <a:avLst/>
                  <a:gdLst>
                    <a:gd name="T0" fmla="*/ 71 w 71"/>
                    <a:gd name="T1" fmla="*/ 20 h 81"/>
                    <a:gd name="T2" fmla="*/ 36 w 71"/>
                    <a:gd name="T3" fmla="*/ 0 h 81"/>
                    <a:gd name="T4" fmla="*/ 0 w 71"/>
                    <a:gd name="T5" fmla="*/ 20 h 81"/>
                    <a:gd name="T6" fmla="*/ 0 w 71"/>
                    <a:gd name="T7" fmla="*/ 60 h 81"/>
                    <a:gd name="T8" fmla="*/ 36 w 71"/>
                    <a:gd name="T9" fmla="*/ 81 h 81"/>
                    <a:gd name="T10" fmla="*/ 71 w 71"/>
                    <a:gd name="T11" fmla="*/ 60 h 81"/>
                    <a:gd name="T12" fmla="*/ 71 w 71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1" h="81">
                      <a:moveTo>
                        <a:pt x="71" y="20"/>
                      </a:moveTo>
                      <a:lnTo>
                        <a:pt x="36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6" y="81"/>
                      </a:lnTo>
                      <a:lnTo>
                        <a:pt x="71" y="60"/>
                      </a:lnTo>
                      <a:lnTo>
                        <a:pt x="71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8" name="Freeform 94">
                  <a:extLst>
                    <a:ext uri="{FF2B5EF4-FFF2-40B4-BE49-F238E27FC236}">
                      <a16:creationId xmlns:a16="http://schemas.microsoft.com/office/drawing/2014/main" id="{197463E6-D46F-4944-B5B9-36AB73D368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19" y="3400417"/>
                  <a:ext cx="111125" cy="130174"/>
                </a:xfrm>
                <a:custGeom>
                  <a:avLst/>
                  <a:gdLst>
                    <a:gd name="T0" fmla="*/ 70 w 70"/>
                    <a:gd name="T1" fmla="*/ 21 h 82"/>
                    <a:gd name="T2" fmla="*/ 36 w 70"/>
                    <a:gd name="T3" fmla="*/ 0 h 82"/>
                    <a:gd name="T4" fmla="*/ 0 w 70"/>
                    <a:gd name="T5" fmla="*/ 21 h 82"/>
                    <a:gd name="T6" fmla="*/ 0 w 70"/>
                    <a:gd name="T7" fmla="*/ 61 h 82"/>
                    <a:gd name="T8" fmla="*/ 36 w 70"/>
                    <a:gd name="T9" fmla="*/ 82 h 82"/>
                    <a:gd name="T10" fmla="*/ 70 w 70"/>
                    <a:gd name="T11" fmla="*/ 61 h 82"/>
                    <a:gd name="T12" fmla="*/ 70 w 70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2">
                      <a:moveTo>
                        <a:pt x="70" y="21"/>
                      </a:moveTo>
                      <a:lnTo>
                        <a:pt x="36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6" y="82"/>
                      </a:lnTo>
                      <a:lnTo>
                        <a:pt x="70" y="61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9" name="Freeform 95">
                  <a:extLst>
                    <a:ext uri="{FF2B5EF4-FFF2-40B4-BE49-F238E27FC236}">
                      <a16:creationId xmlns:a16="http://schemas.microsoft.com/office/drawing/2014/main" id="{0DBBEF9F-1B0D-4B84-89EE-44DBC83780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615220" y="3608379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6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6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6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6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0" name="Freeform 96">
                  <a:extLst>
                    <a:ext uri="{FF2B5EF4-FFF2-40B4-BE49-F238E27FC236}">
                      <a16:creationId xmlns:a16="http://schemas.microsoft.com/office/drawing/2014/main" id="{FBA1E9B8-B7C3-47C8-ACE3-EF6CE79729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3" y="2784469"/>
                  <a:ext cx="111125" cy="128588"/>
                </a:xfrm>
                <a:custGeom>
                  <a:avLst/>
                  <a:gdLst>
                    <a:gd name="T0" fmla="*/ 70 w 70"/>
                    <a:gd name="T1" fmla="*/ 20 h 81"/>
                    <a:gd name="T2" fmla="*/ 35 w 70"/>
                    <a:gd name="T3" fmla="*/ 0 h 81"/>
                    <a:gd name="T4" fmla="*/ 0 w 70"/>
                    <a:gd name="T5" fmla="*/ 20 h 81"/>
                    <a:gd name="T6" fmla="*/ 0 w 70"/>
                    <a:gd name="T7" fmla="*/ 60 h 81"/>
                    <a:gd name="T8" fmla="*/ 35 w 70"/>
                    <a:gd name="T9" fmla="*/ 81 h 81"/>
                    <a:gd name="T10" fmla="*/ 70 w 70"/>
                    <a:gd name="T11" fmla="*/ 60 h 81"/>
                    <a:gd name="T12" fmla="*/ 70 w 70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1">
                      <a:moveTo>
                        <a:pt x="70" y="20"/>
                      </a:moveTo>
                      <a:lnTo>
                        <a:pt x="35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5" y="81"/>
                      </a:lnTo>
                      <a:lnTo>
                        <a:pt x="70" y="60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1" name="Freeform 97">
                  <a:extLst>
                    <a:ext uri="{FF2B5EF4-FFF2-40B4-BE49-F238E27FC236}">
                      <a16:creationId xmlns:a16="http://schemas.microsoft.com/office/drawing/2014/main" id="{05573729-3FB2-46EC-959A-FE1804E549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8" y="2887660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60 h 80"/>
                    <a:gd name="T8" fmla="*/ 34 w 69"/>
                    <a:gd name="T9" fmla="*/ 80 h 80"/>
                    <a:gd name="T10" fmla="*/ 69 w 69"/>
                    <a:gd name="T11" fmla="*/ 60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60"/>
                      </a:lnTo>
                      <a:lnTo>
                        <a:pt x="34" y="80"/>
                      </a:lnTo>
                      <a:lnTo>
                        <a:pt x="69" y="60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2" name="Freeform 98">
                  <a:extLst>
                    <a:ext uri="{FF2B5EF4-FFF2-40B4-BE49-F238E27FC236}">
                      <a16:creationId xmlns:a16="http://schemas.microsoft.com/office/drawing/2014/main" id="{5B48B068-5717-42D0-B873-AAF2D3D0A4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092445"/>
                  <a:ext cx="109538" cy="128588"/>
                </a:xfrm>
                <a:custGeom>
                  <a:avLst/>
                  <a:gdLst>
                    <a:gd name="T0" fmla="*/ 69 w 69"/>
                    <a:gd name="T1" fmla="*/ 21 h 81"/>
                    <a:gd name="T2" fmla="*/ 34 w 69"/>
                    <a:gd name="T3" fmla="*/ 0 h 81"/>
                    <a:gd name="T4" fmla="*/ 0 w 69"/>
                    <a:gd name="T5" fmla="*/ 21 h 81"/>
                    <a:gd name="T6" fmla="*/ 0 w 69"/>
                    <a:gd name="T7" fmla="*/ 61 h 81"/>
                    <a:gd name="T8" fmla="*/ 34 w 69"/>
                    <a:gd name="T9" fmla="*/ 81 h 81"/>
                    <a:gd name="T10" fmla="*/ 69 w 69"/>
                    <a:gd name="T11" fmla="*/ 61 h 81"/>
                    <a:gd name="T12" fmla="*/ 69 w 69"/>
                    <a:gd name="T13" fmla="*/ 21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1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3" name="Freeform 99">
                  <a:extLst>
                    <a:ext uri="{FF2B5EF4-FFF2-40B4-BE49-F238E27FC236}">
                      <a16:creationId xmlns:a16="http://schemas.microsoft.com/office/drawing/2014/main" id="{8B12D184-30D0-4466-90AC-0EAC40B875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2990845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4" name="Freeform 100">
                  <a:extLst>
                    <a:ext uri="{FF2B5EF4-FFF2-40B4-BE49-F238E27FC236}">
                      <a16:creationId xmlns:a16="http://schemas.microsoft.com/office/drawing/2014/main" id="{F9E2C79F-57E6-400D-B42C-84CE0DE787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298819"/>
                  <a:ext cx="109538" cy="127000"/>
                </a:xfrm>
                <a:custGeom>
                  <a:avLst/>
                  <a:gdLst>
                    <a:gd name="T0" fmla="*/ 69 w 69"/>
                    <a:gd name="T1" fmla="*/ 20 h 80"/>
                    <a:gd name="T2" fmla="*/ 34 w 69"/>
                    <a:gd name="T3" fmla="*/ 0 h 80"/>
                    <a:gd name="T4" fmla="*/ 0 w 69"/>
                    <a:gd name="T5" fmla="*/ 20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5" name="Freeform 101">
                  <a:extLst>
                    <a:ext uri="{FF2B5EF4-FFF2-40B4-BE49-F238E27FC236}">
                      <a16:creationId xmlns:a16="http://schemas.microsoft.com/office/drawing/2014/main" id="{DFF35007-B49B-43F3-90A6-2252001EEF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2" y="3195633"/>
                  <a:ext cx="109538" cy="127000"/>
                </a:xfrm>
                <a:custGeom>
                  <a:avLst/>
                  <a:gdLst>
                    <a:gd name="T0" fmla="*/ 69 w 69"/>
                    <a:gd name="T1" fmla="*/ 21 h 80"/>
                    <a:gd name="T2" fmla="*/ 34 w 69"/>
                    <a:gd name="T3" fmla="*/ 0 h 80"/>
                    <a:gd name="T4" fmla="*/ 0 w 69"/>
                    <a:gd name="T5" fmla="*/ 21 h 80"/>
                    <a:gd name="T6" fmla="*/ 0 w 69"/>
                    <a:gd name="T7" fmla="*/ 61 h 80"/>
                    <a:gd name="T8" fmla="*/ 34 w 69"/>
                    <a:gd name="T9" fmla="*/ 80 h 80"/>
                    <a:gd name="T10" fmla="*/ 69 w 69"/>
                    <a:gd name="T11" fmla="*/ 61 h 80"/>
                    <a:gd name="T12" fmla="*/ 69 w 69"/>
                    <a:gd name="T13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0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6" name="Freeform 102">
                  <a:extLst>
                    <a:ext uri="{FF2B5EF4-FFF2-40B4-BE49-F238E27FC236}">
                      <a16:creationId xmlns:a16="http://schemas.microsoft.com/office/drawing/2014/main" id="{A828417D-152F-432F-8168-BD3832413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7437" y="3505195"/>
                  <a:ext cx="109538" cy="128588"/>
                </a:xfrm>
                <a:custGeom>
                  <a:avLst/>
                  <a:gdLst>
                    <a:gd name="T0" fmla="*/ 69 w 69"/>
                    <a:gd name="T1" fmla="*/ 20 h 81"/>
                    <a:gd name="T2" fmla="*/ 34 w 69"/>
                    <a:gd name="T3" fmla="*/ 0 h 81"/>
                    <a:gd name="T4" fmla="*/ 0 w 69"/>
                    <a:gd name="T5" fmla="*/ 20 h 81"/>
                    <a:gd name="T6" fmla="*/ 0 w 69"/>
                    <a:gd name="T7" fmla="*/ 60 h 81"/>
                    <a:gd name="T8" fmla="*/ 34 w 69"/>
                    <a:gd name="T9" fmla="*/ 81 h 81"/>
                    <a:gd name="T10" fmla="*/ 69 w 69"/>
                    <a:gd name="T11" fmla="*/ 60 h 81"/>
                    <a:gd name="T12" fmla="*/ 69 w 69"/>
                    <a:gd name="T13" fmla="*/ 20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1">
                      <a:moveTo>
                        <a:pt x="69" y="20"/>
                      </a:moveTo>
                      <a:lnTo>
                        <a:pt x="34" y="0"/>
                      </a:lnTo>
                      <a:lnTo>
                        <a:pt x="0" y="20"/>
                      </a:lnTo>
                      <a:lnTo>
                        <a:pt x="0" y="60"/>
                      </a:lnTo>
                      <a:lnTo>
                        <a:pt x="34" y="81"/>
                      </a:lnTo>
                      <a:lnTo>
                        <a:pt x="69" y="60"/>
                      </a:lnTo>
                      <a:lnTo>
                        <a:pt x="69" y="20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7" name="Freeform 103">
                  <a:extLst>
                    <a:ext uri="{FF2B5EF4-FFF2-40B4-BE49-F238E27FC236}">
                      <a16:creationId xmlns:a16="http://schemas.microsoft.com/office/drawing/2014/main" id="{9731FEBF-7B4F-4E55-8580-61CC128E5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63" y="3400420"/>
                  <a:ext cx="109538" cy="130175"/>
                </a:xfrm>
                <a:custGeom>
                  <a:avLst/>
                  <a:gdLst>
                    <a:gd name="T0" fmla="*/ 69 w 69"/>
                    <a:gd name="T1" fmla="*/ 21 h 82"/>
                    <a:gd name="T2" fmla="*/ 34 w 69"/>
                    <a:gd name="T3" fmla="*/ 0 h 82"/>
                    <a:gd name="T4" fmla="*/ 0 w 69"/>
                    <a:gd name="T5" fmla="*/ 21 h 82"/>
                    <a:gd name="T6" fmla="*/ 0 w 69"/>
                    <a:gd name="T7" fmla="*/ 61 h 82"/>
                    <a:gd name="T8" fmla="*/ 34 w 69"/>
                    <a:gd name="T9" fmla="*/ 82 h 82"/>
                    <a:gd name="T10" fmla="*/ 69 w 69"/>
                    <a:gd name="T11" fmla="*/ 61 h 82"/>
                    <a:gd name="T12" fmla="*/ 69 w 69"/>
                    <a:gd name="T13" fmla="*/ 21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2">
                      <a:moveTo>
                        <a:pt x="69" y="21"/>
                      </a:moveTo>
                      <a:lnTo>
                        <a:pt x="34" y="0"/>
                      </a:lnTo>
                      <a:lnTo>
                        <a:pt x="0" y="21"/>
                      </a:lnTo>
                      <a:lnTo>
                        <a:pt x="0" y="61"/>
                      </a:lnTo>
                      <a:lnTo>
                        <a:pt x="34" y="82"/>
                      </a:lnTo>
                      <a:lnTo>
                        <a:pt x="69" y="61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8" name="Freeform 104">
                  <a:extLst>
                    <a:ext uri="{FF2B5EF4-FFF2-40B4-BE49-F238E27FC236}">
                      <a16:creationId xmlns:a16="http://schemas.microsoft.com/office/drawing/2014/main" id="{E3523D79-7CBE-4D75-8541-FC0D1A35EA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97774" y="3608386"/>
                  <a:ext cx="109538" cy="127000"/>
                </a:xfrm>
                <a:custGeom>
                  <a:avLst/>
                  <a:gdLst>
                    <a:gd name="T0" fmla="*/ 69 w 69"/>
                    <a:gd name="T1" fmla="*/ 19 h 80"/>
                    <a:gd name="T2" fmla="*/ 34 w 69"/>
                    <a:gd name="T3" fmla="*/ 0 h 80"/>
                    <a:gd name="T4" fmla="*/ 0 w 69"/>
                    <a:gd name="T5" fmla="*/ 19 h 80"/>
                    <a:gd name="T6" fmla="*/ 0 w 69"/>
                    <a:gd name="T7" fmla="*/ 59 h 80"/>
                    <a:gd name="T8" fmla="*/ 34 w 69"/>
                    <a:gd name="T9" fmla="*/ 80 h 80"/>
                    <a:gd name="T10" fmla="*/ 69 w 69"/>
                    <a:gd name="T11" fmla="*/ 59 h 80"/>
                    <a:gd name="T12" fmla="*/ 69 w 69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80">
                      <a:moveTo>
                        <a:pt x="69" y="19"/>
                      </a:moveTo>
                      <a:lnTo>
                        <a:pt x="34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4" y="80"/>
                      </a:lnTo>
                      <a:lnTo>
                        <a:pt x="69" y="59"/>
                      </a:lnTo>
                      <a:lnTo>
                        <a:pt x="69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9" name="Freeform 105">
                  <a:extLst>
                    <a:ext uri="{FF2B5EF4-FFF2-40B4-BE49-F238E27FC236}">
                      <a16:creationId xmlns:a16="http://schemas.microsoft.com/office/drawing/2014/main" id="{CBB78C65-289E-4864-993D-89AFC70F83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77114" y="2990850"/>
                  <a:ext cx="111125" cy="127000"/>
                </a:xfrm>
                <a:custGeom>
                  <a:avLst/>
                  <a:gdLst>
                    <a:gd name="T0" fmla="*/ 70 w 70"/>
                    <a:gd name="T1" fmla="*/ 19 h 80"/>
                    <a:gd name="T2" fmla="*/ 35 w 70"/>
                    <a:gd name="T3" fmla="*/ 0 h 80"/>
                    <a:gd name="T4" fmla="*/ 0 w 70"/>
                    <a:gd name="T5" fmla="*/ 19 h 80"/>
                    <a:gd name="T6" fmla="*/ 0 w 70"/>
                    <a:gd name="T7" fmla="*/ 59 h 80"/>
                    <a:gd name="T8" fmla="*/ 35 w 70"/>
                    <a:gd name="T9" fmla="*/ 80 h 80"/>
                    <a:gd name="T10" fmla="*/ 70 w 70"/>
                    <a:gd name="T11" fmla="*/ 59 h 80"/>
                    <a:gd name="T12" fmla="*/ 70 w 70"/>
                    <a:gd name="T13" fmla="*/ 1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80">
                      <a:moveTo>
                        <a:pt x="70" y="19"/>
                      </a:moveTo>
                      <a:lnTo>
                        <a:pt x="35" y="0"/>
                      </a:lnTo>
                      <a:lnTo>
                        <a:pt x="0" y="19"/>
                      </a:lnTo>
                      <a:lnTo>
                        <a:pt x="0" y="59"/>
                      </a:lnTo>
                      <a:lnTo>
                        <a:pt x="35" y="80"/>
                      </a:lnTo>
                      <a:lnTo>
                        <a:pt x="70" y="59"/>
                      </a:lnTo>
                      <a:lnTo>
                        <a:pt x="70" y="19"/>
                      </a:lnTo>
                      <a:close/>
                    </a:path>
                  </a:pathLst>
                </a:custGeom>
                <a:grpFill/>
                <a:ln w="317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541" name="Straight Connector 540">
            <a:extLst>
              <a:ext uri="{FF2B5EF4-FFF2-40B4-BE49-F238E27FC236}">
                <a16:creationId xmlns:a16="http://schemas.microsoft.com/office/drawing/2014/main" id="{820D9814-95CF-472A-B10C-CB8E984EE74E}"/>
              </a:ext>
            </a:extLst>
          </p:cNvPr>
          <p:cNvCxnSpPr>
            <a:cxnSpLocks/>
          </p:cNvCxnSpPr>
          <p:nvPr/>
        </p:nvCxnSpPr>
        <p:spPr>
          <a:xfrm>
            <a:off x="8813578" y="3794803"/>
            <a:ext cx="131111" cy="0"/>
          </a:xfrm>
          <a:prstGeom prst="line">
            <a:avLst/>
          </a:prstGeom>
          <a:ln w="19050" cap="flat">
            <a:solidFill>
              <a:schemeClr val="tx1">
                <a:lumMod val="65000"/>
                <a:lumOff val="35000"/>
              </a:schemeClr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" name="TextBox 541">
            <a:extLst>
              <a:ext uri="{FF2B5EF4-FFF2-40B4-BE49-F238E27FC236}">
                <a16:creationId xmlns:a16="http://schemas.microsoft.com/office/drawing/2014/main" id="{8FD63BD5-2D44-466B-99F6-1042BAF9F918}"/>
              </a:ext>
            </a:extLst>
          </p:cNvPr>
          <p:cNvSpPr txBox="1"/>
          <p:nvPr/>
        </p:nvSpPr>
        <p:spPr>
          <a:xfrm>
            <a:off x="9368390" y="3981091"/>
            <a:ext cx="1470607" cy="7755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prstClr val="black"/>
                </a:solidFill>
                <a:latin typeface="Arial"/>
              </a:rPr>
              <a:t>Deep sequence supernatant virus at time of breakthrough</a:t>
            </a:r>
          </a:p>
        </p:txBody>
      </p:sp>
      <p:grpSp>
        <p:nvGrpSpPr>
          <p:cNvPr id="543" name="Group 542">
            <a:extLst>
              <a:ext uri="{FF2B5EF4-FFF2-40B4-BE49-F238E27FC236}">
                <a16:creationId xmlns:a16="http://schemas.microsoft.com/office/drawing/2014/main" id="{5665CC59-68AC-4ECC-A174-5CD2D52FB1DD}"/>
              </a:ext>
            </a:extLst>
          </p:cNvPr>
          <p:cNvGrpSpPr/>
          <p:nvPr/>
        </p:nvGrpSpPr>
        <p:grpSpPr>
          <a:xfrm>
            <a:off x="7173175" y="4028002"/>
            <a:ext cx="1006865" cy="663209"/>
            <a:chOff x="3911801" y="2281759"/>
            <a:chExt cx="928710" cy="611730"/>
          </a:xfrm>
        </p:grpSpPr>
        <p:sp>
          <p:nvSpPr>
            <p:cNvPr id="545" name="Rectangle: Single Corner Snipped 544">
              <a:extLst>
                <a:ext uri="{FF2B5EF4-FFF2-40B4-BE49-F238E27FC236}">
                  <a16:creationId xmlns:a16="http://schemas.microsoft.com/office/drawing/2014/main" id="{B13C13F1-B2F4-4F40-8671-B1B555BF7E08}"/>
                </a:ext>
              </a:extLst>
            </p:cNvPr>
            <p:cNvSpPr/>
            <p:nvPr/>
          </p:nvSpPr>
          <p:spPr bwMode="auto">
            <a:xfrm flipH="1">
              <a:off x="3911801" y="2281759"/>
              <a:ext cx="928710" cy="611730"/>
            </a:xfrm>
            <a:prstGeom prst="snip1Rect">
              <a:avLst>
                <a:gd name="adj" fmla="val 10439"/>
              </a:avLst>
            </a:prstGeom>
            <a:solidFill>
              <a:schemeClr val="bg1">
                <a:lumMod val="95000"/>
              </a:schemeClr>
            </a:solidFill>
            <a:ln w="15875" cap="flat" cmpd="thickThin" algn="ctr">
              <a:solidFill>
                <a:srgbClr val="B2B2B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9DBF44D5-84C6-46FA-9AFA-B62FCA348D9D}"/>
                </a:ext>
              </a:extLst>
            </p:cNvPr>
            <p:cNvSpPr/>
            <p:nvPr/>
          </p:nvSpPr>
          <p:spPr bwMode="auto">
            <a:xfrm>
              <a:off x="3956854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7" name="Oval 546">
              <a:extLst>
                <a:ext uri="{FF2B5EF4-FFF2-40B4-BE49-F238E27FC236}">
                  <a16:creationId xmlns:a16="http://schemas.microsoft.com/office/drawing/2014/main" id="{608DD396-DA03-45BA-A760-78CA7D148ED1}"/>
                </a:ext>
              </a:extLst>
            </p:cNvPr>
            <p:cNvSpPr/>
            <p:nvPr/>
          </p:nvSpPr>
          <p:spPr bwMode="auto">
            <a:xfrm>
              <a:off x="4104533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8" name="Oval 547">
              <a:extLst>
                <a:ext uri="{FF2B5EF4-FFF2-40B4-BE49-F238E27FC236}">
                  <a16:creationId xmlns:a16="http://schemas.microsoft.com/office/drawing/2014/main" id="{CFDE33BA-5EFC-4CEE-90FC-EDC460E0F61A}"/>
                </a:ext>
              </a:extLst>
            </p:cNvPr>
            <p:cNvSpPr/>
            <p:nvPr/>
          </p:nvSpPr>
          <p:spPr bwMode="auto">
            <a:xfrm>
              <a:off x="4250102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49" name="Oval 548">
              <a:extLst>
                <a:ext uri="{FF2B5EF4-FFF2-40B4-BE49-F238E27FC236}">
                  <a16:creationId xmlns:a16="http://schemas.microsoft.com/office/drawing/2014/main" id="{6240EF96-1B85-4B23-BC16-851A9793E993}"/>
                </a:ext>
              </a:extLst>
            </p:cNvPr>
            <p:cNvSpPr/>
            <p:nvPr/>
          </p:nvSpPr>
          <p:spPr bwMode="auto">
            <a:xfrm>
              <a:off x="4395669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BB962183-C007-4A30-9B09-CCE89B3BF95E}"/>
                </a:ext>
              </a:extLst>
            </p:cNvPr>
            <p:cNvSpPr/>
            <p:nvPr/>
          </p:nvSpPr>
          <p:spPr bwMode="auto">
            <a:xfrm>
              <a:off x="4539684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4" name="Oval 563">
              <a:extLst>
                <a:ext uri="{FF2B5EF4-FFF2-40B4-BE49-F238E27FC236}">
                  <a16:creationId xmlns:a16="http://schemas.microsoft.com/office/drawing/2014/main" id="{E2E655CA-2B60-4E6C-8E40-686F36B09CE1}"/>
                </a:ext>
              </a:extLst>
            </p:cNvPr>
            <p:cNvSpPr/>
            <p:nvPr/>
          </p:nvSpPr>
          <p:spPr bwMode="auto">
            <a:xfrm>
              <a:off x="4681568" y="23119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6" name="Oval 565">
              <a:extLst>
                <a:ext uri="{FF2B5EF4-FFF2-40B4-BE49-F238E27FC236}">
                  <a16:creationId xmlns:a16="http://schemas.microsoft.com/office/drawing/2014/main" id="{D5F08DE3-6550-455B-95BC-CE7F34A9C0E2}"/>
                </a:ext>
              </a:extLst>
            </p:cNvPr>
            <p:cNvSpPr/>
            <p:nvPr/>
          </p:nvSpPr>
          <p:spPr bwMode="auto">
            <a:xfrm>
              <a:off x="3956854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77" name="Oval 576">
              <a:extLst>
                <a:ext uri="{FF2B5EF4-FFF2-40B4-BE49-F238E27FC236}">
                  <a16:creationId xmlns:a16="http://schemas.microsoft.com/office/drawing/2014/main" id="{7286DA38-90E5-42AD-ACC7-D94BAF6F4BF2}"/>
                </a:ext>
              </a:extLst>
            </p:cNvPr>
            <p:cNvSpPr/>
            <p:nvPr/>
          </p:nvSpPr>
          <p:spPr bwMode="auto">
            <a:xfrm>
              <a:off x="4104533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1" name="Oval 580">
              <a:extLst>
                <a:ext uri="{FF2B5EF4-FFF2-40B4-BE49-F238E27FC236}">
                  <a16:creationId xmlns:a16="http://schemas.microsoft.com/office/drawing/2014/main" id="{ADDD2419-AB33-46BC-AADD-8787DED5E30F}"/>
                </a:ext>
              </a:extLst>
            </p:cNvPr>
            <p:cNvSpPr/>
            <p:nvPr/>
          </p:nvSpPr>
          <p:spPr bwMode="auto">
            <a:xfrm>
              <a:off x="4250102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2" name="Oval 581">
              <a:extLst>
                <a:ext uri="{FF2B5EF4-FFF2-40B4-BE49-F238E27FC236}">
                  <a16:creationId xmlns:a16="http://schemas.microsoft.com/office/drawing/2014/main" id="{363E566C-0A28-4644-B42E-582FF25EE7D6}"/>
                </a:ext>
              </a:extLst>
            </p:cNvPr>
            <p:cNvSpPr/>
            <p:nvPr/>
          </p:nvSpPr>
          <p:spPr bwMode="auto">
            <a:xfrm>
              <a:off x="4395669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3" name="Oval 582">
              <a:extLst>
                <a:ext uri="{FF2B5EF4-FFF2-40B4-BE49-F238E27FC236}">
                  <a16:creationId xmlns:a16="http://schemas.microsoft.com/office/drawing/2014/main" id="{04ADFB13-E633-4AAE-902F-0B305916F4FF}"/>
                </a:ext>
              </a:extLst>
            </p:cNvPr>
            <p:cNvSpPr/>
            <p:nvPr/>
          </p:nvSpPr>
          <p:spPr bwMode="auto">
            <a:xfrm>
              <a:off x="4539684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4" name="Oval 583">
              <a:extLst>
                <a:ext uri="{FF2B5EF4-FFF2-40B4-BE49-F238E27FC236}">
                  <a16:creationId xmlns:a16="http://schemas.microsoft.com/office/drawing/2014/main" id="{19944742-CFF3-41E3-8FAA-1BB6FA5D5B0D}"/>
                </a:ext>
              </a:extLst>
            </p:cNvPr>
            <p:cNvSpPr/>
            <p:nvPr/>
          </p:nvSpPr>
          <p:spPr bwMode="auto">
            <a:xfrm>
              <a:off x="4681568" y="24575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5" name="Oval 584">
              <a:extLst>
                <a:ext uri="{FF2B5EF4-FFF2-40B4-BE49-F238E27FC236}">
                  <a16:creationId xmlns:a16="http://schemas.microsoft.com/office/drawing/2014/main" id="{0B7E1E49-EE2C-4CBB-900F-1F459A1FA7B4}"/>
                </a:ext>
              </a:extLst>
            </p:cNvPr>
            <p:cNvSpPr/>
            <p:nvPr/>
          </p:nvSpPr>
          <p:spPr bwMode="auto">
            <a:xfrm>
              <a:off x="3956854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7" name="Oval 586">
              <a:extLst>
                <a:ext uri="{FF2B5EF4-FFF2-40B4-BE49-F238E27FC236}">
                  <a16:creationId xmlns:a16="http://schemas.microsoft.com/office/drawing/2014/main" id="{07B249F2-EB16-409B-9C78-570278C2466C}"/>
                </a:ext>
              </a:extLst>
            </p:cNvPr>
            <p:cNvSpPr/>
            <p:nvPr/>
          </p:nvSpPr>
          <p:spPr bwMode="auto">
            <a:xfrm>
              <a:off x="4104533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8" name="Oval 587">
              <a:extLst>
                <a:ext uri="{FF2B5EF4-FFF2-40B4-BE49-F238E27FC236}">
                  <a16:creationId xmlns:a16="http://schemas.microsoft.com/office/drawing/2014/main" id="{FD8D059A-CF82-493A-9BA4-5A04B9E2B1CB}"/>
                </a:ext>
              </a:extLst>
            </p:cNvPr>
            <p:cNvSpPr/>
            <p:nvPr/>
          </p:nvSpPr>
          <p:spPr bwMode="auto">
            <a:xfrm>
              <a:off x="4250102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89" name="Oval 588">
              <a:extLst>
                <a:ext uri="{FF2B5EF4-FFF2-40B4-BE49-F238E27FC236}">
                  <a16:creationId xmlns:a16="http://schemas.microsoft.com/office/drawing/2014/main" id="{9EE40234-39B9-4E48-BA27-A11FECC6EFF1}"/>
                </a:ext>
              </a:extLst>
            </p:cNvPr>
            <p:cNvSpPr/>
            <p:nvPr/>
          </p:nvSpPr>
          <p:spPr bwMode="auto">
            <a:xfrm>
              <a:off x="4395669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93" name="Oval 592">
              <a:extLst>
                <a:ext uri="{FF2B5EF4-FFF2-40B4-BE49-F238E27FC236}">
                  <a16:creationId xmlns:a16="http://schemas.microsoft.com/office/drawing/2014/main" id="{AAE4EA81-5EDB-415E-A689-0FC59553063F}"/>
                </a:ext>
              </a:extLst>
            </p:cNvPr>
            <p:cNvSpPr/>
            <p:nvPr/>
          </p:nvSpPr>
          <p:spPr bwMode="auto">
            <a:xfrm>
              <a:off x="4539684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94" name="Oval 593">
              <a:extLst>
                <a:ext uri="{FF2B5EF4-FFF2-40B4-BE49-F238E27FC236}">
                  <a16:creationId xmlns:a16="http://schemas.microsoft.com/office/drawing/2014/main" id="{3AD3B8B5-90A4-4F62-B7EE-BD9DACFC438A}"/>
                </a:ext>
              </a:extLst>
            </p:cNvPr>
            <p:cNvSpPr/>
            <p:nvPr/>
          </p:nvSpPr>
          <p:spPr bwMode="auto">
            <a:xfrm>
              <a:off x="4681568" y="2604572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07" name="Oval 606">
              <a:extLst>
                <a:ext uri="{FF2B5EF4-FFF2-40B4-BE49-F238E27FC236}">
                  <a16:creationId xmlns:a16="http://schemas.microsoft.com/office/drawing/2014/main" id="{61B7A302-661E-42F7-B409-0C1F07041E0C}"/>
                </a:ext>
              </a:extLst>
            </p:cNvPr>
            <p:cNvSpPr/>
            <p:nvPr/>
          </p:nvSpPr>
          <p:spPr bwMode="auto">
            <a:xfrm>
              <a:off x="3956854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0" name="Oval 609">
              <a:extLst>
                <a:ext uri="{FF2B5EF4-FFF2-40B4-BE49-F238E27FC236}">
                  <a16:creationId xmlns:a16="http://schemas.microsoft.com/office/drawing/2014/main" id="{8F00468F-ECBE-4BAA-9516-849426F9777B}"/>
                </a:ext>
              </a:extLst>
            </p:cNvPr>
            <p:cNvSpPr/>
            <p:nvPr/>
          </p:nvSpPr>
          <p:spPr bwMode="auto">
            <a:xfrm>
              <a:off x="4104533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3" name="Oval 612">
              <a:extLst>
                <a:ext uri="{FF2B5EF4-FFF2-40B4-BE49-F238E27FC236}">
                  <a16:creationId xmlns:a16="http://schemas.microsoft.com/office/drawing/2014/main" id="{C37E9475-3C40-4B26-A9B1-DDDE7A2C3932}"/>
                </a:ext>
              </a:extLst>
            </p:cNvPr>
            <p:cNvSpPr/>
            <p:nvPr/>
          </p:nvSpPr>
          <p:spPr bwMode="auto">
            <a:xfrm>
              <a:off x="4250102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4" name="Oval 613">
              <a:extLst>
                <a:ext uri="{FF2B5EF4-FFF2-40B4-BE49-F238E27FC236}">
                  <a16:creationId xmlns:a16="http://schemas.microsoft.com/office/drawing/2014/main" id="{D77DA49C-7E83-4E97-9FB8-A1F6B4F4D283}"/>
                </a:ext>
              </a:extLst>
            </p:cNvPr>
            <p:cNvSpPr/>
            <p:nvPr/>
          </p:nvSpPr>
          <p:spPr bwMode="auto">
            <a:xfrm>
              <a:off x="4395669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18802832-0DA6-46F7-8FE6-7DCD90E5940C}"/>
                </a:ext>
              </a:extLst>
            </p:cNvPr>
            <p:cNvSpPr/>
            <p:nvPr/>
          </p:nvSpPr>
          <p:spPr bwMode="auto">
            <a:xfrm>
              <a:off x="4539684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28" name="Oval 627">
              <a:extLst>
                <a:ext uri="{FF2B5EF4-FFF2-40B4-BE49-F238E27FC236}">
                  <a16:creationId xmlns:a16="http://schemas.microsoft.com/office/drawing/2014/main" id="{C9F84A4C-8CFF-4333-96DC-E2B8509B63CB}"/>
                </a:ext>
              </a:extLst>
            </p:cNvPr>
            <p:cNvSpPr/>
            <p:nvPr/>
          </p:nvSpPr>
          <p:spPr bwMode="auto">
            <a:xfrm>
              <a:off x="4681568" y="2750146"/>
              <a:ext cx="112199" cy="1154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12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44" name="Rectangle 563">
            <a:extLst>
              <a:ext uri="{FF2B5EF4-FFF2-40B4-BE49-F238E27FC236}">
                <a16:creationId xmlns:a16="http://schemas.microsoft.com/office/drawing/2014/main" id="{310717CE-3346-473E-92D0-922113DAE90D}"/>
              </a:ext>
            </a:extLst>
          </p:cNvPr>
          <p:cNvSpPr/>
          <p:nvPr/>
        </p:nvSpPr>
        <p:spPr bwMode="auto">
          <a:xfrm rot="10800000">
            <a:off x="8953665" y="3228459"/>
            <a:ext cx="269171" cy="1132690"/>
          </a:xfrm>
          <a:custGeom>
            <a:avLst/>
            <a:gdLst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0 w 573838"/>
              <a:gd name="connsiteY4" fmla="*/ 0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  <a:gd name="connsiteX4" fmla="*/ 4163 w 573838"/>
              <a:gd name="connsiteY4" fmla="*/ 569748 h 1077218"/>
              <a:gd name="connsiteX5" fmla="*/ 0 w 573838"/>
              <a:gd name="connsiteY5" fmla="*/ 0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5" fmla="*/ 95603 w 573838"/>
              <a:gd name="connsiteY5" fmla="*/ 661188 h 1077218"/>
              <a:gd name="connsiteX0" fmla="*/ 4163 w 573838"/>
              <a:gd name="connsiteY0" fmla="*/ 569748 h 1077218"/>
              <a:gd name="connsiteX1" fmla="*/ 0 w 573838"/>
              <a:gd name="connsiteY1" fmla="*/ 0 h 1077218"/>
              <a:gd name="connsiteX2" fmla="*/ 573838 w 573838"/>
              <a:gd name="connsiteY2" fmla="*/ 0 h 1077218"/>
              <a:gd name="connsiteX3" fmla="*/ 573838 w 573838"/>
              <a:gd name="connsiteY3" fmla="*/ 1077218 h 1077218"/>
              <a:gd name="connsiteX4" fmla="*/ 0 w 573838"/>
              <a:gd name="connsiteY4" fmla="*/ 1077218 h 1077218"/>
              <a:gd name="connsiteX0" fmla="*/ 0 w 573838"/>
              <a:gd name="connsiteY0" fmla="*/ 0 h 1077218"/>
              <a:gd name="connsiteX1" fmla="*/ 573838 w 573838"/>
              <a:gd name="connsiteY1" fmla="*/ 0 h 1077218"/>
              <a:gd name="connsiteX2" fmla="*/ 573838 w 573838"/>
              <a:gd name="connsiteY2" fmla="*/ 1077218 h 1077218"/>
              <a:gd name="connsiteX3" fmla="*/ 0 w 573838"/>
              <a:gd name="connsiteY3" fmla="*/ 1077218 h 10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838" h="1077218">
                <a:moveTo>
                  <a:pt x="0" y="0"/>
                </a:moveTo>
                <a:lnTo>
                  <a:pt x="573838" y="0"/>
                </a:lnTo>
                <a:lnTo>
                  <a:pt x="573838" y="1077218"/>
                </a:lnTo>
                <a:lnTo>
                  <a:pt x="0" y="1077218"/>
                </a:lnTo>
              </a:path>
            </a:pathLst>
          </a:custGeom>
          <a:noFill/>
          <a:ln w="190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745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22A94E3-4FFB-4F53-A6B0-18E89DA70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12800" y="1376679"/>
                <a:ext cx="10566400" cy="4963795"/>
              </a:xfrm>
            </p:spPr>
            <p:txBody>
              <a:bodyPr/>
              <a:lstStyle/>
              <a:p>
                <a:pPr>
                  <a:spcBef>
                    <a:spcPts val="300"/>
                  </a:spcBef>
                </a:pPr>
                <a:r>
                  <a:rPr lang="en-US" sz="2000" b="1"/>
                  <a:t>Simulation of drug </a:t>
                </a:r>
                <a:r>
                  <a:rPr lang="en-US" sz="2000" b="1" err="1"/>
                  <a:t>C</a:t>
                </a:r>
                <a:r>
                  <a:rPr lang="en-US" sz="2000" b="1" baseline="-25000" err="1"/>
                  <a:t>min</a:t>
                </a:r>
                <a:r>
                  <a:rPr lang="en-US" sz="2000" b="1"/>
                  <a:t> </a:t>
                </a:r>
                <a:r>
                  <a:rPr lang="en-US" sz="2000" b="1" i="1"/>
                  <a:t>in vitro</a:t>
                </a:r>
                <a:r>
                  <a:rPr lang="en-US" sz="2000" b="1"/>
                  <a:t>: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/>
                  <a:t>To simulate clinical </a:t>
                </a:r>
                <a:r>
                  <a:rPr lang="en-US" sz="1800" err="1"/>
                  <a:t>C</a:t>
                </a:r>
                <a:r>
                  <a:rPr lang="en-US" sz="1800" baseline="-25000" err="1"/>
                  <a:t>min</a:t>
                </a:r>
                <a:r>
                  <a:rPr lang="en-US" sz="1800"/>
                  <a:t>, pharmacokinetic data from participants in clinical trials were used and corrected for human plasma protein binding for BIC, DTG, RPV, and CAB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/>
                  <a:t>For the NRTIs FTC, 3TC, and TAF, intracellular active metabolite concentrations were used</a:t>
                </a:r>
              </a:p>
              <a:p>
                <a:pPr lvl="1">
                  <a:spcBef>
                    <a:spcPts val="300"/>
                  </a:spcBef>
                </a:pPr>
                <a:endParaRPr lang="en-US" sz="1800"/>
              </a:p>
              <a:p>
                <a:pPr>
                  <a:spcBef>
                    <a:spcPts val="300"/>
                  </a:spcBef>
                </a:pPr>
                <a:r>
                  <a:rPr lang="en-US" sz="2000" b="1"/>
                  <a:t>Simulation of missed daily oral doses: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/>
                  <a:t>To simulate 2 and 4 consecutive missed doses (</a:t>
                </a:r>
                <a:r>
                  <a:rPr lang="en-US" sz="1800" err="1"/>
                  <a:t>C</a:t>
                </a:r>
                <a:r>
                  <a:rPr lang="en-US" sz="1800" baseline="-25000" err="1"/>
                  <a:t>min</a:t>
                </a:r>
                <a:r>
                  <a:rPr lang="en-US" sz="1800"/>
                  <a:t> − 2 and </a:t>
                </a:r>
                <a:r>
                  <a:rPr lang="en-US" sz="1800" err="1"/>
                  <a:t>C</a:t>
                </a:r>
                <a:r>
                  <a:rPr lang="en-US" sz="1800" baseline="-25000" err="1"/>
                  <a:t>min</a:t>
                </a:r>
                <a:r>
                  <a:rPr lang="en-US" sz="1800"/>
                  <a:t> − 4, respectively), drug concentrations were adjusted by plasma t</a:t>
                </a:r>
                <a:r>
                  <a:rPr lang="en-US" sz="1800" baseline="-25000"/>
                  <a:t>1/2</a:t>
                </a:r>
                <a:r>
                  <a:rPr lang="en-US" sz="1800"/>
                  <a:t> for BIC, DTG, and RPV, and by intracellular </a:t>
                </a:r>
                <a:r>
                  <a:rPr lang="en-US" sz="1800" noProof="0"/>
                  <a:t>t</a:t>
                </a:r>
                <a:r>
                  <a:rPr lang="en-US" sz="1800" baseline="-25000" noProof="0"/>
                  <a:t>1/2</a:t>
                </a:r>
                <a:r>
                  <a:rPr lang="en-US" sz="1800" noProof="0"/>
                  <a:t> </a:t>
                </a:r>
                <a:r>
                  <a:rPr lang="en-US" sz="1800"/>
                  <a:t>for NRTIs (TAF, FTC, and 3TC)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 err="1"/>
                  <a:t>C</a:t>
                </a:r>
                <a:r>
                  <a:rPr lang="en-US" sz="1800" baseline="-25000" err="1"/>
                  <a:t>min</a:t>
                </a:r>
                <a:r>
                  <a:rPr lang="en-US" sz="1800"/>
                  <a:t> − X doses were determined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80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 smtClean="0">
                            <a:latin typeface="Cambria Math" panose="02040503050406030204" pitchFamily="18" charset="0"/>
                          </a:rPr>
                          <m:t>min</m:t>
                        </m:r>
                      </m:sub>
                    </m:sSub>
                    <m:r>
                      <a:rPr lang="en-US" sz="1800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smtClean="0"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  <m:sup>
                        <m:r>
                          <a:rPr lang="en-US" sz="1800" smtClean="0">
                            <a:latin typeface="Cambria Math" panose="02040503050406030204" pitchFamily="18" charset="0"/>
                          </a:rPr>
                          <m:t>24</m:t>
                        </m:r>
                        <m:r>
                          <m:rPr>
                            <m:sty m:val="p"/>
                          </m:rPr>
                          <a:rPr lang="en-US" sz="180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1800" smtClean="0">
                            <a:latin typeface="Cambria Math" panose="020405030504060302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800" smtClean="0">
                                <a:latin typeface="Cambria Math" panose="02040503050406030204" pitchFamily="18" charset="0"/>
                              </a:rPr>
                              <m:t>t</m:t>
                            </m:r>
                          </m:e>
                          <m:sub>
                            <m:r>
                              <a:rPr lang="en-US" sz="1800" smtClean="0">
                                <a:latin typeface="Cambria Math" panose="02040503050406030204" pitchFamily="18" charset="0"/>
                              </a:rPr>
                              <m:t>1/2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1800"/>
                  <a:t> </a:t>
                </a:r>
                <a:br>
                  <a:rPr lang="en-US" sz="1800"/>
                </a:br>
                <a:endParaRPr lang="en-US" sz="1800"/>
              </a:p>
              <a:p>
                <a:pPr>
                  <a:spcBef>
                    <a:spcPts val="300"/>
                  </a:spcBef>
                </a:pPr>
                <a:r>
                  <a:rPr lang="en-US" sz="2000" b="1"/>
                  <a:t>Genotypic analyses: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/>
                  <a:t>Each viral breakthrough supernatant was sequenced by next-generation sequencing (SEQ-IT GmbH &amp; Co.KG, Kaiserslautern, Germany) and mutations were reported if present at ≥2%</a:t>
                </a:r>
              </a:p>
              <a:p>
                <a:pPr lvl="2">
                  <a:spcBef>
                    <a:spcPts val="300"/>
                  </a:spcBef>
                </a:pPr>
                <a:r>
                  <a:rPr lang="en-US" sz="1600"/>
                  <a:t>A bioinformatics filter was used to remove </a:t>
                </a:r>
                <a:r>
                  <a:rPr lang="en-US" sz="1600" err="1"/>
                  <a:t>APOBEC</a:t>
                </a:r>
                <a:r>
                  <a:rPr lang="en-US" sz="1600"/>
                  <a:t>-mediated G-to-A hypermutated sequences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800"/>
                  <a:t>Mutations were observed between 2.1% and 69.3% per culture</a:t>
                </a:r>
              </a:p>
              <a:p>
                <a:pPr>
                  <a:spcBef>
                    <a:spcPts val="300"/>
                  </a:spcBef>
                </a:pPr>
                <a:endParaRPr lang="en-US" sz="200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2800" y="1376679"/>
                <a:ext cx="10566400" cy="4963795"/>
              </a:xfrm>
              <a:blipFill>
                <a:blip r:embed="rId2"/>
                <a:stretch>
                  <a:fillRect l="-1499" t="-860" b="-1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/>
          <a:lstStyle/>
          <a:p>
            <a:fld id="{82665D69-9D2A-A243-A09B-E05C2DABD03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09D247-8CDB-4372-9CB3-5E31A5A038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4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>
            <a:extLst>
              <a:ext uri="{FF2B5EF4-FFF2-40B4-BE49-F238E27FC236}">
                <a16:creationId xmlns:a16="http://schemas.microsoft.com/office/drawing/2014/main" id="{29E02D79-8384-4A88-978B-A4BAD43ACE72}"/>
              </a:ext>
            </a:extLst>
          </p:cNvPr>
          <p:cNvSpPr txBox="1">
            <a:spLocks/>
          </p:cNvSpPr>
          <p:nvPr/>
        </p:nvSpPr>
        <p:spPr bwMode="auto">
          <a:xfrm>
            <a:off x="812589" y="167642"/>
            <a:ext cx="1056297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520" b="1">
                <a:solidFill>
                  <a:schemeClr val="tx1"/>
                </a:solidFill>
                <a:latin typeface="Arial" charset="0"/>
              </a:defRPr>
            </a:lvl5pPr>
            <a:lvl6pPr marL="41148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6pPr>
            <a:lvl7pPr marL="82296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7pPr>
            <a:lvl8pPr marL="123444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8pPr>
            <a:lvl9pPr marL="1645920" algn="l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r>
              <a:rPr lang="en-US"/>
              <a:t>Results: Table 1. Drug Concentrations for Cell Culture Equivalents</a:t>
            </a:r>
            <a:endParaRPr lang="en-US" kern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15884EB-D247-422A-89F1-66AD2618CF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590379"/>
              </p:ext>
            </p:extLst>
          </p:nvPr>
        </p:nvGraphicFramePr>
        <p:xfrm>
          <a:off x="809837" y="1195431"/>
          <a:ext cx="10562982" cy="343814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63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3347129448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3198065734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502937820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104795101"/>
                    </a:ext>
                  </a:extLst>
                </a:gridCol>
                <a:gridCol w="829949">
                  <a:extLst>
                    <a:ext uri="{9D8B030D-6E8A-4147-A177-3AD203B41FA5}">
                      <a16:colId xmlns:a16="http://schemas.microsoft.com/office/drawing/2014/main" val="19393131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>
                        <a:solidFill>
                          <a:schemeClr val="tx1"/>
                        </a:solidFill>
                      </a:endParaRP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</a:rPr>
                        <a:t>LA </a:t>
                      </a:r>
                      <a:r>
                        <a:rPr lang="en-US" sz="1400" b="1" err="1">
                          <a:solidFill>
                            <a:schemeClr val="tx1"/>
                          </a:solidFill>
                          <a:latin typeface="+mn-lt"/>
                        </a:rPr>
                        <a:t>INJ</a:t>
                      </a:r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</a:rPr>
                        <a:t> Regimen</a:t>
                      </a: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823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Components of Daily Oral Regimens</a:t>
                      </a: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q4wk (q1mo)</a:t>
                      </a:r>
                    </a:p>
                  </a:txBody>
                  <a:tcPr marT="36576" marB="36576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q8wk (q2mo)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520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Symbol" pitchFamily="18" charset="2"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576" marB="3657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BIC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FTC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TAF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DTG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3TC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RPV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CAB</a:t>
                      </a:r>
                    </a:p>
                  </a:txBody>
                  <a:tcPr marT="36576" marB="36576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RPV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CAB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</a:rPr>
                        <a:t>RPV</a:t>
                      </a:r>
                    </a:p>
                  </a:txBody>
                  <a:tcPr marT="36576" marB="36576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E33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Clinical dose, mg</a:t>
                      </a:r>
                      <a:r>
                        <a:rPr lang="en-US" sz="1400" b="0" baseline="0">
                          <a:effectLst/>
                          <a:latin typeface="+mn-lt"/>
                          <a:ea typeface="Calibri" panose="020F0502020204030204" pitchFamily="34" charset="0"/>
                        </a:rPr>
                        <a:t>*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200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300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400</a:t>
                      </a: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600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600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900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Molecular weight, g/mol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449.4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247.2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534.5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419.4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229.3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366.4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Clinical C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min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, µg/mL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2.61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0.096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0.008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1.11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0.042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0.08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Clinical C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min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, nM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5808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388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2515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265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218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6365</a:t>
                      </a: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258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3602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176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Human serum shift</a:t>
                      </a:r>
                      <a:r>
                        <a:rPr lang="en-US" sz="1400" b="0" baseline="30000">
                          <a:effectLst/>
                          <a:latin typeface="+mn-lt"/>
                          <a:ea typeface="Calibri" panose="020F0502020204030204" pitchFamily="34" charset="0"/>
                        </a:rPr>
                        <a:t>†</a:t>
                      </a:r>
                      <a:endParaRPr lang="en-US" sz="14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43.6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1.0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1.0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27.5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1.0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74</a:t>
                      </a: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74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1/2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, h</a:t>
                      </a:r>
                      <a:r>
                        <a:rPr lang="en-US" sz="1400" b="0" baseline="30000">
                          <a:effectLst/>
                          <a:latin typeface="+mn-lt"/>
                          <a:ea typeface="Calibri" panose="020F0502020204030204" pitchFamily="34" charset="0"/>
                        </a:rPr>
                        <a:t>‡</a:t>
                      </a:r>
                      <a:endParaRPr lang="en-US" sz="1400" b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37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116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14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17.5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CCE C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min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, nM</a:t>
                      </a:r>
                      <a:r>
                        <a:rPr lang="en-US" sz="1400" baseline="30000"/>
                        <a:t>§</a:t>
                      </a:r>
                      <a:endParaRPr lang="en-US" sz="1400" b="0" baseline="300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133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388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91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265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6.8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86</a:t>
                      </a: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8.1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49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777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57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min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 − 2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19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158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8.5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40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3.5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183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576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C</a:t>
                      </a:r>
                      <a:r>
                        <a:rPr lang="en-US" sz="1400" b="0" baseline="-25000">
                          <a:effectLst/>
                          <a:latin typeface="+mn-lt"/>
                          <a:ea typeface="Calibri" panose="020F0502020204030204" pitchFamily="34" charset="0"/>
                        </a:rPr>
                        <a:t>min</a:t>
                      </a:r>
                      <a:r>
                        <a:rPr lang="en-US" sz="14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 − 4</a:t>
                      </a:r>
                    </a:p>
                  </a:txBody>
                  <a:tcPr marT="36576" marB="3657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2.7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64.2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8.5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0.8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5.9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  <a:ea typeface="Calibri" panose="020F0502020204030204" pitchFamily="34" charset="0"/>
                        </a:rPr>
                        <a:t>1.8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15390"/>
                  </a:ext>
                </a:extLst>
              </a:tr>
            </a:tbl>
          </a:graphicData>
        </a:graphic>
      </p:graphicFrame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1254E3-FE60-4D8C-8F3C-D592BDFCF1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9837" y="4722475"/>
            <a:ext cx="10738695" cy="461665"/>
          </a:xfrm>
        </p:spPr>
        <p:txBody>
          <a:bodyPr/>
          <a:lstStyle/>
          <a:p>
            <a:r>
              <a:rPr lang="en-US" sz="1000"/>
              <a:t>*Clinical doses of BIC, FTC, and TAF in STR of B/F/TAF; DTG, 3TC, and RPV in STRs of DTG/3TC and </a:t>
            </a:r>
            <a:r>
              <a:rPr lang="en-US" altLang="en-US" sz="1000"/>
              <a:t>DTG/RPV</a:t>
            </a:r>
            <a:r>
              <a:rPr lang="en-US" altLang="en-US" sz="1000" baseline="30000"/>
              <a:t>4-6</a:t>
            </a:r>
            <a:r>
              <a:rPr lang="en-US" sz="1000"/>
              <a:t>; and </a:t>
            </a:r>
            <a:r>
              <a:rPr lang="en-US" sz="1000" kern="0"/>
              <a:t>CAB and R</a:t>
            </a:r>
            <a:r>
              <a:rPr lang="en-US" altLang="en-US" sz="1000" kern="0"/>
              <a:t>PV in CAB/</a:t>
            </a:r>
            <a:r>
              <a:rPr lang="en-US" altLang="en-US" sz="1000" kern="0" err="1"/>
              <a:t>RPV</a:t>
            </a:r>
            <a:r>
              <a:rPr lang="en-US" altLang="en-US" sz="1000" kern="0"/>
              <a:t> injectables</a:t>
            </a:r>
            <a:r>
              <a:rPr lang="en-US" altLang="en-US" sz="1000" baseline="30000"/>
              <a:t>7</a:t>
            </a:r>
            <a:r>
              <a:rPr lang="en-US" altLang="en-US" sz="1000" kern="0"/>
              <a:t>;</a:t>
            </a:r>
            <a:r>
              <a:rPr lang="en-US" sz="1000"/>
              <a:t> </a:t>
            </a:r>
            <a:r>
              <a:rPr lang="en-US" sz="1000" baseline="30000"/>
              <a:t>†</a:t>
            </a:r>
            <a:r>
              <a:rPr lang="en-US" sz="1000"/>
              <a:t>BIC, DTG and CAB data generated by standard equilibrium dialysis shift in human serum vs cell culture media</a:t>
            </a:r>
            <a:r>
              <a:rPr lang="en-US" sz="1000" baseline="30000"/>
              <a:t>8,9</a:t>
            </a:r>
            <a:r>
              <a:rPr lang="en-US" sz="1000"/>
              <a:t>; RPV data generated internally and comparable to reported serum shift</a:t>
            </a:r>
            <a:r>
              <a:rPr lang="en-US" sz="1000" baseline="30000"/>
              <a:t>10</a:t>
            </a:r>
            <a:r>
              <a:rPr lang="en-US" sz="1000"/>
              <a:t>; </a:t>
            </a:r>
            <a:r>
              <a:rPr lang="en-US" sz="1000" baseline="30000"/>
              <a:t>‡</a:t>
            </a:r>
            <a:r>
              <a:rPr lang="en-US" altLang="en-US" sz="1000"/>
              <a:t>Drug t</a:t>
            </a:r>
            <a:r>
              <a:rPr lang="en-US" altLang="en-US" sz="1000" baseline="-25000"/>
              <a:t>1/2</a:t>
            </a:r>
            <a:r>
              <a:rPr lang="en-US" altLang="en-US" sz="1000"/>
              <a:t> for BIC, DTG, FTC-triphosphate (FTC-TP), tenofovir-diphosphate (TFV-DP), 3TC-triphosphate (3TC-TP), and RPV</a:t>
            </a:r>
            <a:r>
              <a:rPr lang="en-US" altLang="en-US" sz="1000" baseline="30000"/>
              <a:t>4-8,11-13</a:t>
            </a:r>
            <a:r>
              <a:rPr lang="en-US" altLang="en-US" sz="1000"/>
              <a:t>; </a:t>
            </a:r>
            <a:r>
              <a:rPr lang="en-US" sz="1000" baseline="30000"/>
              <a:t>§</a:t>
            </a:r>
            <a:r>
              <a:rPr lang="en-US" altLang="en-US" sz="1000"/>
              <a:t>Cell culture equivalent (CCE) dose is clinical C</a:t>
            </a:r>
            <a:r>
              <a:rPr lang="en-US" altLang="en-US" sz="1000" baseline="-25000"/>
              <a:t>min</a:t>
            </a:r>
            <a:r>
              <a:rPr lang="en-US" altLang="en-US" sz="1000"/>
              <a:t>/human serum shift ratio.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mtClean="0"/>
              <a:t>7</a:t>
            </a:fld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C060561-5D06-48D4-B72B-9D828D902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1" y="5305505"/>
            <a:ext cx="10565728" cy="1400098"/>
          </a:xfrm>
        </p:spPr>
        <p:txBody>
          <a:bodyPr/>
          <a:lstStyle/>
          <a:p>
            <a:r>
              <a:rPr lang="en-US" sz="1400" dirty="0"/>
              <a:t>BIC, </a:t>
            </a:r>
            <a:r>
              <a:rPr lang="en-US" sz="1400" dirty="0" err="1"/>
              <a:t>DTG</a:t>
            </a:r>
            <a:r>
              <a:rPr lang="en-US" sz="1400" dirty="0"/>
              <a:t>, </a:t>
            </a:r>
            <a:r>
              <a:rPr lang="en-US" sz="1400" dirty="0" err="1"/>
              <a:t>RPV</a:t>
            </a:r>
            <a:r>
              <a:rPr lang="en-US" sz="1400" dirty="0"/>
              <a:t>, and CAB concentrations were calculated using their human plasma clinical </a:t>
            </a:r>
            <a:r>
              <a:rPr lang="en-US" sz="1400" dirty="0" err="1"/>
              <a:t>C</a:t>
            </a:r>
            <a:r>
              <a:rPr lang="en-US" sz="1400" baseline="-25000" dirty="0" err="1"/>
              <a:t>min</a:t>
            </a:r>
            <a:r>
              <a:rPr lang="en-US" sz="1400" dirty="0"/>
              <a:t> according to their prescribing information, and adjusted for human plasma protein binding (Table 1)</a:t>
            </a:r>
            <a:r>
              <a:rPr lang="en-US" sz="1400" baseline="30000" dirty="0"/>
              <a:t>4-10</a:t>
            </a:r>
            <a:endParaRPr lang="en-US" sz="1400" dirty="0"/>
          </a:p>
          <a:p>
            <a:r>
              <a:rPr lang="en-US" sz="1400" dirty="0" err="1"/>
              <a:t>TAF</a:t>
            </a:r>
            <a:r>
              <a:rPr lang="en-US" sz="1400" dirty="0"/>
              <a:t> </a:t>
            </a:r>
            <a:r>
              <a:rPr lang="en-US" sz="1400" dirty="0" err="1"/>
              <a:t>C</a:t>
            </a:r>
            <a:r>
              <a:rPr lang="en-US" sz="1400" baseline="-25000" dirty="0" err="1"/>
              <a:t>min</a:t>
            </a:r>
            <a:r>
              <a:rPr lang="en-US" sz="1400" dirty="0"/>
              <a:t> used the active metabolite </a:t>
            </a:r>
            <a:r>
              <a:rPr lang="en-US" sz="1400" dirty="0" err="1"/>
              <a:t>TFV</a:t>
            </a:r>
            <a:r>
              <a:rPr lang="en-US" sz="1400" dirty="0"/>
              <a:t>-DP at its physiologic concentration in peripheral blood mononuclear cells from </a:t>
            </a:r>
            <a:r>
              <a:rPr lang="en-US" sz="1400" dirty="0" err="1"/>
              <a:t>TAF</a:t>
            </a:r>
            <a:r>
              <a:rPr lang="en-US" sz="1400" dirty="0"/>
              <a:t>-treated individuals</a:t>
            </a:r>
            <a:r>
              <a:rPr lang="en-US" sz="1400" baseline="30000" dirty="0"/>
              <a:t>14,15</a:t>
            </a:r>
            <a:endParaRPr lang="en-US" sz="1400" dirty="0"/>
          </a:p>
          <a:p>
            <a:r>
              <a:rPr lang="en-US" sz="1400" dirty="0"/>
              <a:t>FTC and 3TC concentrations were set at their human plasma-free adjusted</a:t>
            </a:r>
            <a:r>
              <a:rPr lang="en-US" sz="1400" dirty="0">
                <a:solidFill>
                  <a:srgbClr val="000000"/>
                </a:solidFill>
              </a:rPr>
              <a:t> C</a:t>
            </a:r>
            <a:r>
              <a:rPr lang="en-US" sz="1400" baseline="-25000" dirty="0">
                <a:solidFill>
                  <a:srgbClr val="000000"/>
                </a:solidFill>
              </a:rPr>
              <a:t>min</a:t>
            </a:r>
            <a:r>
              <a:rPr lang="en-US" sz="1400" baseline="30000" dirty="0">
                <a:solidFill>
                  <a:srgbClr val="000000"/>
                </a:solidFill>
              </a:rPr>
              <a:t>11-13</a:t>
            </a:r>
            <a:endParaRPr lang="en-US" sz="1400" baseline="30000" dirty="0"/>
          </a:p>
        </p:txBody>
      </p:sp>
    </p:spTree>
    <p:extLst>
      <p:ext uri="{BB962C8B-B14F-4D97-AF65-F5344CB8AC3E}">
        <p14:creationId xmlns:p14="http://schemas.microsoft.com/office/powerpoint/2010/main" val="215485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2. Mechanisms of Forgiveness and Barrier to Resistance for Daily Oral Combinations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65D69-9D2A-A243-A09B-E05C2DABD03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314D45F8-FAF8-4D8B-BDF8-7D4B2BDCE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75887"/>
              </p:ext>
            </p:extLst>
          </p:nvPr>
        </p:nvGraphicFramePr>
        <p:xfrm>
          <a:off x="833522" y="1236196"/>
          <a:ext cx="10524957" cy="51755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289517">
                  <a:extLst>
                    <a:ext uri="{9D8B030D-6E8A-4147-A177-3AD203B41FA5}">
                      <a16:colId xmlns:a16="http://schemas.microsoft.com/office/drawing/2014/main" val="1538945528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25479330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53411832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3370003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7558966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666312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Mechanisms</a:t>
                      </a:r>
                    </a:p>
                  </a:txBody>
                  <a:tcPr marT="27432" marB="2743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BIC+FTC+TAF</a:t>
                      </a:r>
                    </a:p>
                  </a:txBody>
                  <a:tcPr marT="27432" marB="2743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DTG+FTC+TAF</a:t>
                      </a:r>
                    </a:p>
                  </a:txBody>
                  <a:tcPr marT="27432" marB="2743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5A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DTG+3TC</a:t>
                      </a:r>
                    </a:p>
                  </a:txBody>
                  <a:tcPr marT="27432" marB="2743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DTG+RPV</a:t>
                      </a:r>
                    </a:p>
                  </a:txBody>
                  <a:tcPr marT="27432" marB="2743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6B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63626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Drug Levels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388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200" b="1"/>
                        <a:t>Long plasma or intracellular t</a:t>
                      </a:r>
                      <a:r>
                        <a:rPr lang="en-US" sz="1200" b="1" baseline="-25000"/>
                        <a:t>1/2</a:t>
                      </a:r>
                      <a:r>
                        <a:rPr lang="en-US" sz="1200" b="1"/>
                        <a:t>, h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1315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BIC or DTG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17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14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14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14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8862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FTC-TP or 3TC-TP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37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37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17.5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430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TFV-DP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116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116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0168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RPV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50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904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IN/DNA dissociation t</a:t>
                      </a:r>
                      <a:r>
                        <a:rPr lang="en-US" sz="1200" baseline="-25000"/>
                        <a:t>1/2</a:t>
                      </a:r>
                      <a:r>
                        <a:rPr lang="en-US" sz="1200"/>
                        <a:t> for BIC or DTG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132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71–78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71–78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71–78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9395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Synergy and Mechanisms of Synergy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388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200" b="1"/>
                        <a:t>Combination antiviral activity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7105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BIC or DTG + FTC or 3TC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8595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BIC+TAF or DTG+TAF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2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693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TFV+FTC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97297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DTG+RPV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Synergy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1987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TFV-chain-termination stabilized by dead-end complex with FTC-TP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Increased TFV activity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Increased TFV activity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92586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Resistance Profile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388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200" b="1"/>
                        <a:t>Phenotype of M184V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5995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BIC, DTG, or RPV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4651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FTC or 3TC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Resistant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Resistant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Resistant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171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TFV (TAF)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Hypersensitive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Hypersensitive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008121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Genetic Barrier to Resistance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388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200" b="1"/>
                        <a:t>No. of mutations required to confer resistance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78588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BIC, DTG, or TAF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High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High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High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High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5073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RPV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Low–medium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88623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FTC or 3TC</a:t>
                      </a:r>
                    </a:p>
                  </a:txBody>
                  <a:tcPr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Low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Low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Low</a:t>
                      </a:r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na</a:t>
                      </a:r>
                      <a:endParaRPr lang="en-US" sz="1200"/>
                    </a:p>
                  </a:txBody>
                  <a:tcPr marT="27432" marB="27432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12239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C59CA43D-DD00-4E53-9912-480C61AB0421}"/>
              </a:ext>
            </a:extLst>
          </p:cNvPr>
          <p:cNvSpPr/>
          <p:nvPr/>
        </p:nvSpPr>
        <p:spPr bwMode="auto">
          <a:xfrm>
            <a:off x="661737" y="955042"/>
            <a:ext cx="11153274" cy="3651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8A5BC7D-F311-4789-B802-BBCB6C724589}"/>
              </a:ext>
            </a:extLst>
          </p:cNvPr>
          <p:cNvSpPr txBox="1">
            <a:spLocks/>
          </p:cNvSpPr>
          <p:nvPr/>
        </p:nvSpPr>
        <p:spPr bwMode="auto">
          <a:xfrm>
            <a:off x="812802" y="6511884"/>
            <a:ext cx="105657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rgbClr val="990000"/>
              </a:buClr>
              <a:buFont typeface="Symbol" pitchFamily="18" charset="2"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656" indent="-25717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80">
                <a:solidFill>
                  <a:schemeClr val="tx1"/>
                </a:solidFill>
                <a:latin typeface="+mn-lt"/>
              </a:defRPr>
            </a:lvl2pPr>
            <a:lvl3pPr marL="10287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4401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85166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5pPr>
            <a:lvl6pPr marL="226314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6pPr>
            <a:lvl7pPr marL="267462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7pPr>
            <a:lvl8pPr marL="30861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8pPr>
            <a:lvl9pPr marL="34975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kern="0"/>
              <a:t>IN, integrase; na, not applicable.</a:t>
            </a:r>
          </a:p>
        </p:txBody>
      </p:sp>
    </p:spTree>
    <p:extLst>
      <p:ext uri="{BB962C8B-B14F-4D97-AF65-F5344CB8AC3E}">
        <p14:creationId xmlns:p14="http://schemas.microsoft.com/office/powerpoint/2010/main" val="193443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Box 89">
            <a:extLst>
              <a:ext uri="{FF2B5EF4-FFF2-40B4-BE49-F238E27FC236}">
                <a16:creationId xmlns:a16="http://schemas.microsoft.com/office/drawing/2014/main" id="{38D2906A-F524-4904-8F99-5AEDBE41EC49}"/>
              </a:ext>
            </a:extLst>
          </p:cNvPr>
          <p:cNvSpPr txBox="1"/>
          <p:nvPr/>
        </p:nvSpPr>
        <p:spPr>
          <a:xfrm>
            <a:off x="3722191" y="1182247"/>
            <a:ext cx="1144865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/>
            <a:r>
              <a:rPr lang="en-US" sz="1600" b="1"/>
              <a:t>Oral Daily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0F7E5EB-F988-4BAE-9064-FBD3FE138BBD}"/>
              </a:ext>
            </a:extLst>
          </p:cNvPr>
          <p:cNvSpPr/>
          <p:nvPr/>
        </p:nvSpPr>
        <p:spPr bwMode="auto">
          <a:xfrm>
            <a:off x="1214053" y="5962975"/>
            <a:ext cx="9725184" cy="337486"/>
          </a:xfrm>
          <a:prstGeom prst="rect">
            <a:avLst/>
          </a:prstGeom>
          <a:solidFill>
            <a:srgbClr val="F2F2F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A050BF-5BE3-41B2-B207-DD30E5DAA321}"/>
              </a:ext>
            </a:extLst>
          </p:cNvPr>
          <p:cNvSpPr/>
          <p:nvPr/>
        </p:nvSpPr>
        <p:spPr bwMode="auto">
          <a:xfrm>
            <a:off x="1214053" y="5085876"/>
            <a:ext cx="9725184" cy="521208"/>
          </a:xfrm>
          <a:prstGeom prst="rect">
            <a:avLst/>
          </a:prstGeom>
          <a:solidFill>
            <a:srgbClr val="F2F2F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AB339CF-FF72-4326-908F-B4BCCE1A573D}"/>
              </a:ext>
            </a:extLst>
          </p:cNvPr>
          <p:cNvSpPr/>
          <p:nvPr/>
        </p:nvSpPr>
        <p:spPr bwMode="auto">
          <a:xfrm>
            <a:off x="1214053" y="5605850"/>
            <a:ext cx="9725184" cy="355009"/>
          </a:xfrm>
          <a:prstGeom prst="rect">
            <a:avLst/>
          </a:prstGeom>
          <a:solidFill>
            <a:srgbClr val="E1E1E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endParaRPr kumimoji="0" lang="en-US" sz="1200" i="0" u="none" strike="noStrike" cap="none" normalizeH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14" name="Object 213">
            <a:extLst>
              <a:ext uri="{FF2B5EF4-FFF2-40B4-BE49-F238E27FC236}">
                <a16:creationId xmlns:a16="http://schemas.microsoft.com/office/drawing/2014/main" id="{59CD752B-B599-45B4-ACFF-71BA1ED9A1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59992"/>
              </p:ext>
            </p:extLst>
          </p:nvPr>
        </p:nvGraphicFramePr>
        <p:xfrm>
          <a:off x="608013" y="1488286"/>
          <a:ext cx="10802937" cy="378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rism 9" r:id="rId4" imgW="9283218" imgH="3260227" progId="Prism9.Document">
                  <p:embed/>
                </p:oleObj>
              </mc:Choice>
              <mc:Fallback>
                <p:oleObj name="Prism 9" r:id="rId4" imgW="9283218" imgH="3260227" progId="Prism9.Document">
                  <p:embed/>
                  <p:pic>
                    <p:nvPicPr>
                      <p:cNvPr id="214" name="Object 213">
                        <a:extLst>
                          <a:ext uri="{FF2B5EF4-FFF2-40B4-BE49-F238E27FC236}">
                            <a16:creationId xmlns:a16="http://schemas.microsoft.com/office/drawing/2014/main" id="{59CD752B-B599-45B4-ACFF-71BA1ED9A1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8013" y="1488286"/>
                        <a:ext cx="10802937" cy="3789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537D4EBB-A79C-430E-A57C-776F56519A6B}"/>
              </a:ext>
            </a:extLst>
          </p:cNvPr>
          <p:cNvSpPr txBox="1"/>
          <p:nvPr/>
        </p:nvSpPr>
        <p:spPr>
          <a:xfrm>
            <a:off x="6579429" y="4037878"/>
            <a:ext cx="301752" cy="264688"/>
          </a:xfrm>
          <a:prstGeom prst="rect">
            <a:avLst/>
          </a:prstGeom>
          <a:noFill/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13/60</a:t>
            </a:r>
          </a:p>
          <a:p>
            <a:pPr algn="ct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(22%)</a:t>
            </a:r>
          </a:p>
        </p:txBody>
      </p:sp>
      <p:graphicFrame>
        <p:nvGraphicFramePr>
          <p:cNvPr id="46" name="Table 31">
            <a:extLst>
              <a:ext uri="{FF2B5EF4-FFF2-40B4-BE49-F238E27FC236}">
                <a16:creationId xmlns:a16="http://schemas.microsoft.com/office/drawing/2014/main" id="{84E91600-FFF8-4CC4-8B98-81F71E566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013930"/>
              </p:ext>
            </p:extLst>
          </p:nvPr>
        </p:nvGraphicFramePr>
        <p:xfrm>
          <a:off x="6537049" y="5098952"/>
          <a:ext cx="377952" cy="155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82296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M184V/I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98565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 b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V75I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77479890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A25E6037-003C-4F0F-BB9D-2CF87B6A81F6}"/>
              </a:ext>
            </a:extLst>
          </p:cNvPr>
          <p:cNvGrpSpPr/>
          <p:nvPr/>
        </p:nvGrpSpPr>
        <p:grpSpPr>
          <a:xfrm>
            <a:off x="8320885" y="800803"/>
            <a:ext cx="800104" cy="215444"/>
            <a:chOff x="6796772" y="747902"/>
            <a:chExt cx="1017289" cy="273925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BA6EF5F-FE37-4538-AB38-65D9EBD0B807}"/>
                </a:ext>
              </a:extLst>
            </p:cNvPr>
            <p:cNvSpPr txBox="1"/>
            <p:nvPr/>
          </p:nvSpPr>
          <p:spPr>
            <a:xfrm>
              <a:off x="6945818" y="747902"/>
              <a:ext cx="868243" cy="27392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800"/>
                <a:t>BIC+FTC+TAF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E2DEBE-8A9B-4546-922A-F599D0EE1E02}"/>
                </a:ext>
              </a:extLst>
            </p:cNvPr>
            <p:cNvSpPr/>
            <p:nvPr/>
          </p:nvSpPr>
          <p:spPr bwMode="auto">
            <a:xfrm>
              <a:off x="6796772" y="830072"/>
              <a:ext cx="109590" cy="109590"/>
            </a:xfrm>
            <a:prstGeom prst="rect">
              <a:avLst/>
            </a:prstGeom>
            <a:solidFill>
              <a:srgbClr val="00C0A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A7540C6-12CE-494E-BAA2-C52E0022EEED}"/>
              </a:ext>
            </a:extLst>
          </p:cNvPr>
          <p:cNvGrpSpPr/>
          <p:nvPr/>
        </p:nvGrpSpPr>
        <p:grpSpPr>
          <a:xfrm>
            <a:off x="6530736" y="800803"/>
            <a:ext cx="832472" cy="215444"/>
            <a:chOff x="8121166" y="747904"/>
            <a:chExt cx="1058440" cy="273925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6D9BAA8-97C9-4D9F-ABAA-41E130060B7D}"/>
                </a:ext>
              </a:extLst>
            </p:cNvPr>
            <p:cNvSpPr txBox="1"/>
            <p:nvPr/>
          </p:nvSpPr>
          <p:spPr>
            <a:xfrm>
              <a:off x="8254297" y="747904"/>
              <a:ext cx="925309" cy="27392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800"/>
                <a:t>DTG+FTC+TAF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6161BF3-A4F3-42E1-9E21-44BBDC2D8870}"/>
                </a:ext>
              </a:extLst>
            </p:cNvPr>
            <p:cNvSpPr/>
            <p:nvPr/>
          </p:nvSpPr>
          <p:spPr bwMode="auto">
            <a:xfrm>
              <a:off x="8121166" y="830072"/>
              <a:ext cx="109590" cy="109590"/>
            </a:xfrm>
            <a:prstGeom prst="rect">
              <a:avLst/>
            </a:prstGeom>
            <a:solidFill>
              <a:srgbClr val="0B5A8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C555BD6-E8DF-47DC-971D-8323F04CD5EC}"/>
              </a:ext>
            </a:extLst>
          </p:cNvPr>
          <p:cNvGrpSpPr/>
          <p:nvPr/>
        </p:nvGrpSpPr>
        <p:grpSpPr>
          <a:xfrm>
            <a:off x="5773688" y="800803"/>
            <a:ext cx="574515" cy="215444"/>
            <a:chOff x="9512407" y="747904"/>
            <a:chExt cx="730464" cy="273925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20DC1FEC-451C-46C1-9C1F-42AD24627C00}"/>
                </a:ext>
              </a:extLst>
            </p:cNvPr>
            <p:cNvSpPr txBox="1"/>
            <p:nvPr/>
          </p:nvSpPr>
          <p:spPr>
            <a:xfrm>
              <a:off x="9645699" y="747904"/>
              <a:ext cx="597172" cy="27392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800"/>
                <a:t>DTG+3TC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203393E-4059-4D4B-8167-08445C1B4BA1}"/>
                </a:ext>
              </a:extLst>
            </p:cNvPr>
            <p:cNvSpPr/>
            <p:nvPr/>
          </p:nvSpPr>
          <p:spPr bwMode="auto">
            <a:xfrm>
              <a:off x="9512407" y="830072"/>
              <a:ext cx="109590" cy="10959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15385AA-09F3-4D5B-B2F4-93FC7F0EF6AE}"/>
              </a:ext>
            </a:extLst>
          </p:cNvPr>
          <p:cNvGrpSpPr/>
          <p:nvPr/>
        </p:nvGrpSpPr>
        <p:grpSpPr>
          <a:xfrm>
            <a:off x="7545741" y="800803"/>
            <a:ext cx="592612" cy="215444"/>
            <a:chOff x="10603545" y="747904"/>
            <a:chExt cx="753473" cy="273925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427A182E-3D5F-4C52-9179-094BCC04E379}"/>
                </a:ext>
              </a:extLst>
            </p:cNvPr>
            <p:cNvSpPr txBox="1"/>
            <p:nvPr/>
          </p:nvSpPr>
          <p:spPr>
            <a:xfrm>
              <a:off x="10737427" y="747904"/>
              <a:ext cx="619591" cy="273925"/>
            </a:xfrm>
            <a:prstGeom prst="rect">
              <a:avLst/>
            </a:prstGeom>
            <a:noFill/>
          </p:spPr>
          <p:txBody>
            <a:bodyPr wrap="none" lIns="0" rIns="0" rtlCol="0" anchor="ctr">
              <a:spAutoFit/>
            </a:bodyPr>
            <a:lstStyle/>
            <a:p>
              <a:r>
                <a:rPr lang="en-US" sz="800"/>
                <a:t>DTG+RPV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308B197-DDF1-4095-A48C-B68FAED44C7C}"/>
                </a:ext>
              </a:extLst>
            </p:cNvPr>
            <p:cNvSpPr/>
            <p:nvPr/>
          </p:nvSpPr>
          <p:spPr bwMode="auto">
            <a:xfrm>
              <a:off x="10603545" y="830072"/>
              <a:ext cx="109590" cy="109590"/>
            </a:xfrm>
            <a:prstGeom prst="rect">
              <a:avLst/>
            </a:prstGeom>
            <a:solidFill>
              <a:srgbClr val="C96BB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63" name="Table 31">
            <a:extLst>
              <a:ext uri="{FF2B5EF4-FFF2-40B4-BE49-F238E27FC236}">
                <a16:creationId xmlns:a16="http://schemas.microsoft.com/office/drawing/2014/main" id="{27BA1628-9524-4123-9ED0-355F6AFBC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49"/>
              </p:ext>
            </p:extLst>
          </p:nvPr>
        </p:nvGraphicFramePr>
        <p:xfrm>
          <a:off x="9969800" y="5098952"/>
          <a:ext cx="790702" cy="4937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l" defTabSz="82296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M230I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98565655"/>
                  </a:ext>
                </a:extLst>
              </a:tr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K101E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77479890"/>
                  </a:ext>
                </a:extLst>
              </a:tr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H221Y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06704403"/>
                  </a:ext>
                </a:extLst>
              </a:tr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E138K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85641289"/>
                  </a:ext>
                </a:extLst>
              </a:tr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V90I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96713410"/>
                  </a:ext>
                </a:extLst>
              </a:tr>
              <a:tr h="82296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V90I+V106I+E138K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55692002"/>
                  </a:ext>
                </a:extLst>
              </a:tr>
            </a:tbl>
          </a:graphicData>
        </a:graphic>
      </p:graphicFrame>
      <p:graphicFrame>
        <p:nvGraphicFramePr>
          <p:cNvPr id="64" name="Table 31">
            <a:extLst>
              <a:ext uri="{FF2B5EF4-FFF2-40B4-BE49-F238E27FC236}">
                <a16:creationId xmlns:a16="http://schemas.microsoft.com/office/drawing/2014/main" id="{98AF7DE6-8406-4DF9-A725-F498C2A91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561864"/>
              </p:ext>
            </p:extLst>
          </p:nvPr>
        </p:nvGraphicFramePr>
        <p:xfrm>
          <a:off x="10479930" y="5098952"/>
          <a:ext cx="357315" cy="777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accent1"/>
                          </a:solidFill>
                        </a:rPr>
                        <a:t>M184I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8551140"/>
                  </a:ext>
                </a:extLst>
              </a:tr>
            </a:tbl>
          </a:graphicData>
        </a:graphic>
      </p:graphicFrame>
      <p:graphicFrame>
        <p:nvGraphicFramePr>
          <p:cNvPr id="65" name="Table 31">
            <a:extLst>
              <a:ext uri="{FF2B5EF4-FFF2-40B4-BE49-F238E27FC236}">
                <a16:creationId xmlns:a16="http://schemas.microsoft.com/office/drawing/2014/main" id="{E30B7046-07F0-4FDF-ADAC-F4739D96E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313517"/>
              </p:ext>
            </p:extLst>
          </p:nvPr>
        </p:nvGraphicFramePr>
        <p:xfrm>
          <a:off x="9469525" y="5098952"/>
          <a:ext cx="357315" cy="777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K219R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8551140"/>
                  </a:ext>
                </a:extLst>
              </a:tr>
            </a:tbl>
          </a:graphicData>
        </a:graphic>
      </p:graphicFrame>
      <p:sp>
        <p:nvSpPr>
          <p:cNvPr id="66" name="TextBox 65">
            <a:extLst>
              <a:ext uri="{FF2B5EF4-FFF2-40B4-BE49-F238E27FC236}">
                <a16:creationId xmlns:a16="http://schemas.microsoft.com/office/drawing/2014/main" id="{55D22E5B-2CD1-4ABC-8040-606B039153E3}"/>
              </a:ext>
            </a:extLst>
          </p:cNvPr>
          <p:cNvSpPr txBox="1"/>
          <p:nvPr/>
        </p:nvSpPr>
        <p:spPr>
          <a:xfrm>
            <a:off x="9044696" y="4665749"/>
            <a:ext cx="301752" cy="264688"/>
          </a:xfrm>
          <a:prstGeom prst="rect">
            <a:avLst/>
          </a:prstGeom>
          <a:noFill/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2/36</a:t>
            </a:r>
          </a:p>
          <a:p>
            <a:pPr algn="ctr"/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(6%)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9C490AB-EE21-43A0-801F-2D3D2116750A}"/>
              </a:ext>
            </a:extLst>
          </p:cNvPr>
          <p:cNvSpPr txBox="1"/>
          <p:nvPr/>
        </p:nvSpPr>
        <p:spPr>
          <a:xfrm>
            <a:off x="9993068" y="3634599"/>
            <a:ext cx="301752" cy="264688"/>
          </a:xfrm>
          <a:prstGeom prst="rect">
            <a:avLst/>
          </a:prstGeom>
          <a:noFill/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US" sz="800" b="1">
                <a:solidFill>
                  <a:srgbClr val="C96BB4"/>
                </a:solidFill>
              </a:rPr>
              <a:t>20/48</a:t>
            </a:r>
          </a:p>
          <a:p>
            <a:pPr algn="ctr"/>
            <a:r>
              <a:rPr lang="en-US" sz="800" b="1">
                <a:solidFill>
                  <a:srgbClr val="C96BB4"/>
                </a:solidFill>
              </a:rPr>
              <a:t>(42%)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5FC95FC-4452-433F-BEF4-7C91E6F073BC}"/>
              </a:ext>
            </a:extLst>
          </p:cNvPr>
          <p:cNvSpPr txBox="1"/>
          <p:nvPr/>
        </p:nvSpPr>
        <p:spPr>
          <a:xfrm>
            <a:off x="10475697" y="4603676"/>
            <a:ext cx="301752" cy="264688"/>
          </a:xfrm>
          <a:prstGeom prst="rect">
            <a:avLst/>
          </a:prstGeom>
          <a:noFill/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US" sz="800" b="1">
                <a:solidFill>
                  <a:schemeClr val="accent1"/>
                </a:solidFill>
              </a:rPr>
              <a:t>3/36</a:t>
            </a:r>
          </a:p>
          <a:p>
            <a:pPr algn="ctr"/>
            <a:r>
              <a:rPr lang="en-US" sz="800" b="1">
                <a:solidFill>
                  <a:schemeClr val="accent1"/>
                </a:solidFill>
              </a:rPr>
              <a:t>(8%)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A9536FB-B095-4077-96ED-9E86D5E17D61}"/>
              </a:ext>
            </a:extLst>
          </p:cNvPr>
          <p:cNvSpPr txBox="1"/>
          <p:nvPr/>
        </p:nvSpPr>
        <p:spPr>
          <a:xfrm>
            <a:off x="9524019" y="4433188"/>
            <a:ext cx="301752" cy="264688"/>
          </a:xfrm>
          <a:prstGeom prst="rect">
            <a:avLst/>
          </a:prstGeom>
          <a:noFill/>
        </p:spPr>
        <p:txBody>
          <a:bodyPr wrap="none" lIns="0" tIns="0" rIns="0" bIns="18288" rtlCol="0" anchor="ctr">
            <a:noAutofit/>
          </a:bodyPr>
          <a:lstStyle/>
          <a:p>
            <a:pPr algn="ctr"/>
            <a:r>
              <a:rPr lang="en-US" sz="800" b="1">
                <a:solidFill>
                  <a:srgbClr val="0B5A86"/>
                </a:solidFill>
              </a:rPr>
              <a:t>6/48</a:t>
            </a:r>
          </a:p>
          <a:p>
            <a:pPr algn="ctr"/>
            <a:r>
              <a:rPr lang="en-US" sz="800" b="1">
                <a:solidFill>
                  <a:srgbClr val="0B5A86"/>
                </a:solidFill>
              </a:rPr>
              <a:t>(13%)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9705ACB-3931-4336-B0D3-96DAF0A8153B}"/>
              </a:ext>
            </a:extLst>
          </p:cNvPr>
          <p:cNvSpPr txBox="1"/>
          <p:nvPr/>
        </p:nvSpPr>
        <p:spPr>
          <a:xfrm>
            <a:off x="8288239" y="2797710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0B5A86"/>
                </a:solidFill>
              </a:rPr>
              <a:t>0/48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19F010-300E-4C96-B968-FE5F267EF07C}"/>
              </a:ext>
            </a:extLst>
          </p:cNvPr>
          <p:cNvSpPr txBox="1"/>
          <p:nvPr/>
        </p:nvSpPr>
        <p:spPr>
          <a:xfrm>
            <a:off x="7927562" y="2083159"/>
            <a:ext cx="562655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41/60 (68%)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2E800FE-EF79-4170-A504-A1D69B382CF6}"/>
              </a:ext>
            </a:extLst>
          </p:cNvPr>
          <p:cNvSpPr txBox="1"/>
          <p:nvPr/>
        </p:nvSpPr>
        <p:spPr>
          <a:xfrm>
            <a:off x="8288239" y="2913204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C96BB4"/>
                </a:solidFill>
              </a:rPr>
              <a:t>0/48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2DD791B-600A-4DBF-AD7A-1FEF471F93D5}"/>
              </a:ext>
            </a:extLst>
          </p:cNvPr>
          <p:cNvSpPr txBox="1"/>
          <p:nvPr/>
        </p:nvSpPr>
        <p:spPr>
          <a:xfrm>
            <a:off x="8288239" y="3028698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0FC4A5"/>
                </a:solidFill>
              </a:rPr>
              <a:t>0/60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8F50A31-43E0-4126-9FFD-1F055F7DB021}"/>
              </a:ext>
            </a:extLst>
          </p:cNvPr>
          <p:cNvSpPr txBox="1"/>
          <p:nvPr/>
        </p:nvSpPr>
        <p:spPr>
          <a:xfrm>
            <a:off x="5817362" y="2797710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0B5A86"/>
                </a:solidFill>
              </a:rPr>
              <a:t>0/48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742E0FD-FEA4-4F03-B8A1-CA9DD1A268DC}"/>
              </a:ext>
            </a:extLst>
          </p:cNvPr>
          <p:cNvSpPr txBox="1"/>
          <p:nvPr/>
        </p:nvSpPr>
        <p:spPr>
          <a:xfrm>
            <a:off x="5817362" y="2913204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C96BB4"/>
                </a:solidFill>
              </a:rPr>
              <a:t>0/48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083E405-F165-417F-9CDB-3CFF8CB72707}"/>
              </a:ext>
            </a:extLst>
          </p:cNvPr>
          <p:cNvSpPr txBox="1"/>
          <p:nvPr/>
        </p:nvSpPr>
        <p:spPr>
          <a:xfrm>
            <a:off x="5817362" y="3028698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0FC4A5"/>
                </a:solidFill>
              </a:rPr>
              <a:t>0/60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69BB43E-C0DE-4110-BB4E-19339154BE1F}"/>
              </a:ext>
            </a:extLst>
          </p:cNvPr>
          <p:cNvSpPr txBox="1"/>
          <p:nvPr/>
        </p:nvSpPr>
        <p:spPr>
          <a:xfrm>
            <a:off x="5817362" y="2682216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0/48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35FBE0C-5F56-40A3-844B-2B078876251B}"/>
              </a:ext>
            </a:extLst>
          </p:cNvPr>
          <p:cNvSpPr txBox="1"/>
          <p:nvPr/>
        </p:nvSpPr>
        <p:spPr>
          <a:xfrm>
            <a:off x="10318879" y="2063464"/>
            <a:ext cx="620362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800" b="1">
                <a:solidFill>
                  <a:srgbClr val="0B5A86"/>
                </a:solidFill>
              </a:rPr>
              <a:t>48/48 (100%)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8797C78-D7EB-4983-BCF2-7E53EC98EF5D}"/>
              </a:ext>
            </a:extLst>
          </p:cNvPr>
          <p:cNvSpPr txBox="1"/>
          <p:nvPr/>
        </p:nvSpPr>
        <p:spPr>
          <a:xfrm>
            <a:off x="10318879" y="1949302"/>
            <a:ext cx="620362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800" b="1">
                <a:solidFill>
                  <a:schemeClr val="tx1">
                    <a:lumMod val="50000"/>
                    <a:lumOff val="50000"/>
                  </a:schemeClr>
                </a:solidFill>
              </a:rPr>
              <a:t>36/36 (100%)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76F90FC-C562-42AD-B305-91525BFB144D}"/>
              </a:ext>
            </a:extLst>
          </p:cNvPr>
          <p:cNvSpPr txBox="1"/>
          <p:nvPr/>
        </p:nvSpPr>
        <p:spPr>
          <a:xfrm>
            <a:off x="10376586" y="2177626"/>
            <a:ext cx="562655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800" b="1">
                <a:solidFill>
                  <a:srgbClr val="C96BB4"/>
                </a:solidFill>
              </a:rPr>
              <a:t>45/48 (94%)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83A9E2B-BE39-46B3-9062-7960DC9BE9DE}"/>
              </a:ext>
            </a:extLst>
          </p:cNvPr>
          <p:cNvSpPr txBox="1"/>
          <p:nvPr/>
        </p:nvSpPr>
        <p:spPr>
          <a:xfrm>
            <a:off x="10376586" y="2351546"/>
            <a:ext cx="562655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800" b="1">
                <a:solidFill>
                  <a:srgbClr val="00C0A0"/>
                </a:solidFill>
              </a:rPr>
              <a:t>18/36 (50%)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EFFB7D4-2FFC-40D1-8CC3-60C1A6736994}"/>
              </a:ext>
            </a:extLst>
          </p:cNvPr>
          <p:cNvSpPr txBox="1"/>
          <p:nvPr/>
        </p:nvSpPr>
        <p:spPr>
          <a:xfrm>
            <a:off x="1279003" y="5292619"/>
            <a:ext cx="118622" cy="10772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r>
              <a:rPr lang="en-US" sz="700"/>
              <a:t>RT</a:t>
            </a:r>
            <a:endParaRPr lang="en-US" sz="2000"/>
          </a:p>
        </p:txBody>
      </p:sp>
      <p:graphicFrame>
        <p:nvGraphicFramePr>
          <p:cNvPr id="101" name="Table 31">
            <a:extLst>
              <a:ext uri="{FF2B5EF4-FFF2-40B4-BE49-F238E27FC236}">
                <a16:creationId xmlns:a16="http://schemas.microsoft.com/office/drawing/2014/main" id="{B4569BB3-7546-4A59-BEEC-92A918312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361824"/>
              </p:ext>
            </p:extLst>
          </p:nvPr>
        </p:nvGraphicFramePr>
        <p:xfrm>
          <a:off x="6537049" y="5626256"/>
          <a:ext cx="408115" cy="310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334963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L74M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855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G140E/R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60098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S153F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6053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E157K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</a:tbl>
          </a:graphicData>
        </a:graphic>
      </p:graphicFrame>
      <p:sp>
        <p:nvSpPr>
          <p:cNvPr id="102" name="TextBox 101">
            <a:extLst>
              <a:ext uri="{FF2B5EF4-FFF2-40B4-BE49-F238E27FC236}">
                <a16:creationId xmlns:a16="http://schemas.microsoft.com/office/drawing/2014/main" id="{05DBAF1D-7236-4C2C-A373-F260B94211F9}"/>
              </a:ext>
            </a:extLst>
          </p:cNvPr>
          <p:cNvSpPr txBox="1"/>
          <p:nvPr/>
        </p:nvSpPr>
        <p:spPr>
          <a:xfrm>
            <a:off x="1279003" y="5729493"/>
            <a:ext cx="89768" cy="10772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r>
              <a:rPr lang="en-US" sz="700"/>
              <a:t>IN</a:t>
            </a:r>
            <a:endParaRPr lang="en-US" sz="200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B015049-98A2-4AD2-898F-883D5D60730E}"/>
              </a:ext>
            </a:extLst>
          </p:cNvPr>
          <p:cNvSpPr txBox="1"/>
          <p:nvPr/>
        </p:nvSpPr>
        <p:spPr>
          <a:xfrm>
            <a:off x="1279003" y="6077857"/>
            <a:ext cx="261290" cy="10772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r>
              <a:rPr lang="en-US" sz="700"/>
              <a:t>RT+IN</a:t>
            </a:r>
            <a:endParaRPr lang="en-US" sz="2000"/>
          </a:p>
        </p:txBody>
      </p:sp>
      <p:graphicFrame>
        <p:nvGraphicFramePr>
          <p:cNvPr id="104" name="Table 31">
            <a:extLst>
              <a:ext uri="{FF2B5EF4-FFF2-40B4-BE49-F238E27FC236}">
                <a16:creationId xmlns:a16="http://schemas.microsoft.com/office/drawing/2014/main" id="{CF31754E-3D61-4FC9-B2C4-E5BA53AAD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970211"/>
              </p:ext>
            </p:extLst>
          </p:nvPr>
        </p:nvGraphicFramePr>
        <p:xfrm>
          <a:off x="10479930" y="5626256"/>
          <a:ext cx="357315" cy="777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accent1"/>
                          </a:solidFill>
                        </a:rPr>
                        <a:t>G163R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</a:tbl>
          </a:graphicData>
        </a:graphic>
      </p:graphicFrame>
      <p:graphicFrame>
        <p:nvGraphicFramePr>
          <p:cNvPr id="105" name="Table 31">
            <a:extLst>
              <a:ext uri="{FF2B5EF4-FFF2-40B4-BE49-F238E27FC236}">
                <a16:creationId xmlns:a16="http://schemas.microsoft.com/office/drawing/2014/main" id="{413B4391-531B-41EF-847A-28FC5A31C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405531"/>
              </p:ext>
            </p:extLst>
          </p:nvPr>
        </p:nvGraphicFramePr>
        <p:xfrm>
          <a:off x="9469525" y="5626256"/>
          <a:ext cx="357315" cy="2331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284163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H51Y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S153F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44369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Q148R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05257357"/>
                  </a:ext>
                </a:extLst>
              </a:tr>
            </a:tbl>
          </a:graphicData>
        </a:graphic>
      </p:graphicFrame>
      <p:graphicFrame>
        <p:nvGraphicFramePr>
          <p:cNvPr id="106" name="Table 31">
            <a:extLst>
              <a:ext uri="{FF2B5EF4-FFF2-40B4-BE49-F238E27FC236}">
                <a16:creationId xmlns:a16="http://schemas.microsoft.com/office/drawing/2014/main" id="{2675E24D-8D49-4901-8CC0-16B15734A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168064"/>
              </p:ext>
            </p:extLst>
          </p:nvPr>
        </p:nvGraphicFramePr>
        <p:xfrm>
          <a:off x="9969800" y="5626256"/>
          <a:ext cx="336677" cy="310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263525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R263K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855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M50I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60098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S153F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6053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G163R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</a:tbl>
          </a:graphicData>
        </a:graphic>
      </p:graphicFrame>
      <p:graphicFrame>
        <p:nvGraphicFramePr>
          <p:cNvPr id="108" name="Table 31">
            <a:extLst>
              <a:ext uri="{FF2B5EF4-FFF2-40B4-BE49-F238E27FC236}">
                <a16:creationId xmlns:a16="http://schemas.microsoft.com/office/drawing/2014/main" id="{0CA9E267-7F13-48DA-B611-0E8C163F8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332829"/>
              </p:ext>
            </p:extLst>
          </p:nvPr>
        </p:nvGraphicFramePr>
        <p:xfrm>
          <a:off x="9969800" y="5980901"/>
          <a:ext cx="914527" cy="310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Y181C(RT)+H51Y(IN)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39703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E138K(RT)+H51Y(IN)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3598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E138K(RT)+Q95R(IN)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74405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C96BB4"/>
                          </a:solidFill>
                        </a:rPr>
                        <a:t>E138K(RT)+A128T(IN)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88895680"/>
                  </a:ext>
                </a:extLst>
              </a:tr>
            </a:tbl>
          </a:graphicData>
        </a:graphic>
      </p:graphicFrame>
      <p:graphicFrame>
        <p:nvGraphicFramePr>
          <p:cNvPr id="74" name="Table 31">
            <a:extLst>
              <a:ext uri="{FF2B5EF4-FFF2-40B4-BE49-F238E27FC236}">
                <a16:creationId xmlns:a16="http://schemas.microsoft.com/office/drawing/2014/main" id="{082E2A35-B598-4CB7-96C2-154F8068F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967940"/>
              </p:ext>
            </p:extLst>
          </p:nvPr>
        </p:nvGraphicFramePr>
        <p:xfrm>
          <a:off x="9469525" y="5980901"/>
          <a:ext cx="533527" cy="155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M184V(RT)</a:t>
                      </a:r>
                      <a:br>
                        <a:rPr lang="en-US" sz="600">
                          <a:solidFill>
                            <a:srgbClr val="0B5A86"/>
                          </a:solidFill>
                        </a:rPr>
                      </a:br>
                      <a:r>
                        <a:rPr lang="en-US" sz="600">
                          <a:solidFill>
                            <a:srgbClr val="0B5A86"/>
                          </a:solidFill>
                        </a:rPr>
                        <a:t>+Q95R(IN)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</a:tbl>
          </a:graphicData>
        </a:graphic>
      </p:graphicFrame>
      <p:graphicFrame>
        <p:nvGraphicFramePr>
          <p:cNvPr id="62" name="Table 31">
            <a:extLst>
              <a:ext uri="{FF2B5EF4-FFF2-40B4-BE49-F238E27FC236}">
                <a16:creationId xmlns:a16="http://schemas.microsoft.com/office/drawing/2014/main" id="{E03BEDBD-8E7E-4FA4-AF3E-0E99B43AD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683398"/>
              </p:ext>
            </p:extLst>
          </p:nvPr>
        </p:nvGraphicFramePr>
        <p:xfrm>
          <a:off x="9038344" y="5626256"/>
          <a:ext cx="393827" cy="251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">
                  <a:extLst>
                    <a:ext uri="{9D8B030D-6E8A-4147-A177-3AD203B41FA5}">
                      <a16:colId xmlns:a16="http://schemas.microsoft.com/office/drawing/2014/main" val="393299078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1382060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9144" marB="914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R263K</a:t>
                      </a:r>
                    </a:p>
                  </a:txBody>
                  <a:tcPr marL="0" marR="0" marT="9144" marB="9144"/>
                </a:tc>
                <a:extLst>
                  <a:ext uri="{0D108BD9-81ED-4DB2-BD59-A6C34878D82A}">
                    <a16:rowId xmlns:a16="http://schemas.microsoft.com/office/drawing/2014/main" val="36855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9144" marB="914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85000"/>
                        </a:lnSpc>
                      </a:pP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L74M</a:t>
                      </a:r>
                      <a:b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</a:br>
                      <a:r>
                        <a:rPr lang="en-US" sz="6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+R263K 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16382260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76442C24-931E-4521-BDBC-F70CC6B262B3}"/>
              </a:ext>
            </a:extLst>
          </p:cNvPr>
          <p:cNvSpPr txBox="1"/>
          <p:nvPr/>
        </p:nvSpPr>
        <p:spPr>
          <a:xfrm>
            <a:off x="7125865" y="1516011"/>
            <a:ext cx="629981" cy="21544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400" b="1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400" b="1" kern="0">
                <a:solidFill>
                  <a:srgbClr val="010101"/>
                </a:solidFill>
                <a:latin typeface="Arial"/>
              </a:rPr>
              <a:t>− 2</a:t>
            </a:r>
            <a:endParaRPr lang="en-US" sz="1400" b="1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29AA4A0-BF6C-4F49-AE98-86646E445571}"/>
              </a:ext>
            </a:extLst>
          </p:cNvPr>
          <p:cNvSpPr txBox="1"/>
          <p:nvPr/>
        </p:nvSpPr>
        <p:spPr>
          <a:xfrm>
            <a:off x="2076820" y="1500623"/>
            <a:ext cx="34304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400" b="1" kern="0" baseline="-25000">
                <a:solidFill>
                  <a:srgbClr val="010101"/>
                </a:solidFill>
                <a:latin typeface="Arial"/>
              </a:rPr>
              <a:t>min</a:t>
            </a:r>
            <a:endParaRPr lang="en-US" sz="1200" b="1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F3AE620-4C94-40AF-8844-F684F57D9797}"/>
              </a:ext>
            </a:extLst>
          </p:cNvPr>
          <p:cNvSpPr txBox="1"/>
          <p:nvPr/>
        </p:nvSpPr>
        <p:spPr>
          <a:xfrm>
            <a:off x="9595514" y="1516011"/>
            <a:ext cx="629981" cy="21544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400" b="1" kern="0" baseline="-25000">
                <a:solidFill>
                  <a:srgbClr val="010101"/>
                </a:solidFill>
                <a:latin typeface="Arial"/>
              </a:rPr>
              <a:t>min </a:t>
            </a:r>
            <a:r>
              <a:rPr lang="en-US" sz="1400" b="1" kern="0">
                <a:solidFill>
                  <a:srgbClr val="010101"/>
                </a:solidFill>
                <a:latin typeface="Arial"/>
              </a:rPr>
              <a:t>− 4</a:t>
            </a:r>
            <a:endParaRPr lang="en-US" sz="1400" b="1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7109D31B-7F4F-45B4-936F-9B22FDAD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63058"/>
            <a:ext cx="10566400" cy="787400"/>
          </a:xfrm>
        </p:spPr>
        <p:txBody>
          <a:bodyPr/>
          <a:lstStyle/>
          <a:p>
            <a:r>
              <a:rPr lang="en-US"/>
              <a:t>Figure 2. Time to Viral Breakthrough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B9A032A5-23E2-41C3-8F38-9E07199FC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6455900"/>
            <a:ext cx="10566400" cy="307777"/>
          </a:xfrm>
        </p:spPr>
        <p:txBody>
          <a:bodyPr wrap="square">
            <a:spAutoFit/>
          </a:bodyPr>
          <a:lstStyle/>
          <a:p>
            <a:pPr marL="228600" indent="-228600"/>
            <a:r>
              <a:rPr lang="en-US" sz="1400"/>
              <a:t>The LA </a:t>
            </a:r>
            <a:r>
              <a:rPr lang="en-US" sz="1400" err="1"/>
              <a:t>INJ</a:t>
            </a:r>
            <a:r>
              <a:rPr lang="en-US" sz="1400"/>
              <a:t> combination CAB+RPV prevented viral breakthrough at drug </a:t>
            </a:r>
            <a:r>
              <a:rPr lang="en-US" sz="1400" err="1"/>
              <a:t>Cmin</a:t>
            </a:r>
            <a:r>
              <a:rPr lang="en-US" sz="1400"/>
              <a:t> (monthly and 2-month dosing; Fig 2)</a:t>
            </a:r>
          </a:p>
        </p:txBody>
      </p:sp>
      <p:sp>
        <p:nvSpPr>
          <p:cNvPr id="75" name="Text Placeholder 4">
            <a:extLst>
              <a:ext uri="{FF2B5EF4-FFF2-40B4-BE49-F238E27FC236}">
                <a16:creationId xmlns:a16="http://schemas.microsoft.com/office/drawing/2014/main" id="{FDB52478-F455-48D5-8E8C-44C24AB5B0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4053" y="6339091"/>
            <a:ext cx="10566400" cy="107722"/>
          </a:xfrm>
        </p:spPr>
        <p:txBody>
          <a:bodyPr/>
          <a:lstStyle/>
          <a:p>
            <a:r>
              <a:rPr lang="en-US" sz="700" noProof="0"/>
              <a:t>*Contained ≥1 known resistance-associated substitution. RT, reverse transcriptase. </a:t>
            </a:r>
          </a:p>
        </p:txBody>
      </p:sp>
      <p:sp>
        <p:nvSpPr>
          <p:cNvPr id="78" name="Text Placeholder 4">
            <a:extLst>
              <a:ext uri="{FF2B5EF4-FFF2-40B4-BE49-F238E27FC236}">
                <a16:creationId xmlns:a16="http://schemas.microsoft.com/office/drawing/2014/main" id="{C4C05FC2-95D2-42A2-8A4C-D46C6FFD91D2}"/>
              </a:ext>
            </a:extLst>
          </p:cNvPr>
          <p:cNvSpPr txBox="1">
            <a:spLocks/>
          </p:cNvSpPr>
          <p:nvPr/>
        </p:nvSpPr>
        <p:spPr bwMode="auto">
          <a:xfrm>
            <a:off x="908244" y="5085876"/>
            <a:ext cx="230832" cy="1214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rgbClr val="990000"/>
              </a:buClr>
              <a:buFont typeface="Symbol" pitchFamily="18" charset="2"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8656" indent="-25717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80">
                <a:solidFill>
                  <a:schemeClr val="tx1"/>
                </a:solidFill>
                <a:latin typeface="+mn-lt"/>
              </a:defRPr>
            </a:lvl2pPr>
            <a:lvl3pPr marL="10287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4401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85166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5pPr>
            <a:lvl6pPr marL="226314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6pPr>
            <a:lvl7pPr marL="267462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7pPr>
            <a:lvl8pPr marL="308610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8pPr>
            <a:lvl9pPr marL="3497580" indent="-20574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440">
                <a:solidFill>
                  <a:schemeClr val="tx1"/>
                </a:solidFill>
                <a:latin typeface="+mn-lt"/>
              </a:defRPr>
            </a:lvl9pPr>
          </a:lstStyle>
          <a:p>
            <a:pPr algn="ctr" defTabSz="914400"/>
            <a:r>
              <a:rPr lang="en-US" sz="750" kern="0">
                <a:solidFill>
                  <a:srgbClr val="000000"/>
                </a:solidFill>
                <a:latin typeface="Arial"/>
              </a:rPr>
              <a:t>Emergent Resistance Substitutions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EC0ED02-32AA-4D3A-9AEC-B422A1908107}"/>
              </a:ext>
            </a:extLst>
          </p:cNvPr>
          <p:cNvSpPr txBox="1"/>
          <p:nvPr/>
        </p:nvSpPr>
        <p:spPr>
          <a:xfrm>
            <a:off x="4803711" y="1500623"/>
            <a:ext cx="34304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defTabSz="91437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kern="0">
                <a:solidFill>
                  <a:srgbClr val="010101"/>
                </a:solidFill>
                <a:latin typeface="Arial"/>
              </a:rPr>
              <a:t>C</a:t>
            </a:r>
            <a:r>
              <a:rPr lang="en-US" sz="1400" b="1" kern="0" baseline="-25000">
                <a:solidFill>
                  <a:srgbClr val="010101"/>
                </a:solidFill>
                <a:latin typeface="Arial"/>
              </a:rPr>
              <a:t>min</a:t>
            </a:r>
            <a:endParaRPr lang="en-US" sz="1200" b="1" kern="0" baseline="-25000">
              <a:solidFill>
                <a:srgbClr val="010101"/>
              </a:solidFill>
              <a:latin typeface="Arial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5BA6EFA-470A-4C12-A9BD-A3AC080186D4}"/>
              </a:ext>
            </a:extLst>
          </p:cNvPr>
          <p:cNvSpPr txBox="1"/>
          <p:nvPr/>
        </p:nvSpPr>
        <p:spPr>
          <a:xfrm>
            <a:off x="705681" y="1182247"/>
            <a:ext cx="2396810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/>
            <a:r>
              <a:rPr lang="en-US" sz="1600" b="1"/>
              <a:t>Long-Acting Injectable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9783604-427D-46A7-8EDE-A8DDA33DC81E}"/>
              </a:ext>
            </a:extLst>
          </p:cNvPr>
          <p:cNvSpPr txBox="1"/>
          <p:nvPr/>
        </p:nvSpPr>
        <p:spPr>
          <a:xfrm>
            <a:off x="3084322" y="3028698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EAAE11"/>
                </a:solidFill>
              </a:rPr>
              <a:t>0/24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842B62A-9EC4-4FA0-9B3B-1CE53A13720B}"/>
              </a:ext>
            </a:extLst>
          </p:cNvPr>
          <p:cNvSpPr txBox="1"/>
          <p:nvPr/>
        </p:nvSpPr>
        <p:spPr>
          <a:xfrm>
            <a:off x="3084322" y="2913204"/>
            <a:ext cx="201978" cy="110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800" b="1">
                <a:solidFill>
                  <a:srgbClr val="E1651A"/>
                </a:solidFill>
              </a:rPr>
              <a:t>0/24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FB831FC-9910-44AE-B4BC-1E898F3015BF}"/>
              </a:ext>
            </a:extLst>
          </p:cNvPr>
          <p:cNvCxnSpPr>
            <a:cxnSpLocks/>
          </p:cNvCxnSpPr>
          <p:nvPr/>
        </p:nvCxnSpPr>
        <p:spPr bwMode="auto">
          <a:xfrm>
            <a:off x="3558974" y="1231900"/>
            <a:ext cx="0" cy="5068561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6EAC795-8D66-4BB1-A1AC-1E0A2288545A}"/>
              </a:ext>
            </a:extLst>
          </p:cNvPr>
          <p:cNvGrpSpPr/>
          <p:nvPr/>
        </p:nvGrpSpPr>
        <p:grpSpPr>
          <a:xfrm>
            <a:off x="1140893" y="800803"/>
            <a:ext cx="987513" cy="215444"/>
            <a:chOff x="6796772" y="747904"/>
            <a:chExt cx="1255568" cy="273925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0C8A5590-5082-4E96-9390-24B6EBEEBBB9}"/>
                </a:ext>
              </a:extLst>
            </p:cNvPr>
            <p:cNvSpPr txBox="1"/>
            <p:nvPr/>
          </p:nvSpPr>
          <p:spPr>
            <a:xfrm>
              <a:off x="6928108" y="747904"/>
              <a:ext cx="1124232" cy="273925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pPr algn="l"/>
              <a:r>
                <a:rPr lang="en-US" sz="800"/>
                <a:t>CAB+RPV q1mo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AA4BC09C-26F9-4A1A-B127-9C7593B62986}"/>
                </a:ext>
              </a:extLst>
            </p:cNvPr>
            <p:cNvSpPr/>
            <p:nvPr/>
          </p:nvSpPr>
          <p:spPr bwMode="auto">
            <a:xfrm>
              <a:off x="6796772" y="830072"/>
              <a:ext cx="109590" cy="109590"/>
            </a:xfrm>
            <a:prstGeom prst="rect">
              <a:avLst/>
            </a:prstGeom>
            <a:solidFill>
              <a:srgbClr val="E1651A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DCC27EB-FD8A-4C0F-BE54-8C3A99897055}"/>
              </a:ext>
            </a:extLst>
          </p:cNvPr>
          <p:cNvGrpSpPr/>
          <p:nvPr/>
        </p:nvGrpSpPr>
        <p:grpSpPr>
          <a:xfrm>
            <a:off x="2493785" y="800803"/>
            <a:ext cx="988927" cy="215444"/>
            <a:chOff x="8121166" y="747904"/>
            <a:chExt cx="1257364" cy="273925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95055471-8DBB-47B5-896C-FA0E5671F1A8}"/>
                </a:ext>
              </a:extLst>
            </p:cNvPr>
            <p:cNvSpPr txBox="1"/>
            <p:nvPr/>
          </p:nvSpPr>
          <p:spPr>
            <a:xfrm>
              <a:off x="8254298" y="747904"/>
              <a:ext cx="1124232" cy="273925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pPr algn="l"/>
              <a:r>
                <a:rPr lang="en-US" sz="800"/>
                <a:t>CAB+RPV q2mo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05B81E-A703-40BD-974A-E73961A9B578}"/>
                </a:ext>
              </a:extLst>
            </p:cNvPr>
            <p:cNvSpPr/>
            <p:nvPr/>
          </p:nvSpPr>
          <p:spPr bwMode="auto">
            <a:xfrm>
              <a:off x="8121166" y="830072"/>
              <a:ext cx="109590" cy="109590"/>
            </a:xfrm>
            <a:prstGeom prst="rect">
              <a:avLst/>
            </a:prstGeom>
            <a:solidFill>
              <a:srgbClr val="EAAE1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R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tabLst/>
              </a:pPr>
              <a:endParaRPr kumimoji="0" lang="en-US" sz="80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81" name="Slide Number Placeholder 3">
            <a:extLst>
              <a:ext uri="{FF2B5EF4-FFF2-40B4-BE49-F238E27FC236}">
                <a16:creationId xmlns:a16="http://schemas.microsoft.com/office/drawing/2014/main" id="{1D4E4DBD-2716-4AE5-8310-8F654D7F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78529" y="6340478"/>
            <a:ext cx="591800" cy="365125"/>
          </a:xfrm>
        </p:spPr>
        <p:txBody>
          <a:bodyPr/>
          <a:lstStyle/>
          <a:p>
            <a:fld id="{82665D69-9D2A-A243-A09B-E05C2DABD0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91928"/>
      </p:ext>
    </p:extLst>
  </p:cSld>
  <p:clrMapOvr>
    <a:masterClrMapping/>
  </p:clrMapOvr>
</p:sld>
</file>

<file path=ppt/theme/theme1.xml><?xml version="1.0" encoding="utf-8"?>
<a:theme xmlns:a="http://schemas.openxmlformats.org/drawingml/2006/main" name="2_IAS 2019">
  <a:themeElements>
    <a:clrScheme name="Custom 7">
      <a:dk1>
        <a:srgbClr val="000000"/>
      </a:dk1>
      <a:lt1>
        <a:srgbClr val="FFFFFF"/>
      </a:lt1>
      <a:dk2>
        <a:srgbClr val="CEC3B1"/>
      </a:dk2>
      <a:lt2>
        <a:srgbClr val="D5E8FA"/>
      </a:lt2>
      <a:accent1>
        <a:srgbClr val="00C0A0"/>
      </a:accent1>
      <a:accent2>
        <a:srgbClr val="FFA004"/>
      </a:accent2>
      <a:accent3>
        <a:srgbClr val="154695"/>
      </a:accent3>
      <a:accent4>
        <a:srgbClr val="871793"/>
      </a:accent4>
      <a:accent5>
        <a:srgbClr val="DC460B"/>
      </a:accent5>
      <a:accent6>
        <a:srgbClr val="81C01A"/>
      </a:accent6>
      <a:hlink>
        <a:srgbClr val="56C7AA"/>
      </a:hlink>
      <a:folHlink>
        <a:srgbClr val="59A8D1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R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25000"/>
          </a:spcAft>
          <a:buClrTx/>
          <a:buSzTx/>
          <a:tabLst/>
          <a:defRPr kumimoji="0" sz="1200" i="0" u="none" strike="noStrike" cap="none" normalizeH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25000"/>
          </a:spcAft>
          <a:buClrTx/>
          <a:buSzTx/>
          <a:buFontTx/>
          <a:buChar char="•"/>
          <a:tabLst/>
          <a:defRPr kumimoji="0" lang="en-US" sz="36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 anchor="ctr">
        <a:spAutoFit/>
      </a:bodyPr>
      <a:lstStyle>
        <a:defPPr algn="l">
          <a:defRPr sz="1200" dirty="0"/>
        </a:defPPr>
      </a:lstStyle>
    </a:tx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60edea78-f798-43ab-bcc9-a5fae2250a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F975238E498744AF284FAF7A45BA73" ma:contentTypeVersion="15" ma:contentTypeDescription="Create a new document." ma:contentTypeScope="" ma:versionID="bd7019213a52cd43c9dec882d5a1153d">
  <xsd:schema xmlns:xsd="http://www.w3.org/2001/XMLSchema" xmlns:xs="http://www.w3.org/2001/XMLSchema" xmlns:p="http://schemas.microsoft.com/office/2006/metadata/properties" xmlns:ns2="60edea78-f798-43ab-bcc9-a5fae2250abf" xmlns:ns3="29b24c07-8edd-4633-8231-6b54beaedadb" targetNamespace="http://schemas.microsoft.com/office/2006/metadata/properties" ma:root="true" ma:fieldsID="4209dd6d2f94ca57dc43e55c6a5d6146" ns2:_="" ns3:_="">
    <xsd:import namespace="60edea78-f798-43ab-bcc9-a5fae2250abf"/>
    <xsd:import namespace="29b24c07-8edd-4633-8231-6b54beaedadb"/>
    <xsd:element name="properties">
      <xsd:complexType>
        <xsd:sequence>
          <xsd:element name="documentManagement">
            <xsd:complexType>
              <xsd:all>
                <xsd:element ref="ns2:DateandTim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edea78-f798-43ab-bcc9-a5fae2250abf" elementFormDefault="qualified">
    <xsd:import namespace="http://schemas.microsoft.com/office/2006/documentManagement/types"/>
    <xsd:import namespace="http://schemas.microsoft.com/office/infopath/2007/PartnerControls"/>
    <xsd:element name="DateandTime" ma:index="2" nillable="true" ma:displayName="Date and Time" ma:format="DateOnly" ma:internalName="DateandTime">
      <xsd:simpleType>
        <xsd:restriction base="dms:DateTime"/>
      </xsd:simpleType>
    </xsd:element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24c07-8edd-4633-8231-6b54beaedad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3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4E0CFC-0FC8-4054-8331-958649A70F47}">
  <ds:schemaRefs>
    <ds:schemaRef ds:uri="29b24c07-8edd-4633-8231-6b54beaedadb"/>
    <ds:schemaRef ds:uri="60edea78-f798-43ab-bcc9-a5fae2250a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E7B1D9-C860-48DE-ADCE-FE9D17BE7B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789BC8-CF57-4BBC-94BA-49F6511B3672}">
  <ds:schemaRefs>
    <ds:schemaRef ds:uri="29b24c07-8edd-4633-8231-6b54beaedadb"/>
    <ds:schemaRef ds:uri="60edea78-f798-43ab-bcc9-a5fae2250a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GileadTheme1</Template>
  <TotalTime>0</TotalTime>
  <Words>2017</Words>
  <Application>Microsoft Office PowerPoint</Application>
  <PresentationFormat>Widescreen</PresentationFormat>
  <Paragraphs>401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Symbol</vt:lpstr>
      <vt:lpstr>2_IAS 2019</vt:lpstr>
      <vt:lpstr>Prism 9</vt:lpstr>
      <vt:lpstr>In Vitro Forgiveness of Oral and Long-Acting INSTI-Containing Regimens at Drug Concentrations Simulating Variable Adherence</vt:lpstr>
      <vt:lpstr>Introduction</vt:lpstr>
      <vt:lpstr>Antiviral Pharmacokinetics of Daily Oral Regimens</vt:lpstr>
      <vt:lpstr>Objectives</vt:lpstr>
      <vt:lpstr>PowerPoint Presentation</vt:lpstr>
      <vt:lpstr>Methods</vt:lpstr>
      <vt:lpstr>PowerPoint Presentation</vt:lpstr>
      <vt:lpstr>Table 2. Mechanisms of Forgiveness and Barrier to Resistance for Daily Oral Combinations</vt:lpstr>
      <vt:lpstr>Figure 2. Time to Viral Breakthrough</vt:lpstr>
      <vt:lpstr>Conclusions</vt:lpstr>
      <vt:lpstr>References</vt:lpstr>
      <vt:lpstr>Acknowledgments</vt:lpstr>
    </vt:vector>
  </TitlesOfParts>
  <Company>Magic Dog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Sherry Wachter</dc:creator>
  <cp:lastModifiedBy>Rima Acosta</cp:lastModifiedBy>
  <cp:revision>1</cp:revision>
  <dcterms:created xsi:type="dcterms:W3CDTF">2016-12-20T01:25:23Z</dcterms:created>
  <dcterms:modified xsi:type="dcterms:W3CDTF">2021-10-14T18:07:14Z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0x01010030F975238E498744AF284FAF7A45BA73</vt:lpwstr>
  </property>
</Properties>
</file>