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25"/>
  </p:notesMasterIdLst>
  <p:handoutMasterIdLst>
    <p:handoutMasterId r:id="rId26"/>
  </p:handoutMasterIdLst>
  <p:sldIdLst>
    <p:sldId id="257" r:id="rId5"/>
    <p:sldId id="361" r:id="rId6"/>
    <p:sldId id="362" r:id="rId7"/>
    <p:sldId id="363" r:id="rId8"/>
    <p:sldId id="1993219523" r:id="rId9"/>
    <p:sldId id="3853" r:id="rId10"/>
    <p:sldId id="1993219535" r:id="rId11"/>
    <p:sldId id="1993219524" r:id="rId12"/>
    <p:sldId id="3891" r:id="rId13"/>
    <p:sldId id="1993219526" r:id="rId14"/>
    <p:sldId id="1993219527" r:id="rId15"/>
    <p:sldId id="1993219533" r:id="rId16"/>
    <p:sldId id="1993219529" r:id="rId17"/>
    <p:sldId id="1993219530" r:id="rId18"/>
    <p:sldId id="1993219536" r:id="rId19"/>
    <p:sldId id="3887" r:id="rId20"/>
    <p:sldId id="3896" r:id="rId21"/>
    <p:sldId id="353" r:id="rId22"/>
    <p:sldId id="360" r:id="rId23"/>
    <p:sldId id="290" r:id="rId24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7176" userDrawn="1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hil S Pang" initials="PSP" lastIdx="3" clrIdx="0"/>
  <p:cmAuthor id="7" name="Felipe Rogatto" initials="FR" lastIdx="2" clrIdx="7">
    <p:extLst>
      <p:ext uri="{19B8F6BF-5375-455C-9EA6-DF929625EA0E}">
        <p15:presenceInfo xmlns:p15="http://schemas.microsoft.com/office/powerpoint/2012/main" userId="S::felipe.rogatto@gilead.com::1f43ece6-ab17-493f-b2a7-baaba63dd628" providerId="AD"/>
      </p:ext>
    </p:extLst>
  </p:cmAuthor>
  <p:cmAuthor id="1" name="Sarah Arterburn" initials="SA" lastIdx="4" clrIdx="1"/>
  <p:cmAuthor id="8" name="Richard Haubrich" initials="RH" lastIdx="2" clrIdx="8">
    <p:extLst>
      <p:ext uri="{19B8F6BF-5375-455C-9EA6-DF929625EA0E}">
        <p15:presenceInfo xmlns:p15="http://schemas.microsoft.com/office/powerpoint/2012/main" userId="S::richard.haubrich@gilead.com::ba942509-d69b-420b-bbfc-6885e147bac9" providerId="AD"/>
      </p:ext>
    </p:extLst>
  </p:cmAuthor>
  <p:cmAuthor id="2" name="Jill Denning" initials="JD" lastIdx="1" clrIdx="2"/>
  <p:cmAuthor id="9" name="Hiba Graham (Contractor)" initials="HG(" lastIdx="9" clrIdx="9">
    <p:extLst>
      <p:ext uri="{19B8F6BF-5375-455C-9EA6-DF929625EA0E}">
        <p15:presenceInfo xmlns:p15="http://schemas.microsoft.com/office/powerpoint/2012/main" userId="S::hiba.graham1@gilead.com::49fd5310-a8fe-4d29-943f-9fa19bdd570d" providerId="AD"/>
      </p:ext>
    </p:extLst>
  </p:cmAuthor>
  <p:cmAuthor id="3" name="Kirsten White" initials="KW" lastIdx="7" clrIdx="3">
    <p:extLst>
      <p:ext uri="{19B8F6BF-5375-455C-9EA6-DF929625EA0E}">
        <p15:presenceInfo xmlns:p15="http://schemas.microsoft.com/office/powerpoint/2012/main" userId="S::Kirsten.White@gilead.com::0354f131-81bb-4617-9fa5-9cb79eb7eb11" providerId="AD"/>
      </p:ext>
    </p:extLst>
  </p:cmAuthor>
  <p:cmAuthor id="4" name="Kristen Andreatta" initials="KA" lastIdx="12" clrIdx="4">
    <p:extLst>
      <p:ext uri="{19B8F6BF-5375-455C-9EA6-DF929625EA0E}">
        <p15:presenceInfo xmlns:p15="http://schemas.microsoft.com/office/powerpoint/2012/main" userId="S::Kristen.Andreatta@gilead.com::44530284-8a4a-4b02-bc88-c2774057cee3" providerId="AD"/>
      </p:ext>
    </p:extLst>
  </p:cmAuthor>
  <p:cmAuthor id="5" name="Joel Gallant" initials="JG" lastIdx="3" clrIdx="5">
    <p:extLst>
      <p:ext uri="{19B8F6BF-5375-455C-9EA6-DF929625EA0E}">
        <p15:presenceInfo xmlns:p15="http://schemas.microsoft.com/office/powerpoint/2012/main" userId="S::joel.gallant@gilead.com::7e27f87a-bc32-4b70-989b-0e37c31dfdc7" providerId="AD"/>
      </p:ext>
    </p:extLst>
  </p:cmAuthor>
  <p:cmAuthor id="6" name="Hal Martin" initials="HM" lastIdx="1" clrIdx="6">
    <p:extLst>
      <p:ext uri="{19B8F6BF-5375-455C-9EA6-DF929625EA0E}">
        <p15:presenceInfo xmlns:p15="http://schemas.microsoft.com/office/powerpoint/2012/main" userId="S::hal.martin@gilead.com::cfe03137-f242-47ec-b43a-e17c4211189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AEA"/>
    <a:srgbClr val="19324D"/>
    <a:srgbClr val="8BAAC1"/>
    <a:srgbClr val="325B74"/>
    <a:srgbClr val="88AAC2"/>
    <a:srgbClr val="D1D3D4"/>
    <a:srgbClr val="981C20"/>
    <a:srgbClr val="EADEC5"/>
    <a:srgbClr val="66FFFF"/>
    <a:srgbClr val="F5ED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4AA8540-455A-4279-A0BD-CBB4A55AB288}" v="54" dt="2021-10-14T00:12:32.9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04" d="100"/>
          <a:sy n="104" d="100"/>
        </p:scale>
        <p:origin x="834" y="102"/>
      </p:cViewPr>
      <p:guideLst>
        <p:guide pos="7176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1983732688759887E-2"/>
          <c:y val="0.15638566989773872"/>
          <c:w val="0.90458102867611534"/>
          <c:h val="0.73161247058566281"/>
        </c:manualLayout>
      </c:layout>
      <c:scatterChart>
        <c:scatterStyle val="lineMarker"/>
        <c:varyColors val="0"/>
        <c:ser>
          <c:idx val="2"/>
          <c:order val="0"/>
          <c:tx>
            <c:strRef>
              <c:f>Sheet1!$B$1</c:f>
              <c:strCache>
                <c:ptCount val="1"/>
                <c:pt idx="0">
                  <c:v>B/F/TAF</c:v>
                </c:pt>
              </c:strCache>
            </c:strRef>
          </c:tx>
          <c:spPr>
            <a:ln w="28575" cap="rnd">
              <a:solidFill>
                <a:srgbClr val="00C0A0"/>
              </a:solidFill>
              <a:round/>
            </a:ln>
            <a:effectLst/>
          </c:spPr>
          <c:marker>
            <c:symbol val="circle"/>
            <c:size val="8"/>
            <c:spPr>
              <a:solidFill>
                <a:srgbClr val="00C0A0"/>
              </a:solidFill>
              <a:ln w="9525">
                <a:solidFill>
                  <a:srgbClr val="00C0A0"/>
                </a:solidFill>
              </a:ln>
              <a:effectLst/>
            </c:spPr>
          </c:marker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B83-4FE5-A102-F79DEAA61D02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B83-4FE5-A102-F79DEAA61D02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Sheet1!$A$2:$A$19</c:f>
              <c:numCache>
                <c:formatCode>General</c:formatCode>
                <c:ptCount val="18"/>
                <c:pt idx="0">
                  <c:v>0</c:v>
                </c:pt>
                <c:pt idx="1">
                  <c:v>4</c:v>
                </c:pt>
                <c:pt idx="2">
                  <c:v>8</c:v>
                </c:pt>
                <c:pt idx="3">
                  <c:v>12</c:v>
                </c:pt>
                <c:pt idx="4">
                  <c:v>24</c:v>
                </c:pt>
                <c:pt idx="5">
                  <c:v>36</c:v>
                </c:pt>
                <c:pt idx="6">
                  <c:v>48</c:v>
                </c:pt>
                <c:pt idx="7">
                  <c:v>60</c:v>
                </c:pt>
                <c:pt idx="8">
                  <c:v>72</c:v>
                </c:pt>
                <c:pt idx="9">
                  <c:v>84</c:v>
                </c:pt>
                <c:pt idx="10">
                  <c:v>96</c:v>
                </c:pt>
                <c:pt idx="11">
                  <c:v>108</c:v>
                </c:pt>
                <c:pt idx="12">
                  <c:v>120</c:v>
                </c:pt>
                <c:pt idx="13">
                  <c:v>132</c:v>
                </c:pt>
                <c:pt idx="14">
                  <c:v>144</c:v>
                </c:pt>
                <c:pt idx="15">
                  <c:v>156</c:v>
                </c:pt>
                <c:pt idx="16">
                  <c:v>168</c:v>
                </c:pt>
                <c:pt idx="17">
                  <c:v>180</c:v>
                </c:pt>
              </c:numCache>
            </c:numRef>
          </c:xVal>
          <c:yVal>
            <c:numRef>
              <c:f>Sheet1!$B$2:$B$19</c:f>
              <c:numCache>
                <c:formatCode>General</c:formatCode>
                <c:ptCount val="18"/>
                <c:pt idx="0">
                  <c:v>98.1</c:v>
                </c:pt>
                <c:pt idx="1">
                  <c:v>97.6</c:v>
                </c:pt>
                <c:pt idx="2">
                  <c:v>98.2</c:v>
                </c:pt>
                <c:pt idx="3">
                  <c:v>99</c:v>
                </c:pt>
                <c:pt idx="4">
                  <c:v>98.9</c:v>
                </c:pt>
                <c:pt idx="5">
                  <c:v>99</c:v>
                </c:pt>
                <c:pt idx="6">
                  <c:v>99.2</c:v>
                </c:pt>
                <c:pt idx="7">
                  <c:v>99.6</c:v>
                </c:pt>
                <c:pt idx="8">
                  <c:v>99.8</c:v>
                </c:pt>
                <c:pt idx="9">
                  <c:v>99.2</c:v>
                </c:pt>
                <c:pt idx="10">
                  <c:v>100</c:v>
                </c:pt>
                <c:pt idx="11">
                  <c:v>99.6</c:v>
                </c:pt>
                <c:pt idx="12">
                  <c:v>100</c:v>
                </c:pt>
                <c:pt idx="13">
                  <c:v>100</c:v>
                </c:pt>
                <c:pt idx="14">
                  <c:v>100</c:v>
                </c:pt>
                <c:pt idx="15">
                  <c:v>100</c:v>
                </c:pt>
                <c:pt idx="16">
                  <c:v>96</c:v>
                </c:pt>
                <c:pt idx="17">
                  <c:v>100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4B83-4FE5-A102-F79DEAA61D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6807680"/>
        <c:axId val="106809600"/>
      </c:scatterChart>
      <c:valAx>
        <c:axId val="106807680"/>
        <c:scaling>
          <c:orientation val="minMax"/>
          <c:max val="180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6809600"/>
        <c:crosses val="autoZero"/>
        <c:crossBetween val="midCat"/>
        <c:majorUnit val="12"/>
      </c:valAx>
      <c:valAx>
        <c:axId val="106809600"/>
        <c:scaling>
          <c:orientation val="minMax"/>
          <c:max val="100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6807680"/>
        <c:crosses val="autoZero"/>
        <c:crossBetween val="midCat"/>
        <c:majorUnit val="20"/>
      </c:valAx>
      <c:spPr>
        <a:noFill/>
        <a:ln w="25400">
          <a:noFill/>
        </a:ln>
        <a:effectLst/>
      </c:spPr>
    </c:plotArea>
    <c:plotVisOnly val="1"/>
    <c:dispBlanksAs val="span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C0A0"/>
            </a:solidFill>
            <a:ln>
              <a:noFill/>
            </a:ln>
            <a:effectLst/>
          </c:spPr>
          <c:invertIfNegative val="0"/>
          <c:cat>
            <c:numRef>
              <c:f>Sheet1!$A$2:$A$7</c:f>
              <c:numCache>
                <c:formatCode>General</c:formatCode>
                <c:ptCount val="6"/>
                <c:pt idx="0">
                  <c:v>4</c:v>
                </c:pt>
                <c:pt idx="1">
                  <c:v>8</c:v>
                </c:pt>
                <c:pt idx="2">
                  <c:v>12</c:v>
                </c:pt>
                <c:pt idx="3">
                  <c:v>24</c:v>
                </c:pt>
                <c:pt idx="4">
                  <c:v>36</c:v>
                </c:pt>
                <c:pt idx="5">
                  <c:v>48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1.3698630136986301</c:v>
                </c:pt>
                <c:pt idx="1">
                  <c:v>0.3436426116838488</c:v>
                </c:pt>
                <c:pt idx="2">
                  <c:v>0.3436426116838488</c:v>
                </c:pt>
                <c:pt idx="3">
                  <c:v>2.3972602739726026</c:v>
                </c:pt>
                <c:pt idx="4">
                  <c:v>0.69930069930069927</c:v>
                </c:pt>
                <c:pt idx="5">
                  <c:v>0.72727272727272729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31-4538-9746-9CCC43B520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7"/>
        <c:axId val="684920720"/>
        <c:axId val="684922360"/>
      </c:barChart>
      <c:catAx>
        <c:axId val="684920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4922360"/>
        <c:crosses val="autoZero"/>
        <c:auto val="1"/>
        <c:lblAlgn val="ctr"/>
        <c:lblOffset val="0"/>
        <c:noMultiLvlLbl val="0"/>
      </c:catAx>
      <c:valAx>
        <c:axId val="684922360"/>
        <c:scaling>
          <c:orientation val="minMax"/>
          <c:max val="3.5"/>
        </c:scaling>
        <c:delete val="0"/>
        <c:axPos val="l"/>
        <c:numFmt formatCode="#,##0.0" sourceLinked="0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49207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7F7F7F"/>
            </a:solidFill>
            <a:ln>
              <a:noFill/>
            </a:ln>
            <a:effectLst/>
          </c:spPr>
          <c:invertIfNegative val="0"/>
          <c:cat>
            <c:numRef>
              <c:f>Sheet1!$A$2:$A$7</c:f>
              <c:numCache>
                <c:formatCode>General</c:formatCode>
                <c:ptCount val="6"/>
                <c:pt idx="0">
                  <c:v>4</c:v>
                </c:pt>
                <c:pt idx="1">
                  <c:v>8</c:v>
                </c:pt>
                <c:pt idx="2">
                  <c:v>12</c:v>
                </c:pt>
                <c:pt idx="3">
                  <c:v>24</c:v>
                </c:pt>
                <c:pt idx="4">
                  <c:v>36</c:v>
                </c:pt>
                <c:pt idx="5">
                  <c:v>48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2.4305555555555558</c:v>
                </c:pt>
                <c:pt idx="1">
                  <c:v>2.4911032028469751</c:v>
                </c:pt>
                <c:pt idx="2">
                  <c:v>1.0380622837370241</c:v>
                </c:pt>
                <c:pt idx="3">
                  <c:v>3.169014084507042</c:v>
                </c:pt>
                <c:pt idx="4">
                  <c:v>1.8181818181818181</c:v>
                </c:pt>
                <c:pt idx="5">
                  <c:v>0.38314176245210724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EE0-4EEC-8DD6-C4DAFCB706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7"/>
        <c:axId val="684920720"/>
        <c:axId val="684922360"/>
      </c:barChart>
      <c:catAx>
        <c:axId val="684920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4922360"/>
        <c:crosses val="autoZero"/>
        <c:auto val="1"/>
        <c:lblAlgn val="ctr"/>
        <c:lblOffset val="0"/>
        <c:noMultiLvlLbl val="0"/>
      </c:catAx>
      <c:valAx>
        <c:axId val="684922360"/>
        <c:scaling>
          <c:orientation val="minMax"/>
        </c:scaling>
        <c:delete val="0"/>
        <c:axPos val="l"/>
        <c:numFmt formatCode="#,##0.0" sourceLinked="0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49207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C0A0"/>
            </a:solidFill>
            <a:ln>
              <a:noFill/>
            </a:ln>
            <a:effectLst/>
          </c:spPr>
          <c:invertIfNegative val="0"/>
          <c:cat>
            <c:numRef>
              <c:f>Sheet1!$A$2:$A$12</c:f>
              <c:numCache>
                <c:formatCode>General</c:formatCode>
                <c:ptCount val="11"/>
                <c:pt idx="0">
                  <c:v>60</c:v>
                </c:pt>
                <c:pt idx="1">
                  <c:v>72</c:v>
                </c:pt>
                <c:pt idx="2">
                  <c:v>84</c:v>
                </c:pt>
                <c:pt idx="3">
                  <c:v>96</c:v>
                </c:pt>
                <c:pt idx="4">
                  <c:v>108</c:v>
                </c:pt>
                <c:pt idx="5">
                  <c:v>120</c:v>
                </c:pt>
                <c:pt idx="6">
                  <c:v>132</c:v>
                </c:pt>
                <c:pt idx="7">
                  <c:v>144</c:v>
                </c:pt>
                <c:pt idx="8">
                  <c:v>156</c:v>
                </c:pt>
                <c:pt idx="9">
                  <c:v>168</c:v>
                </c:pt>
                <c:pt idx="10">
                  <c:v>180</c:v>
                </c:pt>
              </c:numCache>
            </c:num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0.72992700729927007</c:v>
                </c:pt>
                <c:pt idx="1">
                  <c:v>0.73529411764705876</c:v>
                </c:pt>
                <c:pt idx="2">
                  <c:v>1.4545454545454546</c:v>
                </c:pt>
                <c:pt idx="3">
                  <c:v>1.4652014652014651</c:v>
                </c:pt>
                <c:pt idx="4">
                  <c:v>0</c:v>
                </c:pt>
                <c:pt idx="5">
                  <c:v>0.56818181818181823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31-4538-9746-9CCC43B520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7"/>
        <c:axId val="684920720"/>
        <c:axId val="684922360"/>
      </c:barChart>
      <c:catAx>
        <c:axId val="684920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4922360"/>
        <c:crosses val="autoZero"/>
        <c:auto val="1"/>
        <c:lblAlgn val="ctr"/>
        <c:lblOffset val="0"/>
        <c:noMultiLvlLbl val="0"/>
      </c:catAx>
      <c:valAx>
        <c:axId val="684922360"/>
        <c:scaling>
          <c:orientation val="minMax"/>
          <c:max val="3.5"/>
        </c:scaling>
        <c:delete val="0"/>
        <c:axPos val="l"/>
        <c:numFmt formatCode="#,##0.0" sourceLinked="0"/>
        <c:majorTickMark val="out"/>
        <c:minorTickMark val="in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noFill/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49207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7F7F7F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C0A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72C-4BB8-9C3B-AB90DD43F3AB}"/>
              </c:ext>
            </c:extLst>
          </c:dPt>
          <c:dPt>
            <c:idx val="1"/>
            <c:invertIfNegative val="0"/>
            <c:bubble3D val="0"/>
            <c:spPr>
              <a:solidFill>
                <a:srgbClr val="00C0A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72C-4BB8-9C3B-AB90DD43F3AB}"/>
              </c:ext>
            </c:extLst>
          </c:dPt>
          <c:dPt>
            <c:idx val="2"/>
            <c:invertIfNegative val="0"/>
            <c:bubble3D val="0"/>
            <c:spPr>
              <a:solidFill>
                <a:srgbClr val="00C0A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C72C-4BB8-9C3B-AB90DD43F3AB}"/>
              </c:ext>
            </c:extLst>
          </c:dPt>
          <c:dPt>
            <c:idx val="3"/>
            <c:invertIfNegative val="0"/>
            <c:bubble3D val="0"/>
            <c:spPr>
              <a:solidFill>
                <a:srgbClr val="00C0A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C72C-4BB8-9C3B-AB90DD43F3AB}"/>
              </c:ext>
            </c:extLst>
          </c:dPt>
          <c:dPt>
            <c:idx val="5"/>
            <c:invertIfNegative val="0"/>
            <c:bubble3D val="0"/>
            <c:spPr>
              <a:solidFill>
                <a:srgbClr val="00C0A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C72C-4BB8-9C3B-AB90DD43F3AB}"/>
              </c:ext>
            </c:extLst>
          </c:dPt>
          <c:dPt>
            <c:idx val="6"/>
            <c:invertIfNegative val="0"/>
            <c:bubble3D val="0"/>
            <c:spPr>
              <a:solidFill>
                <a:srgbClr val="00C0A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3F7-4527-AD56-243CD6B1620C}"/>
              </c:ext>
            </c:extLst>
          </c:dPt>
          <c:dPt>
            <c:idx val="7"/>
            <c:invertIfNegative val="0"/>
            <c:bubble3D val="0"/>
            <c:spPr>
              <a:solidFill>
                <a:srgbClr val="00C0A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33F7-4527-AD56-243CD6B1620C}"/>
              </c:ext>
            </c:extLst>
          </c:dPt>
          <c:cat>
            <c:numRef>
              <c:f>Sheet1!$A$2:$A$10</c:f>
              <c:numCache>
                <c:formatCode>General</c:formatCode>
                <c:ptCount val="9"/>
                <c:pt idx="0">
                  <c:v>12</c:v>
                </c:pt>
                <c:pt idx="1">
                  <c:v>24</c:v>
                </c:pt>
                <c:pt idx="2">
                  <c:v>36</c:v>
                </c:pt>
                <c:pt idx="3">
                  <c:v>48</c:v>
                </c:pt>
                <c:pt idx="4">
                  <c:v>60</c:v>
                </c:pt>
                <c:pt idx="5">
                  <c:v>72</c:v>
                </c:pt>
                <c:pt idx="6">
                  <c:v>84</c:v>
                </c:pt>
                <c:pt idx="7">
                  <c:v>96</c:v>
                </c:pt>
                <c:pt idx="8">
                  <c:v>108</c:v>
                </c:pt>
              </c:numCache>
            </c:numRef>
          </c:cat>
          <c:val>
            <c:numRef>
              <c:f>Sheet1!$B$2:$B$10</c:f>
              <c:numCache>
                <c:formatCode>General</c:formatCode>
                <c:ptCount val="9"/>
                <c:pt idx="0">
                  <c:v>1.0714285714285714</c:v>
                </c:pt>
                <c:pt idx="1">
                  <c:v>2.3715415019762842</c:v>
                </c:pt>
                <c:pt idx="2">
                  <c:v>0.81967213114754101</c:v>
                </c:pt>
                <c:pt idx="3">
                  <c:v>1.2096774193548387</c:v>
                </c:pt>
                <c:pt idx="4">
                  <c:v>0</c:v>
                </c:pt>
                <c:pt idx="5">
                  <c:v>0.62893081761006298</c:v>
                </c:pt>
                <c:pt idx="6">
                  <c:v>2.4390243902439024</c:v>
                </c:pt>
                <c:pt idx="7">
                  <c:v>2.5641025641025639</c:v>
                </c:pt>
                <c:pt idx="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EE0-4EEC-8DD6-C4DAFCB706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7"/>
        <c:axId val="684920720"/>
        <c:axId val="684922360"/>
      </c:barChart>
      <c:catAx>
        <c:axId val="684920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4922360"/>
        <c:crosses val="autoZero"/>
        <c:auto val="1"/>
        <c:lblAlgn val="ctr"/>
        <c:lblOffset val="0"/>
        <c:noMultiLvlLbl val="0"/>
      </c:catAx>
      <c:valAx>
        <c:axId val="684922360"/>
        <c:scaling>
          <c:orientation val="minMax"/>
          <c:max val="3.5"/>
        </c:scaling>
        <c:delete val="0"/>
        <c:axPos val="l"/>
        <c:numFmt formatCode="#,##0.0" sourceLinked="0"/>
        <c:majorTickMark val="out"/>
        <c:minorTickMark val="in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noFill/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49207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0674704724409443E-2"/>
          <c:y val="0.11011518413089058"/>
          <c:w val="0.84307529527559066"/>
          <c:h val="0.81579253125181539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Sheet1!$C$1</c:f>
              <c:strCache>
                <c:ptCount val="1"/>
                <c:pt idx="0">
                  <c:v>&lt;95%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No Blips
n=488</c:v>
                </c:pt>
                <c:pt idx="1">
                  <c:v>≥1 Blip
n=40</c:v>
                </c:pt>
                <c:pt idx="2">
                  <c:v>≥1 Blip &lt;200 c/mL
n=27</c:v>
                </c:pt>
                <c:pt idx="3">
                  <c:v>≥1 Blip ≥200 c/mL
n=14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26.6</c:v>
                </c:pt>
                <c:pt idx="1">
                  <c:v>32.5</c:v>
                </c:pt>
                <c:pt idx="2">
                  <c:v>18.5</c:v>
                </c:pt>
                <c:pt idx="3">
                  <c:v>65.3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DE3-446A-8F3D-DC4E6F1D8C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188497960"/>
        <c:axId val="1188498616"/>
      </c:barChart>
      <c:catAx>
        <c:axId val="1188497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88498616"/>
        <c:crosses val="autoZero"/>
        <c:auto val="1"/>
        <c:lblAlgn val="ctr"/>
        <c:lblOffset val="100"/>
        <c:noMultiLvlLbl val="0"/>
      </c:catAx>
      <c:valAx>
        <c:axId val="1188498616"/>
        <c:scaling>
          <c:orientation val="minMax"/>
          <c:max val="10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solidFill>
              <a:srgbClr val="231F20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88497960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0748268694978385E-2"/>
          <c:y val="1.440008261337943E-2"/>
          <c:w val="0.8755309546838469"/>
          <c:h val="0.92543459419190954"/>
        </c:manualLayout>
      </c:layout>
      <c:barChart>
        <c:barDir val="bar"/>
        <c:grouping val="clustered"/>
        <c:varyColors val="1"/>
        <c:ser>
          <c:idx val="1"/>
          <c:order val="0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pattFill prst="wdDnDiag">
              <a:fgClr>
                <a:srgbClr val="497DBC"/>
              </a:fgClr>
              <a:bgClr>
                <a:srgbClr val="B3C9E3"/>
              </a:bgClr>
            </a:pattFill>
            <a:ln>
              <a:noFill/>
            </a:ln>
            <a:effectLst/>
          </c:spPr>
          <c:invertIfNegative val="0"/>
          <c:dPt>
            <c:idx val="10"/>
            <c:invertIfNegative val="0"/>
            <c:bubble3D val="0"/>
            <c:spPr>
              <a:pattFill prst="wdDnDiag">
                <a:fgClr>
                  <a:srgbClr val="00C0A0"/>
                </a:fgClr>
                <a:bgClr>
                  <a:srgbClr val="9BE1D5"/>
                </a:bgClr>
              </a:patt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C-511E-4443-9E7A-58E074585000}"/>
              </c:ext>
            </c:extLst>
          </c:dPt>
          <c:dPt>
            <c:idx val="1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E-511E-4443-9E7A-58E074585000}"/>
              </c:ext>
            </c:extLst>
          </c:dPt>
          <c:dPt>
            <c:idx val="1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20-511E-4443-9E7A-58E074585000}"/>
              </c:ext>
            </c:extLst>
          </c:dPt>
          <c:dLbls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rgbClr val="00C0A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C-511E-4443-9E7A-58E074585000}"/>
                </c:ext>
              </c:extLst>
            </c:dLbl>
            <c:dLbl>
              <c:idx val="1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rgbClr val="00C0A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E-511E-4443-9E7A-58E074585000}"/>
                </c:ext>
              </c:extLst>
            </c:dLbl>
            <c:dLbl>
              <c:idx val="1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rgbClr val="00C0A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0-511E-4443-9E7A-58E07458500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accent2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      INSTI resistance </c:v>
                </c:pt>
                <c:pt idx="1">
                  <c:v>      PI resistance</c:v>
                </c:pt>
                <c:pt idx="2">
                  <c:v>      NNRTI resistance</c:v>
                </c:pt>
                <c:pt idx="3">
                  <c:v>                  ≥3 TAMs</c:v>
                </c:pt>
                <c:pt idx="4">
                  <c:v>                  1-2 TAMs</c:v>
                </c:pt>
                <c:pt idx="5">
                  <c:v>            Any TAM</c:v>
                </c:pt>
                <c:pt idx="6">
                  <c:v>            M184V/I</c:v>
                </c:pt>
                <c:pt idx="7">
                  <c:v>      NRTI resistance</c:v>
                </c:pt>
                <c:pt idx="8">
                  <c:v>Any primary resistance (PR, RT, IN)</c:v>
                </c:pt>
                <c:pt idx="9">
                  <c:v>No primary resistance (PR, RT, IN)</c:v>
                </c:pt>
                <c:pt idx="10">
                  <c:v>≥1 Blip</c:v>
                </c:pt>
                <c:pt idx="11">
                  <c:v>No Blips</c:v>
                </c:pt>
                <c:pt idx="12">
                  <c:v>Baseline resistance data availablea</c:v>
                </c:pt>
              </c:strCache>
            </c:strRef>
          </c:cat>
          <c:val>
            <c:numRef>
              <c:f>Sheet1!$C$2:$C$14</c:f>
              <c:numCache>
                <c:formatCode>General</c:formatCode>
                <c:ptCount val="13"/>
                <c:pt idx="0">
                  <c:v>100</c:v>
                </c:pt>
                <c:pt idx="1">
                  <c:v>100</c:v>
                </c:pt>
                <c:pt idx="2">
                  <c:v>99</c:v>
                </c:pt>
                <c:pt idx="3">
                  <c:v>100</c:v>
                </c:pt>
                <c:pt idx="4">
                  <c:v>94</c:v>
                </c:pt>
                <c:pt idx="5">
                  <c:v>96</c:v>
                </c:pt>
                <c:pt idx="6">
                  <c:v>97</c:v>
                </c:pt>
                <c:pt idx="7">
                  <c:v>97</c:v>
                </c:pt>
                <c:pt idx="8">
                  <c:v>99</c:v>
                </c:pt>
                <c:pt idx="9">
                  <c:v>100</c:v>
                </c:pt>
                <c:pt idx="10">
                  <c:v>100</c:v>
                </c:pt>
                <c:pt idx="11">
                  <c:v>99</c:v>
                </c:pt>
                <c:pt idx="12">
                  <c:v>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1-511E-4443-9E7A-58E074585000}"/>
            </c:ext>
          </c:extLst>
        </c:ser>
        <c:ser>
          <c:idx val="0"/>
          <c:order val="1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511E-4443-9E7A-58E074585000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511E-4443-9E7A-58E074585000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511E-4443-9E7A-58E074585000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511E-4443-9E7A-58E074585000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9-511E-4443-9E7A-58E074585000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B-511E-4443-9E7A-58E074585000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D-511E-4443-9E7A-58E074585000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F-511E-4443-9E7A-58E074585000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1-511E-4443-9E7A-58E074585000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13-511E-4443-9E7A-58E074585000}"/>
              </c:ext>
            </c:extLst>
          </c:dPt>
          <c:dPt>
            <c:idx val="10"/>
            <c:invertIfNegative val="0"/>
            <c:bubble3D val="0"/>
            <c:spPr>
              <a:solidFill>
                <a:srgbClr val="00C0A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511E-4443-9E7A-58E074585000}"/>
              </c:ext>
            </c:extLst>
          </c:dPt>
          <c:dPt>
            <c:idx val="11"/>
            <c:invertIfNegative val="0"/>
            <c:bubble3D val="0"/>
            <c:spPr>
              <a:solidFill>
                <a:srgbClr val="00C0A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511E-4443-9E7A-58E074585000}"/>
              </c:ext>
            </c:extLst>
          </c:dPt>
          <c:dPt>
            <c:idx val="12"/>
            <c:invertIfNegative val="0"/>
            <c:bubble3D val="0"/>
            <c:spPr>
              <a:solidFill>
                <a:srgbClr val="00C0A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511E-4443-9E7A-58E07458500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      INSTI resistance </c:v>
                </c:pt>
                <c:pt idx="1">
                  <c:v>      PI resistance</c:v>
                </c:pt>
                <c:pt idx="2">
                  <c:v>      NNRTI resistance</c:v>
                </c:pt>
                <c:pt idx="3">
                  <c:v>                  ≥3 TAMs</c:v>
                </c:pt>
                <c:pt idx="4">
                  <c:v>                  1-2 TAMs</c:v>
                </c:pt>
                <c:pt idx="5">
                  <c:v>            Any TAM</c:v>
                </c:pt>
                <c:pt idx="6">
                  <c:v>            M184V/I</c:v>
                </c:pt>
                <c:pt idx="7">
                  <c:v>      NRTI resistance</c:v>
                </c:pt>
                <c:pt idx="8">
                  <c:v>Any primary resistance (PR, RT, IN)</c:v>
                </c:pt>
                <c:pt idx="9">
                  <c:v>No primary resistance (PR, RT, IN)</c:v>
                </c:pt>
                <c:pt idx="10">
                  <c:v>≥1 Blip</c:v>
                </c:pt>
                <c:pt idx="11">
                  <c:v>No Blips</c:v>
                </c:pt>
                <c:pt idx="12">
                  <c:v>Baseline resistance data availablea</c:v>
                </c:pt>
              </c:strCache>
            </c:str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100</c:v>
                </c:pt>
                <c:pt idx="1">
                  <c:v>100</c:v>
                </c:pt>
                <c:pt idx="2">
                  <c:v>98</c:v>
                </c:pt>
                <c:pt idx="3">
                  <c:v>100</c:v>
                </c:pt>
                <c:pt idx="4">
                  <c:v>94</c:v>
                </c:pt>
                <c:pt idx="5">
                  <c:v>96</c:v>
                </c:pt>
                <c:pt idx="6">
                  <c:v>95</c:v>
                </c:pt>
                <c:pt idx="7">
                  <c:v>96</c:v>
                </c:pt>
                <c:pt idx="8">
                  <c:v>98</c:v>
                </c:pt>
                <c:pt idx="9">
                  <c:v>99</c:v>
                </c:pt>
                <c:pt idx="10">
                  <c:v>98</c:v>
                </c:pt>
                <c:pt idx="11">
                  <c:v>99</c:v>
                </c:pt>
                <c:pt idx="12">
                  <c:v>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511E-4443-9E7A-58E07458500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3"/>
        <c:overlap val="100"/>
        <c:axId val="1185893520"/>
        <c:axId val="1185894832"/>
      </c:barChart>
      <c:catAx>
        <c:axId val="11858935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solidFill>
              <a:schemeClr val="dk1">
                <a:shade val="95000"/>
                <a:satMod val="10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85894832"/>
        <c:crosses val="autoZero"/>
        <c:auto val="1"/>
        <c:lblAlgn val="ctr"/>
        <c:lblOffset val="100"/>
        <c:noMultiLvlLbl val="0"/>
      </c:catAx>
      <c:valAx>
        <c:axId val="1185894832"/>
        <c:scaling>
          <c:orientation val="minMax"/>
          <c:max val="100"/>
          <c:min val="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shade val="95000"/>
                <a:satMod val="105000"/>
              </a:schemeClr>
            </a:solidFill>
            <a:prstDash val="solid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85893520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155DFEB-23AB-4621-A387-72CAA71FFA33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630AFA4-C1F3-4107-8731-249BBBFE7D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2796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22783D1-F847-458C-BA27-0F5F923A43E2}" type="datetimeFigureOut">
              <a:rPr lang="en-US" smtClean="0"/>
              <a:t>10/15/2021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FB9B8FB-1CC6-4B54-A6D6-186543A503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8648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717550" y="1162050"/>
            <a:ext cx="5575300" cy="3136900"/>
          </a:xfrm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126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56971" indent="-291143" defTabSz="938126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64571" indent="-232914" defTabSz="938126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30399" indent="-232914" defTabSz="938126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96228" indent="-232914" defTabSz="938126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62056" indent="-232914" defTabSz="9381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027884" indent="-232914" defTabSz="9381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93713" indent="-232914" defTabSz="9381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959541" indent="-232914" defTabSz="93812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48BA8D6A-C1EF-4A78-9372-5BBDA04B023E}" type="slidenum">
              <a:rPr lang="en-US" smtClean="0">
                <a:solidFill>
                  <a:srgbClr val="000000"/>
                </a:solidFill>
                <a:latin typeface="Times New Roman" pitchFamily="18" charset="0"/>
              </a:rPr>
              <a:pPr/>
              <a:t>1</a:t>
            </a:fld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65497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F240FF-5BF3-42DF-ABEE-C9571F0B3CB7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15196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B9B8FB-1CC6-4B54-A6D6-186543A503C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5295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B9B8FB-1CC6-4B54-A6D6-186543A503C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3935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B9B8FB-1CC6-4B54-A6D6-186543A503C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1350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0D0D0D"/>
                </a:solidFill>
              </a:rPr>
              <a:t>*2 participants had blips at the Week 48 visit and had HIV-1 RNA &lt;50 at end of study;</a:t>
            </a:r>
          </a:p>
          <a:p>
            <a:r>
              <a:rPr lang="en-US" baseline="30000">
                <a:solidFill>
                  <a:srgbClr val="0D0D0D"/>
                </a:solidFill>
              </a:rPr>
              <a:t>†</a:t>
            </a:r>
            <a:r>
              <a:rPr lang="en-US">
                <a:solidFill>
                  <a:srgbClr val="0D0D0D"/>
                </a:solidFill>
              </a:rPr>
              <a:t>Last visit on B/F/TAF was ≥50 c/mL </a:t>
            </a:r>
            <a:r>
              <a:rPr lang="en-US">
                <a:solidFill>
                  <a:srgbClr val="FF0000"/>
                </a:solidFill>
              </a:rPr>
              <a:t>(354 c/mL but don’t put on poster) </a:t>
            </a:r>
            <a:r>
              <a:rPr lang="en-US">
                <a:solidFill>
                  <a:srgbClr val="0D0D0D"/>
                </a:solidFill>
              </a:rPr>
              <a:t>but resuppressed to &lt;50 c/mL on commercial B/F/TAF.  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B9B8FB-1CC6-4B54-A6D6-186543A503C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7389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Run the test to see if &lt;95% adherence and unreturned pill bottles are individually sig different in the &lt;200 &amp; &gt;=200 groups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BF232A-D0AC-9B4F-A822-05618EDB3A6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9379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At the end of the study, participants transitioned to study drug and we included the data here in the hashed bars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FB9B8FB-1CC6-4B54-A6D6-186543A503C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0474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F240FF-5BF3-42DF-ABEE-C9571F0B3CB7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63189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F240FF-5BF3-42DF-ABEE-C9571F0B3CB7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7213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67640"/>
            <a:ext cx="10565728" cy="787400"/>
          </a:xfrm>
          <a:noFill/>
        </p:spPr>
        <p:txBody>
          <a:bodyPr rIns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800" y="1676400"/>
            <a:ext cx="10565728" cy="4419600"/>
          </a:xfrm>
        </p:spPr>
        <p:txBody>
          <a:bodyPr rIns="0"/>
          <a:lstStyle>
            <a:lvl1pPr>
              <a:spcBef>
                <a:spcPts val="900"/>
              </a:spcBef>
              <a:defRPr/>
            </a:lvl1pPr>
            <a:lvl2pPr>
              <a:spcBef>
                <a:spcPts val="0"/>
              </a:spcBef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812801" y="6248400"/>
            <a:ext cx="10565726" cy="457200"/>
          </a:xfrm>
        </p:spPr>
        <p:txBody>
          <a:bodyPr tIns="0" rIns="0" bIns="0" anchor="b"/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378528" y="6340475"/>
            <a:ext cx="591800" cy="365125"/>
          </a:xfrm>
        </p:spPr>
        <p:txBody>
          <a:bodyPr lIns="0" tIns="0" rIns="0" bIns="0"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baseline="0">
                <a:solidFill>
                  <a:srgbClr val="000000">
                    <a:tint val="75000"/>
                  </a:srgbClr>
                </a:solidFill>
              </a:defRPr>
            </a:lvl1pPr>
          </a:lstStyle>
          <a:p>
            <a:pPr>
              <a:defRPr/>
            </a:pPr>
            <a:fld id="{2BE16F37-D63B-443C-96C0-C234F1098F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6869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12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67640"/>
            <a:ext cx="10565728" cy="787400"/>
          </a:xfrm>
          <a:noFill/>
        </p:spPr>
        <p:txBody>
          <a:bodyPr rIns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812801" y="6248400"/>
            <a:ext cx="10565726" cy="457200"/>
          </a:xfrm>
        </p:spPr>
        <p:txBody>
          <a:bodyPr tIns="0" rIns="0" bIns="0" anchor="b"/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378528" y="6340475"/>
            <a:ext cx="591800" cy="365125"/>
          </a:xfrm>
        </p:spPr>
        <p:txBody>
          <a:bodyPr lIns="0" tIns="0" rIns="0" bIns="0"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baseline="0">
                <a:solidFill>
                  <a:srgbClr val="000000">
                    <a:tint val="75000"/>
                  </a:srgbClr>
                </a:solidFill>
              </a:defRPr>
            </a:lvl1pPr>
          </a:lstStyle>
          <a:p>
            <a:pPr>
              <a:defRPr/>
            </a:pPr>
            <a:fld id="{2BE16F37-D63B-443C-96C0-C234F1098F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4343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12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4" y="0"/>
            <a:ext cx="12221633" cy="6858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/>
            </a:pPr>
            <a:endParaRPr lang="en-US" sz="2400" b="1" baseline="-2500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 userDrawn="1"/>
        </p:nvSpPr>
        <p:spPr bwMode="auto">
          <a:xfrm>
            <a:off x="-4233" y="3581400"/>
            <a:ext cx="12227984" cy="3278188"/>
          </a:xfrm>
          <a:prstGeom prst="rect">
            <a:avLst/>
          </a:prstGeom>
          <a:solidFill>
            <a:srgbClr val="DDDDDD"/>
          </a:solidFill>
          <a:ln w="0" algn="ctr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 fontAlgn="base">
              <a:spcBef>
                <a:spcPct val="0"/>
              </a:spcBef>
              <a:spcAft>
                <a:spcPct val="25000"/>
              </a:spcAft>
              <a:defRPr/>
            </a:pPr>
            <a:endParaRPr lang="en-GB" sz="2400" b="1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7" name="Line 7"/>
          <p:cNvSpPr>
            <a:spLocks noChangeShapeType="1"/>
          </p:cNvSpPr>
          <p:nvPr userDrawn="1"/>
        </p:nvSpPr>
        <p:spPr bwMode="auto">
          <a:xfrm>
            <a:off x="-4233" y="3429000"/>
            <a:ext cx="12227984" cy="0"/>
          </a:xfrm>
          <a:prstGeom prst="line">
            <a:avLst/>
          </a:prstGeom>
          <a:noFill/>
          <a:ln w="57150">
            <a:solidFill>
              <a:srgbClr val="B2B2B2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 b="1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-4233" y="3516313"/>
            <a:ext cx="12227984" cy="0"/>
          </a:xfrm>
          <a:prstGeom prst="line">
            <a:avLst/>
          </a:prstGeom>
          <a:noFill/>
          <a:ln w="57150">
            <a:solidFill>
              <a:srgbClr val="A5002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 b="1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6559" y="457200"/>
            <a:ext cx="10566400" cy="2816352"/>
          </a:xfrm>
        </p:spPr>
        <p:txBody>
          <a:bodyPr/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619" y="4114800"/>
            <a:ext cx="10566400" cy="609600"/>
          </a:xfrm>
        </p:spPr>
        <p:txBody>
          <a:bodyPr/>
          <a:lstStyle>
            <a:lvl1pPr marL="0" indent="0" algn="ctr">
              <a:buNone/>
              <a:defRPr sz="18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827619" y="5029200"/>
            <a:ext cx="10566400" cy="914400"/>
          </a:xfrm>
        </p:spPr>
        <p:txBody>
          <a:bodyPr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6642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2BF970B-3FB2-E84A-B70E-2F82C3C4236F}"/>
              </a:ext>
            </a:extLst>
          </p:cNvPr>
          <p:cNvSpPr/>
          <p:nvPr userDrawn="1"/>
        </p:nvSpPr>
        <p:spPr>
          <a:xfrm>
            <a:off x="1" y="1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8460B3-6ACD-194D-9D44-C086FB4701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7516" y="365125"/>
            <a:ext cx="10972800" cy="987019"/>
          </a:xfrm>
        </p:spPr>
        <p:txBody>
          <a:bodyPr/>
          <a:lstStyle>
            <a:lvl1pPr algn="l">
              <a:lnSpc>
                <a:spcPct val="80000"/>
              </a:lnSpc>
              <a:defRPr b="1" i="0">
                <a:solidFill>
                  <a:schemeClr val="accent1"/>
                </a:solidFill>
                <a:latin typeface="Trebuchet MS" panose="020B070302020209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6BAE6AD-B7D4-B04A-86FE-7779FC9A234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765651" y="6408817"/>
            <a:ext cx="206592" cy="275456"/>
          </a:xfrm>
          <a:prstGeom prst="rect">
            <a:avLst/>
          </a:prstGeom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CD8113E-1FCA-604A-96E5-3BF77C5AC38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77516" y="1942677"/>
            <a:ext cx="10972800" cy="4229524"/>
          </a:xfrm>
        </p:spPr>
        <p:txBody>
          <a:bodyPr/>
          <a:lstStyle>
            <a:lvl1pPr>
              <a:lnSpc>
                <a:spcPct val="110000"/>
              </a:lnSpc>
              <a:spcAft>
                <a:spcPts val="800"/>
              </a:spcAft>
              <a:defRPr/>
            </a:lvl1pPr>
            <a:lvl2pPr marL="15875" indent="0">
              <a:lnSpc>
                <a:spcPct val="110000"/>
              </a:lnSpc>
              <a:buNone/>
              <a:tabLst/>
              <a:defRPr sz="1800" b="0">
                <a:solidFill>
                  <a:schemeClr val="tx1"/>
                </a:solidFill>
              </a:defRPr>
            </a:lvl2pPr>
            <a:lvl3pPr marL="287338" indent="-169863">
              <a:lnSpc>
                <a:spcPct val="110000"/>
              </a:lnSpc>
              <a:tabLst/>
              <a:defRPr sz="1600"/>
            </a:lvl3pPr>
            <a:lvl4pPr marL="693738" indent="-169863">
              <a:lnSpc>
                <a:spcPct val="110000"/>
              </a:lnSpc>
              <a:tabLst/>
              <a:defRPr sz="1400"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817CF6A-808E-8C4F-9BE1-5072668480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11015" y="6400799"/>
            <a:ext cx="2743200" cy="291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2"/>
                </a:solidFill>
              </a:defRPr>
            </a:lvl1pPr>
          </a:lstStyle>
          <a:p>
            <a:fld id="{4BEAA09E-D67E-864E-8466-C38E88600C4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6CCA6249-8962-9949-96AE-7C11B8F0135F}"/>
              </a:ext>
            </a:extLst>
          </p:cNvPr>
          <p:cNvSpPr txBox="1">
            <a:spLocks/>
          </p:cNvSpPr>
          <p:nvPr userDrawn="1"/>
        </p:nvSpPr>
        <p:spPr>
          <a:xfrm>
            <a:off x="4700337" y="6400799"/>
            <a:ext cx="2743200" cy="291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8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0" i="0">
                <a:latin typeface="Trebuchet MS" panose="020B0703020202090204" pitchFamily="34" charset="0"/>
              </a:rPr>
              <a:t>Confidential – Internal Use Only</a:t>
            </a:r>
          </a:p>
        </p:txBody>
      </p:sp>
    </p:spTree>
    <p:extLst>
      <p:ext uri="{BB962C8B-B14F-4D97-AF65-F5344CB8AC3E}">
        <p14:creationId xmlns:p14="http://schemas.microsoft.com/office/powerpoint/2010/main" val="1980030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2800" y="165100"/>
            <a:ext cx="10566400" cy="787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2800" y="1676400"/>
            <a:ext cx="10566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87204" name="Line 4"/>
          <p:cNvSpPr>
            <a:spLocks noChangeShapeType="1"/>
          </p:cNvSpPr>
          <p:nvPr/>
        </p:nvSpPr>
        <p:spPr bwMode="auto">
          <a:xfrm>
            <a:off x="812800" y="1066800"/>
            <a:ext cx="10566400" cy="0"/>
          </a:xfrm>
          <a:prstGeom prst="line">
            <a:avLst/>
          </a:prstGeom>
          <a:noFill/>
          <a:ln w="53975">
            <a:solidFill>
              <a:srgbClr val="96969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/>
            </a:pPr>
            <a:endParaRPr lang="en-US" sz="3600" b="1" baseline="-25000">
              <a:solidFill>
                <a:srgbClr val="000000"/>
              </a:solidFill>
            </a:endParaRPr>
          </a:p>
        </p:txBody>
      </p:sp>
      <p:sp>
        <p:nvSpPr>
          <p:cNvPr id="1587225" name="Line 25"/>
          <p:cNvSpPr>
            <a:spLocks noChangeShapeType="1"/>
          </p:cNvSpPr>
          <p:nvPr userDrawn="1"/>
        </p:nvSpPr>
        <p:spPr bwMode="auto">
          <a:xfrm>
            <a:off x="812800" y="1143000"/>
            <a:ext cx="10566400" cy="0"/>
          </a:xfrm>
          <a:prstGeom prst="line">
            <a:avLst/>
          </a:prstGeom>
          <a:noFill/>
          <a:ln w="53975">
            <a:solidFill>
              <a:srgbClr val="A5002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/>
            </a:pPr>
            <a:endParaRPr lang="en-US" sz="3600" b="1" baseline="-25000">
              <a:solidFill>
                <a:srgbClr val="00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9313333" y="649288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baseline="-25000">
                <a:solidFill>
                  <a:srgbClr val="000000">
                    <a:tint val="75000"/>
                  </a:srgbClr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4B6E519-2B19-4FD1-9DB5-C3407DF9395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914400" y="6497638"/>
            <a:ext cx="9144000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200" b="1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914400" y="6407155"/>
            <a:ext cx="8229600" cy="366713"/>
          </a:xfrm>
          <a:prstGeom prst="rect">
            <a:avLst/>
          </a:prstGeom>
          <a:noFill/>
        </p:spPr>
        <p:txBody>
          <a:bodyPr anchor="b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5503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6" r:id="rId2"/>
    <p:sldLayoutId id="2147483675" r:id="rId3"/>
    <p:sldLayoutId id="2147483677" r:id="rId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Font typeface="Symbol" pitchFamily="18" charset="2"/>
        <a:buChar char="¨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ctrTitle"/>
          </p:nvPr>
        </p:nvSpPr>
        <p:spPr>
          <a:xfrm>
            <a:off x="877001" y="803390"/>
            <a:ext cx="10438000" cy="2162834"/>
          </a:xfrm>
          <a:noFill/>
        </p:spPr>
        <p:txBody>
          <a:bodyPr/>
          <a:lstStyle/>
          <a:p>
            <a:r>
              <a:rPr lang="en-US" sz="3200" dirty="0"/>
              <a:t>Long-term Efficacy of </a:t>
            </a:r>
            <a:r>
              <a:rPr lang="en-US" sz="3200" dirty="0" err="1"/>
              <a:t>Bictegravir</a:t>
            </a:r>
            <a:r>
              <a:rPr lang="en-US" sz="3200" dirty="0"/>
              <a:t>/Emtricitabine/</a:t>
            </a:r>
            <a:br>
              <a:rPr lang="en-US" sz="3200" dirty="0"/>
            </a:br>
            <a:r>
              <a:rPr lang="en-US" sz="3200" dirty="0"/>
              <a:t>Tenofovir Alafenamide After Switch From Boosted Protease Inhibitor-Based Regimens Including in Those With Preexisting Resistance and Viral Blips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008993" y="3891776"/>
            <a:ext cx="10174014" cy="1148575"/>
          </a:xfrm>
        </p:spPr>
        <p:txBody>
          <a:bodyPr anchor="ctr"/>
          <a:lstStyle/>
          <a:p>
            <a:pPr>
              <a:spcBef>
                <a:spcPts val="0"/>
              </a:spcBef>
            </a:pPr>
            <a:r>
              <a:rPr lang="en-US" sz="2000" b="1" dirty="0"/>
              <a:t>Kristen Andreatta, Silvia Chang, Madalyn Delaney, Madeleine </a:t>
            </a:r>
            <a:r>
              <a:rPr lang="en-US" sz="2000" b="1" dirty="0" err="1"/>
              <a:t>Willkom</a:t>
            </a:r>
            <a:r>
              <a:rPr lang="en-US" sz="2000" b="1" dirty="0"/>
              <a:t>, Ross Martin, Hiba Graham, Hal Martin, Kirsten L. White</a:t>
            </a:r>
            <a:endParaRPr lang="en-US" sz="2000" b="1" baseline="30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008993" y="5174164"/>
            <a:ext cx="10174014" cy="914400"/>
          </a:xfrm>
        </p:spPr>
        <p:txBody>
          <a:bodyPr/>
          <a:lstStyle/>
          <a:p>
            <a:r>
              <a:rPr lang="en-US"/>
              <a:t>Gilead Sciences, Inc., Foster City, California, USA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2900063-82F6-42FD-8A46-D48D34347949}"/>
              </a:ext>
            </a:extLst>
          </p:cNvPr>
          <p:cNvSpPr txBox="1"/>
          <p:nvPr/>
        </p:nvSpPr>
        <p:spPr>
          <a:xfrm>
            <a:off x="877000" y="6550223"/>
            <a:ext cx="10438000" cy="307777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1400" b="1" dirty="0"/>
              <a:t>18th European AIDS Conference, October 27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1400" b="1" dirty="0"/>
              <a:t>30, 2021, London, UK: Poster PE1/19</a:t>
            </a:r>
          </a:p>
        </p:txBody>
      </p:sp>
    </p:spTree>
    <p:extLst>
      <p:ext uri="{BB962C8B-B14F-4D97-AF65-F5344CB8AC3E}">
        <p14:creationId xmlns:p14="http://schemas.microsoft.com/office/powerpoint/2010/main" val="337454628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D01CE-B715-4FC1-944E-F6E8F6F65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Resistance Substitutions at Baseline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FF6E80-C64C-43E5-9878-591C98325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5" name="Group 67">
            <a:extLst>
              <a:ext uri="{FF2B5EF4-FFF2-40B4-BE49-F238E27FC236}">
                <a16:creationId xmlns:a16="http://schemas.microsoft.com/office/drawing/2014/main" id="{F89C127F-4ACD-4DE2-9263-115388B3E6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99690"/>
              </p:ext>
            </p:extLst>
          </p:nvPr>
        </p:nvGraphicFramePr>
        <p:xfrm>
          <a:off x="1425353" y="1440382"/>
          <a:ext cx="9341295" cy="4828032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53179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173866276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55421121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18288" marB="18288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B/F/TAF: n=289</a:t>
                      </a:r>
                    </a:p>
                  </a:txBody>
                  <a:tcPr marT="18288" marB="18288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SBR</a:t>
                      </a: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: n=285</a:t>
                      </a:r>
                    </a:p>
                  </a:txBody>
                  <a:tcPr marT="18288" marB="18288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7F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PR/RT data available, n</a:t>
                      </a:r>
                    </a:p>
                  </a:txBody>
                  <a:tcPr marL="121920" marR="121920"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CB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276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CB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247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CB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1427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NRTI</a:t>
                      </a: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-R, n cumulative (%) [n historical; n BL DNA]</a:t>
                      </a:r>
                    </a:p>
                  </a:txBody>
                  <a:tcPr marL="121920" marR="121920"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63 (23%) [7; 62]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 (17%) [9; 36]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7432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K65R</a:t>
                      </a:r>
                    </a:p>
                  </a:txBody>
                  <a:tcPr marL="121920" marR="121920"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4 (1%) [0; 4]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 (2%) [1; 4]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7432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M184V/I</a:t>
                      </a:r>
                    </a:p>
                  </a:txBody>
                  <a:tcPr marL="121920" marR="121920"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44 (16%) [1; 44]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 (8%) [0; 19]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52589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7432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Any TAM</a:t>
                      </a:r>
                    </a:p>
                  </a:txBody>
                  <a:tcPr marL="121920" marR="121920"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30 (11%) [7; 29]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28 (11%) [8; 24]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85187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4572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1–2 TAMs</a:t>
                      </a:r>
                    </a:p>
                  </a:txBody>
                  <a:tcPr marL="121920" marR="121920"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20 (7%) [7; 19]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 (6%) [3; 13]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9163211"/>
                  </a:ext>
                </a:extLst>
              </a:tr>
              <a:tr h="63218">
                <a:tc>
                  <a:txBody>
                    <a:bodyPr/>
                    <a:lstStyle/>
                    <a:p>
                      <a:pPr marL="4572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≥3 TAMs</a:t>
                      </a:r>
                    </a:p>
                  </a:txBody>
                  <a:tcPr marL="121920" marR="121920"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 10 (4%) [0; 10]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 (1%) [5; 11]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92583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7432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Other (L74I/V, Y115F, Q151M)</a:t>
                      </a:r>
                    </a:p>
                  </a:txBody>
                  <a:tcPr marL="121920" marR="121920"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4 (1%) [0; 4]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 (1%) [1; 1]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09183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NNRTI</a:t>
                      </a: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-R, n cumulative (%) [n historical; n BL DNA]</a:t>
                      </a:r>
                    </a:p>
                  </a:txBody>
                  <a:tcPr marL="121920" marR="121920"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79 (29%) [29; 72]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59 (24%) [24; 51]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8293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7432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K103N/S</a:t>
                      </a:r>
                    </a:p>
                  </a:txBody>
                  <a:tcPr marL="121920" marR="121920"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43 (16%) [19; 39]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32 (13%) [13; 29]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04725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7432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RPV-R</a:t>
                      </a:r>
                    </a:p>
                  </a:txBody>
                  <a:tcPr marL="121920" marR="121920"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35 (13%) [10; 32]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28 (11%) [10; 22]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84189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PI-R, n cumulative (%) [n historical; n BL DNA]</a:t>
                      </a:r>
                      <a:endParaRPr kumimoji="0" lang="en-US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121920" marR="121920"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 (11%) [6; 27]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 (10%) [4; 22]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19595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7432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ATV or DRV associated</a:t>
                      </a:r>
                      <a:r>
                        <a:rPr lang="en-US" sz="1200" baseline="0">
                          <a:solidFill>
                            <a:schemeClr val="tx1"/>
                          </a:solidFill>
                        </a:rPr>
                        <a:t>*</a:t>
                      </a:r>
                    </a:p>
                  </a:txBody>
                  <a:tcPr marL="121920" marR="121920"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 (1%) [0; 3]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 (2%) [0; 5]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48263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data available, n</a:t>
                      </a:r>
                    </a:p>
                  </a:txBody>
                  <a:tcPr marL="121920" marR="121920"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CB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259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CB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227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6CB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93094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Primary </a:t>
                      </a:r>
                      <a:r>
                        <a:rPr kumimoji="0" lang="en-US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INSTI</a:t>
                      </a: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-R, n cumulative (%) [n historical; n BL DNA]</a:t>
                      </a:r>
                    </a:p>
                  </a:txBody>
                  <a:tcPr marL="121920" marR="121920"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 (2%) [0; 6]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 (4%) [0; 8]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5781240"/>
                  </a:ext>
                </a:extLst>
              </a:tr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27432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T97A</a:t>
                      </a:r>
                    </a:p>
                  </a:txBody>
                  <a:tcPr marL="121920" marR="121920"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 (2%) [0; 4]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 (1%) [0; 3]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89673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7432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Other</a:t>
                      </a:r>
                      <a:r>
                        <a:rPr lang="en-US" sz="1200" baseline="30000"/>
                        <a:t>†</a:t>
                      </a:r>
                      <a:endParaRPr kumimoji="0" lang="en-US" sz="1200" b="0" i="0" u="none" strike="noStrike" kern="1200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121920" marR="121920"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 (1%) [0; 2]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 (2%) [0; 5]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16237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Secondary </a:t>
                      </a:r>
                      <a:r>
                        <a:rPr kumimoji="0" lang="en-US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INSTI</a:t>
                      </a:r>
                      <a:r>
                        <a:rPr kumimoji="0" lang="en-US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-R, n cumulative (%) [n historical; n BL DNA]</a:t>
                      </a:r>
                    </a:p>
                  </a:txBody>
                  <a:tcPr marL="121920" marR="121920"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134 (52%) [2; 132]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96 (42%) [7; 95]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31138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7432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M50I</a:t>
                      </a:r>
                    </a:p>
                  </a:txBody>
                  <a:tcPr marL="121920" marR="121920"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53 (20%) [1; 53]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36 (16%) [2; 36]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86116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7432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S119P/R/T</a:t>
                      </a:r>
                    </a:p>
                  </a:txBody>
                  <a:tcPr marL="121920" marR="121920"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87 (34%) [1; 87]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56 (25%) [3; 55]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99374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7432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E157K/Q</a:t>
                      </a:r>
                    </a:p>
                  </a:txBody>
                  <a:tcPr marL="121920" marR="121920" marT="18288" marB="1828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14 (5%) [0; 14]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 (3%) [0; 6]</a:t>
                      </a:r>
                    </a:p>
                  </a:txBody>
                  <a:tcPr marT="18288" marB="18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5014869"/>
                  </a:ext>
                </a:extLst>
              </a:tr>
            </a:tbl>
          </a:graphicData>
        </a:graphic>
      </p:graphicFrame>
      <p:sp>
        <p:nvSpPr>
          <p:cNvPr id="8" name="Text Placeholder 1">
            <a:extLst>
              <a:ext uri="{FF2B5EF4-FFF2-40B4-BE49-F238E27FC236}">
                <a16:creationId xmlns:a16="http://schemas.microsoft.com/office/drawing/2014/main" id="{7EDDB59A-315A-4B02-B1BB-0B3B56AF643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12800" y="6205729"/>
            <a:ext cx="10565728" cy="499871"/>
          </a:xfrm>
        </p:spPr>
        <p:txBody>
          <a:bodyPr/>
          <a:lstStyle/>
          <a:p>
            <a:r>
              <a:rPr lang="en-US" sz="1000" dirty="0"/>
              <a:t>*I47V, I50L/V, I54M/L, L76V, I84V, and N88S in PR; </a:t>
            </a:r>
            <a:r>
              <a:rPr lang="en-US" sz="1000" baseline="30000" dirty="0"/>
              <a:t>†</a:t>
            </a:r>
            <a:r>
              <a:rPr lang="en-US" sz="1000" dirty="0"/>
              <a:t>B/F/</a:t>
            </a:r>
            <a:r>
              <a:rPr lang="en-US" sz="1000" dirty="0" err="1"/>
              <a:t>TAF</a:t>
            </a:r>
            <a:r>
              <a:rPr lang="en-US" sz="1000" dirty="0"/>
              <a:t>: S147G or E92G (cumulative n=1 each); </a:t>
            </a:r>
            <a:r>
              <a:rPr lang="en-US" sz="1000" dirty="0" err="1"/>
              <a:t>SBR</a:t>
            </a:r>
            <a:r>
              <a:rPr lang="en-US" sz="1000" dirty="0"/>
              <a:t>: E92G (cumulative n=2), or S146G, Q148R, or N155H (cumulative n=1 each).</a:t>
            </a:r>
          </a:p>
        </p:txBody>
      </p:sp>
    </p:spTree>
    <p:extLst>
      <p:ext uri="{BB962C8B-B14F-4D97-AF65-F5344CB8AC3E}">
        <p14:creationId xmlns:p14="http://schemas.microsoft.com/office/powerpoint/2010/main" val="24775380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4F6AE-AB65-4AD7-9994-F04C14467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Viral Blips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5DCB47-1668-4337-A4C5-12DCCD93A33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03281" y="5295911"/>
            <a:ext cx="9785439" cy="457200"/>
          </a:xfrm>
        </p:spPr>
        <p:txBody>
          <a:bodyPr/>
          <a:lstStyle/>
          <a:p>
            <a:r>
              <a:rPr lang="en-US" dirty="0">
                <a:solidFill>
                  <a:srgbClr val="0D0D0D"/>
                </a:solidFill>
              </a:rPr>
              <a:t>*2 participants had blips at Week 48 visit and HIV-1 RNA &lt;50 c/mL at end of study; </a:t>
            </a:r>
            <a:r>
              <a:rPr lang="en-US" baseline="30000" dirty="0">
                <a:solidFill>
                  <a:srgbClr val="0D0D0D"/>
                </a:solidFill>
              </a:rPr>
              <a:t>†</a:t>
            </a:r>
            <a:r>
              <a:rPr lang="en-US" dirty="0">
                <a:solidFill>
                  <a:srgbClr val="0D0D0D"/>
                </a:solidFill>
              </a:rPr>
              <a:t>Last visit on B/F/</a:t>
            </a:r>
            <a:r>
              <a:rPr lang="en-US" dirty="0" err="1">
                <a:solidFill>
                  <a:srgbClr val="0D0D0D"/>
                </a:solidFill>
              </a:rPr>
              <a:t>TAF</a:t>
            </a:r>
            <a:r>
              <a:rPr lang="en-US" dirty="0">
                <a:solidFill>
                  <a:srgbClr val="0D0D0D"/>
                </a:solidFill>
              </a:rPr>
              <a:t> was ≥50 c/mL, but resuppressed to &lt;50 c/mL on commercial B/F/</a:t>
            </a:r>
            <a:r>
              <a:rPr lang="en-US" dirty="0" err="1">
                <a:solidFill>
                  <a:srgbClr val="0D0D0D"/>
                </a:solidFill>
              </a:rPr>
              <a:t>TAF</a:t>
            </a:r>
            <a:r>
              <a:rPr lang="en-US" dirty="0">
                <a:solidFill>
                  <a:srgbClr val="0D0D0D"/>
                </a:solidFill>
              </a:rPr>
              <a:t>.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144348-21D5-4DE2-BAE3-161CF782F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43B7CE1-09C7-429E-A4F2-1423457847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4225499"/>
              </p:ext>
            </p:extLst>
          </p:nvPr>
        </p:nvGraphicFramePr>
        <p:xfrm>
          <a:off x="1203281" y="1934204"/>
          <a:ext cx="9785439" cy="329184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1898687">
                  <a:extLst>
                    <a:ext uri="{9D8B030D-6E8A-4147-A177-3AD203B41FA5}">
                      <a16:colId xmlns:a16="http://schemas.microsoft.com/office/drawing/2014/main" val="4142519449"/>
                    </a:ext>
                  </a:extLst>
                </a:gridCol>
                <a:gridCol w="1269227">
                  <a:extLst>
                    <a:ext uri="{9D8B030D-6E8A-4147-A177-3AD203B41FA5}">
                      <a16:colId xmlns:a16="http://schemas.microsoft.com/office/drawing/2014/main" val="4272758452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163490555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182055246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462658783"/>
                    </a:ext>
                  </a:extLst>
                </a:gridCol>
                <a:gridCol w="1816925">
                  <a:extLst>
                    <a:ext uri="{9D8B030D-6E8A-4147-A177-3AD203B41FA5}">
                      <a16:colId xmlns:a16="http://schemas.microsoft.com/office/drawing/2014/main" val="1415111179"/>
                    </a:ext>
                  </a:extLst>
                </a:gridCol>
              </a:tblGrid>
              <a:tr h="274320">
                <a:tc gridSpan="2">
                  <a:txBody>
                    <a:bodyPr/>
                    <a:lstStyle/>
                    <a:p>
                      <a:pPr algn="ctr"/>
                      <a:endParaRPr lang="en-US" sz="1800" dirty="0">
                        <a:solidFill>
                          <a:srgbClr val="0D0D0D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>
                          <a:solidFill>
                            <a:schemeClr val="bg1"/>
                          </a:solidFill>
                        </a:rPr>
                        <a:t>B/F/TAF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0A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>
                          <a:solidFill>
                            <a:schemeClr val="bg1"/>
                          </a:solidFill>
                        </a:rPr>
                        <a:t>SBR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>
                          <a:solidFill>
                            <a:schemeClr val="bg1"/>
                          </a:solidFill>
                        </a:rPr>
                        <a:t>SBR→B</a:t>
                      </a:r>
                      <a:r>
                        <a:rPr lang="en-US" sz="1800" b="1" dirty="0">
                          <a:solidFill>
                            <a:schemeClr val="bg1"/>
                          </a:solidFill>
                        </a:rPr>
                        <a:t>/F/</a:t>
                      </a:r>
                      <a:r>
                        <a:rPr lang="en-US" sz="1800" b="1" dirty="0" err="1">
                          <a:solidFill>
                            <a:schemeClr val="bg1"/>
                          </a:solidFill>
                        </a:rPr>
                        <a:t>TAF</a:t>
                      </a:r>
                      <a:endParaRPr 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9388921"/>
                  </a:ext>
                </a:extLst>
              </a:tr>
              <a:tr h="274320">
                <a:tc gridSpan="2">
                  <a:txBody>
                    <a:bodyPr/>
                    <a:lstStyle/>
                    <a:p>
                      <a:pPr algn="l"/>
                      <a:r>
                        <a:rPr lang="en-US" sz="1800" b="1" dirty="0">
                          <a:solidFill>
                            <a:srgbClr val="0D0D0D"/>
                          </a:solidFill>
                        </a:rPr>
                        <a:t>Study Phase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D0D0D"/>
                          </a:solidFill>
                        </a:rPr>
                        <a:t>Randomized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D0D0D"/>
                          </a:solidFill>
                        </a:rPr>
                        <a:t>OLE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D0D0D"/>
                          </a:solidFill>
                        </a:rPr>
                        <a:t>Randomized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0D0D0D"/>
                          </a:solidFill>
                        </a:rPr>
                        <a:t>OLE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426481"/>
                  </a:ext>
                </a:extLst>
              </a:tr>
              <a:tr h="274320">
                <a:tc gridSpan="2">
                  <a:txBody>
                    <a:bodyPr/>
                    <a:lstStyle/>
                    <a:p>
                      <a:pPr algn="l"/>
                      <a:r>
                        <a:rPr lang="en-US" sz="1800">
                          <a:solidFill>
                            <a:srgbClr val="0D0D0D"/>
                          </a:solidFill>
                        </a:rPr>
                        <a:t>Participants, 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solidFill>
                            <a:srgbClr val="0D0D0D"/>
                          </a:solidFill>
                        </a:rPr>
                        <a:t>289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solidFill>
                            <a:srgbClr val="0D0D0D"/>
                          </a:solidFill>
                        </a:rPr>
                        <a:t>272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solidFill>
                            <a:srgbClr val="0D0D0D"/>
                          </a:solidFill>
                        </a:rPr>
                        <a:t>285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solidFill>
                            <a:srgbClr val="0D0D0D"/>
                          </a:solidFill>
                        </a:rPr>
                        <a:t>243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9146941"/>
                  </a:ext>
                </a:extLst>
              </a:tr>
              <a:tr h="274320">
                <a:tc gridSpan="2">
                  <a:txBody>
                    <a:bodyPr/>
                    <a:lstStyle/>
                    <a:p>
                      <a:pPr marL="0" marR="0" lvl="0" indent="0" algn="l" defTabSz="4567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>
                          <a:solidFill>
                            <a:srgbClr val="0D0D0D"/>
                          </a:solidFill>
                        </a:rPr>
                        <a:t>Experienced blips, n (%)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solidFill>
                            <a:srgbClr val="0D0D0D"/>
                          </a:solidFill>
                        </a:rPr>
                        <a:t>17 (6)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solidFill>
                            <a:srgbClr val="0D0D0D"/>
                          </a:solidFill>
                        </a:rPr>
                        <a:t>12 (4)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solidFill>
                            <a:srgbClr val="0D0D0D"/>
                          </a:solidFill>
                        </a:rPr>
                        <a:t>24 (8)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solidFill>
                            <a:srgbClr val="0D0D0D"/>
                          </a:solidFill>
                        </a:rPr>
                        <a:t>14 (6)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1244710"/>
                  </a:ext>
                </a:extLst>
              </a:tr>
              <a:tr h="274320">
                <a:tc gridSpan="2">
                  <a:txBody>
                    <a:bodyPr/>
                    <a:lstStyle/>
                    <a:p>
                      <a:pPr algn="l"/>
                      <a:r>
                        <a:rPr lang="en-US" sz="1800" dirty="0">
                          <a:solidFill>
                            <a:srgbClr val="0D0D0D"/>
                          </a:solidFill>
                        </a:rPr>
                        <a:t>Visits, n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solidFill>
                            <a:srgbClr val="0D0D0D"/>
                          </a:solidFill>
                        </a:rPr>
                        <a:t>1727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solidFill>
                            <a:srgbClr val="0D0D0D"/>
                          </a:solidFill>
                        </a:rPr>
                        <a:t>1721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solidFill>
                            <a:srgbClr val="0D0D0D"/>
                          </a:solidFill>
                        </a:rPr>
                        <a:t>1678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solidFill>
                            <a:srgbClr val="0D0D0D"/>
                          </a:solidFill>
                        </a:rPr>
                        <a:t>1537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2467364"/>
                  </a:ext>
                </a:extLst>
              </a:tr>
              <a:tr h="274320">
                <a:tc gridSpan="2">
                  <a:txBody>
                    <a:bodyPr/>
                    <a:lstStyle/>
                    <a:p>
                      <a:pPr algn="l"/>
                      <a:r>
                        <a:rPr lang="en-US" sz="1800">
                          <a:solidFill>
                            <a:srgbClr val="0D0D0D"/>
                          </a:solidFill>
                        </a:rPr>
                        <a:t>Blip events, n (%) 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solidFill>
                            <a:srgbClr val="0D0D0D"/>
                          </a:solidFill>
                        </a:rPr>
                        <a:t>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solidFill>
                            <a:srgbClr val="0D0D0D"/>
                          </a:solidFill>
                        </a:rPr>
                        <a:t>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solidFill>
                            <a:srgbClr val="0D0D0D"/>
                          </a:solidFill>
                        </a:rPr>
                        <a:t>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solidFill>
                            <a:srgbClr val="0D0D0D"/>
                          </a:solidFill>
                        </a:rPr>
                        <a:t>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173501"/>
                  </a:ext>
                </a:extLst>
              </a:tr>
              <a:tr h="274320">
                <a:tc gridSpan="2">
                  <a:txBody>
                    <a:bodyPr/>
                    <a:lstStyle/>
                    <a:p>
                      <a:pPr algn="l"/>
                      <a:r>
                        <a:rPr lang="en-US" sz="1800">
                          <a:solidFill>
                            <a:srgbClr val="0D0D0D"/>
                          </a:solidFill>
                        </a:rPr>
                        <a:t>Blips/visit, %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solidFill>
                            <a:srgbClr val="0D0D0D"/>
                          </a:solidFill>
                        </a:rPr>
                        <a:t>1.0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solidFill>
                            <a:srgbClr val="0D0D0D"/>
                          </a:solidFill>
                        </a:rPr>
                        <a:t>0.8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solidFill>
                            <a:srgbClr val="0D0D0D"/>
                          </a:solidFill>
                        </a:rPr>
                        <a:t>1.9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solidFill>
                            <a:srgbClr val="0D0D0D"/>
                          </a:solidFill>
                        </a:rPr>
                        <a:t>1.2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7288038"/>
                  </a:ext>
                </a:extLst>
              </a:tr>
              <a:tr h="274320">
                <a:tc rowSpan="2">
                  <a:txBody>
                    <a:bodyPr/>
                    <a:lstStyle/>
                    <a:p>
                      <a:pPr algn="l"/>
                      <a:r>
                        <a:rPr lang="en-US" sz="1800" dirty="0">
                          <a:solidFill>
                            <a:srgbClr val="0D0D0D"/>
                          </a:solidFill>
                        </a:rPr>
                        <a:t>HIV-1 RNA at last visit, n/N (%)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>
                          <a:solidFill>
                            <a:srgbClr val="0D0D0D"/>
                          </a:solidFill>
                        </a:rPr>
                        <a:t>&lt;50 c/mL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solidFill>
                            <a:srgbClr val="0D0D0D"/>
                          </a:solidFill>
                        </a:rPr>
                        <a:t>15/17 (88)</a:t>
                      </a:r>
                      <a:endParaRPr lang="en-US" sz="1800" baseline="30000">
                        <a:solidFill>
                          <a:srgbClr val="0D0D0D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>
                          <a:solidFill>
                            <a:srgbClr val="0D0D0D"/>
                          </a:solidFill>
                        </a:rPr>
                        <a:t>12/12 (100)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solidFill>
                            <a:srgbClr val="0D0D0D"/>
                          </a:solidFill>
                        </a:rPr>
                        <a:t>24/24 (100)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solidFill>
                            <a:srgbClr val="0D0D0D"/>
                          </a:solidFill>
                        </a:rPr>
                        <a:t>13/14 (93)</a:t>
                      </a:r>
                      <a:endParaRPr lang="en-US" sz="1800" baseline="30000">
                        <a:solidFill>
                          <a:srgbClr val="0D0D0D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3462226"/>
                  </a:ext>
                </a:extLst>
              </a:tr>
              <a:tr h="274320">
                <a:tc vMerge="1">
                  <a:txBody>
                    <a:bodyPr/>
                    <a:lstStyle/>
                    <a:p>
                      <a:pPr algn="l"/>
                      <a:endParaRPr lang="en-US" sz="1400">
                        <a:solidFill>
                          <a:srgbClr val="0D0D0D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≥50 c/mL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2/17 (12)*</a:t>
                      </a:r>
                      <a:endParaRPr lang="en-US" sz="1800" baseline="30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67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1/14 (7)</a:t>
                      </a:r>
                      <a:r>
                        <a:rPr lang="en-US" sz="1800" baseline="30000" dirty="0">
                          <a:solidFill>
                            <a:schemeClr val="tx1"/>
                          </a:solidFill>
                        </a:rPr>
                        <a:t>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69675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2329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26">
            <a:extLst>
              <a:ext uri="{FF2B5EF4-FFF2-40B4-BE49-F238E27FC236}">
                <a16:creationId xmlns:a16="http://schemas.microsoft.com/office/drawing/2014/main" id="{780F7D2C-600F-4F9E-A25D-CC31844ECE6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42464453"/>
              </p:ext>
            </p:extLst>
          </p:nvPr>
        </p:nvGraphicFramePr>
        <p:xfrm>
          <a:off x="1042170" y="1503909"/>
          <a:ext cx="3951951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ontent Placeholder 26">
            <a:extLst>
              <a:ext uri="{FF2B5EF4-FFF2-40B4-BE49-F238E27FC236}">
                <a16:creationId xmlns:a16="http://schemas.microsoft.com/office/drawing/2014/main" id="{FAB213A6-AF2A-40EF-8F89-F26A6706D5C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8313090"/>
              </p:ext>
            </p:extLst>
          </p:nvPr>
        </p:nvGraphicFramePr>
        <p:xfrm>
          <a:off x="1042170" y="3700285"/>
          <a:ext cx="3951951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6" name="Content Placeholder 26">
            <a:extLst>
              <a:ext uri="{FF2B5EF4-FFF2-40B4-BE49-F238E27FC236}">
                <a16:creationId xmlns:a16="http://schemas.microsoft.com/office/drawing/2014/main" id="{48E76923-B8F8-4CFA-81F8-A044D76A098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9698893"/>
              </p:ext>
            </p:extLst>
          </p:nvPr>
        </p:nvGraphicFramePr>
        <p:xfrm>
          <a:off x="4426712" y="1503909"/>
          <a:ext cx="7103649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7" name="Content Placeholder 26">
            <a:extLst>
              <a:ext uri="{FF2B5EF4-FFF2-40B4-BE49-F238E27FC236}">
                <a16:creationId xmlns:a16="http://schemas.microsoft.com/office/drawing/2014/main" id="{B34ACA11-12AB-42D0-A13C-AD38F00AA99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0175308"/>
              </p:ext>
            </p:extLst>
          </p:nvPr>
        </p:nvGraphicFramePr>
        <p:xfrm>
          <a:off x="4426712" y="3700285"/>
          <a:ext cx="7103649" cy="228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5C4551A1-BAF7-42FC-A7DB-72B68ECE5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Blip Frequency by Study Visit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D3D9C0-B498-48BA-99D5-EC7D748FB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4DBBA7BF-38CD-443B-866E-29AEE2AC0548}"/>
              </a:ext>
            </a:extLst>
          </p:cNvPr>
          <p:cNvGrpSpPr/>
          <p:nvPr/>
        </p:nvGrpSpPr>
        <p:grpSpPr>
          <a:xfrm>
            <a:off x="4518274" y="1265842"/>
            <a:ext cx="3155453" cy="184666"/>
            <a:chOff x="7754673" y="1119961"/>
            <a:chExt cx="3155453" cy="184666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D278C8FF-6FCB-4EA9-BCB7-BAFC3E8CF058}"/>
                </a:ext>
              </a:extLst>
            </p:cNvPr>
            <p:cNvSpPr/>
            <p:nvPr/>
          </p:nvSpPr>
          <p:spPr>
            <a:xfrm>
              <a:off x="7754673" y="1146307"/>
              <a:ext cx="131976" cy="131974"/>
            </a:xfrm>
            <a:prstGeom prst="rect">
              <a:avLst/>
            </a:prstGeom>
            <a:solidFill>
              <a:srgbClr val="00C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C9AC5985-3CA0-40D7-A494-6408542CF18A}"/>
                </a:ext>
              </a:extLst>
            </p:cNvPr>
            <p:cNvSpPr txBox="1"/>
            <p:nvPr/>
          </p:nvSpPr>
          <p:spPr>
            <a:xfrm>
              <a:off x="7948295" y="1119961"/>
              <a:ext cx="564065" cy="184666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r>
                <a:rPr lang="en-US" sz="1200"/>
                <a:t>B/F/TAF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B1156396-D407-4100-BFE3-101A5CB6F888}"/>
                </a:ext>
              </a:extLst>
            </p:cNvPr>
            <p:cNvSpPr/>
            <p:nvPr/>
          </p:nvSpPr>
          <p:spPr>
            <a:xfrm>
              <a:off x="8876270" y="1146307"/>
              <a:ext cx="131976" cy="131974"/>
            </a:xfrm>
            <a:prstGeom prst="rect">
              <a:avLst/>
            </a:prstGeom>
            <a:solidFill>
              <a:srgbClr val="7F7F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51532693-0578-4A98-937A-4450F1D1C8E2}"/>
                </a:ext>
              </a:extLst>
            </p:cNvPr>
            <p:cNvSpPr txBox="1"/>
            <p:nvPr/>
          </p:nvSpPr>
          <p:spPr>
            <a:xfrm>
              <a:off x="9069892" y="1119961"/>
              <a:ext cx="315792" cy="184666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r>
                <a:rPr lang="en-US" sz="1200"/>
                <a:t>SBR</a:t>
              </a:r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116EC8E9-FF41-4114-AE2D-ECB5A8CBBBDD}"/>
                </a:ext>
              </a:extLst>
            </p:cNvPr>
            <p:cNvCxnSpPr>
              <a:cxnSpLocks/>
            </p:cNvCxnSpPr>
            <p:nvPr/>
          </p:nvCxnSpPr>
          <p:spPr>
            <a:xfrm>
              <a:off x="9619827" y="1212294"/>
              <a:ext cx="228600" cy="0"/>
            </a:xfrm>
            <a:prstGeom prst="line">
              <a:avLst/>
            </a:prstGeom>
            <a:ln w="3810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FE19FAF2-9226-4CBC-A352-C2CF8A418E72}"/>
                </a:ext>
              </a:extLst>
            </p:cNvPr>
            <p:cNvSpPr txBox="1"/>
            <p:nvPr/>
          </p:nvSpPr>
          <p:spPr>
            <a:xfrm>
              <a:off x="9861762" y="1119961"/>
              <a:ext cx="1048364" cy="184666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r>
                <a:rPr lang="en-US" sz="1200"/>
                <a:t>Mean blips/visit</a:t>
              </a:r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A10CA446-A6FF-41BF-8B93-229DCBE4E13C}"/>
              </a:ext>
            </a:extLst>
          </p:cNvPr>
          <p:cNvSpPr txBox="1"/>
          <p:nvPr/>
        </p:nvSpPr>
        <p:spPr>
          <a:xfrm rot="16200000">
            <a:off x="-171438" y="3504461"/>
            <a:ext cx="21621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/>
              <a:t>Frequency of Blips, %</a:t>
            </a:r>
            <a:endParaRPr lang="en-US" sz="105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1704032-20BE-4F0B-B553-138AC66D1C33}"/>
              </a:ext>
            </a:extLst>
          </p:cNvPr>
          <p:cNvSpPr txBox="1"/>
          <p:nvPr/>
        </p:nvSpPr>
        <p:spPr>
          <a:xfrm>
            <a:off x="1610236" y="1397107"/>
            <a:ext cx="31000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Randomized Phase</a:t>
            </a:r>
            <a:endParaRPr lang="en-US" sz="1100" b="1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80D66EB-5AA6-4ABC-9F41-30CA3B8AC47E}"/>
              </a:ext>
            </a:extLst>
          </p:cNvPr>
          <p:cNvSpPr txBox="1"/>
          <p:nvPr/>
        </p:nvSpPr>
        <p:spPr>
          <a:xfrm>
            <a:off x="5004381" y="1397107"/>
            <a:ext cx="63741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/>
              <a:t>OLE</a:t>
            </a:r>
            <a:endParaRPr lang="en-US" sz="1100" b="1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E031DBE-B635-4261-955D-D7C96E1A2466}"/>
              </a:ext>
            </a:extLst>
          </p:cNvPr>
          <p:cNvCxnSpPr>
            <a:cxnSpLocks/>
          </p:cNvCxnSpPr>
          <p:nvPr/>
        </p:nvCxnSpPr>
        <p:spPr>
          <a:xfrm>
            <a:off x="1471710" y="4685926"/>
            <a:ext cx="3291840" cy="0"/>
          </a:xfrm>
          <a:prstGeom prst="line">
            <a:avLst/>
          </a:prstGeom>
          <a:ln w="38100">
            <a:solidFill>
              <a:srgbClr val="7F7F7F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AB8D283F-695C-41F4-A869-D901DB71DF9E}"/>
              </a:ext>
            </a:extLst>
          </p:cNvPr>
          <p:cNvSpPr txBox="1"/>
          <p:nvPr/>
        </p:nvSpPr>
        <p:spPr>
          <a:xfrm>
            <a:off x="4402172" y="4399566"/>
            <a:ext cx="361378" cy="292388"/>
          </a:xfrm>
          <a:prstGeom prst="rect">
            <a:avLst/>
          </a:prstGeom>
          <a:noFill/>
        </p:spPr>
        <p:txBody>
          <a:bodyPr wrap="none" lIns="0" tIns="45720" rIns="0" bIns="45720" rtlCol="0" anchor="ctr">
            <a:spAutoFit/>
          </a:bodyPr>
          <a:lstStyle/>
          <a:p>
            <a:r>
              <a:rPr lang="en-US" sz="1300" b="1">
                <a:solidFill>
                  <a:srgbClr val="7F7F7F"/>
                </a:solidFill>
              </a:rPr>
              <a:t>1.9%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08073C7-787C-41A7-86B0-4965EAAD5F19}"/>
              </a:ext>
            </a:extLst>
          </p:cNvPr>
          <p:cNvCxnSpPr>
            <a:cxnSpLocks/>
          </p:cNvCxnSpPr>
          <p:nvPr/>
        </p:nvCxnSpPr>
        <p:spPr>
          <a:xfrm>
            <a:off x="5022222" y="5054076"/>
            <a:ext cx="6400800" cy="0"/>
          </a:xfrm>
          <a:prstGeom prst="line">
            <a:avLst/>
          </a:prstGeom>
          <a:ln w="38100">
            <a:solidFill>
              <a:srgbClr val="00C0A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EB8EC552-6756-4443-BFC1-6AD73354740C}"/>
              </a:ext>
            </a:extLst>
          </p:cNvPr>
          <p:cNvSpPr txBox="1"/>
          <p:nvPr/>
        </p:nvSpPr>
        <p:spPr>
          <a:xfrm>
            <a:off x="11061644" y="4761688"/>
            <a:ext cx="361378" cy="292388"/>
          </a:xfrm>
          <a:prstGeom prst="rect">
            <a:avLst/>
          </a:prstGeom>
          <a:noFill/>
        </p:spPr>
        <p:txBody>
          <a:bodyPr wrap="none" lIns="0" tIns="45720" rIns="0" bIns="45720" rtlCol="0" anchor="ctr">
            <a:spAutoFit/>
          </a:bodyPr>
          <a:lstStyle/>
          <a:p>
            <a:r>
              <a:rPr lang="en-US" sz="1300" b="1">
                <a:solidFill>
                  <a:srgbClr val="00C0A0"/>
                </a:solidFill>
              </a:rPr>
              <a:t>1.2%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A4BB57D-187E-42F0-B0AE-281452358B3F}"/>
              </a:ext>
            </a:extLst>
          </p:cNvPr>
          <p:cNvCxnSpPr>
            <a:cxnSpLocks/>
          </p:cNvCxnSpPr>
          <p:nvPr/>
        </p:nvCxnSpPr>
        <p:spPr>
          <a:xfrm>
            <a:off x="5004381" y="3066424"/>
            <a:ext cx="6400800" cy="0"/>
          </a:xfrm>
          <a:prstGeom prst="line">
            <a:avLst/>
          </a:prstGeom>
          <a:ln w="38100">
            <a:solidFill>
              <a:srgbClr val="00C0A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59CF1842-A01A-4EF2-839F-972D92A742BD}"/>
              </a:ext>
            </a:extLst>
          </p:cNvPr>
          <p:cNvSpPr txBox="1"/>
          <p:nvPr/>
        </p:nvSpPr>
        <p:spPr>
          <a:xfrm>
            <a:off x="11043803" y="2774036"/>
            <a:ext cx="361378" cy="292388"/>
          </a:xfrm>
          <a:prstGeom prst="rect">
            <a:avLst/>
          </a:prstGeom>
          <a:noFill/>
        </p:spPr>
        <p:txBody>
          <a:bodyPr wrap="none" lIns="0" tIns="45720" rIns="0" bIns="45720" rtlCol="0" anchor="ctr">
            <a:spAutoFit/>
          </a:bodyPr>
          <a:lstStyle/>
          <a:p>
            <a:r>
              <a:rPr lang="en-US" sz="1300" b="1">
                <a:solidFill>
                  <a:srgbClr val="00C0A0"/>
                </a:solidFill>
              </a:rPr>
              <a:t>0.8%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B350AB5-25A9-4863-B7E8-56C7DCB01366}"/>
              </a:ext>
            </a:extLst>
          </p:cNvPr>
          <p:cNvSpPr txBox="1"/>
          <p:nvPr/>
        </p:nvSpPr>
        <p:spPr>
          <a:xfrm>
            <a:off x="5931952" y="5894855"/>
            <a:ext cx="8611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Visit Week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C64470B7-9D42-4FC8-A9CD-3A40BC3ED1E5}"/>
              </a:ext>
            </a:extLst>
          </p:cNvPr>
          <p:cNvCxnSpPr>
            <a:cxnSpLocks/>
          </p:cNvCxnSpPr>
          <p:nvPr/>
        </p:nvCxnSpPr>
        <p:spPr>
          <a:xfrm>
            <a:off x="1471710" y="2955490"/>
            <a:ext cx="3291840" cy="0"/>
          </a:xfrm>
          <a:prstGeom prst="line">
            <a:avLst/>
          </a:prstGeom>
          <a:ln w="38100">
            <a:solidFill>
              <a:srgbClr val="00C0A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DF11D2AC-EBA8-4EE1-88CC-5D377EA225CF}"/>
              </a:ext>
            </a:extLst>
          </p:cNvPr>
          <p:cNvSpPr txBox="1"/>
          <p:nvPr/>
        </p:nvSpPr>
        <p:spPr>
          <a:xfrm>
            <a:off x="4402172" y="2669130"/>
            <a:ext cx="361378" cy="292388"/>
          </a:xfrm>
          <a:prstGeom prst="rect">
            <a:avLst/>
          </a:prstGeom>
          <a:noFill/>
        </p:spPr>
        <p:txBody>
          <a:bodyPr wrap="none" lIns="0" tIns="45720" rIns="0" bIns="45720" rtlCol="0" anchor="ctr">
            <a:spAutoFit/>
          </a:bodyPr>
          <a:lstStyle/>
          <a:p>
            <a:r>
              <a:rPr lang="en-US" sz="1300" b="1">
                <a:solidFill>
                  <a:srgbClr val="00C0A0"/>
                </a:solidFill>
              </a:rPr>
              <a:t>1.0%</a:t>
            </a:r>
          </a:p>
        </p:txBody>
      </p:sp>
      <p:sp>
        <p:nvSpPr>
          <p:cNvPr id="31" name="Content Placeholder 1">
            <a:extLst>
              <a:ext uri="{FF2B5EF4-FFF2-40B4-BE49-F238E27FC236}">
                <a16:creationId xmlns:a16="http://schemas.microsoft.com/office/drawing/2014/main" id="{63D0CB32-AAB2-4463-81CC-01606DDC23B6}"/>
              </a:ext>
            </a:extLst>
          </p:cNvPr>
          <p:cNvSpPr txBox="1">
            <a:spLocks/>
          </p:cNvSpPr>
          <p:nvPr/>
        </p:nvSpPr>
        <p:spPr bwMode="auto">
          <a:xfrm>
            <a:off x="812800" y="6197349"/>
            <a:ext cx="11013439" cy="350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ts val="900"/>
              </a:spcBef>
              <a:spcAft>
                <a:spcPct val="0"/>
              </a:spcAft>
              <a:buClr>
                <a:srgbClr val="990000"/>
              </a:buClr>
              <a:buFont typeface="Symbol" pitchFamily="18" charset="2"/>
              <a:buChar char="¨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ts val="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en-US" sz="1600" kern="0"/>
              <a:t>Viral blips occurred at a frequency of ~1% for B/F/TAF-treated participants vs 2% for SBR participants </a:t>
            </a:r>
          </a:p>
        </p:txBody>
      </p:sp>
    </p:spTree>
    <p:extLst>
      <p:ext uri="{BB962C8B-B14F-4D97-AF65-F5344CB8AC3E}">
        <p14:creationId xmlns:p14="http://schemas.microsoft.com/office/powerpoint/2010/main" val="20177315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92A7441E-EBC3-4DD7-AAB6-F3B902500BA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1323204"/>
              </p:ext>
            </p:extLst>
          </p:nvPr>
        </p:nvGraphicFramePr>
        <p:xfrm>
          <a:off x="474663" y="1633538"/>
          <a:ext cx="11044237" cy="3586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Prism 9" r:id="rId3" imgW="7616870" imgH="2473884" progId="Prism9.Document">
                  <p:embed/>
                </p:oleObj>
              </mc:Choice>
              <mc:Fallback>
                <p:oleObj name="Prism 9" r:id="rId3" imgW="7616870" imgH="2473884" progId="Prism9.Document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92A7441E-EBC3-4DD7-AAB6-F3B902500BA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74663" y="1633538"/>
                        <a:ext cx="11044237" cy="35861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4BEA8D4B-36CC-465E-9575-D963ED082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HIV-1 RNA at Viral Blip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66ABF3-8C46-44A9-ABF3-98871E238A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2799" y="5453117"/>
            <a:ext cx="10579101" cy="87226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altLang="en-US" sz="1600" kern="0"/>
              <a:t>Most blips were &lt;200 c/mL:</a:t>
            </a:r>
          </a:p>
          <a:p>
            <a:pPr lvl="1">
              <a:spcBef>
                <a:spcPts val="600"/>
              </a:spcBef>
            </a:pPr>
            <a:r>
              <a:rPr lang="en-US" altLang="en-US" sz="1400" kern="0"/>
              <a:t>33/48 blips (69%) for participants on B/F/TAF in the randomized and OLE phases (median treatment duration: 109 weeks)</a:t>
            </a:r>
          </a:p>
          <a:p>
            <a:pPr lvl="1">
              <a:spcBef>
                <a:spcPts val="600"/>
              </a:spcBef>
            </a:pPr>
            <a:r>
              <a:rPr lang="en-US" altLang="en-US" sz="1400" kern="0"/>
              <a:t>21/32 blips (66%) for SBR participants in the randomized phase (median treatment duration: 48 weeks)</a:t>
            </a:r>
          </a:p>
          <a:p>
            <a:endParaRPr lang="en-US" sz="16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CF355B-6A7E-42A5-AA77-E2E8E054C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7181D17-AA3E-46E2-8A23-B08AF6D3E843}"/>
              </a:ext>
            </a:extLst>
          </p:cNvPr>
          <p:cNvSpPr txBox="1"/>
          <p:nvPr/>
        </p:nvSpPr>
        <p:spPr>
          <a:xfrm>
            <a:off x="1717040" y="5007151"/>
            <a:ext cx="947928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/>
              <a:t>Individual Participants With Blips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5FC6428-1D6B-4842-B981-7ABECBB9BF4B}"/>
              </a:ext>
            </a:extLst>
          </p:cNvPr>
          <p:cNvSpPr txBox="1"/>
          <p:nvPr/>
        </p:nvSpPr>
        <p:spPr>
          <a:xfrm flipH="1">
            <a:off x="1717038" y="1771814"/>
            <a:ext cx="39674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/>
              <a:t>B/F/TAF: n=26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BBEC0B6-5BE2-46F1-9E6E-3A944DC223A4}"/>
              </a:ext>
            </a:extLst>
          </p:cNvPr>
          <p:cNvSpPr txBox="1"/>
          <p:nvPr/>
        </p:nvSpPr>
        <p:spPr>
          <a:xfrm flipH="1">
            <a:off x="6994511" y="1800844"/>
            <a:ext cx="32461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/>
              <a:t>SBR and SBR→B/F/TAF: n=38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1CB38F0-2288-4C02-98CF-542C61EFDB26}"/>
              </a:ext>
            </a:extLst>
          </p:cNvPr>
          <p:cNvSpPr txBox="1"/>
          <p:nvPr/>
        </p:nvSpPr>
        <p:spPr>
          <a:xfrm>
            <a:off x="8367596" y="1317529"/>
            <a:ext cx="1780468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>
                <a:solidFill>
                  <a:srgbClr val="0D0D0D"/>
                </a:solidFill>
              </a:rPr>
              <a:t>Single participant </a:t>
            </a:r>
          </a:p>
        </p:txBody>
      </p:sp>
      <p:sp>
        <p:nvSpPr>
          <p:cNvPr id="23" name="Diamond 22">
            <a:extLst>
              <a:ext uri="{FF2B5EF4-FFF2-40B4-BE49-F238E27FC236}">
                <a16:creationId xmlns:a16="http://schemas.microsoft.com/office/drawing/2014/main" id="{AC5DE7CA-6972-46A5-A565-9B8948D79868}"/>
              </a:ext>
            </a:extLst>
          </p:cNvPr>
          <p:cNvSpPr/>
          <p:nvPr/>
        </p:nvSpPr>
        <p:spPr bwMode="auto">
          <a:xfrm rot="10800000" flipV="1">
            <a:off x="6651859" y="1339154"/>
            <a:ext cx="172194" cy="172194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rgbClr val="00C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buFontTx/>
              <a:buChar char="•"/>
              <a:tabLst/>
            </a:pPr>
            <a:endParaRPr kumimoji="0" lang="en-US" sz="3600" b="1" i="0" u="none" strike="noStrike" cap="none" normalizeH="0" baseline="-2500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C2D5E42-9519-49E1-AFD9-0C18D84AA042}"/>
              </a:ext>
            </a:extLst>
          </p:cNvPr>
          <p:cNvSpPr txBox="1"/>
          <p:nvPr/>
        </p:nvSpPr>
        <p:spPr>
          <a:xfrm>
            <a:off x="6880124" y="1317529"/>
            <a:ext cx="1062278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>
                <a:solidFill>
                  <a:srgbClr val="0D0D0D"/>
                </a:solidFill>
              </a:rPr>
              <a:t>B/F/TAF OLE</a:t>
            </a:r>
          </a:p>
        </p:txBody>
      </p:sp>
      <p:sp>
        <p:nvSpPr>
          <p:cNvPr id="27" name="Diamond 26">
            <a:extLst>
              <a:ext uri="{FF2B5EF4-FFF2-40B4-BE49-F238E27FC236}">
                <a16:creationId xmlns:a16="http://schemas.microsoft.com/office/drawing/2014/main" id="{AC1052CF-1C7A-4EE2-9F07-BD641B8744CE}"/>
              </a:ext>
            </a:extLst>
          </p:cNvPr>
          <p:cNvSpPr/>
          <p:nvPr/>
        </p:nvSpPr>
        <p:spPr bwMode="auto">
          <a:xfrm rot="10800000" flipV="1">
            <a:off x="4812910" y="1347765"/>
            <a:ext cx="154974" cy="154974"/>
          </a:xfrm>
          <a:prstGeom prst="diamond">
            <a:avLst/>
          </a:prstGeom>
          <a:solidFill>
            <a:schemeClr val="bg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buFontTx/>
              <a:buChar char="•"/>
              <a:tabLst/>
            </a:pPr>
            <a:endParaRPr kumimoji="0" lang="en-US" sz="3600" b="1" i="0" u="none" strike="noStrike" cap="none" normalizeH="0" baseline="-2500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FF44F7A-9E87-4AF6-A794-456399E76E7E}"/>
              </a:ext>
            </a:extLst>
          </p:cNvPr>
          <p:cNvSpPr txBox="1"/>
          <p:nvPr/>
        </p:nvSpPr>
        <p:spPr>
          <a:xfrm>
            <a:off x="5032588" y="1317529"/>
            <a:ext cx="1354538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err="1">
                <a:solidFill>
                  <a:srgbClr val="0D0D0D"/>
                </a:solidFill>
              </a:rPr>
              <a:t>SBR</a:t>
            </a:r>
            <a:r>
              <a:rPr lang="en-US" sz="1400">
                <a:solidFill>
                  <a:srgbClr val="0D0D0D"/>
                </a:solidFill>
              </a:rPr>
              <a:t> randomized</a:t>
            </a:r>
          </a:p>
        </p:txBody>
      </p:sp>
      <p:sp>
        <p:nvSpPr>
          <p:cNvPr id="29" name="Diamond 28">
            <a:extLst>
              <a:ext uri="{FF2B5EF4-FFF2-40B4-BE49-F238E27FC236}">
                <a16:creationId xmlns:a16="http://schemas.microsoft.com/office/drawing/2014/main" id="{F4D43DBC-47B5-4737-9A76-0D44243EE607}"/>
              </a:ext>
            </a:extLst>
          </p:cNvPr>
          <p:cNvSpPr/>
          <p:nvPr/>
        </p:nvSpPr>
        <p:spPr bwMode="auto">
          <a:xfrm rot="10800000" flipV="1">
            <a:off x="2726641" y="1347764"/>
            <a:ext cx="154974" cy="154974"/>
          </a:xfrm>
          <a:prstGeom prst="diamond">
            <a:avLst/>
          </a:prstGeom>
          <a:solidFill>
            <a:srgbClr val="00C0A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buFontTx/>
              <a:buChar char="•"/>
              <a:tabLst/>
            </a:pPr>
            <a:endParaRPr kumimoji="0" lang="en-US" sz="3600" b="1" i="0" u="none" strike="noStrike" cap="none" normalizeH="0" baseline="-2500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3CAD390-A881-4417-9928-76A78C9FA653}"/>
              </a:ext>
            </a:extLst>
          </p:cNvPr>
          <p:cNvSpPr txBox="1"/>
          <p:nvPr/>
        </p:nvSpPr>
        <p:spPr>
          <a:xfrm>
            <a:off x="2946319" y="1317529"/>
            <a:ext cx="1637756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>
                <a:solidFill>
                  <a:srgbClr val="0D0D0D"/>
                </a:solidFill>
              </a:rPr>
              <a:t>B/F/</a:t>
            </a:r>
            <a:r>
              <a:rPr lang="en-US" sz="1400" err="1">
                <a:solidFill>
                  <a:srgbClr val="0D0D0D"/>
                </a:solidFill>
              </a:rPr>
              <a:t>TAF</a:t>
            </a:r>
            <a:r>
              <a:rPr lang="en-US" sz="1400">
                <a:solidFill>
                  <a:srgbClr val="0D0D0D"/>
                </a:solidFill>
              </a:rPr>
              <a:t> randomized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914E8122-15A3-48ED-BE67-B6A581999176}"/>
              </a:ext>
            </a:extLst>
          </p:cNvPr>
          <p:cNvSpPr/>
          <p:nvPr/>
        </p:nvSpPr>
        <p:spPr bwMode="auto">
          <a:xfrm>
            <a:off x="8175340" y="1347763"/>
            <a:ext cx="146050" cy="15497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buFontTx/>
              <a:buChar char="•"/>
              <a:tabLst/>
            </a:pPr>
            <a:endParaRPr kumimoji="0" lang="en-US" sz="3600" b="1" i="0" u="none" strike="noStrike" cap="none" normalizeH="0" baseline="-2500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56494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AEC18-39F9-402F-84BE-A3D03E636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Baseline Characteristics and Adherence by Blip Status: </a:t>
            </a:r>
            <a:br>
              <a:rPr lang="en-US" dirty="0"/>
            </a:br>
            <a:r>
              <a:rPr lang="en-US" dirty="0"/>
              <a:t>All B/F/</a:t>
            </a:r>
            <a:r>
              <a:rPr lang="en-US" dirty="0" err="1"/>
              <a:t>TAF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E042AB-52FF-4C93-A4B6-1129FC4C8AC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71880" y="4354990"/>
            <a:ext cx="8763000" cy="457200"/>
          </a:xfrm>
        </p:spPr>
        <p:txBody>
          <a:bodyPr/>
          <a:lstStyle/>
          <a:p>
            <a:r>
              <a:rPr lang="en-US" dirty="0"/>
              <a:t>*4 participants without adherence data were excluded; </a:t>
            </a:r>
            <a:r>
              <a:rPr lang="en-US" baseline="30000" dirty="0"/>
              <a:t>†</a:t>
            </a:r>
            <a:r>
              <a:rPr lang="en-US" dirty="0"/>
              <a:t>2-tailed t-test; </a:t>
            </a:r>
            <a:r>
              <a:rPr lang="en-US" baseline="30000" dirty="0"/>
              <a:t>‡</a:t>
            </a:r>
            <a:r>
              <a:rPr lang="en-US" dirty="0"/>
              <a:t>34 participants without BL genotypic data were excluded; </a:t>
            </a:r>
            <a:r>
              <a:rPr lang="en-US" baseline="30000" dirty="0"/>
              <a:t>§</a:t>
            </a:r>
            <a:r>
              <a:rPr lang="en-US" dirty="0"/>
              <a:t>Fisher exact test; </a:t>
            </a:r>
            <a:r>
              <a:rPr lang="en-US" baseline="30000" dirty="0"/>
              <a:t>||</a:t>
            </a:r>
            <a:r>
              <a:rPr lang="en-US" dirty="0"/>
              <a:t>All 3 participants had HIV-1 RNA &lt;50 c/mL at last visit.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96DFC8-D3A4-4736-9F77-734E883A8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8528" y="6340475"/>
            <a:ext cx="591800" cy="365125"/>
          </a:xfrm>
        </p:spPr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graphicFrame>
        <p:nvGraphicFramePr>
          <p:cNvPr id="5" name="Group 67">
            <a:extLst>
              <a:ext uri="{FF2B5EF4-FFF2-40B4-BE49-F238E27FC236}">
                <a16:creationId xmlns:a16="http://schemas.microsoft.com/office/drawing/2014/main" id="{A1752455-8D44-410B-8E12-F3417945E2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5409461"/>
              </p:ext>
            </p:extLst>
          </p:nvPr>
        </p:nvGraphicFramePr>
        <p:xfrm>
          <a:off x="1071880" y="1495078"/>
          <a:ext cx="9503237" cy="2798052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43591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00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00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3972">
                  <a:extLst>
                    <a:ext uri="{9D8B030D-6E8A-4147-A177-3AD203B41FA5}">
                      <a16:colId xmlns:a16="http://schemas.microsoft.com/office/drawing/2014/main" val="187892859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36573" marB="3657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All B/F/TAF: n=532</a:t>
                      </a:r>
                    </a:p>
                  </a:txBody>
                  <a:tcPr marT="36573" marB="3657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0A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T="36573" marB="3657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0A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p-Value</a:t>
                      </a:r>
                    </a:p>
                  </a:txBody>
                  <a:tcPr marT="36573" marB="36573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42214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36573" marB="3657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≥1 Blip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n=40</a:t>
                      </a:r>
                    </a:p>
                  </a:txBody>
                  <a:tcPr marT="36573" marB="3657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No Blips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n=492</a:t>
                      </a:r>
                    </a:p>
                  </a:txBody>
                  <a:tcPr marT="36573" marB="3657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0A0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T="36573" marB="3657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Mean adherence by pill count, % (range)</a:t>
                      </a:r>
                    </a:p>
                  </a:txBody>
                  <a:tcPr marT="36573" marB="3657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96 (86–100)</a:t>
                      </a:r>
                    </a:p>
                  </a:txBody>
                  <a:tcPr marT="36573" marB="3657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96 (24–100)*</a:t>
                      </a:r>
                    </a:p>
                  </a:txBody>
                  <a:tcPr marT="36573" marB="3657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0.78</a:t>
                      </a:r>
                      <a:r>
                        <a:rPr lang="en-US" sz="1800" baseline="30000"/>
                        <a:t>†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36573" marB="3657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Mean BL CD4 cells/µL (range)</a:t>
                      </a:r>
                    </a:p>
                  </a:txBody>
                  <a:tcPr marT="36573" marB="3657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588 (172–2015)</a:t>
                      </a:r>
                    </a:p>
                  </a:txBody>
                  <a:tcPr marT="36573" marB="3657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667 (122–2582)</a:t>
                      </a:r>
                    </a:p>
                  </a:txBody>
                  <a:tcPr marT="36573" marB="3657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0.14</a:t>
                      </a:r>
                      <a:r>
                        <a:rPr lang="en-US" sz="1800" baseline="30000"/>
                        <a:t>†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36573" marB="3657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BL resistance, n/n (%)</a:t>
                      </a:r>
                    </a:p>
                  </a:txBody>
                  <a:tcPr marT="36573" marB="3657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18/40 (45)</a:t>
                      </a:r>
                    </a:p>
                  </a:txBody>
                  <a:tcPr marT="36573" marB="3657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199/458 (43)</a:t>
                      </a:r>
                      <a:r>
                        <a:rPr lang="en-US" sz="1800" baseline="30000"/>
                        <a:t>‡</a:t>
                      </a: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36573" marB="3657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0.85</a:t>
                      </a:r>
                      <a:r>
                        <a:rPr kumimoji="0" lang="en-US" sz="1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§</a:t>
                      </a:r>
                    </a:p>
                  </a:txBody>
                  <a:tcPr marT="36573" marB="3657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BL M184V/I, n/n (%)</a:t>
                      </a:r>
                    </a:p>
                  </a:txBody>
                  <a:tcPr marT="36573" marB="3657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3/40 (8)</a:t>
                      </a:r>
                      <a:r>
                        <a:rPr lang="en-US" sz="1800" baseline="30000" dirty="0"/>
                        <a:t>||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36573" marB="3657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59/458 (13)</a:t>
                      </a:r>
                      <a:r>
                        <a:rPr lang="en-US" sz="1800" baseline="30000" dirty="0"/>
                        <a:t>‡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36573" marB="3657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0.32</a:t>
                      </a:r>
                      <a:r>
                        <a:rPr kumimoji="0" lang="en-US" sz="18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§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36573" marB="3657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9506898"/>
                  </a:ext>
                </a:extLst>
              </a:tr>
            </a:tbl>
          </a:graphicData>
        </a:graphic>
      </p:graphicFrame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0C19993B-9584-4C39-A35B-C5D1987697FE}"/>
              </a:ext>
            </a:extLst>
          </p:cNvPr>
          <p:cNvSpPr txBox="1">
            <a:spLocks/>
          </p:cNvSpPr>
          <p:nvPr/>
        </p:nvSpPr>
        <p:spPr bwMode="auto">
          <a:xfrm>
            <a:off x="812800" y="5081430"/>
            <a:ext cx="10565727" cy="1031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ts val="900"/>
              </a:spcBef>
              <a:spcAft>
                <a:spcPct val="0"/>
              </a:spcAft>
              <a:buClr>
                <a:srgbClr val="990000"/>
              </a:buClr>
              <a:buFont typeface="Symbol" pitchFamily="18" charset="2"/>
              <a:buChar char="¨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ts val="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en-US" sz="1800" kern="0" dirty="0"/>
              <a:t>BL characteristics, preexisting resistance, and overall adherence were not significantly different for participants with ≥1 vs no blips</a:t>
            </a:r>
          </a:p>
          <a:p>
            <a:pPr lvl="1">
              <a:spcBef>
                <a:spcPts val="600"/>
              </a:spcBef>
            </a:pPr>
            <a:r>
              <a:rPr lang="en-US" altLang="en-US" sz="1600" kern="0" dirty="0"/>
              <a:t>Other BL characteristics not significantly associated with blips: race and gender</a:t>
            </a:r>
          </a:p>
        </p:txBody>
      </p:sp>
    </p:spTree>
    <p:extLst>
      <p:ext uri="{BB962C8B-B14F-4D97-AF65-F5344CB8AC3E}">
        <p14:creationId xmlns:p14="http://schemas.microsoft.com/office/powerpoint/2010/main" val="30870604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8018D99-08C7-423A-AAFB-BD5C290FC8A9}"/>
              </a:ext>
            </a:extLst>
          </p:cNvPr>
          <p:cNvSpPr/>
          <p:nvPr/>
        </p:nvSpPr>
        <p:spPr bwMode="auto">
          <a:xfrm>
            <a:off x="7846284" y="2425050"/>
            <a:ext cx="1692462" cy="2809148"/>
          </a:xfrm>
          <a:prstGeom prst="rect">
            <a:avLst/>
          </a:prstGeom>
          <a:solidFill>
            <a:srgbClr val="EAEAEA"/>
          </a:solidFill>
          <a:ln w="254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buFontTx/>
              <a:buChar char="•"/>
              <a:tabLst/>
            </a:pPr>
            <a:endParaRPr kumimoji="0" lang="en-US" sz="3600" b="1" i="0" u="none" strike="noStrike" cap="none" normalizeH="0" baseline="-2500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F6D37D7-8B69-4BD1-898A-EAFAA479E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Adherence &lt;95% by Blip HIV-1 RNA Category: </a:t>
            </a:r>
            <a:br>
              <a:rPr lang="en-US" dirty="0"/>
            </a:br>
            <a:r>
              <a:rPr lang="en-US" dirty="0"/>
              <a:t>All B/F/</a:t>
            </a:r>
            <a:r>
              <a:rPr lang="en-US" dirty="0" err="1"/>
              <a:t>TAF</a:t>
            </a:r>
            <a:r>
              <a:rPr lang="en-US" dirty="0"/>
              <a:t> (n=532)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68AF03-2AAC-4C59-A63A-A0B879B3ED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2800" y="5563514"/>
            <a:ext cx="10565726" cy="541634"/>
          </a:xfrm>
        </p:spPr>
        <p:txBody>
          <a:bodyPr/>
          <a:lstStyle/>
          <a:p>
            <a:r>
              <a:rPr lang="en-US" altLang="en-US" sz="1600" kern="0" dirty="0"/>
              <a:t>Blips with HIV-1 RNA ≥200 c/mL (range 213–43,000 c/mL) were significantly associated with &lt;95% adherence</a:t>
            </a:r>
          </a:p>
          <a:p>
            <a:endParaRPr lang="en-US" sz="1600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693E98E8-60CA-41D7-B3AA-944BD2EFFC0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12801" y="6248400"/>
            <a:ext cx="10565726" cy="457200"/>
          </a:xfrm>
        </p:spPr>
        <p:txBody>
          <a:bodyPr/>
          <a:lstStyle/>
          <a:p>
            <a:r>
              <a:rPr lang="en-US" altLang="en-US" sz="1200" kern="0" dirty="0"/>
              <a:t>*Fisher exact test; </a:t>
            </a:r>
            <a:r>
              <a:rPr lang="en-US" sz="1200" baseline="30000" dirty="0"/>
              <a:t>†</a:t>
            </a:r>
            <a:r>
              <a:rPr lang="en-US" dirty="0"/>
              <a:t>4 participants without adherence data were excluded;</a:t>
            </a:r>
            <a:r>
              <a:rPr lang="en-US" altLang="en-US" sz="1200" kern="0" dirty="0"/>
              <a:t> </a:t>
            </a:r>
            <a:r>
              <a:rPr lang="en-US" altLang="en-US" sz="1200" kern="0" baseline="30000" dirty="0"/>
              <a:t>‡</a:t>
            </a:r>
            <a:r>
              <a:rPr lang="en-US" altLang="en-US" sz="1200" kern="0" dirty="0"/>
              <a:t>1 participant had blips with HIV-1 RNA &lt; and ≥200 c/mL and was counted in both groups.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640400-0A99-4CAD-8549-05C9CEAFD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8528" y="6340475"/>
            <a:ext cx="591800" cy="365125"/>
          </a:xfrm>
        </p:spPr>
        <p:txBody>
          <a:bodyPr/>
          <a:lstStyle/>
          <a:p>
            <a:fld id="{4BEAA09E-D67E-864E-8466-C38E88600C4F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545719CE-E8B1-4992-B20C-BB108CE97E7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64733395"/>
              </p:ext>
            </p:extLst>
          </p:nvPr>
        </p:nvGraphicFramePr>
        <p:xfrm>
          <a:off x="2225040" y="1389417"/>
          <a:ext cx="8128000" cy="37869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60317A07-BD88-4481-A40F-09929BAC9CA6}"/>
              </a:ext>
            </a:extLst>
          </p:cNvPr>
          <p:cNvSpPr txBox="1"/>
          <p:nvPr/>
        </p:nvSpPr>
        <p:spPr>
          <a:xfrm rot="16200000">
            <a:off x="1453661" y="3100107"/>
            <a:ext cx="1195840" cy="215444"/>
          </a:xfrm>
          <a:prstGeom prst="rect">
            <a:avLst/>
          </a:prstGeom>
          <a:noFill/>
        </p:spPr>
        <p:txBody>
          <a:bodyPr wrap="none" lIns="0" tIns="0" rIns="0" bIns="0" rtlCol="0" anchor="b">
            <a:spAutoFit/>
          </a:bodyPr>
          <a:lstStyle/>
          <a:p>
            <a:pPr algn="ctr"/>
            <a:r>
              <a:rPr lang="en-US" sz="1400"/>
              <a:t>Participants, %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0BA62C0-F064-4F2F-8DB2-CACC56155B01}"/>
              </a:ext>
            </a:extLst>
          </p:cNvPr>
          <p:cNvSpPr/>
          <p:nvPr/>
        </p:nvSpPr>
        <p:spPr bwMode="auto">
          <a:xfrm>
            <a:off x="3552190" y="1946493"/>
            <a:ext cx="5137150" cy="91440"/>
          </a:xfrm>
          <a:custGeom>
            <a:avLst/>
            <a:gdLst>
              <a:gd name="connsiteX0" fmla="*/ 0 w 5149850"/>
              <a:gd name="connsiteY0" fmla="*/ 0 h 184285"/>
              <a:gd name="connsiteX1" fmla="*/ 5149850 w 5149850"/>
              <a:gd name="connsiteY1" fmla="*/ 0 h 184285"/>
              <a:gd name="connsiteX2" fmla="*/ 5149850 w 5149850"/>
              <a:gd name="connsiteY2" fmla="*/ 184285 h 184285"/>
              <a:gd name="connsiteX3" fmla="*/ 0 w 5149850"/>
              <a:gd name="connsiteY3" fmla="*/ 184285 h 184285"/>
              <a:gd name="connsiteX4" fmla="*/ 0 w 5149850"/>
              <a:gd name="connsiteY4" fmla="*/ 0 h 184285"/>
              <a:gd name="connsiteX0" fmla="*/ 0 w 5149850"/>
              <a:gd name="connsiteY0" fmla="*/ 0 h 184285"/>
              <a:gd name="connsiteX1" fmla="*/ 5149850 w 5149850"/>
              <a:gd name="connsiteY1" fmla="*/ 0 h 184285"/>
              <a:gd name="connsiteX2" fmla="*/ 5149850 w 5149850"/>
              <a:gd name="connsiteY2" fmla="*/ 184285 h 184285"/>
              <a:gd name="connsiteX3" fmla="*/ 2724150 w 5149850"/>
              <a:gd name="connsiteY3" fmla="*/ 181314 h 184285"/>
              <a:gd name="connsiteX4" fmla="*/ 0 w 5149850"/>
              <a:gd name="connsiteY4" fmla="*/ 184285 h 184285"/>
              <a:gd name="connsiteX5" fmla="*/ 0 w 5149850"/>
              <a:gd name="connsiteY5" fmla="*/ 0 h 184285"/>
              <a:gd name="connsiteX0" fmla="*/ 2724150 w 5149850"/>
              <a:gd name="connsiteY0" fmla="*/ 181314 h 272754"/>
              <a:gd name="connsiteX1" fmla="*/ 0 w 5149850"/>
              <a:gd name="connsiteY1" fmla="*/ 184285 h 272754"/>
              <a:gd name="connsiteX2" fmla="*/ 0 w 5149850"/>
              <a:gd name="connsiteY2" fmla="*/ 0 h 272754"/>
              <a:gd name="connsiteX3" fmla="*/ 5149850 w 5149850"/>
              <a:gd name="connsiteY3" fmla="*/ 0 h 272754"/>
              <a:gd name="connsiteX4" fmla="*/ 5149850 w 5149850"/>
              <a:gd name="connsiteY4" fmla="*/ 184285 h 272754"/>
              <a:gd name="connsiteX5" fmla="*/ 2815590 w 5149850"/>
              <a:gd name="connsiteY5" fmla="*/ 272754 h 272754"/>
              <a:gd name="connsiteX0" fmla="*/ 2724150 w 5149850"/>
              <a:gd name="connsiteY0" fmla="*/ 181314 h 184285"/>
              <a:gd name="connsiteX1" fmla="*/ 0 w 5149850"/>
              <a:gd name="connsiteY1" fmla="*/ 184285 h 184285"/>
              <a:gd name="connsiteX2" fmla="*/ 0 w 5149850"/>
              <a:gd name="connsiteY2" fmla="*/ 0 h 184285"/>
              <a:gd name="connsiteX3" fmla="*/ 5149850 w 5149850"/>
              <a:gd name="connsiteY3" fmla="*/ 0 h 184285"/>
              <a:gd name="connsiteX4" fmla="*/ 5149850 w 5149850"/>
              <a:gd name="connsiteY4" fmla="*/ 184285 h 184285"/>
              <a:gd name="connsiteX0" fmla="*/ 0 w 5149850"/>
              <a:gd name="connsiteY0" fmla="*/ 184285 h 184285"/>
              <a:gd name="connsiteX1" fmla="*/ 0 w 5149850"/>
              <a:gd name="connsiteY1" fmla="*/ 0 h 184285"/>
              <a:gd name="connsiteX2" fmla="*/ 5149850 w 5149850"/>
              <a:gd name="connsiteY2" fmla="*/ 0 h 184285"/>
              <a:gd name="connsiteX3" fmla="*/ 5149850 w 5149850"/>
              <a:gd name="connsiteY3" fmla="*/ 184285 h 1842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49850" h="184285">
                <a:moveTo>
                  <a:pt x="0" y="184285"/>
                </a:moveTo>
                <a:lnTo>
                  <a:pt x="0" y="0"/>
                </a:lnTo>
                <a:lnTo>
                  <a:pt x="5149850" y="0"/>
                </a:lnTo>
                <a:lnTo>
                  <a:pt x="5149850" y="184285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buFontTx/>
              <a:buChar char="•"/>
              <a:tabLst/>
            </a:pPr>
            <a:endParaRPr kumimoji="0" lang="en-US" sz="3600" b="1" i="0" u="none" strike="noStrike" cap="none" normalizeH="0" baseline="-2500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" name="Content Placeholder 1">
            <a:extLst>
              <a:ext uri="{FF2B5EF4-FFF2-40B4-BE49-F238E27FC236}">
                <a16:creationId xmlns:a16="http://schemas.microsoft.com/office/drawing/2014/main" id="{4DEFE708-4CC7-4BE2-8B8A-9E7FAE03EB6B}"/>
              </a:ext>
            </a:extLst>
          </p:cNvPr>
          <p:cNvSpPr txBox="1">
            <a:spLocks/>
          </p:cNvSpPr>
          <p:nvPr/>
        </p:nvSpPr>
        <p:spPr bwMode="auto">
          <a:xfrm>
            <a:off x="5812186" y="1690654"/>
            <a:ext cx="61715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45720" rIns="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ts val="900"/>
              </a:spcBef>
              <a:spcAft>
                <a:spcPct val="0"/>
              </a:spcAft>
              <a:buClr>
                <a:srgbClr val="990000"/>
              </a:buClr>
              <a:buFont typeface="Symbol" pitchFamily="18" charset="2"/>
              <a:buChar char="¨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ts val="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300"/>
              </a:spcBef>
              <a:buNone/>
            </a:pPr>
            <a:r>
              <a:rPr lang="en-US" altLang="en-US" sz="1200" kern="0" dirty="0"/>
              <a:t>p=0.005*</a:t>
            </a:r>
          </a:p>
        </p:txBody>
      </p:sp>
      <p:sp>
        <p:nvSpPr>
          <p:cNvPr id="22" name="Rectangle 18">
            <a:extLst>
              <a:ext uri="{FF2B5EF4-FFF2-40B4-BE49-F238E27FC236}">
                <a16:creationId xmlns:a16="http://schemas.microsoft.com/office/drawing/2014/main" id="{6223DBB8-122A-4667-8470-8FCC8D1EE5C2}"/>
              </a:ext>
            </a:extLst>
          </p:cNvPr>
          <p:cNvSpPr/>
          <p:nvPr/>
        </p:nvSpPr>
        <p:spPr bwMode="auto">
          <a:xfrm>
            <a:off x="6979072" y="2212611"/>
            <a:ext cx="1710267" cy="91440"/>
          </a:xfrm>
          <a:custGeom>
            <a:avLst/>
            <a:gdLst>
              <a:gd name="connsiteX0" fmla="*/ 0 w 5149850"/>
              <a:gd name="connsiteY0" fmla="*/ 0 h 184285"/>
              <a:gd name="connsiteX1" fmla="*/ 5149850 w 5149850"/>
              <a:gd name="connsiteY1" fmla="*/ 0 h 184285"/>
              <a:gd name="connsiteX2" fmla="*/ 5149850 w 5149850"/>
              <a:gd name="connsiteY2" fmla="*/ 184285 h 184285"/>
              <a:gd name="connsiteX3" fmla="*/ 0 w 5149850"/>
              <a:gd name="connsiteY3" fmla="*/ 184285 h 184285"/>
              <a:gd name="connsiteX4" fmla="*/ 0 w 5149850"/>
              <a:gd name="connsiteY4" fmla="*/ 0 h 184285"/>
              <a:gd name="connsiteX0" fmla="*/ 0 w 5149850"/>
              <a:gd name="connsiteY0" fmla="*/ 0 h 184285"/>
              <a:gd name="connsiteX1" fmla="*/ 5149850 w 5149850"/>
              <a:gd name="connsiteY1" fmla="*/ 0 h 184285"/>
              <a:gd name="connsiteX2" fmla="*/ 5149850 w 5149850"/>
              <a:gd name="connsiteY2" fmla="*/ 184285 h 184285"/>
              <a:gd name="connsiteX3" fmla="*/ 2724150 w 5149850"/>
              <a:gd name="connsiteY3" fmla="*/ 181314 h 184285"/>
              <a:gd name="connsiteX4" fmla="*/ 0 w 5149850"/>
              <a:gd name="connsiteY4" fmla="*/ 184285 h 184285"/>
              <a:gd name="connsiteX5" fmla="*/ 0 w 5149850"/>
              <a:gd name="connsiteY5" fmla="*/ 0 h 184285"/>
              <a:gd name="connsiteX0" fmla="*/ 2724150 w 5149850"/>
              <a:gd name="connsiteY0" fmla="*/ 181314 h 272754"/>
              <a:gd name="connsiteX1" fmla="*/ 0 w 5149850"/>
              <a:gd name="connsiteY1" fmla="*/ 184285 h 272754"/>
              <a:gd name="connsiteX2" fmla="*/ 0 w 5149850"/>
              <a:gd name="connsiteY2" fmla="*/ 0 h 272754"/>
              <a:gd name="connsiteX3" fmla="*/ 5149850 w 5149850"/>
              <a:gd name="connsiteY3" fmla="*/ 0 h 272754"/>
              <a:gd name="connsiteX4" fmla="*/ 5149850 w 5149850"/>
              <a:gd name="connsiteY4" fmla="*/ 184285 h 272754"/>
              <a:gd name="connsiteX5" fmla="*/ 2815590 w 5149850"/>
              <a:gd name="connsiteY5" fmla="*/ 272754 h 272754"/>
              <a:gd name="connsiteX0" fmla="*/ 2724150 w 5149850"/>
              <a:gd name="connsiteY0" fmla="*/ 181314 h 184285"/>
              <a:gd name="connsiteX1" fmla="*/ 0 w 5149850"/>
              <a:gd name="connsiteY1" fmla="*/ 184285 h 184285"/>
              <a:gd name="connsiteX2" fmla="*/ 0 w 5149850"/>
              <a:gd name="connsiteY2" fmla="*/ 0 h 184285"/>
              <a:gd name="connsiteX3" fmla="*/ 5149850 w 5149850"/>
              <a:gd name="connsiteY3" fmla="*/ 0 h 184285"/>
              <a:gd name="connsiteX4" fmla="*/ 5149850 w 5149850"/>
              <a:gd name="connsiteY4" fmla="*/ 184285 h 184285"/>
              <a:gd name="connsiteX0" fmla="*/ 0 w 5149850"/>
              <a:gd name="connsiteY0" fmla="*/ 184285 h 184285"/>
              <a:gd name="connsiteX1" fmla="*/ 0 w 5149850"/>
              <a:gd name="connsiteY1" fmla="*/ 0 h 184285"/>
              <a:gd name="connsiteX2" fmla="*/ 5149850 w 5149850"/>
              <a:gd name="connsiteY2" fmla="*/ 0 h 184285"/>
              <a:gd name="connsiteX3" fmla="*/ 5149850 w 5149850"/>
              <a:gd name="connsiteY3" fmla="*/ 184285 h 1842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149850" h="184285">
                <a:moveTo>
                  <a:pt x="0" y="184285"/>
                </a:moveTo>
                <a:lnTo>
                  <a:pt x="0" y="0"/>
                </a:lnTo>
                <a:lnTo>
                  <a:pt x="5149850" y="0"/>
                </a:lnTo>
                <a:lnTo>
                  <a:pt x="5149850" y="184285"/>
                </a:ln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buFontTx/>
              <a:buChar char="•"/>
              <a:tabLst/>
            </a:pPr>
            <a:endParaRPr kumimoji="0" lang="en-US" sz="3600" b="1" i="0" u="none" strike="noStrike" cap="none" normalizeH="0" baseline="-2500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" name="Content Placeholder 1">
            <a:extLst>
              <a:ext uri="{FF2B5EF4-FFF2-40B4-BE49-F238E27FC236}">
                <a16:creationId xmlns:a16="http://schemas.microsoft.com/office/drawing/2014/main" id="{C233014F-9227-4251-9797-1D931BC235A1}"/>
              </a:ext>
            </a:extLst>
          </p:cNvPr>
          <p:cNvSpPr txBox="1">
            <a:spLocks/>
          </p:cNvSpPr>
          <p:nvPr/>
        </p:nvSpPr>
        <p:spPr bwMode="auto">
          <a:xfrm>
            <a:off x="7525626" y="1958249"/>
            <a:ext cx="61715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45720" rIns="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ts val="900"/>
              </a:spcBef>
              <a:spcAft>
                <a:spcPct val="0"/>
              </a:spcAft>
              <a:buClr>
                <a:srgbClr val="990000"/>
              </a:buClr>
              <a:buFont typeface="Symbol" pitchFamily="18" charset="2"/>
              <a:buChar char="¨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ts val="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300"/>
              </a:spcBef>
              <a:buNone/>
            </a:pPr>
            <a:r>
              <a:rPr lang="en-US" altLang="en-US" sz="1200" kern="0"/>
              <a:t>p=0.006*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AC43158-ACEA-4046-A4F0-CE865D7E57B1}"/>
              </a:ext>
            </a:extLst>
          </p:cNvPr>
          <p:cNvSpPr txBox="1"/>
          <p:nvPr/>
        </p:nvSpPr>
        <p:spPr>
          <a:xfrm>
            <a:off x="7091366" y="4960953"/>
            <a:ext cx="242374" cy="21544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1200" baseline="30000"/>
              <a:t>‡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91B87B5-FC16-4968-8F02-613BA95EBB87}"/>
              </a:ext>
            </a:extLst>
          </p:cNvPr>
          <p:cNvSpPr txBox="1"/>
          <p:nvPr/>
        </p:nvSpPr>
        <p:spPr>
          <a:xfrm>
            <a:off x="8802255" y="4960953"/>
            <a:ext cx="242374" cy="21544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1200" baseline="30000"/>
              <a:t>‡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817157C-FE4F-496B-AAD9-A864009582AA}"/>
              </a:ext>
            </a:extLst>
          </p:cNvPr>
          <p:cNvSpPr txBox="1"/>
          <p:nvPr/>
        </p:nvSpPr>
        <p:spPr>
          <a:xfrm>
            <a:off x="3718246" y="4960953"/>
            <a:ext cx="242374" cy="21544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1200" baseline="30000"/>
              <a:t>†</a:t>
            </a:r>
          </a:p>
        </p:txBody>
      </p:sp>
    </p:spTree>
    <p:extLst>
      <p:ext uri="{BB962C8B-B14F-4D97-AF65-F5344CB8AC3E}">
        <p14:creationId xmlns:p14="http://schemas.microsoft.com/office/powerpoint/2010/main" val="24744405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04FD50-D2CC-43A8-8B25-62C6C5A86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Efficacy Outcomes and Resistance Analysis Population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A88D8F-92B9-40F9-9379-8DE6329B0E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2800" y="5319782"/>
            <a:ext cx="10565728" cy="1020693"/>
          </a:xfrm>
        </p:spPr>
        <p:txBody>
          <a:bodyPr/>
          <a:lstStyle/>
          <a:p>
            <a:r>
              <a:rPr lang="en-US" sz="2000" kern="0"/>
              <a:t>High efficacy was observed in both the randomized and OLE phases</a:t>
            </a:r>
          </a:p>
          <a:p>
            <a:r>
              <a:rPr lang="en-US" sz="2000"/>
              <a:t>There was no treatment-emergent resistance to B/F/TAF</a:t>
            </a:r>
            <a:endParaRPr lang="en-GB" sz="2000" kern="0"/>
          </a:p>
          <a:p>
            <a:pPr marL="0" indent="0">
              <a:buNone/>
            </a:pPr>
            <a:endParaRPr lang="en-US" sz="20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2D548C-26A0-4A13-84C8-5AAB58529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graphicFrame>
        <p:nvGraphicFramePr>
          <p:cNvPr id="8" name="Group 67">
            <a:extLst>
              <a:ext uri="{FF2B5EF4-FFF2-40B4-BE49-F238E27FC236}">
                <a16:creationId xmlns:a16="http://schemas.microsoft.com/office/drawing/2014/main" id="{46CBE71E-8782-4B83-9FF2-9A438610DD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2323032"/>
              </p:ext>
            </p:extLst>
          </p:nvPr>
        </p:nvGraphicFramePr>
        <p:xfrm>
          <a:off x="1137204" y="1799139"/>
          <a:ext cx="9917593" cy="3129626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20265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8785">
                  <a:extLst>
                    <a:ext uri="{9D8B030D-6E8A-4147-A177-3AD203B41FA5}">
                      <a16:colId xmlns:a16="http://schemas.microsoft.com/office/drawing/2014/main" val="4289956214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815920738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1878928598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36573" marB="3657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36573" marB="3657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solidFill>
                            <a:schemeClr val="bg1"/>
                          </a:solidFill>
                        </a:rPr>
                        <a:t>B/F/TAF</a:t>
                      </a:r>
                    </a:p>
                  </a:txBody>
                  <a:tcPr marT="36573" marB="36573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0A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>
                        <a:solidFill>
                          <a:schemeClr val="bg1"/>
                        </a:solidFill>
                      </a:endParaRPr>
                    </a:p>
                  </a:txBody>
                  <a:tcPr marT="36573" marB="3657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solidFill>
                            <a:schemeClr val="bg1"/>
                          </a:solidFill>
                        </a:rPr>
                        <a:t>SBR</a:t>
                      </a:r>
                    </a:p>
                  </a:txBody>
                  <a:tcPr marT="36573" marB="36573" anchor="b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lang="en-US" sz="1400" b="1">
                          <a:solidFill>
                            <a:schemeClr val="bg1"/>
                          </a:solidFill>
                        </a:rPr>
                        <a:t>SBR→B/F/TAF</a:t>
                      </a:r>
                    </a:p>
                  </a:txBody>
                  <a:tcPr marT="0" marB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784">
                <a:tc gridSpan="2">
                  <a:txBody>
                    <a:bodyPr/>
                    <a:lstStyle/>
                    <a:p>
                      <a:pPr algn="l"/>
                      <a:r>
                        <a:rPr lang="en-US" sz="1400" b="1">
                          <a:solidFill>
                            <a:schemeClr val="tx1"/>
                          </a:solidFill>
                        </a:rPr>
                        <a:t>Study Phase</a:t>
                      </a:r>
                    </a:p>
                  </a:txBody>
                  <a:tcPr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400" b="0">
                        <a:solidFill>
                          <a:schemeClr val="tx1"/>
                        </a:solidFill>
                      </a:endParaRPr>
                    </a:p>
                  </a:txBody>
                  <a:tcPr marT="36573" marB="3657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Randomized</a:t>
                      </a:r>
                    </a:p>
                  </a:txBody>
                  <a:tcPr marL="0" marR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>
                          <a:solidFill>
                            <a:schemeClr val="tx1"/>
                          </a:solidFill>
                        </a:rPr>
                        <a:t>Randomized and OLE</a:t>
                      </a:r>
                    </a:p>
                  </a:txBody>
                  <a:tcPr marL="0" marR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Randomized</a:t>
                      </a:r>
                    </a:p>
                  </a:txBody>
                  <a:tcPr marL="0" marR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OLE</a:t>
                      </a:r>
                    </a:p>
                  </a:txBody>
                  <a:tcPr marL="0" marR="0" anchor="b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4784">
                <a:tc gridSpan="2"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rgbClr val="0D0D0D"/>
                          </a:solidFill>
                        </a:rPr>
                        <a:t>Study visit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Week 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End of study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Week 48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End of study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784">
                <a:tc gridSpan="2"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rgbClr val="0D0D0D"/>
                          </a:solidFill>
                        </a:rPr>
                        <a:t>Median study drug duration, weeks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120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4424401"/>
                  </a:ext>
                </a:extLst>
              </a:tr>
              <a:tr h="324784">
                <a:tc gridSpan="2"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rgbClr val="0D0D0D"/>
                          </a:solidFill>
                        </a:rPr>
                        <a:t>Participants, 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rgbClr val="0D0D0D"/>
                          </a:solidFill>
                        </a:rPr>
                        <a:t>289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rgbClr val="0D0D0D"/>
                          </a:solidFill>
                        </a:rPr>
                        <a:t>272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rgbClr val="0D0D0D"/>
                          </a:solidFill>
                        </a:rPr>
                        <a:t>285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>
                          <a:solidFill>
                            <a:srgbClr val="0D0D0D"/>
                          </a:solidFill>
                        </a:rPr>
                        <a:t>243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4784">
                <a:tc rowSpan="2"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rgbClr val="0D0D0D"/>
                          </a:solidFill>
                        </a:rPr>
                        <a:t>HIV-1 RNA at last visit, n/n (%)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rgbClr val="0D0D0D"/>
                          </a:solidFill>
                        </a:rPr>
                        <a:t>&lt;50 c/mL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>
                          <a:solidFill>
                            <a:schemeClr val="tx1"/>
                          </a:solidFill>
                        </a:rPr>
                        <a:t>284/289 (98)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27/281 (98)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>
                          <a:solidFill>
                            <a:schemeClr val="tx1"/>
                          </a:solidFill>
                        </a:rPr>
                        <a:t>279/285 (98)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>
                          <a:solidFill>
                            <a:schemeClr val="tx1"/>
                          </a:solidFill>
                        </a:rPr>
                        <a:t>259/264 (98)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764661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l"/>
                      <a:endParaRPr lang="en-US" sz="1400">
                        <a:solidFill>
                          <a:srgbClr val="0D0D0D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≥50 c/mL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>
                          <a:solidFill>
                            <a:schemeClr val="tx1"/>
                          </a:solidFill>
                        </a:rPr>
                        <a:t>5/289 (2)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>
                          <a:solidFill>
                            <a:schemeClr val="tx1"/>
                          </a:solidFill>
                        </a:rPr>
                        <a:t>5/281 (2)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>
                          <a:solidFill>
                            <a:schemeClr val="tx1"/>
                          </a:solidFill>
                        </a:rPr>
                        <a:t>6/285 (2)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>
                          <a:solidFill>
                            <a:schemeClr val="tx1"/>
                          </a:solidFill>
                        </a:rPr>
                        <a:t>5/264 (2)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6030616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rgbClr val="0D0D0D"/>
                          </a:solidFill>
                        </a:rPr>
                        <a:t>Analyzed for resistance (PR/RT/IN), 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1784146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>
                          <a:solidFill>
                            <a:srgbClr val="0D0D0D"/>
                          </a:solidFill>
                        </a:rPr>
                        <a:t>Resuppressed to &lt;50 c/mL, 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7887751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rgbClr val="0D0D0D"/>
                          </a:solidFill>
                        </a:rPr>
                        <a:t>Any emergent resistance, 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>
                          <a:solidFill>
                            <a:schemeClr val="tx1"/>
                          </a:solidFill>
                        </a:rPr>
                        <a:t>1 (L74I in RT)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90921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04198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" name="Table 5">
            <a:extLst>
              <a:ext uri="{FF2B5EF4-FFF2-40B4-BE49-F238E27FC236}">
                <a16:creationId xmlns:a16="http://schemas.microsoft.com/office/drawing/2014/main" id="{509E41D5-A8B2-4B5B-A9A4-7548FCFB52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1042368"/>
              </p:ext>
            </p:extLst>
          </p:nvPr>
        </p:nvGraphicFramePr>
        <p:xfrm>
          <a:off x="1174701" y="1673870"/>
          <a:ext cx="10217199" cy="38851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1905">
                  <a:extLst>
                    <a:ext uri="{9D8B030D-6E8A-4147-A177-3AD203B41FA5}">
                      <a16:colId xmlns:a16="http://schemas.microsoft.com/office/drawing/2014/main" val="3505259943"/>
                    </a:ext>
                  </a:extLst>
                </a:gridCol>
                <a:gridCol w="721083">
                  <a:extLst>
                    <a:ext uri="{9D8B030D-6E8A-4147-A177-3AD203B41FA5}">
                      <a16:colId xmlns:a16="http://schemas.microsoft.com/office/drawing/2014/main" val="3121119226"/>
                    </a:ext>
                  </a:extLst>
                </a:gridCol>
                <a:gridCol w="701040">
                  <a:extLst>
                    <a:ext uri="{9D8B030D-6E8A-4147-A177-3AD203B41FA5}">
                      <a16:colId xmlns:a16="http://schemas.microsoft.com/office/drawing/2014/main" val="2867378566"/>
                    </a:ext>
                  </a:extLst>
                </a:gridCol>
                <a:gridCol w="5572388">
                  <a:extLst>
                    <a:ext uri="{9D8B030D-6E8A-4147-A177-3AD203B41FA5}">
                      <a16:colId xmlns:a16="http://schemas.microsoft.com/office/drawing/2014/main" val="1871438459"/>
                    </a:ext>
                  </a:extLst>
                </a:gridCol>
                <a:gridCol w="1190783">
                  <a:extLst>
                    <a:ext uri="{9D8B030D-6E8A-4147-A177-3AD203B41FA5}">
                      <a16:colId xmlns:a16="http://schemas.microsoft.com/office/drawing/2014/main" val="2203106960"/>
                    </a:ext>
                  </a:extLst>
                </a:gridCol>
              </a:tblGrid>
              <a:tr h="298856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All B/F/</a:t>
                      </a:r>
                      <a:r>
                        <a:rPr lang="en-US" sz="12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TAF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en-US" sz="12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101</a:t>
                      </a:r>
                    </a:p>
                  </a:txBody>
                  <a:tcPr marL="0" marR="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381823"/>
                  </a:ext>
                </a:extLst>
              </a:tr>
              <a:tr h="298856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No blips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92</a:t>
                      </a:r>
                      <a:endParaRPr lang="en-US" sz="120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98</a:t>
                      </a:r>
                    </a:p>
                  </a:txBody>
                  <a:tcPr marL="0" marR="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120856"/>
                  </a:ext>
                </a:extLst>
              </a:tr>
              <a:tr h="298856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≥1 blip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109</a:t>
                      </a:r>
                    </a:p>
                  </a:txBody>
                  <a:tcPr marL="0" marR="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6947216"/>
                  </a:ext>
                </a:extLst>
              </a:tr>
              <a:tr h="298856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No primary R (PR, RT, IN)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u="none" strike="noStrike">
                          <a:solidFill>
                            <a:schemeClr val="tx1"/>
                          </a:solidFill>
                          <a:effectLst/>
                        </a:rPr>
                        <a:t>56</a:t>
                      </a:r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96</a:t>
                      </a:r>
                    </a:p>
                  </a:txBody>
                  <a:tcPr marL="0" marR="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6171394"/>
                  </a:ext>
                </a:extLst>
              </a:tr>
              <a:tr h="298856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Any primary R (PR, RT, IN)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u="none" strike="noStrike">
                          <a:solidFill>
                            <a:schemeClr val="tx1"/>
                          </a:solidFill>
                          <a:effectLst/>
                        </a:rPr>
                        <a:t>44</a:t>
                      </a:r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108</a:t>
                      </a:r>
                    </a:p>
                  </a:txBody>
                  <a:tcPr marL="0" marR="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609366"/>
                  </a:ext>
                </a:extLst>
              </a:tr>
              <a:tr h="298856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NRTI-R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u="none" strike="noStrike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108</a:t>
                      </a:r>
                    </a:p>
                  </a:txBody>
                  <a:tcPr marL="0" marR="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896595"/>
                  </a:ext>
                </a:extLst>
              </a:tr>
              <a:tr h="298856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M184V/I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u="none" strike="noStrike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95</a:t>
                      </a:r>
                    </a:p>
                  </a:txBody>
                  <a:tcPr marL="0" marR="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193885"/>
                  </a:ext>
                </a:extLst>
              </a:tr>
              <a:tr h="298856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Any TAM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u="none" strike="noStrike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0" marR="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1519435"/>
                  </a:ext>
                </a:extLst>
              </a:tr>
              <a:tr h="298856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1–2 </a:t>
                      </a:r>
                      <a:r>
                        <a:rPr lang="en-US" sz="1200" b="1" u="none" strike="noStrike" err="1">
                          <a:solidFill>
                            <a:schemeClr val="tx1"/>
                          </a:solidFill>
                          <a:effectLst/>
                        </a:rPr>
                        <a:t>TAMs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u="none" strike="noStrike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107</a:t>
                      </a:r>
                    </a:p>
                  </a:txBody>
                  <a:tcPr marL="0" marR="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1219710"/>
                  </a:ext>
                </a:extLst>
              </a:tr>
              <a:tr h="298856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≥3 TAMs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u="none" strike="noStrike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96</a:t>
                      </a:r>
                    </a:p>
                  </a:txBody>
                  <a:tcPr marL="0" marR="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7492327"/>
                  </a:ext>
                </a:extLst>
              </a:tr>
              <a:tr h="298856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err="1">
                          <a:solidFill>
                            <a:schemeClr val="tx1"/>
                          </a:solidFill>
                          <a:effectLst/>
                        </a:rPr>
                        <a:t>NNRTI</a:t>
                      </a:r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-R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u="none" strike="noStrike">
                          <a:solidFill>
                            <a:schemeClr val="tx1"/>
                          </a:solidFill>
                          <a:effectLst/>
                        </a:rPr>
                        <a:t>26</a:t>
                      </a:r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108</a:t>
                      </a:r>
                    </a:p>
                  </a:txBody>
                  <a:tcPr marL="0" marR="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37774"/>
                  </a:ext>
                </a:extLst>
              </a:tr>
              <a:tr h="298856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>
                          <a:solidFill>
                            <a:schemeClr val="tx1"/>
                          </a:solidFill>
                          <a:effectLst/>
                        </a:rPr>
                        <a:t>PI-R</a:t>
                      </a:r>
                      <a:endParaRPr lang="en-US" sz="120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u="none" strike="noStrike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/>
                        <a:t>103</a:t>
                      </a:r>
                    </a:p>
                  </a:txBody>
                  <a:tcPr marL="0" marR="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934242"/>
                  </a:ext>
                </a:extLst>
              </a:tr>
              <a:tr h="298856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INSTI</a:t>
                      </a:r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-R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u="none" strike="noStrike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103</a:t>
                      </a:r>
                    </a:p>
                  </a:txBody>
                  <a:tcPr marL="0" marR="0" marT="0" marB="0"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7968078"/>
                  </a:ext>
                </a:extLst>
              </a:tr>
            </a:tbl>
          </a:graphicData>
        </a:graphic>
      </p:graphicFrame>
      <p:sp>
        <p:nvSpPr>
          <p:cNvPr id="5" name="Title 4">
            <a:extLst>
              <a:ext uri="{FF2B5EF4-FFF2-40B4-BE49-F238E27FC236}">
                <a16:creationId xmlns:a16="http://schemas.microsoft.com/office/drawing/2014/main" id="{CEE10950-28A7-4D4B-835B-B5B52DEEAD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800" y="167640"/>
            <a:ext cx="10565728" cy="787400"/>
          </a:xfrm>
        </p:spPr>
        <p:txBody>
          <a:bodyPr/>
          <a:lstStyle/>
          <a:p>
            <a:r>
              <a:rPr lang="en-US" dirty="0"/>
              <a:t>Virologic Outcomes by Archived Resistance or Blips in All B/F/</a:t>
            </a:r>
            <a:r>
              <a:rPr lang="en-US" dirty="0" err="1"/>
              <a:t>TAF</a:t>
            </a:r>
            <a:r>
              <a:rPr lang="en-US" dirty="0"/>
              <a:t> Group</a:t>
            </a:r>
            <a:endParaRPr lang="en-GB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D7BB22E-50A5-4C43-B7A3-3F7564AF0F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2800" y="5826639"/>
            <a:ext cx="10490142" cy="390207"/>
          </a:xfrm>
        </p:spPr>
        <p:txBody>
          <a:bodyPr/>
          <a:lstStyle/>
          <a:p>
            <a:r>
              <a:rPr lang="en-US" sz="1600" dirty="0"/>
              <a:t>High efficacy was maintained in participants with archived resistance or viral blips</a:t>
            </a:r>
          </a:p>
        </p:txBody>
      </p:sp>
      <p:sp>
        <p:nvSpPr>
          <p:cNvPr id="57" name="Slide Number Placeholder 1">
            <a:extLst>
              <a:ext uri="{FF2B5EF4-FFF2-40B4-BE49-F238E27FC236}">
                <a16:creationId xmlns:a16="http://schemas.microsoft.com/office/drawing/2014/main" id="{9E85AD09-E698-4229-83BD-C2D23F8F5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8528" y="6340475"/>
            <a:ext cx="591800" cy="365125"/>
          </a:xfrm>
        </p:spPr>
        <p:txBody>
          <a:bodyPr/>
          <a:lstStyle/>
          <a:p>
            <a:fld id="{2BE16F37-D63B-443C-96C0-C234F1098F79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55" name="Chart 54">
            <a:extLst>
              <a:ext uri="{FF2B5EF4-FFF2-40B4-BE49-F238E27FC236}">
                <a16:creationId xmlns:a16="http://schemas.microsoft.com/office/drawing/2014/main" id="{C7304B0D-4FDF-48A7-B2E4-296DD40478C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05242549"/>
              </p:ext>
            </p:extLst>
          </p:nvPr>
        </p:nvGraphicFramePr>
        <p:xfrm>
          <a:off x="3563709" y="1615750"/>
          <a:ext cx="6716139" cy="41943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8" name="TextBox 5">
            <a:extLst>
              <a:ext uri="{FF2B5EF4-FFF2-40B4-BE49-F238E27FC236}">
                <a16:creationId xmlns:a16="http://schemas.microsoft.com/office/drawing/2014/main" id="{691F9955-2D1A-48B2-8774-1F6A628D5E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7135" y="1479389"/>
            <a:ext cx="5682419" cy="186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 anchor="ctr">
            <a:spAutoFit/>
          </a:bodyPr>
          <a:lstStyle>
            <a:lvl1pPr eaLnBrk="0" hangingPunct="0">
              <a:spcBef>
                <a:spcPct val="20000"/>
              </a:spcBef>
              <a:buClr>
                <a:srgbClr val="990000"/>
              </a:buClr>
              <a:buFont typeface="Symbol" pitchFamily="18" charset="2"/>
              <a:buChar char="¨"/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200" b="1"/>
              <a:t>Participants With HIV-1 RNA &lt;50 c/mL at Last Visit, %</a:t>
            </a:r>
          </a:p>
        </p:txBody>
      </p:sp>
      <p:sp>
        <p:nvSpPr>
          <p:cNvPr id="67" name="TextBox 5">
            <a:extLst>
              <a:ext uri="{FF2B5EF4-FFF2-40B4-BE49-F238E27FC236}">
                <a16:creationId xmlns:a16="http://schemas.microsoft.com/office/drawing/2014/main" id="{20E642BB-D9E3-436F-9979-88D7551C0D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6427" y="1479389"/>
            <a:ext cx="602166" cy="186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 anchor="ctr">
            <a:spAutoFit/>
          </a:bodyPr>
          <a:lstStyle>
            <a:lvl1pPr eaLnBrk="0" hangingPunct="0">
              <a:spcBef>
                <a:spcPct val="20000"/>
              </a:spcBef>
              <a:buClr>
                <a:srgbClr val="990000"/>
              </a:buClr>
              <a:buFont typeface="Symbol" pitchFamily="18" charset="2"/>
              <a:buChar char="¨"/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200" b="1"/>
              <a:t>%</a:t>
            </a:r>
          </a:p>
        </p:txBody>
      </p:sp>
      <p:sp>
        <p:nvSpPr>
          <p:cNvPr id="106" name="TextBox 5">
            <a:extLst>
              <a:ext uri="{FF2B5EF4-FFF2-40B4-BE49-F238E27FC236}">
                <a16:creationId xmlns:a16="http://schemas.microsoft.com/office/drawing/2014/main" id="{51787942-E27C-4AAC-8791-B29D3CC82C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08926" y="1296711"/>
            <a:ext cx="119969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spcBef>
                <a:spcPct val="20000"/>
              </a:spcBef>
              <a:buClr>
                <a:srgbClr val="990000"/>
              </a:buClr>
              <a:buFont typeface="Symbol" pitchFamily="18" charset="2"/>
              <a:buChar char="¨"/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200" b="1" dirty="0"/>
              <a:t>Median B/F/</a:t>
            </a:r>
            <a:r>
              <a:rPr lang="en-US" altLang="en-US" sz="1200" b="1" dirty="0" err="1"/>
              <a:t>TAF</a:t>
            </a:r>
            <a:r>
              <a:rPr lang="en-US" altLang="en-US" sz="1200" b="1" dirty="0"/>
              <a:t> Duration, weeks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0FFE06D2-118D-4AD4-BF88-B47D18CE5428}"/>
              </a:ext>
            </a:extLst>
          </p:cNvPr>
          <p:cNvSpPr txBox="1"/>
          <p:nvPr/>
        </p:nvSpPr>
        <p:spPr>
          <a:xfrm rot="16200000">
            <a:off x="466735" y="1889542"/>
            <a:ext cx="1005212" cy="46166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1200" b="1" u="none" strike="noStrike">
                <a:solidFill>
                  <a:schemeClr val="tx1"/>
                </a:solidFill>
                <a:effectLst/>
              </a:rPr>
              <a:t>All B/F/</a:t>
            </a:r>
            <a:r>
              <a:rPr lang="en-US" sz="1200" b="1" u="none" strike="noStrike" err="1">
                <a:solidFill>
                  <a:schemeClr val="tx1"/>
                </a:solidFill>
                <a:effectLst/>
              </a:rPr>
              <a:t>TAF</a:t>
            </a:r>
            <a:endParaRPr lang="en-US" sz="1200" b="1" u="none" strike="noStrike">
              <a:solidFill>
                <a:schemeClr val="tx1"/>
              </a:solidFill>
              <a:effectLst/>
            </a:endParaRPr>
          </a:p>
          <a:p>
            <a:pPr algn="ctr"/>
            <a:r>
              <a:rPr lang="en-US" sz="1200" b="1" i="0">
                <a:latin typeface="Arial" panose="020B0604020202020204" pitchFamily="34" charset="0"/>
              </a:rPr>
              <a:t>n=532</a:t>
            </a:r>
            <a:endParaRPr lang="en-US" sz="1200" b="1" i="0" u="none" strike="noStrike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88B92F66-7BED-4F0B-9098-4E196AD9CC95}"/>
              </a:ext>
            </a:extLst>
          </p:cNvPr>
          <p:cNvSpPr txBox="1"/>
          <p:nvPr/>
        </p:nvSpPr>
        <p:spPr>
          <a:xfrm rot="16200000">
            <a:off x="-524769" y="3836019"/>
            <a:ext cx="2984290" cy="46166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ctr"/>
            <a:r>
              <a:rPr lang="en-US" sz="1200" b="1" u="none" strike="noStrike">
                <a:solidFill>
                  <a:schemeClr val="tx1"/>
                </a:solidFill>
                <a:effectLst/>
              </a:rPr>
              <a:t>BL Resistance Dat</a:t>
            </a:r>
            <a:r>
              <a:rPr lang="en-US" sz="1200" b="1"/>
              <a:t>a</a:t>
            </a:r>
            <a:endParaRPr lang="en-US" sz="1200" b="1" u="none" strike="noStrike">
              <a:solidFill>
                <a:schemeClr val="tx1"/>
              </a:solidFill>
              <a:effectLst/>
            </a:endParaRPr>
          </a:p>
          <a:p>
            <a:pPr algn="ctr"/>
            <a:r>
              <a:rPr lang="en-US" sz="1200" b="1" i="0">
                <a:latin typeface="Arial" panose="020B0604020202020204" pitchFamily="34" charset="0"/>
              </a:rPr>
              <a:t>n=</a:t>
            </a:r>
            <a:r>
              <a:rPr lang="en-US" sz="1200" b="1">
                <a:latin typeface="Arial" panose="020B0604020202020204" pitchFamily="34" charset="0"/>
              </a:rPr>
              <a:t>498</a:t>
            </a:r>
            <a:endParaRPr lang="en-US" sz="1200" b="1" i="0" u="none" strike="noStrike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Text Placeholder 2">
            <a:extLst>
              <a:ext uri="{FF2B5EF4-FFF2-40B4-BE49-F238E27FC236}">
                <a16:creationId xmlns:a16="http://schemas.microsoft.com/office/drawing/2014/main" id="{4E302B98-FB00-45C8-BB64-D938EBDFB81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12800" y="6233368"/>
            <a:ext cx="10595821" cy="472232"/>
          </a:xfrm>
        </p:spPr>
        <p:txBody>
          <a:bodyPr/>
          <a:lstStyle/>
          <a:p>
            <a:r>
              <a:rPr lang="en-US" sz="900" dirty="0"/>
              <a:t>*Of 3 participants with M184V/I and HIV-1 RNA ≥50 c/mL at their last visit, 2 had HIV-1 RNA &lt;100 c/mL (1 resuppressed on commercial B/F/</a:t>
            </a:r>
            <a:r>
              <a:rPr lang="en-US" sz="900" dirty="0" err="1"/>
              <a:t>TAF</a:t>
            </a:r>
            <a:r>
              <a:rPr lang="en-US" sz="900" dirty="0"/>
              <a:t> and 1 on ATV/ritonavir + F/tenofovir disoproxil fumarate), and 1 experienced confirmed virologic failure with HIV-1 RNA of 2860 c/mL, documented poor adherence, undetectable BIC plasma concentrations, and no treatment-emergent resistance, and discontinued at the following visit with HIV-1 RNA of 1510 c/</a:t>
            </a:r>
            <a:r>
              <a:rPr lang="en-US" sz="900" dirty="0" err="1"/>
              <a:t>mL.</a:t>
            </a:r>
            <a:r>
              <a:rPr lang="en-US" sz="900" dirty="0"/>
              <a:t> </a:t>
            </a:r>
          </a:p>
        </p:txBody>
      </p:sp>
      <p:sp>
        <p:nvSpPr>
          <p:cNvPr id="43" name="TextBox 5">
            <a:extLst>
              <a:ext uri="{FF2B5EF4-FFF2-40B4-BE49-F238E27FC236}">
                <a16:creationId xmlns:a16="http://schemas.microsoft.com/office/drawing/2014/main" id="{6B318847-7F21-4D4E-A4DD-48E095AC5B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9930" y="1479389"/>
            <a:ext cx="602166" cy="1866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lr>
                <a:srgbClr val="990000"/>
              </a:buClr>
              <a:buFont typeface="Symbol" pitchFamily="18" charset="2"/>
              <a:buChar char="¨"/>
              <a:defRPr sz="24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200" b="1"/>
              <a:t>n/n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7D213FE-BCA4-4C13-90A5-B54633709FC5}"/>
              </a:ext>
            </a:extLst>
          </p:cNvPr>
          <p:cNvGrpSpPr/>
          <p:nvPr/>
        </p:nvGrpSpPr>
        <p:grpSpPr>
          <a:xfrm>
            <a:off x="2611381" y="1153437"/>
            <a:ext cx="7820867" cy="322037"/>
            <a:chOff x="2517850" y="5696246"/>
            <a:chExt cx="7820867" cy="322037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26A2E03E-6EBB-41FD-9983-3BC6F182EBBA}"/>
                </a:ext>
              </a:extLst>
            </p:cNvPr>
            <p:cNvSpPr/>
            <p:nvPr/>
          </p:nvSpPr>
          <p:spPr bwMode="auto">
            <a:xfrm>
              <a:off x="2697150" y="5780846"/>
              <a:ext cx="148132" cy="152836"/>
            </a:xfrm>
            <a:prstGeom prst="rect">
              <a:avLst/>
            </a:prstGeom>
            <a:pattFill prst="wdDnDiag">
              <a:fgClr>
                <a:srgbClr val="00C0A0"/>
              </a:fgClr>
              <a:bgClr>
                <a:srgbClr val="9BE1D5"/>
              </a:bgClr>
            </a:patt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25000"/>
                </a:spcAft>
                <a:buClrTx/>
                <a:buSzTx/>
                <a:buFontTx/>
                <a:buChar char="•"/>
                <a:tabLst/>
              </a:pPr>
              <a:endParaRPr kumimoji="0" lang="en-US" sz="3600" b="1" i="0" u="none" strike="noStrike" cap="none" normalizeH="0" baseline="-2500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AA3AF777-551D-456F-BC98-3D0B44D51937}"/>
                </a:ext>
              </a:extLst>
            </p:cNvPr>
            <p:cNvSpPr txBox="1"/>
            <p:nvPr/>
          </p:nvSpPr>
          <p:spPr>
            <a:xfrm>
              <a:off x="2808651" y="5696246"/>
              <a:ext cx="7530066" cy="322037"/>
            </a:xfrm>
            <a:prstGeom prst="rect">
              <a:avLst/>
            </a:prstGeom>
            <a:noFill/>
          </p:spPr>
          <p:txBody>
            <a:bodyPr wrap="none" rtlCol="0" anchor="ctr">
              <a:noAutofit/>
            </a:bodyPr>
            <a:lstStyle/>
            <a:p>
              <a:r>
                <a:rPr lang="en-US" sz="1050"/>
                <a:t>% with HIV-1 RNA &lt;50 c/mL, including participants with </a:t>
              </a:r>
              <a:r>
                <a:rPr lang="en-US" sz="1050" err="1"/>
                <a:t>resuppression</a:t>
              </a:r>
              <a:r>
                <a:rPr lang="en-US" sz="1050"/>
                <a:t> on commercial B/F/</a:t>
              </a:r>
              <a:r>
                <a:rPr lang="en-US" sz="1050" err="1"/>
                <a:t>TAF</a:t>
              </a:r>
              <a:r>
                <a:rPr lang="en-US" sz="1050"/>
                <a:t> (no change in regimen) 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F859949C-ED10-4FFF-A2EF-C89C8B140CD3}"/>
                </a:ext>
              </a:extLst>
            </p:cNvPr>
            <p:cNvSpPr/>
            <p:nvPr/>
          </p:nvSpPr>
          <p:spPr bwMode="auto">
            <a:xfrm>
              <a:off x="2517850" y="5780846"/>
              <a:ext cx="148132" cy="152836"/>
            </a:xfrm>
            <a:prstGeom prst="rect">
              <a:avLst/>
            </a:prstGeom>
            <a:pattFill prst="wdDnDiag">
              <a:fgClr>
                <a:schemeClr val="accent2">
                  <a:lumMod val="75000"/>
                </a:schemeClr>
              </a:fgClr>
              <a:bgClr>
                <a:srgbClr val="B3C9E3"/>
              </a:bgClr>
            </a:patt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25000"/>
                </a:spcAft>
                <a:buClrTx/>
                <a:buSzTx/>
                <a:buFontTx/>
                <a:buChar char="•"/>
                <a:tabLst/>
              </a:pPr>
              <a:endParaRPr kumimoji="0" lang="en-US" sz="3600" b="1" i="0" u="none" strike="noStrike" cap="none" normalizeH="0" baseline="-2500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245FB62C-7A80-4C2C-87DF-1B406CDFBF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8044353"/>
              </p:ext>
            </p:extLst>
          </p:nvPr>
        </p:nvGraphicFramePr>
        <p:xfrm>
          <a:off x="3718707" y="1673870"/>
          <a:ext cx="904612" cy="38851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4612">
                  <a:extLst>
                    <a:ext uri="{9D8B030D-6E8A-4147-A177-3AD203B41FA5}">
                      <a16:colId xmlns:a16="http://schemas.microsoft.com/office/drawing/2014/main" val="3224355664"/>
                    </a:ext>
                  </a:extLst>
                </a:gridCol>
              </a:tblGrid>
              <a:tr h="298856"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solidFill>
                            <a:schemeClr val="bg1"/>
                          </a:solidFill>
                        </a:rPr>
                        <a:t>525/532</a:t>
                      </a:r>
                      <a:endParaRPr lang="en-GB" sz="1200" b="1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6049958"/>
                  </a:ext>
                </a:extLst>
              </a:tr>
              <a:tr h="298856"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solidFill>
                            <a:schemeClr val="bg1"/>
                          </a:solidFill>
                        </a:rPr>
                        <a:t>486/492</a:t>
                      </a:r>
                      <a:endParaRPr lang="en-GB" sz="1200" b="1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9992685"/>
                  </a:ext>
                </a:extLst>
              </a:tr>
              <a:tr h="298856"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solidFill>
                            <a:schemeClr val="bg1"/>
                          </a:solidFill>
                        </a:rPr>
                        <a:t>39/40</a:t>
                      </a:r>
                      <a:endParaRPr lang="en-GB" sz="1200" b="1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3166790"/>
                  </a:ext>
                </a:extLst>
              </a:tr>
              <a:tr h="298856"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solidFill>
                            <a:schemeClr val="bg1"/>
                          </a:solidFill>
                        </a:rPr>
                        <a:t>279/281</a:t>
                      </a:r>
                      <a:endParaRPr lang="en-GB" sz="1200" b="1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5227697"/>
                  </a:ext>
                </a:extLst>
              </a:tr>
              <a:tr h="298856"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solidFill>
                            <a:schemeClr val="bg1"/>
                          </a:solidFill>
                        </a:rPr>
                        <a:t>212/217</a:t>
                      </a:r>
                      <a:endParaRPr lang="en-GB" sz="1200" b="1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6025768"/>
                  </a:ext>
                </a:extLst>
              </a:tr>
              <a:tr h="298856"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solidFill>
                            <a:schemeClr val="bg1"/>
                          </a:solidFill>
                        </a:rPr>
                        <a:t>94/98</a:t>
                      </a:r>
                      <a:endParaRPr lang="en-GB" sz="1200" b="1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8408362"/>
                  </a:ext>
                </a:extLst>
              </a:tr>
              <a:tr h="298856"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solidFill>
                            <a:schemeClr val="bg1"/>
                          </a:solidFill>
                        </a:rPr>
                        <a:t>59/62*</a:t>
                      </a:r>
                      <a:endParaRPr lang="en-GB" sz="1200" b="1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4837832"/>
                  </a:ext>
                </a:extLst>
              </a:tr>
              <a:tr h="298856"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solidFill>
                            <a:schemeClr val="bg1"/>
                          </a:solidFill>
                        </a:rPr>
                        <a:t>52/54</a:t>
                      </a:r>
                      <a:endParaRPr lang="en-GB" sz="1200" b="1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4364736"/>
                  </a:ext>
                </a:extLst>
              </a:tr>
              <a:tr h="298856"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solidFill>
                            <a:schemeClr val="bg1"/>
                          </a:solidFill>
                        </a:rPr>
                        <a:t>31/33</a:t>
                      </a:r>
                      <a:endParaRPr lang="en-GB" sz="1200" b="1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6500119"/>
                  </a:ext>
                </a:extLst>
              </a:tr>
              <a:tr h="298856"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solidFill>
                            <a:schemeClr val="bg1"/>
                          </a:solidFill>
                        </a:rPr>
                        <a:t>21/21</a:t>
                      </a:r>
                      <a:endParaRPr lang="en-GB" sz="1200" b="1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2204280"/>
                  </a:ext>
                </a:extLst>
              </a:tr>
              <a:tr h="298856"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solidFill>
                            <a:schemeClr val="bg1"/>
                          </a:solidFill>
                        </a:rPr>
                        <a:t>127/129</a:t>
                      </a:r>
                      <a:endParaRPr lang="en-GB" sz="1200" b="1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0278967"/>
                  </a:ext>
                </a:extLst>
              </a:tr>
              <a:tr h="298856"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solidFill>
                            <a:schemeClr val="bg1"/>
                          </a:solidFill>
                        </a:rPr>
                        <a:t>52/52</a:t>
                      </a:r>
                      <a:endParaRPr lang="en-GB" sz="1200" b="1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4711026"/>
                  </a:ext>
                </a:extLst>
              </a:tr>
              <a:tr h="298856"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solidFill>
                            <a:schemeClr val="bg1"/>
                          </a:solidFill>
                        </a:rPr>
                        <a:t>14/14</a:t>
                      </a:r>
                      <a:endParaRPr lang="en-GB" sz="1200" b="1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82471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96429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Conclusions</a:t>
            </a:r>
            <a:endParaRPr lang="en-US" sz="240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12799" y="1442058"/>
            <a:ext cx="10579101" cy="4659086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2000" dirty="0"/>
              <a:t>High levels of virologic suppression were maintained after switching to B/F/</a:t>
            </a:r>
            <a:r>
              <a:rPr lang="en-US" sz="2000" dirty="0" err="1"/>
              <a:t>TAF</a:t>
            </a:r>
            <a:r>
              <a:rPr lang="en-US" sz="2000" dirty="0"/>
              <a:t>, with no treatment-emergent resistance</a:t>
            </a:r>
          </a:p>
          <a:p>
            <a:pPr lvl="1">
              <a:spcBef>
                <a:spcPts val="1200"/>
              </a:spcBef>
            </a:pPr>
            <a:r>
              <a:rPr lang="en-US" sz="1800" dirty="0"/>
              <a:t>99% of participants had HIV-1 RNA &lt;50 c/mL at their last study visit (B/F/</a:t>
            </a:r>
            <a:r>
              <a:rPr lang="en-US" sz="1800" dirty="0" err="1"/>
              <a:t>TAF</a:t>
            </a:r>
            <a:r>
              <a:rPr lang="en-US" sz="1800" dirty="0"/>
              <a:t> duration: median 101 and maximum 181 weeks)</a:t>
            </a:r>
          </a:p>
          <a:p>
            <a:pPr>
              <a:spcBef>
                <a:spcPts val="1200"/>
              </a:spcBef>
            </a:pPr>
            <a:r>
              <a:rPr lang="en-US" sz="2000" dirty="0"/>
              <a:t>44% of B/F/TAF-treated participants had ≥1 primary resistance-associated substitution at BL, including 12% with M184V/1 and 11% with ≥1 TAM</a:t>
            </a:r>
          </a:p>
          <a:p>
            <a:pPr lvl="1">
              <a:spcBef>
                <a:spcPts val="1200"/>
              </a:spcBef>
            </a:pPr>
            <a:r>
              <a:rPr lang="en-US" sz="1800" dirty="0"/>
              <a:t>98% with any primary resistance, 95% with M184V/I, and 96% with </a:t>
            </a:r>
            <a:r>
              <a:rPr lang="en-US" sz="1800" dirty="0" err="1"/>
              <a:t>TAMs</a:t>
            </a:r>
            <a:r>
              <a:rPr lang="en-US" sz="1800" dirty="0"/>
              <a:t> had HIV-1 RNA &lt;50 c/mL at last visit</a:t>
            </a:r>
          </a:p>
          <a:p>
            <a:pPr>
              <a:spcBef>
                <a:spcPts val="1200"/>
              </a:spcBef>
            </a:pPr>
            <a:r>
              <a:rPr lang="en-US" sz="2000" dirty="0"/>
              <a:t>Viral blips were infrequent among B/F/</a:t>
            </a:r>
            <a:r>
              <a:rPr lang="en-US" sz="2000" dirty="0" err="1"/>
              <a:t>TAF</a:t>
            </a:r>
            <a:r>
              <a:rPr lang="en-US" sz="2000" dirty="0"/>
              <a:t>-treated participants, occurring in ~1% per study visit, and did not affect virologic outcomes</a:t>
            </a:r>
          </a:p>
          <a:p>
            <a:pPr lvl="1">
              <a:spcBef>
                <a:spcPts val="1200"/>
              </a:spcBef>
            </a:pPr>
            <a:r>
              <a:rPr lang="en-US" sz="1800" dirty="0"/>
              <a:t>Viral blips ≥200 c/mL were associated with lower adherence (&lt;95% by pill count)</a:t>
            </a:r>
          </a:p>
          <a:p>
            <a:pPr>
              <a:spcBef>
                <a:spcPts val="1200"/>
              </a:spcBef>
            </a:pPr>
            <a:r>
              <a:rPr lang="en-US" sz="2000" dirty="0"/>
              <a:t>Long-term suppression and the absence of treatment-emergent resistance demonstrate the durable efficacy of B/F/</a:t>
            </a:r>
            <a:r>
              <a:rPr lang="en-US" sz="2000" dirty="0" err="1"/>
              <a:t>TAF</a:t>
            </a:r>
            <a:endParaRPr lang="en-US" sz="20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23F662E-ECAC-3A47-BC1D-578FAFA18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039400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References</a:t>
            </a:r>
            <a:endParaRPr lang="en-US" sz="240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12800" y="1504388"/>
            <a:ext cx="10565728" cy="4419600"/>
          </a:xfrm>
        </p:spPr>
        <p:txBody>
          <a:bodyPr/>
          <a:lstStyle/>
          <a:p>
            <a:pPr marL="0" indent="0">
              <a:buNone/>
            </a:pPr>
            <a:r>
              <a:rPr lang="en-US" sz="1800" b="1"/>
              <a:t>1.</a:t>
            </a:r>
            <a:r>
              <a:rPr lang="en-US" sz="1800"/>
              <a:t> EACS European AIDS Clinical Society. Guidelines Version 10.1, Oct 2020; </a:t>
            </a:r>
            <a:r>
              <a:rPr lang="en-US" sz="1800" b="1"/>
              <a:t>2. </a:t>
            </a:r>
            <a:r>
              <a:rPr lang="en-US" sz="1800"/>
              <a:t>Panel on Antiretroviral Guidelines for Adults and Adolescents. Guidelines for the Use of Antiretroviral Agents in Adults and Adolescents with HIV. Dept of Health and Human Services; 2021; </a:t>
            </a:r>
            <a:r>
              <a:rPr lang="en-US" sz="1800" b="1"/>
              <a:t>3. </a:t>
            </a:r>
            <a:r>
              <a:rPr lang="en-US" sz="1800"/>
              <a:t>Panel on Antiretroviral Therapy and Medical Management of Children Living with HIV. Guidelines for the Use of Antiretroviral Agents in Pediatric HIV Infection. Dept of Health and Human Services; 2020; </a:t>
            </a:r>
            <a:r>
              <a:rPr lang="en-US" sz="1800" b="1"/>
              <a:t>4.</a:t>
            </a:r>
            <a:r>
              <a:rPr lang="en-US" sz="1800"/>
              <a:t> Saag MS, et al. JAMA 2020;324:1651-69; </a:t>
            </a:r>
            <a:r>
              <a:rPr lang="en-US" sz="1800" b="1"/>
              <a:t>5. </a:t>
            </a:r>
            <a:r>
              <a:rPr lang="en-US" sz="1800"/>
              <a:t>Daar ES, et al. Lancet HIV 2018;5:e347-56; </a:t>
            </a:r>
            <a:r>
              <a:rPr lang="en-US" sz="1800" b="1"/>
              <a:t>6.</a:t>
            </a:r>
            <a:r>
              <a:rPr lang="en-US" sz="1800"/>
              <a:t> </a:t>
            </a:r>
            <a:r>
              <a:rPr lang="en-US" sz="1800" err="1"/>
              <a:t>Rockstroh</a:t>
            </a:r>
            <a:r>
              <a:rPr lang="en-US" sz="1800"/>
              <a:t> JK, et al. HIV Glasgow 2020, poster P036; </a:t>
            </a:r>
            <a:r>
              <a:rPr lang="en-US" sz="1800" b="1"/>
              <a:t>7. </a:t>
            </a:r>
            <a:r>
              <a:rPr lang="en-US" sz="1800"/>
              <a:t>Armenia D, et al. J Clin </a:t>
            </a:r>
            <a:r>
              <a:rPr lang="en-US" sz="1800" err="1"/>
              <a:t>Virol</a:t>
            </a:r>
            <a:r>
              <a:rPr lang="en-US" sz="1800"/>
              <a:t> 2018;104:61-4; </a:t>
            </a:r>
            <a:r>
              <a:rPr lang="en-US" sz="1800" b="1"/>
              <a:t>8. </a:t>
            </a:r>
            <a:r>
              <a:rPr lang="en-US" sz="1800" err="1"/>
              <a:t>Cutrell</a:t>
            </a:r>
            <a:r>
              <a:rPr lang="en-US" sz="1800"/>
              <a:t> AG, et al. AIDS 2021;35:1333-42; </a:t>
            </a:r>
            <a:r>
              <a:rPr lang="en-US" sz="1800" b="1"/>
              <a:t>9.</a:t>
            </a:r>
            <a:r>
              <a:rPr lang="en-US" sz="1800"/>
              <a:t> Younas M, et al. Front Immunol 2021;12:663843; </a:t>
            </a:r>
            <a:r>
              <a:rPr lang="en-US" sz="1800" b="1"/>
              <a:t>10.</a:t>
            </a:r>
            <a:r>
              <a:rPr lang="en-US" sz="1800"/>
              <a:t> </a:t>
            </a:r>
            <a:r>
              <a:rPr lang="en-US" sz="1800" err="1"/>
              <a:t>Zoufaly</a:t>
            </a:r>
            <a:r>
              <a:rPr lang="en-US" sz="1800"/>
              <a:t> A, et al. HIV Med 2014;15:4449-57; </a:t>
            </a:r>
            <a:r>
              <a:rPr lang="en-US" sz="1800" b="1"/>
              <a:t>11.</a:t>
            </a:r>
            <a:r>
              <a:rPr lang="en-US" sz="1800"/>
              <a:t> </a:t>
            </a:r>
            <a:r>
              <a:rPr lang="en-US" sz="1800" err="1"/>
              <a:t>Gagliardini</a:t>
            </a:r>
            <a:r>
              <a:rPr lang="en-US" sz="1800"/>
              <a:t> R, et al. Open Forum Infect Dis 2018;5:ofy113; </a:t>
            </a:r>
            <a:r>
              <a:rPr lang="en-US" sz="1800" b="1"/>
              <a:t>12.</a:t>
            </a:r>
            <a:r>
              <a:rPr lang="en-US" sz="1800"/>
              <a:t> </a:t>
            </a:r>
            <a:r>
              <a:rPr lang="en-US" sz="1800" err="1"/>
              <a:t>Grennan</a:t>
            </a:r>
            <a:r>
              <a:rPr lang="en-US" sz="1800"/>
              <a:t> JT, et al. J Infect Dis 2012;205:1230-8; </a:t>
            </a:r>
            <a:r>
              <a:rPr lang="en-US" sz="1800" b="1"/>
              <a:t>13.</a:t>
            </a:r>
            <a:r>
              <a:rPr lang="en-US" sz="1800"/>
              <a:t> Porter DP, et al. </a:t>
            </a:r>
            <a:r>
              <a:rPr lang="en-US" sz="1800" err="1"/>
              <a:t>Antivir</a:t>
            </a:r>
            <a:r>
              <a:rPr lang="en-US" sz="1800"/>
              <a:t> </a:t>
            </a:r>
            <a:r>
              <a:rPr lang="en-US" sz="1800" err="1"/>
              <a:t>Ther</a:t>
            </a:r>
            <a:r>
              <a:rPr lang="en-US" sz="1800"/>
              <a:t> 2017;22:495-502; </a:t>
            </a:r>
            <a:r>
              <a:rPr lang="en-US" sz="1800" b="1"/>
              <a:t>14. </a:t>
            </a:r>
            <a:r>
              <a:rPr lang="en-US" sz="1800" err="1"/>
              <a:t>Wensing</a:t>
            </a:r>
            <a:r>
              <a:rPr lang="en-US" sz="1800"/>
              <a:t> AM, et al. Top </a:t>
            </a:r>
            <a:r>
              <a:rPr lang="en-US" sz="1800" err="1"/>
              <a:t>Antivir</a:t>
            </a:r>
            <a:r>
              <a:rPr lang="en-US" sz="1800"/>
              <a:t> Med 2017;24:132-41.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23F662E-ECAC-3A47-BC1D-578FAFA18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547616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Introduction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12800" y="1341433"/>
            <a:ext cx="10579100" cy="4705139"/>
          </a:xfrm>
        </p:spPr>
        <p:txBody>
          <a:bodyPr/>
          <a:lstStyle/>
          <a:p>
            <a:r>
              <a:rPr lang="en-US" sz="1800" dirty="0"/>
              <a:t>The single-tablet regimen of </a:t>
            </a:r>
            <a:r>
              <a:rPr lang="en-US" sz="1800" dirty="0" err="1"/>
              <a:t>bictegravir</a:t>
            </a:r>
            <a:r>
              <a:rPr lang="en-US" sz="1800" dirty="0"/>
              <a:t> (BIC), emtricitabine (FTC), and tenofovir alafenamide (</a:t>
            </a:r>
            <a:r>
              <a:rPr lang="en-US" sz="1800" dirty="0" err="1"/>
              <a:t>TAF</a:t>
            </a:r>
            <a:r>
              <a:rPr lang="en-US" sz="1800" dirty="0"/>
              <a:t>; B/F/</a:t>
            </a:r>
            <a:r>
              <a:rPr lang="en-US" sz="1800" dirty="0" err="1"/>
              <a:t>TAF</a:t>
            </a:r>
            <a:r>
              <a:rPr lang="en-US" sz="1800" dirty="0"/>
              <a:t>) is a DHHS, EACS, and IAS-USA guidelines-recommended regimen for adults, adolescents, and children aged &gt;6 years,</a:t>
            </a:r>
            <a:r>
              <a:rPr lang="en-US" sz="1800" baseline="30000" dirty="0"/>
              <a:t>1-4</a:t>
            </a:r>
            <a:r>
              <a:rPr lang="en-US" sz="1800" dirty="0"/>
              <a:t> with demonstrated safety and efficacy, and a high barrier to resistance</a:t>
            </a:r>
          </a:p>
          <a:p>
            <a:r>
              <a:rPr lang="en-US" sz="1800" dirty="0"/>
              <a:t>Previously reported results from the Phase 3 Study 1878 (ClinicalTrials.gov NCT02603107) demonstrated that switching to B/F/</a:t>
            </a:r>
            <a:r>
              <a:rPr lang="en-US" sz="1800" dirty="0" err="1"/>
              <a:t>TAF</a:t>
            </a:r>
            <a:r>
              <a:rPr lang="en-US" sz="1800" dirty="0"/>
              <a:t> was noninferior to continuing a boosted protease inhibitor (PI)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1800" dirty="0"/>
              <a:t>based regimen in virologically suppressed adults at Week 48 and continued to have high efficacy through long-term follow-up</a:t>
            </a:r>
            <a:r>
              <a:rPr lang="en-US" sz="1800" baseline="30000" dirty="0"/>
              <a:t>5,6</a:t>
            </a:r>
            <a:endParaRPr lang="en-US" sz="1800" dirty="0"/>
          </a:p>
          <a:p>
            <a:pPr lvl="1">
              <a:spcBef>
                <a:spcPts val="900"/>
              </a:spcBef>
            </a:pPr>
            <a:r>
              <a:rPr lang="en-US" sz="1600" dirty="0"/>
              <a:t>No treatment-emergent viral resistance to B/F/</a:t>
            </a:r>
            <a:r>
              <a:rPr lang="en-US" sz="1600" dirty="0" err="1"/>
              <a:t>TAF</a:t>
            </a:r>
            <a:r>
              <a:rPr lang="en-US" sz="1600" dirty="0"/>
              <a:t> was observed</a:t>
            </a:r>
          </a:p>
          <a:p>
            <a:r>
              <a:rPr lang="en-US" sz="1800" dirty="0" err="1"/>
              <a:t>Proviral</a:t>
            </a:r>
            <a:r>
              <a:rPr lang="en-US" sz="1800" dirty="0"/>
              <a:t> DNA genotype can help guide regimen switching and decrease risk of virologic failure</a:t>
            </a:r>
            <a:r>
              <a:rPr lang="en-US" sz="1800" baseline="30000" dirty="0"/>
              <a:t>7,8</a:t>
            </a:r>
          </a:p>
          <a:p>
            <a:pPr eaLnBrk="1" hangingPunct="1">
              <a:lnSpc>
                <a:spcPct val="95000"/>
              </a:lnSpc>
              <a:spcAft>
                <a:spcPts val="0"/>
              </a:spcAft>
            </a:pPr>
            <a:r>
              <a:rPr lang="en-US" altLang="en-US" sz="1800" kern="0" dirty="0"/>
              <a:t>Viral blips </a:t>
            </a:r>
            <a:r>
              <a:rPr lang="en-US" altLang="en-US" sz="1800" dirty="0"/>
              <a:t>(single HIV-1 RNA value ≥50 copies [c]/mL preceded and followed by HIV-1 RNA &lt;50 c/mL) </a:t>
            </a:r>
            <a:r>
              <a:rPr lang="en-US" altLang="en-US" sz="1800" kern="0" dirty="0"/>
              <a:t>can occur for several reasons:</a:t>
            </a:r>
            <a:endParaRPr lang="en-US" altLang="en-US" sz="1800" kern="0" dirty="0">
              <a:cs typeface="Arial"/>
            </a:endParaRPr>
          </a:p>
          <a:p>
            <a:pPr lvl="1" eaLnBrk="1" hangingPunct="1">
              <a:lnSpc>
                <a:spcPct val="95000"/>
              </a:lnSpc>
              <a:spcBef>
                <a:spcPts val="900"/>
              </a:spcBef>
              <a:spcAft>
                <a:spcPts val="600"/>
              </a:spcAft>
            </a:pPr>
            <a:r>
              <a:rPr lang="en-US" altLang="en-US" sz="1600" kern="0" dirty="0"/>
              <a:t>In successfully treated </a:t>
            </a:r>
            <a:r>
              <a:rPr lang="en-US" altLang="en-US" sz="1600" dirty="0"/>
              <a:t>people with HIV, blips m</a:t>
            </a:r>
            <a:r>
              <a:rPr lang="en-US" altLang="en-US" sz="1600" kern="0" dirty="0"/>
              <a:t>ay reflect residual viral replication, random biological fluctuation, immune activation and inflammation, or assay variation</a:t>
            </a:r>
            <a:r>
              <a:rPr lang="en-US" altLang="en-US" sz="1600" baseline="30000" dirty="0"/>
              <a:t>2</a:t>
            </a:r>
            <a:r>
              <a:rPr lang="en-US" altLang="en-US" sz="1600" kern="0" baseline="30000" dirty="0"/>
              <a:t>,9,10</a:t>
            </a:r>
            <a:endParaRPr lang="en-US" altLang="en-US" sz="1600" kern="0" dirty="0"/>
          </a:p>
          <a:p>
            <a:pPr lvl="1" eaLnBrk="1" hangingPunct="1">
              <a:lnSpc>
                <a:spcPct val="95000"/>
              </a:lnSpc>
              <a:spcBef>
                <a:spcPts val="900"/>
              </a:spcBef>
              <a:spcAft>
                <a:spcPts val="600"/>
              </a:spcAft>
            </a:pPr>
            <a:r>
              <a:rPr lang="en-US" altLang="en-US" sz="1600" kern="0" dirty="0"/>
              <a:t>Viral blips may be a marker for future virologic failure to some antiretroviral regimens, but data on the impact on clinical outcomes are conflicting</a:t>
            </a:r>
            <a:r>
              <a:rPr lang="en-US" altLang="en-US" sz="1600" kern="0" baseline="30000" dirty="0"/>
              <a:t>11-13</a:t>
            </a:r>
          </a:p>
          <a:p>
            <a:endParaRPr lang="en-US" sz="1800" baseline="30000" dirty="0">
              <a:latin typeface="ArialMT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9354785-142A-F44A-B80B-38462CF6F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8528" y="6340475"/>
            <a:ext cx="591800" cy="365125"/>
          </a:xfrm>
        </p:spPr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0619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812799" y="1486829"/>
            <a:ext cx="10565727" cy="4419600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ClrTx/>
              <a:buNone/>
              <a:defRPr/>
            </a:pPr>
            <a:r>
              <a:rPr lang="en-US" sz="2000" kern="1200"/>
              <a:t>We extend our thanks to the participants, their families, and all participating study investigators and staff. This study was funded by Gilead Sciences, Inc.</a:t>
            </a:r>
          </a:p>
          <a:p>
            <a:pPr marL="0" indent="0">
              <a:buNone/>
              <a:defRPr/>
            </a:pPr>
            <a:endParaRPr lang="en-US" sz="280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03569CD-C982-404E-8809-F66488244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7B59954-47D6-4313-9772-737317568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Acknowledgments</a:t>
            </a:r>
          </a:p>
        </p:txBody>
      </p:sp>
    </p:spTree>
    <p:extLst>
      <p:ext uri="{BB962C8B-B14F-4D97-AF65-F5344CB8AC3E}">
        <p14:creationId xmlns:p14="http://schemas.microsoft.com/office/powerpoint/2010/main" val="1410619798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Objectives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/>
              <a:t>To quantify preexisting resistance and frequency of viral blips, and assess virologic outcomes through the end of study for participants in Study 1878</a:t>
            </a:r>
          </a:p>
          <a:p>
            <a:endParaRPr lang="en-US" sz="200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4BCF471-8EDE-C04F-8194-93C66AF74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285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66">
            <a:extLst>
              <a:ext uri="{FF2B5EF4-FFF2-40B4-BE49-F238E27FC236}">
                <a16:creationId xmlns:a16="http://schemas.microsoft.com/office/drawing/2014/main" id="{93BCEE0A-7456-462F-A886-87318ED9D9CF}"/>
              </a:ext>
            </a:extLst>
          </p:cNvPr>
          <p:cNvSpPr>
            <a:spLocks/>
          </p:cNvSpPr>
          <p:nvPr/>
        </p:nvSpPr>
        <p:spPr bwMode="auto">
          <a:xfrm rot="5400000">
            <a:off x="4652463" y="2603687"/>
            <a:ext cx="628650" cy="485711"/>
          </a:xfrm>
          <a:custGeom>
            <a:avLst/>
            <a:gdLst>
              <a:gd name="connsiteX0" fmla="*/ 0 w 414228"/>
              <a:gd name="connsiteY0" fmla="*/ 0 h 366557"/>
              <a:gd name="connsiteX1" fmla="*/ 414228 w 414228"/>
              <a:gd name="connsiteY1" fmla="*/ 0 h 366557"/>
              <a:gd name="connsiteX2" fmla="*/ 414228 w 414228"/>
              <a:gd name="connsiteY2" fmla="*/ 366557 h 366557"/>
              <a:gd name="connsiteX3" fmla="*/ 0 w 414228"/>
              <a:gd name="connsiteY3" fmla="*/ 366557 h 366557"/>
              <a:gd name="connsiteX4" fmla="*/ 0 w 414228"/>
              <a:gd name="connsiteY4" fmla="*/ 0 h 366557"/>
              <a:gd name="connsiteX0" fmla="*/ 0 w 414228"/>
              <a:gd name="connsiteY0" fmla="*/ 0 h 366557"/>
              <a:gd name="connsiteX1" fmla="*/ 193452 w 414228"/>
              <a:gd name="connsiteY1" fmla="*/ 401 h 366557"/>
              <a:gd name="connsiteX2" fmla="*/ 414228 w 414228"/>
              <a:gd name="connsiteY2" fmla="*/ 0 h 366557"/>
              <a:gd name="connsiteX3" fmla="*/ 414228 w 414228"/>
              <a:gd name="connsiteY3" fmla="*/ 366557 h 366557"/>
              <a:gd name="connsiteX4" fmla="*/ 0 w 414228"/>
              <a:gd name="connsiteY4" fmla="*/ 366557 h 366557"/>
              <a:gd name="connsiteX5" fmla="*/ 0 w 414228"/>
              <a:gd name="connsiteY5" fmla="*/ 0 h 366557"/>
              <a:gd name="connsiteX0" fmla="*/ 193452 w 414228"/>
              <a:gd name="connsiteY0" fmla="*/ 401 h 366557"/>
              <a:gd name="connsiteX1" fmla="*/ 414228 w 414228"/>
              <a:gd name="connsiteY1" fmla="*/ 0 h 366557"/>
              <a:gd name="connsiteX2" fmla="*/ 414228 w 414228"/>
              <a:gd name="connsiteY2" fmla="*/ 366557 h 366557"/>
              <a:gd name="connsiteX3" fmla="*/ 0 w 414228"/>
              <a:gd name="connsiteY3" fmla="*/ 366557 h 366557"/>
              <a:gd name="connsiteX4" fmla="*/ 0 w 414228"/>
              <a:gd name="connsiteY4" fmla="*/ 0 h 366557"/>
              <a:gd name="connsiteX5" fmla="*/ 284892 w 414228"/>
              <a:gd name="connsiteY5" fmla="*/ 91841 h 366557"/>
              <a:gd name="connsiteX0" fmla="*/ 193452 w 414228"/>
              <a:gd name="connsiteY0" fmla="*/ 401 h 366557"/>
              <a:gd name="connsiteX1" fmla="*/ 414228 w 414228"/>
              <a:gd name="connsiteY1" fmla="*/ 0 h 366557"/>
              <a:gd name="connsiteX2" fmla="*/ 414228 w 414228"/>
              <a:gd name="connsiteY2" fmla="*/ 366557 h 366557"/>
              <a:gd name="connsiteX3" fmla="*/ 0 w 414228"/>
              <a:gd name="connsiteY3" fmla="*/ 366557 h 366557"/>
              <a:gd name="connsiteX4" fmla="*/ 0 w 414228"/>
              <a:gd name="connsiteY4" fmla="*/ 0 h 366557"/>
              <a:gd name="connsiteX0" fmla="*/ 414228 w 414228"/>
              <a:gd name="connsiteY0" fmla="*/ 0 h 366557"/>
              <a:gd name="connsiteX1" fmla="*/ 414228 w 414228"/>
              <a:gd name="connsiteY1" fmla="*/ 366557 h 366557"/>
              <a:gd name="connsiteX2" fmla="*/ 0 w 414228"/>
              <a:gd name="connsiteY2" fmla="*/ 366557 h 366557"/>
              <a:gd name="connsiteX3" fmla="*/ 0 w 414228"/>
              <a:gd name="connsiteY3" fmla="*/ 0 h 366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4228" h="366557">
                <a:moveTo>
                  <a:pt x="414228" y="0"/>
                </a:moveTo>
                <a:lnTo>
                  <a:pt x="414228" y="366557"/>
                </a:lnTo>
                <a:lnTo>
                  <a:pt x="0" y="366557"/>
                </a:lnTo>
                <a:lnTo>
                  <a:pt x="0" y="0"/>
                </a:lnTo>
              </a:path>
            </a:pathLst>
          </a:cu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0" marR="0" lvl="0" indent="0" algn="l" defTabSz="12176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261D309-CD2D-4DCC-A6E4-8D6CD922D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Methods: Study 1878 Design</a:t>
            </a:r>
            <a:endParaRPr lang="en-US" sz="24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32050F-0A25-4D2A-A44E-EFBAAB7B915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12800" y="6380725"/>
            <a:ext cx="10579099" cy="324875"/>
          </a:xfrm>
        </p:spPr>
        <p:txBody>
          <a:bodyPr/>
          <a:lstStyle/>
          <a:p>
            <a:r>
              <a:rPr lang="en-US" sz="1050" dirty="0"/>
              <a:t>ATV, atazanavir; BL, baseline; </a:t>
            </a:r>
            <a:r>
              <a:rPr lang="en-US" sz="1050" dirty="0" err="1"/>
              <a:t>DRV</a:t>
            </a:r>
            <a:r>
              <a:rPr lang="en-US" sz="1050" dirty="0"/>
              <a:t>, darunavir; eGFR</a:t>
            </a:r>
            <a:r>
              <a:rPr lang="en-US" sz="1050" baseline="-25000" dirty="0"/>
              <a:t>CG</a:t>
            </a:r>
            <a:r>
              <a:rPr lang="en-US" sz="1050" dirty="0"/>
              <a:t>, estimated glomerular filtration rate by Cockcroft-Gault formula; </a:t>
            </a:r>
            <a:r>
              <a:rPr lang="en-US" sz="1050" dirty="0" err="1"/>
              <a:t>NRTIs</a:t>
            </a:r>
            <a:r>
              <a:rPr lang="en-US" sz="1050" dirty="0"/>
              <a:t>, nucleoside reverse transcriptase inhibitors; OLE, open-label extension.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B743AE-4723-40F7-A42B-927B35629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8528" y="6340475"/>
            <a:ext cx="591800" cy="365125"/>
          </a:xfrm>
        </p:spPr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21" name="Content Placeholder 1">
            <a:extLst>
              <a:ext uri="{FF2B5EF4-FFF2-40B4-BE49-F238E27FC236}">
                <a16:creationId xmlns:a16="http://schemas.microsoft.com/office/drawing/2014/main" id="{84CC2FC4-9C53-4030-A9E6-3116A5591B41}"/>
              </a:ext>
            </a:extLst>
          </p:cNvPr>
          <p:cNvSpPr txBox="1">
            <a:spLocks/>
          </p:cNvSpPr>
          <p:nvPr/>
        </p:nvSpPr>
        <p:spPr bwMode="auto">
          <a:xfrm>
            <a:off x="812800" y="4228493"/>
            <a:ext cx="10322963" cy="13734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ts val="900"/>
              </a:spcBef>
              <a:spcAft>
                <a:spcPct val="0"/>
              </a:spcAft>
              <a:buClr>
                <a:srgbClr val="990000"/>
              </a:buClr>
              <a:buFont typeface="Symbol" pitchFamily="18" charset="2"/>
              <a:buChar char="¨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ts val="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en-US" sz="1800" kern="0"/>
              <a:t>Phase 3, randomized, open-label, multicenter, active-controlled study</a:t>
            </a:r>
          </a:p>
          <a:p>
            <a:r>
              <a:rPr lang="en-US" altLang="en-US" sz="1800" kern="0"/>
              <a:t>During OLE, participants transitioned to commercial B/F/</a:t>
            </a:r>
            <a:r>
              <a:rPr lang="en-US" altLang="en-US" sz="1800" kern="0" err="1"/>
              <a:t>TAF</a:t>
            </a:r>
            <a:r>
              <a:rPr lang="en-US" altLang="en-US" sz="1800" kern="0"/>
              <a:t> as it became available</a:t>
            </a:r>
          </a:p>
          <a:p>
            <a:pPr lvl="1">
              <a:spcBef>
                <a:spcPts val="600"/>
              </a:spcBef>
            </a:pPr>
            <a:r>
              <a:rPr lang="en-US" altLang="en-US" sz="1600" kern="0"/>
              <a:t>BL for SBR→B/F/TAF group was measured from start of B/F/TAF in OLE</a:t>
            </a:r>
          </a:p>
        </p:txBody>
      </p:sp>
      <p:cxnSp>
        <p:nvCxnSpPr>
          <p:cNvPr id="6" name="Straight Connector 6">
            <a:extLst>
              <a:ext uri="{FF2B5EF4-FFF2-40B4-BE49-F238E27FC236}">
                <a16:creationId xmlns:a16="http://schemas.microsoft.com/office/drawing/2014/main" id="{744EC342-DA7C-4B9E-A6C8-BDE28132540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048417" y="2846542"/>
            <a:ext cx="675522" cy="0"/>
          </a:xfrm>
          <a:prstGeom prst="line">
            <a:avLst/>
          </a:prstGeom>
          <a:noFill/>
          <a:ln w="19050" algn="ctr">
            <a:solidFill>
              <a:schemeClr val="bg1">
                <a:lumMod val="6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" name="Text Box 23">
            <a:extLst>
              <a:ext uri="{FF2B5EF4-FFF2-40B4-BE49-F238E27FC236}">
                <a16:creationId xmlns:a16="http://schemas.microsoft.com/office/drawing/2014/main" id="{3648DE86-756B-4726-907C-ADE3102EC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4955" y="1896456"/>
            <a:ext cx="5289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defRPr sz="3600" b="1" baseline="-25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600" b="1" baseline="-25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600" b="1" baseline="-25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600" b="1" baseline="-25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600" b="1" baseline="-25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25000"/>
              </a:spcAft>
              <a:buChar char="•"/>
              <a:defRPr sz="3600" b="1" baseline="-25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25000"/>
              </a:spcAft>
              <a:buChar char="•"/>
              <a:defRPr sz="3600" b="1" baseline="-25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25000"/>
              </a:spcAft>
              <a:buChar char="•"/>
              <a:defRPr sz="3600" b="1" baseline="-25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25000"/>
              </a:spcAft>
              <a:buChar char="•"/>
              <a:defRPr sz="3600" b="1" baseline="-25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1217613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panose="020B0604020202020204"/>
                <a:ea typeface="MS PGothic" pitchFamily="34" charset="-128"/>
                <a:cs typeface="Arial" charset="0"/>
              </a:rPr>
              <a:t>Week 0</a:t>
            </a:r>
          </a:p>
        </p:txBody>
      </p:sp>
      <p:sp>
        <p:nvSpPr>
          <p:cNvPr id="9" name="TextBox 4">
            <a:extLst>
              <a:ext uri="{FF2B5EF4-FFF2-40B4-BE49-F238E27FC236}">
                <a16:creationId xmlns:a16="http://schemas.microsoft.com/office/drawing/2014/main" id="{D879C802-2A59-44BD-A050-3C6AC19C1D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01509" y="1896456"/>
            <a:ext cx="16991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12176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Arial" panose="020B0604020202020204" pitchFamily="34" charset="0"/>
              </a:rPr>
              <a:t>48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4B3A91D5-27B1-4123-BEF9-BA3AD3C4B3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1736" y="2170915"/>
            <a:ext cx="3147509" cy="1354217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algn="ctr">
            <a:noFill/>
            <a:round/>
            <a:headEnd/>
            <a:tailEnd/>
          </a:ln>
        </p:spPr>
        <p:txBody>
          <a:bodyPr wrap="square" lIns="45720" rIns="45720" anchor="ctr">
            <a:spAutoFit/>
          </a:bodyPr>
          <a:lstStyle/>
          <a:p>
            <a:pPr marL="60325" marR="0" lvl="0" indent="0" algn="ctr" defTabSz="12176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Arial" charset="0"/>
              </a:rPr>
              <a:t>HIV Suppressed Adults on </a:t>
            </a:r>
            <a:r>
              <a:rPr kumimoji="0" lang="de-DE" alt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  <a:cs typeface="Arial" charset="0"/>
              </a:rPr>
              <a:t>Boosted DRV or ATV + 2 NRTIs</a:t>
            </a:r>
          </a:p>
          <a:p>
            <a:pPr marL="285750" lvl="0" indent="-225425" defTabSz="1217613" fontAlgn="base">
              <a:spcBef>
                <a:spcPct val="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/>
            </a:pPr>
            <a:r>
              <a:rPr kumimoji="0" lang="en-US" alt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cs typeface="Arial" charset="0"/>
              </a:rPr>
              <a:t>HIV-1 RNA &lt;50 c/mL for </a:t>
            </a:r>
            <a:r>
              <a:rPr lang="en-US" altLang="en-US" sz="1200" dirty="0">
                <a:solidFill>
                  <a:srgbClr val="000000"/>
                </a:solidFill>
                <a:latin typeface="Arial" charset="0"/>
                <a:cs typeface="Arial" charset="0"/>
              </a:rPr>
              <a:t>≥6 </a:t>
            </a:r>
            <a:r>
              <a:rPr lang="en-US" altLang="en-US" sz="1200" dirty="0" err="1">
                <a:solidFill>
                  <a:srgbClr val="000000"/>
                </a:solidFill>
                <a:latin typeface="Arial" charset="0"/>
                <a:cs typeface="Arial" charset="0"/>
              </a:rPr>
              <a:t>mo</a:t>
            </a:r>
            <a:endParaRPr kumimoji="0" lang="en-US" altLang="en-US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285750" marR="0" lvl="0" indent="-225425" algn="l" defTabSz="12176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alt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cs typeface="Arial" charset="0"/>
              </a:rPr>
              <a:t>eGFR</a:t>
            </a:r>
            <a:r>
              <a:rPr kumimoji="0" lang="en-US" altLang="en-US" sz="1200" b="0" i="0" u="none" strike="noStrike" kern="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cs typeface="Arial" charset="0"/>
              </a:rPr>
              <a:t>CG</a:t>
            </a:r>
            <a:r>
              <a:rPr kumimoji="0" lang="en-US" alt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cs typeface="Arial" charset="0"/>
              </a:rPr>
              <a:t> ≥50 mL/min</a:t>
            </a:r>
          </a:p>
          <a:p>
            <a:pPr marL="285750" marR="0" lvl="0" indent="-225425" algn="l" defTabSz="12176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altLang="en-US" sz="1200" kern="0" dirty="0">
                <a:solidFill>
                  <a:prstClr val="black"/>
                </a:solidFill>
                <a:latin typeface="Arial" charset="0"/>
                <a:cs typeface="Arial" charset="0"/>
              </a:rPr>
              <a:t>No documented FTC or </a:t>
            </a:r>
            <a:r>
              <a:rPr lang="en-US" altLang="en-US" sz="1200" kern="0" dirty="0" err="1">
                <a:solidFill>
                  <a:prstClr val="black"/>
                </a:solidFill>
                <a:latin typeface="Arial" charset="0"/>
                <a:cs typeface="Arial" charset="0"/>
              </a:rPr>
              <a:t>TAF</a:t>
            </a:r>
            <a:r>
              <a:rPr lang="en-US" altLang="en-US" sz="1200" kern="0" dirty="0">
                <a:solidFill>
                  <a:prstClr val="black"/>
                </a:solidFill>
                <a:latin typeface="Arial" charset="0"/>
                <a:cs typeface="Arial" charset="0"/>
              </a:rPr>
              <a:t> resistance</a:t>
            </a:r>
          </a:p>
          <a:p>
            <a:pPr marL="285750" marR="0" lvl="0" indent="-225425" algn="l" defTabSz="12176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alt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cs typeface="Arial" charset="0"/>
              </a:rPr>
              <a:t>No prior virologic failure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A18B989-4C65-48C0-83A6-4C9BE51525A2}"/>
              </a:ext>
            </a:extLst>
          </p:cNvPr>
          <p:cNvSpPr txBox="1"/>
          <p:nvPr/>
        </p:nvSpPr>
        <p:spPr>
          <a:xfrm>
            <a:off x="7344465" y="1740332"/>
            <a:ext cx="1284006" cy="166199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marL="0" marR="0" lvl="0" indent="0" algn="ctr" defTabSz="1217613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Primary Endpoint</a:t>
            </a:r>
            <a:endParaRPr kumimoji="0" lang="en-GB" sz="1200" b="1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675B7EF-F4BF-4197-B552-3439CBFE2CA3}"/>
              </a:ext>
            </a:extLst>
          </p:cNvPr>
          <p:cNvSpPr txBox="1"/>
          <p:nvPr/>
        </p:nvSpPr>
        <p:spPr>
          <a:xfrm>
            <a:off x="4469989" y="2627440"/>
            <a:ext cx="213200" cy="184666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marL="0" marR="0" lvl="0" indent="0" algn="ctr" defTabSz="12176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panose="020B0604020202020204" pitchFamily="34" charset="0"/>
              </a:rPr>
              <a:t>1:1</a:t>
            </a:r>
          </a:p>
        </p:txBody>
      </p:sp>
      <p:sp>
        <p:nvSpPr>
          <p:cNvPr id="14" name="TextBox 4">
            <a:extLst>
              <a:ext uri="{FF2B5EF4-FFF2-40B4-BE49-F238E27FC236}">
                <a16:creationId xmlns:a16="http://schemas.microsoft.com/office/drawing/2014/main" id="{84C396BC-6D94-4664-8F8F-DEFCAB9749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55387" y="1896456"/>
            <a:ext cx="25487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12176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200" b="1" kern="0">
                <a:solidFill>
                  <a:prstClr val="black">
                    <a:lumMod val="50000"/>
                    <a:lumOff val="50000"/>
                  </a:prstClr>
                </a:solidFill>
                <a:latin typeface="Arial" panose="020B0604020202020204"/>
              </a:rPr>
              <a:t>≥96</a:t>
            </a:r>
            <a:endParaRPr kumimoji="0" lang="en-US" altLang="en-US" sz="1200" b="1" i="0" u="none" strike="noStrike" kern="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Arial" panose="020B0604020202020204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3510F8B-071F-40AF-85BA-29AE62E687DE}"/>
              </a:ext>
            </a:extLst>
          </p:cNvPr>
          <p:cNvSpPr txBox="1"/>
          <p:nvPr/>
        </p:nvSpPr>
        <p:spPr>
          <a:xfrm>
            <a:off x="8007707" y="3460066"/>
            <a:ext cx="2775119" cy="169277"/>
          </a:xfrm>
          <a:prstGeom prst="rect">
            <a:avLst/>
          </a:prstGeom>
          <a:noFill/>
        </p:spPr>
        <p:txBody>
          <a:bodyPr wrap="none" tIns="0" bIns="0" rtlCol="0">
            <a:spAutoFit/>
          </a:bodyPr>
          <a:lstStyle/>
          <a:p>
            <a:pPr algn="l"/>
            <a:r>
              <a:rPr lang="en-US" sz="1100"/>
              <a:t>BL for SBR</a:t>
            </a:r>
            <a:r>
              <a:rPr lang="en-US" sz="1100">
                <a:sym typeface="Wingdings" panose="05000000000000000000" pitchFamily="2" charset="2"/>
              </a:rPr>
              <a:t>→B/F/TAF </a:t>
            </a:r>
            <a:r>
              <a:rPr lang="en-US" sz="1100"/>
              <a:t>= 1</a:t>
            </a:r>
            <a:r>
              <a:rPr lang="en-US" sz="1100" baseline="30000"/>
              <a:t>st</a:t>
            </a:r>
            <a:r>
              <a:rPr lang="en-US" sz="1100"/>
              <a:t> B/F/TAF dose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FA54A9E-D610-418E-8014-E00CBF0AB92F}"/>
              </a:ext>
            </a:extLst>
          </p:cNvPr>
          <p:cNvSpPr txBox="1"/>
          <p:nvPr/>
        </p:nvSpPr>
        <p:spPr>
          <a:xfrm>
            <a:off x="4749110" y="3171367"/>
            <a:ext cx="429606" cy="184666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marL="0" marR="0" lvl="0" indent="0" algn="ctr" defTabSz="12176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0">
                <a:solidFill>
                  <a:prstClr val="black"/>
                </a:solidFill>
                <a:latin typeface="Arial" charset="0"/>
                <a:cs typeface="Arial" panose="020B0604020202020204" pitchFamily="34" charset="0"/>
              </a:rPr>
              <a:t>n=288</a:t>
            </a:r>
            <a:endParaRPr kumimoji="0" lang="en-US" sz="120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FC85D5B-2AD7-4081-A664-896F056A91CE}"/>
              </a:ext>
            </a:extLst>
          </p:cNvPr>
          <p:cNvSpPr txBox="1"/>
          <p:nvPr/>
        </p:nvSpPr>
        <p:spPr>
          <a:xfrm>
            <a:off x="4749110" y="2335671"/>
            <a:ext cx="429606" cy="184666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marL="0" marR="0" lvl="0" indent="0" algn="ctr" defTabSz="12176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0">
                <a:solidFill>
                  <a:prstClr val="black"/>
                </a:solidFill>
                <a:latin typeface="Arial" charset="0"/>
                <a:cs typeface="Arial" panose="020B0604020202020204" pitchFamily="34" charset="0"/>
              </a:rPr>
              <a:t>n=290</a:t>
            </a:r>
            <a:endParaRPr kumimoji="0" lang="en-US" sz="120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221D64C9-E2A8-45E7-8AFC-DC71EF9F42BA}"/>
              </a:ext>
            </a:extLst>
          </p:cNvPr>
          <p:cNvSpPr/>
          <p:nvPr/>
        </p:nvSpPr>
        <p:spPr bwMode="auto">
          <a:xfrm>
            <a:off x="8020222" y="2263466"/>
            <a:ext cx="2737783" cy="548640"/>
          </a:xfrm>
          <a:custGeom>
            <a:avLst/>
            <a:gdLst>
              <a:gd name="connsiteX0" fmla="*/ 0 w 2737783"/>
              <a:gd name="connsiteY0" fmla="*/ 0 h 548640"/>
              <a:gd name="connsiteX1" fmla="*/ 2737783 w 2737783"/>
              <a:gd name="connsiteY1" fmla="*/ 0 h 548640"/>
              <a:gd name="connsiteX2" fmla="*/ 2737783 w 2737783"/>
              <a:gd name="connsiteY2" fmla="*/ 548640 h 548640"/>
              <a:gd name="connsiteX3" fmla="*/ 0 w 2737783"/>
              <a:gd name="connsiteY3" fmla="*/ 548640 h 548640"/>
              <a:gd name="connsiteX4" fmla="*/ 231460 w 2737783"/>
              <a:gd name="connsiteY4" fmla="*/ 274320 h 548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37783" h="548640">
                <a:moveTo>
                  <a:pt x="0" y="0"/>
                </a:moveTo>
                <a:lnTo>
                  <a:pt x="2737783" y="0"/>
                </a:lnTo>
                <a:lnTo>
                  <a:pt x="2737783" y="548640"/>
                </a:lnTo>
                <a:lnTo>
                  <a:pt x="0" y="548640"/>
                </a:lnTo>
                <a:lnTo>
                  <a:pt x="231460" y="274320"/>
                </a:lnTo>
                <a:close/>
              </a:path>
            </a:pathLst>
          </a:custGeom>
          <a:solidFill>
            <a:srgbClr val="00C0A0"/>
          </a:solidFill>
          <a:ln w="15875" cap="flat" cmpd="sng" algn="ctr">
            <a:noFill/>
            <a:prstDash val="solid"/>
            <a:miter lim="800000"/>
          </a:ln>
          <a:effectLst/>
        </p:spPr>
        <p:txBody>
          <a:bodyPr wrap="square" lIns="91440" anchor="ctr">
            <a:noAutofit/>
          </a:bodyPr>
          <a:lstStyle/>
          <a:p>
            <a:pPr marL="0" marR="0" lvl="0" indent="0" algn="ctr" defTabSz="1217613" rtl="0" eaLnBrk="1" fontAlgn="base" latinLnBrk="0" hangingPunct="1">
              <a:lnSpc>
                <a:spcPct val="90000"/>
              </a:lnSpc>
              <a:spcAft>
                <a:spcPct val="0"/>
              </a:spcAft>
              <a:buClr>
                <a:srgbClr val="990000"/>
              </a:buClr>
              <a:buSzPct val="120000"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MS Mincho" pitchFamily="49" charset="-128"/>
                <a:cs typeface="Arial" pitchFamily="34" charset="0"/>
              </a:rPr>
              <a:t>OLE: all B/F/</a:t>
            </a:r>
            <a:r>
              <a:rPr kumimoji="0" lang="en-US" sz="1400" b="1" i="0" u="none" strike="noStrike" kern="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MS Mincho" pitchFamily="49" charset="-128"/>
                <a:cs typeface="Arial" pitchFamily="34" charset="0"/>
              </a:rPr>
              <a:t>TAF</a:t>
            </a:r>
            <a:endParaRPr kumimoji="0" lang="en-US" sz="1400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MS Mincho" pitchFamily="49" charset="-128"/>
              <a:cs typeface="Arial" pitchFamily="34" charset="0"/>
            </a:endParaRPr>
          </a:p>
        </p:txBody>
      </p:sp>
      <p:sp>
        <p:nvSpPr>
          <p:cNvPr id="15" name="Arrow: Pentagon 14">
            <a:extLst>
              <a:ext uri="{FF2B5EF4-FFF2-40B4-BE49-F238E27FC236}">
                <a16:creationId xmlns:a16="http://schemas.microsoft.com/office/drawing/2014/main" id="{535553CA-668E-4DD6-9870-94B5C0EA6CA2}"/>
              </a:ext>
            </a:extLst>
          </p:cNvPr>
          <p:cNvSpPr/>
          <p:nvPr/>
        </p:nvSpPr>
        <p:spPr bwMode="auto">
          <a:xfrm>
            <a:off x="5199029" y="2263466"/>
            <a:ext cx="3030427" cy="548640"/>
          </a:xfrm>
          <a:prstGeom prst="homePlate">
            <a:avLst>
              <a:gd name="adj" fmla="val 42188"/>
            </a:avLst>
          </a:prstGeom>
          <a:solidFill>
            <a:srgbClr val="00C0A0"/>
          </a:solidFill>
          <a:ln w="15875" cap="flat" cmpd="sng" algn="ctr">
            <a:noFill/>
            <a:prstDash val="solid"/>
            <a:miter lim="800000"/>
          </a:ln>
          <a:effectLst/>
        </p:spPr>
        <p:txBody>
          <a:bodyPr lIns="91440" anchor="ctr"/>
          <a:lstStyle/>
          <a:p>
            <a:pPr marL="0" marR="0" lvl="0" indent="0" algn="ctr" defTabSz="1217613" rtl="0" eaLnBrk="1" fontAlgn="base" latinLnBrk="0" hangingPunct="1">
              <a:lnSpc>
                <a:spcPct val="100000"/>
              </a:lnSpc>
              <a:spcAft>
                <a:spcPct val="0"/>
              </a:spcAft>
              <a:buClr>
                <a:srgbClr val="990000"/>
              </a:buClr>
              <a:buSzPct val="120000"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MS Mincho" pitchFamily="49" charset="-128"/>
                <a:cs typeface="Arial" pitchFamily="34" charset="0"/>
              </a:rPr>
              <a:t>Switch to B/F/</a:t>
            </a:r>
            <a:r>
              <a:rPr kumimoji="0" lang="en-US" sz="1400" b="1" i="0" u="none" strike="noStrike" kern="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MS Mincho" pitchFamily="49" charset="-128"/>
                <a:cs typeface="Arial" pitchFamily="34" charset="0"/>
              </a:rPr>
              <a:t>TAF</a:t>
            </a:r>
            <a:r>
              <a:rPr kumimoji="0" lang="en-US" sz="14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MS Mincho" pitchFamily="49" charset="-128"/>
                <a:cs typeface="Arial" pitchFamily="34" charset="0"/>
              </a:rPr>
              <a:t> </a:t>
            </a:r>
            <a:r>
              <a:rPr kumimoji="0" lang="en-US" sz="1400" b="1" i="0" u="none" strike="noStrike" kern="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MS Mincho" pitchFamily="49" charset="-128"/>
                <a:cs typeface="Arial" pitchFamily="34" charset="0"/>
              </a:rPr>
              <a:t>qd</a:t>
            </a:r>
            <a:endParaRPr kumimoji="0" lang="en-US" sz="1400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MS Mincho" pitchFamily="49" charset="-128"/>
              <a:cs typeface="Arial" pitchFamily="34" charset="0"/>
            </a:endParaRPr>
          </a:p>
        </p:txBody>
      </p:sp>
      <p:sp>
        <p:nvSpPr>
          <p:cNvPr id="26" name="Freeform 66">
            <a:extLst>
              <a:ext uri="{FF2B5EF4-FFF2-40B4-BE49-F238E27FC236}">
                <a16:creationId xmlns:a16="http://schemas.microsoft.com/office/drawing/2014/main" id="{A35364B9-8CBC-4AF5-A6BB-BDBF5FA62DB8}"/>
              </a:ext>
            </a:extLst>
          </p:cNvPr>
          <p:cNvSpPr>
            <a:spLocks/>
          </p:cNvSpPr>
          <p:nvPr/>
        </p:nvSpPr>
        <p:spPr bwMode="auto">
          <a:xfrm>
            <a:off x="5199029" y="2095746"/>
            <a:ext cx="2781284" cy="91440"/>
          </a:xfrm>
          <a:custGeom>
            <a:avLst/>
            <a:gdLst>
              <a:gd name="connsiteX0" fmla="*/ 0 w 414228"/>
              <a:gd name="connsiteY0" fmla="*/ 0 h 366557"/>
              <a:gd name="connsiteX1" fmla="*/ 414228 w 414228"/>
              <a:gd name="connsiteY1" fmla="*/ 0 h 366557"/>
              <a:gd name="connsiteX2" fmla="*/ 414228 w 414228"/>
              <a:gd name="connsiteY2" fmla="*/ 366557 h 366557"/>
              <a:gd name="connsiteX3" fmla="*/ 0 w 414228"/>
              <a:gd name="connsiteY3" fmla="*/ 366557 h 366557"/>
              <a:gd name="connsiteX4" fmla="*/ 0 w 414228"/>
              <a:gd name="connsiteY4" fmla="*/ 0 h 366557"/>
              <a:gd name="connsiteX0" fmla="*/ 0 w 414228"/>
              <a:gd name="connsiteY0" fmla="*/ 0 h 366557"/>
              <a:gd name="connsiteX1" fmla="*/ 193452 w 414228"/>
              <a:gd name="connsiteY1" fmla="*/ 401 h 366557"/>
              <a:gd name="connsiteX2" fmla="*/ 414228 w 414228"/>
              <a:gd name="connsiteY2" fmla="*/ 0 h 366557"/>
              <a:gd name="connsiteX3" fmla="*/ 414228 w 414228"/>
              <a:gd name="connsiteY3" fmla="*/ 366557 h 366557"/>
              <a:gd name="connsiteX4" fmla="*/ 0 w 414228"/>
              <a:gd name="connsiteY4" fmla="*/ 366557 h 366557"/>
              <a:gd name="connsiteX5" fmla="*/ 0 w 414228"/>
              <a:gd name="connsiteY5" fmla="*/ 0 h 366557"/>
              <a:gd name="connsiteX0" fmla="*/ 193452 w 414228"/>
              <a:gd name="connsiteY0" fmla="*/ 401 h 366557"/>
              <a:gd name="connsiteX1" fmla="*/ 414228 w 414228"/>
              <a:gd name="connsiteY1" fmla="*/ 0 h 366557"/>
              <a:gd name="connsiteX2" fmla="*/ 414228 w 414228"/>
              <a:gd name="connsiteY2" fmla="*/ 366557 h 366557"/>
              <a:gd name="connsiteX3" fmla="*/ 0 w 414228"/>
              <a:gd name="connsiteY3" fmla="*/ 366557 h 366557"/>
              <a:gd name="connsiteX4" fmla="*/ 0 w 414228"/>
              <a:gd name="connsiteY4" fmla="*/ 0 h 366557"/>
              <a:gd name="connsiteX5" fmla="*/ 284892 w 414228"/>
              <a:gd name="connsiteY5" fmla="*/ 91841 h 366557"/>
              <a:gd name="connsiteX0" fmla="*/ 193452 w 414228"/>
              <a:gd name="connsiteY0" fmla="*/ 401 h 366557"/>
              <a:gd name="connsiteX1" fmla="*/ 414228 w 414228"/>
              <a:gd name="connsiteY1" fmla="*/ 0 h 366557"/>
              <a:gd name="connsiteX2" fmla="*/ 414228 w 414228"/>
              <a:gd name="connsiteY2" fmla="*/ 366557 h 366557"/>
              <a:gd name="connsiteX3" fmla="*/ 0 w 414228"/>
              <a:gd name="connsiteY3" fmla="*/ 366557 h 366557"/>
              <a:gd name="connsiteX4" fmla="*/ 0 w 414228"/>
              <a:gd name="connsiteY4" fmla="*/ 0 h 366557"/>
              <a:gd name="connsiteX0" fmla="*/ 414228 w 414228"/>
              <a:gd name="connsiteY0" fmla="*/ 0 h 366557"/>
              <a:gd name="connsiteX1" fmla="*/ 414228 w 414228"/>
              <a:gd name="connsiteY1" fmla="*/ 366557 h 366557"/>
              <a:gd name="connsiteX2" fmla="*/ 0 w 414228"/>
              <a:gd name="connsiteY2" fmla="*/ 366557 h 366557"/>
              <a:gd name="connsiteX3" fmla="*/ 0 w 414228"/>
              <a:gd name="connsiteY3" fmla="*/ 0 h 366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4228" h="366557">
                <a:moveTo>
                  <a:pt x="414228" y="0"/>
                </a:moveTo>
                <a:lnTo>
                  <a:pt x="414228" y="366557"/>
                </a:lnTo>
                <a:lnTo>
                  <a:pt x="0" y="366557"/>
                </a:lnTo>
                <a:lnTo>
                  <a:pt x="0" y="0"/>
                </a:lnTo>
              </a:path>
            </a:pathLst>
          </a:cu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0" marR="0" lvl="0" indent="0" algn="l" defTabSz="12176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27" name="Freeform 66">
            <a:extLst>
              <a:ext uri="{FF2B5EF4-FFF2-40B4-BE49-F238E27FC236}">
                <a16:creationId xmlns:a16="http://schemas.microsoft.com/office/drawing/2014/main" id="{41E8DCD3-E3B2-4148-8A06-93AA09DDB919}"/>
              </a:ext>
            </a:extLst>
          </p:cNvPr>
          <p:cNvSpPr>
            <a:spLocks/>
          </p:cNvSpPr>
          <p:nvPr/>
        </p:nvSpPr>
        <p:spPr bwMode="auto">
          <a:xfrm>
            <a:off x="7978228" y="2095746"/>
            <a:ext cx="2779776" cy="91440"/>
          </a:xfrm>
          <a:custGeom>
            <a:avLst/>
            <a:gdLst>
              <a:gd name="connsiteX0" fmla="*/ 0 w 414228"/>
              <a:gd name="connsiteY0" fmla="*/ 0 h 366557"/>
              <a:gd name="connsiteX1" fmla="*/ 414228 w 414228"/>
              <a:gd name="connsiteY1" fmla="*/ 0 h 366557"/>
              <a:gd name="connsiteX2" fmla="*/ 414228 w 414228"/>
              <a:gd name="connsiteY2" fmla="*/ 366557 h 366557"/>
              <a:gd name="connsiteX3" fmla="*/ 0 w 414228"/>
              <a:gd name="connsiteY3" fmla="*/ 366557 h 366557"/>
              <a:gd name="connsiteX4" fmla="*/ 0 w 414228"/>
              <a:gd name="connsiteY4" fmla="*/ 0 h 366557"/>
              <a:gd name="connsiteX0" fmla="*/ 0 w 414228"/>
              <a:gd name="connsiteY0" fmla="*/ 0 h 366557"/>
              <a:gd name="connsiteX1" fmla="*/ 193452 w 414228"/>
              <a:gd name="connsiteY1" fmla="*/ 401 h 366557"/>
              <a:gd name="connsiteX2" fmla="*/ 414228 w 414228"/>
              <a:gd name="connsiteY2" fmla="*/ 0 h 366557"/>
              <a:gd name="connsiteX3" fmla="*/ 414228 w 414228"/>
              <a:gd name="connsiteY3" fmla="*/ 366557 h 366557"/>
              <a:gd name="connsiteX4" fmla="*/ 0 w 414228"/>
              <a:gd name="connsiteY4" fmla="*/ 366557 h 366557"/>
              <a:gd name="connsiteX5" fmla="*/ 0 w 414228"/>
              <a:gd name="connsiteY5" fmla="*/ 0 h 366557"/>
              <a:gd name="connsiteX0" fmla="*/ 193452 w 414228"/>
              <a:gd name="connsiteY0" fmla="*/ 401 h 366557"/>
              <a:gd name="connsiteX1" fmla="*/ 414228 w 414228"/>
              <a:gd name="connsiteY1" fmla="*/ 0 h 366557"/>
              <a:gd name="connsiteX2" fmla="*/ 414228 w 414228"/>
              <a:gd name="connsiteY2" fmla="*/ 366557 h 366557"/>
              <a:gd name="connsiteX3" fmla="*/ 0 w 414228"/>
              <a:gd name="connsiteY3" fmla="*/ 366557 h 366557"/>
              <a:gd name="connsiteX4" fmla="*/ 0 w 414228"/>
              <a:gd name="connsiteY4" fmla="*/ 0 h 366557"/>
              <a:gd name="connsiteX5" fmla="*/ 284892 w 414228"/>
              <a:gd name="connsiteY5" fmla="*/ 91841 h 366557"/>
              <a:gd name="connsiteX0" fmla="*/ 193452 w 414228"/>
              <a:gd name="connsiteY0" fmla="*/ 401 h 366557"/>
              <a:gd name="connsiteX1" fmla="*/ 414228 w 414228"/>
              <a:gd name="connsiteY1" fmla="*/ 0 h 366557"/>
              <a:gd name="connsiteX2" fmla="*/ 414228 w 414228"/>
              <a:gd name="connsiteY2" fmla="*/ 366557 h 366557"/>
              <a:gd name="connsiteX3" fmla="*/ 0 w 414228"/>
              <a:gd name="connsiteY3" fmla="*/ 366557 h 366557"/>
              <a:gd name="connsiteX4" fmla="*/ 0 w 414228"/>
              <a:gd name="connsiteY4" fmla="*/ 0 h 366557"/>
              <a:gd name="connsiteX0" fmla="*/ 414228 w 414228"/>
              <a:gd name="connsiteY0" fmla="*/ 0 h 366557"/>
              <a:gd name="connsiteX1" fmla="*/ 414228 w 414228"/>
              <a:gd name="connsiteY1" fmla="*/ 366557 h 366557"/>
              <a:gd name="connsiteX2" fmla="*/ 0 w 414228"/>
              <a:gd name="connsiteY2" fmla="*/ 366557 h 366557"/>
              <a:gd name="connsiteX3" fmla="*/ 0 w 414228"/>
              <a:gd name="connsiteY3" fmla="*/ 0 h 366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4228" h="366557">
                <a:moveTo>
                  <a:pt x="414228" y="0"/>
                </a:moveTo>
                <a:lnTo>
                  <a:pt x="414228" y="366557"/>
                </a:lnTo>
                <a:lnTo>
                  <a:pt x="0" y="366557"/>
                </a:lnTo>
                <a:lnTo>
                  <a:pt x="0" y="0"/>
                </a:lnTo>
              </a:path>
            </a:pathLst>
          </a:cu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0" marR="0" lvl="0" indent="0" algn="l" defTabSz="12176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7" name="Rectangle 10">
            <a:extLst>
              <a:ext uri="{FF2B5EF4-FFF2-40B4-BE49-F238E27FC236}">
                <a16:creationId xmlns:a16="http://schemas.microsoft.com/office/drawing/2014/main" id="{4977E8BC-56D1-4473-B0EC-9D2139D28798}"/>
              </a:ext>
            </a:extLst>
          </p:cNvPr>
          <p:cNvSpPr/>
          <p:nvPr/>
        </p:nvSpPr>
        <p:spPr bwMode="auto">
          <a:xfrm>
            <a:off x="8000564" y="3423300"/>
            <a:ext cx="78547" cy="123327"/>
          </a:xfrm>
          <a:custGeom>
            <a:avLst/>
            <a:gdLst>
              <a:gd name="connsiteX0" fmla="*/ 0 w 373857"/>
              <a:gd name="connsiteY0" fmla="*/ 0 h 373857"/>
              <a:gd name="connsiteX1" fmla="*/ 373857 w 373857"/>
              <a:gd name="connsiteY1" fmla="*/ 0 h 373857"/>
              <a:gd name="connsiteX2" fmla="*/ 373857 w 373857"/>
              <a:gd name="connsiteY2" fmla="*/ 373857 h 373857"/>
              <a:gd name="connsiteX3" fmla="*/ 0 w 373857"/>
              <a:gd name="connsiteY3" fmla="*/ 373857 h 373857"/>
              <a:gd name="connsiteX4" fmla="*/ 0 w 373857"/>
              <a:gd name="connsiteY4" fmla="*/ 0 h 373857"/>
              <a:gd name="connsiteX0" fmla="*/ 373857 w 465297"/>
              <a:gd name="connsiteY0" fmla="*/ 0 h 373857"/>
              <a:gd name="connsiteX1" fmla="*/ 373857 w 465297"/>
              <a:gd name="connsiteY1" fmla="*/ 373857 h 373857"/>
              <a:gd name="connsiteX2" fmla="*/ 0 w 465297"/>
              <a:gd name="connsiteY2" fmla="*/ 373857 h 373857"/>
              <a:gd name="connsiteX3" fmla="*/ 0 w 465297"/>
              <a:gd name="connsiteY3" fmla="*/ 0 h 373857"/>
              <a:gd name="connsiteX4" fmla="*/ 465297 w 465297"/>
              <a:gd name="connsiteY4" fmla="*/ 91440 h 373857"/>
              <a:gd name="connsiteX0" fmla="*/ 373857 w 373857"/>
              <a:gd name="connsiteY0" fmla="*/ 0 h 373857"/>
              <a:gd name="connsiteX1" fmla="*/ 373857 w 373857"/>
              <a:gd name="connsiteY1" fmla="*/ 373857 h 373857"/>
              <a:gd name="connsiteX2" fmla="*/ 0 w 373857"/>
              <a:gd name="connsiteY2" fmla="*/ 373857 h 373857"/>
              <a:gd name="connsiteX3" fmla="*/ 0 w 373857"/>
              <a:gd name="connsiteY3" fmla="*/ 0 h 373857"/>
              <a:gd name="connsiteX0" fmla="*/ 373857 w 373857"/>
              <a:gd name="connsiteY0" fmla="*/ 373857 h 373857"/>
              <a:gd name="connsiteX1" fmla="*/ 0 w 373857"/>
              <a:gd name="connsiteY1" fmla="*/ 373857 h 373857"/>
              <a:gd name="connsiteX2" fmla="*/ 0 w 373857"/>
              <a:gd name="connsiteY2" fmla="*/ 0 h 373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3857" h="373857">
                <a:moveTo>
                  <a:pt x="373857" y="373857"/>
                </a:moveTo>
                <a:lnTo>
                  <a:pt x="0" y="373857"/>
                </a:lnTo>
                <a:lnTo>
                  <a:pt x="0" y="0"/>
                </a:lnTo>
              </a:path>
            </a:pathLst>
          </a:custGeom>
          <a:noFill/>
          <a:ln w="9525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buFontTx/>
              <a:buChar char="•"/>
              <a:tabLst/>
            </a:pPr>
            <a:endParaRPr kumimoji="0" lang="en-US" sz="3600" b="1" i="0" u="none" strike="noStrike" cap="none" normalizeH="0" baseline="-2500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5" name="Arrow: Pentagon 34">
            <a:extLst>
              <a:ext uri="{FF2B5EF4-FFF2-40B4-BE49-F238E27FC236}">
                <a16:creationId xmlns:a16="http://schemas.microsoft.com/office/drawing/2014/main" id="{DC600765-6427-4B14-9FE9-F37F4888A82D}"/>
              </a:ext>
            </a:extLst>
          </p:cNvPr>
          <p:cNvSpPr/>
          <p:nvPr/>
        </p:nvSpPr>
        <p:spPr bwMode="auto">
          <a:xfrm>
            <a:off x="5199029" y="2882478"/>
            <a:ext cx="3030427" cy="548640"/>
          </a:xfrm>
          <a:prstGeom prst="homePlate">
            <a:avLst>
              <a:gd name="adj" fmla="val 42188"/>
            </a:avLst>
          </a:prstGeom>
          <a:solidFill>
            <a:schemeClr val="tx1">
              <a:lumMod val="50000"/>
              <a:lumOff val="50000"/>
            </a:schemeClr>
          </a:solidFill>
          <a:ln w="15875" cap="flat" cmpd="sng" algn="ctr">
            <a:noFill/>
            <a:prstDash val="solid"/>
            <a:miter lim="800000"/>
          </a:ln>
          <a:effectLst/>
        </p:spPr>
        <p:txBody>
          <a:bodyPr lIns="91440" anchor="ctr"/>
          <a:lstStyle/>
          <a:p>
            <a:pPr marL="0" marR="0" lvl="0" indent="0" algn="ctr" defTabSz="1217613" rtl="0" eaLnBrk="1" fontAlgn="base" latinLnBrk="0" hangingPunct="1">
              <a:lnSpc>
                <a:spcPct val="100000"/>
              </a:lnSpc>
              <a:spcAft>
                <a:spcPct val="0"/>
              </a:spcAft>
              <a:buClrTx/>
              <a:buSzPct val="120000"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MS Mincho" pitchFamily="49" charset="-128"/>
                <a:cs typeface="Arial" pitchFamily="34" charset="0"/>
              </a:rPr>
              <a:t>Stay on BL regimen (</a:t>
            </a:r>
            <a:r>
              <a:rPr kumimoji="0" lang="en-US" sz="1400" b="1" i="0" u="none" strike="noStrike" kern="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MS Mincho" pitchFamily="49" charset="-128"/>
                <a:cs typeface="Arial" pitchFamily="34" charset="0"/>
              </a:rPr>
              <a:t>SBR</a:t>
            </a:r>
            <a:r>
              <a:rPr kumimoji="0" lang="en-US" sz="14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MS Mincho" pitchFamily="49" charset="-128"/>
                <a:cs typeface="Arial" pitchFamily="34" charset="0"/>
              </a:rPr>
              <a:t>)</a:t>
            </a:r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0346FC67-6990-4FFD-8F1D-D887DF4EB6E8}"/>
              </a:ext>
            </a:extLst>
          </p:cNvPr>
          <p:cNvSpPr/>
          <p:nvPr/>
        </p:nvSpPr>
        <p:spPr bwMode="auto">
          <a:xfrm>
            <a:off x="8020222" y="2882478"/>
            <a:ext cx="2737783" cy="548640"/>
          </a:xfrm>
          <a:custGeom>
            <a:avLst/>
            <a:gdLst>
              <a:gd name="connsiteX0" fmla="*/ 0 w 2737783"/>
              <a:gd name="connsiteY0" fmla="*/ 0 h 548640"/>
              <a:gd name="connsiteX1" fmla="*/ 2737783 w 2737783"/>
              <a:gd name="connsiteY1" fmla="*/ 0 h 548640"/>
              <a:gd name="connsiteX2" fmla="*/ 2737783 w 2737783"/>
              <a:gd name="connsiteY2" fmla="*/ 548640 h 548640"/>
              <a:gd name="connsiteX3" fmla="*/ 0 w 2737783"/>
              <a:gd name="connsiteY3" fmla="*/ 548640 h 548640"/>
              <a:gd name="connsiteX4" fmla="*/ 231460 w 2737783"/>
              <a:gd name="connsiteY4" fmla="*/ 274320 h 548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37783" h="548640">
                <a:moveTo>
                  <a:pt x="0" y="0"/>
                </a:moveTo>
                <a:lnTo>
                  <a:pt x="2737783" y="0"/>
                </a:lnTo>
                <a:lnTo>
                  <a:pt x="2737783" y="548640"/>
                </a:lnTo>
                <a:lnTo>
                  <a:pt x="0" y="548640"/>
                </a:lnTo>
                <a:lnTo>
                  <a:pt x="231460" y="274320"/>
                </a:lnTo>
                <a:close/>
              </a:path>
            </a:pathLst>
          </a:custGeom>
          <a:solidFill>
            <a:srgbClr val="00C0A0"/>
          </a:solidFill>
          <a:ln w="15875" cap="flat" cmpd="sng" algn="ctr">
            <a:noFill/>
            <a:prstDash val="solid"/>
            <a:miter lim="800000"/>
          </a:ln>
          <a:effectLst/>
        </p:spPr>
        <p:txBody>
          <a:bodyPr wrap="square" lIns="91440" anchor="ctr">
            <a:noAutofit/>
          </a:bodyPr>
          <a:lstStyle/>
          <a:p>
            <a:pPr marL="0" marR="0" lvl="0" indent="0" algn="ctr" defTabSz="1217613" rtl="0" eaLnBrk="1" fontAlgn="base" latinLnBrk="0" hangingPunct="1">
              <a:lnSpc>
                <a:spcPct val="90000"/>
              </a:lnSpc>
              <a:spcAft>
                <a:spcPct val="0"/>
              </a:spcAft>
              <a:buClr>
                <a:srgbClr val="990000"/>
              </a:buClr>
              <a:buSzPct val="120000"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MS Mincho" pitchFamily="49" charset="-128"/>
                <a:cs typeface="Arial" pitchFamily="34" charset="0"/>
              </a:rPr>
              <a:t>OLE: all B/F/</a:t>
            </a:r>
            <a:r>
              <a:rPr kumimoji="0" lang="en-US" sz="1400" b="1" i="0" u="none" strike="noStrike" kern="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MS Mincho" pitchFamily="49" charset="-128"/>
                <a:cs typeface="Arial" pitchFamily="34" charset="0"/>
              </a:rPr>
              <a:t>TAF</a:t>
            </a:r>
            <a:endParaRPr kumimoji="0" lang="en-US" sz="1400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MS Mincho" pitchFamily="49" charset="-128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5360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F46BC6-880B-4B76-B525-7097C376C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Content Placeholder 6">
            <a:extLst>
              <a:ext uri="{FF2B5EF4-FFF2-40B4-BE49-F238E27FC236}">
                <a16:creationId xmlns:a16="http://schemas.microsoft.com/office/drawing/2014/main" id="{E4774CBD-E2AC-4437-8700-B71AE4D28488}"/>
              </a:ext>
            </a:extLst>
          </p:cNvPr>
          <p:cNvSpPr txBox="1">
            <a:spLocks/>
          </p:cNvSpPr>
          <p:nvPr/>
        </p:nvSpPr>
        <p:spPr>
          <a:xfrm>
            <a:off x="812799" y="1267484"/>
            <a:ext cx="10565729" cy="5266665"/>
          </a:xfrm>
          <a:prstGeom prst="rect">
            <a:avLst/>
          </a:prstGeom>
        </p:spPr>
        <p:txBody>
          <a:bodyPr lIns="0" rIns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Font typeface="Symbol" pitchFamily="18" charset="2"/>
              <a:buChar char="¨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 typeface="Symbol" pitchFamily="18" charset="2"/>
              <a:buNone/>
            </a:pPr>
            <a:r>
              <a:rPr lang="en-US" sz="2000" b="1" kern="0" dirty="0"/>
              <a:t>Baseline Genotypic Analyses</a:t>
            </a:r>
          </a:p>
          <a:p>
            <a:r>
              <a:rPr lang="en-US" sz="1800" kern="0" dirty="0"/>
              <a:t>Historical HIV-1 genotyping reports were collected if available </a:t>
            </a:r>
          </a:p>
          <a:p>
            <a:r>
              <a:rPr lang="en-US" sz="1800" kern="0" dirty="0"/>
              <a:t>HIV-1 </a:t>
            </a:r>
            <a:r>
              <a:rPr lang="en-US" sz="1800" kern="0" dirty="0" err="1"/>
              <a:t>proviral</a:t>
            </a:r>
            <a:r>
              <a:rPr lang="en-US" sz="1800" kern="0" dirty="0"/>
              <a:t> DNA genotype testing (</a:t>
            </a:r>
            <a:r>
              <a:rPr lang="en-US" sz="1800" kern="0" dirty="0" err="1"/>
              <a:t>GenoSure</a:t>
            </a:r>
            <a:r>
              <a:rPr lang="en-US" sz="1800" kern="0" dirty="0"/>
              <a:t> Archive</a:t>
            </a:r>
            <a:r>
              <a:rPr lang="en-US" sz="1800" kern="0" baseline="30000" dirty="0"/>
              <a:t>®</a:t>
            </a:r>
            <a:r>
              <a:rPr lang="en-US" sz="1800" kern="0" dirty="0"/>
              <a:t>, Monogram Biosciences, Inc., South San Francisco, California, USA) was performed on BL samples retrospectively (hereafter referred to as BL DNA genotype)</a:t>
            </a:r>
          </a:p>
          <a:p>
            <a:pPr lvl="1"/>
            <a:r>
              <a:rPr lang="en-US" sz="1600" dirty="0"/>
              <a:t>Bioinformatic filters removed </a:t>
            </a:r>
            <a:r>
              <a:rPr lang="en-US" sz="1600" dirty="0" err="1"/>
              <a:t>APOBEC</a:t>
            </a:r>
            <a:r>
              <a:rPr lang="en-US" sz="1600" dirty="0"/>
              <a:t>-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1600" dirty="0"/>
              <a:t>ediated hypermutated deep-sequence reads from </a:t>
            </a:r>
            <a:r>
              <a:rPr lang="en-US" sz="1600" dirty="0" err="1"/>
              <a:t>GenoSure</a:t>
            </a:r>
            <a:r>
              <a:rPr lang="en-US" sz="1600" dirty="0"/>
              <a:t> Archive results to prevent overreporting of E138K, M184I, and M230I in reverse transcriptase (RT) and G163R in integrase (IN)</a:t>
            </a:r>
            <a:endParaRPr lang="en-US" sz="1600" kern="0" dirty="0"/>
          </a:p>
          <a:p>
            <a:pPr>
              <a:spcBef>
                <a:spcPts val="600"/>
              </a:spcBef>
            </a:pPr>
            <a:r>
              <a:rPr lang="en-US" sz="1800" kern="0" dirty="0"/>
              <a:t>Participants with preexisting resistance detected after enrollment continued study drug and remained on study</a:t>
            </a:r>
          </a:p>
          <a:p>
            <a:pPr marL="0" indent="0">
              <a:buFont typeface="Symbol" pitchFamily="18" charset="2"/>
              <a:buNone/>
            </a:pPr>
            <a:endParaRPr lang="en-US" sz="1800" b="1" kern="0" dirty="0"/>
          </a:p>
          <a:p>
            <a:pPr marL="0" indent="0">
              <a:buFont typeface="Symbol" pitchFamily="18" charset="2"/>
              <a:buNone/>
            </a:pPr>
            <a:r>
              <a:rPr lang="en-US" sz="2000" b="1" kern="0" dirty="0"/>
              <a:t>Resistance Analysis Population</a:t>
            </a:r>
          </a:p>
          <a:p>
            <a:r>
              <a:rPr lang="en-US" sz="1800" kern="0" dirty="0"/>
              <a:t>Resistance testing was performed for participants with confirmed virologic failure (HIV-1 RNA ≥50 c/mL at 2 consecutive visits) and HIV-1 RNA ≥200 c/mL at the confirmation visit, or with HIV-1 RNA ≥200 c/mL at Week 48 or last visit on study drugs </a:t>
            </a:r>
          </a:p>
          <a:p>
            <a:r>
              <a:rPr lang="en-US" sz="1800" kern="0" dirty="0"/>
              <a:t>Plasma HIV-1 RNA genotyping and phenotyping (</a:t>
            </a:r>
            <a:r>
              <a:rPr lang="en-US" sz="1800" kern="0" dirty="0" err="1"/>
              <a:t>PhenoSense</a:t>
            </a:r>
            <a:r>
              <a:rPr lang="en-US" sz="1800" kern="0" baseline="30000" dirty="0"/>
              <a:t>® </a:t>
            </a:r>
            <a:r>
              <a:rPr lang="en-US" sz="1800" kern="0" dirty="0"/>
              <a:t>GT, </a:t>
            </a:r>
            <a:r>
              <a:rPr lang="en-US" sz="1800" kern="0" dirty="0" err="1"/>
              <a:t>GeneSeq</a:t>
            </a:r>
            <a:r>
              <a:rPr lang="en-US" sz="1800" kern="0" baseline="30000" dirty="0"/>
              <a:t>®</a:t>
            </a:r>
            <a:r>
              <a:rPr lang="en-US" sz="1800" kern="0" dirty="0"/>
              <a:t> Integrase, and </a:t>
            </a:r>
            <a:r>
              <a:rPr lang="en-US" sz="1800" kern="0" dirty="0" err="1"/>
              <a:t>PhenoSense</a:t>
            </a:r>
            <a:r>
              <a:rPr lang="en-US" sz="1800" kern="0" dirty="0"/>
              <a:t> Integrase</a:t>
            </a:r>
            <a:r>
              <a:rPr lang="en-US" sz="1800" kern="0" baseline="30000" dirty="0"/>
              <a:t>®</a:t>
            </a:r>
            <a:r>
              <a:rPr lang="en-US" sz="1800" kern="0" dirty="0"/>
              <a:t>, Monogram)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0F14AB3-906E-4853-9693-BAA901A88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</a:t>
            </a:r>
          </a:p>
        </p:txBody>
      </p:sp>
    </p:spTree>
    <p:extLst>
      <p:ext uri="{BB962C8B-B14F-4D97-AF65-F5344CB8AC3E}">
        <p14:creationId xmlns:p14="http://schemas.microsoft.com/office/powerpoint/2010/main" val="1325982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F6042C9-0CC9-45AE-AFEE-CFD7E1C3F8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2801" y="3830332"/>
            <a:ext cx="10565726" cy="2770759"/>
          </a:xfrm>
        </p:spPr>
        <p:txBody>
          <a:bodyPr/>
          <a:lstStyle/>
          <a:p>
            <a:pPr marL="0" indent="0">
              <a:spcBef>
                <a:spcPts val="200"/>
              </a:spcBef>
              <a:spcAft>
                <a:spcPts val="200"/>
              </a:spcAft>
              <a:buNone/>
            </a:pPr>
            <a:r>
              <a:rPr lang="en-US" sz="2000" b="1" dirty="0"/>
              <a:t>Efficacy Analyses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800" dirty="0"/>
              <a:t>Analyses included all participants who had ≥1 on-treatment HIV-1 RNA measurement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altLang="en-US" sz="1800" dirty="0"/>
              <a:t>Viral blip: after the BL visit, a single HIV-1 RNA value ≥50 c/mL preceded and followed by HIV-1 RNA &lt;50 c/mL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800" dirty="0"/>
              <a:t>Virologic outcome: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US" sz="1600" dirty="0"/>
              <a:t>Proportion of participants with </a:t>
            </a:r>
            <a:r>
              <a:rPr lang="en-US" altLang="en-US" sz="1600" dirty="0"/>
              <a:t>HIV-1 RNA &lt;50 c/mL by missing=excluded (M=E) approach</a:t>
            </a:r>
            <a:endParaRPr lang="en-US" sz="1600" dirty="0"/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US" sz="1600" dirty="0"/>
              <a:t>Proportions of participants with </a:t>
            </a:r>
            <a:r>
              <a:rPr lang="en-US" altLang="en-US" sz="1600" dirty="0"/>
              <a:t>HIV-1 RNA &lt;</a:t>
            </a:r>
            <a:r>
              <a:rPr lang="en-US" sz="1600" dirty="0"/>
              <a:t> and ≥50 c/mL by last-observation-carried-forward imputation; participants with early discontinuation had virologic outcomes determined based on last available on-treatment HIV-1 RNA measurement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BB9D76-C2F0-4267-9489-BC660A9B0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5" name="Table 3">
            <a:extLst>
              <a:ext uri="{FF2B5EF4-FFF2-40B4-BE49-F238E27FC236}">
                <a16:creationId xmlns:a16="http://schemas.microsoft.com/office/drawing/2014/main" id="{F9D33395-9B61-449C-8625-F2F0A5CB7F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0137101"/>
              </p:ext>
            </p:extLst>
          </p:nvPr>
        </p:nvGraphicFramePr>
        <p:xfrm>
          <a:off x="792300" y="1247395"/>
          <a:ext cx="10607400" cy="211328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851217">
                  <a:extLst>
                    <a:ext uri="{9D8B030D-6E8A-4147-A177-3AD203B41FA5}">
                      <a16:colId xmlns:a16="http://schemas.microsoft.com/office/drawing/2014/main" val="2893751173"/>
                    </a:ext>
                  </a:extLst>
                </a:gridCol>
                <a:gridCol w="9756183">
                  <a:extLst>
                    <a:ext uri="{9D8B030D-6E8A-4147-A177-3AD203B41FA5}">
                      <a16:colId xmlns:a16="http://schemas.microsoft.com/office/drawing/2014/main" val="1030343757"/>
                    </a:ext>
                  </a:extLst>
                </a:gridCol>
              </a:tblGrid>
              <a:tr h="331216">
                <a:tc>
                  <a:txBody>
                    <a:bodyPr/>
                    <a:lstStyle/>
                    <a:p>
                      <a:pPr algn="l"/>
                      <a:r>
                        <a:rPr lang="en-US" altLang="en-US" sz="1200" b="1">
                          <a:solidFill>
                            <a:schemeClr val="bg1"/>
                          </a:solidFill>
                        </a:rPr>
                        <a:t>NRTI-R</a:t>
                      </a:r>
                      <a:endParaRPr lang="en-US" sz="120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497D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K65R/E/N, T69 insertions, K70E, L74V/I, Y115F, Q151M, M184V/I, TAMs (M41L, D67N, K70R, L210W, T215F/Y, K219E/N/Q/R)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0709798"/>
                  </a:ext>
                </a:extLst>
              </a:tr>
              <a:tr h="331216">
                <a:tc rowSpan="2">
                  <a:txBody>
                    <a:bodyPr/>
                    <a:lstStyle/>
                    <a:p>
                      <a:pPr algn="l"/>
                      <a:r>
                        <a:rPr lang="en-US" sz="1200" b="1">
                          <a:solidFill>
                            <a:schemeClr val="bg1"/>
                          </a:solidFill>
                        </a:rPr>
                        <a:t>NNRTI-R</a:t>
                      </a:r>
                      <a:endParaRPr lang="en-US" sz="120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497D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/>
                        <a:t>L100I, K101E/P, K103N/S, V106A/M, V108I, E138A/G/K/Q/R, V179L, Y181C/I/V, Y188C/H/L, G190A/E/Q/S, H221Y, P225H, F227C, M230I/L</a:t>
                      </a:r>
                      <a:endParaRPr lang="en-US" sz="12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1910592"/>
                  </a:ext>
                </a:extLst>
              </a:tr>
              <a:tr h="33121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/>
                        <a:t>RPV-</a:t>
                      </a:r>
                      <a:r>
                        <a:rPr lang="en-US" sz="1200" b="1"/>
                        <a:t>R: </a:t>
                      </a:r>
                      <a:r>
                        <a:rPr lang="en-US" sz="1200"/>
                        <a:t>L100I, K101E/P, E138A/G/K/Q/R, V179L, Y181C/I/V, Y188L, H221Y, F227C, M230I/L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4826538"/>
                  </a:ext>
                </a:extLst>
              </a:tr>
              <a:tr h="331216">
                <a:tc>
                  <a:txBody>
                    <a:bodyPr/>
                    <a:lstStyle/>
                    <a:p>
                      <a:pPr algn="l"/>
                      <a:r>
                        <a:rPr lang="en-US" sz="1200" b="1">
                          <a:solidFill>
                            <a:schemeClr val="bg1"/>
                          </a:solidFill>
                        </a:rPr>
                        <a:t>PI-R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497D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/>
                        <a:t>D30N, V32I, M46I/L, I47A/V, G48V, I50L/V, I54M/L, Q58E, T74P, L76V, V82A/F/L/S/T, N83D, I84V, N88S, L90M</a:t>
                      </a:r>
                      <a:endParaRPr lang="en-US" sz="12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25942"/>
                  </a:ext>
                </a:extLst>
              </a:tr>
              <a:tr h="331216">
                <a:tc rowSpan="2">
                  <a:txBody>
                    <a:bodyPr/>
                    <a:lstStyle/>
                    <a:p>
                      <a:pPr algn="l"/>
                      <a:r>
                        <a:rPr lang="en-US" sz="1200" b="1">
                          <a:solidFill>
                            <a:schemeClr val="bg1"/>
                          </a:solidFill>
                        </a:rPr>
                        <a:t>INSTI-R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97DB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altLang="en-US" sz="1200" b="1"/>
                        <a:t>Primary</a:t>
                      </a:r>
                      <a:r>
                        <a:rPr lang="pt-BR" altLang="en-US" sz="1200"/>
                        <a:t>: T66I/A/K, E92Q/G, T97A, F121Y, Y143R/H/C, S147G, Q148H/K/R, N155H/S, R263K</a:t>
                      </a:r>
                      <a:endParaRPr lang="en-US" sz="120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599634"/>
                  </a:ext>
                </a:extLst>
              </a:tr>
              <a:tr h="331216">
                <a:tc vMerge="1">
                  <a:txBody>
                    <a:bodyPr/>
                    <a:lstStyle/>
                    <a:p>
                      <a:pPr algn="ctr"/>
                      <a:endParaRPr lang="en-US" sz="1200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497DB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Secondary</a:t>
                      </a:r>
                      <a:r>
                        <a:rPr lang="en-US" sz="1200" dirty="0"/>
                        <a:t>: </a:t>
                      </a:r>
                      <a:r>
                        <a:rPr lang="pt-BR" sz="1200" dirty="0"/>
                        <a:t>M50I, H51Y, L68I/V, V72A/N/T, L74M, Q95K/R, G118R, S119P/R/T, F121C, A128T, E138A/K, G140A/C/S, P145S, Q146I/K/L/P/R, V151A/L, S153A/F/Y, E157K/Q, G163K/R, E170A</a:t>
                      </a:r>
                      <a:r>
                        <a:rPr lang="en-US" sz="1200" dirty="0"/>
                        <a:t>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2713352"/>
                  </a:ext>
                </a:extLst>
              </a:tr>
            </a:tbl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EF37E949-1BB8-4DC3-B6C3-D0A4BF89B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b="1" dirty="0"/>
              <a:t>HIV-1 Drug Resistance Substitutions (based on IAS-USA)</a:t>
            </a:r>
            <a:r>
              <a:rPr lang="pt-BR" b="1" baseline="30000" dirty="0"/>
              <a:t>14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96233A1D-585D-4DB7-B8AA-14864BF9287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12801" y="3360674"/>
            <a:ext cx="10565726" cy="255147"/>
          </a:xfrm>
        </p:spPr>
        <p:txBody>
          <a:bodyPr/>
          <a:lstStyle/>
          <a:p>
            <a:r>
              <a:rPr lang="en-US" sz="1050"/>
              <a:t>INSTI, IN strand transfer inhibitor; NNRTI, non-</a:t>
            </a:r>
            <a:r>
              <a:rPr lang="en-US" sz="1050" err="1"/>
              <a:t>NRTI</a:t>
            </a:r>
            <a:r>
              <a:rPr lang="en-US" sz="1050"/>
              <a:t>; R, resistance; RPV, rilpivirine; TAMs, thymidine analog mutations.</a:t>
            </a:r>
          </a:p>
        </p:txBody>
      </p:sp>
    </p:spTree>
    <p:extLst>
      <p:ext uri="{BB962C8B-B14F-4D97-AF65-F5344CB8AC3E}">
        <p14:creationId xmlns:p14="http://schemas.microsoft.com/office/powerpoint/2010/main" val="124373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C5922FE-4E32-4BB8-987D-188008497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kern="0" dirty="0"/>
              <a:t>Results: Participant Summary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B1A141-06A1-4416-B868-AFECA9292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1" name="Slide Number Placeholder 3">
            <a:extLst>
              <a:ext uri="{FF2B5EF4-FFF2-40B4-BE49-F238E27FC236}">
                <a16:creationId xmlns:a16="http://schemas.microsoft.com/office/drawing/2014/main" id="{97F2D77D-7DF1-45A4-AD51-17ED626D7231}"/>
              </a:ext>
            </a:extLst>
          </p:cNvPr>
          <p:cNvSpPr txBox="1">
            <a:spLocks/>
          </p:cNvSpPr>
          <p:nvPr/>
        </p:nvSpPr>
        <p:spPr>
          <a:xfrm>
            <a:off x="11378528" y="6340475"/>
            <a:ext cx="591800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en-US"/>
            </a:defPPr>
            <a:lvl1pPr marL="0" algn="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1200" b="0" kern="1200" baseline="0">
                <a:solidFill>
                  <a:srgbClr val="000000">
                    <a:tint val="75000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cxnSp>
        <p:nvCxnSpPr>
          <p:cNvPr id="75" name="Connector: Elbow 74">
            <a:extLst>
              <a:ext uri="{FF2B5EF4-FFF2-40B4-BE49-F238E27FC236}">
                <a16:creationId xmlns:a16="http://schemas.microsoft.com/office/drawing/2014/main" id="{DDBE8763-E067-4C07-935B-6C02DD74BB2A}"/>
              </a:ext>
            </a:extLst>
          </p:cNvPr>
          <p:cNvCxnSpPr>
            <a:cxnSpLocks/>
          </p:cNvCxnSpPr>
          <p:nvPr/>
        </p:nvCxnSpPr>
        <p:spPr bwMode="auto">
          <a:xfrm>
            <a:off x="2717027" y="4104758"/>
            <a:ext cx="1353421" cy="1049391"/>
          </a:xfrm>
          <a:prstGeom prst="bentConnector3">
            <a:avLst>
              <a:gd name="adj1" fmla="val 362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3" name="Rectangle 52">
            <a:extLst>
              <a:ext uri="{FF2B5EF4-FFF2-40B4-BE49-F238E27FC236}">
                <a16:creationId xmlns:a16="http://schemas.microsoft.com/office/drawing/2014/main" id="{0FC4240E-41FD-451B-8C33-E5EEFD706BD9}"/>
              </a:ext>
            </a:extLst>
          </p:cNvPr>
          <p:cNvSpPr/>
          <p:nvPr/>
        </p:nvSpPr>
        <p:spPr bwMode="auto">
          <a:xfrm>
            <a:off x="2941388" y="2962021"/>
            <a:ext cx="6309225" cy="43694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buFontTx/>
              <a:buChar char="•"/>
              <a:tabLst/>
            </a:pPr>
            <a:endParaRPr kumimoji="0" lang="en-US" sz="4000" b="1" i="0" u="none" strike="noStrike" cap="none" normalizeH="0" baseline="-2500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C6940440-1BFC-4081-95A8-075B6833624C}"/>
              </a:ext>
            </a:extLst>
          </p:cNvPr>
          <p:cNvSpPr/>
          <p:nvPr/>
        </p:nvSpPr>
        <p:spPr bwMode="auto">
          <a:xfrm>
            <a:off x="2941388" y="4435078"/>
            <a:ext cx="6309225" cy="43717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buFontTx/>
              <a:buChar char="•"/>
              <a:tabLst/>
            </a:pPr>
            <a:endParaRPr kumimoji="0" lang="en-US" sz="4000" b="1" i="0" u="none" strike="noStrike" cap="none" normalizeH="0" baseline="-2500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D2B385C6-D5DF-4E26-A3DF-46F96E31C448}"/>
              </a:ext>
            </a:extLst>
          </p:cNvPr>
          <p:cNvGrpSpPr/>
          <p:nvPr/>
        </p:nvGrpSpPr>
        <p:grpSpPr>
          <a:xfrm>
            <a:off x="4034888" y="2247763"/>
            <a:ext cx="4107344" cy="2315546"/>
            <a:chOff x="4294759" y="1838962"/>
            <a:chExt cx="3602484" cy="4059238"/>
          </a:xfrm>
        </p:grpSpPr>
        <p:cxnSp>
          <p:nvCxnSpPr>
            <p:cNvPr id="48" name="Straight Connector 13">
              <a:extLst>
                <a:ext uri="{FF2B5EF4-FFF2-40B4-BE49-F238E27FC236}">
                  <a16:creationId xmlns:a16="http://schemas.microsoft.com/office/drawing/2014/main" id="{83A1EB03-C288-407E-A042-6044F9C56BA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897243" y="1838962"/>
              <a:ext cx="0" cy="4059238"/>
            </a:xfrm>
            <a:prstGeom prst="straightConnector1">
              <a:avLst/>
            </a:prstGeom>
            <a:noFill/>
            <a:ln w="9525" algn="ctr">
              <a:solidFill>
                <a:srgbClr val="000000"/>
              </a:solidFill>
              <a:miter lim="800000"/>
              <a:headEnd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9" name="Straight Connector 13">
              <a:extLst>
                <a:ext uri="{FF2B5EF4-FFF2-40B4-BE49-F238E27FC236}">
                  <a16:creationId xmlns:a16="http://schemas.microsoft.com/office/drawing/2014/main" id="{35D50C50-6E64-466A-A903-82D58CEB25E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294759" y="1838962"/>
              <a:ext cx="0" cy="4059238"/>
            </a:xfrm>
            <a:prstGeom prst="straightConnector1">
              <a:avLst/>
            </a:prstGeom>
            <a:noFill/>
            <a:ln w="9525" algn="ctr">
              <a:solidFill>
                <a:srgbClr val="000000"/>
              </a:solidFill>
              <a:miter lim="800000"/>
              <a:headEnd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57" name="TextBox 56">
            <a:extLst>
              <a:ext uri="{FF2B5EF4-FFF2-40B4-BE49-F238E27FC236}">
                <a16:creationId xmlns:a16="http://schemas.microsoft.com/office/drawing/2014/main" id="{422E5D1C-7CAC-433B-9CA2-961FD2417900}"/>
              </a:ext>
            </a:extLst>
          </p:cNvPr>
          <p:cNvSpPr txBox="1"/>
          <p:nvPr/>
        </p:nvSpPr>
        <p:spPr>
          <a:xfrm>
            <a:off x="5038176" y="1413724"/>
            <a:ext cx="2115649" cy="32226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lIns="91440" tIns="45720" rIns="91440" bIns="45720" rtlCol="0" anchor="ctr">
            <a:spAutoFit/>
          </a:bodyPr>
          <a:lstStyle/>
          <a:p>
            <a:pPr algn="ctr" defTabSz="1217613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00"/>
                </a:solidFill>
                <a:cs typeface="Arial" charset="0"/>
              </a:rPr>
              <a:t>Randomized: N=578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601BFFDC-7E1C-4E3D-A300-39172F42E42E}"/>
              </a:ext>
            </a:extLst>
          </p:cNvPr>
          <p:cNvSpPr txBox="1"/>
          <p:nvPr/>
        </p:nvSpPr>
        <p:spPr>
          <a:xfrm>
            <a:off x="3022273" y="2040873"/>
            <a:ext cx="2027119" cy="322266"/>
          </a:xfrm>
          <a:prstGeom prst="rect">
            <a:avLst/>
          </a:prstGeom>
          <a:solidFill>
            <a:srgbClr val="00C0A0"/>
          </a:solidFill>
        </p:spPr>
        <p:txBody>
          <a:bodyPr wrap="square" lIns="91440" tIns="45720" rIns="91440" bIns="45720" rtlCol="0" anchor="ctr">
            <a:spAutoFit/>
          </a:bodyPr>
          <a:lstStyle/>
          <a:p>
            <a:pPr algn="ctr" defTabSz="1217613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cs typeface="Arial" charset="0"/>
              </a:rPr>
              <a:t>B/F/</a:t>
            </a:r>
            <a:r>
              <a:rPr lang="en-US" sz="1400" b="1" err="1">
                <a:solidFill>
                  <a:srgbClr val="FFFFFF"/>
                </a:solidFill>
                <a:cs typeface="Arial" charset="0"/>
              </a:rPr>
              <a:t>TAF</a:t>
            </a:r>
            <a:r>
              <a:rPr lang="en-US" sz="1400" b="1">
                <a:solidFill>
                  <a:srgbClr val="FFFFFF"/>
                </a:solidFill>
                <a:cs typeface="Arial" charset="0"/>
              </a:rPr>
              <a:t>: n=290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A072140-F4C7-4308-8053-4064F99C2FEF}"/>
              </a:ext>
            </a:extLst>
          </p:cNvPr>
          <p:cNvSpPr txBox="1"/>
          <p:nvPr/>
        </p:nvSpPr>
        <p:spPr>
          <a:xfrm>
            <a:off x="7130962" y="2040873"/>
            <a:ext cx="2027119" cy="322266"/>
          </a:xfrm>
          <a:prstGeom prst="rect">
            <a:avLst/>
          </a:prstGeom>
          <a:solidFill>
            <a:srgbClr val="7F7F7F"/>
          </a:solidFill>
        </p:spPr>
        <p:txBody>
          <a:bodyPr wrap="square" lIns="91440" tIns="45720" rIns="91440" bIns="45720" rtlCol="0" anchor="ctr">
            <a:spAutoFit/>
          </a:bodyPr>
          <a:lstStyle/>
          <a:p>
            <a:pPr marL="0" marR="0" lvl="0" indent="0" algn="ctr" defTabSz="1217613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Arial" charset="0"/>
              </a:rPr>
              <a:t>SBR</a:t>
            </a:r>
            <a:r>
              <a:rPr lang="en-US" sz="1400" b="1" kern="0" noProof="0" dirty="0">
                <a:solidFill>
                  <a:srgbClr val="FFFFFF"/>
                </a:solidFill>
                <a:cs typeface="Arial" charset="0"/>
              </a:rPr>
              <a:t>: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Arial" charset="0"/>
              </a:rPr>
              <a:t>n=</a:t>
            </a:r>
            <a:r>
              <a:rPr lang="en-US" sz="1400" b="1" kern="0" dirty="0">
                <a:solidFill>
                  <a:srgbClr val="FFFFFF"/>
                </a:solidFill>
                <a:cs typeface="Arial" charset="0"/>
              </a:rPr>
              <a:t>288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Arial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0EDCF943-888E-47E6-A65F-9D558EBF2E7C}"/>
              </a:ext>
            </a:extLst>
          </p:cNvPr>
          <p:cNvSpPr txBox="1"/>
          <p:nvPr/>
        </p:nvSpPr>
        <p:spPr>
          <a:xfrm>
            <a:off x="3022273" y="3021646"/>
            <a:ext cx="2027119" cy="322266"/>
          </a:xfrm>
          <a:prstGeom prst="rect">
            <a:avLst/>
          </a:prstGeom>
          <a:solidFill>
            <a:srgbClr val="00C0A0"/>
          </a:solidFill>
        </p:spPr>
        <p:txBody>
          <a:bodyPr wrap="square" lIns="91440" tIns="45720" rIns="91440" bIns="45720" rtlCol="0" anchor="ctr">
            <a:spAutoFit/>
          </a:bodyPr>
          <a:lstStyle/>
          <a:p>
            <a:pPr algn="ctr" defTabSz="1217613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FFFFFF"/>
                </a:solidFill>
                <a:cs typeface="Arial" charset="0"/>
              </a:rPr>
              <a:t>B/F/</a:t>
            </a:r>
            <a:r>
              <a:rPr lang="en-US" sz="1400" b="1" dirty="0" err="1">
                <a:solidFill>
                  <a:srgbClr val="FFFFFF"/>
                </a:solidFill>
                <a:cs typeface="Arial" charset="0"/>
              </a:rPr>
              <a:t>TAF</a:t>
            </a:r>
            <a:r>
              <a:rPr lang="en-US" sz="1400" b="1" dirty="0">
                <a:solidFill>
                  <a:srgbClr val="FFFFFF"/>
                </a:solidFill>
                <a:cs typeface="Arial" charset="0"/>
              </a:rPr>
              <a:t>: n=289</a:t>
            </a:r>
            <a:endParaRPr lang="en-US" sz="1400" b="1" baseline="300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264CE20F-767B-4865-9323-2E11D06DAB0A}"/>
              </a:ext>
            </a:extLst>
          </p:cNvPr>
          <p:cNvSpPr txBox="1"/>
          <p:nvPr/>
        </p:nvSpPr>
        <p:spPr>
          <a:xfrm>
            <a:off x="7130962" y="4499778"/>
            <a:ext cx="2025636" cy="307777"/>
          </a:xfrm>
          <a:prstGeom prst="rect">
            <a:avLst/>
          </a:prstGeom>
          <a:solidFill>
            <a:srgbClr val="00C0A0"/>
          </a:solidFill>
        </p:spPr>
        <p:txBody>
          <a:bodyPr wrap="square" lIns="91440" tIns="45720" rIns="91440" bIns="45720" rtlCol="0" anchor="ctr">
            <a:spAutoFit/>
          </a:bodyPr>
          <a:lstStyle/>
          <a:p>
            <a:pPr algn="ctr" defTabSz="1217613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err="1">
                <a:solidFill>
                  <a:schemeClr val="bg1"/>
                </a:solidFill>
                <a:cs typeface="Arial" charset="0"/>
              </a:rPr>
              <a:t>SBR</a:t>
            </a:r>
            <a:r>
              <a:rPr lang="en-US" sz="1400" b="1" dirty="0" err="1">
                <a:solidFill>
                  <a:schemeClr val="bg1"/>
                </a:solidFill>
              </a:rPr>
              <a:t>→</a:t>
            </a:r>
            <a:r>
              <a:rPr lang="en-US" sz="1400" b="1" dirty="0" err="1">
                <a:solidFill>
                  <a:schemeClr val="bg1"/>
                </a:solidFill>
                <a:cs typeface="Arial" charset="0"/>
              </a:rPr>
              <a:t>B</a:t>
            </a:r>
            <a:r>
              <a:rPr lang="en-US" sz="1400" b="1" dirty="0">
                <a:solidFill>
                  <a:schemeClr val="bg1"/>
                </a:solidFill>
                <a:cs typeface="Arial" charset="0"/>
              </a:rPr>
              <a:t>/F/</a:t>
            </a:r>
            <a:r>
              <a:rPr lang="en-US" sz="1400" b="1" dirty="0" err="1">
                <a:solidFill>
                  <a:schemeClr val="bg1"/>
                </a:solidFill>
                <a:cs typeface="Arial" charset="0"/>
              </a:rPr>
              <a:t>TAF</a:t>
            </a:r>
            <a:r>
              <a:rPr lang="en-US" sz="1400" b="1" dirty="0">
                <a:solidFill>
                  <a:schemeClr val="bg1"/>
                </a:solidFill>
                <a:cs typeface="Arial" charset="0"/>
              </a:rPr>
              <a:t>: n=243</a:t>
            </a:r>
            <a:endParaRPr lang="en-US" sz="1400" b="1" baseline="30000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73A5958D-3600-468B-9032-08A81435470A}"/>
              </a:ext>
            </a:extLst>
          </p:cNvPr>
          <p:cNvSpPr txBox="1"/>
          <p:nvPr/>
        </p:nvSpPr>
        <p:spPr>
          <a:xfrm>
            <a:off x="503068" y="2927575"/>
            <a:ext cx="2448638" cy="510405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r"/>
            <a:r>
              <a:rPr lang="en-US" sz="1400" b="1"/>
              <a:t>Week 48 Analyses</a:t>
            </a:r>
          </a:p>
          <a:p>
            <a:pPr algn="r"/>
            <a:r>
              <a:rPr lang="en-US" sz="1400" b="1"/>
              <a:t>(all participants: n=574)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AB4611EE-2385-4308-8BE9-075076D4FC67}"/>
              </a:ext>
            </a:extLst>
          </p:cNvPr>
          <p:cNvSpPr txBox="1"/>
          <p:nvPr/>
        </p:nvSpPr>
        <p:spPr>
          <a:xfrm>
            <a:off x="1216642" y="4680065"/>
            <a:ext cx="1348143" cy="54785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r>
              <a:rPr lang="en-US" sz="1400" b="1">
                <a:solidFill>
                  <a:srgbClr val="981C20"/>
                </a:solidFill>
              </a:rPr>
              <a:t>End of Study</a:t>
            </a:r>
          </a:p>
          <a:p>
            <a:r>
              <a:rPr lang="en-US" sz="1400" b="1">
                <a:solidFill>
                  <a:srgbClr val="981C20"/>
                </a:solidFill>
              </a:rPr>
              <a:t>Analyses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0182DE66-C79D-40D7-8172-912E58BC6A20}"/>
              </a:ext>
            </a:extLst>
          </p:cNvPr>
          <p:cNvSpPr txBox="1"/>
          <p:nvPr/>
        </p:nvSpPr>
        <p:spPr>
          <a:xfrm>
            <a:off x="7130962" y="3021646"/>
            <a:ext cx="2027119" cy="322266"/>
          </a:xfrm>
          <a:prstGeom prst="rect">
            <a:avLst/>
          </a:prstGeom>
          <a:solidFill>
            <a:srgbClr val="7F7F7F"/>
          </a:solidFill>
        </p:spPr>
        <p:txBody>
          <a:bodyPr wrap="square" lIns="91440" tIns="45720" rIns="91440" bIns="45720" rtlCol="0" anchor="ctr">
            <a:spAutoFit/>
          </a:bodyPr>
          <a:lstStyle/>
          <a:p>
            <a:pPr marL="0" marR="0" lvl="0" indent="0" algn="ctr" defTabSz="1217613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Arial" charset="0"/>
              </a:rPr>
              <a:t>S</a:t>
            </a:r>
            <a:r>
              <a:rPr lang="en-US" sz="1400" b="1" kern="0">
                <a:solidFill>
                  <a:srgbClr val="FFFFFF"/>
                </a:solidFill>
                <a:cs typeface="Arial" charset="0"/>
              </a:rPr>
              <a:t>BR: </a:t>
            </a:r>
            <a:r>
              <a:rPr kumimoji="0" lang="en-US" sz="14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Arial" charset="0"/>
              </a:rPr>
              <a:t>n=</a:t>
            </a:r>
            <a:r>
              <a:rPr lang="en-US" sz="1400" b="1" kern="0">
                <a:solidFill>
                  <a:srgbClr val="FFFFFF"/>
                </a:solidFill>
                <a:cs typeface="Arial" charset="0"/>
              </a:rPr>
              <a:t>285</a:t>
            </a:r>
            <a:endParaRPr kumimoji="0" lang="en-US" sz="14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Arial" charset="0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48EB7CE6-D5E9-45FA-B0A1-5D1E6E986470}"/>
              </a:ext>
            </a:extLst>
          </p:cNvPr>
          <p:cNvSpPr txBox="1"/>
          <p:nvPr/>
        </p:nvSpPr>
        <p:spPr>
          <a:xfrm>
            <a:off x="3022273" y="4492533"/>
            <a:ext cx="2027119" cy="322266"/>
          </a:xfrm>
          <a:prstGeom prst="rect">
            <a:avLst/>
          </a:prstGeom>
          <a:solidFill>
            <a:srgbClr val="00C0A0"/>
          </a:solidFill>
        </p:spPr>
        <p:txBody>
          <a:bodyPr wrap="square" lIns="91440" tIns="45720" rIns="91440" bIns="45720" rtlCol="0" anchor="ctr">
            <a:spAutoFit/>
          </a:bodyPr>
          <a:lstStyle/>
          <a:p>
            <a:pPr algn="ctr" defTabSz="1217613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chemeClr val="bg1"/>
                </a:solidFill>
                <a:cs typeface="Arial" charset="0"/>
              </a:rPr>
              <a:t>B/F/</a:t>
            </a:r>
            <a:r>
              <a:rPr lang="en-US" sz="1400" b="1" err="1">
                <a:solidFill>
                  <a:schemeClr val="bg1"/>
                </a:solidFill>
                <a:cs typeface="Arial" charset="0"/>
              </a:rPr>
              <a:t>TAF</a:t>
            </a:r>
            <a:r>
              <a:rPr lang="en-US" sz="1400" b="1">
                <a:solidFill>
                  <a:schemeClr val="bg1"/>
                </a:solidFill>
                <a:cs typeface="Arial" charset="0"/>
              </a:rPr>
              <a:t>: n=272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EA4E6147-0FBD-4ADD-A379-C6AA0B6F21E6}"/>
              </a:ext>
            </a:extLst>
          </p:cNvPr>
          <p:cNvSpPr txBox="1"/>
          <p:nvPr/>
        </p:nvSpPr>
        <p:spPr>
          <a:xfrm>
            <a:off x="5020863" y="3013316"/>
            <a:ext cx="2150272" cy="338923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/>
            <a:r>
              <a:rPr lang="en-US" sz="1400" b="1" dirty="0"/>
              <a:t>Randomized phase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9D7E5167-71CC-4C16-82F8-F6D52659EA98}"/>
              </a:ext>
            </a:extLst>
          </p:cNvPr>
          <p:cNvSpPr txBox="1"/>
          <p:nvPr/>
        </p:nvSpPr>
        <p:spPr>
          <a:xfrm>
            <a:off x="5485574" y="4517936"/>
            <a:ext cx="1220853" cy="271459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/>
            <a:r>
              <a:rPr lang="en-US" sz="1400" b="1" dirty="0"/>
              <a:t>OLE phase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8C158A89-6D7A-4F27-AC93-0F920DBABC9A}"/>
              </a:ext>
            </a:extLst>
          </p:cNvPr>
          <p:cNvSpPr txBox="1"/>
          <p:nvPr/>
        </p:nvSpPr>
        <p:spPr>
          <a:xfrm>
            <a:off x="5049392" y="5493503"/>
            <a:ext cx="2115646" cy="322266"/>
          </a:xfrm>
          <a:prstGeom prst="rect">
            <a:avLst/>
          </a:prstGeom>
          <a:solidFill>
            <a:srgbClr val="00C0A0"/>
          </a:solidFill>
        </p:spPr>
        <p:txBody>
          <a:bodyPr wrap="square" lIns="91440" tIns="45720" rIns="91440" bIns="45720" rtlCol="0" anchor="ctr">
            <a:spAutoFit/>
          </a:bodyPr>
          <a:lstStyle/>
          <a:p>
            <a:pPr algn="ctr">
              <a:spcBef>
                <a:spcPts val="0"/>
              </a:spcBef>
              <a:buClr>
                <a:srgbClr val="990000"/>
              </a:buClr>
              <a:buSzPct val="120000"/>
              <a:defRPr/>
            </a:pPr>
            <a:r>
              <a:rPr lang="en-US" sz="1400" b="1" kern="0" dirty="0">
                <a:solidFill>
                  <a:prstClr val="white"/>
                </a:solidFill>
                <a:ea typeface="MS Mincho" pitchFamily="49" charset="-128"/>
                <a:cs typeface="Arial" pitchFamily="34" charset="0"/>
              </a:rPr>
              <a:t>All B/F/</a:t>
            </a:r>
            <a:r>
              <a:rPr lang="en-US" sz="1400" b="1" kern="0" dirty="0" err="1">
                <a:solidFill>
                  <a:prstClr val="white"/>
                </a:solidFill>
                <a:ea typeface="MS Mincho" pitchFamily="49" charset="-128"/>
                <a:cs typeface="Arial" pitchFamily="34" charset="0"/>
              </a:rPr>
              <a:t>TAF</a:t>
            </a:r>
            <a:r>
              <a:rPr lang="en-US" sz="1400" b="1" kern="0" dirty="0">
                <a:solidFill>
                  <a:prstClr val="white"/>
                </a:solidFill>
                <a:ea typeface="MS Mincho" pitchFamily="49" charset="-128"/>
                <a:cs typeface="Arial" pitchFamily="34" charset="0"/>
              </a:rPr>
              <a:t>: n=532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C28B8134-4225-4204-826F-9E1836F0D06F}"/>
              </a:ext>
            </a:extLst>
          </p:cNvPr>
          <p:cNvSpPr txBox="1"/>
          <p:nvPr/>
        </p:nvSpPr>
        <p:spPr>
          <a:xfrm>
            <a:off x="1912180" y="4064126"/>
            <a:ext cx="1845377" cy="276999"/>
          </a:xfrm>
          <a:prstGeom prst="rect">
            <a:avLst/>
          </a:prstGeom>
          <a:solidFill>
            <a:srgbClr val="B2ECE2"/>
          </a:solidFill>
        </p:spPr>
        <p:txBody>
          <a:bodyPr wrap="none" lIns="91440" tIns="45720" rIns="91440" bIns="45720" rtlCol="0" anchor="ctr">
            <a:spAutoFit/>
          </a:bodyPr>
          <a:lstStyle/>
          <a:p>
            <a:pPr algn="r"/>
            <a:r>
              <a:rPr lang="en-US" sz="1200" dirty="0"/>
              <a:t>Did not enter OLE: n=17</a:t>
            </a:r>
          </a:p>
        </p:txBody>
      </p:sp>
      <p:cxnSp>
        <p:nvCxnSpPr>
          <p:cNvPr id="86" name="Straight Connector 13">
            <a:extLst>
              <a:ext uri="{FF2B5EF4-FFF2-40B4-BE49-F238E27FC236}">
                <a16:creationId xmlns:a16="http://schemas.microsoft.com/office/drawing/2014/main" id="{4BBDFA01-6888-4F84-8A33-22D9FF2BC5C0}"/>
              </a:ext>
            </a:extLst>
          </p:cNvPr>
          <p:cNvCxnSpPr>
            <a:cxnSpLocks/>
          </p:cNvCxnSpPr>
          <p:nvPr/>
        </p:nvCxnSpPr>
        <p:spPr bwMode="auto">
          <a:xfrm flipH="1">
            <a:off x="3757559" y="4202625"/>
            <a:ext cx="274674" cy="0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1" name="Rectangle 90">
            <a:extLst>
              <a:ext uri="{FF2B5EF4-FFF2-40B4-BE49-F238E27FC236}">
                <a16:creationId xmlns:a16="http://schemas.microsoft.com/office/drawing/2014/main" id="{DC701A14-646C-4C83-9BD4-CF1D8984C70E}"/>
              </a:ext>
            </a:extLst>
          </p:cNvPr>
          <p:cNvSpPr/>
          <p:nvPr/>
        </p:nvSpPr>
        <p:spPr bwMode="auto">
          <a:xfrm>
            <a:off x="1243106" y="3991486"/>
            <a:ext cx="9660062" cy="1941954"/>
          </a:xfrm>
          <a:prstGeom prst="rect">
            <a:avLst/>
          </a:prstGeom>
          <a:noFill/>
          <a:ln w="22225" cap="flat" cmpd="sng" algn="ctr">
            <a:solidFill>
              <a:srgbClr val="981C2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buFontTx/>
              <a:buChar char="•"/>
              <a:tabLst/>
            </a:pPr>
            <a:endParaRPr kumimoji="0" lang="en-US" sz="4000" b="1" i="0" u="none" strike="noStrike" cap="none" normalizeH="0" baseline="-2500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4B37E8D2-9E06-4205-BF0C-C7FDFD5BE275}"/>
              </a:ext>
            </a:extLst>
          </p:cNvPr>
          <p:cNvSpPr txBox="1"/>
          <p:nvPr/>
        </p:nvSpPr>
        <p:spPr>
          <a:xfrm>
            <a:off x="1679602" y="2577172"/>
            <a:ext cx="2087687" cy="276999"/>
          </a:xfrm>
          <a:prstGeom prst="rect">
            <a:avLst/>
          </a:prstGeom>
          <a:solidFill>
            <a:srgbClr val="B2ECE2"/>
          </a:solidFill>
        </p:spPr>
        <p:txBody>
          <a:bodyPr wrap="none" lIns="91440" tIns="45720" rIns="91440" bIns="45720" rtlCol="0" anchor="ctr">
            <a:spAutoFit/>
          </a:bodyPr>
          <a:lstStyle/>
          <a:p>
            <a:pPr algn="r"/>
            <a:r>
              <a:rPr lang="en-US" sz="1200" dirty="0"/>
              <a:t>No post-BL HIV-1 RNA: n=1</a:t>
            </a:r>
          </a:p>
        </p:txBody>
      </p:sp>
      <p:cxnSp>
        <p:nvCxnSpPr>
          <p:cNvPr id="85" name="Straight Connector 13">
            <a:extLst>
              <a:ext uri="{FF2B5EF4-FFF2-40B4-BE49-F238E27FC236}">
                <a16:creationId xmlns:a16="http://schemas.microsoft.com/office/drawing/2014/main" id="{3A96D006-FCD9-4FB6-B150-30405A4210EA}"/>
              </a:ext>
            </a:extLst>
          </p:cNvPr>
          <p:cNvCxnSpPr>
            <a:cxnSpLocks/>
          </p:cNvCxnSpPr>
          <p:nvPr/>
        </p:nvCxnSpPr>
        <p:spPr bwMode="auto">
          <a:xfrm flipH="1">
            <a:off x="3767291" y="2715672"/>
            <a:ext cx="262884" cy="0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7346A874-AC44-40AD-9C98-6A4F7110636D}"/>
              </a:ext>
            </a:extLst>
          </p:cNvPr>
          <p:cNvSpPr txBox="1"/>
          <p:nvPr/>
        </p:nvSpPr>
        <p:spPr>
          <a:xfrm>
            <a:off x="8408236" y="2466637"/>
            <a:ext cx="1460656" cy="276999"/>
          </a:xfrm>
          <a:prstGeom prst="rect">
            <a:avLst/>
          </a:prstGeom>
          <a:solidFill>
            <a:srgbClr val="D1D3D4"/>
          </a:solidFill>
        </p:spPr>
        <p:txBody>
          <a:bodyPr wrap="none" lIns="91440" tIns="45720" rIns="91440" bIns="45720" rtlCol="0" anchor="ctr">
            <a:spAutoFit/>
          </a:bodyPr>
          <a:lstStyle/>
          <a:p>
            <a:r>
              <a:rPr lang="en-US" sz="1200" dirty="0"/>
              <a:t>Never treated: n=1</a:t>
            </a:r>
          </a:p>
        </p:txBody>
      </p:sp>
      <p:cxnSp>
        <p:nvCxnSpPr>
          <p:cNvPr id="40" name="Straight Connector 13">
            <a:extLst>
              <a:ext uri="{FF2B5EF4-FFF2-40B4-BE49-F238E27FC236}">
                <a16:creationId xmlns:a16="http://schemas.microsoft.com/office/drawing/2014/main" id="{796BE92F-6D51-4D5C-99C5-582C4D8E75C1}"/>
              </a:ext>
            </a:extLst>
          </p:cNvPr>
          <p:cNvCxnSpPr>
            <a:cxnSpLocks/>
          </p:cNvCxnSpPr>
          <p:nvPr/>
        </p:nvCxnSpPr>
        <p:spPr bwMode="auto">
          <a:xfrm>
            <a:off x="8142232" y="2605136"/>
            <a:ext cx="262884" cy="0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91A5C19B-0ADE-44E3-B83B-CC649F0EFF71}"/>
              </a:ext>
            </a:extLst>
          </p:cNvPr>
          <p:cNvSpPr txBox="1"/>
          <p:nvPr/>
        </p:nvSpPr>
        <p:spPr>
          <a:xfrm>
            <a:off x="5782154" y="2577172"/>
            <a:ext cx="2087686" cy="276999"/>
          </a:xfrm>
          <a:prstGeom prst="rect">
            <a:avLst/>
          </a:prstGeom>
          <a:solidFill>
            <a:srgbClr val="D1D3D4"/>
          </a:solidFill>
        </p:spPr>
        <p:txBody>
          <a:bodyPr wrap="none" lIns="91440" tIns="45720" rIns="91440" bIns="45720" rtlCol="0" anchor="ctr">
            <a:spAutoFit/>
          </a:bodyPr>
          <a:lstStyle/>
          <a:p>
            <a:pPr algn="r"/>
            <a:r>
              <a:rPr lang="en-US" sz="1200" dirty="0"/>
              <a:t>No post-BL HIV-1 RNA: n=2</a:t>
            </a:r>
          </a:p>
        </p:txBody>
      </p:sp>
      <p:cxnSp>
        <p:nvCxnSpPr>
          <p:cNvPr id="44" name="Straight Connector 13">
            <a:extLst>
              <a:ext uri="{FF2B5EF4-FFF2-40B4-BE49-F238E27FC236}">
                <a16:creationId xmlns:a16="http://schemas.microsoft.com/office/drawing/2014/main" id="{BD650729-7857-4F64-BC05-F0223C5686B7}"/>
              </a:ext>
            </a:extLst>
          </p:cNvPr>
          <p:cNvCxnSpPr>
            <a:cxnSpLocks/>
          </p:cNvCxnSpPr>
          <p:nvPr/>
        </p:nvCxnSpPr>
        <p:spPr bwMode="auto">
          <a:xfrm flipH="1">
            <a:off x="7872874" y="2715672"/>
            <a:ext cx="262884" cy="0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BA0CCEFE-F7FE-4E10-8469-68B06D7DEBE1}"/>
              </a:ext>
            </a:extLst>
          </p:cNvPr>
          <p:cNvSpPr txBox="1"/>
          <p:nvPr/>
        </p:nvSpPr>
        <p:spPr>
          <a:xfrm>
            <a:off x="8408236" y="3504234"/>
            <a:ext cx="2350131" cy="276999"/>
          </a:xfrm>
          <a:prstGeom prst="rect">
            <a:avLst/>
          </a:prstGeom>
          <a:solidFill>
            <a:srgbClr val="D1D3D4"/>
          </a:solidFill>
        </p:spPr>
        <p:txBody>
          <a:bodyPr wrap="none" lIns="91440" tIns="45720" rIns="91440" bIns="45720" rtlCol="0" anchor="ctr">
            <a:spAutoFit/>
          </a:bodyPr>
          <a:lstStyle/>
          <a:p>
            <a:r>
              <a:rPr lang="en-US" sz="1200" dirty="0"/>
              <a:t>Did not switch to B/F/</a:t>
            </a:r>
            <a:r>
              <a:rPr lang="en-US" sz="1200" dirty="0" err="1"/>
              <a:t>TAF</a:t>
            </a:r>
            <a:r>
              <a:rPr lang="en-US" sz="1200" dirty="0"/>
              <a:t>: n=41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28926CA8-4F5D-4811-A8DF-6FCA750EBA27}"/>
              </a:ext>
            </a:extLst>
          </p:cNvPr>
          <p:cNvSpPr txBox="1"/>
          <p:nvPr/>
        </p:nvSpPr>
        <p:spPr>
          <a:xfrm>
            <a:off x="5174808" y="3612208"/>
            <a:ext cx="2695032" cy="276999"/>
          </a:xfrm>
          <a:prstGeom prst="rect">
            <a:avLst/>
          </a:prstGeom>
          <a:solidFill>
            <a:srgbClr val="B2ECE2"/>
          </a:solidFill>
        </p:spPr>
        <p:txBody>
          <a:bodyPr wrap="none" lIns="91440" tIns="45720" rIns="91440" bIns="45720" rtlCol="0" anchor="ctr">
            <a:spAutoFit/>
          </a:bodyPr>
          <a:lstStyle/>
          <a:p>
            <a:pPr algn="r"/>
            <a:r>
              <a:rPr lang="en-US" sz="1200" dirty="0"/>
              <a:t>No post-B/F/</a:t>
            </a:r>
            <a:r>
              <a:rPr lang="en-US" sz="1200" dirty="0" err="1"/>
              <a:t>TAF</a:t>
            </a:r>
            <a:r>
              <a:rPr lang="en-US" sz="1200" dirty="0"/>
              <a:t> BL HIV-1 RNA: n=1</a:t>
            </a:r>
          </a:p>
        </p:txBody>
      </p:sp>
      <p:cxnSp>
        <p:nvCxnSpPr>
          <p:cNvPr id="87" name="Straight Connector 13">
            <a:extLst>
              <a:ext uri="{FF2B5EF4-FFF2-40B4-BE49-F238E27FC236}">
                <a16:creationId xmlns:a16="http://schemas.microsoft.com/office/drawing/2014/main" id="{827C9370-DE80-47F3-AC7E-24CCE432ED61}"/>
              </a:ext>
            </a:extLst>
          </p:cNvPr>
          <p:cNvCxnSpPr>
            <a:cxnSpLocks/>
          </p:cNvCxnSpPr>
          <p:nvPr/>
        </p:nvCxnSpPr>
        <p:spPr bwMode="auto">
          <a:xfrm>
            <a:off x="8142232" y="3642733"/>
            <a:ext cx="262884" cy="0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Straight Connector 13">
            <a:extLst>
              <a:ext uri="{FF2B5EF4-FFF2-40B4-BE49-F238E27FC236}">
                <a16:creationId xmlns:a16="http://schemas.microsoft.com/office/drawing/2014/main" id="{0EFF04A0-8C68-4796-A348-C777BBDA84B1}"/>
              </a:ext>
            </a:extLst>
          </p:cNvPr>
          <p:cNvCxnSpPr>
            <a:cxnSpLocks/>
          </p:cNvCxnSpPr>
          <p:nvPr/>
        </p:nvCxnSpPr>
        <p:spPr bwMode="auto">
          <a:xfrm flipH="1">
            <a:off x="7872874" y="3754444"/>
            <a:ext cx="262884" cy="0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" name="Connector: Elbow 5">
            <a:extLst>
              <a:ext uri="{FF2B5EF4-FFF2-40B4-BE49-F238E27FC236}">
                <a16:creationId xmlns:a16="http://schemas.microsoft.com/office/drawing/2014/main" id="{33EA3D42-44CB-4240-B86A-925209E2F0C0}"/>
              </a:ext>
            </a:extLst>
          </p:cNvPr>
          <p:cNvCxnSpPr>
            <a:cxnSpLocks/>
            <a:stCxn id="57" idx="2"/>
            <a:endCxn id="58" idx="0"/>
          </p:cNvCxnSpPr>
          <p:nvPr/>
        </p:nvCxnSpPr>
        <p:spPr bwMode="auto">
          <a:xfrm rot="5400000">
            <a:off x="4913476" y="858347"/>
            <a:ext cx="304883" cy="2060168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Connector: Elbow 49">
            <a:extLst>
              <a:ext uri="{FF2B5EF4-FFF2-40B4-BE49-F238E27FC236}">
                <a16:creationId xmlns:a16="http://schemas.microsoft.com/office/drawing/2014/main" id="{E62B0FD3-ADBD-4D80-8D5B-41DF66C6B9C6}"/>
              </a:ext>
            </a:extLst>
          </p:cNvPr>
          <p:cNvCxnSpPr>
            <a:cxnSpLocks/>
            <a:stCxn id="57" idx="2"/>
            <a:endCxn id="59" idx="0"/>
          </p:cNvCxnSpPr>
          <p:nvPr/>
        </p:nvCxnSpPr>
        <p:spPr bwMode="auto">
          <a:xfrm rot="16200000" flipH="1">
            <a:off x="6967820" y="864170"/>
            <a:ext cx="304883" cy="2048521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Connector: Elbow 54">
            <a:extLst>
              <a:ext uri="{FF2B5EF4-FFF2-40B4-BE49-F238E27FC236}">
                <a16:creationId xmlns:a16="http://schemas.microsoft.com/office/drawing/2014/main" id="{B5853AA9-D328-42E6-80EB-05F01B34EAE8}"/>
              </a:ext>
            </a:extLst>
          </p:cNvPr>
          <p:cNvCxnSpPr>
            <a:cxnSpLocks/>
            <a:stCxn id="68" idx="2"/>
            <a:endCxn id="79" idx="0"/>
          </p:cNvCxnSpPr>
          <p:nvPr/>
        </p:nvCxnSpPr>
        <p:spPr bwMode="auto">
          <a:xfrm rot="16200000" flipH="1">
            <a:off x="4732172" y="4118460"/>
            <a:ext cx="678704" cy="2071382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6" name="Connector: Elbow 55">
            <a:extLst>
              <a:ext uri="{FF2B5EF4-FFF2-40B4-BE49-F238E27FC236}">
                <a16:creationId xmlns:a16="http://schemas.microsoft.com/office/drawing/2014/main" id="{E823FF37-9365-450B-AB26-4FAAC308AA38}"/>
              </a:ext>
            </a:extLst>
          </p:cNvPr>
          <p:cNvCxnSpPr>
            <a:cxnSpLocks/>
            <a:stCxn id="64" idx="2"/>
            <a:endCxn id="79" idx="0"/>
          </p:cNvCxnSpPr>
          <p:nvPr/>
        </p:nvCxnSpPr>
        <p:spPr bwMode="auto">
          <a:xfrm rot="5400000">
            <a:off x="6782524" y="4132247"/>
            <a:ext cx="685948" cy="2036565"/>
          </a:xfrm>
          <a:prstGeom prst="bentConnector3">
            <a:avLst>
              <a:gd name="adj1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id="{5BA17544-C093-4612-8B79-2DEAFCA2CDF4}"/>
              </a:ext>
            </a:extLst>
          </p:cNvPr>
          <p:cNvSpPr txBox="1"/>
          <p:nvPr/>
        </p:nvSpPr>
        <p:spPr>
          <a:xfrm>
            <a:off x="5558615" y="4968206"/>
            <a:ext cx="1097200" cy="315461"/>
          </a:xfrm>
          <a:prstGeom prst="rect">
            <a:avLst/>
          </a:prstGeom>
          <a:solidFill>
            <a:schemeClr val="bg1"/>
          </a:solidFill>
        </p:spPr>
        <p:txBody>
          <a:bodyPr wrap="none" tIns="0" bIns="0" rtlCol="0" anchor="ctr">
            <a:noAutofit/>
          </a:bodyPr>
          <a:lstStyle/>
          <a:p>
            <a:pPr algn="ctr"/>
            <a:r>
              <a:rPr lang="en-US" sz="1400" b="1" dirty="0"/>
              <a:t>All phases</a:t>
            </a:r>
          </a:p>
        </p:txBody>
      </p:sp>
    </p:spTree>
    <p:extLst>
      <p:ext uri="{BB962C8B-B14F-4D97-AF65-F5344CB8AC3E}">
        <p14:creationId xmlns:p14="http://schemas.microsoft.com/office/powerpoint/2010/main" val="17977272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4D1831-2AFF-49D1-8733-B2E969C88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Virologic Outcome: All B/F/</a:t>
            </a:r>
            <a:r>
              <a:rPr lang="en-US" dirty="0" err="1"/>
              <a:t>TAF</a:t>
            </a:r>
            <a:r>
              <a:rPr lang="en-US" dirty="0"/>
              <a:t>-Treated Participants*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49E51B-D432-4B1D-9B5D-4DA06C7DE6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2799" y="5157394"/>
            <a:ext cx="10579101" cy="930754"/>
          </a:xfrm>
        </p:spPr>
        <p:txBody>
          <a:bodyPr rIns="0"/>
          <a:lstStyle/>
          <a:p>
            <a:pPr>
              <a:spcBef>
                <a:spcPts val="600"/>
              </a:spcBef>
            </a:pPr>
            <a:r>
              <a:rPr lang="en-US" sz="1800" kern="0"/>
              <a:t>High levels of virologic suppression were maintained after switching to B/F/TAF from a boosted PI-based regimen</a:t>
            </a:r>
          </a:p>
          <a:p>
            <a:pPr lvl="1">
              <a:spcBef>
                <a:spcPts val="600"/>
              </a:spcBef>
            </a:pPr>
            <a:r>
              <a:rPr lang="en-US" sz="1800" kern="0"/>
              <a:t>Median duration of B/F/TAF exposure: 101 weeks (interquartile range 72–120; maximum 181)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71713D-97FC-407A-A7E6-F43587E86EF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12801" y="6248400"/>
            <a:ext cx="10565728" cy="457200"/>
          </a:xfrm>
        </p:spPr>
        <p:txBody>
          <a:bodyPr/>
          <a:lstStyle/>
          <a:p>
            <a:r>
              <a:rPr lang="en-US" dirty="0"/>
              <a:t>*Includes participants in all-B/F/</a:t>
            </a:r>
            <a:r>
              <a:rPr lang="en-US" dirty="0" err="1"/>
              <a:t>TAF</a:t>
            </a:r>
            <a:r>
              <a:rPr lang="en-US" dirty="0"/>
              <a:t> group (n=532) plus those who received B/F/</a:t>
            </a:r>
            <a:r>
              <a:rPr lang="en-US" dirty="0" err="1"/>
              <a:t>TAF</a:t>
            </a:r>
            <a:r>
              <a:rPr lang="en-US" dirty="0"/>
              <a:t>, but had no post-B/F/</a:t>
            </a:r>
            <a:r>
              <a:rPr lang="en-US" dirty="0" err="1"/>
              <a:t>TAF</a:t>
            </a:r>
            <a:r>
              <a:rPr lang="en-US" dirty="0"/>
              <a:t> BL on-treatment HIV-1 RNA data (n=2).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2A8E79-FD6B-4C62-9569-86B70551C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8528" y="6340475"/>
            <a:ext cx="591800" cy="365125"/>
          </a:xfrm>
        </p:spPr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61B407BB-954C-481C-8F91-E20DF566D83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78502349"/>
              </p:ext>
            </p:extLst>
          </p:nvPr>
        </p:nvGraphicFramePr>
        <p:xfrm>
          <a:off x="1620412" y="1523519"/>
          <a:ext cx="9463342" cy="30775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679F2A0A-BCA3-4D30-B036-150A9BC10A11}"/>
              </a:ext>
            </a:extLst>
          </p:cNvPr>
          <p:cNvSpPr txBox="1"/>
          <p:nvPr/>
        </p:nvSpPr>
        <p:spPr>
          <a:xfrm>
            <a:off x="4815870" y="4622366"/>
            <a:ext cx="2598345" cy="245534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marL="0" marR="0" lvl="0" indent="0" algn="ctr" defTabSz="1217613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Weeks After Switch to B/F/</a:t>
            </a:r>
            <a:r>
              <a:rPr lang="en-US" sz="1400">
                <a:solidFill>
                  <a:prstClr val="black"/>
                </a:solidFill>
                <a:latin typeface="Arial" charset="0"/>
                <a:cs typeface="Arial" charset="0"/>
              </a:rPr>
              <a:t>T</a:t>
            </a: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AF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FE9B199-BADD-4C65-98C2-B5F84473D8EB}"/>
              </a:ext>
            </a:extLst>
          </p:cNvPr>
          <p:cNvSpPr txBox="1"/>
          <p:nvPr/>
        </p:nvSpPr>
        <p:spPr>
          <a:xfrm rot="16200000">
            <a:off x="753740" y="3006678"/>
            <a:ext cx="15045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12176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Participants, %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DB508F6-4BD1-4275-BE02-7B06F02A9576}"/>
              </a:ext>
            </a:extLst>
          </p:cNvPr>
          <p:cNvSpPr txBox="1"/>
          <p:nvPr/>
        </p:nvSpPr>
        <p:spPr>
          <a:xfrm>
            <a:off x="1849362" y="4388623"/>
            <a:ext cx="525785" cy="325713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 anchor="ctr">
            <a:noAutofit/>
          </a:bodyPr>
          <a:lstStyle/>
          <a:p>
            <a:pPr marL="0" marR="0" lvl="0" indent="0" algn="ctr" defTabSz="1217613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B/F/TAF</a:t>
            </a:r>
          </a:p>
          <a:p>
            <a:pPr marL="0" marR="0" lvl="0" indent="0" algn="ctr" defTabSz="1217613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solidFill>
                  <a:prstClr val="black"/>
                </a:solidFill>
                <a:latin typeface="Arial" charset="0"/>
                <a:cs typeface="Arial" charset="0"/>
              </a:rPr>
              <a:t>Start (Day 1)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F0E5440-5518-4420-A008-2E73BCC7AA11}"/>
              </a:ext>
            </a:extLst>
          </p:cNvPr>
          <p:cNvSpPr txBox="1"/>
          <p:nvPr/>
        </p:nvSpPr>
        <p:spPr>
          <a:xfrm>
            <a:off x="4815870" y="1282461"/>
            <a:ext cx="2560253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0" marR="0" lvl="0" indent="0" algn="ctr" defTabSz="1217613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HIV-1 RNA &lt;50 c/mL: M=E </a:t>
            </a: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E6405E20-73B2-4F2B-AF88-69AB3771D5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4374293"/>
              </p:ext>
            </p:extLst>
          </p:nvPr>
        </p:nvGraphicFramePr>
        <p:xfrm>
          <a:off x="1939303" y="3888420"/>
          <a:ext cx="8997125" cy="3222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4280">
                  <a:extLst>
                    <a:ext uri="{9D8B030D-6E8A-4147-A177-3AD203B41FA5}">
                      <a16:colId xmlns:a16="http://schemas.microsoft.com/office/drawing/2014/main" val="1648549186"/>
                    </a:ext>
                  </a:extLst>
                </a:gridCol>
                <a:gridCol w="251645">
                  <a:extLst>
                    <a:ext uri="{9D8B030D-6E8A-4147-A177-3AD203B41FA5}">
                      <a16:colId xmlns:a16="http://schemas.microsoft.com/office/drawing/2014/main" val="2817623607"/>
                    </a:ext>
                  </a:extLst>
                </a:gridCol>
                <a:gridCol w="570080">
                  <a:extLst>
                    <a:ext uri="{9D8B030D-6E8A-4147-A177-3AD203B41FA5}">
                      <a16:colId xmlns:a16="http://schemas.microsoft.com/office/drawing/2014/main" val="3163957067"/>
                    </a:ext>
                  </a:extLst>
                </a:gridCol>
                <a:gridCol w="570080">
                  <a:extLst>
                    <a:ext uri="{9D8B030D-6E8A-4147-A177-3AD203B41FA5}">
                      <a16:colId xmlns:a16="http://schemas.microsoft.com/office/drawing/2014/main" val="3809083697"/>
                    </a:ext>
                  </a:extLst>
                </a:gridCol>
                <a:gridCol w="570080">
                  <a:extLst>
                    <a:ext uri="{9D8B030D-6E8A-4147-A177-3AD203B41FA5}">
                      <a16:colId xmlns:a16="http://schemas.microsoft.com/office/drawing/2014/main" val="3547527117"/>
                    </a:ext>
                  </a:extLst>
                </a:gridCol>
                <a:gridCol w="570080">
                  <a:extLst>
                    <a:ext uri="{9D8B030D-6E8A-4147-A177-3AD203B41FA5}">
                      <a16:colId xmlns:a16="http://schemas.microsoft.com/office/drawing/2014/main" val="3788770909"/>
                    </a:ext>
                  </a:extLst>
                </a:gridCol>
                <a:gridCol w="570080">
                  <a:extLst>
                    <a:ext uri="{9D8B030D-6E8A-4147-A177-3AD203B41FA5}">
                      <a16:colId xmlns:a16="http://schemas.microsoft.com/office/drawing/2014/main" val="1217725874"/>
                    </a:ext>
                  </a:extLst>
                </a:gridCol>
                <a:gridCol w="570080">
                  <a:extLst>
                    <a:ext uri="{9D8B030D-6E8A-4147-A177-3AD203B41FA5}">
                      <a16:colId xmlns:a16="http://schemas.microsoft.com/office/drawing/2014/main" val="90541995"/>
                    </a:ext>
                  </a:extLst>
                </a:gridCol>
                <a:gridCol w="570080">
                  <a:extLst>
                    <a:ext uri="{9D8B030D-6E8A-4147-A177-3AD203B41FA5}">
                      <a16:colId xmlns:a16="http://schemas.microsoft.com/office/drawing/2014/main" val="2116993659"/>
                    </a:ext>
                  </a:extLst>
                </a:gridCol>
                <a:gridCol w="570080">
                  <a:extLst>
                    <a:ext uri="{9D8B030D-6E8A-4147-A177-3AD203B41FA5}">
                      <a16:colId xmlns:a16="http://schemas.microsoft.com/office/drawing/2014/main" val="485167258"/>
                    </a:ext>
                  </a:extLst>
                </a:gridCol>
                <a:gridCol w="570080">
                  <a:extLst>
                    <a:ext uri="{9D8B030D-6E8A-4147-A177-3AD203B41FA5}">
                      <a16:colId xmlns:a16="http://schemas.microsoft.com/office/drawing/2014/main" val="1028313902"/>
                    </a:ext>
                  </a:extLst>
                </a:gridCol>
                <a:gridCol w="570080">
                  <a:extLst>
                    <a:ext uri="{9D8B030D-6E8A-4147-A177-3AD203B41FA5}">
                      <a16:colId xmlns:a16="http://schemas.microsoft.com/office/drawing/2014/main" val="1909483810"/>
                    </a:ext>
                  </a:extLst>
                </a:gridCol>
                <a:gridCol w="570080">
                  <a:extLst>
                    <a:ext uri="{9D8B030D-6E8A-4147-A177-3AD203B41FA5}">
                      <a16:colId xmlns:a16="http://schemas.microsoft.com/office/drawing/2014/main" val="696766887"/>
                    </a:ext>
                  </a:extLst>
                </a:gridCol>
                <a:gridCol w="570080">
                  <a:extLst>
                    <a:ext uri="{9D8B030D-6E8A-4147-A177-3AD203B41FA5}">
                      <a16:colId xmlns:a16="http://schemas.microsoft.com/office/drawing/2014/main" val="143699488"/>
                    </a:ext>
                  </a:extLst>
                </a:gridCol>
                <a:gridCol w="570080">
                  <a:extLst>
                    <a:ext uri="{9D8B030D-6E8A-4147-A177-3AD203B41FA5}">
                      <a16:colId xmlns:a16="http://schemas.microsoft.com/office/drawing/2014/main" val="2070099373"/>
                    </a:ext>
                  </a:extLst>
                </a:gridCol>
                <a:gridCol w="570080">
                  <a:extLst>
                    <a:ext uri="{9D8B030D-6E8A-4147-A177-3AD203B41FA5}">
                      <a16:colId xmlns:a16="http://schemas.microsoft.com/office/drawing/2014/main" val="276182071"/>
                    </a:ext>
                  </a:extLst>
                </a:gridCol>
                <a:gridCol w="570080">
                  <a:extLst>
                    <a:ext uri="{9D8B030D-6E8A-4147-A177-3AD203B41FA5}">
                      <a16:colId xmlns:a16="http://schemas.microsoft.com/office/drawing/2014/main" val="2783168427"/>
                    </a:ext>
                  </a:extLst>
                </a:gridCol>
              </a:tblGrid>
              <a:tr h="3222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n=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u="sng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524</a:t>
                      </a:r>
                    </a:p>
                    <a:p>
                      <a:pPr algn="ctr" fontAlgn="b"/>
                      <a:r>
                        <a:rPr 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534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u="sng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517</a:t>
                      </a:r>
                    </a:p>
                    <a:p>
                      <a:pPr algn="ctr" fontAlgn="b"/>
                      <a:r>
                        <a:rPr 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522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u="sng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519</a:t>
                      </a:r>
                    </a:p>
                    <a:p>
                      <a:pPr algn="ctr" fontAlgn="b"/>
                      <a:r>
                        <a:rPr 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525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sng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513</a:t>
                      </a:r>
                    </a:p>
                    <a:p>
                      <a:pPr algn="ctr" fontAlgn="b"/>
                      <a:r>
                        <a:rPr 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518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sng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505</a:t>
                      </a:r>
                    </a:p>
                    <a:p>
                      <a:pPr algn="ctr" fontAlgn="b"/>
                      <a:r>
                        <a:rPr 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509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sng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483</a:t>
                      </a:r>
                    </a:p>
                    <a:p>
                      <a:pPr algn="ctr" fontAlgn="b"/>
                      <a:r>
                        <a:rPr 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485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sng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439</a:t>
                      </a:r>
                    </a:p>
                    <a:p>
                      <a:pPr algn="ctr" fontAlgn="b"/>
                      <a:r>
                        <a:rPr 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440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sng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364</a:t>
                      </a:r>
                    </a:p>
                    <a:p>
                      <a:pPr algn="ctr" fontAlgn="b"/>
                      <a:r>
                        <a:rPr 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367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sng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318</a:t>
                      </a:r>
                    </a:p>
                    <a:p>
                      <a:pPr algn="ctr" fontAlgn="b"/>
                      <a:r>
                        <a:rPr 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318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sng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270</a:t>
                      </a:r>
                    </a:p>
                    <a:p>
                      <a:pPr algn="ctr" fontAlgn="b"/>
                      <a:r>
                        <a:rPr 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271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sng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193</a:t>
                      </a:r>
                    </a:p>
                    <a:p>
                      <a:pPr algn="ctr" fontAlgn="b"/>
                      <a:r>
                        <a:rPr 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193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sng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107</a:t>
                      </a:r>
                    </a:p>
                    <a:p>
                      <a:pPr algn="ctr" fontAlgn="b"/>
                      <a:r>
                        <a:rPr 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107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sng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52</a:t>
                      </a:r>
                    </a:p>
                    <a:p>
                      <a:pPr algn="ctr" fontAlgn="b"/>
                      <a:r>
                        <a:rPr 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52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sng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  <a:p>
                      <a:pPr algn="ctr" fontAlgn="b"/>
                      <a:r>
                        <a:rPr 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sng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  <a:p>
                      <a:pPr algn="ctr" fontAlgn="b"/>
                      <a:r>
                        <a:rPr 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25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sng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  <a:p>
                      <a:pPr algn="ctr" fontAlgn="b"/>
                      <a:r>
                        <a:rPr lang="en-US" sz="900" b="0" i="0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25466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78336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Baseline Resistance Data Sources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F2D176-7E32-E140-9325-490397944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8" name="Group 67">
            <a:extLst>
              <a:ext uri="{FF2B5EF4-FFF2-40B4-BE49-F238E27FC236}">
                <a16:creationId xmlns:a16="http://schemas.microsoft.com/office/drawing/2014/main" id="{41DD2B76-7EDB-4AE7-BC42-1C3C0608D4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7261510"/>
              </p:ext>
            </p:extLst>
          </p:nvPr>
        </p:nvGraphicFramePr>
        <p:xfrm>
          <a:off x="4159911" y="2803970"/>
          <a:ext cx="7238546" cy="1687578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233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32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4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56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5610">
                  <a:extLst>
                    <a:ext uri="{9D8B030D-6E8A-4147-A177-3AD203B41FA5}">
                      <a16:colId xmlns:a16="http://schemas.microsoft.com/office/drawing/2014/main" val="3386675806"/>
                    </a:ext>
                  </a:extLst>
                </a:gridCol>
                <a:gridCol w="825610">
                  <a:extLst>
                    <a:ext uri="{9D8B030D-6E8A-4147-A177-3AD203B41FA5}">
                      <a16:colId xmlns:a16="http://schemas.microsoft.com/office/drawing/2014/main" val="2284401532"/>
                    </a:ext>
                  </a:extLst>
                </a:gridCol>
                <a:gridCol w="825610">
                  <a:extLst>
                    <a:ext uri="{9D8B030D-6E8A-4147-A177-3AD203B41FA5}">
                      <a16:colId xmlns:a16="http://schemas.microsoft.com/office/drawing/2014/main" val="3022969788"/>
                    </a:ext>
                  </a:extLst>
                </a:gridCol>
                <a:gridCol w="825610">
                  <a:extLst>
                    <a:ext uri="{9D8B030D-6E8A-4147-A177-3AD203B41FA5}">
                      <a16:colId xmlns:a16="http://schemas.microsoft.com/office/drawing/2014/main" val="2388546697"/>
                    </a:ext>
                  </a:extLst>
                </a:gridCol>
              </a:tblGrid>
              <a:tr h="27432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endParaRPr kumimoji="0" lang="en-US" sz="1200" b="1" i="0" u="none" strike="noStrike" kern="0" cap="none" spc="0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36573" marB="36573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endParaRPr kumimoji="0" lang="en-US" sz="1400" b="1" i="0" u="none" strike="noStrike" kern="0" cap="none" spc="0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27430" marB="2743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B/F/TAF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n=289</a:t>
                      </a:r>
                    </a:p>
                  </a:txBody>
                  <a:tcPr marT="36573" marB="3657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0A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14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T="27430" marB="2743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SBR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 n=285</a:t>
                      </a:r>
                    </a:p>
                  </a:txBody>
                  <a:tcPr marT="36573" marB="3657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7F7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14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T="36573" marB="3657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0A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All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N=574</a:t>
                      </a:r>
                    </a:p>
                  </a:txBody>
                  <a:tcPr marT="36573" marB="3657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97DB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T="36573" marB="3657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Participants, n (%)</a:t>
                      </a:r>
                    </a:p>
                  </a:txBody>
                  <a:tcPr marT="36573" marB="3657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PR/RT</a:t>
                      </a:r>
                      <a:endParaRPr kumimoji="0" lang="en-US" sz="1200" b="1" i="0" u="none" strike="sng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T="36573" marB="3657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IN</a:t>
                      </a:r>
                      <a:endParaRPr kumimoji="0" lang="en-US" sz="1200" b="1" i="0" u="none" strike="sng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T="36573" marB="3657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PR/RT</a:t>
                      </a:r>
                      <a:endParaRPr kumimoji="0" lang="en-US" sz="1200" b="1" i="0" u="none" strike="sng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T="36573" marB="3657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IN</a:t>
                      </a:r>
                      <a:endParaRPr kumimoji="0" lang="en-US" sz="1200" b="1" i="0" u="none" strike="sng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T="36573" marB="3657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PR/RT</a:t>
                      </a:r>
                      <a:endParaRPr kumimoji="0" lang="en-US" sz="1200" b="1" i="0" u="none" strike="sng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T="36573" marB="3657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97DB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IN</a:t>
                      </a:r>
                      <a:endParaRPr kumimoji="0" lang="en-US" sz="1200" b="1" i="0" u="none" strike="sng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T="36573" marB="3657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97D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78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BL data available</a:t>
                      </a:r>
                      <a:endParaRPr kumimoji="0" lang="en-US" sz="1200" b="1" i="0" u="none" strike="sng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T="36573" marB="3657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27430" marB="2743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276 (96)</a:t>
                      </a:r>
                    </a:p>
                  </a:txBody>
                  <a:tcPr marT="36573" marB="3657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259 (90)</a:t>
                      </a:r>
                    </a:p>
                  </a:txBody>
                  <a:tcPr marT="36573" marB="3657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247 (87)</a:t>
                      </a:r>
                    </a:p>
                  </a:txBody>
                  <a:tcPr marT="36573" marB="3657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227 (80)</a:t>
                      </a:r>
                    </a:p>
                  </a:txBody>
                  <a:tcPr marT="36573" marB="3657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523 (91)</a:t>
                      </a:r>
                    </a:p>
                  </a:txBody>
                  <a:tcPr marT="36573" marB="3657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486 (85)</a:t>
                      </a:r>
                    </a:p>
                  </a:txBody>
                  <a:tcPr marT="36573" marB="3657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47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200" b="1" i="0" u="none" strike="sng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T="36573" marB="3657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Historical genotype*</a:t>
                      </a:r>
                    </a:p>
                  </a:txBody>
                  <a:tcPr marT="36573" marB="3657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141 (49)</a:t>
                      </a:r>
                    </a:p>
                  </a:txBody>
                  <a:tcPr marT="36573" marB="3657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 (2)</a:t>
                      </a:r>
                    </a:p>
                  </a:txBody>
                  <a:tcPr marT="36573" marB="3657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122 (43)</a:t>
                      </a:r>
                    </a:p>
                  </a:txBody>
                  <a:tcPr marT="36573" marB="3657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 (4)</a:t>
                      </a:r>
                    </a:p>
                  </a:txBody>
                  <a:tcPr marT="36573" marB="3657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263 (46)</a:t>
                      </a:r>
                    </a:p>
                  </a:txBody>
                  <a:tcPr marT="36573" marB="3657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 (3)</a:t>
                      </a:r>
                    </a:p>
                  </a:txBody>
                  <a:tcPr marT="36573" marB="3657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7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200" b="1" i="0" u="none" strike="sng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T="36573" marB="3657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BL DNA genotype</a:t>
                      </a:r>
                    </a:p>
                  </a:txBody>
                  <a:tcPr marT="36573" marB="3657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259 (90)</a:t>
                      </a:r>
                    </a:p>
                  </a:txBody>
                  <a:tcPr marT="36573" marB="3657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259 (90)</a:t>
                      </a:r>
                    </a:p>
                  </a:txBody>
                  <a:tcPr marT="36573" marB="3657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223 (78)</a:t>
                      </a:r>
                    </a:p>
                  </a:txBody>
                  <a:tcPr marT="36573" marB="3657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223 (78)</a:t>
                      </a:r>
                    </a:p>
                  </a:txBody>
                  <a:tcPr marT="36573" marB="3657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482 (84)</a:t>
                      </a:r>
                    </a:p>
                  </a:txBody>
                  <a:tcPr marT="36573" marB="3657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482 (84)</a:t>
                      </a:r>
                    </a:p>
                  </a:txBody>
                  <a:tcPr marT="36573" marB="3657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AEA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2" name="Group 1">
            <a:extLst>
              <a:ext uri="{FF2B5EF4-FFF2-40B4-BE49-F238E27FC236}">
                <a16:creationId xmlns:a16="http://schemas.microsoft.com/office/drawing/2014/main" id="{2C7D4512-7502-4A7D-8105-C7CB7A01C97B}"/>
              </a:ext>
            </a:extLst>
          </p:cNvPr>
          <p:cNvGrpSpPr/>
          <p:nvPr/>
        </p:nvGrpSpPr>
        <p:grpSpPr>
          <a:xfrm>
            <a:off x="812800" y="1741089"/>
            <a:ext cx="3043986" cy="4518566"/>
            <a:chOff x="812800" y="1741089"/>
            <a:chExt cx="3043986" cy="4518566"/>
          </a:xfrm>
        </p:grpSpPr>
        <p:sp>
          <p:nvSpPr>
            <p:cNvPr id="27" name="Oval 11">
              <a:extLst>
                <a:ext uri="{FF2B5EF4-FFF2-40B4-BE49-F238E27FC236}">
                  <a16:creationId xmlns:a16="http://schemas.microsoft.com/office/drawing/2014/main" id="{0A8A810B-A06E-4716-B006-F2B4869D80F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812801" y="2480405"/>
              <a:ext cx="3043984" cy="3043985"/>
            </a:xfrm>
            <a:prstGeom prst="ellipse">
              <a:avLst/>
            </a:prstGeom>
            <a:solidFill>
              <a:srgbClr val="8BAAC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Oval 12">
              <a:extLst>
                <a:ext uri="{FF2B5EF4-FFF2-40B4-BE49-F238E27FC236}">
                  <a16:creationId xmlns:a16="http://schemas.microsoft.com/office/drawing/2014/main" id="{AF659A31-F2D4-4C5E-9EB7-8B573840792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1235772" y="2274560"/>
              <a:ext cx="2198041" cy="2198042"/>
            </a:xfrm>
            <a:prstGeom prst="ellipse">
              <a:avLst/>
            </a:prstGeom>
            <a:solidFill>
              <a:srgbClr val="1932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Oval 13">
              <a:extLst>
                <a:ext uri="{FF2B5EF4-FFF2-40B4-BE49-F238E27FC236}">
                  <a16:creationId xmlns:a16="http://schemas.microsoft.com/office/drawing/2014/main" id="{A7B65E43-0749-4EC9-831F-53BBC97E4F1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1999940" y="5589950"/>
              <a:ext cx="669705" cy="669705"/>
            </a:xfrm>
            <a:prstGeom prst="ellipse">
              <a:avLst/>
            </a:prstGeom>
            <a:solidFill>
              <a:srgbClr val="D1D3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14">
              <a:extLst>
                <a:ext uri="{FF2B5EF4-FFF2-40B4-BE49-F238E27FC236}">
                  <a16:creationId xmlns:a16="http://schemas.microsoft.com/office/drawing/2014/main" id="{B2BD356A-09BE-4C77-BC16-B4C65D73F89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1241412" y="2246361"/>
              <a:ext cx="2186762" cy="2437726"/>
            </a:xfrm>
            <a:custGeom>
              <a:avLst/>
              <a:gdLst>
                <a:gd name="T0" fmla="*/ 387 w 1954"/>
                <a:gd name="T1" fmla="*/ 1929 h 2178"/>
                <a:gd name="T2" fmla="*/ 387 w 1954"/>
                <a:gd name="T3" fmla="*/ 249 h 2178"/>
                <a:gd name="T4" fmla="*/ 1643 w 1954"/>
                <a:gd name="T5" fmla="*/ 453 h 2178"/>
                <a:gd name="T6" fmla="*/ 1643 w 1954"/>
                <a:gd name="T7" fmla="*/ 1725 h 2178"/>
                <a:gd name="T8" fmla="*/ 387 w 1954"/>
                <a:gd name="T9" fmla="*/ 1929 h 2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54" h="2178">
                  <a:moveTo>
                    <a:pt x="387" y="1929"/>
                  </a:moveTo>
                  <a:cubicBezTo>
                    <a:pt x="0" y="1436"/>
                    <a:pt x="0" y="742"/>
                    <a:pt x="387" y="249"/>
                  </a:cubicBezTo>
                  <a:cubicBezTo>
                    <a:pt x="799" y="0"/>
                    <a:pt x="1331" y="86"/>
                    <a:pt x="1643" y="453"/>
                  </a:cubicBezTo>
                  <a:cubicBezTo>
                    <a:pt x="1954" y="820"/>
                    <a:pt x="1954" y="1358"/>
                    <a:pt x="1643" y="1725"/>
                  </a:cubicBezTo>
                  <a:cubicBezTo>
                    <a:pt x="1331" y="2092"/>
                    <a:pt x="799" y="2178"/>
                    <a:pt x="387" y="1929"/>
                  </a:cubicBezTo>
                </a:path>
              </a:pathLst>
            </a:custGeom>
            <a:solidFill>
              <a:srgbClr val="325B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8DDFFE7A-D55A-4FB8-923D-719F29F7C5D8}"/>
                </a:ext>
              </a:extLst>
            </p:cNvPr>
            <p:cNvSpPr txBox="1"/>
            <p:nvPr/>
          </p:nvSpPr>
          <p:spPr>
            <a:xfrm>
              <a:off x="1715434" y="2835553"/>
              <a:ext cx="1238718" cy="861774"/>
            </a:xfrm>
            <a:prstGeom prst="rect">
              <a:avLst/>
            </a:prstGeom>
            <a:noFill/>
          </p:spPr>
          <p:txBody>
            <a:bodyPr wrap="square" lIns="0" tIns="0" rIns="0" bIns="0" rtlCol="0" anchor="b">
              <a:spAutoFit/>
            </a:bodyPr>
            <a:lstStyle/>
            <a:p>
              <a:pPr algn="ctr"/>
              <a:r>
                <a:rPr lang="en-US" sz="1400" b="1">
                  <a:solidFill>
                    <a:schemeClr val="bg1"/>
                  </a:solidFill>
                </a:rPr>
                <a:t>39%</a:t>
              </a:r>
              <a:br>
                <a:rPr lang="en-US" sz="1400" b="1">
                  <a:solidFill>
                    <a:schemeClr val="bg1"/>
                  </a:solidFill>
                </a:rPr>
              </a:br>
              <a:r>
                <a:rPr lang="en-US" sz="1400" b="1">
                  <a:solidFill>
                    <a:schemeClr val="bg1"/>
                  </a:solidFill>
                </a:rPr>
                <a:t>Historical + BL DNA genotype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A10BE655-499D-426C-AD8D-3173DF0B4EF1}"/>
                </a:ext>
              </a:extLst>
            </p:cNvPr>
            <p:cNvSpPr txBox="1"/>
            <p:nvPr/>
          </p:nvSpPr>
          <p:spPr>
            <a:xfrm>
              <a:off x="1458953" y="4608350"/>
              <a:ext cx="1751682" cy="646331"/>
            </a:xfrm>
            <a:prstGeom prst="rect">
              <a:avLst/>
            </a:prstGeom>
            <a:noFill/>
          </p:spPr>
          <p:txBody>
            <a:bodyPr wrap="square" lIns="0" tIns="0" rIns="0" bIns="0" rtlCol="0" anchor="b">
              <a:spAutoFit/>
            </a:bodyPr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</a:rPr>
                <a:t>45%</a:t>
              </a:r>
              <a:br>
                <a:rPr lang="en-US" sz="1400" b="1" dirty="0">
                  <a:solidFill>
                    <a:schemeClr val="bg1"/>
                  </a:solidFill>
                </a:rPr>
              </a:br>
              <a:r>
                <a:rPr lang="en-US" sz="1400" b="1" dirty="0">
                  <a:solidFill>
                    <a:schemeClr val="bg1"/>
                  </a:solidFill>
                </a:rPr>
                <a:t>BL DNA genotype</a:t>
              </a:r>
              <a:br>
                <a:rPr lang="en-US" sz="1400" b="1" dirty="0">
                  <a:solidFill>
                    <a:schemeClr val="bg1"/>
                  </a:solidFill>
                </a:rPr>
              </a:br>
              <a:r>
                <a:rPr lang="en-US" sz="1400" b="1" dirty="0">
                  <a:solidFill>
                    <a:schemeClr val="bg1"/>
                  </a:solidFill>
                </a:rPr>
                <a:t>only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9542E465-BFE8-4543-9950-008D9BB20DE3}"/>
                </a:ext>
              </a:extLst>
            </p:cNvPr>
            <p:cNvSpPr txBox="1"/>
            <p:nvPr/>
          </p:nvSpPr>
          <p:spPr>
            <a:xfrm>
              <a:off x="812800" y="1741089"/>
              <a:ext cx="3043986" cy="430887"/>
            </a:xfrm>
            <a:prstGeom prst="rect">
              <a:avLst/>
            </a:prstGeom>
            <a:noFill/>
          </p:spPr>
          <p:txBody>
            <a:bodyPr wrap="square" lIns="0" tIns="0" rIns="0" bIns="0" rtlCol="0" anchor="b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19324D"/>
                  </a:solidFill>
                </a:rPr>
                <a:t>7%</a:t>
              </a:r>
            </a:p>
            <a:p>
              <a:pPr algn="ctr"/>
              <a:r>
                <a:rPr lang="en-US" sz="1400" b="1" dirty="0">
                  <a:solidFill>
                    <a:srgbClr val="19324D"/>
                  </a:solidFill>
                </a:rPr>
                <a:t>Historical genotype only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7DB00CC3-8910-4E0B-AAFA-8F7ED8D35777}"/>
                </a:ext>
              </a:extLst>
            </p:cNvPr>
            <p:cNvSpPr txBox="1"/>
            <p:nvPr/>
          </p:nvSpPr>
          <p:spPr>
            <a:xfrm>
              <a:off x="2006979" y="5707335"/>
              <a:ext cx="655629" cy="430887"/>
            </a:xfrm>
            <a:prstGeom prst="rect">
              <a:avLst/>
            </a:prstGeom>
            <a:noFill/>
          </p:spPr>
          <p:txBody>
            <a:bodyPr wrap="none" lIns="0" tIns="0" rIns="0" bIns="0" rtlCol="0" anchor="b">
              <a:spAutoFit/>
            </a:bodyPr>
            <a:lstStyle/>
            <a:p>
              <a:pPr algn="ctr"/>
              <a:r>
                <a:rPr lang="en-US" sz="1400" b="1"/>
                <a:t>9%</a:t>
              </a:r>
            </a:p>
            <a:p>
              <a:pPr algn="ctr"/>
              <a:r>
                <a:rPr lang="en-US" sz="1400" b="1"/>
                <a:t>No data</a:t>
              </a:r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51B3A874-FE74-4B47-AD46-E38AEBF3D4F2}"/>
              </a:ext>
            </a:extLst>
          </p:cNvPr>
          <p:cNvSpPr txBox="1"/>
          <p:nvPr/>
        </p:nvSpPr>
        <p:spPr>
          <a:xfrm>
            <a:off x="1458952" y="1195884"/>
            <a:ext cx="1751671" cy="466345"/>
          </a:xfrm>
          <a:prstGeom prst="rect">
            <a:avLst/>
          </a:prstGeom>
          <a:noFill/>
        </p:spPr>
        <p:txBody>
          <a:bodyPr wrap="none" rtlCol="0" anchor="b">
            <a:noAutofit/>
          </a:bodyPr>
          <a:lstStyle/>
          <a:p>
            <a:pPr algn="ctr"/>
            <a:r>
              <a:rPr lang="en-US" b="1"/>
              <a:t>All participants: n=574</a:t>
            </a:r>
          </a:p>
        </p:txBody>
      </p:sp>
      <p:sp>
        <p:nvSpPr>
          <p:cNvPr id="15" name="Text Placeholder 1">
            <a:extLst>
              <a:ext uri="{FF2B5EF4-FFF2-40B4-BE49-F238E27FC236}">
                <a16:creationId xmlns:a16="http://schemas.microsoft.com/office/drawing/2014/main" id="{5092FD8B-74AF-4F97-A053-B1B1158CEFF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159911" y="4520627"/>
            <a:ext cx="7079657" cy="246850"/>
          </a:xfrm>
        </p:spPr>
        <p:txBody>
          <a:bodyPr/>
          <a:lstStyle/>
          <a:p>
            <a:pPr>
              <a:buClrTx/>
            </a:pPr>
            <a:r>
              <a:rPr lang="en-US" sz="1050" dirty="0"/>
              <a:t>*99% of historical genotypes were plasma HIV-1 RNA genotypes and 1% were HIV-1 DNA genotypes. PR, protease.</a:t>
            </a:r>
          </a:p>
        </p:txBody>
      </p:sp>
    </p:spTree>
    <p:extLst>
      <p:ext uri="{BB962C8B-B14F-4D97-AF65-F5344CB8AC3E}">
        <p14:creationId xmlns:p14="http://schemas.microsoft.com/office/powerpoint/2010/main" val="574281407"/>
      </p:ext>
    </p:extLst>
  </p:cSld>
  <p:clrMapOvr>
    <a:masterClrMapping/>
  </p:clrMapOvr>
</p:sld>
</file>

<file path=ppt/theme/theme1.xml><?xml version="1.0" encoding="utf-8"?>
<a:theme xmlns:a="http://schemas.openxmlformats.org/drawingml/2006/main" name="7_Default Design">
  <a:themeElements>
    <a:clrScheme name="Custom 3">
      <a:dk1>
        <a:srgbClr val="000000"/>
      </a:dk1>
      <a:lt1>
        <a:srgbClr val="FFFFFF"/>
      </a:lt1>
      <a:dk2>
        <a:srgbClr val="CEC3B1"/>
      </a:dk2>
      <a:lt2>
        <a:srgbClr val="D5E8FA"/>
      </a:lt2>
      <a:accent1>
        <a:srgbClr val="7278B4"/>
      </a:accent1>
      <a:accent2>
        <a:srgbClr val="88AAD3"/>
      </a:accent2>
      <a:accent3>
        <a:srgbClr val="79A67F"/>
      </a:accent3>
      <a:accent4>
        <a:srgbClr val="306B7A"/>
      </a:accent4>
      <a:accent5>
        <a:srgbClr val="FFA004"/>
      </a:accent5>
      <a:accent6>
        <a:srgbClr val="DC460B"/>
      </a:accent6>
      <a:hlink>
        <a:srgbClr val="56C7AA"/>
      </a:hlink>
      <a:folHlink>
        <a:srgbClr val="59A8D1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25000"/>
          </a:spcAft>
          <a:buClrTx/>
          <a:buSzTx/>
          <a:buFontTx/>
          <a:buChar char="•"/>
          <a:tabLst/>
          <a:defRPr kumimoji="0" lang="en-US" sz="3600" b="1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25000"/>
          </a:spcAft>
          <a:buClrTx/>
          <a:buSzTx/>
          <a:buFontTx/>
          <a:buChar char="•"/>
          <a:tabLst/>
          <a:defRPr kumimoji="0" lang="en-US" sz="3600" b="1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solidFill>
          <a:srgbClr val="FFFF00"/>
        </a:solidFill>
      </a:spPr>
      <a:bodyPr wrap="square" rtlCol="0" anchor="b">
        <a:noAutofit/>
      </a:bodyPr>
      <a:lstStyle>
        <a:defPPr>
          <a:defRPr sz="1200" dirty="0"/>
        </a:defPPr>
      </a:lstStyle>
    </a:tx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andTime xmlns="60edea78-f798-43ab-bcc9-a5fae2250abf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0F975238E498744AF284FAF7A45BA73" ma:contentTypeVersion="15" ma:contentTypeDescription="Create a new document." ma:contentTypeScope="" ma:versionID="bd7019213a52cd43c9dec882d5a1153d">
  <xsd:schema xmlns:xsd="http://www.w3.org/2001/XMLSchema" xmlns:xs="http://www.w3.org/2001/XMLSchema" xmlns:p="http://schemas.microsoft.com/office/2006/metadata/properties" xmlns:ns2="60edea78-f798-43ab-bcc9-a5fae2250abf" xmlns:ns3="29b24c07-8edd-4633-8231-6b54beaedadb" targetNamespace="http://schemas.microsoft.com/office/2006/metadata/properties" ma:root="true" ma:fieldsID="4209dd6d2f94ca57dc43e55c6a5d6146" ns2:_="" ns3:_="">
    <xsd:import namespace="60edea78-f798-43ab-bcc9-a5fae2250abf"/>
    <xsd:import namespace="29b24c07-8edd-4633-8231-6b54beaedadb"/>
    <xsd:element name="properties">
      <xsd:complexType>
        <xsd:sequence>
          <xsd:element name="documentManagement">
            <xsd:complexType>
              <xsd:all>
                <xsd:element ref="ns2:DateandTime" minOccurs="0"/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edea78-f798-43ab-bcc9-a5fae2250abf" elementFormDefault="qualified">
    <xsd:import namespace="http://schemas.microsoft.com/office/2006/documentManagement/types"/>
    <xsd:import namespace="http://schemas.microsoft.com/office/infopath/2007/PartnerControls"/>
    <xsd:element name="DateandTime" ma:index="2" nillable="true" ma:displayName="Date and Time" ma:format="DateOnly" ma:internalName="DateandTime">
      <xsd:simpleType>
        <xsd:restriction base="dms:DateTime"/>
      </xsd:simpleType>
    </xsd:element>
    <xsd:element name="MediaServiceMetadata" ma:index="7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8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9" nillable="true" ma:displayName="Tags" ma:internalName="MediaServiceAutoTags" ma:readOnly="true">
      <xsd:simpleType>
        <xsd:restriction base="dms:Text"/>
      </xsd:simpleType>
    </xsd:element>
    <xsd:element name="MediaServiceGenerationTime" ma:index="1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b24c07-8edd-4633-8231-6b54beaedadb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1" ma:displayName="Title"/>
        <xsd:element ref="dc:subject" minOccurs="0" maxOccurs="1"/>
        <xsd:element ref="dc:description" minOccurs="0" maxOccurs="1" ma:index="3" ma:displayName="Comments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17DC614-353C-4477-A425-28E8ED40284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A0EB996-3998-48C7-A628-11BD57C003F2}">
  <ds:schemaRefs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29b24c07-8edd-4633-8231-6b54beaedadb"/>
    <ds:schemaRef ds:uri="60edea78-f798-43ab-bcc9-a5fae2250abf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9A37E807-D3AC-42EA-8C02-EE09A842D369}">
  <ds:schemaRefs>
    <ds:schemaRef ds:uri="29b24c07-8edd-4633-8231-6b54beaedadb"/>
    <ds:schemaRef ds:uri="60edea78-f798-43ab-bcc9-a5fae2250ab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</TotalTime>
  <Words>3794</Words>
  <Application>Microsoft Office PowerPoint</Application>
  <PresentationFormat>Widescreen</PresentationFormat>
  <Paragraphs>508</Paragraphs>
  <Slides>20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Arial</vt:lpstr>
      <vt:lpstr>ArialMT</vt:lpstr>
      <vt:lpstr>Calibri</vt:lpstr>
      <vt:lpstr>Symbol</vt:lpstr>
      <vt:lpstr>Times New Roman</vt:lpstr>
      <vt:lpstr>Trebuchet MS</vt:lpstr>
      <vt:lpstr>Wingdings</vt:lpstr>
      <vt:lpstr>7_Default Design</vt:lpstr>
      <vt:lpstr>Prism 9</vt:lpstr>
      <vt:lpstr>Long-term Efficacy of Bictegravir/Emtricitabine/ Tenofovir Alafenamide After Switch From Boosted Protease Inhibitor-Based Regimens Including in Those With Preexisting Resistance and Viral Blips</vt:lpstr>
      <vt:lpstr>Introduction</vt:lpstr>
      <vt:lpstr>Objectives</vt:lpstr>
      <vt:lpstr>Methods: Study 1878 Design</vt:lpstr>
      <vt:lpstr>Methods</vt:lpstr>
      <vt:lpstr>HIV-1 Drug Resistance Substitutions (based on IAS-USA)14</vt:lpstr>
      <vt:lpstr>Results: Participant Summary</vt:lpstr>
      <vt:lpstr>Virologic Outcome: All B/F/TAF-Treated Participants*</vt:lpstr>
      <vt:lpstr>Baseline Resistance Data Sources</vt:lpstr>
      <vt:lpstr>Resistance Substitutions at Baseline</vt:lpstr>
      <vt:lpstr>Overview of Viral Blips</vt:lpstr>
      <vt:lpstr>Blip Frequency by Study Visit</vt:lpstr>
      <vt:lpstr>HIV-1 RNA at Viral Blip</vt:lpstr>
      <vt:lpstr>Baseline Characteristics and Adherence by Blip Status:  All B/F/TAF</vt:lpstr>
      <vt:lpstr>Adherence &lt;95% by Blip HIV-1 RNA Category:  All B/F/TAF (n=532)</vt:lpstr>
      <vt:lpstr>Efficacy Outcomes and Resistance Analysis Population</vt:lpstr>
      <vt:lpstr>Virologic Outcomes by Archived Resistance or Blips in All B/F/TAF Group</vt:lpstr>
      <vt:lpstr>Conclusions</vt:lpstr>
      <vt:lpstr>References</vt:lpstr>
      <vt:lpstr>Acknowledgments</vt:lpstr>
    </vt:vector>
  </TitlesOfParts>
  <Company>DJE Holdings,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Ledipasvir/Sofosbuvir With Ribavirin Is Safe And Efficacious In Decompensated And Post Liver Transplantation Patients With HCV Infection: Preliminary Results Of The Prospective SOLAR 2 Trial</dc:title>
  <dc:creator>Andargachew, Hariyat</dc:creator>
  <cp:lastModifiedBy>Kristen Andreatta</cp:lastModifiedBy>
  <cp:revision>3</cp:revision>
  <cp:lastPrinted>2015-04-16T17:15:22Z</cp:lastPrinted>
  <dcterms:created xsi:type="dcterms:W3CDTF">2015-02-09T17:18:02Z</dcterms:created>
  <dcterms:modified xsi:type="dcterms:W3CDTF">2021-10-15T08:43:51Z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0x01010030F975238E498744AF284FAF7A45BA73</vt:lpwstr>
  </property>
</Properties>
</file>